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5" r:id="rId10"/>
    <p:sldId id="264" r:id="rId11"/>
    <p:sldId id="289" r:id="rId12"/>
    <p:sldId id="267" r:id="rId13"/>
    <p:sldId id="266" r:id="rId14"/>
    <p:sldId id="269" r:id="rId15"/>
    <p:sldId id="271" r:id="rId16"/>
    <p:sldId id="270" r:id="rId17"/>
    <p:sldId id="275" r:id="rId18"/>
    <p:sldId id="274" r:id="rId19"/>
    <p:sldId id="273" r:id="rId20"/>
    <p:sldId id="272" r:id="rId21"/>
    <p:sldId id="268" r:id="rId22"/>
    <p:sldId id="279" r:id="rId23"/>
    <p:sldId id="278" r:id="rId24"/>
    <p:sldId id="277" r:id="rId25"/>
    <p:sldId id="283" r:id="rId26"/>
    <p:sldId id="282" r:id="rId27"/>
    <p:sldId id="281" r:id="rId28"/>
    <p:sldId id="280" r:id="rId29"/>
    <p:sldId id="276" r:id="rId30"/>
    <p:sldId id="287" r:id="rId31"/>
    <p:sldId id="286" r:id="rId32"/>
    <p:sldId id="285" r:id="rId33"/>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0" d="100"/>
          <a:sy n="60" d="100"/>
        </p:scale>
        <p:origin x="-1656"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2BD636B5-0723-4265-8E9B-1071A61E15CE}" type="datetimeFigureOut">
              <a:rPr lang="zh-CN" altLang="en-US" smtClean="0"/>
              <a:pPr/>
              <a:t>2017-12-19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4087CB8-5B5F-41F2-ABFB-CF51BA8F7C27}"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BD636B5-0723-4265-8E9B-1071A61E15CE}" type="datetimeFigureOut">
              <a:rPr lang="zh-CN" altLang="en-US" smtClean="0"/>
              <a:pPr/>
              <a:t>2017-12-19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4087CB8-5B5F-41F2-ABFB-CF51BA8F7C27}"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BD636B5-0723-4265-8E9B-1071A61E15CE}" type="datetimeFigureOut">
              <a:rPr lang="zh-CN" altLang="en-US" smtClean="0"/>
              <a:pPr/>
              <a:t>2017-12-19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4087CB8-5B5F-41F2-ABFB-CF51BA8F7C27}"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BD636B5-0723-4265-8E9B-1071A61E15CE}" type="datetimeFigureOut">
              <a:rPr lang="zh-CN" altLang="en-US" smtClean="0"/>
              <a:pPr/>
              <a:t>2017-12-19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4087CB8-5B5F-41F2-ABFB-CF51BA8F7C27}"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2BD636B5-0723-4265-8E9B-1071A61E15CE}" type="datetimeFigureOut">
              <a:rPr lang="zh-CN" altLang="en-US" smtClean="0"/>
              <a:pPr/>
              <a:t>2017-12-19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4087CB8-5B5F-41F2-ABFB-CF51BA8F7C27}"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2BD636B5-0723-4265-8E9B-1071A61E15CE}" type="datetimeFigureOut">
              <a:rPr lang="zh-CN" altLang="en-US" smtClean="0"/>
              <a:pPr/>
              <a:t>2017-12-19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4087CB8-5B5F-41F2-ABFB-CF51BA8F7C27}"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2BD636B5-0723-4265-8E9B-1071A61E15CE}" type="datetimeFigureOut">
              <a:rPr lang="zh-CN" altLang="en-US" smtClean="0"/>
              <a:pPr/>
              <a:t>2017-12-19</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74087CB8-5B5F-41F2-ABFB-CF51BA8F7C27}"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2BD636B5-0723-4265-8E9B-1071A61E15CE}" type="datetimeFigureOut">
              <a:rPr lang="zh-CN" altLang="en-US" smtClean="0"/>
              <a:pPr/>
              <a:t>2017-12-19</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74087CB8-5B5F-41F2-ABFB-CF51BA8F7C27}"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2BD636B5-0723-4265-8E9B-1071A61E15CE}" type="datetimeFigureOut">
              <a:rPr lang="zh-CN" altLang="en-US" smtClean="0"/>
              <a:pPr/>
              <a:t>2017-12-19</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74087CB8-5B5F-41F2-ABFB-CF51BA8F7C27}"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2BD636B5-0723-4265-8E9B-1071A61E15CE}" type="datetimeFigureOut">
              <a:rPr lang="zh-CN" altLang="en-US" smtClean="0"/>
              <a:pPr/>
              <a:t>2017-12-19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4087CB8-5B5F-41F2-ABFB-CF51BA8F7C27}"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2BD636B5-0723-4265-8E9B-1071A61E15CE}" type="datetimeFigureOut">
              <a:rPr lang="zh-CN" altLang="en-US" smtClean="0"/>
              <a:pPr/>
              <a:t>2017-12-19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74087CB8-5B5F-41F2-ABFB-CF51BA8F7C27}"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D636B5-0723-4265-8E9B-1071A61E15CE}" type="datetimeFigureOut">
              <a:rPr lang="zh-CN" altLang="en-US" smtClean="0"/>
              <a:pPr/>
              <a:t>2017-12-19</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087CB8-5B5F-41F2-ABFB-CF51BA8F7C27}"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file:///D:\Backup\&#25105;&#30340;&#25991;&#26723;\&#35838;&#20214;\&#28246;&#21335;&#22320;&#29702;\lq88.TIF" TargetMode="External"/><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emf"/><Relationship Id="rId1" Type="http://schemas.openxmlformats.org/officeDocument/2006/relationships/slideLayout" Target="../slideLayouts/slideLayout2.xml"/><Relationship Id="rId4" Type="http://schemas.openxmlformats.org/officeDocument/2006/relationships/image" Target="file:///G:\&#24352;&#34164;&#38686;\&#35838;&#20214;\&#23398;&#33489;&#25991;&#21270;\2016&#20108;&#36718;\&#22320;&#29702;\&#26032;&#24314;&#25991;&#20214;&#22841;\2-11.TIF"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file:///G:\&#24352;&#34164;&#38686;\&#35838;&#20214;\&#23398;&#33489;&#25991;&#21270;\2016&#20108;&#36718;\&#22320;&#29702;\&#26032;&#24314;&#25991;&#20214;&#22841;\2-12.TIF" TargetMode="External"/><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file:///G:\&#24352;&#34164;&#38686;\&#35838;&#20214;\&#23398;&#33489;&#25991;&#21270;\2016&#20108;&#36718;\&#22320;&#29702;\&#26032;&#24314;&#25991;&#20214;&#22841;\2-13.TIF" TargetMode="External"/><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 Id="rId6" Type="http://schemas.openxmlformats.org/officeDocument/2006/relationships/image" Target="file:///G:\&#24352;&#34164;&#38686;\&#35838;&#20214;\&#23398;&#33489;&#25991;&#21270;\2016&#20108;&#36718;\&#22320;&#29702;\&#26032;&#24314;&#25991;&#20214;&#22841;\2-15.TIF" TargetMode="External"/><Relationship Id="rId5" Type="http://schemas.openxmlformats.org/officeDocument/2006/relationships/image" Target="../media/image18.jpeg"/><Relationship Id="rId4" Type="http://schemas.openxmlformats.org/officeDocument/2006/relationships/image" Target="file:///G:\&#24352;&#34164;&#38686;\&#35838;&#20214;\&#23398;&#33489;&#25991;&#21270;\2016&#20108;&#36718;\&#22320;&#29702;\&#26032;&#24314;&#25991;&#20214;&#22841;\2-14.TIF"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file:///G:\&#24352;&#34164;&#38686;\&#35838;&#20214;\&#23398;&#33489;&#25991;&#21270;\2016&#20108;&#36718;\&#22320;&#29702;\&#26032;&#24314;&#25991;&#20214;&#22841;\2-16.TIF" TargetMode="External"/><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file:///G:\&#24352;&#34164;&#38686;\&#35838;&#20214;\&#23398;&#33489;&#25991;&#21270;\2016&#20108;&#36718;\&#22320;&#29702;\&#26032;&#24314;&#25991;&#20214;&#22841;\2-17.TIF"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file:///G:\&#24352;&#34164;&#38686;\&#35838;&#20214;\&#23398;&#33489;&#25991;&#21270;\2016&#20108;&#36718;\&#22320;&#29702;\&#26032;&#24314;&#25991;&#20214;&#22841;\2-19.TIF"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file:///G:\&#24352;&#34164;&#38686;\&#35838;&#20214;\&#23398;&#33489;&#25991;&#21270;\2016&#20108;&#36718;\&#22320;&#29702;\&#26032;&#24314;&#25991;&#20214;&#22841;\2-20.TIF" TargetMode="External"/><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file:///G:\&#24352;&#34164;&#38686;\&#35838;&#20214;\&#23398;&#33489;&#25991;&#21270;\2016&#20108;&#36718;\&#22320;&#29702;\&#26032;&#24314;&#25991;&#20214;&#22841;\2-21.TIF" TargetMode="External"/><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2.xml"/><Relationship Id="rId6" Type="http://schemas.openxmlformats.org/officeDocument/2006/relationships/image" Target="file:///G:\&#24352;&#34164;&#38686;\&#35838;&#20214;\&#23398;&#33489;&#25991;&#21270;\2016&#20108;&#36718;\&#22320;&#29702;\&#26032;&#24314;&#25991;&#20214;&#22841;\2-23.TIF" TargetMode="External"/><Relationship Id="rId5" Type="http://schemas.openxmlformats.org/officeDocument/2006/relationships/image" Target="../media/image26.png"/><Relationship Id="rId4" Type="http://schemas.openxmlformats.org/officeDocument/2006/relationships/image" Target="file:///G:\&#24352;&#34164;&#38686;\&#35838;&#20214;\&#23398;&#33489;&#25991;&#21270;\2016&#20108;&#36718;\&#22320;&#29702;\&#26032;&#24314;&#25991;&#20214;&#22841;\2-22.TIF"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16.png"/><Relationship Id="rId1" Type="http://schemas.openxmlformats.org/officeDocument/2006/relationships/slideLayout" Target="../slideLayouts/slideLayout2.xml"/><Relationship Id="rId4" Type="http://schemas.openxmlformats.org/officeDocument/2006/relationships/image" Target="file:///G:\&#24352;&#34164;&#38686;\&#35838;&#20214;\&#23398;&#33489;&#25991;&#21270;\2016&#20108;&#36718;\&#22320;&#29702;\&#26032;&#24314;&#25991;&#20214;&#22841;\2-24.TIF" TargetMode="External"/></Relationships>
</file>

<file path=ppt/slides/_rels/slide25.xml.rels><?xml version="1.0" encoding="UTF-8" standalone="yes"?>
<Relationships xmlns="http://schemas.openxmlformats.org/package/2006/relationships"><Relationship Id="rId3" Type="http://schemas.openxmlformats.org/officeDocument/2006/relationships/image" Target="file:///G:\&#24352;&#34164;&#38686;\&#35838;&#20214;\&#23398;&#33489;&#25991;&#21270;\2016&#20108;&#36718;\&#22320;&#29702;\&#26032;&#24314;&#25991;&#20214;&#22841;\2-25.TIF" TargetMode="External"/><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file:///G:\&#24352;&#34164;&#38686;\&#35838;&#20214;\&#23398;&#33489;&#25991;&#21270;\2016&#20108;&#36718;\&#22320;&#29702;\&#26032;&#24314;&#25991;&#20214;&#22841;\2-26.TIF" TargetMode="External"/><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file:///G:\&#24352;&#34164;&#38686;\&#35838;&#20214;\&#23398;&#33489;&#25991;&#21270;\2016&#20108;&#36718;\&#22320;&#29702;\&#26032;&#24314;&#25991;&#20214;&#22841;\2-2.TIF" TargetMode="External"/></Relationships>
</file>

<file path=ppt/slides/_rels/slide30.xml.rels><?xml version="1.0" encoding="UTF-8" standalone="yes"?>
<Relationships xmlns="http://schemas.openxmlformats.org/package/2006/relationships"><Relationship Id="rId3" Type="http://schemas.openxmlformats.org/officeDocument/2006/relationships/image" Target="file:///G:\&#24352;&#34164;&#38686;\&#35838;&#20214;\&#23398;&#33489;&#25991;&#21270;\2016&#20108;&#36718;\&#22320;&#29702;\&#26032;&#24314;&#25991;&#20214;&#22841;\2-27.TIF" TargetMode="External"/><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2.jpeg"/><Relationship Id="rId2" Type="http://schemas.openxmlformats.org/officeDocument/2006/relationships/image" Target="../media/image31.png"/><Relationship Id="rId1" Type="http://schemas.openxmlformats.org/officeDocument/2006/relationships/slideLayout" Target="../slideLayouts/slideLayout2.xml"/><Relationship Id="rId4" Type="http://schemas.openxmlformats.org/officeDocument/2006/relationships/image" Target="file:///G:\&#24352;&#34164;&#38686;\&#35838;&#20214;\&#23398;&#33489;&#25991;&#21270;\2016&#20108;&#36718;\&#22320;&#29702;\&#26032;&#24314;&#25991;&#20214;&#22841;\2-28.TIF" TargetMode="External"/></Relationships>
</file>

<file path=ppt/slides/_rels/slide32.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image" Target="../media/image33.png"/><Relationship Id="rId1" Type="http://schemas.openxmlformats.org/officeDocument/2006/relationships/slideLayout" Target="../slideLayouts/slideLayout2.xml"/><Relationship Id="rId4" Type="http://schemas.openxmlformats.org/officeDocument/2006/relationships/image" Target="file:///G:\&#24352;&#34164;&#38686;\&#35838;&#20214;\&#23398;&#33489;&#25991;&#21270;\2016&#20108;&#36718;\&#22320;&#29702;\&#26032;&#24314;&#25991;&#20214;&#22841;\2-29.TIF"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file:///G:\&#24352;&#34164;&#38686;\&#35838;&#20214;\&#23398;&#33489;&#25991;&#21270;\2016&#20108;&#36718;\&#22320;&#29702;\&#26032;&#24314;&#25991;&#20214;&#22841;\2-3.TIF" TargetMode="Externa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file:///G:\&#24352;&#34164;&#38686;\&#35838;&#20214;\&#23398;&#33489;&#25991;&#21270;\2016&#20108;&#36718;\&#22320;&#29702;\&#26032;&#24314;&#25991;&#20214;&#22841;\2-4.TIF" TargetMode="External"/><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file:///G:\&#24352;&#34164;&#38686;\&#35838;&#20214;\&#23398;&#33489;&#25991;&#21270;\2016&#20108;&#36718;\&#22320;&#29702;\&#26032;&#24314;&#25991;&#20214;&#22841;\2-5.TIF" TargetMode="External"/><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file:///G:\&#24352;&#34164;&#38686;\&#35838;&#20214;\&#23398;&#33489;&#25991;&#21270;\2016&#20108;&#36718;\&#22320;&#29702;\&#26032;&#24314;&#25991;&#20214;&#22841;\2-8.TIF"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file:///G:\&#24352;&#34164;&#38686;\&#35838;&#20214;\&#23398;&#33489;&#25991;&#21270;\2016&#20108;&#36718;\&#22320;&#29702;\&#26032;&#24314;&#25991;&#20214;&#22841;\2-9.TIF" TargetMode="External"/><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8"/>
          <p:cNvSpPr txBox="1">
            <a:spLocks noGrp="1" noChangeArrowheads="1"/>
          </p:cNvSpPr>
          <p:nvPr>
            <p:ph type="ctrTitle"/>
          </p:nvPr>
        </p:nvSpPr>
        <p:spPr bwMode="auto">
          <a:xfrm>
            <a:off x="928662" y="1142984"/>
            <a:ext cx="7772400" cy="1470025"/>
          </a:xfrm>
          <a:prstGeom prst="rect">
            <a:avLst/>
          </a:prstGeom>
          <a:noFill/>
          <a:ln w="9525" algn="ctr">
            <a:noFill/>
            <a:miter lim="800000"/>
            <a:headEnd/>
            <a:tailEnd/>
          </a:ln>
          <a:effectLst/>
        </p:spPr>
        <p:txBody>
          <a:bodyPr>
            <a:spAutoFit/>
          </a:bodyPr>
          <a:lstStyle/>
          <a:p>
            <a:pPr>
              <a:lnSpc>
                <a:spcPct val="130000"/>
              </a:lnSpc>
            </a:pPr>
            <a:r>
              <a:rPr lang="zh-CN" altLang="en-US" sz="4000" b="1" dirty="0">
                <a:ea typeface="黑体" pitchFamily="2" charset="-122"/>
              </a:rPr>
              <a:t>第二部分　核心知识突破</a:t>
            </a:r>
          </a:p>
          <a:p>
            <a:pPr>
              <a:lnSpc>
                <a:spcPct val="130000"/>
              </a:lnSpc>
            </a:pPr>
            <a:r>
              <a:rPr lang="zh-CN" altLang="en-US" sz="3800" b="1" dirty="0">
                <a:ea typeface="黑体" pitchFamily="2" charset="-122"/>
              </a:rPr>
              <a:t>模块一　自然地理原理与规律</a:t>
            </a:r>
          </a:p>
        </p:txBody>
      </p:sp>
      <p:sp>
        <p:nvSpPr>
          <p:cNvPr id="8" name="Text Box 6"/>
          <p:cNvSpPr txBox="1">
            <a:spLocks noChangeArrowheads="1"/>
          </p:cNvSpPr>
          <p:nvPr/>
        </p:nvSpPr>
        <p:spPr bwMode="auto">
          <a:xfrm>
            <a:off x="2214546" y="3571877"/>
            <a:ext cx="5572164" cy="646331"/>
          </a:xfrm>
          <a:prstGeom prst="rect">
            <a:avLst/>
          </a:prstGeom>
          <a:noFill/>
          <a:ln w="9525" algn="ctr">
            <a:noFill/>
            <a:miter lim="800000"/>
            <a:headEnd/>
            <a:tailEnd/>
          </a:ln>
          <a:effectLst/>
        </p:spPr>
        <p:txBody>
          <a:bodyPr wrap="square">
            <a:spAutoFit/>
          </a:bodyPr>
          <a:lstStyle/>
          <a:p>
            <a:r>
              <a:rPr lang="zh-CN" altLang="en-US" sz="3600" b="1" dirty="0">
                <a:ea typeface="黑体" pitchFamily="2" charset="-122"/>
              </a:rPr>
              <a:t>专 题 </a:t>
            </a:r>
            <a:r>
              <a:rPr lang="zh-CN" altLang="en-US" sz="3600" b="1" dirty="0" smtClean="0">
                <a:ea typeface="黑体" pitchFamily="2" charset="-122"/>
              </a:rPr>
              <a:t>一</a:t>
            </a:r>
            <a:r>
              <a:rPr lang="zh-CN" altLang="en-US" sz="3600" b="1" dirty="0" smtClean="0">
                <a:solidFill>
                  <a:schemeClr val="tx1"/>
                </a:solidFill>
                <a:ea typeface="黑体" pitchFamily="2" charset="-122"/>
              </a:rPr>
              <a:t>地球的运动规律</a:t>
            </a:r>
            <a:r>
              <a:rPr lang="zh-CN" altLang="en-US" sz="3600" b="1" dirty="0" smtClean="0">
                <a:ea typeface="黑体" pitchFamily="2" charset="-122"/>
              </a:rPr>
              <a:t> </a:t>
            </a:r>
            <a:endParaRPr lang="zh-CN" altLang="en-US" sz="3600" b="1" dirty="0">
              <a:ea typeface="黑体" pitchFamily="2" charset="-122"/>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501650" y="857232"/>
            <a:ext cx="8142316" cy="5572164"/>
          </a:xfrm>
          <a:prstGeom prst="rect">
            <a:avLst/>
          </a:prstGeom>
        </p:spPr>
        <p:txBody>
          <a:bodyPr vert="horz" lIns="91440" tIns="45720" rIns="91440" bIns="45720" rtlCol="0">
            <a:noAutofit/>
          </a:bodyPr>
          <a:lstStyle/>
          <a:p>
            <a:pPr marL="342900" marR="0" lvl="0" indent="-342900" algn="l" defTabSz="914400" rtl="0" eaLnBrk="1" fontAlgn="auto" latinLnBrk="0" hangingPunct="1">
              <a:lnSpc>
                <a:spcPct val="150000"/>
              </a:lnSpc>
              <a:spcBef>
                <a:spcPct val="20000"/>
              </a:spcBef>
              <a:spcAft>
                <a:spcPts val="0"/>
              </a:spcAft>
              <a:buClrTx/>
              <a:buSzTx/>
              <a:tabLst/>
              <a:defRPr/>
            </a:pP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黑体" pitchFamily="2" charset="-122"/>
                <a:cs typeface="Courier New" pitchFamily="49" charset="0"/>
              </a:rPr>
              <a:t>2</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黑体" pitchFamily="2" charset="-122"/>
                <a:cs typeface="Times New Roman" pitchFamily="18" charset="0"/>
              </a:rPr>
              <a:t>日出、日落方位与昼夜长短的关系</a:t>
            </a:r>
            <a:endPar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endParaRPr>
          </a:p>
          <a:p>
            <a:pPr marL="342900" marR="0" lvl="0" indent="-342900" algn="l" defTabSz="914400" rtl="0" eaLnBrk="1" fontAlgn="auto" latinLnBrk="0" hangingPunct="1">
              <a:lnSpc>
                <a:spcPct val="150000"/>
              </a:lnSpc>
              <a:spcBef>
                <a:spcPct val="20000"/>
              </a:spcBef>
              <a:spcAft>
                <a:spcPts val="0"/>
              </a:spcAft>
              <a:buClrTx/>
              <a:buSzTx/>
              <a:tabLst/>
              <a:defRPr/>
            </a:pP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(1)</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北半球夏半年：太阳直射北半球，日出东北，日落西北，北半球昼长夜短；南半球相反。</a:t>
            </a:r>
          </a:p>
          <a:p>
            <a:pPr marL="342900" marR="0" lvl="0" indent="-342900" algn="l" defTabSz="914400" rtl="0" eaLnBrk="1" fontAlgn="auto" latinLnBrk="0" hangingPunct="1">
              <a:lnSpc>
                <a:spcPct val="150000"/>
              </a:lnSpc>
              <a:spcBef>
                <a:spcPct val="20000"/>
              </a:spcBef>
              <a:spcAft>
                <a:spcPts val="0"/>
              </a:spcAft>
              <a:buClrTx/>
              <a:buSzTx/>
              <a:tabLst/>
              <a:defRPr/>
            </a:pP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(2)</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北半球冬半年：太阳直射南半球，日出东南，日落西南，北半球昼短夜长；南半球相反。</a:t>
            </a:r>
          </a:p>
          <a:p>
            <a:pPr marL="342900" marR="0" lvl="0" indent="-342900" algn="l" defTabSz="914400" rtl="0" eaLnBrk="1" fontAlgn="auto" latinLnBrk="0" hangingPunct="1">
              <a:lnSpc>
                <a:spcPct val="150000"/>
              </a:lnSpc>
              <a:spcBef>
                <a:spcPct val="20000"/>
              </a:spcBef>
              <a:spcAft>
                <a:spcPts val="0"/>
              </a:spcAft>
              <a:buClrTx/>
              <a:buSzTx/>
              <a:tabLst/>
              <a:defRPr/>
            </a:pP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(3)</a:t>
            </a:r>
            <a:r>
              <a:rPr kumimoji="0" lang="zh-CN" altLang="en-US" sz="2400" b="1" i="0" u="none" strike="noStrike" kern="1200" cap="none" spc="0" normalizeH="0" baseline="0" noProof="0" smtClean="0">
                <a:ln>
                  <a:noFill/>
                </a:ln>
                <a:solidFill>
                  <a:schemeClr val="tx1"/>
                </a:solidFill>
                <a:effectLst/>
                <a:uLnTx/>
                <a:uFillTx/>
                <a:latin typeface="Times New Roman" pitchFamily="18" charset="0"/>
                <a:ea typeface="宋体" pitchFamily="2" charset="-122"/>
                <a:cs typeface="Times New Roman" pitchFamily="18" charset="0"/>
              </a:rPr>
              <a:t>二分日</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：太阳直射赤道，日出正东，日落正西，全球昼夜平分。</a:t>
            </a:r>
          </a:p>
          <a:p>
            <a:pPr marL="342900" marR="0" lvl="0" indent="-342900" algn="l" defTabSz="914400" rtl="0" eaLnBrk="1" fontAlgn="auto" latinLnBrk="0" hangingPunct="1">
              <a:lnSpc>
                <a:spcPct val="150000"/>
              </a:lnSpc>
              <a:spcBef>
                <a:spcPct val="20000"/>
              </a:spcBef>
              <a:spcAft>
                <a:spcPts val="0"/>
              </a:spcAft>
              <a:buClrTx/>
              <a:buSzTx/>
              <a:tabLst/>
              <a:defRPr/>
            </a:pP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(4)</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出现极昼的地方：北半球正北升起，正北落下；南半球正南升起，正南落下。</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Text Box 2"/>
          <p:cNvSpPr txBox="1">
            <a:spLocks noChangeArrowheads="1"/>
          </p:cNvSpPr>
          <p:nvPr/>
        </p:nvSpPr>
        <p:spPr bwMode="auto">
          <a:xfrm>
            <a:off x="357158" y="428604"/>
            <a:ext cx="8382000" cy="1010213"/>
          </a:xfrm>
          <a:prstGeom prst="rect">
            <a:avLst/>
          </a:prstGeom>
          <a:noFill/>
          <a:ln w="9525">
            <a:noFill/>
            <a:miter lim="800000"/>
            <a:headEnd/>
            <a:tailEnd/>
          </a:ln>
        </p:spPr>
        <p:txBody>
          <a:bodyPr>
            <a:spAutoFit/>
          </a:bodyPr>
          <a:lstStyle/>
          <a:p>
            <a:pPr algn="just">
              <a:lnSpc>
                <a:spcPct val="120000"/>
              </a:lnSpc>
            </a:pPr>
            <a:r>
              <a:rPr lang="zh-CN" altLang="en-US" sz="2800" b="1" dirty="0" smtClean="0">
                <a:latin typeface="Times New Roman" pitchFamily="18" charset="0"/>
              </a:rPr>
              <a:t>        </a:t>
            </a:r>
            <a:r>
              <a:rPr lang="zh-CN" altLang="en-US" sz="2400" b="1" dirty="0" smtClean="0">
                <a:latin typeface="Times New Roman" pitchFamily="18" charset="0"/>
              </a:rPr>
              <a:t>对</a:t>
            </a:r>
            <a:r>
              <a:rPr lang="zh-CN" altLang="en-US" sz="2400" b="1" dirty="0">
                <a:latin typeface="Times New Roman" pitchFamily="18" charset="0"/>
              </a:rPr>
              <a:t>观测点而言，关于正午对称的两个时刻其太阳高度一样、太阳方位关于正午时刻的经线</a:t>
            </a:r>
            <a:r>
              <a:rPr lang="en-US" altLang="zh-CN" sz="2400" b="1" dirty="0">
                <a:latin typeface="Times New Roman" pitchFamily="18" charset="0"/>
              </a:rPr>
              <a:t>(</a:t>
            </a:r>
            <a:r>
              <a:rPr lang="zh-CN" altLang="en-US" sz="2400" b="1" dirty="0">
                <a:latin typeface="Times New Roman" pitchFamily="18" charset="0"/>
              </a:rPr>
              <a:t>南北向</a:t>
            </a:r>
            <a:r>
              <a:rPr lang="en-US" altLang="zh-CN" sz="2400" b="1" dirty="0">
                <a:latin typeface="Times New Roman" pitchFamily="18" charset="0"/>
              </a:rPr>
              <a:t>)</a:t>
            </a:r>
            <a:r>
              <a:rPr lang="zh-CN" altLang="en-US" sz="2400" b="1" dirty="0">
                <a:latin typeface="Times New Roman" pitchFamily="18" charset="0"/>
              </a:rPr>
              <a:t>对称。如下图： </a:t>
            </a:r>
          </a:p>
        </p:txBody>
      </p:sp>
      <p:sp>
        <p:nvSpPr>
          <p:cNvPr id="90116" name="Rectangle 4"/>
          <p:cNvSpPr>
            <a:spLocks noChangeArrowheads="1"/>
          </p:cNvSpPr>
          <p:nvPr/>
        </p:nvSpPr>
        <p:spPr bwMode="auto">
          <a:xfrm>
            <a:off x="0" y="2895600"/>
            <a:ext cx="9144000" cy="0"/>
          </a:xfrm>
          <a:prstGeom prst="rect">
            <a:avLst/>
          </a:prstGeom>
          <a:noFill/>
          <a:ln w="9525" algn="ctr">
            <a:noFill/>
            <a:miter lim="800000"/>
            <a:headEnd/>
            <a:tailEnd/>
          </a:ln>
        </p:spPr>
        <p:txBody>
          <a:bodyPr wrap="none" anchor="ctr">
            <a:spAutoFit/>
          </a:bodyPr>
          <a:lstStyle/>
          <a:p>
            <a:pPr algn="just">
              <a:lnSpc>
                <a:spcPct val="120000"/>
              </a:lnSpc>
            </a:pPr>
            <a:endParaRPr lang="zh-CN" altLang="zh-CN" sz="2800" b="1">
              <a:latin typeface="Times New Roman" pitchFamily="18" charset="0"/>
            </a:endParaRPr>
          </a:p>
        </p:txBody>
      </p:sp>
      <p:sp>
        <p:nvSpPr>
          <p:cNvPr id="90117" name="Rectangle 6"/>
          <p:cNvSpPr>
            <a:spLocks noChangeArrowheads="1"/>
          </p:cNvSpPr>
          <p:nvPr/>
        </p:nvSpPr>
        <p:spPr bwMode="auto">
          <a:xfrm>
            <a:off x="0" y="3038475"/>
            <a:ext cx="9144000" cy="0"/>
          </a:xfrm>
          <a:prstGeom prst="rect">
            <a:avLst/>
          </a:prstGeom>
          <a:noFill/>
          <a:ln w="9525" algn="ctr">
            <a:noFill/>
            <a:miter lim="800000"/>
            <a:headEnd/>
            <a:tailEnd/>
          </a:ln>
        </p:spPr>
        <p:txBody>
          <a:bodyPr wrap="none" anchor="ctr">
            <a:spAutoFit/>
          </a:bodyPr>
          <a:lstStyle/>
          <a:p>
            <a:pPr algn="just">
              <a:lnSpc>
                <a:spcPct val="120000"/>
              </a:lnSpc>
            </a:pPr>
            <a:endParaRPr lang="zh-CN" altLang="zh-CN" sz="2800" b="1">
              <a:latin typeface="Times New Roman" pitchFamily="18" charset="0"/>
            </a:endParaRPr>
          </a:p>
        </p:txBody>
      </p:sp>
      <p:sp>
        <p:nvSpPr>
          <p:cNvPr id="90118" name="Text Box 7"/>
          <p:cNvSpPr txBox="1">
            <a:spLocks noChangeArrowheads="1"/>
          </p:cNvSpPr>
          <p:nvPr/>
        </p:nvSpPr>
        <p:spPr bwMode="auto">
          <a:xfrm>
            <a:off x="571472" y="5929330"/>
            <a:ext cx="8077200" cy="493148"/>
          </a:xfrm>
          <a:prstGeom prst="rect">
            <a:avLst/>
          </a:prstGeom>
          <a:noFill/>
          <a:ln w="9525" algn="ctr">
            <a:noFill/>
            <a:miter lim="800000"/>
            <a:headEnd/>
            <a:tailEnd/>
          </a:ln>
        </p:spPr>
        <p:txBody>
          <a:bodyPr>
            <a:spAutoFit/>
          </a:bodyPr>
          <a:lstStyle/>
          <a:p>
            <a:pPr algn="just">
              <a:lnSpc>
                <a:spcPct val="120000"/>
              </a:lnSpc>
              <a:spcBef>
                <a:spcPct val="50000"/>
              </a:spcBef>
            </a:pPr>
            <a:r>
              <a:rPr lang="en-US" altLang="zh-CN" sz="2400" b="1" dirty="0">
                <a:latin typeface="Times New Roman" pitchFamily="18" charset="0"/>
              </a:rPr>
              <a:t>(</a:t>
            </a:r>
            <a:r>
              <a:rPr lang="zh-CN" altLang="en-US" sz="2400" b="1" dirty="0">
                <a:latin typeface="Times New Roman" pitchFamily="18" charset="0"/>
              </a:rPr>
              <a:t>如果某地某天是东北日出，则该地当天一定是西北日落</a:t>
            </a:r>
            <a:r>
              <a:rPr lang="en-US" altLang="zh-CN" sz="2400" b="1" dirty="0">
                <a:latin typeface="Times New Roman" pitchFamily="18" charset="0"/>
              </a:rPr>
              <a:t>)</a:t>
            </a:r>
          </a:p>
        </p:txBody>
      </p:sp>
      <p:sp>
        <p:nvSpPr>
          <p:cNvPr id="90119" name="Rectangle 8"/>
          <p:cNvSpPr>
            <a:spLocks noChangeArrowheads="1"/>
          </p:cNvSpPr>
          <p:nvPr/>
        </p:nvSpPr>
        <p:spPr bwMode="auto">
          <a:xfrm>
            <a:off x="0" y="3028950"/>
            <a:ext cx="9144000" cy="0"/>
          </a:xfrm>
          <a:prstGeom prst="rect">
            <a:avLst/>
          </a:prstGeom>
          <a:noFill/>
          <a:ln w="9525" algn="ctr">
            <a:noFill/>
            <a:miter lim="800000"/>
            <a:headEnd/>
            <a:tailEnd/>
          </a:ln>
        </p:spPr>
        <p:txBody>
          <a:bodyPr wrap="none" anchor="ctr">
            <a:spAutoFit/>
          </a:bodyPr>
          <a:lstStyle/>
          <a:p>
            <a:pPr algn="just">
              <a:lnSpc>
                <a:spcPct val="120000"/>
              </a:lnSpc>
            </a:pPr>
            <a:endParaRPr lang="zh-CN" altLang="zh-CN" sz="2800" b="1">
              <a:latin typeface="Times New Roman" pitchFamily="18" charset="0"/>
            </a:endParaRPr>
          </a:p>
        </p:txBody>
      </p:sp>
      <p:sp>
        <p:nvSpPr>
          <p:cNvPr id="90120" name="Rectangle 11"/>
          <p:cNvSpPr>
            <a:spLocks noChangeArrowheads="1"/>
          </p:cNvSpPr>
          <p:nvPr/>
        </p:nvSpPr>
        <p:spPr bwMode="auto">
          <a:xfrm>
            <a:off x="0" y="0"/>
            <a:ext cx="9144000" cy="0"/>
          </a:xfrm>
          <a:prstGeom prst="rect">
            <a:avLst/>
          </a:prstGeom>
          <a:noFill/>
          <a:ln w="9525" algn="ctr">
            <a:noFill/>
            <a:miter lim="800000"/>
            <a:headEnd/>
            <a:tailEnd/>
          </a:ln>
        </p:spPr>
        <p:txBody>
          <a:bodyPr wrap="none" anchor="ctr">
            <a:spAutoFit/>
          </a:bodyPr>
          <a:lstStyle/>
          <a:p>
            <a:pPr algn="just">
              <a:lnSpc>
                <a:spcPct val="120000"/>
              </a:lnSpc>
            </a:pPr>
            <a:endParaRPr lang="zh-CN" altLang="zh-CN" sz="2800" b="1">
              <a:latin typeface="Times New Roman" pitchFamily="18" charset="0"/>
            </a:endParaRPr>
          </a:p>
        </p:txBody>
      </p:sp>
      <p:pic>
        <p:nvPicPr>
          <p:cNvPr id="90121" name="Picture 10" descr="D:\Backup\我的文档\课件\湖南地理\lq88.TIF"/>
          <p:cNvPicPr>
            <a:picLocks noChangeAspect="1" noChangeArrowheads="1"/>
          </p:cNvPicPr>
          <p:nvPr/>
        </p:nvPicPr>
        <p:blipFill>
          <a:blip r:embed="rId2" r:link="rId3" cstate="print"/>
          <a:srcRect/>
          <a:stretch>
            <a:fillRect/>
          </a:stretch>
        </p:blipFill>
        <p:spPr bwMode="auto">
          <a:xfrm>
            <a:off x="1428728" y="1643050"/>
            <a:ext cx="6643734" cy="414340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p:cNvPicPr>
            <a:picLocks noChangeAspect="1" noChangeArrowheads="1"/>
          </p:cNvPicPr>
          <p:nvPr/>
        </p:nvPicPr>
        <p:blipFill>
          <a:blip r:embed="rId2" cstate="print"/>
          <a:srcRect/>
          <a:stretch>
            <a:fillRect/>
          </a:stretch>
        </p:blipFill>
        <p:spPr bwMode="auto">
          <a:xfrm>
            <a:off x="785786" y="500043"/>
            <a:ext cx="8072494" cy="2714644"/>
          </a:xfrm>
          <a:prstGeom prst="rect">
            <a:avLst/>
          </a:prstGeom>
          <a:noFill/>
          <a:ln w="9525" algn="ctr">
            <a:noFill/>
            <a:miter lim="800000"/>
            <a:headEnd/>
            <a:tailEnd/>
          </a:ln>
          <a:effectLst/>
        </p:spPr>
      </p:pic>
      <p:sp>
        <p:nvSpPr>
          <p:cNvPr id="3" name="Rectangle 2"/>
          <p:cNvSpPr txBox="1">
            <a:spLocks noChangeArrowheads="1"/>
          </p:cNvSpPr>
          <p:nvPr/>
        </p:nvSpPr>
        <p:spPr>
          <a:xfrm>
            <a:off x="500034" y="3571876"/>
            <a:ext cx="4214842" cy="2928958"/>
          </a:xfrm>
          <a:prstGeom prst="rect">
            <a:avLst/>
          </a:prstGeom>
          <a:noFill/>
          <a:ln cap="flat">
            <a:solidFill>
              <a:schemeClr val="tx1"/>
            </a:solidFill>
            <a:prstDash val="lgDashDotDot"/>
          </a:ln>
        </p:spPr>
        <p:txBody>
          <a:bodyPr vert="horz" lIns="91440" tIns="45720" rIns="91440" bIns="45720" rtlCol="0">
            <a:noAutofit/>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黑体" pitchFamily="2" charset="-122"/>
                <a:cs typeface="Courier New" pitchFamily="49" charset="0"/>
              </a:rPr>
              <a:t>2</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Times New Roman" pitchFamily="18" charset="0"/>
              </a:rPr>
              <a:t>．</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黑体" pitchFamily="2" charset="-122"/>
                <a:cs typeface="Times New Roman" pitchFamily="18" charset="0"/>
              </a:rPr>
              <a:t>利用</a:t>
            </a:r>
            <a:r>
              <a:rPr kumimoji="0" lang="zh-CN" altLang="en-US" sz="2400" b="1" i="0" u="none" strike="noStrike" kern="1200" cap="none" spc="0" normalizeH="0" baseline="0" noProof="0" dirty="0" smtClean="0">
                <a:ln>
                  <a:noFill/>
                </a:ln>
                <a:solidFill>
                  <a:schemeClr val="tx1"/>
                </a:solidFill>
                <a:effectLst/>
                <a:uLnTx/>
                <a:uFillTx/>
                <a:latin typeface="宋体"/>
                <a:ea typeface="宋体" pitchFamily="2" charset="-122"/>
                <a:cs typeface="Times New Roman" pitchFamily="18" charset="0"/>
              </a:rPr>
              <a:t>“</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黑体" pitchFamily="2" charset="-122"/>
                <a:cs typeface="Times New Roman" pitchFamily="18" charset="0"/>
              </a:rPr>
              <a:t>对称法则</a:t>
            </a:r>
            <a:r>
              <a:rPr kumimoji="0" lang="zh-CN" altLang="en-US" sz="2400" b="1" i="0" u="none" strike="noStrike" kern="1200" cap="none" spc="0" normalizeH="0" baseline="0" noProof="0" dirty="0" smtClean="0">
                <a:ln>
                  <a:noFill/>
                </a:ln>
                <a:solidFill>
                  <a:schemeClr val="tx1"/>
                </a:solidFill>
                <a:effectLst/>
                <a:uLnTx/>
                <a:uFillTx/>
                <a:latin typeface="宋体"/>
                <a:ea typeface="宋体" pitchFamily="2" charset="-122"/>
                <a:cs typeface="Times New Roman" pitchFamily="18" charset="0"/>
              </a:rPr>
              <a:t>”</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黑体" pitchFamily="2" charset="-122"/>
                <a:cs typeface="Times New Roman" pitchFamily="18" charset="0"/>
              </a:rPr>
              <a:t>突破昼夜长短规律的技巧</a:t>
            </a:r>
            <a:endPar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Courier New" pitchFamily="49" charset="0"/>
            </a:endParaRP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Courier New" pitchFamily="49" charset="0"/>
              </a:rPr>
              <a:t>(1)</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Times New Roman" pitchFamily="18" charset="0"/>
              </a:rPr>
              <a:t>在同一天中，</a:t>
            </a:r>
            <a:r>
              <a:rPr kumimoji="0" lang="en-US" altLang="zh-CN" sz="2400" b="1" i="0" u="none" strike="noStrike" kern="1200" cap="none" spc="0" normalizeH="0" baseline="0" noProof="0" dirty="0" err="1" smtClean="0">
                <a:ln>
                  <a:noFill/>
                </a:ln>
                <a:solidFill>
                  <a:schemeClr val="tx1"/>
                </a:solidFill>
                <a:effectLst/>
                <a:uLnTx/>
                <a:uFillTx/>
                <a:latin typeface="Times New Roman" pitchFamily="18" charset="0"/>
                <a:ea typeface="仿宋_GB2312" pitchFamily="49" charset="-122"/>
                <a:cs typeface="Courier New" pitchFamily="49" charset="0"/>
              </a:rPr>
              <a:t>θ°N</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Times New Roman" pitchFamily="18" charset="0"/>
              </a:rPr>
              <a:t>的昼长等于</a:t>
            </a:r>
            <a:r>
              <a:rPr kumimoji="0" lang="en-US" altLang="zh-CN" sz="2400" b="1" i="0" u="none" strike="noStrike" kern="1200" cap="none" spc="0" normalizeH="0" baseline="0" noProof="0" dirty="0" err="1" smtClean="0">
                <a:ln>
                  <a:noFill/>
                </a:ln>
                <a:solidFill>
                  <a:schemeClr val="tx1"/>
                </a:solidFill>
                <a:effectLst/>
                <a:uLnTx/>
                <a:uFillTx/>
                <a:latin typeface="Times New Roman" pitchFamily="18" charset="0"/>
                <a:ea typeface="仿宋_GB2312" pitchFamily="49" charset="-122"/>
                <a:cs typeface="Courier New" pitchFamily="49" charset="0"/>
              </a:rPr>
              <a:t>θ°S</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Times New Roman" pitchFamily="18" charset="0"/>
              </a:rPr>
              <a:t>的夜长；</a:t>
            </a:r>
            <a:r>
              <a:rPr kumimoji="0" lang="en-US" altLang="zh-CN" sz="2400" b="1" i="0" u="none" strike="noStrike" kern="1200" cap="none" spc="0" normalizeH="0" baseline="0" noProof="0" dirty="0" err="1" smtClean="0">
                <a:ln>
                  <a:noFill/>
                </a:ln>
                <a:solidFill>
                  <a:schemeClr val="tx1"/>
                </a:solidFill>
                <a:effectLst/>
                <a:uLnTx/>
                <a:uFillTx/>
                <a:latin typeface="Times New Roman" pitchFamily="18" charset="0"/>
                <a:ea typeface="仿宋_GB2312" pitchFamily="49" charset="-122"/>
                <a:cs typeface="Courier New" pitchFamily="49" charset="0"/>
              </a:rPr>
              <a:t>θ°N</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Times New Roman" pitchFamily="18" charset="0"/>
              </a:rPr>
              <a:t>的夜长等于</a:t>
            </a:r>
            <a:r>
              <a:rPr kumimoji="0" lang="en-US" altLang="zh-CN" sz="2400" b="1" i="0" u="none" strike="noStrike" kern="1200" cap="none" spc="0" normalizeH="0" baseline="0" noProof="0" dirty="0" err="1" smtClean="0">
                <a:ln>
                  <a:noFill/>
                </a:ln>
                <a:solidFill>
                  <a:schemeClr val="tx1"/>
                </a:solidFill>
                <a:effectLst/>
                <a:uLnTx/>
                <a:uFillTx/>
                <a:latin typeface="Times New Roman" pitchFamily="18" charset="0"/>
                <a:ea typeface="仿宋_GB2312" pitchFamily="49" charset="-122"/>
                <a:cs typeface="Courier New" pitchFamily="49" charset="0"/>
              </a:rPr>
              <a:t>θ°S</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Times New Roman" pitchFamily="18" charset="0"/>
              </a:rPr>
              <a:t>的昼长。</a:t>
            </a:r>
            <a:endPar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Times New Roman" pitchFamily="18" charset="0"/>
            </a:endParaRPr>
          </a:p>
          <a:p>
            <a:pPr marL="342900" marR="0" lvl="0" indent="-342900" algn="l" defTabSz="914400" rtl="0" eaLnBrk="1" fontAlgn="auto" latinLnBrk="0" hangingPunct="1">
              <a:lnSpc>
                <a:spcPct val="100000"/>
              </a:lnSpc>
              <a:spcBef>
                <a:spcPct val="20000"/>
              </a:spcBef>
              <a:spcAft>
                <a:spcPts val="0"/>
              </a:spcAft>
              <a:buClrTx/>
              <a:buSzTx/>
              <a:tabLst/>
              <a:defRPr/>
            </a:pP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Times New Roman" pitchFamily="18" charset="0"/>
              </a:rPr>
              <a:t>如图：</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zh-CN" altLang="en-US" sz="2400" b="0"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Times New Roman" pitchFamily="18"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zh-CN" altLang="en-US" sz="2400" b="0"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Times New Roman" pitchFamily="18"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zh-CN" altLang="en-US" sz="2400" b="0"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Times New Roman" pitchFamily="18"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zh-CN" altLang="en-US" sz="2400" b="0"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Times New Roman" pitchFamily="18"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altLang="zh-CN" sz="2400" b="0"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Times New Roman" pitchFamily="18" charset="0"/>
            </a:endParaRPr>
          </a:p>
        </p:txBody>
      </p:sp>
      <p:pic>
        <p:nvPicPr>
          <p:cNvPr id="4" name="Picture 4" descr="G:\张蕴霞\课件\学苑文化\2016二轮\地理\新建文件夹\2-11.TIF"/>
          <p:cNvPicPr>
            <a:picLocks noChangeAspect="1" noChangeArrowheads="1"/>
          </p:cNvPicPr>
          <p:nvPr/>
        </p:nvPicPr>
        <p:blipFill>
          <a:blip r:embed="rId3" r:link="rId4" cstate="print"/>
          <a:srcRect/>
          <a:stretch>
            <a:fillRect/>
          </a:stretch>
        </p:blipFill>
        <p:spPr bwMode="auto">
          <a:xfrm>
            <a:off x="5429256" y="3214686"/>
            <a:ext cx="3100390" cy="3071834"/>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214282" y="642918"/>
            <a:ext cx="8642350" cy="5213350"/>
          </a:xfrm>
          <a:prstGeom prst="rect">
            <a:avLst/>
          </a:prstGeom>
          <a:noFill/>
          <a:ln cap="flat">
            <a:solidFill>
              <a:schemeClr val="tx1"/>
            </a:solidFill>
            <a:prstDash val="lgDashDotDot"/>
          </a:ln>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Courier New" pitchFamily="49" charset="0"/>
              </a:rPr>
              <a:t>(2)</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Times New Roman" pitchFamily="18" charset="0"/>
              </a:rPr>
              <a:t>关于夏至、冬至对称的两个日期，其昼夜分布是一样的，即其昼长、夜长、</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Courier New" pitchFamily="49" charset="0"/>
              </a:rPr>
              <a:t>  </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Times New Roman" pitchFamily="18" charset="0"/>
              </a:rPr>
              <a:t>日出时间、</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Courier New" pitchFamily="49" charset="0"/>
              </a:rPr>
              <a:t>  </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Times New Roman" pitchFamily="18" charset="0"/>
              </a:rPr>
              <a:t>日落时间等都相等。因为关于夏至或冬至对称的两个日期，其太阳直射点在同一条纬线上。如下图：</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Times New Roman" pitchFamily="18"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Times New Roman" pitchFamily="18"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Times New Roman" pitchFamily="18"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Times New Roman" pitchFamily="18" charset="0"/>
            </a:endParaRPr>
          </a:p>
          <a:p>
            <a:pPr marL="342900" marR="0" lvl="0" indent="-342900" algn="l" defTabSz="914400" rtl="0" eaLnBrk="1" fontAlgn="auto" latinLnBrk="0" hangingPunct="1">
              <a:lnSpc>
                <a:spcPct val="100000"/>
              </a:lnSpc>
              <a:spcBef>
                <a:spcPct val="20000"/>
              </a:spcBef>
              <a:spcAft>
                <a:spcPts val="0"/>
              </a:spcAft>
              <a:buClrTx/>
              <a:buSzTx/>
              <a:tabLst/>
              <a:defRPr/>
            </a:pPr>
            <a:endPar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Times New Roman" pitchFamily="18" charset="0"/>
            </a:endParaRPr>
          </a:p>
          <a:p>
            <a:pPr marL="342900" marR="0" lvl="0" indent="-342900" algn="l" defTabSz="914400" rtl="0" eaLnBrk="1" fontAlgn="auto" latinLnBrk="0" hangingPunct="1">
              <a:lnSpc>
                <a:spcPct val="100000"/>
              </a:lnSpc>
              <a:spcBef>
                <a:spcPct val="20000"/>
              </a:spcBef>
              <a:spcAft>
                <a:spcPts val="0"/>
              </a:spcAft>
              <a:buClrTx/>
              <a:buSzTx/>
              <a:tabLst/>
              <a:defRPr/>
            </a:pPr>
            <a:endParaRPr lang="en-US" altLang="zh-CN" sz="2400" b="1" dirty="0">
              <a:latin typeface="Times New Roman" pitchFamily="18" charset="0"/>
              <a:ea typeface="仿宋_GB2312" pitchFamily="49" charset="-122"/>
              <a:cs typeface="Times New Roman" pitchFamily="18" charset="0"/>
            </a:endParaRP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Times New Roman" pitchFamily="18" charset="0"/>
              </a:rPr>
              <a:t>(a</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Times New Roman" pitchFamily="18" charset="0"/>
              </a:rPr>
              <a:t>与</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Times New Roman" pitchFamily="18" charset="0"/>
              </a:rPr>
              <a:t>b</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Times New Roman" pitchFamily="18" charset="0"/>
              </a:rPr>
              <a:t>这两个日期关于夏至日对称，</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Times New Roman" pitchFamily="18" charset="0"/>
              </a:rPr>
              <a:t>c</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Times New Roman" pitchFamily="18" charset="0"/>
              </a:rPr>
              <a:t>与</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Times New Roman" pitchFamily="18" charset="0"/>
              </a:rPr>
              <a:t>d</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Times New Roman" pitchFamily="18" charset="0"/>
              </a:rPr>
              <a:t>这两个日期关于冬至日对称</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Times New Roman" pitchFamily="18" charset="0"/>
              </a:rPr>
              <a:t>)</a:t>
            </a:r>
          </a:p>
        </p:txBody>
      </p:sp>
      <p:pic>
        <p:nvPicPr>
          <p:cNvPr id="3" name="Picture 4" descr="G:\张蕴霞\课件\学苑文化\2016二轮\地理\新建文件夹\2-12.TIF"/>
          <p:cNvPicPr>
            <a:picLocks noChangeAspect="1" noChangeArrowheads="1"/>
          </p:cNvPicPr>
          <p:nvPr/>
        </p:nvPicPr>
        <p:blipFill>
          <a:blip r:embed="rId2" r:link="rId3" cstate="print"/>
          <a:srcRect/>
          <a:stretch>
            <a:fillRect/>
          </a:stretch>
        </p:blipFill>
        <p:spPr bwMode="auto">
          <a:xfrm>
            <a:off x="2143108" y="2143116"/>
            <a:ext cx="5786478" cy="2286000"/>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285720" y="642918"/>
            <a:ext cx="8642350" cy="5213350"/>
          </a:xfrm>
          <a:prstGeom prst="rect">
            <a:avLst/>
          </a:prstGeom>
          <a:noFill/>
          <a:ln cap="flat">
            <a:solidFill>
              <a:schemeClr val="tx1"/>
            </a:solidFill>
            <a:prstDash val="lgDashDotDot"/>
          </a:ln>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Courier New" pitchFamily="49" charset="0"/>
              </a:rPr>
              <a:t>(3)</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Times New Roman" pitchFamily="18" charset="0"/>
              </a:rPr>
              <a:t>关于春分、秋分对称的</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Courier New" pitchFamily="49" charset="0"/>
              </a:rPr>
              <a:t>A</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Times New Roman" pitchFamily="18" charset="0"/>
              </a:rPr>
              <a:t>、</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Courier New" pitchFamily="49" charset="0"/>
              </a:rPr>
              <a:t>B</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Times New Roman" pitchFamily="18" charset="0"/>
              </a:rPr>
              <a:t>两天，其昼夜分布关于赤道对称，即</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Courier New" pitchFamily="49" charset="0"/>
              </a:rPr>
              <a:t>A</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Times New Roman" pitchFamily="18" charset="0"/>
              </a:rPr>
              <a:t>昼长等于</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Courier New" pitchFamily="49" charset="0"/>
              </a:rPr>
              <a:t>B</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Times New Roman" pitchFamily="18" charset="0"/>
              </a:rPr>
              <a:t>夜长，</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Courier New" pitchFamily="49" charset="0"/>
              </a:rPr>
              <a:t>A</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Times New Roman" pitchFamily="18" charset="0"/>
              </a:rPr>
              <a:t>夜长等于</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Courier New" pitchFamily="49" charset="0"/>
              </a:rPr>
              <a:t>B</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Times New Roman" pitchFamily="18" charset="0"/>
              </a:rPr>
              <a:t>昼长。因为关于春分或秋分对称的两个日期，其太阳直射点所在纬线关于赤道对称。如下图：</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Times New Roman" pitchFamily="18"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Times New Roman" pitchFamily="18"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Times New Roman" pitchFamily="18"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Times New Roman" pitchFamily="18" charset="0"/>
            </a:endParaRPr>
          </a:p>
          <a:p>
            <a:pPr marL="342900" marR="0" lvl="0" indent="-342900" algn="l" defTabSz="914400" rtl="0" eaLnBrk="1" fontAlgn="auto" latinLnBrk="0" hangingPunct="1">
              <a:lnSpc>
                <a:spcPct val="100000"/>
              </a:lnSpc>
              <a:spcBef>
                <a:spcPct val="20000"/>
              </a:spcBef>
              <a:spcAft>
                <a:spcPts val="0"/>
              </a:spcAft>
              <a:buClrTx/>
              <a:buSzTx/>
              <a:tabLst/>
              <a:defRPr/>
            </a:pPr>
            <a:endPar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Times New Roman" pitchFamily="18" charset="0"/>
            </a:endParaRPr>
          </a:p>
          <a:p>
            <a:pPr marL="342900" marR="0" lvl="0" indent="-342900" algn="l" defTabSz="914400" rtl="0" eaLnBrk="1" fontAlgn="auto" latinLnBrk="0" hangingPunct="1">
              <a:lnSpc>
                <a:spcPct val="100000"/>
              </a:lnSpc>
              <a:spcBef>
                <a:spcPct val="20000"/>
              </a:spcBef>
              <a:spcAft>
                <a:spcPts val="0"/>
              </a:spcAft>
              <a:buClrTx/>
              <a:buSzTx/>
              <a:tabLst/>
              <a:defRPr/>
            </a:pPr>
            <a:endParaRPr lang="en-US" altLang="zh-CN" sz="2400" b="1" dirty="0">
              <a:latin typeface="Times New Roman" pitchFamily="18" charset="0"/>
              <a:ea typeface="仿宋_GB2312" pitchFamily="49" charset="-122"/>
              <a:cs typeface="Times New Roman" pitchFamily="18" charset="0"/>
            </a:endParaRPr>
          </a:p>
          <a:p>
            <a:pPr marL="342900" marR="0" lvl="0" indent="-342900" algn="l" defTabSz="914400" rtl="0" eaLnBrk="1" fontAlgn="auto" latinLnBrk="0" hangingPunct="1">
              <a:lnSpc>
                <a:spcPct val="100000"/>
              </a:lnSpc>
              <a:spcBef>
                <a:spcPct val="20000"/>
              </a:spcBef>
              <a:spcAft>
                <a:spcPts val="0"/>
              </a:spcAft>
              <a:buClrTx/>
              <a:buSzTx/>
              <a:tabLst/>
              <a:defRPr/>
            </a:pPr>
            <a:endPar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Times New Roman" pitchFamily="18" charset="0"/>
            </a:endParaRP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Times New Roman" pitchFamily="18" charset="0"/>
              </a:rPr>
              <a:t>(a</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Times New Roman" pitchFamily="18" charset="0"/>
              </a:rPr>
              <a:t>与</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Times New Roman" pitchFamily="18" charset="0"/>
              </a:rPr>
              <a:t>b</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Times New Roman" pitchFamily="18" charset="0"/>
              </a:rPr>
              <a:t>这两个日期关于秋分对称，</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Times New Roman" pitchFamily="18" charset="0"/>
              </a:rPr>
              <a:t>c</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Times New Roman" pitchFamily="18" charset="0"/>
              </a:rPr>
              <a:t>与</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Times New Roman" pitchFamily="18" charset="0"/>
              </a:rPr>
              <a:t>d</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Times New Roman" pitchFamily="18" charset="0"/>
              </a:rPr>
              <a:t>这两个日期关于春分对称</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Times New Roman" pitchFamily="18" charset="0"/>
              </a:rPr>
              <a:t>)</a:t>
            </a:r>
          </a:p>
        </p:txBody>
      </p:sp>
      <p:pic>
        <p:nvPicPr>
          <p:cNvPr id="3" name="Picture 4" descr="G:\张蕴霞\课件\学苑文化\2016二轮\地理\新建文件夹\2-13.TIF"/>
          <p:cNvPicPr>
            <a:picLocks noChangeAspect="1" noChangeArrowheads="1"/>
          </p:cNvPicPr>
          <p:nvPr/>
        </p:nvPicPr>
        <p:blipFill>
          <a:blip r:embed="rId2" r:link="rId3" cstate="print"/>
          <a:srcRect/>
          <a:stretch>
            <a:fillRect/>
          </a:stretch>
        </p:blipFill>
        <p:spPr bwMode="auto">
          <a:xfrm>
            <a:off x="1428728" y="2214554"/>
            <a:ext cx="6715172" cy="3000396"/>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142844" y="714356"/>
            <a:ext cx="3714776" cy="1714512"/>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en-US" altLang="zh-CN" sz="20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1</a:t>
            </a:r>
            <a:r>
              <a:rPr kumimoji="0" lang="zh-CN" altLang="en-US" sz="20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a:t>
            </a:r>
            <a:r>
              <a:rPr kumimoji="0" lang="en-US" altLang="zh-CN" sz="20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(2015</a:t>
            </a:r>
            <a:r>
              <a:rPr kumimoji="0" lang="en-US" altLang="zh-CN" sz="2000" b="1" i="0" u="none" strike="noStrike" kern="1200" cap="none" spc="0" normalizeH="0" baseline="0" noProof="0" dirty="0" smtClean="0">
                <a:ln>
                  <a:noFill/>
                </a:ln>
                <a:solidFill>
                  <a:schemeClr val="tx1"/>
                </a:solidFill>
                <a:effectLst/>
                <a:uLnTx/>
                <a:uFillTx/>
                <a:latin typeface="Courier New"/>
                <a:ea typeface="宋体" pitchFamily="2" charset="-122"/>
                <a:cs typeface="Times New Roman" pitchFamily="18" charset="0"/>
              </a:rPr>
              <a:t>·</a:t>
            </a:r>
            <a:r>
              <a:rPr kumimoji="0" lang="zh-CN" altLang="en-US" sz="20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福建文综</a:t>
            </a:r>
            <a:r>
              <a:rPr kumimoji="0" lang="en-US" altLang="zh-CN" sz="20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a:t>
            </a:r>
            <a:r>
              <a:rPr kumimoji="0" lang="zh-CN" altLang="en-US" sz="20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下图为某摄影爱好者在图中广袤草原上拍摄的</a:t>
            </a:r>
            <a:r>
              <a:rPr kumimoji="0" lang="zh-CN" altLang="en-US" sz="2000" b="1" i="0" u="none" strike="noStrike" kern="1200" cap="none" spc="0" normalizeH="0" baseline="0" noProof="0" dirty="0" smtClean="0">
                <a:ln>
                  <a:noFill/>
                </a:ln>
                <a:solidFill>
                  <a:schemeClr val="tx1"/>
                </a:solidFill>
                <a:effectLst/>
                <a:uLnTx/>
                <a:uFillTx/>
                <a:latin typeface="宋体"/>
                <a:ea typeface="宋体" pitchFamily="2" charset="-122"/>
                <a:cs typeface="Times New Roman" pitchFamily="18" charset="0"/>
              </a:rPr>
              <a:t>“</a:t>
            </a:r>
            <a:r>
              <a:rPr kumimoji="0" lang="zh-CN" altLang="en-US" sz="20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日出</a:t>
            </a:r>
            <a:r>
              <a:rPr kumimoji="0" lang="zh-CN" altLang="en-US" sz="2000" b="1" i="0" u="none" strike="noStrike" kern="1200" cap="none" spc="0" normalizeH="0" baseline="0" noProof="0" dirty="0" smtClean="0">
                <a:ln>
                  <a:noFill/>
                </a:ln>
                <a:solidFill>
                  <a:schemeClr val="tx1"/>
                </a:solidFill>
                <a:effectLst/>
                <a:uLnTx/>
                <a:uFillTx/>
                <a:latin typeface="宋体"/>
                <a:ea typeface="宋体" pitchFamily="2" charset="-122"/>
                <a:cs typeface="Times New Roman" pitchFamily="18" charset="0"/>
              </a:rPr>
              <a:t>”</a:t>
            </a:r>
            <a:r>
              <a:rPr kumimoji="0" lang="zh-CN" altLang="en-US" sz="20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美景。读图完成</a:t>
            </a:r>
            <a:r>
              <a:rPr kumimoji="0" lang="en-US" altLang="zh-CN" sz="20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(1)</a:t>
            </a:r>
            <a:r>
              <a:rPr kumimoji="0" lang="zh-CN" altLang="en-US" sz="20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a:t>
            </a:r>
            <a:r>
              <a:rPr kumimoji="0" lang="en-US" altLang="zh-CN" sz="20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(2)</a:t>
            </a:r>
            <a:r>
              <a:rPr kumimoji="0" lang="zh-CN" altLang="en-US" sz="20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题。</a:t>
            </a:r>
          </a:p>
        </p:txBody>
      </p:sp>
      <p:pic>
        <p:nvPicPr>
          <p:cNvPr id="3" name="Picture 3"/>
          <p:cNvPicPr>
            <a:picLocks noChangeAspect="1" noChangeArrowheads="1"/>
          </p:cNvPicPr>
          <p:nvPr/>
        </p:nvPicPr>
        <p:blipFill>
          <a:blip r:embed="rId2" cstate="print"/>
          <a:srcRect/>
          <a:stretch>
            <a:fillRect/>
          </a:stretch>
        </p:blipFill>
        <p:spPr bwMode="auto">
          <a:xfrm>
            <a:off x="428596" y="142852"/>
            <a:ext cx="6858048" cy="473075"/>
          </a:xfrm>
          <a:prstGeom prst="rect">
            <a:avLst/>
          </a:prstGeom>
          <a:noFill/>
          <a:ln w="9525" algn="ctr">
            <a:noFill/>
            <a:miter lim="800000"/>
            <a:headEnd/>
            <a:tailEnd/>
          </a:ln>
          <a:effectLst/>
        </p:spPr>
      </p:pic>
      <p:pic>
        <p:nvPicPr>
          <p:cNvPr id="4" name="Picture 5" descr="G:\张蕴霞\课件\学苑文化\2016二轮\地理\新建文件夹\2-14.TIF"/>
          <p:cNvPicPr>
            <a:picLocks noChangeAspect="1" noChangeArrowheads="1"/>
          </p:cNvPicPr>
          <p:nvPr/>
        </p:nvPicPr>
        <p:blipFill>
          <a:blip r:embed="rId3" r:link="rId4" cstate="print"/>
          <a:srcRect l="8267" r="7685"/>
          <a:stretch>
            <a:fillRect/>
          </a:stretch>
        </p:blipFill>
        <p:spPr bwMode="auto">
          <a:xfrm>
            <a:off x="4143372" y="642918"/>
            <a:ext cx="4786346" cy="3857652"/>
          </a:xfrm>
          <a:prstGeom prst="rect">
            <a:avLst/>
          </a:prstGeom>
          <a:noFill/>
        </p:spPr>
      </p:pic>
      <p:pic>
        <p:nvPicPr>
          <p:cNvPr id="5" name="Picture 3" descr="G:\张蕴霞\课件\学苑文化\2016二轮\地理\新建文件夹\2-15.TIF"/>
          <p:cNvPicPr>
            <a:picLocks noChangeAspect="1" noChangeArrowheads="1"/>
          </p:cNvPicPr>
          <p:nvPr/>
        </p:nvPicPr>
        <p:blipFill>
          <a:blip r:embed="rId5" r:link="rId6" cstate="print"/>
          <a:srcRect/>
          <a:stretch>
            <a:fillRect/>
          </a:stretch>
        </p:blipFill>
        <p:spPr bwMode="auto">
          <a:xfrm>
            <a:off x="428596" y="2071678"/>
            <a:ext cx="3286148" cy="2428892"/>
          </a:xfrm>
          <a:prstGeom prst="rect">
            <a:avLst/>
          </a:prstGeom>
          <a:noFill/>
        </p:spPr>
      </p:pic>
      <p:sp>
        <p:nvSpPr>
          <p:cNvPr id="7" name="Rectangle 2"/>
          <p:cNvSpPr txBox="1">
            <a:spLocks noChangeArrowheads="1"/>
          </p:cNvSpPr>
          <p:nvPr/>
        </p:nvSpPr>
        <p:spPr>
          <a:xfrm>
            <a:off x="214282" y="4508523"/>
            <a:ext cx="8642350" cy="2278063"/>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en-US" altLang="zh-CN" sz="22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(1)</a:t>
            </a:r>
            <a:r>
              <a:rPr kumimoji="0" lang="zh-CN" altLang="en-US" sz="22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摄影爱好者拍摄</a:t>
            </a:r>
            <a:r>
              <a:rPr kumimoji="0" lang="zh-CN" altLang="en-US" sz="2200" b="1" i="0" u="none" strike="noStrike" kern="1200" cap="none" spc="0" normalizeH="0" baseline="0" noProof="0" dirty="0" smtClean="0">
                <a:ln>
                  <a:noFill/>
                </a:ln>
                <a:solidFill>
                  <a:schemeClr val="tx1"/>
                </a:solidFill>
                <a:effectLst/>
                <a:uLnTx/>
                <a:uFillTx/>
                <a:latin typeface="宋体"/>
                <a:ea typeface="宋体" pitchFamily="2" charset="-122"/>
                <a:cs typeface="Times New Roman" pitchFamily="18" charset="0"/>
              </a:rPr>
              <a:t>“</a:t>
            </a:r>
            <a:r>
              <a:rPr kumimoji="0" lang="zh-CN" altLang="en-US" sz="22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日出</a:t>
            </a:r>
            <a:r>
              <a:rPr kumimoji="0" lang="zh-CN" altLang="en-US" sz="2200" b="1" i="0" u="none" strike="noStrike" kern="1200" cap="none" spc="0" normalizeH="0" baseline="0" noProof="0" dirty="0" smtClean="0">
                <a:ln>
                  <a:noFill/>
                </a:ln>
                <a:solidFill>
                  <a:schemeClr val="tx1"/>
                </a:solidFill>
                <a:effectLst/>
                <a:uLnTx/>
                <a:uFillTx/>
                <a:latin typeface="宋体"/>
                <a:ea typeface="宋体" pitchFamily="2" charset="-122"/>
                <a:cs typeface="Times New Roman" pitchFamily="18" charset="0"/>
              </a:rPr>
              <a:t>”</a:t>
            </a:r>
            <a:r>
              <a:rPr kumimoji="0" lang="zh-CN" altLang="en-US" sz="22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美景的方向和北京时间分别是</a:t>
            </a:r>
            <a:r>
              <a:rPr kumimoji="0" lang="en-US" altLang="zh-CN" sz="22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a:t>
            </a:r>
            <a:r>
              <a:rPr kumimoji="0" lang="zh-CN" altLang="en-US" sz="22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　　</a:t>
            </a:r>
            <a:r>
              <a:rPr kumimoji="0" lang="en-US" altLang="zh-CN" sz="22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a:t>
            </a: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altLang="zh-CN" sz="22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     A</a:t>
            </a:r>
            <a:r>
              <a:rPr kumimoji="0" lang="zh-CN" altLang="en-US" sz="22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．东南　</a:t>
            </a:r>
            <a:r>
              <a:rPr kumimoji="0" lang="en-US" altLang="zh-CN" sz="22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7</a:t>
            </a:r>
            <a:r>
              <a:rPr kumimoji="0" lang="zh-CN" altLang="en-US" sz="22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月</a:t>
            </a:r>
            <a:r>
              <a:rPr kumimoji="0" lang="en-US" altLang="zh-CN" sz="22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1</a:t>
            </a:r>
            <a:r>
              <a:rPr kumimoji="0" lang="zh-CN" altLang="en-US" sz="22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日</a:t>
            </a:r>
            <a:r>
              <a:rPr kumimoji="0" lang="en-US" altLang="zh-CN" sz="22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06</a:t>
            </a:r>
            <a:r>
              <a:rPr kumimoji="0" lang="zh-CN" altLang="en-US" sz="22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时	            </a:t>
            </a:r>
            <a:r>
              <a:rPr kumimoji="0" lang="en-US" altLang="zh-CN" sz="22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B</a:t>
            </a:r>
            <a:r>
              <a:rPr kumimoji="0" lang="zh-CN" altLang="en-US" sz="22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．东北　</a:t>
            </a:r>
            <a:r>
              <a:rPr kumimoji="0" lang="en-US" altLang="zh-CN" sz="22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7</a:t>
            </a:r>
            <a:r>
              <a:rPr kumimoji="0" lang="zh-CN" altLang="en-US" sz="22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月</a:t>
            </a:r>
            <a:r>
              <a:rPr kumimoji="0" lang="en-US" altLang="zh-CN" sz="22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1</a:t>
            </a:r>
            <a:r>
              <a:rPr kumimoji="0" lang="zh-CN" altLang="en-US" sz="22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日</a:t>
            </a:r>
            <a:r>
              <a:rPr kumimoji="0" lang="en-US" altLang="zh-CN" sz="22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06</a:t>
            </a:r>
            <a:r>
              <a:rPr kumimoji="0" lang="zh-CN" altLang="en-US" sz="22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时</a:t>
            </a: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altLang="zh-CN" sz="22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     C</a:t>
            </a:r>
            <a:r>
              <a:rPr kumimoji="0" lang="zh-CN" altLang="en-US" sz="22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．东北　</a:t>
            </a:r>
            <a:r>
              <a:rPr kumimoji="0" lang="en-US" altLang="zh-CN" sz="22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1</a:t>
            </a:r>
            <a:r>
              <a:rPr kumimoji="0" lang="zh-CN" altLang="en-US" sz="22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月</a:t>
            </a:r>
            <a:r>
              <a:rPr kumimoji="0" lang="en-US" altLang="zh-CN" sz="22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1</a:t>
            </a:r>
            <a:r>
              <a:rPr kumimoji="0" lang="zh-CN" altLang="en-US" sz="22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日</a:t>
            </a:r>
            <a:r>
              <a:rPr kumimoji="0" lang="en-US" altLang="zh-CN" sz="22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12</a:t>
            </a:r>
            <a:r>
              <a:rPr kumimoji="0" lang="zh-CN" altLang="en-US" sz="22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时	            </a:t>
            </a:r>
            <a:r>
              <a:rPr kumimoji="0" lang="en-US" altLang="zh-CN" sz="22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D</a:t>
            </a:r>
            <a:r>
              <a:rPr kumimoji="0" lang="zh-CN" altLang="en-US" sz="22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．东南　</a:t>
            </a:r>
            <a:r>
              <a:rPr kumimoji="0" lang="en-US" altLang="zh-CN" sz="22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1</a:t>
            </a:r>
            <a:r>
              <a:rPr kumimoji="0" lang="zh-CN" altLang="en-US" sz="22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月</a:t>
            </a:r>
            <a:r>
              <a:rPr kumimoji="0" lang="en-US" altLang="zh-CN" sz="22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1</a:t>
            </a:r>
            <a:r>
              <a:rPr kumimoji="0" lang="zh-CN" altLang="en-US" sz="22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日</a:t>
            </a:r>
            <a:r>
              <a:rPr kumimoji="0" lang="en-US" altLang="zh-CN" sz="22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12</a:t>
            </a:r>
            <a:r>
              <a:rPr kumimoji="0" lang="zh-CN" altLang="en-US" sz="22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时</a:t>
            </a: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altLang="zh-CN" sz="22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(2)</a:t>
            </a:r>
            <a:r>
              <a:rPr kumimoji="0" lang="zh-CN" altLang="en-US" sz="22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拍摄</a:t>
            </a:r>
            <a:r>
              <a:rPr kumimoji="0" lang="zh-CN" altLang="en-US" sz="2200" b="1" i="0" u="none" strike="noStrike" kern="1200" cap="none" spc="0" normalizeH="0" baseline="0" noProof="0" dirty="0" smtClean="0">
                <a:ln>
                  <a:noFill/>
                </a:ln>
                <a:solidFill>
                  <a:schemeClr val="tx1"/>
                </a:solidFill>
                <a:effectLst/>
                <a:uLnTx/>
                <a:uFillTx/>
                <a:latin typeface="宋体"/>
                <a:ea typeface="宋体" pitchFamily="2" charset="-122"/>
                <a:cs typeface="Times New Roman" pitchFamily="18" charset="0"/>
              </a:rPr>
              <a:t>“</a:t>
            </a:r>
            <a:r>
              <a:rPr kumimoji="0" lang="zh-CN" altLang="en-US" sz="22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日出</a:t>
            </a:r>
            <a:r>
              <a:rPr kumimoji="0" lang="zh-CN" altLang="en-US" sz="2200" b="1" i="0" u="none" strike="noStrike" kern="1200" cap="none" spc="0" normalizeH="0" baseline="0" noProof="0" dirty="0" smtClean="0">
                <a:ln>
                  <a:noFill/>
                </a:ln>
                <a:solidFill>
                  <a:schemeClr val="tx1"/>
                </a:solidFill>
                <a:effectLst/>
                <a:uLnTx/>
                <a:uFillTx/>
                <a:latin typeface="宋体"/>
                <a:ea typeface="宋体" pitchFamily="2" charset="-122"/>
                <a:cs typeface="Times New Roman" pitchFamily="18" charset="0"/>
              </a:rPr>
              <a:t>”</a:t>
            </a:r>
            <a:r>
              <a:rPr kumimoji="0" lang="zh-CN" altLang="en-US" sz="22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美景的地点是图</a:t>
            </a:r>
            <a:r>
              <a:rPr kumimoji="0" lang="en-US" altLang="zh-CN" sz="22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1</a:t>
            </a:r>
            <a:r>
              <a:rPr kumimoji="0" lang="zh-CN" altLang="en-US" sz="22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中的</a:t>
            </a:r>
            <a:r>
              <a:rPr kumimoji="0" lang="en-US" altLang="zh-CN" sz="22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a:t>
            </a:r>
            <a:r>
              <a:rPr kumimoji="0" lang="zh-CN" altLang="en-US" sz="22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　　</a:t>
            </a:r>
            <a:r>
              <a:rPr kumimoji="0" lang="en-US" altLang="zh-CN" sz="22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a:t>
            </a: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altLang="zh-CN" sz="22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      A</a:t>
            </a:r>
            <a:r>
              <a:rPr kumimoji="0" lang="zh-CN" altLang="en-US" sz="22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．甲	 </a:t>
            </a:r>
            <a:r>
              <a:rPr kumimoji="0" lang="en-US" altLang="zh-CN" sz="22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B </a:t>
            </a:r>
            <a:r>
              <a:rPr kumimoji="0" lang="zh-CN" altLang="en-US" sz="22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．乙            </a:t>
            </a:r>
            <a:r>
              <a:rPr kumimoji="0" lang="en-US" altLang="zh-CN" sz="22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C</a:t>
            </a:r>
            <a:r>
              <a:rPr kumimoji="0" lang="zh-CN" altLang="en-US" sz="22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．丙	       </a:t>
            </a:r>
            <a:r>
              <a:rPr kumimoji="0" lang="en-US" altLang="zh-CN" sz="22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D</a:t>
            </a:r>
            <a:r>
              <a:rPr kumimoji="0" lang="zh-CN" altLang="en-US" sz="22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．丁</a:t>
            </a:r>
          </a:p>
        </p:txBody>
      </p:sp>
      <p:sp>
        <p:nvSpPr>
          <p:cNvPr id="8" name="矩形 7"/>
          <p:cNvSpPr/>
          <p:nvPr/>
        </p:nvSpPr>
        <p:spPr>
          <a:xfrm>
            <a:off x="7572396" y="4500570"/>
            <a:ext cx="407484" cy="461665"/>
          </a:xfrm>
          <a:prstGeom prst="rect">
            <a:avLst/>
          </a:prstGeom>
        </p:spPr>
        <p:txBody>
          <a:bodyPr wrap="none">
            <a:spAutoFit/>
          </a:bodyPr>
          <a:lstStyle/>
          <a:p>
            <a:r>
              <a:rPr lang="en-US" altLang="zh-CN" sz="2400" b="1" dirty="0" smtClean="0">
                <a:solidFill>
                  <a:srgbClr val="FF0000"/>
                </a:solidFill>
                <a:latin typeface="Times New Roman" pitchFamily="18" charset="0"/>
                <a:ea typeface="宋体" charset="-122"/>
              </a:rPr>
              <a:t>D</a:t>
            </a:r>
            <a:endParaRPr lang="zh-CN" altLang="en-US" sz="2400" b="1" dirty="0">
              <a:solidFill>
                <a:srgbClr val="FF0000"/>
              </a:solidFill>
            </a:endParaRPr>
          </a:p>
        </p:txBody>
      </p:sp>
      <p:sp>
        <p:nvSpPr>
          <p:cNvPr id="9" name="矩形 8"/>
          <p:cNvSpPr/>
          <p:nvPr/>
        </p:nvSpPr>
        <p:spPr>
          <a:xfrm>
            <a:off x="5214942" y="5753417"/>
            <a:ext cx="407484" cy="461665"/>
          </a:xfrm>
          <a:prstGeom prst="rect">
            <a:avLst/>
          </a:prstGeom>
        </p:spPr>
        <p:txBody>
          <a:bodyPr wrap="none">
            <a:spAutoFit/>
          </a:bodyPr>
          <a:lstStyle/>
          <a:p>
            <a:r>
              <a:rPr lang="en-US" altLang="zh-CN" sz="2400" b="1" dirty="0" smtClean="0">
                <a:solidFill>
                  <a:srgbClr val="FF0000"/>
                </a:solidFill>
                <a:latin typeface="Times New Roman" pitchFamily="18" charset="0"/>
                <a:ea typeface="宋体" charset="-122"/>
              </a:rPr>
              <a:t>C</a:t>
            </a:r>
            <a:endParaRPr lang="zh-CN" altLang="en-US" sz="24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357159" y="1000108"/>
            <a:ext cx="4071966" cy="2286016"/>
          </a:xfrm>
          <a:prstGeom prst="rect">
            <a:avLst/>
          </a:prstGeom>
        </p:spPr>
        <p:txBody>
          <a:bodyPr vert="horz" lIns="91440" tIns="45720" rIns="91440" bIns="45720" rtlCol="0">
            <a:normAutofit/>
          </a:bodyPr>
          <a:lstStyle/>
          <a:p>
            <a:pPr marL="0" marR="0" lvl="0" indent="6223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2</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(2015</a:t>
            </a:r>
            <a:r>
              <a:rPr kumimoji="0" lang="en-US" altLang="zh-CN" sz="2400" b="1" i="0" u="none" strike="noStrike" kern="1200" cap="none" spc="0" normalizeH="0" baseline="0" noProof="0" dirty="0" smtClean="0">
                <a:ln>
                  <a:noFill/>
                </a:ln>
                <a:solidFill>
                  <a:schemeClr val="tx1"/>
                </a:solidFill>
                <a:effectLst/>
                <a:uLnTx/>
                <a:uFillTx/>
                <a:latin typeface="Courier New" pitchFamily="49" charset="0"/>
                <a:ea typeface="宋体" charset="-122"/>
                <a:cs typeface="+mn-cs"/>
              </a:rPr>
              <a:t>·</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山东文综</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日照时数指太阳在某地实际照射的时间。图们江是中国与朝鲜的界河。下图为图们江流域日照时数年内变化柱状图。完成下题。</a:t>
            </a:r>
          </a:p>
        </p:txBody>
      </p:sp>
      <p:pic>
        <p:nvPicPr>
          <p:cNvPr id="3" name="Picture 4" descr="G:\张蕴霞\课件\学苑文化\2016二轮\地理\新建文件夹\2-16.TIF"/>
          <p:cNvPicPr>
            <a:picLocks noChangeAspect="1" noChangeArrowheads="1"/>
          </p:cNvPicPr>
          <p:nvPr/>
        </p:nvPicPr>
        <p:blipFill>
          <a:blip r:embed="rId2" r:link="rId3" cstate="print"/>
          <a:srcRect/>
          <a:stretch>
            <a:fillRect/>
          </a:stretch>
        </p:blipFill>
        <p:spPr bwMode="auto">
          <a:xfrm>
            <a:off x="4429124" y="447677"/>
            <a:ext cx="4362450" cy="3267075"/>
          </a:xfrm>
          <a:prstGeom prst="rect">
            <a:avLst/>
          </a:prstGeom>
          <a:noFill/>
          <a:ln w="9525">
            <a:noFill/>
            <a:miter lim="800000"/>
            <a:headEnd/>
            <a:tailEnd/>
          </a:ln>
        </p:spPr>
      </p:pic>
      <p:sp>
        <p:nvSpPr>
          <p:cNvPr id="4" name="Rectangle 2"/>
          <p:cNvSpPr txBox="1">
            <a:spLocks noChangeArrowheads="1"/>
          </p:cNvSpPr>
          <p:nvPr/>
        </p:nvSpPr>
        <p:spPr>
          <a:xfrm>
            <a:off x="428596" y="4143380"/>
            <a:ext cx="8504237" cy="1357322"/>
          </a:xfrm>
          <a:prstGeom prst="rect">
            <a:avLst/>
          </a:prstGeom>
        </p:spPr>
        <p:txBody>
          <a:bodyPr vert="horz" lIns="91440" tIns="45720" rIns="91440" bIns="45720" rtlCol="0">
            <a:normAutofit/>
          </a:bodyPr>
          <a:lstStyle/>
          <a:p>
            <a:pPr marL="0" marR="0" lvl="0" indent="6223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日照百分率为一个时段内某地日照时数与理论上最大的日照时数的比值</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。该流域</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3</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月份的日照百分率约为</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　　</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a:t>
            </a:r>
          </a:p>
          <a:p>
            <a:pPr marL="0" marR="0" lvl="0" indent="6223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A</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53%	        B</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62%        C</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70%	  D</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78%</a:t>
            </a:r>
          </a:p>
        </p:txBody>
      </p:sp>
      <p:sp>
        <p:nvSpPr>
          <p:cNvPr id="5" name="矩形 4"/>
          <p:cNvSpPr/>
          <p:nvPr/>
        </p:nvSpPr>
        <p:spPr>
          <a:xfrm>
            <a:off x="7500958" y="4538971"/>
            <a:ext cx="389850" cy="461665"/>
          </a:xfrm>
          <a:prstGeom prst="rect">
            <a:avLst/>
          </a:prstGeom>
        </p:spPr>
        <p:txBody>
          <a:bodyPr wrap="none">
            <a:spAutoFit/>
          </a:bodyPr>
          <a:lstStyle/>
          <a:p>
            <a:r>
              <a:rPr lang="en-US" altLang="zh-CN" sz="2400" b="1" dirty="0" smtClean="0">
                <a:solidFill>
                  <a:srgbClr val="FF0000"/>
                </a:solidFill>
                <a:latin typeface="Times New Roman" pitchFamily="18" charset="0"/>
                <a:ea typeface="宋体" charset="-122"/>
              </a:rPr>
              <a:t>B</a:t>
            </a:r>
            <a:endParaRPr lang="zh-CN" altLang="en-US" sz="24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214282" y="1428736"/>
            <a:ext cx="4178299" cy="2571768"/>
          </a:xfrm>
          <a:prstGeom prst="rect">
            <a:avLst/>
          </a:prstGeom>
        </p:spPr>
        <p:txBody>
          <a:bodyPr vert="horz" lIns="91440" tIns="45720" rIns="91440" bIns="45720" rtlCol="0">
            <a:normAutofit/>
          </a:bodyPr>
          <a:lstStyle/>
          <a:p>
            <a:pPr marL="0" marR="0" lvl="0" indent="622300" algn="l" defTabSz="914400" rtl="0" eaLnBrk="1" fontAlgn="auto" latinLnBrk="0" hangingPunct="1">
              <a:lnSpc>
                <a:spcPct val="100000"/>
              </a:lnSpc>
              <a:spcBef>
                <a:spcPct val="20000"/>
              </a:spcBef>
              <a:spcAft>
                <a:spcPts val="0"/>
              </a:spcAft>
              <a:buClrTx/>
              <a:buSzTx/>
              <a:buFont typeface="Wingdings" pitchFamily="2" charset="2"/>
              <a:buNone/>
              <a:tabLst>
                <a:tab pos="1431925" algn="l"/>
                <a:tab pos="3949700" algn="l"/>
              </a:tabLst>
              <a:defRPr/>
            </a:pP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(2014</a:t>
            </a:r>
            <a:r>
              <a:rPr kumimoji="0" lang="en-US" altLang="zh-CN" sz="2400" b="1" i="0" u="none" strike="noStrike" kern="1200" cap="none" spc="0" normalizeH="0" baseline="0" noProof="0" dirty="0" smtClean="0">
                <a:ln>
                  <a:noFill/>
                </a:ln>
                <a:solidFill>
                  <a:schemeClr val="tx1"/>
                </a:solidFill>
                <a:effectLst/>
                <a:uLnTx/>
                <a:uFillTx/>
                <a:latin typeface="Courier New" pitchFamily="49" charset="0"/>
                <a:ea typeface="宋体" charset="-122"/>
                <a:cs typeface="+mn-cs"/>
              </a:rPr>
              <a:t>·</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全国课标</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Ⅰ</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卷</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太阳能光热电站</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下图</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通过数以十万计的反光板聚焦太阳能，给高塔顶端的锅炉加热，产生蒸汽，驱动发电机发电。据此完成下题。</a:t>
            </a:r>
          </a:p>
        </p:txBody>
      </p:sp>
      <p:pic>
        <p:nvPicPr>
          <p:cNvPr id="3" name="Picture 3"/>
          <p:cNvPicPr>
            <a:picLocks noChangeAspect="1" noChangeArrowheads="1"/>
          </p:cNvPicPr>
          <p:nvPr/>
        </p:nvPicPr>
        <p:blipFill>
          <a:blip r:embed="rId2" cstate="print"/>
          <a:srcRect/>
          <a:stretch>
            <a:fillRect/>
          </a:stretch>
        </p:blipFill>
        <p:spPr bwMode="auto">
          <a:xfrm>
            <a:off x="393700" y="863577"/>
            <a:ext cx="6750068" cy="422283"/>
          </a:xfrm>
          <a:prstGeom prst="rect">
            <a:avLst/>
          </a:prstGeom>
          <a:noFill/>
          <a:ln w="9525" algn="ctr">
            <a:noFill/>
            <a:miter lim="800000"/>
            <a:headEnd/>
            <a:tailEnd/>
          </a:ln>
        </p:spPr>
      </p:pic>
      <p:sp>
        <p:nvSpPr>
          <p:cNvPr id="4" name="Rectangle 5"/>
          <p:cNvSpPr>
            <a:spLocks noChangeArrowheads="1"/>
          </p:cNvSpPr>
          <p:nvPr/>
        </p:nvSpPr>
        <p:spPr bwMode="auto">
          <a:xfrm>
            <a:off x="250825" y="71414"/>
            <a:ext cx="8642350" cy="671209"/>
          </a:xfrm>
          <a:prstGeom prst="rect">
            <a:avLst/>
          </a:prstGeom>
          <a:noFill/>
          <a:ln w="9525">
            <a:noFill/>
            <a:miter lim="800000"/>
            <a:headEnd/>
            <a:tailEnd/>
          </a:ln>
        </p:spPr>
        <p:txBody>
          <a:bodyPr>
            <a:spAutoFit/>
          </a:bodyPr>
          <a:lstStyle/>
          <a:p>
            <a:pPr indent="622300" defTabSz="933450" hangingPunct="0">
              <a:lnSpc>
                <a:spcPct val="140000"/>
              </a:lnSpc>
              <a:buClr>
                <a:schemeClr val="accent1"/>
              </a:buClr>
              <a:buFont typeface="Wingdings" pitchFamily="2" charset="2"/>
              <a:buNone/>
              <a:tabLst>
                <a:tab pos="3949700" algn="l"/>
              </a:tabLst>
            </a:pPr>
            <a:r>
              <a:rPr lang="zh-CN" altLang="en-US" sz="3000" b="1" dirty="0">
                <a:solidFill>
                  <a:srgbClr val="FF0000"/>
                </a:solidFill>
                <a:ea typeface="黑体" pitchFamily="49" charset="-122"/>
              </a:rPr>
              <a:t>考点二　正午太阳高度的变化规律及其应用</a:t>
            </a:r>
          </a:p>
        </p:txBody>
      </p:sp>
      <p:pic>
        <p:nvPicPr>
          <p:cNvPr id="5" name="Picture 7" descr="G:\张蕴霞\课件\学苑文化\2016二轮\地理\新建文件夹\2-17.TIF"/>
          <p:cNvPicPr>
            <a:picLocks noChangeAspect="1" noChangeArrowheads="1"/>
          </p:cNvPicPr>
          <p:nvPr/>
        </p:nvPicPr>
        <p:blipFill>
          <a:blip r:embed="rId3" r:link="rId4" cstate="print"/>
          <a:srcRect/>
          <a:stretch>
            <a:fillRect/>
          </a:stretch>
        </p:blipFill>
        <p:spPr bwMode="auto">
          <a:xfrm>
            <a:off x="4429124" y="1500174"/>
            <a:ext cx="4572032" cy="2390777"/>
          </a:xfrm>
          <a:prstGeom prst="rect">
            <a:avLst/>
          </a:prstGeom>
          <a:noFill/>
          <a:ln w="9525">
            <a:noFill/>
            <a:miter lim="800000"/>
            <a:headEnd/>
            <a:tailEnd/>
          </a:ln>
        </p:spPr>
      </p:pic>
      <p:sp>
        <p:nvSpPr>
          <p:cNvPr id="6" name="Rectangle 2"/>
          <p:cNvSpPr txBox="1">
            <a:spLocks noChangeArrowheads="1"/>
          </p:cNvSpPr>
          <p:nvPr/>
        </p:nvSpPr>
        <p:spPr>
          <a:xfrm>
            <a:off x="428596" y="4000505"/>
            <a:ext cx="8504237" cy="1857388"/>
          </a:xfrm>
          <a:prstGeom prst="rect">
            <a:avLst/>
          </a:prstGeom>
        </p:spPr>
        <p:txBody>
          <a:bodyPr vert="horz" lIns="91440" tIns="45720" rIns="91440" bIns="45720" rtlCol="0">
            <a:normAutofit/>
          </a:bodyPr>
          <a:lstStyle/>
          <a:p>
            <a:pPr marL="0" marR="0" lvl="0" indent="6223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若在北回归线上建一太阳能光热电站，其高塔正午影长与塔高的比值为</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P</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，则</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　　</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a:t>
            </a:r>
          </a:p>
          <a:p>
            <a:pPr marL="0" marR="0" lvl="0" indent="6223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A</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．春、秋分日</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P</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0	          B</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．夏至日</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P</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1</a:t>
            </a:r>
          </a:p>
          <a:p>
            <a:pPr marL="0" marR="0" lvl="0" indent="6223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C</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．全年</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P&lt;1	                      D</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．冬至日</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P&gt;1</a:t>
            </a:r>
          </a:p>
        </p:txBody>
      </p:sp>
      <p:sp>
        <p:nvSpPr>
          <p:cNvPr id="7" name="矩形 6"/>
          <p:cNvSpPr/>
          <p:nvPr/>
        </p:nvSpPr>
        <p:spPr>
          <a:xfrm>
            <a:off x="3428992" y="4429132"/>
            <a:ext cx="407484" cy="461665"/>
          </a:xfrm>
          <a:prstGeom prst="rect">
            <a:avLst/>
          </a:prstGeom>
        </p:spPr>
        <p:txBody>
          <a:bodyPr wrap="none">
            <a:spAutoFit/>
          </a:bodyPr>
          <a:lstStyle/>
          <a:p>
            <a:r>
              <a:rPr lang="en-US" altLang="zh-CN" sz="2400" b="1" dirty="0" smtClean="0">
                <a:solidFill>
                  <a:srgbClr val="FF0000"/>
                </a:solidFill>
                <a:latin typeface="Times New Roman" pitchFamily="18" charset="0"/>
                <a:ea typeface="宋体" charset="-122"/>
              </a:rPr>
              <a:t>D</a:t>
            </a:r>
            <a:endParaRPr lang="zh-CN" altLang="en-US" sz="24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250825" y="787378"/>
            <a:ext cx="8642350" cy="1927242"/>
          </a:xfrm>
          <a:prstGeom prst="rect">
            <a:avLst/>
          </a:prstGeom>
        </p:spPr>
        <p:txBody>
          <a:bodyPr vert="horz" lIns="91440" tIns="45720" rIns="91440" bIns="45720" rtlCol="0">
            <a:normAutofit/>
          </a:bodyPr>
          <a:lstStyle/>
          <a:p>
            <a:pPr marL="0" marR="0" lvl="0" indent="622300" algn="l" defTabSz="914400" rtl="0" eaLnBrk="1" fontAlgn="auto" latinLnBrk="0" hangingPunct="1">
              <a:lnSpc>
                <a:spcPct val="100000"/>
              </a:lnSpc>
              <a:spcBef>
                <a:spcPct val="20000"/>
              </a:spcBef>
              <a:spcAft>
                <a:spcPts val="0"/>
              </a:spcAft>
              <a:buClrTx/>
              <a:buSzTx/>
              <a:buFont typeface="Wingdings" pitchFamily="2" charset="2"/>
              <a:buNone/>
              <a:tabLst>
                <a:tab pos="1077913" algn="l"/>
                <a:tab pos="1793875" algn="l"/>
                <a:tab pos="3949700" algn="l"/>
              </a:tabLst>
              <a:defRPr/>
            </a:pPr>
            <a:r>
              <a:rPr kumimoji="0" lang="zh-CN" altLang="en-US" sz="3200" b="0" i="0" u="none" strike="noStrike" kern="1200" cap="none" spc="0" normalizeH="0" baseline="0" noProof="0" dirty="0" smtClean="0">
                <a:ln>
                  <a:noFill/>
                </a:ln>
                <a:solidFill>
                  <a:srgbClr val="FF0000"/>
                </a:solidFill>
                <a:effectLst/>
                <a:uLnTx/>
                <a:uFillTx/>
                <a:latin typeface="Times New Roman" pitchFamily="18" charset="0"/>
                <a:ea typeface="黑体" pitchFamily="49" charset="-122"/>
                <a:cs typeface="+mn-cs"/>
              </a:rPr>
              <a:t>正午太阳高度的变化规律</a:t>
            </a:r>
            <a:endParaRPr kumimoji="0" lang="zh-CN" altLang="en-US" sz="3200" b="0" i="0" u="none" strike="noStrike" kern="1200" cap="none" spc="0" normalizeH="0" baseline="0" noProof="0" dirty="0" smtClean="0">
              <a:ln>
                <a:noFill/>
              </a:ln>
              <a:solidFill>
                <a:srgbClr val="FF0000"/>
              </a:solidFill>
              <a:effectLst/>
              <a:uLnTx/>
              <a:uFillTx/>
              <a:latin typeface="Times New Roman" pitchFamily="18" charset="0"/>
              <a:ea typeface="宋体" charset="-122"/>
              <a:cs typeface="+mn-cs"/>
            </a:endParaRPr>
          </a:p>
          <a:p>
            <a:pPr marL="0" marR="0" lvl="0" indent="622300" algn="l" defTabSz="914400" rtl="0" eaLnBrk="1" fontAlgn="auto" latinLnBrk="0" hangingPunct="1">
              <a:lnSpc>
                <a:spcPct val="100000"/>
              </a:lnSpc>
              <a:spcBef>
                <a:spcPct val="20000"/>
              </a:spcBef>
              <a:spcAft>
                <a:spcPts val="0"/>
              </a:spcAft>
              <a:buClrTx/>
              <a:buSzTx/>
              <a:buFont typeface="Wingdings" pitchFamily="2" charset="2"/>
              <a:buNone/>
              <a:tabLst>
                <a:tab pos="1077913" algn="l"/>
                <a:tab pos="1793875" algn="l"/>
                <a:tab pos="3949700" algn="l"/>
              </a:tabLst>
              <a:defRPr/>
            </a:pPr>
            <a:r>
              <a:rPr kumimoji="0" lang="en-US" altLang="zh-CN" sz="2600" b="1" i="0" u="none" strike="noStrike" kern="1200" cap="none" spc="0" normalizeH="0" baseline="0" noProof="0" dirty="0" smtClean="0">
                <a:ln>
                  <a:noFill/>
                </a:ln>
                <a:solidFill>
                  <a:srgbClr val="FF0000"/>
                </a:solidFill>
                <a:effectLst/>
                <a:uLnTx/>
                <a:uFillTx/>
                <a:latin typeface="Times New Roman" pitchFamily="18" charset="0"/>
                <a:ea typeface="宋体" charset="-122"/>
                <a:cs typeface="+mn-cs"/>
              </a:rPr>
              <a:t>(1)</a:t>
            </a:r>
            <a:r>
              <a:rPr kumimoji="0" lang="zh-CN" altLang="en-US" sz="2600" b="1" i="0" u="none" strike="noStrike" kern="1200" cap="none" spc="0" normalizeH="0" baseline="0" noProof="0" dirty="0" smtClean="0">
                <a:ln>
                  <a:noFill/>
                </a:ln>
                <a:solidFill>
                  <a:srgbClr val="FF0000"/>
                </a:solidFill>
                <a:effectLst/>
                <a:uLnTx/>
                <a:uFillTx/>
                <a:latin typeface="Times New Roman" pitchFamily="18" charset="0"/>
                <a:ea typeface="宋体" charset="-122"/>
                <a:cs typeface="+mn-cs"/>
              </a:rPr>
              <a:t>纬度变化规律：</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同一时刻，正午太阳高度从太阳直射点所在纬度向南北两侧递减</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靠太阳直射点越近正午太阳高度越大，反之越小</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，具体如下图所示。</a:t>
            </a:r>
          </a:p>
        </p:txBody>
      </p:sp>
      <p:pic>
        <p:nvPicPr>
          <p:cNvPr id="3" name="Picture 3"/>
          <p:cNvPicPr>
            <a:picLocks noChangeAspect="1" noChangeArrowheads="1"/>
          </p:cNvPicPr>
          <p:nvPr/>
        </p:nvPicPr>
        <p:blipFill>
          <a:blip r:embed="rId2" cstate="print"/>
          <a:srcRect/>
          <a:stretch>
            <a:fillRect/>
          </a:stretch>
        </p:blipFill>
        <p:spPr bwMode="auto">
          <a:xfrm>
            <a:off x="571472" y="142853"/>
            <a:ext cx="7215238" cy="571504"/>
          </a:xfrm>
          <a:prstGeom prst="rect">
            <a:avLst/>
          </a:prstGeom>
          <a:noFill/>
          <a:ln w="9525" algn="ctr">
            <a:noFill/>
            <a:miter lim="800000"/>
            <a:headEnd/>
            <a:tailEnd/>
          </a:ln>
        </p:spPr>
      </p:pic>
      <p:pic>
        <p:nvPicPr>
          <p:cNvPr id="4" name="Picture 5" descr="G:\张蕴霞\课件\学苑文化\2016二轮\地理\新建文件夹\2-19.TIF"/>
          <p:cNvPicPr>
            <a:picLocks noChangeAspect="1" noChangeArrowheads="1"/>
          </p:cNvPicPr>
          <p:nvPr/>
        </p:nvPicPr>
        <p:blipFill>
          <a:blip r:embed="rId3" r:link="rId4" cstate="print"/>
          <a:srcRect/>
          <a:stretch>
            <a:fillRect/>
          </a:stretch>
        </p:blipFill>
        <p:spPr bwMode="auto">
          <a:xfrm>
            <a:off x="428597" y="2786058"/>
            <a:ext cx="7929618" cy="378621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315913" y="285728"/>
            <a:ext cx="8504237" cy="6143668"/>
          </a:xfrm>
          <a:prstGeom prst="rect">
            <a:avLst/>
          </a:prstGeom>
        </p:spPr>
        <p:txBody>
          <a:bodyPr vert="horz" lIns="91440" tIns="45720" rIns="91440" bIns="45720" rtlCol="0">
            <a:normAutofit/>
          </a:bodyPr>
          <a:lstStyle/>
          <a:p>
            <a:pPr marL="0" marR="0" lvl="0" indent="6223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en-US" altLang="zh-CN" sz="2800" b="1" i="0" u="none" strike="noStrike" kern="1200" cap="none" spc="0" normalizeH="0" baseline="0" noProof="0" dirty="0" smtClean="0">
                <a:ln>
                  <a:noFill/>
                </a:ln>
                <a:solidFill>
                  <a:srgbClr val="FF0000"/>
                </a:solidFill>
                <a:effectLst/>
                <a:uLnTx/>
                <a:uFillTx/>
                <a:latin typeface="Times New Roman" pitchFamily="18" charset="0"/>
                <a:ea typeface="宋体" charset="-122"/>
                <a:cs typeface="+mn-cs"/>
              </a:rPr>
              <a:t>(2)</a:t>
            </a:r>
            <a:r>
              <a:rPr kumimoji="0" lang="zh-CN" altLang="en-US" sz="2800" b="1" i="0" u="none" strike="noStrike" kern="1200" cap="none" spc="0" normalizeH="0" baseline="0" noProof="0" dirty="0" smtClean="0">
                <a:ln>
                  <a:noFill/>
                </a:ln>
                <a:solidFill>
                  <a:srgbClr val="FF0000"/>
                </a:solidFill>
                <a:effectLst/>
                <a:uLnTx/>
                <a:uFillTx/>
                <a:latin typeface="Times New Roman" pitchFamily="18" charset="0"/>
                <a:ea typeface="宋体" charset="-122"/>
                <a:cs typeface="+mn-cs"/>
              </a:rPr>
              <a:t>季节变化规律</a:t>
            </a:r>
            <a:r>
              <a:rPr kumimoji="0" lang="en-US" altLang="zh-CN" sz="2800" b="1" i="0" u="none" strike="noStrike" kern="1200" cap="none" spc="0" normalizeH="0" baseline="0" noProof="0" dirty="0" smtClean="0">
                <a:ln>
                  <a:noFill/>
                </a:ln>
                <a:solidFill>
                  <a:srgbClr val="FF0000"/>
                </a:solidFill>
                <a:effectLst/>
                <a:uLnTx/>
                <a:uFillTx/>
                <a:latin typeface="Times New Roman" pitchFamily="18" charset="0"/>
                <a:ea typeface="宋体" charset="-122"/>
                <a:cs typeface="+mn-cs"/>
              </a:rPr>
              <a:t>(</a:t>
            </a:r>
            <a:r>
              <a:rPr kumimoji="0" lang="en-US" altLang="zh-CN" sz="2800" b="1" i="0" u="none" strike="noStrike" kern="1200" cap="none" spc="0" normalizeH="0" baseline="0" noProof="0" dirty="0" smtClean="0">
                <a:ln>
                  <a:noFill/>
                </a:ln>
                <a:solidFill>
                  <a:srgbClr val="FF0000"/>
                </a:solidFill>
                <a:effectLst/>
                <a:uLnTx/>
                <a:uFillTx/>
                <a:latin typeface="宋体" charset="-122"/>
                <a:ea typeface="宋体" charset="-122"/>
                <a:cs typeface="+mn-cs"/>
              </a:rPr>
              <a:t>“</a:t>
            </a:r>
            <a:r>
              <a:rPr kumimoji="0" lang="zh-CN" altLang="en-US" sz="2800" b="1" i="0" u="none" strike="noStrike" kern="1200" cap="none" spc="0" normalizeH="0" baseline="0" noProof="0" dirty="0" smtClean="0">
                <a:ln>
                  <a:noFill/>
                </a:ln>
                <a:solidFill>
                  <a:srgbClr val="FF0000"/>
                </a:solidFill>
                <a:effectLst/>
                <a:uLnTx/>
                <a:uFillTx/>
                <a:latin typeface="Times New Roman" pitchFamily="18" charset="0"/>
                <a:ea typeface="宋体" charset="-122"/>
                <a:cs typeface="+mn-cs"/>
              </a:rPr>
              <a:t>之最</a:t>
            </a:r>
            <a:r>
              <a:rPr kumimoji="0" lang="zh-CN" altLang="en-US" sz="2800" b="1" i="0" u="none" strike="noStrike" kern="1200" cap="none" spc="0" normalizeH="0" baseline="0" noProof="0" dirty="0" smtClean="0">
                <a:ln>
                  <a:noFill/>
                </a:ln>
                <a:solidFill>
                  <a:srgbClr val="FF0000"/>
                </a:solidFill>
                <a:effectLst/>
                <a:uLnTx/>
                <a:uFillTx/>
                <a:latin typeface="宋体" charset="-122"/>
                <a:ea typeface="宋体" charset="-122"/>
                <a:cs typeface="+mn-cs"/>
              </a:rPr>
              <a:t>”</a:t>
            </a:r>
            <a:r>
              <a:rPr kumimoji="0" lang="zh-CN" altLang="en-US" sz="2800" b="1" i="0" u="none" strike="noStrike" kern="1200" cap="none" spc="0" normalizeH="0" baseline="0" noProof="0" dirty="0" smtClean="0">
                <a:ln>
                  <a:noFill/>
                </a:ln>
                <a:solidFill>
                  <a:srgbClr val="FF0000"/>
                </a:solidFill>
                <a:effectLst/>
                <a:uLnTx/>
                <a:uFillTx/>
                <a:latin typeface="Times New Roman" pitchFamily="18" charset="0"/>
                <a:ea typeface="宋体" charset="-122"/>
                <a:cs typeface="+mn-cs"/>
              </a:rPr>
              <a:t>思考法</a:t>
            </a:r>
            <a:r>
              <a:rPr kumimoji="0" lang="en-US" altLang="zh-CN" sz="2800" b="1" i="0" u="none" strike="noStrike" kern="1200" cap="none" spc="0" normalizeH="0" baseline="0" noProof="0" dirty="0" smtClean="0">
                <a:ln>
                  <a:noFill/>
                </a:ln>
                <a:solidFill>
                  <a:srgbClr val="FF0000"/>
                </a:solidFill>
                <a:effectLst/>
                <a:uLnTx/>
                <a:uFillTx/>
                <a:latin typeface="Times New Roman" pitchFamily="18" charset="0"/>
                <a:ea typeface="宋体" charset="-122"/>
                <a:cs typeface="+mn-cs"/>
              </a:rPr>
              <a:t>)</a:t>
            </a:r>
            <a:r>
              <a:rPr kumimoji="0" lang="zh-CN" altLang="en-US" sz="2800" b="1" i="0" u="none" strike="noStrike" kern="1200" cap="none" spc="0" normalizeH="0" baseline="0" noProof="0" dirty="0" smtClean="0">
                <a:ln>
                  <a:noFill/>
                </a:ln>
                <a:solidFill>
                  <a:srgbClr val="FF0000"/>
                </a:solidFill>
                <a:effectLst/>
                <a:uLnTx/>
                <a:uFillTx/>
                <a:latin typeface="Times New Roman" pitchFamily="18" charset="0"/>
                <a:ea typeface="宋体" charset="-122"/>
                <a:cs typeface="+mn-cs"/>
              </a:rPr>
              <a:t>。</a:t>
            </a:r>
          </a:p>
          <a:p>
            <a:pPr marL="0" marR="0" lvl="0" indent="622300" algn="l" defTabSz="914400" rtl="0" eaLnBrk="1" fontAlgn="auto" latinLnBrk="0" hangingPunct="1">
              <a:lnSpc>
                <a:spcPct val="100000"/>
              </a:lnSpc>
              <a:spcBef>
                <a:spcPct val="20000"/>
              </a:spcBef>
              <a:spcAft>
                <a:spcPts val="0"/>
              </a:spcAft>
              <a:buClrTx/>
              <a:buSzTx/>
              <a:buFont typeface="Wingdings" pitchFamily="2" charset="2"/>
              <a:buNone/>
              <a:tabLst/>
              <a:defRPr/>
            </a:pPr>
            <a:endParaRPr kumimoji="0" lang="zh-CN" altLang="en-US" sz="3200" b="0"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endParaRPr>
          </a:p>
          <a:p>
            <a:pPr marL="0" marR="0" lvl="0" indent="622300" algn="l" defTabSz="914400" rtl="0" eaLnBrk="1" fontAlgn="auto" latinLnBrk="0" hangingPunct="1">
              <a:lnSpc>
                <a:spcPct val="100000"/>
              </a:lnSpc>
              <a:spcBef>
                <a:spcPct val="20000"/>
              </a:spcBef>
              <a:spcAft>
                <a:spcPts val="0"/>
              </a:spcAft>
              <a:buClrTx/>
              <a:buSzTx/>
              <a:buFont typeface="Wingdings" pitchFamily="2" charset="2"/>
              <a:buNone/>
              <a:tabLst/>
              <a:defRPr/>
            </a:pPr>
            <a:endParaRPr kumimoji="0" lang="zh-CN" altLang="en-US" sz="3200" b="0"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endParaRPr>
          </a:p>
          <a:p>
            <a:pPr marL="0" marR="0" lvl="0" indent="622300" algn="l" defTabSz="914400" rtl="0" eaLnBrk="1" fontAlgn="auto" latinLnBrk="0" hangingPunct="1">
              <a:lnSpc>
                <a:spcPct val="100000"/>
              </a:lnSpc>
              <a:spcBef>
                <a:spcPct val="20000"/>
              </a:spcBef>
              <a:spcAft>
                <a:spcPts val="0"/>
              </a:spcAft>
              <a:buClrTx/>
              <a:buSzTx/>
              <a:buFont typeface="Wingdings" pitchFamily="2" charset="2"/>
              <a:buNone/>
              <a:tabLst/>
              <a:defRPr/>
            </a:pPr>
            <a:endParaRPr kumimoji="0" lang="zh-CN" altLang="en-US" sz="3200" b="0"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endParaRPr>
          </a:p>
          <a:p>
            <a:pPr marL="0" marR="0" lvl="0" indent="622300" algn="l" defTabSz="914400" rtl="0" eaLnBrk="1" fontAlgn="auto" latinLnBrk="0" hangingPunct="1">
              <a:lnSpc>
                <a:spcPct val="100000"/>
              </a:lnSpc>
              <a:spcBef>
                <a:spcPct val="20000"/>
              </a:spcBef>
              <a:spcAft>
                <a:spcPts val="0"/>
              </a:spcAft>
              <a:buClrTx/>
              <a:buSzTx/>
              <a:buFont typeface="Wingdings" pitchFamily="2" charset="2"/>
              <a:buNone/>
              <a:tabLst/>
              <a:defRPr/>
            </a:pPr>
            <a:endParaRPr kumimoji="0" lang="zh-CN" altLang="en-US" sz="3200" b="0"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endParaRPr>
          </a:p>
          <a:p>
            <a:pPr marL="0" marR="0" lvl="0" indent="622300" algn="l" defTabSz="914400" rtl="0" eaLnBrk="1" fontAlgn="auto" latinLnBrk="0" hangingPunct="1">
              <a:lnSpc>
                <a:spcPct val="100000"/>
              </a:lnSpc>
              <a:spcBef>
                <a:spcPct val="20000"/>
              </a:spcBef>
              <a:spcAft>
                <a:spcPts val="0"/>
              </a:spcAft>
              <a:buClrTx/>
              <a:buSzTx/>
              <a:buFont typeface="Wingdings" pitchFamily="2" charset="2"/>
              <a:buNone/>
              <a:tabLst/>
              <a:defRPr/>
            </a:pPr>
            <a:endParaRPr kumimoji="0" lang="zh-CN" altLang="en-US" sz="3200" b="0"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endParaRPr>
          </a:p>
          <a:p>
            <a:pPr marL="0" marR="0" lvl="0" indent="622300" algn="l" defTabSz="914400" rtl="0" eaLnBrk="1" fontAlgn="auto" latinLnBrk="0" hangingPunct="1">
              <a:lnSpc>
                <a:spcPct val="100000"/>
              </a:lnSpc>
              <a:spcBef>
                <a:spcPct val="20000"/>
              </a:spcBef>
              <a:spcAft>
                <a:spcPts val="0"/>
              </a:spcAft>
              <a:buClrTx/>
              <a:buSzTx/>
              <a:buFont typeface="Wingdings" pitchFamily="2" charset="2"/>
              <a:buNone/>
              <a:tabLst/>
              <a:defRPr/>
            </a:pPr>
            <a:endPar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endParaRPr>
          </a:p>
          <a:p>
            <a:pPr marL="0" marR="0" lvl="0" indent="622300" algn="l" defTabSz="914400" rtl="0" eaLnBrk="1" fontAlgn="auto" latinLnBrk="0" hangingPunct="1">
              <a:lnSpc>
                <a:spcPct val="100000"/>
              </a:lnSpc>
              <a:spcBef>
                <a:spcPct val="20000"/>
              </a:spcBef>
              <a:spcAft>
                <a:spcPts val="0"/>
              </a:spcAft>
              <a:buClrTx/>
              <a:buSzTx/>
              <a:buFont typeface="Wingdings" pitchFamily="2" charset="2"/>
              <a:buNone/>
              <a:tabLst/>
              <a:defRPr/>
            </a:pPr>
            <a:endParaRPr lang="en-US" altLang="zh-CN" sz="2400" b="1" dirty="0" smtClean="0">
              <a:latin typeface="Times New Roman" pitchFamily="18" charset="0"/>
              <a:ea typeface="宋体" charset="-122"/>
            </a:endParaRPr>
          </a:p>
          <a:p>
            <a:pPr marL="0" marR="0" lvl="0" indent="6223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①夏至日；北回归线及其以北地区正午太阳高度达极大值，整个南半球达极小值。</a:t>
            </a:r>
          </a:p>
          <a:p>
            <a:pPr marL="0" marR="0" lvl="0" indent="6223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②冬至日；南回归线及其以南地区正午太阳高度达极大值，整个北半球达极小值。</a:t>
            </a:r>
          </a:p>
        </p:txBody>
      </p:sp>
      <p:pic>
        <p:nvPicPr>
          <p:cNvPr id="3" name="Picture 4" descr="G:\张蕴霞\课件\学苑文化\2016二轮\地理\新建文件夹\2-20.TIF"/>
          <p:cNvPicPr>
            <a:picLocks noChangeAspect="1" noChangeArrowheads="1"/>
          </p:cNvPicPr>
          <p:nvPr/>
        </p:nvPicPr>
        <p:blipFill>
          <a:blip r:embed="rId2" r:link="rId3" cstate="print"/>
          <a:srcRect/>
          <a:stretch>
            <a:fillRect/>
          </a:stretch>
        </p:blipFill>
        <p:spPr bwMode="auto">
          <a:xfrm>
            <a:off x="1357290" y="1000108"/>
            <a:ext cx="6453211" cy="320201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7"/>
          <p:cNvSpPr txBox="1">
            <a:spLocks noGrp="1" noChangeArrowheads="1"/>
          </p:cNvSpPr>
          <p:nvPr>
            <p:ph type="title"/>
          </p:nvPr>
        </p:nvSpPr>
        <p:spPr bwMode="auto">
          <a:xfrm>
            <a:off x="1214414" y="642918"/>
            <a:ext cx="4300542" cy="646331"/>
          </a:xfrm>
          <a:prstGeom prst="rect">
            <a:avLst/>
          </a:prstGeom>
          <a:noFill/>
          <a:ln w="9525">
            <a:noFill/>
            <a:miter lim="800000"/>
            <a:headEnd/>
            <a:tailEnd/>
          </a:ln>
          <a:effectLst/>
        </p:spPr>
        <p:txBody>
          <a:bodyPr wrap="square">
            <a:spAutoFit/>
          </a:bodyPr>
          <a:lstStyle/>
          <a:p>
            <a:pPr algn="l"/>
            <a:r>
              <a:rPr lang="zh-CN" altLang="en-US" sz="3600" dirty="0">
                <a:solidFill>
                  <a:srgbClr val="000000"/>
                </a:solidFill>
                <a:latin typeface="Arial" charset="0"/>
                <a:ea typeface="黑体" pitchFamily="2" charset="-122"/>
              </a:rPr>
              <a:t>主干知识再现 </a:t>
            </a:r>
          </a:p>
        </p:txBody>
      </p:sp>
      <p:sp>
        <p:nvSpPr>
          <p:cNvPr id="5" name="Rectangle 2"/>
          <p:cNvSpPr>
            <a:spLocks noGrp="1" noChangeArrowheads="1"/>
          </p:cNvSpPr>
          <p:nvPr>
            <p:ph idx="1"/>
          </p:nvPr>
        </p:nvSpPr>
        <p:spPr>
          <a:xfrm>
            <a:off x="500034" y="1714488"/>
            <a:ext cx="8229600" cy="4214842"/>
          </a:xfrm>
          <a:noFill/>
          <a:ln cap="flat">
            <a:solidFill>
              <a:schemeClr val="tx1"/>
            </a:solidFill>
            <a:prstDash val="lgDashDotDot"/>
          </a:ln>
        </p:spPr>
        <p:txBody>
          <a:bodyPr>
            <a:normAutofit fontScale="92500"/>
          </a:bodyPr>
          <a:lstStyle/>
          <a:p>
            <a:pPr>
              <a:lnSpc>
                <a:spcPct val="150000"/>
              </a:lnSpc>
            </a:pPr>
            <a:r>
              <a:rPr lang="en-US" altLang="zh-CN" sz="2800" b="1" dirty="0">
                <a:latin typeface="Times New Roman" pitchFamily="18" charset="0"/>
                <a:ea typeface="仿宋_GB2312" pitchFamily="49" charset="-122"/>
                <a:cs typeface="Courier New" pitchFamily="49" charset="0"/>
              </a:rPr>
              <a:t>(1)</a:t>
            </a:r>
            <a:r>
              <a:rPr lang="zh-CN" altLang="en-US" sz="2800" b="1" dirty="0">
                <a:latin typeface="Times New Roman" pitchFamily="18" charset="0"/>
                <a:ea typeface="仿宋_GB2312" pitchFamily="49" charset="-122"/>
                <a:cs typeface="Times New Roman" pitchFamily="18" charset="0"/>
              </a:rPr>
              <a:t>地球运动的基本特征：角速度、线速度、近日点、远日点、二分二至日。</a:t>
            </a:r>
            <a:endParaRPr lang="zh-CN" altLang="en-US" sz="2800" b="1" dirty="0">
              <a:latin typeface="Times New Roman" pitchFamily="18" charset="0"/>
              <a:ea typeface="仿宋_GB2312" pitchFamily="49" charset="-122"/>
              <a:cs typeface="Courier New" pitchFamily="49" charset="0"/>
            </a:endParaRPr>
          </a:p>
          <a:p>
            <a:pPr>
              <a:lnSpc>
                <a:spcPct val="150000"/>
              </a:lnSpc>
            </a:pPr>
            <a:r>
              <a:rPr lang="en-US" altLang="zh-CN" sz="2800" b="1" dirty="0">
                <a:latin typeface="Times New Roman" pitchFamily="18" charset="0"/>
                <a:ea typeface="仿宋_GB2312" pitchFamily="49" charset="-122"/>
                <a:cs typeface="Courier New" pitchFamily="49" charset="0"/>
              </a:rPr>
              <a:t>(2)</a:t>
            </a:r>
            <a:r>
              <a:rPr lang="zh-CN" altLang="en-US" sz="2800" b="1" dirty="0">
                <a:latin typeface="Times New Roman" pitchFamily="18" charset="0"/>
                <a:ea typeface="仿宋_GB2312" pitchFamily="49" charset="-122"/>
                <a:cs typeface="Times New Roman" pitchFamily="18" charset="0"/>
              </a:rPr>
              <a:t>地球运动的地理意义：昼夜现象、昼夜更替、昼夜长短、地方时、时区、区时、北京时间、及其日界线、黄赤交角、太阳直射点回归运动、昼长夜短、昼变长、夜变短、极昼、极夜、太阳高度、正午太阳高度。</a:t>
            </a:r>
          </a:p>
        </p:txBody>
      </p:sp>
      <p:pic>
        <p:nvPicPr>
          <p:cNvPr id="6" name="Picture 3"/>
          <p:cNvPicPr>
            <a:picLocks noChangeAspect="1" noChangeArrowheads="1"/>
          </p:cNvPicPr>
          <p:nvPr/>
        </p:nvPicPr>
        <p:blipFill>
          <a:blip r:embed="rId2" cstate="print"/>
          <a:srcRect/>
          <a:stretch>
            <a:fillRect/>
          </a:stretch>
        </p:blipFill>
        <p:spPr bwMode="auto">
          <a:xfrm>
            <a:off x="6858016" y="642918"/>
            <a:ext cx="1638300" cy="533400"/>
          </a:xfrm>
          <a:prstGeom prst="rect">
            <a:avLst/>
          </a:prstGeom>
          <a:noFill/>
          <a:ln w="9525" algn="ctr">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grpId="0" nodeType="afterEffect">
                                  <p:stCondLst>
                                    <p:cond delay="0"/>
                                  </p:stCondLst>
                                  <p:iterate type="lt">
                                    <p:tmPct val="50000"/>
                                  </p:iterate>
                                  <p:childTnLst>
                                    <p:set>
                                      <p:cBhvr>
                                        <p:cTn id="6" dur="1" fill="hold">
                                          <p:stCondLst>
                                            <p:cond delay="0"/>
                                          </p:stCondLst>
                                        </p:cTn>
                                        <p:tgtEl>
                                          <p:spTgt spid="4"/>
                                        </p:tgtEl>
                                        <p:attrNameLst>
                                          <p:attrName>style.visibility</p:attrName>
                                        </p:attrNameLst>
                                      </p:cBhvr>
                                      <p:to>
                                        <p:strVal val="visible"/>
                                      </p:to>
                                    </p:set>
                                    <p:anim calcmode="discrete" valueType="clr">
                                      <p:cBhvr override="childStyle">
                                        <p:cTn id="7" dur="500"/>
                                        <p:tgtEl>
                                          <p:spTgt spid="4"/>
                                        </p:tgtEl>
                                        <p:attrNameLst>
                                          <p:attrName>style.color</p:attrName>
                                        </p:attrNameLst>
                                      </p:cBhvr>
                                      <p:tavLst>
                                        <p:tav tm="0">
                                          <p:val>
                                            <p:clrVal>
                                              <a:schemeClr val="accent2"/>
                                            </p:clrVal>
                                          </p:val>
                                        </p:tav>
                                        <p:tav tm="50000">
                                          <p:val>
                                            <p:clrVal>
                                              <a:schemeClr val="hlink"/>
                                            </p:clrVal>
                                          </p:val>
                                        </p:tav>
                                      </p:tavLst>
                                    </p:anim>
                                    <p:anim calcmode="discrete" valueType="clr">
                                      <p:cBhvr>
                                        <p:cTn id="8" dur="500"/>
                                        <p:tgtEl>
                                          <p:spTgt spid="4"/>
                                        </p:tgtEl>
                                        <p:attrNameLst>
                                          <p:attrName>fillcolor</p:attrName>
                                        </p:attrNameLst>
                                      </p:cBhvr>
                                      <p:tavLst>
                                        <p:tav tm="0">
                                          <p:val>
                                            <p:clrVal>
                                              <a:schemeClr val="accent2"/>
                                            </p:clrVal>
                                          </p:val>
                                        </p:tav>
                                        <p:tav tm="50000">
                                          <p:val>
                                            <p:clrVal>
                                              <a:schemeClr val="hlink"/>
                                            </p:clrVal>
                                          </p:val>
                                        </p:tav>
                                      </p:tavLst>
                                    </p:anim>
                                    <p:set>
                                      <p:cBhvr>
                                        <p:cTn id="9" dur="500"/>
                                        <p:tgtEl>
                                          <p:spTgt spid="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315913" y="500042"/>
            <a:ext cx="8504237" cy="1114425"/>
          </a:xfrm>
          <a:prstGeom prst="rect">
            <a:avLst/>
          </a:prstGeom>
        </p:spPr>
        <p:txBody>
          <a:bodyPr vert="horz" lIns="91440" tIns="45720" rIns="91440" bIns="45720" rtlCol="0">
            <a:normAutofit/>
          </a:bodyPr>
          <a:lstStyle/>
          <a:p>
            <a:pPr marL="0" marR="0" lvl="0" indent="6223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en-US" altLang="zh-CN" sz="3200" b="1" i="0" u="none" strike="noStrike" kern="1200" cap="none" spc="0" normalizeH="0" baseline="0" noProof="0" dirty="0" smtClean="0">
                <a:ln>
                  <a:noFill/>
                </a:ln>
                <a:solidFill>
                  <a:srgbClr val="FF0000"/>
                </a:solidFill>
                <a:effectLst/>
                <a:uLnTx/>
                <a:uFillTx/>
                <a:latin typeface="+mn-lt"/>
                <a:ea typeface="宋体" charset="-122"/>
                <a:cs typeface="+mn-cs"/>
              </a:rPr>
              <a:t>③</a:t>
            </a:r>
            <a:r>
              <a:rPr kumimoji="0" lang="zh-CN" altLang="en-US" sz="3200" b="1" i="0" u="none" strike="noStrike" kern="1200" cap="none" spc="0" normalizeH="0" baseline="0" noProof="0" dirty="0" smtClean="0">
                <a:ln>
                  <a:noFill/>
                </a:ln>
                <a:solidFill>
                  <a:srgbClr val="FF0000"/>
                </a:solidFill>
                <a:effectLst/>
                <a:uLnTx/>
                <a:uFillTx/>
                <a:latin typeface="Times New Roman" pitchFamily="18" charset="0"/>
                <a:ea typeface="宋体" charset="-122"/>
                <a:cs typeface="+mn-cs"/>
              </a:rPr>
              <a:t>南北回归线之间地区</a:t>
            </a:r>
            <a:r>
              <a:rPr kumimoji="0" lang="en-US" altLang="zh-CN" sz="3200" b="0" i="0" u="none" strike="noStrike" kern="1200" cap="none" spc="0" normalizeH="0" baseline="0" noProof="0" dirty="0" smtClean="0">
                <a:ln>
                  <a:noFill/>
                </a:ln>
                <a:solidFill>
                  <a:srgbClr val="FF0000"/>
                </a:solidFill>
                <a:effectLst/>
                <a:uLnTx/>
                <a:uFillTx/>
                <a:latin typeface="Times New Roman" pitchFamily="18" charset="0"/>
                <a:ea typeface="宋体" charset="-122"/>
                <a:cs typeface="+mn-cs"/>
              </a:rPr>
              <a:t>:</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一年有两次极大值，一次极小值；赤道上一年有两次极大值和两次极小值。</a:t>
            </a:r>
          </a:p>
        </p:txBody>
      </p:sp>
      <p:pic>
        <p:nvPicPr>
          <p:cNvPr id="3" name="Picture 4" descr="G:\张蕴霞\课件\学苑文化\2016二轮\地理\新建文件夹\2-21.TIF"/>
          <p:cNvPicPr>
            <a:picLocks noChangeAspect="1" noChangeArrowheads="1"/>
          </p:cNvPicPr>
          <p:nvPr/>
        </p:nvPicPr>
        <p:blipFill>
          <a:blip r:embed="rId2" r:link="rId3" cstate="print"/>
          <a:srcRect/>
          <a:stretch>
            <a:fillRect/>
          </a:stretch>
        </p:blipFill>
        <p:spPr bwMode="auto">
          <a:xfrm>
            <a:off x="428596" y="1500174"/>
            <a:ext cx="8501122" cy="491013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28595" y="1003280"/>
            <a:ext cx="8286809" cy="5568992"/>
          </a:xfrm>
          <a:prstGeom prst="rect">
            <a:avLst/>
          </a:prstGeom>
          <a:noFill/>
          <a:ln cap="flat">
            <a:solidFill>
              <a:schemeClr val="tx1"/>
            </a:solidFill>
            <a:prstDash val="lgDashDotDot"/>
          </a:ln>
        </p:spPr>
        <p:txBody>
          <a:bodyPr vert="horz" lIns="91440" tIns="45720" rIns="91440" bIns="45720" rtlCol="0">
            <a:normAutofit/>
          </a:bodyPr>
          <a:lstStyle/>
          <a:p>
            <a:pPr marL="0" marR="0" lvl="0" indent="6223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zh-CN" altLang="en-US" sz="2800" b="1" i="0" u="none" strike="noStrike" kern="1200" cap="none" spc="0" normalizeH="0" baseline="0" noProof="0" dirty="0" smtClean="0">
                <a:ln>
                  <a:noFill/>
                </a:ln>
                <a:solidFill>
                  <a:schemeClr val="tx1"/>
                </a:solidFill>
                <a:effectLst/>
                <a:uLnTx/>
                <a:uFillTx/>
                <a:latin typeface="+mn-ea"/>
                <a:cs typeface="+mn-cs"/>
              </a:rPr>
              <a:t>正午太阳高度的测量和比较方法</a:t>
            </a:r>
            <a:r>
              <a:rPr kumimoji="0" lang="en-US" altLang="zh-CN" sz="2800" b="1" i="0" u="none" strike="noStrike" kern="1200" cap="none" spc="0" normalizeH="0" baseline="0" noProof="0" dirty="0" smtClean="0">
                <a:ln>
                  <a:noFill/>
                </a:ln>
                <a:solidFill>
                  <a:schemeClr val="tx1"/>
                </a:solidFill>
                <a:effectLst/>
                <a:uLnTx/>
                <a:uFillTx/>
                <a:latin typeface="+mn-ea"/>
                <a:cs typeface="+mn-cs"/>
              </a:rPr>
              <a:t>——</a:t>
            </a:r>
          </a:p>
          <a:p>
            <a:pPr marL="0" marR="0" lvl="0" indent="6223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en-US" altLang="zh-CN" sz="2800" b="1" i="0" u="none" strike="noStrike" kern="1200" cap="none" spc="0" normalizeH="0" baseline="0" noProof="0" dirty="0" smtClean="0">
                <a:ln>
                  <a:noFill/>
                </a:ln>
                <a:solidFill>
                  <a:srgbClr val="FF0000"/>
                </a:solidFill>
                <a:effectLst/>
                <a:uLnTx/>
                <a:uFillTx/>
                <a:latin typeface="+mn-ea"/>
                <a:cs typeface="+mn-cs"/>
              </a:rPr>
              <a:t>“</a:t>
            </a:r>
            <a:r>
              <a:rPr kumimoji="0" lang="zh-CN" altLang="en-US" sz="2800" b="1" i="0" u="none" strike="noStrike" kern="1200" cap="none" spc="0" normalizeH="0" baseline="0" noProof="0" dirty="0" smtClean="0">
                <a:ln>
                  <a:noFill/>
                </a:ln>
                <a:solidFill>
                  <a:srgbClr val="FF0000"/>
                </a:solidFill>
                <a:effectLst/>
                <a:uLnTx/>
                <a:uFillTx/>
                <a:latin typeface="+mn-ea"/>
                <a:cs typeface="+mn-cs"/>
              </a:rPr>
              <a:t>立竿见影”，近大远小，来增去减</a:t>
            </a:r>
          </a:p>
          <a:p>
            <a:pPr marL="0" marR="0" lvl="0" indent="622300" algn="l" defTabSz="914400" rtl="0" eaLnBrk="1" fontAlgn="auto" latinLnBrk="0" hangingPunct="1">
              <a:lnSpc>
                <a:spcPct val="100000"/>
              </a:lnSpc>
              <a:spcBef>
                <a:spcPct val="20000"/>
              </a:spcBef>
              <a:spcAft>
                <a:spcPts val="0"/>
              </a:spcAft>
              <a:buClrTx/>
              <a:buSzTx/>
              <a:buFont typeface="Wingdings" pitchFamily="2" charset="2"/>
              <a:buNone/>
              <a:tabLst/>
              <a:defRPr/>
            </a:pPr>
            <a:endParaRPr kumimoji="0" lang="zh-CN" altLang="en-US" sz="3200" b="0" i="0" u="none" strike="noStrike" kern="1200" cap="none" spc="0" normalizeH="0" baseline="0" noProof="0" dirty="0" smtClean="0">
              <a:ln>
                <a:noFill/>
              </a:ln>
              <a:solidFill>
                <a:schemeClr val="tx1"/>
              </a:solidFill>
              <a:effectLst/>
              <a:uLnTx/>
              <a:uFillTx/>
              <a:latin typeface="Times New Roman" pitchFamily="18" charset="0"/>
              <a:ea typeface="黑体" pitchFamily="49" charset="-122"/>
              <a:cs typeface="+mn-cs"/>
            </a:endParaRPr>
          </a:p>
          <a:p>
            <a:pPr marL="0" marR="0" lvl="0" indent="622300" algn="l" defTabSz="914400" rtl="0" eaLnBrk="1" fontAlgn="auto" latinLnBrk="0" hangingPunct="1">
              <a:lnSpc>
                <a:spcPct val="100000"/>
              </a:lnSpc>
              <a:spcBef>
                <a:spcPct val="20000"/>
              </a:spcBef>
              <a:spcAft>
                <a:spcPts val="0"/>
              </a:spcAft>
              <a:buClrTx/>
              <a:buSzTx/>
              <a:buFont typeface="Wingdings" pitchFamily="2" charset="2"/>
              <a:buNone/>
              <a:tabLst/>
              <a:defRPr/>
            </a:pPr>
            <a:endParaRPr kumimoji="0" lang="zh-CN" altLang="en-US" sz="3200" b="0" i="0" u="none" strike="noStrike" kern="1200" cap="none" spc="0" normalizeH="0" baseline="0" noProof="0" dirty="0" smtClean="0">
              <a:ln>
                <a:noFill/>
              </a:ln>
              <a:solidFill>
                <a:schemeClr val="tx1"/>
              </a:solidFill>
              <a:effectLst/>
              <a:uLnTx/>
              <a:uFillTx/>
              <a:latin typeface="Times New Roman" pitchFamily="18" charset="0"/>
              <a:ea typeface="黑体" pitchFamily="49" charset="-122"/>
              <a:cs typeface="+mn-cs"/>
            </a:endParaRPr>
          </a:p>
          <a:p>
            <a:pPr marL="0" marR="0" lvl="0" indent="622300" algn="l" defTabSz="914400" rtl="0" eaLnBrk="1" fontAlgn="auto" latinLnBrk="0" hangingPunct="1">
              <a:lnSpc>
                <a:spcPct val="100000"/>
              </a:lnSpc>
              <a:spcBef>
                <a:spcPct val="20000"/>
              </a:spcBef>
              <a:spcAft>
                <a:spcPts val="0"/>
              </a:spcAft>
              <a:buClrTx/>
              <a:buSzTx/>
              <a:buFont typeface="Wingdings" pitchFamily="2" charset="2"/>
              <a:buNone/>
              <a:tabLst/>
              <a:defRPr/>
            </a:pPr>
            <a:endParaRPr kumimoji="0" lang="zh-CN" altLang="en-US" sz="3200" b="0" i="0" u="none" strike="noStrike" kern="1200" cap="none" spc="0" normalizeH="0" baseline="0" noProof="0" dirty="0" smtClean="0">
              <a:ln>
                <a:noFill/>
              </a:ln>
              <a:solidFill>
                <a:schemeClr val="tx1"/>
              </a:solidFill>
              <a:effectLst/>
              <a:uLnTx/>
              <a:uFillTx/>
              <a:latin typeface="Times New Roman" pitchFamily="18" charset="0"/>
              <a:ea typeface="黑体" pitchFamily="49" charset="-122"/>
              <a:cs typeface="+mn-cs"/>
            </a:endParaRPr>
          </a:p>
          <a:p>
            <a:pPr marL="0" marR="0" lvl="0" indent="622300" algn="l" defTabSz="914400" rtl="0" eaLnBrk="1" fontAlgn="auto" latinLnBrk="0" hangingPunct="1">
              <a:lnSpc>
                <a:spcPct val="100000"/>
              </a:lnSpc>
              <a:spcBef>
                <a:spcPct val="20000"/>
              </a:spcBef>
              <a:spcAft>
                <a:spcPts val="0"/>
              </a:spcAft>
              <a:buClrTx/>
              <a:buSzTx/>
              <a:buFont typeface="Wingdings" pitchFamily="2" charset="2"/>
              <a:buNone/>
              <a:tabLst/>
              <a:defRPr/>
            </a:pPr>
            <a:endParaRPr kumimoji="0" lang="zh-CN" altLang="en-US" sz="3200" b="0" i="0" u="none" strike="noStrike" kern="1200" cap="none" spc="0" normalizeH="0" baseline="0" noProof="0" dirty="0" smtClean="0">
              <a:ln>
                <a:noFill/>
              </a:ln>
              <a:solidFill>
                <a:schemeClr val="tx1"/>
              </a:solidFill>
              <a:effectLst/>
              <a:uLnTx/>
              <a:uFillTx/>
              <a:latin typeface="Times New Roman" pitchFamily="18" charset="0"/>
              <a:ea typeface="黑体" pitchFamily="49" charset="-122"/>
              <a:cs typeface="+mn-cs"/>
            </a:endParaRPr>
          </a:p>
          <a:p>
            <a:pPr marL="0" marR="0" lvl="0" indent="622300" algn="l" defTabSz="914400" rtl="0" eaLnBrk="1" fontAlgn="auto" latinLnBrk="0" hangingPunct="1">
              <a:lnSpc>
                <a:spcPct val="100000"/>
              </a:lnSpc>
              <a:spcBef>
                <a:spcPct val="20000"/>
              </a:spcBef>
              <a:spcAft>
                <a:spcPts val="0"/>
              </a:spcAft>
              <a:buClrTx/>
              <a:buSzTx/>
              <a:buFont typeface="Wingdings" pitchFamily="2" charset="2"/>
              <a:buNone/>
              <a:tabLst/>
              <a:defRPr/>
            </a:pPr>
            <a:endParaRPr kumimoji="0" lang="zh-CN" altLang="en-US" sz="3200" b="0" i="0" u="none" strike="noStrike" kern="1200" cap="none" spc="0" normalizeH="0" baseline="0" noProof="0" dirty="0" smtClean="0">
              <a:ln>
                <a:noFill/>
              </a:ln>
              <a:solidFill>
                <a:schemeClr val="tx1"/>
              </a:solidFill>
              <a:effectLst/>
              <a:uLnTx/>
              <a:uFillTx/>
              <a:latin typeface="Times New Roman" pitchFamily="18" charset="0"/>
              <a:ea typeface="黑体" pitchFamily="49" charset="-122"/>
              <a:cs typeface="+mn-cs"/>
            </a:endParaRPr>
          </a:p>
          <a:p>
            <a:pPr marL="0" marR="0" lvl="0" indent="622300" algn="l" defTabSz="914400" rtl="0" eaLnBrk="1" fontAlgn="auto" latinLnBrk="0" hangingPunct="1">
              <a:lnSpc>
                <a:spcPct val="100000"/>
              </a:lnSpc>
              <a:spcBef>
                <a:spcPct val="20000"/>
              </a:spcBef>
              <a:spcAft>
                <a:spcPts val="0"/>
              </a:spcAft>
              <a:buClrTx/>
              <a:buSzTx/>
              <a:buFont typeface="Wingdings" pitchFamily="2" charset="2"/>
              <a:buNone/>
              <a:tabLst/>
              <a:defRPr/>
            </a:pPr>
            <a:endParaRPr kumimoji="0" lang="zh-CN" altLang="en-US" sz="3200" b="0" i="0" u="none" strike="noStrike" kern="1200" cap="none" spc="0" normalizeH="0" baseline="0" noProof="0" dirty="0" smtClean="0">
              <a:ln>
                <a:noFill/>
              </a:ln>
              <a:solidFill>
                <a:schemeClr val="tx1"/>
              </a:solidFill>
              <a:effectLst/>
              <a:uLnTx/>
              <a:uFillTx/>
              <a:latin typeface="Times New Roman" pitchFamily="18" charset="0"/>
              <a:ea typeface="黑体" pitchFamily="49" charset="-122"/>
              <a:cs typeface="+mn-cs"/>
            </a:endParaRPr>
          </a:p>
          <a:p>
            <a:pPr marL="0" marR="0" lvl="0" indent="622300" algn="l" defTabSz="914400" rtl="0" eaLnBrk="1" fontAlgn="auto" latinLnBrk="0" hangingPunct="1">
              <a:lnSpc>
                <a:spcPct val="100000"/>
              </a:lnSpc>
              <a:spcBef>
                <a:spcPct val="20000"/>
              </a:spcBef>
              <a:spcAft>
                <a:spcPts val="0"/>
              </a:spcAft>
              <a:buClrTx/>
              <a:buSzTx/>
              <a:buFont typeface="Wingdings" pitchFamily="2" charset="2"/>
              <a:buNone/>
              <a:tabLst/>
              <a:defRPr/>
            </a:pPr>
            <a:endParaRPr kumimoji="0" lang="zh-CN" altLang="en-US" sz="3200" b="0" i="0" u="none" strike="noStrike" kern="1200" cap="none" spc="0" normalizeH="0" baseline="0" noProof="0" dirty="0" smtClean="0">
              <a:ln>
                <a:noFill/>
              </a:ln>
              <a:solidFill>
                <a:schemeClr val="tx1"/>
              </a:solidFill>
              <a:effectLst/>
              <a:uLnTx/>
              <a:uFillTx/>
              <a:latin typeface="Times New Roman" pitchFamily="18" charset="0"/>
              <a:ea typeface="黑体" pitchFamily="49" charset="-122"/>
              <a:cs typeface="+mn-cs"/>
            </a:endParaRPr>
          </a:p>
          <a:p>
            <a:pPr marL="0" marR="0" lvl="0" indent="622300" algn="l" defTabSz="914400" rtl="0" eaLnBrk="1" fontAlgn="auto" latinLnBrk="0" hangingPunct="1">
              <a:lnSpc>
                <a:spcPct val="100000"/>
              </a:lnSpc>
              <a:spcBef>
                <a:spcPct val="20000"/>
              </a:spcBef>
              <a:spcAft>
                <a:spcPts val="0"/>
              </a:spcAft>
              <a:buClrTx/>
              <a:buSzTx/>
              <a:buFont typeface="Wingdings" pitchFamily="2" charset="2"/>
              <a:buNone/>
              <a:tabLst/>
              <a:defRPr/>
            </a:pPr>
            <a:endParaRPr kumimoji="0" lang="en-US" altLang="zh-CN" sz="3200" b="0" i="0" u="none" strike="noStrike" kern="1200" cap="none" spc="0" normalizeH="0" baseline="0" noProof="0" dirty="0" smtClean="0">
              <a:ln>
                <a:noFill/>
              </a:ln>
              <a:solidFill>
                <a:schemeClr val="tx1"/>
              </a:solidFill>
              <a:effectLst/>
              <a:uLnTx/>
              <a:uFillTx/>
              <a:latin typeface="Times New Roman" pitchFamily="18" charset="0"/>
              <a:ea typeface="黑体" pitchFamily="49" charset="-122"/>
              <a:cs typeface="+mn-cs"/>
            </a:endParaRPr>
          </a:p>
        </p:txBody>
      </p:sp>
      <p:pic>
        <p:nvPicPr>
          <p:cNvPr id="3" name="Picture 3"/>
          <p:cNvPicPr>
            <a:picLocks noChangeAspect="1" noChangeArrowheads="1"/>
          </p:cNvPicPr>
          <p:nvPr/>
        </p:nvPicPr>
        <p:blipFill>
          <a:blip r:embed="rId2" cstate="print"/>
          <a:srcRect/>
          <a:stretch>
            <a:fillRect/>
          </a:stretch>
        </p:blipFill>
        <p:spPr bwMode="auto">
          <a:xfrm>
            <a:off x="7143768" y="214290"/>
            <a:ext cx="1714512" cy="676276"/>
          </a:xfrm>
          <a:prstGeom prst="rect">
            <a:avLst/>
          </a:prstGeom>
          <a:noFill/>
          <a:ln w="9525" algn="ctr">
            <a:noFill/>
            <a:miter lim="800000"/>
            <a:headEnd/>
            <a:tailEnd/>
          </a:ln>
        </p:spPr>
      </p:pic>
      <p:pic>
        <p:nvPicPr>
          <p:cNvPr id="4" name="Picture 5" descr="G:\张蕴霞\课件\学苑文化\2016二轮\地理\新建文件夹\2-22.TIF"/>
          <p:cNvPicPr>
            <a:picLocks noChangeAspect="1" noChangeArrowheads="1"/>
          </p:cNvPicPr>
          <p:nvPr/>
        </p:nvPicPr>
        <p:blipFill>
          <a:blip r:embed="rId3" r:link="rId4" cstate="print"/>
          <a:srcRect/>
          <a:stretch>
            <a:fillRect/>
          </a:stretch>
        </p:blipFill>
        <p:spPr bwMode="auto">
          <a:xfrm>
            <a:off x="500034" y="2357430"/>
            <a:ext cx="6858048" cy="4143404"/>
          </a:xfrm>
          <a:prstGeom prst="rect">
            <a:avLst/>
          </a:prstGeom>
          <a:noFill/>
          <a:ln w="9525">
            <a:noFill/>
            <a:miter lim="800000"/>
            <a:headEnd/>
            <a:tailEnd/>
          </a:ln>
        </p:spPr>
      </p:pic>
      <p:pic>
        <p:nvPicPr>
          <p:cNvPr id="5" name="Picture 7" descr="G:\张蕴霞\课件\学苑文化\2016二轮\地理\新建文件夹\2-23.TIF"/>
          <p:cNvPicPr>
            <a:picLocks noChangeAspect="1" noChangeArrowheads="1"/>
          </p:cNvPicPr>
          <p:nvPr/>
        </p:nvPicPr>
        <p:blipFill>
          <a:blip r:embed="rId5" r:link="rId6" cstate="print"/>
          <a:srcRect/>
          <a:stretch>
            <a:fillRect/>
          </a:stretch>
        </p:blipFill>
        <p:spPr bwMode="auto">
          <a:xfrm>
            <a:off x="5357818" y="2071678"/>
            <a:ext cx="3286148" cy="210344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357158" y="500042"/>
            <a:ext cx="8642350" cy="2571768"/>
          </a:xfrm>
          <a:prstGeom prst="rect">
            <a:avLst/>
          </a:prstGeom>
          <a:noFill/>
          <a:ln cap="flat">
            <a:solidFill>
              <a:schemeClr val="tx1"/>
            </a:solidFill>
            <a:prstDash val="lgDashDotDot"/>
          </a:ln>
        </p:spPr>
        <p:txBody>
          <a:bodyPr vert="horz" lIns="91440" tIns="45720" rIns="91440" bIns="45720" rtlCol="0">
            <a:normAutofit lnSpcReduction="10000"/>
          </a:bodyPr>
          <a:lstStyle/>
          <a:p>
            <a:pPr marL="0" marR="0" lvl="0" indent="6223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en-US" altLang="zh-CN" sz="3000" b="1" i="0" u="none" strike="noStrike" kern="1200" cap="none" spc="0" normalizeH="0" baseline="0" noProof="0" dirty="0" smtClean="0">
                <a:ln>
                  <a:noFill/>
                </a:ln>
                <a:solidFill>
                  <a:srgbClr val="FF0000"/>
                </a:solidFill>
                <a:effectLst/>
                <a:uLnTx/>
                <a:uFillTx/>
                <a:latin typeface="Times New Roman" pitchFamily="18" charset="0"/>
                <a:ea typeface="仿宋_GB2312" pitchFamily="49" charset="-122"/>
                <a:cs typeface="+mn-cs"/>
              </a:rPr>
              <a:t>(1)</a:t>
            </a:r>
            <a:r>
              <a:rPr kumimoji="0" lang="zh-CN" altLang="en-US" sz="3000" b="1" i="0" u="none" strike="noStrike" kern="1200" cap="none" spc="0" normalizeH="0" baseline="0" noProof="0" dirty="0" smtClean="0">
                <a:ln>
                  <a:noFill/>
                </a:ln>
                <a:solidFill>
                  <a:srgbClr val="FF0000"/>
                </a:solidFill>
                <a:effectLst/>
                <a:uLnTx/>
                <a:uFillTx/>
                <a:latin typeface="Times New Roman" pitchFamily="18" charset="0"/>
                <a:ea typeface="仿宋_GB2312" pitchFamily="49" charset="-122"/>
                <a:cs typeface="+mn-cs"/>
              </a:rPr>
              <a:t>正午太阳高度的测量</a:t>
            </a:r>
          </a:p>
          <a:p>
            <a:pPr marL="0" marR="0" lvl="0" indent="6223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zh-CN" altLang="en-US" sz="2600" b="1"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mn-cs"/>
              </a:rPr>
              <a:t>正午太阳高度是各地一日内最大的太阳高度，即地方时为</a:t>
            </a:r>
            <a:r>
              <a:rPr kumimoji="0" lang="en-US" altLang="zh-CN" sz="2600" b="1"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mn-cs"/>
              </a:rPr>
              <a:t>12</a:t>
            </a:r>
            <a:r>
              <a:rPr kumimoji="0" lang="zh-CN" altLang="en-US" sz="2600" b="1"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mn-cs"/>
              </a:rPr>
              <a:t>时的太阳高度。可利用</a:t>
            </a:r>
            <a:r>
              <a:rPr kumimoji="0" lang="zh-CN" altLang="en-US" sz="2600" b="1" i="0" u="none" strike="noStrike" kern="1200" cap="none" spc="0" normalizeH="0" baseline="0" noProof="0" dirty="0" smtClean="0">
                <a:ln>
                  <a:noFill/>
                </a:ln>
                <a:solidFill>
                  <a:schemeClr val="tx1"/>
                </a:solidFill>
                <a:effectLst/>
                <a:uLnTx/>
                <a:uFillTx/>
                <a:latin typeface="宋体" charset="-122"/>
                <a:ea typeface="宋体" charset="-122"/>
                <a:cs typeface="+mn-cs"/>
              </a:rPr>
              <a:t>“</a:t>
            </a:r>
            <a:r>
              <a:rPr kumimoji="0" lang="zh-CN" altLang="en-US" sz="2600" b="1"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mn-cs"/>
              </a:rPr>
              <a:t>立竿见影</a:t>
            </a:r>
            <a:r>
              <a:rPr kumimoji="0" lang="zh-CN" altLang="en-US" sz="2600" b="1" i="0" u="none" strike="noStrike" kern="1200" cap="none" spc="0" normalizeH="0" baseline="0" noProof="0" dirty="0" smtClean="0">
                <a:ln>
                  <a:noFill/>
                </a:ln>
                <a:solidFill>
                  <a:schemeClr val="tx1"/>
                </a:solidFill>
                <a:effectLst/>
                <a:uLnTx/>
                <a:uFillTx/>
                <a:latin typeface="宋体" charset="-122"/>
                <a:ea typeface="宋体" charset="-122"/>
                <a:cs typeface="+mn-cs"/>
              </a:rPr>
              <a:t>”</a:t>
            </a:r>
            <a:r>
              <a:rPr kumimoji="0" lang="zh-CN" altLang="en-US" sz="2600" b="1"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mn-cs"/>
              </a:rPr>
              <a:t>的方法进行正午太阳高度的测量与计算。如图所示，已知图中杆高为</a:t>
            </a:r>
            <a:r>
              <a:rPr kumimoji="0" lang="en-US" altLang="zh-CN" sz="2600" b="1"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mn-cs"/>
              </a:rPr>
              <a:t>h</a:t>
            </a:r>
            <a:r>
              <a:rPr kumimoji="0" lang="zh-CN" altLang="en-US" sz="2600" b="1"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mn-cs"/>
              </a:rPr>
              <a:t>，当某日正午太阳从</a:t>
            </a:r>
            <a:r>
              <a:rPr kumimoji="0" lang="en-US" altLang="zh-CN" sz="2600" b="1"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mn-cs"/>
              </a:rPr>
              <a:t>3</a:t>
            </a:r>
            <a:r>
              <a:rPr kumimoji="0" lang="zh-CN" altLang="en-US" sz="2600" b="1"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mn-cs"/>
              </a:rPr>
              <a:t>位置照射时的影长为</a:t>
            </a:r>
            <a:r>
              <a:rPr kumimoji="0" lang="en-US" altLang="zh-CN" sz="2600" b="1"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mn-cs"/>
              </a:rPr>
              <a:t>l</a:t>
            </a:r>
            <a:r>
              <a:rPr kumimoji="0" lang="zh-CN" altLang="en-US" sz="2600" b="1"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mn-cs"/>
              </a:rPr>
              <a:t>，则该日正午太阳高度</a:t>
            </a:r>
            <a:r>
              <a:rPr kumimoji="0" lang="en-US" altLang="zh-CN" sz="2600" b="1"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mn-cs"/>
              </a:rPr>
              <a:t>H</a:t>
            </a:r>
            <a:r>
              <a:rPr kumimoji="0" lang="zh-CN" altLang="en-US" sz="2600" b="1"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mn-cs"/>
              </a:rPr>
              <a:t>可通过公式计算：</a:t>
            </a:r>
            <a:r>
              <a:rPr kumimoji="0" lang="en-US" altLang="zh-CN" sz="2600" b="1"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mn-cs"/>
              </a:rPr>
              <a:t>tan H</a:t>
            </a:r>
            <a:r>
              <a:rPr kumimoji="0" lang="zh-CN" altLang="en-US" sz="2600" b="1"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mn-cs"/>
              </a:rPr>
              <a:t>＝</a:t>
            </a:r>
            <a:r>
              <a:rPr kumimoji="0" lang="en-US" altLang="zh-CN" sz="2600" b="1"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mn-cs"/>
              </a:rPr>
              <a:t>h/l</a:t>
            </a:r>
            <a:r>
              <a:rPr kumimoji="0" lang="zh-CN" altLang="en-US" sz="2600" b="1"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mn-cs"/>
              </a:rPr>
              <a:t>。</a:t>
            </a:r>
          </a:p>
        </p:txBody>
      </p:sp>
      <p:sp>
        <p:nvSpPr>
          <p:cNvPr id="3" name="Rectangle 2"/>
          <p:cNvSpPr txBox="1">
            <a:spLocks noChangeArrowheads="1"/>
          </p:cNvSpPr>
          <p:nvPr/>
        </p:nvSpPr>
        <p:spPr>
          <a:xfrm>
            <a:off x="285720" y="3643315"/>
            <a:ext cx="8642350" cy="2357454"/>
          </a:xfrm>
          <a:prstGeom prst="rect">
            <a:avLst/>
          </a:prstGeom>
          <a:noFill/>
          <a:ln cap="flat">
            <a:solidFill>
              <a:schemeClr val="tx1"/>
            </a:solidFill>
            <a:prstDash val="lgDashDotDot"/>
          </a:ln>
        </p:spPr>
        <p:txBody>
          <a:bodyPr vert="horz" lIns="91440" tIns="45720" rIns="91440" bIns="45720" rtlCol="0">
            <a:normAutofit/>
          </a:bodyPr>
          <a:lstStyle/>
          <a:p>
            <a:pPr marL="0" marR="0" lvl="0" indent="6223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en-US" altLang="zh-CN" sz="3000" b="1" i="0" u="none" strike="noStrike" kern="1200" cap="none" spc="0" normalizeH="0" baseline="0" noProof="0" dirty="0" smtClean="0">
                <a:ln>
                  <a:noFill/>
                </a:ln>
                <a:solidFill>
                  <a:srgbClr val="FF0000"/>
                </a:solidFill>
                <a:effectLst/>
                <a:uLnTx/>
                <a:uFillTx/>
                <a:latin typeface="Times New Roman" pitchFamily="18" charset="0"/>
                <a:ea typeface="仿宋_GB2312" pitchFamily="49" charset="-122"/>
                <a:cs typeface="+mn-cs"/>
              </a:rPr>
              <a:t>(2)</a:t>
            </a:r>
            <a:r>
              <a:rPr kumimoji="0" lang="zh-CN" altLang="en-US" sz="3000" b="1" i="0" u="none" strike="noStrike" kern="1200" cap="none" spc="0" normalizeH="0" baseline="0" noProof="0" dirty="0" smtClean="0">
                <a:ln>
                  <a:noFill/>
                </a:ln>
                <a:solidFill>
                  <a:srgbClr val="FF0000"/>
                </a:solidFill>
                <a:effectLst/>
                <a:uLnTx/>
                <a:uFillTx/>
                <a:latin typeface="Times New Roman" pitchFamily="18" charset="0"/>
                <a:ea typeface="仿宋_GB2312" pitchFamily="49" charset="-122"/>
                <a:cs typeface="+mn-cs"/>
              </a:rPr>
              <a:t>正午太阳高度的计算公式</a:t>
            </a:r>
          </a:p>
          <a:p>
            <a:pPr marL="0" marR="0" lvl="0" indent="6223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en-US" altLang="zh-CN" sz="2600" b="1"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mn-cs"/>
              </a:rPr>
              <a:t>H</a:t>
            </a:r>
            <a:r>
              <a:rPr kumimoji="0" lang="zh-CN" altLang="en-US" sz="2600" b="1"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mn-cs"/>
              </a:rPr>
              <a:t>＝</a:t>
            </a:r>
            <a:r>
              <a:rPr kumimoji="0" lang="en-US" altLang="zh-CN" sz="2600" b="1"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mn-cs"/>
              </a:rPr>
              <a:t>90°</a:t>
            </a:r>
            <a:r>
              <a:rPr kumimoji="0" lang="zh-CN" altLang="en-US" sz="2600" b="1"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mn-cs"/>
              </a:rPr>
              <a:t>－纬度差</a:t>
            </a:r>
          </a:p>
          <a:p>
            <a:pPr marL="0" marR="0" lvl="0" indent="6223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zh-CN" altLang="en-US" sz="2600" b="1"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mn-cs"/>
              </a:rPr>
              <a:t>其中，</a:t>
            </a:r>
            <a:r>
              <a:rPr kumimoji="0" lang="en-US" altLang="zh-CN" sz="2600" b="1"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mn-cs"/>
              </a:rPr>
              <a:t>H</a:t>
            </a:r>
            <a:r>
              <a:rPr kumimoji="0" lang="zh-CN" altLang="en-US" sz="2600" b="1"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mn-cs"/>
              </a:rPr>
              <a:t>为所求点的正午太阳高度，</a:t>
            </a:r>
            <a:r>
              <a:rPr kumimoji="0" lang="en-US" altLang="zh-CN" sz="2600" b="1"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mn-cs"/>
              </a:rPr>
              <a:t>90°</a:t>
            </a:r>
            <a:r>
              <a:rPr kumimoji="0" lang="zh-CN" altLang="en-US" sz="2600" b="1"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mn-cs"/>
              </a:rPr>
              <a:t>为太阳直射点的正午太阳高度；纬度差是指某地的地理纬度与当日太阳直射点所在的纬度之间的差值。</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428596" y="785794"/>
            <a:ext cx="8358246" cy="4929222"/>
          </a:xfrm>
          <a:prstGeom prst="rect">
            <a:avLst/>
          </a:prstGeom>
          <a:noFill/>
          <a:ln cap="flat">
            <a:solidFill>
              <a:schemeClr val="tx1"/>
            </a:solidFill>
            <a:prstDash val="lgDashDotDot"/>
          </a:ln>
        </p:spPr>
        <p:txBody>
          <a:bodyPr vert="horz" lIns="91440" tIns="45720" rIns="91440" bIns="45720" rtlCol="0">
            <a:normAutofit/>
          </a:bodyPr>
          <a:lstStyle/>
          <a:p>
            <a:pPr marL="0" marR="0" lvl="0" indent="6223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en-US" altLang="zh-CN" sz="3000" b="1" i="0" u="none" strike="noStrike" kern="1200" cap="none" spc="0" normalizeH="0" baseline="0" noProof="0" dirty="0" smtClean="0">
                <a:ln>
                  <a:noFill/>
                </a:ln>
                <a:solidFill>
                  <a:srgbClr val="FF0000"/>
                </a:solidFill>
                <a:effectLst/>
                <a:uLnTx/>
                <a:uFillTx/>
                <a:latin typeface="Times New Roman" pitchFamily="18" charset="0"/>
                <a:ea typeface="宋体" charset="-122"/>
                <a:cs typeface="+mn-cs"/>
              </a:rPr>
              <a:t> </a:t>
            </a:r>
            <a:r>
              <a:rPr kumimoji="0" lang="en-US" altLang="zh-CN" sz="3000" b="1" i="0" u="none" strike="noStrike" kern="1200" cap="none" spc="0" normalizeH="0" baseline="0" noProof="0" dirty="0" smtClean="0">
                <a:ln>
                  <a:noFill/>
                </a:ln>
                <a:solidFill>
                  <a:srgbClr val="FF0000"/>
                </a:solidFill>
                <a:effectLst/>
                <a:uLnTx/>
                <a:uFillTx/>
                <a:latin typeface="Times New Roman" pitchFamily="18" charset="0"/>
                <a:ea typeface="仿宋_GB2312" pitchFamily="49" charset="-122"/>
                <a:cs typeface="+mn-cs"/>
              </a:rPr>
              <a:t>(2)</a:t>
            </a:r>
            <a:r>
              <a:rPr kumimoji="0" lang="zh-CN" altLang="en-US" sz="3000" b="1" i="0" u="none" strike="noStrike" kern="1200" cap="none" spc="0" normalizeH="0" baseline="0" noProof="0" dirty="0" smtClean="0">
                <a:ln>
                  <a:noFill/>
                </a:ln>
                <a:solidFill>
                  <a:srgbClr val="FF0000"/>
                </a:solidFill>
                <a:effectLst/>
                <a:uLnTx/>
                <a:uFillTx/>
                <a:latin typeface="Times New Roman" pitchFamily="18" charset="0"/>
                <a:ea typeface="仿宋_GB2312" pitchFamily="49" charset="-122"/>
                <a:cs typeface="+mn-cs"/>
              </a:rPr>
              <a:t>正午太阳高度的纬度分布规律</a:t>
            </a:r>
            <a:r>
              <a:rPr kumimoji="0" lang="en-US" altLang="zh-CN" sz="3000" b="1" i="0" u="none" strike="noStrike" kern="1200" cap="none" spc="0" normalizeH="0" baseline="0" noProof="0" dirty="0" smtClean="0">
                <a:ln>
                  <a:noFill/>
                </a:ln>
                <a:solidFill>
                  <a:srgbClr val="FF0000"/>
                </a:solidFill>
                <a:effectLst/>
                <a:uLnTx/>
                <a:uFillTx/>
                <a:latin typeface="Times New Roman" pitchFamily="18" charset="0"/>
                <a:ea typeface="仿宋_GB2312" pitchFamily="49" charset="-122"/>
                <a:cs typeface="+mn-cs"/>
              </a:rPr>
              <a:t>(</a:t>
            </a:r>
            <a:r>
              <a:rPr kumimoji="0" lang="zh-CN" altLang="en-US" sz="3000" b="1" i="0" u="none" strike="noStrike" kern="1200" cap="none" spc="0" normalizeH="0" baseline="0" noProof="0" dirty="0" smtClean="0">
                <a:ln>
                  <a:noFill/>
                </a:ln>
                <a:solidFill>
                  <a:srgbClr val="FF0000"/>
                </a:solidFill>
                <a:effectLst/>
                <a:uLnTx/>
                <a:uFillTx/>
                <a:latin typeface="Times New Roman" pitchFamily="18" charset="0"/>
                <a:ea typeface="仿宋_GB2312" pitchFamily="49" charset="-122"/>
                <a:cs typeface="+mn-cs"/>
              </a:rPr>
              <a:t>近大远小</a:t>
            </a:r>
            <a:r>
              <a:rPr kumimoji="0" lang="en-US" altLang="zh-CN" sz="3000" b="1" i="0" u="none" strike="noStrike" kern="1200" cap="none" spc="0" normalizeH="0" baseline="0" noProof="0" dirty="0" smtClean="0">
                <a:ln>
                  <a:noFill/>
                </a:ln>
                <a:solidFill>
                  <a:srgbClr val="FF0000"/>
                </a:solidFill>
                <a:effectLst/>
                <a:uLnTx/>
                <a:uFillTx/>
                <a:latin typeface="Times New Roman" pitchFamily="18" charset="0"/>
                <a:ea typeface="仿宋_GB2312" pitchFamily="49" charset="-122"/>
                <a:cs typeface="+mn-cs"/>
              </a:rPr>
              <a:t>)</a:t>
            </a:r>
          </a:p>
          <a:p>
            <a:pPr marL="0" marR="0" lvl="0" indent="6223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zh-CN" altLang="en-US" sz="2600" b="1"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mn-cs"/>
              </a:rPr>
              <a:t>某日太阳直射某纬度，则该纬线的正午太阳高度为</a:t>
            </a:r>
            <a:r>
              <a:rPr kumimoji="0" lang="en-US" altLang="zh-CN" sz="2600" b="1"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mn-cs"/>
              </a:rPr>
              <a:t>90°</a:t>
            </a:r>
            <a:r>
              <a:rPr kumimoji="0" lang="zh-CN" altLang="en-US" sz="2600" b="1"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mn-cs"/>
              </a:rPr>
              <a:t>，离该纬线越远，则正午太阳高度越小</a:t>
            </a:r>
            <a:r>
              <a:rPr kumimoji="0" lang="en-US" altLang="zh-CN" sz="2600" b="1"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mn-cs"/>
              </a:rPr>
              <a:t>(</a:t>
            </a:r>
            <a:r>
              <a:rPr kumimoji="0" lang="zh-CN" altLang="en-US" sz="2600" b="1"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mn-cs"/>
              </a:rPr>
              <a:t>简记为</a:t>
            </a:r>
            <a:r>
              <a:rPr kumimoji="0" lang="zh-CN" altLang="en-US" sz="2600" b="1" i="0" u="none" strike="noStrike" kern="1200" cap="none" spc="0" normalizeH="0" baseline="0" noProof="0" dirty="0" smtClean="0">
                <a:ln>
                  <a:noFill/>
                </a:ln>
                <a:solidFill>
                  <a:schemeClr val="tx1"/>
                </a:solidFill>
                <a:effectLst/>
                <a:uLnTx/>
                <a:uFillTx/>
                <a:latin typeface="宋体" charset="-122"/>
                <a:ea typeface="宋体" charset="-122"/>
                <a:cs typeface="+mn-cs"/>
              </a:rPr>
              <a:t>“</a:t>
            </a:r>
            <a:r>
              <a:rPr kumimoji="0" lang="zh-CN" altLang="en-US" sz="2600" b="1"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mn-cs"/>
              </a:rPr>
              <a:t>近大远小</a:t>
            </a:r>
            <a:r>
              <a:rPr kumimoji="0" lang="zh-CN" altLang="en-US" sz="2600" b="1" i="0" u="none" strike="noStrike" kern="1200" cap="none" spc="0" normalizeH="0" baseline="0" noProof="0" dirty="0" smtClean="0">
                <a:ln>
                  <a:noFill/>
                </a:ln>
                <a:solidFill>
                  <a:schemeClr val="tx1"/>
                </a:solidFill>
                <a:effectLst/>
                <a:uLnTx/>
                <a:uFillTx/>
                <a:latin typeface="宋体" charset="-122"/>
                <a:ea typeface="宋体" charset="-122"/>
                <a:cs typeface="+mn-cs"/>
              </a:rPr>
              <a:t>”</a:t>
            </a:r>
            <a:r>
              <a:rPr kumimoji="0" lang="en-US" altLang="zh-CN" sz="2600" b="1"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mn-cs"/>
              </a:rPr>
              <a:t>)</a:t>
            </a:r>
            <a:r>
              <a:rPr kumimoji="0" lang="zh-CN" altLang="en-US" sz="2600" b="1"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mn-cs"/>
              </a:rPr>
              <a:t>。由此可以推知：一日内，同一纬线各地正午太阳高度相同；正午太阳高度从直射点所在纬线向南北两侧递减。</a:t>
            </a:r>
          </a:p>
          <a:p>
            <a:pPr marL="0" marR="0" lvl="0" indent="622300" algn="l" defTabSz="914400" rtl="0" eaLnBrk="1" fontAlgn="auto" latinLnBrk="0" hangingPunct="1">
              <a:lnSpc>
                <a:spcPct val="100000"/>
              </a:lnSpc>
              <a:spcBef>
                <a:spcPct val="20000"/>
              </a:spcBef>
              <a:spcAft>
                <a:spcPts val="0"/>
              </a:spcAft>
              <a:buClrTx/>
              <a:buSzTx/>
              <a:buFont typeface="Wingdings" pitchFamily="2" charset="2"/>
              <a:buNone/>
              <a:tabLst/>
              <a:defRPr/>
            </a:pPr>
            <a:endParaRPr lang="en-US" altLang="zh-CN" sz="3200" dirty="0" smtClean="0">
              <a:latin typeface="Times New Roman" pitchFamily="18" charset="0"/>
              <a:ea typeface="仿宋_GB2312" pitchFamily="49" charset="-122"/>
            </a:endParaRPr>
          </a:p>
          <a:p>
            <a:pPr marL="0" marR="0" lvl="0" indent="6223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en-US" altLang="zh-CN" sz="2800" b="1" i="0" u="none" strike="noStrike" kern="1200" cap="none" spc="0" normalizeH="0" baseline="0" noProof="0" dirty="0" smtClean="0">
                <a:ln>
                  <a:noFill/>
                </a:ln>
                <a:solidFill>
                  <a:srgbClr val="FF0000"/>
                </a:solidFill>
                <a:effectLst/>
                <a:uLnTx/>
                <a:uFillTx/>
                <a:latin typeface="Times New Roman" pitchFamily="18" charset="0"/>
                <a:ea typeface="仿宋_GB2312" pitchFamily="49" charset="-122"/>
                <a:cs typeface="+mn-cs"/>
              </a:rPr>
              <a:t>(3)</a:t>
            </a:r>
            <a:r>
              <a:rPr kumimoji="0" lang="zh-CN" altLang="en-US" sz="2800" b="1" i="0" u="none" strike="noStrike" kern="1200" cap="none" spc="0" normalizeH="0" baseline="0" noProof="0" dirty="0" smtClean="0">
                <a:ln>
                  <a:noFill/>
                </a:ln>
                <a:solidFill>
                  <a:srgbClr val="FF0000"/>
                </a:solidFill>
                <a:effectLst/>
                <a:uLnTx/>
                <a:uFillTx/>
                <a:latin typeface="Times New Roman" pitchFamily="18" charset="0"/>
                <a:ea typeface="仿宋_GB2312" pitchFamily="49" charset="-122"/>
                <a:cs typeface="+mn-cs"/>
              </a:rPr>
              <a:t>正午太阳高度的季节变化规律</a:t>
            </a:r>
            <a:r>
              <a:rPr kumimoji="0" lang="en-US" altLang="zh-CN" sz="2800" b="1" i="0" u="none" strike="noStrike" kern="1200" cap="none" spc="0" normalizeH="0" baseline="0" noProof="0" dirty="0" smtClean="0">
                <a:ln>
                  <a:noFill/>
                </a:ln>
                <a:solidFill>
                  <a:srgbClr val="FF0000"/>
                </a:solidFill>
                <a:effectLst/>
                <a:uLnTx/>
                <a:uFillTx/>
                <a:latin typeface="Times New Roman" pitchFamily="18" charset="0"/>
                <a:ea typeface="仿宋_GB2312" pitchFamily="49" charset="-122"/>
                <a:cs typeface="+mn-cs"/>
              </a:rPr>
              <a:t>(</a:t>
            </a:r>
            <a:r>
              <a:rPr kumimoji="0" lang="zh-CN" altLang="en-US" sz="2800" b="1" i="0" u="none" strike="noStrike" kern="1200" cap="none" spc="0" normalizeH="0" baseline="0" noProof="0" dirty="0" smtClean="0">
                <a:ln>
                  <a:noFill/>
                </a:ln>
                <a:solidFill>
                  <a:srgbClr val="FF0000"/>
                </a:solidFill>
                <a:effectLst/>
                <a:uLnTx/>
                <a:uFillTx/>
                <a:latin typeface="Times New Roman" pitchFamily="18" charset="0"/>
                <a:ea typeface="仿宋_GB2312" pitchFamily="49" charset="-122"/>
                <a:cs typeface="+mn-cs"/>
              </a:rPr>
              <a:t>来增去减</a:t>
            </a:r>
            <a:r>
              <a:rPr kumimoji="0" lang="en-US" altLang="zh-CN" sz="2800" b="1" i="0" u="none" strike="noStrike" kern="1200" cap="none" spc="0" normalizeH="0" baseline="0" noProof="0" dirty="0" smtClean="0">
                <a:ln>
                  <a:noFill/>
                </a:ln>
                <a:solidFill>
                  <a:srgbClr val="FF0000"/>
                </a:solidFill>
                <a:effectLst/>
                <a:uLnTx/>
                <a:uFillTx/>
                <a:latin typeface="Times New Roman" pitchFamily="18" charset="0"/>
                <a:ea typeface="仿宋_GB2312" pitchFamily="49" charset="-122"/>
                <a:cs typeface="+mn-cs"/>
              </a:rPr>
              <a:t>)</a:t>
            </a:r>
          </a:p>
          <a:p>
            <a:pPr marL="0" marR="0" lvl="0" indent="6223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mn-cs"/>
              </a:rPr>
              <a:t>由近大远小的规律可以推知：直射点向本地所在纬线移来，正午太阳高度增大，反之减小</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mn-cs"/>
              </a:rPr>
              <a:t>(</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mn-cs"/>
              </a:rPr>
              <a:t>简记为</a:t>
            </a:r>
            <a:r>
              <a:rPr kumimoji="0" lang="zh-CN" altLang="en-US" sz="2400" b="1" i="0" u="none" strike="noStrike" kern="1200" cap="none" spc="0" normalizeH="0" baseline="0" noProof="0" dirty="0" smtClean="0">
                <a:ln>
                  <a:noFill/>
                </a:ln>
                <a:solidFill>
                  <a:schemeClr val="tx1"/>
                </a:solidFill>
                <a:effectLst/>
                <a:uLnTx/>
                <a:uFillTx/>
                <a:latin typeface="宋体" charset="-122"/>
                <a:ea typeface="宋体" charset="-122"/>
                <a:cs typeface="+mn-cs"/>
              </a:rPr>
              <a:t>“</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mn-cs"/>
              </a:rPr>
              <a:t>来增去减</a:t>
            </a:r>
            <a:r>
              <a:rPr kumimoji="0" lang="zh-CN" altLang="en-US" sz="2400" b="1" i="0" u="none" strike="noStrike" kern="1200" cap="none" spc="0" normalizeH="0" baseline="0" noProof="0" dirty="0" smtClean="0">
                <a:ln>
                  <a:noFill/>
                </a:ln>
                <a:solidFill>
                  <a:schemeClr val="tx1"/>
                </a:solidFill>
                <a:effectLst/>
                <a:uLnTx/>
                <a:uFillTx/>
                <a:latin typeface="宋体" charset="-122"/>
                <a:ea typeface="宋体" charset="-122"/>
                <a:cs typeface="+mn-cs"/>
              </a:rPr>
              <a:t>”</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mn-cs"/>
              </a:rPr>
              <a:t>)</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mn-cs"/>
              </a:rPr>
              <a:t>。</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315913" y="701652"/>
            <a:ext cx="4760912" cy="3441728"/>
          </a:xfrm>
          <a:prstGeom prst="rect">
            <a:avLst/>
          </a:prstGeom>
        </p:spPr>
        <p:txBody>
          <a:bodyPr vert="horz" lIns="91440" tIns="45720" rIns="91440" bIns="45720" rtlCol="0">
            <a:normAutofit/>
          </a:bodyPr>
          <a:lstStyle/>
          <a:p>
            <a:pPr marL="0" marR="0" lvl="0" indent="6223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3</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(2015</a:t>
            </a:r>
            <a:r>
              <a:rPr kumimoji="0" lang="en-US" altLang="zh-CN" sz="2400" b="1" i="0" u="none" strike="noStrike" kern="1200" cap="none" spc="0" normalizeH="0" baseline="0" noProof="0" dirty="0" smtClean="0">
                <a:ln>
                  <a:noFill/>
                </a:ln>
                <a:solidFill>
                  <a:schemeClr val="tx1"/>
                </a:solidFill>
                <a:effectLst/>
                <a:uLnTx/>
                <a:uFillTx/>
                <a:latin typeface="Courier New" pitchFamily="49" charset="0"/>
                <a:ea typeface="宋体" charset="-122"/>
                <a:cs typeface="+mn-cs"/>
              </a:rPr>
              <a:t>·</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重庆文综</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马尔代夫是以旅游业为支柱产业的著名岛国。</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2014</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年</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12</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月</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4</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日，马累海水淡化厂设备损毁导致该岛淡水供应中断。应马尔代夫政府请求，中国政府及时向其提供了饮用水等物资和资金援助。下图是马尔代夫部分区域示意图。读图，完成下题。</a:t>
            </a:r>
          </a:p>
        </p:txBody>
      </p:sp>
      <p:pic>
        <p:nvPicPr>
          <p:cNvPr id="3" name="Picture 3"/>
          <p:cNvPicPr>
            <a:picLocks noChangeAspect="1" noChangeArrowheads="1"/>
          </p:cNvPicPr>
          <p:nvPr/>
        </p:nvPicPr>
        <p:blipFill>
          <a:blip r:embed="rId2" cstate="print"/>
          <a:srcRect/>
          <a:stretch>
            <a:fillRect/>
          </a:stretch>
        </p:blipFill>
        <p:spPr bwMode="auto">
          <a:xfrm>
            <a:off x="395289" y="142852"/>
            <a:ext cx="6962794" cy="468313"/>
          </a:xfrm>
          <a:prstGeom prst="rect">
            <a:avLst/>
          </a:prstGeom>
          <a:noFill/>
          <a:ln w="9525" algn="ctr">
            <a:noFill/>
            <a:miter lim="800000"/>
            <a:headEnd/>
            <a:tailEnd/>
          </a:ln>
        </p:spPr>
      </p:pic>
      <p:pic>
        <p:nvPicPr>
          <p:cNvPr id="4" name="Picture 5" descr="G:\张蕴霞\课件\学苑文化\2016二轮\地理\新建文件夹\2-24.TIF"/>
          <p:cNvPicPr>
            <a:picLocks noChangeAspect="1" noChangeArrowheads="1"/>
          </p:cNvPicPr>
          <p:nvPr/>
        </p:nvPicPr>
        <p:blipFill>
          <a:blip r:embed="rId3" r:link="rId4" cstate="print"/>
          <a:srcRect l="4082" r="6122"/>
          <a:stretch>
            <a:fillRect/>
          </a:stretch>
        </p:blipFill>
        <p:spPr bwMode="auto">
          <a:xfrm>
            <a:off x="5214942" y="642918"/>
            <a:ext cx="3571900" cy="3571900"/>
          </a:xfrm>
          <a:prstGeom prst="rect">
            <a:avLst/>
          </a:prstGeom>
          <a:noFill/>
          <a:ln w="9525">
            <a:noFill/>
            <a:miter lim="800000"/>
            <a:headEnd/>
            <a:tailEnd/>
          </a:ln>
        </p:spPr>
      </p:pic>
      <p:sp>
        <p:nvSpPr>
          <p:cNvPr id="5" name="Rectangle 2"/>
          <p:cNvSpPr txBox="1">
            <a:spLocks noChangeArrowheads="1"/>
          </p:cNvSpPr>
          <p:nvPr/>
        </p:nvSpPr>
        <p:spPr>
          <a:xfrm>
            <a:off x="285720" y="4214818"/>
            <a:ext cx="8642350" cy="2000264"/>
          </a:xfrm>
          <a:prstGeom prst="rect">
            <a:avLst/>
          </a:prstGeom>
        </p:spPr>
        <p:txBody>
          <a:bodyPr vert="horz" lIns="91440" tIns="45720" rIns="91440" bIns="45720" rtlCol="0">
            <a:normAutofit/>
          </a:bodyPr>
          <a:lstStyle/>
          <a:p>
            <a:pPr marL="0" marR="0" lvl="0" indent="6223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中国一架满载饮用水的飞机紧急从广州飞往马累，若北京时间</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12</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00</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出发，经</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4</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小时到达马累。机长身高为</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1.8 m</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，到达时其在机场地面的身高影长接近于</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(tan 55°≈1.43</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tan 65°≈2.14)(</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　　</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a:t>
            </a:r>
          </a:p>
          <a:p>
            <a:pPr marL="0" marR="0" lvl="0" indent="6223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A</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0.6 m</a:t>
            </a:r>
            <a:r>
              <a:rPr kumimoji="0" lang="en-US" altLang="zh-CN" sz="2400" b="1" i="0" u="none" strike="noStrike" kern="1200" cap="none" spc="0" normalizeH="0" noProof="0" dirty="0" smtClean="0">
                <a:ln>
                  <a:noFill/>
                </a:ln>
                <a:solidFill>
                  <a:schemeClr val="tx1"/>
                </a:solidFill>
                <a:effectLst/>
                <a:uLnTx/>
                <a:uFillTx/>
                <a:latin typeface="Times New Roman" pitchFamily="18" charset="0"/>
                <a:ea typeface="宋体" charset="-122"/>
                <a:cs typeface="+mn-cs"/>
              </a:rPr>
              <a:t>        </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B</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1.2 m        C</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1.8 m        D</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2.4 m</a:t>
            </a:r>
          </a:p>
        </p:txBody>
      </p:sp>
      <p:sp>
        <p:nvSpPr>
          <p:cNvPr id="6" name="矩形 5"/>
          <p:cNvSpPr/>
          <p:nvPr/>
        </p:nvSpPr>
        <p:spPr>
          <a:xfrm>
            <a:off x="2000232" y="5357826"/>
            <a:ext cx="389850" cy="461665"/>
          </a:xfrm>
          <a:prstGeom prst="rect">
            <a:avLst/>
          </a:prstGeom>
        </p:spPr>
        <p:txBody>
          <a:bodyPr wrap="none">
            <a:spAutoFit/>
          </a:bodyPr>
          <a:lstStyle/>
          <a:p>
            <a:r>
              <a:rPr lang="en-US" altLang="zh-CN" sz="2400" b="1" dirty="0" smtClean="0">
                <a:solidFill>
                  <a:srgbClr val="FF0000"/>
                </a:solidFill>
                <a:latin typeface="Times New Roman" pitchFamily="18" charset="0"/>
                <a:ea typeface="宋体" charset="-122"/>
              </a:rPr>
              <a:t>B</a:t>
            </a:r>
            <a:endParaRPr lang="zh-CN" altLang="en-US" sz="24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214282" y="914405"/>
            <a:ext cx="8642350" cy="3929090"/>
          </a:xfrm>
          <a:prstGeom prst="rect">
            <a:avLst/>
          </a:prstGeom>
        </p:spPr>
        <p:txBody>
          <a:bodyPr vert="horz" lIns="91440" tIns="45720" rIns="91440" bIns="45720" rtlCol="0">
            <a:normAutofit/>
          </a:bodyPr>
          <a:lstStyle/>
          <a:p>
            <a:pPr marL="0" marR="0" lvl="0" indent="6223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4</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(2015</a:t>
            </a:r>
            <a:r>
              <a:rPr kumimoji="0" lang="en-US" altLang="zh-CN" sz="2400" b="1" i="0" u="none" strike="noStrike" kern="1200" cap="none" spc="0" normalizeH="0" baseline="0" noProof="0" dirty="0" smtClean="0">
                <a:ln>
                  <a:noFill/>
                </a:ln>
                <a:solidFill>
                  <a:schemeClr val="tx1"/>
                </a:solidFill>
                <a:effectLst/>
                <a:uLnTx/>
                <a:uFillTx/>
                <a:latin typeface="Courier New" pitchFamily="49" charset="0"/>
                <a:ea typeface="宋体" charset="-122"/>
                <a:cs typeface="+mn-cs"/>
              </a:rPr>
              <a:t>·</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江苏地理</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北京时间</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2015</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年</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2</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月</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19</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日零点钟声敲响时，某工程师在南极长城站参与了中央电视台春节联欢晚会微信抢红包活动。下图为长城站位置示意图。读图完成下题。</a:t>
            </a:r>
          </a:p>
          <a:p>
            <a:pPr marL="0" marR="0" lvl="0" indent="6223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春节假期期间</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　　</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a:t>
            </a:r>
          </a:p>
          <a:p>
            <a:pPr marL="0" marR="0" lvl="0" indent="6223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A</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．南京太阳从东北方升起</a:t>
            </a:r>
          </a:p>
          <a:p>
            <a:pPr marL="0" marR="0" lvl="0" indent="6223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B</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．南京昼夜长短变化幅度增大</a:t>
            </a:r>
          </a:p>
          <a:p>
            <a:pPr marL="0" marR="0" lvl="0" indent="6223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C</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．长城站日落时间推迟</a:t>
            </a:r>
          </a:p>
          <a:p>
            <a:pPr marL="0" marR="0" lvl="0" indent="6223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D</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．长城站正午太阳高度角减小</a:t>
            </a:r>
          </a:p>
        </p:txBody>
      </p:sp>
      <p:pic>
        <p:nvPicPr>
          <p:cNvPr id="3" name="Picture 4" descr="G:\张蕴霞\课件\学苑文化\2016二轮\地理\新建文件夹\2-25.TIF"/>
          <p:cNvPicPr>
            <a:picLocks noChangeAspect="1" noChangeArrowheads="1"/>
          </p:cNvPicPr>
          <p:nvPr/>
        </p:nvPicPr>
        <p:blipFill>
          <a:blip r:embed="rId2" r:link="rId3" cstate="print"/>
          <a:srcRect/>
          <a:stretch>
            <a:fillRect/>
          </a:stretch>
        </p:blipFill>
        <p:spPr bwMode="auto">
          <a:xfrm>
            <a:off x="5286380" y="2343164"/>
            <a:ext cx="3543300" cy="3086100"/>
          </a:xfrm>
          <a:prstGeom prst="rect">
            <a:avLst/>
          </a:prstGeom>
          <a:noFill/>
          <a:ln w="9525">
            <a:noFill/>
            <a:miter lim="800000"/>
            <a:headEnd/>
            <a:tailEnd/>
          </a:ln>
        </p:spPr>
      </p:pic>
      <p:sp>
        <p:nvSpPr>
          <p:cNvPr id="4" name="矩形 3"/>
          <p:cNvSpPr/>
          <p:nvPr/>
        </p:nvSpPr>
        <p:spPr>
          <a:xfrm>
            <a:off x="3000364" y="2128850"/>
            <a:ext cx="407484" cy="461665"/>
          </a:xfrm>
          <a:prstGeom prst="rect">
            <a:avLst/>
          </a:prstGeom>
        </p:spPr>
        <p:txBody>
          <a:bodyPr wrap="none">
            <a:spAutoFit/>
          </a:bodyPr>
          <a:lstStyle/>
          <a:p>
            <a:r>
              <a:rPr lang="en-US" altLang="zh-CN" sz="2400" b="1" dirty="0" smtClean="0">
                <a:solidFill>
                  <a:srgbClr val="FF0000"/>
                </a:solidFill>
                <a:latin typeface="Times New Roman" pitchFamily="18" charset="0"/>
                <a:ea typeface="宋体" charset="-122"/>
              </a:rPr>
              <a:t>D</a:t>
            </a:r>
            <a:endParaRPr lang="zh-CN" altLang="en-US" sz="24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32" y="785794"/>
            <a:ext cx="8642350" cy="603250"/>
          </a:xfrm>
          <a:prstGeom prst="rect">
            <a:avLst/>
          </a:prstGeom>
        </p:spPr>
        <p:txBody>
          <a:bodyPr vert="horz" lIns="91440" tIns="45720" rIns="91440" bIns="45720" rtlCol="0">
            <a:normAutofit/>
          </a:bodyPr>
          <a:lstStyle/>
          <a:p>
            <a:pPr marL="0" marR="0" lvl="0" indent="622300" algn="l" defTabSz="914400" rtl="0" eaLnBrk="1" fontAlgn="auto" latinLnBrk="0" hangingPunct="1">
              <a:lnSpc>
                <a:spcPct val="100000"/>
              </a:lnSpc>
              <a:spcBef>
                <a:spcPct val="20000"/>
              </a:spcBef>
              <a:spcAft>
                <a:spcPts val="0"/>
              </a:spcAft>
              <a:buClrTx/>
              <a:buSzTx/>
              <a:buFont typeface="Wingdings" pitchFamily="2" charset="2"/>
              <a:buNone/>
              <a:tabLst>
                <a:tab pos="1431925" algn="l"/>
                <a:tab pos="1790700" algn="l"/>
                <a:tab pos="3949700" algn="l"/>
              </a:tabLst>
              <a:defRPr/>
            </a:pPr>
            <a:r>
              <a:rPr kumimoji="0" lang="en-US" altLang="zh-CN" sz="28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1</a:t>
            </a:r>
            <a:r>
              <a:rPr kumimoji="0" lang="zh-CN" altLang="en-US" sz="28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．光照图的判读步骤</a:t>
            </a:r>
            <a:r>
              <a:rPr kumimoji="0" lang="en-US" altLang="zh-CN" sz="28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a:t>
            </a:r>
            <a:r>
              <a:rPr kumimoji="0" lang="zh-CN" altLang="en-US" sz="28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以极点俯视图为例</a:t>
            </a:r>
            <a:r>
              <a:rPr kumimoji="0" lang="en-US" altLang="zh-CN" sz="28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a:t>
            </a:r>
          </a:p>
        </p:txBody>
      </p:sp>
      <p:sp>
        <p:nvSpPr>
          <p:cNvPr id="3" name="Rectangle 3"/>
          <p:cNvSpPr>
            <a:spLocks noChangeArrowheads="1"/>
          </p:cNvSpPr>
          <p:nvPr/>
        </p:nvSpPr>
        <p:spPr bwMode="auto">
          <a:xfrm>
            <a:off x="2857488" y="71414"/>
            <a:ext cx="6107125" cy="738664"/>
          </a:xfrm>
          <a:prstGeom prst="rect">
            <a:avLst/>
          </a:prstGeom>
          <a:noFill/>
          <a:ln w="9525">
            <a:noFill/>
            <a:miter lim="800000"/>
            <a:headEnd/>
            <a:tailEnd/>
          </a:ln>
        </p:spPr>
        <p:txBody>
          <a:bodyPr wrap="square">
            <a:spAutoFit/>
          </a:bodyPr>
          <a:lstStyle/>
          <a:p>
            <a:pPr indent="622300" defTabSz="933450" hangingPunct="0">
              <a:lnSpc>
                <a:spcPct val="140000"/>
              </a:lnSpc>
              <a:buClr>
                <a:schemeClr val="accent1"/>
              </a:buClr>
              <a:buFont typeface="Wingdings" pitchFamily="2" charset="2"/>
              <a:buNone/>
              <a:tabLst>
                <a:tab pos="3949700" algn="l"/>
              </a:tabLst>
            </a:pPr>
            <a:r>
              <a:rPr lang="zh-CN" altLang="en-US" sz="3000" b="1" dirty="0">
                <a:solidFill>
                  <a:srgbClr val="000000"/>
                </a:solidFill>
                <a:ea typeface="黑体" pitchFamily="49" charset="-122"/>
              </a:rPr>
              <a:t>晨昏线的应用和光照图的判读</a:t>
            </a:r>
          </a:p>
        </p:txBody>
      </p:sp>
      <p:pic>
        <p:nvPicPr>
          <p:cNvPr id="4" name="Picture 5" descr="G:\张蕴霞\课件\学苑文化\2016二轮\地理\新建文件夹\2-26.TIF"/>
          <p:cNvPicPr>
            <a:picLocks noChangeAspect="1" noChangeArrowheads="1"/>
          </p:cNvPicPr>
          <p:nvPr/>
        </p:nvPicPr>
        <p:blipFill>
          <a:blip r:embed="rId2" r:link="rId3" cstate="print"/>
          <a:srcRect/>
          <a:stretch>
            <a:fillRect/>
          </a:stretch>
        </p:blipFill>
        <p:spPr bwMode="auto">
          <a:xfrm>
            <a:off x="428596" y="1428736"/>
            <a:ext cx="8429684" cy="5214974"/>
          </a:xfrm>
          <a:prstGeom prst="rect">
            <a:avLst/>
          </a:prstGeom>
          <a:noFill/>
          <a:ln w="9525">
            <a:noFill/>
            <a:miter lim="800000"/>
            <a:headEnd/>
            <a:tailEnd/>
          </a:ln>
        </p:spPr>
      </p:pic>
      <p:sp>
        <p:nvSpPr>
          <p:cNvPr id="5" name="Text Box 7"/>
          <p:cNvSpPr txBox="1">
            <a:spLocks noChangeArrowheads="1"/>
          </p:cNvSpPr>
          <p:nvPr/>
        </p:nvSpPr>
        <p:spPr bwMode="auto">
          <a:xfrm>
            <a:off x="357158" y="73006"/>
            <a:ext cx="2927350" cy="641350"/>
          </a:xfrm>
          <a:prstGeom prst="rect">
            <a:avLst/>
          </a:prstGeom>
          <a:noFill/>
          <a:ln w="9525">
            <a:noFill/>
            <a:miter lim="800000"/>
            <a:headEnd/>
            <a:tailEnd/>
          </a:ln>
        </p:spPr>
        <p:txBody>
          <a:bodyPr wrap="none">
            <a:spAutoFit/>
          </a:bodyPr>
          <a:lstStyle/>
          <a:p>
            <a:pPr algn="l"/>
            <a:r>
              <a:rPr lang="zh-CN" altLang="en-US" sz="3600" dirty="0">
                <a:solidFill>
                  <a:srgbClr val="FF0000"/>
                </a:solidFill>
                <a:latin typeface="Arial" charset="0"/>
                <a:ea typeface="黑体" pitchFamily="49" charset="-122"/>
              </a:rPr>
              <a:t>识图技能提升</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ntr" presetSubtype="0" fill="hold" grpId="0" nodeType="afterEffect">
                                  <p:stCondLst>
                                    <p:cond delay="0"/>
                                  </p:stCondLst>
                                  <p:iterate type="lt">
                                    <p:tmPct val="50000"/>
                                  </p:iterate>
                                  <p:childTnLst>
                                    <p:set>
                                      <p:cBhvr>
                                        <p:cTn id="6" dur="1" fill="hold">
                                          <p:stCondLst>
                                            <p:cond delay="0"/>
                                          </p:stCondLst>
                                        </p:cTn>
                                        <p:tgtEl>
                                          <p:spTgt spid="5"/>
                                        </p:tgtEl>
                                        <p:attrNameLst>
                                          <p:attrName>style.visibility</p:attrName>
                                        </p:attrNameLst>
                                      </p:cBhvr>
                                      <p:to>
                                        <p:strVal val="visible"/>
                                      </p:to>
                                    </p:set>
                                    <p:anim calcmode="discrete" valueType="clr">
                                      <p:cBhvr override="childStyle">
                                        <p:cTn id="7" dur="500"/>
                                        <p:tgtEl>
                                          <p:spTgt spid="5"/>
                                        </p:tgtEl>
                                        <p:attrNameLst>
                                          <p:attrName>style.color</p:attrName>
                                        </p:attrNameLst>
                                      </p:cBhvr>
                                      <p:tavLst>
                                        <p:tav tm="0">
                                          <p:val>
                                            <p:clrVal>
                                              <a:schemeClr val="accent2"/>
                                            </p:clrVal>
                                          </p:val>
                                        </p:tav>
                                        <p:tav tm="50000">
                                          <p:val>
                                            <p:clrVal>
                                              <a:schemeClr val="hlink"/>
                                            </p:clrVal>
                                          </p:val>
                                        </p:tav>
                                      </p:tavLst>
                                    </p:anim>
                                    <p:anim calcmode="discrete" valueType="clr">
                                      <p:cBhvr>
                                        <p:cTn id="8" dur="500"/>
                                        <p:tgtEl>
                                          <p:spTgt spid="5"/>
                                        </p:tgtEl>
                                        <p:attrNameLst>
                                          <p:attrName>fillcolor</p:attrName>
                                        </p:attrNameLst>
                                      </p:cBhvr>
                                      <p:tavLst>
                                        <p:tav tm="0">
                                          <p:val>
                                            <p:clrVal>
                                              <a:schemeClr val="accent2"/>
                                            </p:clrVal>
                                          </p:val>
                                        </p:tav>
                                        <p:tav tm="50000">
                                          <p:val>
                                            <p:clrVal>
                                              <a:schemeClr val="hlink"/>
                                            </p:clrVal>
                                          </p:val>
                                        </p:tav>
                                      </p:tavLst>
                                    </p:anim>
                                    <p:set>
                                      <p:cBhvr>
                                        <p:cTn id="9" dur="500"/>
                                        <p:tgtEl>
                                          <p:spTgt spid="5"/>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285720" y="214290"/>
            <a:ext cx="8504237" cy="603250"/>
          </a:xfrm>
          <a:prstGeom prst="rect">
            <a:avLst/>
          </a:prstGeom>
        </p:spPr>
        <p:txBody>
          <a:bodyPr vert="horz" lIns="91440" tIns="45720" rIns="91440" bIns="45720" rtlCol="0">
            <a:normAutofit/>
          </a:bodyPr>
          <a:lstStyle/>
          <a:p>
            <a:pPr marL="0" marR="0" lvl="0" indent="6223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en-US" altLang="zh-CN" sz="2800" b="1" i="0" u="none" strike="noStrike" kern="1200" cap="none" spc="0" normalizeH="0" baseline="0" noProof="0" dirty="0" smtClean="0">
                <a:ln>
                  <a:noFill/>
                </a:ln>
                <a:solidFill>
                  <a:srgbClr val="FF0000"/>
                </a:solidFill>
                <a:effectLst/>
                <a:uLnTx/>
                <a:uFillTx/>
                <a:latin typeface="Times New Roman" pitchFamily="18" charset="0"/>
                <a:ea typeface="宋体" charset="-122"/>
                <a:cs typeface="+mn-cs"/>
              </a:rPr>
              <a:t>2</a:t>
            </a:r>
            <a:r>
              <a:rPr kumimoji="0" lang="zh-CN" altLang="en-US" sz="2800" b="1" i="0" u="none" strike="noStrike" kern="1200" cap="none" spc="0" normalizeH="0" baseline="0" noProof="0" dirty="0" smtClean="0">
                <a:ln>
                  <a:noFill/>
                </a:ln>
                <a:solidFill>
                  <a:srgbClr val="FF0000"/>
                </a:solidFill>
                <a:effectLst/>
                <a:uLnTx/>
                <a:uFillTx/>
                <a:latin typeface="Times New Roman" pitchFamily="18" charset="0"/>
                <a:ea typeface="宋体" charset="-122"/>
                <a:cs typeface="+mn-cs"/>
              </a:rPr>
              <a:t>．判读光照图的关键</a:t>
            </a:r>
            <a:r>
              <a:rPr kumimoji="0" lang="en-US" altLang="zh-CN" sz="2800" b="1" i="0" u="none" strike="noStrike" kern="1200" cap="none" spc="0" normalizeH="0" baseline="0" noProof="0" dirty="0" smtClean="0">
                <a:ln>
                  <a:noFill/>
                </a:ln>
                <a:solidFill>
                  <a:srgbClr val="FF0000"/>
                </a:solidFill>
                <a:effectLst/>
                <a:uLnTx/>
                <a:uFillTx/>
                <a:latin typeface="Courier New" pitchFamily="49" charset="0"/>
                <a:ea typeface="宋体" charset="-122"/>
                <a:cs typeface="+mn-cs"/>
              </a:rPr>
              <a:t>——</a:t>
            </a:r>
            <a:r>
              <a:rPr kumimoji="0" lang="en-US" altLang="zh-CN" sz="2800" b="1" i="0" u="none" strike="noStrike" kern="1200" cap="none" spc="0" normalizeH="0" baseline="0" noProof="0" dirty="0" smtClean="0">
                <a:ln>
                  <a:noFill/>
                </a:ln>
                <a:solidFill>
                  <a:srgbClr val="FF0000"/>
                </a:solidFill>
                <a:effectLst/>
                <a:uLnTx/>
                <a:uFillTx/>
                <a:latin typeface="宋体" charset="-122"/>
                <a:ea typeface="宋体" charset="-122"/>
                <a:cs typeface="+mn-cs"/>
              </a:rPr>
              <a:t>“</a:t>
            </a:r>
            <a:r>
              <a:rPr kumimoji="0" lang="zh-CN" altLang="en-US" sz="2800" b="1" i="0" u="none" strike="noStrike" kern="1200" cap="none" spc="0" normalizeH="0" baseline="0" noProof="0" dirty="0" smtClean="0">
                <a:ln>
                  <a:noFill/>
                </a:ln>
                <a:solidFill>
                  <a:srgbClr val="FF0000"/>
                </a:solidFill>
                <a:effectLst/>
                <a:uLnTx/>
                <a:uFillTx/>
                <a:latin typeface="Times New Roman" pitchFamily="18" charset="0"/>
                <a:ea typeface="宋体" charset="-122"/>
                <a:cs typeface="+mn-cs"/>
              </a:rPr>
              <a:t>点、线、面、角</a:t>
            </a:r>
            <a:r>
              <a:rPr kumimoji="0" lang="zh-CN" altLang="en-US" sz="2800" b="1" i="0" u="none" strike="noStrike" kern="1200" cap="none" spc="0" normalizeH="0" baseline="0" noProof="0" dirty="0" smtClean="0">
                <a:ln>
                  <a:noFill/>
                </a:ln>
                <a:solidFill>
                  <a:srgbClr val="FF0000"/>
                </a:solidFill>
                <a:effectLst/>
                <a:uLnTx/>
                <a:uFillTx/>
                <a:latin typeface="宋体" charset="-122"/>
                <a:ea typeface="宋体" charset="-122"/>
                <a:cs typeface="+mn-cs"/>
              </a:rPr>
              <a:t>”</a:t>
            </a:r>
            <a:endParaRPr kumimoji="0" lang="zh-CN" altLang="en-US" sz="2800" b="1" i="0" u="none" strike="noStrike" kern="1200" cap="none" spc="0" normalizeH="0" baseline="0" noProof="0" dirty="0" smtClean="0">
              <a:ln>
                <a:noFill/>
              </a:ln>
              <a:solidFill>
                <a:srgbClr val="FF0000"/>
              </a:solidFill>
              <a:effectLst/>
              <a:uLnTx/>
              <a:uFillTx/>
              <a:latin typeface="+mn-lt"/>
              <a:ea typeface="宋体" charset="-122"/>
              <a:cs typeface="+mn-cs"/>
            </a:endParaRPr>
          </a:p>
        </p:txBody>
      </p:sp>
      <p:graphicFrame>
        <p:nvGraphicFramePr>
          <p:cNvPr id="3" name="Group 3"/>
          <p:cNvGraphicFramePr>
            <a:graphicFrameLocks noGrp="1"/>
          </p:cNvGraphicFramePr>
          <p:nvPr/>
        </p:nvGraphicFramePr>
        <p:xfrm>
          <a:off x="365095" y="931840"/>
          <a:ext cx="8569325" cy="5497555"/>
        </p:xfrm>
        <a:graphic>
          <a:graphicData uri="http://schemas.openxmlformats.org/drawingml/2006/table">
            <a:tbl>
              <a:tblPr/>
              <a:tblGrid>
                <a:gridCol w="598487"/>
                <a:gridCol w="2020888"/>
                <a:gridCol w="5949950"/>
              </a:tblGrid>
              <a:tr h="518637">
                <a:tc gridSpan="2">
                  <a:txBody>
                    <a:bodyPr/>
                    <a:lstStyle/>
                    <a:p>
                      <a:pPr marL="0" marR="0" lvl="0" indent="0" algn="ctr" defTabSz="914400" rtl="0" eaLnBrk="1" fontAlgn="base" latinLnBrk="0" hangingPunct="0">
                        <a:lnSpc>
                          <a:spcPct val="100000"/>
                        </a:lnSpc>
                        <a:spcBef>
                          <a:spcPct val="0"/>
                        </a:spcBef>
                        <a:spcAft>
                          <a:spcPct val="0"/>
                        </a:spcAft>
                        <a:buClrTx/>
                        <a:buSzTx/>
                        <a:buFontTx/>
                        <a:buNone/>
                        <a:tabLst>
                          <a:tab pos="4000500" algn="l"/>
                        </a:tabLst>
                      </a:pPr>
                      <a:r>
                        <a:rPr kumimoji="0" lang="zh-CN" altLang="en-US" sz="24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解题关键</a:t>
                      </a:r>
                      <a:endParaRPr kumimoji="0" lang="zh-CN" altLang="en-US" sz="1800" b="0" i="0" u="none" strike="noStrike" cap="none" normalizeH="0" baseline="0" dirty="0" smtClean="0">
                        <a:ln>
                          <a:noFill/>
                        </a:ln>
                        <a:solidFill>
                          <a:schemeClr val="tx1"/>
                        </a:solidFill>
                        <a:effectLst/>
                        <a:latin typeface="Arial" charset="0"/>
                        <a:ea typeface="宋体" pitchFamily="2" charset="-122"/>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zh-CN" altLang="en-US"/>
                    </a:p>
                  </a:txBody>
                  <a:tcPr/>
                </a:tc>
                <a:tc>
                  <a:txBody>
                    <a:bodyPr/>
                    <a:lstStyle/>
                    <a:p>
                      <a:pPr marL="0" marR="0" lvl="0" indent="0" algn="ctr" defTabSz="914400" rtl="0" eaLnBrk="1" fontAlgn="base" latinLnBrk="0" hangingPunct="0">
                        <a:lnSpc>
                          <a:spcPct val="100000"/>
                        </a:lnSpc>
                        <a:spcBef>
                          <a:spcPct val="0"/>
                        </a:spcBef>
                        <a:spcAft>
                          <a:spcPct val="0"/>
                        </a:spcAft>
                        <a:buClrTx/>
                        <a:buSzTx/>
                        <a:buFontTx/>
                        <a:buNone/>
                        <a:tabLst>
                          <a:tab pos="4000500" algn="l"/>
                        </a:tabLst>
                      </a:pPr>
                      <a:r>
                        <a:rPr kumimoji="0" lang="zh-CN" altLang="en-US" sz="24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主要特征与相关现象</a:t>
                      </a:r>
                      <a:endParaRPr kumimoji="0" lang="zh-CN" altLang="en-US" sz="1800" b="0" i="0" u="none" strike="noStrike" cap="none" normalizeH="0" baseline="0" smtClean="0">
                        <a:ln>
                          <a:noFill/>
                        </a:ln>
                        <a:solidFill>
                          <a:schemeClr val="tx1"/>
                        </a:solidFill>
                        <a:effectLst/>
                        <a:latin typeface="Arial" charset="0"/>
                        <a:ea typeface="宋体" pitchFamily="2" charset="-122"/>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933547">
                <a:tc rowSpan="4">
                  <a:txBody>
                    <a:bodyPr/>
                    <a:lstStyle/>
                    <a:p>
                      <a:pPr marL="0" marR="0" lvl="0" indent="0" algn="ctr" defTabSz="914400" rtl="0" eaLnBrk="1" fontAlgn="base" latinLnBrk="0" hangingPunct="0">
                        <a:lnSpc>
                          <a:spcPct val="100000"/>
                        </a:lnSpc>
                        <a:spcBef>
                          <a:spcPct val="0"/>
                        </a:spcBef>
                        <a:spcAft>
                          <a:spcPct val="0"/>
                        </a:spcAft>
                        <a:buClrTx/>
                        <a:buSzTx/>
                        <a:buFontTx/>
                        <a:buNone/>
                        <a:tabLst>
                          <a:tab pos="4000500" algn="l"/>
                        </a:tabLst>
                      </a:pPr>
                      <a:r>
                        <a:rPr kumimoji="0" lang="zh-CN" altLang="en-US" sz="24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点</a:t>
                      </a:r>
                      <a:endParaRPr kumimoji="0" lang="zh-CN" altLang="en-US" sz="1800" b="0" i="0" u="none" strike="noStrike" cap="none" normalizeH="0" baseline="0" smtClean="0">
                        <a:ln>
                          <a:noFill/>
                        </a:ln>
                        <a:solidFill>
                          <a:schemeClr val="tx1"/>
                        </a:solidFill>
                        <a:effectLst/>
                        <a:latin typeface="Arial" charset="0"/>
                        <a:ea typeface="宋体" pitchFamily="2" charset="-122"/>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3">
                  <a:txBody>
                    <a:bodyPr/>
                    <a:lstStyle/>
                    <a:p>
                      <a:pPr marL="0" marR="0" lvl="0" indent="0" algn="ctr" defTabSz="914400" rtl="0" eaLnBrk="1" fontAlgn="base" latinLnBrk="0" hangingPunct="0">
                        <a:lnSpc>
                          <a:spcPct val="100000"/>
                        </a:lnSpc>
                        <a:spcBef>
                          <a:spcPct val="0"/>
                        </a:spcBef>
                        <a:spcAft>
                          <a:spcPct val="0"/>
                        </a:spcAft>
                        <a:buClrTx/>
                        <a:buSzTx/>
                        <a:buFontTx/>
                        <a:buNone/>
                        <a:tabLst>
                          <a:tab pos="4000500" algn="l"/>
                        </a:tabLst>
                      </a:pPr>
                      <a:r>
                        <a:rPr kumimoji="0" lang="zh-CN" altLang="en-US" sz="24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太阳直射点</a:t>
                      </a:r>
                      <a:endParaRPr kumimoji="0" lang="zh-CN" altLang="en-US" sz="1800" b="0" i="0" u="none" strike="noStrike" cap="none" normalizeH="0" baseline="0" smtClean="0">
                        <a:ln>
                          <a:noFill/>
                        </a:ln>
                        <a:solidFill>
                          <a:schemeClr val="tx1"/>
                        </a:solidFill>
                        <a:effectLst/>
                        <a:latin typeface="Arial" charset="0"/>
                        <a:ea typeface="宋体" pitchFamily="2" charset="-122"/>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0">
                        <a:lnSpc>
                          <a:spcPct val="100000"/>
                        </a:lnSpc>
                        <a:spcBef>
                          <a:spcPct val="0"/>
                        </a:spcBef>
                        <a:spcAft>
                          <a:spcPct val="0"/>
                        </a:spcAft>
                        <a:buClrTx/>
                        <a:buSzTx/>
                        <a:buFontTx/>
                        <a:buNone/>
                        <a:tabLst>
                          <a:tab pos="4000500" algn="l"/>
                        </a:tabLst>
                      </a:pPr>
                      <a:r>
                        <a:rPr kumimoji="0" lang="zh-CN" altLang="en-US" sz="24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位于南、北回归线上或南、北回归线之间，太阳直射点所在经线的地方时为</a:t>
                      </a:r>
                      <a:r>
                        <a:rPr kumimoji="0" lang="en-US" altLang="zh-CN" sz="24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12</a:t>
                      </a:r>
                      <a:r>
                        <a:rPr kumimoji="0" lang="zh-CN" altLang="en-US" sz="24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时</a:t>
                      </a:r>
                      <a:endParaRPr kumimoji="0" lang="zh-CN" altLang="en-US" sz="1800" b="0" i="0" u="none" strike="noStrike" cap="none" normalizeH="0" baseline="0" smtClean="0">
                        <a:ln>
                          <a:noFill/>
                        </a:ln>
                        <a:solidFill>
                          <a:schemeClr val="tx1"/>
                        </a:solidFill>
                        <a:effectLst/>
                        <a:latin typeface="Arial" charset="0"/>
                        <a:ea typeface="宋体" pitchFamily="2" charset="-122"/>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933547">
                <a:tc vMerge="1">
                  <a:txBody>
                    <a:bodyPr/>
                    <a:lstStyle/>
                    <a:p>
                      <a:endParaRPr lang="zh-CN" altLang="en-US"/>
                    </a:p>
                  </a:txBody>
                  <a:tcPr/>
                </a:tc>
                <a:tc vMerge="1">
                  <a:txBody>
                    <a:bodyPr/>
                    <a:lstStyle/>
                    <a:p>
                      <a:endParaRPr lang="zh-CN" altLang="en-US"/>
                    </a:p>
                  </a:txBody>
                  <a:tcPr/>
                </a:tc>
                <a:tc>
                  <a:txBody>
                    <a:bodyPr/>
                    <a:lstStyle/>
                    <a:p>
                      <a:pPr marL="0" marR="0" lvl="0" indent="0" algn="l" defTabSz="914400" rtl="0" eaLnBrk="1" fontAlgn="base" latinLnBrk="0" hangingPunct="0">
                        <a:lnSpc>
                          <a:spcPct val="100000"/>
                        </a:lnSpc>
                        <a:spcBef>
                          <a:spcPct val="0"/>
                        </a:spcBef>
                        <a:spcAft>
                          <a:spcPct val="0"/>
                        </a:spcAft>
                        <a:buClrTx/>
                        <a:buSzTx/>
                        <a:buFontTx/>
                        <a:buNone/>
                        <a:tabLst>
                          <a:tab pos="4000500" algn="l"/>
                        </a:tabLst>
                      </a:pPr>
                      <a:r>
                        <a:rPr kumimoji="0" lang="zh-CN" altLang="en-US" sz="24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直射点的纬度和晨昏线与纬线圈相切点的纬度互余</a:t>
                      </a:r>
                      <a:endParaRPr kumimoji="0" lang="zh-CN" altLang="en-US" sz="1800" b="0" i="0" u="none" strike="noStrike" cap="none" normalizeH="0" baseline="0" smtClean="0">
                        <a:ln>
                          <a:noFill/>
                        </a:ln>
                        <a:solidFill>
                          <a:schemeClr val="tx1"/>
                        </a:solidFill>
                        <a:effectLst/>
                        <a:latin typeface="Arial" charset="0"/>
                        <a:ea typeface="宋体" pitchFamily="2" charset="-122"/>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763367">
                <a:tc vMerge="1">
                  <a:txBody>
                    <a:bodyPr/>
                    <a:lstStyle/>
                    <a:p>
                      <a:endParaRPr lang="zh-CN" altLang="en-US"/>
                    </a:p>
                  </a:txBody>
                  <a:tcPr/>
                </a:tc>
                <a:tc vMerge="1">
                  <a:txBody>
                    <a:bodyPr/>
                    <a:lstStyle/>
                    <a:p>
                      <a:endParaRPr lang="zh-CN" altLang="en-US"/>
                    </a:p>
                  </a:txBody>
                  <a:tcPr/>
                </a:tc>
                <a:tc>
                  <a:txBody>
                    <a:bodyPr/>
                    <a:lstStyle/>
                    <a:p>
                      <a:pPr marL="0" marR="0" lvl="0" indent="0" algn="l" defTabSz="914400" rtl="0" eaLnBrk="1" fontAlgn="base" latinLnBrk="0" hangingPunct="0">
                        <a:lnSpc>
                          <a:spcPct val="100000"/>
                        </a:lnSpc>
                        <a:spcBef>
                          <a:spcPct val="0"/>
                        </a:spcBef>
                        <a:spcAft>
                          <a:spcPct val="0"/>
                        </a:spcAft>
                        <a:buClrTx/>
                        <a:buSzTx/>
                        <a:buFontTx/>
                        <a:buNone/>
                        <a:tabLst>
                          <a:tab pos="4000500" algn="l"/>
                        </a:tabLst>
                      </a:pPr>
                      <a:r>
                        <a:rPr kumimoji="0" lang="zh-CN" altLang="en-US" sz="24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所在经线各地太阳高度达一天中最大</a:t>
                      </a:r>
                      <a:r>
                        <a:rPr kumimoji="0" lang="en-US" altLang="zh-CN" sz="24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a:t>
                      </a:r>
                      <a:r>
                        <a:rPr kumimoji="0" lang="zh-CN" altLang="en-US" sz="24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正午太阳高度</a:t>
                      </a:r>
                      <a:r>
                        <a:rPr kumimoji="0" lang="en-US" altLang="zh-CN" sz="24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a:t>
                      </a:r>
                      <a:r>
                        <a:rPr kumimoji="0" lang="zh-CN" altLang="en-US" sz="24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；全球太阳高度的分布：从太阳直射点向四周依次递减；全球正午太阳高度的分布：从太阳直射点向南北两侧递减</a:t>
                      </a:r>
                      <a:endParaRPr kumimoji="0" lang="zh-CN" altLang="en-US" sz="1800" b="0" i="0" u="none" strike="noStrike" cap="none" normalizeH="0" baseline="0" dirty="0" smtClean="0">
                        <a:ln>
                          <a:noFill/>
                        </a:ln>
                        <a:solidFill>
                          <a:schemeClr val="tx1"/>
                        </a:solidFill>
                        <a:effectLst/>
                        <a:latin typeface="Arial" charset="0"/>
                        <a:ea typeface="宋体" pitchFamily="2" charset="-122"/>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348457">
                <a:tc vMerge="1">
                  <a:txBody>
                    <a:bodyPr/>
                    <a:lstStyle/>
                    <a:p>
                      <a:endParaRPr lang="zh-CN" altLang="en-US"/>
                    </a:p>
                  </a:txBody>
                  <a:tcPr/>
                </a:tc>
                <a:tc>
                  <a:txBody>
                    <a:bodyPr/>
                    <a:lstStyle/>
                    <a:p>
                      <a:pPr marL="0" marR="0" lvl="0" indent="0" algn="l" defTabSz="914400" rtl="0" eaLnBrk="1" fontAlgn="base" latinLnBrk="0" hangingPunct="0">
                        <a:lnSpc>
                          <a:spcPct val="100000"/>
                        </a:lnSpc>
                        <a:spcBef>
                          <a:spcPct val="0"/>
                        </a:spcBef>
                        <a:spcAft>
                          <a:spcPct val="0"/>
                        </a:spcAft>
                        <a:buClrTx/>
                        <a:buSzTx/>
                        <a:buFontTx/>
                        <a:buNone/>
                        <a:tabLst>
                          <a:tab pos="4000500" algn="l"/>
                        </a:tabLst>
                      </a:pPr>
                      <a:r>
                        <a:rPr kumimoji="0" lang="zh-CN" altLang="en-US" sz="24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交点：晨昏线与赤道的交点</a:t>
                      </a:r>
                      <a:endParaRPr kumimoji="0" lang="zh-CN" altLang="en-US" sz="1800" b="0" i="0" u="none" strike="noStrike" cap="none" normalizeH="0" baseline="0" smtClean="0">
                        <a:ln>
                          <a:noFill/>
                        </a:ln>
                        <a:solidFill>
                          <a:schemeClr val="tx1"/>
                        </a:solidFill>
                        <a:effectLst/>
                        <a:latin typeface="Arial" charset="0"/>
                        <a:ea typeface="宋体" pitchFamily="2" charset="-122"/>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0">
                        <a:lnSpc>
                          <a:spcPct val="100000"/>
                        </a:lnSpc>
                        <a:spcBef>
                          <a:spcPct val="0"/>
                        </a:spcBef>
                        <a:spcAft>
                          <a:spcPct val="0"/>
                        </a:spcAft>
                        <a:buClrTx/>
                        <a:buSzTx/>
                        <a:buFontTx/>
                        <a:buNone/>
                        <a:tabLst>
                          <a:tab pos="4000500" algn="l"/>
                        </a:tabLst>
                      </a:pPr>
                      <a:r>
                        <a:rPr kumimoji="0" lang="zh-CN" altLang="en-US" sz="24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晨线与赤道的交点所在经线的地方时为</a:t>
                      </a:r>
                      <a:r>
                        <a:rPr kumimoji="0" lang="en-US" altLang="zh-CN" sz="24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6</a:t>
                      </a:r>
                      <a:r>
                        <a:rPr kumimoji="0" lang="zh-CN" altLang="en-US" sz="24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时，昏线与赤道的交点所在经线的地方时为</a:t>
                      </a:r>
                      <a:r>
                        <a:rPr kumimoji="0" lang="en-US" altLang="zh-CN" sz="24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18</a:t>
                      </a:r>
                      <a:r>
                        <a:rPr kumimoji="0" lang="zh-CN" altLang="en-US" sz="24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时</a:t>
                      </a:r>
                      <a:endParaRPr kumimoji="0" lang="zh-CN" altLang="en-US" sz="1800" b="0" i="0" u="none" strike="noStrike" cap="none" normalizeH="0" baseline="0" dirty="0" smtClean="0">
                        <a:ln>
                          <a:noFill/>
                        </a:ln>
                        <a:solidFill>
                          <a:schemeClr val="tx1"/>
                        </a:solidFill>
                        <a:effectLst/>
                        <a:latin typeface="Arial" charset="0"/>
                        <a:ea typeface="宋体" pitchFamily="2" charset="-122"/>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Group 2"/>
          <p:cNvGraphicFramePr>
            <a:graphicFrameLocks noGrp="1"/>
          </p:cNvGraphicFramePr>
          <p:nvPr/>
        </p:nvGraphicFramePr>
        <p:xfrm>
          <a:off x="357158" y="571480"/>
          <a:ext cx="8572560" cy="5786479"/>
        </p:xfrm>
        <a:graphic>
          <a:graphicData uri="http://schemas.openxmlformats.org/drawingml/2006/table">
            <a:tbl>
              <a:tblPr/>
              <a:tblGrid>
                <a:gridCol w="1023488"/>
                <a:gridCol w="1359002"/>
                <a:gridCol w="6190070"/>
              </a:tblGrid>
              <a:tr h="642942">
                <a:tc gridSpan="2">
                  <a:txBody>
                    <a:bodyPr/>
                    <a:lstStyle/>
                    <a:p>
                      <a:pPr marL="0" marR="0" lvl="0" indent="0" algn="ctr" defTabSz="914400" rtl="0" eaLnBrk="1" fontAlgn="base" latinLnBrk="0" hangingPunct="0">
                        <a:lnSpc>
                          <a:spcPct val="100000"/>
                        </a:lnSpc>
                        <a:spcBef>
                          <a:spcPct val="0"/>
                        </a:spcBef>
                        <a:spcAft>
                          <a:spcPct val="0"/>
                        </a:spcAft>
                        <a:buClrTx/>
                        <a:buSzTx/>
                        <a:buFontTx/>
                        <a:buNone/>
                        <a:tabLst>
                          <a:tab pos="4000500" algn="l"/>
                        </a:tabLst>
                      </a:pPr>
                      <a:r>
                        <a:rPr kumimoji="0" lang="zh-CN" altLang="en-US" sz="24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解题关键</a:t>
                      </a:r>
                      <a:endParaRPr kumimoji="0" lang="zh-CN" altLang="en-US" sz="1800" b="0" i="0" u="none" strike="noStrike" cap="none" normalizeH="0" baseline="0" dirty="0" smtClean="0">
                        <a:ln>
                          <a:noFill/>
                        </a:ln>
                        <a:solidFill>
                          <a:schemeClr val="tx1"/>
                        </a:solidFill>
                        <a:effectLst/>
                        <a:latin typeface="Arial" charset="0"/>
                        <a:ea typeface="宋体" pitchFamily="2" charset="-122"/>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zh-CN" altLang="en-US"/>
                    </a:p>
                  </a:txBody>
                  <a:tcPr/>
                </a:tc>
                <a:tc>
                  <a:txBody>
                    <a:bodyPr/>
                    <a:lstStyle/>
                    <a:p>
                      <a:pPr marL="0" marR="0" lvl="0" indent="0" algn="ctr" defTabSz="914400" rtl="0" eaLnBrk="1" fontAlgn="base" latinLnBrk="0" hangingPunct="0">
                        <a:lnSpc>
                          <a:spcPct val="100000"/>
                        </a:lnSpc>
                        <a:spcBef>
                          <a:spcPct val="0"/>
                        </a:spcBef>
                        <a:spcAft>
                          <a:spcPct val="0"/>
                        </a:spcAft>
                        <a:buClrTx/>
                        <a:buSzTx/>
                        <a:buFontTx/>
                        <a:buNone/>
                        <a:tabLst>
                          <a:tab pos="4000500" algn="l"/>
                        </a:tabLst>
                      </a:pPr>
                      <a:r>
                        <a:rPr kumimoji="0" lang="zh-CN" altLang="en-US" sz="24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主要特征与相关现象</a:t>
                      </a:r>
                      <a:endParaRPr kumimoji="0" lang="zh-CN" altLang="en-US" sz="1800" b="0" i="0" u="none" strike="noStrike" cap="none" normalizeH="0" baseline="0" smtClean="0">
                        <a:ln>
                          <a:noFill/>
                        </a:ln>
                        <a:solidFill>
                          <a:schemeClr val="tx1"/>
                        </a:solidFill>
                        <a:effectLst/>
                        <a:latin typeface="Arial" charset="0"/>
                        <a:ea typeface="宋体" pitchFamily="2" charset="-122"/>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157296">
                <a:tc rowSpan="4">
                  <a:txBody>
                    <a:bodyPr/>
                    <a:lstStyle/>
                    <a:p>
                      <a:pPr marL="0" marR="0" lvl="0" indent="0" algn="ctr" defTabSz="914400" rtl="0" eaLnBrk="1" fontAlgn="base" latinLnBrk="0" hangingPunct="0">
                        <a:lnSpc>
                          <a:spcPct val="100000"/>
                        </a:lnSpc>
                        <a:spcBef>
                          <a:spcPct val="0"/>
                        </a:spcBef>
                        <a:spcAft>
                          <a:spcPct val="0"/>
                        </a:spcAft>
                        <a:buClrTx/>
                        <a:buSzTx/>
                        <a:buFontTx/>
                        <a:buNone/>
                        <a:tabLst>
                          <a:tab pos="4000500" algn="l"/>
                        </a:tabLst>
                      </a:pPr>
                      <a:r>
                        <a:rPr kumimoji="0" lang="zh-CN" altLang="en-US" sz="24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线</a:t>
                      </a:r>
                      <a:endParaRPr kumimoji="0" lang="zh-CN" altLang="en-US" sz="1800" b="0" i="0" u="none" strike="noStrike" cap="none" normalizeH="0" baseline="0" smtClean="0">
                        <a:ln>
                          <a:noFill/>
                        </a:ln>
                        <a:solidFill>
                          <a:schemeClr val="tx1"/>
                        </a:solidFill>
                        <a:effectLst/>
                        <a:latin typeface="Arial" charset="0"/>
                        <a:ea typeface="宋体" pitchFamily="2" charset="-122"/>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4">
                  <a:txBody>
                    <a:bodyPr/>
                    <a:lstStyle/>
                    <a:p>
                      <a:pPr marL="0" marR="0" lvl="0" indent="0" algn="ctr" defTabSz="914400" rtl="0" eaLnBrk="1" fontAlgn="base" latinLnBrk="0" hangingPunct="0">
                        <a:lnSpc>
                          <a:spcPct val="100000"/>
                        </a:lnSpc>
                        <a:spcBef>
                          <a:spcPct val="0"/>
                        </a:spcBef>
                        <a:spcAft>
                          <a:spcPct val="0"/>
                        </a:spcAft>
                        <a:buClrTx/>
                        <a:buSzTx/>
                        <a:buFontTx/>
                        <a:buNone/>
                        <a:tabLst>
                          <a:tab pos="4000500" algn="l"/>
                        </a:tabLst>
                      </a:pPr>
                      <a:r>
                        <a:rPr kumimoji="0" lang="zh-CN" altLang="en-US" sz="24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晨昏线</a:t>
                      </a:r>
                      <a:endParaRPr kumimoji="0" lang="zh-CN" altLang="en-US" sz="1800" b="0" i="0" u="none" strike="noStrike" cap="none" normalizeH="0" baseline="0" smtClean="0">
                        <a:ln>
                          <a:noFill/>
                        </a:ln>
                        <a:solidFill>
                          <a:schemeClr val="tx1"/>
                        </a:solidFill>
                        <a:effectLst/>
                        <a:latin typeface="Arial" charset="0"/>
                        <a:ea typeface="宋体" pitchFamily="2" charset="-122"/>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0">
                        <a:lnSpc>
                          <a:spcPct val="100000"/>
                        </a:lnSpc>
                        <a:spcBef>
                          <a:spcPct val="0"/>
                        </a:spcBef>
                        <a:spcAft>
                          <a:spcPct val="0"/>
                        </a:spcAft>
                        <a:buClrTx/>
                        <a:buSzTx/>
                        <a:buFontTx/>
                        <a:buNone/>
                        <a:tabLst>
                          <a:tab pos="4000500" algn="l"/>
                        </a:tabLst>
                      </a:pPr>
                      <a:r>
                        <a:rPr kumimoji="0" lang="zh-CN" altLang="en-US" sz="24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沿地球自转方向由夜到昼的界线为晨线，昏线则相反。太阳高度为</a:t>
                      </a:r>
                      <a:r>
                        <a:rPr kumimoji="0" lang="en-US" altLang="zh-CN" sz="24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0°</a:t>
                      </a:r>
                      <a:endParaRPr kumimoji="0" lang="en-US" altLang="zh-CN" sz="1800" b="0" i="0" u="none" strike="noStrike" cap="none" normalizeH="0" baseline="0" smtClean="0">
                        <a:ln>
                          <a:noFill/>
                        </a:ln>
                        <a:solidFill>
                          <a:schemeClr val="tx1"/>
                        </a:solidFill>
                        <a:effectLst/>
                        <a:latin typeface="Arial" charset="0"/>
                        <a:ea typeface="宋体" pitchFamily="2" charset="-122"/>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157296">
                <a:tc vMerge="1">
                  <a:txBody>
                    <a:bodyPr/>
                    <a:lstStyle/>
                    <a:p>
                      <a:endParaRPr lang="zh-CN" altLang="en-US"/>
                    </a:p>
                  </a:txBody>
                  <a:tcPr/>
                </a:tc>
                <a:tc vMerge="1">
                  <a:txBody>
                    <a:bodyPr/>
                    <a:lstStyle/>
                    <a:p>
                      <a:endParaRPr lang="zh-CN" altLang="en-US"/>
                    </a:p>
                  </a:txBody>
                  <a:tcPr/>
                </a:tc>
                <a:tc>
                  <a:txBody>
                    <a:bodyPr/>
                    <a:lstStyle/>
                    <a:p>
                      <a:pPr marL="0" marR="0" lvl="0" indent="0" algn="l" defTabSz="914400" rtl="0" eaLnBrk="1" fontAlgn="base" latinLnBrk="0" hangingPunct="0">
                        <a:lnSpc>
                          <a:spcPct val="100000"/>
                        </a:lnSpc>
                        <a:spcBef>
                          <a:spcPct val="0"/>
                        </a:spcBef>
                        <a:spcAft>
                          <a:spcPct val="0"/>
                        </a:spcAft>
                        <a:buClrTx/>
                        <a:buSzTx/>
                        <a:buFontTx/>
                        <a:buNone/>
                        <a:tabLst>
                          <a:tab pos="4000500" algn="l"/>
                        </a:tabLst>
                      </a:pPr>
                      <a:r>
                        <a:rPr kumimoji="0" lang="zh-CN" altLang="en-US" sz="24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晨昏圈是地球表面的大圆，晨昏面与太阳光线始终垂直，始终平分赤道</a:t>
                      </a:r>
                      <a:endParaRPr kumimoji="0" lang="zh-CN" altLang="en-US" sz="1800" b="0" i="0" u="none" strike="noStrike" cap="none" normalizeH="0" baseline="0" dirty="0" smtClean="0">
                        <a:ln>
                          <a:noFill/>
                        </a:ln>
                        <a:solidFill>
                          <a:schemeClr val="tx1"/>
                        </a:solidFill>
                        <a:effectLst/>
                        <a:latin typeface="Arial" charset="0"/>
                        <a:ea typeface="宋体" pitchFamily="2" charset="-122"/>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671649">
                <a:tc vMerge="1">
                  <a:txBody>
                    <a:bodyPr/>
                    <a:lstStyle/>
                    <a:p>
                      <a:endParaRPr lang="zh-CN" altLang="en-US"/>
                    </a:p>
                  </a:txBody>
                  <a:tcPr/>
                </a:tc>
                <a:tc vMerge="1">
                  <a:txBody>
                    <a:bodyPr/>
                    <a:lstStyle/>
                    <a:p>
                      <a:endParaRPr lang="zh-CN" altLang="en-US"/>
                    </a:p>
                  </a:txBody>
                  <a:tcPr/>
                </a:tc>
                <a:tc>
                  <a:txBody>
                    <a:bodyPr/>
                    <a:lstStyle/>
                    <a:p>
                      <a:pPr marL="0" marR="0" lvl="0" indent="0" algn="l" defTabSz="914400" rtl="0" eaLnBrk="1" fontAlgn="base" latinLnBrk="0" hangingPunct="0">
                        <a:lnSpc>
                          <a:spcPct val="100000"/>
                        </a:lnSpc>
                        <a:spcBef>
                          <a:spcPct val="0"/>
                        </a:spcBef>
                        <a:spcAft>
                          <a:spcPct val="0"/>
                        </a:spcAft>
                        <a:buClrTx/>
                        <a:buSzTx/>
                        <a:buFontTx/>
                        <a:buNone/>
                        <a:tabLst>
                          <a:tab pos="4000500" algn="l"/>
                        </a:tabLst>
                      </a:pPr>
                      <a:r>
                        <a:rPr kumimoji="0" lang="zh-CN" altLang="en-US" sz="24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晨昏线与经线在赤道处的夹角度数就是此时太阳直射点的纬度数；冬至日和夏至日，夹角达最大，为</a:t>
                      </a:r>
                      <a:r>
                        <a:rPr kumimoji="0" lang="en-US" altLang="zh-CN" sz="24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23°26</a:t>
                      </a:r>
                      <a:r>
                        <a:rPr kumimoji="0" lang="en-US" altLang="zh-CN" sz="2400" b="1" i="0" u="none" strike="noStrike" cap="none" normalizeH="0" baseline="0" smtClean="0">
                          <a:ln>
                            <a:noFill/>
                          </a:ln>
                          <a:solidFill>
                            <a:schemeClr val="tx1"/>
                          </a:solidFill>
                          <a:effectLst/>
                          <a:latin typeface="宋体" pitchFamily="2" charset="-122"/>
                          <a:ea typeface="宋体" pitchFamily="2" charset="-122"/>
                          <a:cs typeface="Times New Roman" pitchFamily="18" charset="0"/>
                        </a:rPr>
                        <a:t>′</a:t>
                      </a:r>
                      <a:endParaRPr kumimoji="0" lang="en-US" altLang="zh-CN" sz="1800" b="0" i="0" u="none" strike="noStrike" cap="none" normalizeH="0" baseline="0" smtClean="0">
                        <a:ln>
                          <a:noFill/>
                        </a:ln>
                        <a:solidFill>
                          <a:schemeClr val="tx1"/>
                        </a:solidFill>
                        <a:effectLst/>
                        <a:latin typeface="Arial" charset="0"/>
                        <a:ea typeface="宋体" pitchFamily="2" charset="-122"/>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157296">
                <a:tc vMerge="1">
                  <a:txBody>
                    <a:bodyPr/>
                    <a:lstStyle/>
                    <a:p>
                      <a:endParaRPr lang="zh-CN" altLang="en-US"/>
                    </a:p>
                  </a:txBody>
                  <a:tcPr/>
                </a:tc>
                <a:tc vMerge="1">
                  <a:txBody>
                    <a:bodyPr/>
                    <a:lstStyle/>
                    <a:p>
                      <a:endParaRPr lang="zh-CN" altLang="en-US"/>
                    </a:p>
                  </a:txBody>
                  <a:tcPr/>
                </a:tc>
                <a:tc>
                  <a:txBody>
                    <a:bodyPr/>
                    <a:lstStyle/>
                    <a:p>
                      <a:pPr marL="0" marR="0" lvl="0" indent="0" algn="l" defTabSz="914400" rtl="0" eaLnBrk="1" fontAlgn="base" latinLnBrk="0" hangingPunct="0">
                        <a:lnSpc>
                          <a:spcPct val="100000"/>
                        </a:lnSpc>
                        <a:spcBef>
                          <a:spcPct val="0"/>
                        </a:spcBef>
                        <a:spcAft>
                          <a:spcPct val="0"/>
                        </a:spcAft>
                        <a:buClrTx/>
                        <a:buSzTx/>
                        <a:buFontTx/>
                        <a:buNone/>
                        <a:tabLst>
                          <a:tab pos="4000500" algn="l"/>
                        </a:tabLst>
                      </a:pPr>
                      <a:r>
                        <a:rPr kumimoji="0" lang="zh-CN" altLang="en-US" sz="24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晨线与经线的交点是日出，昏线与经线的交点为日落</a:t>
                      </a:r>
                      <a:endParaRPr kumimoji="0" lang="zh-CN" altLang="en-US" sz="1800" b="0" i="0" u="none" strike="noStrike" cap="none" normalizeH="0" baseline="0" dirty="0" smtClean="0">
                        <a:ln>
                          <a:noFill/>
                        </a:ln>
                        <a:solidFill>
                          <a:schemeClr val="tx1"/>
                        </a:solidFill>
                        <a:effectLst/>
                        <a:latin typeface="Arial" charset="0"/>
                        <a:ea typeface="宋体" pitchFamily="2" charset="-122"/>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oup 2"/>
          <p:cNvGraphicFramePr>
            <a:graphicFrameLocks noGrp="1"/>
          </p:cNvGraphicFramePr>
          <p:nvPr/>
        </p:nvGraphicFramePr>
        <p:xfrm>
          <a:off x="285720" y="357166"/>
          <a:ext cx="8643998" cy="6143668"/>
        </p:xfrm>
        <a:graphic>
          <a:graphicData uri="http://schemas.openxmlformats.org/drawingml/2006/table">
            <a:tbl>
              <a:tblPr/>
              <a:tblGrid>
                <a:gridCol w="768830"/>
                <a:gridCol w="2313608"/>
                <a:gridCol w="5561560"/>
              </a:tblGrid>
              <a:tr h="590737">
                <a:tc gridSpan="2">
                  <a:txBody>
                    <a:bodyPr/>
                    <a:lstStyle/>
                    <a:p>
                      <a:pPr marL="0" marR="0" lvl="0" indent="0" algn="ctr" defTabSz="914400" rtl="0" eaLnBrk="1" fontAlgn="base" latinLnBrk="0" hangingPunct="0">
                        <a:lnSpc>
                          <a:spcPct val="100000"/>
                        </a:lnSpc>
                        <a:spcBef>
                          <a:spcPct val="0"/>
                        </a:spcBef>
                        <a:spcAft>
                          <a:spcPct val="0"/>
                        </a:spcAft>
                        <a:buClrTx/>
                        <a:buSzTx/>
                        <a:buFontTx/>
                        <a:buNone/>
                        <a:tabLst>
                          <a:tab pos="4000500" algn="l"/>
                        </a:tabLst>
                      </a:pPr>
                      <a:r>
                        <a:rPr kumimoji="0" lang="zh-CN" altLang="en-US" sz="24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解题关键</a:t>
                      </a:r>
                      <a:endParaRPr kumimoji="0" lang="zh-CN" altLang="en-US" sz="1800" b="0" i="0" u="none" strike="noStrike" cap="none" normalizeH="0" baseline="0" dirty="0" smtClean="0">
                        <a:ln>
                          <a:noFill/>
                        </a:ln>
                        <a:solidFill>
                          <a:schemeClr val="tx1"/>
                        </a:solidFill>
                        <a:effectLst/>
                        <a:latin typeface="Arial" charset="0"/>
                        <a:ea typeface="宋体" pitchFamily="2" charset="-122"/>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zh-CN" altLang="en-US"/>
                    </a:p>
                  </a:txBody>
                  <a:tcPr/>
                </a:tc>
                <a:tc>
                  <a:txBody>
                    <a:bodyPr/>
                    <a:lstStyle/>
                    <a:p>
                      <a:pPr marL="0" marR="0" lvl="0" indent="0" algn="ctr" defTabSz="914400" rtl="0" eaLnBrk="1" fontAlgn="base" latinLnBrk="0" hangingPunct="0">
                        <a:lnSpc>
                          <a:spcPct val="100000"/>
                        </a:lnSpc>
                        <a:spcBef>
                          <a:spcPct val="0"/>
                        </a:spcBef>
                        <a:spcAft>
                          <a:spcPct val="0"/>
                        </a:spcAft>
                        <a:buClrTx/>
                        <a:buSzTx/>
                        <a:buFontTx/>
                        <a:buNone/>
                        <a:tabLst>
                          <a:tab pos="4000500" algn="l"/>
                        </a:tabLst>
                      </a:pPr>
                      <a:r>
                        <a:rPr kumimoji="0" lang="zh-CN" altLang="en-US" sz="24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主要特征与相关现象</a:t>
                      </a:r>
                      <a:endParaRPr kumimoji="0" lang="zh-CN" altLang="en-US" sz="1800" b="0" i="0" u="none" strike="noStrike" cap="none" normalizeH="0" baseline="0" smtClean="0">
                        <a:ln>
                          <a:noFill/>
                        </a:ln>
                        <a:solidFill>
                          <a:schemeClr val="tx1"/>
                        </a:solidFill>
                        <a:effectLst/>
                        <a:latin typeface="Arial" charset="0"/>
                        <a:ea typeface="宋体" pitchFamily="2" charset="-122"/>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008507">
                <a:tc>
                  <a:txBody>
                    <a:bodyPr/>
                    <a:lstStyle/>
                    <a:p>
                      <a:pPr marL="0" marR="0" lvl="0" indent="0" algn="ctr" defTabSz="914400" rtl="0" eaLnBrk="1" fontAlgn="base" latinLnBrk="0" hangingPunct="0">
                        <a:lnSpc>
                          <a:spcPct val="100000"/>
                        </a:lnSpc>
                        <a:spcBef>
                          <a:spcPct val="0"/>
                        </a:spcBef>
                        <a:spcAft>
                          <a:spcPct val="0"/>
                        </a:spcAft>
                        <a:buClrTx/>
                        <a:buSzTx/>
                        <a:buFontTx/>
                        <a:buNone/>
                        <a:tabLst>
                          <a:tab pos="4000500" algn="l"/>
                        </a:tabLst>
                      </a:pPr>
                      <a:r>
                        <a:rPr kumimoji="0" lang="zh-CN" altLang="en-US" sz="24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线</a:t>
                      </a:r>
                      <a:endParaRPr kumimoji="0" lang="zh-CN" altLang="en-US" sz="1800" b="0" i="0" u="none" strike="noStrike" cap="none" normalizeH="0" baseline="0" smtClean="0">
                        <a:ln>
                          <a:noFill/>
                        </a:ln>
                        <a:solidFill>
                          <a:schemeClr val="tx1"/>
                        </a:solidFill>
                        <a:effectLst/>
                        <a:latin typeface="Arial" charset="0"/>
                        <a:ea typeface="宋体" pitchFamily="2" charset="-122"/>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0">
                        <a:lnSpc>
                          <a:spcPct val="100000"/>
                        </a:lnSpc>
                        <a:spcBef>
                          <a:spcPct val="0"/>
                        </a:spcBef>
                        <a:spcAft>
                          <a:spcPct val="0"/>
                        </a:spcAft>
                        <a:buClrTx/>
                        <a:buSzTx/>
                        <a:buFontTx/>
                        <a:buNone/>
                        <a:tabLst>
                          <a:tab pos="4000500" algn="l"/>
                        </a:tabLst>
                      </a:pPr>
                      <a:r>
                        <a:rPr kumimoji="0" lang="zh-CN" altLang="en-US" sz="24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日期分界线</a:t>
                      </a:r>
                      <a:endParaRPr kumimoji="0" lang="zh-CN" altLang="en-US" sz="1800" b="0" i="0" u="none" strike="noStrike" cap="none" normalizeH="0" baseline="0" smtClean="0">
                        <a:ln>
                          <a:noFill/>
                        </a:ln>
                        <a:solidFill>
                          <a:schemeClr val="tx1"/>
                        </a:solidFill>
                        <a:effectLst/>
                        <a:latin typeface="Arial" charset="0"/>
                        <a:ea typeface="宋体" pitchFamily="2" charset="-122"/>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0">
                        <a:lnSpc>
                          <a:spcPct val="100000"/>
                        </a:lnSpc>
                        <a:spcBef>
                          <a:spcPct val="0"/>
                        </a:spcBef>
                        <a:spcAft>
                          <a:spcPct val="0"/>
                        </a:spcAft>
                        <a:buClrTx/>
                        <a:buSzTx/>
                        <a:buFontTx/>
                        <a:buNone/>
                        <a:tabLst>
                          <a:tab pos="4000500" algn="l"/>
                        </a:tabLst>
                      </a:pPr>
                      <a:r>
                        <a:rPr kumimoji="0" lang="en-US" altLang="zh-CN" sz="24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0</a:t>
                      </a:r>
                      <a:r>
                        <a:rPr kumimoji="0" lang="zh-CN" altLang="en-US" sz="24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时或</a:t>
                      </a:r>
                      <a:r>
                        <a:rPr kumimoji="0" lang="en-US" altLang="zh-CN" sz="24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24</a:t>
                      </a:r>
                      <a:r>
                        <a:rPr kumimoji="0" lang="zh-CN" altLang="en-US" sz="24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时所在经线和</a:t>
                      </a:r>
                      <a:r>
                        <a:rPr kumimoji="0" lang="en-US" altLang="zh-CN" sz="24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180°</a:t>
                      </a:r>
                      <a:r>
                        <a:rPr kumimoji="0" lang="zh-CN" altLang="en-US" sz="24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经线</a:t>
                      </a:r>
                      <a:r>
                        <a:rPr kumimoji="0" lang="en-US" altLang="zh-CN" sz="24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a:t>
                      </a:r>
                      <a:r>
                        <a:rPr kumimoji="0" lang="zh-CN" altLang="en-US" sz="24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理论上</a:t>
                      </a:r>
                      <a:r>
                        <a:rPr kumimoji="0" lang="en-US" altLang="zh-CN" sz="24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a:t>
                      </a:r>
                      <a:r>
                        <a:rPr kumimoji="0" lang="zh-CN" altLang="en-US" sz="24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；沿地球自转方向，超过</a:t>
                      </a:r>
                      <a:r>
                        <a:rPr kumimoji="0" lang="en-US" altLang="zh-CN" sz="24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0</a:t>
                      </a:r>
                      <a:r>
                        <a:rPr kumimoji="0" lang="zh-CN" altLang="en-US" sz="24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时所在经线日期加一天，超过</a:t>
                      </a:r>
                      <a:r>
                        <a:rPr kumimoji="0" lang="en-US" altLang="zh-CN" sz="24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180°</a:t>
                      </a:r>
                      <a:r>
                        <a:rPr kumimoji="0" lang="zh-CN" altLang="en-US" sz="24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经线日期减一天</a:t>
                      </a:r>
                      <a:endParaRPr kumimoji="0" lang="zh-CN" altLang="en-US" sz="1800" b="0" i="0" u="none" strike="noStrike" cap="none" normalizeH="0" baseline="0" smtClean="0">
                        <a:ln>
                          <a:noFill/>
                        </a:ln>
                        <a:solidFill>
                          <a:schemeClr val="tx1"/>
                        </a:solidFill>
                        <a:effectLst/>
                        <a:latin typeface="Arial" charset="0"/>
                        <a:ea typeface="宋体" pitchFamily="2" charset="-122"/>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008507">
                <a:tc>
                  <a:txBody>
                    <a:bodyPr/>
                    <a:lstStyle/>
                    <a:p>
                      <a:pPr marL="0" marR="0" lvl="0" indent="0" algn="ctr" defTabSz="914400" rtl="0" eaLnBrk="1" fontAlgn="base" latinLnBrk="0" hangingPunct="0">
                        <a:lnSpc>
                          <a:spcPct val="100000"/>
                        </a:lnSpc>
                        <a:spcBef>
                          <a:spcPct val="0"/>
                        </a:spcBef>
                        <a:spcAft>
                          <a:spcPct val="0"/>
                        </a:spcAft>
                        <a:buClrTx/>
                        <a:buSzTx/>
                        <a:buFontTx/>
                        <a:buNone/>
                        <a:tabLst>
                          <a:tab pos="4000500" algn="l"/>
                        </a:tabLst>
                      </a:pPr>
                      <a:r>
                        <a:rPr kumimoji="0" lang="zh-CN" altLang="en-US" sz="24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面</a:t>
                      </a:r>
                      <a:endParaRPr kumimoji="0" lang="zh-CN" altLang="en-US" sz="1800" b="0" i="0" u="none" strike="noStrike" cap="none" normalizeH="0" baseline="0" smtClean="0">
                        <a:ln>
                          <a:noFill/>
                        </a:ln>
                        <a:solidFill>
                          <a:schemeClr val="tx1"/>
                        </a:solidFill>
                        <a:effectLst/>
                        <a:latin typeface="Arial" charset="0"/>
                        <a:ea typeface="宋体" pitchFamily="2" charset="-122"/>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0">
                        <a:lnSpc>
                          <a:spcPct val="100000"/>
                        </a:lnSpc>
                        <a:spcBef>
                          <a:spcPct val="0"/>
                        </a:spcBef>
                        <a:spcAft>
                          <a:spcPct val="0"/>
                        </a:spcAft>
                        <a:buClrTx/>
                        <a:buSzTx/>
                        <a:buFontTx/>
                        <a:buNone/>
                        <a:tabLst>
                          <a:tab pos="4000500" algn="l"/>
                        </a:tabLst>
                      </a:pPr>
                      <a:r>
                        <a:rPr kumimoji="0" lang="zh-CN" altLang="en-US" sz="24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昼夜的范围，南、北极圈内极昼和极夜的范围</a:t>
                      </a:r>
                      <a:endParaRPr kumimoji="0" lang="zh-CN" altLang="en-US" sz="1800" b="0" i="0" u="none" strike="noStrike" cap="none" normalizeH="0" baseline="0" dirty="0" smtClean="0">
                        <a:ln>
                          <a:noFill/>
                        </a:ln>
                        <a:solidFill>
                          <a:schemeClr val="tx1"/>
                        </a:solidFill>
                        <a:effectLst/>
                        <a:latin typeface="Arial" charset="0"/>
                        <a:ea typeface="宋体" pitchFamily="2" charset="-122"/>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0">
                        <a:lnSpc>
                          <a:spcPct val="100000"/>
                        </a:lnSpc>
                        <a:spcBef>
                          <a:spcPct val="0"/>
                        </a:spcBef>
                        <a:spcAft>
                          <a:spcPct val="0"/>
                        </a:spcAft>
                        <a:buClrTx/>
                        <a:buSzTx/>
                        <a:buFontTx/>
                        <a:buNone/>
                        <a:tabLst>
                          <a:tab pos="4000500" algn="l"/>
                        </a:tabLst>
                      </a:pPr>
                      <a:r>
                        <a:rPr kumimoji="0" lang="zh-CN" altLang="en-US" sz="24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若越向北，昼越长，北半球处于夏半年；反之，为冬半年。北极圈出现极昼，日期为</a:t>
                      </a:r>
                      <a:r>
                        <a:rPr kumimoji="0" lang="en-US" altLang="zh-CN" sz="24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6</a:t>
                      </a:r>
                      <a:r>
                        <a:rPr kumimoji="0" lang="zh-CN" altLang="en-US" sz="24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月</a:t>
                      </a:r>
                      <a:r>
                        <a:rPr kumimoji="0" lang="en-US" altLang="zh-CN" sz="24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22</a:t>
                      </a:r>
                      <a:r>
                        <a:rPr kumimoji="0" lang="zh-CN" altLang="en-US" sz="24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日前后；出现极夜，日期为</a:t>
                      </a:r>
                      <a:r>
                        <a:rPr kumimoji="0" lang="en-US" altLang="zh-CN" sz="24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12</a:t>
                      </a:r>
                      <a:r>
                        <a:rPr kumimoji="0" lang="zh-CN" altLang="en-US" sz="24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月</a:t>
                      </a:r>
                      <a:r>
                        <a:rPr kumimoji="0" lang="en-US" altLang="zh-CN" sz="24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22</a:t>
                      </a:r>
                      <a:r>
                        <a:rPr kumimoji="0" lang="zh-CN" altLang="en-US" sz="24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日前后</a:t>
                      </a:r>
                      <a:endParaRPr kumimoji="0" lang="zh-CN" altLang="en-US" sz="1800" b="0" i="0" u="none" strike="noStrike" cap="none" normalizeH="0" baseline="0" smtClean="0">
                        <a:ln>
                          <a:noFill/>
                        </a:ln>
                        <a:solidFill>
                          <a:schemeClr val="tx1"/>
                        </a:solidFill>
                        <a:effectLst/>
                        <a:latin typeface="Arial" charset="0"/>
                        <a:ea typeface="宋体" pitchFamily="2" charset="-122"/>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535917">
                <a:tc>
                  <a:txBody>
                    <a:bodyPr/>
                    <a:lstStyle/>
                    <a:p>
                      <a:pPr marL="0" marR="0" lvl="0" indent="0" algn="ctr" defTabSz="914400" rtl="0" eaLnBrk="1" fontAlgn="base" latinLnBrk="0" hangingPunct="0">
                        <a:lnSpc>
                          <a:spcPct val="100000"/>
                        </a:lnSpc>
                        <a:spcBef>
                          <a:spcPct val="0"/>
                        </a:spcBef>
                        <a:spcAft>
                          <a:spcPct val="0"/>
                        </a:spcAft>
                        <a:buClrTx/>
                        <a:buSzTx/>
                        <a:buFontTx/>
                        <a:buNone/>
                        <a:tabLst>
                          <a:tab pos="4000500" algn="l"/>
                        </a:tabLst>
                      </a:pPr>
                      <a:r>
                        <a:rPr kumimoji="0" lang="zh-CN" altLang="en-US" sz="24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角</a:t>
                      </a:r>
                      <a:endParaRPr kumimoji="0" lang="zh-CN" altLang="en-US" sz="1800" b="0" i="0" u="none" strike="noStrike" cap="none" normalizeH="0" baseline="0" smtClean="0">
                        <a:ln>
                          <a:noFill/>
                        </a:ln>
                        <a:solidFill>
                          <a:schemeClr val="tx1"/>
                        </a:solidFill>
                        <a:effectLst/>
                        <a:latin typeface="Arial" charset="0"/>
                        <a:ea typeface="宋体" pitchFamily="2" charset="-122"/>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0">
                        <a:lnSpc>
                          <a:spcPct val="100000"/>
                        </a:lnSpc>
                        <a:spcBef>
                          <a:spcPct val="0"/>
                        </a:spcBef>
                        <a:spcAft>
                          <a:spcPct val="0"/>
                        </a:spcAft>
                        <a:buClrTx/>
                        <a:buSzTx/>
                        <a:buFontTx/>
                        <a:buNone/>
                        <a:tabLst>
                          <a:tab pos="4000500" algn="l"/>
                        </a:tabLst>
                      </a:pPr>
                      <a:r>
                        <a:rPr kumimoji="0" lang="zh-CN" altLang="en-US" sz="24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晨昏圈和地轴夹角</a:t>
                      </a:r>
                      <a:endParaRPr kumimoji="0" lang="zh-CN" altLang="en-US" sz="1800" b="0" i="0" u="none" strike="noStrike" cap="none" normalizeH="0" baseline="0" smtClean="0">
                        <a:ln>
                          <a:noFill/>
                        </a:ln>
                        <a:solidFill>
                          <a:schemeClr val="tx1"/>
                        </a:solidFill>
                        <a:effectLst/>
                        <a:latin typeface="Arial" charset="0"/>
                        <a:ea typeface="宋体" pitchFamily="2" charset="-122"/>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0">
                        <a:lnSpc>
                          <a:spcPct val="100000"/>
                        </a:lnSpc>
                        <a:spcBef>
                          <a:spcPct val="0"/>
                        </a:spcBef>
                        <a:spcAft>
                          <a:spcPct val="0"/>
                        </a:spcAft>
                        <a:buClrTx/>
                        <a:buSzTx/>
                        <a:buFontTx/>
                        <a:buNone/>
                        <a:tabLst>
                          <a:tab pos="4000500" algn="l"/>
                        </a:tabLst>
                      </a:pPr>
                      <a:r>
                        <a:rPr kumimoji="0" lang="zh-CN" altLang="en-US" sz="24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晨昏圈和地轴夹角的度数等于太阳直射点的纬度数，变化范围为</a:t>
                      </a:r>
                      <a:r>
                        <a:rPr kumimoji="0" lang="en-US" altLang="zh-CN" sz="24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0°</a:t>
                      </a:r>
                      <a:r>
                        <a:rPr kumimoji="0" lang="zh-CN" altLang="en-US" sz="24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a:t>
                      </a:r>
                      <a:r>
                        <a:rPr kumimoji="0" lang="en-US" altLang="zh-CN" sz="2400" b="1"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rPr>
                        <a:t>23°26</a:t>
                      </a:r>
                      <a:r>
                        <a:rPr kumimoji="0" lang="en-US" altLang="zh-CN" sz="2400" b="1" i="0" u="none" strike="noStrike" cap="none" normalizeH="0" baseline="0" dirty="0" smtClean="0">
                          <a:ln>
                            <a:noFill/>
                          </a:ln>
                          <a:solidFill>
                            <a:schemeClr val="tx1"/>
                          </a:solidFill>
                          <a:effectLst/>
                          <a:latin typeface="宋体" pitchFamily="2" charset="-122"/>
                          <a:ea typeface="宋体" pitchFamily="2" charset="-122"/>
                          <a:cs typeface="Times New Roman" pitchFamily="18" charset="0"/>
                        </a:rPr>
                        <a:t>′</a:t>
                      </a:r>
                      <a:endParaRPr kumimoji="0" lang="en-US" altLang="zh-CN" sz="1800" b="0" i="0" u="none" strike="noStrike" cap="none" normalizeH="0" baseline="0" dirty="0" smtClean="0">
                        <a:ln>
                          <a:noFill/>
                        </a:ln>
                        <a:solidFill>
                          <a:schemeClr val="tx1"/>
                        </a:solidFill>
                        <a:effectLst/>
                        <a:latin typeface="Arial" charset="0"/>
                        <a:ea typeface="宋体" pitchFamily="2" charset="-122"/>
                        <a:cs typeface="Times New Roman" pitchFamily="18"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cstate="print"/>
          <a:srcRect/>
          <a:stretch>
            <a:fillRect/>
          </a:stretch>
        </p:blipFill>
        <p:spPr bwMode="auto">
          <a:xfrm>
            <a:off x="642910" y="214290"/>
            <a:ext cx="2508250" cy="471488"/>
          </a:xfrm>
          <a:prstGeom prst="rect">
            <a:avLst/>
          </a:prstGeom>
          <a:noFill/>
          <a:ln w="9525" algn="ctr">
            <a:noFill/>
            <a:miter lim="800000"/>
            <a:headEnd/>
            <a:tailEnd/>
          </a:ln>
          <a:effectLst/>
        </p:spPr>
      </p:pic>
      <p:pic>
        <p:nvPicPr>
          <p:cNvPr id="5" name="Picture 5" descr="G:\张蕴霞\课件\学苑文化\2016二轮\地理\新建文件夹\2-2.TIF"/>
          <p:cNvPicPr>
            <a:picLocks noChangeAspect="1" noChangeArrowheads="1"/>
          </p:cNvPicPr>
          <p:nvPr/>
        </p:nvPicPr>
        <p:blipFill>
          <a:blip r:embed="rId3" r:link="rId4" cstate="print"/>
          <a:srcRect/>
          <a:stretch>
            <a:fillRect/>
          </a:stretch>
        </p:blipFill>
        <p:spPr bwMode="auto">
          <a:xfrm>
            <a:off x="4929190" y="0"/>
            <a:ext cx="3838575" cy="3476625"/>
          </a:xfrm>
          <a:prstGeom prst="rect">
            <a:avLst/>
          </a:prstGeom>
          <a:noFill/>
        </p:spPr>
      </p:pic>
      <p:sp>
        <p:nvSpPr>
          <p:cNvPr id="6" name="Rectangle 2"/>
          <p:cNvSpPr txBox="1">
            <a:spLocks noChangeArrowheads="1"/>
          </p:cNvSpPr>
          <p:nvPr/>
        </p:nvSpPr>
        <p:spPr>
          <a:xfrm>
            <a:off x="571473" y="1142984"/>
            <a:ext cx="4143404" cy="1114425"/>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zh-CN" altLang="en-US" sz="2800" b="0" i="0" u="none" strike="noStrike" kern="1200" cap="none" spc="0" normalizeH="0" baseline="0" noProof="0" dirty="0" smtClean="0">
                <a:ln>
                  <a:noFill/>
                </a:ln>
                <a:solidFill>
                  <a:schemeClr val="tx1"/>
                </a:solidFill>
                <a:effectLst/>
                <a:uLnTx/>
                <a:uFillTx/>
                <a:latin typeface="Times New Roman" pitchFamily="18" charset="0"/>
                <a:ea typeface="黑体" pitchFamily="2" charset="-122"/>
                <a:cs typeface="Times New Roman" pitchFamily="18" charset="0"/>
              </a:rPr>
              <a:t>一、地球的自转</a:t>
            </a:r>
            <a:endParaRPr kumimoji="0" lang="zh-CN" altLang="en-US" sz="2800" b="0"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endParaRP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altLang="zh-CN" sz="2800" b="0"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1</a:t>
            </a:r>
            <a:r>
              <a:rPr kumimoji="0" lang="zh-CN" altLang="en-US" sz="2800" b="0"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．读图，完成下列问题。</a:t>
            </a:r>
          </a:p>
        </p:txBody>
      </p:sp>
      <p:sp>
        <p:nvSpPr>
          <p:cNvPr id="7" name="矩形 6"/>
          <p:cNvSpPr/>
          <p:nvPr/>
        </p:nvSpPr>
        <p:spPr>
          <a:xfrm>
            <a:off x="428596" y="3571876"/>
            <a:ext cx="8429684" cy="1200329"/>
          </a:xfrm>
          <a:prstGeom prst="rect">
            <a:avLst/>
          </a:prstGeom>
        </p:spPr>
        <p:txBody>
          <a:bodyPr wrap="square">
            <a:spAutoFit/>
          </a:bodyPr>
          <a:lstStyle/>
          <a:p>
            <a:r>
              <a:rPr lang="en-US" altLang="zh-CN" sz="2400" b="1" dirty="0" smtClean="0">
                <a:latin typeface="Times New Roman" pitchFamily="18" charset="0"/>
                <a:ea typeface="宋体" pitchFamily="2" charset="-122"/>
                <a:cs typeface="Times New Roman" pitchFamily="18" charset="0"/>
              </a:rPr>
              <a:t>(1)</a:t>
            </a:r>
            <a:r>
              <a:rPr lang="zh-CN" altLang="en-US" sz="2400" b="1" dirty="0" smtClean="0">
                <a:latin typeface="Times New Roman" pitchFamily="18" charset="0"/>
                <a:ea typeface="宋体" pitchFamily="2" charset="-122"/>
                <a:cs typeface="Times New Roman" pitchFamily="18" charset="0"/>
              </a:rPr>
              <a:t>在图中用箭头标出地球自转方向，并标注是南极点</a:t>
            </a:r>
            <a:r>
              <a:rPr lang="en-US" altLang="zh-CN" sz="2400" b="1" dirty="0" smtClean="0">
                <a:latin typeface="Times New Roman" pitchFamily="18" charset="0"/>
                <a:ea typeface="宋体" pitchFamily="2" charset="-122"/>
                <a:cs typeface="Times New Roman" pitchFamily="18" charset="0"/>
              </a:rPr>
              <a:t>(S)</a:t>
            </a:r>
            <a:r>
              <a:rPr lang="zh-CN" altLang="en-US" sz="2400" b="1" dirty="0" smtClean="0">
                <a:latin typeface="Times New Roman" pitchFamily="18" charset="0"/>
                <a:ea typeface="宋体" pitchFamily="2" charset="-122"/>
                <a:cs typeface="Times New Roman" pitchFamily="18" charset="0"/>
              </a:rPr>
              <a:t>还是北极点</a:t>
            </a:r>
            <a:r>
              <a:rPr lang="en-US" altLang="zh-CN" sz="2400" b="1" dirty="0" smtClean="0">
                <a:latin typeface="Times New Roman" pitchFamily="18" charset="0"/>
                <a:ea typeface="宋体" pitchFamily="2" charset="-122"/>
                <a:cs typeface="Times New Roman" pitchFamily="18" charset="0"/>
              </a:rPr>
              <a:t>(N)</a:t>
            </a:r>
            <a:r>
              <a:rPr lang="zh-CN" altLang="en-US" sz="2400" b="1" dirty="0" smtClean="0">
                <a:latin typeface="Times New Roman" pitchFamily="18" charset="0"/>
                <a:ea typeface="宋体" pitchFamily="2" charset="-122"/>
                <a:cs typeface="Times New Roman" pitchFamily="18" charset="0"/>
              </a:rPr>
              <a:t>。</a:t>
            </a:r>
          </a:p>
          <a:p>
            <a:r>
              <a:rPr lang="en-US" altLang="zh-CN" sz="2400" b="1" dirty="0" smtClean="0">
                <a:latin typeface="Times New Roman" pitchFamily="18" charset="0"/>
                <a:ea typeface="宋体" pitchFamily="2" charset="-122"/>
                <a:cs typeface="Times New Roman" pitchFamily="18" charset="0"/>
              </a:rPr>
              <a:t>(2)</a:t>
            </a:r>
            <a:r>
              <a:rPr lang="zh-CN" altLang="en-US" sz="2400" b="1" dirty="0" smtClean="0">
                <a:latin typeface="Times New Roman" pitchFamily="18" charset="0"/>
                <a:ea typeface="宋体" pitchFamily="2" charset="-122"/>
                <a:cs typeface="Times New Roman" pitchFamily="18" charset="0"/>
              </a:rPr>
              <a:t>比较图中</a:t>
            </a:r>
            <a:r>
              <a:rPr lang="en-US" altLang="zh-CN" sz="2400" b="1" dirty="0" smtClean="0">
                <a:latin typeface="Times New Roman" pitchFamily="18" charset="0"/>
                <a:ea typeface="宋体" pitchFamily="2" charset="-122"/>
                <a:cs typeface="Times New Roman" pitchFamily="18" charset="0"/>
              </a:rPr>
              <a:t>A</a:t>
            </a:r>
            <a:r>
              <a:rPr lang="zh-CN" altLang="en-US" sz="2400" b="1" dirty="0" smtClean="0">
                <a:latin typeface="Times New Roman" pitchFamily="18" charset="0"/>
                <a:ea typeface="宋体" pitchFamily="2" charset="-122"/>
                <a:cs typeface="Times New Roman" pitchFamily="18" charset="0"/>
              </a:rPr>
              <a:t>、</a:t>
            </a:r>
            <a:r>
              <a:rPr lang="en-US" altLang="zh-CN" sz="2400" b="1" dirty="0" smtClean="0">
                <a:latin typeface="Times New Roman" pitchFamily="18" charset="0"/>
                <a:ea typeface="宋体" pitchFamily="2" charset="-122"/>
                <a:cs typeface="Times New Roman" pitchFamily="18" charset="0"/>
              </a:rPr>
              <a:t>B</a:t>
            </a:r>
            <a:r>
              <a:rPr lang="zh-CN" altLang="en-US" sz="2400" b="1" dirty="0" smtClean="0">
                <a:latin typeface="Times New Roman" pitchFamily="18" charset="0"/>
                <a:ea typeface="宋体" pitchFamily="2" charset="-122"/>
                <a:cs typeface="Times New Roman" pitchFamily="18" charset="0"/>
              </a:rPr>
              <a:t>、</a:t>
            </a:r>
            <a:r>
              <a:rPr lang="en-US" altLang="zh-CN" sz="2400" b="1" dirty="0" smtClean="0">
                <a:latin typeface="Times New Roman" pitchFamily="18" charset="0"/>
                <a:ea typeface="宋体" pitchFamily="2" charset="-122"/>
                <a:cs typeface="Times New Roman" pitchFamily="18" charset="0"/>
              </a:rPr>
              <a:t>C</a:t>
            </a:r>
            <a:r>
              <a:rPr lang="zh-CN" altLang="en-US" sz="2400" b="1" dirty="0" smtClean="0">
                <a:latin typeface="Times New Roman" pitchFamily="18" charset="0"/>
                <a:ea typeface="宋体" pitchFamily="2" charset="-122"/>
                <a:cs typeface="Times New Roman" pitchFamily="18" charset="0"/>
              </a:rPr>
              <a:t>三点的自转角速度和线速度。</a:t>
            </a:r>
            <a:endParaRPr lang="zh-CN" altLang="en-US" sz="2400" b="1" dirty="0" smtClean="0">
              <a:solidFill>
                <a:srgbClr val="FF0000"/>
              </a:solidFill>
              <a:latin typeface="Times New Roman" pitchFamily="18" charset="0"/>
              <a:ea typeface="黑体" pitchFamily="2" charset="-122"/>
              <a:cs typeface="Times New Roman" pitchFamily="18" charset="0"/>
            </a:endParaRPr>
          </a:p>
        </p:txBody>
      </p:sp>
      <p:sp>
        <p:nvSpPr>
          <p:cNvPr id="8" name="矩形 7"/>
          <p:cNvSpPr/>
          <p:nvPr/>
        </p:nvSpPr>
        <p:spPr>
          <a:xfrm>
            <a:off x="714348" y="5357826"/>
            <a:ext cx="7358114" cy="1200329"/>
          </a:xfrm>
          <a:prstGeom prst="rect">
            <a:avLst/>
          </a:prstGeom>
        </p:spPr>
        <p:txBody>
          <a:bodyPr wrap="square">
            <a:spAutoFit/>
          </a:bodyPr>
          <a:lstStyle/>
          <a:p>
            <a:r>
              <a:rPr lang="zh-CN" altLang="en-US" sz="2400" b="1" dirty="0" smtClean="0">
                <a:solidFill>
                  <a:srgbClr val="FF0000"/>
                </a:solidFill>
                <a:latin typeface="Times New Roman" pitchFamily="18" charset="0"/>
                <a:ea typeface="黑体" pitchFamily="2" charset="-122"/>
                <a:cs typeface="Times New Roman" pitchFamily="18" charset="0"/>
              </a:rPr>
              <a:t>答案：　</a:t>
            </a:r>
            <a:r>
              <a:rPr lang="en-US" altLang="zh-CN" sz="2400" b="1" dirty="0" smtClean="0">
                <a:solidFill>
                  <a:srgbClr val="FF0000"/>
                </a:solidFill>
                <a:latin typeface="Times New Roman" pitchFamily="18" charset="0"/>
                <a:ea typeface="宋体" pitchFamily="2" charset="-122"/>
                <a:cs typeface="Times New Roman" pitchFamily="18" charset="0"/>
              </a:rPr>
              <a:t>(1)</a:t>
            </a:r>
            <a:r>
              <a:rPr lang="zh-CN" altLang="en-US" sz="2400" b="1" dirty="0" smtClean="0">
                <a:solidFill>
                  <a:srgbClr val="FF0000"/>
                </a:solidFill>
                <a:latin typeface="Times New Roman" pitchFamily="18" charset="0"/>
                <a:ea typeface="宋体" pitchFamily="2" charset="-122"/>
                <a:cs typeface="Times New Roman" pitchFamily="18" charset="0"/>
              </a:rPr>
              <a:t>顺时针  南极点</a:t>
            </a:r>
            <a:r>
              <a:rPr lang="en-US" altLang="zh-CN" sz="2400" b="1" dirty="0" smtClean="0">
                <a:solidFill>
                  <a:srgbClr val="FF0000"/>
                </a:solidFill>
                <a:latin typeface="Times New Roman" pitchFamily="18" charset="0"/>
                <a:ea typeface="宋体" pitchFamily="2" charset="-122"/>
                <a:cs typeface="Times New Roman" pitchFamily="18" charset="0"/>
              </a:rPr>
              <a:t>(S)</a:t>
            </a:r>
          </a:p>
          <a:p>
            <a:r>
              <a:rPr lang="en-US" altLang="zh-CN" sz="2400" b="1" dirty="0" smtClean="0">
                <a:solidFill>
                  <a:srgbClr val="FF0000"/>
                </a:solidFill>
                <a:latin typeface="Times New Roman" pitchFamily="18" charset="0"/>
                <a:ea typeface="宋体" pitchFamily="2" charset="-122"/>
                <a:cs typeface="Times New Roman" pitchFamily="18" charset="0"/>
              </a:rPr>
              <a:t>(2)A</a:t>
            </a:r>
            <a:r>
              <a:rPr lang="zh-CN" altLang="en-US" sz="2400" b="1" dirty="0" smtClean="0">
                <a:solidFill>
                  <a:srgbClr val="FF0000"/>
                </a:solidFill>
                <a:latin typeface="Times New Roman" pitchFamily="18" charset="0"/>
                <a:ea typeface="宋体" pitchFamily="2" charset="-122"/>
                <a:cs typeface="Times New Roman" pitchFamily="18" charset="0"/>
              </a:rPr>
              <a:t>、</a:t>
            </a:r>
            <a:r>
              <a:rPr lang="en-US" altLang="zh-CN" sz="2400" b="1" dirty="0" smtClean="0">
                <a:solidFill>
                  <a:srgbClr val="FF0000"/>
                </a:solidFill>
                <a:latin typeface="Times New Roman" pitchFamily="18" charset="0"/>
                <a:ea typeface="宋体" pitchFamily="2" charset="-122"/>
                <a:cs typeface="Times New Roman" pitchFamily="18" charset="0"/>
              </a:rPr>
              <a:t>B</a:t>
            </a:r>
            <a:r>
              <a:rPr lang="zh-CN" altLang="en-US" sz="2400" b="1" dirty="0" smtClean="0">
                <a:solidFill>
                  <a:srgbClr val="FF0000"/>
                </a:solidFill>
                <a:latin typeface="Times New Roman" pitchFamily="18" charset="0"/>
                <a:ea typeface="宋体" pitchFamily="2" charset="-122"/>
                <a:cs typeface="Times New Roman" pitchFamily="18" charset="0"/>
              </a:rPr>
              <a:t>两点角速度相等，</a:t>
            </a:r>
            <a:r>
              <a:rPr lang="en-US" altLang="zh-CN" sz="2400" b="1" dirty="0" smtClean="0">
                <a:solidFill>
                  <a:srgbClr val="FF0000"/>
                </a:solidFill>
                <a:latin typeface="Times New Roman" pitchFamily="18" charset="0"/>
                <a:ea typeface="宋体" pitchFamily="2" charset="-122"/>
                <a:cs typeface="Times New Roman" pitchFamily="18" charset="0"/>
              </a:rPr>
              <a:t>A</a:t>
            </a:r>
            <a:r>
              <a:rPr lang="zh-CN" altLang="en-US" sz="2400" b="1" dirty="0" smtClean="0">
                <a:solidFill>
                  <a:srgbClr val="FF0000"/>
                </a:solidFill>
                <a:latin typeface="Times New Roman" pitchFamily="18" charset="0"/>
                <a:ea typeface="宋体" pitchFamily="2" charset="-122"/>
                <a:cs typeface="Times New Roman" pitchFamily="18" charset="0"/>
              </a:rPr>
              <a:t>点线速度大于</a:t>
            </a:r>
            <a:r>
              <a:rPr lang="en-US" altLang="zh-CN" sz="2400" b="1" dirty="0" smtClean="0">
                <a:solidFill>
                  <a:srgbClr val="FF0000"/>
                </a:solidFill>
                <a:latin typeface="Times New Roman" pitchFamily="18" charset="0"/>
                <a:ea typeface="宋体" pitchFamily="2" charset="-122"/>
                <a:cs typeface="Times New Roman" pitchFamily="18" charset="0"/>
              </a:rPr>
              <a:t>B</a:t>
            </a:r>
            <a:r>
              <a:rPr lang="zh-CN" altLang="en-US" sz="2400" b="1" dirty="0" smtClean="0">
                <a:solidFill>
                  <a:srgbClr val="FF0000"/>
                </a:solidFill>
                <a:latin typeface="Times New Roman" pitchFamily="18" charset="0"/>
                <a:ea typeface="宋体" pitchFamily="2" charset="-122"/>
                <a:cs typeface="Times New Roman" pitchFamily="18" charset="0"/>
              </a:rPr>
              <a:t>点；</a:t>
            </a:r>
            <a:r>
              <a:rPr lang="en-US" altLang="zh-CN" sz="2400" b="1" dirty="0" smtClean="0">
                <a:solidFill>
                  <a:srgbClr val="FF0000"/>
                </a:solidFill>
                <a:latin typeface="Times New Roman" pitchFamily="18" charset="0"/>
                <a:ea typeface="宋体" pitchFamily="2" charset="-122"/>
                <a:cs typeface="Times New Roman" pitchFamily="18" charset="0"/>
              </a:rPr>
              <a:t>C</a:t>
            </a:r>
            <a:r>
              <a:rPr lang="zh-CN" altLang="en-US" sz="2400" b="1" dirty="0" smtClean="0">
                <a:solidFill>
                  <a:srgbClr val="FF0000"/>
                </a:solidFill>
                <a:latin typeface="Times New Roman" pitchFamily="18" charset="0"/>
                <a:ea typeface="宋体" pitchFamily="2" charset="-122"/>
                <a:cs typeface="Times New Roman" pitchFamily="18" charset="0"/>
              </a:rPr>
              <a:t>点既无角速度，也无线速度。</a:t>
            </a:r>
            <a:endParaRPr lang="zh-CN" altLang="en-US" sz="2400" b="1" dirty="0">
              <a:solidFill>
                <a:srgbClr val="FF0000"/>
              </a:solidFill>
              <a:latin typeface="Times New Roman" pitchFamily="18" charset="0"/>
              <a:ea typeface="宋体" pitchFamily="2" charset="-122"/>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285720" y="500042"/>
            <a:ext cx="8642350" cy="5213350"/>
          </a:xfrm>
          <a:prstGeom prst="rect">
            <a:avLst/>
          </a:prstGeom>
          <a:noFill/>
          <a:ln cap="flat">
            <a:solidFill>
              <a:schemeClr val="tx1"/>
            </a:solidFill>
            <a:prstDash val="lgDashDotDot"/>
          </a:ln>
        </p:spPr>
        <p:txBody>
          <a:bodyPr vert="horz" lIns="91440" tIns="45720" rIns="91440" bIns="45720" rtlCol="0">
            <a:normAutofit/>
          </a:bodyPr>
          <a:lstStyle/>
          <a:p>
            <a:pPr marL="0" marR="0" lvl="0" indent="6223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zh-CN" altLang="en-US" sz="2800" b="1"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mn-cs"/>
              </a:rPr>
              <a:t>光照图上的时间信息往往是隐藏着的，需要仔细</a:t>
            </a:r>
            <a:r>
              <a:rPr kumimoji="0" lang="zh-CN" altLang="en-US" sz="2800" b="1" i="0" u="none" strike="noStrike" kern="1200" cap="none" spc="0" normalizeH="0" baseline="0" noProof="0" dirty="0" smtClean="0">
                <a:ln>
                  <a:noFill/>
                </a:ln>
                <a:solidFill>
                  <a:schemeClr val="tx1"/>
                </a:solidFill>
                <a:effectLst/>
                <a:uLnTx/>
                <a:uFillTx/>
                <a:latin typeface="宋体" charset="-122"/>
                <a:ea typeface="宋体" charset="-122"/>
                <a:cs typeface="+mn-cs"/>
              </a:rPr>
              <a:t>“</a:t>
            </a:r>
            <a:r>
              <a:rPr kumimoji="0" lang="zh-CN" altLang="en-US" sz="2800" b="1"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mn-cs"/>
              </a:rPr>
              <a:t>挖掘</a:t>
            </a:r>
            <a:r>
              <a:rPr kumimoji="0" lang="zh-CN" altLang="en-US" sz="2800" b="1" i="0" u="none" strike="noStrike" kern="1200" cap="none" spc="0" normalizeH="0" baseline="0" noProof="0" dirty="0" smtClean="0">
                <a:ln>
                  <a:noFill/>
                </a:ln>
                <a:solidFill>
                  <a:schemeClr val="tx1"/>
                </a:solidFill>
                <a:effectLst/>
                <a:uLnTx/>
                <a:uFillTx/>
                <a:latin typeface="宋体" charset="-122"/>
                <a:ea typeface="宋体" charset="-122"/>
                <a:cs typeface="+mn-cs"/>
              </a:rPr>
              <a:t>”</a:t>
            </a:r>
            <a:r>
              <a:rPr kumimoji="0" lang="zh-CN" altLang="en-US" sz="2800" b="1"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mn-cs"/>
              </a:rPr>
              <a:t>，关键在于找出并确定太阳日照图上重要的七个时间点，如图所示：</a:t>
            </a:r>
          </a:p>
          <a:p>
            <a:pPr marL="0" marR="0" lvl="0" indent="622300" algn="l" defTabSz="914400" rtl="0" eaLnBrk="1" fontAlgn="auto" latinLnBrk="0" hangingPunct="1">
              <a:lnSpc>
                <a:spcPct val="100000"/>
              </a:lnSpc>
              <a:spcBef>
                <a:spcPct val="20000"/>
              </a:spcBef>
              <a:spcAft>
                <a:spcPts val="0"/>
              </a:spcAft>
              <a:buClrTx/>
              <a:buSzTx/>
              <a:buFont typeface="Wingdings" pitchFamily="2" charset="2"/>
              <a:buNone/>
              <a:tabLst/>
              <a:defRPr/>
            </a:pPr>
            <a:endParaRPr kumimoji="0" lang="zh-CN" altLang="en-US" sz="3200" b="0"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mn-cs"/>
            </a:endParaRPr>
          </a:p>
          <a:p>
            <a:pPr marL="0" marR="0" lvl="0" indent="622300" algn="l" defTabSz="914400" rtl="0" eaLnBrk="1" fontAlgn="auto" latinLnBrk="0" hangingPunct="1">
              <a:lnSpc>
                <a:spcPct val="100000"/>
              </a:lnSpc>
              <a:spcBef>
                <a:spcPct val="20000"/>
              </a:spcBef>
              <a:spcAft>
                <a:spcPts val="0"/>
              </a:spcAft>
              <a:buClrTx/>
              <a:buSzTx/>
              <a:buFont typeface="Wingdings" pitchFamily="2" charset="2"/>
              <a:buNone/>
              <a:tabLst/>
              <a:defRPr/>
            </a:pPr>
            <a:endParaRPr kumimoji="0" lang="zh-CN" altLang="en-US" sz="3200" b="0"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mn-cs"/>
            </a:endParaRPr>
          </a:p>
          <a:p>
            <a:pPr marL="0" marR="0" lvl="0" indent="622300" algn="l" defTabSz="914400" rtl="0" eaLnBrk="1" fontAlgn="auto" latinLnBrk="0" hangingPunct="1">
              <a:lnSpc>
                <a:spcPct val="100000"/>
              </a:lnSpc>
              <a:spcBef>
                <a:spcPct val="20000"/>
              </a:spcBef>
              <a:spcAft>
                <a:spcPts val="0"/>
              </a:spcAft>
              <a:buClrTx/>
              <a:buSzTx/>
              <a:buFont typeface="Wingdings" pitchFamily="2" charset="2"/>
              <a:buNone/>
              <a:tabLst/>
              <a:defRPr/>
            </a:pPr>
            <a:endParaRPr kumimoji="0" lang="zh-CN" altLang="en-US" sz="3200" b="0"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mn-cs"/>
            </a:endParaRPr>
          </a:p>
          <a:p>
            <a:pPr marL="0" marR="0" lvl="0" indent="622300" algn="l" defTabSz="914400" rtl="0" eaLnBrk="1" fontAlgn="auto" latinLnBrk="0" hangingPunct="1">
              <a:lnSpc>
                <a:spcPct val="100000"/>
              </a:lnSpc>
              <a:spcBef>
                <a:spcPct val="20000"/>
              </a:spcBef>
              <a:spcAft>
                <a:spcPts val="0"/>
              </a:spcAft>
              <a:buClrTx/>
              <a:buSzTx/>
              <a:buFont typeface="Wingdings" pitchFamily="2" charset="2"/>
              <a:buNone/>
              <a:tabLst/>
              <a:defRPr/>
            </a:pPr>
            <a:endParaRPr kumimoji="0" lang="zh-CN" altLang="en-US" sz="3200" b="0"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mn-cs"/>
            </a:endParaRPr>
          </a:p>
          <a:p>
            <a:pPr marL="0" marR="0" lvl="0" indent="622300" algn="l" defTabSz="914400" rtl="0" eaLnBrk="1" fontAlgn="auto" latinLnBrk="0" hangingPunct="1">
              <a:lnSpc>
                <a:spcPct val="100000"/>
              </a:lnSpc>
              <a:spcBef>
                <a:spcPct val="20000"/>
              </a:spcBef>
              <a:spcAft>
                <a:spcPts val="0"/>
              </a:spcAft>
              <a:buClrTx/>
              <a:buSzTx/>
              <a:buFont typeface="Wingdings" pitchFamily="2" charset="2"/>
              <a:buNone/>
              <a:tabLst/>
              <a:defRPr/>
            </a:pPr>
            <a:endParaRPr kumimoji="0" lang="zh-CN" altLang="en-US" sz="3200" b="0"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mn-cs"/>
            </a:endParaRPr>
          </a:p>
          <a:p>
            <a:pPr marL="0" marR="0" lvl="0" indent="622300" algn="l" defTabSz="914400" rtl="0" eaLnBrk="1" fontAlgn="auto" latinLnBrk="0" hangingPunct="1">
              <a:lnSpc>
                <a:spcPct val="100000"/>
              </a:lnSpc>
              <a:spcBef>
                <a:spcPct val="20000"/>
              </a:spcBef>
              <a:spcAft>
                <a:spcPts val="0"/>
              </a:spcAft>
              <a:buClrTx/>
              <a:buSzTx/>
              <a:buFont typeface="Wingdings" pitchFamily="2" charset="2"/>
              <a:buNone/>
              <a:tabLst/>
              <a:defRPr/>
            </a:pPr>
            <a:endParaRPr kumimoji="0" lang="zh-CN" altLang="en-US" sz="3200" b="0"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mn-cs"/>
            </a:endParaRPr>
          </a:p>
          <a:p>
            <a:pPr marL="0" marR="0" lvl="0" indent="622300" algn="l" defTabSz="914400" rtl="0" eaLnBrk="1" fontAlgn="auto" latinLnBrk="0" hangingPunct="1">
              <a:lnSpc>
                <a:spcPct val="100000"/>
              </a:lnSpc>
              <a:spcBef>
                <a:spcPct val="20000"/>
              </a:spcBef>
              <a:spcAft>
                <a:spcPts val="0"/>
              </a:spcAft>
              <a:buClrTx/>
              <a:buSzTx/>
              <a:buFont typeface="Wingdings" pitchFamily="2" charset="2"/>
              <a:buNone/>
              <a:tabLst/>
              <a:defRPr/>
            </a:pPr>
            <a:endParaRPr kumimoji="0" lang="en-US" altLang="zh-CN" sz="3200" b="0" i="0" u="none" strike="noStrike" kern="1200" cap="none" spc="0" normalizeH="0" baseline="0" noProof="0" dirty="0" smtClean="0">
              <a:ln>
                <a:noFill/>
              </a:ln>
              <a:solidFill>
                <a:schemeClr val="tx1"/>
              </a:solidFill>
              <a:effectLst/>
              <a:uLnTx/>
              <a:uFillTx/>
              <a:latin typeface="Times New Roman" pitchFamily="18" charset="0"/>
              <a:ea typeface="仿宋_GB2312" pitchFamily="49" charset="-122"/>
              <a:cs typeface="+mn-cs"/>
            </a:endParaRPr>
          </a:p>
        </p:txBody>
      </p:sp>
      <p:pic>
        <p:nvPicPr>
          <p:cNvPr id="3" name="Picture 5" descr="G:\张蕴霞\课件\学苑文化\2016二轮\地理\新建文件夹\2-27.TIF"/>
          <p:cNvPicPr>
            <a:picLocks noChangeAspect="1" noChangeArrowheads="1"/>
          </p:cNvPicPr>
          <p:nvPr/>
        </p:nvPicPr>
        <p:blipFill>
          <a:blip r:embed="rId2" r:link="rId3" cstate="print"/>
          <a:srcRect/>
          <a:stretch>
            <a:fillRect/>
          </a:stretch>
        </p:blipFill>
        <p:spPr bwMode="auto">
          <a:xfrm>
            <a:off x="642910" y="2000240"/>
            <a:ext cx="7786742" cy="457203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285720" y="1071546"/>
            <a:ext cx="4000528" cy="2714644"/>
          </a:xfrm>
          <a:prstGeom prst="rect">
            <a:avLst/>
          </a:prstGeom>
        </p:spPr>
        <p:txBody>
          <a:bodyPr vert="horz" lIns="91440" tIns="45720" rIns="91440" bIns="45720" rtlCol="0">
            <a:normAutofit/>
          </a:bodyPr>
          <a:lstStyle/>
          <a:p>
            <a:pPr marL="0" marR="0" lvl="0" indent="6223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(2015</a:t>
            </a:r>
            <a:r>
              <a:rPr kumimoji="0" lang="en-US" altLang="zh-CN" sz="2400" b="1" i="0" u="none" strike="noStrike" kern="1200" cap="none" spc="0" normalizeH="0" baseline="0" noProof="0" dirty="0" smtClean="0">
                <a:ln>
                  <a:noFill/>
                </a:ln>
                <a:solidFill>
                  <a:schemeClr val="tx1"/>
                </a:solidFill>
                <a:effectLst/>
                <a:uLnTx/>
                <a:uFillTx/>
                <a:latin typeface="Courier New" pitchFamily="49" charset="0"/>
                <a:ea typeface="宋体" charset="-122"/>
                <a:cs typeface="+mn-cs"/>
              </a:rPr>
              <a:t>·</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天津文综</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)2015</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年某日出现了日食现象，在四幅日照图中，深色阴影为夜半球，浅色阴影为当时可观测到日食的地区范围。读图，回答</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(1)</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(2)</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题。</a:t>
            </a:r>
          </a:p>
        </p:txBody>
      </p:sp>
      <p:pic>
        <p:nvPicPr>
          <p:cNvPr id="3" name="Picture 3"/>
          <p:cNvPicPr>
            <a:picLocks noChangeAspect="1" noChangeArrowheads="1"/>
          </p:cNvPicPr>
          <p:nvPr/>
        </p:nvPicPr>
        <p:blipFill>
          <a:blip r:embed="rId2" cstate="print"/>
          <a:srcRect/>
          <a:stretch>
            <a:fillRect/>
          </a:stretch>
        </p:blipFill>
        <p:spPr bwMode="auto">
          <a:xfrm>
            <a:off x="285720" y="357166"/>
            <a:ext cx="7591425" cy="400050"/>
          </a:xfrm>
          <a:prstGeom prst="rect">
            <a:avLst/>
          </a:prstGeom>
          <a:noFill/>
          <a:ln w="9525" algn="ctr">
            <a:noFill/>
            <a:miter lim="800000"/>
            <a:headEnd/>
            <a:tailEnd/>
          </a:ln>
        </p:spPr>
      </p:pic>
      <p:pic>
        <p:nvPicPr>
          <p:cNvPr id="4" name="Picture 5" descr="G:\张蕴霞\课件\学苑文化\2016二轮\地理\新建文件夹\2-28.TIF"/>
          <p:cNvPicPr>
            <a:picLocks noChangeAspect="1" noChangeArrowheads="1"/>
          </p:cNvPicPr>
          <p:nvPr/>
        </p:nvPicPr>
        <p:blipFill>
          <a:blip r:embed="rId3" r:link="rId4" cstate="print"/>
          <a:srcRect/>
          <a:stretch>
            <a:fillRect/>
          </a:stretch>
        </p:blipFill>
        <p:spPr bwMode="auto">
          <a:xfrm>
            <a:off x="4572000" y="142852"/>
            <a:ext cx="4050311" cy="3929090"/>
          </a:xfrm>
          <a:prstGeom prst="rect">
            <a:avLst/>
          </a:prstGeom>
          <a:noFill/>
          <a:ln w="9525">
            <a:noFill/>
            <a:miter lim="800000"/>
            <a:headEnd/>
            <a:tailEnd/>
          </a:ln>
        </p:spPr>
      </p:pic>
      <p:sp>
        <p:nvSpPr>
          <p:cNvPr id="5" name="Rectangle 2"/>
          <p:cNvSpPr txBox="1">
            <a:spLocks noChangeArrowheads="1"/>
          </p:cNvSpPr>
          <p:nvPr/>
        </p:nvSpPr>
        <p:spPr>
          <a:xfrm>
            <a:off x="500034" y="4286256"/>
            <a:ext cx="8358246" cy="2286016"/>
          </a:xfrm>
          <a:prstGeom prst="rect">
            <a:avLst/>
          </a:prstGeom>
        </p:spPr>
        <p:txBody>
          <a:bodyPr vert="horz" lIns="91440" tIns="45720" rIns="91440" bIns="45720" rtlCol="0">
            <a:normAutofit lnSpcReduction="10000"/>
          </a:bodyPr>
          <a:lstStyle/>
          <a:p>
            <a:pPr marL="0" marR="0" lvl="0" indent="6223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(1)</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发生日食的这天，在上图所示四地中，正午太阳高度角最大的是</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　　</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a:t>
            </a:r>
          </a:p>
          <a:p>
            <a:pPr marL="0" marR="0" lvl="0" indent="6223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A</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．甲　　　</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B</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．乙          </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C</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．丙	</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D</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．丁</a:t>
            </a:r>
          </a:p>
          <a:p>
            <a:pPr marL="0" marR="0" lvl="0" indent="6223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(2)</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在上图所示四地中，观测者正朝西南方向观测日食的是</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　　</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a:t>
            </a:r>
          </a:p>
          <a:p>
            <a:pPr marL="0" marR="0" lvl="0" indent="6223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A</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．甲	       </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B</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．乙          </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C</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．丙	</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D</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．丁</a:t>
            </a:r>
          </a:p>
        </p:txBody>
      </p:sp>
      <p:sp>
        <p:nvSpPr>
          <p:cNvPr id="6" name="矩形 5"/>
          <p:cNvSpPr/>
          <p:nvPr/>
        </p:nvSpPr>
        <p:spPr>
          <a:xfrm>
            <a:off x="2357422" y="4643446"/>
            <a:ext cx="407484" cy="461665"/>
          </a:xfrm>
          <a:prstGeom prst="rect">
            <a:avLst/>
          </a:prstGeom>
        </p:spPr>
        <p:txBody>
          <a:bodyPr wrap="none">
            <a:spAutoFit/>
          </a:bodyPr>
          <a:lstStyle/>
          <a:p>
            <a:r>
              <a:rPr lang="en-US" altLang="zh-CN" sz="2400" b="1" dirty="0" smtClean="0">
                <a:solidFill>
                  <a:srgbClr val="FF0000"/>
                </a:solidFill>
                <a:latin typeface="Times New Roman" pitchFamily="18" charset="0"/>
                <a:ea typeface="宋体" charset="-122"/>
              </a:rPr>
              <a:t>A</a:t>
            </a:r>
            <a:endParaRPr lang="zh-CN" altLang="en-US" sz="2400" b="1" dirty="0">
              <a:solidFill>
                <a:srgbClr val="FF0000"/>
              </a:solidFill>
            </a:endParaRPr>
          </a:p>
        </p:txBody>
      </p:sp>
      <p:sp>
        <p:nvSpPr>
          <p:cNvPr id="7" name="矩形 6"/>
          <p:cNvSpPr/>
          <p:nvPr/>
        </p:nvSpPr>
        <p:spPr>
          <a:xfrm>
            <a:off x="1071538" y="5786454"/>
            <a:ext cx="407484" cy="461665"/>
          </a:xfrm>
          <a:prstGeom prst="rect">
            <a:avLst/>
          </a:prstGeom>
        </p:spPr>
        <p:txBody>
          <a:bodyPr wrap="none">
            <a:spAutoFit/>
          </a:bodyPr>
          <a:lstStyle/>
          <a:p>
            <a:r>
              <a:rPr lang="en-US" altLang="zh-CN" sz="2400" b="1" dirty="0" smtClean="0">
                <a:solidFill>
                  <a:srgbClr val="FF0000"/>
                </a:solidFill>
                <a:latin typeface="Times New Roman" pitchFamily="18" charset="0"/>
                <a:ea typeface="宋体" charset="-122"/>
              </a:rPr>
              <a:t>D</a:t>
            </a:r>
            <a:endParaRPr lang="zh-CN" altLang="en-US" sz="24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357158" y="1000108"/>
            <a:ext cx="8504237" cy="4692650"/>
          </a:xfrm>
          <a:prstGeom prst="rect">
            <a:avLst/>
          </a:prstGeom>
        </p:spPr>
        <p:txBody>
          <a:bodyPr vert="horz" lIns="91440" tIns="45720" rIns="91440" bIns="45720" rtlCol="0">
            <a:normAutofit/>
          </a:bodyPr>
          <a:lstStyle/>
          <a:p>
            <a:pPr marL="0" marR="0" lvl="0" indent="6223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(2015</a:t>
            </a:r>
            <a:r>
              <a:rPr kumimoji="0" lang="en-US" altLang="zh-CN" sz="2400" b="1" i="0" u="none" strike="noStrike" kern="1200" cap="none" spc="0" normalizeH="0" baseline="0" noProof="0" dirty="0" smtClean="0">
                <a:ln>
                  <a:noFill/>
                </a:ln>
                <a:solidFill>
                  <a:schemeClr val="tx1"/>
                </a:solidFill>
                <a:effectLst/>
                <a:uLnTx/>
                <a:uFillTx/>
                <a:latin typeface="Courier New" pitchFamily="49" charset="0"/>
                <a:ea typeface="宋体" charset="-122"/>
                <a:cs typeface="+mn-cs"/>
              </a:rPr>
              <a:t>·</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东北四校联考</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下图是以极点为中心的半球图，经线</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MO</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以东为东半球，以西为西半球，箭头表示地球自转方向。完成</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(1)</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(2)</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题。</a:t>
            </a:r>
            <a:endPar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endParaRPr>
          </a:p>
          <a:p>
            <a:pPr marL="0" marR="0" lvl="0" indent="6223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(1)</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此时，下列四个城市白昼时间最长的是</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　　</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a:t>
            </a:r>
          </a:p>
          <a:p>
            <a:pPr marL="0" marR="0" lvl="0" indent="6223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    A</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．海口　　</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B</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．拉萨　　</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C</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．合肥　　</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D</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．北京</a:t>
            </a:r>
          </a:p>
        </p:txBody>
      </p:sp>
      <p:pic>
        <p:nvPicPr>
          <p:cNvPr id="3" name="Picture 3"/>
          <p:cNvPicPr>
            <a:picLocks noChangeAspect="1" noChangeArrowheads="1"/>
          </p:cNvPicPr>
          <p:nvPr/>
        </p:nvPicPr>
        <p:blipFill>
          <a:blip r:embed="rId2" cstate="print"/>
          <a:srcRect/>
          <a:stretch>
            <a:fillRect/>
          </a:stretch>
        </p:blipFill>
        <p:spPr bwMode="auto">
          <a:xfrm>
            <a:off x="428596" y="357166"/>
            <a:ext cx="7591425" cy="371475"/>
          </a:xfrm>
          <a:prstGeom prst="rect">
            <a:avLst/>
          </a:prstGeom>
          <a:noFill/>
          <a:ln w="9525" algn="ctr">
            <a:noFill/>
            <a:miter lim="800000"/>
            <a:headEnd/>
            <a:tailEnd/>
          </a:ln>
        </p:spPr>
      </p:pic>
      <p:pic>
        <p:nvPicPr>
          <p:cNvPr id="4" name="Picture 5" descr="G:\张蕴霞\课件\学苑文化\2016二轮\地理\新建文件夹\2-29.TIF"/>
          <p:cNvPicPr>
            <a:picLocks noChangeAspect="1" noChangeArrowheads="1"/>
          </p:cNvPicPr>
          <p:nvPr/>
        </p:nvPicPr>
        <p:blipFill>
          <a:blip r:embed="rId3" r:link="rId4" cstate="print"/>
          <a:srcRect/>
          <a:stretch>
            <a:fillRect/>
          </a:stretch>
        </p:blipFill>
        <p:spPr bwMode="auto">
          <a:xfrm>
            <a:off x="4714876" y="3857628"/>
            <a:ext cx="3786214" cy="2357454"/>
          </a:xfrm>
          <a:prstGeom prst="rect">
            <a:avLst/>
          </a:prstGeom>
          <a:noFill/>
          <a:ln w="9525">
            <a:noFill/>
            <a:miter lim="800000"/>
            <a:headEnd/>
            <a:tailEnd/>
          </a:ln>
        </p:spPr>
      </p:pic>
      <p:sp>
        <p:nvSpPr>
          <p:cNvPr id="5" name="Rectangle 2"/>
          <p:cNvSpPr txBox="1">
            <a:spLocks noChangeArrowheads="1"/>
          </p:cNvSpPr>
          <p:nvPr/>
        </p:nvSpPr>
        <p:spPr>
          <a:xfrm>
            <a:off x="357158" y="3286124"/>
            <a:ext cx="5214974" cy="2357454"/>
          </a:xfrm>
          <a:prstGeom prst="rect">
            <a:avLst/>
          </a:prstGeom>
        </p:spPr>
        <p:txBody>
          <a:bodyPr vert="horz" lIns="91440" tIns="45720" rIns="91440" bIns="45720" rtlCol="0">
            <a:normAutofit/>
          </a:bodyPr>
          <a:lstStyle/>
          <a:p>
            <a:pPr marL="0" marR="0" lvl="0" indent="6223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(2)</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此时，北京时间最接近</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　　</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a:t>
            </a:r>
          </a:p>
          <a:p>
            <a:pPr marL="0" marR="0" lvl="0" indent="6223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    A</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3</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时</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20</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分	</a:t>
            </a:r>
            <a:endPar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endParaRPr>
          </a:p>
          <a:p>
            <a:pPr marL="0" marR="0" lvl="0" indent="6223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    B</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15</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时</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20</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分  </a:t>
            </a:r>
          </a:p>
          <a:p>
            <a:pPr marL="0" marR="0" lvl="0" indent="6223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    C</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2</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时	</a:t>
            </a:r>
            <a:endPar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endParaRPr>
          </a:p>
          <a:p>
            <a:pPr marL="0" marR="0" lvl="0" indent="622300" algn="l" defTabSz="914400" rtl="0" eaLnBrk="1" fontAlgn="auto" latinLnBrk="0" hangingPunct="1">
              <a:lnSpc>
                <a:spcPct val="100000"/>
              </a:lnSpc>
              <a:spcBef>
                <a:spcPct val="20000"/>
              </a:spcBef>
              <a:spcAft>
                <a:spcPts val="0"/>
              </a:spcAft>
              <a:buClrTx/>
              <a:buSzTx/>
              <a:buFont typeface="Wingdings" pitchFamily="2" charset="2"/>
              <a:buNone/>
              <a:tabLst/>
              <a:defRPr/>
            </a:pP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    D</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14</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charset="-122"/>
                <a:cs typeface="+mn-cs"/>
              </a:rPr>
              <a:t>时</a:t>
            </a:r>
            <a:endParaRPr kumimoji="0" lang="zh-CN" altLang="en-US" sz="2400" b="1" i="0" u="none" strike="noStrike" kern="1200" cap="none" spc="0" normalizeH="0" baseline="0" noProof="0" dirty="0" smtClean="0">
              <a:ln>
                <a:noFill/>
              </a:ln>
              <a:solidFill>
                <a:srgbClr val="0000FF"/>
              </a:solidFill>
              <a:effectLst/>
              <a:uLnTx/>
              <a:uFillTx/>
              <a:latin typeface="Times New Roman" pitchFamily="18" charset="0"/>
              <a:ea typeface="黑体" pitchFamily="49" charset="-122"/>
              <a:cs typeface="+mn-cs"/>
            </a:endParaRPr>
          </a:p>
        </p:txBody>
      </p:sp>
      <p:sp>
        <p:nvSpPr>
          <p:cNvPr id="6" name="矩形 5"/>
          <p:cNvSpPr/>
          <p:nvPr/>
        </p:nvSpPr>
        <p:spPr>
          <a:xfrm>
            <a:off x="6858016" y="2214554"/>
            <a:ext cx="407484" cy="461665"/>
          </a:xfrm>
          <a:prstGeom prst="rect">
            <a:avLst/>
          </a:prstGeom>
        </p:spPr>
        <p:txBody>
          <a:bodyPr wrap="none">
            <a:spAutoFit/>
          </a:bodyPr>
          <a:lstStyle/>
          <a:p>
            <a:r>
              <a:rPr lang="en-US" altLang="zh-CN" sz="2400" b="1" dirty="0" smtClean="0">
                <a:solidFill>
                  <a:srgbClr val="FF0000"/>
                </a:solidFill>
                <a:latin typeface="Times New Roman" pitchFamily="18" charset="0"/>
                <a:ea typeface="宋体" charset="-122"/>
              </a:rPr>
              <a:t>D</a:t>
            </a:r>
            <a:endParaRPr lang="zh-CN" altLang="en-US" sz="2400" dirty="0">
              <a:solidFill>
                <a:srgbClr val="FF0000"/>
              </a:solidFill>
            </a:endParaRPr>
          </a:p>
        </p:txBody>
      </p:sp>
      <p:sp>
        <p:nvSpPr>
          <p:cNvPr id="7" name="矩形 6"/>
          <p:cNvSpPr/>
          <p:nvPr/>
        </p:nvSpPr>
        <p:spPr>
          <a:xfrm>
            <a:off x="4714876" y="3286124"/>
            <a:ext cx="407484" cy="461665"/>
          </a:xfrm>
          <a:prstGeom prst="rect">
            <a:avLst/>
          </a:prstGeom>
        </p:spPr>
        <p:txBody>
          <a:bodyPr wrap="none">
            <a:spAutoFit/>
          </a:bodyPr>
          <a:lstStyle/>
          <a:p>
            <a:r>
              <a:rPr lang="en-US" altLang="zh-CN" sz="2400" b="1" dirty="0" smtClean="0">
                <a:solidFill>
                  <a:srgbClr val="FF0000"/>
                </a:solidFill>
                <a:latin typeface="Times New Roman" pitchFamily="18" charset="0"/>
                <a:ea typeface="宋体" charset="-122"/>
              </a:rPr>
              <a:t>A</a:t>
            </a:r>
            <a:endParaRPr lang="zh-CN" altLang="en-US" sz="24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357158" y="285728"/>
            <a:ext cx="5072098" cy="3159125"/>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2.</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读图，完成下列问题。</a:t>
            </a: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(1)</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在图中画出晨昏线，用</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表示出夜半球。</a:t>
            </a: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(2)</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图中昼夜半球的分界线是</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______(</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晨</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昏</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线，它与太阳光线的关系是</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________</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a:t>
            </a:r>
          </a:p>
        </p:txBody>
      </p:sp>
      <p:sp>
        <p:nvSpPr>
          <p:cNvPr id="5" name="Rectangle 5"/>
          <p:cNvSpPr>
            <a:spLocks noChangeArrowheads="1"/>
          </p:cNvSpPr>
          <p:nvPr/>
        </p:nvSpPr>
        <p:spPr bwMode="auto">
          <a:xfrm>
            <a:off x="214282" y="3214686"/>
            <a:ext cx="8072494" cy="1643527"/>
          </a:xfrm>
          <a:prstGeom prst="rect">
            <a:avLst/>
          </a:prstGeom>
          <a:noFill/>
          <a:ln w="9525">
            <a:noFill/>
            <a:miter lim="800000"/>
            <a:headEnd/>
            <a:tailEnd/>
          </a:ln>
          <a:effectLst/>
        </p:spPr>
        <p:txBody>
          <a:bodyPr wrap="square">
            <a:spAutoFit/>
          </a:bodyPr>
          <a:lstStyle/>
          <a:p>
            <a:pPr indent="622300" algn="just" defTabSz="933450" hangingPunct="0">
              <a:lnSpc>
                <a:spcPct val="140000"/>
              </a:lnSpc>
              <a:buClr>
                <a:schemeClr val="accent1"/>
              </a:buClr>
              <a:buFont typeface="Wingdings" pitchFamily="2" charset="2"/>
              <a:buNone/>
              <a:tabLst>
                <a:tab pos="3949700" algn="l"/>
              </a:tabLst>
            </a:pPr>
            <a:r>
              <a:rPr lang="en-US" altLang="zh-CN" sz="2400" b="1" dirty="0">
                <a:solidFill>
                  <a:srgbClr val="000000"/>
                </a:solidFill>
                <a:cs typeface="Times New Roman" pitchFamily="18" charset="0"/>
              </a:rPr>
              <a:t>(3)B</a:t>
            </a:r>
            <a:r>
              <a:rPr lang="zh-CN" altLang="en-US" sz="2400" b="1" dirty="0">
                <a:solidFill>
                  <a:srgbClr val="000000"/>
                </a:solidFill>
                <a:cs typeface="Times New Roman" pitchFamily="18" charset="0"/>
              </a:rPr>
              <a:t>即将进入</a:t>
            </a:r>
            <a:r>
              <a:rPr lang="en-US" altLang="zh-CN" sz="2400" b="1" dirty="0">
                <a:solidFill>
                  <a:srgbClr val="000000"/>
                </a:solidFill>
                <a:cs typeface="Times New Roman" pitchFamily="18" charset="0"/>
              </a:rPr>
              <a:t>______(</a:t>
            </a:r>
            <a:r>
              <a:rPr lang="zh-CN" altLang="en-US" sz="2400" b="1" dirty="0">
                <a:solidFill>
                  <a:srgbClr val="000000"/>
                </a:solidFill>
                <a:cs typeface="Times New Roman" pitchFamily="18" charset="0"/>
              </a:rPr>
              <a:t>昼</a:t>
            </a:r>
            <a:r>
              <a:rPr lang="en-US" altLang="zh-CN" sz="2400" b="1" dirty="0">
                <a:solidFill>
                  <a:srgbClr val="000000"/>
                </a:solidFill>
                <a:cs typeface="Times New Roman" pitchFamily="18" charset="0"/>
              </a:rPr>
              <a:t>/</a:t>
            </a:r>
            <a:r>
              <a:rPr lang="zh-CN" altLang="en-US" sz="2400" b="1" dirty="0">
                <a:solidFill>
                  <a:srgbClr val="000000"/>
                </a:solidFill>
                <a:cs typeface="Times New Roman" pitchFamily="18" charset="0"/>
              </a:rPr>
              <a:t>夜</a:t>
            </a:r>
            <a:r>
              <a:rPr lang="en-US" altLang="zh-CN" sz="2400" b="1" dirty="0">
                <a:solidFill>
                  <a:srgbClr val="000000"/>
                </a:solidFill>
                <a:cs typeface="Times New Roman" pitchFamily="18" charset="0"/>
              </a:rPr>
              <a:t>)</a:t>
            </a:r>
            <a:r>
              <a:rPr lang="zh-CN" altLang="en-US" sz="2400" b="1" dirty="0">
                <a:solidFill>
                  <a:srgbClr val="000000"/>
                </a:solidFill>
                <a:cs typeface="Times New Roman" pitchFamily="18" charset="0"/>
              </a:rPr>
              <a:t>半球。</a:t>
            </a:r>
          </a:p>
          <a:p>
            <a:pPr indent="622300" algn="just" defTabSz="933450" hangingPunct="0">
              <a:lnSpc>
                <a:spcPct val="140000"/>
              </a:lnSpc>
              <a:buClr>
                <a:schemeClr val="accent1"/>
              </a:buClr>
              <a:buFont typeface="Wingdings" pitchFamily="2" charset="2"/>
              <a:buNone/>
              <a:tabLst>
                <a:tab pos="3949700" algn="l"/>
              </a:tabLst>
            </a:pPr>
            <a:r>
              <a:rPr lang="en-US" altLang="zh-CN" sz="2400" b="1" dirty="0">
                <a:solidFill>
                  <a:srgbClr val="000000"/>
                </a:solidFill>
                <a:cs typeface="Times New Roman" pitchFamily="18" charset="0"/>
              </a:rPr>
              <a:t>(4)</a:t>
            </a:r>
            <a:r>
              <a:rPr lang="zh-CN" altLang="en-US" sz="2400" b="1" dirty="0">
                <a:solidFill>
                  <a:srgbClr val="000000"/>
                </a:solidFill>
                <a:cs typeface="Times New Roman" pitchFamily="18" charset="0"/>
              </a:rPr>
              <a:t>图中各点中，地方时为正午</a:t>
            </a:r>
            <a:r>
              <a:rPr lang="en-US" altLang="zh-CN" sz="2400" b="1" dirty="0">
                <a:solidFill>
                  <a:srgbClr val="000000"/>
                </a:solidFill>
                <a:cs typeface="Times New Roman" pitchFamily="18" charset="0"/>
              </a:rPr>
              <a:t>12</a:t>
            </a:r>
            <a:r>
              <a:rPr lang="zh-CN" altLang="en-US" sz="2400" b="1" dirty="0">
                <a:solidFill>
                  <a:srgbClr val="000000"/>
                </a:solidFill>
                <a:cs typeface="Times New Roman" pitchFamily="18" charset="0"/>
              </a:rPr>
              <a:t>：</a:t>
            </a:r>
            <a:r>
              <a:rPr lang="en-US" altLang="zh-CN" sz="2400" b="1" dirty="0">
                <a:solidFill>
                  <a:srgbClr val="000000"/>
                </a:solidFill>
                <a:cs typeface="Times New Roman" pitchFamily="18" charset="0"/>
              </a:rPr>
              <a:t>00</a:t>
            </a:r>
            <a:r>
              <a:rPr lang="zh-CN" altLang="en-US" sz="2400" b="1" dirty="0">
                <a:solidFill>
                  <a:srgbClr val="000000"/>
                </a:solidFill>
                <a:cs typeface="Times New Roman" pitchFamily="18" charset="0"/>
              </a:rPr>
              <a:t>的点是</a:t>
            </a:r>
            <a:r>
              <a:rPr lang="en-US" altLang="zh-CN" sz="2400" b="1" dirty="0">
                <a:solidFill>
                  <a:srgbClr val="000000"/>
                </a:solidFill>
                <a:cs typeface="Times New Roman" pitchFamily="18" charset="0"/>
              </a:rPr>
              <a:t>______</a:t>
            </a:r>
            <a:r>
              <a:rPr lang="zh-CN" altLang="en-US" sz="2400" b="1" dirty="0">
                <a:solidFill>
                  <a:srgbClr val="000000"/>
                </a:solidFill>
                <a:cs typeface="Times New Roman" pitchFamily="18" charset="0"/>
              </a:rPr>
              <a:t>，比</a:t>
            </a:r>
            <a:r>
              <a:rPr lang="en-US" altLang="zh-CN" sz="2400" b="1" dirty="0">
                <a:solidFill>
                  <a:srgbClr val="000000"/>
                </a:solidFill>
                <a:cs typeface="Times New Roman" pitchFamily="18" charset="0"/>
              </a:rPr>
              <a:t>B</a:t>
            </a:r>
            <a:r>
              <a:rPr lang="zh-CN" altLang="en-US" sz="2400" b="1" dirty="0">
                <a:solidFill>
                  <a:srgbClr val="000000"/>
                </a:solidFill>
                <a:cs typeface="Times New Roman" pitchFamily="18" charset="0"/>
              </a:rPr>
              <a:t>晚</a:t>
            </a:r>
            <a:r>
              <a:rPr lang="en-US" altLang="zh-CN" sz="2400" b="1" dirty="0">
                <a:solidFill>
                  <a:srgbClr val="000000"/>
                </a:solidFill>
                <a:cs typeface="Times New Roman" pitchFamily="18" charset="0"/>
              </a:rPr>
              <a:t>2</a:t>
            </a:r>
            <a:r>
              <a:rPr lang="zh-CN" altLang="en-US" sz="2400" b="1" dirty="0">
                <a:solidFill>
                  <a:srgbClr val="000000"/>
                </a:solidFill>
                <a:cs typeface="Times New Roman" pitchFamily="18" charset="0"/>
              </a:rPr>
              <a:t>小时的点是</a:t>
            </a:r>
            <a:r>
              <a:rPr lang="en-US" altLang="zh-CN" sz="2400" b="1" dirty="0">
                <a:solidFill>
                  <a:srgbClr val="000000"/>
                </a:solidFill>
                <a:cs typeface="Times New Roman" pitchFamily="18" charset="0"/>
              </a:rPr>
              <a:t>______</a:t>
            </a:r>
            <a:r>
              <a:rPr lang="zh-CN" altLang="en-US" sz="2400" b="1" dirty="0" smtClean="0">
                <a:solidFill>
                  <a:srgbClr val="000000"/>
                </a:solidFill>
                <a:cs typeface="Times New Roman" pitchFamily="18" charset="0"/>
              </a:rPr>
              <a:t>。</a:t>
            </a:r>
            <a:endParaRPr lang="zh-CN" altLang="en-US" sz="2400" b="1" dirty="0">
              <a:solidFill>
                <a:srgbClr val="000000"/>
              </a:solidFill>
              <a:cs typeface="Times New Roman" pitchFamily="18" charset="0"/>
            </a:endParaRPr>
          </a:p>
        </p:txBody>
      </p:sp>
      <p:pic>
        <p:nvPicPr>
          <p:cNvPr id="6" name="Picture 4" descr="G:\张蕴霞\课件\学苑文化\2016二轮\地理\新建文件夹\2-3.TIF"/>
          <p:cNvPicPr>
            <a:picLocks noChangeAspect="1" noChangeArrowheads="1"/>
          </p:cNvPicPr>
          <p:nvPr/>
        </p:nvPicPr>
        <p:blipFill>
          <a:blip r:embed="rId2" r:link="rId3" cstate="print"/>
          <a:srcRect/>
          <a:stretch>
            <a:fillRect/>
          </a:stretch>
        </p:blipFill>
        <p:spPr bwMode="auto">
          <a:xfrm>
            <a:off x="5643570" y="428604"/>
            <a:ext cx="3267075" cy="2924175"/>
          </a:xfrm>
          <a:prstGeom prst="rect">
            <a:avLst/>
          </a:prstGeom>
          <a:noFill/>
        </p:spPr>
      </p:pic>
      <p:sp>
        <p:nvSpPr>
          <p:cNvPr id="7" name="矩形 6"/>
          <p:cNvSpPr/>
          <p:nvPr/>
        </p:nvSpPr>
        <p:spPr>
          <a:xfrm>
            <a:off x="785786" y="5072074"/>
            <a:ext cx="7500990" cy="1072473"/>
          </a:xfrm>
          <a:prstGeom prst="rect">
            <a:avLst/>
          </a:prstGeom>
        </p:spPr>
        <p:txBody>
          <a:bodyPr wrap="square">
            <a:spAutoFit/>
          </a:bodyPr>
          <a:lstStyle/>
          <a:p>
            <a:pPr indent="622300" algn="just" defTabSz="933450" hangingPunct="0">
              <a:lnSpc>
                <a:spcPct val="140000"/>
              </a:lnSpc>
              <a:buClr>
                <a:schemeClr val="accent1"/>
              </a:buClr>
              <a:buFont typeface="Wingdings" pitchFamily="2" charset="2"/>
              <a:buNone/>
              <a:tabLst>
                <a:tab pos="3949700" algn="l"/>
              </a:tabLst>
            </a:pPr>
            <a:r>
              <a:rPr lang="zh-CN" altLang="en-US" sz="2400" b="1" dirty="0" smtClean="0">
                <a:solidFill>
                  <a:srgbClr val="FF0000"/>
                </a:solidFill>
                <a:ea typeface="黑体" pitchFamily="2" charset="-122"/>
                <a:cs typeface="Times New Roman" pitchFamily="18" charset="0"/>
              </a:rPr>
              <a:t>答案：　</a:t>
            </a:r>
            <a:r>
              <a:rPr lang="en-US" altLang="zh-CN" sz="2400" b="1" dirty="0" smtClean="0">
                <a:solidFill>
                  <a:srgbClr val="FF0000"/>
                </a:solidFill>
                <a:cs typeface="Times New Roman" pitchFamily="18" charset="0"/>
              </a:rPr>
              <a:t>(1)ABC</a:t>
            </a:r>
            <a:r>
              <a:rPr lang="zh-CN" altLang="en-US" sz="2400" b="1" dirty="0" smtClean="0">
                <a:solidFill>
                  <a:srgbClr val="FF0000"/>
                </a:solidFill>
                <a:cs typeface="Times New Roman" pitchFamily="18" charset="0"/>
              </a:rPr>
              <a:t>一线的左侧为夜半球。　</a:t>
            </a:r>
            <a:endParaRPr lang="en-US" altLang="zh-CN" sz="2400" b="1" dirty="0" smtClean="0">
              <a:solidFill>
                <a:srgbClr val="FF0000"/>
              </a:solidFill>
              <a:cs typeface="Times New Roman" pitchFamily="18" charset="0"/>
            </a:endParaRPr>
          </a:p>
          <a:p>
            <a:pPr indent="622300" algn="just" defTabSz="933450" hangingPunct="0">
              <a:lnSpc>
                <a:spcPct val="140000"/>
              </a:lnSpc>
              <a:buClr>
                <a:schemeClr val="accent1"/>
              </a:buClr>
              <a:buFont typeface="Wingdings" pitchFamily="2" charset="2"/>
              <a:buNone/>
              <a:tabLst>
                <a:tab pos="3949700" algn="l"/>
              </a:tabLst>
            </a:pPr>
            <a:r>
              <a:rPr lang="en-US" altLang="zh-CN" sz="2400" b="1" dirty="0" smtClean="0">
                <a:solidFill>
                  <a:srgbClr val="FF0000"/>
                </a:solidFill>
                <a:cs typeface="Times New Roman" pitchFamily="18" charset="0"/>
              </a:rPr>
              <a:t>(2)</a:t>
            </a:r>
            <a:r>
              <a:rPr lang="zh-CN" altLang="en-US" sz="2400" b="1" dirty="0" smtClean="0">
                <a:solidFill>
                  <a:srgbClr val="FF0000"/>
                </a:solidFill>
                <a:cs typeface="Times New Roman" pitchFamily="18" charset="0"/>
              </a:rPr>
              <a:t>晨　垂直        </a:t>
            </a:r>
            <a:r>
              <a:rPr lang="en-US" altLang="zh-CN" sz="2400" b="1" dirty="0" smtClean="0">
                <a:solidFill>
                  <a:srgbClr val="FF0000"/>
                </a:solidFill>
                <a:cs typeface="Times New Roman" pitchFamily="18" charset="0"/>
              </a:rPr>
              <a:t>(3)</a:t>
            </a:r>
            <a:r>
              <a:rPr lang="zh-CN" altLang="en-US" sz="2400" b="1" dirty="0" smtClean="0">
                <a:solidFill>
                  <a:srgbClr val="FF0000"/>
                </a:solidFill>
                <a:cs typeface="Times New Roman" pitchFamily="18" charset="0"/>
              </a:rPr>
              <a:t>昼　</a:t>
            </a:r>
            <a:r>
              <a:rPr lang="en-US" altLang="zh-CN" sz="2400" b="1" dirty="0" smtClean="0">
                <a:solidFill>
                  <a:srgbClr val="FF0000"/>
                </a:solidFill>
                <a:cs typeface="Times New Roman" pitchFamily="18" charset="0"/>
              </a:rPr>
              <a:t>(4)C</a:t>
            </a:r>
            <a:r>
              <a:rPr lang="zh-CN" altLang="en-US" sz="2400" b="1" dirty="0" smtClean="0">
                <a:solidFill>
                  <a:srgbClr val="FF0000"/>
                </a:solidFill>
                <a:cs typeface="Times New Roman" pitchFamily="18" charset="0"/>
              </a:rPr>
              <a:t>、</a:t>
            </a:r>
            <a:r>
              <a:rPr lang="en-US" altLang="zh-CN" sz="2400" b="1" dirty="0" smtClean="0">
                <a:solidFill>
                  <a:srgbClr val="FF0000"/>
                </a:solidFill>
                <a:cs typeface="Times New Roman" pitchFamily="18" charset="0"/>
              </a:rPr>
              <a:t>D</a:t>
            </a:r>
            <a:r>
              <a:rPr lang="zh-CN" altLang="en-US" sz="2400" b="1" dirty="0" smtClean="0">
                <a:solidFill>
                  <a:srgbClr val="FF0000"/>
                </a:solidFill>
                <a:cs typeface="Times New Roman" pitchFamily="18" charset="0"/>
              </a:rPr>
              <a:t>　</a:t>
            </a:r>
            <a:r>
              <a:rPr lang="en-US" altLang="zh-CN" sz="2400" b="1" dirty="0" smtClean="0">
                <a:solidFill>
                  <a:srgbClr val="FF0000"/>
                </a:solidFill>
                <a:cs typeface="Times New Roman" pitchFamily="18" charset="0"/>
              </a:rPr>
              <a:t>F</a:t>
            </a:r>
            <a:r>
              <a:rPr lang="zh-CN" altLang="en-US" sz="2400" b="1" dirty="0" smtClean="0">
                <a:solidFill>
                  <a:srgbClr val="FF0000"/>
                </a:solidFill>
                <a:cs typeface="Times New Roman" pitchFamily="18" charset="0"/>
              </a:rPr>
              <a:t>、</a:t>
            </a:r>
            <a:r>
              <a:rPr lang="en-US" altLang="zh-CN" sz="2400" b="1" dirty="0" smtClean="0">
                <a:solidFill>
                  <a:srgbClr val="FF0000"/>
                </a:solidFill>
                <a:cs typeface="Times New Roman" pitchFamily="18" charset="0"/>
              </a:rPr>
              <a:t>H</a:t>
            </a:r>
            <a:endParaRPr lang="en-US" altLang="zh-CN" sz="2400" b="1" dirty="0">
              <a:solidFill>
                <a:srgbClr val="FF0000"/>
              </a:solidFill>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315913" y="428605"/>
            <a:ext cx="8504237" cy="4572032"/>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黑体" pitchFamily="2" charset="-122"/>
                <a:cs typeface="Times New Roman" pitchFamily="18" charset="0"/>
              </a:rPr>
              <a:t>二、地球的公转</a:t>
            </a:r>
            <a:endPar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endParaRP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1</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．读图，完成下列要求。</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endParaRPr>
          </a:p>
          <a:p>
            <a:pPr marL="342900" marR="0" lvl="0" indent="-342900" algn="l" defTabSz="914400" rtl="0" eaLnBrk="1" fontAlgn="auto" latinLnBrk="0" hangingPunct="1">
              <a:lnSpc>
                <a:spcPct val="100000"/>
              </a:lnSpc>
              <a:spcBef>
                <a:spcPct val="20000"/>
              </a:spcBef>
              <a:spcAft>
                <a:spcPts val="0"/>
              </a:spcAft>
              <a:buClrTx/>
              <a:buSzTx/>
              <a:tabLst/>
              <a:defRPr/>
            </a:pPr>
            <a:endPar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endParaRP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(1)</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在图中方框内分别标注近日点、远日点；</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1</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月初、</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7</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月初。</a:t>
            </a: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(2)</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说出图中地球由</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C</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至</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D</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和由</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D</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至</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C</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公转速度的变化。</a:t>
            </a:r>
            <a:endParaRPr kumimoji="0" lang="zh-CN" altLang="en-US" sz="2400" b="1" i="0" u="none" strike="noStrike" kern="1200" cap="none" spc="0" normalizeH="0" baseline="0" noProof="0" dirty="0" smtClean="0">
              <a:ln>
                <a:noFill/>
              </a:ln>
              <a:solidFill>
                <a:srgbClr val="FF0000"/>
              </a:solidFill>
              <a:effectLst/>
              <a:uLnTx/>
              <a:uFillTx/>
              <a:latin typeface="Times New Roman" pitchFamily="18" charset="0"/>
              <a:ea typeface="黑体" pitchFamily="2" charset="-122"/>
              <a:cs typeface="Times New Roman" pitchFamily="18" charset="0"/>
            </a:endParaRPr>
          </a:p>
        </p:txBody>
      </p:sp>
      <p:pic>
        <p:nvPicPr>
          <p:cNvPr id="5" name="Picture 4" descr="G:\张蕴霞\课件\学苑文化\2016二轮\地理\新建文件夹\2-4.TIF"/>
          <p:cNvPicPr>
            <a:picLocks noChangeAspect="1" noChangeArrowheads="1"/>
          </p:cNvPicPr>
          <p:nvPr/>
        </p:nvPicPr>
        <p:blipFill>
          <a:blip r:embed="rId2" r:link="rId3" cstate="print"/>
          <a:srcRect/>
          <a:stretch>
            <a:fillRect/>
          </a:stretch>
        </p:blipFill>
        <p:spPr bwMode="auto">
          <a:xfrm>
            <a:off x="1928794" y="1571612"/>
            <a:ext cx="5600700" cy="2266950"/>
          </a:xfrm>
          <a:prstGeom prst="rect">
            <a:avLst/>
          </a:prstGeom>
          <a:noFill/>
        </p:spPr>
      </p:pic>
      <p:sp>
        <p:nvSpPr>
          <p:cNvPr id="6" name="矩形 5"/>
          <p:cNvSpPr/>
          <p:nvPr/>
        </p:nvSpPr>
        <p:spPr>
          <a:xfrm>
            <a:off x="571472" y="5143512"/>
            <a:ext cx="8286808" cy="1130246"/>
          </a:xfrm>
          <a:prstGeom prst="rect">
            <a:avLst/>
          </a:prstGeom>
        </p:spPr>
        <p:txBody>
          <a:bodyPr wrap="square">
            <a:spAutoFit/>
          </a:bodyPr>
          <a:lstStyle/>
          <a:p>
            <a:pPr>
              <a:lnSpc>
                <a:spcPct val="150000"/>
              </a:lnSpc>
            </a:pPr>
            <a:r>
              <a:rPr lang="zh-CN" altLang="en-US" sz="2400" b="1" dirty="0" smtClean="0">
                <a:solidFill>
                  <a:srgbClr val="FF0000"/>
                </a:solidFill>
                <a:latin typeface="Times New Roman" pitchFamily="18" charset="0"/>
                <a:ea typeface="黑体" pitchFamily="2" charset="-122"/>
                <a:cs typeface="Times New Roman" pitchFamily="18" charset="0"/>
              </a:rPr>
              <a:t>答案：　</a:t>
            </a:r>
            <a:r>
              <a:rPr lang="en-US" altLang="zh-CN" sz="2400" b="1" dirty="0" smtClean="0">
                <a:solidFill>
                  <a:srgbClr val="FF0000"/>
                </a:solidFill>
                <a:latin typeface="Times New Roman" pitchFamily="18" charset="0"/>
                <a:ea typeface="宋体" pitchFamily="2" charset="-122"/>
                <a:cs typeface="Times New Roman" pitchFamily="18" charset="0"/>
              </a:rPr>
              <a:t>(1)</a:t>
            </a:r>
            <a:r>
              <a:rPr lang="zh-CN" altLang="en-US" sz="2400" b="1" dirty="0" smtClean="0">
                <a:solidFill>
                  <a:srgbClr val="FF0000"/>
                </a:solidFill>
                <a:latin typeface="Times New Roman" pitchFamily="18" charset="0"/>
                <a:ea typeface="宋体" pitchFamily="2" charset="-122"/>
                <a:cs typeface="Times New Roman" pitchFamily="18" charset="0"/>
              </a:rPr>
              <a:t>左边方框：远日点　</a:t>
            </a:r>
            <a:r>
              <a:rPr lang="en-US" altLang="zh-CN" sz="2400" b="1" dirty="0" smtClean="0">
                <a:solidFill>
                  <a:srgbClr val="FF0000"/>
                </a:solidFill>
                <a:latin typeface="Times New Roman" pitchFamily="18" charset="0"/>
                <a:ea typeface="宋体" pitchFamily="2" charset="-122"/>
                <a:cs typeface="Times New Roman" pitchFamily="18" charset="0"/>
              </a:rPr>
              <a:t>1</a:t>
            </a:r>
            <a:r>
              <a:rPr lang="zh-CN" altLang="en-US" sz="2400" b="1" dirty="0" smtClean="0">
                <a:solidFill>
                  <a:srgbClr val="FF0000"/>
                </a:solidFill>
                <a:latin typeface="Times New Roman" pitchFamily="18" charset="0"/>
                <a:ea typeface="宋体" pitchFamily="2" charset="-122"/>
                <a:cs typeface="Times New Roman" pitchFamily="18" charset="0"/>
              </a:rPr>
              <a:t>月初　右边方框：近日点</a:t>
            </a:r>
          </a:p>
          <a:p>
            <a:pPr>
              <a:lnSpc>
                <a:spcPct val="150000"/>
              </a:lnSpc>
            </a:pPr>
            <a:r>
              <a:rPr lang="en-US" altLang="zh-CN" sz="2400" b="1" dirty="0" smtClean="0">
                <a:solidFill>
                  <a:srgbClr val="FF0000"/>
                </a:solidFill>
                <a:latin typeface="Times New Roman" pitchFamily="18" charset="0"/>
                <a:ea typeface="宋体" pitchFamily="2" charset="-122"/>
                <a:cs typeface="Times New Roman" pitchFamily="18" charset="0"/>
              </a:rPr>
              <a:t>7</a:t>
            </a:r>
            <a:r>
              <a:rPr lang="zh-CN" altLang="en-US" sz="2400" b="1" dirty="0" smtClean="0">
                <a:solidFill>
                  <a:srgbClr val="FF0000"/>
                </a:solidFill>
                <a:latin typeface="Times New Roman" pitchFamily="18" charset="0"/>
                <a:ea typeface="宋体" pitchFamily="2" charset="-122"/>
                <a:cs typeface="Times New Roman" pitchFamily="18" charset="0"/>
              </a:rPr>
              <a:t>月初　</a:t>
            </a:r>
            <a:r>
              <a:rPr lang="en-US" altLang="zh-CN" sz="2400" b="1" dirty="0" smtClean="0">
                <a:solidFill>
                  <a:srgbClr val="FF0000"/>
                </a:solidFill>
                <a:latin typeface="Times New Roman" pitchFamily="18" charset="0"/>
                <a:ea typeface="宋体" pitchFamily="2" charset="-122"/>
                <a:cs typeface="Times New Roman" pitchFamily="18" charset="0"/>
              </a:rPr>
              <a:t>(2)</a:t>
            </a:r>
            <a:r>
              <a:rPr lang="zh-CN" altLang="en-US" sz="2400" b="1" dirty="0" smtClean="0">
                <a:solidFill>
                  <a:srgbClr val="FF0000"/>
                </a:solidFill>
                <a:latin typeface="Times New Roman" pitchFamily="18" charset="0"/>
                <a:ea typeface="宋体" pitchFamily="2" charset="-122"/>
                <a:cs typeface="Times New Roman" pitchFamily="18" charset="0"/>
              </a:rPr>
              <a:t>逐渐加快。</a:t>
            </a:r>
            <a:endParaRPr lang="zh-CN" altLang="en-US" sz="2400" b="1" dirty="0">
              <a:solidFill>
                <a:srgbClr val="FF0000"/>
              </a:solidFill>
              <a:latin typeface="Times New Roman" pitchFamily="18" charset="0"/>
              <a:ea typeface="宋体" pitchFamily="2" charset="-122"/>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214282" y="428605"/>
            <a:ext cx="8642350" cy="535785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2</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．读太阳照射地球示意图，完成下列问题。</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endParaRPr>
          </a:p>
          <a:p>
            <a:pPr marL="342900" marR="0" lvl="0" indent="-342900" algn="l" defTabSz="914400" rtl="0" eaLnBrk="1" fontAlgn="auto" latinLnBrk="0" hangingPunct="1">
              <a:lnSpc>
                <a:spcPct val="100000"/>
              </a:lnSpc>
              <a:spcBef>
                <a:spcPct val="20000"/>
              </a:spcBef>
              <a:spcAft>
                <a:spcPts val="0"/>
              </a:spcAft>
              <a:buClrTx/>
              <a:buSzTx/>
              <a:tabLst/>
              <a:defRPr/>
            </a:pPr>
            <a:endPar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endParaRP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(1)</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此时北半球节气是</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______</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a:t>
            </a:r>
            <a:endPar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endParaRPr>
          </a:p>
          <a:p>
            <a:pPr marL="342900" marR="0" lvl="0" indent="-342900" algn="l" defTabSz="914400" rtl="0" eaLnBrk="1" fontAlgn="auto" latinLnBrk="0" hangingPunct="1">
              <a:lnSpc>
                <a:spcPct val="100000"/>
              </a:lnSpc>
              <a:spcBef>
                <a:spcPct val="20000"/>
              </a:spcBef>
              <a:spcAft>
                <a:spcPts val="0"/>
              </a:spcAft>
              <a:buClrTx/>
              <a:buSzTx/>
              <a:tabLst/>
              <a:defRPr/>
            </a:pP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南极圈内昼夜长短情况是</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__________</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a:t>
            </a: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(2)</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此时太阳直射在</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________</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上，并开始向</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____</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移动。</a:t>
            </a:r>
          </a:p>
          <a:p>
            <a:pPr marL="342900" marR="0" lvl="0" indent="-342900" algn="l" defTabSz="914400" rtl="0" eaLnBrk="1" fontAlgn="auto" latinLnBrk="0" hangingPunct="1">
              <a:lnSpc>
                <a:spcPct val="100000"/>
              </a:lnSpc>
              <a:spcBef>
                <a:spcPct val="20000"/>
              </a:spcBef>
              <a:spcAft>
                <a:spcPts val="0"/>
              </a:spcAft>
              <a:buClrTx/>
              <a:buSzTx/>
              <a:tabLst/>
              <a:defRPr/>
            </a:pP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(3)B</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点昼长是</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____</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小时，</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____</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时日落。</a:t>
            </a:r>
            <a:endPar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endParaRPr>
          </a:p>
          <a:p>
            <a:pPr marL="342900" indent="-342900">
              <a:spcBef>
                <a:spcPct val="20000"/>
              </a:spcBef>
            </a:pPr>
            <a:r>
              <a:rPr lang="en-US" altLang="zh-CN" sz="2400" b="1" dirty="0" smtClean="0">
                <a:latin typeface="Times New Roman" pitchFamily="18" charset="0"/>
                <a:ea typeface="宋体" pitchFamily="2" charset="-122"/>
                <a:cs typeface="Times New Roman" pitchFamily="18" charset="0"/>
              </a:rPr>
              <a:t>(4)</a:t>
            </a:r>
            <a:r>
              <a:rPr lang="zh-CN" altLang="en-US" sz="2400" b="1" dirty="0" smtClean="0">
                <a:latin typeface="Times New Roman" pitchFamily="18" charset="0"/>
                <a:ea typeface="宋体" pitchFamily="2" charset="-122"/>
                <a:cs typeface="Times New Roman" pitchFamily="18" charset="0"/>
              </a:rPr>
              <a:t>此日起三个月后，北京昼夜长短及其变化情况为</a:t>
            </a:r>
            <a:r>
              <a:rPr lang="en-US" altLang="zh-CN" sz="2400" b="1" dirty="0" smtClean="0">
                <a:latin typeface="Times New Roman" pitchFamily="18" charset="0"/>
                <a:ea typeface="宋体" pitchFamily="2" charset="-122"/>
                <a:cs typeface="Times New Roman" pitchFamily="18" charset="0"/>
              </a:rPr>
              <a:t>____________________________________________</a:t>
            </a:r>
            <a:r>
              <a:rPr lang="zh-CN" altLang="en-US" sz="2400" b="1" dirty="0" smtClean="0">
                <a:latin typeface="Times New Roman" pitchFamily="18" charset="0"/>
                <a:ea typeface="宋体" pitchFamily="2" charset="-122"/>
                <a:cs typeface="Times New Roman" pitchFamily="18" charset="0"/>
              </a:rPr>
              <a:t>。</a:t>
            </a:r>
            <a:endParaRPr lang="zh-CN" altLang="en-US" sz="2400" b="1" dirty="0" smtClean="0">
              <a:solidFill>
                <a:srgbClr val="FF0000"/>
              </a:solidFill>
              <a:latin typeface="Times New Roman" pitchFamily="18" charset="0"/>
              <a:ea typeface="黑体" pitchFamily="2" charset="-122"/>
              <a:cs typeface="Times New Roman" pitchFamily="18" charset="0"/>
            </a:endParaRPr>
          </a:p>
          <a:p>
            <a:pPr marL="342900" marR="0" lvl="0" indent="-342900" algn="l" defTabSz="914400" rtl="0" eaLnBrk="1" fontAlgn="auto" latinLnBrk="0" hangingPunct="1">
              <a:lnSpc>
                <a:spcPct val="100000"/>
              </a:lnSpc>
              <a:spcBef>
                <a:spcPct val="20000"/>
              </a:spcBef>
              <a:spcAft>
                <a:spcPts val="0"/>
              </a:spcAft>
              <a:buClrTx/>
              <a:buSzTx/>
              <a:tabLst/>
              <a:defRPr/>
            </a:pPr>
            <a:endPar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endParaRPr>
          </a:p>
          <a:p>
            <a:pPr marL="342900" marR="0" lvl="0" indent="-342900" algn="l" defTabSz="914400" rtl="0" eaLnBrk="1" fontAlgn="auto" latinLnBrk="0" hangingPunct="1">
              <a:lnSpc>
                <a:spcPct val="100000"/>
              </a:lnSpc>
              <a:spcBef>
                <a:spcPct val="20000"/>
              </a:spcBef>
              <a:spcAft>
                <a:spcPts val="0"/>
              </a:spcAft>
              <a:buClrTx/>
              <a:buSzTx/>
              <a:tabLst/>
              <a:defRPr/>
            </a:pPr>
            <a:endPar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endParaRPr>
          </a:p>
        </p:txBody>
      </p:sp>
      <p:pic>
        <p:nvPicPr>
          <p:cNvPr id="5" name="Picture 4" descr="G:\张蕴霞\课件\学苑文化\2016二轮\地理\新建文件夹\2-5.TIF"/>
          <p:cNvPicPr>
            <a:picLocks noChangeAspect="1" noChangeArrowheads="1"/>
          </p:cNvPicPr>
          <p:nvPr/>
        </p:nvPicPr>
        <p:blipFill>
          <a:blip r:embed="rId2" r:link="rId3" cstate="print"/>
          <a:srcRect/>
          <a:stretch>
            <a:fillRect/>
          </a:stretch>
        </p:blipFill>
        <p:spPr bwMode="auto">
          <a:xfrm>
            <a:off x="5214942" y="1000108"/>
            <a:ext cx="3095622" cy="2361812"/>
          </a:xfrm>
          <a:prstGeom prst="rect">
            <a:avLst/>
          </a:prstGeom>
          <a:noFill/>
        </p:spPr>
      </p:pic>
      <p:sp>
        <p:nvSpPr>
          <p:cNvPr id="6" name="矩形 5"/>
          <p:cNvSpPr/>
          <p:nvPr/>
        </p:nvSpPr>
        <p:spPr>
          <a:xfrm>
            <a:off x="428596" y="5429264"/>
            <a:ext cx="8143932" cy="1200329"/>
          </a:xfrm>
          <a:prstGeom prst="rect">
            <a:avLst/>
          </a:prstGeom>
        </p:spPr>
        <p:txBody>
          <a:bodyPr wrap="square">
            <a:spAutoFit/>
          </a:bodyPr>
          <a:lstStyle/>
          <a:p>
            <a:r>
              <a:rPr lang="zh-CN" altLang="en-US" sz="2400" b="1" dirty="0" smtClean="0">
                <a:solidFill>
                  <a:srgbClr val="FF0000"/>
                </a:solidFill>
                <a:latin typeface="Times New Roman" pitchFamily="18" charset="0"/>
                <a:ea typeface="黑体" pitchFamily="2" charset="-122"/>
                <a:cs typeface="Times New Roman" pitchFamily="18" charset="0"/>
              </a:rPr>
              <a:t>答案：　</a:t>
            </a:r>
            <a:r>
              <a:rPr lang="en-US" altLang="zh-CN" sz="2400" b="1" dirty="0" smtClean="0">
                <a:solidFill>
                  <a:srgbClr val="FF0000"/>
                </a:solidFill>
                <a:latin typeface="Times New Roman" pitchFamily="18" charset="0"/>
                <a:ea typeface="宋体" pitchFamily="2" charset="-122"/>
                <a:cs typeface="Times New Roman" pitchFamily="18" charset="0"/>
              </a:rPr>
              <a:t>(1)</a:t>
            </a:r>
            <a:r>
              <a:rPr lang="zh-CN" altLang="en-US" sz="2400" b="1" dirty="0" smtClean="0">
                <a:solidFill>
                  <a:srgbClr val="FF0000"/>
                </a:solidFill>
                <a:latin typeface="Times New Roman" pitchFamily="18" charset="0"/>
                <a:ea typeface="宋体" pitchFamily="2" charset="-122"/>
                <a:cs typeface="Times New Roman" pitchFamily="18" charset="0"/>
              </a:rPr>
              <a:t>冬至　极昼　</a:t>
            </a:r>
            <a:r>
              <a:rPr lang="en-US" altLang="zh-CN" sz="2400" b="1" dirty="0" smtClean="0">
                <a:solidFill>
                  <a:srgbClr val="FF0000"/>
                </a:solidFill>
                <a:latin typeface="Times New Roman" pitchFamily="18" charset="0"/>
                <a:ea typeface="宋体" pitchFamily="2" charset="-122"/>
                <a:cs typeface="Times New Roman" pitchFamily="18" charset="0"/>
              </a:rPr>
              <a:t>(2)</a:t>
            </a:r>
            <a:r>
              <a:rPr lang="zh-CN" altLang="en-US" sz="2400" b="1" dirty="0" smtClean="0">
                <a:solidFill>
                  <a:srgbClr val="FF0000"/>
                </a:solidFill>
                <a:latin typeface="Times New Roman" pitchFamily="18" charset="0"/>
                <a:ea typeface="宋体" pitchFamily="2" charset="-122"/>
                <a:cs typeface="Times New Roman" pitchFamily="18" charset="0"/>
              </a:rPr>
              <a:t>南回归线　北　</a:t>
            </a:r>
            <a:r>
              <a:rPr lang="en-US" altLang="zh-CN" sz="2400" b="1" dirty="0" smtClean="0">
                <a:solidFill>
                  <a:srgbClr val="FF0000"/>
                </a:solidFill>
                <a:latin typeface="Times New Roman" pitchFamily="18" charset="0"/>
                <a:ea typeface="宋体" pitchFamily="2" charset="-122"/>
                <a:cs typeface="Times New Roman" pitchFamily="18" charset="0"/>
              </a:rPr>
              <a:t>(3)8</a:t>
            </a:r>
            <a:r>
              <a:rPr lang="zh-CN" altLang="en-US" sz="2400" b="1" dirty="0" smtClean="0">
                <a:solidFill>
                  <a:srgbClr val="FF0000"/>
                </a:solidFill>
                <a:latin typeface="Times New Roman" pitchFamily="18" charset="0"/>
                <a:ea typeface="宋体" pitchFamily="2" charset="-122"/>
                <a:cs typeface="Times New Roman" pitchFamily="18" charset="0"/>
              </a:rPr>
              <a:t>　</a:t>
            </a:r>
            <a:r>
              <a:rPr lang="en-US" altLang="zh-CN" sz="2400" b="1" dirty="0" smtClean="0">
                <a:solidFill>
                  <a:srgbClr val="FF0000"/>
                </a:solidFill>
                <a:latin typeface="Times New Roman" pitchFamily="18" charset="0"/>
                <a:ea typeface="宋体" pitchFamily="2" charset="-122"/>
                <a:cs typeface="Times New Roman" pitchFamily="18" charset="0"/>
              </a:rPr>
              <a:t>16</a:t>
            </a:r>
          </a:p>
          <a:p>
            <a:r>
              <a:rPr lang="en-US" altLang="zh-CN" sz="2400" b="1" dirty="0" smtClean="0">
                <a:solidFill>
                  <a:srgbClr val="FF0000"/>
                </a:solidFill>
                <a:latin typeface="Times New Roman" pitchFamily="18" charset="0"/>
                <a:ea typeface="宋体" pitchFamily="2" charset="-122"/>
                <a:cs typeface="Times New Roman" pitchFamily="18" charset="0"/>
              </a:rPr>
              <a:t>(4)</a:t>
            </a:r>
            <a:r>
              <a:rPr lang="zh-CN" altLang="en-US" sz="2400" b="1" dirty="0" smtClean="0">
                <a:solidFill>
                  <a:srgbClr val="FF0000"/>
                </a:solidFill>
                <a:latin typeface="Times New Roman" pitchFamily="18" charset="0"/>
                <a:ea typeface="宋体" pitchFamily="2" charset="-122"/>
                <a:cs typeface="Times New Roman" pitchFamily="18" charset="0"/>
              </a:rPr>
              <a:t>此日北京昼最短夜最长，此后昼渐长夜渐短，三个月后</a:t>
            </a:r>
            <a:r>
              <a:rPr lang="en-US" altLang="zh-CN" sz="2400" b="1" dirty="0" smtClean="0">
                <a:solidFill>
                  <a:srgbClr val="FF0000"/>
                </a:solidFill>
                <a:latin typeface="Times New Roman" pitchFamily="18" charset="0"/>
                <a:ea typeface="宋体" pitchFamily="2" charset="-122"/>
                <a:cs typeface="Times New Roman" pitchFamily="18" charset="0"/>
              </a:rPr>
              <a:t>(</a:t>
            </a:r>
            <a:r>
              <a:rPr lang="zh-CN" altLang="en-US" sz="2400" b="1" dirty="0" smtClean="0">
                <a:solidFill>
                  <a:srgbClr val="FF0000"/>
                </a:solidFill>
                <a:latin typeface="Times New Roman" pitchFamily="18" charset="0"/>
                <a:ea typeface="宋体" pitchFamily="2" charset="-122"/>
                <a:cs typeface="Times New Roman" pitchFamily="18" charset="0"/>
              </a:rPr>
              <a:t>春分</a:t>
            </a:r>
            <a:r>
              <a:rPr lang="en-US" altLang="zh-CN" sz="2400" b="1" dirty="0" smtClean="0">
                <a:solidFill>
                  <a:srgbClr val="FF0000"/>
                </a:solidFill>
                <a:latin typeface="Times New Roman" pitchFamily="18" charset="0"/>
                <a:ea typeface="宋体" pitchFamily="2" charset="-122"/>
                <a:cs typeface="Times New Roman" pitchFamily="18" charset="0"/>
              </a:rPr>
              <a:t>)</a:t>
            </a:r>
            <a:r>
              <a:rPr lang="zh-CN" altLang="en-US" sz="2400" b="1" dirty="0" smtClean="0">
                <a:solidFill>
                  <a:srgbClr val="FF0000"/>
                </a:solidFill>
                <a:latin typeface="Times New Roman" pitchFamily="18" charset="0"/>
                <a:ea typeface="宋体" pitchFamily="2" charset="-122"/>
                <a:cs typeface="Times New Roman" pitchFamily="18" charset="0"/>
              </a:rPr>
              <a:t>昼夜平分</a:t>
            </a:r>
            <a:endParaRPr lang="zh-CN" altLang="en-US" sz="2400" b="1" dirty="0">
              <a:solidFill>
                <a:srgbClr val="FF0000"/>
              </a:solidFill>
              <a:latin typeface="Times New Roman" pitchFamily="18" charset="0"/>
              <a:ea typeface="宋体" pitchFamily="2" charset="-122"/>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7"/>
          <p:cNvSpPr txBox="1">
            <a:spLocks noChangeArrowheads="1"/>
          </p:cNvSpPr>
          <p:nvPr/>
        </p:nvSpPr>
        <p:spPr bwMode="auto">
          <a:xfrm>
            <a:off x="285720" y="214290"/>
            <a:ext cx="1428760" cy="1077218"/>
          </a:xfrm>
          <a:prstGeom prst="rect">
            <a:avLst/>
          </a:prstGeom>
          <a:noFill/>
          <a:ln w="9525">
            <a:noFill/>
            <a:miter lim="800000"/>
            <a:headEnd/>
            <a:tailEnd/>
          </a:ln>
          <a:effectLst/>
        </p:spPr>
        <p:txBody>
          <a:bodyPr wrap="square">
            <a:spAutoFit/>
          </a:bodyPr>
          <a:lstStyle/>
          <a:p>
            <a:pPr algn="l"/>
            <a:r>
              <a:rPr lang="zh-CN" altLang="en-US" sz="3200" dirty="0">
                <a:solidFill>
                  <a:srgbClr val="FF0000"/>
                </a:solidFill>
                <a:latin typeface="Arial" charset="0"/>
                <a:ea typeface="黑体" pitchFamily="2" charset="-122"/>
              </a:rPr>
              <a:t>考点分类突破</a:t>
            </a:r>
          </a:p>
        </p:txBody>
      </p:sp>
      <p:sp>
        <p:nvSpPr>
          <p:cNvPr id="7" name="Rectangle 2"/>
          <p:cNvSpPr txBox="1">
            <a:spLocks noChangeArrowheads="1"/>
          </p:cNvSpPr>
          <p:nvPr/>
        </p:nvSpPr>
        <p:spPr>
          <a:xfrm>
            <a:off x="285720" y="1500174"/>
            <a:ext cx="8642350" cy="1214446"/>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tabLst>
                <a:tab pos="1431925" algn="l"/>
                <a:tab pos="1790700" algn="l"/>
                <a:tab pos="3949700" algn="l"/>
              </a:tabLst>
              <a:defRPr/>
            </a:pPr>
            <a:r>
              <a:rPr lang="en-US" altLang="zh-CN" sz="2400" b="1" dirty="0">
                <a:latin typeface="Times New Roman" pitchFamily="18" charset="0"/>
                <a:ea typeface="宋体" pitchFamily="2" charset="-122"/>
                <a:cs typeface="Times New Roman" pitchFamily="18" charset="0"/>
              </a:rPr>
              <a:t> </a:t>
            </a:r>
            <a:r>
              <a:rPr lang="en-US" altLang="zh-CN" sz="2400" b="1" dirty="0" smtClean="0">
                <a:latin typeface="Times New Roman" pitchFamily="18" charset="0"/>
                <a:ea typeface="宋体" pitchFamily="2" charset="-122"/>
                <a:cs typeface="Times New Roman" pitchFamily="18" charset="0"/>
              </a:rPr>
              <a:t>   </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(2015</a:t>
            </a:r>
            <a:r>
              <a:rPr kumimoji="0" lang="en-US" altLang="zh-CN" sz="2400" b="1" i="0" u="none" strike="noStrike" kern="1200" cap="none" spc="0" normalizeH="0" baseline="0" noProof="0" dirty="0" smtClean="0">
                <a:ln>
                  <a:noFill/>
                </a:ln>
                <a:solidFill>
                  <a:schemeClr val="tx1"/>
                </a:solidFill>
                <a:effectLst/>
                <a:uLnTx/>
                <a:uFillTx/>
                <a:latin typeface="Courier New"/>
                <a:ea typeface="宋体" pitchFamily="2" charset="-122"/>
                <a:cs typeface="Times New Roman" pitchFamily="18" charset="0"/>
              </a:rPr>
              <a:t>·</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四川文综</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)2013</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年</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4</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月</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5</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日，我国帆船手驾驶</a:t>
            </a:r>
            <a:r>
              <a:rPr kumimoji="0" lang="zh-CN" altLang="en-US" sz="2400" b="1" i="0" u="none" strike="noStrike" kern="1200" cap="none" spc="0" normalizeH="0" baseline="0" noProof="0" dirty="0" smtClean="0">
                <a:ln>
                  <a:noFill/>
                </a:ln>
                <a:solidFill>
                  <a:schemeClr val="tx1"/>
                </a:solidFill>
                <a:effectLst/>
                <a:uLnTx/>
                <a:uFillTx/>
                <a:latin typeface="宋体"/>
                <a:ea typeface="宋体" pitchFamily="2" charset="-122"/>
                <a:cs typeface="Times New Roman" pitchFamily="18" charset="0"/>
              </a:rPr>
              <a:t>“</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青岛号</a:t>
            </a:r>
            <a:r>
              <a:rPr kumimoji="0" lang="zh-CN" altLang="en-US" sz="2400" b="1" i="0" u="none" strike="noStrike" kern="1200" cap="none" spc="0" normalizeH="0" baseline="0" noProof="0" dirty="0" smtClean="0">
                <a:ln>
                  <a:noFill/>
                </a:ln>
                <a:solidFill>
                  <a:schemeClr val="tx1"/>
                </a:solidFill>
                <a:effectLst/>
                <a:uLnTx/>
                <a:uFillTx/>
                <a:latin typeface="宋体"/>
                <a:ea typeface="宋体" pitchFamily="2" charset="-122"/>
                <a:cs typeface="Times New Roman" pitchFamily="18" charset="0"/>
              </a:rPr>
              <a:t>”</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帆船荣归青岛港，实现了中国人首次单人不间断环球航海的壮举。下图为此次航行的航线图。据材料完成下题。</a:t>
            </a:r>
          </a:p>
        </p:txBody>
      </p:sp>
      <p:pic>
        <p:nvPicPr>
          <p:cNvPr id="8" name="Picture 3"/>
          <p:cNvPicPr>
            <a:picLocks noChangeAspect="1" noChangeArrowheads="1"/>
          </p:cNvPicPr>
          <p:nvPr/>
        </p:nvPicPr>
        <p:blipFill>
          <a:blip r:embed="rId2" cstate="print"/>
          <a:srcRect/>
          <a:stretch>
            <a:fillRect/>
          </a:stretch>
        </p:blipFill>
        <p:spPr bwMode="auto">
          <a:xfrm>
            <a:off x="2000232" y="1000108"/>
            <a:ext cx="6500858" cy="425450"/>
          </a:xfrm>
          <a:prstGeom prst="rect">
            <a:avLst/>
          </a:prstGeom>
          <a:noFill/>
          <a:ln w="9525" algn="ctr">
            <a:noFill/>
            <a:miter lim="800000"/>
            <a:headEnd/>
            <a:tailEnd/>
          </a:ln>
          <a:effectLst/>
        </p:spPr>
      </p:pic>
      <p:sp>
        <p:nvSpPr>
          <p:cNvPr id="9" name="Rectangle 5"/>
          <p:cNvSpPr>
            <a:spLocks noChangeArrowheads="1"/>
          </p:cNvSpPr>
          <p:nvPr/>
        </p:nvSpPr>
        <p:spPr bwMode="auto">
          <a:xfrm>
            <a:off x="1357290" y="214290"/>
            <a:ext cx="7464447" cy="731838"/>
          </a:xfrm>
          <a:prstGeom prst="rect">
            <a:avLst/>
          </a:prstGeom>
          <a:noFill/>
          <a:ln w="9525">
            <a:noFill/>
            <a:miter lim="800000"/>
            <a:headEnd/>
            <a:tailEnd/>
          </a:ln>
          <a:effectLst/>
        </p:spPr>
        <p:txBody>
          <a:bodyPr wrap="square">
            <a:spAutoFit/>
          </a:bodyPr>
          <a:lstStyle/>
          <a:p>
            <a:pPr indent="622300" defTabSz="933450" hangingPunct="0">
              <a:lnSpc>
                <a:spcPct val="140000"/>
              </a:lnSpc>
              <a:buClr>
                <a:schemeClr val="accent1"/>
              </a:buClr>
              <a:buFont typeface="Wingdings" pitchFamily="2" charset="2"/>
              <a:buNone/>
              <a:tabLst>
                <a:tab pos="3949700" algn="l"/>
              </a:tabLst>
            </a:pPr>
            <a:r>
              <a:rPr lang="zh-CN" altLang="en-US" sz="3000" b="1" dirty="0">
                <a:solidFill>
                  <a:srgbClr val="000000"/>
                </a:solidFill>
                <a:ea typeface="黑体" pitchFamily="2" charset="-122"/>
                <a:cs typeface="Times New Roman" pitchFamily="18" charset="0"/>
              </a:rPr>
              <a:t>考点一　昼夜长短的变化规律及其应用</a:t>
            </a:r>
          </a:p>
        </p:txBody>
      </p:sp>
      <p:pic>
        <p:nvPicPr>
          <p:cNvPr id="10" name="Picture 7" descr="G:\张蕴霞\课件\学苑文化\2016二轮\地理\新建文件夹\2-8.TIF"/>
          <p:cNvPicPr>
            <a:picLocks noChangeAspect="1" noChangeArrowheads="1"/>
          </p:cNvPicPr>
          <p:nvPr/>
        </p:nvPicPr>
        <p:blipFill>
          <a:blip r:embed="rId3" r:link="rId4" cstate="print"/>
          <a:srcRect/>
          <a:stretch>
            <a:fillRect/>
          </a:stretch>
        </p:blipFill>
        <p:spPr bwMode="auto">
          <a:xfrm>
            <a:off x="4000496" y="2786058"/>
            <a:ext cx="4929222" cy="3714776"/>
          </a:xfrm>
          <a:prstGeom prst="rect">
            <a:avLst/>
          </a:prstGeom>
          <a:noFill/>
        </p:spPr>
      </p:pic>
      <p:sp>
        <p:nvSpPr>
          <p:cNvPr id="11" name="矩形 10"/>
          <p:cNvSpPr/>
          <p:nvPr/>
        </p:nvSpPr>
        <p:spPr>
          <a:xfrm>
            <a:off x="500034" y="3143248"/>
            <a:ext cx="3500462" cy="2308324"/>
          </a:xfrm>
          <a:prstGeom prst="rect">
            <a:avLst/>
          </a:prstGeom>
        </p:spPr>
        <p:txBody>
          <a:bodyPr wrap="square">
            <a:spAutoFit/>
          </a:bodyPr>
          <a:lstStyle/>
          <a:p>
            <a:r>
              <a:rPr lang="zh-CN" altLang="en-US" sz="2400" b="1" dirty="0" smtClean="0">
                <a:latin typeface="Times New Roman" pitchFamily="18" charset="0"/>
                <a:ea typeface="宋体" pitchFamily="2" charset="-122"/>
                <a:cs typeface="Times New Roman" pitchFamily="18" charset="0"/>
              </a:rPr>
              <a:t>帆船返回青岛港当日，青岛</a:t>
            </a:r>
            <a:r>
              <a:rPr lang="en-US" altLang="zh-CN" sz="2400" b="1" dirty="0" smtClean="0">
                <a:latin typeface="Times New Roman" pitchFamily="18" charset="0"/>
                <a:ea typeface="宋体" pitchFamily="2" charset="-122"/>
                <a:cs typeface="Times New Roman" pitchFamily="18" charset="0"/>
              </a:rPr>
              <a:t>(</a:t>
            </a:r>
            <a:r>
              <a:rPr lang="zh-CN" altLang="en-US" sz="2400" b="1" dirty="0" smtClean="0">
                <a:latin typeface="Times New Roman" pitchFamily="18" charset="0"/>
                <a:ea typeface="宋体" pitchFamily="2" charset="-122"/>
                <a:cs typeface="Times New Roman" pitchFamily="18" charset="0"/>
              </a:rPr>
              <a:t>　　</a:t>
            </a:r>
            <a:r>
              <a:rPr lang="en-US" altLang="zh-CN" sz="2400" b="1" dirty="0" smtClean="0">
                <a:latin typeface="Times New Roman" pitchFamily="18" charset="0"/>
                <a:ea typeface="宋体" pitchFamily="2" charset="-122"/>
                <a:cs typeface="Times New Roman" pitchFamily="18" charset="0"/>
              </a:rPr>
              <a:t>)</a:t>
            </a:r>
          </a:p>
          <a:p>
            <a:r>
              <a:rPr lang="en-US" altLang="zh-CN" sz="2400" b="1" dirty="0" smtClean="0">
                <a:latin typeface="Times New Roman" pitchFamily="18" charset="0"/>
                <a:ea typeface="宋体" pitchFamily="2" charset="-122"/>
                <a:cs typeface="Times New Roman" pitchFamily="18" charset="0"/>
              </a:rPr>
              <a:t>A</a:t>
            </a:r>
            <a:r>
              <a:rPr lang="zh-CN" altLang="en-US" sz="2400" b="1" dirty="0" smtClean="0">
                <a:latin typeface="Times New Roman" pitchFamily="18" charset="0"/>
                <a:ea typeface="宋体" pitchFamily="2" charset="-122"/>
                <a:cs typeface="Times New Roman" pitchFamily="18" charset="0"/>
              </a:rPr>
              <a:t>．日出东南方向　	</a:t>
            </a:r>
            <a:endParaRPr lang="en-US" altLang="zh-CN" sz="2400" b="1" dirty="0" smtClean="0">
              <a:latin typeface="Times New Roman" pitchFamily="18" charset="0"/>
              <a:ea typeface="宋体" pitchFamily="2" charset="-122"/>
              <a:cs typeface="Times New Roman" pitchFamily="18" charset="0"/>
            </a:endParaRPr>
          </a:p>
          <a:p>
            <a:r>
              <a:rPr lang="en-US" altLang="zh-CN" sz="2400" b="1" dirty="0" smtClean="0">
                <a:latin typeface="Times New Roman" pitchFamily="18" charset="0"/>
                <a:ea typeface="宋体" pitchFamily="2" charset="-122"/>
                <a:cs typeface="Times New Roman" pitchFamily="18" charset="0"/>
              </a:rPr>
              <a:t>B</a:t>
            </a:r>
            <a:r>
              <a:rPr lang="zh-CN" altLang="en-US" sz="2400" b="1" dirty="0" smtClean="0">
                <a:latin typeface="Times New Roman" pitchFamily="18" charset="0"/>
                <a:ea typeface="宋体" pitchFamily="2" charset="-122"/>
                <a:cs typeface="Times New Roman" pitchFamily="18" charset="0"/>
              </a:rPr>
              <a:t>．于地方时</a:t>
            </a:r>
            <a:r>
              <a:rPr lang="en-US" altLang="zh-CN" sz="2400" b="1" dirty="0" smtClean="0">
                <a:latin typeface="Times New Roman" pitchFamily="18" charset="0"/>
                <a:ea typeface="宋体" pitchFamily="2" charset="-122"/>
                <a:cs typeface="Times New Roman" pitchFamily="18" charset="0"/>
              </a:rPr>
              <a:t>6</a:t>
            </a:r>
            <a:r>
              <a:rPr lang="zh-CN" altLang="en-US" sz="2400" b="1" dirty="0" smtClean="0">
                <a:latin typeface="Times New Roman" pitchFamily="18" charset="0"/>
                <a:ea typeface="宋体" pitchFamily="2" charset="-122"/>
                <a:cs typeface="Times New Roman" pitchFamily="18" charset="0"/>
              </a:rPr>
              <a:t>时前日出</a:t>
            </a:r>
          </a:p>
          <a:p>
            <a:r>
              <a:rPr lang="en-US" altLang="zh-CN" sz="2400" b="1" dirty="0" smtClean="0">
                <a:latin typeface="Times New Roman" pitchFamily="18" charset="0"/>
                <a:ea typeface="宋体" pitchFamily="2" charset="-122"/>
                <a:cs typeface="Times New Roman" pitchFamily="18" charset="0"/>
              </a:rPr>
              <a:t>C</a:t>
            </a:r>
            <a:r>
              <a:rPr lang="zh-CN" altLang="en-US" sz="2400" b="1" dirty="0" smtClean="0">
                <a:latin typeface="Times New Roman" pitchFamily="18" charset="0"/>
                <a:ea typeface="宋体" pitchFamily="2" charset="-122"/>
                <a:cs typeface="Times New Roman" pitchFamily="18" charset="0"/>
              </a:rPr>
              <a:t>．昼长较广州短	</a:t>
            </a:r>
            <a:endParaRPr lang="en-US" altLang="zh-CN" sz="2400" b="1" dirty="0" smtClean="0">
              <a:latin typeface="Times New Roman" pitchFamily="18" charset="0"/>
              <a:ea typeface="宋体" pitchFamily="2" charset="-122"/>
              <a:cs typeface="Times New Roman" pitchFamily="18" charset="0"/>
            </a:endParaRPr>
          </a:p>
          <a:p>
            <a:r>
              <a:rPr lang="en-US" altLang="zh-CN" sz="2400" b="1" dirty="0" smtClean="0">
                <a:latin typeface="Times New Roman" pitchFamily="18" charset="0"/>
                <a:ea typeface="宋体" pitchFamily="2" charset="-122"/>
                <a:cs typeface="Times New Roman" pitchFamily="18" charset="0"/>
              </a:rPr>
              <a:t>D</a:t>
            </a:r>
            <a:r>
              <a:rPr lang="zh-CN" altLang="en-US" sz="2400" b="1" dirty="0" smtClean="0">
                <a:latin typeface="Times New Roman" pitchFamily="18" charset="0"/>
                <a:ea typeface="宋体" pitchFamily="2" charset="-122"/>
                <a:cs typeface="Times New Roman" pitchFamily="18" charset="0"/>
              </a:rPr>
              <a:t>．正午物影较春分日长</a:t>
            </a:r>
            <a:endParaRPr lang="zh-CN" altLang="en-US" sz="2400" b="1" dirty="0">
              <a:latin typeface="Times New Roman" pitchFamily="18" charset="0"/>
              <a:ea typeface="宋体" pitchFamily="2" charset="-122"/>
              <a:cs typeface="Times New Roman" pitchFamily="18" charset="0"/>
            </a:endParaRPr>
          </a:p>
        </p:txBody>
      </p:sp>
      <p:sp>
        <p:nvSpPr>
          <p:cNvPr id="12" name="矩形 11"/>
          <p:cNvSpPr/>
          <p:nvPr/>
        </p:nvSpPr>
        <p:spPr>
          <a:xfrm>
            <a:off x="1500166" y="3571876"/>
            <a:ext cx="389850" cy="461665"/>
          </a:xfrm>
          <a:prstGeom prst="rect">
            <a:avLst/>
          </a:prstGeom>
        </p:spPr>
        <p:txBody>
          <a:bodyPr wrap="none">
            <a:spAutoFit/>
          </a:bodyPr>
          <a:lstStyle/>
          <a:p>
            <a:r>
              <a:rPr lang="en-US" altLang="zh-CN" sz="2400" b="1" dirty="0" smtClean="0">
                <a:solidFill>
                  <a:srgbClr val="FF0000"/>
                </a:solidFill>
                <a:latin typeface="Times New Roman" pitchFamily="18" charset="0"/>
                <a:ea typeface="宋体" pitchFamily="2" charset="-122"/>
                <a:cs typeface="Times New Roman" pitchFamily="18" charset="0"/>
              </a:rPr>
              <a:t>B</a:t>
            </a:r>
            <a:endParaRPr lang="zh-CN" altLang="en-US" sz="24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285720" y="1214422"/>
            <a:ext cx="8642350" cy="4143404"/>
          </a:xfrm>
          <a:prstGeom prst="rect">
            <a:avLst/>
          </a:prstGeom>
        </p:spPr>
        <p:txBody>
          <a:bodyPr vert="horz" lIns="91440" tIns="45720" rIns="91440" bIns="45720" rtlCol="0">
            <a:noAutofit/>
          </a:bodyPr>
          <a:lstStyle/>
          <a:p>
            <a:pPr marL="342900" marR="0" lvl="0" indent="-342900" algn="l" defTabSz="914400" rtl="0" eaLnBrk="1" fontAlgn="auto" latinLnBrk="0" hangingPunct="1">
              <a:lnSpc>
                <a:spcPct val="150000"/>
              </a:lnSpc>
              <a:spcBef>
                <a:spcPct val="20000"/>
              </a:spcBef>
              <a:spcAft>
                <a:spcPts val="0"/>
              </a:spcAft>
              <a:buClrTx/>
              <a:buSzTx/>
              <a:tabLst>
                <a:tab pos="1077913" algn="l"/>
                <a:tab pos="1793875" algn="l"/>
                <a:tab pos="3949700" algn="l"/>
              </a:tabLst>
              <a:defRPr/>
            </a:pP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黑体" pitchFamily="2" charset="-122"/>
                <a:cs typeface="Courier New" pitchFamily="49" charset="0"/>
              </a:rPr>
              <a:t>1</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黑体" pitchFamily="2" charset="-122"/>
                <a:cs typeface="Times New Roman" pitchFamily="18" charset="0"/>
              </a:rPr>
              <a:t>太阳直射点与昼夜长短及其变化之间的关系</a:t>
            </a:r>
            <a:endPar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endParaRPr>
          </a:p>
          <a:p>
            <a:pPr marL="342900" marR="0" lvl="0" indent="-342900" algn="l" defTabSz="914400" rtl="0" eaLnBrk="1" fontAlgn="auto" latinLnBrk="0" hangingPunct="1">
              <a:lnSpc>
                <a:spcPct val="150000"/>
              </a:lnSpc>
              <a:spcBef>
                <a:spcPct val="20000"/>
              </a:spcBef>
              <a:spcAft>
                <a:spcPts val="0"/>
              </a:spcAft>
              <a:buClrTx/>
              <a:buSzTx/>
              <a:tabLst>
                <a:tab pos="1077913" algn="l"/>
                <a:tab pos="1793875" algn="l"/>
                <a:tab pos="3949700" algn="l"/>
              </a:tabLst>
              <a:defRPr/>
            </a:pP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(1)</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太阳直射点位置与昼夜长短的关系</a:t>
            </a:r>
          </a:p>
          <a:p>
            <a:pPr marL="342900" marR="0" lvl="0" indent="-342900" algn="l" defTabSz="914400" rtl="0" eaLnBrk="1" fontAlgn="auto" latinLnBrk="0" hangingPunct="1">
              <a:lnSpc>
                <a:spcPct val="150000"/>
              </a:lnSpc>
              <a:spcBef>
                <a:spcPct val="20000"/>
              </a:spcBef>
              <a:spcAft>
                <a:spcPts val="0"/>
              </a:spcAft>
              <a:buClrTx/>
              <a:buSzTx/>
              <a:tabLst>
                <a:tab pos="1077913" algn="l"/>
                <a:tab pos="1793875" algn="l"/>
                <a:tab pos="3949700" algn="l"/>
              </a:tabLst>
              <a:defRPr/>
            </a:pP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    太阳直射点所在的半球，昼长夜短，且越向该半球的高纬地区白昼越长，极圈内有极昼现象。另一半球情况相反。</a:t>
            </a:r>
          </a:p>
          <a:p>
            <a:pPr marL="342900" marR="0" lvl="0" indent="-342900" algn="l" defTabSz="914400" rtl="0" eaLnBrk="1" fontAlgn="auto" latinLnBrk="0" hangingPunct="1">
              <a:lnSpc>
                <a:spcPct val="150000"/>
              </a:lnSpc>
              <a:spcBef>
                <a:spcPct val="20000"/>
              </a:spcBef>
              <a:spcAft>
                <a:spcPts val="0"/>
              </a:spcAft>
              <a:buClrTx/>
              <a:buSzTx/>
              <a:tabLst>
                <a:tab pos="1077913" algn="l"/>
                <a:tab pos="1793875" algn="l"/>
                <a:tab pos="3949700" algn="l"/>
              </a:tabLst>
              <a:defRPr/>
            </a:pP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(2)</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太阳直射点移动方向与昼夜长短变化的关系</a:t>
            </a:r>
          </a:p>
          <a:p>
            <a:pPr marL="342900" marR="0" lvl="0" indent="-342900" algn="l" defTabSz="914400" rtl="0" eaLnBrk="1" fontAlgn="auto" latinLnBrk="0" hangingPunct="1">
              <a:lnSpc>
                <a:spcPct val="150000"/>
              </a:lnSpc>
              <a:spcBef>
                <a:spcPct val="20000"/>
              </a:spcBef>
              <a:spcAft>
                <a:spcPts val="0"/>
              </a:spcAft>
              <a:buClrTx/>
              <a:buSzTx/>
              <a:tabLst>
                <a:tab pos="1077913" algn="l"/>
                <a:tab pos="1793875" algn="l"/>
                <a:tab pos="3949700" algn="l"/>
              </a:tabLst>
              <a:defRPr/>
            </a:pP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    太阳直射点向哪个方向移动，哪个半球白昼变长，黑夜变短。如下图所示</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以北半球为例</a:t>
            </a:r>
            <a:r>
              <a:rPr kumimoji="0" lang="en-US" altLang="zh-CN" sz="24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a:t>
            </a:r>
            <a:r>
              <a:rPr kumimoji="0" lang="zh-CN" altLang="en-US" sz="2400" b="1" i="0" u="none" strike="noStrike" kern="1200" cap="none" spc="0" normalizeH="0" baseline="0" noProof="0" dirty="0" smtClean="0">
                <a:ln>
                  <a:noFill/>
                </a:ln>
                <a:solidFill>
                  <a:schemeClr val="tx1"/>
                </a:solidFill>
                <a:effectLst/>
                <a:uLnTx/>
                <a:uFillTx/>
                <a:latin typeface="Times New Roman" pitchFamily="18" charset="0"/>
                <a:ea typeface="宋体" pitchFamily="2" charset="-122"/>
                <a:cs typeface="Times New Roman" pitchFamily="18" charset="0"/>
              </a:rPr>
              <a:t>：</a:t>
            </a:r>
          </a:p>
        </p:txBody>
      </p:sp>
      <p:pic>
        <p:nvPicPr>
          <p:cNvPr id="5" name="Picture 3"/>
          <p:cNvPicPr>
            <a:picLocks noChangeAspect="1" noChangeArrowheads="1"/>
          </p:cNvPicPr>
          <p:nvPr/>
        </p:nvPicPr>
        <p:blipFill>
          <a:blip r:embed="rId2" cstate="print"/>
          <a:srcRect/>
          <a:stretch>
            <a:fillRect/>
          </a:stretch>
        </p:blipFill>
        <p:spPr bwMode="auto">
          <a:xfrm>
            <a:off x="428597" y="428604"/>
            <a:ext cx="6715172" cy="538162"/>
          </a:xfrm>
          <a:prstGeom prst="rect">
            <a:avLst/>
          </a:prstGeom>
          <a:noFill/>
          <a:ln w="9525" algn="ctr">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G:\张蕴霞\课件\学苑文化\2016二轮\地理\新建文件夹\2-9.TIF"/>
          <p:cNvPicPr>
            <a:picLocks noChangeAspect="1" noChangeArrowheads="1"/>
          </p:cNvPicPr>
          <p:nvPr/>
        </p:nvPicPr>
        <p:blipFill>
          <a:blip r:embed="rId2" r:link="rId3" cstate="print"/>
          <a:srcRect/>
          <a:stretch>
            <a:fillRect/>
          </a:stretch>
        </p:blipFill>
        <p:spPr bwMode="auto">
          <a:xfrm>
            <a:off x="571472" y="714356"/>
            <a:ext cx="8215370" cy="5286412"/>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166</TotalTime>
  <Words>3432</Words>
  <Application>Microsoft Office PowerPoint</Application>
  <PresentationFormat>全屏显示(4:3)</PresentationFormat>
  <Paragraphs>202</Paragraphs>
  <Slides>32</Slides>
  <Notes>0</Notes>
  <HiddenSlides>0</HiddenSlides>
  <MMClips>0</MMClips>
  <ScaleCrop>false</ScaleCrop>
  <HeadingPairs>
    <vt:vector size="4" baseType="variant">
      <vt:variant>
        <vt:lpstr>主题</vt:lpstr>
      </vt:variant>
      <vt:variant>
        <vt:i4>1</vt:i4>
      </vt:variant>
      <vt:variant>
        <vt:lpstr>幻灯片标题</vt:lpstr>
      </vt:variant>
      <vt:variant>
        <vt:i4>32</vt:i4>
      </vt:variant>
    </vt:vector>
  </HeadingPairs>
  <TitlesOfParts>
    <vt:vector size="33" baseType="lpstr">
      <vt:lpstr>Office 主题</vt:lpstr>
      <vt:lpstr>第二部分　核心知识突破 模块一　自然地理原理与规律</vt:lpstr>
      <vt:lpstr>主干知识再现 </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lpstr>幻灯片 15</vt:lpstr>
      <vt:lpstr>幻灯片 16</vt:lpstr>
      <vt:lpstr>幻灯片 17</vt:lpstr>
      <vt:lpstr>幻灯片 18</vt:lpstr>
      <vt:lpstr>幻灯片 19</vt:lpstr>
      <vt:lpstr>幻灯片 20</vt:lpstr>
      <vt:lpstr>幻灯片 21</vt:lpstr>
      <vt:lpstr>幻灯片 22</vt:lpstr>
      <vt:lpstr>幻灯片 23</vt:lpstr>
      <vt:lpstr>幻灯片 24</vt:lpstr>
      <vt:lpstr>幻灯片 25</vt:lpstr>
      <vt:lpstr>幻灯片 26</vt:lpstr>
      <vt:lpstr>幻灯片 27</vt:lpstr>
      <vt:lpstr>幻灯片 28</vt:lpstr>
      <vt:lpstr>幻灯片 29</vt:lpstr>
      <vt:lpstr>幻灯片 30</vt:lpstr>
      <vt:lpstr>幻灯片 31</vt:lpstr>
      <vt:lpstr>幻灯片 32</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第二部分　核心知识突破 模块一　自然地理原理与规律</dc:title>
  <dc:creator>htyz</dc:creator>
  <cp:lastModifiedBy>Administrator</cp:lastModifiedBy>
  <cp:revision>11</cp:revision>
  <dcterms:created xsi:type="dcterms:W3CDTF">2016-03-10T12:48:47Z</dcterms:created>
  <dcterms:modified xsi:type="dcterms:W3CDTF">2017-12-19T00:46:50Z</dcterms:modified>
</cp:coreProperties>
</file>