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662" r:id="rId3"/>
    <p:sldId id="746" r:id="rId5"/>
    <p:sldId id="660" r:id="rId6"/>
    <p:sldId id="663" r:id="rId7"/>
    <p:sldId id="530" r:id="rId8"/>
    <p:sldId id="664" r:id="rId9"/>
    <p:sldId id="665" r:id="rId10"/>
    <p:sldId id="808" r:id="rId11"/>
    <p:sldId id="666" r:id="rId12"/>
    <p:sldId id="809" r:id="rId13"/>
    <p:sldId id="748" r:id="rId14"/>
    <p:sldId id="810" r:id="rId15"/>
    <p:sldId id="667" r:id="rId16"/>
    <p:sldId id="668" r:id="rId17"/>
    <p:sldId id="671" r:id="rId18"/>
    <p:sldId id="673" r:id="rId19"/>
    <p:sldId id="749" r:id="rId20"/>
    <p:sldId id="674" r:id="rId21"/>
    <p:sldId id="751" r:id="rId22"/>
    <p:sldId id="752" r:id="rId23"/>
    <p:sldId id="753" r:id="rId24"/>
    <p:sldId id="811" r:id="rId25"/>
    <p:sldId id="879" r:id="rId26"/>
    <p:sldId id="880" r:id="rId27"/>
    <p:sldId id="812" r:id="rId28"/>
    <p:sldId id="813" r:id="rId29"/>
    <p:sldId id="814" r:id="rId30"/>
    <p:sldId id="815" r:id="rId31"/>
    <p:sldId id="816" r:id="rId32"/>
    <p:sldId id="817" r:id="rId33"/>
    <p:sldId id="818" r:id="rId34"/>
    <p:sldId id="819" r:id="rId35"/>
    <p:sldId id="820" r:id="rId36"/>
    <p:sldId id="821" r:id="rId37"/>
    <p:sldId id="697" r:id="rId38"/>
    <p:sldId id="698" r:id="rId39"/>
    <p:sldId id="699" r:id="rId40"/>
    <p:sldId id="837" r:id="rId41"/>
    <p:sldId id="822" r:id="rId42"/>
    <p:sldId id="838" r:id="rId43"/>
    <p:sldId id="823" r:id="rId44"/>
    <p:sldId id="824" r:id="rId45"/>
    <p:sldId id="825" r:id="rId46"/>
    <p:sldId id="723" r:id="rId47"/>
    <p:sldId id="724" r:id="rId48"/>
    <p:sldId id="725" r:id="rId49"/>
    <p:sldId id="839" r:id="rId50"/>
    <p:sldId id="840" r:id="rId51"/>
    <p:sldId id="841" r:id="rId52"/>
    <p:sldId id="842" r:id="rId53"/>
    <p:sldId id="881" r:id="rId54"/>
    <p:sldId id="882" r:id="rId55"/>
    <p:sldId id="883" r:id="rId56"/>
    <p:sldId id="850" r:id="rId57"/>
    <p:sldId id="852" r:id="rId58"/>
    <p:sldId id="853" r:id="rId59"/>
    <p:sldId id="866" r:id="rId60"/>
    <p:sldId id="867" r:id="rId61"/>
    <p:sldId id="868" r:id="rId62"/>
    <p:sldId id="869" r:id="rId63"/>
    <p:sldId id="870" r:id="rId64"/>
    <p:sldId id="871" r:id="rId65"/>
    <p:sldId id="872" r:id="rId66"/>
    <p:sldId id="873" r:id="rId67"/>
    <p:sldId id="874" r:id="rId68"/>
    <p:sldId id="875" r:id="rId69"/>
    <p:sldId id="876" r:id="rId70"/>
    <p:sldId id="877" r:id="rId71"/>
    <p:sldId id="854" r:id="rId72"/>
    <p:sldId id="855" r:id="rId73"/>
    <p:sldId id="734" r:id="rId74"/>
    <p:sldId id="735" r:id="rId75"/>
    <p:sldId id="801" r:id="rId76"/>
    <p:sldId id="802" r:id="rId77"/>
    <p:sldId id="803" r:id="rId78"/>
    <p:sldId id="804" r:id="rId79"/>
    <p:sldId id="806" r:id="rId80"/>
    <p:sldId id="807" r:id="rId81"/>
    <p:sldId id="878" r:id="rId8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3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3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3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3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3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3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3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3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3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166C"/>
    <a:srgbClr val="3399FF"/>
    <a:srgbClr val="7462E2"/>
    <a:srgbClr val="786BD9"/>
    <a:srgbClr val="9933FF"/>
    <a:srgbClr val="333399"/>
    <a:srgbClr val="FFFF00"/>
    <a:srgbClr val="0121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7882"/>
    <p:restoredTop sz="99284"/>
  </p:normalViewPr>
  <p:slideViewPr>
    <p:cSldViewPr showGuides="1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9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5" Type="http://schemas.openxmlformats.org/officeDocument/2006/relationships/tableStyles" Target="tableStyles.xml"/><Relationship Id="rId84" Type="http://schemas.openxmlformats.org/officeDocument/2006/relationships/viewProps" Target="viewProps.xml"/><Relationship Id="rId83" Type="http://schemas.openxmlformats.org/officeDocument/2006/relationships/presProps" Target="presProps.xml"/><Relationship Id="rId82" Type="http://schemas.openxmlformats.org/officeDocument/2006/relationships/slide" Target="slides/slide79.xml"/><Relationship Id="rId81" Type="http://schemas.openxmlformats.org/officeDocument/2006/relationships/slide" Target="slides/slide78.xml"/><Relationship Id="rId80" Type="http://schemas.openxmlformats.org/officeDocument/2006/relationships/slide" Target="slides/slide77.xml"/><Relationship Id="rId8" Type="http://schemas.openxmlformats.org/officeDocument/2006/relationships/slide" Target="slides/slide5.xml"/><Relationship Id="rId79" Type="http://schemas.openxmlformats.org/officeDocument/2006/relationships/slide" Target="slides/slide76.xml"/><Relationship Id="rId78" Type="http://schemas.openxmlformats.org/officeDocument/2006/relationships/slide" Target="slides/slide75.xml"/><Relationship Id="rId77" Type="http://schemas.openxmlformats.org/officeDocument/2006/relationships/slide" Target="slides/slide74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48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33.vml.rels><?xml version="1.0" encoding="UTF-8" standalone="yes"?>
<Relationships xmlns="http://schemas.openxmlformats.org/package/2006/relationships"><Relationship Id="rId4" Type="http://schemas.openxmlformats.org/officeDocument/2006/relationships/image" Target="../media/image64.emf"/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image" Target="../media/image6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image" Target="../media/image68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image" Target="../media/image7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image" Target="../media/image73.e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image" Target="../media/image76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image" Target="../media/image82.e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image" Target="../media/image84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image" Target="../media/image87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image" Target="../media/image90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drawings/_rels/vmlDrawing5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image" Target="../media/image95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5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emf"/><Relationship Id="rId1" Type="http://schemas.openxmlformats.org/officeDocument/2006/relationships/image" Target="../media/image98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emf"/></Relationships>
</file>

<file path=ppt/drawings/_rels/vmlDrawing5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emf"/><Relationship Id="rId1" Type="http://schemas.openxmlformats.org/officeDocument/2006/relationships/image" Target="../media/image10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emf"/><Relationship Id="rId1" Type="http://schemas.openxmlformats.org/officeDocument/2006/relationships/image" Target="../media/image104.e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107.emf"/><Relationship Id="rId1" Type="http://schemas.openxmlformats.org/officeDocument/2006/relationships/image" Target="../media/image106.emf"/></Relationships>
</file>

<file path=ppt/drawings/_rels/vmlDrawing6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emf"/><Relationship Id="rId1" Type="http://schemas.openxmlformats.org/officeDocument/2006/relationships/image" Target="../media/image109.emf"/></Relationships>
</file>

<file path=ppt/drawings/_rels/vmlDrawing63.vml.rels><?xml version="1.0" encoding="UTF-8" standalone="yes"?>
<Relationships xmlns="http://schemas.openxmlformats.org/package/2006/relationships"><Relationship Id="rId9" Type="http://schemas.openxmlformats.org/officeDocument/2006/relationships/image" Target="../media/image119.emf"/><Relationship Id="rId8" Type="http://schemas.openxmlformats.org/officeDocument/2006/relationships/image" Target="../media/image118.emf"/><Relationship Id="rId7" Type="http://schemas.openxmlformats.org/officeDocument/2006/relationships/image" Target="../media/image117.emf"/><Relationship Id="rId6" Type="http://schemas.openxmlformats.org/officeDocument/2006/relationships/image" Target="../media/image116.emf"/><Relationship Id="rId5" Type="http://schemas.openxmlformats.org/officeDocument/2006/relationships/image" Target="../media/image115.emf"/><Relationship Id="rId4" Type="http://schemas.openxmlformats.org/officeDocument/2006/relationships/image" Target="../media/image114.emf"/><Relationship Id="rId3" Type="http://schemas.openxmlformats.org/officeDocument/2006/relationships/image" Target="../media/image113.emf"/><Relationship Id="rId2" Type="http://schemas.openxmlformats.org/officeDocument/2006/relationships/image" Target="../media/image112.emf"/><Relationship Id="rId1" Type="http://schemas.openxmlformats.org/officeDocument/2006/relationships/image" Target="../media/image11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emf"/></Relationships>
</file>

<file path=ppt/drawings/_rels/vmlDrawing6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2" Type="http://schemas.openxmlformats.org/officeDocument/2006/relationships/image" Target="../media/image122.emf"/><Relationship Id="rId1" Type="http://schemas.openxmlformats.org/officeDocument/2006/relationships/image" Target="../media/image121.emf"/></Relationships>
</file>

<file path=ppt/drawings/_rels/vmlDrawing6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emf"/><Relationship Id="rId2" Type="http://schemas.openxmlformats.org/officeDocument/2006/relationships/image" Target="../media/image125.emf"/><Relationship Id="rId1" Type="http://schemas.openxmlformats.org/officeDocument/2006/relationships/image" Target="../media/image124.emf"/></Relationships>
</file>

<file path=ppt/drawings/_rels/vmlDrawing6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emf"/><Relationship Id="rId1" Type="http://schemas.openxmlformats.org/officeDocument/2006/relationships/image" Target="../media/image127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737271C-9D95-43D3-9114-69C9F537072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6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7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8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09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09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253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25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457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457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662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662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867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867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072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072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277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277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481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481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686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686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891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891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096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096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14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301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301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505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505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710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710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915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915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120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120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4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325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325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529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529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734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734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939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93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6144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14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819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81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8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6349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349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655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553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675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758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696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8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7168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68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2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7373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37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577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7577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577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82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7782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782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987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7987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987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2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8192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8192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024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02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396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8397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8397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601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8601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8601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806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8806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8806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011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9011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011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6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9216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216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420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9421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421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625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9625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625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830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9830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830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35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0035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0035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0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0240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0240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229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44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0445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0445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649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0649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0649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854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0854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0854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05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059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105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4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264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126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468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469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1469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67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67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1673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87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87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1878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08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208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08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8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2288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88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433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492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2493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49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697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2697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697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902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2902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902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107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3107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3107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2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3312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3312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516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3517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3517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721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3721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3721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926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3926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3926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131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4131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4131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6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4336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4336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540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4541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4541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745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4745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4745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950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4950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4950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155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5155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5155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0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5360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5360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564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5565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5565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769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5769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5769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974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5974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5974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17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6179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17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4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6384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84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048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048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945F17E-FEFF-4616-9DC5-1DBAA56C1D2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945F17E-FEFF-4616-9DC5-1DBAA56C1D2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945F17E-FEFF-4616-9DC5-1DBAA56C1D2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945F17E-FEFF-4616-9DC5-1DBAA56C1D2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945F17E-FEFF-4616-9DC5-1DBAA56C1D2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945F17E-FEFF-4616-9DC5-1DBAA56C1D2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945F17E-FEFF-4616-9DC5-1DBAA56C1D2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945F17E-FEFF-4616-9DC5-1DBAA56C1D2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945F17E-FEFF-4616-9DC5-1DBAA56C1D2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945F17E-FEFF-4616-9DC5-1DBAA56C1D2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945F17E-FEFF-4616-9DC5-1DBAA56C1D2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945F17E-FEFF-4616-9DC5-1DBAA56C1D2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emf"/><Relationship Id="rId1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vmlDrawing" Target="../drawings/vmlDrawing7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emf"/><Relationship Id="rId1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vmlDrawing" Target="../drawings/vmlDrawing8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emf"/><Relationship Id="rId1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vmlDrawing" Target="../drawings/vmlDrawing9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emf"/><Relationship Id="rId1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vmlDrawing" Target="../drawings/vmlDrawing10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emf"/><Relationship Id="rId1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vmlDrawing" Target="../drawings/vmlDrawing1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8.emf"/><Relationship Id="rId1" Type="http://schemas.openxmlformats.org/officeDocument/2006/relationships/oleObject" Target="../embeddings/oleObject11.bin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vmlDrawing" Target="../drawings/vmlDrawing12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0.emf"/><Relationship Id="rId3" Type="http://schemas.openxmlformats.org/officeDocument/2006/relationships/oleObject" Target="../embeddings/oleObject13.bin"/><Relationship Id="rId2" Type="http://schemas.openxmlformats.org/officeDocument/2006/relationships/image" Target="../media/image29.emf"/><Relationship Id="rId1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8.xml"/><Relationship Id="rId8" Type="http://schemas.openxmlformats.org/officeDocument/2006/relationships/vmlDrawing" Target="../drawings/vmlDrawing13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2.emf"/><Relationship Id="rId3" Type="http://schemas.openxmlformats.org/officeDocument/2006/relationships/oleObject" Target="../embeddings/oleObject15.bin"/><Relationship Id="rId2" Type="http://schemas.openxmlformats.org/officeDocument/2006/relationships/image" Target="../media/image31.emf"/><Relationship Id="rId1" Type="http://schemas.openxmlformats.org/officeDocument/2006/relationships/oleObject" Target="../embeddings/oleObject14.bin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vmlDrawing" Target="../drawings/vmlDrawing14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4.emf"/><Relationship Id="rId1" Type="http://schemas.openxmlformats.org/officeDocument/2006/relationships/oleObject" Target="../embeddings/oleObject17.bin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71.xml"/><Relationship Id="rId3" Type="http://schemas.openxmlformats.org/officeDocument/2006/relationships/slide" Target="slide54.xml"/><Relationship Id="rId2" Type="http://schemas.openxmlformats.org/officeDocument/2006/relationships/slide" Target="slide35.xml"/><Relationship Id="rId1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0.xml"/><Relationship Id="rId6" Type="http://schemas.openxmlformats.org/officeDocument/2006/relationships/vmlDrawing" Target="../drawings/vmlDrawing15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6.emf"/><Relationship Id="rId3" Type="http://schemas.openxmlformats.org/officeDocument/2006/relationships/oleObject" Target="../embeddings/oleObject19.bin"/><Relationship Id="rId2" Type="http://schemas.openxmlformats.org/officeDocument/2006/relationships/image" Target="../media/image35.emf"/><Relationship Id="rId1" Type="http://schemas.openxmlformats.org/officeDocument/2006/relationships/oleObject" Target="../embeddings/oleObject18.bin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vmlDrawing" Target="../drawings/vmlDrawing16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7.emf"/><Relationship Id="rId1" Type="http://schemas.openxmlformats.org/officeDocument/2006/relationships/oleObject" Target="../embeddings/oleObject20.bin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vmlDrawing" Target="../drawings/vmlDrawing17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oleObject" Target="../embeddings/oleObject21.bin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vmlDrawing" Target="../drawings/vmlDrawing18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0.emf"/><Relationship Id="rId1" Type="http://schemas.openxmlformats.org/officeDocument/2006/relationships/oleObject" Target="../embeddings/oleObject22.bin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vmlDrawing" Target="../drawings/vmlDrawing19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1.emf"/><Relationship Id="rId1" Type="http://schemas.openxmlformats.org/officeDocument/2006/relationships/oleObject" Target="../embeddings/oleObject23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6.xml"/><Relationship Id="rId8" Type="http://schemas.openxmlformats.org/officeDocument/2006/relationships/vmlDrawing" Target="../drawings/vmlDrawing20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3.emf"/><Relationship Id="rId3" Type="http://schemas.openxmlformats.org/officeDocument/2006/relationships/oleObject" Target="../embeddings/oleObject25.bin"/><Relationship Id="rId2" Type="http://schemas.openxmlformats.org/officeDocument/2006/relationships/image" Target="../media/image42.emf"/><Relationship Id="rId1" Type="http://schemas.openxmlformats.org/officeDocument/2006/relationships/oleObject" Target="../embeddings/oleObject24.bin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7.xml"/><Relationship Id="rId4" Type="http://schemas.openxmlformats.org/officeDocument/2006/relationships/vmlDrawing" Target="../drawings/vmlDrawing2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5.emf"/><Relationship Id="rId1" Type="http://schemas.openxmlformats.org/officeDocument/2006/relationships/oleObject" Target="../embeddings/oleObject27.bin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8.xml"/><Relationship Id="rId6" Type="http://schemas.openxmlformats.org/officeDocument/2006/relationships/vmlDrawing" Target="../drawings/vmlDrawing22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7.emf"/><Relationship Id="rId3" Type="http://schemas.openxmlformats.org/officeDocument/2006/relationships/oleObject" Target="../embeddings/oleObject29.bin"/><Relationship Id="rId2" Type="http://schemas.openxmlformats.org/officeDocument/2006/relationships/image" Target="../media/image46.emf"/><Relationship Id="rId1" Type="http://schemas.openxmlformats.org/officeDocument/2006/relationships/oleObject" Target="../embeddings/oleObject28.bin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9.xml"/><Relationship Id="rId6" Type="http://schemas.openxmlformats.org/officeDocument/2006/relationships/vmlDrawing" Target="../drawings/vmlDrawing23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9.emf"/><Relationship Id="rId3" Type="http://schemas.openxmlformats.org/officeDocument/2006/relationships/oleObject" Target="../embeddings/oleObject31.bin"/><Relationship Id="rId2" Type="http://schemas.openxmlformats.org/officeDocument/2006/relationships/image" Target="../media/image48.emf"/><Relationship Id="rId1" Type="http://schemas.openxmlformats.org/officeDocument/2006/relationships/oleObject" Target="../embeddings/oleObject30.bin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0" Type="http://schemas.openxmlformats.org/officeDocument/2006/relationships/notesSlide" Target="../notesSlides/notesSlide3.xml"/><Relationship Id="rId2" Type="http://schemas.openxmlformats.org/officeDocument/2006/relationships/image" Target="../media/image3.emf"/><Relationship Id="rId19" Type="http://schemas.openxmlformats.org/officeDocument/2006/relationships/vmlDrawing" Target="../drawings/vmlDrawing1.vml"/><Relationship Id="rId18" Type="http://schemas.openxmlformats.org/officeDocument/2006/relationships/slideLayout" Target="../slideLayouts/slideLayout7.xml"/><Relationship Id="rId17" Type="http://schemas.openxmlformats.org/officeDocument/2006/relationships/image" Target="../media/image18.png"/><Relationship Id="rId16" Type="http://schemas.openxmlformats.org/officeDocument/2006/relationships/image" Target="../media/image17.png"/><Relationship Id="rId15" Type="http://schemas.openxmlformats.org/officeDocument/2006/relationships/image" Target="../media/image16.png"/><Relationship Id="rId14" Type="http://schemas.openxmlformats.org/officeDocument/2006/relationships/image" Target="../media/image15.png"/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0.xml"/><Relationship Id="rId4" Type="http://schemas.openxmlformats.org/officeDocument/2006/relationships/vmlDrawing" Target="../drawings/vmlDrawing24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0.emf"/><Relationship Id="rId1" Type="http://schemas.openxmlformats.org/officeDocument/2006/relationships/oleObject" Target="../embeddings/oleObject32.bin"/></Relationships>
</file>

<file path=ppt/slides/_rels/slide3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1.xml"/><Relationship Id="rId6" Type="http://schemas.openxmlformats.org/officeDocument/2006/relationships/vmlDrawing" Target="../drawings/vmlDrawing25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2.emf"/><Relationship Id="rId3" Type="http://schemas.openxmlformats.org/officeDocument/2006/relationships/oleObject" Target="../embeddings/oleObject34.bin"/><Relationship Id="rId2" Type="http://schemas.openxmlformats.org/officeDocument/2006/relationships/image" Target="../media/image51.emf"/><Relationship Id="rId1" Type="http://schemas.openxmlformats.org/officeDocument/2006/relationships/oleObject" Target="../embeddings/oleObject33.bin"/></Relationships>
</file>

<file path=ppt/slides/_rels/slide3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2.xml"/><Relationship Id="rId6" Type="http://schemas.openxmlformats.org/officeDocument/2006/relationships/vmlDrawing" Target="../drawings/vmlDrawing26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3.emf"/><Relationship Id="rId3" Type="http://schemas.openxmlformats.org/officeDocument/2006/relationships/oleObject" Target="../embeddings/oleObject36.bin"/><Relationship Id="rId2" Type="http://schemas.openxmlformats.org/officeDocument/2006/relationships/image" Target="../media/image48.emf"/><Relationship Id="rId1" Type="http://schemas.openxmlformats.org/officeDocument/2006/relationships/oleObject" Target="../embeddings/oleObject35.bin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3.xml"/><Relationship Id="rId4" Type="http://schemas.openxmlformats.org/officeDocument/2006/relationships/vmlDrawing" Target="../drawings/vmlDrawing27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4.emf"/><Relationship Id="rId1" Type="http://schemas.openxmlformats.org/officeDocument/2006/relationships/oleObject" Target="../embeddings/oleObject37.bin"/></Relationships>
</file>

<file path=ppt/slides/_rels/slide3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4.xml"/><Relationship Id="rId6" Type="http://schemas.openxmlformats.org/officeDocument/2006/relationships/vmlDrawing" Target="../drawings/vmlDrawing28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6.emf"/><Relationship Id="rId3" Type="http://schemas.openxmlformats.org/officeDocument/2006/relationships/oleObject" Target="../embeddings/oleObject39.bin"/><Relationship Id="rId2" Type="http://schemas.openxmlformats.org/officeDocument/2006/relationships/image" Target="../media/image55.emf"/><Relationship Id="rId1" Type="http://schemas.openxmlformats.org/officeDocument/2006/relationships/oleObject" Target="../embeddings/oleObject38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7.xml"/><Relationship Id="rId4" Type="http://schemas.openxmlformats.org/officeDocument/2006/relationships/vmlDrawing" Target="../drawings/vmlDrawing29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7.emf"/><Relationship Id="rId1" Type="http://schemas.openxmlformats.org/officeDocument/2006/relationships/oleObject" Target="../embeddings/oleObject40.bin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8.xml"/><Relationship Id="rId4" Type="http://schemas.openxmlformats.org/officeDocument/2006/relationships/vmlDrawing" Target="../drawings/vmlDrawing30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8.emf"/><Relationship Id="rId1" Type="http://schemas.openxmlformats.org/officeDocument/2006/relationships/oleObject" Target="../embeddings/oleObject41.bin"/></Relationships>
</file>

<file path=ppt/slides/_rels/slide3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9.xml"/><Relationship Id="rId4" Type="http://schemas.openxmlformats.org/officeDocument/2006/relationships/vmlDrawing" Target="../drawings/vmlDrawing3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9.emf"/><Relationship Id="rId1" Type="http://schemas.openxmlformats.org/officeDocument/2006/relationships/oleObject" Target="../embeddings/oleObject42.bin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emf"/><Relationship Id="rId1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0.xml"/><Relationship Id="rId4" Type="http://schemas.openxmlformats.org/officeDocument/2006/relationships/vmlDrawing" Target="../drawings/vmlDrawing3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0.emf"/><Relationship Id="rId1" Type="http://schemas.openxmlformats.org/officeDocument/2006/relationships/oleObject" Target="../embeddings/oleObject43.bin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64.emf"/><Relationship Id="rId7" Type="http://schemas.openxmlformats.org/officeDocument/2006/relationships/oleObject" Target="../embeddings/oleObject47.bin"/><Relationship Id="rId6" Type="http://schemas.openxmlformats.org/officeDocument/2006/relationships/image" Target="../media/image63.e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62.emf"/><Relationship Id="rId3" Type="http://schemas.openxmlformats.org/officeDocument/2006/relationships/oleObject" Target="../embeddings/oleObject45.bin"/><Relationship Id="rId2" Type="http://schemas.openxmlformats.org/officeDocument/2006/relationships/image" Target="../media/image61.emf"/><Relationship Id="rId11" Type="http://schemas.openxmlformats.org/officeDocument/2006/relationships/notesSlide" Target="../notesSlides/notesSlide41.xml"/><Relationship Id="rId10" Type="http://schemas.openxmlformats.org/officeDocument/2006/relationships/vmlDrawing" Target="../drawings/vmlDrawing33.vml"/><Relationship Id="rId1" Type="http://schemas.openxmlformats.org/officeDocument/2006/relationships/oleObject" Target="../embeddings/oleObject44.bin"/></Relationships>
</file>

<file path=ppt/slides/_rels/slide4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2.xml"/><Relationship Id="rId4" Type="http://schemas.openxmlformats.org/officeDocument/2006/relationships/vmlDrawing" Target="../drawings/vmlDrawing34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5.emf"/><Relationship Id="rId1" Type="http://schemas.openxmlformats.org/officeDocument/2006/relationships/oleObject" Target="../embeddings/oleObject48.bin"/></Relationships>
</file>

<file path=ppt/slides/_rels/slide4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3.xml"/><Relationship Id="rId4" Type="http://schemas.openxmlformats.org/officeDocument/2006/relationships/vmlDrawing" Target="../drawings/vmlDrawing35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6.emf"/><Relationship Id="rId1" Type="http://schemas.openxmlformats.org/officeDocument/2006/relationships/oleObject" Target="../embeddings/oleObject49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5.xml"/><Relationship Id="rId4" Type="http://schemas.openxmlformats.org/officeDocument/2006/relationships/vmlDrawing" Target="../drawings/vmlDrawing36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7.emf"/><Relationship Id="rId1" Type="http://schemas.openxmlformats.org/officeDocument/2006/relationships/oleObject" Target="../embeddings/oleObject50.bin"/></Relationships>
</file>

<file path=ppt/slides/_rels/slide4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6.xml"/><Relationship Id="rId6" Type="http://schemas.openxmlformats.org/officeDocument/2006/relationships/vmlDrawing" Target="../drawings/vmlDrawing37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9.emf"/><Relationship Id="rId3" Type="http://schemas.openxmlformats.org/officeDocument/2006/relationships/oleObject" Target="../embeddings/oleObject52.bin"/><Relationship Id="rId2" Type="http://schemas.openxmlformats.org/officeDocument/2006/relationships/image" Target="../media/image68.emf"/><Relationship Id="rId1" Type="http://schemas.openxmlformats.org/officeDocument/2006/relationships/oleObject" Target="../embeddings/oleObject51.bin"/></Relationships>
</file>

<file path=ppt/slides/_rels/slide4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7.xml"/><Relationship Id="rId4" Type="http://schemas.openxmlformats.org/officeDocument/2006/relationships/vmlDrawing" Target="../drawings/vmlDrawing38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0.emf"/><Relationship Id="rId1" Type="http://schemas.openxmlformats.org/officeDocument/2006/relationships/oleObject" Target="../embeddings/oleObject53.bin"/></Relationships>
</file>

<file path=ppt/slides/_rels/slide4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8.xml"/><Relationship Id="rId6" Type="http://schemas.openxmlformats.org/officeDocument/2006/relationships/vmlDrawing" Target="../drawings/vmlDrawing39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2.emf"/><Relationship Id="rId3" Type="http://schemas.openxmlformats.org/officeDocument/2006/relationships/oleObject" Target="../embeddings/oleObject55.bin"/><Relationship Id="rId2" Type="http://schemas.openxmlformats.org/officeDocument/2006/relationships/image" Target="../media/image71.emf"/><Relationship Id="rId1" Type="http://schemas.openxmlformats.org/officeDocument/2006/relationships/oleObject" Target="../embeddings/oleObject54.bin"/></Relationships>
</file>

<file path=ppt/slides/_rels/slide4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9.xml"/><Relationship Id="rId8" Type="http://schemas.openxmlformats.org/officeDocument/2006/relationships/vmlDrawing" Target="../drawings/vmlDrawing40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5.e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74.emf"/><Relationship Id="rId3" Type="http://schemas.openxmlformats.org/officeDocument/2006/relationships/oleObject" Target="../embeddings/oleObject57.bin"/><Relationship Id="rId2" Type="http://schemas.openxmlformats.org/officeDocument/2006/relationships/image" Target="../media/image73.emf"/><Relationship Id="rId1" Type="http://schemas.openxmlformats.org/officeDocument/2006/relationships/oleObject" Target="../embeddings/oleObject56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0.xml"/><Relationship Id="rId8" Type="http://schemas.openxmlformats.org/officeDocument/2006/relationships/vmlDrawing" Target="../drawings/vmlDrawing41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8.e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77.emf"/><Relationship Id="rId3" Type="http://schemas.openxmlformats.org/officeDocument/2006/relationships/oleObject" Target="../embeddings/oleObject60.bin"/><Relationship Id="rId2" Type="http://schemas.openxmlformats.org/officeDocument/2006/relationships/image" Target="../media/image76.emf"/><Relationship Id="rId1" Type="http://schemas.openxmlformats.org/officeDocument/2006/relationships/oleObject" Target="../embeddings/oleObject59.bin"/></Relationships>
</file>

<file path=ppt/slides/_rels/slide5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1.xml"/><Relationship Id="rId4" Type="http://schemas.openxmlformats.org/officeDocument/2006/relationships/vmlDrawing" Target="../drawings/vmlDrawing4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9.emf"/><Relationship Id="rId1" Type="http://schemas.openxmlformats.org/officeDocument/2006/relationships/oleObject" Target="../embeddings/oleObject62.bin"/></Relationships>
</file>

<file path=ppt/slides/_rels/slide5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2.xml"/><Relationship Id="rId4" Type="http://schemas.openxmlformats.org/officeDocument/2006/relationships/vmlDrawing" Target="../drawings/vmlDrawing43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0.emf"/><Relationship Id="rId1" Type="http://schemas.openxmlformats.org/officeDocument/2006/relationships/oleObject" Target="../embeddings/oleObject63.bin"/></Relationships>
</file>

<file path=ppt/slides/_rels/slide5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3.xml"/><Relationship Id="rId4" Type="http://schemas.openxmlformats.org/officeDocument/2006/relationships/vmlDrawing" Target="../drawings/vmlDrawing44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1.emf"/><Relationship Id="rId1" Type="http://schemas.openxmlformats.org/officeDocument/2006/relationships/oleObject" Target="../embeddings/oleObject64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5.xml"/><Relationship Id="rId6" Type="http://schemas.openxmlformats.org/officeDocument/2006/relationships/vmlDrawing" Target="../drawings/vmlDrawing45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3.emf"/><Relationship Id="rId3" Type="http://schemas.openxmlformats.org/officeDocument/2006/relationships/oleObject" Target="../embeddings/oleObject66.bin"/><Relationship Id="rId2" Type="http://schemas.openxmlformats.org/officeDocument/2006/relationships/image" Target="../media/image82.emf"/><Relationship Id="rId1" Type="http://schemas.openxmlformats.org/officeDocument/2006/relationships/oleObject" Target="../embeddings/oleObject65.bin"/></Relationships>
</file>

<file path=ppt/slides/_rels/slide5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6.xml"/><Relationship Id="rId6" Type="http://schemas.openxmlformats.org/officeDocument/2006/relationships/vmlDrawing" Target="../drawings/vmlDrawing46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5.emf"/><Relationship Id="rId3" Type="http://schemas.openxmlformats.org/officeDocument/2006/relationships/oleObject" Target="../embeddings/oleObject68.bin"/><Relationship Id="rId2" Type="http://schemas.openxmlformats.org/officeDocument/2006/relationships/image" Target="../media/image84.emf"/><Relationship Id="rId1" Type="http://schemas.openxmlformats.org/officeDocument/2006/relationships/oleObject" Target="../embeddings/oleObject67.bin"/></Relationships>
</file>

<file path=ppt/slides/_rels/slide5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7.xml"/><Relationship Id="rId4" Type="http://schemas.openxmlformats.org/officeDocument/2006/relationships/vmlDrawing" Target="../drawings/vmlDrawing47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6.emf"/><Relationship Id="rId1" Type="http://schemas.openxmlformats.org/officeDocument/2006/relationships/oleObject" Target="../embeddings/oleObject69.bin"/></Relationships>
</file>

<file path=ppt/slides/_rels/slide5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8.xml"/><Relationship Id="rId6" Type="http://schemas.openxmlformats.org/officeDocument/2006/relationships/vmlDrawing" Target="../drawings/vmlDrawing48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8.emf"/><Relationship Id="rId3" Type="http://schemas.openxmlformats.org/officeDocument/2006/relationships/oleObject" Target="../embeddings/oleObject71.bin"/><Relationship Id="rId2" Type="http://schemas.openxmlformats.org/officeDocument/2006/relationships/image" Target="../media/image87.emf"/><Relationship Id="rId1" Type="http://schemas.openxmlformats.org/officeDocument/2006/relationships/oleObject" Target="../embeddings/oleObject70.bin"/></Relationships>
</file>

<file path=ppt/slides/_rels/slide5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9.xml"/><Relationship Id="rId4" Type="http://schemas.openxmlformats.org/officeDocument/2006/relationships/vmlDrawing" Target="../drawings/vmlDrawing49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9.emf"/><Relationship Id="rId1" Type="http://schemas.openxmlformats.org/officeDocument/2006/relationships/oleObject" Target="../embeddings/oleObject7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0.xml"/><Relationship Id="rId6" Type="http://schemas.openxmlformats.org/officeDocument/2006/relationships/vmlDrawing" Target="../drawings/vmlDrawing50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1.emf"/><Relationship Id="rId3" Type="http://schemas.openxmlformats.org/officeDocument/2006/relationships/oleObject" Target="../embeddings/oleObject74.bin"/><Relationship Id="rId2" Type="http://schemas.openxmlformats.org/officeDocument/2006/relationships/image" Target="../media/image90.emf"/><Relationship Id="rId1" Type="http://schemas.openxmlformats.org/officeDocument/2006/relationships/oleObject" Target="../embeddings/oleObject73.bin"/></Relationships>
</file>

<file path=ppt/slides/_rels/slide6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1.xml"/><Relationship Id="rId4" Type="http://schemas.openxmlformats.org/officeDocument/2006/relationships/vmlDrawing" Target="../drawings/vmlDrawing5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2.emf"/><Relationship Id="rId1" Type="http://schemas.openxmlformats.org/officeDocument/2006/relationships/oleObject" Target="../embeddings/oleObject75.bin"/></Relationships>
</file>

<file path=ppt/slides/_rels/slide6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2.xml"/><Relationship Id="rId4" Type="http://schemas.openxmlformats.org/officeDocument/2006/relationships/vmlDrawing" Target="../drawings/vmlDrawing5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3.emf"/><Relationship Id="rId1" Type="http://schemas.openxmlformats.org/officeDocument/2006/relationships/oleObject" Target="../embeddings/oleObject76.bin"/></Relationships>
</file>

<file path=ppt/slides/_rels/slide6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3.xml"/><Relationship Id="rId4" Type="http://schemas.openxmlformats.org/officeDocument/2006/relationships/vmlDrawing" Target="../drawings/vmlDrawing53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4.emf"/><Relationship Id="rId1" Type="http://schemas.openxmlformats.org/officeDocument/2006/relationships/oleObject" Target="../embeddings/oleObject77.bin"/></Relationships>
</file>

<file path=ppt/slides/_rels/slide6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4.xml"/><Relationship Id="rId6" Type="http://schemas.openxmlformats.org/officeDocument/2006/relationships/vmlDrawing" Target="../drawings/vmlDrawing54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6.emf"/><Relationship Id="rId3" Type="http://schemas.openxmlformats.org/officeDocument/2006/relationships/oleObject" Target="../embeddings/oleObject79.bin"/><Relationship Id="rId2" Type="http://schemas.openxmlformats.org/officeDocument/2006/relationships/image" Target="../media/image95.emf"/><Relationship Id="rId1" Type="http://schemas.openxmlformats.org/officeDocument/2006/relationships/oleObject" Target="../embeddings/oleObject78.bin"/></Relationships>
</file>

<file path=ppt/slides/_rels/slide6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5.xml"/><Relationship Id="rId4" Type="http://schemas.openxmlformats.org/officeDocument/2006/relationships/vmlDrawing" Target="../drawings/vmlDrawing55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7.emf"/><Relationship Id="rId1" Type="http://schemas.openxmlformats.org/officeDocument/2006/relationships/oleObject" Target="../embeddings/oleObject80.bin"/></Relationships>
</file>

<file path=ppt/slides/_rels/slide6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6.xml"/><Relationship Id="rId6" Type="http://schemas.openxmlformats.org/officeDocument/2006/relationships/vmlDrawing" Target="../drawings/vmlDrawing56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9.emf"/><Relationship Id="rId3" Type="http://schemas.openxmlformats.org/officeDocument/2006/relationships/oleObject" Target="../embeddings/oleObject82.bin"/><Relationship Id="rId2" Type="http://schemas.openxmlformats.org/officeDocument/2006/relationships/image" Target="../media/image98.emf"/><Relationship Id="rId1" Type="http://schemas.openxmlformats.org/officeDocument/2006/relationships/oleObject" Target="../embeddings/oleObject81.bin"/></Relationships>
</file>

<file path=ppt/slides/_rels/slide6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7.xml"/><Relationship Id="rId4" Type="http://schemas.openxmlformats.org/officeDocument/2006/relationships/vmlDrawing" Target="../drawings/vmlDrawing57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0.emf"/><Relationship Id="rId1" Type="http://schemas.openxmlformats.org/officeDocument/2006/relationships/oleObject" Target="../embeddings/oleObject83.bin"/></Relationships>
</file>

<file path=ppt/slides/_rels/slide6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8.xml"/><Relationship Id="rId6" Type="http://schemas.openxmlformats.org/officeDocument/2006/relationships/vmlDrawing" Target="../drawings/vmlDrawing58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2.emf"/><Relationship Id="rId3" Type="http://schemas.openxmlformats.org/officeDocument/2006/relationships/oleObject" Target="../embeddings/oleObject85.bin"/><Relationship Id="rId2" Type="http://schemas.openxmlformats.org/officeDocument/2006/relationships/image" Target="../media/image101.emf"/><Relationship Id="rId1" Type="http://schemas.openxmlformats.org/officeDocument/2006/relationships/oleObject" Target="../embeddings/oleObject84.bin"/></Relationships>
</file>

<file path=ppt/slides/_rels/slide6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9.xml"/><Relationship Id="rId4" Type="http://schemas.openxmlformats.org/officeDocument/2006/relationships/vmlDrawing" Target="../drawings/vmlDrawing59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3.emf"/><Relationship Id="rId1" Type="http://schemas.openxmlformats.org/officeDocument/2006/relationships/oleObject" Target="../embeddings/oleObject86.bin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emf"/><Relationship Id="rId1" Type="http://schemas.openxmlformats.org/officeDocument/2006/relationships/oleObject" Target="../embeddings/oleObject3.bin"/></Relationships>
</file>

<file path=ppt/slides/_rels/slide7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0.xml"/><Relationship Id="rId6" Type="http://schemas.openxmlformats.org/officeDocument/2006/relationships/vmlDrawing" Target="../drawings/vmlDrawing60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5.emf"/><Relationship Id="rId3" Type="http://schemas.openxmlformats.org/officeDocument/2006/relationships/oleObject" Target="../embeddings/oleObject88.bin"/><Relationship Id="rId2" Type="http://schemas.openxmlformats.org/officeDocument/2006/relationships/image" Target="../media/image104.emf"/><Relationship Id="rId1" Type="http://schemas.openxmlformats.org/officeDocument/2006/relationships/oleObject" Target="../embeddings/oleObject87.bin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2.xml"/><Relationship Id="rId8" Type="http://schemas.openxmlformats.org/officeDocument/2006/relationships/vmlDrawing" Target="../drawings/vmlDrawing61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08.emf"/><Relationship Id="rId5" Type="http://schemas.openxmlformats.org/officeDocument/2006/relationships/oleObject" Target="../embeddings/oleObject91.bin"/><Relationship Id="rId4" Type="http://schemas.openxmlformats.org/officeDocument/2006/relationships/image" Target="../media/image107.emf"/><Relationship Id="rId3" Type="http://schemas.openxmlformats.org/officeDocument/2006/relationships/oleObject" Target="../embeddings/oleObject90.bin"/><Relationship Id="rId2" Type="http://schemas.openxmlformats.org/officeDocument/2006/relationships/image" Target="../media/image106.emf"/><Relationship Id="rId1" Type="http://schemas.openxmlformats.org/officeDocument/2006/relationships/oleObject" Target="../embeddings/oleObject89.bin"/></Relationships>
</file>

<file path=ppt/slides/_rels/slide7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3.xml"/><Relationship Id="rId6" Type="http://schemas.openxmlformats.org/officeDocument/2006/relationships/vmlDrawing" Target="../drawings/vmlDrawing62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0.emf"/><Relationship Id="rId3" Type="http://schemas.openxmlformats.org/officeDocument/2006/relationships/oleObject" Target="../embeddings/oleObject93.bin"/><Relationship Id="rId2" Type="http://schemas.openxmlformats.org/officeDocument/2006/relationships/image" Target="../media/image109.emf"/><Relationship Id="rId1" Type="http://schemas.openxmlformats.org/officeDocument/2006/relationships/oleObject" Target="../embeddings/oleObject92.bin"/></Relationships>
</file>

<file path=ppt/slides/_rels/slide7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8.bin"/><Relationship Id="rId8" Type="http://schemas.openxmlformats.org/officeDocument/2006/relationships/image" Target="../media/image114.emf"/><Relationship Id="rId7" Type="http://schemas.openxmlformats.org/officeDocument/2006/relationships/oleObject" Target="../embeddings/oleObject97.bin"/><Relationship Id="rId6" Type="http://schemas.openxmlformats.org/officeDocument/2006/relationships/image" Target="../media/image113.emf"/><Relationship Id="rId5" Type="http://schemas.openxmlformats.org/officeDocument/2006/relationships/oleObject" Target="../embeddings/oleObject96.bin"/><Relationship Id="rId4" Type="http://schemas.openxmlformats.org/officeDocument/2006/relationships/image" Target="../media/image112.emf"/><Relationship Id="rId3" Type="http://schemas.openxmlformats.org/officeDocument/2006/relationships/oleObject" Target="../embeddings/oleObject95.bin"/><Relationship Id="rId23" Type="http://schemas.openxmlformats.org/officeDocument/2006/relationships/notesSlide" Target="../notesSlides/notesSlide74.xml"/><Relationship Id="rId22" Type="http://schemas.openxmlformats.org/officeDocument/2006/relationships/vmlDrawing" Target="../drawings/vmlDrawing63.vml"/><Relationship Id="rId21" Type="http://schemas.openxmlformats.org/officeDocument/2006/relationships/slideLayout" Target="../slideLayouts/slideLayout7.xml"/><Relationship Id="rId20" Type="http://schemas.openxmlformats.org/officeDocument/2006/relationships/image" Target="../media/image119.emf"/><Relationship Id="rId2" Type="http://schemas.openxmlformats.org/officeDocument/2006/relationships/image" Target="../media/image111.emf"/><Relationship Id="rId19" Type="http://schemas.openxmlformats.org/officeDocument/2006/relationships/oleObject" Target="../embeddings/oleObject104.bin"/><Relationship Id="rId18" Type="http://schemas.openxmlformats.org/officeDocument/2006/relationships/image" Target="../media/image118.emf"/><Relationship Id="rId17" Type="http://schemas.openxmlformats.org/officeDocument/2006/relationships/oleObject" Target="../embeddings/oleObject103.bin"/><Relationship Id="rId16" Type="http://schemas.openxmlformats.org/officeDocument/2006/relationships/image" Target="../media/image117.emf"/><Relationship Id="rId15" Type="http://schemas.openxmlformats.org/officeDocument/2006/relationships/oleObject" Target="../embeddings/oleObject102.bin"/><Relationship Id="rId14" Type="http://schemas.openxmlformats.org/officeDocument/2006/relationships/oleObject" Target="../embeddings/oleObject101.bin"/><Relationship Id="rId13" Type="http://schemas.openxmlformats.org/officeDocument/2006/relationships/oleObject" Target="../embeddings/oleObject100.bin"/><Relationship Id="rId12" Type="http://schemas.openxmlformats.org/officeDocument/2006/relationships/image" Target="../media/image116.emf"/><Relationship Id="rId11" Type="http://schemas.openxmlformats.org/officeDocument/2006/relationships/oleObject" Target="../embeddings/oleObject99.bin"/><Relationship Id="rId10" Type="http://schemas.openxmlformats.org/officeDocument/2006/relationships/image" Target="../media/image115.emf"/><Relationship Id="rId1" Type="http://schemas.openxmlformats.org/officeDocument/2006/relationships/oleObject" Target="../embeddings/oleObject94.bin"/></Relationships>
</file>

<file path=ppt/slides/_rels/slide7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5.xml"/><Relationship Id="rId4" Type="http://schemas.openxmlformats.org/officeDocument/2006/relationships/vmlDrawing" Target="../drawings/vmlDrawing64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0.emf"/><Relationship Id="rId1" Type="http://schemas.openxmlformats.org/officeDocument/2006/relationships/oleObject" Target="../embeddings/oleObject105.bin"/></Relationships>
</file>

<file path=ppt/slides/_rels/slide7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6.xml"/><Relationship Id="rId8" Type="http://schemas.openxmlformats.org/officeDocument/2006/relationships/vmlDrawing" Target="../drawings/vmlDrawing65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23.emf"/><Relationship Id="rId5" Type="http://schemas.openxmlformats.org/officeDocument/2006/relationships/oleObject" Target="../embeddings/oleObject108.bin"/><Relationship Id="rId4" Type="http://schemas.openxmlformats.org/officeDocument/2006/relationships/image" Target="../media/image122.emf"/><Relationship Id="rId3" Type="http://schemas.openxmlformats.org/officeDocument/2006/relationships/oleObject" Target="../embeddings/oleObject107.bin"/><Relationship Id="rId2" Type="http://schemas.openxmlformats.org/officeDocument/2006/relationships/image" Target="../media/image121.emf"/><Relationship Id="rId1" Type="http://schemas.openxmlformats.org/officeDocument/2006/relationships/oleObject" Target="../embeddings/oleObject106.bin"/></Relationships>
</file>

<file path=ppt/slides/_rels/slide7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7.xml"/><Relationship Id="rId8" Type="http://schemas.openxmlformats.org/officeDocument/2006/relationships/vmlDrawing" Target="../drawings/vmlDrawing66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26.emf"/><Relationship Id="rId5" Type="http://schemas.openxmlformats.org/officeDocument/2006/relationships/oleObject" Target="../embeddings/oleObject111.bin"/><Relationship Id="rId4" Type="http://schemas.openxmlformats.org/officeDocument/2006/relationships/image" Target="../media/image125.emf"/><Relationship Id="rId3" Type="http://schemas.openxmlformats.org/officeDocument/2006/relationships/oleObject" Target="../embeddings/oleObject110.bin"/><Relationship Id="rId2" Type="http://schemas.openxmlformats.org/officeDocument/2006/relationships/image" Target="../media/image124.emf"/><Relationship Id="rId1" Type="http://schemas.openxmlformats.org/officeDocument/2006/relationships/oleObject" Target="../embeddings/oleObject109.bin"/></Relationships>
</file>

<file path=ppt/slides/_rels/slide7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8.xml"/><Relationship Id="rId6" Type="http://schemas.openxmlformats.org/officeDocument/2006/relationships/vmlDrawing" Target="../drawings/vmlDrawing67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8.emf"/><Relationship Id="rId3" Type="http://schemas.openxmlformats.org/officeDocument/2006/relationships/oleObject" Target="../embeddings/oleObject113.bin"/><Relationship Id="rId2" Type="http://schemas.openxmlformats.org/officeDocument/2006/relationships/image" Target="../media/image127.emf"/><Relationship Id="rId1" Type="http://schemas.openxmlformats.org/officeDocument/2006/relationships/oleObject" Target="../embeddings/oleObject112.bin"/></Relationships>
</file>

<file path=ppt/slides/_rels/slide7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9.xml"/><Relationship Id="rId4" Type="http://schemas.openxmlformats.org/officeDocument/2006/relationships/vmlDrawing" Target="../drawings/vmlDrawing68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9.emf"/><Relationship Id="rId1" Type="http://schemas.openxmlformats.org/officeDocument/2006/relationships/oleObject" Target="../embeddings/oleObject114.bin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emf"/><Relationship Id="rId1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emf"/><Relationship Id="rId1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" name="图片 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9753909">
            <a:off x="755650" y="1492250"/>
            <a:ext cx="1512888" cy="1611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" name="泪滴形 40"/>
          <p:cNvSpPr>
            <a:spLocks noChangeArrowheads="1"/>
          </p:cNvSpPr>
          <p:nvPr/>
        </p:nvSpPr>
        <p:spPr bwMode="auto">
          <a:xfrm rot="-4357621">
            <a:off x="1092994" y="1910556"/>
            <a:ext cx="892175" cy="890588"/>
          </a:xfrm>
          <a:custGeom>
            <a:avLst/>
            <a:gdLst/>
            <a:ahLst/>
            <a:cxnLst>
              <a:cxn ang="0">
                <a:pos x="0" y="937418"/>
              </a:cxn>
              <a:cxn ang="0">
                <a:pos x="937418" y="0"/>
              </a:cxn>
              <a:cxn ang="0">
                <a:pos x="1874837" y="0"/>
              </a:cxn>
              <a:cxn ang="0">
                <a:pos x="1874837" y="937418"/>
              </a:cxn>
              <a:cxn ang="0">
                <a:pos x="937419" y="1874836"/>
              </a:cxn>
              <a:cxn ang="0">
                <a:pos x="1" y="937418"/>
              </a:cxn>
            </a:cxnLst>
            <a:rect l="0" t="0" r="r" b="b"/>
            <a:pathLst>
              <a:path w="1874837" h="1874837">
                <a:moveTo>
                  <a:pt x="0" y="937418"/>
                </a:moveTo>
                <a:cubicBezTo>
                  <a:pt x="0" y="419696"/>
                  <a:pt x="419696" y="0"/>
                  <a:pt x="937418" y="0"/>
                </a:cubicBezTo>
                <a:cubicBezTo>
                  <a:pt x="1249891" y="0"/>
                  <a:pt x="1562364" y="0"/>
                  <a:pt x="1874837" y="0"/>
                </a:cubicBezTo>
                <a:cubicBezTo>
                  <a:pt x="1874837" y="312472"/>
                  <a:pt x="1874837" y="624945"/>
                  <a:pt x="1874837" y="937418"/>
                </a:cubicBezTo>
                <a:cubicBezTo>
                  <a:pt x="1874837" y="1455140"/>
                  <a:pt x="1455141" y="1874836"/>
                  <a:pt x="937419" y="1874836"/>
                </a:cubicBezTo>
                <a:cubicBezTo>
                  <a:pt x="419697" y="1874836"/>
                  <a:pt x="1" y="1455140"/>
                  <a:pt x="1" y="937418"/>
                </a:cubicBezTo>
                <a:close/>
              </a:path>
            </a:pathLst>
          </a:custGeom>
          <a:solidFill>
            <a:srgbClr val="008080"/>
          </a:solidFill>
          <a:ln w="25400">
            <a:noFill/>
            <a:round/>
          </a:ln>
        </p:spPr>
        <p:txBody>
          <a:bodyPr vert="eaVert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9753909">
            <a:off x="2943225" y="1412875"/>
            <a:ext cx="1512888" cy="1611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泪滴形 40"/>
          <p:cNvSpPr>
            <a:spLocks noChangeArrowheads="1"/>
          </p:cNvSpPr>
          <p:nvPr/>
        </p:nvSpPr>
        <p:spPr bwMode="auto">
          <a:xfrm rot="-4357621">
            <a:off x="3264694" y="1829594"/>
            <a:ext cx="892175" cy="890588"/>
          </a:xfrm>
          <a:custGeom>
            <a:avLst/>
            <a:gdLst/>
            <a:ahLst/>
            <a:cxnLst>
              <a:cxn ang="0">
                <a:pos x="0" y="937418"/>
              </a:cxn>
              <a:cxn ang="0">
                <a:pos x="937418" y="0"/>
              </a:cxn>
              <a:cxn ang="0">
                <a:pos x="1874837" y="0"/>
              </a:cxn>
              <a:cxn ang="0">
                <a:pos x="1874837" y="937418"/>
              </a:cxn>
              <a:cxn ang="0">
                <a:pos x="937419" y="1874836"/>
              </a:cxn>
              <a:cxn ang="0">
                <a:pos x="1" y="937418"/>
              </a:cxn>
            </a:cxnLst>
            <a:rect l="0" t="0" r="r" b="b"/>
            <a:pathLst>
              <a:path w="1874837" h="1874837">
                <a:moveTo>
                  <a:pt x="0" y="937418"/>
                </a:moveTo>
                <a:cubicBezTo>
                  <a:pt x="0" y="419696"/>
                  <a:pt x="419696" y="0"/>
                  <a:pt x="937418" y="0"/>
                </a:cubicBezTo>
                <a:cubicBezTo>
                  <a:pt x="1249891" y="0"/>
                  <a:pt x="1562364" y="0"/>
                  <a:pt x="1874837" y="0"/>
                </a:cubicBezTo>
                <a:cubicBezTo>
                  <a:pt x="1874837" y="312472"/>
                  <a:pt x="1874837" y="624945"/>
                  <a:pt x="1874837" y="937418"/>
                </a:cubicBezTo>
                <a:cubicBezTo>
                  <a:pt x="1874837" y="1455140"/>
                  <a:pt x="1455141" y="1874836"/>
                  <a:pt x="937419" y="1874836"/>
                </a:cubicBezTo>
                <a:cubicBezTo>
                  <a:pt x="419697" y="1874836"/>
                  <a:pt x="1" y="1455140"/>
                  <a:pt x="1" y="937418"/>
                </a:cubicBezTo>
                <a:close/>
              </a:path>
            </a:pathLst>
          </a:custGeom>
          <a:solidFill>
            <a:srgbClr val="008080"/>
          </a:solidFill>
          <a:ln w="25400">
            <a:noFill/>
            <a:round/>
          </a:ln>
        </p:spPr>
        <p:txBody>
          <a:bodyPr vert="eaVert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9753909">
            <a:off x="1863725" y="1457325"/>
            <a:ext cx="1512888" cy="1611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泪滴形 40"/>
          <p:cNvSpPr>
            <a:spLocks noChangeArrowheads="1"/>
          </p:cNvSpPr>
          <p:nvPr/>
        </p:nvSpPr>
        <p:spPr bwMode="auto">
          <a:xfrm rot="-4357621">
            <a:off x="2204244" y="1869281"/>
            <a:ext cx="892175" cy="890588"/>
          </a:xfrm>
          <a:custGeom>
            <a:avLst/>
            <a:gdLst/>
            <a:ahLst/>
            <a:cxnLst>
              <a:cxn ang="0">
                <a:pos x="0" y="937418"/>
              </a:cxn>
              <a:cxn ang="0">
                <a:pos x="937418" y="0"/>
              </a:cxn>
              <a:cxn ang="0">
                <a:pos x="1874837" y="0"/>
              </a:cxn>
              <a:cxn ang="0">
                <a:pos x="1874837" y="937418"/>
              </a:cxn>
              <a:cxn ang="0">
                <a:pos x="937419" y="1874836"/>
              </a:cxn>
              <a:cxn ang="0">
                <a:pos x="1" y="937418"/>
              </a:cxn>
            </a:cxnLst>
            <a:rect l="0" t="0" r="r" b="b"/>
            <a:pathLst>
              <a:path w="1874837" h="1874837">
                <a:moveTo>
                  <a:pt x="0" y="937418"/>
                </a:moveTo>
                <a:cubicBezTo>
                  <a:pt x="0" y="419696"/>
                  <a:pt x="419696" y="0"/>
                  <a:pt x="937418" y="0"/>
                </a:cubicBezTo>
                <a:cubicBezTo>
                  <a:pt x="1249891" y="0"/>
                  <a:pt x="1562364" y="0"/>
                  <a:pt x="1874837" y="0"/>
                </a:cubicBezTo>
                <a:cubicBezTo>
                  <a:pt x="1874837" y="312472"/>
                  <a:pt x="1874837" y="624945"/>
                  <a:pt x="1874837" y="937418"/>
                </a:cubicBezTo>
                <a:cubicBezTo>
                  <a:pt x="1874837" y="1455140"/>
                  <a:pt x="1455141" y="1874836"/>
                  <a:pt x="937419" y="1874836"/>
                </a:cubicBezTo>
                <a:cubicBezTo>
                  <a:pt x="419697" y="1874836"/>
                  <a:pt x="1" y="1455140"/>
                  <a:pt x="1" y="937418"/>
                </a:cubicBezTo>
                <a:close/>
              </a:path>
            </a:pathLst>
          </a:custGeom>
          <a:solidFill>
            <a:srgbClr val="008080"/>
          </a:solidFill>
          <a:ln w="25400">
            <a:noFill/>
            <a:round/>
          </a:ln>
        </p:spPr>
        <p:txBody>
          <a:bodyPr vert="eaVert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184275" y="2022475"/>
            <a:ext cx="6413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>
              <a:lnSpc>
                <a:spcPct val="100000"/>
              </a:lnSpc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endParaRPr lang="zh-CN" altLang="en-US" sz="3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42"/>
          <p:cNvSpPr/>
          <p:nvPr/>
        </p:nvSpPr>
        <p:spPr>
          <a:xfrm>
            <a:off x="2301875" y="1987550"/>
            <a:ext cx="6413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>
              <a:lnSpc>
                <a:spcPct val="100000"/>
              </a:lnSpc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endParaRPr lang="zh-CN" altLang="en-US" sz="3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42"/>
          <p:cNvSpPr/>
          <p:nvPr/>
        </p:nvSpPr>
        <p:spPr>
          <a:xfrm>
            <a:off x="3382963" y="1979613"/>
            <a:ext cx="6413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>
              <a:lnSpc>
                <a:spcPct val="100000"/>
              </a:lnSpc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endParaRPr lang="zh-CN" altLang="en-US" sz="3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5426" name="文本框 30"/>
          <p:cNvSpPr txBox="1"/>
          <p:nvPr/>
        </p:nvSpPr>
        <p:spPr>
          <a:xfrm>
            <a:off x="3997325" y="3243263"/>
            <a:ext cx="4608513" cy="777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just">
              <a:lnSpc>
                <a:spcPct val="100000"/>
              </a:lnSpc>
            </a:pPr>
            <a:r>
              <a:rPr lang="zh-CN" altLang="en-US" sz="4500" b="1" dirty="0">
                <a:latin typeface="Arial" panose="020B0604020202020204" pitchFamily="34" charset="0"/>
                <a:ea typeface="方正准圆_GBK" pitchFamily="65" charset="-122"/>
              </a:rPr>
              <a:t>企业与劳动者</a:t>
            </a:r>
            <a:endParaRPr lang="zh-CN" altLang="en-US" sz="4500" b="1" dirty="0">
              <a:latin typeface="Arial" panose="020B0604020202020204" pitchFamily="34" charset="0"/>
              <a:ea typeface="方正准圆_GBK" pitchFamily="65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5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85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5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6" grpId="0"/>
      <p:bldP spid="7" grpId="0"/>
      <p:bldP spid="7854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1505" name="Object 4"/>
          <p:cNvGraphicFramePr/>
          <p:nvPr/>
        </p:nvGraphicFramePr>
        <p:xfrm>
          <a:off x="468313" y="909638"/>
          <a:ext cx="8205787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1" imgW="8279765" imgH="4776470" progId="Word.Document.8">
                  <p:embed/>
                </p:oleObj>
              </mc:Choice>
              <mc:Fallback>
                <p:oleObj name="" r:id="rId1" imgW="8279765" imgH="4776470" progId="Word.Document.8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8313" y="909638"/>
                        <a:ext cx="8205787" cy="4752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3553" name="Object 5"/>
          <p:cNvGraphicFramePr/>
          <p:nvPr/>
        </p:nvGraphicFramePr>
        <p:xfrm>
          <a:off x="306388" y="117475"/>
          <a:ext cx="7561262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7630795" imgH="597535" progId="Word.Document.8">
                  <p:embed/>
                </p:oleObj>
              </mc:Choice>
              <mc:Fallback>
                <p:oleObj name="" r:id="rId1" imgW="7630795" imgH="597535" progId="Word.Document.8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06388" y="117475"/>
                        <a:ext cx="7561262" cy="592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2166" name="Rectangle 22"/>
          <p:cNvSpPr/>
          <p:nvPr/>
        </p:nvSpPr>
        <p:spPr>
          <a:xfrm>
            <a:off x="1125538" y="577850"/>
            <a:ext cx="7748587" cy="427038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内容</a:t>
            </a:r>
            <a:endParaRPr lang="zh-CN" altLang="en-US" sz="2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02165" name="Rectangle 21"/>
          <p:cNvSpPr/>
          <p:nvPr/>
        </p:nvSpPr>
        <p:spPr>
          <a:xfrm>
            <a:off x="315913" y="577850"/>
            <a:ext cx="809625" cy="427038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角度</a:t>
            </a:r>
            <a:endParaRPr lang="zh-CN" altLang="en-US" sz="2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02185" name="Line 41"/>
          <p:cNvSpPr/>
          <p:nvPr/>
        </p:nvSpPr>
        <p:spPr>
          <a:xfrm>
            <a:off x="315913" y="1004888"/>
            <a:ext cx="8558212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2187" name="Line 43"/>
          <p:cNvSpPr/>
          <p:nvPr/>
        </p:nvSpPr>
        <p:spPr>
          <a:xfrm>
            <a:off x="1125538" y="577850"/>
            <a:ext cx="0" cy="6003925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2191" name="Line 47"/>
          <p:cNvSpPr/>
          <p:nvPr/>
        </p:nvSpPr>
        <p:spPr>
          <a:xfrm>
            <a:off x="315913" y="1766888"/>
            <a:ext cx="8558212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2199" name="Line 55"/>
          <p:cNvSpPr/>
          <p:nvPr/>
        </p:nvSpPr>
        <p:spPr>
          <a:xfrm>
            <a:off x="315913" y="2528888"/>
            <a:ext cx="8558212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2207" name="Line 63"/>
          <p:cNvSpPr/>
          <p:nvPr/>
        </p:nvSpPr>
        <p:spPr>
          <a:xfrm>
            <a:off x="315913" y="3625850"/>
            <a:ext cx="8558212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2215" name="Line 71"/>
          <p:cNvSpPr/>
          <p:nvPr/>
        </p:nvSpPr>
        <p:spPr>
          <a:xfrm>
            <a:off x="315913" y="4722813"/>
            <a:ext cx="8558212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2223" name="Line 79"/>
          <p:cNvSpPr/>
          <p:nvPr/>
        </p:nvSpPr>
        <p:spPr>
          <a:xfrm>
            <a:off x="315913" y="5484813"/>
            <a:ext cx="8558212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2179" name="Line 35"/>
          <p:cNvSpPr/>
          <p:nvPr/>
        </p:nvSpPr>
        <p:spPr>
          <a:xfrm>
            <a:off x="315913" y="577850"/>
            <a:ext cx="8558212" cy="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2181" name="Line 37"/>
          <p:cNvSpPr/>
          <p:nvPr/>
        </p:nvSpPr>
        <p:spPr>
          <a:xfrm>
            <a:off x="315913" y="577850"/>
            <a:ext cx="0" cy="6003925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2182" name="Line 38"/>
          <p:cNvSpPr/>
          <p:nvPr/>
        </p:nvSpPr>
        <p:spPr>
          <a:xfrm>
            <a:off x="8874125" y="577850"/>
            <a:ext cx="0" cy="6003925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2180" name="Line 36"/>
          <p:cNvSpPr/>
          <p:nvPr/>
        </p:nvSpPr>
        <p:spPr>
          <a:xfrm>
            <a:off x="315913" y="6581775"/>
            <a:ext cx="8558212" cy="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2267" name="Rectangle 123"/>
          <p:cNvSpPr/>
          <p:nvPr/>
        </p:nvSpPr>
        <p:spPr>
          <a:xfrm>
            <a:off x="1125538" y="5484813"/>
            <a:ext cx="7748587" cy="1096962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实行公司制改革、遵循价值规律和市场规则、处理好与职工的关系、转方式调结构、提高经营者和劳动者素质、抓住国家政策机遇、坚持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引进来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与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走出去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相结合等</a:t>
            </a:r>
            <a:endParaRPr lang="zh-CN" altLang="en-US" sz="2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02268" name="Rectangle 124"/>
          <p:cNvSpPr/>
          <p:nvPr/>
        </p:nvSpPr>
        <p:spPr>
          <a:xfrm>
            <a:off x="315913" y="5484813"/>
            <a:ext cx="809625" cy="1096962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其他措施</a:t>
            </a:r>
            <a:endParaRPr lang="zh-CN" altLang="en-US" sz="2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02269" name="Rectangle 125"/>
          <p:cNvSpPr/>
          <p:nvPr/>
        </p:nvSpPr>
        <p:spPr>
          <a:xfrm>
            <a:off x="1125538" y="4722813"/>
            <a:ext cx="7748587" cy="76200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just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遵守法律法规，承担社会责任，坚持经济效益和社会效益的统一</a:t>
            </a:r>
            <a:endParaRPr lang="zh-CN" altLang="en-US" sz="2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02270" name="Rectangle 126"/>
          <p:cNvSpPr/>
          <p:nvPr/>
        </p:nvSpPr>
        <p:spPr>
          <a:xfrm>
            <a:off x="315913" y="4722813"/>
            <a:ext cx="809625" cy="76200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社会责任</a:t>
            </a:r>
            <a:endParaRPr lang="zh-CN" altLang="en-US" sz="2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02271" name="Rectangle 127"/>
          <p:cNvSpPr/>
          <p:nvPr/>
        </p:nvSpPr>
        <p:spPr>
          <a:xfrm>
            <a:off x="1125538" y="3625850"/>
            <a:ext cx="7748587" cy="1096963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just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是市场经济条件下价值规律发生作用的必然结果。要通过企业兼并，实现优势互补、社会资源的合理配置和产业结构的合理调整，提高企业竞争力</a:t>
            </a:r>
            <a:endParaRPr lang="zh-CN" altLang="en-US" sz="2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02272" name="Rectangle 128"/>
          <p:cNvSpPr/>
          <p:nvPr/>
        </p:nvSpPr>
        <p:spPr>
          <a:xfrm>
            <a:off x="315913" y="3625850"/>
            <a:ext cx="809625" cy="1096963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兼并破产</a:t>
            </a:r>
            <a:endParaRPr lang="zh-CN" altLang="en-US" sz="2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02273" name="Rectangle 129"/>
          <p:cNvSpPr/>
          <p:nvPr/>
        </p:nvSpPr>
        <p:spPr>
          <a:xfrm>
            <a:off x="1125538" y="2528888"/>
            <a:ext cx="7748587" cy="1096962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just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树立良好的信誉和企业形象。企业的信誉和形象作为一种无形资产，对企业的生存竞争至关重要，企业的信誉和形象集中体现在产品和服务的质量上</a:t>
            </a:r>
            <a:endParaRPr lang="zh-CN" altLang="en-US" sz="2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02274" name="Rectangle 130"/>
          <p:cNvSpPr/>
          <p:nvPr/>
        </p:nvSpPr>
        <p:spPr>
          <a:xfrm>
            <a:off x="315913" y="2528888"/>
            <a:ext cx="809625" cy="1096962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诚信经营</a:t>
            </a:r>
            <a:endParaRPr lang="zh-CN" altLang="en-US" sz="2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02275" name="Rectangle 131"/>
          <p:cNvSpPr/>
          <p:nvPr/>
        </p:nvSpPr>
        <p:spPr>
          <a:xfrm>
            <a:off x="1125538" y="1766888"/>
            <a:ext cx="7748587" cy="76200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just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提高自主创新能力，依靠技术进步、科学管理等手段，形成自己的竞争优势</a:t>
            </a:r>
            <a:endParaRPr lang="zh-CN" altLang="en-US" sz="2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02276" name="Rectangle 132"/>
          <p:cNvSpPr/>
          <p:nvPr/>
        </p:nvSpPr>
        <p:spPr>
          <a:xfrm>
            <a:off x="315913" y="1766888"/>
            <a:ext cx="809625" cy="76200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竞争优势</a:t>
            </a:r>
            <a:endParaRPr lang="zh-CN" altLang="en-US" sz="2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02277" name="Rectangle 133"/>
          <p:cNvSpPr/>
          <p:nvPr/>
        </p:nvSpPr>
        <p:spPr>
          <a:xfrm>
            <a:off x="1125538" y="1004888"/>
            <a:ext cx="7748587" cy="76200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just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制定正确的经营战略。一家企业，只有战略定位准确，才能顺应时代发展的潮流，抓住机遇，加快发展</a:t>
            </a:r>
            <a:endParaRPr lang="zh-CN" altLang="en-US" sz="2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02278" name="Rectangle 134"/>
          <p:cNvSpPr/>
          <p:nvPr/>
        </p:nvSpPr>
        <p:spPr>
          <a:xfrm>
            <a:off x="315913" y="1004888"/>
            <a:ext cx="809625" cy="76200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经营战略</a:t>
            </a:r>
            <a:endParaRPr lang="zh-CN" altLang="en-US" sz="2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0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02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02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02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02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02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0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02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02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0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0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02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0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0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90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90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90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902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902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902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902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902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902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902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2166" grpId="0"/>
      <p:bldP spid="902165" grpId="0"/>
      <p:bldP spid="902267" grpId="0"/>
      <p:bldP spid="902268" grpId="0"/>
      <p:bldP spid="902269" grpId="0"/>
      <p:bldP spid="902270" grpId="0"/>
      <p:bldP spid="902271" grpId="0"/>
      <p:bldP spid="902272" grpId="0"/>
      <p:bldP spid="902273" grpId="0"/>
      <p:bldP spid="902274" grpId="0"/>
      <p:bldP spid="902275" grpId="0"/>
      <p:bldP spid="902276" grpId="0"/>
      <p:bldP spid="902277" grpId="0"/>
      <p:bldP spid="9022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5601" name="Object 4"/>
          <p:cNvGraphicFramePr/>
          <p:nvPr/>
        </p:nvGraphicFramePr>
        <p:xfrm>
          <a:off x="468313" y="1800225"/>
          <a:ext cx="8205787" cy="314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8253730" imgH="3161030" progId="Word.Document.8">
                  <p:embed/>
                </p:oleObj>
              </mc:Choice>
              <mc:Fallback>
                <p:oleObj name="" r:id="rId1" imgW="8253730" imgH="3161030" progId="Word.Documen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8313" y="1800225"/>
                        <a:ext cx="8205787" cy="3140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7649" name="Object 417"/>
          <p:cNvGraphicFramePr/>
          <p:nvPr/>
        </p:nvGraphicFramePr>
        <p:xfrm>
          <a:off x="284163" y="215900"/>
          <a:ext cx="4935537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4965700" imgH="598170" progId="Word.Document.8">
                  <p:embed/>
                </p:oleObj>
              </mc:Choice>
              <mc:Fallback>
                <p:oleObj name="" r:id="rId1" imgW="4965700" imgH="598170" progId="Word.Document.8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84163" y="215900"/>
                        <a:ext cx="4935537" cy="584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0116" name="Rectangle 436"/>
          <p:cNvSpPr/>
          <p:nvPr/>
        </p:nvSpPr>
        <p:spPr>
          <a:xfrm>
            <a:off x="4403725" y="3605213"/>
            <a:ext cx="4537075" cy="27209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lnSpc>
                <a:spcPct val="12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有利于强化企业的风险意识，促使企业在破产的压力下改善经营管理，提高企业竞争力。通过企业破产，及时淘汰落后企业，有利于优胜劣汰和社会资源的合理配置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40115" name="Rectangle 435"/>
          <p:cNvSpPr/>
          <p:nvPr/>
        </p:nvSpPr>
        <p:spPr>
          <a:xfrm>
            <a:off x="1452563" y="3605213"/>
            <a:ext cx="2951162" cy="27209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lnSpc>
                <a:spcPct val="12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对长期亏损、资不抵债而又扭亏无望的企业，按法定程序实施破产结算的经济现象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40114" name="Rectangle 434"/>
          <p:cNvSpPr/>
          <p:nvPr/>
        </p:nvSpPr>
        <p:spPr>
          <a:xfrm>
            <a:off x="300038" y="3605213"/>
            <a:ext cx="1152525" cy="27209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2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企业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 defTabSz="914400">
              <a:lnSpc>
                <a:spcPct val="12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破产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40113" name="Rectangle 433"/>
          <p:cNvSpPr/>
          <p:nvPr/>
        </p:nvSpPr>
        <p:spPr>
          <a:xfrm>
            <a:off x="4403725" y="1322388"/>
            <a:ext cx="4537075" cy="22828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lnSpc>
                <a:spcPct val="12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可以扩大优势企业的规模，增强优势企业的实力，以优带劣，提高企业和整个社会的资源利用效率，有益于促进国家经济发展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40112" name="Rectangle 432"/>
          <p:cNvSpPr/>
          <p:nvPr/>
        </p:nvSpPr>
        <p:spPr>
          <a:xfrm>
            <a:off x="1452563" y="1322388"/>
            <a:ext cx="2951162" cy="22828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lnSpc>
                <a:spcPct val="12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指两家或更多的独立的企业合并组成一家企业，通常由一家占优势的企业吸收一家或更多的企业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40111" name="Rectangle 431"/>
          <p:cNvSpPr/>
          <p:nvPr/>
        </p:nvSpPr>
        <p:spPr>
          <a:xfrm>
            <a:off x="300038" y="1322388"/>
            <a:ext cx="1152525" cy="22828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just" defTabSz="914400">
              <a:lnSpc>
                <a:spcPct val="12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企业兼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 defTabSz="914400">
              <a:lnSpc>
                <a:spcPct val="12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并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6" name="Rectangle 430"/>
          <p:cNvSpPr/>
          <p:nvPr/>
        </p:nvSpPr>
        <p:spPr>
          <a:xfrm>
            <a:off x="4403725" y="717550"/>
            <a:ext cx="4537075" cy="604838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2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意义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7" name="Rectangle 429"/>
          <p:cNvSpPr/>
          <p:nvPr/>
        </p:nvSpPr>
        <p:spPr>
          <a:xfrm>
            <a:off x="1452563" y="717550"/>
            <a:ext cx="2951162" cy="604838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2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含义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8" name="Rectangle 428"/>
          <p:cNvSpPr/>
          <p:nvPr/>
        </p:nvSpPr>
        <p:spPr>
          <a:xfrm>
            <a:off x="300038" y="717550"/>
            <a:ext cx="1152525" cy="604838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</a:pP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9" name="Line 443"/>
          <p:cNvSpPr/>
          <p:nvPr/>
        </p:nvSpPr>
        <p:spPr>
          <a:xfrm>
            <a:off x="300038" y="1322388"/>
            <a:ext cx="8640762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60" name="Line 445"/>
          <p:cNvSpPr/>
          <p:nvPr/>
        </p:nvSpPr>
        <p:spPr>
          <a:xfrm>
            <a:off x="1452563" y="717550"/>
            <a:ext cx="0" cy="5608638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61" name="Line 448"/>
          <p:cNvSpPr/>
          <p:nvPr/>
        </p:nvSpPr>
        <p:spPr>
          <a:xfrm>
            <a:off x="4403725" y="717550"/>
            <a:ext cx="0" cy="5608638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62" name="Line 452"/>
          <p:cNvSpPr/>
          <p:nvPr/>
        </p:nvSpPr>
        <p:spPr>
          <a:xfrm>
            <a:off x="300038" y="3605213"/>
            <a:ext cx="8640762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63" name="Line 437"/>
          <p:cNvSpPr/>
          <p:nvPr/>
        </p:nvSpPr>
        <p:spPr>
          <a:xfrm>
            <a:off x="300038" y="717550"/>
            <a:ext cx="8640762" cy="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64" name="Line 439"/>
          <p:cNvSpPr/>
          <p:nvPr/>
        </p:nvSpPr>
        <p:spPr>
          <a:xfrm>
            <a:off x="300038" y="717550"/>
            <a:ext cx="0" cy="5608638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65" name="Line 440"/>
          <p:cNvSpPr/>
          <p:nvPr/>
        </p:nvSpPr>
        <p:spPr>
          <a:xfrm>
            <a:off x="8940800" y="717550"/>
            <a:ext cx="0" cy="5608638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66" name="Line 438"/>
          <p:cNvSpPr/>
          <p:nvPr/>
        </p:nvSpPr>
        <p:spPr>
          <a:xfrm>
            <a:off x="300038" y="6326188"/>
            <a:ext cx="8640762" cy="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67" name="Line 501"/>
          <p:cNvSpPr/>
          <p:nvPr/>
        </p:nvSpPr>
        <p:spPr>
          <a:xfrm>
            <a:off x="300038" y="717550"/>
            <a:ext cx="1152525" cy="604838"/>
          </a:xfrm>
          <a:prstGeom prst="line">
            <a:avLst/>
          </a:prstGeom>
          <a:ln w="1905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0184" name="Rectangle 504"/>
          <p:cNvSpPr/>
          <p:nvPr/>
        </p:nvSpPr>
        <p:spPr>
          <a:xfrm>
            <a:off x="715963" y="2516188"/>
            <a:ext cx="536575" cy="457200"/>
          </a:xfrm>
          <a:prstGeom prst="rect">
            <a:avLst/>
          </a:prstGeom>
          <a:solidFill>
            <a:srgbClr val="01217D"/>
          </a:solidFill>
          <a:ln w="19050">
            <a:noFill/>
          </a:ln>
        </p:spPr>
        <p:txBody>
          <a:bodyPr wrap="none" lIns="90000" tIns="46800" rIns="90000" bIns="46800" anchor="t">
            <a:spAutoFit/>
          </a:bodyPr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en-US" altLang="zh-CN" sz="2400" b="1" dirty="0">
                <a:solidFill>
                  <a:schemeClr val="bg1"/>
                </a:solidFill>
                <a:latin typeface="IPAPANNEW" pitchFamily="2" charset="0"/>
                <a:ea typeface="黑体" panose="02010609060101010101" charset="-122"/>
              </a:rPr>
              <a:t>[9]</a:t>
            </a:r>
            <a:endParaRPr lang="zh-CN" altLang="en-US" sz="2400" b="1" dirty="0">
              <a:solidFill>
                <a:schemeClr val="bg1"/>
              </a:solidFill>
              <a:latin typeface="IPAPANNEW" pitchFamily="2" charset="0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0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0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0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40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40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4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40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40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0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40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40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40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0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0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4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0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40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4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40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40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4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116" grpId="0"/>
      <p:bldP spid="840115" grpId="0"/>
      <p:bldP spid="840114" grpId="0"/>
      <p:bldP spid="840113" grpId="0"/>
      <p:bldP spid="840112" grpId="0"/>
      <p:bldP spid="840111" grpId="0"/>
      <p:bldP spid="84018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9697" name="Object 171"/>
          <p:cNvGraphicFramePr/>
          <p:nvPr/>
        </p:nvGraphicFramePr>
        <p:xfrm>
          <a:off x="479425" y="1503363"/>
          <a:ext cx="8204200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8253730" imgH="3555365" progId="Word.Document.8">
                  <p:embed/>
                </p:oleObj>
              </mc:Choice>
              <mc:Fallback>
                <p:oleObj name="" r:id="rId1" imgW="8253730" imgH="3555365" progId="Word.Document.8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79425" y="1503363"/>
                        <a:ext cx="8204200" cy="3533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椭圆 12"/>
          <p:cNvSpPr/>
          <p:nvPr/>
        </p:nvSpPr>
        <p:spPr>
          <a:xfrm>
            <a:off x="2267744" y="3076971"/>
            <a:ext cx="914846" cy="914846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108692"/>
                </a:gs>
                <a:gs pos="0">
                  <a:srgbClr val="16B2C1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746" name="矩形 14"/>
          <p:cNvSpPr/>
          <p:nvPr/>
        </p:nvSpPr>
        <p:spPr>
          <a:xfrm>
            <a:off x="3851275" y="2659063"/>
            <a:ext cx="5040313" cy="625475"/>
          </a:xfrm>
          <a:prstGeom prst="rect">
            <a:avLst/>
          </a:prstGeom>
          <a:noFill/>
          <a:ln w="9525">
            <a:noFill/>
          </a:ln>
        </p:spPr>
        <p:txBody>
          <a:bodyPr lIns="0" anchor="t">
            <a:spAutoFit/>
          </a:bodyPr>
          <a:p>
            <a:pPr>
              <a:lnSpc>
                <a:spcPct val="100000"/>
              </a:lnSpc>
            </a:pPr>
            <a:r>
              <a:rPr lang="zh-CN" altLang="en-US" sz="3500" dirty="0">
                <a:solidFill>
                  <a:srgbClr val="17AD9D"/>
                </a:solidFill>
                <a:latin typeface="方正大黑_GBK" pitchFamily="65" charset="-122"/>
                <a:ea typeface="方正大黑_GBK" pitchFamily="65" charset="-122"/>
              </a:rPr>
              <a:t>在“一题多变”中应用好</a:t>
            </a:r>
            <a:endParaRPr lang="zh-CN" altLang="en-US" sz="3500" dirty="0">
              <a:solidFill>
                <a:srgbClr val="17AD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341754" y="1823085"/>
            <a:ext cx="1642110" cy="1683385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89A13D"/>
                </a:gs>
                <a:gs pos="0">
                  <a:srgbClr val="B2D138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-828603" y="4373910"/>
            <a:ext cx="2079427" cy="2079426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138F81"/>
                </a:gs>
                <a:gs pos="0">
                  <a:srgbClr val="19BAA9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971598" y="2645718"/>
            <a:ext cx="628674" cy="628674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452320" y="5000649"/>
            <a:ext cx="1296144" cy="1296144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108692"/>
                </a:gs>
                <a:gs pos="0">
                  <a:srgbClr val="16B2C1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419871" y="2357686"/>
            <a:ext cx="347246" cy="347246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194560" y="2357755"/>
            <a:ext cx="1116965" cy="1131570"/>
          </a:xfrm>
          <a:prstGeom prst="ellipse">
            <a:avLst/>
          </a:prstGeom>
          <a:gradFill flip="none" rotWithShape="1">
            <a:gsLst>
              <a:gs pos="90000">
                <a:srgbClr val="138F81"/>
              </a:gs>
              <a:gs pos="30000">
                <a:srgbClr val="19BAA9"/>
              </a:gs>
            </a:gsLst>
            <a:lin ang="2700000" scaled="1"/>
            <a:tileRect/>
          </a:gradFill>
          <a:ln w="25400" cap="flat" cmpd="sng" algn="ctr">
            <a:gradFill>
              <a:gsLst>
                <a:gs pos="0">
                  <a:srgbClr val="138F81"/>
                </a:gs>
                <a:gs pos="100000">
                  <a:srgbClr val="19BAA9"/>
                </a:gs>
              </a:gsLst>
              <a:lin ang="5400000" scaled="0"/>
            </a:gradFill>
            <a:prstDash val="solid"/>
          </a:ln>
          <a:effectLst>
            <a:outerShdw blurRad="254000" dist="190500" dir="3540000" sx="105000" sy="105000" algn="tl" rotWithShape="0">
              <a:sysClr val="windowText" lastClr="000000">
                <a:lumMod val="95000"/>
                <a:lumOff val="5000"/>
                <a:alpha val="20000"/>
              </a:sys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753" name="TextBox 21"/>
          <p:cNvSpPr txBox="1"/>
          <p:nvPr/>
        </p:nvSpPr>
        <p:spPr>
          <a:xfrm>
            <a:off x="2079625" y="2566988"/>
            <a:ext cx="13462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4000" b="1" dirty="0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</a:rPr>
              <a:t>NO</a:t>
            </a:r>
            <a:r>
              <a:rPr lang="en-US" altLang="zh-CN" sz="4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8621662" y="5310014"/>
            <a:ext cx="864840" cy="864840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89A13D"/>
                </a:gs>
                <a:gs pos="0">
                  <a:srgbClr val="B2D138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3793" name="Object 2"/>
          <p:cNvGraphicFramePr/>
          <p:nvPr/>
        </p:nvGraphicFramePr>
        <p:xfrm>
          <a:off x="331788" y="477838"/>
          <a:ext cx="8550275" cy="584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1" imgW="8761095" imgH="5989955" progId="Word.Document.8">
                  <p:embed/>
                </p:oleObj>
              </mc:Choice>
              <mc:Fallback>
                <p:oleObj name="" r:id="rId1" imgW="8761095" imgH="5989955" progId="Word.Document.8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31788" y="477838"/>
                        <a:ext cx="8550275" cy="5840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5841" name="Object 4"/>
          <p:cNvGraphicFramePr/>
          <p:nvPr/>
        </p:nvGraphicFramePr>
        <p:xfrm>
          <a:off x="444500" y="1717675"/>
          <a:ext cx="8205788" cy="307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1" imgW="8279765" imgH="3094990" progId="Word.Document.8">
                  <p:embed/>
                </p:oleObj>
              </mc:Choice>
              <mc:Fallback>
                <p:oleObj name="" r:id="rId1" imgW="8279765" imgH="3094990" progId="Word.Document.8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44500" y="1717675"/>
                        <a:ext cx="8205788" cy="3079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3174" name="Object 6"/>
          <p:cNvGraphicFramePr/>
          <p:nvPr/>
        </p:nvGraphicFramePr>
        <p:xfrm>
          <a:off x="461963" y="4124325"/>
          <a:ext cx="825182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3" imgW="8253730" imgH="593090" progId="Word.Document.8">
                  <p:embed/>
                </p:oleObj>
              </mc:Choice>
              <mc:Fallback>
                <p:oleObj name="" r:id="rId3" imgW="8253730" imgH="593090" progId="Word.Document.8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1963" y="4124325"/>
                        <a:ext cx="8251825" cy="592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7889" name="Object 5"/>
          <p:cNvGraphicFramePr/>
          <p:nvPr/>
        </p:nvGraphicFramePr>
        <p:xfrm>
          <a:off x="252413" y="477838"/>
          <a:ext cx="8640762" cy="525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" r:id="rId1" imgW="8815705" imgH="5336540" progId="Word.Document.8">
                  <p:embed/>
                </p:oleObj>
              </mc:Choice>
              <mc:Fallback>
                <p:oleObj name="" r:id="rId1" imgW="8815705" imgH="5336540" progId="Word.Document.8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52413" y="477838"/>
                        <a:ext cx="8640762" cy="52562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2518" name="Object 6"/>
          <p:cNvGraphicFramePr/>
          <p:nvPr/>
        </p:nvGraphicFramePr>
        <p:xfrm>
          <a:off x="563563" y="4429125"/>
          <a:ext cx="8251825" cy="236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3" imgW="8253730" imgH="2371090" progId="Word.Document.8">
                  <p:embed/>
                </p:oleObj>
              </mc:Choice>
              <mc:Fallback>
                <p:oleObj name="" r:id="rId3" imgW="8253730" imgH="2371090" progId="Word.Document.8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563" y="4429125"/>
                        <a:ext cx="8251825" cy="23685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2519" name="Object 7"/>
          <p:cNvGraphicFramePr/>
          <p:nvPr/>
        </p:nvGraphicFramePr>
        <p:xfrm>
          <a:off x="3079750" y="6202363"/>
          <a:ext cx="149225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" r:id="rId5" imgW="1511935" imgH="401320" progId="Word.Document.8">
                  <p:embed/>
                </p:oleObj>
              </mc:Choice>
              <mc:Fallback>
                <p:oleObj name="" r:id="rId5" imgW="1511935" imgH="401320" progId="Word.Document.8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79750" y="6202363"/>
                        <a:ext cx="1492250" cy="395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9937" name="Object 3"/>
          <p:cNvGraphicFramePr/>
          <p:nvPr/>
        </p:nvGraphicFramePr>
        <p:xfrm>
          <a:off x="255588" y="693738"/>
          <a:ext cx="8674100" cy="591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1" imgW="8924290" imgH="6112510" progId="Word.Document.8">
                  <p:embed/>
                </p:oleObj>
              </mc:Choice>
              <mc:Fallback>
                <p:oleObj name="" r:id="rId1" imgW="8924290" imgH="6112510" progId="Word.Document.8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55588" y="693738"/>
                        <a:ext cx="8674100" cy="5915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Rectangle 31"/>
          <p:cNvSpPr/>
          <p:nvPr/>
        </p:nvSpPr>
        <p:spPr>
          <a:xfrm>
            <a:off x="323850" y="260350"/>
            <a:ext cx="8382000" cy="962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>
              <a:lnSpc>
                <a:spcPct val="100000"/>
              </a:lnSpc>
              <a:buFontTx/>
            </a:pPr>
            <a:r>
              <a:rPr lang="zh-CN" altLang="en-US" sz="4800" b="1" dirty="0">
                <a:latin typeface="方正少儿简体" pitchFamily="65" charset="-122"/>
                <a:ea typeface="方正少儿简体" pitchFamily="65" charset="-122"/>
              </a:rPr>
              <a:t>目    录</a:t>
            </a:r>
            <a:endParaRPr lang="zh-CN" altLang="en-US" sz="3200" b="1" dirty="0">
              <a:solidFill>
                <a:schemeClr val="accent1"/>
              </a:solidFill>
              <a:latin typeface="方正少儿简体" pitchFamily="65" charset="-122"/>
              <a:ea typeface="方正少儿简体" pitchFamily="65" charset="-122"/>
            </a:endParaRPr>
          </a:p>
        </p:txBody>
      </p:sp>
      <p:sp>
        <p:nvSpPr>
          <p:cNvPr id="5122" name="Line 40"/>
          <p:cNvSpPr/>
          <p:nvPr/>
        </p:nvSpPr>
        <p:spPr>
          <a:xfrm>
            <a:off x="2654300" y="3133725"/>
            <a:ext cx="5013325" cy="0"/>
          </a:xfrm>
          <a:prstGeom prst="line">
            <a:avLst/>
          </a:prstGeom>
          <a:ln w="25400" cap="flat" cmpd="sng">
            <a:solidFill>
              <a:srgbClr val="C0C0C0"/>
            </a:solidFill>
            <a:prstDash val="sysDot"/>
            <a:round/>
            <a:headEnd type="none" w="med" len="med"/>
            <a:tailEnd type="oval" w="med" len="med"/>
          </a:ln>
        </p:spPr>
      </p:sp>
      <p:sp>
        <p:nvSpPr>
          <p:cNvPr id="5123" name="Text Box 41">
            <a:hlinkClick r:id="rId1" action="ppaction://hlinksldjump"/>
          </p:cNvPr>
          <p:cNvSpPr txBox="1"/>
          <p:nvPr/>
        </p:nvSpPr>
        <p:spPr>
          <a:xfrm>
            <a:off x="2844800" y="2276475"/>
            <a:ext cx="5183188" cy="822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atinLnBrk="1">
              <a:lnSpc>
                <a:spcPct val="100000"/>
              </a:lnSpc>
              <a:buFontTx/>
            </a:pPr>
            <a:r>
              <a:rPr lang="zh-CN" altLang="en-US" sz="2400" b="1" dirty="0">
                <a:solidFill>
                  <a:srgbClr val="000000"/>
                </a:solidFill>
                <a:latin typeface="方正卡通简体" pitchFamily="65" charset="-122"/>
                <a:ea typeface="方正卡通简体" pitchFamily="65" charset="-122"/>
              </a:rPr>
              <a:t>复习集成块一  </a:t>
            </a:r>
            <a:r>
              <a:rPr lang="zh-CN" altLang="ko-KR" sz="2400" b="1" dirty="0">
                <a:solidFill>
                  <a:srgbClr val="000000"/>
                </a:solidFill>
                <a:latin typeface="方正卡通简体" pitchFamily="65" charset="-122"/>
                <a:ea typeface="方正卡通简体" pitchFamily="65" charset="-122"/>
              </a:rPr>
              <a:t>生产的微观主体</a:t>
            </a:r>
            <a:endParaRPr lang="zh-CN" altLang="en-US" sz="2400" b="1" dirty="0">
              <a:solidFill>
                <a:srgbClr val="000000"/>
              </a:solidFill>
              <a:latin typeface="方正卡通简体" pitchFamily="65" charset="-122"/>
              <a:ea typeface="方正卡通简体" pitchFamily="65" charset="-122"/>
            </a:endParaRPr>
          </a:p>
          <a:p>
            <a:pPr latinLnBrk="1">
              <a:lnSpc>
                <a:spcPct val="100000"/>
              </a:lnSpc>
              <a:buFontTx/>
            </a:pPr>
            <a:r>
              <a:rPr lang="ko-KR" altLang="en-US" sz="2400" b="1" dirty="0">
                <a:solidFill>
                  <a:srgbClr val="000000"/>
                </a:solidFill>
                <a:latin typeface="方正卡通简体" pitchFamily="65" charset="-122"/>
                <a:ea typeface="方正卡通简体" pitchFamily="65" charset="-122"/>
              </a:rPr>
              <a:t> </a:t>
            </a:r>
            <a:r>
              <a:rPr lang="ko-KR" altLang="zh-CN" sz="2400" b="1" dirty="0">
                <a:solidFill>
                  <a:srgbClr val="000000"/>
                </a:solidFill>
                <a:latin typeface="方正卡通简体" pitchFamily="65" charset="-122"/>
                <a:ea typeface="方正卡通简体" pitchFamily="65" charset="-122"/>
              </a:rPr>
              <a:t> </a:t>
            </a:r>
            <a:r>
              <a:rPr lang="ko-KR" altLang="en-US" sz="2400" b="1" dirty="0">
                <a:solidFill>
                  <a:srgbClr val="000000"/>
                </a:solidFill>
                <a:latin typeface="方正卡通简体" pitchFamily="65" charset="-122"/>
                <a:ea typeface="方正卡通简体" pitchFamily="65" charset="-122"/>
              </a:rPr>
              <a:t> </a:t>
            </a:r>
            <a:r>
              <a:rPr lang="ko-KR" altLang="zh-CN" sz="2400" b="1" dirty="0">
                <a:solidFill>
                  <a:srgbClr val="000000"/>
                </a:solidFill>
                <a:latin typeface="方正卡通简体" pitchFamily="65" charset="-122"/>
                <a:ea typeface="方正卡通简体" pitchFamily="65" charset="-122"/>
              </a:rPr>
              <a:t> </a:t>
            </a:r>
            <a:r>
              <a:rPr lang="ko-KR" altLang="en-US" sz="2400" b="1" dirty="0">
                <a:solidFill>
                  <a:srgbClr val="000000"/>
                </a:solidFill>
                <a:latin typeface="方正卡通简体" pitchFamily="65" charset="-122"/>
                <a:ea typeface="方正卡通简体" pitchFamily="65" charset="-122"/>
              </a:rPr>
              <a:t> </a:t>
            </a:r>
            <a:r>
              <a:rPr lang="ko-KR" altLang="zh-CN" sz="2400" b="1" dirty="0">
                <a:solidFill>
                  <a:srgbClr val="000000"/>
                </a:solidFill>
                <a:latin typeface="方正卡通简体" pitchFamily="65" charset="-122"/>
                <a:ea typeface="方正卡通简体" pitchFamily="65" charset="-122"/>
              </a:rPr>
              <a:t> </a:t>
            </a:r>
            <a:r>
              <a:rPr lang="ko-KR" altLang="en-US" sz="2400" b="1" dirty="0">
                <a:solidFill>
                  <a:srgbClr val="000000"/>
                </a:solidFill>
                <a:latin typeface="方正卡通简体" pitchFamily="65" charset="-122"/>
                <a:ea typeface="方正卡通简体" pitchFamily="65" charset="-122"/>
              </a:rPr>
              <a:t> </a:t>
            </a:r>
            <a:r>
              <a:rPr lang="ko-KR" altLang="zh-CN" sz="2400" b="1" dirty="0">
                <a:solidFill>
                  <a:srgbClr val="000000"/>
                </a:solidFill>
                <a:latin typeface="方正卡通简体" pitchFamily="65" charset="-122"/>
                <a:ea typeface="方正卡通简体" pitchFamily="65" charset="-122"/>
              </a:rPr>
              <a:t> </a:t>
            </a:r>
            <a:r>
              <a:rPr lang="ko-KR" altLang="en-US" sz="2400" b="1" dirty="0">
                <a:solidFill>
                  <a:srgbClr val="000000"/>
                </a:solidFill>
                <a:latin typeface="方正卡通简体" pitchFamily="65" charset="-122"/>
                <a:ea typeface="方正卡通简体" pitchFamily="65" charset="-122"/>
              </a:rPr>
              <a:t> </a:t>
            </a:r>
            <a:r>
              <a:rPr lang="ko-KR" altLang="zh-CN" sz="2400" b="1" dirty="0">
                <a:solidFill>
                  <a:srgbClr val="000000"/>
                </a:solidFill>
                <a:latin typeface="方正卡通简体" pitchFamily="65" charset="-122"/>
                <a:ea typeface="方正卡通简体" pitchFamily="65" charset="-122"/>
              </a:rPr>
              <a:t> </a:t>
            </a:r>
            <a:r>
              <a:rPr lang="ko-KR" altLang="en-US" sz="2400" b="1" dirty="0">
                <a:solidFill>
                  <a:srgbClr val="000000"/>
                </a:solidFill>
                <a:latin typeface="方正卡通简体" pitchFamily="65" charset="-122"/>
                <a:ea typeface="方正卡通简体" pitchFamily="65" charset="-122"/>
              </a:rPr>
              <a:t> </a:t>
            </a:r>
            <a:r>
              <a:rPr lang="ko-KR" altLang="zh-CN" sz="2400" b="1" dirty="0">
                <a:solidFill>
                  <a:srgbClr val="000000"/>
                </a:solidFill>
                <a:latin typeface="方正卡通简体" pitchFamily="65" charset="-122"/>
                <a:ea typeface="方正卡通简体" pitchFamily="65" charset="-122"/>
              </a:rPr>
              <a:t> </a:t>
            </a:r>
            <a:r>
              <a:rPr lang="ko-KR" altLang="en-US" sz="2400" b="1" dirty="0">
                <a:solidFill>
                  <a:srgbClr val="000000"/>
                </a:solidFill>
                <a:latin typeface="方正卡通简体" pitchFamily="65" charset="-122"/>
                <a:ea typeface="方正卡通简体" pitchFamily="65" charset="-122"/>
              </a:rPr>
              <a:t> </a:t>
            </a:r>
            <a:r>
              <a:rPr lang="ko-KR" altLang="zh-CN" sz="2400" b="1" dirty="0">
                <a:solidFill>
                  <a:srgbClr val="000000"/>
                </a:solidFill>
                <a:latin typeface="方正卡通简体" pitchFamily="65" charset="-122"/>
                <a:ea typeface="方正卡通简体" pitchFamily="65" charset="-122"/>
              </a:rPr>
              <a:t> </a:t>
            </a:r>
            <a:r>
              <a:rPr lang="ko-KR" altLang="en-US" sz="2400" b="1" dirty="0">
                <a:solidFill>
                  <a:srgbClr val="000000"/>
                </a:solidFill>
                <a:latin typeface="方正卡通简体" pitchFamily="65" charset="-122"/>
                <a:ea typeface="方正卡通简体" pitchFamily="65" charset="-122"/>
              </a:rPr>
              <a:t> </a:t>
            </a:r>
            <a:r>
              <a:rPr lang="ko-KR" altLang="zh-CN" sz="2400" b="1" dirty="0">
                <a:solidFill>
                  <a:srgbClr val="000000"/>
                </a:solidFill>
                <a:latin typeface="方正卡通简体" pitchFamily="65" charset="-122"/>
                <a:ea typeface="方正卡通简体" pitchFamily="65" charset="-122"/>
              </a:rPr>
              <a:t> </a:t>
            </a:r>
            <a:r>
              <a:rPr lang="ko-KR" altLang="en-US" sz="2400" b="1" dirty="0">
                <a:solidFill>
                  <a:srgbClr val="000000"/>
                </a:solidFill>
                <a:latin typeface="方正卡通简体" pitchFamily="65" charset="-122"/>
                <a:ea typeface="方正卡通简体" pitchFamily="65" charset="-122"/>
              </a:rPr>
              <a:t> </a:t>
            </a:r>
            <a:r>
              <a:rPr lang="ko-KR" altLang="zh-CN" sz="2400" b="1" dirty="0">
                <a:solidFill>
                  <a:srgbClr val="000000"/>
                </a:solidFill>
                <a:latin typeface="方正卡通简体" pitchFamily="65" charset="-122"/>
                <a:ea typeface="方正卡通简体" pitchFamily="65" charset="-122"/>
              </a:rPr>
              <a:t> </a:t>
            </a:r>
            <a:r>
              <a:rPr lang="ko-KR" altLang="en-US" sz="2400" b="1" dirty="0">
                <a:solidFill>
                  <a:srgbClr val="000000"/>
                </a:solidFill>
                <a:latin typeface="方正卡通简体" pitchFamily="65" charset="-122"/>
                <a:ea typeface="方正卡通简体" pitchFamily="65" charset="-122"/>
              </a:rPr>
              <a:t> </a:t>
            </a:r>
            <a:r>
              <a:rPr lang="ko-KR" altLang="zh-CN" sz="2400" b="1" dirty="0">
                <a:solidFill>
                  <a:srgbClr val="000000"/>
                </a:solidFill>
                <a:latin typeface="方正卡通简体" pitchFamily="65" charset="-122"/>
                <a:ea typeface="方正卡通简体" pitchFamily="65" charset="-122"/>
              </a:rPr>
              <a:t> </a:t>
            </a:r>
            <a:r>
              <a:rPr lang="ko-KR" altLang="en-US" sz="2400" b="1" dirty="0">
                <a:solidFill>
                  <a:srgbClr val="000000"/>
                </a:solidFill>
                <a:latin typeface="方正卡通简体" pitchFamily="65" charset="-122"/>
                <a:ea typeface="方正卡通简体" pitchFamily="65" charset="-122"/>
              </a:rPr>
              <a:t> </a:t>
            </a:r>
            <a:r>
              <a:rPr lang="ko-KR" altLang="zh-CN" sz="2400" b="1" dirty="0">
                <a:solidFill>
                  <a:srgbClr val="000000"/>
                </a:solidFill>
                <a:latin typeface="方正卡通简体" pitchFamily="65" charset="-122"/>
                <a:ea typeface="方正卡通简体" pitchFamily="65" charset="-122"/>
              </a:rPr>
              <a:t> </a:t>
            </a:r>
            <a:r>
              <a:rPr lang="ko-KR" altLang="en-US" sz="2400" b="1" dirty="0">
                <a:solidFill>
                  <a:srgbClr val="000000"/>
                </a:solidFill>
                <a:latin typeface="方正卡通简体" pitchFamily="65" charset="-122"/>
                <a:ea typeface="方正卡通简体" pitchFamily="65" charset="-122"/>
              </a:rPr>
              <a:t> </a:t>
            </a:r>
            <a:r>
              <a:rPr lang="ko-KR" altLang="zh-CN" sz="2400" b="1" dirty="0">
                <a:solidFill>
                  <a:srgbClr val="000000"/>
                </a:solidFill>
                <a:latin typeface="方正卡通简体" pitchFamily="65" charset="-122"/>
                <a:ea typeface="方正卡通简体" pitchFamily="65" charset="-122"/>
              </a:rPr>
              <a:t> </a:t>
            </a:r>
            <a:r>
              <a:rPr lang="ko-KR" altLang="en-US" sz="2400" b="1" dirty="0">
                <a:solidFill>
                  <a:srgbClr val="000000"/>
                </a:solidFill>
                <a:latin typeface="方正卡通简体" pitchFamily="65" charset="-122"/>
                <a:ea typeface="方正卡通简体" pitchFamily="65" charset="-122"/>
              </a:rPr>
              <a:t> </a:t>
            </a:r>
            <a:r>
              <a:rPr lang="ko-KR" altLang="zh-CN" sz="2400" b="1" dirty="0">
                <a:solidFill>
                  <a:srgbClr val="000000"/>
                </a:solidFill>
                <a:latin typeface="方正卡通简体" pitchFamily="65" charset="-122"/>
                <a:ea typeface="方正卡通简体" pitchFamily="65" charset="-122"/>
              </a:rPr>
              <a:t> </a:t>
            </a:r>
            <a:r>
              <a:rPr lang="ko-KR" altLang="en-US" sz="2400" b="1" dirty="0">
                <a:solidFill>
                  <a:srgbClr val="000000"/>
                </a:solidFill>
                <a:latin typeface="方正卡通简体" pitchFamily="65" charset="-122"/>
                <a:ea typeface="方正卡通简体" pitchFamily="65" charset="-122"/>
              </a:rPr>
              <a:t> </a:t>
            </a:r>
            <a:r>
              <a:rPr lang="ko-KR" altLang="zh-CN" sz="2400" b="1" dirty="0">
                <a:solidFill>
                  <a:srgbClr val="000000"/>
                </a:solidFill>
                <a:latin typeface="方正卡通简体" pitchFamily="65" charset="-122"/>
                <a:ea typeface="方正卡通简体" pitchFamily="65" charset="-122"/>
              </a:rPr>
              <a:t> </a:t>
            </a:r>
            <a:r>
              <a:rPr lang="ko-KR" altLang="en-US" sz="2400" b="1" dirty="0">
                <a:solidFill>
                  <a:srgbClr val="000000"/>
                </a:solidFill>
                <a:latin typeface="方正卡通简体" pitchFamily="65" charset="-122"/>
                <a:ea typeface="方正卡通简体" pitchFamily="65" charset="-122"/>
              </a:rPr>
              <a:t> </a:t>
            </a:r>
            <a:r>
              <a:rPr lang="ko-KR" altLang="zh-CN" sz="2400" b="1" dirty="0">
                <a:solidFill>
                  <a:srgbClr val="000000"/>
                </a:solidFill>
                <a:latin typeface="方正卡通简体" pitchFamily="65" charset="-122"/>
                <a:ea typeface="方正卡通简体" pitchFamily="65" charset="-122"/>
              </a:rPr>
              <a:t> </a:t>
            </a:r>
            <a:r>
              <a:rPr lang="ko-KR" altLang="en-US" sz="2400" b="1" dirty="0">
                <a:solidFill>
                  <a:srgbClr val="000000"/>
                </a:solidFill>
                <a:latin typeface="方正卡通简体" pitchFamily="65" charset="-122"/>
                <a:ea typeface="方正卡通简体" pitchFamily="65" charset="-122"/>
              </a:rPr>
              <a:t> </a:t>
            </a:r>
            <a:r>
              <a:rPr lang="ko-KR" altLang="zh-CN" sz="2400" b="1" dirty="0">
                <a:solidFill>
                  <a:srgbClr val="000000"/>
                </a:solidFill>
                <a:latin typeface="方正卡通简体" pitchFamily="65" charset="-122"/>
                <a:ea typeface="方正卡通简体" pitchFamily="65" charset="-122"/>
              </a:rPr>
              <a:t> </a:t>
            </a:r>
            <a:r>
              <a:rPr lang="zh-CN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方正卡通简体" pitchFamily="65" charset="-122"/>
              </a:rPr>
              <a:t>——</a:t>
            </a:r>
            <a:r>
              <a:rPr lang="zh-CN" altLang="ko-KR" sz="2400" b="1" dirty="0">
                <a:solidFill>
                  <a:srgbClr val="000000"/>
                </a:solidFill>
                <a:latin typeface="方正卡通简体" pitchFamily="65" charset="-122"/>
                <a:ea typeface="方正卡通简体" pitchFamily="65" charset="-122"/>
              </a:rPr>
              <a:t>企业</a:t>
            </a:r>
            <a:endParaRPr lang="en-US" altLang="ko-KR" sz="2400" b="1" dirty="0">
              <a:solidFill>
                <a:srgbClr val="000000"/>
              </a:solidFill>
              <a:latin typeface="方正卡通简体" pitchFamily="65" charset="-122"/>
              <a:ea typeface="方正卡通简体" pitchFamily="65" charset="-122"/>
            </a:endParaRPr>
          </a:p>
        </p:txBody>
      </p:sp>
      <p:sp>
        <p:nvSpPr>
          <p:cNvPr id="5124" name="Line 43"/>
          <p:cNvSpPr/>
          <p:nvPr/>
        </p:nvSpPr>
        <p:spPr>
          <a:xfrm>
            <a:off x="2441575" y="4048125"/>
            <a:ext cx="5226050" cy="0"/>
          </a:xfrm>
          <a:prstGeom prst="line">
            <a:avLst/>
          </a:prstGeom>
          <a:ln w="25400" cap="flat" cmpd="sng">
            <a:solidFill>
              <a:srgbClr val="C0C0C0"/>
            </a:solidFill>
            <a:prstDash val="sysDot"/>
            <a:round/>
            <a:headEnd type="none" w="med" len="med"/>
            <a:tailEnd type="oval" w="med" len="med"/>
          </a:ln>
        </p:spPr>
      </p:sp>
      <p:sp>
        <p:nvSpPr>
          <p:cNvPr id="5125" name="Text Box 44">
            <a:hlinkClick r:id="rId2" action="ppaction://hlinksldjump"/>
          </p:cNvPr>
          <p:cNvSpPr txBox="1"/>
          <p:nvPr/>
        </p:nvSpPr>
        <p:spPr>
          <a:xfrm>
            <a:off x="2771775" y="3516313"/>
            <a:ext cx="5256213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atinLnBrk="1">
              <a:lnSpc>
                <a:spcPct val="100000"/>
              </a:lnSpc>
              <a:buFontTx/>
            </a:pPr>
            <a:r>
              <a:rPr lang="zh-CN" altLang="en-US" sz="2400" b="1" dirty="0">
                <a:solidFill>
                  <a:srgbClr val="000000"/>
                </a:solidFill>
                <a:latin typeface="方正卡通简体" pitchFamily="65" charset="-122"/>
                <a:ea typeface="方正卡通简体" pitchFamily="65" charset="-122"/>
              </a:rPr>
              <a:t>复习集成块二  新时代的劳动者</a:t>
            </a:r>
            <a:endParaRPr lang="en-US" altLang="zh-CN" sz="2400" b="1" dirty="0">
              <a:solidFill>
                <a:srgbClr val="000000"/>
              </a:solidFill>
              <a:latin typeface="方正卡通简体" pitchFamily="65" charset="-122"/>
              <a:ea typeface="方正卡通简体" pitchFamily="65" charset="-122"/>
            </a:endParaRPr>
          </a:p>
        </p:txBody>
      </p:sp>
      <p:sp>
        <p:nvSpPr>
          <p:cNvPr id="5126" name="Line 54"/>
          <p:cNvSpPr/>
          <p:nvPr/>
        </p:nvSpPr>
        <p:spPr>
          <a:xfrm>
            <a:off x="2441575" y="5146675"/>
            <a:ext cx="5226050" cy="0"/>
          </a:xfrm>
          <a:prstGeom prst="line">
            <a:avLst/>
          </a:prstGeom>
          <a:ln w="25400" cap="flat" cmpd="sng">
            <a:solidFill>
              <a:srgbClr val="C0C0C0"/>
            </a:solidFill>
            <a:prstDash val="sysDot"/>
            <a:round/>
            <a:headEnd type="none" w="med" len="med"/>
            <a:tailEnd type="oval" w="med" len="med"/>
          </a:ln>
        </p:spPr>
      </p:sp>
      <p:sp>
        <p:nvSpPr>
          <p:cNvPr id="5127" name="Text Box 55">
            <a:hlinkClick r:id="rId3" action="ppaction://hlinksldjump"/>
          </p:cNvPr>
          <p:cNvSpPr txBox="1"/>
          <p:nvPr/>
        </p:nvSpPr>
        <p:spPr>
          <a:xfrm>
            <a:off x="2771775" y="4319588"/>
            <a:ext cx="5057775" cy="822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atinLnBrk="1">
              <a:lnSpc>
                <a:spcPct val="100000"/>
              </a:lnSpc>
              <a:buFontTx/>
            </a:pPr>
            <a:r>
              <a:rPr lang="zh-CN" altLang="en-US" sz="2400" b="1" dirty="0">
                <a:solidFill>
                  <a:srgbClr val="000000"/>
                </a:solidFill>
                <a:latin typeface="方正卡通简体" pitchFamily="65" charset="-122"/>
                <a:ea typeface="方正卡通简体" pitchFamily="65" charset="-122"/>
              </a:rPr>
              <a:t>复习集成块三  国有企业混合所有制</a:t>
            </a:r>
            <a:endParaRPr lang="zh-CN" altLang="en-US" sz="2400" b="1" dirty="0">
              <a:solidFill>
                <a:srgbClr val="000000"/>
              </a:solidFill>
              <a:latin typeface="方正卡通简体" pitchFamily="65" charset="-122"/>
              <a:ea typeface="方正卡通简体" pitchFamily="65" charset="-122"/>
            </a:endParaRPr>
          </a:p>
          <a:p>
            <a:pPr latinLnBrk="1">
              <a:lnSpc>
                <a:spcPct val="100000"/>
              </a:lnSpc>
              <a:buFontTx/>
            </a:pPr>
            <a:r>
              <a:rPr lang="zh-CN" altLang="en-US" sz="2400" b="1" dirty="0">
                <a:solidFill>
                  <a:srgbClr val="000000"/>
                </a:solidFill>
                <a:latin typeface="方正卡通简体" pitchFamily="65" charset="-122"/>
                <a:ea typeface="方正卡通简体" pitchFamily="65" charset="-122"/>
              </a:rPr>
              <a:t>                               改革与企业经营发展</a:t>
            </a:r>
            <a:endParaRPr lang="en-US" altLang="zh-CN" sz="2400" b="1" dirty="0">
              <a:solidFill>
                <a:srgbClr val="000000"/>
              </a:solidFill>
              <a:latin typeface="方正卡通简体" pitchFamily="65" charset="-122"/>
              <a:ea typeface="方正卡通简体" pitchFamily="65" charset="-122"/>
            </a:endParaRPr>
          </a:p>
        </p:txBody>
      </p:sp>
      <p:sp>
        <p:nvSpPr>
          <p:cNvPr id="5128" name="Line 57"/>
          <p:cNvSpPr/>
          <p:nvPr/>
        </p:nvSpPr>
        <p:spPr>
          <a:xfrm>
            <a:off x="2513013" y="6061075"/>
            <a:ext cx="5154612" cy="0"/>
          </a:xfrm>
          <a:prstGeom prst="line">
            <a:avLst/>
          </a:prstGeom>
          <a:ln w="25400" cap="flat" cmpd="sng">
            <a:solidFill>
              <a:srgbClr val="C0C0C0"/>
            </a:solidFill>
            <a:prstDash val="sysDot"/>
            <a:round/>
            <a:headEnd type="none" w="med" len="med"/>
            <a:tailEnd type="oval" w="med" len="med"/>
          </a:ln>
        </p:spPr>
      </p:sp>
      <p:sp>
        <p:nvSpPr>
          <p:cNvPr id="5129" name="Text Box 58">
            <a:hlinkClick r:id="rId4" action="ppaction://hlinksldjump"/>
          </p:cNvPr>
          <p:cNvSpPr txBox="1"/>
          <p:nvPr/>
        </p:nvSpPr>
        <p:spPr>
          <a:xfrm>
            <a:off x="2906713" y="5521325"/>
            <a:ext cx="4568825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atinLnBrk="1">
              <a:lnSpc>
                <a:spcPct val="100000"/>
              </a:lnSpc>
              <a:buFontTx/>
            </a:pPr>
            <a:r>
              <a:rPr lang="zh-CN" altLang="en-US" sz="2400" b="1" dirty="0">
                <a:solidFill>
                  <a:srgbClr val="000000"/>
                </a:solidFill>
                <a:latin typeface="方正卡通简体" pitchFamily="65" charset="-122"/>
                <a:ea typeface="方正卡通简体" pitchFamily="65" charset="-122"/>
              </a:rPr>
              <a:t>本课综合检测</a:t>
            </a:r>
            <a:endParaRPr lang="en-US" altLang="zh-CN" sz="2400" b="1" dirty="0">
              <a:solidFill>
                <a:srgbClr val="000000"/>
              </a:solidFill>
              <a:latin typeface="方正卡通简体" pitchFamily="65" charset="-122"/>
              <a:ea typeface="方正卡通简体" pitchFamily="65" charset="-122"/>
            </a:endParaRPr>
          </a:p>
        </p:txBody>
      </p:sp>
      <p:sp>
        <p:nvSpPr>
          <p:cNvPr id="5130" name="Line 68"/>
          <p:cNvSpPr/>
          <p:nvPr/>
        </p:nvSpPr>
        <p:spPr>
          <a:xfrm>
            <a:off x="2638425" y="2054225"/>
            <a:ext cx="5102225" cy="0"/>
          </a:xfrm>
          <a:prstGeom prst="line">
            <a:avLst/>
          </a:prstGeom>
          <a:ln w="25400" cap="flat" cmpd="sng">
            <a:solidFill>
              <a:srgbClr val="C0C0C0"/>
            </a:solidFill>
            <a:prstDash val="sysDot"/>
            <a:round/>
            <a:headEnd type="none" w="med" len="med"/>
            <a:tailEnd type="oval" w="med" len="med"/>
          </a:ln>
        </p:spPr>
      </p:sp>
      <p:sp>
        <p:nvSpPr>
          <p:cNvPr id="5131" name="Text Box 69">
            <a:hlinkClick r:id="rId5" action="ppaction://hlinksldjump"/>
          </p:cNvPr>
          <p:cNvSpPr txBox="1"/>
          <p:nvPr/>
        </p:nvSpPr>
        <p:spPr>
          <a:xfrm>
            <a:off x="2916238" y="1520825"/>
            <a:ext cx="5183187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atinLnBrk="1">
              <a:lnSpc>
                <a:spcPct val="100000"/>
              </a:lnSpc>
              <a:buFontTx/>
            </a:pPr>
            <a:r>
              <a:rPr lang="zh-CN" altLang="en-US" sz="2400" b="1" dirty="0">
                <a:solidFill>
                  <a:srgbClr val="000000"/>
                </a:solidFill>
                <a:latin typeface="方正卡通简体" pitchFamily="65" charset="-122"/>
                <a:ea typeface="方正卡通简体" pitchFamily="65" charset="-122"/>
              </a:rPr>
              <a:t>课首</a:t>
            </a:r>
            <a:endParaRPr lang="en-US" altLang="zh-CN" sz="2400" b="1" dirty="0">
              <a:solidFill>
                <a:srgbClr val="000000"/>
              </a:solidFill>
              <a:latin typeface="方正卡通简体" pitchFamily="65" charset="-122"/>
              <a:ea typeface="方正卡通简体" pitchFamily="65" charset="-122"/>
            </a:endParaRPr>
          </a:p>
        </p:txBody>
      </p:sp>
      <p:grpSp>
        <p:nvGrpSpPr>
          <p:cNvPr id="5132" name="Group 75"/>
          <p:cNvGrpSpPr/>
          <p:nvPr/>
        </p:nvGrpSpPr>
        <p:grpSpPr>
          <a:xfrm>
            <a:off x="2000250" y="2508250"/>
            <a:ext cx="762000" cy="665163"/>
            <a:chOff x="1110" y="2656"/>
            <a:chExt cx="1549" cy="1351"/>
          </a:xfrm>
        </p:grpSpPr>
        <p:sp>
          <p:nvSpPr>
            <p:cNvPr id="5133" name="AutoShape 76"/>
            <p:cNvSpPr/>
            <p:nvPr/>
          </p:nvSpPr>
          <p:spPr>
            <a:xfrm>
              <a:off x="1123" y="2679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808080"/>
            </a:solidFill>
            <a:ln w="9525">
              <a:noFill/>
            </a:ln>
          </p:spPr>
          <p:txBody>
            <a:bodyPr wrap="none" anchor="ctr"/>
            <a:p>
              <a:pPr algn="ctr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34" name="AutoShape 77"/>
            <p:cNvSpPr/>
            <p:nvPr/>
          </p:nvSpPr>
          <p:spPr>
            <a:xfrm>
              <a:off x="1110" y="2656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1">
              <a:gsLst>
                <a:gs pos="0">
                  <a:srgbClr val="E6E6E6">
                    <a:alpha val="100000"/>
                  </a:srgbClr>
                </a:gs>
                <a:gs pos="7500">
                  <a:srgbClr val="7D8496">
                    <a:alpha val="100000"/>
                  </a:srgbClr>
                </a:gs>
                <a:gs pos="26500">
                  <a:srgbClr val="E6E6E6">
                    <a:alpha val="100000"/>
                  </a:srgbClr>
                </a:gs>
                <a:gs pos="34000">
                  <a:srgbClr val="7D8496">
                    <a:alpha val="100000"/>
                  </a:srgbClr>
                </a:gs>
                <a:gs pos="46500">
                  <a:srgbClr val="E6E6E6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53500">
                  <a:srgbClr val="E6E6E6">
                    <a:alpha val="100000"/>
                  </a:srgbClr>
                </a:gs>
                <a:gs pos="66000">
                  <a:srgbClr val="7D8496">
                    <a:alpha val="100000"/>
                  </a:srgbClr>
                </a:gs>
                <a:gs pos="73500">
                  <a:srgbClr val="E6E6E6">
                    <a:alpha val="100000"/>
                  </a:srgbClr>
                </a:gs>
                <a:gs pos="92500">
                  <a:srgbClr val="7D8496">
                    <a:alpha val="100000"/>
                  </a:srgbClr>
                </a:gs>
                <a:gs pos="100000">
                  <a:srgbClr val="E6E6E6">
                    <a:alpha val="100000"/>
                  </a:srgbClr>
                </a:gs>
              </a:gsLst>
              <a:lin ang="2700000" scaled="1"/>
              <a:tileRect/>
            </a:gra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91982" name="AutoShape 78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136" name="Group 79"/>
          <p:cNvGrpSpPr/>
          <p:nvPr/>
        </p:nvGrpSpPr>
        <p:grpSpPr>
          <a:xfrm>
            <a:off x="2000250" y="3422650"/>
            <a:ext cx="762000" cy="665163"/>
            <a:chOff x="3174" y="2656"/>
            <a:chExt cx="1549" cy="1351"/>
          </a:xfrm>
        </p:grpSpPr>
        <p:sp>
          <p:nvSpPr>
            <p:cNvPr id="5137" name="AutoShape 80"/>
            <p:cNvSpPr/>
            <p:nvPr/>
          </p:nvSpPr>
          <p:spPr>
            <a:xfrm>
              <a:off x="3187" y="2679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808080"/>
            </a:solidFill>
            <a:ln w="9525">
              <a:noFill/>
            </a:ln>
          </p:spPr>
          <p:txBody>
            <a:bodyPr wrap="none" anchor="ctr"/>
            <a:p>
              <a:pPr algn="ctr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38" name="AutoShape 81"/>
            <p:cNvSpPr/>
            <p:nvPr/>
          </p:nvSpPr>
          <p:spPr>
            <a:xfrm>
              <a:off x="3174" y="2656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1">
              <a:gsLst>
                <a:gs pos="0">
                  <a:srgbClr val="E6E6E6">
                    <a:alpha val="100000"/>
                  </a:srgbClr>
                </a:gs>
                <a:gs pos="7500">
                  <a:srgbClr val="7D8496">
                    <a:alpha val="100000"/>
                  </a:srgbClr>
                </a:gs>
                <a:gs pos="26500">
                  <a:srgbClr val="E6E6E6">
                    <a:alpha val="100000"/>
                  </a:srgbClr>
                </a:gs>
                <a:gs pos="34000">
                  <a:srgbClr val="7D8496">
                    <a:alpha val="100000"/>
                  </a:srgbClr>
                </a:gs>
                <a:gs pos="46500">
                  <a:srgbClr val="E6E6E6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53500">
                  <a:srgbClr val="E6E6E6">
                    <a:alpha val="100000"/>
                  </a:srgbClr>
                </a:gs>
                <a:gs pos="66000">
                  <a:srgbClr val="7D8496">
                    <a:alpha val="100000"/>
                  </a:srgbClr>
                </a:gs>
                <a:gs pos="73500">
                  <a:srgbClr val="E6E6E6">
                    <a:alpha val="100000"/>
                  </a:srgbClr>
                </a:gs>
                <a:gs pos="92500">
                  <a:srgbClr val="7D8496">
                    <a:alpha val="100000"/>
                  </a:srgbClr>
                </a:gs>
                <a:gs pos="100000">
                  <a:srgbClr val="E6E6E6">
                    <a:alpha val="100000"/>
                  </a:srgbClr>
                </a:gs>
              </a:gsLst>
              <a:lin ang="2700000" scaled="1"/>
              <a:tileRect/>
            </a:gra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91986" name="AutoShape 82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140" name="Text Box 83"/>
          <p:cNvSpPr txBox="1"/>
          <p:nvPr/>
        </p:nvSpPr>
        <p:spPr>
          <a:xfrm>
            <a:off x="2130425" y="2587625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 eaLnBrk="0" hangingPunct="0">
              <a:lnSpc>
                <a:spcPct val="100000"/>
              </a:lnSpc>
              <a:buFontTx/>
            </a:pP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★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41" name="Text Box 84"/>
          <p:cNvSpPr txBox="1"/>
          <p:nvPr/>
        </p:nvSpPr>
        <p:spPr>
          <a:xfrm>
            <a:off x="2130425" y="3502025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 eaLnBrk="0" hangingPunct="0">
              <a:lnSpc>
                <a:spcPct val="100000"/>
              </a:lnSpc>
              <a:buFontTx/>
            </a:pP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★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5142" name="Group 85"/>
          <p:cNvGrpSpPr/>
          <p:nvPr/>
        </p:nvGrpSpPr>
        <p:grpSpPr>
          <a:xfrm>
            <a:off x="2000250" y="4498975"/>
            <a:ext cx="762000" cy="665163"/>
            <a:chOff x="1110" y="2656"/>
            <a:chExt cx="1549" cy="1351"/>
          </a:xfrm>
        </p:grpSpPr>
        <p:sp>
          <p:nvSpPr>
            <p:cNvPr id="5143" name="AutoShape 86"/>
            <p:cNvSpPr/>
            <p:nvPr/>
          </p:nvSpPr>
          <p:spPr>
            <a:xfrm>
              <a:off x="1123" y="2679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808080"/>
            </a:solidFill>
            <a:ln w="9525">
              <a:noFill/>
            </a:ln>
          </p:spPr>
          <p:txBody>
            <a:bodyPr wrap="none" anchor="ctr"/>
            <a:p>
              <a:pPr algn="ctr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44" name="AutoShape 87"/>
            <p:cNvSpPr/>
            <p:nvPr/>
          </p:nvSpPr>
          <p:spPr>
            <a:xfrm>
              <a:off x="1110" y="2656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1">
              <a:gsLst>
                <a:gs pos="0">
                  <a:srgbClr val="E6E6E6">
                    <a:alpha val="100000"/>
                  </a:srgbClr>
                </a:gs>
                <a:gs pos="7500">
                  <a:srgbClr val="7D8496">
                    <a:alpha val="100000"/>
                  </a:srgbClr>
                </a:gs>
                <a:gs pos="26500">
                  <a:srgbClr val="E6E6E6">
                    <a:alpha val="100000"/>
                  </a:srgbClr>
                </a:gs>
                <a:gs pos="34000">
                  <a:srgbClr val="7D8496">
                    <a:alpha val="100000"/>
                  </a:srgbClr>
                </a:gs>
                <a:gs pos="46500">
                  <a:srgbClr val="E6E6E6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53500">
                  <a:srgbClr val="E6E6E6">
                    <a:alpha val="100000"/>
                  </a:srgbClr>
                </a:gs>
                <a:gs pos="66000">
                  <a:srgbClr val="7D8496">
                    <a:alpha val="100000"/>
                  </a:srgbClr>
                </a:gs>
                <a:gs pos="73500">
                  <a:srgbClr val="E6E6E6">
                    <a:alpha val="100000"/>
                  </a:srgbClr>
                </a:gs>
                <a:gs pos="92500">
                  <a:srgbClr val="7D8496">
                    <a:alpha val="100000"/>
                  </a:srgbClr>
                </a:gs>
                <a:gs pos="100000">
                  <a:srgbClr val="E6E6E6">
                    <a:alpha val="100000"/>
                  </a:srgbClr>
                </a:gs>
              </a:gsLst>
              <a:lin ang="2700000" scaled="1"/>
              <a:tileRect/>
            </a:gra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91992" name="AutoShape 88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146" name="Group 89"/>
          <p:cNvGrpSpPr/>
          <p:nvPr/>
        </p:nvGrpSpPr>
        <p:grpSpPr>
          <a:xfrm>
            <a:off x="2000250" y="5480050"/>
            <a:ext cx="762000" cy="665163"/>
            <a:chOff x="3174" y="2656"/>
            <a:chExt cx="1549" cy="1351"/>
          </a:xfrm>
        </p:grpSpPr>
        <p:sp>
          <p:nvSpPr>
            <p:cNvPr id="5147" name="AutoShape 90"/>
            <p:cNvSpPr/>
            <p:nvPr/>
          </p:nvSpPr>
          <p:spPr>
            <a:xfrm>
              <a:off x="3187" y="2679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808080"/>
            </a:solidFill>
            <a:ln w="9525">
              <a:noFill/>
            </a:ln>
          </p:spPr>
          <p:txBody>
            <a:bodyPr wrap="none" anchor="ctr"/>
            <a:p>
              <a:pPr algn="ctr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48" name="AutoShape 91"/>
            <p:cNvSpPr/>
            <p:nvPr/>
          </p:nvSpPr>
          <p:spPr>
            <a:xfrm>
              <a:off x="3174" y="2656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1">
              <a:gsLst>
                <a:gs pos="0">
                  <a:srgbClr val="E6E6E6">
                    <a:alpha val="100000"/>
                  </a:srgbClr>
                </a:gs>
                <a:gs pos="7500">
                  <a:srgbClr val="7D8496">
                    <a:alpha val="100000"/>
                  </a:srgbClr>
                </a:gs>
                <a:gs pos="26500">
                  <a:srgbClr val="E6E6E6">
                    <a:alpha val="100000"/>
                  </a:srgbClr>
                </a:gs>
                <a:gs pos="34000">
                  <a:srgbClr val="7D8496">
                    <a:alpha val="100000"/>
                  </a:srgbClr>
                </a:gs>
                <a:gs pos="46500">
                  <a:srgbClr val="E6E6E6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53500">
                  <a:srgbClr val="E6E6E6">
                    <a:alpha val="100000"/>
                  </a:srgbClr>
                </a:gs>
                <a:gs pos="66000">
                  <a:srgbClr val="7D8496">
                    <a:alpha val="100000"/>
                  </a:srgbClr>
                </a:gs>
                <a:gs pos="73500">
                  <a:srgbClr val="E6E6E6">
                    <a:alpha val="100000"/>
                  </a:srgbClr>
                </a:gs>
                <a:gs pos="92500">
                  <a:srgbClr val="7D8496">
                    <a:alpha val="100000"/>
                  </a:srgbClr>
                </a:gs>
                <a:gs pos="100000">
                  <a:srgbClr val="E6E6E6">
                    <a:alpha val="100000"/>
                  </a:srgbClr>
                </a:gs>
              </a:gsLst>
              <a:lin ang="2700000" scaled="1"/>
              <a:tileRect/>
            </a:gra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91996" name="AutoShape 92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150" name="Text Box 93"/>
          <p:cNvSpPr txBox="1"/>
          <p:nvPr/>
        </p:nvSpPr>
        <p:spPr>
          <a:xfrm>
            <a:off x="2130425" y="4578350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 eaLnBrk="0" hangingPunct="0">
              <a:lnSpc>
                <a:spcPct val="100000"/>
              </a:lnSpc>
              <a:buFontTx/>
            </a:pP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★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51" name="Text Box 94"/>
          <p:cNvSpPr txBox="1"/>
          <p:nvPr/>
        </p:nvSpPr>
        <p:spPr>
          <a:xfrm>
            <a:off x="2130425" y="5559425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 eaLnBrk="0" hangingPunct="0">
              <a:lnSpc>
                <a:spcPct val="100000"/>
              </a:lnSpc>
              <a:buFontTx/>
            </a:pP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★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5152" name="Group 95"/>
          <p:cNvGrpSpPr/>
          <p:nvPr/>
        </p:nvGrpSpPr>
        <p:grpSpPr>
          <a:xfrm>
            <a:off x="1995488" y="1428750"/>
            <a:ext cx="762000" cy="665163"/>
            <a:chOff x="3174" y="2656"/>
            <a:chExt cx="1549" cy="1351"/>
          </a:xfrm>
        </p:grpSpPr>
        <p:sp>
          <p:nvSpPr>
            <p:cNvPr id="5153" name="AutoShape 96"/>
            <p:cNvSpPr/>
            <p:nvPr/>
          </p:nvSpPr>
          <p:spPr>
            <a:xfrm>
              <a:off x="3187" y="2679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808080"/>
            </a:solidFill>
            <a:ln w="9525">
              <a:noFill/>
            </a:ln>
          </p:spPr>
          <p:txBody>
            <a:bodyPr wrap="none" anchor="ctr"/>
            <a:p>
              <a:pPr algn="ctr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54" name="AutoShape 97"/>
            <p:cNvSpPr/>
            <p:nvPr/>
          </p:nvSpPr>
          <p:spPr>
            <a:xfrm>
              <a:off x="3174" y="2656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1">
              <a:gsLst>
                <a:gs pos="0">
                  <a:srgbClr val="E6E6E6">
                    <a:alpha val="100000"/>
                  </a:srgbClr>
                </a:gs>
                <a:gs pos="7500">
                  <a:srgbClr val="7D8496">
                    <a:alpha val="100000"/>
                  </a:srgbClr>
                </a:gs>
                <a:gs pos="26500">
                  <a:srgbClr val="E6E6E6">
                    <a:alpha val="100000"/>
                  </a:srgbClr>
                </a:gs>
                <a:gs pos="34000">
                  <a:srgbClr val="7D8496">
                    <a:alpha val="100000"/>
                  </a:srgbClr>
                </a:gs>
                <a:gs pos="46500">
                  <a:srgbClr val="E6E6E6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53500">
                  <a:srgbClr val="E6E6E6">
                    <a:alpha val="100000"/>
                  </a:srgbClr>
                </a:gs>
                <a:gs pos="66000">
                  <a:srgbClr val="7D8496">
                    <a:alpha val="100000"/>
                  </a:srgbClr>
                </a:gs>
                <a:gs pos="73500">
                  <a:srgbClr val="E6E6E6">
                    <a:alpha val="100000"/>
                  </a:srgbClr>
                </a:gs>
                <a:gs pos="92500">
                  <a:srgbClr val="7D8496">
                    <a:alpha val="100000"/>
                  </a:srgbClr>
                </a:gs>
                <a:gs pos="100000">
                  <a:srgbClr val="E6E6E6">
                    <a:alpha val="100000"/>
                  </a:srgbClr>
                </a:gs>
              </a:gsLst>
              <a:lin ang="2700000" scaled="1"/>
              <a:tileRect/>
            </a:gra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92002" name="AutoShape 98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156" name="Text Box 99"/>
          <p:cNvSpPr txBox="1"/>
          <p:nvPr/>
        </p:nvSpPr>
        <p:spPr>
          <a:xfrm>
            <a:off x="2125663" y="1484313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 eaLnBrk="0" hangingPunct="0">
              <a:lnSpc>
                <a:spcPct val="100000"/>
              </a:lnSpc>
              <a:buFontTx/>
            </a:pP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★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1985" name="Object 2"/>
          <p:cNvGraphicFramePr/>
          <p:nvPr/>
        </p:nvGraphicFramePr>
        <p:xfrm>
          <a:off x="469900" y="1477963"/>
          <a:ext cx="8205788" cy="331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1" imgW="8279765" imgH="3336290" progId="Word.Document.8">
                  <p:embed/>
                </p:oleObj>
              </mc:Choice>
              <mc:Fallback>
                <p:oleObj name="" r:id="rId1" imgW="8279765" imgH="3336290" progId="Word.Document.8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9900" y="1477963"/>
                        <a:ext cx="8205788" cy="33194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8531" name="Object 3"/>
          <p:cNvGraphicFramePr/>
          <p:nvPr/>
        </p:nvGraphicFramePr>
        <p:xfrm>
          <a:off x="485775" y="4338638"/>
          <a:ext cx="5268913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3" imgW="5278755" imgH="398145" progId="Word.Document.8">
                  <p:embed/>
                </p:oleObj>
              </mc:Choice>
              <mc:Fallback>
                <p:oleObj name="" r:id="rId3" imgW="5278755" imgH="398145" progId="Word.Document.8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5775" y="4338638"/>
                        <a:ext cx="5268913" cy="395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8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4033" name="Object 5"/>
          <p:cNvGraphicFramePr/>
          <p:nvPr/>
        </p:nvGraphicFramePr>
        <p:xfrm>
          <a:off x="444500" y="981075"/>
          <a:ext cx="8205788" cy="424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" r:id="rId1" imgW="8253730" imgH="4267200" progId="Word.Document.8">
                  <p:embed/>
                </p:oleObj>
              </mc:Choice>
              <mc:Fallback>
                <p:oleObj name="" r:id="rId1" imgW="8253730" imgH="4267200" progId="Word.Document.8">
                  <p:embed/>
                  <p:pic>
                    <p:nvPicPr>
                      <p:cNvPr id="0" name="图片 309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44500" y="981075"/>
                        <a:ext cx="8205788" cy="42433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6081" name="Object 4"/>
          <p:cNvGraphicFramePr/>
          <p:nvPr/>
        </p:nvGraphicFramePr>
        <p:xfrm>
          <a:off x="182563" y="747713"/>
          <a:ext cx="8205787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" r:id="rId1" imgW="8253730" imgH="1187450" progId="Word.Document.8">
                  <p:embed/>
                </p:oleObj>
              </mc:Choice>
              <mc:Fallback>
                <p:oleObj name="" r:id="rId1" imgW="8253730" imgH="1187450" progId="Word.Document.8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2563" y="747713"/>
                        <a:ext cx="8205787" cy="1177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2" name="Rectangle 7"/>
          <p:cNvSpPr/>
          <p:nvPr/>
        </p:nvSpPr>
        <p:spPr>
          <a:xfrm>
            <a:off x="0" y="2747963"/>
            <a:ext cx="9144000" cy="0"/>
          </a:xfrm>
          <a:prstGeom prst="rect">
            <a:avLst/>
          </a:prstGeom>
          <a:noFill/>
          <a:ln w="19050">
            <a:noFill/>
          </a:ln>
        </p:spPr>
        <p:txBody>
          <a:bodyPr wrap="none" lIns="90000" tIns="46800" rIns="90000" bIns="46800" anchor="ctr">
            <a:spAutoFit/>
          </a:bodyPr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6083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38" y="1719263"/>
            <a:ext cx="7400925" cy="3419475"/>
          </a:xfrm>
          <a:prstGeom prst="rect">
            <a:avLst/>
          </a:prstGeom>
          <a:noFill/>
          <a:ln w="19050">
            <a:noFill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8129" name="Object 5"/>
          <p:cNvGraphicFramePr/>
          <p:nvPr/>
        </p:nvGraphicFramePr>
        <p:xfrm>
          <a:off x="461963" y="652463"/>
          <a:ext cx="8139112" cy="550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" r:id="rId1" imgW="8217535" imgH="5559425" progId="Word.Document.8">
                  <p:embed/>
                </p:oleObj>
              </mc:Choice>
              <mc:Fallback>
                <p:oleObj name="" r:id="rId1" imgW="8217535" imgH="5559425" progId="Word.Document.8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1963" y="652463"/>
                        <a:ext cx="8139112" cy="55070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0177" name="Object 4"/>
          <p:cNvGraphicFramePr/>
          <p:nvPr/>
        </p:nvGraphicFramePr>
        <p:xfrm>
          <a:off x="755650" y="1341438"/>
          <a:ext cx="8139113" cy="427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" r:id="rId1" imgW="8217535" imgH="4324985" progId="Word.Document.8">
                  <p:embed/>
                </p:oleObj>
              </mc:Choice>
              <mc:Fallback>
                <p:oleObj name="" r:id="rId1" imgW="8217535" imgH="4324985" progId="Word.Document.8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55650" y="1341438"/>
                        <a:ext cx="8139113" cy="4279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椭圆 12"/>
          <p:cNvSpPr/>
          <p:nvPr/>
        </p:nvSpPr>
        <p:spPr>
          <a:xfrm>
            <a:off x="2267744" y="3076971"/>
            <a:ext cx="914846" cy="914846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108692"/>
                </a:gs>
                <a:gs pos="0">
                  <a:srgbClr val="16B2C1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226" name="矩形 14"/>
          <p:cNvSpPr/>
          <p:nvPr/>
        </p:nvSpPr>
        <p:spPr>
          <a:xfrm>
            <a:off x="3851275" y="2659063"/>
            <a:ext cx="5040313" cy="625475"/>
          </a:xfrm>
          <a:prstGeom prst="rect">
            <a:avLst/>
          </a:prstGeom>
          <a:noFill/>
          <a:ln w="9525">
            <a:noFill/>
          </a:ln>
        </p:spPr>
        <p:txBody>
          <a:bodyPr lIns="0" anchor="t">
            <a:spAutoFit/>
          </a:bodyPr>
          <a:p>
            <a:pPr>
              <a:lnSpc>
                <a:spcPct val="100000"/>
              </a:lnSpc>
            </a:pPr>
            <a:r>
              <a:rPr lang="zh-CN" altLang="en-US" sz="3500" dirty="0">
                <a:solidFill>
                  <a:srgbClr val="17AD9D"/>
                </a:solidFill>
                <a:latin typeface="方正大黑_GBK" pitchFamily="65" charset="-122"/>
                <a:ea typeface="方正大黑_GBK" pitchFamily="65" charset="-122"/>
              </a:rPr>
              <a:t>在“题组训练”中查缺漏</a:t>
            </a:r>
            <a:endParaRPr lang="zh-CN" altLang="en-US" sz="3500" dirty="0">
              <a:solidFill>
                <a:srgbClr val="17AD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341754" y="1823085"/>
            <a:ext cx="1642110" cy="1683385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89A13D"/>
                </a:gs>
                <a:gs pos="0">
                  <a:srgbClr val="B2D138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-828603" y="4373910"/>
            <a:ext cx="2079427" cy="2079426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138F81"/>
                </a:gs>
                <a:gs pos="0">
                  <a:srgbClr val="19BAA9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971598" y="2645718"/>
            <a:ext cx="628674" cy="628674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452320" y="5000649"/>
            <a:ext cx="1296144" cy="1296144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108692"/>
                </a:gs>
                <a:gs pos="0">
                  <a:srgbClr val="16B2C1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419871" y="2357686"/>
            <a:ext cx="347246" cy="347246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194560" y="2357755"/>
            <a:ext cx="1116965" cy="1131570"/>
          </a:xfrm>
          <a:prstGeom prst="ellipse">
            <a:avLst/>
          </a:prstGeom>
          <a:gradFill flip="none" rotWithShape="1">
            <a:gsLst>
              <a:gs pos="90000">
                <a:srgbClr val="138F81"/>
              </a:gs>
              <a:gs pos="30000">
                <a:srgbClr val="19BAA9"/>
              </a:gs>
            </a:gsLst>
            <a:lin ang="2700000" scaled="1"/>
            <a:tileRect/>
          </a:gradFill>
          <a:ln w="25400" cap="flat" cmpd="sng" algn="ctr">
            <a:gradFill>
              <a:gsLst>
                <a:gs pos="0">
                  <a:srgbClr val="138F81"/>
                </a:gs>
                <a:gs pos="100000">
                  <a:srgbClr val="19BAA9"/>
                </a:gs>
              </a:gsLst>
              <a:lin ang="5400000" scaled="0"/>
            </a:gradFill>
            <a:prstDash val="solid"/>
          </a:ln>
          <a:effectLst>
            <a:outerShdw blurRad="254000" dist="190500" dir="3540000" sx="105000" sy="105000" algn="tl" rotWithShape="0">
              <a:sysClr val="windowText" lastClr="000000">
                <a:lumMod val="95000"/>
                <a:lumOff val="5000"/>
                <a:alpha val="20000"/>
              </a:sys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233" name="TextBox 21"/>
          <p:cNvSpPr txBox="1"/>
          <p:nvPr/>
        </p:nvSpPr>
        <p:spPr>
          <a:xfrm>
            <a:off x="2079625" y="2566988"/>
            <a:ext cx="13462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4000" b="1" dirty="0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</a:rPr>
              <a:t>NO</a:t>
            </a:r>
            <a:r>
              <a:rPr lang="en-US" altLang="zh-CN" sz="4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8621662" y="5310014"/>
            <a:ext cx="864840" cy="864840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89A13D"/>
                </a:gs>
                <a:gs pos="0">
                  <a:srgbClr val="B2D138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4273" name="Object 2"/>
          <p:cNvGraphicFramePr/>
          <p:nvPr/>
        </p:nvGraphicFramePr>
        <p:xfrm>
          <a:off x="263525" y="604838"/>
          <a:ext cx="8609013" cy="468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" r:id="rId1" imgW="8726805" imgH="4751705" progId="Word.Document.8">
                  <p:embed/>
                </p:oleObj>
              </mc:Choice>
              <mc:Fallback>
                <p:oleObj name="" r:id="rId1" imgW="8726805" imgH="4751705" progId="Word.Document.8">
                  <p:embed/>
                  <p:pic>
                    <p:nvPicPr>
                      <p:cNvPr id="0" name="图片 310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63525" y="604838"/>
                        <a:ext cx="8609013" cy="46878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8883" name="Object 3"/>
          <p:cNvGraphicFramePr/>
          <p:nvPr/>
        </p:nvGraphicFramePr>
        <p:xfrm>
          <a:off x="687388" y="4618038"/>
          <a:ext cx="8204200" cy="172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" r:id="rId3" imgW="8279765" imgH="1729740" progId="Word.Document.8">
                  <p:embed/>
                </p:oleObj>
              </mc:Choice>
              <mc:Fallback>
                <p:oleObj name="" r:id="rId3" imgW="8279765" imgH="1729740" progId="Word.Document.8">
                  <p:embed/>
                  <p:pic>
                    <p:nvPicPr>
                      <p:cNvPr id="0" name="图片 309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7388" y="4618038"/>
                        <a:ext cx="8204200" cy="17224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8884" name="Object 4"/>
          <p:cNvGraphicFramePr/>
          <p:nvPr/>
        </p:nvGraphicFramePr>
        <p:xfrm>
          <a:off x="666750" y="6129338"/>
          <a:ext cx="5268913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" r:id="rId5" imgW="5278755" imgH="398145" progId="Word.Document.8">
                  <p:embed/>
                </p:oleObj>
              </mc:Choice>
              <mc:Fallback>
                <p:oleObj name="" r:id="rId5" imgW="5278755" imgH="398145" progId="Word.Document.8">
                  <p:embed/>
                  <p:pic>
                    <p:nvPicPr>
                      <p:cNvPr id="0" name="图片 309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6750" y="6129338"/>
                        <a:ext cx="5268913" cy="395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8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18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6321" name="Object 2"/>
          <p:cNvGraphicFramePr/>
          <p:nvPr/>
        </p:nvGraphicFramePr>
        <p:xfrm>
          <a:off x="312738" y="804863"/>
          <a:ext cx="8583612" cy="586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" r:id="rId1" imgW="8710295" imgH="5961380" progId="Word.Document.8">
                  <p:embed/>
                </p:oleObj>
              </mc:Choice>
              <mc:Fallback>
                <p:oleObj name="" r:id="rId1" imgW="8710295" imgH="5961380" progId="Word.Document.8">
                  <p:embed/>
                  <p:pic>
                    <p:nvPicPr>
                      <p:cNvPr id="0" name="图片 310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12738" y="804863"/>
                        <a:ext cx="8583612" cy="5864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8369" name="Object 2"/>
          <p:cNvGraphicFramePr/>
          <p:nvPr/>
        </p:nvGraphicFramePr>
        <p:xfrm>
          <a:off x="411163" y="1477963"/>
          <a:ext cx="8251825" cy="296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" r:id="rId1" imgW="8253730" imgH="2962910" progId="Word.Document.8">
                  <p:embed/>
                </p:oleObj>
              </mc:Choice>
              <mc:Fallback>
                <p:oleObj name="" r:id="rId1" imgW="8253730" imgH="2962910" progId="Word.Document.8">
                  <p:embed/>
                  <p:pic>
                    <p:nvPicPr>
                      <p:cNvPr id="0" name="图片 309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1163" y="1477963"/>
                        <a:ext cx="8251825" cy="2962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6835" name="Object 3"/>
          <p:cNvGraphicFramePr/>
          <p:nvPr/>
        </p:nvGraphicFramePr>
        <p:xfrm>
          <a:off x="403225" y="4473575"/>
          <a:ext cx="526891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" r:id="rId3" imgW="5278755" imgH="398145" progId="Word.Document.8">
                  <p:embed/>
                </p:oleObj>
              </mc:Choice>
              <mc:Fallback>
                <p:oleObj name="" r:id="rId3" imgW="5278755" imgH="398145" progId="Word.Document.8">
                  <p:embed/>
                  <p:pic>
                    <p:nvPicPr>
                      <p:cNvPr id="0" name="图片 309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225" y="4473575"/>
                        <a:ext cx="5268913" cy="395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6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0417" name="Object 2"/>
          <p:cNvGraphicFramePr/>
          <p:nvPr/>
        </p:nvGraphicFramePr>
        <p:xfrm>
          <a:off x="1131888" y="1125538"/>
          <a:ext cx="523875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" r:id="rId1" imgW="5278755" imgH="596900" progId="Word.Document.8">
                  <p:embed/>
                </p:oleObj>
              </mc:Choice>
              <mc:Fallback>
                <p:oleObj name="" r:id="rId1" imgW="5278755" imgH="596900" progId="Word.Document.8">
                  <p:embed/>
                  <p:pic>
                    <p:nvPicPr>
                      <p:cNvPr id="0" name="图片 309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31888" y="1125538"/>
                        <a:ext cx="5238750" cy="584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5811" name="Object 3"/>
          <p:cNvGraphicFramePr/>
          <p:nvPr/>
        </p:nvGraphicFramePr>
        <p:xfrm>
          <a:off x="539750" y="1917700"/>
          <a:ext cx="8089900" cy="275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" r:id="rId3" imgW="8354695" imgH="2845435" progId="Word.Document.8">
                  <p:embed/>
                </p:oleObj>
              </mc:Choice>
              <mc:Fallback>
                <p:oleObj name="" r:id="rId3" imgW="8354695" imgH="2845435" progId="Word.Document.8">
                  <p:embed/>
                  <p:pic>
                    <p:nvPicPr>
                      <p:cNvPr id="0" name="图片 309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750" y="1917700"/>
                        <a:ext cx="8089900" cy="2751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5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5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169" name="Object 8"/>
          <p:cNvGraphicFramePr/>
          <p:nvPr/>
        </p:nvGraphicFramePr>
        <p:xfrm>
          <a:off x="887413" y="20638"/>
          <a:ext cx="73564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7408545" imgH="596900" progId="Word.Document.8">
                  <p:embed/>
                </p:oleObj>
              </mc:Choice>
              <mc:Fallback>
                <p:oleObj name="" r:id="rId1" imgW="7408545" imgH="596900" progId="Word.Documen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87413" y="20638"/>
                        <a:ext cx="7356475" cy="584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0" name="Picture 3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0713" y="525463"/>
            <a:ext cx="8004175" cy="6075362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5989" name="Picture 3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98875" y="520700"/>
            <a:ext cx="1260475" cy="360363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5990" name="Picture 3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53138" y="549275"/>
            <a:ext cx="785812" cy="393700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5991" name="Picture 3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8775" y="1185863"/>
            <a:ext cx="919163" cy="387350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5992" name="Picture 4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4688" y="1196975"/>
            <a:ext cx="939800" cy="300038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5993" name="Picture 4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00525" y="1541463"/>
            <a:ext cx="939800" cy="287337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5994" name="Picture 4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2050" y="1912938"/>
            <a:ext cx="620713" cy="287337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5995" name="Picture 43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1850" y="2328863"/>
            <a:ext cx="1539875" cy="293687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5996" name="Picture 44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1850" y="2620963"/>
            <a:ext cx="979488" cy="306387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5997" name="Picture 45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9738" y="3013075"/>
            <a:ext cx="952500" cy="466725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5998" name="Picture 46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2363" y="3729038"/>
            <a:ext cx="1266825" cy="373062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5999" name="Picture 47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5713" y="4400550"/>
            <a:ext cx="1166812" cy="360363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6000" name="Picture 48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67475" y="4429125"/>
            <a:ext cx="1160463" cy="287338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6001" name="Picture 49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6850" y="5921375"/>
            <a:ext cx="939800" cy="346075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6002" name="Picture 50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8650" y="6265863"/>
            <a:ext cx="573088" cy="300037"/>
          </a:xfrm>
          <a:prstGeom prst="rect">
            <a:avLst/>
          </a:prstGeom>
          <a:noFill/>
          <a:ln w="19050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5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65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65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65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65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65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65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65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65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65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65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66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66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66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2465" name="Object 2"/>
          <p:cNvGraphicFramePr/>
          <p:nvPr/>
        </p:nvGraphicFramePr>
        <p:xfrm>
          <a:off x="206375" y="593725"/>
          <a:ext cx="8558213" cy="592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" r:id="rId1" imgW="8648065" imgH="5961380" progId="Word.Document.8">
                  <p:embed/>
                </p:oleObj>
              </mc:Choice>
              <mc:Fallback>
                <p:oleObj name="" r:id="rId1" imgW="8648065" imgH="5961380" progId="Word.Document.8">
                  <p:embed/>
                  <p:pic>
                    <p:nvPicPr>
                      <p:cNvPr id="0" name="图片 309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06375" y="593725"/>
                        <a:ext cx="8558213" cy="59229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4513" name="Object 2"/>
          <p:cNvGraphicFramePr/>
          <p:nvPr/>
        </p:nvGraphicFramePr>
        <p:xfrm>
          <a:off x="444500" y="1125538"/>
          <a:ext cx="8205788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" r:id="rId1" imgW="8253730" imgH="3555365" progId="Word.Document.8">
                  <p:embed/>
                </p:oleObj>
              </mc:Choice>
              <mc:Fallback>
                <p:oleObj name="" r:id="rId1" imgW="8253730" imgH="3555365" progId="Word.Document.8">
                  <p:embed/>
                  <p:pic>
                    <p:nvPicPr>
                      <p:cNvPr id="0" name="图片 309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44500" y="1125538"/>
                        <a:ext cx="8205788" cy="3533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763" name="Object 3"/>
          <p:cNvGraphicFramePr/>
          <p:nvPr/>
        </p:nvGraphicFramePr>
        <p:xfrm>
          <a:off x="447675" y="4676775"/>
          <a:ext cx="526891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" r:id="rId3" imgW="5278755" imgH="398145" progId="Word.Document.8">
                  <p:embed/>
                </p:oleObj>
              </mc:Choice>
              <mc:Fallback>
                <p:oleObj name="" r:id="rId3" imgW="5278755" imgH="398145" progId="Word.Document.8">
                  <p:embed/>
                  <p:pic>
                    <p:nvPicPr>
                      <p:cNvPr id="0" name="图片 310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7675" y="4676775"/>
                        <a:ext cx="5268913" cy="395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3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6561" name="Object 2"/>
          <p:cNvGraphicFramePr/>
          <p:nvPr/>
        </p:nvGraphicFramePr>
        <p:xfrm>
          <a:off x="1131888" y="1200150"/>
          <a:ext cx="523875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" r:id="rId1" imgW="5278755" imgH="596900" progId="Word.Document.8">
                  <p:embed/>
                </p:oleObj>
              </mc:Choice>
              <mc:Fallback>
                <p:oleObj name="" r:id="rId1" imgW="5278755" imgH="596900" progId="Word.Document.8">
                  <p:embed/>
                  <p:pic>
                    <p:nvPicPr>
                      <p:cNvPr id="0" name="图片 310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31888" y="1200150"/>
                        <a:ext cx="5238750" cy="584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2739" name="Object 3"/>
          <p:cNvGraphicFramePr/>
          <p:nvPr/>
        </p:nvGraphicFramePr>
        <p:xfrm>
          <a:off x="542925" y="2001838"/>
          <a:ext cx="8089900" cy="286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" r:id="rId3" imgW="8354695" imgH="2962910" progId="Word.Document.8">
                  <p:embed/>
                </p:oleObj>
              </mc:Choice>
              <mc:Fallback>
                <p:oleObj name="" r:id="rId3" imgW="8354695" imgH="2962910" progId="Word.Document.8">
                  <p:embed/>
                  <p:pic>
                    <p:nvPicPr>
                      <p:cNvPr id="0" name="图片 310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2925" y="2001838"/>
                        <a:ext cx="8089900" cy="2867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2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2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2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8609" name="Object 2"/>
          <p:cNvGraphicFramePr/>
          <p:nvPr/>
        </p:nvGraphicFramePr>
        <p:xfrm>
          <a:off x="247650" y="434975"/>
          <a:ext cx="8534400" cy="645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" r:id="rId1" imgW="8661400" imgH="6530340" progId="Word.Document.8">
                  <p:embed/>
                </p:oleObj>
              </mc:Choice>
              <mc:Fallback>
                <p:oleObj name="" r:id="rId1" imgW="8661400" imgH="6530340" progId="Word.Document.8">
                  <p:embed/>
                  <p:pic>
                    <p:nvPicPr>
                      <p:cNvPr id="0" name="图片 310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47650" y="434975"/>
                        <a:ext cx="8534400" cy="64500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0657" name="Object 2"/>
          <p:cNvGraphicFramePr/>
          <p:nvPr/>
        </p:nvGraphicFramePr>
        <p:xfrm>
          <a:off x="392113" y="646113"/>
          <a:ext cx="8531225" cy="587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" r:id="rId1" imgW="8632190" imgH="5928360" progId="Word.Document.8">
                  <p:embed/>
                </p:oleObj>
              </mc:Choice>
              <mc:Fallback>
                <p:oleObj name="" r:id="rId1" imgW="8632190" imgH="5928360" progId="Word.Document.8">
                  <p:embed/>
                  <p:pic>
                    <p:nvPicPr>
                      <p:cNvPr id="0" name="图片 310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92113" y="646113"/>
                        <a:ext cx="8531225" cy="58785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0691" name="Object 3"/>
          <p:cNvGraphicFramePr/>
          <p:nvPr/>
        </p:nvGraphicFramePr>
        <p:xfrm>
          <a:off x="403225" y="5842000"/>
          <a:ext cx="526891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" r:id="rId3" imgW="5278755" imgH="398145" progId="Word.Document.8">
                  <p:embed/>
                </p:oleObj>
              </mc:Choice>
              <mc:Fallback>
                <p:oleObj name="" r:id="rId3" imgW="5278755" imgH="398145" progId="Word.Document.8">
                  <p:embed/>
                  <p:pic>
                    <p:nvPicPr>
                      <p:cNvPr id="0" name="图片 310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225" y="5842000"/>
                        <a:ext cx="5268913" cy="395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0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62" name="Rectangle 2"/>
          <p:cNvSpPr/>
          <p:nvPr/>
        </p:nvSpPr>
        <p:spPr>
          <a:xfrm>
            <a:off x="100013" y="858838"/>
            <a:ext cx="8928100" cy="4400550"/>
          </a:xfrm>
          <a:prstGeom prst="rect">
            <a:avLst/>
          </a:prstGeom>
          <a:noFill/>
          <a:ln w="19050">
            <a:noFill/>
          </a:ln>
        </p:spPr>
        <p:txBody>
          <a:bodyPr anchor="ctr">
            <a:spAutoFit/>
          </a:bodyPr>
          <a:p>
            <a:pPr algn="ctr">
              <a:lnSpc>
                <a:spcPct val="100000"/>
              </a:lnSpc>
            </a:pPr>
            <a:r>
              <a:rPr lang="zh-CN" altLang="en-US" sz="4000" b="1" dirty="0">
                <a:solidFill>
                  <a:srgbClr val="009999"/>
                </a:solidFill>
                <a:latin typeface="方正宋黑简体" pitchFamily="65" charset="-122"/>
                <a:ea typeface="方正宋黑简体" pitchFamily="65" charset="-122"/>
              </a:rPr>
              <a:t>复习集成块二  新时代的劳动者</a:t>
            </a:r>
            <a:endParaRPr lang="zh-CN" altLang="en-US" sz="4000" b="1" dirty="0">
              <a:solidFill>
                <a:srgbClr val="009999"/>
              </a:solidFill>
              <a:latin typeface="方正宋黑简体" pitchFamily="65" charset="-122"/>
              <a:ea typeface="方正宋黑简体" pitchFamily="65" charset="-122"/>
            </a:endParaRPr>
          </a:p>
          <a:p>
            <a:pPr algn="ctr">
              <a:lnSpc>
                <a:spcPct val="100000"/>
              </a:lnSpc>
            </a:pPr>
            <a:endParaRPr lang="zh-CN" altLang="en-US" sz="4000" b="1" dirty="0">
              <a:solidFill>
                <a:srgbClr val="009999"/>
              </a:solidFill>
              <a:latin typeface="方正宋黑简体" pitchFamily="65" charset="-122"/>
              <a:ea typeface="方正宋黑简体" pitchFamily="65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4000" b="1" dirty="0">
                <a:solidFill>
                  <a:srgbClr val="FF0000"/>
                </a:solidFill>
                <a:latin typeface="方正宋黑简体" pitchFamily="65" charset="-122"/>
                <a:ea typeface="方正宋黑简体" pitchFamily="65" charset="-122"/>
              </a:rPr>
              <a:t>高考考点</a:t>
            </a:r>
            <a:endParaRPr lang="zh-CN" altLang="en-US" sz="4000" b="1" dirty="0">
              <a:solidFill>
                <a:srgbClr val="009999"/>
              </a:solidFill>
              <a:latin typeface="方正宋黑简体" pitchFamily="65" charset="-122"/>
              <a:ea typeface="方正宋黑简体" pitchFamily="65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4000" b="1" dirty="0">
                <a:solidFill>
                  <a:srgbClr val="FF0000"/>
                </a:solidFill>
                <a:latin typeface="方正宋黑简体" pitchFamily="65" charset="-122"/>
                <a:ea typeface="方正宋黑简体" pitchFamily="65" charset="-122"/>
              </a:rPr>
              <a:t>1.</a:t>
            </a:r>
            <a:r>
              <a:rPr lang="zh-CN" altLang="en-US" sz="4000" b="1" dirty="0">
                <a:solidFill>
                  <a:srgbClr val="FF0000"/>
                </a:solidFill>
                <a:latin typeface="方正宋黑简体" pitchFamily="65" charset="-122"/>
                <a:ea typeface="方正宋黑简体" pitchFamily="65" charset="-122"/>
              </a:rPr>
              <a:t>劳动与就业；</a:t>
            </a:r>
            <a:endParaRPr lang="zh-CN" altLang="en-US" sz="4000" b="1" dirty="0">
              <a:solidFill>
                <a:srgbClr val="FF0000"/>
              </a:solidFill>
              <a:latin typeface="方正宋黑简体" pitchFamily="65" charset="-122"/>
              <a:ea typeface="方正宋黑简体" pitchFamily="65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4000" b="1" dirty="0">
                <a:solidFill>
                  <a:srgbClr val="FF0000"/>
                </a:solidFill>
                <a:latin typeface="方正宋黑简体" pitchFamily="65" charset="-122"/>
                <a:ea typeface="方正宋黑简体" pitchFamily="65" charset="-122"/>
              </a:rPr>
              <a:t>2.</a:t>
            </a:r>
            <a:r>
              <a:rPr lang="zh-CN" altLang="en-US" sz="4000" b="1" dirty="0">
                <a:solidFill>
                  <a:srgbClr val="FF0000"/>
                </a:solidFill>
                <a:latin typeface="方正宋黑简体" pitchFamily="65" charset="-122"/>
                <a:ea typeface="方正宋黑简体" pitchFamily="65" charset="-122"/>
              </a:rPr>
              <a:t>劳动光荣；</a:t>
            </a:r>
            <a:endParaRPr lang="zh-CN" altLang="en-US" sz="4000" b="1" dirty="0">
              <a:solidFill>
                <a:srgbClr val="FF0000"/>
              </a:solidFill>
              <a:latin typeface="方正宋黑简体" pitchFamily="65" charset="-122"/>
              <a:ea typeface="方正宋黑简体" pitchFamily="65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4000" b="1" dirty="0">
                <a:solidFill>
                  <a:srgbClr val="FF0000"/>
                </a:solidFill>
                <a:latin typeface="方正宋黑简体" pitchFamily="65" charset="-122"/>
                <a:ea typeface="方正宋黑简体" pitchFamily="65" charset="-122"/>
              </a:rPr>
              <a:t>3.</a:t>
            </a:r>
            <a:r>
              <a:rPr lang="zh-CN" altLang="en-US" sz="4000" b="1" dirty="0">
                <a:solidFill>
                  <a:srgbClr val="FF0000"/>
                </a:solidFill>
                <a:latin typeface="方正宋黑简体" pitchFamily="65" charset="-122"/>
                <a:ea typeface="方正宋黑简体" pitchFamily="65" charset="-122"/>
              </a:rPr>
              <a:t>树立正确的择业观；</a:t>
            </a:r>
            <a:endParaRPr lang="zh-CN" altLang="en-US" sz="4000" b="1" dirty="0">
              <a:solidFill>
                <a:srgbClr val="FF0000"/>
              </a:solidFill>
              <a:latin typeface="方正宋黑简体" pitchFamily="65" charset="-122"/>
              <a:ea typeface="方正宋黑简体" pitchFamily="65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4000" b="1" dirty="0">
                <a:solidFill>
                  <a:srgbClr val="FF0000"/>
                </a:solidFill>
                <a:latin typeface="方正宋黑简体" pitchFamily="65" charset="-122"/>
                <a:ea typeface="方正宋黑简体" pitchFamily="65" charset="-122"/>
              </a:rPr>
              <a:t>4.</a:t>
            </a:r>
            <a:r>
              <a:rPr lang="zh-CN" altLang="en-US" sz="4000" b="1" dirty="0">
                <a:solidFill>
                  <a:srgbClr val="FF0000"/>
                </a:solidFill>
                <a:latin typeface="方正宋黑简体" pitchFamily="65" charset="-122"/>
                <a:ea typeface="方正宋黑简体" pitchFamily="65" charset="-122"/>
              </a:rPr>
              <a:t>维护劳动者权益。</a:t>
            </a:r>
            <a:endParaRPr lang="zh-CN" altLang="en-US" sz="4000" b="1" dirty="0">
              <a:solidFill>
                <a:srgbClr val="FF0000"/>
              </a:solidFill>
              <a:latin typeface="方正宋黑简体" pitchFamily="65" charset="-122"/>
              <a:ea typeface="方正宋黑简体" pitchFamily="65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0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6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椭圆 12"/>
          <p:cNvSpPr/>
          <p:nvPr/>
        </p:nvSpPr>
        <p:spPr>
          <a:xfrm>
            <a:off x="2267744" y="3076971"/>
            <a:ext cx="914846" cy="914846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108692"/>
                </a:gs>
                <a:gs pos="0">
                  <a:srgbClr val="16B2C1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754" name="矩形 14"/>
          <p:cNvSpPr/>
          <p:nvPr/>
        </p:nvSpPr>
        <p:spPr>
          <a:xfrm>
            <a:off x="3851275" y="2659063"/>
            <a:ext cx="5040313" cy="625475"/>
          </a:xfrm>
          <a:prstGeom prst="rect">
            <a:avLst/>
          </a:prstGeom>
          <a:noFill/>
          <a:ln w="9525">
            <a:noFill/>
          </a:ln>
        </p:spPr>
        <p:txBody>
          <a:bodyPr lIns="0" anchor="t">
            <a:spAutoFit/>
          </a:bodyPr>
          <a:p>
            <a:pPr>
              <a:lnSpc>
                <a:spcPct val="100000"/>
              </a:lnSpc>
            </a:pPr>
            <a:r>
              <a:rPr lang="zh-CN" altLang="en-US" sz="3500" dirty="0">
                <a:solidFill>
                  <a:srgbClr val="17AD9D"/>
                </a:solidFill>
                <a:latin typeface="方正大黑_GBK" pitchFamily="65" charset="-122"/>
                <a:ea typeface="方正大黑_GBK" pitchFamily="65" charset="-122"/>
              </a:rPr>
              <a:t>在“微点批注”中理解透</a:t>
            </a:r>
            <a:endParaRPr lang="zh-CN" altLang="en-US" sz="3500" dirty="0">
              <a:solidFill>
                <a:srgbClr val="17AD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341754" y="1823085"/>
            <a:ext cx="1642110" cy="1683385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89A13D"/>
                </a:gs>
                <a:gs pos="0">
                  <a:srgbClr val="B2D138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-828603" y="4373910"/>
            <a:ext cx="2079427" cy="2079426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138F81"/>
                </a:gs>
                <a:gs pos="0">
                  <a:srgbClr val="19BAA9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971598" y="2645718"/>
            <a:ext cx="628674" cy="628674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452320" y="5000649"/>
            <a:ext cx="1296144" cy="1296144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108692"/>
                </a:gs>
                <a:gs pos="0">
                  <a:srgbClr val="16B2C1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419871" y="2357686"/>
            <a:ext cx="347246" cy="347246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194560" y="2357755"/>
            <a:ext cx="1116965" cy="1131570"/>
          </a:xfrm>
          <a:prstGeom prst="ellipse">
            <a:avLst/>
          </a:prstGeom>
          <a:gradFill flip="none" rotWithShape="1">
            <a:gsLst>
              <a:gs pos="90000">
                <a:srgbClr val="138F81"/>
              </a:gs>
              <a:gs pos="30000">
                <a:srgbClr val="19BAA9"/>
              </a:gs>
            </a:gsLst>
            <a:lin ang="2700000" scaled="1"/>
            <a:tileRect/>
          </a:gradFill>
          <a:ln w="25400" cap="flat" cmpd="sng" algn="ctr">
            <a:gradFill>
              <a:gsLst>
                <a:gs pos="0">
                  <a:srgbClr val="138F81"/>
                </a:gs>
                <a:gs pos="100000">
                  <a:srgbClr val="19BAA9"/>
                </a:gs>
              </a:gsLst>
              <a:lin ang="5400000" scaled="0"/>
            </a:gradFill>
            <a:prstDash val="solid"/>
          </a:ln>
          <a:effectLst>
            <a:outerShdw blurRad="254000" dist="190500" dir="3540000" sx="105000" sy="105000" algn="tl" rotWithShape="0">
              <a:sysClr val="windowText" lastClr="000000">
                <a:lumMod val="95000"/>
                <a:lumOff val="5000"/>
                <a:alpha val="20000"/>
              </a:sys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761" name="TextBox 21"/>
          <p:cNvSpPr txBox="1"/>
          <p:nvPr/>
        </p:nvSpPr>
        <p:spPr>
          <a:xfrm>
            <a:off x="2079625" y="2566988"/>
            <a:ext cx="13462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4000" b="1" dirty="0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</a:rPr>
              <a:t>NO</a:t>
            </a:r>
            <a:r>
              <a:rPr lang="en-US" altLang="zh-CN" sz="4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8621662" y="5310014"/>
            <a:ext cx="864840" cy="864840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89A13D"/>
                </a:gs>
                <a:gs pos="0">
                  <a:srgbClr val="B2D138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6801" name="Object 216"/>
          <p:cNvGraphicFramePr/>
          <p:nvPr/>
        </p:nvGraphicFramePr>
        <p:xfrm>
          <a:off x="339725" y="173038"/>
          <a:ext cx="4646613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" r:id="rId1" imgW="4675505" imgH="1195070" progId="Word.Document.8">
                  <p:embed/>
                </p:oleObj>
              </mc:Choice>
              <mc:Fallback>
                <p:oleObj name="" r:id="rId1" imgW="4675505" imgH="1195070" progId="Word.Document.8">
                  <p:embed/>
                  <p:pic>
                    <p:nvPicPr>
                      <p:cNvPr id="0" name="图片 310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39725" y="173038"/>
                        <a:ext cx="4646613" cy="1177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7145" name="Rectangle 233"/>
          <p:cNvSpPr/>
          <p:nvPr/>
        </p:nvSpPr>
        <p:spPr>
          <a:xfrm>
            <a:off x="1322388" y="3921125"/>
            <a:ext cx="7578725" cy="250190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lnSpc>
                <a:spcPct val="11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就业是最大的民生。就业使得劳动力与生产资料相结合，生产出社会所需要的物质财富和精神财富。劳动者通过就业取得报酬，从而获得生活来源，使社会劳动力能够不断再生产。同时，劳动者就业，有利于其实现自身的社会价值，丰富精神生活，提高精神境界，从而促进人的全面发展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07144" name="Rectangle 232"/>
          <p:cNvSpPr/>
          <p:nvPr/>
        </p:nvSpPr>
        <p:spPr>
          <a:xfrm>
            <a:off x="339725" y="3921125"/>
            <a:ext cx="982663" cy="250190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1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就业意义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07143" name="Rectangle 231"/>
          <p:cNvSpPr/>
          <p:nvPr/>
        </p:nvSpPr>
        <p:spPr>
          <a:xfrm>
            <a:off x="1322388" y="2613025"/>
            <a:ext cx="7578725" cy="130810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lnSpc>
                <a:spcPct val="11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我国劳动者分工不同，地位平等，都为社会主义现代化建设作贡献。劳动者是生产过程的主体，在生产力发展中起主导作用，光荣属于劳动者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07142" name="Rectangle 230"/>
          <p:cNvSpPr/>
          <p:nvPr/>
        </p:nvSpPr>
        <p:spPr>
          <a:xfrm>
            <a:off x="339725" y="2613025"/>
            <a:ext cx="982663" cy="130810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1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劳动光荣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 defTabSz="914400">
              <a:lnSpc>
                <a:spcPct val="150000"/>
              </a:lnSpc>
              <a:tabLst>
                <a:tab pos="2400300" algn="l"/>
              </a:tabLst>
            </a:pP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07141" name="Rectangle 229"/>
          <p:cNvSpPr/>
          <p:nvPr/>
        </p:nvSpPr>
        <p:spPr>
          <a:xfrm>
            <a:off x="1322388" y="1717675"/>
            <a:ext cx="7578725" cy="89535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lnSpc>
                <a:spcPct val="11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劳动是劳动者的脑力和体力的支出，是物质财富和精神财富的创造活动，是人类文明发展进步的源泉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07140" name="Rectangle 228"/>
          <p:cNvSpPr/>
          <p:nvPr/>
        </p:nvSpPr>
        <p:spPr>
          <a:xfrm>
            <a:off x="339725" y="1717675"/>
            <a:ext cx="982663" cy="89535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1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劳动重要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6808" name="Rectangle 227"/>
          <p:cNvSpPr/>
          <p:nvPr/>
        </p:nvSpPr>
        <p:spPr>
          <a:xfrm>
            <a:off x="1322388" y="1155700"/>
            <a:ext cx="7578725" cy="5619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1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阐　释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6809" name="Rectangle 226"/>
          <p:cNvSpPr/>
          <p:nvPr/>
        </p:nvSpPr>
        <p:spPr>
          <a:xfrm>
            <a:off x="339725" y="1155700"/>
            <a:ext cx="982663" cy="5619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</a:pP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6810" name="Line 240"/>
          <p:cNvSpPr/>
          <p:nvPr/>
        </p:nvSpPr>
        <p:spPr>
          <a:xfrm>
            <a:off x="339725" y="1717675"/>
            <a:ext cx="8561388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811" name="Line 242"/>
          <p:cNvSpPr/>
          <p:nvPr/>
        </p:nvSpPr>
        <p:spPr>
          <a:xfrm>
            <a:off x="1322388" y="1155700"/>
            <a:ext cx="0" cy="5267325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812" name="Line 246"/>
          <p:cNvSpPr/>
          <p:nvPr/>
        </p:nvSpPr>
        <p:spPr>
          <a:xfrm>
            <a:off x="339725" y="2613025"/>
            <a:ext cx="8561388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813" name="Line 254"/>
          <p:cNvSpPr/>
          <p:nvPr/>
        </p:nvSpPr>
        <p:spPr>
          <a:xfrm>
            <a:off x="339725" y="3921125"/>
            <a:ext cx="8561388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814" name="Line 234"/>
          <p:cNvSpPr/>
          <p:nvPr/>
        </p:nvSpPr>
        <p:spPr>
          <a:xfrm>
            <a:off x="339725" y="1155700"/>
            <a:ext cx="8561388" cy="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815" name="Line 236"/>
          <p:cNvSpPr/>
          <p:nvPr/>
        </p:nvSpPr>
        <p:spPr>
          <a:xfrm>
            <a:off x="339725" y="1155700"/>
            <a:ext cx="0" cy="5267325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816" name="Line 237"/>
          <p:cNvSpPr/>
          <p:nvPr/>
        </p:nvSpPr>
        <p:spPr>
          <a:xfrm>
            <a:off x="8901113" y="1155700"/>
            <a:ext cx="0" cy="5267325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817" name="Line 235"/>
          <p:cNvSpPr/>
          <p:nvPr/>
        </p:nvSpPr>
        <p:spPr>
          <a:xfrm>
            <a:off x="339725" y="6423025"/>
            <a:ext cx="8561388" cy="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818" name="Line 284"/>
          <p:cNvSpPr/>
          <p:nvPr/>
        </p:nvSpPr>
        <p:spPr>
          <a:xfrm>
            <a:off x="339725" y="1155700"/>
            <a:ext cx="982663" cy="561975"/>
          </a:xfrm>
          <a:prstGeom prst="line">
            <a:avLst/>
          </a:prstGeom>
          <a:ln w="1905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7201" name="Rectangle 289"/>
          <p:cNvSpPr/>
          <p:nvPr/>
        </p:nvSpPr>
        <p:spPr>
          <a:xfrm>
            <a:off x="555625" y="3452813"/>
            <a:ext cx="536575" cy="457200"/>
          </a:xfrm>
          <a:prstGeom prst="rect">
            <a:avLst/>
          </a:prstGeom>
          <a:solidFill>
            <a:srgbClr val="01217D"/>
          </a:solidFill>
          <a:ln w="19050">
            <a:noFill/>
          </a:ln>
        </p:spPr>
        <p:txBody>
          <a:bodyPr wrap="none" lIns="90000" tIns="46800" rIns="90000" bIns="46800" anchor="t">
            <a:spAutoFit/>
          </a:bodyPr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en-US" altLang="zh-CN" sz="2400" b="1" dirty="0">
                <a:solidFill>
                  <a:schemeClr val="bg1"/>
                </a:solidFill>
                <a:latin typeface="IPAPANNEW" pitchFamily="2" charset="0"/>
                <a:ea typeface="黑体" panose="02010609060101010101" charset="-122"/>
              </a:rPr>
              <a:t>[1]</a:t>
            </a:r>
            <a:endParaRPr lang="zh-CN" altLang="en-US" sz="2400" b="1" dirty="0">
              <a:solidFill>
                <a:schemeClr val="bg1"/>
              </a:solidFill>
              <a:latin typeface="IPAPANNEW" pitchFamily="2" charset="0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0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0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07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07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07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7145" grpId="0"/>
      <p:bldP spid="807144" grpId="0"/>
      <p:bldP spid="807143" grpId="0"/>
      <p:bldP spid="807142" grpId="0"/>
      <p:bldP spid="807141" grpId="0"/>
      <p:bldP spid="807140" grpId="0"/>
      <p:bldP spid="80720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8849" name="Object 4"/>
          <p:cNvGraphicFramePr/>
          <p:nvPr/>
        </p:nvGraphicFramePr>
        <p:xfrm>
          <a:off x="468313" y="1925638"/>
          <a:ext cx="8205787" cy="235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" r:id="rId1" imgW="8253730" imgH="2371090" progId="Word.Document.8">
                  <p:embed/>
                </p:oleObj>
              </mc:Choice>
              <mc:Fallback>
                <p:oleObj name="" r:id="rId1" imgW="8253730" imgH="2371090" progId="Word.Document.8">
                  <p:embed/>
                  <p:pic>
                    <p:nvPicPr>
                      <p:cNvPr id="0" name="图片 310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8313" y="1925638"/>
                        <a:ext cx="8205787" cy="23558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80897" name="Object 2"/>
          <p:cNvGraphicFramePr/>
          <p:nvPr/>
        </p:nvGraphicFramePr>
        <p:xfrm>
          <a:off x="317500" y="239713"/>
          <a:ext cx="46704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" r:id="rId1" imgW="4719955" imgH="598170" progId="Word.Document.8">
                  <p:embed/>
                </p:oleObj>
              </mc:Choice>
              <mc:Fallback>
                <p:oleObj name="" r:id="rId1" imgW="4719955" imgH="598170" progId="Word.Document.8">
                  <p:embed/>
                  <p:pic>
                    <p:nvPicPr>
                      <p:cNvPr id="0" name="图片 311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17500" y="239713"/>
                        <a:ext cx="4670425" cy="593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287" name="Rectangle 23"/>
          <p:cNvSpPr/>
          <p:nvPr/>
        </p:nvSpPr>
        <p:spPr>
          <a:xfrm>
            <a:off x="1084263" y="4835525"/>
            <a:ext cx="7848600" cy="15525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劳动者要树立正确的就业观念，如自主择业观、竞争就业观、职业平等观、多种方式就业观等。       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全面提升自身素质和技能。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要正确发挥主观能动性，发扬创业精神，实现自主创业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5286" name="Rectangle 22"/>
          <p:cNvSpPr/>
          <p:nvPr/>
        </p:nvSpPr>
        <p:spPr>
          <a:xfrm>
            <a:off x="285750" y="4835525"/>
            <a:ext cx="798513" cy="15525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劳动者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5285" name="Rectangle 21"/>
          <p:cNvSpPr/>
          <p:nvPr/>
        </p:nvSpPr>
        <p:spPr>
          <a:xfrm>
            <a:off x="1084263" y="3648075"/>
            <a:ext cx="7848600" cy="118745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企业应遵守法律法规、诚实守信。积极承担社会责任，加快发展，争取提供更多的就业岗位，维护劳动者的合法权益，建立和谐的劳动关系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5284" name="Rectangle 20"/>
          <p:cNvSpPr/>
          <p:nvPr/>
        </p:nvSpPr>
        <p:spPr>
          <a:xfrm>
            <a:off x="285750" y="3648075"/>
            <a:ext cx="798513" cy="118745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企业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5283" name="Rectangle 19"/>
          <p:cNvSpPr/>
          <p:nvPr/>
        </p:nvSpPr>
        <p:spPr>
          <a:xfrm>
            <a:off x="1084263" y="2095500"/>
            <a:ext cx="7848600" cy="15525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国家应该积极调节就业。党和政府应从人民群众的根本利益出发，实施就业优先战略和积极的就业政策。       进一步加大职业培训力度，加大政府职业培训投入，提高劳动者整体素质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5282" name="Rectangle 18"/>
          <p:cNvSpPr/>
          <p:nvPr/>
        </p:nvSpPr>
        <p:spPr>
          <a:xfrm>
            <a:off x="285750" y="2095500"/>
            <a:ext cx="798513" cy="15525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国家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5281" name="Rectangle 17"/>
          <p:cNvSpPr/>
          <p:nvPr/>
        </p:nvSpPr>
        <p:spPr>
          <a:xfrm>
            <a:off x="1084263" y="1273175"/>
            <a:ext cx="7848600" cy="8223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发展经济是解决就业问题的根本途径。要大力发展经济，促进生产力的发展，增加对劳动者的需求，增加就业岗位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5280" name="Rectangle 16"/>
          <p:cNvSpPr/>
          <p:nvPr/>
        </p:nvSpPr>
        <p:spPr>
          <a:xfrm>
            <a:off x="285750" y="1273175"/>
            <a:ext cx="798513" cy="8223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根本上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0906" name="Rectangle 15"/>
          <p:cNvSpPr/>
          <p:nvPr/>
        </p:nvSpPr>
        <p:spPr>
          <a:xfrm>
            <a:off x="1084263" y="754063"/>
            <a:ext cx="7848600" cy="519112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阐　释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0907" name="Rectangle 14"/>
          <p:cNvSpPr/>
          <p:nvPr/>
        </p:nvSpPr>
        <p:spPr>
          <a:xfrm>
            <a:off x="285750" y="754063"/>
            <a:ext cx="798513" cy="519112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>
              <a:lnSpc>
                <a:spcPct val="10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</a:pP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0908" name="Line 30"/>
          <p:cNvSpPr/>
          <p:nvPr/>
        </p:nvSpPr>
        <p:spPr>
          <a:xfrm>
            <a:off x="285750" y="1273175"/>
            <a:ext cx="8647113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909" name="Line 32"/>
          <p:cNvSpPr/>
          <p:nvPr/>
        </p:nvSpPr>
        <p:spPr>
          <a:xfrm>
            <a:off x="1084263" y="754063"/>
            <a:ext cx="0" cy="5634037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910" name="Line 36"/>
          <p:cNvSpPr/>
          <p:nvPr/>
        </p:nvSpPr>
        <p:spPr>
          <a:xfrm>
            <a:off x="285750" y="2095500"/>
            <a:ext cx="8647113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911" name="Line 44"/>
          <p:cNvSpPr/>
          <p:nvPr/>
        </p:nvSpPr>
        <p:spPr>
          <a:xfrm>
            <a:off x="285750" y="3648075"/>
            <a:ext cx="8647113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912" name="Line 52"/>
          <p:cNvSpPr/>
          <p:nvPr/>
        </p:nvSpPr>
        <p:spPr>
          <a:xfrm>
            <a:off x="285750" y="4835525"/>
            <a:ext cx="8647113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913" name="Line 24"/>
          <p:cNvSpPr/>
          <p:nvPr/>
        </p:nvSpPr>
        <p:spPr>
          <a:xfrm>
            <a:off x="285750" y="754063"/>
            <a:ext cx="8647113" cy="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914" name="Line 26"/>
          <p:cNvSpPr/>
          <p:nvPr/>
        </p:nvSpPr>
        <p:spPr>
          <a:xfrm>
            <a:off x="285750" y="754063"/>
            <a:ext cx="0" cy="5634037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915" name="Line 27"/>
          <p:cNvSpPr/>
          <p:nvPr/>
        </p:nvSpPr>
        <p:spPr>
          <a:xfrm>
            <a:off x="8932863" y="754063"/>
            <a:ext cx="0" cy="5634037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916" name="Line 25"/>
          <p:cNvSpPr/>
          <p:nvPr/>
        </p:nvSpPr>
        <p:spPr>
          <a:xfrm>
            <a:off x="285750" y="6388100"/>
            <a:ext cx="8647113" cy="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917" name="Line 89"/>
          <p:cNvSpPr/>
          <p:nvPr/>
        </p:nvSpPr>
        <p:spPr>
          <a:xfrm>
            <a:off x="285750" y="754063"/>
            <a:ext cx="798513" cy="519112"/>
          </a:xfrm>
          <a:prstGeom prst="line">
            <a:avLst/>
          </a:prstGeom>
          <a:ln w="1905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5355" name="Rectangle 91"/>
          <p:cNvSpPr/>
          <p:nvPr/>
        </p:nvSpPr>
        <p:spPr>
          <a:xfrm>
            <a:off x="427038" y="2930525"/>
            <a:ext cx="536575" cy="457200"/>
          </a:xfrm>
          <a:prstGeom prst="rect">
            <a:avLst/>
          </a:prstGeom>
          <a:solidFill>
            <a:srgbClr val="01217D"/>
          </a:solidFill>
          <a:ln w="19050">
            <a:noFill/>
          </a:ln>
        </p:spPr>
        <p:txBody>
          <a:bodyPr wrap="none" lIns="90000" tIns="46800" rIns="90000" bIns="46800" anchor="t">
            <a:spAutoFit/>
          </a:bodyPr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en-US" altLang="zh-CN" sz="2400" b="1" dirty="0">
                <a:solidFill>
                  <a:schemeClr val="bg1"/>
                </a:solidFill>
                <a:latin typeface="IPAPANNEW" pitchFamily="2" charset="0"/>
                <a:ea typeface="黑体" panose="02010609060101010101" charset="-122"/>
              </a:rPr>
              <a:t>[2]</a:t>
            </a:r>
            <a:endParaRPr lang="zh-CN" altLang="en-US" sz="2400" b="1" dirty="0">
              <a:solidFill>
                <a:schemeClr val="bg1"/>
              </a:solidFill>
              <a:latin typeface="IPAPANNEW" pitchFamily="2" charset="0"/>
              <a:ea typeface="黑体" panose="02010609060101010101" charset="-122"/>
            </a:endParaRPr>
          </a:p>
        </p:txBody>
      </p:sp>
      <p:sp>
        <p:nvSpPr>
          <p:cNvPr id="1035357" name="Rectangle 93"/>
          <p:cNvSpPr/>
          <p:nvPr/>
        </p:nvSpPr>
        <p:spPr>
          <a:xfrm>
            <a:off x="7507288" y="2495550"/>
            <a:ext cx="520700" cy="442913"/>
          </a:xfrm>
          <a:prstGeom prst="rect">
            <a:avLst/>
          </a:prstGeom>
          <a:solidFill>
            <a:srgbClr val="01217D"/>
          </a:solidFill>
          <a:ln w="19050">
            <a:noFill/>
          </a:ln>
        </p:spPr>
        <p:txBody>
          <a:bodyPr wrap="none" lIns="90000" tIns="46800" rIns="90000" bIns="46800" anchor="t">
            <a:spAutoFit/>
          </a:bodyPr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en-US" altLang="zh-CN" sz="2300" b="1" dirty="0">
                <a:solidFill>
                  <a:schemeClr val="bg1"/>
                </a:solidFill>
                <a:latin typeface="IPAPANNEW" pitchFamily="2" charset="0"/>
                <a:ea typeface="黑体" panose="02010609060101010101" charset="-122"/>
              </a:rPr>
              <a:t>[3]</a:t>
            </a:r>
            <a:endParaRPr lang="zh-CN" altLang="en-US" sz="2300" b="1" dirty="0">
              <a:solidFill>
                <a:schemeClr val="bg1"/>
              </a:solidFill>
              <a:latin typeface="IPAPANNEW" pitchFamily="2" charset="0"/>
              <a:ea typeface="黑体" panose="02010609060101010101" charset="-122"/>
            </a:endParaRPr>
          </a:p>
        </p:txBody>
      </p:sp>
      <p:sp>
        <p:nvSpPr>
          <p:cNvPr id="1035358" name="Rectangle 94"/>
          <p:cNvSpPr/>
          <p:nvPr/>
        </p:nvSpPr>
        <p:spPr>
          <a:xfrm>
            <a:off x="6651625" y="5233988"/>
            <a:ext cx="520700" cy="442912"/>
          </a:xfrm>
          <a:prstGeom prst="rect">
            <a:avLst/>
          </a:prstGeom>
          <a:solidFill>
            <a:srgbClr val="01217D"/>
          </a:solidFill>
          <a:ln w="19050">
            <a:noFill/>
          </a:ln>
        </p:spPr>
        <p:txBody>
          <a:bodyPr wrap="none" lIns="90000" tIns="46800" rIns="90000" bIns="46800" anchor="t">
            <a:spAutoFit/>
          </a:bodyPr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en-US" altLang="zh-CN" sz="2300" b="1" dirty="0">
                <a:solidFill>
                  <a:schemeClr val="bg1"/>
                </a:solidFill>
                <a:latin typeface="IPAPANNEW" pitchFamily="2" charset="0"/>
                <a:ea typeface="黑体" panose="02010609060101010101" charset="-122"/>
              </a:rPr>
              <a:t>[4]</a:t>
            </a:r>
            <a:endParaRPr lang="zh-CN" altLang="en-US" sz="2300" b="1" dirty="0">
              <a:solidFill>
                <a:schemeClr val="bg1"/>
              </a:solidFill>
              <a:latin typeface="IPAPANNEW" pitchFamily="2" charset="0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5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5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5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35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35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35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3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3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3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35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35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287" grpId="0"/>
      <p:bldP spid="1035286" grpId="0"/>
      <p:bldP spid="1035285" grpId="0"/>
      <p:bldP spid="1035284" grpId="0"/>
      <p:bldP spid="1035283" grpId="0"/>
      <p:bldP spid="1035282" grpId="0"/>
      <p:bldP spid="1035281" grpId="0"/>
      <p:bldP spid="1035280" grpId="0"/>
      <p:bldP spid="1035355" grpId="0" animBg="1"/>
      <p:bldP spid="1035357" grpId="0" animBg="1"/>
      <p:bldP spid="10353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9217" name="Object 4"/>
          <p:cNvGraphicFramePr/>
          <p:nvPr/>
        </p:nvGraphicFramePr>
        <p:xfrm>
          <a:off x="788988" y="420688"/>
          <a:ext cx="73564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7408545" imgH="596900" progId="Word.Document.8">
                  <p:embed/>
                </p:oleObj>
              </mc:Choice>
              <mc:Fallback>
                <p:oleObj name="" r:id="rId1" imgW="7408545" imgH="596900" progId="Word.Document.8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88988" y="420688"/>
                        <a:ext cx="7356475" cy="584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6606" name="Rectangle 174"/>
          <p:cNvSpPr/>
          <p:nvPr/>
        </p:nvSpPr>
        <p:spPr>
          <a:xfrm>
            <a:off x="395288" y="1143000"/>
            <a:ext cx="828675" cy="118745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5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政治认同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86620" name="Line 188"/>
          <p:cNvSpPr/>
          <p:nvPr/>
        </p:nvSpPr>
        <p:spPr>
          <a:xfrm>
            <a:off x="395288" y="2330450"/>
            <a:ext cx="8469312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6622" name="Line 190"/>
          <p:cNvSpPr/>
          <p:nvPr/>
        </p:nvSpPr>
        <p:spPr>
          <a:xfrm>
            <a:off x="1223963" y="1143000"/>
            <a:ext cx="0" cy="47498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6626" name="Line 194"/>
          <p:cNvSpPr/>
          <p:nvPr/>
        </p:nvSpPr>
        <p:spPr>
          <a:xfrm>
            <a:off x="395288" y="3517900"/>
            <a:ext cx="8469312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6634" name="Line 202"/>
          <p:cNvSpPr/>
          <p:nvPr/>
        </p:nvSpPr>
        <p:spPr>
          <a:xfrm>
            <a:off x="395288" y="4705350"/>
            <a:ext cx="8469312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6614" name="Line 182"/>
          <p:cNvSpPr/>
          <p:nvPr/>
        </p:nvSpPr>
        <p:spPr>
          <a:xfrm>
            <a:off x="395288" y="1143000"/>
            <a:ext cx="8469312" cy="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6616" name="Line 184"/>
          <p:cNvSpPr/>
          <p:nvPr/>
        </p:nvSpPr>
        <p:spPr>
          <a:xfrm>
            <a:off x="395288" y="1143000"/>
            <a:ext cx="0" cy="474980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6617" name="Line 185"/>
          <p:cNvSpPr/>
          <p:nvPr/>
        </p:nvSpPr>
        <p:spPr>
          <a:xfrm>
            <a:off x="8864600" y="1143000"/>
            <a:ext cx="0" cy="474980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6615" name="Line 183"/>
          <p:cNvSpPr/>
          <p:nvPr/>
        </p:nvSpPr>
        <p:spPr>
          <a:xfrm>
            <a:off x="395288" y="5892800"/>
            <a:ext cx="8469312" cy="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6667" name="Rectangle 235"/>
          <p:cNvSpPr/>
          <p:nvPr/>
        </p:nvSpPr>
        <p:spPr>
          <a:xfrm>
            <a:off x="1223963" y="4705350"/>
            <a:ext cx="7640637" cy="118745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lnSpc>
                <a:spcPct val="15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作为未来的劳动者，要树立正确的就业观念，学会维护自身的合法权益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86668" name="Rectangle 236"/>
          <p:cNvSpPr/>
          <p:nvPr/>
        </p:nvSpPr>
        <p:spPr>
          <a:xfrm>
            <a:off x="395288" y="4705350"/>
            <a:ext cx="828675" cy="118745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5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公共参与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86669" name="Rectangle 237"/>
          <p:cNvSpPr/>
          <p:nvPr/>
        </p:nvSpPr>
        <p:spPr>
          <a:xfrm>
            <a:off x="1223963" y="3517900"/>
            <a:ext cx="7640637" cy="118745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lnSpc>
                <a:spcPct val="15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企业要依法经营，积极承担社会责任，劳动者要树立法律意识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86670" name="Rectangle 238"/>
          <p:cNvSpPr/>
          <p:nvPr/>
        </p:nvSpPr>
        <p:spPr>
          <a:xfrm>
            <a:off x="395288" y="3517900"/>
            <a:ext cx="828675" cy="118745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5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法治意识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86671" name="Rectangle 239"/>
          <p:cNvSpPr/>
          <p:nvPr/>
        </p:nvSpPr>
        <p:spPr>
          <a:xfrm>
            <a:off x="1223963" y="2330450"/>
            <a:ext cx="7640637" cy="118745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lnSpc>
                <a:spcPct val="15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针对具体的企业经营状况，科学分析企业经营成功的重要因素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86672" name="Rectangle 240"/>
          <p:cNvSpPr/>
          <p:nvPr/>
        </p:nvSpPr>
        <p:spPr>
          <a:xfrm>
            <a:off x="395288" y="2330450"/>
            <a:ext cx="828675" cy="118745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5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科学精神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86673" name="Rectangle 241"/>
          <p:cNvSpPr/>
          <p:nvPr/>
        </p:nvSpPr>
        <p:spPr>
          <a:xfrm>
            <a:off x="1223963" y="1143000"/>
            <a:ext cx="7640637" cy="118745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lnSpc>
                <a:spcPct val="15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通过对就业重要性的学习，要增强对党和政府实施和制定的积极就业政策和方针的认同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6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86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86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8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8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8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8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8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8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86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86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86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86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86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86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86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86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86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86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86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86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86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86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86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86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86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6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86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86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86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6606" grpId="0"/>
      <p:bldP spid="786667" grpId="0"/>
      <p:bldP spid="786668" grpId="0"/>
      <p:bldP spid="786669" grpId="0"/>
      <p:bldP spid="786670" grpId="0"/>
      <p:bldP spid="786671" grpId="0"/>
      <p:bldP spid="786672" grpId="0"/>
      <p:bldP spid="78667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82945" name="Object 4"/>
          <p:cNvGraphicFramePr/>
          <p:nvPr/>
        </p:nvGraphicFramePr>
        <p:xfrm>
          <a:off x="444500" y="1006475"/>
          <a:ext cx="8205788" cy="494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" r:id="rId1" imgW="8279765" imgH="4966970" progId="Word.Document.8">
                  <p:embed/>
                </p:oleObj>
              </mc:Choice>
              <mc:Fallback>
                <p:oleObj name="" r:id="rId1" imgW="8279765" imgH="4966970" progId="Word.Document.8">
                  <p:embed/>
                  <p:pic>
                    <p:nvPicPr>
                      <p:cNvPr id="0" name="图片 311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44500" y="1006475"/>
                        <a:ext cx="8205788" cy="49418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84993" name="Object 2"/>
          <p:cNvGraphicFramePr/>
          <p:nvPr/>
        </p:nvGraphicFramePr>
        <p:xfrm>
          <a:off x="488950" y="620713"/>
          <a:ext cx="8251825" cy="473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" r:id="rId1" imgW="8253730" imgH="4730750" progId="Word.Document.8">
                  <p:embed/>
                </p:oleObj>
              </mc:Choice>
              <mc:Fallback>
                <p:oleObj name="" r:id="rId1" imgW="8253730" imgH="4730750" progId="Word.Document.8">
                  <p:embed/>
                  <p:pic>
                    <p:nvPicPr>
                      <p:cNvPr id="0" name="图片 311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88950" y="620713"/>
                        <a:ext cx="8251825" cy="47386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43" name="Object 3"/>
          <p:cNvGraphicFramePr/>
          <p:nvPr/>
        </p:nvGraphicFramePr>
        <p:xfrm>
          <a:off x="487363" y="1227138"/>
          <a:ext cx="8205787" cy="411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" r:id="rId3" imgW="8253730" imgH="4133215" progId="Word.Document.8">
                  <p:embed/>
                </p:oleObj>
              </mc:Choice>
              <mc:Fallback>
                <p:oleObj name="" r:id="rId3" imgW="8253730" imgH="4133215" progId="Word.Document.8">
                  <p:embed/>
                  <p:pic>
                    <p:nvPicPr>
                      <p:cNvPr id="0" name="图片 311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7363" y="1227138"/>
                        <a:ext cx="8205787" cy="4117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44" name="Object 4"/>
          <p:cNvGraphicFramePr/>
          <p:nvPr/>
        </p:nvGraphicFramePr>
        <p:xfrm>
          <a:off x="488950" y="4244975"/>
          <a:ext cx="8251825" cy="177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" r:id="rId5" imgW="8253730" imgH="1778635" progId="Word.Document.8">
                  <p:embed/>
                </p:oleObj>
              </mc:Choice>
              <mc:Fallback>
                <p:oleObj name="" r:id="rId5" imgW="8253730" imgH="1778635" progId="Word.Document.8">
                  <p:embed/>
                  <p:pic>
                    <p:nvPicPr>
                      <p:cNvPr id="0" name="图片 311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950" y="4244975"/>
                        <a:ext cx="8251825" cy="17764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46" name="Object 6"/>
          <p:cNvGraphicFramePr/>
          <p:nvPr/>
        </p:nvGraphicFramePr>
        <p:xfrm>
          <a:off x="252413" y="3573463"/>
          <a:ext cx="825182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" r:id="rId7" imgW="8253730" imgH="593090" progId="Word.Document.8">
                  <p:embed/>
                </p:oleObj>
              </mc:Choice>
              <mc:Fallback>
                <p:oleObj name="" r:id="rId7" imgW="8253730" imgH="593090" progId="Word.Document.8">
                  <p:embed/>
                  <p:pic>
                    <p:nvPicPr>
                      <p:cNvPr id="0" name="图片 311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2413" y="3573463"/>
                        <a:ext cx="8251825" cy="592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4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4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4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4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4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87041" name="Object 2"/>
          <p:cNvGraphicFramePr/>
          <p:nvPr/>
        </p:nvGraphicFramePr>
        <p:xfrm>
          <a:off x="360363" y="331788"/>
          <a:ext cx="39878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" r:id="rId1" imgW="4030980" imgH="599440" progId="Word.Document.8">
                  <p:embed/>
                </p:oleObj>
              </mc:Choice>
              <mc:Fallback>
                <p:oleObj name="" r:id="rId1" imgW="4030980" imgH="599440" progId="Word.Document.8">
                  <p:embed/>
                  <p:pic>
                    <p:nvPicPr>
                      <p:cNvPr id="0" name="图片 311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60363" y="331788"/>
                        <a:ext cx="3987800" cy="593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229" name="Rectangle 13"/>
          <p:cNvSpPr/>
          <p:nvPr/>
        </p:nvSpPr>
        <p:spPr>
          <a:xfrm>
            <a:off x="1365250" y="877888"/>
            <a:ext cx="7535863" cy="604837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2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阐　释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3228" name="Rectangle 12"/>
          <p:cNvSpPr/>
          <p:nvPr/>
        </p:nvSpPr>
        <p:spPr>
          <a:xfrm>
            <a:off x="347663" y="877888"/>
            <a:ext cx="1017587" cy="604837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</a:pP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3242" name="Line 26"/>
          <p:cNvSpPr/>
          <p:nvPr/>
        </p:nvSpPr>
        <p:spPr>
          <a:xfrm>
            <a:off x="347663" y="1482725"/>
            <a:ext cx="855345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3244" name="Line 28"/>
          <p:cNvSpPr/>
          <p:nvPr/>
        </p:nvSpPr>
        <p:spPr>
          <a:xfrm>
            <a:off x="1365250" y="877888"/>
            <a:ext cx="0" cy="5262562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3248" name="Line 32"/>
          <p:cNvSpPr/>
          <p:nvPr/>
        </p:nvSpPr>
        <p:spPr>
          <a:xfrm>
            <a:off x="347663" y="3327400"/>
            <a:ext cx="855345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3256" name="Line 40"/>
          <p:cNvSpPr/>
          <p:nvPr/>
        </p:nvSpPr>
        <p:spPr>
          <a:xfrm>
            <a:off x="347663" y="4295775"/>
            <a:ext cx="855345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3236" name="Line 20"/>
          <p:cNvSpPr/>
          <p:nvPr/>
        </p:nvSpPr>
        <p:spPr>
          <a:xfrm>
            <a:off x="347663" y="877888"/>
            <a:ext cx="8553450" cy="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3238" name="Line 22"/>
          <p:cNvSpPr/>
          <p:nvPr/>
        </p:nvSpPr>
        <p:spPr>
          <a:xfrm>
            <a:off x="347663" y="877888"/>
            <a:ext cx="0" cy="5262562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3239" name="Line 23"/>
          <p:cNvSpPr/>
          <p:nvPr/>
        </p:nvSpPr>
        <p:spPr>
          <a:xfrm>
            <a:off x="8901113" y="877888"/>
            <a:ext cx="0" cy="5262562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3237" name="Line 21"/>
          <p:cNvSpPr/>
          <p:nvPr/>
        </p:nvSpPr>
        <p:spPr>
          <a:xfrm>
            <a:off x="347663" y="6140450"/>
            <a:ext cx="8553450" cy="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3286" name="Line 70"/>
          <p:cNvSpPr/>
          <p:nvPr/>
        </p:nvSpPr>
        <p:spPr>
          <a:xfrm>
            <a:off x="347663" y="877888"/>
            <a:ext cx="1017587" cy="604837"/>
          </a:xfrm>
          <a:prstGeom prst="line">
            <a:avLst/>
          </a:prstGeom>
          <a:ln w="1905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3289" name="Rectangle 73"/>
          <p:cNvSpPr/>
          <p:nvPr/>
        </p:nvSpPr>
        <p:spPr>
          <a:xfrm>
            <a:off x="1365250" y="4295775"/>
            <a:ext cx="7535863" cy="18446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lnSpc>
                <a:spcPct val="12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前提：自觉履行劳动者的义务。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保证：依法签订劳动合同。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意识：增强权利意识和法律意识。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④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途径：当权益受到侵害时，可通过投诉、协商、申请调解、申请仲裁、向法院起诉等途径加以维护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3290" name="Rectangle 74"/>
          <p:cNvSpPr/>
          <p:nvPr/>
        </p:nvSpPr>
        <p:spPr>
          <a:xfrm>
            <a:off x="347663" y="4295775"/>
            <a:ext cx="1017587" cy="18446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2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劳动者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3291" name="Rectangle 75"/>
          <p:cNvSpPr/>
          <p:nvPr/>
        </p:nvSpPr>
        <p:spPr>
          <a:xfrm>
            <a:off x="1365250" y="3327400"/>
            <a:ext cx="7535863" cy="9683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just" defTabSz="914400">
              <a:lnSpc>
                <a:spcPct val="12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遵守劳动法和劳动合同法等相关规定，自觉维护劳动者合法权益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3292" name="Rectangle 76"/>
          <p:cNvSpPr/>
          <p:nvPr/>
        </p:nvSpPr>
        <p:spPr>
          <a:xfrm>
            <a:off x="347663" y="3327400"/>
            <a:ext cx="1017587" cy="9683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2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企业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3293" name="Rectangle 77"/>
          <p:cNvSpPr/>
          <p:nvPr/>
        </p:nvSpPr>
        <p:spPr>
          <a:xfrm>
            <a:off x="1365250" y="1482725"/>
            <a:ext cx="7535863" cy="18446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lnSpc>
                <a:spcPct val="12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实施积极的就业政策，多渠道扩大就业。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加强有关维护劳动者合法权益的法律、法规的建设。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完善政府、工会、企业共同参与的协商协调机制，构建和谐劳动关系，依法维护劳动者权益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3294" name="Rectangle 78"/>
          <p:cNvSpPr/>
          <p:nvPr/>
        </p:nvSpPr>
        <p:spPr>
          <a:xfrm>
            <a:off x="347663" y="1482725"/>
            <a:ext cx="1017587" cy="18446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2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国家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3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33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33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33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3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3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3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3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33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33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33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33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33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33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33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229" grpId="0"/>
      <p:bldP spid="1033228" grpId="0"/>
      <p:bldP spid="1033289" grpId="0"/>
      <p:bldP spid="1033290" grpId="0"/>
      <p:bldP spid="1033291" grpId="0"/>
      <p:bldP spid="1033292" grpId="0"/>
      <p:bldP spid="1033293" grpId="0"/>
      <p:bldP spid="103329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89089" name="Object 2"/>
          <p:cNvGraphicFramePr/>
          <p:nvPr/>
        </p:nvGraphicFramePr>
        <p:xfrm>
          <a:off x="688975" y="2106613"/>
          <a:ext cx="7842250" cy="233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" r:id="rId1" imgW="7956550" imgH="2371090" progId="Word.Document.8">
                  <p:embed/>
                </p:oleObj>
              </mc:Choice>
              <mc:Fallback>
                <p:oleObj name="" r:id="rId1" imgW="7956550" imgH="2371090" progId="Word.Document.8">
                  <p:embed/>
                  <p:pic>
                    <p:nvPicPr>
                      <p:cNvPr id="0" name="图片 311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88975" y="2106613"/>
                        <a:ext cx="7842250" cy="23304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椭圆 12"/>
          <p:cNvSpPr/>
          <p:nvPr/>
        </p:nvSpPr>
        <p:spPr>
          <a:xfrm>
            <a:off x="2267744" y="3076971"/>
            <a:ext cx="914846" cy="914846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108692"/>
                </a:gs>
                <a:gs pos="0">
                  <a:srgbClr val="16B2C1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1138" name="矩形 14"/>
          <p:cNvSpPr/>
          <p:nvPr/>
        </p:nvSpPr>
        <p:spPr>
          <a:xfrm>
            <a:off x="3851275" y="2659063"/>
            <a:ext cx="5040313" cy="625475"/>
          </a:xfrm>
          <a:prstGeom prst="rect">
            <a:avLst/>
          </a:prstGeom>
          <a:noFill/>
          <a:ln w="9525">
            <a:noFill/>
          </a:ln>
        </p:spPr>
        <p:txBody>
          <a:bodyPr lIns="0" anchor="t">
            <a:spAutoFit/>
          </a:bodyPr>
          <a:p>
            <a:pPr>
              <a:lnSpc>
                <a:spcPct val="100000"/>
              </a:lnSpc>
            </a:pPr>
            <a:r>
              <a:rPr lang="zh-CN" altLang="en-US" sz="3500" dirty="0">
                <a:solidFill>
                  <a:srgbClr val="17AD9D"/>
                </a:solidFill>
                <a:latin typeface="方正大黑_GBK" pitchFamily="65" charset="-122"/>
                <a:ea typeface="方正大黑_GBK" pitchFamily="65" charset="-122"/>
              </a:rPr>
              <a:t>在“题组训练”中查缺漏</a:t>
            </a:r>
            <a:endParaRPr lang="zh-CN" altLang="en-US" sz="3500" dirty="0">
              <a:solidFill>
                <a:srgbClr val="17AD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341754" y="1823085"/>
            <a:ext cx="1642110" cy="1683385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89A13D"/>
                </a:gs>
                <a:gs pos="0">
                  <a:srgbClr val="B2D138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-828603" y="4373910"/>
            <a:ext cx="2079427" cy="2079426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138F81"/>
                </a:gs>
                <a:gs pos="0">
                  <a:srgbClr val="19BAA9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971598" y="2645718"/>
            <a:ext cx="628674" cy="628674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452320" y="5000649"/>
            <a:ext cx="1296144" cy="1296144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108692"/>
                </a:gs>
                <a:gs pos="0">
                  <a:srgbClr val="16B2C1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419871" y="2357686"/>
            <a:ext cx="347246" cy="347246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194560" y="2357755"/>
            <a:ext cx="1116965" cy="1131570"/>
          </a:xfrm>
          <a:prstGeom prst="ellipse">
            <a:avLst/>
          </a:prstGeom>
          <a:gradFill flip="none" rotWithShape="1">
            <a:gsLst>
              <a:gs pos="90000">
                <a:srgbClr val="138F81"/>
              </a:gs>
              <a:gs pos="30000">
                <a:srgbClr val="19BAA9"/>
              </a:gs>
            </a:gsLst>
            <a:lin ang="2700000" scaled="1"/>
            <a:tileRect/>
          </a:gradFill>
          <a:ln w="25400" cap="flat" cmpd="sng" algn="ctr">
            <a:gradFill>
              <a:gsLst>
                <a:gs pos="0">
                  <a:srgbClr val="138F81"/>
                </a:gs>
                <a:gs pos="100000">
                  <a:srgbClr val="19BAA9"/>
                </a:gs>
              </a:gsLst>
              <a:lin ang="5400000" scaled="0"/>
            </a:gradFill>
            <a:prstDash val="solid"/>
          </a:ln>
          <a:effectLst>
            <a:outerShdw blurRad="254000" dist="190500" dir="3540000" sx="105000" sy="105000" algn="tl" rotWithShape="0">
              <a:sysClr val="windowText" lastClr="000000">
                <a:lumMod val="95000"/>
                <a:lumOff val="5000"/>
                <a:alpha val="20000"/>
              </a:sys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1145" name="TextBox 21"/>
          <p:cNvSpPr txBox="1"/>
          <p:nvPr/>
        </p:nvSpPr>
        <p:spPr>
          <a:xfrm>
            <a:off x="2079625" y="2566988"/>
            <a:ext cx="13462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4000" b="1" dirty="0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</a:rPr>
              <a:t>NO</a:t>
            </a:r>
            <a:r>
              <a:rPr lang="en-US" altLang="zh-CN" sz="4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8621662" y="5310014"/>
            <a:ext cx="864840" cy="864840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89A13D"/>
                </a:gs>
                <a:gs pos="0">
                  <a:srgbClr val="B2D138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93185" name="Object 2"/>
          <p:cNvGraphicFramePr/>
          <p:nvPr/>
        </p:nvGraphicFramePr>
        <p:xfrm>
          <a:off x="239713" y="469900"/>
          <a:ext cx="8674100" cy="632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" r:id="rId1" imgW="8959215" imgH="6541135" progId="Word.Document.8">
                  <p:embed/>
                </p:oleObj>
              </mc:Choice>
              <mc:Fallback>
                <p:oleObj name="" r:id="rId1" imgW="8959215" imgH="6541135" progId="Word.Document.8">
                  <p:embed/>
                  <p:pic>
                    <p:nvPicPr>
                      <p:cNvPr id="0" name="图片 312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39713" y="469900"/>
                        <a:ext cx="8674100" cy="6327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95233" name="Object 2"/>
          <p:cNvGraphicFramePr/>
          <p:nvPr/>
        </p:nvGraphicFramePr>
        <p:xfrm>
          <a:off x="461963" y="1435100"/>
          <a:ext cx="8162925" cy="364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" r:id="rId1" imgW="8279765" imgH="3704590" progId="Word.Document.8">
                  <p:embed/>
                </p:oleObj>
              </mc:Choice>
              <mc:Fallback>
                <p:oleObj name="" r:id="rId1" imgW="8279765" imgH="3704590" progId="Word.Document.8">
                  <p:embed/>
                  <p:pic>
                    <p:nvPicPr>
                      <p:cNvPr id="0" name="图片 312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1963" y="1435100"/>
                        <a:ext cx="8162925" cy="36496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5763" name="Object 3"/>
          <p:cNvGraphicFramePr/>
          <p:nvPr/>
        </p:nvGraphicFramePr>
        <p:xfrm>
          <a:off x="468313" y="4368800"/>
          <a:ext cx="526891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" r:id="rId3" imgW="5278755" imgH="398145" progId="Word.Document.8">
                  <p:embed/>
                </p:oleObj>
              </mc:Choice>
              <mc:Fallback>
                <p:oleObj name="" r:id="rId3" imgW="5278755" imgH="398145" progId="Word.Document.8">
                  <p:embed/>
                  <p:pic>
                    <p:nvPicPr>
                      <p:cNvPr id="0" name="图片 312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8313" y="4368800"/>
                        <a:ext cx="5268912" cy="395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5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97281" name="Object 4"/>
          <p:cNvGraphicFramePr/>
          <p:nvPr/>
        </p:nvGraphicFramePr>
        <p:xfrm>
          <a:off x="238125" y="485775"/>
          <a:ext cx="8658225" cy="631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" r:id="rId1" imgW="8938260" imgH="6523990" progId="Word.Document.8">
                  <p:embed/>
                </p:oleObj>
              </mc:Choice>
              <mc:Fallback>
                <p:oleObj name="" r:id="rId1" imgW="8938260" imgH="6523990" progId="Word.Document.8">
                  <p:embed/>
                  <p:pic>
                    <p:nvPicPr>
                      <p:cNvPr id="0" name="图片 312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38125" y="485775"/>
                        <a:ext cx="8658225" cy="63182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99329" name="Object 2"/>
          <p:cNvGraphicFramePr/>
          <p:nvPr/>
        </p:nvGraphicFramePr>
        <p:xfrm>
          <a:off x="446088" y="765175"/>
          <a:ext cx="8251825" cy="473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" r:id="rId1" imgW="8253730" imgH="4740910" progId="Word.Document.8">
                  <p:embed/>
                </p:oleObj>
              </mc:Choice>
              <mc:Fallback>
                <p:oleObj name="" r:id="rId1" imgW="8253730" imgH="4740910" progId="Word.Document.8">
                  <p:embed/>
                  <p:pic>
                    <p:nvPicPr>
                      <p:cNvPr id="0" name="图片 312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46088" y="765175"/>
                        <a:ext cx="8251825" cy="47386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9363" name="Object 3"/>
          <p:cNvGraphicFramePr/>
          <p:nvPr/>
        </p:nvGraphicFramePr>
        <p:xfrm>
          <a:off x="423863" y="5516563"/>
          <a:ext cx="5268912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" r:id="rId3" imgW="5278755" imgH="398145" progId="Word.Document.8">
                  <p:embed/>
                </p:oleObj>
              </mc:Choice>
              <mc:Fallback>
                <p:oleObj name="" r:id="rId3" imgW="5278755" imgH="398145" progId="Word.Document.8">
                  <p:embed/>
                  <p:pic>
                    <p:nvPicPr>
                      <p:cNvPr id="0" name="图片 312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3863" y="5516563"/>
                        <a:ext cx="5268912" cy="395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9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01377" name="Object 2"/>
          <p:cNvGraphicFramePr/>
          <p:nvPr/>
        </p:nvGraphicFramePr>
        <p:xfrm>
          <a:off x="230188" y="438150"/>
          <a:ext cx="8601075" cy="418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" r:id="rId1" imgW="8762365" imgH="4234180" progId="Word.Document.8">
                  <p:embed/>
                </p:oleObj>
              </mc:Choice>
              <mc:Fallback>
                <p:oleObj name="" r:id="rId1" imgW="8762365" imgH="4234180" progId="Word.Document.8">
                  <p:embed/>
                  <p:pic>
                    <p:nvPicPr>
                      <p:cNvPr id="0" name="图片 311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30188" y="438150"/>
                        <a:ext cx="8601075" cy="41846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0387" name="Object 3"/>
          <p:cNvGraphicFramePr/>
          <p:nvPr/>
        </p:nvGraphicFramePr>
        <p:xfrm>
          <a:off x="619125" y="4070350"/>
          <a:ext cx="8204200" cy="275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" r:id="rId3" imgW="8279765" imgH="2766060" progId="Word.Document.8">
                  <p:embed/>
                </p:oleObj>
              </mc:Choice>
              <mc:Fallback>
                <p:oleObj name="" r:id="rId3" imgW="8279765" imgH="2766060" progId="Word.Document.8">
                  <p:embed/>
                  <p:pic>
                    <p:nvPicPr>
                      <p:cNvPr id="0" name="图片 311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125" y="4070350"/>
                        <a:ext cx="8204200" cy="2751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0388" name="Object 4"/>
          <p:cNvGraphicFramePr/>
          <p:nvPr/>
        </p:nvGraphicFramePr>
        <p:xfrm>
          <a:off x="2555875" y="6257925"/>
          <a:ext cx="165576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" r:id="rId5" imgW="1675130" imgH="399415" progId="Word.Document.8">
                  <p:embed/>
                </p:oleObj>
              </mc:Choice>
              <mc:Fallback>
                <p:oleObj name="" r:id="rId5" imgW="1675130" imgH="399415" progId="Word.Document.8">
                  <p:embed/>
                  <p:pic>
                    <p:nvPicPr>
                      <p:cNvPr id="0" name="图片 312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55875" y="6257925"/>
                        <a:ext cx="1655763" cy="395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0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40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2161" name="Rectangle 33"/>
          <p:cNvSpPr/>
          <p:nvPr/>
        </p:nvSpPr>
        <p:spPr>
          <a:xfrm>
            <a:off x="36513" y="101600"/>
            <a:ext cx="9180512" cy="5354638"/>
          </a:xfrm>
          <a:prstGeom prst="rect">
            <a:avLst/>
          </a:prstGeom>
          <a:noFill/>
          <a:ln w="19050">
            <a:noFill/>
          </a:ln>
        </p:spPr>
        <p:txBody>
          <a:bodyPr wrap="square" anchor="ctr">
            <a:spAutoFit/>
          </a:bodyPr>
          <a:p>
            <a:pPr algn="ctr">
              <a:lnSpc>
                <a:spcPct val="100000"/>
              </a:lnSpc>
            </a:pPr>
            <a:r>
              <a:rPr lang="zh-CN" altLang="en-US" sz="3800" b="1" dirty="0">
                <a:solidFill>
                  <a:srgbClr val="009999"/>
                </a:solidFill>
                <a:latin typeface="方正宋黑简体" pitchFamily="65" charset="-122"/>
                <a:ea typeface="方正宋黑简体" pitchFamily="65" charset="-122"/>
              </a:rPr>
              <a:t>复习集成块一  生产的微观主体</a:t>
            </a:r>
            <a:r>
              <a:rPr lang="en-US" altLang="zh-CN" sz="3800" b="1" dirty="0">
                <a:solidFill>
                  <a:srgbClr val="009999"/>
                </a:solidFill>
                <a:latin typeface="Arial" panose="020B0604020202020204" pitchFamily="34" charset="0"/>
                <a:ea typeface="方正宋黑简体" pitchFamily="65" charset="-122"/>
              </a:rPr>
              <a:t>——</a:t>
            </a:r>
            <a:r>
              <a:rPr lang="zh-CN" altLang="en-US" sz="3800" b="1" dirty="0">
                <a:solidFill>
                  <a:srgbClr val="009999"/>
                </a:solidFill>
                <a:latin typeface="方正宋黑简体" pitchFamily="65" charset="-122"/>
                <a:ea typeface="方正宋黑简体" pitchFamily="65" charset="-122"/>
              </a:rPr>
              <a:t>企业</a:t>
            </a:r>
            <a:endParaRPr lang="zh-CN" altLang="en-US" sz="3800" b="1" dirty="0">
              <a:solidFill>
                <a:srgbClr val="009999"/>
              </a:solidFill>
              <a:latin typeface="方正宋黑简体" pitchFamily="65" charset="-122"/>
              <a:ea typeface="方正宋黑简体" pitchFamily="65" charset="-122"/>
            </a:endParaRPr>
          </a:p>
          <a:p>
            <a:pPr algn="ctr">
              <a:lnSpc>
                <a:spcPct val="100000"/>
              </a:lnSpc>
            </a:pPr>
            <a:endParaRPr lang="zh-CN" altLang="en-US" sz="3800" b="1" dirty="0">
              <a:solidFill>
                <a:srgbClr val="009999"/>
              </a:solidFill>
              <a:latin typeface="方正宋黑简体" pitchFamily="65" charset="-122"/>
              <a:ea typeface="方正宋黑简体" pitchFamily="65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3800" b="1" dirty="0">
                <a:solidFill>
                  <a:srgbClr val="FF0000"/>
                </a:solidFill>
                <a:latin typeface="方正宋黑简体" pitchFamily="65" charset="-122"/>
                <a:ea typeface="方正宋黑简体" pitchFamily="65" charset="-122"/>
              </a:rPr>
              <a:t>高考考点</a:t>
            </a:r>
            <a:endParaRPr lang="zh-CN" altLang="en-US" sz="3800" b="1" dirty="0">
              <a:solidFill>
                <a:srgbClr val="FF0000"/>
              </a:solidFill>
              <a:latin typeface="方正宋黑简体" pitchFamily="65" charset="-122"/>
              <a:ea typeface="方正宋黑简体" pitchFamily="65" charset="-122"/>
            </a:endParaRPr>
          </a:p>
          <a:p>
            <a:pPr algn="ctr">
              <a:lnSpc>
                <a:spcPct val="100000"/>
              </a:lnSpc>
            </a:pPr>
            <a:endParaRPr lang="zh-CN" altLang="en-US" sz="3800" b="1" dirty="0">
              <a:solidFill>
                <a:srgbClr val="009999"/>
              </a:solidFill>
              <a:latin typeface="方正宋黑简体" pitchFamily="65" charset="-122"/>
              <a:ea typeface="方正宋黑简体" pitchFamily="65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3800" b="1" dirty="0">
                <a:solidFill>
                  <a:srgbClr val="FF0000"/>
                </a:solidFill>
                <a:latin typeface="方正宋黑简体" pitchFamily="65" charset="-122"/>
                <a:ea typeface="方正宋黑简体" pitchFamily="65" charset="-122"/>
              </a:rPr>
              <a:t>1.</a:t>
            </a:r>
            <a:r>
              <a:rPr lang="zh-CN" altLang="en-US" sz="3800" b="1" dirty="0">
                <a:solidFill>
                  <a:srgbClr val="FF0000"/>
                </a:solidFill>
                <a:latin typeface="方正宋黑简体" pitchFamily="65" charset="-122"/>
                <a:ea typeface="方正宋黑简体" pitchFamily="65" charset="-122"/>
              </a:rPr>
              <a:t>现代企业的组织形式；</a:t>
            </a:r>
            <a:endParaRPr lang="zh-CN" altLang="en-US" sz="3800" b="1" dirty="0">
              <a:solidFill>
                <a:srgbClr val="FF0000"/>
              </a:solidFill>
              <a:latin typeface="方正宋黑简体" pitchFamily="65" charset="-122"/>
              <a:ea typeface="方正宋黑简体" pitchFamily="65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3800" b="1" dirty="0">
                <a:solidFill>
                  <a:srgbClr val="FF0000"/>
                </a:solidFill>
                <a:latin typeface="方正宋黑简体" pitchFamily="65" charset="-122"/>
                <a:ea typeface="方正宋黑简体" pitchFamily="65" charset="-122"/>
              </a:rPr>
              <a:t>2.</a:t>
            </a:r>
            <a:r>
              <a:rPr lang="zh-CN" altLang="en-US" sz="3800" b="1" dirty="0">
                <a:solidFill>
                  <a:srgbClr val="FF0000"/>
                </a:solidFill>
                <a:latin typeface="方正宋黑简体" pitchFamily="65" charset="-122"/>
                <a:ea typeface="方正宋黑简体" pitchFamily="65" charset="-122"/>
              </a:rPr>
              <a:t>公司的类型；</a:t>
            </a:r>
            <a:endParaRPr lang="zh-CN" altLang="en-US" sz="3800" b="1" dirty="0">
              <a:solidFill>
                <a:srgbClr val="FF0000"/>
              </a:solidFill>
              <a:latin typeface="方正宋黑简体" pitchFamily="65" charset="-122"/>
              <a:ea typeface="方正宋黑简体" pitchFamily="65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3800" b="1" dirty="0">
                <a:solidFill>
                  <a:srgbClr val="FF0000"/>
                </a:solidFill>
                <a:latin typeface="方正宋黑简体" pitchFamily="65" charset="-122"/>
                <a:ea typeface="方正宋黑简体" pitchFamily="65" charset="-122"/>
              </a:rPr>
              <a:t>3.</a:t>
            </a:r>
            <a:r>
              <a:rPr lang="zh-CN" altLang="en-US" sz="3800" b="1" dirty="0">
                <a:solidFill>
                  <a:srgbClr val="FF0000"/>
                </a:solidFill>
                <a:latin typeface="方正宋黑简体" pitchFamily="65" charset="-122"/>
                <a:ea typeface="方正宋黑简体" pitchFamily="65" charset="-122"/>
              </a:rPr>
              <a:t>公司的组织形式；</a:t>
            </a:r>
            <a:endParaRPr lang="zh-CN" altLang="en-US" sz="3800" b="1" dirty="0">
              <a:solidFill>
                <a:srgbClr val="FF0000"/>
              </a:solidFill>
              <a:latin typeface="方正宋黑简体" pitchFamily="65" charset="-122"/>
              <a:ea typeface="方正宋黑简体" pitchFamily="65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3800" b="1" dirty="0">
                <a:solidFill>
                  <a:srgbClr val="FF0000"/>
                </a:solidFill>
                <a:latin typeface="方正宋黑简体" pitchFamily="65" charset="-122"/>
                <a:ea typeface="方正宋黑简体" pitchFamily="65" charset="-122"/>
              </a:rPr>
              <a:t>4.</a:t>
            </a:r>
            <a:r>
              <a:rPr lang="zh-CN" altLang="en-US" sz="3800" b="1" dirty="0">
                <a:solidFill>
                  <a:srgbClr val="FF0000"/>
                </a:solidFill>
                <a:latin typeface="方正宋黑简体" pitchFamily="65" charset="-122"/>
                <a:ea typeface="方正宋黑简体" pitchFamily="65" charset="-122"/>
              </a:rPr>
              <a:t>公司经营与公司发展；</a:t>
            </a:r>
            <a:endParaRPr lang="zh-CN" altLang="en-US" sz="3800" b="1" dirty="0">
              <a:solidFill>
                <a:srgbClr val="FF0000"/>
              </a:solidFill>
              <a:latin typeface="方正宋黑简体" pitchFamily="65" charset="-122"/>
              <a:ea typeface="方正宋黑简体" pitchFamily="65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3800" b="1" dirty="0">
                <a:solidFill>
                  <a:srgbClr val="FF0000"/>
                </a:solidFill>
                <a:latin typeface="方正宋黑简体" pitchFamily="65" charset="-122"/>
                <a:ea typeface="方正宋黑简体" pitchFamily="65" charset="-122"/>
              </a:rPr>
              <a:t>5.</a:t>
            </a:r>
            <a:r>
              <a:rPr lang="zh-CN" altLang="en-US" sz="3800" b="1" dirty="0">
                <a:solidFill>
                  <a:srgbClr val="FF0000"/>
                </a:solidFill>
                <a:latin typeface="方正宋黑简体" pitchFamily="65" charset="-122"/>
                <a:ea typeface="方正宋黑简体" pitchFamily="65" charset="-122"/>
              </a:rPr>
              <a:t>企业兼并与企业破产。</a:t>
            </a:r>
            <a:endParaRPr lang="zh-CN" altLang="en-US" sz="3800" b="1" dirty="0">
              <a:solidFill>
                <a:srgbClr val="FF0000"/>
              </a:solidFill>
              <a:latin typeface="方正宋黑简体" pitchFamily="65" charset="-122"/>
              <a:ea typeface="方正宋黑简体" pitchFamily="65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2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6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03425" name="Object 2"/>
          <p:cNvGraphicFramePr/>
          <p:nvPr/>
        </p:nvGraphicFramePr>
        <p:xfrm>
          <a:off x="296863" y="541338"/>
          <a:ext cx="8599487" cy="528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" r:id="rId1" imgW="8726170" imgH="5355590" progId="Word.Document.8">
                  <p:embed/>
                </p:oleObj>
              </mc:Choice>
              <mc:Fallback>
                <p:oleObj name="" r:id="rId1" imgW="8726170" imgH="5355590" progId="Word.Document.8">
                  <p:embed/>
                  <p:pic>
                    <p:nvPicPr>
                      <p:cNvPr id="0" name="图片 312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96863" y="541338"/>
                        <a:ext cx="8599487" cy="5280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1411" name="Object 3"/>
          <p:cNvGraphicFramePr/>
          <p:nvPr/>
        </p:nvGraphicFramePr>
        <p:xfrm>
          <a:off x="469900" y="5053013"/>
          <a:ext cx="8312150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" r:id="rId3" imgW="8383905" imgH="1673225" progId="Word.Document.8">
                  <p:embed/>
                </p:oleObj>
              </mc:Choice>
              <mc:Fallback>
                <p:oleObj name="" r:id="rId3" imgW="8383905" imgH="1673225" progId="Word.Document.8">
                  <p:embed/>
                  <p:pic>
                    <p:nvPicPr>
                      <p:cNvPr id="0" name="图片 31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9900" y="5053013"/>
                        <a:ext cx="8312150" cy="1663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1412" name="Object 4"/>
          <p:cNvGraphicFramePr/>
          <p:nvPr/>
        </p:nvGraphicFramePr>
        <p:xfrm>
          <a:off x="4171950" y="6164263"/>
          <a:ext cx="191135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" r:id="rId5" imgW="1936750" imgH="398780" progId="Word.Document.8">
                  <p:embed/>
                </p:oleObj>
              </mc:Choice>
              <mc:Fallback>
                <p:oleObj name="" r:id="rId5" imgW="1936750" imgH="398780" progId="Word.Document.8">
                  <p:embed/>
                  <p:pic>
                    <p:nvPicPr>
                      <p:cNvPr id="0" name="图片 313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71950" y="6164263"/>
                        <a:ext cx="1911350" cy="395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1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4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05473" name="Object 5"/>
          <p:cNvGraphicFramePr/>
          <p:nvPr/>
        </p:nvGraphicFramePr>
        <p:xfrm>
          <a:off x="341313" y="665163"/>
          <a:ext cx="8401050" cy="578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" r:id="rId1" imgW="8787130" imgH="6294120" progId="Word.Document.8">
                  <p:embed/>
                </p:oleObj>
              </mc:Choice>
              <mc:Fallback>
                <p:oleObj name="" r:id="rId1" imgW="8787130" imgH="6294120" progId="Word.Document.8">
                  <p:embed/>
                  <p:pic>
                    <p:nvPicPr>
                      <p:cNvPr id="0" name="图片 313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41313" y="665163"/>
                        <a:ext cx="8401050" cy="5788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07521" name="Object 2"/>
          <p:cNvGraphicFramePr/>
          <p:nvPr/>
        </p:nvGraphicFramePr>
        <p:xfrm>
          <a:off x="461963" y="652463"/>
          <a:ext cx="8139112" cy="550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" r:id="rId1" imgW="8217535" imgH="5559425" progId="Word.Document.8">
                  <p:embed/>
                </p:oleObj>
              </mc:Choice>
              <mc:Fallback>
                <p:oleObj name="" r:id="rId1" imgW="8217535" imgH="5559425" progId="Word.Document.8">
                  <p:embed/>
                  <p:pic>
                    <p:nvPicPr>
                      <p:cNvPr id="0" name="图片 313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1963" y="652463"/>
                        <a:ext cx="8139112" cy="55070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09569" name="Object 2"/>
          <p:cNvGraphicFramePr/>
          <p:nvPr/>
        </p:nvGraphicFramePr>
        <p:xfrm>
          <a:off x="461963" y="693738"/>
          <a:ext cx="8401050" cy="611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" r:id="rId1" imgW="8595360" imgH="6237605" progId="Word.Document.8">
                  <p:embed/>
                </p:oleObj>
              </mc:Choice>
              <mc:Fallback>
                <p:oleObj name="" r:id="rId1" imgW="8595360" imgH="6237605" progId="Word.Document.8">
                  <p:embed/>
                  <p:pic>
                    <p:nvPicPr>
                      <p:cNvPr id="0" name="图片 312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1963" y="693738"/>
                        <a:ext cx="8401050" cy="61198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9602" name="Rectangle 2"/>
          <p:cNvSpPr/>
          <p:nvPr/>
        </p:nvSpPr>
        <p:spPr>
          <a:xfrm>
            <a:off x="100013" y="1957388"/>
            <a:ext cx="8928100" cy="1920875"/>
          </a:xfrm>
          <a:prstGeom prst="rect">
            <a:avLst/>
          </a:prstGeom>
          <a:noFill/>
          <a:ln w="19050">
            <a:noFill/>
          </a:ln>
        </p:spPr>
        <p:txBody>
          <a:bodyPr anchor="ctr">
            <a:spAutoFit/>
          </a:bodyPr>
          <a:p>
            <a:pPr algn="ctr">
              <a:lnSpc>
                <a:spcPct val="100000"/>
              </a:lnSpc>
            </a:pPr>
            <a:r>
              <a:rPr lang="zh-CN" altLang="en-US" sz="4000" b="1" dirty="0">
                <a:solidFill>
                  <a:srgbClr val="009999"/>
                </a:solidFill>
                <a:latin typeface="方正宋黑简体" pitchFamily="65" charset="-122"/>
                <a:ea typeface="方正宋黑简体" pitchFamily="65" charset="-122"/>
              </a:rPr>
              <a:t>复习集成块三  国有企业混合所有制</a:t>
            </a:r>
            <a:endParaRPr lang="zh-CN" altLang="en-US" sz="4000" b="1" dirty="0">
              <a:solidFill>
                <a:srgbClr val="009999"/>
              </a:solidFill>
              <a:latin typeface="方正宋黑简体" pitchFamily="65" charset="-122"/>
              <a:ea typeface="方正宋黑简体" pitchFamily="65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4000" b="1" dirty="0">
                <a:solidFill>
                  <a:srgbClr val="009999"/>
                </a:solidFill>
                <a:latin typeface="方正宋黑简体" pitchFamily="65" charset="-122"/>
                <a:ea typeface="方正宋黑简体" pitchFamily="65" charset="-122"/>
              </a:rPr>
              <a:t>                          改革与企业经营发展 </a:t>
            </a:r>
            <a:endParaRPr lang="zh-CN" altLang="en-US" sz="4000" b="1" dirty="0">
              <a:solidFill>
                <a:srgbClr val="009999"/>
              </a:solidFill>
              <a:latin typeface="方正宋黑简体" pitchFamily="65" charset="-122"/>
              <a:ea typeface="方正宋黑简体" pitchFamily="65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49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60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13665" name="Object 21"/>
          <p:cNvGraphicFramePr/>
          <p:nvPr/>
        </p:nvGraphicFramePr>
        <p:xfrm>
          <a:off x="304800" y="569913"/>
          <a:ext cx="8485188" cy="597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" r:id="rId1" imgW="8649970" imgH="6053455" progId="Word.Document.8">
                  <p:embed/>
                </p:oleObj>
              </mc:Choice>
              <mc:Fallback>
                <p:oleObj name="" r:id="rId1" imgW="8649970" imgH="6053455" progId="Word.Document.8">
                  <p:embed/>
                  <p:pic>
                    <p:nvPicPr>
                      <p:cNvPr id="0" name="图片 313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04800" y="569913"/>
                        <a:ext cx="8485188" cy="59721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6" name="Object 22"/>
          <p:cNvGraphicFramePr/>
          <p:nvPr/>
        </p:nvGraphicFramePr>
        <p:xfrm>
          <a:off x="1908175" y="133350"/>
          <a:ext cx="526891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" r:id="rId3" imgW="5278755" imgH="396875" progId="Word.Document.8">
                  <p:embed/>
                </p:oleObj>
              </mc:Choice>
              <mc:Fallback>
                <p:oleObj name="" r:id="rId3" imgW="5278755" imgH="396875" progId="Word.Document.8">
                  <p:embed/>
                  <p:pic>
                    <p:nvPicPr>
                      <p:cNvPr id="0" name="图片 313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8175" y="133350"/>
                        <a:ext cx="5268913" cy="395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15713" name="Object 3"/>
          <p:cNvGraphicFramePr/>
          <p:nvPr/>
        </p:nvGraphicFramePr>
        <p:xfrm>
          <a:off x="446088" y="1104900"/>
          <a:ext cx="8251825" cy="414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" r:id="rId1" imgW="8253730" imgH="4148455" progId="Word.Document.8">
                  <p:embed/>
                </p:oleObj>
              </mc:Choice>
              <mc:Fallback>
                <p:oleObj name="" r:id="rId1" imgW="8253730" imgH="4148455" progId="Word.Document.8">
                  <p:embed/>
                  <p:pic>
                    <p:nvPicPr>
                      <p:cNvPr id="0" name="图片 313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46088" y="1104900"/>
                        <a:ext cx="8251825" cy="41465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2676" name="Object 4"/>
          <p:cNvGraphicFramePr/>
          <p:nvPr/>
        </p:nvGraphicFramePr>
        <p:xfrm>
          <a:off x="427038" y="5265738"/>
          <a:ext cx="5268912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" r:id="rId3" imgW="5278755" imgH="398145" progId="Word.Document.8">
                  <p:embed/>
                </p:oleObj>
              </mc:Choice>
              <mc:Fallback>
                <p:oleObj name="" r:id="rId3" imgW="5278755" imgH="398145" progId="Word.Document.8">
                  <p:embed/>
                  <p:pic>
                    <p:nvPicPr>
                      <p:cNvPr id="0" name="图片 313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7038" y="5265738"/>
                        <a:ext cx="5268912" cy="395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17761" name="Object 2"/>
          <p:cNvGraphicFramePr/>
          <p:nvPr/>
        </p:nvGraphicFramePr>
        <p:xfrm>
          <a:off x="346075" y="620713"/>
          <a:ext cx="8459788" cy="586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" r:id="rId1" imgW="8587740" imgH="5951220" progId="Word.Document.8">
                  <p:embed/>
                </p:oleObj>
              </mc:Choice>
              <mc:Fallback>
                <p:oleObj name="" r:id="rId1" imgW="8587740" imgH="5951220" progId="Word.Document.8">
                  <p:embed/>
                  <p:pic>
                    <p:nvPicPr>
                      <p:cNvPr id="0" name="图片 313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46075" y="620713"/>
                        <a:ext cx="8459788" cy="58658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19809" name="Object 2"/>
          <p:cNvGraphicFramePr/>
          <p:nvPr/>
        </p:nvGraphicFramePr>
        <p:xfrm>
          <a:off x="454025" y="1052513"/>
          <a:ext cx="8251825" cy="414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" r:id="rId1" imgW="8253730" imgH="4148455" progId="Word.Document.8">
                  <p:embed/>
                </p:oleObj>
              </mc:Choice>
              <mc:Fallback>
                <p:oleObj name="" r:id="rId1" imgW="8253730" imgH="4148455" progId="Word.Document.8">
                  <p:embed/>
                  <p:pic>
                    <p:nvPicPr>
                      <p:cNvPr id="0" name="图片 313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4025" y="1052513"/>
                        <a:ext cx="8251825" cy="41465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6227" name="Object 3"/>
          <p:cNvGraphicFramePr/>
          <p:nvPr/>
        </p:nvGraphicFramePr>
        <p:xfrm>
          <a:off x="471488" y="5241925"/>
          <a:ext cx="526891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" r:id="rId3" imgW="5278755" imgH="398145" progId="Word.Document.8">
                  <p:embed/>
                </p:oleObj>
              </mc:Choice>
              <mc:Fallback>
                <p:oleObj name="" r:id="rId3" imgW="5278755" imgH="398145" progId="Word.Document.8">
                  <p:embed/>
                  <p:pic>
                    <p:nvPicPr>
                      <p:cNvPr id="0" name="图片 314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488" y="5241925"/>
                        <a:ext cx="5268912" cy="395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21857" name="Object 2"/>
          <p:cNvGraphicFramePr/>
          <p:nvPr/>
        </p:nvGraphicFramePr>
        <p:xfrm>
          <a:off x="247650" y="565150"/>
          <a:ext cx="8583613" cy="584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" r:id="rId1" imgW="8710295" imgH="5935345" progId="Word.Document.8">
                  <p:embed/>
                </p:oleObj>
              </mc:Choice>
              <mc:Fallback>
                <p:oleObj name="" r:id="rId1" imgW="8710295" imgH="5935345" progId="Word.Document.8">
                  <p:embed/>
                  <p:pic>
                    <p:nvPicPr>
                      <p:cNvPr id="0" name="图片 314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47650" y="565150"/>
                        <a:ext cx="8583613" cy="58404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椭圆 12"/>
          <p:cNvSpPr/>
          <p:nvPr/>
        </p:nvSpPr>
        <p:spPr>
          <a:xfrm>
            <a:off x="2267744" y="3076971"/>
            <a:ext cx="914846" cy="914846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108692"/>
                </a:gs>
                <a:gs pos="0">
                  <a:srgbClr val="16B2C1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4" name="矩形 14"/>
          <p:cNvSpPr/>
          <p:nvPr/>
        </p:nvSpPr>
        <p:spPr>
          <a:xfrm>
            <a:off x="3851275" y="2659063"/>
            <a:ext cx="5040313" cy="625475"/>
          </a:xfrm>
          <a:prstGeom prst="rect">
            <a:avLst/>
          </a:prstGeom>
          <a:noFill/>
          <a:ln w="9525">
            <a:noFill/>
          </a:ln>
        </p:spPr>
        <p:txBody>
          <a:bodyPr lIns="0" anchor="t">
            <a:spAutoFit/>
          </a:bodyPr>
          <a:p>
            <a:pPr>
              <a:lnSpc>
                <a:spcPct val="100000"/>
              </a:lnSpc>
            </a:pPr>
            <a:r>
              <a:rPr lang="zh-CN" altLang="en-US" sz="3500" dirty="0">
                <a:solidFill>
                  <a:srgbClr val="17AD9D"/>
                </a:solidFill>
                <a:latin typeface="方正大黑_GBK" pitchFamily="65" charset="-122"/>
                <a:ea typeface="方正大黑_GBK" pitchFamily="65" charset="-122"/>
              </a:rPr>
              <a:t>在“微点批注”中理解透</a:t>
            </a:r>
            <a:endParaRPr lang="zh-CN" altLang="en-US" sz="3500" dirty="0">
              <a:solidFill>
                <a:srgbClr val="17AD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341754" y="1823085"/>
            <a:ext cx="1642110" cy="1683385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89A13D"/>
                </a:gs>
                <a:gs pos="0">
                  <a:srgbClr val="B2D138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-828603" y="4373910"/>
            <a:ext cx="2079427" cy="2079426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138F81"/>
                </a:gs>
                <a:gs pos="0">
                  <a:srgbClr val="19BAA9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971598" y="2645718"/>
            <a:ext cx="628674" cy="628674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452320" y="5000649"/>
            <a:ext cx="1296144" cy="1296144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108692"/>
                </a:gs>
                <a:gs pos="0">
                  <a:srgbClr val="16B2C1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419871" y="2357686"/>
            <a:ext cx="347246" cy="347246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194560" y="2357755"/>
            <a:ext cx="1116965" cy="1131570"/>
          </a:xfrm>
          <a:prstGeom prst="ellipse">
            <a:avLst/>
          </a:prstGeom>
          <a:gradFill flip="none" rotWithShape="1">
            <a:gsLst>
              <a:gs pos="90000">
                <a:srgbClr val="138F81"/>
              </a:gs>
              <a:gs pos="30000">
                <a:srgbClr val="19BAA9"/>
              </a:gs>
            </a:gsLst>
            <a:lin ang="2700000" scaled="1"/>
            <a:tileRect/>
          </a:gradFill>
          <a:ln w="25400" cap="flat" cmpd="sng" algn="ctr">
            <a:gradFill>
              <a:gsLst>
                <a:gs pos="0">
                  <a:srgbClr val="138F81"/>
                </a:gs>
                <a:gs pos="100000">
                  <a:srgbClr val="19BAA9"/>
                </a:gs>
              </a:gsLst>
              <a:lin ang="5400000" scaled="0"/>
            </a:gradFill>
            <a:prstDash val="solid"/>
          </a:ln>
          <a:effectLst>
            <a:outerShdw blurRad="254000" dist="190500" dir="3540000" sx="105000" sy="105000" algn="tl" rotWithShape="0">
              <a:sysClr val="windowText" lastClr="000000">
                <a:lumMod val="95000"/>
                <a:lumOff val="5000"/>
                <a:alpha val="20000"/>
              </a:sys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21" name="TextBox 21"/>
          <p:cNvSpPr txBox="1"/>
          <p:nvPr/>
        </p:nvSpPr>
        <p:spPr>
          <a:xfrm>
            <a:off x="2079625" y="2566988"/>
            <a:ext cx="1346200" cy="706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4000" b="1" dirty="0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</a:rPr>
              <a:t>NO</a:t>
            </a:r>
            <a:r>
              <a:rPr lang="en-US" altLang="zh-CN" sz="4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8621662" y="5310014"/>
            <a:ext cx="864840" cy="864840"/>
          </a:xfrm>
          <a:prstGeom prst="ellipse">
            <a:avLst/>
          </a:prstGeom>
          <a:noFill/>
          <a:ln w="9525" cap="flat" cmpd="sng" algn="ctr">
            <a:gradFill>
              <a:gsLst>
                <a:gs pos="100000">
                  <a:srgbClr val="89A13D"/>
                </a:gs>
                <a:gs pos="0">
                  <a:srgbClr val="B2D138"/>
                </a:gs>
              </a:gsLst>
              <a:lin ang="2700000" scaled="0"/>
            </a:gra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23905" name="Object 2"/>
          <p:cNvGraphicFramePr/>
          <p:nvPr/>
        </p:nvGraphicFramePr>
        <p:xfrm>
          <a:off x="468313" y="1263650"/>
          <a:ext cx="8205787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" r:id="rId1" imgW="8253730" imgH="3555365" progId="Word.Document.8">
                  <p:embed/>
                </p:oleObj>
              </mc:Choice>
              <mc:Fallback>
                <p:oleObj name="" r:id="rId1" imgW="8253730" imgH="3555365" progId="Word.Document.8">
                  <p:embed/>
                  <p:pic>
                    <p:nvPicPr>
                      <p:cNvPr id="0" name="图片 314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8313" y="1263650"/>
                        <a:ext cx="8205787" cy="3533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4179" name="Object 3"/>
          <p:cNvGraphicFramePr/>
          <p:nvPr/>
        </p:nvGraphicFramePr>
        <p:xfrm>
          <a:off x="471488" y="4833938"/>
          <a:ext cx="5268912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" r:id="rId3" imgW="5278755" imgH="398145" progId="Word.Document.8">
                  <p:embed/>
                </p:oleObj>
              </mc:Choice>
              <mc:Fallback>
                <p:oleObj name="" r:id="rId3" imgW="5278755" imgH="398145" progId="Word.Document.8">
                  <p:embed/>
                  <p:pic>
                    <p:nvPicPr>
                      <p:cNvPr id="0" name="图片 313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488" y="4833938"/>
                        <a:ext cx="5268912" cy="395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4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25953" name="Object 2"/>
          <p:cNvGraphicFramePr/>
          <p:nvPr/>
        </p:nvGraphicFramePr>
        <p:xfrm>
          <a:off x="252413" y="190500"/>
          <a:ext cx="7726362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" r:id="rId1" imgW="7799070" imgH="1195070" progId="Word.Document.8">
                  <p:embed/>
                </p:oleObj>
              </mc:Choice>
              <mc:Fallback>
                <p:oleObj name="" r:id="rId1" imgW="7799070" imgH="1195070" progId="Word.Document.8">
                  <p:embed/>
                  <p:pic>
                    <p:nvPicPr>
                      <p:cNvPr id="0" name="图片 314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52413" y="190500"/>
                        <a:ext cx="7726362" cy="11858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3169" name="Rectangle 17"/>
          <p:cNvSpPr/>
          <p:nvPr/>
        </p:nvSpPr>
        <p:spPr>
          <a:xfrm>
            <a:off x="1343025" y="1295400"/>
            <a:ext cx="7548563" cy="45720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经济意义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73168" name="Rectangle 16"/>
          <p:cNvSpPr/>
          <p:nvPr/>
        </p:nvSpPr>
        <p:spPr>
          <a:xfrm>
            <a:off x="323850" y="1295400"/>
            <a:ext cx="1019175" cy="45720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角度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73186" name="Line 34"/>
          <p:cNvSpPr/>
          <p:nvPr/>
        </p:nvSpPr>
        <p:spPr>
          <a:xfrm>
            <a:off x="323850" y="1752600"/>
            <a:ext cx="8567738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3188" name="Line 36"/>
          <p:cNvSpPr/>
          <p:nvPr/>
        </p:nvSpPr>
        <p:spPr>
          <a:xfrm>
            <a:off x="1343025" y="1295400"/>
            <a:ext cx="0" cy="493395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3192" name="Line 40"/>
          <p:cNvSpPr/>
          <p:nvPr/>
        </p:nvSpPr>
        <p:spPr>
          <a:xfrm>
            <a:off x="323850" y="2940050"/>
            <a:ext cx="8567738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3200" name="Line 48"/>
          <p:cNvSpPr/>
          <p:nvPr/>
        </p:nvSpPr>
        <p:spPr>
          <a:xfrm>
            <a:off x="323850" y="3762375"/>
            <a:ext cx="8567738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3208" name="Line 56"/>
          <p:cNvSpPr/>
          <p:nvPr/>
        </p:nvSpPr>
        <p:spPr>
          <a:xfrm>
            <a:off x="323850" y="4949825"/>
            <a:ext cx="8567738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3216" name="Line 64"/>
          <p:cNvSpPr/>
          <p:nvPr/>
        </p:nvSpPr>
        <p:spPr>
          <a:xfrm>
            <a:off x="323850" y="5407025"/>
            <a:ext cx="8567738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3180" name="Line 28"/>
          <p:cNvSpPr/>
          <p:nvPr/>
        </p:nvSpPr>
        <p:spPr>
          <a:xfrm>
            <a:off x="323850" y="1295400"/>
            <a:ext cx="8567738" cy="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3182" name="Line 30"/>
          <p:cNvSpPr/>
          <p:nvPr/>
        </p:nvSpPr>
        <p:spPr>
          <a:xfrm>
            <a:off x="323850" y="1295400"/>
            <a:ext cx="0" cy="493395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3183" name="Line 31"/>
          <p:cNvSpPr/>
          <p:nvPr/>
        </p:nvSpPr>
        <p:spPr>
          <a:xfrm>
            <a:off x="8891588" y="1295400"/>
            <a:ext cx="0" cy="493395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3181" name="Line 29"/>
          <p:cNvSpPr/>
          <p:nvPr/>
        </p:nvSpPr>
        <p:spPr>
          <a:xfrm>
            <a:off x="323850" y="6229350"/>
            <a:ext cx="8567738" cy="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3254" name="Rectangle 102"/>
          <p:cNvSpPr/>
          <p:nvPr/>
        </p:nvSpPr>
        <p:spPr>
          <a:xfrm>
            <a:off x="1343025" y="5407025"/>
            <a:ext cx="7548563" cy="8223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有利于发展商品生产，促进商品流通，扩大社会服务，方便人民生活，提高人民生活水平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73255" name="Rectangle 103"/>
          <p:cNvSpPr/>
          <p:nvPr/>
        </p:nvSpPr>
        <p:spPr>
          <a:xfrm>
            <a:off x="323850" y="5407025"/>
            <a:ext cx="1019175" cy="8223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消费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73256" name="Rectangle 104"/>
          <p:cNvSpPr/>
          <p:nvPr/>
        </p:nvSpPr>
        <p:spPr>
          <a:xfrm>
            <a:off x="1343025" y="4949825"/>
            <a:ext cx="7548563" cy="45720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有利于增加市场有效产品的供给，稳定物价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73257" name="Rectangle 105"/>
          <p:cNvSpPr/>
          <p:nvPr/>
        </p:nvSpPr>
        <p:spPr>
          <a:xfrm>
            <a:off x="323850" y="4949825"/>
            <a:ext cx="1019175" cy="45720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交换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73258" name="Rectangle 106"/>
          <p:cNvSpPr/>
          <p:nvPr/>
        </p:nvSpPr>
        <p:spPr>
          <a:xfrm>
            <a:off x="1343025" y="3762375"/>
            <a:ext cx="7548563" cy="118745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有利于促进就业，提高劳动者收入，保证居民收入在国民收入中占合理比重；有利于促进经济发展，增加国家财政收入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73259" name="Rectangle 107"/>
          <p:cNvSpPr/>
          <p:nvPr/>
        </p:nvSpPr>
        <p:spPr>
          <a:xfrm>
            <a:off x="323850" y="3762375"/>
            <a:ext cx="1019175" cy="118745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分配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73260" name="Rectangle 108"/>
          <p:cNvSpPr/>
          <p:nvPr/>
        </p:nvSpPr>
        <p:spPr>
          <a:xfrm>
            <a:off x="1343025" y="2940050"/>
            <a:ext cx="7548563" cy="8223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有利于优化资源配置，调动各类生产要素的积极性，提高资源的利用效率和经济效益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73261" name="Rectangle 109"/>
          <p:cNvSpPr/>
          <p:nvPr/>
        </p:nvSpPr>
        <p:spPr>
          <a:xfrm>
            <a:off x="323850" y="2940050"/>
            <a:ext cx="1019175" cy="8223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生产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73262" name="Rectangle 110"/>
          <p:cNvSpPr/>
          <p:nvPr/>
        </p:nvSpPr>
        <p:spPr>
          <a:xfrm>
            <a:off x="1343025" y="1752600"/>
            <a:ext cx="7548563" cy="118745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有利于优化公有制为主体、多种所有制经济共同发展的基本经济制度，适应生产力发展不平衡、多层次的状况，推动生产力发展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73263" name="Rectangle 111"/>
          <p:cNvSpPr/>
          <p:nvPr/>
        </p:nvSpPr>
        <p:spPr>
          <a:xfrm>
            <a:off x="323850" y="1752600"/>
            <a:ext cx="1019175" cy="118745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所有制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3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73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7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7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7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73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73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73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73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73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73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73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7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7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7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7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07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07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07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07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07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07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3169" grpId="0"/>
      <p:bldP spid="1073168" grpId="0"/>
      <p:bldP spid="1073254" grpId="0"/>
      <p:bldP spid="1073255" grpId="0"/>
      <p:bldP spid="1073256" grpId="0"/>
      <p:bldP spid="1073257" grpId="0"/>
      <p:bldP spid="1073258" grpId="0"/>
      <p:bldP spid="1073259" grpId="0"/>
      <p:bldP spid="1073260" grpId="0"/>
      <p:bldP spid="1073261" grpId="0"/>
      <p:bldP spid="1073262" grpId="0"/>
      <p:bldP spid="107326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28001" name="Object 2"/>
          <p:cNvGraphicFramePr/>
          <p:nvPr/>
        </p:nvGraphicFramePr>
        <p:xfrm>
          <a:off x="338138" y="85725"/>
          <a:ext cx="44577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name="" r:id="rId1" imgW="4503420" imgH="598170" progId="Word.Document.8">
                  <p:embed/>
                </p:oleObj>
              </mc:Choice>
              <mc:Fallback>
                <p:oleObj name="" r:id="rId1" imgW="4503420" imgH="598170" progId="Word.Document.8">
                  <p:embed/>
                  <p:pic>
                    <p:nvPicPr>
                      <p:cNvPr id="0" name="图片 314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38138" y="85725"/>
                        <a:ext cx="4457700" cy="593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2149" name="Rectangle 21"/>
          <p:cNvSpPr/>
          <p:nvPr/>
        </p:nvSpPr>
        <p:spPr>
          <a:xfrm>
            <a:off x="1476375" y="493713"/>
            <a:ext cx="7472363" cy="3968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具体措施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72148" name="Rectangle 20"/>
          <p:cNvSpPr/>
          <p:nvPr/>
        </p:nvSpPr>
        <p:spPr>
          <a:xfrm>
            <a:off x="244475" y="493713"/>
            <a:ext cx="1231900" cy="3968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角度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72170" name="Line 42"/>
          <p:cNvSpPr/>
          <p:nvPr/>
        </p:nvSpPr>
        <p:spPr>
          <a:xfrm>
            <a:off x="244475" y="890588"/>
            <a:ext cx="8704263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2172" name="Line 44"/>
          <p:cNvSpPr/>
          <p:nvPr/>
        </p:nvSpPr>
        <p:spPr>
          <a:xfrm>
            <a:off x="1476375" y="493713"/>
            <a:ext cx="0" cy="62230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2176" name="Line 48"/>
          <p:cNvSpPr/>
          <p:nvPr/>
        </p:nvSpPr>
        <p:spPr>
          <a:xfrm>
            <a:off x="244475" y="1287463"/>
            <a:ext cx="8704263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2184" name="Line 56"/>
          <p:cNvSpPr/>
          <p:nvPr/>
        </p:nvSpPr>
        <p:spPr>
          <a:xfrm>
            <a:off x="244475" y="1989138"/>
            <a:ext cx="8704263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2192" name="Line 64"/>
          <p:cNvSpPr/>
          <p:nvPr/>
        </p:nvSpPr>
        <p:spPr>
          <a:xfrm>
            <a:off x="244475" y="2690813"/>
            <a:ext cx="8704263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2200" name="Line 72"/>
          <p:cNvSpPr/>
          <p:nvPr/>
        </p:nvSpPr>
        <p:spPr>
          <a:xfrm>
            <a:off x="244475" y="3392488"/>
            <a:ext cx="8704263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2208" name="Line 80"/>
          <p:cNvSpPr/>
          <p:nvPr/>
        </p:nvSpPr>
        <p:spPr>
          <a:xfrm>
            <a:off x="244475" y="4398963"/>
            <a:ext cx="8704263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2216" name="Line 88"/>
          <p:cNvSpPr/>
          <p:nvPr/>
        </p:nvSpPr>
        <p:spPr>
          <a:xfrm>
            <a:off x="244475" y="5100638"/>
            <a:ext cx="8704263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2164" name="Line 36"/>
          <p:cNvSpPr/>
          <p:nvPr/>
        </p:nvSpPr>
        <p:spPr>
          <a:xfrm>
            <a:off x="244475" y="493713"/>
            <a:ext cx="8704263" cy="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2166" name="Line 38"/>
          <p:cNvSpPr/>
          <p:nvPr/>
        </p:nvSpPr>
        <p:spPr>
          <a:xfrm>
            <a:off x="244475" y="493713"/>
            <a:ext cx="0" cy="622300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2167" name="Line 39"/>
          <p:cNvSpPr/>
          <p:nvPr/>
        </p:nvSpPr>
        <p:spPr>
          <a:xfrm>
            <a:off x="8948738" y="493713"/>
            <a:ext cx="0" cy="622300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2165" name="Line 37"/>
          <p:cNvSpPr/>
          <p:nvPr/>
        </p:nvSpPr>
        <p:spPr>
          <a:xfrm>
            <a:off x="244475" y="6716713"/>
            <a:ext cx="8704263" cy="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2272" name="Rectangle 144"/>
          <p:cNvSpPr/>
          <p:nvPr/>
        </p:nvSpPr>
        <p:spPr>
          <a:xfrm>
            <a:off x="1476375" y="5100638"/>
            <a:ext cx="7472363" cy="16160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坚持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走出去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战略：转变外贸发展方式，培育自主品牌，增强国际竞争力；实行出口市场多元化战略，更好地利用国际、国内两个市场、两种资源；要有规则意识和利用世贸组织规则的本领，要有经济安全的防范意识；有应对别国反倾销和反别国倾销的策略，维护企业的合法权益，树立开放发展理念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72273" name="Rectangle 145"/>
          <p:cNvSpPr/>
          <p:nvPr/>
        </p:nvSpPr>
        <p:spPr>
          <a:xfrm>
            <a:off x="244475" y="5100638"/>
            <a:ext cx="1231900" cy="16160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对外开放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72274" name="Rectangle 146"/>
          <p:cNvSpPr/>
          <p:nvPr/>
        </p:nvSpPr>
        <p:spPr>
          <a:xfrm>
            <a:off x="1476375" y="4398963"/>
            <a:ext cx="7472363" cy="7016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贯彻落实科学发展观，坚持走新型工业化道路，加快转变经济发展方式，树立绿色发展理念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72275" name="Rectangle 147"/>
          <p:cNvSpPr/>
          <p:nvPr/>
        </p:nvSpPr>
        <p:spPr>
          <a:xfrm>
            <a:off x="244475" y="4398963"/>
            <a:ext cx="1231900" cy="7016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持续健康发展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72276" name="Rectangle 148"/>
          <p:cNvSpPr/>
          <p:nvPr/>
        </p:nvSpPr>
        <p:spPr>
          <a:xfrm>
            <a:off x="1476375" y="3392488"/>
            <a:ext cx="7472363" cy="10064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要尊重价值规律，调节产量，调节生产要素的投入。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自觉遵守市场规则和市场交易原则，树立诚信意识。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善于利用国家宏观调控的优惠政策，赢得发展机遇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72277" name="Rectangle 149"/>
          <p:cNvSpPr/>
          <p:nvPr/>
        </p:nvSpPr>
        <p:spPr>
          <a:xfrm>
            <a:off x="244475" y="3392488"/>
            <a:ext cx="1231900" cy="10064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市场经济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72278" name="Rectangle 150"/>
          <p:cNvSpPr/>
          <p:nvPr/>
        </p:nvSpPr>
        <p:spPr>
          <a:xfrm>
            <a:off x="1476375" y="2690813"/>
            <a:ext cx="7472363" cy="7016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建立合理的分配制度，理顺企业分配关系，完善生产要素按贡献参与分配，调动劳动者生产积极性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72279" name="Rectangle 151"/>
          <p:cNvSpPr/>
          <p:nvPr/>
        </p:nvSpPr>
        <p:spPr>
          <a:xfrm>
            <a:off x="244475" y="2690813"/>
            <a:ext cx="1231900" cy="7016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分配制度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72280" name="Rectangle 152"/>
          <p:cNvSpPr/>
          <p:nvPr/>
        </p:nvSpPr>
        <p:spPr>
          <a:xfrm>
            <a:off x="1476375" y="1989138"/>
            <a:ext cx="7472363" cy="7016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企业应该承担相应的社会责任，自觉维护劳动者的合法权益，充分调动劳动者的积极性和创造性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72281" name="Rectangle 153"/>
          <p:cNvSpPr/>
          <p:nvPr/>
        </p:nvSpPr>
        <p:spPr>
          <a:xfrm>
            <a:off x="244475" y="1989138"/>
            <a:ext cx="1231900" cy="7016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企业与劳动者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72282" name="Rectangle 154"/>
          <p:cNvSpPr/>
          <p:nvPr/>
        </p:nvSpPr>
        <p:spPr>
          <a:xfrm>
            <a:off x="1476375" y="1287463"/>
            <a:ext cx="7472363" cy="7016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消费是生产的最终目的和动力，生产为消费创造动力，所以企业生产应该立足市场消费需求，通过生产创新，为消费创造动力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72283" name="Rectangle 155"/>
          <p:cNvSpPr/>
          <p:nvPr/>
        </p:nvSpPr>
        <p:spPr>
          <a:xfrm>
            <a:off x="244475" y="1287463"/>
            <a:ext cx="1231900" cy="7016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生产与消费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72284" name="Rectangle 156"/>
          <p:cNvSpPr/>
          <p:nvPr/>
        </p:nvSpPr>
        <p:spPr>
          <a:xfrm>
            <a:off x="1476375" y="890588"/>
            <a:ext cx="7472363" cy="3968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调节产量，调节生产要素的投入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72285" name="Rectangle 157"/>
          <p:cNvSpPr/>
          <p:nvPr/>
        </p:nvSpPr>
        <p:spPr>
          <a:xfrm>
            <a:off x="244475" y="890588"/>
            <a:ext cx="1231900" cy="39687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价值规律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7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7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7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7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72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72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72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72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72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7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7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7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7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7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072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072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072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07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07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07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07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07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07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07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07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072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072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2149" grpId="0"/>
      <p:bldP spid="1072148" grpId="0"/>
      <p:bldP spid="1072272" grpId="0"/>
      <p:bldP spid="1072273" grpId="0"/>
      <p:bldP spid="1072274" grpId="0"/>
      <p:bldP spid="1072275" grpId="0"/>
      <p:bldP spid="1072276" grpId="0"/>
      <p:bldP spid="1072277" grpId="0"/>
      <p:bldP spid="1072278" grpId="0"/>
      <p:bldP spid="1072279" grpId="0"/>
      <p:bldP spid="1072280" grpId="0"/>
      <p:bldP spid="1072281" grpId="0"/>
      <p:bldP spid="1072282" grpId="0"/>
      <p:bldP spid="1072283" grpId="0"/>
      <p:bldP spid="1072284" grpId="0"/>
      <p:bldP spid="107228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30049" name="Object 2"/>
          <p:cNvGraphicFramePr/>
          <p:nvPr/>
        </p:nvGraphicFramePr>
        <p:xfrm>
          <a:off x="312738" y="228600"/>
          <a:ext cx="8477250" cy="642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" r:id="rId1" imgW="8602345" imgH="6529070" progId="Word.Document.8">
                  <p:embed/>
                </p:oleObj>
              </mc:Choice>
              <mc:Fallback>
                <p:oleObj name="" r:id="rId1" imgW="8602345" imgH="6529070" progId="Word.Document.8">
                  <p:embed/>
                  <p:pic>
                    <p:nvPicPr>
                      <p:cNvPr id="0" name="图片 314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12738" y="228600"/>
                        <a:ext cx="8477250" cy="6426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32097" name="Object 2"/>
          <p:cNvGraphicFramePr/>
          <p:nvPr/>
        </p:nvGraphicFramePr>
        <p:xfrm>
          <a:off x="476250" y="1209675"/>
          <a:ext cx="8205788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" r:id="rId1" imgW="8253730" imgH="3555365" progId="Word.Document.8">
                  <p:embed/>
                </p:oleObj>
              </mc:Choice>
              <mc:Fallback>
                <p:oleObj name="" r:id="rId1" imgW="8253730" imgH="3555365" progId="Word.Document.8">
                  <p:embed/>
                  <p:pic>
                    <p:nvPicPr>
                      <p:cNvPr id="0" name="图片 31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76250" y="1209675"/>
                        <a:ext cx="8205788" cy="3533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0083" name="Object 3"/>
          <p:cNvGraphicFramePr/>
          <p:nvPr/>
        </p:nvGraphicFramePr>
        <p:xfrm>
          <a:off x="476250" y="4752975"/>
          <a:ext cx="526891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" r:id="rId3" imgW="5278755" imgH="398145" progId="Word.Document.8">
                  <p:embed/>
                </p:oleObj>
              </mc:Choice>
              <mc:Fallback>
                <p:oleObj name="" r:id="rId3" imgW="5278755" imgH="398145" progId="Word.Document.8">
                  <p:embed/>
                  <p:pic>
                    <p:nvPicPr>
                      <p:cNvPr id="0" name="图片 314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250" y="4752975"/>
                        <a:ext cx="5268913" cy="395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0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34145" name="Object 3"/>
          <p:cNvGraphicFramePr/>
          <p:nvPr/>
        </p:nvGraphicFramePr>
        <p:xfrm>
          <a:off x="131763" y="525463"/>
          <a:ext cx="8863012" cy="612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" r:id="rId1" imgW="8947785" imgH="6148070" progId="Word.Document.8">
                  <p:embed/>
                </p:oleObj>
              </mc:Choice>
              <mc:Fallback>
                <p:oleObj name="" r:id="rId1" imgW="8947785" imgH="6148070" progId="Word.Document.8">
                  <p:embed/>
                  <p:pic>
                    <p:nvPicPr>
                      <p:cNvPr id="0" name="图片 315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1763" y="525463"/>
                        <a:ext cx="8863012" cy="6127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36193" name="Object 2"/>
          <p:cNvGraphicFramePr/>
          <p:nvPr/>
        </p:nvGraphicFramePr>
        <p:xfrm>
          <a:off x="446088" y="801688"/>
          <a:ext cx="8251825" cy="473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" r:id="rId1" imgW="8253730" imgH="4740910" progId="Word.Document.8">
                  <p:embed/>
                </p:oleObj>
              </mc:Choice>
              <mc:Fallback>
                <p:oleObj name="" r:id="rId1" imgW="8253730" imgH="4740910" progId="Word.Document.8">
                  <p:embed/>
                  <p:pic>
                    <p:nvPicPr>
                      <p:cNvPr id="0" name="图片 315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46088" y="801688"/>
                        <a:ext cx="8251825" cy="47386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8035" name="Object 3"/>
          <p:cNvGraphicFramePr/>
          <p:nvPr/>
        </p:nvGraphicFramePr>
        <p:xfrm>
          <a:off x="447675" y="5529263"/>
          <a:ext cx="5268913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" name="" r:id="rId3" imgW="5278755" imgH="398145" progId="Word.Document.8">
                  <p:embed/>
                </p:oleObj>
              </mc:Choice>
              <mc:Fallback>
                <p:oleObj name="" r:id="rId3" imgW="5278755" imgH="398145" progId="Word.Document.8">
                  <p:embed/>
                  <p:pic>
                    <p:nvPicPr>
                      <p:cNvPr id="0" name="图片 314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7675" y="5529263"/>
                        <a:ext cx="5268913" cy="395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8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8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8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38241" name="Object 2"/>
          <p:cNvGraphicFramePr/>
          <p:nvPr/>
        </p:nvGraphicFramePr>
        <p:xfrm>
          <a:off x="263525" y="501650"/>
          <a:ext cx="8567738" cy="607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" r:id="rId1" imgW="8697595" imgH="6163310" progId="Word.Document.8">
                  <p:embed/>
                </p:oleObj>
              </mc:Choice>
              <mc:Fallback>
                <p:oleObj name="" r:id="rId1" imgW="8697595" imgH="6163310" progId="Word.Document.8">
                  <p:embed/>
                  <p:pic>
                    <p:nvPicPr>
                      <p:cNvPr id="0" name="图片 314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63525" y="501650"/>
                        <a:ext cx="8567738" cy="60785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40289" name="Object 2"/>
          <p:cNvGraphicFramePr/>
          <p:nvPr/>
        </p:nvGraphicFramePr>
        <p:xfrm>
          <a:off x="454025" y="820738"/>
          <a:ext cx="8251825" cy="473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" name="" r:id="rId1" imgW="8253730" imgH="4740910" progId="Word.Document.8">
                  <p:embed/>
                </p:oleObj>
              </mc:Choice>
              <mc:Fallback>
                <p:oleObj name="" r:id="rId1" imgW="8253730" imgH="4740910" progId="Word.Document.8">
                  <p:embed/>
                  <p:pic>
                    <p:nvPicPr>
                      <p:cNvPr id="0" name="图片 315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4025" y="820738"/>
                        <a:ext cx="8251825" cy="47386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987" name="Object 3"/>
          <p:cNvGraphicFramePr/>
          <p:nvPr/>
        </p:nvGraphicFramePr>
        <p:xfrm>
          <a:off x="439738" y="5537200"/>
          <a:ext cx="526891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" name="" r:id="rId3" imgW="5278755" imgH="398145" progId="Word.Document.8">
                  <p:embed/>
                </p:oleObj>
              </mc:Choice>
              <mc:Fallback>
                <p:oleObj name="" r:id="rId3" imgW="5278755" imgH="398145" progId="Word.Document.8">
                  <p:embed/>
                  <p:pic>
                    <p:nvPicPr>
                      <p:cNvPr id="0" name="图片 316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9738" y="5537200"/>
                        <a:ext cx="5268912" cy="395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5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5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5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42337" name="Object 26"/>
          <p:cNvGraphicFramePr/>
          <p:nvPr/>
        </p:nvGraphicFramePr>
        <p:xfrm>
          <a:off x="320675" y="461963"/>
          <a:ext cx="8485188" cy="607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" name="" r:id="rId1" imgW="8613775" imgH="6163310" progId="Word.Document.8">
                  <p:embed/>
                </p:oleObj>
              </mc:Choice>
              <mc:Fallback>
                <p:oleObj name="" r:id="rId1" imgW="8613775" imgH="6163310" progId="Word.Document.8">
                  <p:embed/>
                  <p:pic>
                    <p:nvPicPr>
                      <p:cNvPr id="0" name="图片 315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20675" y="461963"/>
                        <a:ext cx="8485188" cy="60785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5361" name="Object 171"/>
          <p:cNvGraphicFramePr/>
          <p:nvPr/>
        </p:nvGraphicFramePr>
        <p:xfrm>
          <a:off x="469900" y="460375"/>
          <a:ext cx="30226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3054985" imgH="599440" progId="Word.Document.8">
                  <p:embed/>
                </p:oleObj>
              </mc:Choice>
              <mc:Fallback>
                <p:oleObj name="" r:id="rId1" imgW="3054985" imgH="599440" progId="Word.Document.8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9900" y="460375"/>
                        <a:ext cx="3022600" cy="592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1983" name="Group 255"/>
          <p:cNvGraphicFramePr>
            <a:graphicFrameLocks noGrp="1"/>
          </p:cNvGraphicFramePr>
          <p:nvPr/>
        </p:nvGraphicFramePr>
        <p:xfrm>
          <a:off x="395288" y="1000125"/>
          <a:ext cx="8432800" cy="4745038"/>
        </p:xfrm>
        <a:graphic>
          <a:graphicData uri="http://schemas.openxmlformats.org/drawingml/2006/table">
            <a:tbl>
              <a:tblPr/>
              <a:tblGrid>
                <a:gridCol w="1162050"/>
                <a:gridCol w="7270750"/>
              </a:tblGrid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4003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含义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4003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以营利为目的而从事生产经营活动，向社会提供商品或服务的经济组织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4003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地位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4003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是市场经济活动的主要参加者，是国民经济的细胞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4003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组织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4003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形式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4003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公司制是企业的主要组织形式之一，还存在大量的个人独资企业和合伙企业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4003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经营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4003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目的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4003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企业经营的直接目的是利润。     利润表现为企业的经营收入与生产经营成本之间的差额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4003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经营活动要求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4003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必须守法经营、公平竞争、诚信守约；承担社会责任，讲求社会效益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82" name="Rectangle 256"/>
          <p:cNvSpPr/>
          <p:nvPr/>
        </p:nvSpPr>
        <p:spPr>
          <a:xfrm>
            <a:off x="5611813" y="3727450"/>
            <a:ext cx="536575" cy="457200"/>
          </a:xfrm>
          <a:prstGeom prst="rect">
            <a:avLst/>
          </a:prstGeom>
          <a:solidFill>
            <a:srgbClr val="01217D"/>
          </a:solidFill>
          <a:ln w="19050">
            <a:noFill/>
          </a:ln>
        </p:spPr>
        <p:txBody>
          <a:bodyPr wrap="none" lIns="90000" tIns="46800" rIns="90000" bIns="46800" anchor="t">
            <a:spAutoFit/>
          </a:bodyPr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en-US" altLang="zh-CN" sz="2400" b="1" dirty="0">
                <a:solidFill>
                  <a:schemeClr val="bg1"/>
                </a:solidFill>
                <a:latin typeface="IPAPANNEW" pitchFamily="2" charset="0"/>
                <a:ea typeface="黑体" panose="02010609060101010101" charset="-122"/>
              </a:rPr>
              <a:t>[2]</a:t>
            </a:r>
            <a:endParaRPr lang="zh-CN" altLang="en-US" sz="2400" b="1" dirty="0">
              <a:solidFill>
                <a:schemeClr val="bg1"/>
              </a:solidFill>
              <a:latin typeface="IPAPANNEW" pitchFamily="2" charset="0"/>
              <a:ea typeface="黑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44385" name="Object 3"/>
          <p:cNvGraphicFramePr/>
          <p:nvPr/>
        </p:nvGraphicFramePr>
        <p:xfrm>
          <a:off x="379413" y="444500"/>
          <a:ext cx="8402637" cy="410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" name="" r:id="rId1" imgW="8524875" imgH="4156710" progId="Word.Document.8">
                  <p:embed/>
                </p:oleObj>
              </mc:Choice>
              <mc:Fallback>
                <p:oleObj name="" r:id="rId1" imgW="8524875" imgH="4156710" progId="Word.Document.8">
                  <p:embed/>
                  <p:pic>
                    <p:nvPicPr>
                      <p:cNvPr id="0" name="图片 316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79413" y="444500"/>
                        <a:ext cx="8402637" cy="41036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24" name="Object 4"/>
          <p:cNvGraphicFramePr/>
          <p:nvPr/>
        </p:nvGraphicFramePr>
        <p:xfrm>
          <a:off x="354013" y="3540125"/>
          <a:ext cx="8329612" cy="327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2" name="" r:id="rId3" imgW="8528685" imgH="3354070" progId="Word.Document.8">
                  <p:embed/>
                </p:oleObj>
              </mc:Choice>
              <mc:Fallback>
                <p:oleObj name="" r:id="rId3" imgW="8528685" imgH="3354070" progId="Word.Document.8">
                  <p:embed/>
                  <p:pic>
                    <p:nvPicPr>
                      <p:cNvPr id="0" name="图片 316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4013" y="3540125"/>
                        <a:ext cx="8329612" cy="32702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4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6547" name="Rectangle 3"/>
          <p:cNvSpPr/>
          <p:nvPr/>
        </p:nvSpPr>
        <p:spPr>
          <a:xfrm>
            <a:off x="179388" y="2511425"/>
            <a:ext cx="8928100" cy="701675"/>
          </a:xfrm>
          <a:prstGeom prst="rect">
            <a:avLst/>
          </a:prstGeom>
          <a:noFill/>
          <a:ln w="19050">
            <a:noFill/>
          </a:ln>
        </p:spPr>
        <p:txBody>
          <a:bodyPr anchor="ctr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4000" b="1" dirty="0">
                <a:solidFill>
                  <a:srgbClr val="009999"/>
                </a:solidFill>
                <a:latin typeface="方正宋黑简体" pitchFamily="65" charset="-122"/>
                <a:ea typeface="方正宋黑简体" pitchFamily="65" charset="-122"/>
              </a:rPr>
              <a:t>[</a:t>
            </a:r>
            <a:r>
              <a:rPr lang="zh-CN" altLang="en-US" sz="4000" b="1" dirty="0">
                <a:solidFill>
                  <a:srgbClr val="009999"/>
                </a:solidFill>
                <a:latin typeface="方正宋黑简体" pitchFamily="65" charset="-122"/>
                <a:ea typeface="方正宋黑简体" pitchFamily="65" charset="-122"/>
              </a:rPr>
              <a:t>本课综合检测</a:t>
            </a:r>
            <a:r>
              <a:rPr lang="en-US" altLang="zh-CN" sz="4000" b="1" dirty="0">
                <a:solidFill>
                  <a:srgbClr val="009999"/>
                </a:solidFill>
                <a:latin typeface="方正宋黑简体" pitchFamily="65" charset="-122"/>
                <a:ea typeface="方正宋黑简体" pitchFamily="65" charset="-122"/>
              </a:rPr>
              <a:t>]</a:t>
            </a:r>
            <a:endParaRPr lang="zh-CN" altLang="en-US" sz="4000" b="1" dirty="0">
              <a:solidFill>
                <a:srgbClr val="009999"/>
              </a:solidFill>
              <a:latin typeface="方正宋黑简体" pitchFamily="65" charset="-122"/>
              <a:ea typeface="方正宋黑简体" pitchFamily="65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76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654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48481" name="Object 4"/>
          <p:cNvGraphicFramePr/>
          <p:nvPr/>
        </p:nvGraphicFramePr>
        <p:xfrm>
          <a:off x="36513" y="454025"/>
          <a:ext cx="825182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" r:id="rId1" imgW="8253730" imgH="593090" progId="Word.Document.8">
                  <p:embed/>
                </p:oleObj>
              </mc:Choice>
              <mc:Fallback>
                <p:oleObj name="" r:id="rId1" imgW="8253730" imgH="593090" progId="Word.Document.8">
                  <p:embed/>
                  <p:pic>
                    <p:nvPicPr>
                      <p:cNvPr id="0" name="图片 315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6513" y="454025"/>
                        <a:ext cx="8251825" cy="592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2" name="Object 5"/>
          <p:cNvGraphicFramePr/>
          <p:nvPr/>
        </p:nvGraphicFramePr>
        <p:xfrm>
          <a:off x="279400" y="998538"/>
          <a:ext cx="8493125" cy="175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" r:id="rId3" imgW="8619490" imgH="1787525" progId="Word.Document.8">
                  <p:embed/>
                </p:oleObj>
              </mc:Choice>
              <mc:Fallback>
                <p:oleObj name="" r:id="rId3" imgW="8619490" imgH="1787525" progId="Word.Document.8">
                  <p:embed/>
                  <p:pic>
                    <p:nvPicPr>
                      <p:cNvPr id="0" name="图片 315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9400" y="998538"/>
                        <a:ext cx="8493125" cy="1755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5526" name="Object 6"/>
          <p:cNvGraphicFramePr/>
          <p:nvPr/>
        </p:nvGraphicFramePr>
        <p:xfrm>
          <a:off x="684213" y="2652713"/>
          <a:ext cx="8113712" cy="358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" name="" r:id="rId5" imgW="8345170" imgH="3657600" progId="Word.Document.8">
                  <p:embed/>
                </p:oleObj>
              </mc:Choice>
              <mc:Fallback>
                <p:oleObj name="" r:id="rId5" imgW="8345170" imgH="3657600" progId="Word.Document.8">
                  <p:embed/>
                  <p:pic>
                    <p:nvPicPr>
                      <p:cNvPr id="0" name="图片 315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4213" y="2652713"/>
                        <a:ext cx="8113712" cy="3584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5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50529" name="Object 2"/>
          <p:cNvGraphicFramePr/>
          <p:nvPr/>
        </p:nvGraphicFramePr>
        <p:xfrm>
          <a:off x="279400" y="1195388"/>
          <a:ext cx="8559800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" name="" r:id="rId1" imgW="8679180" imgH="1185545" progId="Word.Document.8">
                  <p:embed/>
                </p:oleObj>
              </mc:Choice>
              <mc:Fallback>
                <p:oleObj name="" r:id="rId1" imgW="8679180" imgH="1185545" progId="Word.Document.8">
                  <p:embed/>
                  <p:pic>
                    <p:nvPicPr>
                      <p:cNvPr id="0" name="图片 315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79400" y="1195388"/>
                        <a:ext cx="8559800" cy="11604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0995" name="Object 3"/>
          <p:cNvGraphicFramePr/>
          <p:nvPr/>
        </p:nvGraphicFramePr>
        <p:xfrm>
          <a:off x="715963" y="2376488"/>
          <a:ext cx="7966075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" r:id="rId3" imgW="8124190" imgH="2964180" progId="Word.Document.8">
                  <p:embed/>
                </p:oleObj>
              </mc:Choice>
              <mc:Fallback>
                <p:oleObj name="" r:id="rId3" imgW="8124190" imgH="2964180" progId="Word.Document.8">
                  <p:embed/>
                  <p:pic>
                    <p:nvPicPr>
                      <p:cNvPr id="0" name="图片 315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5963" y="2376488"/>
                        <a:ext cx="7966075" cy="29241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0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52577" name="Object 10"/>
          <p:cNvGraphicFramePr/>
          <p:nvPr/>
        </p:nvGraphicFramePr>
        <p:xfrm>
          <a:off x="371475" y="469900"/>
          <a:ext cx="8377238" cy="584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" r:id="rId1" imgW="8496300" imgH="5925185" progId="Word.Document.8">
                  <p:embed/>
                </p:oleObj>
              </mc:Choice>
              <mc:Fallback>
                <p:oleObj name="" r:id="rId1" imgW="8496300" imgH="5925185" progId="Word.Document.8">
                  <p:embed/>
                  <p:pic>
                    <p:nvPicPr>
                      <p:cNvPr id="0" name="图片 315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71475" y="469900"/>
                        <a:ext cx="8377238" cy="58404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2027" name="Object 11"/>
          <p:cNvGraphicFramePr/>
          <p:nvPr/>
        </p:nvGraphicFramePr>
        <p:xfrm>
          <a:off x="3148013" y="2162175"/>
          <a:ext cx="13509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" name="" r:id="rId3" imgW="1362710" imgH="398145" progId="Word.Document.8">
                  <p:embed/>
                </p:oleObj>
              </mc:Choice>
              <mc:Fallback>
                <p:oleObj name="" r:id="rId3" imgW="1362710" imgH="398145" progId="Word.Document.8">
                  <p:embed/>
                  <p:pic>
                    <p:nvPicPr>
                      <p:cNvPr id="0" name="图片 317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48013" y="2162175"/>
                        <a:ext cx="1350962" cy="387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2028" name="Object 12"/>
          <p:cNvGraphicFramePr/>
          <p:nvPr/>
        </p:nvGraphicFramePr>
        <p:xfrm>
          <a:off x="8035925" y="2162175"/>
          <a:ext cx="8318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9" name="" r:id="rId5" imgW="847090" imgH="397510" progId="Word.Document.8">
                  <p:embed/>
                </p:oleObj>
              </mc:Choice>
              <mc:Fallback>
                <p:oleObj name="" r:id="rId5" imgW="847090" imgH="397510" progId="Word.Document.8">
                  <p:embed/>
                  <p:pic>
                    <p:nvPicPr>
                      <p:cNvPr id="0" name="图片 316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35925" y="2162175"/>
                        <a:ext cx="831850" cy="387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2029" name="Object 13"/>
          <p:cNvGraphicFramePr/>
          <p:nvPr/>
        </p:nvGraphicFramePr>
        <p:xfrm>
          <a:off x="2611438" y="2757488"/>
          <a:ext cx="8318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" name="" r:id="rId7" imgW="847090" imgH="397510" progId="Word.Document.8">
                  <p:embed/>
                </p:oleObj>
              </mc:Choice>
              <mc:Fallback>
                <p:oleObj name="" r:id="rId7" imgW="847090" imgH="397510" progId="Word.Document.8">
                  <p:embed/>
                  <p:pic>
                    <p:nvPicPr>
                      <p:cNvPr id="0" name="图片 317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11438" y="2757488"/>
                        <a:ext cx="831850" cy="387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2030" name="Object 14"/>
          <p:cNvGraphicFramePr/>
          <p:nvPr/>
        </p:nvGraphicFramePr>
        <p:xfrm>
          <a:off x="6619875" y="2773363"/>
          <a:ext cx="8318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" name="" r:id="rId9" imgW="847090" imgH="397510" progId="Word.Document.8">
                  <p:embed/>
                </p:oleObj>
              </mc:Choice>
              <mc:Fallback>
                <p:oleObj name="" r:id="rId9" imgW="847090" imgH="397510" progId="Word.Document.8">
                  <p:embed/>
                  <p:pic>
                    <p:nvPicPr>
                      <p:cNvPr id="0" name="图片 316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19875" y="2773363"/>
                        <a:ext cx="831850" cy="387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2031" name="Object 15"/>
          <p:cNvGraphicFramePr/>
          <p:nvPr/>
        </p:nvGraphicFramePr>
        <p:xfrm>
          <a:off x="1076325" y="3333750"/>
          <a:ext cx="8318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" name="" r:id="rId11" imgW="847090" imgH="397510" progId="Word.Document.8">
                  <p:embed/>
                </p:oleObj>
              </mc:Choice>
              <mc:Fallback>
                <p:oleObj name="" r:id="rId11" imgW="847090" imgH="397510" progId="Word.Document.8">
                  <p:embed/>
                  <p:pic>
                    <p:nvPicPr>
                      <p:cNvPr id="0" name="图片 316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76325" y="3333750"/>
                        <a:ext cx="831850" cy="387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2032" name="Object 16"/>
          <p:cNvGraphicFramePr/>
          <p:nvPr/>
        </p:nvGraphicFramePr>
        <p:xfrm>
          <a:off x="763588" y="5076825"/>
          <a:ext cx="8318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0" name="" r:id="rId13" imgW="847090" imgH="397510" progId="Word.Document.8">
                  <p:embed/>
                </p:oleObj>
              </mc:Choice>
              <mc:Fallback>
                <p:oleObj name="" r:id="rId13" imgW="847090" imgH="397510" progId="Word.Document.8">
                  <p:embed/>
                  <p:pic>
                    <p:nvPicPr>
                      <p:cNvPr id="0" name="图片 316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63588" y="5076825"/>
                        <a:ext cx="831850" cy="387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2033" name="Object 17"/>
          <p:cNvGraphicFramePr/>
          <p:nvPr/>
        </p:nvGraphicFramePr>
        <p:xfrm>
          <a:off x="3060700" y="5068888"/>
          <a:ext cx="8318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" name="" r:id="rId14" imgW="847090" imgH="397510" progId="Word.Document.8">
                  <p:embed/>
                </p:oleObj>
              </mc:Choice>
              <mc:Fallback>
                <p:oleObj name="" r:id="rId14" imgW="847090" imgH="397510" progId="Word.Document.8">
                  <p:embed/>
                  <p:pic>
                    <p:nvPicPr>
                      <p:cNvPr id="0" name="图片 316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60700" y="5068888"/>
                        <a:ext cx="831850" cy="387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2034" name="Object 18"/>
          <p:cNvGraphicFramePr/>
          <p:nvPr/>
        </p:nvGraphicFramePr>
        <p:xfrm>
          <a:off x="5651500" y="5076825"/>
          <a:ext cx="8318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" name="" r:id="rId15" imgW="847090" imgH="397510" progId="Word.Document.8">
                  <p:embed/>
                </p:oleObj>
              </mc:Choice>
              <mc:Fallback>
                <p:oleObj name="" r:id="rId15" imgW="847090" imgH="397510" progId="Word.Document.8">
                  <p:embed/>
                  <p:pic>
                    <p:nvPicPr>
                      <p:cNvPr id="0" name="图片 3177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651500" y="5076825"/>
                        <a:ext cx="831850" cy="387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2035" name="Object 19"/>
          <p:cNvGraphicFramePr/>
          <p:nvPr/>
        </p:nvGraphicFramePr>
        <p:xfrm>
          <a:off x="1076325" y="5661025"/>
          <a:ext cx="8318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1" name="" r:id="rId17" imgW="847090" imgH="397510" progId="Word.Document.8">
                  <p:embed/>
                </p:oleObj>
              </mc:Choice>
              <mc:Fallback>
                <p:oleObj name="" r:id="rId17" imgW="847090" imgH="397510" progId="Word.Document.8">
                  <p:embed/>
                  <p:pic>
                    <p:nvPicPr>
                      <p:cNvPr id="0" name="图片 3170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076325" y="5661025"/>
                        <a:ext cx="831850" cy="387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2036" name="Object 20"/>
          <p:cNvGraphicFramePr/>
          <p:nvPr/>
        </p:nvGraphicFramePr>
        <p:xfrm>
          <a:off x="3940175" y="5653088"/>
          <a:ext cx="8318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" name="" r:id="rId19" imgW="847090" imgH="397510" progId="Word.Document.8">
                  <p:embed/>
                </p:oleObj>
              </mc:Choice>
              <mc:Fallback>
                <p:oleObj name="" r:id="rId19" imgW="847090" imgH="397510" progId="Word.Document.8">
                  <p:embed/>
                  <p:pic>
                    <p:nvPicPr>
                      <p:cNvPr id="0" name="图片 3173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940175" y="5653088"/>
                        <a:ext cx="831850" cy="387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8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82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82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82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8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8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8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8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8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54625" name="Object 2"/>
          <p:cNvGraphicFramePr/>
          <p:nvPr/>
        </p:nvGraphicFramePr>
        <p:xfrm>
          <a:off x="471488" y="909638"/>
          <a:ext cx="8204200" cy="499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" name="" r:id="rId1" imgW="8279765" imgH="5015230" progId="Word.Document.8">
                  <p:embed/>
                </p:oleObj>
              </mc:Choice>
              <mc:Fallback>
                <p:oleObj name="" r:id="rId1" imgW="8279765" imgH="5015230" progId="Word.Document.8">
                  <p:embed/>
                  <p:pic>
                    <p:nvPicPr>
                      <p:cNvPr id="0" name="图片 31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71488" y="909638"/>
                        <a:ext cx="8204200" cy="4991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56673" name="Object 4"/>
          <p:cNvGraphicFramePr/>
          <p:nvPr/>
        </p:nvGraphicFramePr>
        <p:xfrm>
          <a:off x="239713" y="533400"/>
          <a:ext cx="8558212" cy="485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2" name="" r:id="rId1" imgW="8642985" imgH="4883150" progId="Word.Document.8">
                  <p:embed/>
                </p:oleObj>
              </mc:Choice>
              <mc:Fallback>
                <p:oleObj name="" r:id="rId1" imgW="8642985" imgH="4883150" progId="Word.Document.8">
                  <p:embed/>
                  <p:pic>
                    <p:nvPicPr>
                      <p:cNvPr id="0" name="图片 317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39713" y="533400"/>
                        <a:ext cx="8558212" cy="4851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285" name="Object 5"/>
          <p:cNvGraphicFramePr/>
          <p:nvPr/>
        </p:nvGraphicFramePr>
        <p:xfrm>
          <a:off x="649288" y="5056188"/>
          <a:ext cx="8162925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" name="" r:id="rId3" imgW="8316595" imgH="1603375" progId="Word.Document.8">
                  <p:embed/>
                </p:oleObj>
              </mc:Choice>
              <mc:Fallback>
                <p:oleObj name="" r:id="rId3" imgW="8316595" imgH="1603375" progId="Word.Document.8">
                  <p:embed/>
                  <p:pic>
                    <p:nvPicPr>
                      <p:cNvPr id="0" name="图片 31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9288" y="5056188"/>
                        <a:ext cx="8162925" cy="1581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287" name="Object 7"/>
          <p:cNvGraphicFramePr/>
          <p:nvPr/>
        </p:nvGraphicFramePr>
        <p:xfrm>
          <a:off x="4302125" y="6100763"/>
          <a:ext cx="163830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" name="" r:id="rId5" imgW="1663065" imgH="401320" progId="Word.Document.8">
                  <p:embed/>
                </p:oleObj>
              </mc:Choice>
              <mc:Fallback>
                <p:oleObj name="" r:id="rId5" imgW="1663065" imgH="401320" progId="Word.Document.8">
                  <p:embed/>
                  <p:pic>
                    <p:nvPicPr>
                      <p:cNvPr id="0" name="图片 317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02125" y="6100763"/>
                        <a:ext cx="1638300" cy="395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9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58721" name="Object 2"/>
          <p:cNvGraphicFramePr/>
          <p:nvPr/>
        </p:nvGraphicFramePr>
        <p:xfrm>
          <a:off x="312738" y="477838"/>
          <a:ext cx="843597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" name="" r:id="rId1" imgW="8632825" imgH="4373245" progId="Word.Document.8">
                  <p:embed/>
                </p:oleObj>
              </mc:Choice>
              <mc:Fallback>
                <p:oleObj name="" r:id="rId1" imgW="8632825" imgH="4373245" progId="Word.Document.8">
                  <p:embed/>
                  <p:pic>
                    <p:nvPicPr>
                      <p:cNvPr id="0" name="图片 31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12738" y="477838"/>
                        <a:ext cx="8435975" cy="426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1235" name="Object 3"/>
          <p:cNvGraphicFramePr/>
          <p:nvPr/>
        </p:nvGraphicFramePr>
        <p:xfrm>
          <a:off x="708025" y="3676650"/>
          <a:ext cx="8164513" cy="304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" name="" r:id="rId3" imgW="8279765" imgH="3081655" progId="Word.Document.8">
                  <p:embed/>
                </p:oleObj>
              </mc:Choice>
              <mc:Fallback>
                <p:oleObj name="" r:id="rId3" imgW="8279765" imgH="3081655" progId="Word.Document.8">
                  <p:embed/>
                  <p:pic>
                    <p:nvPicPr>
                      <p:cNvPr id="0" name="图片 316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8025" y="3676650"/>
                        <a:ext cx="8164513" cy="30400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1236" name="Object 4"/>
          <p:cNvGraphicFramePr/>
          <p:nvPr/>
        </p:nvGraphicFramePr>
        <p:xfrm>
          <a:off x="5724525" y="6215063"/>
          <a:ext cx="152400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" name="" r:id="rId5" imgW="1546225" imgH="396240" progId="Word.Document.8">
                  <p:embed/>
                </p:oleObj>
              </mc:Choice>
              <mc:Fallback>
                <p:oleObj name="" r:id="rId5" imgW="1546225" imgH="396240" progId="Word.Document.8">
                  <p:embed/>
                  <p:pic>
                    <p:nvPicPr>
                      <p:cNvPr id="0" name="图片 318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24525" y="6215063"/>
                        <a:ext cx="1524000" cy="395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9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60769" name="Object 2"/>
          <p:cNvGraphicFramePr/>
          <p:nvPr/>
        </p:nvGraphicFramePr>
        <p:xfrm>
          <a:off x="179388" y="549275"/>
          <a:ext cx="8558212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" name="" r:id="rId1" imgW="8679180" imgH="1216025" progId="Word.Document.8">
                  <p:embed/>
                </p:oleObj>
              </mc:Choice>
              <mc:Fallback>
                <p:oleObj name="" r:id="rId1" imgW="8679180" imgH="1216025" progId="Word.Document.8">
                  <p:embed/>
                  <p:pic>
                    <p:nvPicPr>
                      <p:cNvPr id="0" name="图片 318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79388" y="549275"/>
                        <a:ext cx="8558212" cy="1193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0211" name="Object 3"/>
          <p:cNvGraphicFramePr/>
          <p:nvPr/>
        </p:nvGraphicFramePr>
        <p:xfrm>
          <a:off x="617538" y="1662113"/>
          <a:ext cx="8178800" cy="466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" name="" r:id="rId3" imgW="8416925" imgH="4801870" progId="Word.Document.8">
                  <p:embed/>
                </p:oleObj>
              </mc:Choice>
              <mc:Fallback>
                <p:oleObj name="" r:id="rId3" imgW="8416925" imgH="4801870" progId="Word.Document.8">
                  <p:embed/>
                  <p:pic>
                    <p:nvPicPr>
                      <p:cNvPr id="0" name="图片 316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7538" y="1662113"/>
                        <a:ext cx="8178800" cy="46624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0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62817" name="Object 4"/>
          <p:cNvGraphicFramePr/>
          <p:nvPr/>
        </p:nvGraphicFramePr>
        <p:xfrm>
          <a:off x="446088" y="909638"/>
          <a:ext cx="8251825" cy="473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" name="" r:id="rId1" imgW="8253730" imgH="4740910" progId="Word.Document.8">
                  <p:embed/>
                </p:oleObj>
              </mc:Choice>
              <mc:Fallback>
                <p:oleObj name="" r:id="rId1" imgW="8253730" imgH="4740910" progId="Word.Document.8">
                  <p:embed/>
                  <p:pic>
                    <p:nvPicPr>
                      <p:cNvPr id="0" name="图片 318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46088" y="909638"/>
                        <a:ext cx="8251825" cy="47386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7409" name="Object 4"/>
          <p:cNvGraphicFramePr/>
          <p:nvPr/>
        </p:nvGraphicFramePr>
        <p:xfrm>
          <a:off x="487363" y="1420813"/>
          <a:ext cx="8204200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8253730" imgH="3555365" progId="Word.Document.8">
                  <p:embed/>
                </p:oleObj>
              </mc:Choice>
              <mc:Fallback>
                <p:oleObj name="" r:id="rId1" imgW="8253730" imgH="3555365" progId="Word.Document.8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87363" y="1420813"/>
                        <a:ext cx="8204200" cy="3533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9457" name="Object 244"/>
          <p:cNvGraphicFramePr/>
          <p:nvPr/>
        </p:nvGraphicFramePr>
        <p:xfrm>
          <a:off x="412750" y="603250"/>
          <a:ext cx="22161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1" imgW="2239010" imgH="597535" progId="Word.Document.8">
                  <p:embed/>
                </p:oleObj>
              </mc:Choice>
              <mc:Fallback>
                <p:oleObj name="" r:id="rId1" imgW="2239010" imgH="597535" progId="Word.Document.8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2750" y="603250"/>
                        <a:ext cx="2216150" cy="593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8" name="Line 294"/>
          <p:cNvSpPr/>
          <p:nvPr/>
        </p:nvSpPr>
        <p:spPr>
          <a:xfrm>
            <a:off x="2117725" y="2452688"/>
            <a:ext cx="0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0979" name="Rectangle 275"/>
          <p:cNvSpPr/>
          <p:nvPr/>
        </p:nvSpPr>
        <p:spPr>
          <a:xfrm>
            <a:off x="3411538" y="4949825"/>
            <a:ext cx="5472112" cy="639763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5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对董事和高级管理人员的工作进行监督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40978" name="Rectangle 274"/>
          <p:cNvSpPr/>
          <p:nvPr/>
        </p:nvSpPr>
        <p:spPr>
          <a:xfrm>
            <a:off x="1828800" y="4949825"/>
            <a:ext cx="1582738" cy="639763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5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监督机构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40976" name="Rectangle 272"/>
          <p:cNvSpPr/>
          <p:nvPr/>
        </p:nvSpPr>
        <p:spPr>
          <a:xfrm>
            <a:off x="3411538" y="4310063"/>
            <a:ext cx="5472112" cy="639762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5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负责组织实施公司的日常经营管理事宜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40975" name="Rectangle 271"/>
          <p:cNvSpPr/>
          <p:nvPr/>
        </p:nvSpPr>
        <p:spPr>
          <a:xfrm>
            <a:off x="1828800" y="4310063"/>
            <a:ext cx="1582738" cy="639762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5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执行机构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40973" name="Rectangle 269"/>
          <p:cNvSpPr/>
          <p:nvPr/>
        </p:nvSpPr>
        <p:spPr>
          <a:xfrm>
            <a:off x="3411538" y="3670300"/>
            <a:ext cx="5472112" cy="639763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5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负责处理公司重大经营管理事宜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40972" name="Rectangle 268"/>
          <p:cNvSpPr/>
          <p:nvPr/>
        </p:nvSpPr>
        <p:spPr>
          <a:xfrm>
            <a:off x="1828800" y="3670300"/>
            <a:ext cx="1582738" cy="639763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5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决策机构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5" name="Rectangle 267"/>
          <p:cNvSpPr/>
          <p:nvPr/>
        </p:nvSpPr>
        <p:spPr>
          <a:xfrm>
            <a:off x="395288" y="3670300"/>
            <a:ext cx="1433512" cy="1919288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5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组织机构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 defTabSz="914400">
              <a:lnSpc>
                <a:spcPct val="150000"/>
              </a:lnSpc>
              <a:tabLst>
                <a:tab pos="2400300" algn="l"/>
              </a:tabLst>
            </a:pP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40969" name="Rectangle 265"/>
          <p:cNvSpPr/>
          <p:nvPr/>
        </p:nvSpPr>
        <p:spPr>
          <a:xfrm>
            <a:off x="1828800" y="3030538"/>
            <a:ext cx="7054850" cy="639762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5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股份有限公司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40966" name="Rectangle 262"/>
          <p:cNvSpPr/>
          <p:nvPr/>
        </p:nvSpPr>
        <p:spPr>
          <a:xfrm>
            <a:off x="1828800" y="2390775"/>
            <a:ext cx="7054850" cy="639763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5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有限责任公司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8" name="Rectangle 261"/>
          <p:cNvSpPr/>
          <p:nvPr/>
        </p:nvSpPr>
        <p:spPr>
          <a:xfrm>
            <a:off x="395288" y="2390775"/>
            <a:ext cx="1433512" cy="1279525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5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法定形式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40963" name="Rectangle 259"/>
          <p:cNvSpPr/>
          <p:nvPr/>
        </p:nvSpPr>
        <p:spPr>
          <a:xfrm>
            <a:off x="1828800" y="1203325"/>
            <a:ext cx="7054850" cy="118745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defTabSz="914400">
              <a:lnSpc>
                <a:spcPct val="15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依法设立的，有独立的法人财产，以营利为目的的企业法人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70" name="Rectangle 258"/>
          <p:cNvSpPr/>
          <p:nvPr/>
        </p:nvSpPr>
        <p:spPr>
          <a:xfrm>
            <a:off x="395288" y="1203325"/>
            <a:ext cx="1433512" cy="1187450"/>
          </a:xfrm>
          <a:prstGeom prst="rect">
            <a:avLst/>
          </a:prstGeom>
          <a:noFill/>
          <a:ln w="19050">
            <a:noFill/>
          </a:ln>
        </p:spPr>
        <p:txBody>
          <a:bodyPr lIns="90000" tIns="46800" rIns="90000" bIns="46800" anchor="ctr"/>
          <a:p>
            <a:pPr algn="ctr" defTabSz="914400">
              <a:lnSpc>
                <a:spcPct val="15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含义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71" name="Line 282"/>
          <p:cNvSpPr/>
          <p:nvPr/>
        </p:nvSpPr>
        <p:spPr>
          <a:xfrm>
            <a:off x="395288" y="2390775"/>
            <a:ext cx="8488362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72" name="Line 284"/>
          <p:cNvSpPr/>
          <p:nvPr/>
        </p:nvSpPr>
        <p:spPr>
          <a:xfrm>
            <a:off x="1828800" y="1203325"/>
            <a:ext cx="0" cy="4386263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73" name="Line 290"/>
          <p:cNvSpPr/>
          <p:nvPr/>
        </p:nvSpPr>
        <p:spPr>
          <a:xfrm>
            <a:off x="395288" y="3670300"/>
            <a:ext cx="8488362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74" name="Line 296"/>
          <p:cNvSpPr/>
          <p:nvPr/>
        </p:nvSpPr>
        <p:spPr>
          <a:xfrm>
            <a:off x="1828800" y="3030538"/>
            <a:ext cx="705485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75" name="Line 314"/>
          <p:cNvSpPr/>
          <p:nvPr/>
        </p:nvSpPr>
        <p:spPr>
          <a:xfrm>
            <a:off x="1828800" y="4310063"/>
            <a:ext cx="705485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76" name="Line 317"/>
          <p:cNvSpPr/>
          <p:nvPr/>
        </p:nvSpPr>
        <p:spPr>
          <a:xfrm>
            <a:off x="3411538" y="3670300"/>
            <a:ext cx="0" cy="1919288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77" name="Line 323"/>
          <p:cNvSpPr/>
          <p:nvPr/>
        </p:nvSpPr>
        <p:spPr>
          <a:xfrm>
            <a:off x="1828800" y="4949825"/>
            <a:ext cx="705485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78" name="Line 276"/>
          <p:cNvSpPr/>
          <p:nvPr/>
        </p:nvSpPr>
        <p:spPr>
          <a:xfrm>
            <a:off x="395288" y="1203325"/>
            <a:ext cx="8488362" cy="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79" name="Line 278"/>
          <p:cNvSpPr/>
          <p:nvPr/>
        </p:nvSpPr>
        <p:spPr>
          <a:xfrm>
            <a:off x="395288" y="1203325"/>
            <a:ext cx="0" cy="4386263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80" name="Line 279"/>
          <p:cNvSpPr/>
          <p:nvPr/>
        </p:nvSpPr>
        <p:spPr>
          <a:xfrm>
            <a:off x="8883650" y="1203325"/>
            <a:ext cx="0" cy="4386263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81" name="Line 277"/>
          <p:cNvSpPr/>
          <p:nvPr/>
        </p:nvSpPr>
        <p:spPr>
          <a:xfrm>
            <a:off x="395288" y="5589588"/>
            <a:ext cx="8488362" cy="0"/>
          </a:xfrm>
          <a:prstGeom prst="line">
            <a:avLst/>
          </a:prstGeom>
          <a:ln w="190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1073" name="Rectangle 369"/>
          <p:cNvSpPr/>
          <p:nvPr/>
        </p:nvSpPr>
        <p:spPr>
          <a:xfrm>
            <a:off x="3203575" y="1885950"/>
            <a:ext cx="536575" cy="457200"/>
          </a:xfrm>
          <a:prstGeom prst="rect">
            <a:avLst/>
          </a:prstGeom>
          <a:solidFill>
            <a:srgbClr val="01217D"/>
          </a:solidFill>
          <a:ln w="19050">
            <a:noFill/>
          </a:ln>
        </p:spPr>
        <p:txBody>
          <a:bodyPr wrap="none" lIns="90000" tIns="46800" rIns="90000" bIns="46800" anchor="t">
            <a:spAutoFit/>
          </a:bodyPr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en-US" altLang="zh-CN" sz="2400" b="1" dirty="0">
                <a:solidFill>
                  <a:schemeClr val="bg1"/>
                </a:solidFill>
                <a:latin typeface="IPAPANNEW" pitchFamily="2" charset="0"/>
                <a:ea typeface="黑体" panose="02010609060101010101" charset="-122"/>
              </a:rPr>
              <a:t>[4]</a:t>
            </a:r>
            <a:endParaRPr lang="zh-CN" altLang="en-US" sz="2400" b="1" dirty="0">
              <a:solidFill>
                <a:schemeClr val="bg1"/>
              </a:solidFill>
              <a:latin typeface="IPAPANNEW" pitchFamily="2" charset="0"/>
              <a:ea typeface="黑体" panose="02010609060101010101" charset="-122"/>
            </a:endParaRPr>
          </a:p>
        </p:txBody>
      </p:sp>
      <p:sp>
        <p:nvSpPr>
          <p:cNvPr id="841074" name="Rectangle 370"/>
          <p:cNvSpPr/>
          <p:nvPr/>
        </p:nvSpPr>
        <p:spPr>
          <a:xfrm>
            <a:off x="6354763" y="2508250"/>
            <a:ext cx="536575" cy="457200"/>
          </a:xfrm>
          <a:prstGeom prst="rect">
            <a:avLst/>
          </a:prstGeom>
          <a:solidFill>
            <a:srgbClr val="01217D"/>
          </a:solidFill>
          <a:ln w="19050">
            <a:noFill/>
          </a:ln>
        </p:spPr>
        <p:txBody>
          <a:bodyPr wrap="none" lIns="90000" tIns="46800" rIns="90000" bIns="46800" anchor="t">
            <a:spAutoFit/>
          </a:bodyPr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en-US" altLang="zh-CN" sz="2400" b="1" dirty="0">
                <a:solidFill>
                  <a:schemeClr val="bg1"/>
                </a:solidFill>
                <a:latin typeface="IPAPANNEW" pitchFamily="2" charset="0"/>
                <a:ea typeface="黑体" panose="02010609060101010101" charset="-122"/>
              </a:rPr>
              <a:t>[5]</a:t>
            </a:r>
            <a:endParaRPr lang="zh-CN" altLang="en-US" sz="2400" b="1" dirty="0">
              <a:solidFill>
                <a:schemeClr val="bg1"/>
              </a:solidFill>
              <a:latin typeface="IPAPANNEW" pitchFamily="2" charset="0"/>
              <a:ea typeface="黑体" panose="02010609060101010101" charset="-122"/>
            </a:endParaRPr>
          </a:p>
        </p:txBody>
      </p:sp>
      <p:sp>
        <p:nvSpPr>
          <p:cNvPr id="19484" name="Rectangle 371"/>
          <p:cNvSpPr/>
          <p:nvPr/>
        </p:nvSpPr>
        <p:spPr>
          <a:xfrm>
            <a:off x="812800" y="4708525"/>
            <a:ext cx="536575" cy="457200"/>
          </a:xfrm>
          <a:prstGeom prst="rect">
            <a:avLst/>
          </a:prstGeom>
          <a:solidFill>
            <a:srgbClr val="01217D"/>
          </a:solidFill>
          <a:ln w="19050">
            <a:noFill/>
          </a:ln>
        </p:spPr>
        <p:txBody>
          <a:bodyPr wrap="none" lIns="90000" tIns="46800" rIns="90000" bIns="46800" anchor="t">
            <a:spAutoFit/>
          </a:bodyPr>
          <a:p>
            <a:pPr algn="ctr" defTabSz="914400">
              <a:lnSpc>
                <a:spcPct val="100000"/>
              </a:lnSpc>
              <a:tabLst>
                <a:tab pos="2400300" algn="l"/>
              </a:tabLst>
            </a:pPr>
            <a:r>
              <a:rPr lang="en-US" altLang="zh-CN" sz="2400" b="1" dirty="0">
                <a:solidFill>
                  <a:schemeClr val="bg1"/>
                </a:solidFill>
                <a:latin typeface="IPAPANNEW" pitchFamily="2" charset="0"/>
                <a:ea typeface="黑体" panose="02010609060101010101" charset="-122"/>
              </a:rPr>
              <a:t>[6]</a:t>
            </a:r>
            <a:endParaRPr lang="zh-CN" altLang="en-US" sz="2400" b="1" dirty="0">
              <a:solidFill>
                <a:schemeClr val="bg1"/>
              </a:solidFill>
              <a:latin typeface="IPAPANNEW" pitchFamily="2" charset="0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4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4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979" grpId="0"/>
      <p:bldP spid="840978" grpId="0"/>
      <p:bldP spid="840976" grpId="0"/>
      <p:bldP spid="840975" grpId="0"/>
      <p:bldP spid="840973" grpId="0"/>
      <p:bldP spid="840972" grpId="0"/>
      <p:bldP spid="840969" grpId="0"/>
      <p:bldP spid="840966" grpId="0"/>
      <p:bldP spid="840963" grpId="0"/>
      <p:bldP spid="841073" grpId="0" animBg="1"/>
      <p:bldP spid="841074" grpId="0" animBg="1"/>
    </p:bldLst>
  </p:timing>
</p:sld>
</file>

<file path=ppt/theme/theme1.xml><?xml version="1.0" encoding="utf-8"?>
<a:theme xmlns:a="http://schemas.openxmlformats.org/drawingml/2006/main" name="PPT模（新）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2835</Words>
  <Application>WPS 演示</Application>
  <PresentationFormat>全屏显示(4:3)</PresentationFormat>
  <Paragraphs>306</Paragraphs>
  <Slides>79</Slides>
  <Notes>79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114</vt:i4>
      </vt:variant>
      <vt:variant>
        <vt:lpstr>幻灯片标题</vt:lpstr>
      </vt:variant>
      <vt:variant>
        <vt:i4>79</vt:i4>
      </vt:variant>
    </vt:vector>
  </HeadingPairs>
  <TitlesOfParts>
    <vt:vector size="212" baseType="lpstr">
      <vt:lpstr>Arial</vt:lpstr>
      <vt:lpstr>宋体</vt:lpstr>
      <vt:lpstr>Wingdings</vt:lpstr>
      <vt:lpstr>Calibri</vt:lpstr>
      <vt:lpstr>微软雅黑</vt:lpstr>
      <vt:lpstr>方正准圆_GBK</vt:lpstr>
      <vt:lpstr>方正少儿简体</vt:lpstr>
      <vt:lpstr>方正卡通简体</vt:lpstr>
      <vt:lpstr>Times New Roman</vt:lpstr>
      <vt:lpstr>方正宋黑简体</vt:lpstr>
      <vt:lpstr>方正大黑_GBK</vt:lpstr>
      <vt:lpstr>黑体</vt:lpstr>
      <vt:lpstr>方正姚体</vt:lpstr>
      <vt:lpstr>IPAPANNEW</vt:lpstr>
      <vt:lpstr>Segoe Print</vt:lpstr>
      <vt:lpstr>Arial</vt:lpstr>
      <vt:lpstr>Calibri</vt:lpstr>
      <vt:lpstr>Arial Unicode MS</vt:lpstr>
      <vt:lpstr>PPT模（新）板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正确云</Company>
  <LinksUpToDate>false</LinksUpToDate>
  <SharedDoc>false</SharedDoc>
  <HyperlinksChanged>false</HyperlinksChanged>
  <AppVersion>14.0000</AppVersion>
  <Manager>正确云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正确云</dc:title>
  <dc:creator>正确云</dc:creator>
  <cp:keywords>正确云：www.zqy.com</cp:keywords>
  <dc:description>正确云：www.zqy.com</dc:description>
  <dc:subject>正确云</dc:subject>
  <cp:category>正确云</cp:category>
  <cp:lastModifiedBy>酸酸</cp:lastModifiedBy>
  <cp:revision>803</cp:revision>
  <dcterms:created xsi:type="dcterms:W3CDTF">2017-10-27T00:13:16Z</dcterms:created>
  <dcterms:modified xsi:type="dcterms:W3CDTF">2019-09-18T06:51:41Z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2052-11.1.0.8808</vt:lpwstr>
  </property>
</Properties>
</file>