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857" r:id="rId3"/>
    <p:sldId id="437" r:id="rId4"/>
    <p:sldId id="856" r:id="rId5"/>
    <p:sldId id="362" r:id="rId6"/>
    <p:sldId id="446" r:id="rId7"/>
    <p:sldId id="510" r:id="rId8"/>
    <p:sldId id="273" r:id="rId9"/>
    <p:sldId id="819" r:id="rId10"/>
    <p:sldId id="379" r:id="rId11"/>
    <p:sldId id="271" r:id="rId12"/>
    <p:sldId id="820" r:id="rId13"/>
    <p:sldId id="374" r:id="rId14"/>
    <p:sldId id="512" r:id="rId15"/>
    <p:sldId id="817" r:id="rId16"/>
    <p:sldId id="861" r:id="rId17"/>
    <p:sldId id="859" r:id="rId18"/>
    <p:sldId id="815" r:id="rId19"/>
    <p:sldId id="814" r:id="rId20"/>
    <p:sldId id="564" r:id="rId22"/>
    <p:sldId id="821" r:id="rId23"/>
    <p:sldId id="822" r:id="rId24"/>
    <p:sldId id="284" r:id="rId25"/>
    <p:sldId id="289" r:id="rId26"/>
    <p:sldId id="639" r:id="rId27"/>
    <p:sldId id="786" r:id="rId28"/>
    <p:sldId id="297" r:id="rId29"/>
    <p:sldId id="641" r:id="rId30"/>
    <p:sldId id="707" r:id="rId31"/>
    <p:sldId id="652" r:id="rId32"/>
    <p:sldId id="708" r:id="rId33"/>
    <p:sldId id="388" r:id="rId34"/>
    <p:sldId id="818" r:id="rId35"/>
    <p:sldId id="905" r:id="rId36"/>
    <p:sldId id="906" r:id="rId37"/>
    <p:sldId id="907" r:id="rId38"/>
    <p:sldId id="908" r:id="rId39"/>
    <p:sldId id="909" r:id="rId40"/>
    <p:sldId id="910" r:id="rId41"/>
    <p:sldId id="911" r:id="rId42"/>
    <p:sldId id="912" r:id="rId43"/>
    <p:sldId id="913" r:id="rId44"/>
    <p:sldId id="914" r:id="rId45"/>
    <p:sldId id="915" r:id="rId46"/>
    <p:sldId id="916" r:id="rId47"/>
    <p:sldId id="917" r:id="rId48"/>
    <p:sldId id="918" r:id="rId49"/>
    <p:sldId id="919" r:id="rId50"/>
    <p:sldId id="920" r:id="rId51"/>
    <p:sldId id="921" r:id="rId52"/>
    <p:sldId id="922" r:id="rId53"/>
    <p:sldId id="924" r:id="rId54"/>
    <p:sldId id="923" r:id="rId55"/>
    <p:sldId id="656" r:id="rId56"/>
    <p:sldId id="741" r:id="rId57"/>
    <p:sldId id="744" r:id="rId58"/>
    <p:sldId id="635" r:id="rId59"/>
    <p:sldId id="315" r:id="rId60"/>
    <p:sldId id="931" r:id="rId61"/>
    <p:sldId id="932" r:id="rId62"/>
    <p:sldId id="933" r:id="rId63"/>
    <p:sldId id="934" r:id="rId64"/>
    <p:sldId id="935" r:id="rId6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FFFF66"/>
    <a:srgbClr val="FFFF99"/>
    <a:srgbClr val="FF0000"/>
    <a:srgbClr val="FFFFFF"/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36" y="-114"/>
      </p:cViewPr>
      <p:guideLst>
        <p:guide orient="horz" pos="2159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24578" name="文本占位符 2"/>
          <p:cNvSpPr/>
          <p:nvPr>
            <p:ph type="body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幻灯片图像占位符 252929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40962" name="文本占位符 252930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/>
            <a:r>
              <a:rPr lang="zh-CN" altLang="en-US" dirty="0"/>
              <a:t>三、认识事物、解决问题的智慧</a:t>
            </a:r>
            <a:r>
              <a:rPr lang="en-US" altLang="zh-CN"/>
              <a:t>----</a:t>
            </a:r>
            <a:r>
              <a:rPr lang="zh-CN" altLang="en-US" dirty="0"/>
              <a:t>具体问题具体分析</a:t>
            </a:r>
            <a:endParaRPr lang="zh-CN" altLang="en-US" dirty="0"/>
          </a:p>
        </p:txBody>
      </p:sp>
      <p:sp>
        <p:nvSpPr>
          <p:cNvPr id="40963" name="灯片编号占位符 1"/>
          <p:cNvSpPr/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endParaRPr lang="zh-CN" altLang="en-US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hyperlink" Target="http://guojs.myrice.com/flower2/flower2-htm/0021.htm" TargetMode="Externa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2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hyperlink" Target="http://www.honglou.net/stills/still006.jpg" TargetMode="External"/><Relationship Id="rId7" Type="http://schemas.openxmlformats.org/officeDocument/2006/relationships/image" Target="../media/image30.png"/><Relationship Id="rId6" Type="http://schemas.openxmlformats.org/officeDocument/2006/relationships/hyperlink" Target="http://www.honglou.net/stills/still014.jpg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www.honglou.net/stills/still002.jpg" TargetMode="External"/><Relationship Id="rId3" Type="http://schemas.openxmlformats.org/officeDocument/2006/relationships/image" Target="../media/image28.png"/><Relationship Id="rId2" Type="http://schemas.openxmlformats.org/officeDocument/2006/relationships/hyperlink" Target="http://www.honglou.net/stills/still018.jpg" TargetMode="External"/><Relationship Id="rId11" Type="http://schemas.openxmlformats.org/officeDocument/2006/relationships/slideLayout" Target="../slideLayouts/slideLayout7.xml"/><Relationship Id="rId10" Type="http://schemas.openxmlformats.org/officeDocument/2006/relationships/slide" Target="slide46.xml"/><Relationship Id="rId1" Type="http://schemas.openxmlformats.org/officeDocument/2006/relationships/hyperlink" Target="http://www.honglou.net/stills/still022.jp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image" Target="../media/image36.png"/><Relationship Id="rId7" Type="http://schemas.openxmlformats.org/officeDocument/2006/relationships/oleObject" Target="../embeddings/oleObject5.bin"/><Relationship Id="rId6" Type="http://schemas.openxmlformats.org/officeDocument/2006/relationships/image" Target="../media/image35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4.png"/><Relationship Id="rId3" Type="http://schemas.openxmlformats.org/officeDocument/2006/relationships/oleObject" Target="../embeddings/oleObject3.bin"/><Relationship Id="rId2" Type="http://schemas.openxmlformats.org/officeDocument/2006/relationships/image" Target="../media/image33.png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8.png"/><Relationship Id="rId11" Type="http://schemas.openxmlformats.org/officeDocument/2006/relationships/oleObject" Target="../embeddings/oleObject7.bin"/><Relationship Id="rId10" Type="http://schemas.openxmlformats.org/officeDocument/2006/relationships/image" Target="../media/image37.png"/><Relationship Id="rId1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6.wav"/><Relationship Id="rId1" Type="http://schemas.openxmlformats.org/officeDocument/2006/relationships/audio" Target="../media/audio5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jpeg"/><Relationship Id="rId8" Type="http://schemas.openxmlformats.org/officeDocument/2006/relationships/image" Target="../media/image48.jpeg"/><Relationship Id="rId7" Type="http://schemas.openxmlformats.org/officeDocument/2006/relationships/image" Target="../media/image47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3" Type="http://schemas.openxmlformats.org/officeDocument/2006/relationships/image" Target="../media/image43.jpe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64.jpeg"/><Relationship Id="rId23" Type="http://schemas.openxmlformats.org/officeDocument/2006/relationships/image" Target="../media/image63.jpeg"/><Relationship Id="rId22" Type="http://schemas.openxmlformats.org/officeDocument/2006/relationships/image" Target="../media/image62.jpeg"/><Relationship Id="rId21" Type="http://schemas.openxmlformats.org/officeDocument/2006/relationships/image" Target="../media/image61.jpeg"/><Relationship Id="rId20" Type="http://schemas.openxmlformats.org/officeDocument/2006/relationships/image" Target="../media/image60.jpeg"/><Relationship Id="rId2" Type="http://schemas.openxmlformats.org/officeDocument/2006/relationships/image" Target="../media/image42.jpeg"/><Relationship Id="rId19" Type="http://schemas.openxmlformats.org/officeDocument/2006/relationships/image" Target="../media/image59.jpeg"/><Relationship Id="rId18" Type="http://schemas.openxmlformats.org/officeDocument/2006/relationships/image" Target="../media/image58.jpeg"/><Relationship Id="rId17" Type="http://schemas.openxmlformats.org/officeDocument/2006/relationships/image" Target="../media/image57.jpeg"/><Relationship Id="rId16" Type="http://schemas.openxmlformats.org/officeDocument/2006/relationships/image" Target="../media/image56.jpeg"/><Relationship Id="rId15" Type="http://schemas.openxmlformats.org/officeDocument/2006/relationships/image" Target="../media/image55.jpeg"/><Relationship Id="rId14" Type="http://schemas.openxmlformats.org/officeDocument/2006/relationships/image" Target="../media/image54.jpeg"/><Relationship Id="rId13" Type="http://schemas.openxmlformats.org/officeDocument/2006/relationships/image" Target="../media/image53.jpeg"/><Relationship Id="rId12" Type="http://schemas.openxmlformats.org/officeDocument/2006/relationships/image" Target="../media/image52.jpeg"/><Relationship Id="rId11" Type="http://schemas.openxmlformats.org/officeDocument/2006/relationships/image" Target="../media/image51.jpeg"/><Relationship Id="rId10" Type="http://schemas.openxmlformats.org/officeDocument/2006/relationships/image" Target="../media/image50.jpeg"/><Relationship Id="rId1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21cv.net/Article/Print.asp?ArticleID=1566" TargetMode="External"/><Relationship Id="rId8" Type="http://schemas.openxmlformats.org/officeDocument/2006/relationships/image" Target="../media/image68.png"/><Relationship Id="rId7" Type="http://schemas.openxmlformats.org/officeDocument/2006/relationships/oleObject" Target="../embeddings/oleObject11.bin"/><Relationship Id="rId6" Type="http://schemas.openxmlformats.org/officeDocument/2006/relationships/image" Target="../media/image6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6.png"/><Relationship Id="rId3" Type="http://schemas.openxmlformats.org/officeDocument/2006/relationships/oleObject" Target="../embeddings/oleObject9.bin"/><Relationship Id="rId2" Type="http://schemas.openxmlformats.org/officeDocument/2006/relationships/image" Target="../media/image65.png"/><Relationship Id="rId17" Type="http://schemas.openxmlformats.org/officeDocument/2006/relationships/vmlDrawing" Target="../drawings/vmlDrawing3.vml"/><Relationship Id="rId16" Type="http://schemas.openxmlformats.org/officeDocument/2006/relationships/slideLayout" Target="../slideLayouts/slideLayout7.xml"/><Relationship Id="rId15" Type="http://schemas.openxmlformats.org/officeDocument/2006/relationships/oleObject" Target="../embeddings/oleObject12.bin"/><Relationship Id="rId14" Type="http://schemas.openxmlformats.org/officeDocument/2006/relationships/image" Target="../media/image71.jpeg"/><Relationship Id="rId13" Type="http://schemas.openxmlformats.org/officeDocument/2006/relationships/hyperlink" Target="http://www.diytrade.com/directory/2/buy/products/1671881.html" TargetMode="External"/><Relationship Id="rId12" Type="http://schemas.openxmlformats.org/officeDocument/2006/relationships/image" Target="../media/image70.jpeg"/><Relationship Id="rId11" Type="http://schemas.openxmlformats.org/officeDocument/2006/relationships/hyperlink" Target="http://b-113299.hotnews.alibaba.com.cn/news/detail/v2-d5237834.html" TargetMode="External"/><Relationship Id="rId10" Type="http://schemas.openxmlformats.org/officeDocument/2006/relationships/image" Target="../media/image69.jpeg"/><Relationship Id="rId1" Type="http://schemas.openxmlformats.org/officeDocument/2006/relationships/oleObject" Target="../embeddings/oleObject8.bin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hyperlink" Target="http://www.diytrade.com/directory/2/buy/products/1671881.html" TargetMode="External"/><Relationship Id="rId4" Type="http://schemas.openxmlformats.org/officeDocument/2006/relationships/image" Target="../media/image70.jpeg"/><Relationship Id="rId3" Type="http://schemas.openxmlformats.org/officeDocument/2006/relationships/hyperlink" Target="http://b-113299.hotnews.alibaba.com.cn/news/detail/v2-d5237834.html" TargetMode="External"/><Relationship Id="rId2" Type="http://schemas.openxmlformats.org/officeDocument/2006/relationships/image" Target="../media/image69.jpeg"/><Relationship Id="rId1" Type="http://schemas.openxmlformats.org/officeDocument/2006/relationships/hyperlink" Target="http://www.21cv.net/Article/Print.asp?ArticleID=1566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ext Box 2"/>
          <p:cNvSpPr txBox="1"/>
          <p:nvPr/>
        </p:nvSpPr>
        <p:spPr>
          <a:xfrm>
            <a:off x="4857750" y="1071563"/>
            <a:ext cx="23622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方正姚体" pitchFamily="2" charset="-122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  <a:ea typeface="方正姚体" pitchFamily="2" charset="-122"/>
              </a:rPr>
              <a:t>构成、引起</a:t>
            </a:r>
            <a:r>
              <a:rPr lang="en-US" altLang="zh-CN" sz="3200" b="1" dirty="0">
                <a:latin typeface="Times New Roman" panose="02020603050405020304" pitchFamily="18" charset="0"/>
                <a:ea typeface="方正姚体" pitchFamily="2" charset="-122"/>
              </a:rPr>
              <a:t>)</a:t>
            </a:r>
            <a:endParaRPr lang="en-US" altLang="zh-CN" sz="3200" b="1" dirty="0">
              <a:latin typeface="Times New Roman" panose="02020603050405020304" pitchFamily="18" charset="0"/>
              <a:ea typeface="方正姚体" pitchFamily="2" charset="-122"/>
            </a:endParaRPr>
          </a:p>
        </p:txBody>
      </p:sp>
      <p:grpSp>
        <p:nvGrpSpPr>
          <p:cNvPr id="3075" name="Group 3"/>
          <p:cNvGrpSpPr/>
          <p:nvPr/>
        </p:nvGrpSpPr>
        <p:grpSpPr>
          <a:xfrm>
            <a:off x="3214688" y="1071563"/>
            <a:ext cx="5643562" cy="1071562"/>
            <a:chOff x="0" y="0"/>
            <a:chExt cx="2970" cy="432"/>
          </a:xfrm>
        </p:grpSpPr>
        <p:sp>
          <p:nvSpPr>
            <p:cNvPr id="3076" name="Oval 4"/>
            <p:cNvSpPr/>
            <p:nvPr/>
          </p:nvSpPr>
          <p:spPr>
            <a:xfrm>
              <a:off x="0" y="0"/>
              <a:ext cx="865" cy="432"/>
            </a:xfrm>
            <a:prstGeom prst="ellipse">
              <a:avLst/>
            </a:prstGeom>
            <a:solidFill>
              <a:srgbClr val="FFCBA7"/>
            </a:solidFill>
            <a:ln w="28575" cap="rnd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r>
                <a:rPr lang="zh-CN" altLang="en-US" sz="3600" b="1" strike="noStrike" noProof="1" dirty="0">
                  <a:solidFill>
                    <a:srgbClr val="00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隶书" pitchFamily="1" charset="-122"/>
                  <a:cs typeface="+mn-cs"/>
                </a:rPr>
                <a:t>联系</a:t>
              </a:r>
              <a:endParaRPr lang="zh-CN" altLang="en-US" sz="3600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隶书" pitchFamily="1" charset="-122"/>
              </a:endParaRPr>
            </a:p>
          </p:txBody>
        </p:sp>
        <p:sp>
          <p:nvSpPr>
            <p:cNvPr id="3077" name="Oval 5"/>
            <p:cNvSpPr/>
            <p:nvPr/>
          </p:nvSpPr>
          <p:spPr>
            <a:xfrm>
              <a:off x="2105" y="0"/>
              <a:ext cx="865" cy="432"/>
            </a:xfrm>
            <a:prstGeom prst="ellipse">
              <a:avLst/>
            </a:prstGeom>
            <a:solidFill>
              <a:srgbClr val="FFCBA7"/>
            </a:solidFill>
            <a:ln w="28575" cap="rnd" cmpd="sng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fontAlgn="base" hangingPunct="1"/>
              <a:r>
                <a:rPr lang="zh-CN" altLang="en-US" sz="3600" b="1" strike="noStrike" noProof="1" dirty="0">
                  <a:solidFill>
                    <a:srgbClr val="0000CC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Times New Roman" panose="02020603050405020304" pitchFamily="18" charset="0"/>
                  <a:ea typeface="隶书" pitchFamily="1" charset="-122"/>
                  <a:cs typeface="+mn-cs"/>
                </a:rPr>
                <a:t>发展</a:t>
              </a:r>
              <a:endParaRPr lang="zh-CN" altLang="en-US" sz="3600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隶书" pitchFamily="1" charset="-122"/>
              </a:endParaRPr>
            </a:p>
          </p:txBody>
        </p:sp>
      </p:grpSp>
      <p:sp>
        <p:nvSpPr>
          <p:cNvPr id="3078" name="Oval 6"/>
          <p:cNvSpPr/>
          <p:nvPr/>
        </p:nvSpPr>
        <p:spPr>
          <a:xfrm>
            <a:off x="4929188" y="3071813"/>
            <a:ext cx="2143125" cy="1214438"/>
          </a:xfrm>
          <a:prstGeom prst="ellipse">
            <a:avLst/>
          </a:prstGeom>
          <a:solidFill>
            <a:srgbClr val="FF9F9F"/>
          </a:solidFill>
          <a:ln w="28575" cap="flat" cmpd="sng">
            <a:solidFill>
              <a:srgbClr val="4E2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fontAlgn="base" hangingPunct="1"/>
            <a:r>
              <a:rPr lang="zh-CN" altLang="en-US" sz="3600" b="1" strike="noStrike" noProof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隶书" pitchFamily="1" charset="-122"/>
                <a:cs typeface="+mn-cs"/>
              </a:rPr>
              <a:t>矛盾</a:t>
            </a:r>
            <a:endParaRPr lang="zh-CN" altLang="en-US" sz="3600" b="1" strike="noStrike" noProof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隶书" pitchFamily="1" charset="-122"/>
            </a:endParaRPr>
          </a:p>
        </p:txBody>
      </p:sp>
      <p:sp>
        <p:nvSpPr>
          <p:cNvPr id="3079" name="Line 7"/>
          <p:cNvSpPr/>
          <p:nvPr/>
        </p:nvSpPr>
        <p:spPr>
          <a:xfrm>
            <a:off x="4929188" y="1714500"/>
            <a:ext cx="2143125" cy="0"/>
          </a:xfrm>
          <a:prstGeom prst="line">
            <a:avLst/>
          </a:prstGeom>
          <a:ln w="38100" cap="flat" cmpd="sng">
            <a:solidFill>
              <a:srgbClr val="000066"/>
            </a:solidFill>
            <a:prstDash val="dashDot"/>
            <a:round/>
            <a:headEnd type="none" w="med" len="med"/>
            <a:tailEnd type="triangle" w="med" len="med"/>
          </a:ln>
        </p:spPr>
      </p:sp>
      <p:sp>
        <p:nvSpPr>
          <p:cNvPr id="3080" name="Rectangle 8"/>
          <p:cNvSpPr/>
          <p:nvPr/>
        </p:nvSpPr>
        <p:spPr>
          <a:xfrm>
            <a:off x="3643313" y="2357438"/>
            <a:ext cx="1214437" cy="1077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根本内容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1" name="Rectangle 9"/>
          <p:cNvSpPr/>
          <p:nvPr/>
        </p:nvSpPr>
        <p:spPr>
          <a:xfrm>
            <a:off x="7715250" y="2428875"/>
            <a:ext cx="1195388" cy="1077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根本动力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82" name="Rectangle 10"/>
          <p:cNvSpPr/>
          <p:nvPr/>
        </p:nvSpPr>
        <p:spPr>
          <a:xfrm>
            <a:off x="357188" y="642938"/>
            <a:ext cx="869950" cy="2862263"/>
          </a:xfrm>
          <a:prstGeom prst="rect">
            <a:avLst/>
          </a:prstGeom>
          <a:noFill/>
          <a:ln w="38100" cap="rnd" cmpd="dbl">
            <a:solidFill>
              <a:srgbClr val="000066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eaLnBrk="1" fontAlgn="base" hangingPunct="1"/>
            <a:r>
              <a:rPr lang="zh-CN" altLang="en-US" sz="36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唯物辩证法</a:t>
            </a:r>
            <a:endParaRPr lang="zh-CN" altLang="en-US" sz="36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3" name="Rectangle 11"/>
          <p:cNvSpPr/>
          <p:nvPr/>
        </p:nvSpPr>
        <p:spPr>
          <a:xfrm>
            <a:off x="1000125" y="1357313"/>
            <a:ext cx="2498725" cy="1176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基本观点：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（总特征）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84" name="Rectangle 12"/>
          <p:cNvSpPr/>
          <p:nvPr/>
        </p:nvSpPr>
        <p:spPr>
          <a:xfrm>
            <a:off x="1500188" y="3286125"/>
            <a:ext cx="2832100" cy="1176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实质和核心：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（根本观点）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085" name="Group 13"/>
          <p:cNvGrpSpPr/>
          <p:nvPr/>
        </p:nvGrpSpPr>
        <p:grpSpPr>
          <a:xfrm>
            <a:off x="4210050" y="1990725"/>
            <a:ext cx="790575" cy="1866900"/>
            <a:chOff x="0" y="0"/>
            <a:chExt cx="672" cy="1296"/>
          </a:xfrm>
        </p:grpSpPr>
        <p:sp>
          <p:nvSpPr>
            <p:cNvPr id="4109" name="Line 14"/>
            <p:cNvSpPr/>
            <p:nvPr/>
          </p:nvSpPr>
          <p:spPr>
            <a:xfrm>
              <a:off x="0" y="0"/>
              <a:ext cx="0" cy="1296"/>
            </a:xfrm>
            <a:prstGeom prst="line">
              <a:avLst/>
            </a:prstGeom>
            <a:ln w="38100" cap="flat" cmpd="dbl">
              <a:solidFill>
                <a:srgbClr val="4E2000"/>
              </a:solidFill>
              <a:prstDash val="dash"/>
              <a:round/>
              <a:headEnd type="triangle" w="med" len="med"/>
              <a:tailEnd type="none" w="med" len="med"/>
            </a:ln>
          </p:spPr>
        </p:sp>
        <p:sp>
          <p:nvSpPr>
            <p:cNvPr id="4110" name="Line 15"/>
            <p:cNvSpPr/>
            <p:nvPr/>
          </p:nvSpPr>
          <p:spPr>
            <a:xfrm>
              <a:off x="0" y="1296"/>
              <a:ext cx="672" cy="0"/>
            </a:xfrm>
            <a:prstGeom prst="line">
              <a:avLst/>
            </a:prstGeom>
            <a:ln w="38100" cap="flat" cmpd="dbl">
              <a:solidFill>
                <a:srgbClr val="4E20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grpSp>
        <p:nvGrpSpPr>
          <p:cNvPr id="3088" name="Group 16"/>
          <p:cNvGrpSpPr/>
          <p:nvPr/>
        </p:nvGrpSpPr>
        <p:grpSpPr>
          <a:xfrm>
            <a:off x="7143750" y="1928813"/>
            <a:ext cx="1066800" cy="1857375"/>
            <a:chOff x="0" y="0"/>
            <a:chExt cx="672" cy="1296"/>
          </a:xfrm>
        </p:grpSpPr>
        <p:sp>
          <p:nvSpPr>
            <p:cNvPr id="4112" name="Line 17"/>
            <p:cNvSpPr/>
            <p:nvPr/>
          </p:nvSpPr>
          <p:spPr>
            <a:xfrm>
              <a:off x="672" y="0"/>
              <a:ext cx="0" cy="1296"/>
            </a:xfrm>
            <a:prstGeom prst="line">
              <a:avLst/>
            </a:prstGeom>
            <a:ln w="38100" cap="flat" cmpd="dbl">
              <a:solidFill>
                <a:srgbClr val="4E2000"/>
              </a:solidFill>
              <a:prstDash val="dash"/>
              <a:round/>
              <a:headEnd type="triangle" w="med" len="med"/>
              <a:tailEnd type="none" w="med" len="med"/>
            </a:ln>
          </p:spPr>
        </p:sp>
        <p:sp>
          <p:nvSpPr>
            <p:cNvPr id="4113" name="Line 18"/>
            <p:cNvSpPr/>
            <p:nvPr/>
          </p:nvSpPr>
          <p:spPr>
            <a:xfrm>
              <a:off x="0" y="1296"/>
              <a:ext cx="672" cy="0"/>
            </a:xfrm>
            <a:prstGeom prst="line">
              <a:avLst/>
            </a:prstGeom>
            <a:ln w="38100" cap="flat" cmpd="dbl">
              <a:solidFill>
                <a:srgbClr val="4E2000"/>
              </a:solidFill>
              <a:prstDash val="dash"/>
              <a:round/>
              <a:headEnd type="none" w="med" len="med"/>
              <a:tailEnd type="none" w="med" len="med"/>
            </a:ln>
          </p:spPr>
        </p:sp>
      </p:grpSp>
      <p:sp>
        <p:nvSpPr>
          <p:cNvPr id="3091" name="Text Box 19"/>
          <p:cNvSpPr txBox="1"/>
          <p:nvPr/>
        </p:nvSpPr>
        <p:spPr>
          <a:xfrm>
            <a:off x="228600" y="4572000"/>
            <a:ext cx="8782050" cy="1827213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>
            <a:spAutoFit/>
          </a:bodyPr>
          <a:p>
            <a:pPr>
              <a:lnSpc>
                <a:spcPts val="4500"/>
              </a:lnSpc>
            </a:pPr>
            <a:r>
              <a:rPr lang="en-US" altLang="x-none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           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是唯物辩证法的根本观点。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x-none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                   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是唯物辩证法的实质与核心。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500"/>
              </a:lnSpc>
            </a:pPr>
            <a:r>
              <a:rPr lang="en-US" altLang="x-none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           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是认识世界和改造世界的根本方法。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92" name="Text Box 21"/>
          <p:cNvSpPr txBox="1"/>
          <p:nvPr/>
        </p:nvSpPr>
        <p:spPr>
          <a:xfrm>
            <a:off x="685800" y="4724400"/>
            <a:ext cx="19605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矛盾的观点</a:t>
            </a:r>
            <a:endParaRPr lang="zh-CN" altLang="en-US" sz="2800" b="1" noProof="1" dirty="0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3" name="Text Box 22"/>
          <p:cNvSpPr txBox="1"/>
          <p:nvPr/>
        </p:nvSpPr>
        <p:spPr>
          <a:xfrm>
            <a:off x="533400" y="5257800"/>
            <a:ext cx="37385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矛盾（对立统一）规律</a:t>
            </a:r>
            <a:endParaRPr lang="zh-CN" altLang="en-US" sz="2800" b="1" noProof="1" dirty="0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4" name="Text Box 23"/>
          <p:cNvSpPr txBox="1"/>
          <p:nvPr/>
        </p:nvSpPr>
        <p:spPr>
          <a:xfrm>
            <a:off x="685800" y="5791200"/>
            <a:ext cx="19605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矛盾分析法</a:t>
            </a:r>
            <a:endParaRPr lang="zh-CN" altLang="en-US" sz="2800" b="1" noProof="1" dirty="0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118" name="Rectangle 24"/>
          <p:cNvSpPr/>
          <p:nvPr/>
        </p:nvSpPr>
        <p:spPr>
          <a:xfrm>
            <a:off x="3429000" y="214313"/>
            <a:ext cx="37147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第九课</a:t>
            </a:r>
            <a:endParaRPr lang="zh-CN" altLang="en-US" sz="3200" dirty="0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 bldLvl="0" animBg="1"/>
      <p:bldP spid="3080" grpId="0"/>
      <p:bldP spid="3081" grpId="0"/>
      <p:bldP spid="3082" grpId="0" bldLvl="0" animBg="1"/>
      <p:bldP spid="3083" grpId="0"/>
      <p:bldP spid="3084" grpId="0"/>
      <p:bldP spid="3091" grpId="0" bldLvl="0" animBg="1"/>
      <p:bldP spid="3092" grpId="0"/>
      <p:bldP spid="3093" grpId="0"/>
      <p:bldP spid="30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1" name="Text Box 6"/>
          <p:cNvSpPr txBox="1"/>
          <p:nvPr/>
        </p:nvSpPr>
        <p:spPr>
          <a:xfrm>
            <a:off x="762000" y="762000"/>
            <a:ext cx="6629400" cy="336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2" name="Rectangle 7"/>
          <p:cNvSpPr/>
          <p:nvPr/>
        </p:nvSpPr>
        <p:spPr>
          <a:xfrm>
            <a:off x="250825" y="0"/>
            <a:ext cx="72390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endParaRPr lang="zh-CN" altLang="en-US" sz="4000" b="1" dirty="0">
              <a:solidFill>
                <a:srgbClr val="0000CC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52400" y="685800"/>
            <a:ext cx="8604250" cy="984250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80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en-US" altLang="zh-CN" sz="28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--------</a:t>
            </a:r>
            <a:r>
              <a:rPr kumimoji="0" lang="zh-CN" altLang="en-US" sz="28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矛盾双方</a:t>
            </a:r>
            <a:r>
              <a:rPr kumimoji="0" lang="zh-CN" altLang="en-US" sz="28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相互排斥</a:t>
            </a:r>
            <a:r>
              <a:rPr kumimoji="0" lang="zh-CN" altLang="en-US" sz="28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0" lang="zh-CN" altLang="en-US" sz="28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相互对立</a:t>
            </a:r>
            <a:r>
              <a:rPr kumimoji="0" lang="zh-CN" altLang="en-US" sz="28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的属性。它体现着对立双方相互分离的倾向和趋势。</a:t>
            </a:r>
            <a:endParaRPr kumimoji="0" lang="zh-CN" altLang="en-US" sz="2800" b="1" kern="1200" cap="none" spc="0" normalizeH="0" baseline="0" noProof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152400" y="0"/>
            <a:ext cx="6324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）斗争性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对立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Picture 3" descr="同化与异化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0"/>
            <a:ext cx="1905000" cy="1754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4" descr="资产阶级与无产阶级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1839913" cy="1908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9" name="Rectangle 6"/>
          <p:cNvSpPr>
            <a:spLocks noChangeArrowheads="1"/>
          </p:cNvSpPr>
          <p:nvPr/>
        </p:nvSpPr>
        <p:spPr bwMode="auto">
          <a:xfrm>
            <a:off x="2209800" y="1752600"/>
            <a:ext cx="6596063" cy="1703388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典例分析：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生物体的新陈代谢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－－生物体在新陈代谢过程中，同化作用贮存能量，异化作用释放能量，它们是两种相反的作用，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是</a:t>
            </a:r>
            <a:r>
              <a:rPr kumimoji="0" lang="zh-CN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相互排斥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的。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370" name="Rectangle 7"/>
          <p:cNvSpPr>
            <a:spLocks noChangeArrowheads="1"/>
          </p:cNvSpPr>
          <p:nvPr/>
        </p:nvSpPr>
        <p:spPr bwMode="auto">
          <a:xfrm>
            <a:off x="1981200" y="3657600"/>
            <a:ext cx="6977063" cy="1885950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典例分析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：资本主义社会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－－在资本主义社会里，资产阶级是统治者，剥削者，而无产阶级是被统治者，被剥削者，它们的地位和利益是根本对立的，是</a:t>
            </a:r>
            <a:r>
              <a:rPr kumimoji="0" lang="zh-CN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相互对立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的。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5371" name="Rectangle 29"/>
          <p:cNvSpPr>
            <a:spLocks noChangeArrowheads="1"/>
          </p:cNvSpPr>
          <p:nvPr/>
        </p:nvSpPr>
        <p:spPr bwMode="auto">
          <a:xfrm>
            <a:off x="0" y="5867400"/>
            <a:ext cx="9144000" cy="6445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温馨提示：矛盾的斗争性绝对的、无条件的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bldLvl="0" animBg="1"/>
      <p:bldP spid="15370" grpId="0" animBg="1"/>
      <p:bldP spid="1537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xfrm>
            <a:off x="2743200" y="76200"/>
            <a:ext cx="5943600" cy="1066800"/>
          </a:xfrm>
          <a:ln>
            <a:solidFill>
              <a:srgbClr val="800080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我们身边存在着哪些对立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斗争</a:t>
            </a: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着的矛盾双方？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16387" name="文本占位符 16386"/>
          <p:cNvSpPr>
            <a:spLocks noGrp="1"/>
          </p:cNvSpPr>
          <p:nvPr>
            <p:ph idx="1"/>
          </p:nvPr>
        </p:nvSpPr>
        <p:spPr>
          <a:xfrm>
            <a:off x="0" y="1143000"/>
            <a:ext cx="3200400" cy="3733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足球比赛中的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学习过程中的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自身存在的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社会生活中的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自然界中的</a:t>
            </a:r>
            <a:endParaRPr kumimoji="0" lang="zh-CN" altLang="en-US" sz="28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矩形 16387"/>
          <p:cNvSpPr>
            <a:spLocks noTextEdit="1"/>
          </p:cNvSpPr>
          <p:nvPr/>
        </p:nvSpPr>
        <p:spPr>
          <a:xfrm>
            <a:off x="381000" y="22860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rgbClr val="80008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议一议</a:t>
            </a:r>
            <a:endParaRPr lang="zh-CN" altLang="en-US" sz="3600" b="1">
              <a:solidFill>
                <a:srgbClr val="80008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9" name="矩形 16388"/>
          <p:cNvSpPr/>
          <p:nvPr/>
        </p:nvSpPr>
        <p:spPr>
          <a:xfrm>
            <a:off x="3124200" y="1143000"/>
            <a:ext cx="2133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攻与守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3200400" y="2057400"/>
            <a:ext cx="2971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缺点与优点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1" name="矩形 16390"/>
          <p:cNvSpPr/>
          <p:nvPr/>
        </p:nvSpPr>
        <p:spPr>
          <a:xfrm>
            <a:off x="3124200" y="2667000"/>
            <a:ext cx="5867400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美与丑、真与假、善与恶、福与祸、正气与歪风、自由和纪律、先进与落后、战争与和平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3276600" y="4114800"/>
            <a:ext cx="556260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排斥与吸引、遗传与变异、阴电与阳电、作用力与反作用力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3" name="矩形 16392"/>
          <p:cNvSpPr/>
          <p:nvPr/>
        </p:nvSpPr>
        <p:spPr>
          <a:xfrm>
            <a:off x="3124200" y="1600200"/>
            <a:ext cx="4745038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苦与乐、成功与失败   教与学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152400" y="5029200"/>
            <a:ext cx="8077200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哲学上的“斗争性”包括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一切差异和对立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生活中的“斗争”仅仅是矛盾斗争性的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一种具体形式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95" name="Text Box 2"/>
          <p:cNvSpPr txBox="1"/>
          <p:nvPr/>
        </p:nvSpPr>
        <p:spPr>
          <a:xfrm>
            <a:off x="76200" y="6172200"/>
            <a:ext cx="35814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哲学所讲的“斗争性”</a:t>
            </a:r>
            <a:endParaRPr kumimoji="0" lang="zh-CN" altLang="en-US" sz="2800" b="1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810000" y="6096000"/>
            <a:ext cx="1371600" cy="533400"/>
            <a:chOff x="0" y="0"/>
            <a:chExt cx="635" cy="590"/>
          </a:xfrm>
        </p:grpSpPr>
        <p:sp>
          <p:nvSpPr>
            <p:cNvPr id="16396" name="Rectangle 11"/>
            <p:cNvSpPr/>
            <p:nvPr/>
          </p:nvSpPr>
          <p:spPr>
            <a:xfrm>
              <a:off x="46" y="227"/>
              <a:ext cx="576" cy="45"/>
            </a:xfrm>
            <a:prstGeom prst="rect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Rectangle 12"/>
            <p:cNvSpPr/>
            <p:nvPr/>
          </p:nvSpPr>
          <p:spPr>
            <a:xfrm>
              <a:off x="46" y="363"/>
              <a:ext cx="576" cy="45"/>
            </a:xfrm>
            <a:prstGeom prst="rect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AutoShape 13"/>
            <p:cNvSpPr/>
            <p:nvPr/>
          </p:nvSpPr>
          <p:spPr>
            <a:xfrm>
              <a:off x="0" y="0"/>
              <a:ext cx="635" cy="590"/>
            </a:xfrm>
            <a:prstGeom prst="parallelogram">
              <a:avLst>
                <a:gd name="adj" fmla="val 9050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400" name="Rectangle 7"/>
          <p:cNvSpPr/>
          <p:nvPr/>
        </p:nvSpPr>
        <p:spPr>
          <a:xfrm>
            <a:off x="5105400" y="6096000"/>
            <a:ext cx="36576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生活中所说的“斗争”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charRg st="7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14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charRg st="14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charRg st="14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charRg st="14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charRg st="2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charRg st="29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89" grpId="0"/>
      <p:bldP spid="16390" grpId="0"/>
      <p:bldP spid="16391" grpId="0"/>
      <p:bldP spid="16392" grpId="0"/>
      <p:bldP spid="16393" grpId="0"/>
      <p:bldP spid="16394" grpId="0" bldLvl="0" animBg="1"/>
      <p:bldP spid="16395" grpId="0"/>
      <p:bldP spid="164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771775" y="333375"/>
            <a:ext cx="5832475" cy="140176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</a:t>
            </a:r>
            <a:r>
              <a:rPr kumimoji="0" lang="zh-CN" altLang="en-US" sz="2800" b="1" u="sng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hlinkClick r:id="" action="ppaction://noaction"/>
              </a:rPr>
              <a:t>相互依赖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，一方以另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一方的存在为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前提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，双方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共处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于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一个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统一体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中。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771775" y="1773238"/>
            <a:ext cx="5838825" cy="974725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</a:t>
            </a:r>
            <a:r>
              <a:rPr kumimoji="0" lang="zh-CN" altLang="en-US" sz="2800" b="1" u="sng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hlinkClick r:id="" action="ppaction://noaction"/>
              </a:rPr>
              <a:t>相互贯通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，在</a:t>
            </a:r>
            <a:r>
              <a:rPr kumimoji="0" lang="zh-CN" altLang="en-US" sz="28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一定条</a:t>
            </a:r>
            <a:endParaRPr kumimoji="0" lang="zh-CN" altLang="en-US" sz="2800" b="1" u="sng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件下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可以相互转化。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308100" y="620713"/>
            <a:ext cx="695325" cy="155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vert="eaVert"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同一性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2" name="Text Box 6"/>
          <p:cNvSpPr txBox="1"/>
          <p:nvPr/>
        </p:nvSpPr>
        <p:spPr>
          <a:xfrm>
            <a:off x="7143750" y="48752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743200" y="3505200"/>
            <a:ext cx="5688013" cy="1411288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指矛盾双方</a:t>
            </a:r>
            <a:r>
              <a:rPr kumimoji="0" lang="zh-CN" altLang="en-US" sz="28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相互排斥、相互对立</a:t>
            </a:r>
            <a:endParaRPr kumimoji="0" lang="zh-CN" altLang="en-US" sz="28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的属性。它体现着矛盾双方</a:t>
            </a:r>
            <a:r>
              <a:rPr kumimoji="0" lang="zh-CN" altLang="en-US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相互</a:t>
            </a:r>
            <a:endParaRPr kumimoji="0" lang="zh-CN" altLang="en-US" sz="28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分离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的倾向和趋势。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308100" y="3500438"/>
            <a:ext cx="695325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vert="eaVert"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斗争性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052638" y="836613"/>
            <a:ext cx="884238" cy="1158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统一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</a:t>
            </a:r>
            <a:endParaRPr kumimoji="0" 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057400" y="3429000"/>
            <a:ext cx="609600" cy="19446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（对立</a:t>
            </a:r>
            <a:r>
              <a:rPr kumimoji="0" lang="zh-CN" altLang="en-US" sz="2800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28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AutoShape 11"/>
          <p:cNvSpPr/>
          <p:nvPr/>
        </p:nvSpPr>
        <p:spPr>
          <a:xfrm>
            <a:off x="1042988" y="1484313"/>
            <a:ext cx="71437" cy="2663825"/>
          </a:xfrm>
          <a:prstGeom prst="leftBrace">
            <a:avLst>
              <a:gd name="adj1" fmla="val 30936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227013" y="2133600"/>
            <a:ext cx="757238" cy="1079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vert="eaVert"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</a:t>
            </a:r>
            <a:endParaRPr kumimoji="0" lang="zh-CN" altLang="en-US" sz="36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52400" y="5334000"/>
            <a:ext cx="8424863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就是反映事物内部</a:t>
            </a:r>
            <a:r>
              <a:rPr kumimoji="0" lang="zh-CN" altLang="en-US" sz="2800" b="1" u="sng" kern="1200" cap="none" spc="0" normalizeH="0" baseline="0" noProof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对立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和</a:t>
            </a:r>
            <a:r>
              <a:rPr kumimoji="0" lang="zh-CN" altLang="en-US" sz="2800" b="1" u="sng" kern="1200" cap="none" spc="0" normalizeH="0" baseline="0" noProof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统一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关系的哲学范畴。</a:t>
            </a:r>
            <a:endParaRPr kumimoji="0" lang="zh-CN" altLang="en-US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WordArt 15"/>
          <p:cNvSpPr/>
          <p:nvPr/>
        </p:nvSpPr>
        <p:spPr>
          <a:xfrm>
            <a:off x="0" y="0"/>
            <a:ext cx="1828800" cy="7000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阶段小结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229600" cy="2085975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3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只有不同的音符，才能奏出美妙的音乐；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3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只有不同的颜色，才能描绘出美丽的图画；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13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只有不同的味道，才能制作出美味佳肴。</a:t>
            </a:r>
            <a:endParaRPr kumimoji="0" lang="zh-CN" altLang="en-US" sz="32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228600" y="4800600"/>
            <a:ext cx="8534400" cy="1079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lnSpc>
                <a:spcPct val="7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结论</a:t>
            </a:r>
            <a:r>
              <a:rPr kumimoji="0" lang="en-US" altLang="zh-CN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：同一以差别和对立为前提       </a:t>
            </a:r>
            <a:endParaRPr kumimoji="0" lang="zh-CN" altLang="en-US" sz="3200" b="1" kern="1200" cap="none" spc="0" normalizeH="0" baseline="0" noProof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7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同一性离不开斗争性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435" name="WordArt 6"/>
          <p:cNvSpPr/>
          <p:nvPr/>
        </p:nvSpPr>
        <p:spPr>
          <a:xfrm>
            <a:off x="304800" y="381000"/>
            <a:ext cx="457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FF66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（3）同一性与斗争性的关系</a:t>
            </a:r>
            <a:endParaRPr lang="zh-CN" altLang="en-US" sz="3600" b="1">
              <a:ln w="9525" cap="flat" cmpd="sng">
                <a:solidFill>
                  <a:srgbClr val="FFFF66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Text Box 14"/>
          <p:cNvSpPr txBox="1">
            <a:spLocks noChangeArrowheads="1"/>
          </p:cNvSpPr>
          <p:nvPr/>
        </p:nvSpPr>
        <p:spPr bwMode="auto">
          <a:xfrm>
            <a:off x="179388" y="152400"/>
            <a:ext cx="8964613" cy="1073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lnSpc>
                <a:spcPct val="11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思考：</a:t>
            </a:r>
            <a:r>
              <a:rPr kumimoji="0" lang="zh-CN" altLang="en-US" sz="28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生活中和自己联系最多、关系最密切的亲人和朋友，往往也是同自己发生矛盾最多的人，这是为什么？</a:t>
            </a:r>
            <a:endParaRPr kumimoji="0" lang="zh-CN" altLang="en-US" sz="28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4339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4449763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7713"/>
            <a:ext cx="4449763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3" y="1328738"/>
            <a:ext cx="4559300" cy="197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713" y="3303588"/>
            <a:ext cx="4586287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0" y="5486400"/>
            <a:ext cx="8686800" cy="10795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 wrap="square" lIns="90170" tIns="46990" rIns="90170" bIns="46990">
            <a:spAutoFit/>
          </a:bodyPr>
          <a:lstStyle/>
          <a:p>
            <a:pPr marR="0" defTabSz="914400">
              <a:lnSpc>
                <a:spcPct val="7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</a:t>
            </a:r>
            <a:r>
              <a:rPr kumimoji="0" lang="en-US" altLang="zh-CN" sz="28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：斗争性寓于同一性之中，并为同一性所制约</a:t>
            </a:r>
            <a:endParaRPr kumimoji="0" lang="zh-CN" altLang="en-US" sz="2800" b="1" kern="1200" cap="none" spc="0" normalizeH="0" baseline="0" noProof="0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7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斗争性离不开同一性</a:t>
            </a:r>
            <a:r>
              <a:rPr kumimoji="0" lang="en-US" altLang="zh-CN" sz="3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3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6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3"/>
          <p:cNvSpPr>
            <a:spLocks noGrp="1"/>
          </p:cNvSpPr>
          <p:nvPr>
            <p:ph type="body"/>
          </p:nvPr>
        </p:nvSpPr>
        <p:spPr>
          <a:xfrm>
            <a:off x="0" y="76200"/>
            <a:ext cx="8382000" cy="3352800"/>
          </a:xfrm>
        </p:spPr>
        <p:txBody>
          <a:bodyPr vert="horz" wrap="square" anchor="t"/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猫和老鼠是一对</a:t>
            </a:r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“老冤家”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，他们在同对方的斗争中不断完善自己，从而在竞争中共同生存下来 ：老鼠会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“装死”，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猫会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“假眠”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；老鼠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昼伏夜出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，猫的眼可以随光线的阴暗而改变瞳孔的大小，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夜间仍可看见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东西；老鼠的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听觉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极为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灵敏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，猫的脚下则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生有肉垫</a:t>
            </a: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，走起路来无声无息。</a:t>
            </a:r>
            <a:endParaRPr lang="zh-CN" altLang="en-US" sz="28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fontAlgn="base" hangingPunct="1">
              <a:lnSpc>
                <a:spcPct val="90000"/>
              </a:lnSpc>
              <a:buNone/>
            </a:pPr>
            <a:r>
              <a:rPr lang="zh-CN" altLang="en-US" sz="28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　　  </a:t>
            </a:r>
            <a:r>
              <a:rPr lang="zh-CN" altLang="en-US" sz="2800" b="1" strike="noStrike" noProof="1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问：猫和老鼠是怎样在竞争中共同生存下来的体现了什么哲学道理？</a:t>
            </a:r>
            <a:endParaRPr lang="zh-CN" altLang="en-US" sz="2800" b="1" strike="noStrike" noProof="1" dirty="0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482" name="图片 21506" descr="TEMD12344063631564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050" y="3332163"/>
            <a:ext cx="2819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图片 21507" descr="7486880_111504164362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38" y="3273425"/>
            <a:ext cx="2667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1"/>
          <p:cNvSpPr txBox="1"/>
          <p:nvPr/>
        </p:nvSpPr>
        <p:spPr>
          <a:xfrm>
            <a:off x="407988" y="5543550"/>
            <a:ext cx="7796213" cy="828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noProof="0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</a:t>
            </a:r>
            <a:r>
              <a:rPr lang="zh-CN" altLang="en-US" sz="2400" b="1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结论3：矛盾双方既对立又统一，由此推动事物的运动、变化和发展。</a:t>
            </a:r>
            <a:endParaRPr lang="zh-CN" altLang="en-US" sz="2400" b="1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charRg st="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131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charRg st="131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 txBox="1"/>
          <p:nvPr/>
        </p:nvSpPr>
        <p:spPr>
          <a:xfrm>
            <a:off x="228600" y="1295400"/>
            <a:ext cx="8839200" cy="2409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史伯说：“和实生物，同则不继”</a:t>
            </a:r>
            <a:endParaRPr lang="zh-CN" altLang="en-US" sz="32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孔子说：“君子和而不同，小人同而不和。”</a:t>
            </a:r>
            <a:endParaRPr lang="zh-CN" altLang="en-US" sz="32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228600" y="2057400"/>
            <a:ext cx="815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fontAlgn="base" hangingPunct="1"/>
            <a:r>
              <a:rPr lang="en-US" altLang="x-none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</a:t>
            </a:r>
            <a:r>
              <a:rPr lang="zh-CN" altLang="en-US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不同的事物结合才能生成万物，否则就不能存在和发展。</a:t>
            </a:r>
            <a:endParaRPr lang="zh-CN" altLang="en-US" sz="24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304800" y="38100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fontAlgn="base" hangingPunct="1"/>
            <a:r>
              <a:rPr lang="en-US" altLang="x-none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</a:t>
            </a:r>
            <a:r>
              <a:rPr lang="zh-CN" altLang="en-US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君子和谐相处却不盲目苟同；小人盲目苟同却不和谐相处。</a:t>
            </a:r>
            <a:endParaRPr lang="zh-CN" altLang="en-US" sz="24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1508" name="Group 6"/>
          <p:cNvGrpSpPr/>
          <p:nvPr/>
        </p:nvGrpSpPr>
        <p:grpSpPr>
          <a:xfrm>
            <a:off x="0" y="304800"/>
            <a:ext cx="8610600" cy="706438"/>
            <a:chOff x="0" y="239"/>
            <a:chExt cx="5040" cy="739"/>
          </a:xfrm>
        </p:grpSpPr>
        <p:sp>
          <p:nvSpPr>
            <p:cNvPr id="18438" name="Text Box 7"/>
            <p:cNvSpPr txBox="1"/>
            <p:nvPr/>
          </p:nvSpPr>
          <p:spPr>
            <a:xfrm>
              <a:off x="0" y="432"/>
              <a:ext cx="50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endParaRPr lang="zh-CN" altLang="en-US" sz="3200" b="1" noProof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439" name="Text Box 8"/>
            <p:cNvSpPr txBox="1"/>
            <p:nvPr/>
          </p:nvSpPr>
          <p:spPr>
            <a:xfrm>
              <a:off x="45" y="239"/>
              <a:ext cx="4896" cy="7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000" noProof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  <a:sym typeface="Wingdings" panose="05000000000000000000" charset="0"/>
                </a:rPr>
                <a:t></a:t>
              </a:r>
              <a:r>
                <a:rPr lang="zh-CN" altLang="en-US" sz="4000" b="1" noProof="1" dirty="0">
                  <a:solidFill>
                    <a:srgbClr val="FF0000"/>
                  </a:solidFill>
                  <a:latin typeface="Arial" panose="020B0604020202020204" pitchFamily="34" charset="0"/>
                  <a:ea typeface="华文新魏" pitchFamily="2" charset="-122"/>
                  <a:cs typeface="+mn-cs"/>
                </a:rPr>
                <a:t>矛盾的同一性与斗争性的联系</a:t>
              </a:r>
              <a:r>
                <a:rPr lang="zh-CN" altLang="en-US" sz="4000" b="1" noProof="0">
                  <a:ln w="9525">
                    <a:solidFill>
                      <a:srgbClr val="FFFF66"/>
                    </a:solidFill>
                    <a:rou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>
                        <a:alpha val="75000"/>
                      </a:srgbClr>
                    </a:outerShdw>
                  </a:effectLst>
                  <a:latin typeface="华文行楷"/>
                  <a:ea typeface="宋体" panose="02010600030101010101" pitchFamily="2" charset="-122"/>
                  <a:cs typeface="+mn-cs"/>
                  <a:sym typeface="+mn-ea"/>
                </a:rPr>
                <a:t>？</a:t>
              </a:r>
              <a:endParaRPr lang="zh-CN" altLang="en-US" sz="4000" b="1" noProof="1" dirty="0">
                <a:solidFill>
                  <a:srgbClr val="FF0000"/>
                </a:solidFill>
                <a:latin typeface="Arial" panose="020B0604020202020204" pitchFamily="34" charset="0"/>
                <a:ea typeface="华文新魏" pitchFamily="2" charset="-122"/>
              </a:endParaRPr>
            </a:p>
          </p:txBody>
        </p:sp>
      </p:grpSp>
      <p:sp>
        <p:nvSpPr>
          <p:cNvPr id="18440" name="Rectangle 10"/>
          <p:cNvSpPr/>
          <p:nvPr/>
        </p:nvSpPr>
        <p:spPr>
          <a:xfrm>
            <a:off x="381000" y="2590800"/>
            <a:ext cx="8763000" cy="46037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p>
            <a:pPr lvl="0" eaLnBrk="1" fontAlgn="base" hangingPunct="1"/>
            <a:r>
              <a:rPr lang="zh-CN" altLang="en-US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强调</a:t>
            </a:r>
            <a:r>
              <a:rPr lang="zh-CN" altLang="en-US" sz="24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没有斗争性就没有同一性</a:t>
            </a:r>
            <a:r>
              <a:rPr lang="zh-CN" altLang="en-US" sz="2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，相反相成的事物才能形成统一体。</a:t>
            </a:r>
            <a:endParaRPr lang="zh-CN" altLang="en-US" sz="2400" b="1" strike="noStrike" noProof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41" name="Rectangle 11"/>
          <p:cNvSpPr/>
          <p:nvPr/>
        </p:nvSpPr>
        <p:spPr>
          <a:xfrm>
            <a:off x="381000" y="4419600"/>
            <a:ext cx="5638800" cy="52070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>
            <a:spAutoFit/>
          </a:bodyPr>
          <a:p>
            <a:pPr lvl="0" eaLnBrk="1" fontAlgn="base" hangingPunct="1"/>
            <a:r>
              <a:rPr lang="zh-CN" altLang="en-US" sz="2800" b="1" strike="noStrike" noProof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强调同一以差别和对立为前提。</a:t>
            </a:r>
            <a:endParaRPr lang="zh-CN" altLang="en-US" sz="2800" b="1" strike="noStrike" noProof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0" name="Rectangle 4"/>
          <p:cNvSpPr/>
          <p:nvPr/>
        </p:nvSpPr>
        <p:spPr>
          <a:xfrm>
            <a:off x="260350" y="5391150"/>
            <a:ext cx="1263650" cy="520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ctr">
            <a:spAutoFit/>
          </a:bodyPr>
          <a:p>
            <a:pPr lvl="0" algn="ctr" eaLnBrk="1" fontAlgn="base" hangingPunct="1"/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区别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1295400" y="5410200"/>
            <a:ext cx="7569200" cy="9445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lvl="0" algn="ctr" eaLnBrk="1" fontAlgn="base" hangingPunct="1"/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含义不同；矛盾的同一性是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相对的</a:t>
            </a:r>
            <a:r>
              <a:rPr lang="zh-CN" altLang="en-US" sz="2800" b="1" strike="noStrike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，斗争性是</a:t>
            </a:r>
            <a:r>
              <a:rPr lang="zh-CN" altLang="en-US" sz="28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绝对的</a:t>
            </a:r>
            <a:endParaRPr lang="zh-CN" altLang="en-US" sz="28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40" grpId="0" bldLvl="0" animBg="1"/>
      <p:bldP spid="18441" grpId="0" bldLvl="0" animBg="1"/>
      <p:bldP spid="24580" grpId="0" bldLvl="0" animBg="1"/>
      <p:bldP spid="2458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wrap="square" lIns="91440" tIns="45720" rIns="91440" bIns="45720" anchor="ctr"/>
          <a:p>
            <a:pPr eaLnBrk="1" hangingPunct="1"/>
            <a:r>
              <a:rPr lang="en-US" altLang="zh-CN" dirty="0"/>
              <a:t>·</a:t>
            </a:r>
            <a:endParaRPr lang="en-US" altLang="zh-CN" dirty="0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28600" y="152400"/>
            <a:ext cx="7980363" cy="64452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 lIns="90170" tIns="46990" rIns="90170" bIns="4699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小结：矛盾同一性与斗争性及其关系：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52400" y="990600"/>
            <a:ext cx="8839200" cy="1404938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  <a:effectLst/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区别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A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含义不同；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      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B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特征不同</a:t>
            </a: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矛盾的同一性是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相对的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，斗争性是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绝对的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8615" name="Rectangle 8"/>
          <p:cNvSpPr>
            <a:spLocks noChangeArrowheads="1"/>
          </p:cNvSpPr>
          <p:nvPr/>
        </p:nvSpPr>
        <p:spPr bwMode="auto">
          <a:xfrm>
            <a:off x="1447800" y="2057400"/>
            <a:ext cx="7345363" cy="56038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8616" name="Rectangle 9"/>
          <p:cNvSpPr>
            <a:spLocks noChangeArrowheads="1"/>
          </p:cNvSpPr>
          <p:nvPr/>
        </p:nvSpPr>
        <p:spPr bwMode="auto">
          <a:xfrm>
            <a:off x="152400" y="2519363"/>
            <a:ext cx="8839200" cy="2246313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1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联系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】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同一性离不开斗争性，同一以差别和对立为前提。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②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宋体" panose="02010600030101010101" pitchFamily="2" charset="-122"/>
                <a:cs typeface="+mn-cs"/>
              </a:rPr>
              <a:t>斗争性寓于同一性之中，并为同一性所制约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矛盾双方既对立又统一，由此推动事物的运动、变化和发展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lIns="90170" tIns="46990" rIns="90170" bIns="46990"/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知识归纳：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★矛盾的同一性和斗争性原理（对立统一规律）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533400"/>
            <a:ext cx="9144000" cy="261937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ysDot"/>
            <a:miter lim="800000"/>
          </a:ln>
          <a:effectLst/>
        </p:spPr>
        <p:txBody>
          <a:bodyPr lIns="90170" tIns="46990" rIns="90170" bIns="46990"/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【原理】</a:t>
            </a:r>
            <a:endParaRPr kumimoji="0" lang="zh-CN" altLang="en-US" sz="3200" b="1" kern="1200" cap="none" spc="0" normalizeH="0" baseline="0" noProof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9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任何事物都包含着矛盾，矛盾双方既对立又统一，在一定条件下相互转化。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9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①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矛盾的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同一性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矛盾双方相互依赖、相互贯通，在一定条件下相互转化。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95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②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矛盾的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斗争性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楷体" panose="02010609060101010101" pitchFamily="49" charset="-122"/>
                <a:cs typeface="+mn-cs"/>
              </a:rPr>
              <a:t>矛盾双方相互排斥、相互对立的属性。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0" y="3228975"/>
            <a:ext cx="9144000" cy="1698625"/>
          </a:xfrm>
          <a:prstGeom prst="rect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【方法论】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我们必须用一分为二的观点、全面的观点看问题，反对用片面的观点看问题，坚持两点论、两分法。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要积极创造条件, 使矛盾向有利方向转化（即趋利避害）。</a:t>
            </a:r>
            <a:r>
              <a:rPr kumimoji="0" lang="zh-CN" altLang="en-US" sz="2800" b="1" kern="1200" cap="none" spc="0" normalizeH="0" baseline="0" noProof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要在对立中把握统一，在统一中把握对立。</a:t>
            </a:r>
            <a:endParaRPr kumimoji="0" lang="zh-CN" altLang="en-US" sz="2800" b="1" kern="1200" cap="none" spc="0" normalizeH="0" baseline="0" noProof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5332413"/>
            <a:ext cx="9144000" cy="1003300"/>
          </a:xfrm>
          <a:prstGeom prst="rect">
            <a:avLst/>
          </a:prstGeom>
          <a:solidFill>
            <a:srgbClr val="FFFFCC"/>
          </a:solidFill>
          <a:ln w="57150" cmpd="thickThin">
            <a:solidFill>
              <a:srgbClr val="80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王  籍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“蝉噪林愈静，鸟鸣山更幽”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王安石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一蝉不噪林愈静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一鸟不鸣山更幽”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4800600"/>
            <a:ext cx="9144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+mn-cs"/>
              </a:rPr>
              <a:t>体会矛盾的对立统一：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+mn-cs"/>
              </a:rPr>
              <a:t>这两句诗哪一句写得好？为什么？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6335713"/>
            <a:ext cx="9144000" cy="522288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温馨提示：王安石的修改只见对立，不见统一，点金成铁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bldLvl="0" animBg="1"/>
      <p:bldP spid="67590" grpId="0"/>
      <p:bldP spid="67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914400" y="2667000"/>
            <a:ext cx="685800" cy="1222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</a:t>
            </a:r>
            <a:endParaRPr kumimoji="0" lang="zh-CN" altLang="en-US" sz="36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602" name="AutoShape 8"/>
          <p:cNvSpPr/>
          <p:nvPr/>
        </p:nvSpPr>
        <p:spPr>
          <a:xfrm>
            <a:off x="2590800" y="2057400"/>
            <a:ext cx="215900" cy="3024188"/>
          </a:xfrm>
          <a:prstGeom prst="leftBrace">
            <a:avLst>
              <a:gd name="adj1" fmla="val 116209"/>
              <a:gd name="adj2" fmla="val 50000"/>
            </a:avLst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2819400" y="1676400"/>
            <a:ext cx="3311525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）什么是矛盾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2819400" y="2743200"/>
            <a:ext cx="4476750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（２）矛盾的两个基本属性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2819400" y="3810000"/>
            <a:ext cx="5721350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）矛盾的同一性和斗争性的含义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2819400" y="4724400"/>
            <a:ext cx="5721350" cy="5492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）矛盾的同一性和斗争性的关系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62000" y="5638800"/>
            <a:ext cx="7620000" cy="838200"/>
            <a:chOff x="0" y="0"/>
            <a:chExt cx="2290" cy="978"/>
          </a:xfrm>
        </p:grpSpPr>
        <p:sp>
          <p:nvSpPr>
            <p:cNvPr id="25608" name="Rectangle 5"/>
            <p:cNvSpPr/>
            <p:nvPr/>
          </p:nvSpPr>
          <p:spPr>
            <a:xfrm>
              <a:off x="0" y="0"/>
              <a:ext cx="2064" cy="9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/>
              <a:r>
                <a:rPr lang="zh-C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这要求我们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坚持一分为二的观点，坚持两分法，</a:t>
              </a:r>
              <a:r>
                <a:rPr lang="zh-C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即</a:t>
              </a:r>
              <a:r>
                <a:rPr lang="zh-CN" altLang="en-US" sz="2400" b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全面</a:t>
              </a:r>
              <a:r>
                <a:rPr lang="zh-CN" altLang="en-US" sz="2400" b="1" dirty="0">
                  <a:solidFill>
                    <a:srgbClr val="000099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的观点看问题，反对片面性。</a:t>
              </a:r>
              <a:endPara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09" name="AutoShape 6"/>
            <p:cNvSpPr/>
            <p:nvPr/>
          </p:nvSpPr>
          <p:spPr>
            <a:xfrm>
              <a:off x="2064" y="545"/>
              <a:ext cx="226" cy="90"/>
            </a:xfrm>
            <a:prstGeom prst="leftArrow">
              <a:avLst>
                <a:gd name="adj1" fmla="val 50000"/>
                <a:gd name="adj2" fmla="val 62684"/>
              </a:avLst>
            </a:prstGeom>
            <a:solidFill>
              <a:srgbClr val="00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 eaLnBrk="0" hangingPunct="0"/>
              <a:endParaRPr lang="zh-CN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10" name="WordArt 11"/>
          <p:cNvSpPr/>
          <p:nvPr/>
        </p:nvSpPr>
        <p:spPr>
          <a:xfrm>
            <a:off x="457200" y="228600"/>
            <a:ext cx="28956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框题小结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5" name="WordArt 4"/>
          <p:cNvSpPr>
            <a:spLocks noTextEdit="1"/>
          </p:cNvSpPr>
          <p:nvPr/>
        </p:nvSpPr>
        <p:spPr>
          <a:xfrm>
            <a:off x="1295400" y="685800"/>
            <a:ext cx="67056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第九课 唯物辩证法的实质和核心</a:t>
            </a:r>
            <a:endParaRPr lang="zh-CN" altLang="en-US" sz="3600"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6" name="Picture 5" descr="STRIPE1"/>
          <p:cNvPicPr preferRelativeResize="0"/>
          <p:nvPr/>
        </p:nvPicPr>
        <p:blipFill>
          <a:blip r:embed="rId1">
            <a:lum contrast="6000"/>
          </a:blip>
          <a:stretch>
            <a:fillRect/>
          </a:stretch>
        </p:blipFill>
        <p:spPr>
          <a:xfrm>
            <a:off x="533400" y="2743200"/>
            <a:ext cx="7951788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4"/>
          <p:cNvSpPr/>
          <p:nvPr/>
        </p:nvSpPr>
        <p:spPr>
          <a:xfrm>
            <a:off x="990600" y="3581400"/>
            <a:ext cx="685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349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一、矛盾是事物发展的源泉和动力</a:t>
            </a:r>
            <a:endParaRPr lang="zh-CN" altLang="en-US" sz="3600">
              <a:ln w="349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5"/>
          <p:cNvSpPr/>
          <p:nvPr/>
        </p:nvSpPr>
        <p:spPr>
          <a:xfrm>
            <a:off x="228600" y="550863"/>
            <a:ext cx="8458200" cy="2171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、下列选项中，反映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矛盾同一性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道理的俗语是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    ）    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A.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不见高山，不显平川    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B.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积劳成疾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C.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量体裁衣              </a:t>
            </a:r>
            <a:r>
              <a:rPr kumimoji="0" 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D.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因材施教</a:t>
            </a: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699" name="Rectangle 6"/>
          <p:cNvSpPr/>
          <p:nvPr/>
        </p:nvSpPr>
        <p:spPr>
          <a:xfrm>
            <a:off x="304800" y="762000"/>
            <a:ext cx="1419225" cy="8255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Ａ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Rectangle 7"/>
          <p:cNvSpPr/>
          <p:nvPr/>
        </p:nvSpPr>
        <p:spPr>
          <a:xfrm>
            <a:off x="228600" y="3429000"/>
            <a:ext cx="8642350" cy="26606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2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、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《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孙子兵法</a:t>
            </a: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》“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投之亡地而后存，置之死地而后生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”。这一观点表明（  　　  ）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A.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矛盾双方是相互依赖、互为前提的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B.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矛盾双方是相互排斥、相互对立的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C.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矛盾双方在一定条件下是可以相互转化的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D.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矛盾的斗争性寓于同一性之中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01" name="Rectangle 10"/>
          <p:cNvSpPr/>
          <p:nvPr/>
        </p:nvSpPr>
        <p:spPr>
          <a:xfrm>
            <a:off x="4191000" y="3810000"/>
            <a:ext cx="704850" cy="711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>
            <a:spAutoFit/>
          </a:bodyPr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Ｃ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699" grpId="0"/>
      <p:bldP spid="29700" grpId="0" bldLvl="0" animBg="1"/>
      <p:bldP spid="2970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文本框 30721"/>
          <p:cNvSpPr txBox="1"/>
          <p:nvPr/>
        </p:nvSpPr>
        <p:spPr>
          <a:xfrm>
            <a:off x="0" y="304800"/>
            <a:ext cx="586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3.下图漫画的寓意在于说明(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宋体" panose="02010600030101010101" pitchFamily="2" charset="-122"/>
              </a:rPr>
              <a:t>　　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)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</p:txBody>
      </p:sp>
      <p:pic>
        <p:nvPicPr>
          <p:cNvPr id="27650" name="图片 30722"/>
          <p:cNvPicPr/>
          <p:nvPr/>
        </p:nvPicPr>
        <p:blipFill>
          <a:blip r:embed="rId1"/>
          <a:stretch>
            <a:fillRect/>
          </a:stretch>
        </p:blipFill>
        <p:spPr>
          <a:xfrm>
            <a:off x="1447800" y="3200400"/>
            <a:ext cx="3886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文本框 30723"/>
          <p:cNvSpPr txBox="1"/>
          <p:nvPr/>
        </p:nvSpPr>
        <p:spPr>
          <a:xfrm>
            <a:off x="76200" y="914400"/>
            <a:ext cx="7239000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A.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同一离不开斗争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B.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斗争离不开同一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C.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矛盾是普遍存在的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D.</a:t>
            </a:r>
            <a:r>
              <a:rPr kumimoji="0" lang="zh-CN" altLang="en-US" sz="28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矛盾普遍性与特殊性是相互转化的</a:t>
            </a:r>
            <a:endParaRPr kumimoji="0" lang="zh-CN" altLang="en-US" sz="28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1676400" y="6248400"/>
            <a:ext cx="342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Times New Roman" panose="02020603050405020304" pitchFamily="18" charset="0"/>
              </a:rPr>
              <a:t>敌人是通过相处得来的</a:t>
            </a:r>
            <a:endParaRPr kumimoji="0" lang="zh-CN" altLang="en-US" sz="2400" b="1" kern="1200" cap="none" spc="0" normalizeH="0" baseline="0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4572000" y="76200"/>
            <a:ext cx="641350" cy="1189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7200" b="1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B</a:t>
            </a:r>
            <a:endParaRPr lang="en-US" altLang="zh-CN" sz="7200" b="1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8673" name="Picture 2" descr="20051152019223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2895600"/>
            <a:ext cx="9144000" cy="974725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陶渊明在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桃花源记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中描述了一个与世隔绝、风景秀丽的和谐的没有任何矛盾的理想世界。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3962400"/>
            <a:ext cx="891540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陶渊明所向往的世外桃源真实存在吗</a:t>
            </a:r>
            <a:r>
              <a:rPr kumimoji="0" lang="en-US" altLang="zh-CN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为什么？</a:t>
            </a:r>
            <a:endParaRPr kumimoji="0" lang="en-US" altLang="zh-CN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4724400"/>
            <a:ext cx="9144000" cy="1809750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从中国古代老子“</a:t>
            </a: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小国寡民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”的构想、陶渊明对“</a:t>
            </a: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世外桃源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”的向往，到英国莫尔的“</a:t>
            </a:r>
            <a:r>
              <a:rPr kumimoji="0" lang="zh-CN" altLang="en-US" sz="2800" b="1" kern="1200" cap="none" spc="0" normalizeH="0" baseline="0" noProof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乌托邦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”，他们都在期望发现或建设一个</a:t>
            </a:r>
            <a:r>
              <a:rPr kumimoji="0" lang="zh-CN" altLang="en-US" sz="2800" b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没有任何矛盾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的“理想世界”。然而这样的世界是根本不存在的，他们的理想也只能是一种空想。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ldLvl="0" animBg="1"/>
      <p:bldP spid="3277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0" y="1752600"/>
            <a:ext cx="1371600" cy="54768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自然界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081213" y="3768725"/>
            <a:ext cx="1728788" cy="54768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人类社会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362200" y="5410200"/>
            <a:ext cx="1733550" cy="54768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人的思维</a:t>
            </a:r>
            <a:endParaRPr kumimoji="0" lang="zh-CN" altLang="en-US" sz="28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00" name="AutoShape 5"/>
          <p:cNvSpPr/>
          <p:nvPr/>
        </p:nvSpPr>
        <p:spPr>
          <a:xfrm>
            <a:off x="3886200" y="1447800"/>
            <a:ext cx="123825" cy="1131888"/>
          </a:xfrm>
          <a:prstGeom prst="leftBrace">
            <a:avLst>
              <a:gd name="adj1" fmla="val 87897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1" name="AutoShape 6"/>
          <p:cNvSpPr/>
          <p:nvPr/>
        </p:nvSpPr>
        <p:spPr>
          <a:xfrm>
            <a:off x="3962400" y="3276600"/>
            <a:ext cx="123825" cy="1331913"/>
          </a:xfrm>
          <a:prstGeom prst="leftBrace">
            <a:avLst>
              <a:gd name="adj1" fmla="val 87844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2" name="AutoShape 7"/>
          <p:cNvSpPr/>
          <p:nvPr/>
        </p:nvSpPr>
        <p:spPr>
          <a:xfrm>
            <a:off x="4267200" y="5105400"/>
            <a:ext cx="195263" cy="1246188"/>
          </a:xfrm>
          <a:prstGeom prst="leftBrace">
            <a:avLst>
              <a:gd name="adj1" fmla="val 88019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3" name="Text Box 8"/>
          <p:cNvSpPr txBox="1"/>
          <p:nvPr/>
        </p:nvSpPr>
        <p:spPr>
          <a:xfrm>
            <a:off x="4114800" y="1219200"/>
            <a:ext cx="1944688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同化、异化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4" name="Text Box 12"/>
          <p:cNvSpPr txBox="1"/>
          <p:nvPr/>
        </p:nvSpPr>
        <p:spPr>
          <a:xfrm>
            <a:off x="4114800" y="1752600"/>
            <a:ext cx="1944688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化合、分解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5" name="Text Box 13"/>
          <p:cNvSpPr txBox="1"/>
          <p:nvPr/>
        </p:nvSpPr>
        <p:spPr>
          <a:xfrm>
            <a:off x="4114800" y="2286000"/>
            <a:ext cx="15621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正极、负极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6" name="Text Box 19"/>
          <p:cNvSpPr txBox="1"/>
          <p:nvPr/>
        </p:nvSpPr>
        <p:spPr>
          <a:xfrm>
            <a:off x="4648200" y="5029200"/>
            <a:ext cx="18716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知、不知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7" name="Text Box 21"/>
          <p:cNvSpPr txBox="1"/>
          <p:nvPr/>
        </p:nvSpPr>
        <p:spPr>
          <a:xfrm>
            <a:off x="4419600" y="5334000"/>
            <a:ext cx="161766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真理、谬误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8" name="Text Box 23"/>
          <p:cNvSpPr txBox="1"/>
          <p:nvPr/>
        </p:nvSpPr>
        <p:spPr>
          <a:xfrm>
            <a:off x="4419600" y="5791200"/>
            <a:ext cx="2484438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高雅艺术，低俗艺术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09" name="Text Box 24"/>
          <p:cNvSpPr txBox="1"/>
          <p:nvPr/>
        </p:nvSpPr>
        <p:spPr>
          <a:xfrm>
            <a:off x="4191000" y="3124200"/>
            <a:ext cx="1943100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民主、集中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0" name="Text Box 25"/>
          <p:cNvSpPr txBox="1"/>
          <p:nvPr/>
        </p:nvSpPr>
        <p:spPr>
          <a:xfrm>
            <a:off x="4267200" y="3962400"/>
            <a:ext cx="18002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自由、纪律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1" name="Text Box 27"/>
          <p:cNvSpPr txBox="1"/>
          <p:nvPr/>
        </p:nvSpPr>
        <p:spPr>
          <a:xfrm>
            <a:off x="4191000" y="3505200"/>
            <a:ext cx="162242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权利、义务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2" name="AutoShape 17"/>
          <p:cNvSpPr/>
          <p:nvPr/>
        </p:nvSpPr>
        <p:spPr>
          <a:xfrm>
            <a:off x="6172200" y="1295400"/>
            <a:ext cx="152400" cy="1447800"/>
          </a:xfrm>
          <a:prstGeom prst="rightBrace">
            <a:avLst>
              <a:gd name="adj1" fmla="val 7881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3" name="AutoShape 18"/>
          <p:cNvSpPr/>
          <p:nvPr/>
        </p:nvSpPr>
        <p:spPr>
          <a:xfrm>
            <a:off x="6934200" y="5029200"/>
            <a:ext cx="152400" cy="1447800"/>
          </a:xfrm>
          <a:prstGeom prst="rightBrace">
            <a:avLst>
              <a:gd name="adj1" fmla="val 7881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14" name="AutoShape 19"/>
          <p:cNvSpPr/>
          <p:nvPr/>
        </p:nvSpPr>
        <p:spPr>
          <a:xfrm>
            <a:off x="6248400" y="3200400"/>
            <a:ext cx="152400" cy="1447800"/>
          </a:xfrm>
          <a:prstGeom prst="rightBrace">
            <a:avLst>
              <a:gd name="adj1" fmla="val 78814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6477000" y="1828800"/>
            <a:ext cx="14478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充满矛盾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7239000" y="5562600"/>
            <a:ext cx="14478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充满矛盾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400800" y="3657600"/>
            <a:ext cx="14478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充满矛盾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9718" name="AutoShape 23"/>
          <p:cNvCxnSpPr/>
          <p:nvPr/>
        </p:nvCxnSpPr>
        <p:spPr>
          <a:xfrm>
            <a:off x="2743200" y="2438400"/>
            <a:ext cx="1588" cy="1162050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719" name="AutoShape 24"/>
          <p:cNvCxnSpPr/>
          <p:nvPr/>
        </p:nvCxnSpPr>
        <p:spPr>
          <a:xfrm flipH="1">
            <a:off x="838200" y="3352800"/>
            <a:ext cx="31750" cy="1752600"/>
          </a:xfrm>
          <a:prstGeom prst="straightConnector1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5865" name="Text Box 25"/>
          <p:cNvSpPr txBox="1"/>
          <p:nvPr/>
        </p:nvSpPr>
        <p:spPr>
          <a:xfrm>
            <a:off x="2743200" y="2514600"/>
            <a:ext cx="549275" cy="838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矛盾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21" name="AutoShape 5"/>
          <p:cNvSpPr/>
          <p:nvPr/>
        </p:nvSpPr>
        <p:spPr>
          <a:xfrm>
            <a:off x="1905000" y="1981200"/>
            <a:ext cx="228600" cy="2057400"/>
          </a:xfrm>
          <a:prstGeom prst="leftBrace">
            <a:avLst>
              <a:gd name="adj1" fmla="val 86875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28600" y="2667000"/>
            <a:ext cx="1676400" cy="54768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客观世界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152400" y="5334000"/>
            <a:ext cx="1676400" cy="547688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主观世界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24" name="Line 29"/>
          <p:cNvSpPr/>
          <p:nvPr/>
        </p:nvSpPr>
        <p:spPr>
          <a:xfrm>
            <a:off x="1828800" y="5676900"/>
            <a:ext cx="609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914400" y="3733800"/>
            <a:ext cx="612775" cy="838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eaVert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26" name="Text Box 31"/>
          <p:cNvSpPr txBox="1"/>
          <p:nvPr/>
        </p:nvSpPr>
        <p:spPr>
          <a:xfrm>
            <a:off x="4724400" y="60960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27" name="Text Box 33"/>
          <p:cNvSpPr txBox="1"/>
          <p:nvPr/>
        </p:nvSpPr>
        <p:spPr>
          <a:xfrm>
            <a:off x="4495800" y="43434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28" name="Text Box 34"/>
          <p:cNvSpPr txBox="1"/>
          <p:nvPr/>
        </p:nvSpPr>
        <p:spPr>
          <a:xfrm>
            <a:off x="4343400" y="25908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……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75" name="Text Box 7"/>
          <p:cNvSpPr txBox="1">
            <a:spLocks noChangeArrowheads="1"/>
          </p:cNvSpPr>
          <p:nvPr/>
        </p:nvSpPr>
        <p:spPr bwMode="auto">
          <a:xfrm>
            <a:off x="0" y="0"/>
            <a:ext cx="487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矛盾的普遍性</a:t>
            </a:r>
            <a:endParaRPr kumimoji="0" lang="zh-CN" altLang="en-US" sz="36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76" name="Text Box 2"/>
          <p:cNvSpPr txBox="1">
            <a:spLocks noChangeArrowheads="1"/>
          </p:cNvSpPr>
          <p:nvPr/>
        </p:nvSpPr>
        <p:spPr bwMode="auto">
          <a:xfrm>
            <a:off x="304800" y="685800"/>
            <a:ext cx="59039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）事事有矛盾（空间）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5" grpId="0"/>
      <p:bldP spid="35870" grpId="0"/>
      <p:bldP spid="358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21" name="Line 2"/>
          <p:cNvSpPr/>
          <p:nvPr/>
        </p:nvSpPr>
        <p:spPr>
          <a:xfrm>
            <a:off x="2667000" y="1981200"/>
            <a:ext cx="54102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2819400"/>
            <a:ext cx="1905000" cy="5984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人类社会</a:t>
            </a:r>
            <a:endParaRPr kumimoji="0" lang="zh-CN" altLang="en-US" sz="3200" b="1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71488" y="4271963"/>
            <a:ext cx="1905000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思维领域</a:t>
            </a:r>
            <a:endParaRPr kumimoji="0" lang="zh-CN" altLang="en-US" sz="3200" b="1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7924800" cy="1095375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A、</a:t>
            </a: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矛盾萌芽      B、矛盾发展壮大                   C、矛盾将要消亡  D、新的矛盾运动开始</a:t>
            </a:r>
            <a:endParaRPr kumimoji="0" lang="zh-CN" altLang="en-US" sz="3200" b="1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25" name="Line 7"/>
          <p:cNvSpPr/>
          <p:nvPr/>
        </p:nvSpPr>
        <p:spPr>
          <a:xfrm>
            <a:off x="2667000" y="1752600"/>
            <a:ext cx="0" cy="4572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6" name="Line 8"/>
          <p:cNvSpPr/>
          <p:nvPr/>
        </p:nvSpPr>
        <p:spPr>
          <a:xfrm>
            <a:off x="5943600" y="1676400"/>
            <a:ext cx="0" cy="5334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未知"/>
          <p:cNvSpPr/>
          <p:nvPr/>
        </p:nvSpPr>
        <p:spPr>
          <a:xfrm>
            <a:off x="2667000" y="1447800"/>
            <a:ext cx="3276600" cy="457200"/>
          </a:xfrm>
          <a:custGeom>
            <a:avLst/>
            <a:gdLst/>
            <a:ahLst/>
            <a:cxnLst>
              <a:cxn ang="0">
                <a:pos x="0" y="435483008"/>
              </a:cxn>
              <a:cxn ang="0">
                <a:pos x="2147483647" y="0"/>
              </a:cxn>
              <a:cxn ang="0">
                <a:pos x="2147483647" y="435483008"/>
              </a:cxn>
            </a:cxnLst>
            <a:pathLst>
              <a:path w="2064" h="480">
                <a:moveTo>
                  <a:pt x="0" y="480"/>
                </a:moveTo>
                <a:cubicBezTo>
                  <a:pt x="284" y="240"/>
                  <a:pt x="568" y="0"/>
                  <a:pt x="912" y="0"/>
                </a:cubicBezTo>
                <a:cubicBezTo>
                  <a:pt x="1256" y="0"/>
                  <a:pt x="1872" y="400"/>
                  <a:pt x="2064" y="48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8" name="未知"/>
          <p:cNvSpPr/>
          <p:nvPr/>
        </p:nvSpPr>
        <p:spPr>
          <a:xfrm>
            <a:off x="6019800" y="1447800"/>
            <a:ext cx="1146175" cy="447675"/>
          </a:xfrm>
          <a:custGeom>
            <a:avLst/>
            <a:gdLst/>
            <a:ahLst/>
            <a:cxnLst>
              <a:cxn ang="0">
                <a:pos x="0" y="710683953"/>
              </a:cxn>
              <a:cxn ang="0">
                <a:pos x="166330306" y="627518039"/>
              </a:cxn>
              <a:cxn ang="0">
                <a:pos x="418345994" y="403224925"/>
              </a:cxn>
              <a:cxn ang="0">
                <a:pos x="728325902" y="264615597"/>
              </a:cxn>
              <a:cxn ang="0">
                <a:pos x="1567537054" y="40322495"/>
              </a:cxn>
              <a:cxn ang="0">
                <a:pos x="1819552991" y="12599985"/>
              </a:cxn>
            </a:cxnLst>
            <a:pathLst>
              <a:path w="722" h="282">
                <a:moveTo>
                  <a:pt x="0" y="282"/>
                </a:moveTo>
                <a:cubicBezTo>
                  <a:pt x="27" y="273"/>
                  <a:pt x="45" y="270"/>
                  <a:pt x="66" y="249"/>
                </a:cubicBezTo>
                <a:cubicBezTo>
                  <a:pt x="102" y="213"/>
                  <a:pt x="115" y="177"/>
                  <a:pt x="166" y="160"/>
                </a:cubicBezTo>
                <a:cubicBezTo>
                  <a:pt x="201" y="127"/>
                  <a:pt x="244" y="120"/>
                  <a:pt x="289" y="105"/>
                </a:cubicBezTo>
                <a:cubicBezTo>
                  <a:pt x="401" y="68"/>
                  <a:pt x="504" y="31"/>
                  <a:pt x="622" y="16"/>
                </a:cubicBezTo>
                <a:cubicBezTo>
                  <a:pt x="684" y="0"/>
                  <a:pt x="651" y="5"/>
                  <a:pt x="722" y="5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29" name="Line 12"/>
          <p:cNvSpPr/>
          <p:nvPr/>
        </p:nvSpPr>
        <p:spPr>
          <a:xfrm>
            <a:off x="2667000" y="3200400"/>
            <a:ext cx="54102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0" name="Line 13"/>
          <p:cNvSpPr/>
          <p:nvPr/>
        </p:nvSpPr>
        <p:spPr>
          <a:xfrm>
            <a:off x="2667000" y="2941638"/>
            <a:ext cx="0" cy="4572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31" name="Line 14"/>
          <p:cNvSpPr/>
          <p:nvPr/>
        </p:nvSpPr>
        <p:spPr>
          <a:xfrm>
            <a:off x="5943600" y="2865438"/>
            <a:ext cx="0" cy="5334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32" name="未知"/>
          <p:cNvSpPr/>
          <p:nvPr/>
        </p:nvSpPr>
        <p:spPr>
          <a:xfrm>
            <a:off x="2667000" y="2636838"/>
            <a:ext cx="3276600" cy="457200"/>
          </a:xfrm>
          <a:custGeom>
            <a:avLst/>
            <a:gdLst/>
            <a:ahLst/>
            <a:cxnLst>
              <a:cxn ang="0">
                <a:pos x="0" y="435483008"/>
              </a:cxn>
              <a:cxn ang="0">
                <a:pos x="2147483647" y="0"/>
              </a:cxn>
              <a:cxn ang="0">
                <a:pos x="2147483647" y="435483008"/>
              </a:cxn>
            </a:cxnLst>
            <a:pathLst>
              <a:path w="2064" h="480">
                <a:moveTo>
                  <a:pt x="0" y="480"/>
                </a:moveTo>
                <a:cubicBezTo>
                  <a:pt x="284" y="240"/>
                  <a:pt x="568" y="0"/>
                  <a:pt x="912" y="0"/>
                </a:cubicBezTo>
                <a:cubicBezTo>
                  <a:pt x="1256" y="0"/>
                  <a:pt x="1872" y="400"/>
                  <a:pt x="2064" y="48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3" name="未知"/>
          <p:cNvSpPr/>
          <p:nvPr/>
        </p:nvSpPr>
        <p:spPr>
          <a:xfrm>
            <a:off x="5969000" y="2678113"/>
            <a:ext cx="1146175" cy="447675"/>
          </a:xfrm>
          <a:custGeom>
            <a:avLst/>
            <a:gdLst/>
            <a:ahLst/>
            <a:cxnLst>
              <a:cxn ang="0">
                <a:pos x="0" y="710683953"/>
              </a:cxn>
              <a:cxn ang="0">
                <a:pos x="166330306" y="627518039"/>
              </a:cxn>
              <a:cxn ang="0">
                <a:pos x="418345994" y="403224925"/>
              </a:cxn>
              <a:cxn ang="0">
                <a:pos x="728325902" y="264615597"/>
              </a:cxn>
              <a:cxn ang="0">
                <a:pos x="1567537054" y="40322495"/>
              </a:cxn>
              <a:cxn ang="0">
                <a:pos x="1819552991" y="12599985"/>
              </a:cxn>
            </a:cxnLst>
            <a:pathLst>
              <a:path w="722" h="282">
                <a:moveTo>
                  <a:pt x="0" y="282"/>
                </a:moveTo>
                <a:cubicBezTo>
                  <a:pt x="27" y="273"/>
                  <a:pt x="45" y="270"/>
                  <a:pt x="66" y="249"/>
                </a:cubicBezTo>
                <a:cubicBezTo>
                  <a:pt x="102" y="213"/>
                  <a:pt x="115" y="177"/>
                  <a:pt x="166" y="160"/>
                </a:cubicBezTo>
                <a:cubicBezTo>
                  <a:pt x="201" y="127"/>
                  <a:pt x="244" y="120"/>
                  <a:pt x="289" y="105"/>
                </a:cubicBezTo>
                <a:cubicBezTo>
                  <a:pt x="401" y="68"/>
                  <a:pt x="504" y="31"/>
                  <a:pt x="622" y="16"/>
                </a:cubicBezTo>
                <a:cubicBezTo>
                  <a:pt x="684" y="0"/>
                  <a:pt x="651" y="5"/>
                  <a:pt x="722" y="5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4" name="Text Box 17"/>
          <p:cNvSpPr txBox="1"/>
          <p:nvPr/>
        </p:nvSpPr>
        <p:spPr>
          <a:xfrm>
            <a:off x="2514600" y="32766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            B                  C          D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5" name="Line 18"/>
          <p:cNvSpPr/>
          <p:nvPr/>
        </p:nvSpPr>
        <p:spPr>
          <a:xfrm>
            <a:off x="2667000" y="4694238"/>
            <a:ext cx="5410200" cy="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6" name="Line 19"/>
          <p:cNvSpPr/>
          <p:nvPr/>
        </p:nvSpPr>
        <p:spPr>
          <a:xfrm>
            <a:off x="2667000" y="4465638"/>
            <a:ext cx="0" cy="4572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37" name="Line 20"/>
          <p:cNvSpPr/>
          <p:nvPr/>
        </p:nvSpPr>
        <p:spPr>
          <a:xfrm>
            <a:off x="5943600" y="4389438"/>
            <a:ext cx="0" cy="533400"/>
          </a:xfrm>
          <a:prstGeom prst="line">
            <a:avLst/>
          </a:prstGeom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38" name="未知"/>
          <p:cNvSpPr/>
          <p:nvPr/>
        </p:nvSpPr>
        <p:spPr>
          <a:xfrm>
            <a:off x="2667000" y="4160838"/>
            <a:ext cx="3276600" cy="457200"/>
          </a:xfrm>
          <a:custGeom>
            <a:avLst/>
            <a:gdLst/>
            <a:ahLst/>
            <a:cxnLst>
              <a:cxn ang="0">
                <a:pos x="0" y="435483008"/>
              </a:cxn>
              <a:cxn ang="0">
                <a:pos x="2147483647" y="0"/>
              </a:cxn>
              <a:cxn ang="0">
                <a:pos x="2147483647" y="435483008"/>
              </a:cxn>
            </a:cxnLst>
            <a:pathLst>
              <a:path w="2064" h="480">
                <a:moveTo>
                  <a:pt x="0" y="480"/>
                </a:moveTo>
                <a:cubicBezTo>
                  <a:pt x="284" y="240"/>
                  <a:pt x="568" y="0"/>
                  <a:pt x="912" y="0"/>
                </a:cubicBezTo>
                <a:cubicBezTo>
                  <a:pt x="1256" y="0"/>
                  <a:pt x="1872" y="400"/>
                  <a:pt x="2064" y="480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39" name="未知"/>
          <p:cNvSpPr/>
          <p:nvPr/>
        </p:nvSpPr>
        <p:spPr>
          <a:xfrm>
            <a:off x="5969000" y="4202113"/>
            <a:ext cx="1146175" cy="447675"/>
          </a:xfrm>
          <a:custGeom>
            <a:avLst/>
            <a:gdLst/>
            <a:ahLst/>
            <a:cxnLst>
              <a:cxn ang="0">
                <a:pos x="0" y="710683953"/>
              </a:cxn>
              <a:cxn ang="0">
                <a:pos x="166330306" y="627518039"/>
              </a:cxn>
              <a:cxn ang="0">
                <a:pos x="418345994" y="403224925"/>
              </a:cxn>
              <a:cxn ang="0">
                <a:pos x="728325902" y="264615597"/>
              </a:cxn>
              <a:cxn ang="0">
                <a:pos x="1567537054" y="40322495"/>
              </a:cxn>
              <a:cxn ang="0">
                <a:pos x="1819552991" y="12599985"/>
              </a:cxn>
            </a:cxnLst>
            <a:pathLst>
              <a:path w="722" h="282">
                <a:moveTo>
                  <a:pt x="0" y="282"/>
                </a:moveTo>
                <a:cubicBezTo>
                  <a:pt x="27" y="273"/>
                  <a:pt x="45" y="270"/>
                  <a:pt x="66" y="249"/>
                </a:cubicBezTo>
                <a:cubicBezTo>
                  <a:pt x="102" y="213"/>
                  <a:pt x="115" y="177"/>
                  <a:pt x="166" y="160"/>
                </a:cubicBezTo>
                <a:cubicBezTo>
                  <a:pt x="201" y="127"/>
                  <a:pt x="244" y="120"/>
                  <a:pt x="289" y="105"/>
                </a:cubicBezTo>
                <a:cubicBezTo>
                  <a:pt x="401" y="68"/>
                  <a:pt x="504" y="31"/>
                  <a:pt x="622" y="16"/>
                </a:cubicBezTo>
                <a:cubicBezTo>
                  <a:pt x="684" y="0"/>
                  <a:pt x="651" y="5"/>
                  <a:pt x="722" y="5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40" name="Text Box 23"/>
          <p:cNvSpPr txBox="1"/>
          <p:nvPr/>
        </p:nvSpPr>
        <p:spPr>
          <a:xfrm>
            <a:off x="2362200" y="48006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            B                  C          D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41" name="Text Box 24"/>
          <p:cNvSpPr txBox="1"/>
          <p:nvPr/>
        </p:nvSpPr>
        <p:spPr>
          <a:xfrm>
            <a:off x="327025" y="6300788"/>
            <a:ext cx="7993063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1447800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自然界</a:t>
            </a:r>
            <a:endParaRPr kumimoji="0" lang="zh-CN" altLang="en-US" sz="3200" b="1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914" name="WordArt 32"/>
          <p:cNvSpPr>
            <a:spLocks noTextEdit="1"/>
          </p:cNvSpPr>
          <p:nvPr/>
        </p:nvSpPr>
        <p:spPr>
          <a:xfrm>
            <a:off x="228600" y="685800"/>
            <a:ext cx="3505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solidFill>
                  <a:schemeClr val="tx2"/>
                </a:solidFill>
                <a:effectLst>
                  <a:outerShdw dist="35921" dir="2699999" algn="ctr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（2）时时有矛盾（时间）</a:t>
            </a:r>
            <a:endParaRPr lang="zh-CN" altLang="en-US" sz="3600" b="1">
              <a:solidFill>
                <a:schemeClr val="tx2"/>
              </a:solidFill>
              <a:effectLst>
                <a:outerShdw dist="35921" dir="2699999" algn="ctr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15" name="Text Box 7"/>
          <p:cNvSpPr txBox="1">
            <a:spLocks noChangeArrowheads="1"/>
          </p:cNvSpPr>
          <p:nvPr/>
        </p:nvSpPr>
        <p:spPr bwMode="auto">
          <a:xfrm>
            <a:off x="0" y="0"/>
            <a:ext cx="48768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矛盾的普遍性</a:t>
            </a:r>
            <a:endParaRPr kumimoji="0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0745" name="Text Box 17"/>
          <p:cNvSpPr txBox="1"/>
          <p:nvPr/>
        </p:nvSpPr>
        <p:spPr>
          <a:xfrm>
            <a:off x="2362200" y="19812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            B                  C          D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91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1447800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自然界</a:t>
            </a:r>
            <a:endParaRPr kumimoji="0" lang="zh-CN" altLang="en-US" sz="3200" b="1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747" name="Text Box 17"/>
          <p:cNvSpPr txBox="1"/>
          <p:nvPr/>
        </p:nvSpPr>
        <p:spPr>
          <a:xfrm>
            <a:off x="2362200" y="1981200"/>
            <a:ext cx="5791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            B                  C          D</a:t>
            </a:r>
            <a:endParaRPr lang="zh-CN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3124200"/>
            <a:ext cx="8991600" cy="2457450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【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方法论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Wingdings" panose="05000000000000000000" pitchFamily="2" charset="2"/>
              </a:rPr>
              <a:t>】</a:t>
            </a:r>
            <a:endParaRPr kumimoji="0" lang="en-US" altLang="zh-CN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Wingdings" panose="05000000000000000000" pitchFamily="2" charset="2"/>
            </a:endParaRPr>
          </a:p>
          <a:p>
            <a:pPr marR="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Wingdings" panose="05000000000000000000" pitchFamily="2" charset="2"/>
              </a:rPr>
              <a:t>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对任何事物，我们都要承认矛盾，分析矛盾，勇于揭露矛盾，积极寻找正确的方法解决矛盾。 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Wingdings" panose="05000000000000000000" pitchFamily="2" charset="2"/>
              </a:rPr>
              <a:t>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坚持用一分为二的观点看问题。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0" y="1219200"/>
            <a:ext cx="9067800" cy="1676400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【原理内容】矛盾具有普遍性</a:t>
            </a:r>
            <a:r>
              <a:rPr kumimoji="0" lang="zh-CN" altLang="en-US" sz="3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endParaRPr kumimoji="0" lang="zh-CN" altLang="en-US" sz="3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（1）矛盾存在于一切事物中，即事事有矛盾；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（2）矛盾贯穿每一事物发展过程的始终，即时时有矛盾。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1747" name="WordArt 8"/>
          <p:cNvSpPr>
            <a:spLocks noTextEdit="1"/>
          </p:cNvSpPr>
          <p:nvPr/>
        </p:nvSpPr>
        <p:spPr>
          <a:xfrm>
            <a:off x="228600" y="1524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知识小结：矛盾的普遍性原理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3352800"/>
            <a:ext cx="8763000" cy="1838325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、不同事物具有不同的矛盾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、同一事物在发展的不同过程和阶段上有不同的矛盾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5091113"/>
            <a:ext cx="8610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2590800"/>
            <a:ext cx="57594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矛盾特殊性的表现：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" y="1676400"/>
            <a:ext cx="8686800" cy="560388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---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即矛盾着的事物及其每一个侧面各有其特点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(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个性</a:t>
            </a:r>
            <a:r>
              <a:rPr kumimoji="0" 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)</a:t>
            </a:r>
            <a:endParaRPr kumimoji="0" 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2773" name="Rectangle 7"/>
          <p:cNvSpPr/>
          <p:nvPr/>
        </p:nvSpPr>
        <p:spPr>
          <a:xfrm>
            <a:off x="0" y="152400"/>
            <a:ext cx="4373563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2.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矛盾的特殊性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990600"/>
            <a:ext cx="33115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含义：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0" grpId="0"/>
      <p:bldP spid="3994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209800"/>
            <a:ext cx="6553200" cy="1447800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一双似喜非喜含情目，态生两靥之愁，娇袭一身之病。泪光点点，娇喘微微。闲静时如娇花照水，行动处似弱柳扶风。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362200" y="3810000"/>
            <a:ext cx="6781800" cy="1447800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身长九尺，髯长二尺；面如重枣，唇若涂脂；丹凤眼，卧蚕眉，相貌堂堂，威风凛凛。骑坐赤兔马，提一口青龙偃月刀。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5486400"/>
            <a:ext cx="6705600" cy="1371600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个子不高，面容黑瘦，短平头，头发根根竖立，胡须像隶体“一”字，穿着长衫 ，常咬着烟嘴.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0" y="152400"/>
            <a:ext cx="6807200" cy="7048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A、不同事物具有不同的矛盾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1994" name="Picture 2" descr="林黛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2133600"/>
            <a:ext cx="2590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5" name="Picture 3" descr="关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0"/>
            <a:ext cx="2362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6" name="Picture 4" descr="鲁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63" y="5257800"/>
            <a:ext cx="2357437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7" name="Text Box 5"/>
          <p:cNvSpPr txBox="1">
            <a:spLocks noChangeArrowheads="1"/>
          </p:cNvSpPr>
          <p:nvPr/>
        </p:nvSpPr>
        <p:spPr bwMode="auto">
          <a:xfrm>
            <a:off x="0" y="1524000"/>
            <a:ext cx="8229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课堂小活动：猜猜他（她）是谁？</a:t>
            </a: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228600" y="914400"/>
            <a:ext cx="8763000" cy="557213"/>
          </a:xfrm>
          <a:prstGeom prst="rect">
            <a:avLst/>
          </a:prstGeom>
          <a:solidFill>
            <a:srgbClr val="FFFFCC"/>
          </a:solidFill>
          <a:ln w="38100" cap="rnd">
            <a:solidFill>
              <a:schemeClr val="tx1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矛盾的特殊性构成了一事物区别于他事物的特殊本质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9" name="Rectangle 6"/>
          <p:cNvSpPr>
            <a:spLocks noChangeArrowheads="1"/>
          </p:cNvSpPr>
          <p:nvPr/>
        </p:nvSpPr>
        <p:spPr bwMode="auto">
          <a:xfrm>
            <a:off x="0" y="152400"/>
            <a:ext cx="6807200" cy="704850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non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A、不同事物具有不同的矛盾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228600" y="914400"/>
            <a:ext cx="8763000" cy="557213"/>
          </a:xfrm>
          <a:prstGeom prst="rect">
            <a:avLst/>
          </a:prstGeom>
          <a:solidFill>
            <a:srgbClr val="FFFFCC"/>
          </a:solidFill>
          <a:ln w="38100" cap="rnd">
            <a:solidFill>
              <a:schemeClr val="tx1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矛盾的特殊性构成了一事物区别于他事物的特殊本质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4817" name="Line 2"/>
          <p:cNvSpPr/>
          <p:nvPr/>
        </p:nvSpPr>
        <p:spPr>
          <a:xfrm>
            <a:off x="2667000" y="269716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035" name="Rectangle 22"/>
          <p:cNvSpPr>
            <a:spLocks noChangeArrowheads="1"/>
          </p:cNvSpPr>
          <p:nvPr/>
        </p:nvSpPr>
        <p:spPr bwMode="auto">
          <a:xfrm>
            <a:off x="0" y="304800"/>
            <a:ext cx="9144000" cy="58261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B、事物在发展的不同过程和阶段上有不同的矛盾。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819" name="Line 5"/>
          <p:cNvSpPr/>
          <p:nvPr/>
        </p:nvSpPr>
        <p:spPr>
          <a:xfrm>
            <a:off x="457200" y="4191000"/>
            <a:ext cx="2667000" cy="158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0" name="Line 6"/>
          <p:cNvSpPr/>
          <p:nvPr/>
        </p:nvSpPr>
        <p:spPr>
          <a:xfrm flipV="1">
            <a:off x="3124200" y="3200400"/>
            <a:ext cx="0" cy="99060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Line 7"/>
          <p:cNvSpPr/>
          <p:nvPr/>
        </p:nvSpPr>
        <p:spPr>
          <a:xfrm>
            <a:off x="3124200" y="3200400"/>
            <a:ext cx="2971800" cy="1588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2" name="Line 8"/>
          <p:cNvSpPr/>
          <p:nvPr/>
        </p:nvSpPr>
        <p:spPr>
          <a:xfrm>
            <a:off x="6096000" y="2211388"/>
            <a:ext cx="297180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3" name="Line 9"/>
          <p:cNvSpPr/>
          <p:nvPr/>
        </p:nvSpPr>
        <p:spPr>
          <a:xfrm flipV="1">
            <a:off x="6096000" y="2209800"/>
            <a:ext cx="0" cy="99060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4" name="Text Box 10"/>
          <p:cNvSpPr txBox="1"/>
          <p:nvPr/>
        </p:nvSpPr>
        <p:spPr>
          <a:xfrm>
            <a:off x="457200" y="3505200"/>
            <a:ext cx="2514600" cy="704850"/>
          </a:xfrm>
          <a:prstGeom prst="rect">
            <a:avLst/>
          </a:prstGeom>
          <a:noFill/>
          <a:ln w="38100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半殖民地半封建社会（1840——1949）</a:t>
            </a:r>
            <a:endParaRPr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5" name="Text Box 11"/>
          <p:cNvSpPr txBox="1"/>
          <p:nvPr/>
        </p:nvSpPr>
        <p:spPr>
          <a:xfrm>
            <a:off x="3505200" y="2514600"/>
            <a:ext cx="2133600" cy="704850"/>
          </a:xfrm>
          <a:prstGeom prst="rect">
            <a:avLst/>
          </a:prstGeom>
          <a:noFill/>
          <a:ln w="38100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新民主主义社会（1949——1956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</a:rPr>
              <a:t>）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34826" name="Text Box 12"/>
          <p:cNvSpPr txBox="1"/>
          <p:nvPr/>
        </p:nvSpPr>
        <p:spPr>
          <a:xfrm>
            <a:off x="6477000" y="1524000"/>
            <a:ext cx="2438400" cy="704850"/>
          </a:xfrm>
          <a:prstGeom prst="rect">
            <a:avLst/>
          </a:prstGeom>
          <a:noFill/>
          <a:ln w="38100">
            <a:noFill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社会主义初级阶段（1956—21世纪中）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827" name="Text Box 13"/>
          <p:cNvSpPr txBox="1"/>
          <p:nvPr/>
        </p:nvSpPr>
        <p:spPr>
          <a:xfrm>
            <a:off x="533400" y="4267200"/>
            <a:ext cx="2514600" cy="7429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中国人民与三座大山之间的矛盾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8" name="Text Box 14"/>
          <p:cNvSpPr txBox="1"/>
          <p:nvPr/>
        </p:nvSpPr>
        <p:spPr>
          <a:xfrm>
            <a:off x="3124200" y="3276600"/>
            <a:ext cx="2971800" cy="10477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无产阶级与资产阶级、社会主义道路与资本主义道路之间的矛盾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29" name="Text Box 15"/>
          <p:cNvSpPr txBox="1"/>
          <p:nvPr/>
        </p:nvSpPr>
        <p:spPr>
          <a:xfrm>
            <a:off x="6172200" y="2286000"/>
            <a:ext cx="2819400" cy="1047750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170" tIns="46990" rIns="90170" bIns="46990" anchor="t">
            <a:spAutoFit/>
          </a:bodyPr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人民日益增长的物质文化生活需要与落后的社会生产之间的矛盾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4830" name="Text Box 16"/>
          <p:cNvSpPr txBox="1"/>
          <p:nvPr/>
        </p:nvSpPr>
        <p:spPr>
          <a:xfrm>
            <a:off x="304800" y="1219200"/>
            <a:ext cx="292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】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31" name="Text Box 18"/>
          <p:cNvSpPr txBox="1"/>
          <p:nvPr/>
        </p:nvSpPr>
        <p:spPr>
          <a:xfrm>
            <a:off x="304800" y="1246188"/>
            <a:ext cx="318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1】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51" name="Rectangle 22"/>
          <p:cNvSpPr>
            <a:spLocks noChangeArrowheads="1"/>
          </p:cNvSpPr>
          <p:nvPr/>
        </p:nvSpPr>
        <p:spPr bwMode="auto">
          <a:xfrm>
            <a:off x="0" y="304800"/>
            <a:ext cx="9144000" cy="582613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B、事物在发展的不同过程和阶段上有不同的矛盾。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833" name="Text Box 20"/>
          <p:cNvSpPr txBox="1"/>
          <p:nvPr/>
        </p:nvSpPr>
        <p:spPr>
          <a:xfrm>
            <a:off x="304800" y="1246188"/>
            <a:ext cx="318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1】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000500" cy="4154488"/>
          </a:xfrm>
          <a:ln w="38100" cap="rnd">
            <a:solidFill>
              <a:srgbClr val="0000FF"/>
            </a:solidFill>
            <a:prstDash val="sysDot"/>
          </a:ln>
        </p:spPr>
        <p:txBody>
          <a:bodyPr vert="horz" wrap="square" lIns="90170" tIns="46990" rIns="90170" bIns="4699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童年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是一个梦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少年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是一幅画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青年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是一首诗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壮年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是一篇散文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中年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是一本小说</a:t>
            </a:r>
            <a:endParaRPr kumimoji="0" lang="zh-CN" altLang="en-US" sz="3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Tx/>
              <a:buFontTx/>
              <a:buChar char="•"/>
              <a:defRPr/>
            </a:pP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老年</a:t>
            </a:r>
            <a:r>
              <a:rPr kumimoji="0" lang="zh-CN" alt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是一套哲学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31242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人生的风景</a:t>
            </a:r>
            <a:endParaRPr kumimoji="0" lang="zh-CN" altLang="en-US" sz="44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4343400" y="1371600"/>
            <a:ext cx="4648200" cy="3394075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“吾十有五而志于学，三十而立，四十不惑，五十而知天命，六十耳顺，七十而从心所欲，不逾矩。”                                    </a:t>
            </a:r>
            <a:endParaRPr kumimoji="0" lang="zh-CN" altLang="en-US" sz="32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</a:t>
            </a:r>
            <a:r>
              <a:rPr kumimoji="0" lang="en-US" sz="32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----</a:t>
            </a:r>
            <a:r>
              <a:rPr kumimoji="0" lang="zh-CN" altLang="en-US" sz="36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孔子</a:t>
            </a:r>
            <a:endParaRPr kumimoji="0" lang="zh-CN" altLang="en-US" sz="3600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844" name="Text Box 6"/>
          <p:cNvSpPr txBox="1"/>
          <p:nvPr/>
        </p:nvSpPr>
        <p:spPr>
          <a:xfrm>
            <a:off x="0" y="228600"/>
            <a:ext cx="318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1】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3352800" cy="838200"/>
          </a:xfrm>
        </p:spPr>
        <p:txBody>
          <a:bodyPr vert="horz" wrap="square" anchor="ctr"/>
          <a:p>
            <a:pPr lvl="0" algn="l" fontAlgn="base"/>
            <a:r>
              <a:rPr lang="zh-CN" altLang="en-US" sz="4800" b="1" strike="noStrike" noProof="1">
                <a:solidFill>
                  <a:srgbClr val="D60093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目标展示：</a:t>
            </a:r>
            <a:endParaRPr lang="zh-CN" altLang="en-US" sz="4800" b="1" strike="noStrike" noProof="1">
              <a:solidFill>
                <a:srgbClr val="D60093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250825" y="1196975"/>
            <a:ext cx="8540750" cy="5256213"/>
          </a:xfrm>
        </p:spPr>
        <p:txBody>
          <a:bodyPr vert="horz" wrap="square" anchor="t"/>
          <a:p>
            <a:pPr lvl="0" fontAlgn="base">
              <a:buNone/>
            </a:pPr>
            <a:r>
              <a:rPr lang="en-US" altLang="x-none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1</a:t>
            </a:r>
            <a:r>
              <a:rPr lang="zh-CN" altLang="en-US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、识记：矛盾观点是唯物辩证法的根本观点</a:t>
            </a:r>
            <a:endParaRPr lang="zh-CN" altLang="en-US" sz="44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0" fontAlgn="base">
              <a:buNone/>
            </a:pPr>
            <a:r>
              <a:rPr lang="en-US" altLang="x-none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2</a:t>
            </a:r>
            <a:r>
              <a:rPr lang="zh-CN" altLang="en-US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、理解：矛盾的含义</a:t>
            </a:r>
            <a:endParaRPr lang="zh-CN" altLang="en-US" sz="44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0" fontAlgn="base">
              <a:buNone/>
            </a:pPr>
            <a:r>
              <a:rPr lang="en-US" altLang="x-none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3</a:t>
            </a:r>
            <a:r>
              <a:rPr lang="zh-CN" altLang="en-US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、理解：矛盾的两种基本属性及其关系</a:t>
            </a:r>
            <a:endParaRPr lang="zh-CN" altLang="en-US" sz="44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  <a:p>
            <a:pPr lvl="0" fontAlgn="base">
              <a:buNone/>
            </a:pPr>
            <a:r>
              <a:rPr lang="en-US" altLang="x-none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4</a:t>
            </a:r>
            <a:r>
              <a:rPr lang="zh-CN" altLang="en-US" sz="4400" b="1" strike="noStrike" noProof="1" dirty="0">
                <a:effectLst>
                  <a:outerShdw blurRad="38100" dist="38100" dir="2700000">
                    <a:srgbClr val="C0C0C0"/>
                  </a:outerShdw>
                </a:effectLst>
              </a:rPr>
              <a:t>、理解：矛盾的普遍性、特殊性及其相互关系</a:t>
            </a:r>
            <a:endParaRPr lang="zh-CN" altLang="en-US" sz="4400" b="1" strike="noStrike" noProof="1" dirty="0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52400" y="990600"/>
            <a:ext cx="8991600" cy="4399915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）习近平新时代中国特色社会主义思想是当代中国的马克思主义，是马克思主义在中国发展的新阶段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）一般地，男生的抽象思维能力强于女生，而女生的语言思维能力强于男生。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世纪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80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年代，“要想富，种果树”；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年代，“富得快，种蔬菜。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7" name="Rectangle 2"/>
          <p:cNvSpPr>
            <a:spLocks noChangeArrowheads="1"/>
          </p:cNvSpPr>
          <p:nvPr/>
        </p:nvSpPr>
        <p:spPr bwMode="auto">
          <a:xfrm>
            <a:off x="152400" y="4419600"/>
            <a:ext cx="8991600" cy="98425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、不同事物具有不同的矛盾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、同一事物在发展的不同过程和阶段上有不同的矛盾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867" name="WordArt 8"/>
          <p:cNvSpPr>
            <a:spLocks noTextEdit="1"/>
          </p:cNvSpPr>
          <p:nvPr/>
        </p:nvSpPr>
        <p:spPr>
          <a:xfrm>
            <a:off x="762000" y="152400"/>
            <a:ext cx="5943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判断下列各项属于矛盾特殊性的哪一类？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7106" name="Rectangle 10"/>
          <p:cNvSpPr>
            <a:spLocks noChangeArrowheads="1"/>
          </p:cNvSpPr>
          <p:nvPr/>
        </p:nvSpPr>
        <p:spPr bwMode="auto">
          <a:xfrm>
            <a:off x="152400" y="152400"/>
            <a:ext cx="8785225" cy="106997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667000" y="2286000"/>
            <a:ext cx="1143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经济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2667000" y="2971800"/>
            <a:ext cx="11763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政治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7892" name="AutoShape 4"/>
          <p:cNvSpPr/>
          <p:nvPr/>
        </p:nvSpPr>
        <p:spPr>
          <a:xfrm>
            <a:off x="2438400" y="2590800"/>
            <a:ext cx="152400" cy="1541463"/>
          </a:xfrm>
          <a:prstGeom prst="leftBrace">
            <a:avLst>
              <a:gd name="adj1" fmla="val 83913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7893" name="Group 7"/>
          <p:cNvGrpSpPr/>
          <p:nvPr/>
        </p:nvGrpSpPr>
        <p:grpSpPr>
          <a:xfrm>
            <a:off x="3962400" y="2590800"/>
            <a:ext cx="2438400" cy="1524000"/>
            <a:chOff x="0" y="0"/>
            <a:chExt cx="1728" cy="960"/>
          </a:xfrm>
        </p:grpSpPr>
        <p:sp>
          <p:nvSpPr>
            <p:cNvPr id="37894" name="AutoShape 8"/>
            <p:cNvSpPr/>
            <p:nvPr/>
          </p:nvSpPr>
          <p:spPr>
            <a:xfrm>
              <a:off x="0" y="0"/>
              <a:ext cx="96" cy="960"/>
            </a:xfrm>
            <a:prstGeom prst="rightBrace">
              <a:avLst>
                <a:gd name="adj1" fmla="val 82962"/>
                <a:gd name="adj2" fmla="val 50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112" name="Text Box 9"/>
            <p:cNvSpPr txBox="1">
              <a:spLocks noChangeArrowheads="1"/>
            </p:cNvSpPr>
            <p:nvPr/>
          </p:nvSpPr>
          <p:spPr bwMode="auto">
            <a:xfrm>
              <a:off x="169" y="172"/>
              <a:ext cx="1559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kern="1200" cap="none" spc="0" normalizeH="0" baseline="0" noProof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楷体" panose="02010609060101010101" pitchFamily="49" charset="-122"/>
                  <a:cs typeface="+mn-cs"/>
                </a:rPr>
                <a:t>协调发展</a:t>
              </a:r>
              <a:endPara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endParaRPr>
            </a:p>
          </p:txBody>
        </p:sp>
      </p:grpSp>
      <p:sp>
        <p:nvSpPr>
          <p:cNvPr id="47113" name="AutoShape 23"/>
          <p:cNvSpPr>
            <a:spLocks noChangeArrowheads="1"/>
          </p:cNvSpPr>
          <p:nvPr/>
        </p:nvSpPr>
        <p:spPr bwMode="auto">
          <a:xfrm>
            <a:off x="5943600" y="2590800"/>
            <a:ext cx="3200400" cy="1371600"/>
          </a:xfrm>
          <a:custGeom>
            <a:avLst/>
            <a:gdLst>
              <a:gd name="T0" fmla="*/ 2057400 w 21600"/>
              <a:gd name="T1" fmla="*/ 0 h 21600"/>
              <a:gd name="T2" fmla="*/ 0 w 21600"/>
              <a:gd name="T3" fmla="*/ 685800 h 21600"/>
              <a:gd name="T4" fmla="*/ 2057400 w 21600"/>
              <a:gd name="T5" fmla="*/ 1371600 h 21600"/>
              <a:gd name="T6" fmla="*/ 2743200 w 21600"/>
              <a:gd name="T7" fmla="*/ 685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同一事物中的不同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矛盾各有特殊性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7114" name="Text Box 5"/>
          <p:cNvSpPr txBox="1">
            <a:spLocks noChangeArrowheads="1"/>
          </p:cNvSpPr>
          <p:nvPr/>
        </p:nvSpPr>
        <p:spPr bwMode="auto">
          <a:xfrm>
            <a:off x="228600" y="2895600"/>
            <a:ext cx="22320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我国的发展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7115" name="Text Box 6"/>
          <p:cNvSpPr txBox="1">
            <a:spLocks noChangeArrowheads="1"/>
          </p:cNvSpPr>
          <p:nvPr/>
        </p:nvSpPr>
        <p:spPr bwMode="auto">
          <a:xfrm>
            <a:off x="2667000" y="3810000"/>
            <a:ext cx="11430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文化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7116" name="AutoShape 27"/>
          <p:cNvSpPr>
            <a:spLocks noChangeArrowheads="1"/>
          </p:cNvSpPr>
          <p:nvPr/>
        </p:nvSpPr>
        <p:spPr bwMode="auto">
          <a:xfrm>
            <a:off x="5791200" y="4572000"/>
            <a:ext cx="3352800" cy="1447800"/>
          </a:xfrm>
          <a:custGeom>
            <a:avLst/>
            <a:gdLst>
              <a:gd name="T0" fmla="*/ 2057400 w 21600"/>
              <a:gd name="T1" fmla="*/ 0 h 21600"/>
              <a:gd name="T2" fmla="*/ 0 w 21600"/>
              <a:gd name="T3" fmla="*/ 914400 h 21600"/>
              <a:gd name="T4" fmla="*/ 2057400 w 21600"/>
              <a:gd name="T5" fmla="*/ 1828800 h 21600"/>
              <a:gd name="T6" fmla="*/ 2743200 w 21600"/>
              <a:gd name="T7" fmla="*/ 9144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miter lim="800000"/>
          </a:ln>
          <a:effectLst/>
        </p:spPr>
        <p:txBody>
          <a:bodyPr wrap="none" lIns="90170" tIns="46990" rIns="90170" bIns="4699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同一矛盾的双方各有特殊性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900" name="Text Box 17"/>
          <p:cNvSpPr txBox="1"/>
          <p:nvPr/>
        </p:nvSpPr>
        <p:spPr>
          <a:xfrm>
            <a:off x="304800" y="1447800"/>
            <a:ext cx="318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1】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47204" name="Group 100"/>
          <p:cNvGraphicFramePr>
            <a:graphicFrameLocks noGrp="1"/>
          </p:cNvGraphicFramePr>
          <p:nvPr/>
        </p:nvGraphicFramePr>
        <p:xfrm>
          <a:off x="228600" y="4419600"/>
          <a:ext cx="5486400" cy="2103438"/>
        </p:xfrm>
        <a:graphic>
          <a:graphicData uri="http://schemas.openxmlformats.org/drawingml/2006/table">
            <a:tbl>
              <a:tblPr/>
              <a:tblGrid>
                <a:gridCol w="609600"/>
                <a:gridCol w="4876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双方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不同特点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买方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花言巧语、王婆卖瓜、软磨硬缠，目的是以较高的价格尽快地把商品卖出去。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卖方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" panose="02010609060101010101" pitchFamily="49" charset="-122"/>
                        </a:rPr>
                        <a:t>半信半疑、货比三家、挑三拣四、目的是以较低的价格买回称心如意的商品。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05" name="Rectangle 10"/>
          <p:cNvSpPr>
            <a:spLocks noChangeArrowheads="1"/>
          </p:cNvSpPr>
          <p:nvPr/>
        </p:nvSpPr>
        <p:spPr bwMode="auto">
          <a:xfrm>
            <a:off x="152400" y="152400"/>
            <a:ext cx="8785225" cy="106997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916" name="Text Box 102"/>
          <p:cNvSpPr txBox="1"/>
          <p:nvPr/>
        </p:nvSpPr>
        <p:spPr>
          <a:xfrm>
            <a:off x="304800" y="1447800"/>
            <a:ext cx="318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【</a:t>
            </a: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典例分析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1】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207" name="Rectangle 10"/>
          <p:cNvSpPr>
            <a:spLocks noChangeArrowheads="1"/>
          </p:cNvSpPr>
          <p:nvPr/>
        </p:nvSpPr>
        <p:spPr bwMode="auto">
          <a:xfrm>
            <a:off x="152400" y="152400"/>
            <a:ext cx="8785225" cy="106997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lIns="90170" tIns="46990" rIns="90170" bIns="4699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WordArt 4"/>
          <p:cNvSpPr>
            <a:spLocks noTextEdit="1"/>
          </p:cNvSpPr>
          <p:nvPr/>
        </p:nvSpPr>
        <p:spPr>
          <a:xfrm>
            <a:off x="228600" y="152400"/>
            <a:ext cx="5943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知识小结：矛盾的特殊性原理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71685" name="Rectangle 2"/>
          <p:cNvSpPr>
            <a:spLocks noChangeArrowheads="1"/>
          </p:cNvSpPr>
          <p:nvPr/>
        </p:nvSpPr>
        <p:spPr bwMode="auto">
          <a:xfrm>
            <a:off x="228600" y="838200"/>
            <a:ext cx="8763000" cy="2325688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【原理内容】矛盾具有特殊性：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、不同事物具有不同的矛盾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、同一事物在发展的不同过程和阶段上有不同的矛盾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8686800" cy="611188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方法论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坚持具体问题具体分析。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228600" y="3962400"/>
            <a:ext cx="8610600" cy="2082800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典型运用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因地制宜 ；因材施教；量体裁衣；量入为出，量力而行；对症下药；兵来将挡，水来土掩；一把钥匙开一把锁；逢山开路，遇水搭桥。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917" name="Text Box 8"/>
          <p:cNvSpPr txBox="1"/>
          <p:nvPr/>
        </p:nvSpPr>
        <p:spPr>
          <a:xfrm>
            <a:off x="152400" y="6096000"/>
            <a:ext cx="8855075" cy="557213"/>
          </a:xfrm>
          <a:prstGeom prst="rect">
            <a:avLst/>
          </a:prstGeom>
          <a:solidFill>
            <a:srgbClr val="FFFFCC"/>
          </a:solidFill>
          <a:ln w="381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知识提升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]“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具体问题具体分析”与“一切从实际出发”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689" name="Rectangle 2"/>
          <p:cNvSpPr>
            <a:spLocks noChangeArrowheads="1"/>
          </p:cNvSpPr>
          <p:nvPr/>
        </p:nvSpPr>
        <p:spPr bwMode="auto">
          <a:xfrm>
            <a:off x="228600" y="838200"/>
            <a:ext cx="8763000" cy="2325688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【原理内容】矛盾具有特殊性：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、不同事物具有不同的矛盾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、同一事物在发展的不同过程和阶段上有不同的矛盾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C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、同一事物中的不同矛盾，同一矛盾的两个不同方面也各有其特殊性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690" name="Text Box 5"/>
          <p:cNvSpPr txBox="1">
            <a:spLocks noChangeArrowheads="1"/>
          </p:cNvSpPr>
          <p:nvPr/>
        </p:nvSpPr>
        <p:spPr bwMode="auto">
          <a:xfrm>
            <a:off x="228600" y="3276600"/>
            <a:ext cx="8686800" cy="611188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方法论</a:t>
            </a: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坚持具体问题具体分析。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7" name="文本占位符 251905" descr="花叶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986588"/>
          </a:xfrm>
        </p:spPr>
      </p:pic>
      <p:sp>
        <p:nvSpPr>
          <p:cNvPr id="251907" name="文本框 251906"/>
          <p:cNvSpPr txBox="1"/>
          <p:nvPr/>
        </p:nvSpPr>
        <p:spPr>
          <a:xfrm>
            <a:off x="381000" y="1066800"/>
            <a:ext cx="8672513" cy="4302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自主求知：</a:t>
            </a:r>
            <a:endParaRPr lang="zh-CN" altLang="en-US" sz="4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4800" b="1" dirty="0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、什么是具体问题具体分析？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、具体问题具体分析的哲学原理是什么？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、为什么要做到具体问题具体分析？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6548" name="文本框 236547"/>
          <p:cNvSpPr txBox="1"/>
          <p:nvPr/>
        </p:nvSpPr>
        <p:spPr>
          <a:xfrm>
            <a:off x="304800" y="862013"/>
            <a:ext cx="2508250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1</a:t>
            </a:r>
            <a:r>
              <a:rPr lang="zh-CN" altLang="en-US" sz="2800" b="1" noProof="1">
                <a:solidFill>
                  <a:srgbClr val="80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、对应原理：</a:t>
            </a:r>
            <a:endParaRPr lang="zh-CN" altLang="en-US" sz="2800" b="1" noProof="1">
              <a:solidFill>
                <a:srgbClr val="80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49" name="矩形 236548"/>
          <p:cNvSpPr/>
          <p:nvPr/>
        </p:nvSpPr>
        <p:spPr>
          <a:xfrm>
            <a:off x="3124200" y="914400"/>
            <a:ext cx="38163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 fontAlgn="base">
              <a:spcBef>
                <a:spcPct val="50000"/>
              </a:spcBef>
            </a:pPr>
            <a:r>
              <a:rPr lang="zh-CN" altLang="en-US" sz="3200" b="1" strike="noStrike" noProof="1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矛盾的特殊性原理</a:t>
            </a:r>
            <a:endParaRPr lang="zh-CN" altLang="en-US" sz="3200" b="1" strike="noStrike" noProof="1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50" name="文本框 236549"/>
          <p:cNvSpPr txBox="1"/>
          <p:nvPr/>
        </p:nvSpPr>
        <p:spPr>
          <a:xfrm>
            <a:off x="2057400" y="1676400"/>
            <a:ext cx="6934200" cy="138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在矛盾普遍性原理的指导下，具体地分析</a:t>
            </a:r>
            <a:r>
              <a:rPr lang="zh-CN" altLang="en-US" sz="2800" b="1" noProof="1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矛盾的特殊性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，并找出解决矛盾的正确方法。</a:t>
            </a:r>
            <a:endParaRPr lang="zh-CN" altLang="en-US" sz="2800" b="1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8" name="矩形 236550"/>
          <p:cNvSpPr/>
          <p:nvPr/>
        </p:nvSpPr>
        <p:spPr>
          <a:xfrm>
            <a:off x="228600" y="1933575"/>
            <a:ext cx="1676400" cy="5222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含义</a:t>
            </a:r>
            <a:r>
              <a:rPr lang="zh-CN" altLang="en-US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9" name="矩形 236551"/>
          <p:cNvSpPr/>
          <p:nvPr/>
        </p:nvSpPr>
        <p:spPr>
          <a:xfrm>
            <a:off x="304800" y="4724400"/>
            <a:ext cx="6096000" cy="504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为什么要具体问题具体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分析？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53" name="文本框 236552"/>
          <p:cNvSpPr txBox="1"/>
          <p:nvPr/>
        </p:nvSpPr>
        <p:spPr>
          <a:xfrm>
            <a:off x="457200" y="5334000"/>
            <a:ext cx="5638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（１）是正确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认识事物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lang="zh-CN" altLang="en-US" sz="28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基础</a:t>
            </a:r>
            <a:endParaRPr lang="zh-CN" altLang="en-US" sz="2800" b="1" noProof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54" name="文本框 236553"/>
          <p:cNvSpPr txBox="1"/>
          <p:nvPr/>
        </p:nvSpPr>
        <p:spPr>
          <a:xfrm>
            <a:off x="457200" y="6019800"/>
            <a:ext cx="5943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（２）是正确</a:t>
            </a:r>
            <a:r>
              <a:rPr lang="zh-CN" altLang="en-US" sz="2800" b="1" u="sng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解决矛盾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lang="zh-CN" altLang="en-US" sz="28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关键</a:t>
            </a:r>
            <a:endParaRPr lang="zh-CN" altLang="en-US" sz="2800" b="1" noProof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92" name="文本框 236554"/>
          <p:cNvSpPr txBox="1"/>
          <p:nvPr/>
        </p:nvSpPr>
        <p:spPr>
          <a:xfrm>
            <a:off x="250825" y="2924175"/>
            <a:ext cx="201771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地位：</a:t>
            </a:r>
            <a:endParaRPr lang="zh-CN" altLang="en-US" sz="2800" b="1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56" name="文本框 236555"/>
          <p:cNvSpPr txBox="1"/>
          <p:nvPr/>
        </p:nvSpPr>
        <p:spPr>
          <a:xfrm>
            <a:off x="1219200" y="3505200"/>
            <a:ext cx="7705725" cy="952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这是马克思主义</a:t>
            </a:r>
            <a:r>
              <a:rPr lang="zh-CN" altLang="en-US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重要原则</a:t>
            </a:r>
            <a:r>
              <a:rPr lang="zh-CN" altLang="en-US" sz="2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，是马克思主义</a:t>
            </a:r>
            <a:r>
              <a:rPr lang="zh-CN" altLang="en-US" sz="2800" b="1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活的灵魂</a:t>
            </a:r>
            <a:endParaRPr lang="zh-CN" altLang="en-US" sz="2800" b="1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59" name="右弧形箭头 236558"/>
          <p:cNvSpPr/>
          <p:nvPr/>
        </p:nvSpPr>
        <p:spPr>
          <a:xfrm>
            <a:off x="5943600" y="5715000"/>
            <a:ext cx="685800" cy="685800"/>
          </a:xfrm>
          <a:prstGeom prst="curvedLeftArrow">
            <a:avLst>
              <a:gd name="adj1" fmla="val 20000"/>
              <a:gd name="adj2" fmla="val 40000"/>
              <a:gd name="adj3" fmla="val 3330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6560" name="文本框 236559"/>
          <p:cNvSpPr txBox="1"/>
          <p:nvPr/>
        </p:nvSpPr>
        <p:spPr>
          <a:xfrm>
            <a:off x="6781800" y="5105400"/>
            <a:ext cx="2209800" cy="1563688"/>
          </a:xfrm>
          <a:prstGeom prst="rect">
            <a:avLst/>
          </a:prstGeom>
          <a:noFill/>
          <a:ln w="9525" cap="flat" cmpd="sng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解决矛</a:t>
            </a:r>
            <a:r>
              <a:rPr lang="zh-CN" altLang="en-US" b="1" noProof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盾的前</a:t>
            </a:r>
            <a:r>
              <a:rPr lang="zh-CN" altLang="en-US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提是什么？</a:t>
            </a:r>
            <a:endParaRPr lang="zh-CN" altLang="en-US" b="1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6561" name="文本框 236560"/>
          <p:cNvSpPr txBox="1"/>
          <p:nvPr/>
        </p:nvSpPr>
        <p:spPr>
          <a:xfrm>
            <a:off x="6781800" y="5334000"/>
            <a:ext cx="2209800" cy="1228725"/>
          </a:xfrm>
          <a:prstGeom prst="rect">
            <a:avLst/>
          </a:prstGeom>
          <a:solidFill>
            <a:srgbClr val="FFFF99"/>
          </a:solidFill>
          <a:ln w="38100" cap="flat" cmpd="dbl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zh-CN" altLang="en-US" sz="36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承认</a:t>
            </a:r>
            <a:r>
              <a:rPr lang="zh-CN" altLang="en-US" sz="3600" b="1" noProof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</a:t>
            </a:r>
            <a:endParaRPr lang="zh-CN" altLang="en-US" sz="3600" b="1" noProof="1" dirty="0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noProof="1" dirty="0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的</a:t>
            </a:r>
            <a:r>
              <a:rPr lang="zh-CN" altLang="en-US" sz="3600" b="1" noProof="1">
                <a:solidFill>
                  <a:schemeClr val="accent2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普遍性</a:t>
            </a:r>
            <a:endParaRPr lang="zh-CN" altLang="en-US" sz="3600" b="1" noProof="1">
              <a:solidFill>
                <a:schemeClr val="accent2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609600" y="0"/>
            <a:ext cx="5791200" cy="792163"/>
          </a:xfrm>
          <a:prstGeom prst="rect">
            <a:avLst/>
          </a:prstGeom>
          <a:noFill/>
          <a:ln w="76200" cmpd="tri">
            <a:noFill/>
            <a:miter lim="800000"/>
          </a:ln>
          <a:effectLst/>
        </p:spPr>
        <p:txBody>
          <a:bodyPr anchor="b"/>
          <a:p>
            <a:pPr lvl="0" algn="l" fontAlgn="base"/>
            <a:r>
              <a:rPr lang="zh-CN" altLang="en-US" sz="36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二、具体问题具体分析：</a:t>
            </a:r>
            <a:r>
              <a:rPr lang="zh-CN" altLang="en-US" sz="3600" b="1" strike="noStrike" noProof="1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</a:t>
            </a:r>
            <a:endParaRPr lang="zh-CN" altLang="en-US" sz="3600" b="1" strike="noStrike" noProof="1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36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6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/>
      <p:bldP spid="236550" grpId="0" bldLvl="0" animBg="1"/>
      <p:bldP spid="236553" grpId="0"/>
      <p:bldP spid="236554" grpId="0"/>
      <p:bldP spid="236556" grpId="0" bldLvl="0" animBg="1"/>
      <p:bldP spid="236560" grpId="0" bldLvl="0" animBg="1"/>
      <p:bldP spid="236561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7570" name="文本框 237569"/>
          <p:cNvSpPr txBox="1"/>
          <p:nvPr/>
        </p:nvSpPr>
        <p:spPr>
          <a:xfrm>
            <a:off x="838200" y="1295400"/>
            <a:ext cx="731520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noProof="1"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</a:t>
            </a:r>
            <a:r>
              <a:rPr lang="zh-CN" altLang="en-US" sz="54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具体问题具体分析之所以重要，首先在于它是人们正确</a:t>
            </a:r>
            <a:r>
              <a:rPr lang="zh-CN" altLang="en-US" sz="54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认识</a:t>
            </a:r>
            <a:r>
              <a:rPr lang="zh-CN" altLang="en-US" sz="54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事物的</a:t>
            </a: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基础（</a:t>
            </a: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区分事物）。</a:t>
            </a:r>
            <a:endParaRPr lang="zh-CN" altLang="en-US" sz="5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7571" name="直接连接符 237570"/>
          <p:cNvSpPr/>
          <p:nvPr/>
        </p:nvSpPr>
        <p:spPr>
          <a:xfrm>
            <a:off x="5181600" y="3810000"/>
            <a:ext cx="1143000" cy="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572" name="直接连接符 237571"/>
          <p:cNvSpPr/>
          <p:nvPr/>
        </p:nvSpPr>
        <p:spPr>
          <a:xfrm>
            <a:off x="1828800" y="4648200"/>
            <a:ext cx="1143000" cy="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594" name="标题 238593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zh-CN" altLang="en-US" b="1">
                <a:solidFill>
                  <a:srgbClr val="000808"/>
                </a:solidFill>
              </a:rPr>
              <a:t>风格迥异的花卉</a:t>
            </a:r>
            <a:endParaRPr lang="zh-CN" altLang="en-US" b="1">
              <a:solidFill>
                <a:srgbClr val="000808"/>
              </a:solidFill>
            </a:endParaRPr>
          </a:p>
        </p:txBody>
      </p:sp>
      <p:pic>
        <p:nvPicPr>
          <p:cNvPr id="238595" name="内容占位符 238594" descr="A23"/>
          <p:cNvPicPr>
            <a:picLocks noGrp="1" noRot="1" noChangeAspect="1"/>
          </p:cNvPicPr>
          <p:nvPr>
            <p:ph sz="quarter" idx="3"/>
          </p:nvPr>
        </p:nvPicPr>
        <p:blipFill>
          <a:blip r:embed="rId1"/>
          <a:stretch>
            <a:fillRect/>
          </a:stretch>
        </p:blipFill>
        <p:spPr>
          <a:xfrm>
            <a:off x="1187450" y="4221163"/>
            <a:ext cx="3168650" cy="2187575"/>
          </a:xfrm>
        </p:spPr>
      </p:pic>
      <p:pic>
        <p:nvPicPr>
          <p:cNvPr id="238596" name="图片 238595" descr="0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4149725"/>
            <a:ext cx="31670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8597" name="内容占位符 238596" descr="0021">
            <a:hlinkClick r:id="rId3"/>
          </p:cNvPr>
          <p:cNvPicPr>
            <a:picLocks noGrp="1" noRot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1187450" y="1484313"/>
            <a:ext cx="3097213" cy="2303462"/>
          </a:xfrm>
        </p:spPr>
      </p:pic>
      <p:pic>
        <p:nvPicPr>
          <p:cNvPr id="238598" name="内容占位符 238597" descr="0709"/>
          <p:cNvPicPr>
            <a:picLocks noGrp="1" noRot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932363" y="1412875"/>
            <a:ext cx="3240087" cy="2376488"/>
          </a:xfrm>
        </p:spPr>
      </p:pic>
      <p:sp>
        <p:nvSpPr>
          <p:cNvPr id="238599" name="文本框 238598"/>
          <p:cNvSpPr txBox="1"/>
          <p:nvPr/>
        </p:nvSpPr>
        <p:spPr>
          <a:xfrm>
            <a:off x="228600" y="1557338"/>
            <a:ext cx="671513" cy="2016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蒲公英</a:t>
            </a:r>
            <a:endParaRPr lang="zh-CN" altLang="en-US" sz="4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8600" name="文本框 238599"/>
          <p:cNvSpPr txBox="1"/>
          <p:nvPr/>
        </p:nvSpPr>
        <p:spPr>
          <a:xfrm>
            <a:off x="300038" y="4221163"/>
            <a:ext cx="671512" cy="2016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菊花</a:t>
            </a:r>
            <a:endParaRPr lang="zh-CN" altLang="en-US" sz="4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4040" name="文本框 238600"/>
          <p:cNvSpPr txBox="1"/>
          <p:nvPr/>
        </p:nvSpPr>
        <p:spPr>
          <a:xfrm>
            <a:off x="8685213" y="1628775"/>
            <a:ext cx="458787" cy="20161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8602" name="文本框 238601"/>
          <p:cNvSpPr txBox="1"/>
          <p:nvPr/>
        </p:nvSpPr>
        <p:spPr>
          <a:xfrm>
            <a:off x="8221663" y="1557338"/>
            <a:ext cx="671512" cy="20875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向日葵</a:t>
            </a:r>
            <a:endParaRPr lang="zh-CN" altLang="en-US" sz="4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8603" name="文本框 238602"/>
          <p:cNvSpPr txBox="1"/>
          <p:nvPr/>
        </p:nvSpPr>
        <p:spPr>
          <a:xfrm>
            <a:off x="8148638" y="4221163"/>
            <a:ext cx="671512" cy="19446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44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荷花</a:t>
            </a:r>
            <a:endParaRPr lang="zh-CN" altLang="en-US" sz="44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9" grpId="0"/>
      <p:bldP spid="238600" grpId="0"/>
      <p:bldP spid="238602" grpId="0"/>
      <p:bldP spid="23860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9618" name="组合 239617"/>
          <p:cNvGrpSpPr>
            <a:grpSpLocks noChangeAspect="1"/>
          </p:cNvGrpSpPr>
          <p:nvPr/>
        </p:nvGrpSpPr>
        <p:grpSpPr>
          <a:xfrm>
            <a:off x="2051050" y="836613"/>
            <a:ext cx="6481763" cy="3987800"/>
            <a:chOff x="0" y="0"/>
            <a:chExt cx="4625" cy="2512"/>
          </a:xfrm>
        </p:grpSpPr>
        <p:sp>
          <p:nvSpPr>
            <p:cNvPr id="45058" name="矩形 239618"/>
            <p:cNvSpPr>
              <a:spLocks noChangeAspect="1" noTextEdit="1"/>
            </p:cNvSpPr>
            <p:nvPr/>
          </p:nvSpPr>
          <p:spPr>
            <a:xfrm>
              <a:off x="0" y="0"/>
              <a:ext cx="4625" cy="25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45059" name="_s239620"/>
            <p:cNvCxnSpPr>
              <a:stCxn id="45065" idx="0"/>
              <a:endCxn id="45062" idx="2"/>
            </p:cNvCxnSpPr>
            <p:nvPr/>
          </p:nvCxnSpPr>
          <p:spPr>
            <a:xfrm rot="5400000" flipH="1">
              <a:off x="2745" y="387"/>
              <a:ext cx="126" cy="1007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5060" name="_s239621"/>
            <p:cNvCxnSpPr>
              <a:stCxn id="45064" idx="0"/>
              <a:endCxn id="45062" idx="2"/>
            </p:cNvCxnSpPr>
            <p:nvPr/>
          </p:nvCxnSpPr>
          <p:spPr>
            <a:xfrm rot="-5400000">
              <a:off x="2242" y="890"/>
              <a:ext cx="126" cy="1"/>
            </a:xfrm>
            <a:prstGeom prst="straightConnector1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61" name="_s239622"/>
            <p:cNvCxnSpPr>
              <a:stCxn id="45063" idx="0"/>
              <a:endCxn id="45062" idx="2"/>
            </p:cNvCxnSpPr>
            <p:nvPr/>
          </p:nvCxnSpPr>
          <p:spPr>
            <a:xfrm rot="-5400000">
              <a:off x="1738" y="387"/>
              <a:ext cx="126" cy="1007"/>
            </a:xfrm>
            <a:prstGeom prst="bentConnector3">
              <a:avLst>
                <a:gd name="adj1" fmla="val 50000"/>
              </a:avLst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45062" name="_s239623"/>
            <p:cNvSpPr/>
            <p:nvPr/>
          </p:nvSpPr>
          <p:spPr>
            <a:xfrm>
              <a:off x="1881" y="418"/>
              <a:ext cx="863" cy="409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0467" tIns="40234" rIns="80467" bIns="40234" anchor="ctr"/>
            <a:p>
              <a:pPr algn="ctr"/>
              <a:r>
                <a:rPr lang="zh-CN" altLang="en-US" b="1">
                  <a:latin typeface="Arial" panose="020B0604020202020204" pitchFamily="34" charset="0"/>
                  <a:ea typeface="黑体" panose="02010609060101010101" pitchFamily="49" charset="-122"/>
                </a:rPr>
                <a:t>花卉</a:t>
              </a:r>
              <a:endParaRPr lang="zh-CN" altLang="en-US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5063" name="_s239624"/>
            <p:cNvSpPr/>
            <p:nvPr/>
          </p:nvSpPr>
          <p:spPr>
            <a:xfrm>
              <a:off x="874" y="971"/>
              <a:ext cx="863" cy="409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0467" tIns="40234" rIns="80467" bIns="40234" anchor="ctr"/>
            <a:p>
              <a:pPr algn="ctr"/>
              <a:r>
                <a:rPr lang="zh-CN" altLang="en-US" b="1">
                  <a:latin typeface="Arial" panose="020B0604020202020204" pitchFamily="34" charset="0"/>
                  <a:ea typeface="黑体" panose="02010609060101010101" pitchFamily="49" charset="-122"/>
                </a:rPr>
                <a:t>荷花</a:t>
              </a:r>
              <a:endParaRPr lang="zh-CN" altLang="en-US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5064" name="_s239625"/>
            <p:cNvSpPr/>
            <p:nvPr/>
          </p:nvSpPr>
          <p:spPr>
            <a:xfrm>
              <a:off x="1881" y="971"/>
              <a:ext cx="863" cy="409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0467" tIns="40234" rIns="80467" bIns="40234" anchor="ctr"/>
            <a:p>
              <a:pPr algn="ctr"/>
              <a:r>
                <a:rPr lang="zh-CN" altLang="en-US" b="1">
                  <a:latin typeface="Arial" panose="020B0604020202020204" pitchFamily="34" charset="0"/>
                  <a:ea typeface="黑体" panose="02010609060101010101" pitchFamily="49" charset="-122"/>
                </a:rPr>
                <a:t>菊花</a:t>
              </a:r>
              <a:endParaRPr lang="zh-CN" altLang="en-US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45065" name="_s239626"/>
            <p:cNvSpPr/>
            <p:nvPr/>
          </p:nvSpPr>
          <p:spPr>
            <a:xfrm>
              <a:off x="2888" y="971"/>
              <a:ext cx="863" cy="409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80467" tIns="40234" rIns="80467" bIns="40234" anchor="ctr"/>
            <a:p>
              <a:pPr algn="ctr"/>
              <a:r>
                <a:rPr lang="zh-CN" altLang="en-US" b="1">
                  <a:latin typeface="Arial" panose="020B0604020202020204" pitchFamily="34" charset="0"/>
                  <a:ea typeface="黑体" panose="02010609060101010101" pitchFamily="49" charset="-122"/>
                </a:rPr>
                <a:t>腊梅</a:t>
              </a:r>
              <a:endParaRPr lang="zh-CN" altLang="en-US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39627" name="PubRRectCallout"/>
          <p:cNvSpPr>
            <a:spLocks noEditPoints="1"/>
          </p:cNvSpPr>
          <p:nvPr/>
        </p:nvSpPr>
        <p:spPr>
          <a:xfrm>
            <a:off x="611188" y="404813"/>
            <a:ext cx="1828800" cy="1524000"/>
          </a:xfrm>
          <a:custGeom>
            <a:avLst/>
            <a:gdLst/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8607" y="21600"/>
              </a:cxn>
              <a:cxn ang="5898240">
                <a:pos x="10800" y="17277"/>
              </a:cxn>
              <a:cxn ang="0">
                <a:pos x="21600" y="8638"/>
              </a:cxn>
            </a:cxnLst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p>
            <a:endParaRPr lang="zh-CN" altLang="en-US"/>
          </a:p>
        </p:txBody>
      </p:sp>
      <p:sp>
        <p:nvSpPr>
          <p:cNvPr id="239628" name="文本框 239627"/>
          <p:cNvSpPr txBox="1"/>
          <p:nvPr/>
        </p:nvSpPr>
        <p:spPr>
          <a:xfrm>
            <a:off x="755650" y="620713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latin typeface="Arial" panose="020B0604020202020204" pitchFamily="34" charset="0"/>
                <a:ea typeface="黑体" panose="02010609060101010101" pitchFamily="49" charset="-122"/>
              </a:rPr>
              <a:t>想一想</a:t>
            </a:r>
            <a:endParaRPr lang="zh-CN" altLang="en-US" sz="36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9629" name="文本框 239628"/>
          <p:cNvSpPr txBox="1"/>
          <p:nvPr/>
        </p:nvSpPr>
        <p:spPr>
          <a:xfrm>
            <a:off x="971550" y="2060575"/>
            <a:ext cx="1158875" cy="41052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80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如果你是养花人，你应该注意什么呢？</a:t>
            </a:r>
            <a:endParaRPr lang="zh-CN" altLang="en-US" b="1">
              <a:solidFill>
                <a:srgbClr val="00080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9630" name="下箭头 239629"/>
          <p:cNvSpPr/>
          <p:nvPr/>
        </p:nvSpPr>
        <p:spPr>
          <a:xfrm>
            <a:off x="3276600" y="3068638"/>
            <a:ext cx="647700" cy="1296987"/>
          </a:xfrm>
          <a:prstGeom prst="down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9631" name="下箭头 239630"/>
          <p:cNvSpPr/>
          <p:nvPr/>
        </p:nvSpPr>
        <p:spPr>
          <a:xfrm>
            <a:off x="4787900" y="3068638"/>
            <a:ext cx="720725" cy="1296987"/>
          </a:xfrm>
          <a:prstGeom prst="downArrow">
            <a:avLst>
              <a:gd name="adj1" fmla="val 50000"/>
              <a:gd name="adj2" fmla="val 44938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9632" name="下箭头 239631"/>
          <p:cNvSpPr/>
          <p:nvPr/>
        </p:nvSpPr>
        <p:spPr>
          <a:xfrm>
            <a:off x="6227763" y="3068638"/>
            <a:ext cx="720725" cy="1296987"/>
          </a:xfrm>
          <a:prstGeom prst="downArrow">
            <a:avLst>
              <a:gd name="adj1" fmla="val 50000"/>
              <a:gd name="adj2" fmla="val 44938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72" name="文本框 239632"/>
          <p:cNvSpPr txBox="1"/>
          <p:nvPr/>
        </p:nvSpPr>
        <p:spPr>
          <a:xfrm>
            <a:off x="3419475" y="4437063"/>
            <a:ext cx="458788" cy="216058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9634" name="文本框 239633"/>
          <p:cNvSpPr txBox="1"/>
          <p:nvPr/>
        </p:nvSpPr>
        <p:spPr>
          <a:xfrm>
            <a:off x="3276600" y="4365625"/>
            <a:ext cx="671513" cy="223202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80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夏天水中</a:t>
            </a:r>
            <a:endParaRPr lang="zh-CN" altLang="en-US" b="1">
              <a:solidFill>
                <a:srgbClr val="00080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5074" name="文本框 239634"/>
          <p:cNvSpPr txBox="1"/>
          <p:nvPr/>
        </p:nvSpPr>
        <p:spPr>
          <a:xfrm>
            <a:off x="5121275" y="4508500"/>
            <a:ext cx="458788" cy="194468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9636" name="文本框 239635"/>
          <p:cNvSpPr txBox="1"/>
          <p:nvPr/>
        </p:nvSpPr>
        <p:spPr>
          <a:xfrm>
            <a:off x="4787900" y="4508500"/>
            <a:ext cx="671513" cy="194468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80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秋天傲霜</a:t>
            </a:r>
            <a:endParaRPr lang="zh-CN" altLang="en-US" b="1">
              <a:solidFill>
                <a:srgbClr val="00080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39637" name="文本框 239636"/>
          <p:cNvSpPr txBox="1"/>
          <p:nvPr/>
        </p:nvSpPr>
        <p:spPr>
          <a:xfrm>
            <a:off x="6372225" y="4221163"/>
            <a:ext cx="671513" cy="2636837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808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冬天迎雪</a:t>
            </a:r>
            <a:endParaRPr lang="zh-CN" altLang="en-US" b="1">
              <a:solidFill>
                <a:srgbClr val="000808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8" grpId="0"/>
      <p:bldP spid="239629" grpId="0"/>
      <p:bldP spid="239634" grpId="0"/>
      <p:bldP spid="239636" grpId="0"/>
      <p:bldP spid="2396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0642" name="标题 240641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r>
              <a:rPr lang="zh-CN" altLang="en-US" sz="4000" b="1">
                <a:solidFill>
                  <a:srgbClr val="000808"/>
                </a:solidFill>
              </a:rPr>
              <a:t>天苍苍，野茫茫，风吹草低见牛羊</a:t>
            </a:r>
            <a:endParaRPr lang="zh-CN" altLang="en-US" sz="4000" b="1">
              <a:solidFill>
                <a:srgbClr val="000808"/>
              </a:solidFill>
            </a:endParaRPr>
          </a:p>
        </p:txBody>
      </p:sp>
      <p:pic>
        <p:nvPicPr>
          <p:cNvPr id="240643" name="内容占位符 240642" descr="ggercy"/>
          <p:cNvPicPr>
            <a:picLocks noGrp="1" noRot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39750" y="1484313"/>
            <a:ext cx="7993063" cy="4824412"/>
          </a:xfrm>
        </p:spPr>
      </p:pic>
      <p:sp>
        <p:nvSpPr>
          <p:cNvPr id="240644" name="文本框 240643"/>
          <p:cNvSpPr txBox="1"/>
          <p:nvPr/>
        </p:nvSpPr>
        <p:spPr>
          <a:xfrm>
            <a:off x="2627313" y="6308725"/>
            <a:ext cx="2736850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北国风光</a:t>
            </a:r>
            <a:endParaRPr lang="zh-CN" altLang="en-US" sz="28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  <p:bldP spid="2406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标题 241665"/>
          <p:cNvSpPr>
            <a:spLocks noGrp="1" noRot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/>
          <a:p>
            <a:r>
              <a:rPr lang="zh-CN" altLang="en-US" sz="4000" b="1">
                <a:solidFill>
                  <a:schemeClr val="tx1"/>
                </a:solidFill>
                <a:latin typeface="隶书" pitchFamily="1" charset="-122"/>
                <a:ea typeface="隶书" pitchFamily="1" charset="-122"/>
              </a:rPr>
              <a:t>。</a:t>
            </a:r>
            <a:r>
              <a:rPr lang="zh-CN" altLang="en-US" sz="4000" b="1"/>
              <a:t> </a:t>
            </a:r>
            <a:endParaRPr lang="zh-CN" altLang="en-US" sz="4000" b="1"/>
          </a:p>
        </p:txBody>
      </p:sp>
      <p:sp>
        <p:nvSpPr>
          <p:cNvPr id="241667" name="文本框 241666"/>
          <p:cNvSpPr txBox="1"/>
          <p:nvPr/>
        </p:nvSpPr>
        <p:spPr>
          <a:xfrm>
            <a:off x="2362200" y="6172200"/>
            <a:ext cx="3886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秋江晚景</a:t>
            </a:r>
            <a:endParaRPr lang="zh-CN" altLang="en-US" sz="3600" b="1">
              <a:solidFill>
                <a:srgbClr val="000808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41668" name="内容占位符 241667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0"/>
          <a:ext cx="914400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572000" imgH="3429000" progId="PowerPoint.Slide.8">
                  <p:embed/>
                </p:oleObj>
              </mc:Choice>
              <mc:Fallback>
                <p:oleObj name="" r:id="rId1" imgW="4572000" imgH="3429000" progId="PowerPoint.Slid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172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69" name="文本框 241668"/>
          <p:cNvSpPr txBox="1"/>
          <p:nvPr/>
        </p:nvSpPr>
        <p:spPr>
          <a:xfrm>
            <a:off x="228600" y="228600"/>
            <a:ext cx="8915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dirty="0">
                <a:latin typeface="隶书" pitchFamily="1" charset="-122"/>
                <a:ea typeface="隶书" pitchFamily="1" charset="-122"/>
              </a:rPr>
              <a:t>落</a:t>
            </a:r>
            <a:r>
              <a:rPr lang="zh-CN" altLang="en-US" sz="4000" b="1">
                <a:latin typeface="隶书" pitchFamily="1" charset="-122"/>
                <a:ea typeface="隶书" pitchFamily="1" charset="-122"/>
              </a:rPr>
              <a:t>霞与孤鹜齐飞，秋水共长天一色</a:t>
            </a:r>
            <a:endParaRPr lang="zh-CN" altLang="en-US" sz="4000" b="1">
              <a:latin typeface="隶书" pitchFamily="1" charset="-122"/>
              <a:ea typeface="隶书" pitchFamily="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/>
      <p:bldP spid="241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3054350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美国有一个自然保护区，原来有许多鹿群和狼群。人们为了保护鹿群，把狼全打死了。鹿群在尽享太平的十年里，由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千头猛增到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4.2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万头。但舒服的生活使它们运动量减少，体质下降，尔后大量死亡，剩下不足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千头。最后只得请回“狼医生”，狼又捕食鹿了，鹿群又恢复了生机。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228600" y="5791200"/>
            <a:ext cx="8640763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、狼与鹿之间有关系有什么特点？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3429000"/>
            <a:ext cx="8915400" cy="1798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、为什么狼存在的时候，鹿的数量始终无法增加？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、为什么狼被捕杀了，鹿的数量还会减少？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00200" y="4038600"/>
            <a:ext cx="19700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狼要捕食鹿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0" y="3962400"/>
            <a:ext cx="5029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相互排斥、相互对立的（对立）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24000" y="5181600"/>
            <a:ext cx="518477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狼和鹿又是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相互依赖的（统一）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371600" y="6338888"/>
            <a:ext cx="3733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既对立又统一的关系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56" name="Line 12"/>
          <p:cNvSpPr/>
          <p:nvPr/>
        </p:nvSpPr>
        <p:spPr>
          <a:xfrm>
            <a:off x="4800600" y="6629400"/>
            <a:ext cx="10668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130" name="WordArt 14"/>
          <p:cNvSpPr/>
          <p:nvPr/>
        </p:nvSpPr>
        <p:spPr>
          <a:xfrm>
            <a:off x="6019800" y="6096000"/>
            <a:ext cx="1371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矛盾</a:t>
            </a:r>
            <a:endParaRPr lang="zh-CN" altLang="en-US" sz="3600">
              <a:solidFill>
                <a:srgbClr val="FF0000"/>
              </a:solidFill>
              <a:effectLst>
                <a:outerShdw dist="38100" algn="ctr" rotWithShape="0">
                  <a:srgbClr val="B2B2B2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1" grpId="0"/>
      <p:bldP spid="6152" grpId="0"/>
      <p:bldP spid="6153" grpId="0"/>
      <p:bldP spid="61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2690" name="标题 242689"/>
          <p:cNvSpPr>
            <a:spLocks noGrp="1" noRot="1"/>
          </p:cNvSpPr>
          <p:nvPr>
            <p:ph type="title"/>
          </p:nvPr>
        </p:nvSpPr>
        <p:spPr>
          <a:xfrm>
            <a:off x="609600" y="1219200"/>
            <a:ext cx="8534400" cy="1566863"/>
          </a:xfrm>
        </p:spPr>
        <p:txBody>
          <a:bodyPr wrap="square" anchor="ctr"/>
          <a:p>
            <a:pPr algn="l">
              <a:spcBef>
                <a:spcPct val="50000"/>
              </a:spcBef>
            </a:pPr>
            <a:r>
              <a:rPr lang="zh-CN" altLang="en-US" sz="4000" b="1">
                <a:solidFill>
                  <a:srgbClr val="000808"/>
                </a:solidFill>
                <a:ea typeface="华文行楷" pitchFamily="2" charset="-122"/>
              </a:rPr>
              <a:t>    作者对各种景物的特点（矛盾的特殊性）把握得非常深刻，写景壮物形象准确，美丽景色如现人们眼前。</a:t>
            </a:r>
            <a:endParaRPr lang="zh-CN" altLang="en-US" sz="4000" b="1">
              <a:solidFill>
                <a:srgbClr val="000808"/>
              </a:solidFill>
              <a:ea typeface="华文行楷" pitchFamily="2" charset="-122"/>
            </a:endParaRPr>
          </a:p>
        </p:txBody>
      </p:sp>
      <p:sp>
        <p:nvSpPr>
          <p:cNvPr id="48130" name="文本框 242690"/>
          <p:cNvSpPr txBox="1"/>
          <p:nvPr/>
        </p:nvSpPr>
        <p:spPr>
          <a:xfrm>
            <a:off x="2438400" y="4114800"/>
            <a:ext cx="73152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en-US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2692" name="文本框 242691"/>
          <p:cNvSpPr txBox="1"/>
          <p:nvPr/>
        </p:nvSpPr>
        <p:spPr>
          <a:xfrm>
            <a:off x="457200" y="4038600"/>
            <a:ext cx="830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Arial" panose="020B0604020202020204" pitchFamily="34" charset="0"/>
                <a:ea typeface="华文行楷" pitchFamily="2" charset="-122"/>
              </a:rPr>
              <a:t>作者做到了具体问题具体分析（基础）</a:t>
            </a:r>
            <a:endParaRPr lang="zh-CN" altLang="en-US" sz="3600" b="1">
              <a:solidFill>
                <a:srgbClr val="000808"/>
              </a:solidFill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42693" name="下箭头 242692"/>
          <p:cNvSpPr/>
          <p:nvPr/>
        </p:nvSpPr>
        <p:spPr>
          <a:xfrm>
            <a:off x="3962400" y="3009900"/>
            <a:ext cx="609600" cy="1104900"/>
          </a:xfrm>
          <a:prstGeom prst="downArrow">
            <a:avLst>
              <a:gd name="adj1" fmla="val 50000"/>
              <a:gd name="adj2" fmla="val 45262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2694" name="下箭头 242693"/>
          <p:cNvSpPr/>
          <p:nvPr/>
        </p:nvSpPr>
        <p:spPr>
          <a:xfrm>
            <a:off x="3962400" y="4724400"/>
            <a:ext cx="609600" cy="838200"/>
          </a:xfrm>
          <a:prstGeom prst="downArrow">
            <a:avLst>
              <a:gd name="adj1" fmla="val 50000"/>
              <a:gd name="adj2" fmla="val 34375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2695" name="文本框 242694"/>
          <p:cNvSpPr txBox="1"/>
          <p:nvPr/>
        </p:nvSpPr>
        <p:spPr>
          <a:xfrm>
            <a:off x="609600" y="5562600"/>
            <a:ext cx="7772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>
                <a:solidFill>
                  <a:srgbClr val="000808"/>
                </a:solidFill>
                <a:latin typeface="Arial" panose="020B0604020202020204" pitchFamily="34" charset="0"/>
                <a:ea typeface="隶书" pitchFamily="1" charset="-122"/>
              </a:rPr>
              <a:t>准确把握景物的特点（正确认识事物）</a:t>
            </a:r>
            <a:endParaRPr lang="zh-CN" altLang="en-US" sz="3600" b="1">
              <a:solidFill>
                <a:srgbClr val="000808"/>
              </a:solidFill>
              <a:latin typeface="Arial" panose="020B0604020202020204" pitchFamily="34" charset="0"/>
              <a:ea typeface="隶书" pitchFamily="1" charset="-122"/>
            </a:endParaRPr>
          </a:p>
        </p:txBody>
      </p:sp>
      <p:pic>
        <p:nvPicPr>
          <p:cNvPr id="48135" name="图片 242695" descr="mone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002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2" grpId="0"/>
      <p:bldP spid="24269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3" name="内容占位符 243713" descr="SO02058_[1]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429000"/>
            <a:ext cx="3794125" cy="3468688"/>
          </a:xfrm>
        </p:spPr>
      </p:pic>
      <p:sp>
        <p:nvSpPr>
          <p:cNvPr id="243715" name="上箭头标注 243714"/>
          <p:cNvSpPr/>
          <p:nvPr/>
        </p:nvSpPr>
        <p:spPr>
          <a:xfrm>
            <a:off x="1908175" y="1412875"/>
            <a:ext cx="5803900" cy="3048000"/>
          </a:xfrm>
          <a:prstGeom prst="upArrowCallout">
            <a:avLst>
              <a:gd name="adj1" fmla="val 47604"/>
              <a:gd name="adj2" fmla="val 47604"/>
              <a:gd name="adj3" fmla="val 16638"/>
              <a:gd name="adj4" fmla="val 66667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3716" name="文本框 243715"/>
          <p:cNvSpPr txBox="1"/>
          <p:nvPr/>
        </p:nvSpPr>
        <p:spPr>
          <a:xfrm>
            <a:off x="2195513" y="2565400"/>
            <a:ext cx="52578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noProof="1">
                <a:latin typeface="Arial" panose="020B0604020202020204" pitchFamily="34" charset="0"/>
                <a:ea typeface="隶书" pitchFamily="1" charset="-122"/>
                <a:cs typeface="+mn-cs"/>
              </a:rPr>
              <a:t>要准确区分红楼梦的主要人物</a:t>
            </a:r>
            <a:r>
              <a:rPr lang="zh-CN" altLang="en-US" sz="36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1" charset="-122"/>
                <a:cs typeface="+mn-cs"/>
              </a:rPr>
              <a:t>（正确认识事物）</a:t>
            </a:r>
            <a:endParaRPr lang="zh-CN" altLang="en-US" sz="36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itchFamily="1" charset="-122"/>
            </a:endParaRPr>
          </a:p>
        </p:txBody>
      </p:sp>
      <p:sp>
        <p:nvSpPr>
          <p:cNvPr id="243717" name="文本框 243716"/>
          <p:cNvSpPr txBox="1"/>
          <p:nvPr/>
        </p:nvSpPr>
        <p:spPr>
          <a:xfrm>
            <a:off x="179388" y="692150"/>
            <a:ext cx="8964613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800" b="1" noProof="1">
                <a:solidFill>
                  <a:srgbClr val="000808"/>
                </a:solidFill>
                <a:latin typeface="Arial" panose="020B0604020202020204" pitchFamily="34" charset="0"/>
                <a:ea typeface="隶书" pitchFamily="1" charset="-122"/>
                <a:cs typeface="+mn-cs"/>
              </a:rPr>
              <a:t>具体分析不同人物特征</a:t>
            </a:r>
            <a:r>
              <a:rPr lang="zh-CN" altLang="en-US" sz="48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隶书" pitchFamily="1" charset="-122"/>
                <a:cs typeface="+mn-cs"/>
              </a:rPr>
              <a:t>（基础）</a:t>
            </a:r>
            <a:endParaRPr lang="zh-CN" altLang="en-US" sz="48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隶书" pitchFamily="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矩形 244737"/>
          <p:cNvSpPr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78" name="组合 244738"/>
          <p:cNvGrpSpPr/>
          <p:nvPr/>
        </p:nvGrpSpPr>
        <p:grpSpPr>
          <a:xfrm>
            <a:off x="2257425" y="3086100"/>
            <a:ext cx="4629150" cy="685800"/>
            <a:chOff x="0" y="0"/>
            <a:chExt cx="2916" cy="432"/>
          </a:xfrm>
        </p:grpSpPr>
        <p:sp>
          <p:nvSpPr>
            <p:cNvPr id="50179" name="矩形 244739"/>
            <p:cNvSpPr/>
            <p:nvPr/>
          </p:nvSpPr>
          <p:spPr>
            <a:xfrm>
              <a:off x="0" y="0"/>
              <a:ext cx="2916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0" name="矩形 244740"/>
            <p:cNvSpPr/>
            <p:nvPr/>
          </p:nvSpPr>
          <p:spPr>
            <a:xfrm>
              <a:off x="0" y="0"/>
              <a:ext cx="291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hlinkClick r:id="rId1"/>
                </a:rPr>
                <a:t>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0181" name="矩形 244741"/>
          <p:cNvSpPr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82" name="组合 244742"/>
          <p:cNvGrpSpPr/>
          <p:nvPr/>
        </p:nvGrpSpPr>
        <p:grpSpPr>
          <a:xfrm>
            <a:off x="2257425" y="3086100"/>
            <a:ext cx="4629150" cy="685800"/>
            <a:chOff x="0" y="0"/>
            <a:chExt cx="2916" cy="432"/>
          </a:xfrm>
        </p:grpSpPr>
        <p:sp>
          <p:nvSpPr>
            <p:cNvPr id="50183" name="矩形 244743"/>
            <p:cNvSpPr/>
            <p:nvPr/>
          </p:nvSpPr>
          <p:spPr>
            <a:xfrm>
              <a:off x="0" y="0"/>
              <a:ext cx="2916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4" name="矩形 244744"/>
            <p:cNvSpPr/>
            <p:nvPr/>
          </p:nvSpPr>
          <p:spPr>
            <a:xfrm>
              <a:off x="0" y="0"/>
              <a:ext cx="291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hlinkClick r:id="rId2"/>
                </a:rPr>
                <a:t>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0185" name="图片 244745" descr="still01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6" name="矩形 244746"/>
          <p:cNvSpPr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87" name="组合 244747"/>
          <p:cNvGrpSpPr/>
          <p:nvPr/>
        </p:nvGrpSpPr>
        <p:grpSpPr>
          <a:xfrm>
            <a:off x="2257425" y="3086100"/>
            <a:ext cx="4629150" cy="685800"/>
            <a:chOff x="0" y="0"/>
            <a:chExt cx="2916" cy="432"/>
          </a:xfrm>
        </p:grpSpPr>
        <p:sp>
          <p:nvSpPr>
            <p:cNvPr id="50188" name="矩形 244748"/>
            <p:cNvSpPr/>
            <p:nvPr/>
          </p:nvSpPr>
          <p:spPr>
            <a:xfrm>
              <a:off x="0" y="0"/>
              <a:ext cx="2916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9" name="矩形 244749"/>
            <p:cNvSpPr/>
            <p:nvPr/>
          </p:nvSpPr>
          <p:spPr>
            <a:xfrm>
              <a:off x="0" y="0"/>
              <a:ext cx="291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hlinkClick r:id="rId4"/>
                </a:rPr>
                <a:t>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0190" name="图片 244750" descr="still00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667000"/>
            <a:ext cx="43434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91" name="矩形 244751"/>
          <p:cNvSpPr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92" name="组合 244752"/>
          <p:cNvGrpSpPr/>
          <p:nvPr/>
        </p:nvGrpSpPr>
        <p:grpSpPr>
          <a:xfrm>
            <a:off x="2257425" y="3086100"/>
            <a:ext cx="4629150" cy="685800"/>
            <a:chOff x="0" y="0"/>
            <a:chExt cx="2916" cy="432"/>
          </a:xfrm>
        </p:grpSpPr>
        <p:sp>
          <p:nvSpPr>
            <p:cNvPr id="50193" name="矩形 244753"/>
            <p:cNvSpPr/>
            <p:nvPr/>
          </p:nvSpPr>
          <p:spPr>
            <a:xfrm>
              <a:off x="0" y="0"/>
              <a:ext cx="2916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94" name="矩形 244754"/>
            <p:cNvSpPr/>
            <p:nvPr/>
          </p:nvSpPr>
          <p:spPr>
            <a:xfrm>
              <a:off x="0" y="0"/>
              <a:ext cx="291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hlinkClick r:id="rId6"/>
                </a:rPr>
                <a:t>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0195" name="图片 244755" descr="still01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7338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96" name="矩形 244756"/>
          <p:cNvSpPr/>
          <p:nvPr/>
        </p:nvSpPr>
        <p:spPr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197" name="组合 244757"/>
          <p:cNvGrpSpPr/>
          <p:nvPr/>
        </p:nvGrpSpPr>
        <p:grpSpPr>
          <a:xfrm>
            <a:off x="2257425" y="3086100"/>
            <a:ext cx="4629150" cy="685800"/>
            <a:chOff x="0" y="0"/>
            <a:chExt cx="2916" cy="432"/>
          </a:xfrm>
        </p:grpSpPr>
        <p:sp>
          <p:nvSpPr>
            <p:cNvPr id="50198" name="矩形 244758"/>
            <p:cNvSpPr/>
            <p:nvPr/>
          </p:nvSpPr>
          <p:spPr>
            <a:xfrm>
              <a:off x="0" y="0"/>
              <a:ext cx="2916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99" name="矩形 244759"/>
            <p:cNvSpPr/>
            <p:nvPr/>
          </p:nvSpPr>
          <p:spPr>
            <a:xfrm>
              <a:off x="0" y="0"/>
              <a:ext cx="2916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  <a:hlinkClick r:id="rId8"/>
                </a:rPr>
                <a:t>  </a:t>
              </a:r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            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50200" name="图片 244760" descr="still00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667000"/>
            <a:ext cx="37338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201" name="文本框 244761"/>
          <p:cNvSpPr txBox="1"/>
          <p:nvPr/>
        </p:nvSpPr>
        <p:spPr>
          <a:xfrm>
            <a:off x="381000" y="213360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娴雅端方的宝钗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202" name="文本框 244762"/>
          <p:cNvSpPr txBox="1"/>
          <p:nvPr/>
        </p:nvSpPr>
        <p:spPr>
          <a:xfrm>
            <a:off x="5791200" y="213360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多愁善感的黛玉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203" name="文本框 244763"/>
          <p:cNvSpPr txBox="1"/>
          <p:nvPr/>
        </p:nvSpPr>
        <p:spPr>
          <a:xfrm>
            <a:off x="304800" y="4648200"/>
            <a:ext cx="28956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温柔顺从的袭人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204" name="文本框 244764"/>
          <p:cNvSpPr txBox="1"/>
          <p:nvPr/>
        </p:nvSpPr>
        <p:spPr>
          <a:xfrm>
            <a:off x="5867400" y="4648200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桀敖不训的晴雯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205" name="文本框 244765"/>
          <p:cNvSpPr txBox="1"/>
          <p:nvPr/>
        </p:nvSpPr>
        <p:spPr>
          <a:xfrm>
            <a:off x="9661525" y="5911850"/>
            <a:ext cx="1841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4767" name="文本框 244766"/>
          <p:cNvSpPr txBox="1"/>
          <p:nvPr/>
        </p:nvSpPr>
        <p:spPr>
          <a:xfrm>
            <a:off x="4158615" y="0"/>
            <a:ext cx="613410" cy="4648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vert="eaVert"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凭借各自的特殊性区别开来。</a:t>
            </a:r>
            <a:endParaRPr lang="zh-CN" altLang="en-US" sz="2800" b="1">
              <a:solidFill>
                <a:srgbClr val="00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207" name="太阳形 244767">
            <a:hlinkClick r:id="rId10" action="ppaction://hlinksldjump"/>
          </p:cNvPr>
          <p:cNvSpPr/>
          <p:nvPr/>
        </p:nvSpPr>
        <p:spPr>
          <a:xfrm>
            <a:off x="8763000" y="6400800"/>
            <a:ext cx="381000" cy="457200"/>
          </a:xfrm>
          <a:prstGeom prst="sun">
            <a:avLst>
              <a:gd name="adj" fmla="val 25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4769" name="组合 244768"/>
          <p:cNvGrpSpPr/>
          <p:nvPr/>
        </p:nvGrpSpPr>
        <p:grpSpPr>
          <a:xfrm>
            <a:off x="0" y="5048250"/>
            <a:ext cx="9144000" cy="1809750"/>
            <a:chOff x="0" y="0"/>
            <a:chExt cx="5760" cy="1140"/>
          </a:xfrm>
        </p:grpSpPr>
        <p:sp>
          <p:nvSpPr>
            <p:cNvPr id="50209" name="文本框 244769"/>
            <p:cNvSpPr txBox="1"/>
            <p:nvPr/>
          </p:nvSpPr>
          <p:spPr>
            <a:xfrm>
              <a:off x="0" y="96"/>
              <a:ext cx="1200" cy="87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事物各有其特殊矛盾</a:t>
              </a:r>
              <a:endPara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210" name="文本框 244770"/>
            <p:cNvSpPr txBox="1"/>
            <p:nvPr/>
          </p:nvSpPr>
          <p:spPr>
            <a:xfrm>
              <a:off x="1392" y="96"/>
              <a:ext cx="528" cy="59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只有</a:t>
              </a:r>
              <a:endPara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211" name="文本框 244771"/>
            <p:cNvSpPr txBox="1"/>
            <p:nvPr/>
          </p:nvSpPr>
          <p:spPr>
            <a:xfrm>
              <a:off x="2064" y="0"/>
              <a:ext cx="1200" cy="114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从实际出发，具体分析矛盾的特殊性</a:t>
              </a:r>
              <a:endPara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212" name="文本框 244772"/>
            <p:cNvSpPr txBox="1"/>
            <p:nvPr/>
          </p:nvSpPr>
          <p:spPr>
            <a:xfrm>
              <a:off x="3456" y="48"/>
              <a:ext cx="528" cy="596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才能</a:t>
              </a:r>
              <a:endPara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213" name="文本框 244773"/>
            <p:cNvSpPr txBox="1"/>
            <p:nvPr/>
          </p:nvSpPr>
          <p:spPr>
            <a:xfrm>
              <a:off x="4176" y="96"/>
              <a:ext cx="1584" cy="871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rgbClr val="00080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区分事物，认识事物的发展规律</a:t>
              </a:r>
              <a:endParaRPr lang="zh-CN" altLang="en-US" sz="2800" b="1">
                <a:solidFill>
                  <a:srgbClr val="00080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0214" name="直接连接符 244774"/>
            <p:cNvSpPr/>
            <p:nvPr/>
          </p:nvSpPr>
          <p:spPr>
            <a:xfrm>
              <a:off x="1248" y="432"/>
              <a:ext cx="76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50215" name="直接连接符 244775"/>
            <p:cNvSpPr/>
            <p:nvPr/>
          </p:nvSpPr>
          <p:spPr>
            <a:xfrm>
              <a:off x="3312" y="384"/>
              <a:ext cx="8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67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2146" name="Rectangle 2"/>
          <p:cNvSpPr/>
          <p:nvPr/>
        </p:nvSpPr>
        <p:spPr>
          <a:xfrm>
            <a:off x="533400" y="396875"/>
            <a:ext cx="8153400" cy="62642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lvl="0" indent="361950" algn="l" fontAlgn="base"/>
            <a:r>
              <a:rPr lang="en-US" altLang="zh-CN" sz="3600" b="1" strike="noStrike" noProof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         </a:t>
            </a:r>
            <a:r>
              <a:rPr lang="en-US" altLang="x-none" sz="4400" b="1" strike="noStrike" noProof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《</a:t>
            </a:r>
            <a:r>
              <a:rPr lang="zh-CN" altLang="en-US" sz="4400" b="1" strike="noStrike" noProof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两个妻子</a:t>
            </a:r>
            <a:r>
              <a:rPr lang="en-US" altLang="x-none" sz="4400" b="1" strike="noStrike" noProof="1" dirty="0">
                <a:solidFill>
                  <a:srgbClr val="00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》</a:t>
            </a:r>
            <a:endParaRPr lang="en-US" altLang="x-none" sz="4400" b="1" strike="noStrike" noProof="1" dirty="0">
              <a:solidFill>
                <a:srgbClr val="00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indent="361950" algn="l" fontAlgn="base"/>
            <a:r>
              <a:rPr lang="zh-CN" altLang="en-US" sz="3600" b="1" strike="noStrike" noProof="1" dirty="0">
                <a:solidFill>
                  <a:srgbClr val="660066"/>
                </a:solidFill>
                <a:latin typeface="Arial" panose="020B0604020202020204" pitchFamily="34" charset="0"/>
                <a:ea typeface="隶书" pitchFamily="1" charset="-122"/>
                <a:cs typeface="+mn-ea"/>
              </a:rPr>
              <a:t>    </a:t>
            </a:r>
            <a:r>
              <a:rPr lang="zh-CN" altLang="en-US" sz="3600" b="1" strike="noStrike" noProof="1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传说过去有户卖油的，妻子勤俭持家，丈夫每天卖油前，她都要先</a:t>
            </a:r>
            <a:r>
              <a:rPr lang="zh-CN" altLang="en-US" sz="36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从油桶里舀出一勺贮存起来。</a:t>
            </a:r>
            <a:r>
              <a:rPr lang="zh-CN" altLang="en-US" sz="3600" b="1" strike="noStrike" noProof="1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过年时丈夫正愁无钱办年货，妻子从地窖里端出一坛油来，丈夫大喜。</a:t>
            </a:r>
            <a:r>
              <a:rPr lang="zh-CN" altLang="en-US" sz="36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这家邻居</a:t>
            </a:r>
            <a:r>
              <a:rPr lang="zh-CN" altLang="en-US" sz="3600" b="1" strike="noStrike" noProof="1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是卖皇历的，他的妻子也效仿此法。每天丈夫外出时，她都悄悄</a:t>
            </a:r>
            <a:r>
              <a:rPr lang="zh-CN" altLang="en-US" sz="36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留下一些皇历</a:t>
            </a:r>
            <a:r>
              <a:rPr lang="zh-CN" altLang="en-US" sz="3600" b="1" strike="noStrike" noProof="1" dirty="0">
                <a:solidFill>
                  <a:srgbClr val="660066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，年关难过时，妻子拿出一大叠过时的皇历，丈夫无可奈何，哭笑不得。</a:t>
            </a:r>
            <a:endParaRPr lang="zh-CN" altLang="en-US" sz="3600" b="1" strike="noStrike" noProof="1" dirty="0">
              <a:solidFill>
                <a:srgbClr val="660066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indent="361950" algn="l" fontAlgn="base"/>
            <a:r>
              <a:rPr lang="zh-CN" altLang="en-US" sz="36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    上则故事说明什么哲学道理？</a:t>
            </a:r>
            <a:endParaRPr lang="zh-CN" altLang="en-US" sz="36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charRg st="20" end="1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6">
                                            <p:txEl>
                                              <p:charRg st="20" end="1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char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146">
                                            <p:txEl>
                                              <p:charRg st="168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char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146">
                                            <p:txEl>
                                              <p:charRg st="168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文本框 245761"/>
          <p:cNvSpPr txBox="1"/>
          <p:nvPr/>
        </p:nvSpPr>
        <p:spPr>
          <a:xfrm>
            <a:off x="914400" y="1219200"/>
            <a:ext cx="7391400" cy="4203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540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 </a:t>
            </a:r>
            <a:r>
              <a:rPr lang="zh-CN" altLang="en-US" sz="5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具体问题具体分析之所以重要，还在于它是正确</a:t>
            </a:r>
            <a:r>
              <a:rPr lang="zh-CN" altLang="en-US" sz="54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解决</a:t>
            </a:r>
            <a:r>
              <a:rPr lang="zh-CN" altLang="en-US" sz="5400" b="1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矛盾的</a:t>
            </a: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关键</a:t>
            </a:r>
            <a:r>
              <a:rPr lang="zh-CN" altLang="en-US" sz="54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（正确方法）。</a:t>
            </a:r>
            <a:endParaRPr lang="zh-CN" altLang="en-US" sz="5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endParaRPr lang="zh-CN" altLang="en-US" sz="54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2226" name="直接连接符 245763"/>
          <p:cNvSpPr/>
          <p:nvPr/>
        </p:nvSpPr>
        <p:spPr>
          <a:xfrm>
            <a:off x="2057400" y="51816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6786" name="组合 246785"/>
          <p:cNvGrpSpPr/>
          <p:nvPr/>
        </p:nvGrpSpPr>
        <p:grpSpPr>
          <a:xfrm>
            <a:off x="609600" y="152400"/>
            <a:ext cx="8153400" cy="6446838"/>
            <a:chOff x="0" y="0"/>
            <a:chExt cx="4704" cy="4098"/>
          </a:xfrm>
        </p:grpSpPr>
        <p:pic>
          <p:nvPicPr>
            <p:cNvPr id="53250" name="图片 246786" descr="耶路撒冷炸弹爆炸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704" cy="30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6788" name="文本框 246787"/>
            <p:cNvSpPr txBox="1"/>
            <p:nvPr/>
          </p:nvSpPr>
          <p:spPr>
            <a:xfrm>
              <a:off x="48" y="3264"/>
              <a:ext cx="4512" cy="8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b="1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ea"/>
                </a:rPr>
                <a:t>    </a:t>
              </a:r>
              <a:r>
                <a:rPr lang="zh-CN" altLang="en-US" sz="4000" b="1" noProof="1">
                  <a:solidFill>
                    <a:srgbClr val="0000FF"/>
                  </a:solidFill>
                  <a:effectLst>
                    <a:outerShdw blurRad="38100" dist="38100" dir="2700000">
                      <a:srgbClr val="00000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ea"/>
                </a:rPr>
                <a:t>常言道：“水火不相容”。着了火用水浇就行了。你认为如何？</a:t>
              </a:r>
              <a:endParaRPr lang="zh-CN" altLang="en-US" sz="4000" b="1" noProof="1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7810" name="对象 247809"/>
          <p:cNvGraphicFramePr>
            <a:graphicFrameLocks noChangeAspect="1"/>
          </p:cNvGraphicFramePr>
          <p:nvPr/>
        </p:nvGraphicFramePr>
        <p:xfrm>
          <a:off x="5076825" y="981075"/>
          <a:ext cx="2663825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1600200" imgH="1057275" progId="Paint.Picture">
                  <p:embed/>
                </p:oleObj>
              </mc:Choice>
              <mc:Fallback>
                <p:oleObj name="" r:id="rId1" imgW="1600200" imgH="1057275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76825" y="981075"/>
                        <a:ext cx="2663825" cy="1760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1" name="对象 247810"/>
          <p:cNvGraphicFramePr>
            <a:graphicFrameLocks noChangeAspect="1"/>
          </p:cNvGraphicFramePr>
          <p:nvPr/>
        </p:nvGraphicFramePr>
        <p:xfrm>
          <a:off x="4932363" y="3068638"/>
          <a:ext cx="2952750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1905000" imgH="1000125" progId="Paint.Picture">
                  <p:embed/>
                </p:oleObj>
              </mc:Choice>
              <mc:Fallback>
                <p:oleObj name="" r:id="rId3" imgW="1905000" imgH="100012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2363" y="3068638"/>
                        <a:ext cx="2952750" cy="15509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812" name="对象 247811"/>
          <p:cNvGraphicFramePr>
            <a:graphicFrameLocks noChangeAspect="1"/>
          </p:cNvGraphicFramePr>
          <p:nvPr/>
        </p:nvGraphicFramePr>
        <p:xfrm>
          <a:off x="5003800" y="5013325"/>
          <a:ext cx="3276600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2552700" imgH="1076325" progId="Paint.Picture">
                  <p:embed/>
                </p:oleObj>
              </mc:Choice>
              <mc:Fallback>
                <p:oleObj name="" r:id="rId5" imgW="2552700" imgH="10763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3800" y="5013325"/>
                        <a:ext cx="3276600" cy="165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3" name="右箭头 247812"/>
          <p:cNvSpPr/>
          <p:nvPr/>
        </p:nvSpPr>
        <p:spPr>
          <a:xfrm>
            <a:off x="4356100" y="184467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7814" name="右箭头 247813"/>
          <p:cNvSpPr/>
          <p:nvPr/>
        </p:nvSpPr>
        <p:spPr>
          <a:xfrm>
            <a:off x="4356100" y="36449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4278" name="组合 247814"/>
          <p:cNvGrpSpPr>
            <a:grpSpLocks noChangeAspect="1"/>
          </p:cNvGrpSpPr>
          <p:nvPr/>
        </p:nvGrpSpPr>
        <p:grpSpPr>
          <a:xfrm>
            <a:off x="684213" y="882650"/>
            <a:ext cx="3527425" cy="5975350"/>
            <a:chOff x="0" y="0"/>
            <a:chExt cx="1632" cy="2873"/>
          </a:xfrm>
        </p:grpSpPr>
        <p:graphicFrame>
          <p:nvGraphicFramePr>
            <p:cNvPr id="54279" name="对象 247815"/>
            <p:cNvGraphicFramePr>
              <a:graphicFrameLocks noChangeAspect="1"/>
            </p:cNvGraphicFramePr>
            <p:nvPr/>
          </p:nvGraphicFramePr>
          <p:xfrm>
            <a:off x="0" y="1872"/>
            <a:ext cx="1632" cy="10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7" imgW="1847850" imgH="1133475" progId="Paint.Picture">
                    <p:embed/>
                  </p:oleObj>
                </mc:Choice>
                <mc:Fallback>
                  <p:oleObj name="" r:id="rId7" imgW="1847850" imgH="1133475" progId="Paint.Picture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0" y="1872"/>
                          <a:ext cx="1632" cy="100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0" name="对象 247816"/>
            <p:cNvGraphicFramePr>
              <a:graphicFrameLocks noChangeAspect="1"/>
            </p:cNvGraphicFramePr>
            <p:nvPr/>
          </p:nvGraphicFramePr>
          <p:xfrm>
            <a:off x="0" y="0"/>
            <a:ext cx="163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9" imgW="1819275" imgH="1143000" progId="Paint.Picture">
                    <p:embed/>
                  </p:oleObj>
                </mc:Choice>
                <mc:Fallback>
                  <p:oleObj name="" r:id="rId9" imgW="1819275" imgH="1143000" progId="Paint.Pictur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1632" cy="9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1" name="对象 247817"/>
            <p:cNvGraphicFramePr>
              <a:graphicFrameLocks noChangeAspect="1"/>
            </p:cNvGraphicFramePr>
            <p:nvPr/>
          </p:nvGraphicFramePr>
          <p:xfrm>
            <a:off x="0" y="912"/>
            <a:ext cx="1632" cy="10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1" imgW="1838325" imgH="1171575" progId="Paint.Picture">
                    <p:embed/>
                  </p:oleObj>
                </mc:Choice>
                <mc:Fallback>
                  <p:oleObj name="" r:id="rId11" imgW="1838325" imgH="1171575" progId="Paint.Pictur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0" y="912"/>
                          <a:ext cx="1632" cy="10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7819" name="右箭头 247818"/>
          <p:cNvSpPr/>
          <p:nvPr/>
        </p:nvSpPr>
        <p:spPr>
          <a:xfrm>
            <a:off x="4356100" y="5445125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3" name="文本框 247819"/>
          <p:cNvSpPr txBox="1"/>
          <p:nvPr/>
        </p:nvSpPr>
        <p:spPr>
          <a:xfrm>
            <a:off x="5364163" y="0"/>
            <a:ext cx="22542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灭  火</a:t>
            </a:r>
            <a:endParaRPr lang="zh-CN" altLang="en-US" sz="54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7821" name="文本框 247820"/>
          <p:cNvSpPr txBox="1"/>
          <p:nvPr/>
        </p:nvSpPr>
        <p:spPr>
          <a:xfrm>
            <a:off x="1476375" y="0"/>
            <a:ext cx="2025650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800" b="1" noProof="1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着  火</a:t>
            </a:r>
            <a:endParaRPr lang="zh-CN" altLang="en-US" sz="4800" b="1" noProof="1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8834" name="文本框 248833"/>
          <p:cNvSpPr txBox="1"/>
          <p:nvPr/>
        </p:nvSpPr>
        <p:spPr>
          <a:xfrm>
            <a:off x="381000" y="925513"/>
            <a:ext cx="8153400" cy="3538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2800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据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华佗传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记载，州官倪寻、李延同时请华佗看病，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两人都说头痛发烧，不适的感觉也一样。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华佗诊断了他们的病情之后，给倪寻开的是通导药，而李延开的却是发散剂。两人都责问华佗：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为什么病状相同，开的药却不一样？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华佗回答说，倪寻的身体外部没有病，病是由内部积食引起的，故用泻药；而李延的身体内部没有病，病是由外感风寒引起的，故用发散药。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8835" name="文本框 248834"/>
          <p:cNvSpPr txBox="1"/>
          <p:nvPr/>
        </p:nvSpPr>
        <p:spPr>
          <a:xfrm>
            <a:off x="381000" y="152400"/>
            <a:ext cx="807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读材料、明哲</a:t>
            </a:r>
            <a:r>
              <a:rPr lang="zh-CN" altLang="en-US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理</a:t>
            </a:r>
            <a:r>
              <a:rPr lang="en-US" altLang="zh-CN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——《</a:t>
            </a:r>
            <a:r>
              <a:rPr lang="zh-CN" altLang="en-US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对症下药</a:t>
            </a:r>
            <a:r>
              <a:rPr lang="en-US" altLang="zh-CN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》</a:t>
            </a:r>
            <a:endParaRPr lang="en-US" altLang="zh-CN" sz="4000" b="1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8836" name="文本框 248835"/>
          <p:cNvSpPr txBox="1"/>
          <p:nvPr/>
        </p:nvSpPr>
        <p:spPr>
          <a:xfrm>
            <a:off x="762000" y="5486400"/>
            <a:ext cx="7239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noProof="1">
                <a:solidFill>
                  <a:srgbClr val="000099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   </a:t>
            </a:r>
            <a:r>
              <a:rPr lang="zh-CN" altLang="en-US" sz="4000" b="1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上</a:t>
            </a:r>
            <a:r>
              <a:rPr lang="zh-CN" altLang="en-US" sz="4000" b="1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述材料说明了什么哲学道理？请举一些相类似的成语。</a:t>
            </a:r>
            <a:endParaRPr lang="zh-CN" altLang="en-US" sz="4000" b="1" noProof="1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bldLvl="0" animBg="1"/>
      <p:bldP spid="248835" grpId="0"/>
      <p:bldP spid="24883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文本框 249857"/>
          <p:cNvSpPr txBox="1"/>
          <p:nvPr/>
        </p:nvSpPr>
        <p:spPr>
          <a:xfrm>
            <a:off x="2608263" y="62547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49859" name="组合 249858"/>
          <p:cNvGrpSpPr>
            <a:grpSpLocks noChangeAspect="1"/>
          </p:cNvGrpSpPr>
          <p:nvPr/>
        </p:nvGrpSpPr>
        <p:grpSpPr>
          <a:xfrm>
            <a:off x="0" y="-384175"/>
            <a:ext cx="4038600" cy="4522788"/>
            <a:chOff x="0" y="0"/>
            <a:chExt cx="2918" cy="3228"/>
          </a:xfrm>
        </p:grpSpPr>
        <p:sp>
          <p:nvSpPr>
            <p:cNvPr id="56323" name="矩形 249859"/>
            <p:cNvSpPr>
              <a:spLocks noChangeAspect="1" noTextEdit="1"/>
            </p:cNvSpPr>
            <p:nvPr/>
          </p:nvSpPr>
          <p:spPr>
            <a:xfrm>
              <a:off x="0" y="0"/>
              <a:ext cx="2918" cy="32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algn="ctr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6324" name="_s249861"/>
            <p:cNvCxnSpPr>
              <a:stCxn id="56330" idx="1"/>
              <a:endCxn id="56327" idx="2"/>
            </p:cNvCxnSpPr>
            <p:nvPr/>
          </p:nvCxnSpPr>
          <p:spPr>
            <a:xfrm rot="10800000">
              <a:off x="832" y="1069"/>
              <a:ext cx="152" cy="1782"/>
            </a:xfrm>
            <a:prstGeom prst="bentConnector2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325" name="_s249862"/>
            <p:cNvCxnSpPr>
              <a:stCxn id="56329" idx="1"/>
              <a:endCxn id="56327" idx="2"/>
            </p:cNvCxnSpPr>
            <p:nvPr/>
          </p:nvCxnSpPr>
          <p:spPr>
            <a:xfrm rot="10800000">
              <a:off x="832" y="1069"/>
              <a:ext cx="152" cy="1098"/>
            </a:xfrm>
            <a:prstGeom prst="bentConnector2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56326" name="_s249863"/>
            <p:cNvCxnSpPr>
              <a:stCxn id="56328" idx="1"/>
              <a:endCxn id="56327" idx="2"/>
            </p:cNvCxnSpPr>
            <p:nvPr/>
          </p:nvCxnSpPr>
          <p:spPr>
            <a:xfrm rot="10800000">
              <a:off x="832" y="1069"/>
              <a:ext cx="152" cy="413"/>
            </a:xfrm>
            <a:prstGeom prst="bentConnector2">
              <a:avLst/>
            </a:prstGeom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56327" name="_s249864"/>
            <p:cNvSpPr/>
            <p:nvPr/>
          </p:nvSpPr>
          <p:spPr>
            <a:xfrm>
              <a:off x="399" y="538"/>
              <a:ext cx="864" cy="521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000"/>
              </a:srgbClr>
            </a:solidFill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526" tIns="45263" rIns="90526" bIns="45263" anchor="ctr"/>
            <a:p>
              <a:pPr algn="ctr"/>
              <a:r>
                <a:rPr lang="zh-CN" altLang="en-US" sz="3600" b="1">
                  <a:latin typeface="Arial" panose="020B0604020202020204" pitchFamily="34" charset="0"/>
                  <a:ea typeface="黑体" panose="02010609060101010101" pitchFamily="49" charset="-122"/>
                </a:rPr>
                <a:t>感冒</a:t>
              </a:r>
              <a:endParaRPr lang="zh-CN" altLang="en-US" sz="36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6328" name="_s249865"/>
            <p:cNvSpPr/>
            <p:nvPr/>
          </p:nvSpPr>
          <p:spPr>
            <a:xfrm>
              <a:off x="994" y="1222"/>
              <a:ext cx="1526" cy="521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526" tIns="45263" rIns="90526" bIns="45263" anchor="ctr"/>
            <a:p>
              <a:pPr algn="ctr"/>
              <a:r>
                <a:rPr lang="zh-CN" altLang="en-US" sz="3600" b="1">
                  <a:latin typeface="Arial" panose="020B0604020202020204" pitchFamily="34" charset="0"/>
                  <a:ea typeface="黑体" panose="02010609060101010101" pitchFamily="49" charset="-122"/>
                </a:rPr>
                <a:t>风寒感冒</a:t>
              </a:r>
              <a:endParaRPr lang="zh-CN" altLang="en-US" sz="36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6329" name="_s249866"/>
            <p:cNvSpPr/>
            <p:nvPr/>
          </p:nvSpPr>
          <p:spPr>
            <a:xfrm>
              <a:off x="994" y="1906"/>
              <a:ext cx="1526" cy="521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526" tIns="45263" rIns="90526" bIns="45263" anchor="ctr"/>
            <a:p>
              <a:pPr algn="ctr"/>
              <a:r>
                <a:rPr lang="zh-CN" altLang="en-US" sz="3600" b="1">
                  <a:latin typeface="Arial" panose="020B0604020202020204" pitchFamily="34" charset="0"/>
                  <a:ea typeface="黑体" panose="02010609060101010101" pitchFamily="49" charset="-122"/>
                </a:rPr>
                <a:t>风热感冒</a:t>
              </a:r>
              <a:endParaRPr lang="zh-CN" altLang="en-US" sz="36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56330" name="_s249867"/>
            <p:cNvSpPr/>
            <p:nvPr/>
          </p:nvSpPr>
          <p:spPr>
            <a:xfrm>
              <a:off x="994" y="2590"/>
              <a:ext cx="1526" cy="521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000"/>
              </a:srgbClr>
            </a:solidFill>
            <a:ln w="28575" cap="flat" cmpd="sng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90526" tIns="45263" rIns="90526" bIns="45263" anchor="ctr"/>
            <a:p>
              <a:pPr algn="ctr"/>
              <a:r>
                <a:rPr lang="zh-CN" altLang="en-US" sz="3600" b="1">
                  <a:latin typeface="Arial" panose="020B0604020202020204" pitchFamily="34" charset="0"/>
                  <a:ea typeface="黑体" panose="02010609060101010101" pitchFamily="49" charset="-122"/>
                </a:rPr>
                <a:t>暑湿感冒</a:t>
              </a:r>
              <a:endParaRPr lang="zh-CN" altLang="en-US" sz="36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9868" name="笑脸 249867"/>
          <p:cNvSpPr/>
          <p:nvPr/>
        </p:nvSpPr>
        <p:spPr>
          <a:xfrm>
            <a:off x="6400800" y="4953000"/>
            <a:ext cx="1439863" cy="10810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69" name="云形标注 249868"/>
          <p:cNvSpPr/>
          <p:nvPr/>
        </p:nvSpPr>
        <p:spPr>
          <a:xfrm>
            <a:off x="1524000" y="3886200"/>
            <a:ext cx="3240088" cy="2016125"/>
          </a:xfrm>
          <a:prstGeom prst="cloudCallout">
            <a:avLst>
              <a:gd name="adj1" fmla="val 86944"/>
              <a:gd name="adj2" fmla="val 43856"/>
            </a:avLst>
          </a:prstGeom>
          <a:solidFill>
            <a:srgbClr val="FFFFFF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怎么办？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9870" name="右大括号 249869"/>
          <p:cNvSpPr/>
          <p:nvPr/>
        </p:nvSpPr>
        <p:spPr>
          <a:xfrm>
            <a:off x="3779838" y="1412875"/>
            <a:ext cx="936625" cy="2376488"/>
          </a:xfrm>
          <a:prstGeom prst="rightBrace">
            <a:avLst>
              <a:gd name="adj1" fmla="val 21073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9871" name="竖卷形 249870"/>
          <p:cNvSpPr/>
          <p:nvPr/>
        </p:nvSpPr>
        <p:spPr>
          <a:xfrm>
            <a:off x="5508625" y="990600"/>
            <a:ext cx="1439863" cy="3048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49872" name="文本框 249871"/>
          <p:cNvSpPr txBox="1"/>
          <p:nvPr/>
        </p:nvSpPr>
        <p:spPr>
          <a:xfrm>
            <a:off x="5867400" y="1371600"/>
            <a:ext cx="793750" cy="21812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b="1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ea"/>
              </a:rPr>
              <a:t>对症下药</a:t>
            </a:r>
            <a:endParaRPr lang="zh-CN" altLang="en-US" sz="4000" b="1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98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9" grpId="0" bldLvl="0" animBg="1"/>
      <p:bldP spid="249871" grpId="0" bldLvl="0" animBg="1"/>
      <p:bldP spid="24987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3170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588375" cy="2035175"/>
          </a:xfrm>
        </p:spPr>
        <p:txBody>
          <a:bodyPr vert="horz" wrap="square" anchor="ctr"/>
          <a:p>
            <a:pPr lvl="0" algn="l" fontAlgn="base"/>
            <a:r>
              <a:rPr lang="en-US" altLang="x-none" sz="32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strike="noStrike" noProof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不同的矛盾只能用不同的方法去解决，要具体问题具体分析，你能说出几个蕴含这一哲理的成语、俗语吗？</a:t>
            </a:r>
            <a:endParaRPr lang="zh-CN" altLang="en-US" sz="32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3171" name="Text Box 3"/>
          <p:cNvSpPr txBox="1"/>
          <p:nvPr/>
        </p:nvSpPr>
        <p:spPr>
          <a:xfrm>
            <a:off x="609600" y="2057400"/>
            <a:ext cx="8229600" cy="310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看莱吃饭、量体裁衣，对症下药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兵来将挡、水来土掩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.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一把钥匙开一把锁，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到什么山上唱什么歌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因材施教，因地制宜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逢山开路，逢水搭桥，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3172" name="Text Box 4"/>
          <p:cNvSpPr txBox="1"/>
          <p:nvPr/>
        </p:nvSpPr>
        <p:spPr>
          <a:xfrm>
            <a:off x="533400" y="5715000"/>
            <a:ext cx="7991475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10000"/>
              </a:spcBef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量入为出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量力而行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抽薪止沸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入乡随俗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48" name="Rectangle 5"/>
          <p:cNvSpPr/>
          <p:nvPr/>
        </p:nvSpPr>
        <p:spPr>
          <a:xfrm>
            <a:off x="468313" y="60182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1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3171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3171">
                                            <p:txEl>
                                              <p:charRg st="15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171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171">
                                            <p:txEl>
                                              <p:charRg st="37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charRg st="5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171">
                                            <p:txEl>
                                              <p:charRg st="5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3171">
                                            <p:txEl>
                                              <p:charRg st="5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charRg st="6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171">
                                            <p:txEl>
                                              <p:charRg st="6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3171">
                                            <p:txEl>
                                              <p:charRg st="6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3172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  <p:bldP spid="2631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7" name="Text Box 2"/>
          <p:cNvSpPr txBox="1"/>
          <p:nvPr/>
        </p:nvSpPr>
        <p:spPr>
          <a:xfrm>
            <a:off x="152400" y="661988"/>
            <a:ext cx="28384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zh-CN" altLang="en-US" sz="3200" b="1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矛盾的含义</a:t>
            </a:r>
            <a:endParaRPr lang="zh-CN" altLang="en-US" sz="3200" b="1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8" name="Text Box 4"/>
          <p:cNvSpPr txBox="1"/>
          <p:nvPr/>
        </p:nvSpPr>
        <p:spPr>
          <a:xfrm>
            <a:off x="0" y="0"/>
            <a:ext cx="9067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一、什么是矛盾</a:t>
            </a:r>
            <a:endParaRPr lang="en-US" altLang="zh-CN" sz="36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52400" y="3200400"/>
            <a:ext cx="8763000" cy="1404938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逻辑矛盾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：人们在叙述问题、回答问题时出现首尾不一、相互打架的现象；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哲学矛盾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指客观事物本身存在的既相互对立又相互统一的关系。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52400" y="4724400"/>
            <a:ext cx="8153400" cy="427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>
            <a:spAutoFit/>
          </a:bodyPr>
          <a:p>
            <a:pPr eaLnBrk="0" fontAlgn="ctr" hangingPunct="0"/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典例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：不想当裁缝的厨子不是好司机 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77" name="Rectangle 3"/>
          <p:cNvSpPr>
            <a:spLocks noChangeArrowheads="1"/>
          </p:cNvSpPr>
          <p:nvPr/>
        </p:nvSpPr>
        <p:spPr bwMode="auto">
          <a:xfrm>
            <a:off x="0" y="5257800"/>
            <a:ext cx="144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典例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7178" name="Picture 10" descr="U7516P42DT201203151311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5257800"/>
            <a:ext cx="3429000" cy="16002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7179" name="Rectangle 3"/>
          <p:cNvSpPr>
            <a:spLocks noChangeArrowheads="1"/>
          </p:cNvSpPr>
          <p:nvPr/>
        </p:nvSpPr>
        <p:spPr bwMode="auto">
          <a:xfrm>
            <a:off x="1295400" y="5410200"/>
            <a:ext cx="4419600" cy="1198880"/>
          </a:xfrm>
          <a:prstGeom prst="rect">
            <a:avLst/>
          </a:prstGeom>
          <a:noFill/>
          <a:ln w="3810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吾盾之坚，物莫能陷也。吾矛之利，於物无不陷也以子之矛，陷子之盾，何如？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4800" y="1371600"/>
            <a:ext cx="8839200" cy="1203325"/>
          </a:xfrm>
          <a:prstGeom prst="rect">
            <a:avLst/>
          </a:prstGeom>
          <a:noFill/>
          <a:ln w="34925" cap="rnd">
            <a:solidFill>
              <a:schemeClr val="tx1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 eaLnBrk="0" hangingPunct="0">
              <a:lnSpc>
                <a:spcPct val="11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----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反映</a:t>
            </a: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事物内部</a:t>
            </a:r>
            <a:r>
              <a:rPr kumimoji="0" lang="zh-CN" altLang="en-US" sz="3200" b="1" u="sng" kern="1200" cap="none" spc="0" normalizeH="0" baseline="0" noProof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对立和统一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关系的哲学范畴，简言之，矛盾就是对立统一。</a:t>
            </a:r>
            <a:endParaRPr kumimoji="0" lang="zh-CN" altLang="en-US" sz="32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7181" name="Text Box 13"/>
          <p:cNvSpPr txBox="1"/>
          <p:nvPr/>
        </p:nvSpPr>
        <p:spPr>
          <a:xfrm>
            <a:off x="304800" y="2590800"/>
            <a:ext cx="8534400" cy="522288"/>
          </a:xfrm>
          <a:prstGeom prst="rect">
            <a:avLst/>
          </a:prstGeom>
          <a:noFill/>
          <a:ln w="28575">
            <a:noFill/>
          </a:ln>
        </p:spPr>
        <p:txBody>
          <a:bodyPr lIns="90170" tIns="46990" rIns="90170" bIns="46990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：哲学上讲的</a:t>
            </a:r>
            <a:r>
              <a:rPr lang="zh-CN" altLang="en-US" sz="2800" b="1" u="sng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辩证矛盾</a:t>
            </a:r>
            <a:r>
              <a:rPr lang="en-US" altLang="zh-CN" sz="2800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==</a:t>
            </a:r>
            <a:r>
              <a:rPr lang="zh-CN" altLang="en-US" sz="2800" b="1" u="sng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逻辑矛盾？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1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bldLvl="0"/>
      <p:bldP spid="7176" grpId="1"/>
      <p:bldP spid="7179" grpId="0" bldLvl="0" animBg="1"/>
      <p:bldP spid="718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4194" name="Rectangle 2"/>
          <p:cNvSpPr>
            <a:spLocks noGrp="1"/>
          </p:cNvSpPr>
          <p:nvPr>
            <p:ph type="body"/>
          </p:nvPr>
        </p:nvSpPr>
        <p:spPr>
          <a:xfrm>
            <a:off x="0" y="1371600"/>
            <a:ext cx="8640763" cy="4114800"/>
          </a:xfrm>
        </p:spPr>
        <p:txBody>
          <a:bodyPr wrap="square" anchor="t"/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张冠李戴 ，生吞活剥，生搬硬套，火上浇油     不分青红皂白，各打五十大板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种瓜得瓜，种豆得豆，种鸡蛋得鸡蛋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千篇一律，一刀切  东施效颦   邯郸学步、</a:t>
            </a:r>
            <a:endParaRPr lang="zh-CN" altLang="en-US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4195" name="Rectangle 3"/>
          <p:cNvSpPr/>
          <p:nvPr/>
        </p:nvSpPr>
        <p:spPr>
          <a:xfrm>
            <a:off x="304800" y="0"/>
            <a:ext cx="7915275" cy="17192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algn="l" fontAlgn="base"/>
            <a:r>
              <a:rPr lang="zh-CN" altLang="en-US" sz="3200" b="1" strike="noStrike" noProof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你能举出违背具体问题具体分析的成语或者俗语吗？</a:t>
            </a:r>
            <a:endParaRPr lang="zh-CN" altLang="en-US" sz="3200" b="1" strike="noStrike" noProof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4196" name="Picture 4" descr="Pict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3657600"/>
            <a:ext cx="7696200" cy="304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419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419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419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4194">
                                            <p:txEl>
                                              <p:charRg st="39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>
                                            <p:txEl>
                                              <p:charRg st="5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4194">
                                            <p:txEl>
                                              <p:charRg st="5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4194">
                                            <p:txEl>
                                              <p:charRg st="56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3" name="Picture 2" descr="jiaoan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0063"/>
            <a:ext cx="37084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875" name="Text Box 3"/>
          <p:cNvSpPr txBox="1"/>
          <p:nvPr/>
        </p:nvSpPr>
        <p:spPr>
          <a:xfrm>
            <a:off x="3816350" y="488950"/>
            <a:ext cx="5113338" cy="48291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4" tIns="45717" rIns="91434" bIns="45717"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我国宋朝时期，京城有位很有名气的裁缝，他裁的衣服特别的合体，那么他有什么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秘诀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呢？</a:t>
            </a:r>
            <a:b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</a:b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     传说有一次，御使大夫请他去裁一件进宫穿的衣服，裁缝手脚利索地量好了他的身腰尺寸，问：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请教御使老爷，您当官多少年了？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“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御使很奇怪，反问他：</a:t>
            </a:r>
            <a:r>
              <a: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rPr>
              <a:t>”</a:t>
            </a:r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华文中宋" pitchFamily="2" charset="-122"/>
              </a:rPr>
              <a:t>你量体裁衣就够了</a:t>
            </a:r>
            <a:r>
              <a:rPr lang="zh-CN" altLang="en-US" sz="2800" b="1" dirty="0">
                <a:latin typeface="Arial" panose="020B0604020202020204" pitchFamily="34" charset="0"/>
                <a:ea typeface="华文中宋" pitchFamily="2" charset="-122"/>
              </a:rPr>
              <a:t>，还要问这些干什么？</a:t>
            </a:r>
            <a:endParaRPr lang="zh-CN" altLang="en-US" sz="2800" b="1" dirty="0">
              <a:latin typeface="Arial" panose="020B0604020202020204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ext Box 2"/>
          <p:cNvSpPr txBox="1"/>
          <p:nvPr/>
        </p:nvSpPr>
        <p:spPr>
          <a:xfrm>
            <a:off x="395288" y="1125538"/>
            <a:ext cx="3384550" cy="701675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初任高职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395" name="AutoShape 3"/>
          <p:cNvSpPr/>
          <p:nvPr/>
        </p:nvSpPr>
        <p:spPr>
          <a:xfrm>
            <a:off x="1258888" y="1773238"/>
            <a:ext cx="431800" cy="792162"/>
          </a:xfrm>
          <a:prstGeom prst="downArrow">
            <a:avLst>
              <a:gd name="adj1" fmla="val 50000"/>
              <a:gd name="adj2" fmla="val 458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396" name="Text Box 4"/>
          <p:cNvSpPr txBox="1"/>
          <p:nvPr/>
        </p:nvSpPr>
        <p:spPr>
          <a:xfrm>
            <a:off x="395288" y="2492375"/>
            <a:ext cx="2879725" cy="1431925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意高气盛挺胸凸肚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397" name="AutoShape 5"/>
          <p:cNvSpPr/>
          <p:nvPr/>
        </p:nvSpPr>
        <p:spPr>
          <a:xfrm>
            <a:off x="1258888" y="3933825"/>
            <a:ext cx="431800" cy="792163"/>
          </a:xfrm>
          <a:prstGeom prst="downArrow">
            <a:avLst>
              <a:gd name="adj1" fmla="val 50000"/>
              <a:gd name="adj2" fmla="val 4581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398" name="Text Box 6"/>
          <p:cNvSpPr txBox="1"/>
          <p:nvPr/>
        </p:nvSpPr>
        <p:spPr>
          <a:xfrm>
            <a:off x="323850" y="4652963"/>
            <a:ext cx="3024188" cy="762000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后短前长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399" name="Text Box 7"/>
          <p:cNvSpPr txBox="1"/>
          <p:nvPr/>
        </p:nvSpPr>
        <p:spPr>
          <a:xfrm>
            <a:off x="3203575" y="1052513"/>
            <a:ext cx="3095625" cy="762000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任职中期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0" name="AutoShape 8"/>
          <p:cNvSpPr/>
          <p:nvPr/>
        </p:nvSpPr>
        <p:spPr>
          <a:xfrm>
            <a:off x="4284663" y="1700213"/>
            <a:ext cx="431800" cy="792162"/>
          </a:xfrm>
          <a:prstGeom prst="downArrow">
            <a:avLst>
              <a:gd name="adj1" fmla="val 50000"/>
              <a:gd name="adj2" fmla="val 458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401" name="Text Box 9"/>
          <p:cNvSpPr txBox="1"/>
          <p:nvPr/>
        </p:nvSpPr>
        <p:spPr>
          <a:xfrm>
            <a:off x="3492500" y="2708275"/>
            <a:ext cx="2232025" cy="701675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意气微平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2" name="AutoShape 10"/>
          <p:cNvSpPr/>
          <p:nvPr/>
        </p:nvSpPr>
        <p:spPr>
          <a:xfrm>
            <a:off x="4356100" y="3716338"/>
            <a:ext cx="431800" cy="792162"/>
          </a:xfrm>
          <a:prstGeom prst="downArrow">
            <a:avLst>
              <a:gd name="adj1" fmla="val 50000"/>
              <a:gd name="adj2" fmla="val 458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403" name="Text Box 11"/>
          <p:cNvSpPr txBox="1"/>
          <p:nvPr/>
        </p:nvSpPr>
        <p:spPr>
          <a:xfrm>
            <a:off x="2916238" y="4652963"/>
            <a:ext cx="3816350" cy="762000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前后一样长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4" name="Text Box 12"/>
          <p:cNvSpPr txBox="1"/>
          <p:nvPr/>
        </p:nvSpPr>
        <p:spPr>
          <a:xfrm>
            <a:off x="6011863" y="1052513"/>
            <a:ext cx="4176712" cy="762000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任职末期</a:t>
            </a:r>
            <a:endParaRPr lang="zh-CN" altLang="en-US" sz="4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5" name="AutoShape 13"/>
          <p:cNvSpPr/>
          <p:nvPr/>
        </p:nvSpPr>
        <p:spPr>
          <a:xfrm>
            <a:off x="7092950" y="1700213"/>
            <a:ext cx="431800" cy="792162"/>
          </a:xfrm>
          <a:prstGeom prst="downArrow">
            <a:avLst>
              <a:gd name="adj1" fmla="val 50000"/>
              <a:gd name="adj2" fmla="val 4581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406" name="Text Box 14"/>
          <p:cNvSpPr txBox="1"/>
          <p:nvPr/>
        </p:nvSpPr>
        <p:spPr>
          <a:xfrm>
            <a:off x="6300788" y="2349500"/>
            <a:ext cx="3887787" cy="1616075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抑郁不振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低头弯腰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9407" name="AutoShape 15"/>
          <p:cNvSpPr/>
          <p:nvPr/>
        </p:nvSpPr>
        <p:spPr>
          <a:xfrm>
            <a:off x="7308850" y="3933825"/>
            <a:ext cx="431800" cy="792163"/>
          </a:xfrm>
          <a:prstGeom prst="downArrow">
            <a:avLst>
              <a:gd name="adj1" fmla="val 50000"/>
              <a:gd name="adj2" fmla="val 4581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endParaRPr lang="zh-CN" altLang="en-US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59408" name="Text Box 16"/>
          <p:cNvSpPr txBox="1"/>
          <p:nvPr/>
        </p:nvSpPr>
        <p:spPr>
          <a:xfrm>
            <a:off x="6443663" y="4652963"/>
            <a:ext cx="3132137" cy="1616075"/>
          </a:xfrm>
          <a:prstGeom prst="rect">
            <a:avLst/>
          </a:prstGeom>
          <a:noFill/>
          <a:ln w="9525">
            <a:noFill/>
          </a:ln>
        </p:spPr>
        <p:txBody>
          <a:bodyPr lIns="91434" tIns="45717" rIns="91434" bIns="45717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前短后长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endParaRPr lang="en-US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ldLvl="0" animBg="1"/>
      <p:bldP spid="59396" grpId="0"/>
      <p:bldP spid="59397" grpId="0" bldLvl="0" animBg="1"/>
      <p:bldP spid="59398" grpId="0"/>
      <p:bldP spid="59399" grpId="0"/>
      <p:bldP spid="59400" grpId="0" bldLvl="0" animBg="1"/>
      <p:bldP spid="59401" grpId="0"/>
      <p:bldP spid="59402" grpId="0" bldLvl="0" animBg="1"/>
      <p:bldP spid="59403" grpId="0"/>
      <p:bldP spid="59404" grpId="0"/>
      <p:bldP spid="59405" grpId="0" bldLvl="0" animBg="1"/>
      <p:bldP spid="59406" grpId="0"/>
      <p:bldP spid="59407" grpId="0" bldLvl="0" animBg="1"/>
      <p:bldP spid="594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1" name="Group 2"/>
          <p:cNvGrpSpPr>
            <a:grpSpLocks noChangeAspect="1"/>
          </p:cNvGrpSpPr>
          <p:nvPr/>
        </p:nvGrpSpPr>
        <p:grpSpPr>
          <a:xfrm>
            <a:off x="0" y="0"/>
            <a:ext cx="8915400" cy="2286000"/>
            <a:chOff x="0" y="0"/>
            <a:chExt cx="4640" cy="2616"/>
          </a:xfrm>
        </p:grpSpPr>
        <p:pic>
          <p:nvPicPr>
            <p:cNvPr id="61442" name="Picture 3" descr="0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736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3" name="Picture 4" descr="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8" y="0"/>
              <a:ext cx="760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4" name="Picture 5" descr="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" y="0"/>
              <a:ext cx="776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5" name="Picture 6" descr="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4" y="0"/>
              <a:ext cx="768" cy="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6" name="Picture 7" descr="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2" y="0"/>
              <a:ext cx="736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7" name="Picture 8" descr="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0" y="0"/>
              <a:ext cx="76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8" name="Picture 9" descr="0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624"/>
              <a:ext cx="768" cy="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9" name="Picture 10" descr="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" y="624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0" name="Picture 11" descr="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36" y="624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1" name="Picture 12" descr="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04" y="624"/>
              <a:ext cx="800" cy="5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2" name="Picture 13" descr="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72" y="624"/>
              <a:ext cx="768" cy="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3" name="Picture 14" descr="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840" y="624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4" name="Picture 15" descr="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1296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5" name="Picture 16" descr="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8" y="1296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6" name="Picture 17" descr="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536" y="1296"/>
              <a:ext cx="800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7" name="Picture 18" descr="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304" y="1296"/>
              <a:ext cx="792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8" name="Picture 19" descr="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0" y="2016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59" name="Picture 20" descr="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8" y="2016"/>
              <a:ext cx="792" cy="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0" name="Picture 21" descr="22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536" y="2016"/>
              <a:ext cx="792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1" name="Picture 22" descr="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04" y="2016"/>
              <a:ext cx="800" cy="5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2" name="Picture 23" descr="24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072" y="2016"/>
              <a:ext cx="784" cy="59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3" name="Picture 24" descr="2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840" y="2016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4" name="Picture 25" descr="26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072" y="1296"/>
              <a:ext cx="792" cy="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65" name="Picture 26" descr="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840" y="1296"/>
              <a:ext cx="800" cy="6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838200" y="4038600"/>
            <a:ext cx="6705600" cy="55086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------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矛盾的特殊性（个性、个别）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762000" y="5334000"/>
            <a:ext cx="6858000" cy="55086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    -------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矛盾的普遍性（共性、一般）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228600" y="6019800"/>
            <a:ext cx="8763000" cy="550863"/>
          </a:xfrm>
          <a:prstGeom prst="rect">
            <a:avLst/>
          </a:prstGeom>
          <a:solidFill>
            <a:schemeClr val="tx2"/>
          </a:solidFill>
          <a:ln w="28575">
            <a:solidFill>
              <a:srgbClr val="0000FF"/>
            </a:solidFill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结论：矛普和矛特是共性和个性、一般和个别的关系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28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1469" name="WordArt 33"/>
          <p:cNvSpPr>
            <a:spLocks noTextEdit="1"/>
          </p:cNvSpPr>
          <p:nvPr/>
        </p:nvSpPr>
        <p:spPr>
          <a:xfrm>
            <a:off x="1524000" y="2438400"/>
            <a:ext cx="472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MS UI Gothic" panose="020B0600070205080204" charset="-128"/>
                <a:ea typeface="MS UI Gothic" panose="020B0600070205080204" charset="-128"/>
              </a:rPr>
              <a:t>议一议:哪个观点正确？</a:t>
            </a:r>
            <a:endParaRPr lang="zh-CN" altLang="en-US" sz="3600" b="1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tx2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MS UI Gothic" panose="020B0600070205080204" charset="-128"/>
              <a:ea typeface="MS UI Gothic" panose="020B0600070205080204" charset="-128"/>
            </a:endParaRPr>
          </a:p>
        </p:txBody>
      </p:sp>
      <p:sp>
        <p:nvSpPr>
          <p:cNvPr id="61470" name="Text Box 34"/>
          <p:cNvSpPr txBox="1"/>
          <p:nvPr/>
        </p:nvSpPr>
        <p:spPr>
          <a:xfrm>
            <a:off x="533400" y="3200400"/>
            <a:ext cx="6019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世界上没有两片完全相同的树叶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71" name="Text Box 35"/>
          <p:cNvSpPr txBox="1"/>
          <p:nvPr/>
        </p:nvSpPr>
        <p:spPr>
          <a:xfrm>
            <a:off x="457200" y="4724400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世界上也没有两片完全不同的树叶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5" grpId="0" bldLvl="0" animBg="1"/>
      <p:bldP spid="50206" grpId="0" bldLvl="0" animBg="1"/>
      <p:bldP spid="50207" grpId="0" bldLvl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52400"/>
            <a:ext cx="8207375" cy="765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44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矛盾普遍性与特殊性的关系</a:t>
            </a:r>
            <a:endParaRPr kumimoji="0" lang="zh-CN" altLang="en-US" sz="44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497888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、矛盾普遍性与特殊性是共性与个性，一般与个别的关系</a:t>
            </a:r>
            <a:r>
              <a:rPr kumimoji="0" 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区别</a:t>
            </a:r>
            <a:r>
              <a:rPr kumimoji="0" 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 </a:t>
            </a:r>
            <a:endParaRPr kumimoji="0" 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5562600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一方面：普遍性离不开特殊性。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762000" y="4038600"/>
            <a:ext cx="6473825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另一方面：特殊性也离不开普遍性。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69151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、矛盾普遍性与特殊性</a:t>
            </a: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相互联结</a:t>
            </a:r>
            <a:endParaRPr kumimoji="0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28600" y="4800600"/>
            <a:ext cx="69913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、二者在一定条件下</a:t>
            </a: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相互转化</a:t>
            </a:r>
            <a:endParaRPr kumimoji="0" lang="zh-CN" alt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62471" name="Group 9"/>
          <p:cNvGrpSpPr/>
          <p:nvPr/>
        </p:nvGrpSpPr>
        <p:grpSpPr>
          <a:xfrm>
            <a:off x="7391400" y="2895600"/>
            <a:ext cx="1276350" cy="2209800"/>
            <a:chOff x="0" y="0"/>
            <a:chExt cx="804" cy="1392"/>
          </a:xfrm>
        </p:grpSpPr>
        <p:sp>
          <p:nvSpPr>
            <p:cNvPr id="62472" name="AutoShape 10"/>
            <p:cNvSpPr/>
            <p:nvPr/>
          </p:nvSpPr>
          <p:spPr>
            <a:xfrm>
              <a:off x="0" y="0"/>
              <a:ext cx="144" cy="1392"/>
            </a:xfrm>
            <a:prstGeom prst="rightBrace">
              <a:avLst>
                <a:gd name="adj1" fmla="val 80197"/>
                <a:gd name="adj2" fmla="val 50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10" name="Text Box 11"/>
            <p:cNvSpPr txBox="1">
              <a:spLocks noChangeArrowheads="1"/>
            </p:cNvSpPr>
            <p:nvPr/>
          </p:nvSpPr>
          <p:spPr bwMode="auto">
            <a:xfrm>
              <a:off x="96" y="480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方正姚体" pitchFamily="2" charset="-122"/>
                  <a:ea typeface="方正姚体" pitchFamily="2" charset="-122"/>
                  <a:cs typeface="+mn-cs"/>
                </a:rPr>
                <a:t>联系</a:t>
              </a:r>
              <a:endPara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姚体" pitchFamily="2" charset="-122"/>
                <a:ea typeface="方正姚体" pitchFamily="2" charset="-122"/>
                <a:cs typeface="+mn-cs"/>
              </a:endParaRPr>
            </a:p>
          </p:txBody>
        </p:sp>
      </p:grpSp>
      <p:sp>
        <p:nvSpPr>
          <p:cNvPr id="51211" name="Text Box 4"/>
          <p:cNvSpPr txBox="1">
            <a:spLocks noChangeArrowheads="1"/>
          </p:cNvSpPr>
          <p:nvPr/>
        </p:nvSpPr>
        <p:spPr bwMode="auto">
          <a:xfrm>
            <a:off x="838200" y="3352800"/>
            <a:ext cx="5562600" cy="608013"/>
          </a:xfrm>
          <a:prstGeom prst="rect">
            <a:avLst/>
          </a:prstGeom>
          <a:noFill/>
          <a:ln w="2857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+mn-cs"/>
              </a:rPr>
              <a:t>一方面：普遍性离不开特殊性。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1212" name="Text Box 2"/>
          <p:cNvSpPr txBox="1">
            <a:spLocks noChangeArrowheads="1"/>
          </p:cNvSpPr>
          <p:nvPr/>
        </p:nvSpPr>
        <p:spPr bwMode="auto">
          <a:xfrm>
            <a:off x="0" y="152400"/>
            <a:ext cx="8207375" cy="765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4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44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矛盾普遍性与特殊性的关系</a:t>
            </a:r>
            <a:endParaRPr kumimoji="0" lang="zh-CN" altLang="en-US" sz="44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13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8497888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、矛盾普遍性与特殊性是共性与个性，一般与个别的关系</a:t>
            </a:r>
            <a:r>
              <a:rPr kumimoji="0" 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区别</a:t>
            </a:r>
            <a:r>
              <a:rPr kumimoji="0" lang="en-US" sz="36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 </a:t>
            </a:r>
            <a:endParaRPr kumimoji="0" lang="en-US" sz="36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489" name="Object 2"/>
          <p:cNvGraphicFramePr>
            <a:graphicFrameLocks noChangeAspect="1"/>
          </p:cNvGraphicFramePr>
          <p:nvPr/>
        </p:nvGraphicFramePr>
        <p:xfrm>
          <a:off x="0" y="0"/>
          <a:ext cx="4648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5743575" imgH="4000500" progId="PBrush">
                  <p:embed/>
                </p:oleObj>
              </mc:Choice>
              <mc:Fallback>
                <p:oleObj name="" r:id="rId1" imgW="5743575" imgH="4000500" progId="PBrush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482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4572000" y="0"/>
          <a:ext cx="457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5800725" imgH="4048125" progId="PBrush">
                  <p:embed/>
                </p:oleObj>
              </mc:Choice>
              <mc:Fallback>
                <p:oleObj name="" r:id="rId3" imgW="5800725" imgH="4048125" progId="PBrush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0"/>
                        <a:ext cx="4572000" cy="1524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4"/>
          <p:cNvGraphicFramePr>
            <a:graphicFrameLocks noChangeAspect="1"/>
          </p:cNvGraphicFramePr>
          <p:nvPr/>
        </p:nvGraphicFramePr>
        <p:xfrm>
          <a:off x="0" y="1371600"/>
          <a:ext cx="4572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5" imgW="5400675" imgH="3895725" progId="PBrush">
                  <p:embed/>
                </p:oleObj>
              </mc:Choice>
              <mc:Fallback>
                <p:oleObj name="" r:id="rId5" imgW="5400675" imgH="3895725" progId="PBrush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371600"/>
                        <a:ext cx="4572000" cy="167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4572000" y="1524000"/>
          <a:ext cx="4572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7" imgW="5619750" imgH="3924300" progId="PBrush">
                  <p:embed/>
                </p:oleObj>
              </mc:Choice>
              <mc:Fallback>
                <p:oleObj name="" r:id="rId7" imgW="5619750" imgH="3924300" progId="PBrush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1524000"/>
                        <a:ext cx="4572000" cy="167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610600" cy="48895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99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思考：水果和苹果、梨、香蕉是什么关系？这个人错在哪？</a:t>
            </a:r>
            <a:endParaRPr kumimoji="0" lang="zh-CN" altLang="en-US" sz="2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3494" name="Picture 23" descr="20051123220328473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267200"/>
            <a:ext cx="16002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5" name="Picture 24" descr="200x164_2179d9279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200" y="4267200"/>
            <a:ext cx="19685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6" name="Picture 25" descr="1128697029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4200" y="4267200"/>
            <a:ext cx="198437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381000" y="4953000"/>
            <a:ext cx="1511300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水果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498" name="AutoShape 27"/>
          <p:cNvSpPr/>
          <p:nvPr/>
        </p:nvSpPr>
        <p:spPr>
          <a:xfrm>
            <a:off x="1676400" y="4343400"/>
            <a:ext cx="1371600" cy="1684338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/>
          <a:p>
            <a:pPr algn="ctr"/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499" name="Line 28"/>
          <p:cNvSpPr/>
          <p:nvPr/>
        </p:nvSpPr>
        <p:spPr>
          <a:xfrm flipV="1">
            <a:off x="1066800" y="4191000"/>
            <a:ext cx="0" cy="8382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3500" name="WordArt 29"/>
          <p:cNvSpPr/>
          <p:nvPr/>
        </p:nvSpPr>
        <p:spPr>
          <a:xfrm>
            <a:off x="533400" y="3505200"/>
            <a:ext cx="1295400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共性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1" name="Line 30"/>
          <p:cNvSpPr/>
          <p:nvPr/>
        </p:nvSpPr>
        <p:spPr>
          <a:xfrm flipV="1">
            <a:off x="6096000" y="3962400"/>
            <a:ext cx="0" cy="3429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3502" name="Line 31"/>
          <p:cNvSpPr/>
          <p:nvPr/>
        </p:nvSpPr>
        <p:spPr>
          <a:xfrm>
            <a:off x="2057400" y="3733800"/>
            <a:ext cx="34544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3048000" y="3276600"/>
            <a:ext cx="1371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寓于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1752600" y="4876800"/>
            <a:ext cx="14636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寓于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2362200" y="3810000"/>
            <a:ext cx="26670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并通过个性表现出来</a:t>
            </a:r>
            <a:endParaRPr kumimoji="0" lang="zh-CN" altLang="en-US" sz="20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506" name="WordArt 36"/>
          <p:cNvSpPr/>
          <p:nvPr/>
        </p:nvSpPr>
        <p:spPr>
          <a:xfrm>
            <a:off x="533400" y="3505200"/>
            <a:ext cx="1295400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共性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7" name="WordArt 37"/>
          <p:cNvSpPr/>
          <p:nvPr/>
        </p:nvSpPr>
        <p:spPr>
          <a:xfrm>
            <a:off x="5410200" y="3581400"/>
            <a:ext cx="12954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个性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8" name="WordArt 38"/>
          <p:cNvSpPr/>
          <p:nvPr/>
        </p:nvSpPr>
        <p:spPr>
          <a:xfrm>
            <a:off x="533400" y="3505200"/>
            <a:ext cx="1295400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共性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09" name="WordArt 39"/>
          <p:cNvSpPr/>
          <p:nvPr/>
        </p:nvSpPr>
        <p:spPr>
          <a:xfrm>
            <a:off x="5410200" y="3581400"/>
            <a:ext cx="1295400" cy="347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2857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个性</a:t>
            </a:r>
            <a:endParaRPr lang="zh-CN" altLang="en-US" sz="3600"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510" name="Text Box 40"/>
          <p:cNvSpPr txBox="1"/>
          <p:nvPr/>
        </p:nvSpPr>
        <p:spPr>
          <a:xfrm>
            <a:off x="228600" y="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3511" name="Text Box 41"/>
          <p:cNvSpPr txBox="1"/>
          <p:nvPr/>
        </p:nvSpPr>
        <p:spPr>
          <a:xfrm>
            <a:off x="0" y="152400"/>
            <a:ext cx="1136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典例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63512" name="Object 6"/>
          <p:cNvGraphicFramePr>
            <a:graphicFrameLocks noChangeAspect="1"/>
          </p:cNvGraphicFramePr>
          <p:nvPr/>
        </p:nvGraphicFramePr>
        <p:xfrm>
          <a:off x="0" y="1371600"/>
          <a:ext cx="4572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5" imgW="5400675" imgH="3895725" progId="PBrush">
                  <p:embed/>
                </p:oleObj>
              </mc:Choice>
              <mc:Fallback>
                <p:oleObj name="" r:id="rId15" imgW="5400675" imgH="3895725" progId="PBrush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371600"/>
                        <a:ext cx="4572000" cy="167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67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610600" cy="48895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99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思考：水果和苹果、梨、香蕉是什么关系？这个人错在哪？</a:t>
            </a:r>
            <a:endParaRPr kumimoji="0" lang="zh-CN" altLang="en-US" sz="2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68" name="Rectangle 15" descr="褐色大理石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FFFFCC"/>
          </a:solidFill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结论（1）：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矛盾的普遍性寓于特殊性之中，并通过特殊性表现出来，没有特殊性就没有普遍性。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2269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610600" cy="48895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99"/>
            </a:solidFill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思考：水果和苹果、梨、香蕉是什么关系？这个人错在哪？</a:t>
            </a:r>
            <a:endParaRPr kumimoji="0" lang="zh-CN" altLang="en-US" sz="24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4513" name="Picture 2" descr="2005112322032847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1717675" cy="122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4" name="Picture 3" descr="200x164_2179d927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28600"/>
            <a:ext cx="1644650" cy="134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5" name="Picture 4" descr="112869702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52400"/>
            <a:ext cx="1655763" cy="1463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1981200"/>
            <a:ext cx="4876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共性：含果酸，糖类，多汁</a:t>
            </a:r>
            <a:r>
              <a:rPr kumimoji="0" lang="en-US" altLang="zh-CN" sz="2400" b="1" i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……</a:t>
            </a:r>
            <a:endParaRPr kumimoji="0" lang="en-US" altLang="zh-CN" sz="2400" b="1" i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209800" y="1524000"/>
            <a:ext cx="3886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个性</a:t>
            </a:r>
            <a:r>
              <a:rPr kumimoji="0" lang="zh-CN" altLang="en-US" sz="2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离不开</a:t>
            </a:r>
            <a:r>
              <a:rPr kumimoji="0" lang="zh-CN" altLang="en-US" sz="24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</a:t>
            </a:r>
            <a:endParaRPr kumimoji="0" lang="zh-CN" altLang="en-US" sz="2400" b="1" kern="1200" cap="none" spc="0" normalizeH="0" baseline="0" noProof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54" name="Rectangle 14" descr="褐色大理石"/>
          <p:cNvSpPr>
            <a:spLocks noChangeArrowheads="1"/>
          </p:cNvSpPr>
          <p:nvPr/>
        </p:nvSpPr>
        <p:spPr bwMode="auto">
          <a:xfrm>
            <a:off x="685800" y="2590800"/>
            <a:ext cx="7991475" cy="685800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结论（2）: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特殊性也离不开普遍性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4519" name="Text Box 11"/>
          <p:cNvSpPr txBox="1"/>
          <p:nvPr/>
        </p:nvSpPr>
        <p:spPr>
          <a:xfrm>
            <a:off x="228600" y="152400"/>
            <a:ext cx="11366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[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典例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6" name="Rectangle 2"/>
          <p:cNvSpPr>
            <a:spLocks noChangeArrowheads="1"/>
          </p:cNvSpPr>
          <p:nvPr/>
        </p:nvSpPr>
        <p:spPr bwMode="auto">
          <a:xfrm>
            <a:off x="381000" y="6019800"/>
            <a:ext cx="8763000" cy="609600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结论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):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矛普与矛特在不同场合是可以变化的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64521" name="Group 3"/>
          <p:cNvGrpSpPr/>
          <p:nvPr/>
        </p:nvGrpSpPr>
        <p:grpSpPr>
          <a:xfrm>
            <a:off x="636588" y="3962400"/>
            <a:ext cx="720725" cy="1800225"/>
            <a:chOff x="0" y="0"/>
            <a:chExt cx="454" cy="1134"/>
          </a:xfrm>
        </p:grpSpPr>
        <p:sp>
          <p:nvSpPr>
            <p:cNvPr id="64522" name="AutoShape 4"/>
            <p:cNvSpPr/>
            <p:nvPr/>
          </p:nvSpPr>
          <p:spPr>
            <a:xfrm>
              <a:off x="0" y="0"/>
              <a:ext cx="454" cy="1134"/>
            </a:xfrm>
            <a:prstGeom prst="flowChartSor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9" name="Text Box 5"/>
            <p:cNvSpPr txBox="1">
              <a:spLocks noChangeArrowheads="1"/>
            </p:cNvSpPr>
            <p:nvPr/>
          </p:nvSpPr>
          <p:spPr bwMode="auto">
            <a:xfrm>
              <a:off x="85" y="181"/>
              <a:ext cx="346" cy="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中国人</a:t>
              </a:r>
              <a:endParaRPr kumimoji="0" lang="zh-CN" altLang="en-US" sz="24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4524" name="Group 6"/>
          <p:cNvGrpSpPr/>
          <p:nvPr/>
        </p:nvGrpSpPr>
        <p:grpSpPr>
          <a:xfrm>
            <a:off x="2438400" y="4038600"/>
            <a:ext cx="720725" cy="1800225"/>
            <a:chOff x="0" y="0"/>
            <a:chExt cx="454" cy="1134"/>
          </a:xfrm>
        </p:grpSpPr>
        <p:sp>
          <p:nvSpPr>
            <p:cNvPr id="64525" name="AutoShape 7"/>
            <p:cNvSpPr/>
            <p:nvPr/>
          </p:nvSpPr>
          <p:spPr>
            <a:xfrm>
              <a:off x="0" y="0"/>
              <a:ext cx="454" cy="1134"/>
            </a:xfrm>
            <a:prstGeom prst="flowChartSor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2" name="Text Box 8"/>
            <p:cNvSpPr txBox="1">
              <a:spLocks noChangeArrowheads="1"/>
            </p:cNvSpPr>
            <p:nvPr/>
          </p:nvSpPr>
          <p:spPr bwMode="auto">
            <a:xfrm>
              <a:off x="85" y="181"/>
              <a:ext cx="346" cy="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kern="1200" cap="none" spc="0" normalizeH="0" baseline="0" noProof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黄种人</a:t>
              </a:r>
              <a:endParaRPr kumimoji="0" lang="zh-CN" altLang="en-US" sz="24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4527" name="Group 9"/>
          <p:cNvGrpSpPr/>
          <p:nvPr/>
        </p:nvGrpSpPr>
        <p:grpSpPr>
          <a:xfrm>
            <a:off x="4225925" y="4038600"/>
            <a:ext cx="733425" cy="1800225"/>
            <a:chOff x="0" y="0"/>
            <a:chExt cx="462" cy="1134"/>
          </a:xfrm>
        </p:grpSpPr>
        <p:sp>
          <p:nvSpPr>
            <p:cNvPr id="64528" name="AutoShape 10"/>
            <p:cNvSpPr/>
            <p:nvPr/>
          </p:nvSpPr>
          <p:spPr>
            <a:xfrm>
              <a:off x="8" y="0"/>
              <a:ext cx="454" cy="1134"/>
            </a:xfrm>
            <a:prstGeom prst="flowChartSor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5" name="Text Box 11"/>
            <p:cNvSpPr txBox="1">
              <a:spLocks noChangeArrowheads="1"/>
            </p:cNvSpPr>
            <p:nvPr/>
          </p:nvSpPr>
          <p:spPr bwMode="auto">
            <a:xfrm>
              <a:off x="0" y="317"/>
              <a:ext cx="462" cy="7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1" kern="1200" cap="none" spc="0" normalizeH="0" baseline="0" noProof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人</a:t>
              </a:r>
              <a:endParaRPr kumimoji="0" lang="zh-CN" altLang="en-US" sz="36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4530" name="Group 12"/>
          <p:cNvGrpSpPr/>
          <p:nvPr/>
        </p:nvGrpSpPr>
        <p:grpSpPr>
          <a:xfrm>
            <a:off x="5967413" y="3965575"/>
            <a:ext cx="720725" cy="1800225"/>
            <a:chOff x="0" y="0"/>
            <a:chExt cx="454" cy="1134"/>
          </a:xfrm>
        </p:grpSpPr>
        <p:sp>
          <p:nvSpPr>
            <p:cNvPr id="64531" name="AutoShape 13"/>
            <p:cNvSpPr/>
            <p:nvPr/>
          </p:nvSpPr>
          <p:spPr>
            <a:xfrm>
              <a:off x="0" y="0"/>
              <a:ext cx="454" cy="1134"/>
            </a:xfrm>
            <a:prstGeom prst="flowChartSor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68" name="Text Box 14"/>
            <p:cNvSpPr txBox="1">
              <a:spLocks noChangeArrowheads="1"/>
            </p:cNvSpPr>
            <p:nvPr/>
          </p:nvSpPr>
          <p:spPr bwMode="auto">
            <a:xfrm>
              <a:off x="45" y="253"/>
              <a:ext cx="408" cy="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动物</a:t>
              </a:r>
              <a:endParaRPr kumimoji="0" lang="zh-CN" altLang="en-US" sz="28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grpSp>
        <p:nvGrpSpPr>
          <p:cNvPr id="64533" name="Group 15"/>
          <p:cNvGrpSpPr/>
          <p:nvPr/>
        </p:nvGrpSpPr>
        <p:grpSpPr>
          <a:xfrm>
            <a:off x="7694613" y="3965575"/>
            <a:ext cx="720725" cy="1800225"/>
            <a:chOff x="0" y="0"/>
            <a:chExt cx="454" cy="1134"/>
          </a:xfrm>
        </p:grpSpPr>
        <p:sp>
          <p:nvSpPr>
            <p:cNvPr id="64534" name="AutoShape 16"/>
            <p:cNvSpPr/>
            <p:nvPr/>
          </p:nvSpPr>
          <p:spPr>
            <a:xfrm>
              <a:off x="0" y="0"/>
              <a:ext cx="454" cy="1134"/>
            </a:xfrm>
            <a:prstGeom prst="flowChartSort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71" name="Text Box 17"/>
            <p:cNvSpPr txBox="1">
              <a:spLocks noChangeArrowheads="1"/>
            </p:cNvSpPr>
            <p:nvPr/>
          </p:nvSpPr>
          <p:spPr bwMode="auto">
            <a:xfrm>
              <a:off x="45" y="272"/>
              <a:ext cx="385" cy="6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marR="0" defTabSz="914400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kern="1200" cap="none" spc="0" normalizeH="0" baseline="0" noProof="0">
                  <a:solidFill>
                    <a:srgbClr val="00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pitchFamily="49" charset="-122"/>
                  <a:cs typeface="+mn-cs"/>
                </a:rPr>
                <a:t>生物</a:t>
              </a:r>
              <a:endParaRPr kumimoji="0" lang="zh-CN" altLang="en-US" sz="2800" b="1" kern="1200" cap="none" spc="0" normalizeH="0" baseline="0" noProof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64536" name="Line 18"/>
          <p:cNvSpPr/>
          <p:nvPr/>
        </p:nvSpPr>
        <p:spPr>
          <a:xfrm flipH="1">
            <a:off x="1358900" y="4902200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4537" name="Line 19"/>
          <p:cNvSpPr/>
          <p:nvPr/>
        </p:nvSpPr>
        <p:spPr>
          <a:xfrm flipH="1">
            <a:off x="3159125" y="4902200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4538" name="Line 20"/>
          <p:cNvSpPr/>
          <p:nvPr/>
        </p:nvSpPr>
        <p:spPr>
          <a:xfrm flipH="1">
            <a:off x="4959350" y="4902200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4539" name="Line 21"/>
          <p:cNvSpPr/>
          <p:nvPr/>
        </p:nvSpPr>
        <p:spPr>
          <a:xfrm flipH="1">
            <a:off x="6686550" y="4902200"/>
            <a:ext cx="100806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7376" name="Text Box 22"/>
          <p:cNvSpPr txBox="1">
            <a:spLocks noChangeArrowheads="1"/>
          </p:cNvSpPr>
          <p:nvPr/>
        </p:nvSpPr>
        <p:spPr bwMode="auto">
          <a:xfrm>
            <a:off x="998538" y="5478463"/>
            <a:ext cx="18002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个性</a:t>
            </a:r>
            <a:r>
              <a:rPr kumimoji="0" 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</a:t>
            </a:r>
            <a:endParaRPr kumimoji="0" lang="zh-CN" altLang="en-US" sz="20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7" name="Text Box 23"/>
          <p:cNvSpPr txBox="1">
            <a:spLocks noChangeArrowheads="1"/>
          </p:cNvSpPr>
          <p:nvPr/>
        </p:nvSpPr>
        <p:spPr bwMode="auto">
          <a:xfrm>
            <a:off x="2798763" y="5478463"/>
            <a:ext cx="18002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个性</a:t>
            </a:r>
            <a:r>
              <a:rPr kumimoji="0" 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</a:t>
            </a:r>
            <a:endParaRPr kumimoji="0" lang="zh-CN" altLang="en-US" sz="20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8" name="Text Box 24"/>
          <p:cNvSpPr txBox="1">
            <a:spLocks noChangeArrowheads="1"/>
          </p:cNvSpPr>
          <p:nvPr/>
        </p:nvSpPr>
        <p:spPr bwMode="auto">
          <a:xfrm>
            <a:off x="4598988" y="5486400"/>
            <a:ext cx="18002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个性</a:t>
            </a:r>
            <a:r>
              <a:rPr kumimoji="0" 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</a:t>
            </a:r>
            <a:endParaRPr kumimoji="0" lang="zh-CN" altLang="en-US" sz="20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7379" name="Text Box 25"/>
          <p:cNvSpPr txBox="1">
            <a:spLocks noChangeArrowheads="1"/>
          </p:cNvSpPr>
          <p:nvPr/>
        </p:nvSpPr>
        <p:spPr bwMode="auto">
          <a:xfrm>
            <a:off x="6327775" y="5441950"/>
            <a:ext cx="18002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个性</a:t>
            </a:r>
            <a:r>
              <a:rPr kumimoji="0" 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20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</a:t>
            </a:r>
            <a:endParaRPr kumimoji="0" lang="zh-CN" altLang="en-US" sz="20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64544" name="Picture 40" descr="2005112322032847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1717675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85" name="Rectangle 14" descr="褐色大理石"/>
          <p:cNvSpPr>
            <a:spLocks noChangeArrowheads="1"/>
          </p:cNvSpPr>
          <p:nvPr/>
        </p:nvSpPr>
        <p:spPr bwMode="auto">
          <a:xfrm>
            <a:off x="685800" y="2590800"/>
            <a:ext cx="7991475" cy="685800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结论（2）: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特殊性也离不开普遍性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52400" y="609600"/>
            <a:ext cx="8686800" cy="3190875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【原理内容】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u="sng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①矛普和矛特相互联结。</a:t>
            </a:r>
            <a:endParaRPr kumimoji="0" lang="zh-CN" altLang="en-US" sz="3200" b="1" u="sng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----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普遍性寓于特殊性之中，并通过特殊性表现出来</a:t>
            </a: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，没有特殊性就没有普遍性；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----</a:t>
            </a: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特殊性离不开普遍性。</a:t>
            </a:r>
            <a:r>
              <a:rPr kumimoji="0" lang="zh-CN" altLang="en-US" sz="3200" b="1" kern="1200" cap="none" spc="0" normalizeH="0" baseline="0" noProof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不包含普遍性的事物是没有的。</a:t>
            </a:r>
            <a:endParaRPr kumimoji="0" lang="zh-CN" altLang="en-US" sz="3200" b="1" kern="1200" cap="none" spc="0" normalizeH="0" baseline="0" noProof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u="sng" kern="1200" cap="none" spc="0" normalizeH="0" baseline="0" noProof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②矛普与矛特在一定场合可以相互转化</a:t>
            </a:r>
            <a:endParaRPr kumimoji="0" lang="zh-CN" altLang="en-US" sz="3200" b="1" u="sng" kern="1200" cap="none" spc="0" normalizeH="0" baseline="0" noProof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2400" y="3962400"/>
            <a:ext cx="8610600" cy="158591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【方法论】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坚持矛盾的普遍性与特殊性、共性和个性的具体的历史的统一。</a:t>
            </a: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533400"/>
          </a:xfrm>
          <a:prstGeom prst="rect">
            <a:avLst/>
          </a:prstGeom>
          <a:noFill/>
          <a:ln w="28575" cap="rnd">
            <a:noFill/>
            <a:prstDash val="sysDot"/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R="0" defTabSz="914400">
              <a:lnSpc>
                <a:spcPct val="9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知识小结：矛盾普遍性和特殊性辨证关系原理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52400" y="5697538"/>
            <a:ext cx="8839200" cy="116046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典型运用</a:t>
            </a:r>
            <a:r>
              <a:rPr kumimoji="0" lang="en-US" altLang="zh-CN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抓住典型；从群众中来，到群众中去；</a:t>
            </a:r>
            <a:endParaRPr kumimoji="0" lang="en-US" altLang="zh-CN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先试点再推广；解剖麻雀</a:t>
            </a:r>
            <a:r>
              <a:rPr kumimoji="0" lang="zh-CN" altLang="en-US" sz="4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52400" y="3962400"/>
            <a:ext cx="8610600" cy="158591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【方法论】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坚持矛盾的普遍性与特殊性、共性和个性的具体的历史的统一。</a:t>
            </a: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52400" y="5697538"/>
            <a:ext cx="8839200" cy="1160463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</a:ln>
        </p:spPr>
        <p:txBody>
          <a:bodyPr lIns="90170" tIns="46990" rIns="90170" bIns="46990"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典型运用</a:t>
            </a:r>
            <a:r>
              <a:rPr kumimoji="0" lang="en-US" altLang="zh-CN" sz="2800" b="1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抓住典型；从群众中来，到群众中去；</a:t>
            </a:r>
            <a:endParaRPr kumimoji="0" lang="en-US" altLang="zh-CN" sz="28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先试点再推广；解剖麻雀</a:t>
            </a:r>
            <a:r>
              <a:rPr kumimoji="0" lang="zh-CN" altLang="en-US" sz="40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……</a:t>
            </a:r>
            <a:endParaRPr kumimoji="0" lang="zh-CN" altLang="en-US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Text Box 2"/>
          <p:cNvSpPr txBox="1"/>
          <p:nvPr/>
        </p:nvSpPr>
        <p:spPr>
          <a:xfrm>
            <a:off x="76200" y="304800"/>
            <a:ext cx="2038350" cy="609758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 lIns="90170" tIns="46990" rIns="90170" bIns="46990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矛盾普遍性与特殊性是辩证统一的关系</a:t>
            </a:r>
            <a:r>
              <a:rPr lang="en-US" altLang="x-none" sz="40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(</a:t>
            </a:r>
            <a:r>
              <a:rPr lang="zh-CN" altLang="en-US" sz="40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共性与个性、一般与个别）</a:t>
            </a:r>
            <a:endParaRPr lang="zh-CN" altLang="en-US" sz="40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62" name="AutoShape 3"/>
          <p:cNvSpPr/>
          <p:nvPr/>
        </p:nvSpPr>
        <p:spPr>
          <a:xfrm>
            <a:off x="2133600" y="612775"/>
            <a:ext cx="196850" cy="4968875"/>
          </a:xfrm>
          <a:prstGeom prst="leftBrace">
            <a:avLst>
              <a:gd name="adj1" fmla="val 210232"/>
              <a:gd name="adj2" fmla="val 51630"/>
            </a:avLst>
          </a:prstGeom>
          <a:solidFill>
            <a:srgbClr val="333399"/>
          </a:solidFill>
          <a:ln w="825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2519363" y="304800"/>
            <a:ext cx="6319838" cy="1571625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原理：（</a:t>
            </a:r>
            <a:r>
              <a:rPr lang="en-US" altLang="x-none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）矛盾普遍性与特殊性是互相联结的（</a:t>
            </a:r>
            <a:r>
              <a:rPr lang="en-US" altLang="x-none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）矛盾普遍性和特殊性在一定条件下会相互转化。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445" name="Text Box 5"/>
          <p:cNvSpPr txBox="1"/>
          <p:nvPr/>
        </p:nvSpPr>
        <p:spPr>
          <a:xfrm>
            <a:off x="2514600" y="3581400"/>
            <a:ext cx="6324600" cy="2493963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方法论：</a:t>
            </a:r>
            <a:endParaRPr lang="zh-CN" altLang="en-US" sz="24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x-none" sz="24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lang="zh-CN" altLang="en-US" sz="24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、将马克思主义普遍原理同中国具体实际相结合，建设中国特色的社会主义</a:t>
            </a:r>
            <a:endParaRPr lang="zh-CN" altLang="en-US" sz="24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x-none" sz="24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lang="zh-CN" altLang="en-US" sz="24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、现实生活中做法：从群众来，到群众去；先试点再推广；解剖麻雀；学习经验等</a:t>
            </a:r>
            <a:r>
              <a:rPr lang="zh-CN" altLang="en-US" sz="36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lang="zh-CN" altLang="en-US" sz="36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7585" name="图片 62465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800" y="152400"/>
            <a:ext cx="3581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文本框 62466"/>
          <p:cNvSpPr txBox="1"/>
          <p:nvPr/>
        </p:nvSpPr>
        <p:spPr>
          <a:xfrm>
            <a:off x="76200" y="2514600"/>
            <a:ext cx="8839200" cy="30178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1.观察漫画《如此领导》,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我们得到的哲学启示是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(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)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A.要承认矛盾的普遍性与客观性,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正确对待矛盾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B.要用发展的观点看问题,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认真解决矛盾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C.坚持量变与质变的统一原理,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重视事物的质变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D.把握事物的发展趋势,</a:t>
            </a:r>
            <a:r>
              <a:rPr lang="zh-CN" altLang="en-US" sz="3200" b="1" noProof="1" dirty="0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正确对待发展中的曲折</a:t>
            </a:r>
            <a:endParaRPr lang="zh-CN" altLang="en-US" sz="3200" b="1" noProof="1" dirty="0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2468" name="文本框 62467"/>
          <p:cNvSpPr txBox="1"/>
          <p:nvPr/>
        </p:nvSpPr>
        <p:spPr>
          <a:xfrm>
            <a:off x="6096000" y="838200"/>
            <a:ext cx="10985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 </a:t>
            </a:r>
            <a:endParaRPr lang="en-US" altLang="zh-CN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en-US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如此领导</a:t>
            </a:r>
            <a:endParaRPr lang="zh-CN" altLang="en-US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algn="ctr"/>
            <a:endParaRPr lang="zh-CN" altLang="en-US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2469" name="Rectangle 6"/>
          <p:cNvSpPr/>
          <p:nvPr/>
        </p:nvSpPr>
        <p:spPr>
          <a:xfrm>
            <a:off x="533400" y="2819400"/>
            <a:ext cx="1419225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Ａ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375" y="-425450"/>
            <a:ext cx="8278813" cy="62642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4" descr="082漫画他敢剪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88" y="990600"/>
            <a:ext cx="2286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5284788" y="914400"/>
            <a:ext cx="13335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 盾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3303588" y="1371600"/>
            <a:ext cx="56832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对  立</a:t>
            </a:r>
            <a:r>
              <a:rPr kumimoji="0" lang="en-US" altLang="zh-CN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/>
                <a:ea typeface="黑体" panose="02010609060101010101" pitchFamily="49" charset="-122"/>
                <a:cs typeface="+mn-cs"/>
              </a:rPr>
              <a:t>——————</a:t>
            </a:r>
            <a:r>
              <a:rPr kumimoji="0" lang="zh-CN" altLang="en-US" sz="3600" b="1" kern="120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统  一</a:t>
            </a:r>
            <a:endParaRPr kumimoji="0" lang="zh-CN" altLang="en-US" sz="3600" b="1" kern="120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3379788" y="2209800"/>
            <a:ext cx="5764213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A 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剪之</a:t>
            </a:r>
            <a:r>
              <a:rPr kumimoji="0" lang="en-US" altLang="zh-CN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你死我亡，唇亡齿寒</a:t>
            </a:r>
            <a:endParaRPr kumimoji="0" lang="zh-CN" altLang="en-US" sz="28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3200400" y="2895600"/>
            <a:ext cx="5943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统一：两者的命运统一于一条绳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3429000" y="3657600"/>
            <a:ext cx="558958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B 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不剪</a:t>
            </a:r>
            <a:r>
              <a:rPr kumimoji="0" lang="en-US" altLang="zh-CN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kern="1200" cap="none" spc="0" normalizeH="0" baseline="0" noProof="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冤家路窄，利益有冲突</a:t>
            </a:r>
            <a:endParaRPr kumimoji="0" lang="zh-CN" altLang="en-US" sz="2800" b="1" kern="1200" cap="none" spc="0" normalizeH="0" baseline="0" noProof="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3276600" y="4343400"/>
            <a:ext cx="57372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对立：两者随时都可能相斗</a:t>
            </a:r>
            <a:r>
              <a:rPr kumimoji="0" lang="en-US" altLang="zh-CN" sz="2800" b="1" kern="1200" cap="none" spc="0" normalizeH="0" baseline="0" noProof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en-US" altLang="zh-CN" sz="2800" b="1" kern="1200" cap="none" spc="0" normalizeH="0" baseline="0" noProof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178" name="WordArt 16"/>
          <p:cNvSpPr/>
          <p:nvPr/>
        </p:nvSpPr>
        <p:spPr>
          <a:xfrm>
            <a:off x="834390" y="228593"/>
            <a:ext cx="602869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p>
            <a:pPr algn="ctr" eaLnBrk="0" fontAlgn="base" hangingPunct="0"/>
            <a:r>
              <a:rPr lang="zh-CN" altLang="en-US" sz="3600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深入理解：矛盾的含义及其基本属性</a:t>
            </a:r>
            <a:endParaRPr lang="zh-CN" altLang="en-US" sz="3600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 animBg="1"/>
      <p:bldP spid="10247" grpId="0"/>
      <p:bldP spid="10249" grpId="0" animBg="1"/>
      <p:bldP spid="1025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文本框 63489"/>
          <p:cNvSpPr txBox="1"/>
          <p:nvPr/>
        </p:nvSpPr>
        <p:spPr>
          <a:xfrm>
            <a:off x="0" y="609600"/>
            <a:ext cx="6019800" cy="5191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2.下面图片表明的哲学道理是(</a:t>
            </a: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noProof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)</a:t>
            </a:r>
            <a:endParaRPr lang="zh-CN" altLang="en-US" sz="2800" b="1" noProof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68610" name="图片 63490"/>
          <p:cNvPicPr/>
          <p:nvPr/>
        </p:nvPicPr>
        <p:blipFill>
          <a:blip r:embed="rId1"/>
          <a:stretch>
            <a:fillRect/>
          </a:stretch>
        </p:blipFill>
        <p:spPr>
          <a:xfrm>
            <a:off x="2057400" y="3124200"/>
            <a:ext cx="44196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文本框 63491"/>
          <p:cNvSpPr txBox="1"/>
          <p:nvPr/>
        </p:nvSpPr>
        <p:spPr>
          <a:xfrm>
            <a:off x="0" y="1066800"/>
            <a:ext cx="9144000" cy="17986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A.</a:t>
            </a: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矛盾存在于一切事物之中</a:t>
            </a:r>
            <a:endParaRPr lang="zh-CN" altLang="en-US" sz="2800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B.</a:t>
            </a: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不同事物有不同的矛盾</a:t>
            </a:r>
            <a:endParaRPr lang="zh-CN" altLang="en-US" sz="2800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C.</a:t>
            </a: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同一事物在发展的不同过程和不同阶段有不同的矛盾</a:t>
            </a:r>
            <a:endParaRPr lang="zh-CN" altLang="en-US" sz="2800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D.</a:t>
            </a:r>
            <a:r>
              <a:rPr lang="zh-CN" altLang="en-US" sz="2800" b="1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同一事物的不同矛盾、同一矛盾的不同方面各有特殊性</a:t>
            </a:r>
            <a:endParaRPr lang="zh-CN" altLang="en-US" sz="2800" b="1" noProof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63493" name="Rectangle 6"/>
          <p:cNvSpPr/>
          <p:nvPr/>
        </p:nvSpPr>
        <p:spPr>
          <a:xfrm>
            <a:off x="4648200" y="533400"/>
            <a:ext cx="1419225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4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文本框 64513"/>
          <p:cNvSpPr txBox="1"/>
          <p:nvPr/>
        </p:nvSpPr>
        <p:spPr>
          <a:xfrm>
            <a:off x="152400" y="381000"/>
            <a:ext cx="8915400" cy="3505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．近年来，中国、印度、日本三国都实施探月工程，但印度最大的特色在于向月球表面发射撞击器；日本是探测月球的重力场；中国用微波辐射计来探测月球表面土壤的特征。这体现了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(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)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266700"/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A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．矛盾特殊性寓于普遍性之中，并通过普遍性表现出来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B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．在矛盾特殊性的指导下研究矛盾普遍性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C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．矛盾普遍性寓于特殊性之中，并通过特殊性表现出来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D</a:t>
            </a:r>
            <a:r>
              <a:rPr lang="zh-CN" altLang="en-US" sz="28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．矛盾的普遍性和特殊性在不同场合可以相互转化</a:t>
            </a:r>
            <a:endParaRPr lang="zh-CN" altLang="en-US" sz="28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4515" name="Rectangle 6"/>
          <p:cNvSpPr/>
          <p:nvPr/>
        </p:nvSpPr>
        <p:spPr>
          <a:xfrm>
            <a:off x="3657600" y="1600200"/>
            <a:ext cx="1419225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6" name="文本框 64515"/>
          <p:cNvSpPr txBox="1"/>
          <p:nvPr/>
        </p:nvSpPr>
        <p:spPr>
          <a:xfrm>
            <a:off x="23813" y="4856163"/>
            <a:ext cx="8915400" cy="1555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IPAPANNEW" charset="0"/>
              </a:rPr>
              <a:t>[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解析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IPAPANNEW" charset="0"/>
              </a:rPr>
              <a:t>]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　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探月工程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体现了矛盾的普遍性，中、印、日三国的探月工程各有其特点，体现了矛盾的特殊性，可见，题干体现了矛盾的普遍性与特殊性的关系。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A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仿宋_GB2312" pitchFamily="1" charset="-122"/>
              </a:rPr>
              <a:t>、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B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仿宋_GB2312" pitchFamily="1" charset="-122"/>
              </a:rPr>
              <a:t>两项颠倒了普遍性与特殊性的关系，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D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仿宋_GB2312" pitchFamily="1" charset="-122"/>
              </a:rPr>
              <a:t>项不符合题意，故选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C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仿宋_GB2312" pitchFamily="1" charset="-122"/>
              </a:rPr>
              <a:t>项。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仿宋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 bldLvl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文本框 65537"/>
          <p:cNvSpPr txBox="1"/>
          <p:nvPr/>
        </p:nvSpPr>
        <p:spPr>
          <a:xfrm>
            <a:off x="76200" y="76200"/>
            <a:ext cx="9067800" cy="3749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4．经验告诉我们，手接触到火会感觉到烫，甚至被灼伤。《庄子·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天下》中的辩者却提出了“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火不热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命题。分析这一看上去荒谬的命题，可以使我们在一般与个别、主观与客观关系等问题上得到一些有益启示。下列说法中合理的是(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　　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)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266700"/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①“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一般的火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独立于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个别的火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，前者不热，后者热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266700"/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②“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一般的火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寓于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个别的火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之中，不能说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火不热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　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③“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的感觉由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引起，但不存在于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中，所以说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火不热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　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  <a:p>
            <a:pPr indent="266700"/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④“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与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不热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因人而异、没有标准，所以可说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火不热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”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indent="266700"/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A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．①③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	B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．②④      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C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．②③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	D</a:t>
            </a:r>
            <a:r>
              <a:rPr lang="zh-CN" altLang="en-US" sz="2400" b="1" noProof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宋体" panose="02010600030101010101" pitchFamily="2" charset="-122"/>
              </a:rPr>
              <a:t>．①④</a:t>
            </a:r>
            <a:endParaRPr lang="zh-CN" altLang="en-US" sz="2400" b="1" noProof="1" dirty="0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5539" name="Rectangle 6"/>
          <p:cNvSpPr/>
          <p:nvPr/>
        </p:nvSpPr>
        <p:spPr>
          <a:xfrm>
            <a:off x="5105400" y="990600"/>
            <a:ext cx="1419225" cy="82391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5540" name="文本框 65539"/>
          <p:cNvSpPr txBox="1"/>
          <p:nvPr/>
        </p:nvSpPr>
        <p:spPr>
          <a:xfrm>
            <a:off x="228600" y="4419600"/>
            <a:ext cx="8610600" cy="192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IPAPANNEW" charset="0"/>
              </a:rPr>
              <a:t>[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解析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IPAPANNEW" charset="0"/>
              </a:rPr>
              <a:t>]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　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本题考查矛盾的普遍性和特殊性的关系。一般的火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→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普遍性，个别的火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→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特殊性。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①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表述错在“独立于”及“个别的火”；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②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正确说明了共性与个性的关系；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③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表述正确，“热”是种感觉，由火引起，但不存在于“火”中；</a:t>
            </a:r>
            <a:r>
              <a:rPr lang="en-US" altLang="zh-CN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④</a:t>
            </a:r>
            <a:r>
              <a:rPr lang="zh-CN" altLang="en-US" sz="2400" b="1" noProof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表述不正确，错在“没有标准”。</a:t>
            </a:r>
            <a:endParaRPr lang="zh-CN" altLang="en-US" sz="2400" b="1" noProof="1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04800" y="5181600"/>
            <a:ext cx="8534400" cy="95726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</a:ln>
          <a:effectLst/>
        </p:spPr>
        <p:txBody>
          <a:bodyPr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表现一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相互依存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，一方的存在以另一方的存在为前提，双方共处于一个统一体中。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1268" name="Picture 3" descr="磁铁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680460"/>
            <a:ext cx="86868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212725" y="4794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Text Box 6"/>
          <p:cNvSpPr txBox="1"/>
          <p:nvPr/>
        </p:nvSpPr>
        <p:spPr>
          <a:xfrm>
            <a:off x="228600" y="0"/>
            <a:ext cx="384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矛盾的基本属性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70" name="Text Box 12"/>
          <p:cNvSpPr txBox="1"/>
          <p:nvPr/>
        </p:nvSpPr>
        <p:spPr>
          <a:xfrm>
            <a:off x="587375" y="641350"/>
            <a:ext cx="640080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）同一性</a:t>
            </a:r>
            <a:r>
              <a:rPr lang="en-US" altLang="zh-CN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统一</a:t>
            </a:r>
            <a:r>
              <a:rPr lang="en-US" altLang="zh-CN" sz="3200" dirty="0">
                <a:solidFill>
                  <a:srgbClr val="8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3200" dirty="0">
              <a:solidFill>
                <a:srgbClr val="8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4325" y="1265555"/>
            <a:ext cx="86772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有无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相生，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难易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相成，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长短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相形，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高下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相倾，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音声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相和，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前后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相随。   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老子《道德经》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2" descr="uMq4MjLyfo=_GcXSGtXQlc0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04800"/>
            <a:ext cx="86868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04800" y="4114800"/>
            <a:ext cx="8610600" cy="13843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 2" pitchFamily="2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世界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上的事情永远不是绝对的，结果完全因人而异。苦难对于天才是一块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垫脚石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，对于弱者是一个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万丈深渊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。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pitchFamily="49" charset="-122"/>
                <a:cs typeface="+mn-cs"/>
              </a:rPr>
              <a:t>巴尔扎克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Text Box 6"/>
          <p:cNvSpPr>
            <a:spLocks noChangeArrowheads="1"/>
          </p:cNvSpPr>
          <p:nvPr/>
        </p:nvSpPr>
        <p:spPr bwMode="auto">
          <a:xfrm>
            <a:off x="228600" y="5715000"/>
            <a:ext cx="866775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</a:ln>
          <a:effectLst/>
        </p:spPr>
        <p:txBody>
          <a:bodyPr lIns="90170" tIns="46990" rIns="90170" bIns="4699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表现二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：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相互贯通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，即相互渗透，相互包含，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在一定的条件下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可以相互转化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66800" y="1905000"/>
            <a:ext cx="7010400" cy="1087438"/>
          </a:xfrm>
          <a:prstGeom prst="rect">
            <a:avLst/>
          </a:prstGeom>
          <a:solidFill>
            <a:srgbClr val="CCFFFF"/>
          </a:solidFill>
          <a:ln w="1905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矛盾双方相互</a:t>
            </a:r>
            <a:r>
              <a:rPr kumimoji="0" lang="zh-CN" altLang="en-US" sz="3600" b="1" u="sng" kern="1200" cap="none" spc="0" normalizeH="0" baseline="0" noProof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依赖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，一方的存在以另一方的存在为前提，双方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共处于一个统一体中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505200"/>
            <a:ext cx="7046913" cy="1209675"/>
          </a:xfrm>
          <a:prstGeom prst="rect">
            <a:avLst/>
          </a:prstGeom>
          <a:solidFill>
            <a:srgbClr val="CCFFFF"/>
          </a:solidFill>
          <a:ln w="19050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矛盾双方相互</a:t>
            </a:r>
            <a:r>
              <a:rPr kumimoji="0" lang="zh-CN" altLang="en-US" sz="3600" b="1" u="sng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贯通</a:t>
            </a:r>
            <a:r>
              <a:rPr kumimoji="0" lang="zh-CN" altLang="en-US" sz="28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，即相互渗透、相互包含，在</a:t>
            </a:r>
            <a:r>
              <a:rPr kumimoji="0" lang="zh-CN" altLang="en-US" sz="3600" b="1" i="1" u="sng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一定条件下</a:t>
            </a:r>
            <a:r>
              <a:rPr kumimoji="0" lang="zh-CN" altLang="en-US" sz="2800" b="1" kern="1200" cap="none" spc="0" normalizeH="0" baseline="0" noProof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可以相互转化。</a:t>
            </a:r>
            <a:endParaRPr kumimoji="0" lang="zh-CN" altLang="en-US" sz="2800" b="1" kern="1200" cap="none" spc="0" normalizeH="0" baseline="0" noProof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762000" cy="2847975"/>
          </a:xfrm>
          <a:prstGeom prst="rect">
            <a:avLst/>
          </a:prstGeom>
          <a:solidFill>
            <a:srgbClr val="CCFFFF"/>
          </a:solidFill>
          <a:ln w="9525" cap="rnd">
            <a:solidFill>
              <a:srgbClr val="000000"/>
            </a:solidFill>
            <a:prstDash val="sysDot"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kern="1200" cap="none" spc="0" normalizeH="0" baseline="0" noProof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两方面含义</a:t>
            </a:r>
            <a:endParaRPr kumimoji="0" lang="zh-CN" altLang="en-US" sz="36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8569325" cy="63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28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是矛盾双方</a:t>
            </a:r>
            <a:r>
              <a:rPr kumimoji="0" lang="zh-CN" altLang="en-US" sz="36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相互吸引</a:t>
            </a:r>
            <a:r>
              <a:rPr kumimoji="0" lang="zh-CN" altLang="en-US" sz="28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r>
              <a:rPr kumimoji="0" lang="zh-CN" altLang="en-US" sz="3600" b="1" u="sng" kern="1200" cap="none" spc="0" normalizeH="0" baseline="0" noProof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相互联结</a:t>
            </a:r>
            <a:r>
              <a:rPr kumimoji="0" lang="zh-CN" altLang="en-US" sz="2800" b="1" kern="1200" cap="none" spc="0" normalizeH="0" baseline="0" noProof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的属性和趋势</a:t>
            </a:r>
            <a:endParaRPr kumimoji="0" lang="zh-CN" altLang="en-US" sz="2800" b="1" kern="1200" cap="none" spc="0" normalizeH="0" baseline="0" noProof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228600" y="228600"/>
            <a:ext cx="74676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小结：矛盾的同一性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统一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】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：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AutoShape 11" descr="u=3477899852,1183700716&amp;fm=21&amp;gp=0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Rectangle 29"/>
          <p:cNvSpPr>
            <a:spLocks noChangeArrowheads="1"/>
          </p:cNvSpPr>
          <p:nvPr/>
        </p:nvSpPr>
        <p:spPr bwMode="auto">
          <a:xfrm>
            <a:off x="228600" y="5943600"/>
            <a:ext cx="8458200" cy="584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温馨提示：矛盾的同一性是相对的、有条件的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4348" name="Text Box 12"/>
          <p:cNvSpPr txBox="1"/>
          <p:nvPr/>
        </p:nvSpPr>
        <p:spPr>
          <a:xfrm>
            <a:off x="0" y="5029200"/>
            <a:ext cx="9201150" cy="655638"/>
          </a:xfrm>
          <a:prstGeom prst="rect">
            <a:avLst/>
          </a:prstGeom>
          <a:noFill/>
          <a:ln w="76200" cap="flat" cmpd="tri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3200" dirty="0">
                <a:latin typeface="Arial" panose="020B0604020202020204" pitchFamily="34" charset="0"/>
                <a:ea typeface="黑体" panose="02010609060101010101" pitchFamily="49" charset="-122"/>
              </a:rPr>
              <a:t>即你离不开我，我离不开你；你变成我，我变成你</a:t>
            </a:r>
            <a:endParaRPr lang="zh-CN" altLang="en-US" sz="32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bldLvl="0" animBg="1"/>
      <p:bldP spid="143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8612</Words>
  <Application>WPS 演示</Application>
  <PresentationFormat>全屏显示(4:3)</PresentationFormat>
  <Paragraphs>867</Paragraphs>
  <Slides>62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62</vt:i4>
      </vt:variant>
    </vt:vector>
  </HeadingPairs>
  <TitlesOfParts>
    <vt:vector size="98" baseType="lpstr">
      <vt:lpstr>Arial</vt:lpstr>
      <vt:lpstr>宋体</vt:lpstr>
      <vt:lpstr>Wingdings</vt:lpstr>
      <vt:lpstr>Times New Roman</vt:lpstr>
      <vt:lpstr>方正姚体</vt:lpstr>
      <vt:lpstr>隶书</vt:lpstr>
      <vt:lpstr>黑体</vt:lpstr>
      <vt:lpstr>楷体</vt:lpstr>
      <vt:lpstr>Times New Roman</vt:lpstr>
      <vt:lpstr>Wingdings 2</vt:lpstr>
      <vt:lpstr>华文新魏</vt:lpstr>
      <vt:lpstr>微软雅黑</vt:lpstr>
      <vt:lpstr>Arial Unicode MS</vt:lpstr>
      <vt:lpstr>Wingdings</vt:lpstr>
      <vt:lpstr>华文行楷</vt:lpstr>
      <vt:lpstr>Tahoma</vt:lpstr>
      <vt:lpstr>MS UI Gothic</vt:lpstr>
      <vt:lpstr>华文行楷</vt:lpstr>
      <vt:lpstr>华文中宋</vt:lpstr>
      <vt:lpstr>IPAPANNEW</vt:lpstr>
      <vt:lpstr>仿宋_GB2312</vt:lpstr>
      <vt:lpstr>Segoe Print</vt:lpstr>
      <vt:lpstr>仿宋</vt:lpstr>
      <vt:lpstr>默认设计模板</vt:lpstr>
      <vt:lpstr>PowerPoint.Slide.8</vt:lpstr>
      <vt:lpstr>PBrush</vt:lpstr>
      <vt:lpstr>PBrush</vt:lpstr>
      <vt:lpstr>PBrush</vt:lpstr>
      <vt:lpstr>Paint.Picture</vt:lpstr>
      <vt:lpstr>Paint.Picture</vt:lpstr>
      <vt:lpstr>Paint.Picture</vt:lpstr>
      <vt:lpstr>Paint.Picture</vt:lpstr>
      <vt:lpstr>Paint.Picture</vt:lpstr>
      <vt:lpstr>Paint.Picture</vt:lpstr>
      <vt:lpstr>PBrush</vt:lpstr>
      <vt:lpstr>PBrush</vt:lpstr>
      <vt:lpstr>PowerPoint 演示文稿</vt:lpstr>
      <vt:lpstr>PowerPoint 演示文稿</vt:lpstr>
      <vt:lpstr>目标展示：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我们身边存在着哪些对立斗争着的矛盾双方？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人生的风景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风格迥异的花卉</vt:lpstr>
      <vt:lpstr>PowerPoint 演示文稿</vt:lpstr>
      <vt:lpstr>天苍苍，野茫茫，风吹草低见牛羊</vt:lpstr>
      <vt:lpstr>。 </vt:lpstr>
      <vt:lpstr>    作者对各种景物的特点（矛盾的特殊性）把握得非常深刻，写景壮物形象准确，美丽景色如现人们眼前。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不同的矛盾只能用不同的方法去解决，要具体问题具体分析，你能说出几个蕴含这一哲理的成语、俗语吗？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酸酸</cp:lastModifiedBy>
  <cp:revision>190</cp:revision>
  <dcterms:created xsi:type="dcterms:W3CDTF">2013-04-18T08:48:00Z</dcterms:created>
  <dcterms:modified xsi:type="dcterms:W3CDTF">2019-02-16T06:09:47Z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2052-11.1.0.8214</vt:lpwstr>
  </property>
</Properties>
</file>