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7" r:id="rId5"/>
    <p:sldId id="289" r:id="rId6"/>
    <p:sldId id="274" r:id="rId7"/>
    <p:sldId id="275" r:id="rId8"/>
    <p:sldId id="276" r:id="rId9"/>
    <p:sldId id="277" r:id="rId10"/>
    <p:sldId id="278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79" r:id="rId19"/>
    <p:sldId id="305" r:id="rId20"/>
    <p:sldId id="264" r:id="rId21"/>
  </p:sldIdLst>
  <p:sldSz cx="12192000" cy="6858000"/>
  <p:notesSz cx="7103745" cy="10234295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gs" Target="tags/tag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4135" y="47625"/>
            <a:ext cx="12374245" cy="71532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620" y="47625"/>
            <a:ext cx="10906760" cy="2387600"/>
          </a:xfrm>
        </p:spPr>
        <p:txBody>
          <a:bodyPr/>
          <a:p>
            <a:endParaRPr lang="zh-CN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86410" y="641985"/>
            <a:ext cx="112191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ln w="50800" cmpd="thickThin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2019</a:t>
            </a:r>
            <a:r>
              <a:rPr lang="zh-CN" altLang="zh-CN" sz="7200" b="1">
                <a:ln w="50800" cmpd="thickThin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年文科数学考纲之我见</a:t>
            </a:r>
            <a:endParaRPr lang="zh-CN" altLang="zh-CN" sz="7200" b="1">
              <a:ln w="50800" cmpd="thickThin">
                <a:solidFill>
                  <a:srgbClr val="5B9BD5">
                    <a:lumMod val="75000"/>
                  </a:srgb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31845" y="6179185"/>
            <a:ext cx="51669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solidFill>
                  <a:srgbClr val="FF0000"/>
                </a:solidFill>
              </a:rPr>
              <a:t>2019</a:t>
            </a:r>
            <a:r>
              <a:rPr lang="zh-CN" altLang="en-US" sz="4800">
                <a:solidFill>
                  <a:srgbClr val="FF0000"/>
                </a:solidFill>
              </a:rPr>
              <a:t>届高三文科组</a:t>
            </a:r>
            <a:endParaRPr lang="zh-CN" altLang="en-US" sz="4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5085" y="94615"/>
            <a:ext cx="66986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三、</a:t>
            </a:r>
            <a:r>
              <a:rPr lang="en-US" altLang="zh-CN" sz="3200"/>
              <a:t>2017</a:t>
            </a:r>
            <a:r>
              <a:rPr lang="zh-CN" altLang="en-US" sz="3200"/>
              <a:t>、</a:t>
            </a:r>
            <a:r>
              <a:rPr lang="en-US" altLang="zh-CN" sz="3200"/>
              <a:t>2018</a:t>
            </a:r>
            <a:r>
              <a:rPr lang="zh-CN" altLang="en-US" sz="3200"/>
              <a:t>高考</a:t>
            </a:r>
            <a:r>
              <a:rPr lang="en-US" altLang="zh-CN" sz="3200"/>
              <a:t>1</a:t>
            </a:r>
            <a:r>
              <a:rPr lang="zh-CN" altLang="en-US" sz="3200"/>
              <a:t>，</a:t>
            </a:r>
            <a:r>
              <a:rPr lang="en-US" altLang="zh-CN" sz="3200"/>
              <a:t>2</a:t>
            </a:r>
            <a:r>
              <a:rPr lang="zh-CN" altLang="en-US" sz="3200"/>
              <a:t>，</a:t>
            </a:r>
            <a:r>
              <a:rPr lang="en-US" altLang="zh-CN" sz="3200"/>
              <a:t>3</a:t>
            </a:r>
            <a:r>
              <a:rPr lang="zh-CN" altLang="en-US" sz="3200"/>
              <a:t>卷对比</a:t>
            </a:r>
            <a:endParaRPr lang="zh-CN" altLang="en-US" sz="3200"/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78130" y="677545"/>
            <a:ext cx="13877925" cy="683450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表格 3"/>
          <p:cNvGraphicFramePr/>
          <p:nvPr/>
        </p:nvGraphicFramePr>
        <p:xfrm>
          <a:off x="817245" y="365125"/>
          <a:ext cx="10557510" cy="6362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47005"/>
                <a:gridCol w="2653665"/>
                <a:gridCol w="2656840"/>
              </a:tblGrid>
              <a:tr h="530225"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17年全国卷2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302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题型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文数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理数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三视图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T6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T4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线性规划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T7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T5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合情推理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T9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T5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流程图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T10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T8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三角函数最值（题不一样）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T13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T14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立体几何（图一致）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T18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T19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概率统计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T19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T18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解析几何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T20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T20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参数方程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T22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30225"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总结：共54分完全一致，24分基本一致</a:t>
                      </a:r>
                      <a:endParaRPr lang="en-US" altLang="en-US" sz="3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表格 3"/>
          <p:cNvGraphicFramePr/>
          <p:nvPr/>
        </p:nvGraphicFramePr>
        <p:xfrm>
          <a:off x="838200" y="365760"/>
          <a:ext cx="10515600" cy="5821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3930"/>
                <a:gridCol w="3503930"/>
                <a:gridCol w="3507740"/>
              </a:tblGrid>
              <a:tr h="487680"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17年全国卷3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题型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文数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理数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折线图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T3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T3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流程图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T8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T7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立体几何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T9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T8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椭圆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T11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T10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零点求参数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T12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T11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分段函数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T16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T15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概率统计（题干一致）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T18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T18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立体几何（题干一致）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T19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T19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参数方程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T22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总结：共40分完全一致，24分基本一致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75005" y="365125"/>
            <a:ext cx="12917170" cy="65405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98805" y="182880"/>
            <a:ext cx="13099415" cy="68199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86410" y="-17780"/>
            <a:ext cx="13217525" cy="669671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总结：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7180"/>
            <a:ext cx="10515600" cy="4610100"/>
          </a:xfrm>
        </p:spPr>
        <p:txBody>
          <a:bodyPr/>
          <a:p>
            <a:pPr marL="0" indent="0">
              <a:buNone/>
            </a:pPr>
            <a:r>
              <a:rPr lang="en-US" altLang="zh-CN"/>
              <a:t>1.</a:t>
            </a:r>
            <a:r>
              <a:rPr lang="zh-CN" altLang="en-US"/>
              <a:t>对比</a:t>
            </a:r>
            <a:r>
              <a:rPr lang="en-US" altLang="zh-CN"/>
              <a:t>17</a:t>
            </a:r>
            <a:r>
              <a:rPr lang="zh-CN" altLang="en-US"/>
              <a:t>、</a:t>
            </a:r>
            <a:r>
              <a:rPr lang="en-US" altLang="zh-CN"/>
              <a:t>18</a:t>
            </a:r>
            <a:r>
              <a:rPr lang="zh-CN" altLang="en-US"/>
              <a:t>年数据发现文理科数学同题分值有很大提升；</a:t>
            </a:r>
            <a:r>
              <a:rPr lang="en-US" altLang="zh-CN"/>
              <a:t>2</a:t>
            </a:r>
            <a:r>
              <a:rPr lang="zh-CN" altLang="en-US"/>
              <a:t>、</a:t>
            </a:r>
            <a:r>
              <a:rPr lang="en-US" altLang="zh-CN"/>
              <a:t>3</a:t>
            </a:r>
            <a:r>
              <a:rPr lang="zh-CN" altLang="en-US"/>
              <a:t>卷相对于</a:t>
            </a:r>
            <a:r>
              <a:rPr lang="en-US" altLang="zh-CN"/>
              <a:t>1</a:t>
            </a:r>
            <a:r>
              <a:rPr lang="zh-CN" altLang="en-US"/>
              <a:t>卷分值要高一些</a:t>
            </a:r>
            <a:r>
              <a:rPr lang="en-US" altLang="zh-CN"/>
              <a:t>.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/>
              <a:t>2.</a:t>
            </a:r>
            <a:r>
              <a:rPr lang="zh-CN" altLang="en-US"/>
              <a:t>相同题型主要分布在：参数方程、立体几何、概率统计、三视图、流程图、导数小题、函数性质，甚至圆锥曲线</a:t>
            </a:r>
            <a:r>
              <a:rPr lang="en-US" altLang="zh-CN"/>
              <a:t>.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/>
              <a:t>3.T17</a:t>
            </a:r>
            <a:r>
              <a:rPr lang="zh-CN" altLang="en-US"/>
              <a:t>题基本上是文数和理数平分解三角、数列，近五年文数集中在数列，理数集中在解三角</a:t>
            </a:r>
            <a:r>
              <a:rPr lang="en-US" altLang="zh-CN"/>
              <a:t>.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33655"/>
            <a:ext cx="34480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四、我们的做法</a:t>
            </a:r>
            <a:endParaRPr lang="en-US" altLang="zh-CN" sz="3200"/>
          </a:p>
        </p:txBody>
      </p:sp>
      <p:pic>
        <p:nvPicPr>
          <p:cNvPr id="7" name="内容占位符 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52095" y="617220"/>
            <a:ext cx="14335125" cy="201168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" y="617220"/>
            <a:ext cx="13589000" cy="65163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155" y="902335"/>
            <a:ext cx="10875645" cy="527494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 sz="3200"/>
              <a:t>1.一模至二模之间，继续保持一定难度.通过近五年真题考点分析，抓紧突破文科生难点立体几何、导数、圆锥曲线第一问甚至更多</a:t>
            </a:r>
            <a:endParaRPr lang="zh-CN" altLang="en-US" sz="3200"/>
          </a:p>
          <a:p>
            <a:pPr marL="0" indent="0">
              <a:buNone/>
            </a:pPr>
            <a:r>
              <a:rPr lang="en-US" altLang="zh-CN" sz="3200"/>
              <a:t>2.一模至二模之间对于中坚生每天3道大题，轮流坐庄.检查批阅，尽量面批</a:t>
            </a:r>
            <a:r>
              <a:rPr lang="zh-CN" altLang="en-US" sz="3200"/>
              <a:t>。</a:t>
            </a:r>
            <a:endParaRPr lang="zh-CN" altLang="en-US" sz="3200"/>
          </a:p>
          <a:p>
            <a:pPr marL="0" indent="0">
              <a:buNone/>
            </a:pPr>
            <a:r>
              <a:rPr lang="en-US" altLang="zh-CN" sz="3200"/>
              <a:t>3.一模至三模之间保持培优的速效练，规定时间练完，即练即讲.</a:t>
            </a:r>
            <a:endParaRPr lang="en-US" altLang="zh-CN" sz="3200"/>
          </a:p>
          <a:p>
            <a:pPr marL="0" indent="0">
              <a:buNone/>
            </a:pPr>
            <a:r>
              <a:rPr lang="en-US" altLang="zh-CN" sz="3200"/>
              <a:t>4.三模之后通过近10年高考真题组卷大题，合成8套试卷再按计划练习.</a:t>
            </a:r>
            <a:endParaRPr lang="en-US" altLang="zh-CN" sz="3200"/>
          </a:p>
        </p:txBody>
      </p:sp>
      <p:sp>
        <p:nvSpPr>
          <p:cNvPr id="4" name="文本框 3"/>
          <p:cNvSpPr txBox="1"/>
          <p:nvPr/>
        </p:nvSpPr>
        <p:spPr>
          <a:xfrm>
            <a:off x="52705" y="57150"/>
            <a:ext cx="31769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后期打算：</a:t>
            </a:r>
            <a:endParaRPr lang="zh-CN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20bOOOPICee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5580" y="27940"/>
            <a:ext cx="11751945" cy="694118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95580" y="2011045"/>
            <a:ext cx="11843385" cy="33832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isometricOffAxis1Right">
                <a:rot lat="600000" lon="19500000" rev="0"/>
              </a:camera>
              <a:lightRig rig="threePt" dir="t">
                <a:rot lat="0" lon="0" rev="0"/>
              </a:lightRig>
            </a:scene3d>
            <a:sp3d extrusionH="266700" contourW="12700">
              <a:extrusionClr>
                <a:srgbClr val="A7A7A6"/>
              </a:extrusionClr>
              <a:contourClr>
                <a:srgbClr val="BEBCB9"/>
              </a:contourClr>
            </a:sp3d>
          </a:bodyPr>
          <a:p>
            <a:pPr algn="ctr"/>
            <a:r>
              <a:rPr lang="zh-CN" altLang="en-US" sz="7200" b="1">
                <a:ln w="6600">
                  <a:prstDash val="solid"/>
                </a:ln>
                <a:solidFill>
                  <a:srgbClr val="FF0000"/>
                </a:solidFill>
                <a:effectLst>
                  <a:outerShdw blurRad="63500" dist="342900" dir="720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感谢各位专家的聆听</a:t>
            </a:r>
            <a:endParaRPr lang="zh-CN" altLang="en-US" sz="7200" b="1">
              <a:ln w="6600">
                <a:prstDash val="solid"/>
              </a:ln>
              <a:solidFill>
                <a:srgbClr val="FF0000"/>
              </a:solidFill>
              <a:effectLst>
                <a:outerShdw blurRad="63500" dist="342900" dir="720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pPr algn="ctr"/>
            <a:endParaRPr lang="zh-CN" altLang="en-US" sz="7200" b="1">
              <a:ln w="6600">
                <a:prstDash val="solid"/>
              </a:ln>
              <a:solidFill>
                <a:srgbClr val="FF0000"/>
              </a:solidFill>
              <a:effectLst>
                <a:outerShdw blurRad="63500" dist="342900" dir="720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pPr algn="ctr"/>
            <a:endParaRPr lang="zh-CN" altLang="en-US" sz="7200" b="1">
              <a:ln w="6600">
                <a:prstDash val="solid"/>
              </a:ln>
              <a:solidFill>
                <a:srgbClr val="FF0000"/>
              </a:solidFill>
              <a:effectLst>
                <a:outerShdw blurRad="63500" dist="342900" dir="720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主要内容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1005"/>
            <a:ext cx="10515600" cy="4351338"/>
          </a:xfrm>
        </p:spPr>
        <p:txBody>
          <a:bodyPr/>
          <a:p>
            <a:pPr marL="0" indent="0">
              <a:buNone/>
            </a:pPr>
            <a:r>
              <a:rPr lang="en-US" altLang="zh-CN" sz="4000"/>
              <a:t>1</a:t>
            </a:r>
            <a:r>
              <a:rPr lang="zh-CN" altLang="en-US" sz="4000"/>
              <a:t>、考纲研读</a:t>
            </a:r>
            <a:endParaRPr lang="zh-CN" altLang="en-US" sz="4000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 sz="3600"/>
              <a:t>2</a:t>
            </a:r>
            <a:r>
              <a:rPr lang="zh-CN" altLang="en-US" sz="3600"/>
              <a:t>、高频考点解析</a:t>
            </a:r>
            <a:endParaRPr lang="zh-CN" altLang="en-US" sz="3600"/>
          </a:p>
          <a:p>
            <a:pPr marL="0" indent="0">
              <a:buNone/>
            </a:pPr>
            <a:endParaRPr lang="zh-CN" altLang="en-US" sz="3600"/>
          </a:p>
          <a:p>
            <a:pPr marL="0" indent="0">
              <a:buNone/>
            </a:pPr>
            <a:r>
              <a:rPr lang="en-US" altLang="zh-CN" sz="3600"/>
              <a:t>3</a:t>
            </a:r>
            <a:r>
              <a:rPr lang="zh-CN" altLang="en-US" sz="3600"/>
              <a:t>、</a:t>
            </a:r>
            <a:r>
              <a:rPr sz="3600"/>
              <a:t>2017、2018高考1，2，3卷横向对比  </a:t>
            </a:r>
            <a:endParaRPr sz="3600"/>
          </a:p>
          <a:p>
            <a:pPr marL="0" indent="0">
              <a:buNone/>
            </a:pPr>
            <a:endParaRPr sz="3600"/>
          </a:p>
          <a:p>
            <a:pPr marL="0" indent="0">
              <a:buNone/>
            </a:pPr>
            <a:r>
              <a:rPr lang="en-US" sz="3600"/>
              <a:t>4.2019届我们的行动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6" name="内容占位符 5"/>
          <p:cNvGraphicFramePr/>
          <p:nvPr>
            <p:ph idx="1"/>
          </p:nvPr>
        </p:nvGraphicFramePr>
        <p:xfrm>
          <a:off x="158115" y="365125"/>
          <a:ext cx="11875770" cy="5974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480"/>
                <a:gridCol w="1132205"/>
                <a:gridCol w="9443085"/>
              </a:tblGrid>
              <a:tr h="6711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时间</a:t>
                      </a:r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内容</a:t>
                      </a:r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要求</a:t>
                      </a:r>
                      <a:endParaRPr lang="zh-CN" altLang="en-US" sz="3600"/>
                    </a:p>
                  </a:txBody>
                  <a:tcPr/>
                </a:tc>
              </a:tr>
              <a:tr h="201295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4000"/>
                        <a:t>2018</a:t>
                      </a:r>
                      <a:endParaRPr lang="en-US" altLang="zh-CN" sz="4000"/>
                    </a:p>
                  </a:txBody>
                  <a:tcPr/>
                </a:tc>
                <a:tc rowSpan="2">
                  <a:txBody>
                    <a:bodyPr/>
                    <a:p>
                      <a:pPr>
                        <a:buNone/>
                      </a:pPr>
                      <a:endParaRPr lang="zh-CN" altLang="en-US" sz="4000">
                        <a:solidFill>
                          <a:schemeClr val="accent2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400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329057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4000"/>
                        <a:t>2019</a:t>
                      </a:r>
                      <a:endParaRPr lang="en-US" altLang="zh-CN" sz="4000"/>
                    </a:p>
                  </a:txBody>
                  <a:tcPr/>
                </a:tc>
                <a:tc v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4000">
                        <a:solidFill>
                          <a:srgbClr val="FF0000"/>
                        </a:solidFill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648585" y="1068705"/>
            <a:ext cx="9408160" cy="212280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pPr>
              <a:buNone/>
            </a:pPr>
            <a:r>
              <a:rPr lang="zh-CN" altLang="en-US" sz="4400">
                <a:sym typeface="+mn-ea"/>
              </a:rPr>
              <a:t>坚持多角度、多层次的考查，努力实现全面考查综合数学素养的要求.</a:t>
            </a:r>
            <a:endParaRPr lang="zh-CN" altLang="en-US" sz="4400">
              <a:sym typeface="+mn-ea"/>
            </a:endParaRPr>
          </a:p>
          <a:p>
            <a:pPr>
              <a:buNone/>
            </a:pPr>
            <a:endParaRPr lang="zh-CN" altLang="en-US" sz="4400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648585" y="3023235"/>
            <a:ext cx="9288145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buNone/>
            </a:pPr>
            <a:r>
              <a:rPr lang="en-US" altLang="zh-CN" sz="4400">
                <a:solidFill>
                  <a:srgbClr val="FF0000"/>
                </a:solidFill>
                <a:sym typeface="+mn-ea"/>
              </a:rPr>
              <a:t>   </a:t>
            </a:r>
            <a:r>
              <a:rPr lang="zh-CN" altLang="en-US" sz="4400">
                <a:solidFill>
                  <a:schemeClr val="tx1"/>
                </a:solidFill>
                <a:sym typeface="+mn-ea"/>
              </a:rPr>
              <a:t>坚持多角度、多层次的考查，努力实现全面考查综合数学素养的要求，</a:t>
            </a:r>
            <a:r>
              <a:rPr lang="zh-CN" altLang="en-US" sz="4400">
                <a:solidFill>
                  <a:srgbClr val="FF0000"/>
                </a:solidFill>
                <a:sym typeface="+mn-ea"/>
              </a:rPr>
              <a:t>促进学生德智体美劳全面发展</a:t>
            </a:r>
            <a:endParaRPr lang="zh-CN" altLang="en-US" sz="4400">
              <a:solidFill>
                <a:srgbClr val="FF0000"/>
              </a:solidFill>
              <a:sym typeface="+mn-ea"/>
            </a:endParaRPr>
          </a:p>
          <a:p>
            <a:pPr>
              <a:buNone/>
            </a:pPr>
            <a:endParaRPr lang="zh-CN" altLang="en-US" sz="4400">
              <a:solidFill>
                <a:srgbClr val="FF0000"/>
              </a:solidFill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25905" y="1068705"/>
            <a:ext cx="859790" cy="38855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4400"/>
              <a:t>考查要求</a:t>
            </a:r>
            <a:endParaRPr lang="zh-CN" altLang="en-US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>
                <a:solidFill>
                  <a:srgbClr val="FF0000"/>
                </a:solidFill>
                <a:sym typeface="+mn-ea"/>
              </a:rPr>
              <a:t>“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促进学生德智体美劳全面发展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”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  源自习近平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2018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年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9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月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10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日全国教育大会上的讲话。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pic>
        <p:nvPicPr>
          <p:cNvPr id="4" name="内容占位符 3" descr="微信图片_20190311104946"/>
          <p:cNvPicPr>
            <a:picLocks noChangeAspect="1"/>
          </p:cNvPicPr>
          <p:nvPr>
            <p:ph idx="1"/>
          </p:nvPr>
        </p:nvPicPr>
        <p:blipFill>
          <a:blip r:embed="rId1"/>
          <a:srcRect t="25892" r="3112" b="30162"/>
          <a:stretch>
            <a:fillRect/>
          </a:stretch>
        </p:blipFill>
        <p:spPr>
          <a:xfrm>
            <a:off x="416560" y="1691640"/>
            <a:ext cx="10457815" cy="4866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近</a:t>
            </a:r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年高频考点中比较显著的特点</a:t>
            </a:r>
            <a:br>
              <a:rPr lang="zh-CN" altLang="en-US"/>
            </a:br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167640" y="942975"/>
          <a:ext cx="11791315" cy="577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795"/>
                <a:gridCol w="3147695"/>
                <a:gridCol w="3390265"/>
                <a:gridCol w="3464560"/>
              </a:tblGrid>
              <a:tr h="6019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/>
                        <a:t>考点</a:t>
                      </a:r>
                      <a:endParaRPr lang="zh-CN" altLang="en-US" sz="2800"/>
                    </a:p>
                  </a:txBody>
                  <a:tcPr/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endParaRPr lang="zh-CN" altLang="en-US" sz="2800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</a:tr>
              <a:tr h="89154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复数</a:t>
                      </a:r>
                      <a:endParaRPr lang="zh-CN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T2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T3</a:t>
                      </a:r>
                      <a:endParaRPr lang="zh-CN" altLang="en-US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T2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</a:tr>
              <a:tr h="56388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集合</a:t>
                      </a:r>
                      <a:endParaRPr lang="zh-CN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T1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T1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1" vert="horz" anchor="ctr"/>
                </a:tc>
              </a:tr>
              <a:tr h="10293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平面向量</a:t>
                      </a:r>
                      <a:endParaRPr lang="zh-CN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T7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T13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T13</a:t>
                      </a:r>
                      <a:endParaRPr lang="en-US" altLang="zh-CN" sz="3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10293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程序框图</a:t>
                      </a:r>
                      <a:endParaRPr lang="zh-CN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无</a:t>
                      </a:r>
                      <a:endParaRPr lang="en-US" altLang="zh-CN" sz="3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T10</a:t>
                      </a:r>
                      <a:endParaRPr lang="en-US" altLang="zh-CN" sz="3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T10</a:t>
                      </a:r>
                      <a:endParaRPr lang="en-US" altLang="zh-CN" sz="3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10293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线性规划</a:t>
                      </a:r>
                      <a:endParaRPr lang="zh-CN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T14</a:t>
                      </a:r>
                      <a:endParaRPr lang="en-US" altLang="zh-CN" sz="3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T7</a:t>
                      </a:r>
                      <a:endParaRPr lang="en-US" altLang="zh-CN" sz="3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T16</a:t>
                      </a:r>
                      <a:endParaRPr lang="en-US" altLang="zh-CN" sz="3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  <a:tr h="6305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三视图</a:t>
                      </a:r>
                      <a:endParaRPr lang="zh-CN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T9</a:t>
                      </a:r>
                      <a:endParaRPr lang="en-US" altLang="zh-CN" sz="3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无</a:t>
                      </a:r>
                      <a:endParaRPr lang="en-US" altLang="zh-CN" sz="3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T7</a:t>
                      </a:r>
                      <a:endParaRPr lang="en-US" altLang="zh-CN" sz="3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文本框 43"/>
          <p:cNvSpPr txBox="1"/>
          <p:nvPr/>
        </p:nvSpPr>
        <p:spPr>
          <a:xfrm>
            <a:off x="8351520" y="304800"/>
            <a:ext cx="36074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每年必考，分值</a:t>
            </a:r>
            <a:r>
              <a:rPr lang="en-US" altLang="zh-CN" sz="2800">
                <a:solidFill>
                  <a:srgbClr val="FF0000"/>
                </a:solidFill>
              </a:rPr>
              <a:t>30</a:t>
            </a:r>
            <a:r>
              <a:rPr lang="zh-CN" altLang="en-US" sz="2800">
                <a:solidFill>
                  <a:srgbClr val="FF0000"/>
                </a:solidFill>
              </a:rPr>
              <a:t>分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3" name="表格 2"/>
          <p:cNvGraphicFramePr/>
          <p:nvPr/>
        </p:nvGraphicFramePr>
        <p:xfrm>
          <a:off x="1912620" y="942340"/>
          <a:ext cx="10047605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5315"/>
                <a:gridCol w="3446145"/>
                <a:gridCol w="3446145"/>
              </a:tblGrid>
              <a:tr h="5105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2018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2017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2016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p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282575" y="6034405"/>
            <a:ext cx="116274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sym typeface="+mn-ea"/>
              </a:rPr>
              <a:t>17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题</a:t>
            </a:r>
            <a:r>
              <a:rPr lang="zh-CN" altLang="en-US" sz="2800">
                <a:solidFill>
                  <a:srgbClr val="FF0000"/>
                </a:solidFill>
              </a:rPr>
              <a:t>基本上是三角函数和数列二选一，难度中等，小题难度也是中等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5" name="内容占位符 4"/>
          <p:cNvGraphicFramePr/>
          <p:nvPr>
            <p:ph idx="1"/>
          </p:nvPr>
        </p:nvGraphicFramePr>
        <p:xfrm>
          <a:off x="282575" y="74930"/>
          <a:ext cx="11932920" cy="572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385"/>
                <a:gridCol w="3185160"/>
                <a:gridCol w="3430905"/>
                <a:gridCol w="3506470"/>
              </a:tblGrid>
              <a:tr h="1677035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/>
                    </a:p>
                    <a:p>
                      <a:pPr algn="ctr">
                        <a:buNone/>
                      </a:pPr>
                      <a:r>
                        <a:rPr lang="zh-CN" altLang="en-US" sz="2800"/>
                        <a:t>考点</a:t>
                      </a:r>
                      <a:endParaRPr lang="zh-CN" altLang="en-US" sz="2800"/>
                    </a:p>
                  </a:txBody>
                  <a:tcPr/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endParaRPr lang="zh-CN" altLang="en-US" sz="2800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</a:tr>
              <a:tr h="247967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80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800"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三角函数</a:t>
                      </a:r>
                      <a:endParaRPr lang="zh-CN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T8</a:t>
                      </a:r>
                      <a:r>
                        <a:rPr lang="zh-CN" altLang="en-US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</a:t>
                      </a:r>
                      <a:r>
                        <a:rPr lang="en-US" altLang="zh-CN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T11,T16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T</a:t>
                      </a:r>
                      <a:r>
                        <a:rPr lang="en-US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11,T15</a:t>
                      </a:r>
                      <a:endParaRPr lang="en-US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T4,T6,T14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/>
                </a:tc>
              </a:tr>
              <a:tr h="157099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800"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数列</a:t>
                      </a:r>
                      <a:endParaRPr lang="zh-CN" altLang="en-US" sz="28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T17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T17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1" vert="horz" anchor="ctr"/>
                </a:tc>
                <a:tc>
                  <a:txBody>
                    <a:bodyPr/>
                    <a:p>
                      <a:pPr marL="0"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3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T17</a:t>
                      </a:r>
                      <a:endParaRPr lang="en-US" altLang="zh-CN" sz="32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1" vert="horz" anchor="ctr"/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/>
        </p:nvGraphicFramePr>
        <p:xfrm>
          <a:off x="2103120" y="75565"/>
          <a:ext cx="10113010" cy="1616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5635"/>
                <a:gridCol w="3463925"/>
                <a:gridCol w="3473450"/>
              </a:tblGrid>
              <a:tr h="1616710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2018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2017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2016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45720" y="90170"/>
          <a:ext cx="12069445" cy="5931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105"/>
                <a:gridCol w="3706495"/>
                <a:gridCol w="3489325"/>
                <a:gridCol w="3017520"/>
              </a:tblGrid>
              <a:tr h="5219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/>
                        <a:t>考点</a:t>
                      </a:r>
                      <a:endParaRPr lang="zh-CN" altLang="en-US" sz="2800"/>
                    </a:p>
                  </a:txBody>
                  <a:tcPr/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endParaRPr lang="zh-CN" altLang="en-US" sz="3200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</a:tr>
              <a:tr h="2386965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/>
                    </a:p>
                    <a:p>
                      <a:pPr algn="ctr">
                        <a:buNone/>
                      </a:pPr>
                      <a:r>
                        <a:rPr lang="zh-CN" altLang="en-US" sz="3200"/>
                        <a:t>立体几何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T5,T10,T18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T6,T18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T11,T18</a:t>
                      </a:r>
                      <a:endParaRPr lang="en-US" altLang="zh-CN" sz="3200"/>
                    </a:p>
                  </a:txBody>
                  <a:tcPr/>
                </a:tc>
              </a:tr>
              <a:tr h="302260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/>
                    </a:p>
                    <a:p>
                      <a:pPr algn="ctr">
                        <a:buNone/>
                      </a:pPr>
                      <a:r>
                        <a:rPr lang="zh-CN" altLang="en-US" sz="3200"/>
                        <a:t>概率统计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T3,T19</a:t>
                      </a:r>
                      <a:r>
                        <a:rPr lang="zh-CN" altLang="en-US" sz="3200"/>
                        <a:t>（易）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T2,T4,T19</a:t>
                      </a:r>
                      <a:r>
                        <a:rPr lang="zh-CN" altLang="en-US" sz="3200"/>
                        <a:t>（较难）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T19</a:t>
                      </a:r>
                      <a:endParaRPr lang="en-US" altLang="zh-CN" sz="32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228600" y="5120640"/>
            <a:ext cx="1097280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</a:rPr>
              <a:t>17</a:t>
            </a:r>
            <a:r>
              <a:rPr lang="zh-CN" altLang="en-US" sz="2800">
                <a:solidFill>
                  <a:srgbClr val="FF0000"/>
                </a:solidFill>
              </a:rPr>
              <a:t>年</a:t>
            </a:r>
            <a:r>
              <a:rPr lang="en-US" altLang="zh-CN" sz="2800">
                <a:solidFill>
                  <a:srgbClr val="FF0000"/>
                </a:solidFill>
              </a:rPr>
              <a:t>19</a:t>
            </a:r>
            <a:r>
              <a:rPr lang="zh-CN" altLang="en-US" sz="2800">
                <a:solidFill>
                  <a:srgbClr val="FF0000"/>
                </a:solidFill>
              </a:rPr>
              <a:t>题概率要求数据处理，对文科生而言难度较大</a:t>
            </a:r>
            <a:r>
              <a:rPr lang="en-US" altLang="zh-CN" sz="2800">
                <a:solidFill>
                  <a:srgbClr val="FF0000"/>
                </a:solidFill>
              </a:rPr>
              <a:t>.17</a:t>
            </a:r>
            <a:r>
              <a:rPr lang="zh-CN" altLang="en-US" sz="2800">
                <a:solidFill>
                  <a:srgbClr val="FF0000"/>
                </a:solidFill>
              </a:rPr>
              <a:t>，</a:t>
            </a:r>
            <a:r>
              <a:rPr lang="en-US" altLang="zh-CN" sz="2800">
                <a:solidFill>
                  <a:srgbClr val="FF0000"/>
                </a:solidFill>
              </a:rPr>
              <a:t>18</a:t>
            </a:r>
            <a:r>
              <a:rPr lang="zh-CN" altLang="en-US" sz="2800">
                <a:solidFill>
                  <a:srgbClr val="FF0000"/>
                </a:solidFill>
              </a:rPr>
              <a:t>年立体几何小题考查图形分析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3" name="表格 2"/>
          <p:cNvGraphicFramePr/>
          <p:nvPr/>
        </p:nvGraphicFramePr>
        <p:xfrm>
          <a:off x="1870075" y="90170"/>
          <a:ext cx="1024509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90"/>
                <a:gridCol w="3510280"/>
                <a:gridCol w="2992120"/>
              </a:tblGrid>
              <a:tr h="57912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/>
                        <a:t>2018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/>
                        <a:t>2017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/>
                        <a:t>2016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160655" y="76200"/>
          <a:ext cx="11917045" cy="5012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810"/>
                <a:gridCol w="3531235"/>
                <a:gridCol w="3611245"/>
                <a:gridCol w="3500755"/>
              </a:tblGrid>
              <a:tr h="62928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/>
                        <a:t>考点</a:t>
                      </a:r>
                      <a:endParaRPr lang="zh-CN" altLang="en-US" sz="2800"/>
                    </a:p>
                  </a:txBody>
                  <a:tcPr/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endParaRPr lang="zh-CN" altLang="en-US" sz="2800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</a:tr>
              <a:tr h="13544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椭圆</a:t>
                      </a:r>
                      <a:endParaRPr lang="zh-CN" alt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T4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T12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T5</a:t>
                      </a:r>
                      <a:endParaRPr lang="en-US" altLang="zh-CN" sz="3200"/>
                    </a:p>
                  </a:txBody>
                  <a:tcPr/>
                </a:tc>
              </a:tr>
              <a:tr h="10795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双曲线</a:t>
                      </a:r>
                      <a:endParaRPr lang="zh-CN" alt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/>
                        <a:t>无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T5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/>
                        <a:t>无</a:t>
                      </a:r>
                      <a:endParaRPr lang="zh-CN" altLang="en-US" sz="3200"/>
                    </a:p>
                  </a:txBody>
                  <a:tcPr/>
                </a:tc>
              </a:tr>
              <a:tr h="194945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抛物线</a:t>
                      </a:r>
                      <a:endParaRPr lang="zh-CN" alt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T20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T20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T20</a:t>
                      </a:r>
                      <a:endParaRPr lang="en-US" altLang="zh-CN" sz="32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274320" y="5432425"/>
            <a:ext cx="1150556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20</a:t>
            </a:r>
            <a:r>
              <a:rPr lang="zh-CN" altLang="en-US" sz="2800">
                <a:solidFill>
                  <a:srgbClr val="FF0000"/>
                </a:solidFill>
              </a:rPr>
              <a:t>题解析几何：基本上每年会有</a:t>
            </a:r>
            <a:r>
              <a:rPr lang="en-US" altLang="zh-CN" sz="2800">
                <a:solidFill>
                  <a:srgbClr val="FF0000"/>
                </a:solidFill>
              </a:rPr>
              <a:t>3</a:t>
            </a:r>
            <a:r>
              <a:rPr lang="zh-CN" altLang="en-US" sz="2800">
                <a:solidFill>
                  <a:srgbClr val="FF0000"/>
                </a:solidFill>
              </a:rPr>
              <a:t>选</a:t>
            </a:r>
            <a:r>
              <a:rPr lang="en-US" altLang="zh-CN" sz="2800">
                <a:solidFill>
                  <a:srgbClr val="FF0000"/>
                </a:solidFill>
              </a:rPr>
              <a:t>2</a:t>
            </a:r>
            <a:r>
              <a:rPr lang="zh-CN" altLang="en-US" sz="2800">
                <a:solidFill>
                  <a:srgbClr val="FF0000"/>
                </a:solidFill>
              </a:rPr>
              <a:t>的特点，近</a:t>
            </a:r>
            <a:r>
              <a:rPr lang="en-US" altLang="zh-CN" sz="2800">
                <a:solidFill>
                  <a:srgbClr val="FF0000"/>
                </a:solidFill>
              </a:rPr>
              <a:t>3</a:t>
            </a:r>
            <a:r>
              <a:rPr lang="zh-CN" altLang="en-US" sz="2800">
                <a:solidFill>
                  <a:srgbClr val="FF0000"/>
                </a:solidFill>
              </a:rPr>
              <a:t>年主要考察抛物线问题。</a:t>
            </a:r>
            <a:r>
              <a:rPr lang="zh-CN" altLang="en-US" sz="2800">
                <a:solidFill>
                  <a:srgbClr val="FF0000"/>
                </a:solidFill>
              </a:rPr>
              <a:t>有时候会与直线与圆结合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3" name="表格 2"/>
          <p:cNvGraphicFramePr/>
          <p:nvPr/>
        </p:nvGraphicFramePr>
        <p:xfrm>
          <a:off x="1433195" y="76835"/>
          <a:ext cx="10645140" cy="581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8380"/>
                <a:gridCol w="3609340"/>
                <a:gridCol w="3487420"/>
              </a:tblGrid>
              <a:tr h="5816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/>
                        <a:t>2018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/>
                        <a:t>2017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/>
                        <a:t>2016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/>
        </p:nvGraphicFramePr>
        <p:xfrm>
          <a:off x="158750" y="4081780"/>
          <a:ext cx="11918950" cy="100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930"/>
                <a:gridCol w="3470910"/>
                <a:gridCol w="3629025"/>
                <a:gridCol w="3474085"/>
              </a:tblGrid>
              <a:tr h="100647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/>
                        <a:t>直线与圆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T15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/>
                        <a:t>无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/>
                        <a:t>T15</a:t>
                      </a:r>
                      <a:endParaRPr lang="en-US" altLang="zh-CN" sz="32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198755" y="365760"/>
          <a:ext cx="11871325" cy="4405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355"/>
                <a:gridCol w="3461385"/>
                <a:gridCol w="3622675"/>
                <a:gridCol w="3470910"/>
              </a:tblGrid>
              <a:tr h="8064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/>
                        <a:t>考点</a:t>
                      </a:r>
                      <a:endParaRPr lang="zh-CN" altLang="en-US" sz="2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/>
                        <a:t>2018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/>
                        <a:t>2017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3200"/>
                        <a:t>2016</a:t>
                      </a:r>
                      <a:r>
                        <a:rPr lang="zh-CN" altLang="en-US" sz="3200"/>
                        <a:t>年</a:t>
                      </a:r>
                      <a:endParaRPr lang="zh-CN" altLang="en-US" sz="3200"/>
                    </a:p>
                  </a:txBody>
                  <a:tcPr/>
                </a:tc>
              </a:tr>
              <a:tr h="359918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/>
                        <a:t>函数综合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T12,T13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T8,T9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T8,T9</a:t>
                      </a:r>
                      <a:endParaRPr lang="en-US" altLang="zh-CN" sz="32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457200" y="4945380"/>
            <a:ext cx="113379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导数考查第一问主要是含参数单调性的讨论，第二问给定范围恒成立或者证明不等式，很少有极值点偏移问题.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6" name="表格 5"/>
          <p:cNvGraphicFramePr/>
          <p:nvPr/>
        </p:nvGraphicFramePr>
        <p:xfrm>
          <a:off x="198120" y="3162300"/>
          <a:ext cx="11874500" cy="1609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560"/>
                <a:gridCol w="3502660"/>
                <a:gridCol w="3624580"/>
                <a:gridCol w="3441700"/>
              </a:tblGrid>
              <a:tr h="1609725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/>
                    </a:p>
                    <a:p>
                      <a:pPr algn="ctr">
                        <a:buNone/>
                      </a:pPr>
                      <a:r>
                        <a:rPr lang="zh-CN" altLang="en-US" sz="3200"/>
                        <a:t>导数</a:t>
                      </a:r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T6,T21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T14,T21</a:t>
                      </a:r>
                      <a:endParaRPr lang="en-US" altLang="zh-CN" sz="3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3200"/>
                    </a:p>
                    <a:p>
                      <a:pPr algn="ctr">
                        <a:buNone/>
                      </a:pPr>
                      <a:r>
                        <a:rPr lang="en-US" altLang="zh-CN" sz="3200"/>
                        <a:t>T21</a:t>
                      </a:r>
                      <a:endParaRPr lang="en-US" altLang="zh-CN" sz="32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DOC_GUID" val="{e6eaf959-43b6-41d6-a099-641b2b54a10a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1464</Words>
  <Application>WPS 演示</Application>
  <PresentationFormat>宽屏</PresentationFormat>
  <Paragraphs>385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Arial</vt:lpstr>
      <vt:lpstr>宋体</vt:lpstr>
      <vt:lpstr>Wingdings</vt:lpstr>
      <vt:lpstr>Calibri Light</vt:lpstr>
      <vt:lpstr>Calibri</vt:lpstr>
      <vt:lpstr>微软雅黑</vt:lpstr>
      <vt:lpstr>Arial Unicode MS</vt:lpstr>
      <vt:lpstr>Office 主题</vt:lpstr>
      <vt:lpstr>PowerPoint 演示文稿</vt:lpstr>
      <vt:lpstr>主要内容</vt:lpstr>
      <vt:lpstr>PowerPoint 演示文稿</vt:lpstr>
      <vt:lpstr>“促进学生德智体美劳全面发展”  源自习近平2018年9月10日全国教育大会上的讲话。</vt:lpstr>
      <vt:lpstr>近3年高频考点中比较显著的特点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总结：</vt:lpstr>
      <vt:lpstr>PowerPoint 演示文稿</vt:lpstr>
      <vt:lpstr>        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20</cp:revision>
  <dcterms:created xsi:type="dcterms:W3CDTF">2017-03-11T07:36:00Z</dcterms:created>
  <dcterms:modified xsi:type="dcterms:W3CDTF">2019-03-12T06:13:11Z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