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3" r:id="rId6"/>
    <p:sldId id="267" r:id="rId7"/>
    <p:sldId id="266" r:id="rId8"/>
    <p:sldId id="265" r:id="rId9"/>
    <p:sldId id="272" r:id="rId10"/>
    <p:sldId id="271" r:id="rId11"/>
    <p:sldId id="273" r:id="rId12"/>
    <p:sldId id="268" r:id="rId13"/>
    <p:sldId id="269" r:id="rId14"/>
    <p:sldId id="274" r:id="rId15"/>
    <p:sldId id="259" r:id="rId16"/>
    <p:sldId id="260" r:id="rId17"/>
    <p:sldId id="261" r:id="rId18"/>
    <p:sldId id="275" r:id="rId19"/>
    <p:sldId id="277" r:id="rId20"/>
    <p:sldId id="279" r:id="rId21"/>
    <p:sldId id="278" r:id="rId22"/>
    <p:sldId id="280" r:id="rId23"/>
    <p:sldId id="276" r:id="rId24"/>
    <p:sldId id="281" r:id="rId25"/>
    <p:sldId id="282" r:id="rId2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55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415FA94F-23C0-46D8-9C8E-026D004B216B}" type="datetimeFigureOut">
              <a:rPr lang="zh-CN" altLang="en-US" smtClean="0"/>
              <a:t>2018/10/16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37CE06-0650-4094-96D0-C1C442703C55}" type="slidenum">
              <a:rPr lang="zh-CN" altLang="en-US" smtClean="0"/>
              <a:t>‹#›</a:t>
            </a:fld>
            <a:endParaRPr lang="zh-CN" altLang="en-US"/>
          </a:p>
        </p:txBody>
      </p:sp>
    </p:spTree>
    <p:extLst>
      <p:ext uri="{BB962C8B-B14F-4D97-AF65-F5344CB8AC3E}">
        <p14:creationId xmlns:p14="http://schemas.microsoft.com/office/powerpoint/2010/main" val="2017774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15FA94F-23C0-46D8-9C8E-026D004B216B}" type="datetimeFigureOut">
              <a:rPr lang="zh-CN" altLang="en-US" smtClean="0"/>
              <a:t>2018/10/16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37CE06-0650-4094-96D0-C1C442703C55}" type="slidenum">
              <a:rPr lang="zh-CN" altLang="en-US" smtClean="0"/>
              <a:t>‹#›</a:t>
            </a:fld>
            <a:endParaRPr lang="zh-CN" altLang="en-US"/>
          </a:p>
        </p:txBody>
      </p:sp>
    </p:spTree>
    <p:extLst>
      <p:ext uri="{BB962C8B-B14F-4D97-AF65-F5344CB8AC3E}">
        <p14:creationId xmlns:p14="http://schemas.microsoft.com/office/powerpoint/2010/main" val="3177828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15FA94F-23C0-46D8-9C8E-026D004B216B}" type="datetimeFigureOut">
              <a:rPr lang="zh-CN" altLang="en-US" smtClean="0"/>
              <a:t>2018/10/16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37CE06-0650-4094-96D0-C1C442703C55}" type="slidenum">
              <a:rPr lang="zh-CN" altLang="en-US" smtClean="0"/>
              <a:t>‹#›</a:t>
            </a:fld>
            <a:endParaRPr lang="zh-CN" altLang="en-US"/>
          </a:p>
        </p:txBody>
      </p:sp>
    </p:spTree>
    <p:extLst>
      <p:ext uri="{BB962C8B-B14F-4D97-AF65-F5344CB8AC3E}">
        <p14:creationId xmlns:p14="http://schemas.microsoft.com/office/powerpoint/2010/main" val="3887994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15FA94F-23C0-46D8-9C8E-026D004B216B}" type="datetimeFigureOut">
              <a:rPr lang="zh-CN" altLang="en-US" smtClean="0"/>
              <a:t>2018/10/16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37CE06-0650-4094-96D0-C1C442703C55}" type="slidenum">
              <a:rPr lang="zh-CN" altLang="en-US" smtClean="0"/>
              <a:t>‹#›</a:t>
            </a:fld>
            <a:endParaRPr lang="zh-CN" altLang="en-US"/>
          </a:p>
        </p:txBody>
      </p:sp>
    </p:spTree>
    <p:extLst>
      <p:ext uri="{BB962C8B-B14F-4D97-AF65-F5344CB8AC3E}">
        <p14:creationId xmlns:p14="http://schemas.microsoft.com/office/powerpoint/2010/main" val="1125439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15FA94F-23C0-46D8-9C8E-026D004B216B}" type="datetimeFigureOut">
              <a:rPr lang="zh-CN" altLang="en-US" smtClean="0"/>
              <a:t>2018/10/16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37CE06-0650-4094-96D0-C1C442703C55}" type="slidenum">
              <a:rPr lang="zh-CN" altLang="en-US" smtClean="0"/>
              <a:t>‹#›</a:t>
            </a:fld>
            <a:endParaRPr lang="zh-CN" altLang="en-US"/>
          </a:p>
        </p:txBody>
      </p:sp>
    </p:spTree>
    <p:extLst>
      <p:ext uri="{BB962C8B-B14F-4D97-AF65-F5344CB8AC3E}">
        <p14:creationId xmlns:p14="http://schemas.microsoft.com/office/powerpoint/2010/main" val="3313042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15FA94F-23C0-46D8-9C8E-026D004B216B}" type="datetimeFigureOut">
              <a:rPr lang="zh-CN" altLang="en-US" smtClean="0"/>
              <a:t>2018/10/16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537CE06-0650-4094-96D0-C1C442703C55}" type="slidenum">
              <a:rPr lang="zh-CN" altLang="en-US" smtClean="0"/>
              <a:t>‹#›</a:t>
            </a:fld>
            <a:endParaRPr lang="zh-CN" altLang="en-US"/>
          </a:p>
        </p:txBody>
      </p:sp>
    </p:spTree>
    <p:extLst>
      <p:ext uri="{BB962C8B-B14F-4D97-AF65-F5344CB8AC3E}">
        <p14:creationId xmlns:p14="http://schemas.microsoft.com/office/powerpoint/2010/main" val="1589642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15FA94F-23C0-46D8-9C8E-026D004B216B}" type="datetimeFigureOut">
              <a:rPr lang="zh-CN" altLang="en-US" smtClean="0"/>
              <a:t>2018/10/16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537CE06-0650-4094-96D0-C1C442703C55}" type="slidenum">
              <a:rPr lang="zh-CN" altLang="en-US" smtClean="0"/>
              <a:t>‹#›</a:t>
            </a:fld>
            <a:endParaRPr lang="zh-CN" altLang="en-US"/>
          </a:p>
        </p:txBody>
      </p:sp>
    </p:spTree>
    <p:extLst>
      <p:ext uri="{BB962C8B-B14F-4D97-AF65-F5344CB8AC3E}">
        <p14:creationId xmlns:p14="http://schemas.microsoft.com/office/powerpoint/2010/main" val="1782086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15FA94F-23C0-46D8-9C8E-026D004B216B}" type="datetimeFigureOut">
              <a:rPr lang="zh-CN" altLang="en-US" smtClean="0"/>
              <a:t>2018/10/16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537CE06-0650-4094-96D0-C1C442703C55}" type="slidenum">
              <a:rPr lang="zh-CN" altLang="en-US" smtClean="0"/>
              <a:t>‹#›</a:t>
            </a:fld>
            <a:endParaRPr lang="zh-CN" altLang="en-US"/>
          </a:p>
        </p:txBody>
      </p:sp>
    </p:spTree>
    <p:extLst>
      <p:ext uri="{BB962C8B-B14F-4D97-AF65-F5344CB8AC3E}">
        <p14:creationId xmlns:p14="http://schemas.microsoft.com/office/powerpoint/2010/main" val="247027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15FA94F-23C0-46D8-9C8E-026D004B216B}" type="datetimeFigureOut">
              <a:rPr lang="zh-CN" altLang="en-US" smtClean="0"/>
              <a:t>2018/10/16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537CE06-0650-4094-96D0-C1C442703C55}" type="slidenum">
              <a:rPr lang="zh-CN" altLang="en-US" smtClean="0"/>
              <a:t>‹#›</a:t>
            </a:fld>
            <a:endParaRPr lang="zh-CN" altLang="en-US"/>
          </a:p>
        </p:txBody>
      </p:sp>
    </p:spTree>
    <p:extLst>
      <p:ext uri="{BB962C8B-B14F-4D97-AF65-F5344CB8AC3E}">
        <p14:creationId xmlns:p14="http://schemas.microsoft.com/office/powerpoint/2010/main" val="2505592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15FA94F-23C0-46D8-9C8E-026D004B216B}" type="datetimeFigureOut">
              <a:rPr lang="zh-CN" altLang="en-US" smtClean="0"/>
              <a:t>2018/10/16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537CE06-0650-4094-96D0-C1C442703C55}" type="slidenum">
              <a:rPr lang="zh-CN" altLang="en-US" smtClean="0"/>
              <a:t>‹#›</a:t>
            </a:fld>
            <a:endParaRPr lang="zh-CN" altLang="en-US"/>
          </a:p>
        </p:txBody>
      </p:sp>
    </p:spTree>
    <p:extLst>
      <p:ext uri="{BB962C8B-B14F-4D97-AF65-F5344CB8AC3E}">
        <p14:creationId xmlns:p14="http://schemas.microsoft.com/office/powerpoint/2010/main" val="3674791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15FA94F-23C0-46D8-9C8E-026D004B216B}" type="datetimeFigureOut">
              <a:rPr lang="zh-CN" altLang="en-US" smtClean="0"/>
              <a:t>2018/10/16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537CE06-0650-4094-96D0-C1C442703C55}" type="slidenum">
              <a:rPr lang="zh-CN" altLang="en-US" smtClean="0"/>
              <a:t>‹#›</a:t>
            </a:fld>
            <a:endParaRPr lang="zh-CN" altLang="en-US"/>
          </a:p>
        </p:txBody>
      </p:sp>
    </p:spTree>
    <p:extLst>
      <p:ext uri="{BB962C8B-B14F-4D97-AF65-F5344CB8AC3E}">
        <p14:creationId xmlns:p14="http://schemas.microsoft.com/office/powerpoint/2010/main" val="219396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5FA94F-23C0-46D8-9C8E-026D004B216B}" type="datetimeFigureOut">
              <a:rPr lang="zh-CN" altLang="en-US" smtClean="0"/>
              <a:t>2018/10/16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37CE06-0650-4094-96D0-C1C442703C55}" type="slidenum">
              <a:rPr lang="zh-CN" altLang="en-US" smtClean="0"/>
              <a:t>‹#›</a:t>
            </a:fld>
            <a:endParaRPr lang="zh-CN" altLang="en-US"/>
          </a:p>
        </p:txBody>
      </p:sp>
    </p:spTree>
    <p:extLst>
      <p:ext uri="{BB962C8B-B14F-4D97-AF65-F5344CB8AC3E}">
        <p14:creationId xmlns:p14="http://schemas.microsoft.com/office/powerpoint/2010/main" val="2692156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16.xml"/><Relationship Id="rId1" Type="http://schemas.openxmlformats.org/officeDocument/2006/relationships/slideLayout" Target="../slideLayouts/slideLayout2.xml"/><Relationship Id="rId5" Type="http://schemas.openxmlformats.org/officeDocument/2006/relationships/slide" Target="slide17.xml"/><Relationship Id="rId4" Type="http://schemas.openxmlformats.org/officeDocument/2006/relationships/slide" Target="slide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solidFill>
                  <a:srgbClr val="FF0000"/>
                </a:solidFill>
              </a:rPr>
              <a:t>第四单元</a:t>
            </a:r>
            <a:endParaRPr lang="zh-CN" altLang="en-US" dirty="0">
              <a:solidFill>
                <a:srgbClr val="FF0000"/>
              </a:solidFill>
            </a:endParaRPr>
          </a:p>
        </p:txBody>
      </p:sp>
      <p:sp>
        <p:nvSpPr>
          <p:cNvPr id="3" name="副标题 2"/>
          <p:cNvSpPr>
            <a:spLocks noGrp="1"/>
          </p:cNvSpPr>
          <p:nvPr>
            <p:ph type="subTitle" idx="1"/>
          </p:nvPr>
        </p:nvSpPr>
        <p:spPr/>
        <p:txBody>
          <a:bodyPr>
            <a:normAutofit/>
          </a:bodyPr>
          <a:lstStyle/>
          <a:p>
            <a:r>
              <a:rPr lang="zh-CN" altLang="en-US" sz="6000" b="1" dirty="0" smtClean="0"/>
              <a:t>人物</a:t>
            </a:r>
            <a:endParaRPr lang="zh-CN" altLang="en-US" sz="6000" b="1" dirty="0"/>
          </a:p>
        </p:txBody>
      </p:sp>
    </p:spTree>
    <p:extLst>
      <p:ext uri="{BB962C8B-B14F-4D97-AF65-F5344CB8AC3E}">
        <p14:creationId xmlns:p14="http://schemas.microsoft.com/office/powerpoint/2010/main" val="22127541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0"/>
            <a:ext cx="8928992" cy="6741368"/>
          </a:xfrm>
        </p:spPr>
        <p:txBody>
          <a:bodyPr>
            <a:normAutofit/>
          </a:bodyPr>
          <a:lstStyle/>
          <a:p>
            <a:r>
              <a:rPr lang="zh-CN" altLang="zh-CN" dirty="0" smtClean="0"/>
              <a:t>“</a:t>
            </a:r>
            <a:r>
              <a:rPr lang="zh-CN" altLang="zh-CN" dirty="0"/>
              <a:t>诸位，敝人深知这般玄妙的实验颇易惹人嘲讽、怀疑，但这无关紧要。总有一天，这项旨在使自己的影子独立于本人的实验，必将得到公认和奖励。临走前，敬请凡有疑问者前来搜一下敝人的衣服，以便确信我绝没有藏匿任何物品。诸位的慷慨惠赠，无一不为我影子所食。这如同敝人叫巴龙•卡米洛•弗莱切一样千真万确。十分感谢，祝大家吃好，晚安</a:t>
            </a:r>
            <a:r>
              <a:rPr lang="en-US" altLang="zh-CN" dirty="0"/>
              <a:t>!</a:t>
            </a:r>
            <a:r>
              <a:rPr lang="zh-CN" altLang="zh-CN" dirty="0"/>
              <a:t>”</a:t>
            </a:r>
          </a:p>
          <a:p>
            <a:r>
              <a:rPr lang="zh-CN" altLang="zh-CN" dirty="0"/>
              <a:t>“见鬼去吧</a:t>
            </a:r>
            <a:r>
              <a:rPr lang="en-US" altLang="zh-CN" dirty="0"/>
              <a:t>!</a:t>
            </a:r>
            <a:r>
              <a:rPr lang="zh-CN" altLang="zh-CN" dirty="0"/>
              <a:t>”</a:t>
            </a:r>
          </a:p>
          <a:p>
            <a:r>
              <a:rPr lang="zh-CN" altLang="zh-CN" dirty="0"/>
              <a:t>“谁要搜你的身子</a:t>
            </a:r>
            <a:r>
              <a:rPr lang="en-US" altLang="zh-CN" dirty="0"/>
              <a:t>!</a:t>
            </a:r>
            <a:r>
              <a:rPr lang="zh-CN" altLang="zh-CN" dirty="0"/>
              <a:t>”</a:t>
            </a:r>
          </a:p>
          <a:p>
            <a:r>
              <a:rPr lang="zh-CN" altLang="zh-CN" dirty="0"/>
              <a:t>“幻术玩够了吧，来点音乐吧</a:t>
            </a:r>
            <a:r>
              <a:rPr lang="en-US" altLang="zh-CN" dirty="0"/>
              <a:t>!</a:t>
            </a:r>
            <a:r>
              <a:rPr lang="zh-CN" altLang="zh-CN" dirty="0" smtClean="0"/>
              <a:t>”</a:t>
            </a:r>
            <a:endParaRPr lang="zh-CN" altLang="zh-CN" dirty="0"/>
          </a:p>
        </p:txBody>
      </p:sp>
    </p:spTree>
    <p:extLst>
      <p:ext uri="{BB962C8B-B14F-4D97-AF65-F5344CB8AC3E}">
        <p14:creationId xmlns:p14="http://schemas.microsoft.com/office/powerpoint/2010/main" val="2412499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0"/>
            <a:ext cx="8928992" cy="6741368"/>
          </a:xfrm>
        </p:spPr>
        <p:txBody>
          <a:bodyPr>
            <a:normAutofit/>
          </a:bodyPr>
          <a:lstStyle/>
          <a:p>
            <a:r>
              <a:rPr lang="zh-CN" altLang="zh-CN" dirty="0" smtClean="0"/>
              <a:t>卡</a:t>
            </a:r>
            <a:r>
              <a:rPr lang="zh-CN" altLang="zh-CN" dirty="0"/>
              <a:t>米洛•弗莱切，真名叫胡安•马力诺，他面朝三方，各鞠了个躬，神态庄重地退出了餐厅。穿过花园时，突然有人一把抓住他的胳膊。</a:t>
            </a:r>
          </a:p>
          <a:p>
            <a:r>
              <a:rPr lang="zh-CN" altLang="zh-CN" dirty="0"/>
              <a:t>“你给我滚</a:t>
            </a:r>
            <a:r>
              <a:rPr lang="en-US" altLang="zh-CN" dirty="0"/>
              <a:t>!</a:t>
            </a:r>
            <a:r>
              <a:rPr lang="zh-CN" altLang="zh-CN" dirty="0"/>
              <a:t>”警察厉声吼道，“下次再看到你，就让你和你的影子统统蹲到警察局过夜去。”</a:t>
            </a:r>
          </a:p>
          <a:p>
            <a:r>
              <a:rPr lang="zh-CN" altLang="zh-CN" dirty="0"/>
              <a:t>他低下头，慢慢地走出去。拐过街角，他才稍稍挺直身子，加快脚步回家。</a:t>
            </a:r>
          </a:p>
          <a:p>
            <a:r>
              <a:rPr lang="zh-CN" altLang="zh-CN" dirty="0"/>
              <a:t>“你不回来，小家伙们不愿睡，他们可真累人呵</a:t>
            </a:r>
            <a:r>
              <a:rPr lang="en-US" altLang="zh-CN" dirty="0"/>
              <a:t>!</a:t>
            </a:r>
            <a:r>
              <a:rPr lang="zh-CN" altLang="zh-CN" dirty="0"/>
              <a:t>”</a:t>
            </a:r>
          </a:p>
          <a:p>
            <a:r>
              <a:rPr lang="zh-CN" altLang="zh-CN" dirty="0"/>
              <a:t>两个金发的孩子在一旁玩耍着，兴高采烈地迎接他</a:t>
            </a:r>
            <a:r>
              <a:rPr lang="zh-CN" altLang="zh-CN" dirty="0" smtClean="0"/>
              <a:t>。</a:t>
            </a:r>
            <a:endParaRPr lang="zh-CN" altLang="zh-CN" dirty="0"/>
          </a:p>
        </p:txBody>
      </p:sp>
    </p:spTree>
    <p:extLst>
      <p:ext uri="{BB962C8B-B14F-4D97-AF65-F5344CB8AC3E}">
        <p14:creationId xmlns:p14="http://schemas.microsoft.com/office/powerpoint/2010/main" val="4034559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0"/>
            <a:ext cx="8928992" cy="6741368"/>
          </a:xfrm>
        </p:spPr>
        <p:txBody>
          <a:bodyPr>
            <a:normAutofit lnSpcReduction="10000"/>
          </a:bodyPr>
          <a:lstStyle/>
          <a:p>
            <a:r>
              <a:rPr lang="zh-CN" altLang="zh-CN" dirty="0" smtClean="0"/>
              <a:t>小姑娘</a:t>
            </a:r>
            <a:r>
              <a:rPr lang="zh-CN" altLang="zh-CN" dirty="0"/>
              <a:t>走过来，缓声问道：</a:t>
            </a:r>
          </a:p>
          <a:p>
            <a:r>
              <a:rPr lang="zh-CN" altLang="zh-CN" dirty="0"/>
              <a:t>“带回来什么没有</a:t>
            </a:r>
            <a:r>
              <a:rPr lang="en-US" altLang="zh-CN" dirty="0"/>
              <a:t>?</a:t>
            </a:r>
            <a:r>
              <a:rPr lang="zh-CN" altLang="zh-CN" dirty="0"/>
              <a:t>”</a:t>
            </a:r>
          </a:p>
          <a:p>
            <a:r>
              <a:rPr lang="zh-CN" altLang="zh-CN" dirty="0"/>
              <a:t>他没吱声，从衣服里掏出一方叠好的餐巾，从里面取出一块鸡脯，几块饼，还有两把银质小匙。</a:t>
            </a:r>
          </a:p>
          <a:p>
            <a:r>
              <a:rPr lang="zh-CN" altLang="zh-CN" dirty="0"/>
              <a:t>她把食物切成小块，放在盘里同她的两个兄弟吃了起来。</a:t>
            </a:r>
          </a:p>
          <a:p>
            <a:r>
              <a:rPr lang="zh-CN" altLang="zh-CN" dirty="0"/>
              <a:t>“你不想吃点什么</a:t>
            </a:r>
            <a:r>
              <a:rPr lang="en-US" altLang="zh-CN" dirty="0"/>
              <a:t>?</a:t>
            </a:r>
            <a:r>
              <a:rPr lang="zh-CN" altLang="zh-CN" dirty="0"/>
              <a:t>爸爸。”</a:t>
            </a:r>
          </a:p>
          <a:p>
            <a:r>
              <a:rPr lang="zh-CN" altLang="zh-CN" dirty="0"/>
              <a:t>“不，”他头也不回地说到，“你们吃吧，我已经吃过了。”</a:t>
            </a:r>
          </a:p>
          <a:p>
            <a:r>
              <a:rPr lang="zh-CN" altLang="zh-CN" dirty="0"/>
              <a:t>马里诺面朝窗子坐下来，茫然失神的凝望着沉睡中城市的屋脊，琢磨着明天该去哪里表演他的奇迹……</a:t>
            </a:r>
            <a:r>
              <a:rPr lang="en-US" altLang="zh-CN" dirty="0"/>
              <a:t> (</a:t>
            </a:r>
            <a:r>
              <a:rPr lang="zh-CN" altLang="zh-CN" dirty="0"/>
              <a:t>沈根发译，有删改</a:t>
            </a:r>
            <a:r>
              <a:rPr lang="en-US" altLang="zh-CN" dirty="0" smtClean="0"/>
              <a:t>)</a:t>
            </a:r>
            <a:endParaRPr lang="zh-CN" altLang="zh-CN" dirty="0"/>
          </a:p>
        </p:txBody>
      </p:sp>
    </p:spTree>
    <p:extLst>
      <p:ext uri="{BB962C8B-B14F-4D97-AF65-F5344CB8AC3E}">
        <p14:creationId xmlns:p14="http://schemas.microsoft.com/office/powerpoint/2010/main" val="1119852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0"/>
            <a:ext cx="8928992" cy="6741368"/>
          </a:xfrm>
        </p:spPr>
        <p:txBody>
          <a:bodyPr>
            <a:normAutofit fontScale="92500"/>
          </a:bodyPr>
          <a:lstStyle/>
          <a:p>
            <a:pPr lvl="0"/>
            <a:r>
              <a:rPr lang="en-US" altLang="zh-CN" sz="2500" dirty="0">
                <a:solidFill>
                  <a:prstClr val="black"/>
                </a:solidFill>
              </a:rPr>
              <a:t>(1)</a:t>
            </a:r>
            <a:r>
              <a:rPr lang="zh-CN" altLang="zh-CN" sz="2500" dirty="0">
                <a:solidFill>
                  <a:prstClr val="black"/>
                </a:solidFill>
              </a:rPr>
              <a:t>下列对小说有关内容的分析和概括，最恰当的两项是</a:t>
            </a:r>
            <a:r>
              <a:rPr lang="en-US" altLang="zh-CN" sz="2500" dirty="0">
                <a:solidFill>
                  <a:prstClr val="black"/>
                </a:solidFill>
              </a:rPr>
              <a:t>(5</a:t>
            </a:r>
            <a:r>
              <a:rPr lang="zh-CN" altLang="zh-CN" sz="2500" dirty="0">
                <a:solidFill>
                  <a:prstClr val="black"/>
                </a:solidFill>
              </a:rPr>
              <a:t>分</a:t>
            </a:r>
            <a:r>
              <a:rPr lang="en-US" altLang="zh-CN" sz="2500" dirty="0">
                <a:solidFill>
                  <a:prstClr val="black"/>
                </a:solidFill>
              </a:rPr>
              <a:t>)</a:t>
            </a:r>
            <a:endParaRPr lang="zh-CN" altLang="zh-CN" sz="2500" dirty="0">
              <a:solidFill>
                <a:prstClr val="black"/>
              </a:solidFill>
            </a:endParaRPr>
          </a:p>
          <a:p>
            <a:pPr lvl="0"/>
            <a:r>
              <a:rPr lang="en-US" altLang="zh-CN" sz="2500" dirty="0">
                <a:solidFill>
                  <a:prstClr val="black"/>
                </a:solidFill>
              </a:rPr>
              <a:t>A.</a:t>
            </a:r>
            <a:r>
              <a:rPr lang="zh-CN" altLang="zh-CN" sz="2500" dirty="0">
                <a:solidFill>
                  <a:prstClr val="black"/>
                </a:solidFill>
              </a:rPr>
              <a:t>马里诺说影子是独有生命的实际存在，是让观众相信他对影子的研究成果，也表明他的表演技艺的高超</a:t>
            </a:r>
          </a:p>
          <a:p>
            <a:pPr lvl="0"/>
            <a:r>
              <a:rPr lang="en-US" altLang="zh-CN" sz="2500" dirty="0">
                <a:solidFill>
                  <a:prstClr val="black"/>
                </a:solidFill>
              </a:rPr>
              <a:t>B.</a:t>
            </a:r>
            <a:r>
              <a:rPr lang="zh-CN" altLang="zh-CN" sz="2500" dirty="0">
                <a:solidFill>
                  <a:prstClr val="black"/>
                </a:solidFill>
              </a:rPr>
              <a:t>马里诺离开饭店前，请客人上前搜身，以证明他没有带走任何物品，这表明他品行端正，爱惜自己的名声。</a:t>
            </a:r>
          </a:p>
          <a:p>
            <a:pPr lvl="0"/>
            <a:r>
              <a:rPr lang="en-US" altLang="zh-CN" sz="2500" dirty="0">
                <a:solidFill>
                  <a:prstClr val="black"/>
                </a:solidFill>
              </a:rPr>
              <a:t>C.</a:t>
            </a:r>
            <a:r>
              <a:rPr lang="zh-CN" altLang="zh-CN" sz="2500" dirty="0">
                <a:solidFill>
                  <a:prstClr val="black"/>
                </a:solidFill>
              </a:rPr>
              <a:t>马里诺谢幕时，有人发出“幻术玩够了，来点音乐”的呼声，这呼声暗示客人们看穿了幻术，需要更多的娱乐节目刺激。</a:t>
            </a:r>
          </a:p>
          <a:p>
            <a:pPr lvl="0"/>
            <a:r>
              <a:rPr lang="en-US" altLang="zh-CN" sz="2500" dirty="0">
                <a:solidFill>
                  <a:prstClr val="black"/>
                </a:solidFill>
              </a:rPr>
              <a:t>D.</a:t>
            </a:r>
            <a:r>
              <a:rPr lang="zh-CN" altLang="zh-CN" sz="2500" dirty="0">
                <a:solidFill>
                  <a:prstClr val="black"/>
                </a:solidFill>
              </a:rPr>
              <a:t>马里诺穿过花园时，遭到了警察的威胁和警告，表明马里诺的影子表演缺乏新意，已经让警察感到厌烦了。</a:t>
            </a:r>
          </a:p>
          <a:p>
            <a:pPr lvl="0"/>
            <a:r>
              <a:rPr lang="en-US" altLang="zh-CN" sz="2500" dirty="0">
                <a:solidFill>
                  <a:prstClr val="black"/>
                </a:solidFill>
              </a:rPr>
              <a:t>E. </a:t>
            </a:r>
            <a:r>
              <a:rPr lang="zh-CN" altLang="zh-CN" sz="2500" dirty="0">
                <a:solidFill>
                  <a:prstClr val="black"/>
                </a:solidFill>
              </a:rPr>
              <a:t>小说对马里诺在家中茫然失神状态的描写，真实的反映了一个江湖艺人的现实生活，表达了作者对这类人物的同情。</a:t>
            </a:r>
          </a:p>
          <a:p>
            <a:pPr lvl="0"/>
            <a:r>
              <a:rPr lang="en-US" altLang="zh-CN" sz="2500" dirty="0">
                <a:solidFill>
                  <a:prstClr val="black"/>
                </a:solidFill>
              </a:rPr>
              <a:t>(2)</a:t>
            </a:r>
            <a:r>
              <a:rPr lang="zh-CN" altLang="zh-CN" sz="2500" dirty="0">
                <a:solidFill>
                  <a:prstClr val="black"/>
                </a:solidFill>
              </a:rPr>
              <a:t>“影子”对小说的艺术表现有什么作用</a:t>
            </a:r>
            <a:r>
              <a:rPr lang="en-US" altLang="zh-CN" sz="2500" dirty="0">
                <a:solidFill>
                  <a:prstClr val="black"/>
                </a:solidFill>
              </a:rPr>
              <a:t>?</a:t>
            </a:r>
            <a:r>
              <a:rPr lang="zh-CN" altLang="zh-CN" sz="2500" dirty="0">
                <a:solidFill>
                  <a:prstClr val="black"/>
                </a:solidFill>
              </a:rPr>
              <a:t>请简要分析。</a:t>
            </a:r>
            <a:r>
              <a:rPr lang="en-US" altLang="zh-CN" sz="2500" dirty="0">
                <a:solidFill>
                  <a:prstClr val="black"/>
                </a:solidFill>
              </a:rPr>
              <a:t>(6</a:t>
            </a:r>
            <a:r>
              <a:rPr lang="zh-CN" altLang="zh-CN" sz="2500" dirty="0">
                <a:solidFill>
                  <a:prstClr val="black"/>
                </a:solidFill>
              </a:rPr>
              <a:t>分</a:t>
            </a:r>
            <a:r>
              <a:rPr lang="en-US" altLang="zh-CN" sz="2500" dirty="0" smtClean="0">
                <a:solidFill>
                  <a:prstClr val="black"/>
                </a:solidFill>
              </a:rPr>
              <a:t>)</a:t>
            </a:r>
          </a:p>
          <a:p>
            <a:pPr lvl="0"/>
            <a:r>
              <a:rPr lang="zh-CN" altLang="zh-CN" sz="2500" dirty="0">
                <a:solidFill>
                  <a:prstClr val="black"/>
                </a:solidFill>
              </a:rPr>
              <a:t>试题答案：</a:t>
            </a:r>
          </a:p>
          <a:p>
            <a:pPr lvl="0"/>
            <a:r>
              <a:rPr lang="en-US" altLang="zh-CN" sz="2500" dirty="0">
                <a:solidFill>
                  <a:prstClr val="black"/>
                </a:solidFill>
              </a:rPr>
              <a:t>(1)</a:t>
            </a:r>
            <a:r>
              <a:rPr lang="zh-CN" altLang="zh-CN" sz="2500" dirty="0">
                <a:solidFill>
                  <a:prstClr val="black"/>
                </a:solidFill>
              </a:rPr>
              <a:t>答</a:t>
            </a:r>
            <a:r>
              <a:rPr lang="en-US" altLang="zh-CN" sz="2500" dirty="0">
                <a:solidFill>
                  <a:prstClr val="black"/>
                </a:solidFill>
              </a:rPr>
              <a:t>E</a:t>
            </a:r>
            <a:r>
              <a:rPr lang="zh-CN" altLang="zh-CN" sz="2500" dirty="0">
                <a:solidFill>
                  <a:prstClr val="black"/>
                </a:solidFill>
              </a:rPr>
              <a:t>给</a:t>
            </a:r>
            <a:r>
              <a:rPr lang="en-US" altLang="zh-CN" sz="2500" dirty="0">
                <a:solidFill>
                  <a:prstClr val="black"/>
                </a:solidFill>
              </a:rPr>
              <a:t>3</a:t>
            </a:r>
            <a:r>
              <a:rPr lang="zh-CN" altLang="zh-CN" sz="2500" dirty="0">
                <a:solidFill>
                  <a:prstClr val="black"/>
                </a:solidFill>
              </a:rPr>
              <a:t>分，答</a:t>
            </a:r>
            <a:r>
              <a:rPr lang="en-US" altLang="zh-CN" sz="2500" dirty="0">
                <a:solidFill>
                  <a:prstClr val="black"/>
                </a:solidFill>
              </a:rPr>
              <a:t>A</a:t>
            </a:r>
            <a:r>
              <a:rPr lang="zh-CN" altLang="zh-CN" sz="2500" dirty="0">
                <a:solidFill>
                  <a:prstClr val="black"/>
                </a:solidFill>
              </a:rPr>
              <a:t>给</a:t>
            </a:r>
            <a:r>
              <a:rPr lang="en-US" altLang="zh-CN" sz="2500" dirty="0">
                <a:solidFill>
                  <a:prstClr val="black"/>
                </a:solidFill>
              </a:rPr>
              <a:t>2</a:t>
            </a:r>
            <a:r>
              <a:rPr lang="zh-CN" altLang="zh-CN" sz="2500" dirty="0">
                <a:solidFill>
                  <a:prstClr val="black"/>
                </a:solidFill>
              </a:rPr>
              <a:t>分，答</a:t>
            </a:r>
            <a:r>
              <a:rPr lang="en-US" altLang="zh-CN" sz="2500" dirty="0">
                <a:solidFill>
                  <a:prstClr val="black"/>
                </a:solidFill>
              </a:rPr>
              <a:t>C</a:t>
            </a:r>
            <a:r>
              <a:rPr lang="zh-CN" altLang="zh-CN" sz="2500" dirty="0">
                <a:solidFill>
                  <a:prstClr val="black"/>
                </a:solidFill>
              </a:rPr>
              <a:t>给</a:t>
            </a:r>
            <a:r>
              <a:rPr lang="en-US" altLang="zh-CN" sz="2500" dirty="0">
                <a:solidFill>
                  <a:prstClr val="black"/>
                </a:solidFill>
              </a:rPr>
              <a:t>1</a:t>
            </a:r>
            <a:r>
              <a:rPr lang="zh-CN" altLang="zh-CN" sz="2500" dirty="0">
                <a:solidFill>
                  <a:prstClr val="black"/>
                </a:solidFill>
              </a:rPr>
              <a:t>分，答</a:t>
            </a:r>
            <a:r>
              <a:rPr lang="en-US" altLang="zh-CN" sz="2500" dirty="0">
                <a:solidFill>
                  <a:prstClr val="black"/>
                </a:solidFill>
              </a:rPr>
              <a:t>B</a:t>
            </a:r>
            <a:r>
              <a:rPr lang="zh-CN" altLang="zh-CN" sz="2500" dirty="0">
                <a:solidFill>
                  <a:prstClr val="black"/>
                </a:solidFill>
              </a:rPr>
              <a:t>、</a:t>
            </a:r>
            <a:r>
              <a:rPr lang="en-US" altLang="zh-CN" sz="2500" dirty="0">
                <a:solidFill>
                  <a:prstClr val="black"/>
                </a:solidFill>
              </a:rPr>
              <a:t>D</a:t>
            </a:r>
            <a:r>
              <a:rPr lang="zh-CN" altLang="zh-CN" sz="2500" dirty="0">
                <a:solidFill>
                  <a:prstClr val="black"/>
                </a:solidFill>
              </a:rPr>
              <a:t>不给分</a:t>
            </a:r>
          </a:p>
          <a:p>
            <a:pPr lvl="0"/>
            <a:r>
              <a:rPr lang="en-US" altLang="zh-CN" sz="2500" dirty="0">
                <a:solidFill>
                  <a:prstClr val="black"/>
                </a:solidFill>
              </a:rPr>
              <a:t>(2)</a:t>
            </a:r>
            <a:r>
              <a:rPr lang="zh-CN" altLang="zh-CN" sz="2500" dirty="0">
                <a:solidFill>
                  <a:prstClr val="black"/>
                </a:solidFill>
              </a:rPr>
              <a:t>①通过奇特形象的塑造，营造作品的神秘氛围，激发读者阅读兴趣</a:t>
            </a:r>
            <a:r>
              <a:rPr lang="en-US" altLang="zh-CN" sz="2500" dirty="0">
                <a:solidFill>
                  <a:prstClr val="black"/>
                </a:solidFill>
              </a:rPr>
              <a:t>;</a:t>
            </a:r>
            <a:r>
              <a:rPr lang="zh-CN" altLang="zh-CN" sz="2500" dirty="0">
                <a:solidFill>
                  <a:prstClr val="black"/>
                </a:solidFill>
              </a:rPr>
              <a:t>②通过影子逼真神妙的表演，表现主人公幻术的技艺的高超</a:t>
            </a:r>
            <a:r>
              <a:rPr lang="en-US" altLang="zh-CN" sz="2500" dirty="0">
                <a:solidFill>
                  <a:prstClr val="black"/>
                </a:solidFill>
              </a:rPr>
              <a:t>;</a:t>
            </a:r>
            <a:r>
              <a:rPr lang="zh-CN" altLang="zh-CN" sz="2500" dirty="0">
                <a:solidFill>
                  <a:prstClr val="black"/>
                </a:solidFill>
              </a:rPr>
              <a:t>③通过制造故事悬念，为后文揭示事实真相埋下伏笔。</a:t>
            </a:r>
          </a:p>
          <a:p>
            <a:pPr lvl="0"/>
            <a:endParaRPr lang="zh-CN" altLang="zh-CN" sz="2500" dirty="0">
              <a:solidFill>
                <a:prstClr val="black"/>
              </a:solidFill>
            </a:endParaRPr>
          </a:p>
        </p:txBody>
      </p:sp>
    </p:spTree>
    <p:extLst>
      <p:ext uri="{BB962C8B-B14F-4D97-AF65-F5344CB8AC3E}">
        <p14:creationId xmlns:p14="http://schemas.microsoft.com/office/powerpoint/2010/main" val="1119852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0"/>
            <a:ext cx="8928992" cy="6741368"/>
          </a:xfrm>
        </p:spPr>
        <p:txBody>
          <a:bodyPr>
            <a:normAutofit fontScale="92500" lnSpcReduction="20000"/>
          </a:bodyPr>
          <a:lstStyle/>
          <a:p>
            <a:pPr lvl="0"/>
            <a:endParaRPr lang="zh-CN" altLang="zh-CN" sz="2500" dirty="0">
              <a:solidFill>
                <a:prstClr val="black"/>
              </a:solidFill>
            </a:endParaRPr>
          </a:p>
          <a:p>
            <a:pPr lvl="0"/>
            <a:r>
              <a:rPr lang="en-US" altLang="zh-CN" sz="2500" dirty="0">
                <a:solidFill>
                  <a:prstClr val="black"/>
                </a:solidFill>
              </a:rPr>
              <a:t>(3)</a:t>
            </a:r>
            <a:r>
              <a:rPr lang="zh-CN" altLang="zh-CN" sz="2500" dirty="0">
                <a:solidFill>
                  <a:prstClr val="black"/>
                </a:solidFill>
              </a:rPr>
              <a:t>小说主人公马里诺这一形象有哪些特点</a:t>
            </a:r>
            <a:r>
              <a:rPr lang="en-US" altLang="zh-CN" sz="2500" dirty="0">
                <a:solidFill>
                  <a:prstClr val="black"/>
                </a:solidFill>
              </a:rPr>
              <a:t>?</a:t>
            </a:r>
            <a:r>
              <a:rPr lang="zh-CN" altLang="zh-CN" sz="2500" dirty="0">
                <a:solidFill>
                  <a:prstClr val="black"/>
                </a:solidFill>
              </a:rPr>
              <a:t>请简要分析。</a:t>
            </a:r>
            <a:r>
              <a:rPr lang="en-US" altLang="zh-CN" sz="2500" dirty="0">
                <a:solidFill>
                  <a:prstClr val="black"/>
                </a:solidFill>
              </a:rPr>
              <a:t>(6</a:t>
            </a:r>
            <a:r>
              <a:rPr lang="zh-CN" altLang="zh-CN" sz="2500" dirty="0">
                <a:solidFill>
                  <a:prstClr val="black"/>
                </a:solidFill>
              </a:rPr>
              <a:t>分</a:t>
            </a:r>
            <a:r>
              <a:rPr lang="en-US" altLang="zh-CN" sz="2500" dirty="0">
                <a:solidFill>
                  <a:prstClr val="black"/>
                </a:solidFill>
              </a:rPr>
              <a:t>)</a:t>
            </a:r>
            <a:endParaRPr lang="zh-CN" altLang="zh-CN" sz="2500" dirty="0">
              <a:solidFill>
                <a:prstClr val="black"/>
              </a:solidFill>
            </a:endParaRPr>
          </a:p>
          <a:p>
            <a:pPr lvl="0"/>
            <a:r>
              <a:rPr lang="en-US" altLang="zh-CN" sz="2500" dirty="0">
                <a:solidFill>
                  <a:prstClr val="black"/>
                </a:solidFill>
              </a:rPr>
              <a:t>(4)</a:t>
            </a:r>
            <a:r>
              <a:rPr lang="zh-CN" altLang="zh-CN" sz="2500" dirty="0">
                <a:solidFill>
                  <a:prstClr val="black"/>
                </a:solidFill>
              </a:rPr>
              <a:t>小说前半部分侧重写马里诺的影子表演，后半部分侧重写马里诺的现实生活。作者这样安排有什么用意</a:t>
            </a:r>
            <a:r>
              <a:rPr lang="en-US" altLang="zh-CN" sz="2500" dirty="0">
                <a:solidFill>
                  <a:prstClr val="black"/>
                </a:solidFill>
              </a:rPr>
              <a:t>?</a:t>
            </a:r>
            <a:r>
              <a:rPr lang="zh-CN" altLang="zh-CN" sz="2500" dirty="0">
                <a:solidFill>
                  <a:prstClr val="black"/>
                </a:solidFill>
              </a:rPr>
              <a:t>请结合全文，谈谈你的看法。</a:t>
            </a:r>
            <a:r>
              <a:rPr lang="en-US" altLang="zh-CN" sz="2500" dirty="0">
                <a:solidFill>
                  <a:prstClr val="black"/>
                </a:solidFill>
              </a:rPr>
              <a:t>(8</a:t>
            </a:r>
            <a:r>
              <a:rPr lang="zh-CN" altLang="zh-CN" sz="2500" dirty="0">
                <a:solidFill>
                  <a:prstClr val="black"/>
                </a:solidFill>
              </a:rPr>
              <a:t>分</a:t>
            </a:r>
            <a:r>
              <a:rPr lang="en-US" altLang="zh-CN" sz="2500" dirty="0">
                <a:solidFill>
                  <a:prstClr val="black"/>
                </a:solidFill>
              </a:rPr>
              <a:t>)</a:t>
            </a:r>
            <a:endParaRPr lang="zh-CN" altLang="zh-CN" sz="2500" dirty="0">
              <a:solidFill>
                <a:prstClr val="black"/>
              </a:solidFill>
            </a:endParaRPr>
          </a:p>
          <a:p>
            <a:pPr lvl="0"/>
            <a:r>
              <a:rPr lang="zh-CN" altLang="zh-CN" sz="2500" dirty="0">
                <a:solidFill>
                  <a:prstClr val="black"/>
                </a:solidFill>
              </a:rPr>
              <a:t>试题答案：</a:t>
            </a:r>
          </a:p>
          <a:p>
            <a:pPr lvl="0"/>
            <a:r>
              <a:rPr lang="en-US" altLang="zh-CN" sz="2500" dirty="0" smtClean="0">
                <a:solidFill>
                  <a:prstClr val="black"/>
                </a:solidFill>
              </a:rPr>
              <a:t>(</a:t>
            </a:r>
            <a:r>
              <a:rPr lang="en-US" altLang="zh-CN" sz="2500" dirty="0">
                <a:solidFill>
                  <a:prstClr val="black"/>
                </a:solidFill>
              </a:rPr>
              <a:t>3)</a:t>
            </a:r>
            <a:r>
              <a:rPr lang="zh-CN" altLang="zh-CN" sz="2500" dirty="0">
                <a:solidFill>
                  <a:prstClr val="black"/>
                </a:solidFill>
              </a:rPr>
              <a:t>①演艺精湛：能说会道，善于捕捉观众心理，赋予无声的影子以独立的生命</a:t>
            </a:r>
            <a:r>
              <a:rPr lang="en-US" altLang="zh-CN" sz="2500" dirty="0">
                <a:solidFill>
                  <a:prstClr val="black"/>
                </a:solidFill>
              </a:rPr>
              <a:t>;</a:t>
            </a:r>
            <a:r>
              <a:rPr lang="zh-CN" altLang="zh-CN" sz="2500" dirty="0">
                <a:solidFill>
                  <a:prstClr val="black"/>
                </a:solidFill>
              </a:rPr>
              <a:t>②地位卑微：人前强颜欢笑，依靠表演取悦观众，却遭观众厌弃和警察驱逐</a:t>
            </a:r>
            <a:r>
              <a:rPr lang="en-US" altLang="zh-CN" sz="2500" dirty="0">
                <a:solidFill>
                  <a:prstClr val="black"/>
                </a:solidFill>
              </a:rPr>
              <a:t>;</a:t>
            </a:r>
            <a:r>
              <a:rPr lang="zh-CN" altLang="zh-CN" sz="2500" dirty="0">
                <a:solidFill>
                  <a:prstClr val="black"/>
                </a:solidFill>
              </a:rPr>
              <a:t>③忍辱负重：为养家糊口而奔走卖艺，却只能独自忍受精神的孤独和痛苦。</a:t>
            </a:r>
          </a:p>
          <a:p>
            <a:pPr lvl="0"/>
            <a:r>
              <a:rPr lang="en-US" altLang="zh-CN" sz="2500" dirty="0">
                <a:solidFill>
                  <a:prstClr val="black"/>
                </a:solidFill>
              </a:rPr>
              <a:t>(4)</a:t>
            </a:r>
            <a:r>
              <a:rPr lang="zh-CN" altLang="zh-CN" sz="2500" dirty="0">
                <a:solidFill>
                  <a:prstClr val="black"/>
                </a:solidFill>
              </a:rPr>
              <a:t>①小说以马里诺影子表演的玄妙神秘与他在现实生活的平淡无奇相对比，赋予故事情节以戏剧性，有助于吸引读者阅读</a:t>
            </a:r>
            <a:r>
              <a:rPr lang="en-US" altLang="zh-CN" sz="2500" dirty="0">
                <a:solidFill>
                  <a:prstClr val="black"/>
                </a:solidFill>
              </a:rPr>
              <a:t>;</a:t>
            </a:r>
            <a:r>
              <a:rPr lang="zh-CN" altLang="zh-CN" sz="2500" dirty="0">
                <a:solidFill>
                  <a:prstClr val="black"/>
                </a:solidFill>
              </a:rPr>
              <a:t>②小说以前半部分影子表演的热闹有趣，与后半部分马里诺现实生活的凄凉孤独相对比，有助于增强小说的悲剧感</a:t>
            </a:r>
            <a:r>
              <a:rPr lang="en-US" altLang="zh-CN" sz="2500" dirty="0">
                <a:solidFill>
                  <a:prstClr val="black"/>
                </a:solidFill>
              </a:rPr>
              <a:t>;</a:t>
            </a:r>
            <a:r>
              <a:rPr lang="zh-CN" altLang="zh-CN" sz="2500" dirty="0">
                <a:solidFill>
                  <a:prstClr val="black"/>
                </a:solidFill>
              </a:rPr>
              <a:t>③小说以饭店内观众对马里诺的冷漠与家人对马里诺的关心相对比，有助于表现世态的冷暖炎凉</a:t>
            </a:r>
            <a:r>
              <a:rPr lang="en-US" altLang="zh-CN" sz="2500" dirty="0">
                <a:solidFill>
                  <a:prstClr val="black"/>
                </a:solidFill>
              </a:rPr>
              <a:t>;</a:t>
            </a:r>
            <a:r>
              <a:rPr lang="zh-CN" altLang="zh-CN" sz="2500" dirty="0">
                <a:solidFill>
                  <a:prstClr val="black"/>
                </a:solidFill>
              </a:rPr>
              <a:t>④小说以马里诺在观众面前谈笑风生与在家里的茫然失神相对比，有助于深入刻画她性格的复杂性</a:t>
            </a:r>
            <a:r>
              <a:rPr lang="en-US" altLang="zh-CN" sz="2500" dirty="0">
                <a:solidFill>
                  <a:prstClr val="black"/>
                </a:solidFill>
              </a:rPr>
              <a:t>;</a:t>
            </a:r>
            <a:r>
              <a:rPr lang="zh-CN" altLang="zh-CN" sz="2500" dirty="0">
                <a:solidFill>
                  <a:prstClr val="black"/>
                </a:solidFill>
              </a:rPr>
              <a:t>⑤小说以影子的虚幻与现实生活的真实相对比，有助于增强作品反映现实的力度</a:t>
            </a:r>
            <a:r>
              <a:rPr lang="en-US" altLang="zh-CN" sz="2500" dirty="0">
                <a:solidFill>
                  <a:prstClr val="black"/>
                </a:solidFill>
              </a:rPr>
              <a:t>;</a:t>
            </a:r>
            <a:r>
              <a:rPr lang="zh-CN" altLang="zh-CN" sz="2500" dirty="0">
                <a:solidFill>
                  <a:prstClr val="black"/>
                </a:solidFill>
              </a:rPr>
              <a:t>⑥小说通过对马里诺在饭店和家里活动状态的对比，表达了作者对底层人民的同情和对社会的批判。</a:t>
            </a:r>
          </a:p>
          <a:p>
            <a:pPr lvl="0"/>
            <a:endParaRPr lang="zh-CN" altLang="en-US" sz="2500" dirty="0">
              <a:solidFill>
                <a:prstClr val="black"/>
              </a:solidFill>
            </a:endParaRPr>
          </a:p>
          <a:p>
            <a:endParaRPr lang="zh-CN" altLang="en-US" dirty="0"/>
          </a:p>
        </p:txBody>
      </p:sp>
    </p:spTree>
    <p:extLst>
      <p:ext uri="{BB962C8B-B14F-4D97-AF65-F5344CB8AC3E}">
        <p14:creationId xmlns:p14="http://schemas.microsoft.com/office/powerpoint/2010/main" val="3275052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pPr marL="0" indent="0">
              <a:buNone/>
            </a:pPr>
            <a:r>
              <a:rPr lang="zh-CN" altLang="en-US" dirty="0"/>
              <a:t>圆形人物和扁平</a:t>
            </a:r>
            <a:r>
              <a:rPr lang="zh-CN" altLang="en-US" dirty="0" smtClean="0"/>
              <a:t>人物</a:t>
            </a:r>
            <a:endParaRPr lang="en-US" altLang="zh-CN" dirty="0" smtClean="0"/>
          </a:p>
          <a:p>
            <a:pPr marL="0" indent="0">
              <a:buNone/>
            </a:pPr>
            <a:endParaRPr lang="en-US" altLang="zh-CN" dirty="0"/>
          </a:p>
          <a:p>
            <a:pPr marL="0" indent="0">
              <a:buNone/>
            </a:pPr>
            <a:r>
              <a:rPr lang="zh-CN" altLang="en-US" dirty="0"/>
              <a:t>圆形人物：性格复杂    </a:t>
            </a:r>
            <a:r>
              <a:rPr lang="zh-CN" altLang="en-US" dirty="0" smtClean="0"/>
              <a:t>个性化  描绘</a:t>
            </a:r>
            <a:r>
              <a:rPr lang="zh-CN" altLang="en-US" dirty="0"/>
              <a:t>形象</a:t>
            </a:r>
            <a:endParaRPr lang="en-US" altLang="zh-CN" dirty="0" smtClean="0"/>
          </a:p>
          <a:p>
            <a:pPr marL="0" indent="0">
              <a:buNone/>
            </a:pPr>
            <a:r>
              <a:rPr lang="zh-CN" altLang="en-US" dirty="0" smtClean="0"/>
              <a:t>如：</a:t>
            </a:r>
            <a:r>
              <a:rPr lang="en-US" altLang="zh-CN" dirty="0" smtClean="0"/>
              <a:t>《</a:t>
            </a:r>
            <a:r>
              <a:rPr lang="zh-CN" altLang="en-US" dirty="0" smtClean="0"/>
              <a:t>炮兽</a:t>
            </a:r>
            <a:r>
              <a:rPr lang="en-US" altLang="zh-CN" dirty="0" smtClean="0"/>
              <a:t>》</a:t>
            </a:r>
            <a:r>
              <a:rPr lang="zh-CN" altLang="en-US" dirty="0" smtClean="0"/>
              <a:t>中</a:t>
            </a:r>
            <a:r>
              <a:rPr lang="zh-CN" altLang="en-US" dirty="0"/>
              <a:t>的</a:t>
            </a:r>
            <a:r>
              <a:rPr lang="zh-CN" altLang="en-US" dirty="0" smtClean="0"/>
              <a:t>伯爵  林黛玉</a:t>
            </a:r>
            <a:endParaRPr lang="en-US" altLang="zh-CN" dirty="0" smtClean="0"/>
          </a:p>
          <a:p>
            <a:pPr marL="0" indent="0">
              <a:buNone/>
            </a:pPr>
            <a:endParaRPr lang="en-US" altLang="zh-CN" dirty="0" smtClean="0"/>
          </a:p>
          <a:p>
            <a:pPr marL="0" indent="0">
              <a:buNone/>
            </a:pPr>
            <a:r>
              <a:rPr lang="zh-CN" altLang="en-US" dirty="0"/>
              <a:t>扁平人物：性格简单，类型化，表达思想</a:t>
            </a:r>
            <a:endParaRPr lang="en-US" altLang="zh-CN" dirty="0" smtClean="0"/>
          </a:p>
          <a:p>
            <a:pPr marL="0" indent="0">
              <a:buNone/>
            </a:pPr>
            <a:r>
              <a:rPr lang="zh-CN" altLang="en-US" dirty="0"/>
              <a:t>如</a:t>
            </a:r>
            <a:r>
              <a:rPr lang="zh-CN" altLang="en-US" dirty="0" smtClean="0"/>
              <a:t>：丹柯</a:t>
            </a:r>
            <a:endParaRPr lang="en-US" altLang="zh-CN" dirty="0" smtClean="0"/>
          </a:p>
          <a:p>
            <a:pPr marL="0" indent="0">
              <a:buNone/>
            </a:pPr>
            <a:r>
              <a:rPr lang="en-US" altLang="zh-CN" dirty="0"/>
              <a:t> </a:t>
            </a:r>
            <a:r>
              <a:rPr lang="en-US" altLang="zh-CN" dirty="0" smtClean="0"/>
              <a:t>      </a:t>
            </a:r>
            <a:r>
              <a:rPr lang="zh-CN" altLang="en-US" dirty="0" smtClean="0"/>
              <a:t>  </a:t>
            </a:r>
            <a:r>
              <a:rPr lang="zh-CN" altLang="en-US" dirty="0" smtClean="0">
                <a:hlinkClick r:id="rId2" action="ppaction://hlinksldjump"/>
              </a:rPr>
              <a:t>族人</a:t>
            </a:r>
            <a:r>
              <a:rPr lang="zh-CN" altLang="en-US" dirty="0" smtClean="0"/>
              <a:t>   </a:t>
            </a:r>
            <a:endParaRPr lang="en-US" altLang="zh-CN" dirty="0"/>
          </a:p>
          <a:p>
            <a:pPr marL="0" indent="0">
              <a:buNone/>
            </a:pPr>
            <a:endParaRPr lang="en-US" altLang="zh-CN" dirty="0"/>
          </a:p>
          <a:p>
            <a:pPr marL="0" indent="0">
              <a:buNone/>
            </a:pPr>
            <a:endParaRPr lang="zh-CN" altLang="en-US" dirty="0"/>
          </a:p>
          <a:p>
            <a:endParaRPr lang="zh-CN" altLang="en-US" dirty="0"/>
          </a:p>
        </p:txBody>
      </p:sp>
    </p:spTree>
    <p:extLst>
      <p:ext uri="{BB962C8B-B14F-4D97-AF65-F5344CB8AC3E}">
        <p14:creationId xmlns:p14="http://schemas.microsoft.com/office/powerpoint/2010/main" val="32637928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b="1" dirty="0">
                <a:solidFill>
                  <a:schemeClr val="accent1"/>
                </a:solidFill>
                <a:latin typeface="华文细黑" pitchFamily="2" charset="-122"/>
                <a:ea typeface="华文细黑" pitchFamily="2" charset="-122"/>
              </a:rPr>
              <a:t>塑造人物的手法</a:t>
            </a:r>
            <a:br>
              <a:rPr lang="zh-CN" altLang="en-US" b="1" dirty="0">
                <a:solidFill>
                  <a:schemeClr val="accent1"/>
                </a:solidFill>
                <a:latin typeface="华文细黑" pitchFamily="2" charset="-122"/>
                <a:ea typeface="华文细黑" pitchFamily="2" charset="-122"/>
              </a:rPr>
            </a:br>
            <a:endParaRPr lang="zh-CN" altLang="en-US" dirty="0"/>
          </a:p>
        </p:txBody>
      </p:sp>
      <p:sp>
        <p:nvSpPr>
          <p:cNvPr id="3" name="内容占位符 2"/>
          <p:cNvSpPr>
            <a:spLocks noGrp="1"/>
          </p:cNvSpPr>
          <p:nvPr>
            <p:ph idx="1"/>
          </p:nvPr>
        </p:nvSpPr>
        <p:spPr/>
        <p:txBody>
          <a:bodyPr/>
          <a:lstStyle/>
          <a:p>
            <a:r>
              <a:rPr lang="zh-CN" altLang="en-US" dirty="0" smtClean="0"/>
              <a:t>修辞手法：对比 拟人 夸张 比喻 等</a:t>
            </a:r>
            <a:endParaRPr lang="en-US" altLang="zh-CN" dirty="0" smtClean="0"/>
          </a:p>
          <a:p>
            <a:r>
              <a:rPr lang="zh-CN" altLang="en-US" dirty="0" smtClean="0"/>
              <a:t>写作手法：现实主义   （细节描写 ）</a:t>
            </a:r>
            <a:endParaRPr lang="en-US" altLang="zh-CN" dirty="0" smtClean="0"/>
          </a:p>
          <a:p>
            <a:r>
              <a:rPr lang="en-US" altLang="zh-CN" dirty="0"/>
              <a:t> </a:t>
            </a:r>
            <a:r>
              <a:rPr lang="en-US" altLang="zh-CN" dirty="0" smtClean="0"/>
              <a:t>                      </a:t>
            </a:r>
            <a:r>
              <a:rPr lang="zh-CN" altLang="en-US" dirty="0" smtClean="0"/>
              <a:t>浪漫主义（想象 幻想  拟人 </a:t>
            </a:r>
            <a:r>
              <a:rPr lang="zh-CN" altLang="en-US" dirty="0"/>
              <a:t>夸张 比喻 </a:t>
            </a:r>
            <a:r>
              <a:rPr lang="zh-CN" altLang="en-US" dirty="0" smtClean="0"/>
              <a:t>）</a:t>
            </a:r>
            <a:endParaRPr lang="en-US" altLang="zh-CN" dirty="0" smtClean="0"/>
          </a:p>
          <a:p>
            <a:r>
              <a:rPr lang="zh-CN" altLang="en-US" dirty="0"/>
              <a:t>细节描写：语言，心理，动作，</a:t>
            </a:r>
            <a:r>
              <a:rPr lang="zh-CN" altLang="en-US" dirty="0" smtClean="0"/>
              <a:t>神态，外貌</a:t>
            </a:r>
            <a:endParaRPr lang="en-US" altLang="zh-CN" dirty="0" smtClean="0"/>
          </a:p>
          <a:p>
            <a:r>
              <a:rPr lang="zh-CN" altLang="en-US" dirty="0" smtClean="0">
                <a:solidFill>
                  <a:srgbClr val="FF0000"/>
                </a:solidFill>
                <a:hlinkClick r:id="rId2" action="ppaction://hlinksldjump"/>
              </a:rPr>
              <a:t>分析</a:t>
            </a:r>
            <a:r>
              <a:rPr lang="en-US" altLang="zh-CN" dirty="0" smtClean="0">
                <a:solidFill>
                  <a:srgbClr val="FF0000"/>
                </a:solidFill>
                <a:hlinkClick r:id="rId2" action="ppaction://hlinksldjump"/>
              </a:rPr>
              <a:t>《</a:t>
            </a:r>
            <a:r>
              <a:rPr lang="zh-CN" altLang="en-US" dirty="0">
                <a:solidFill>
                  <a:srgbClr val="FF0000"/>
                </a:solidFill>
                <a:hlinkClick r:id="rId2" action="ppaction://hlinksldjump"/>
              </a:rPr>
              <a:t>娜塔莎</a:t>
            </a:r>
            <a:r>
              <a:rPr lang="en-US" altLang="zh-CN" dirty="0" smtClean="0">
                <a:solidFill>
                  <a:srgbClr val="FF0000"/>
                </a:solidFill>
                <a:hlinkClick r:id="rId2" action="ppaction://hlinksldjump"/>
              </a:rPr>
              <a:t>》</a:t>
            </a:r>
            <a:r>
              <a:rPr lang="zh-CN" altLang="en-US" dirty="0">
                <a:solidFill>
                  <a:srgbClr val="FF0000"/>
                </a:solidFill>
                <a:hlinkClick r:id="rId2" action="ppaction://hlinksldjump"/>
              </a:rPr>
              <a:t>人物形象和塑造</a:t>
            </a:r>
            <a:r>
              <a:rPr lang="zh-CN" altLang="en-US" dirty="0" smtClean="0">
                <a:solidFill>
                  <a:srgbClr val="FF0000"/>
                </a:solidFill>
                <a:hlinkClick r:id="rId2" action="ppaction://hlinksldjump"/>
              </a:rPr>
              <a:t>人物的手法</a:t>
            </a:r>
            <a:endParaRPr lang="en-US" altLang="zh-CN" dirty="0" smtClean="0">
              <a:solidFill>
                <a:srgbClr val="FF0000"/>
              </a:solidFill>
            </a:endParaRPr>
          </a:p>
          <a:p>
            <a:endParaRPr lang="zh-CN" altLang="en-US" dirty="0"/>
          </a:p>
        </p:txBody>
      </p:sp>
    </p:spTree>
    <p:extLst>
      <p:ext uri="{BB962C8B-B14F-4D97-AF65-F5344CB8AC3E}">
        <p14:creationId xmlns:p14="http://schemas.microsoft.com/office/powerpoint/2010/main" val="19021113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41" y="260648"/>
            <a:ext cx="9540552" cy="1143000"/>
          </a:xfrm>
        </p:spPr>
        <p:txBody>
          <a:bodyPr>
            <a:normAutofit fontScale="90000"/>
          </a:bodyPr>
          <a:lstStyle/>
          <a:p>
            <a:r>
              <a:rPr lang="en-US" altLang="zh-CN" dirty="0">
                <a:solidFill>
                  <a:srgbClr val="FF0000"/>
                </a:solidFill>
                <a:hlinkClick r:id="rId2" action="ppaction://hlinksldjump"/>
              </a:rPr>
              <a:t>《</a:t>
            </a:r>
            <a:r>
              <a:rPr lang="zh-CN" altLang="en-US" dirty="0">
                <a:solidFill>
                  <a:srgbClr val="FF0000"/>
                </a:solidFill>
                <a:hlinkClick r:id="rId2" action="ppaction://hlinksldjump"/>
              </a:rPr>
              <a:t>娜塔莎</a:t>
            </a:r>
            <a:r>
              <a:rPr lang="en-US" altLang="zh-CN" dirty="0" smtClean="0">
                <a:solidFill>
                  <a:srgbClr val="FF0000"/>
                </a:solidFill>
                <a:hlinkClick r:id="rId2" action="ppaction://hlinksldjump"/>
              </a:rPr>
              <a:t>》</a:t>
            </a:r>
            <a:r>
              <a:rPr lang="zh-CN" altLang="en-US" dirty="0" smtClean="0">
                <a:solidFill>
                  <a:srgbClr val="FF0000"/>
                </a:solidFill>
                <a:hlinkClick r:id="rId2" action="ppaction://hlinksldjump"/>
              </a:rPr>
              <a:t>中如何做到“贴着人物</a:t>
            </a:r>
            <a:r>
              <a:rPr lang="zh-CN" altLang="en-US" dirty="0" smtClean="0">
                <a:solidFill>
                  <a:srgbClr val="FF0000"/>
                </a:solidFill>
              </a:rPr>
              <a:t>‘读’”</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a:t>贴</a:t>
            </a:r>
            <a:r>
              <a:rPr lang="zh-CN" altLang="en-US" dirty="0" smtClean="0"/>
              <a:t>着人物写，人物都有其自身的生活逻辑和情感走向，小说中的人物也有自己的身份性格立场处境</a:t>
            </a:r>
            <a:endParaRPr lang="en-US" altLang="zh-CN" dirty="0" smtClean="0"/>
          </a:p>
          <a:p>
            <a:r>
              <a:rPr lang="en-US" altLang="zh-CN" dirty="0" smtClean="0"/>
              <a:t>2.</a:t>
            </a:r>
            <a:r>
              <a:rPr lang="zh-CN" altLang="en-US" dirty="0" smtClean="0"/>
              <a:t>娜塔莎的心路历程，成长过程受她的出身、教养、阶层的影响</a:t>
            </a:r>
            <a:endParaRPr lang="en-US" altLang="zh-CN" dirty="0" smtClean="0"/>
          </a:p>
          <a:p>
            <a:r>
              <a:rPr lang="en-US" altLang="zh-CN" dirty="0" smtClean="0"/>
              <a:t>3.</a:t>
            </a:r>
            <a:r>
              <a:rPr lang="zh-CN" altLang="en-US" dirty="0" smtClean="0">
                <a:hlinkClick r:id="rId2" action="ppaction://hlinksldjump"/>
              </a:rPr>
              <a:t>贴着人物读</a:t>
            </a:r>
            <a:r>
              <a:rPr lang="zh-CN" altLang="en-US" dirty="0" smtClean="0"/>
              <a:t>，关注心理描写和神态、语言描写</a:t>
            </a:r>
            <a:endParaRPr lang="zh-CN" altLang="en-US" dirty="0"/>
          </a:p>
        </p:txBody>
      </p:sp>
    </p:spTree>
    <p:extLst>
      <p:ext uri="{BB962C8B-B14F-4D97-AF65-F5344CB8AC3E}">
        <p14:creationId xmlns:p14="http://schemas.microsoft.com/office/powerpoint/2010/main" val="2977247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0"/>
            <a:ext cx="8928992" cy="6669360"/>
          </a:xfrm>
        </p:spPr>
        <p:txBody>
          <a:bodyPr/>
          <a:lstStyle/>
          <a:p>
            <a:pPr marL="0" indent="0">
              <a:buNone/>
            </a:pPr>
            <a:r>
              <a:rPr lang="zh-CN" altLang="en-US" sz="4000" dirty="0">
                <a:solidFill>
                  <a:srgbClr val="FF0000"/>
                </a:solidFill>
                <a:latin typeface="华文楷体" pitchFamily="2" charset="-122"/>
                <a:ea typeface="华文楷体" pitchFamily="2" charset="-122"/>
                <a:cs typeface="+mj-cs"/>
              </a:rPr>
              <a:t>拓展阅读：</a:t>
            </a:r>
            <a:r>
              <a:rPr lang="en-US" altLang="zh-CN" sz="4000" dirty="0">
                <a:solidFill>
                  <a:srgbClr val="FF0000"/>
                </a:solidFill>
                <a:latin typeface="华文楷体" pitchFamily="2" charset="-122"/>
                <a:ea typeface="华文楷体" pitchFamily="2" charset="-122"/>
                <a:cs typeface="+mj-cs"/>
              </a:rPr>
              <a:t>《</a:t>
            </a:r>
            <a:r>
              <a:rPr lang="zh-CN" altLang="zh-CN" sz="4000" dirty="0">
                <a:solidFill>
                  <a:srgbClr val="FF0000"/>
                </a:solidFill>
                <a:latin typeface="华文楷体" pitchFamily="2" charset="-122"/>
                <a:ea typeface="华文楷体" pitchFamily="2" charset="-122"/>
                <a:cs typeface="+mj-cs"/>
              </a:rPr>
              <a:t>柔弱的人</a:t>
            </a:r>
            <a:r>
              <a:rPr lang="en-US" altLang="zh-CN" sz="4000" dirty="0">
                <a:solidFill>
                  <a:srgbClr val="FF0000"/>
                </a:solidFill>
                <a:latin typeface="华文楷体" pitchFamily="2" charset="-122"/>
                <a:ea typeface="华文楷体" pitchFamily="2" charset="-122"/>
                <a:cs typeface="+mj-cs"/>
              </a:rPr>
              <a:t>》</a:t>
            </a:r>
            <a:r>
              <a:rPr lang="zh-CN" altLang="zh-CN" sz="4000" dirty="0">
                <a:solidFill>
                  <a:srgbClr val="FF0000"/>
                </a:solidFill>
                <a:latin typeface="华文楷体" pitchFamily="2" charset="-122"/>
                <a:ea typeface="华文楷体" pitchFamily="2" charset="-122"/>
                <a:cs typeface="+mj-cs"/>
              </a:rPr>
              <a:t> </a:t>
            </a:r>
            <a:r>
              <a:rPr lang="zh-CN" altLang="en-US" sz="4000" dirty="0">
                <a:solidFill>
                  <a:srgbClr val="FF0000"/>
                </a:solidFill>
                <a:latin typeface="华文楷体" pitchFamily="2" charset="-122"/>
                <a:ea typeface="华文楷体" pitchFamily="2" charset="-122"/>
                <a:cs typeface="+mj-cs"/>
              </a:rPr>
              <a:t>分析作品中的扁平人物的意义</a:t>
            </a:r>
            <a:endParaRPr lang="zh-CN" altLang="zh-CN" sz="4000" dirty="0">
              <a:solidFill>
                <a:srgbClr val="FF0000"/>
              </a:solidFill>
              <a:latin typeface="华文楷体" pitchFamily="2" charset="-122"/>
              <a:ea typeface="华文楷体" pitchFamily="2" charset="-122"/>
              <a:cs typeface="+mj-cs"/>
            </a:endParaRPr>
          </a:p>
          <a:p>
            <a:pPr algn="ctr"/>
            <a:r>
              <a:rPr lang="zh-CN" altLang="zh-CN" dirty="0"/>
              <a:t>柔弱的人 契诃夫</a:t>
            </a:r>
          </a:p>
          <a:p>
            <a:pPr indent="342900"/>
            <a:r>
              <a:rPr lang="zh-CN" altLang="zh-CN" dirty="0"/>
              <a:t>前几天，我曾把孩子的家庭教师尤丽娅·瓦西里耶夫娜请到我的办公室来。需要结算一下工钱。</a:t>
            </a:r>
          </a:p>
          <a:p>
            <a:pPr indent="342900"/>
            <a:r>
              <a:rPr lang="zh-CN" altLang="zh-CN" dirty="0"/>
              <a:t>我对她说“请坐，尤丽娅·瓦西里耶夫娜</a:t>
            </a:r>
            <a:r>
              <a:rPr lang="en-US" altLang="zh-CN" dirty="0"/>
              <a:t>!</a:t>
            </a:r>
            <a:r>
              <a:rPr lang="zh-CN" altLang="zh-CN" dirty="0"/>
              <a:t>让我们算算工钱吧。您也许要用钱，你太拘泥礼节，自己是不肯开口的……呶……我们和您讲妥，每月三十卢布……”</a:t>
            </a:r>
          </a:p>
          <a:p>
            <a:endParaRPr lang="zh-CN" altLang="en-US" dirty="0"/>
          </a:p>
        </p:txBody>
      </p:sp>
    </p:spTree>
    <p:extLst>
      <p:ext uri="{BB962C8B-B14F-4D97-AF65-F5344CB8AC3E}">
        <p14:creationId xmlns:p14="http://schemas.microsoft.com/office/powerpoint/2010/main" val="3350214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0"/>
            <a:ext cx="8928992" cy="6669360"/>
          </a:xfrm>
        </p:spPr>
        <p:txBody>
          <a:bodyPr>
            <a:normAutofit fontScale="92500" lnSpcReduction="10000"/>
          </a:bodyPr>
          <a:lstStyle/>
          <a:p>
            <a:r>
              <a:rPr lang="zh-CN" altLang="zh-CN" dirty="0"/>
              <a:t> “四十卢布……”</a:t>
            </a:r>
          </a:p>
          <a:p>
            <a:r>
              <a:rPr lang="zh-CN" altLang="zh-CN" dirty="0"/>
              <a:t>“不，三十……我这里有记载，我一向按三十付教师的工资的……呶，您呆了两月……”</a:t>
            </a:r>
          </a:p>
          <a:p>
            <a:r>
              <a:rPr lang="zh-CN" altLang="zh-CN" dirty="0"/>
              <a:t>“两月另五天……”</a:t>
            </a:r>
          </a:p>
          <a:p>
            <a:r>
              <a:rPr lang="zh-CN" altLang="zh-CN" dirty="0"/>
              <a:t>“整两月……我这里是这样记的。这就是说，应付您六十卢布……扣除九个星期日……实际上星期日您是不和柯里雅搞学习的，只不过游玩……还有三个节日……”</a:t>
            </a:r>
          </a:p>
          <a:p>
            <a:r>
              <a:rPr lang="zh-CN" altLang="zh-CN" dirty="0"/>
              <a:t>尤丽娅·瓦西里耶夫娜骤然涨红了脸，牵动着衣襟，但一语不发……</a:t>
            </a:r>
          </a:p>
          <a:p>
            <a:r>
              <a:rPr lang="zh-CN" altLang="zh-CN" dirty="0"/>
              <a:t>“三个节日一并扣除，应扣十二卢布……柯里雅有病四天没学习……您只和瓦里雅一人学习……你牙痛三天，我内人准您午饭后歇假……十二加七得十九，扣除……还剩……嗯……四十一卢布。对吧</a:t>
            </a:r>
            <a:r>
              <a:rPr lang="en-US" altLang="zh-CN" dirty="0"/>
              <a:t>?</a:t>
            </a:r>
            <a:r>
              <a:rPr lang="zh-CN" altLang="zh-CN" dirty="0" smtClean="0"/>
              <a:t>”</a:t>
            </a:r>
            <a:endParaRPr lang="zh-CN" altLang="zh-CN" dirty="0"/>
          </a:p>
        </p:txBody>
      </p:sp>
    </p:spTree>
    <p:extLst>
      <p:ext uri="{BB962C8B-B14F-4D97-AF65-F5344CB8AC3E}">
        <p14:creationId xmlns:p14="http://schemas.microsoft.com/office/powerpoint/2010/main" val="4201723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835696" y="2306306"/>
            <a:ext cx="5076056" cy="4525963"/>
          </a:xfrm>
        </p:spPr>
        <p:txBody>
          <a:bodyPr>
            <a:normAutofit/>
          </a:bodyPr>
          <a:lstStyle/>
          <a:p>
            <a:pPr marL="0" indent="0">
              <a:buNone/>
            </a:pPr>
            <a:r>
              <a:rPr lang="zh-CN" altLang="en-US" sz="5400" b="1" dirty="0" smtClean="0">
                <a:solidFill>
                  <a:schemeClr val="accent1"/>
                </a:solidFill>
                <a:latin typeface="华文细黑" pitchFamily="2" charset="-122"/>
                <a:ea typeface="华文细黑" pitchFamily="2" charset="-122"/>
                <a:hlinkClick r:id="rId2" action="ppaction://hlinksldjump"/>
              </a:rPr>
              <a:t>塑造人物的手法</a:t>
            </a:r>
            <a:endParaRPr lang="en-US" altLang="zh-CN" sz="5400" b="1" dirty="0" smtClean="0">
              <a:solidFill>
                <a:schemeClr val="accent1"/>
              </a:solidFill>
              <a:latin typeface="华文细黑" pitchFamily="2" charset="-122"/>
              <a:ea typeface="华文细黑" pitchFamily="2" charset="-122"/>
            </a:endParaRPr>
          </a:p>
          <a:p>
            <a:pPr marL="0" indent="0">
              <a:buNone/>
            </a:pPr>
            <a:endParaRPr lang="en-US" altLang="zh-CN" sz="5400" b="1" dirty="0" smtClean="0">
              <a:solidFill>
                <a:schemeClr val="accent1"/>
              </a:solidFill>
              <a:latin typeface="华文细黑" pitchFamily="2" charset="-122"/>
              <a:ea typeface="华文细黑" pitchFamily="2" charset="-122"/>
            </a:endParaRPr>
          </a:p>
          <a:p>
            <a:pPr marL="0" indent="0">
              <a:buNone/>
            </a:pPr>
            <a:endParaRPr lang="en-US" altLang="zh-CN" sz="5400" b="1" dirty="0">
              <a:solidFill>
                <a:schemeClr val="accent1"/>
              </a:solidFill>
              <a:latin typeface="华文细黑" pitchFamily="2" charset="-122"/>
              <a:ea typeface="华文细黑" pitchFamily="2" charset="-122"/>
            </a:endParaRPr>
          </a:p>
          <a:p>
            <a:pPr marL="0" indent="0">
              <a:buNone/>
            </a:pPr>
            <a:endParaRPr lang="zh-CN" altLang="en-US" sz="5400" b="1" dirty="0">
              <a:solidFill>
                <a:schemeClr val="accent1"/>
              </a:solidFill>
              <a:latin typeface="华文细黑" pitchFamily="2" charset="-122"/>
              <a:ea typeface="华文细黑" pitchFamily="2" charset="-122"/>
            </a:endParaRPr>
          </a:p>
        </p:txBody>
      </p:sp>
      <p:sp>
        <p:nvSpPr>
          <p:cNvPr id="4" name="内容占位符 2"/>
          <p:cNvSpPr txBox="1">
            <a:spLocks/>
          </p:cNvSpPr>
          <p:nvPr/>
        </p:nvSpPr>
        <p:spPr>
          <a:xfrm>
            <a:off x="0" y="116632"/>
            <a:ext cx="7596336"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4000" b="1" dirty="0" smtClean="0">
                <a:solidFill>
                  <a:schemeClr val="accent3"/>
                </a:solidFill>
                <a:latin typeface="华文细黑" pitchFamily="2" charset="-122"/>
                <a:ea typeface="华文细黑" pitchFamily="2" charset="-122"/>
                <a:hlinkClick r:id="rId3" action="ppaction://hlinksldjump"/>
              </a:rPr>
              <a:t>你记忆中的</a:t>
            </a:r>
            <a:r>
              <a:rPr lang="zh-CN" altLang="en-US" sz="4000" b="1" dirty="0" smtClean="0">
                <a:latin typeface="华文细黑" pitchFamily="2" charset="-122"/>
                <a:ea typeface="华文细黑" pitchFamily="2" charset="-122"/>
                <a:hlinkClick r:id="rId3" action="ppaction://hlinksldjump"/>
              </a:rPr>
              <a:t>人物形象</a:t>
            </a:r>
            <a:r>
              <a:rPr lang="zh-CN" altLang="en-US" sz="4000" b="1" dirty="0" smtClean="0">
                <a:solidFill>
                  <a:schemeClr val="accent3"/>
                </a:solidFill>
                <a:latin typeface="华文细黑" pitchFamily="2" charset="-122"/>
                <a:ea typeface="华文细黑" pitchFamily="2" charset="-122"/>
                <a:hlinkClick r:id="rId3" action="ppaction://hlinksldjump"/>
              </a:rPr>
              <a:t>简析</a:t>
            </a:r>
            <a:endParaRPr lang="en-US" altLang="zh-CN" sz="4000" b="1" dirty="0" smtClean="0">
              <a:solidFill>
                <a:schemeClr val="accent3"/>
              </a:solidFill>
              <a:latin typeface="华文细黑" pitchFamily="2" charset="-122"/>
              <a:ea typeface="华文细黑" pitchFamily="2" charset="-122"/>
            </a:endParaRPr>
          </a:p>
          <a:p>
            <a:r>
              <a:rPr lang="zh-CN" altLang="en-US" b="1" dirty="0" smtClean="0">
                <a:solidFill>
                  <a:schemeClr val="tx2">
                    <a:lumMod val="60000"/>
                    <a:lumOff val="40000"/>
                  </a:schemeClr>
                </a:solidFill>
                <a:latin typeface="华文细黑" pitchFamily="2" charset="-122"/>
                <a:ea typeface="华文细黑" pitchFamily="2" charset="-122"/>
                <a:hlinkClick r:id="rId4" action="ppaction://hlinksldjump"/>
              </a:rPr>
              <a:t>圆形</a:t>
            </a:r>
            <a:r>
              <a:rPr lang="zh-CN" altLang="en-US" b="1" dirty="0" smtClean="0">
                <a:latin typeface="华文细黑" pitchFamily="2" charset="-122"/>
                <a:ea typeface="华文细黑" pitchFamily="2" charset="-122"/>
                <a:hlinkClick r:id="rId4" action="ppaction://hlinksldjump"/>
              </a:rPr>
              <a:t>人物</a:t>
            </a:r>
            <a:r>
              <a:rPr lang="zh-CN" altLang="en-US" b="1" dirty="0" smtClean="0">
                <a:solidFill>
                  <a:schemeClr val="tx2">
                    <a:lumMod val="60000"/>
                    <a:lumOff val="40000"/>
                  </a:schemeClr>
                </a:solidFill>
                <a:latin typeface="华文细黑" pitchFamily="2" charset="-122"/>
                <a:ea typeface="华文细黑" pitchFamily="2" charset="-122"/>
                <a:hlinkClick r:id="rId4" action="ppaction://hlinksldjump"/>
              </a:rPr>
              <a:t>和扁平</a:t>
            </a:r>
            <a:r>
              <a:rPr lang="zh-CN" altLang="en-US" b="1" dirty="0">
                <a:latin typeface="华文细黑" pitchFamily="2" charset="-122"/>
                <a:ea typeface="华文细黑" pitchFamily="2" charset="-122"/>
                <a:hlinkClick r:id="rId4" action="ppaction://hlinksldjump"/>
              </a:rPr>
              <a:t>人物</a:t>
            </a:r>
            <a:endParaRPr lang="en-US" altLang="zh-CN" b="1" dirty="0">
              <a:latin typeface="华文细黑" pitchFamily="2" charset="-122"/>
              <a:ea typeface="华文细黑" pitchFamily="2" charset="-122"/>
            </a:endParaRPr>
          </a:p>
          <a:p>
            <a:r>
              <a:rPr lang="zh-CN" altLang="en-US" b="1" dirty="0" smtClean="0">
                <a:latin typeface="华文细黑" pitchFamily="2" charset="-122"/>
                <a:ea typeface="华文细黑" pitchFamily="2" charset="-122"/>
              </a:rPr>
              <a:t>本册书中的</a:t>
            </a:r>
            <a:r>
              <a:rPr lang="zh-CN" altLang="en-US" b="1" dirty="0" smtClean="0">
                <a:solidFill>
                  <a:schemeClr val="tx2">
                    <a:lumMod val="20000"/>
                    <a:lumOff val="80000"/>
                  </a:schemeClr>
                </a:solidFill>
                <a:latin typeface="华文细黑" pitchFamily="2" charset="-122"/>
                <a:ea typeface="华文细黑" pitchFamily="2" charset="-122"/>
              </a:rPr>
              <a:t>人物形象</a:t>
            </a:r>
            <a:endParaRPr lang="zh-CN" altLang="en-US" b="1" dirty="0">
              <a:solidFill>
                <a:schemeClr val="tx2">
                  <a:lumMod val="20000"/>
                  <a:lumOff val="80000"/>
                </a:schemeClr>
              </a:solidFill>
              <a:latin typeface="华文细黑" pitchFamily="2" charset="-122"/>
              <a:ea typeface="华文细黑" pitchFamily="2" charset="-122"/>
            </a:endParaRPr>
          </a:p>
        </p:txBody>
      </p:sp>
      <p:sp>
        <p:nvSpPr>
          <p:cNvPr id="5" name="内容占位符 2"/>
          <p:cNvSpPr txBox="1">
            <a:spLocks/>
          </p:cNvSpPr>
          <p:nvPr/>
        </p:nvSpPr>
        <p:spPr>
          <a:xfrm>
            <a:off x="0" y="414908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3600" dirty="0" smtClean="0">
                <a:solidFill>
                  <a:schemeClr val="accent6">
                    <a:lumMod val="50000"/>
                  </a:schemeClr>
                </a:solidFill>
                <a:latin typeface="华文楷体" pitchFamily="2" charset="-122"/>
                <a:ea typeface="华文楷体" pitchFamily="2" charset="-122"/>
              </a:rPr>
              <a:t>娜塔莎的</a:t>
            </a:r>
            <a:r>
              <a:rPr lang="zh-CN" altLang="en-US" sz="3600" dirty="0" smtClean="0">
                <a:latin typeface="华文楷体" pitchFamily="2" charset="-122"/>
                <a:ea typeface="华文楷体" pitchFamily="2" charset="-122"/>
              </a:rPr>
              <a:t>人物</a:t>
            </a:r>
            <a:r>
              <a:rPr lang="zh-CN" altLang="en-US" sz="3600" dirty="0" smtClean="0">
                <a:solidFill>
                  <a:schemeClr val="accent6">
                    <a:lumMod val="50000"/>
                  </a:schemeClr>
                </a:solidFill>
                <a:latin typeface="华文楷体" pitchFamily="2" charset="-122"/>
                <a:ea typeface="华文楷体" pitchFamily="2" charset="-122"/>
              </a:rPr>
              <a:t>形象分析</a:t>
            </a:r>
            <a:r>
              <a:rPr lang="en-US" altLang="zh-CN" sz="3600" dirty="0" smtClean="0">
                <a:solidFill>
                  <a:schemeClr val="accent6">
                    <a:lumMod val="50000"/>
                  </a:schemeClr>
                </a:solidFill>
                <a:latin typeface="华文楷体" pitchFamily="2" charset="-122"/>
                <a:ea typeface="华文楷体" pitchFamily="2" charset="-122"/>
              </a:rPr>
              <a:t>《</a:t>
            </a:r>
            <a:r>
              <a:rPr lang="zh-CN" altLang="en-US" sz="3600" dirty="0" smtClean="0">
                <a:solidFill>
                  <a:schemeClr val="accent6">
                    <a:lumMod val="50000"/>
                  </a:schemeClr>
                </a:solidFill>
                <a:latin typeface="华文楷体" pitchFamily="2" charset="-122"/>
                <a:ea typeface="华文楷体" pitchFamily="2" charset="-122"/>
              </a:rPr>
              <a:t>作业本</a:t>
            </a:r>
            <a:r>
              <a:rPr lang="en-US" altLang="zh-CN" sz="3600" dirty="0" smtClean="0">
                <a:solidFill>
                  <a:schemeClr val="accent6">
                    <a:lumMod val="50000"/>
                  </a:schemeClr>
                </a:solidFill>
                <a:latin typeface="华文楷体" pitchFamily="2" charset="-122"/>
                <a:ea typeface="华文楷体" pitchFamily="2" charset="-122"/>
              </a:rPr>
              <a:t>》P35</a:t>
            </a:r>
            <a:r>
              <a:rPr lang="zh-CN" altLang="en-US" sz="3600" dirty="0" smtClean="0">
                <a:solidFill>
                  <a:schemeClr val="accent6">
                    <a:lumMod val="50000"/>
                  </a:schemeClr>
                </a:solidFill>
                <a:latin typeface="华文楷体" pitchFamily="2" charset="-122"/>
                <a:ea typeface="华文楷体" pitchFamily="2" charset="-122"/>
              </a:rPr>
              <a:t>中 的</a:t>
            </a:r>
            <a:r>
              <a:rPr lang="en-US" altLang="zh-CN" sz="3600" dirty="0" smtClean="0">
                <a:solidFill>
                  <a:schemeClr val="accent6">
                    <a:lumMod val="50000"/>
                  </a:schemeClr>
                </a:solidFill>
                <a:latin typeface="华文楷体" pitchFamily="2" charset="-122"/>
                <a:ea typeface="华文楷体" pitchFamily="2" charset="-122"/>
              </a:rPr>
              <a:t>5.6.7.11.</a:t>
            </a:r>
            <a:endParaRPr lang="zh-CN" altLang="en-US" sz="3600" dirty="0">
              <a:solidFill>
                <a:schemeClr val="accent6">
                  <a:lumMod val="50000"/>
                </a:schemeClr>
              </a:solidFill>
              <a:latin typeface="华文楷体" pitchFamily="2" charset="-122"/>
              <a:ea typeface="华文楷体" pitchFamily="2" charset="-122"/>
            </a:endParaRPr>
          </a:p>
        </p:txBody>
      </p:sp>
      <p:sp>
        <p:nvSpPr>
          <p:cNvPr id="2" name="矩形 1"/>
          <p:cNvSpPr/>
          <p:nvPr/>
        </p:nvSpPr>
        <p:spPr>
          <a:xfrm>
            <a:off x="827584" y="3439002"/>
            <a:ext cx="2236510" cy="584775"/>
          </a:xfrm>
          <a:prstGeom prst="rect">
            <a:avLst/>
          </a:prstGeom>
        </p:spPr>
        <p:txBody>
          <a:bodyPr wrap="none">
            <a:spAutoFit/>
          </a:bodyPr>
          <a:lstStyle/>
          <a:p>
            <a:r>
              <a:rPr lang="zh-CN" altLang="en-US" sz="3200" dirty="0">
                <a:solidFill>
                  <a:prstClr val="black"/>
                </a:solidFill>
                <a:hlinkClick r:id="rId5" action="ppaction://hlinksldjump"/>
              </a:rPr>
              <a:t>贴着人物读</a:t>
            </a:r>
            <a:endParaRPr lang="zh-CN" altLang="en-US" dirty="0"/>
          </a:p>
        </p:txBody>
      </p:sp>
    </p:spTree>
    <p:extLst>
      <p:ext uri="{BB962C8B-B14F-4D97-AF65-F5344CB8AC3E}">
        <p14:creationId xmlns:p14="http://schemas.microsoft.com/office/powerpoint/2010/main" val="414659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0"/>
            <a:ext cx="8928992" cy="6669360"/>
          </a:xfrm>
        </p:spPr>
        <p:txBody>
          <a:bodyPr>
            <a:normAutofit fontScale="92500" lnSpcReduction="20000"/>
          </a:bodyPr>
          <a:lstStyle/>
          <a:p>
            <a:r>
              <a:rPr lang="zh-CN" altLang="zh-CN" dirty="0" smtClean="0"/>
              <a:t>尤丽娅·瓦西里耶夫娜</a:t>
            </a:r>
            <a:r>
              <a:rPr lang="zh-CN" altLang="zh-CN" dirty="0"/>
              <a:t>左眼发红，并且满眶湿润</a:t>
            </a:r>
            <a:r>
              <a:rPr lang="zh-CN" altLang="zh-CN" dirty="0" smtClean="0"/>
              <a:t>。</a:t>
            </a:r>
            <a:r>
              <a:rPr lang="zh-CN" altLang="en-US" sz="3500" dirty="0">
                <a:solidFill>
                  <a:srgbClr val="FF0000"/>
                </a:solidFill>
                <a:latin typeface="华文楷体" pitchFamily="2" charset="-122"/>
                <a:ea typeface="华文楷体" pitchFamily="2" charset="-122"/>
              </a:rPr>
              <a:t>（细节描写的</a:t>
            </a:r>
            <a:r>
              <a:rPr lang="zh-CN" altLang="en-US" sz="3500" dirty="0" smtClean="0">
                <a:solidFill>
                  <a:srgbClr val="FF0000"/>
                </a:solidFill>
                <a:latin typeface="华文楷体" pitchFamily="2" charset="-122"/>
                <a:ea typeface="华文楷体" pitchFamily="2" charset="-122"/>
              </a:rPr>
              <a:t>作用）</a:t>
            </a:r>
            <a:r>
              <a:rPr lang="zh-CN" altLang="zh-CN" dirty="0" smtClean="0"/>
              <a:t>下巴</a:t>
            </a:r>
            <a:r>
              <a:rPr lang="zh-CN" altLang="zh-CN" dirty="0"/>
              <a:t>在颤抖。她神经质地咳嗽起来，擤了擤鼻涕，但———语不发</a:t>
            </a:r>
            <a:r>
              <a:rPr lang="en-US" altLang="zh-CN" dirty="0"/>
              <a:t>!</a:t>
            </a:r>
            <a:endParaRPr lang="zh-CN" altLang="zh-CN" dirty="0"/>
          </a:p>
          <a:p>
            <a:r>
              <a:rPr lang="zh-CN" altLang="zh-CN" dirty="0"/>
              <a:t>“新年底，您打碎一个带底碟的配套茶杯。扣除二卢布……按理茶杯的价钱还高，它是传家之宝……上帝保佑您，我们的财产到处丢失</a:t>
            </a:r>
            <a:r>
              <a:rPr lang="en-US" altLang="zh-CN" dirty="0"/>
              <a:t>!</a:t>
            </a:r>
            <a:r>
              <a:rPr lang="zh-CN" altLang="zh-CN" dirty="0"/>
              <a:t>而后哪，由于您的疏忽，柯里雅爬树撕破礼服……扣除十卢布……女仆盗走瓦里雅皮鞋一双，也是出于您玩忽职守，您应负一切责任，你是拿工资的嘛，所以，也就是说，再扣除五卢布……一月九日您从我这里支取了九卢布……”</a:t>
            </a:r>
          </a:p>
          <a:p>
            <a:r>
              <a:rPr lang="zh-CN" altLang="zh-CN" dirty="0"/>
              <a:t>“我没支过</a:t>
            </a:r>
            <a:r>
              <a:rPr lang="en-US" altLang="zh-CN" dirty="0"/>
              <a:t>!</a:t>
            </a:r>
            <a:r>
              <a:rPr lang="zh-CN" altLang="zh-CN" dirty="0"/>
              <a:t>”尤丽娅·瓦西里耶夫娜嗫嚅着。</a:t>
            </a:r>
          </a:p>
          <a:p>
            <a:r>
              <a:rPr lang="zh-CN" altLang="zh-CN" dirty="0"/>
              <a:t>“可我这里有记载</a:t>
            </a:r>
            <a:r>
              <a:rPr lang="en-US" altLang="zh-CN" dirty="0"/>
              <a:t>!</a:t>
            </a:r>
            <a:r>
              <a:rPr lang="zh-CN" altLang="zh-CN" dirty="0"/>
              <a:t>”</a:t>
            </a:r>
          </a:p>
          <a:p>
            <a:r>
              <a:rPr lang="zh-CN" altLang="zh-CN" dirty="0"/>
              <a:t>“呶……那就算这样，也行。”</a:t>
            </a:r>
          </a:p>
          <a:p>
            <a:r>
              <a:rPr lang="zh-CN" altLang="zh-CN" dirty="0"/>
              <a:t>“四十一减二十七净得十四。</a:t>
            </a:r>
            <a:r>
              <a:rPr lang="zh-CN" altLang="zh-CN" dirty="0" smtClean="0"/>
              <a:t>”</a:t>
            </a:r>
            <a:endParaRPr lang="zh-CN" altLang="zh-CN" dirty="0"/>
          </a:p>
        </p:txBody>
      </p:sp>
    </p:spTree>
    <p:extLst>
      <p:ext uri="{BB962C8B-B14F-4D97-AF65-F5344CB8AC3E}">
        <p14:creationId xmlns:p14="http://schemas.microsoft.com/office/powerpoint/2010/main" val="42488065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0"/>
            <a:ext cx="8928992" cy="6669360"/>
          </a:xfrm>
        </p:spPr>
        <p:txBody>
          <a:bodyPr>
            <a:normAutofit fontScale="92500" lnSpcReduction="20000"/>
          </a:bodyPr>
          <a:lstStyle/>
          <a:p>
            <a:r>
              <a:rPr lang="zh-CN" altLang="zh-CN" dirty="0" smtClean="0"/>
              <a:t>两</a:t>
            </a:r>
            <a:r>
              <a:rPr lang="zh-CN" altLang="zh-CN" dirty="0"/>
              <a:t>眼充满泪水，长而修美的小鼻子渗着汗珠，令人怜悯的小姑娘啊</a:t>
            </a:r>
            <a:r>
              <a:rPr lang="en-US" altLang="zh-CN" dirty="0"/>
              <a:t>!</a:t>
            </a:r>
            <a:endParaRPr lang="zh-CN" altLang="zh-CN" dirty="0"/>
          </a:p>
          <a:p>
            <a:r>
              <a:rPr lang="zh-CN" altLang="zh-CN" dirty="0"/>
              <a:t>她用颤抖的声音说道：“有一次我只从您夫人那里支取了三卢布……再没支过……”</a:t>
            </a:r>
          </a:p>
          <a:p>
            <a:r>
              <a:rPr lang="zh-CN" altLang="zh-CN" dirty="0"/>
              <a:t>“是吗</a:t>
            </a:r>
            <a:r>
              <a:rPr lang="en-US" altLang="zh-CN" dirty="0"/>
              <a:t>?</a:t>
            </a:r>
            <a:r>
              <a:rPr lang="zh-CN" altLang="zh-CN" dirty="0"/>
              <a:t>这么说，我这里漏记了</a:t>
            </a:r>
            <a:r>
              <a:rPr lang="en-US" altLang="zh-CN" dirty="0"/>
              <a:t>!</a:t>
            </a:r>
            <a:r>
              <a:rPr lang="zh-CN" altLang="zh-CN" dirty="0"/>
              <a:t>从十四卢布再扣除……呐，这是您的钱，最可爱的姑娘</a:t>
            </a:r>
            <a:r>
              <a:rPr lang="en-US" altLang="zh-CN" dirty="0"/>
              <a:t>!</a:t>
            </a:r>
            <a:r>
              <a:rPr lang="zh-CN" altLang="zh-CN" dirty="0"/>
              <a:t>三卢布……三卢布……又三卢布……一卢布再加一卢布……请收下吧</a:t>
            </a:r>
            <a:r>
              <a:rPr lang="en-US" altLang="zh-CN" dirty="0"/>
              <a:t>!</a:t>
            </a:r>
            <a:r>
              <a:rPr lang="zh-CN" altLang="zh-CN" dirty="0"/>
              <a:t>”</a:t>
            </a:r>
          </a:p>
          <a:p>
            <a:r>
              <a:rPr lang="zh-CN" altLang="zh-CN" dirty="0"/>
              <a:t>我把十一卢布递给了她……她接过去，喃喃地说：“</a:t>
            </a:r>
            <a:r>
              <a:rPr lang="en-US" altLang="zh-CN" dirty="0"/>
              <a:t>merci(</a:t>
            </a:r>
            <a:r>
              <a:rPr lang="zh-CN" altLang="zh-CN" dirty="0"/>
              <a:t>谢谢——法语</a:t>
            </a:r>
            <a:r>
              <a:rPr lang="en-US" altLang="zh-CN" dirty="0"/>
              <a:t>)</a:t>
            </a:r>
            <a:r>
              <a:rPr lang="zh-CN" altLang="zh-CN" dirty="0"/>
              <a:t>。”</a:t>
            </a:r>
          </a:p>
          <a:p>
            <a:r>
              <a:rPr lang="zh-CN" altLang="zh-CN" dirty="0"/>
              <a:t>我一跃而起，开始在屋内踱来踱去。憎恶使我不安起来。</a:t>
            </a:r>
          </a:p>
          <a:p>
            <a:r>
              <a:rPr lang="zh-CN" altLang="zh-CN" dirty="0"/>
              <a:t>“为什么‘谢谢’</a:t>
            </a:r>
            <a:r>
              <a:rPr lang="en-US" altLang="zh-CN" dirty="0"/>
              <a:t>?</a:t>
            </a:r>
            <a:r>
              <a:rPr lang="zh-CN" altLang="zh-CN" dirty="0"/>
              <a:t>”我问。</a:t>
            </a:r>
          </a:p>
          <a:p>
            <a:r>
              <a:rPr lang="zh-CN" altLang="zh-CN" dirty="0"/>
              <a:t>“为了给钱……”</a:t>
            </a:r>
          </a:p>
          <a:p>
            <a:r>
              <a:rPr lang="zh-CN" altLang="zh-CN" dirty="0"/>
              <a:t>“可是我洗劫了你，鬼晓得，这是抢劫</a:t>
            </a:r>
            <a:r>
              <a:rPr lang="en-US" altLang="zh-CN" dirty="0"/>
              <a:t>!</a:t>
            </a:r>
            <a:r>
              <a:rPr lang="zh-CN" altLang="zh-CN" dirty="0"/>
              <a:t>实际上我偷了你的钱</a:t>
            </a:r>
            <a:r>
              <a:rPr lang="en-US" altLang="zh-CN" dirty="0"/>
              <a:t>!</a:t>
            </a:r>
            <a:r>
              <a:rPr lang="zh-CN" altLang="zh-CN" dirty="0"/>
              <a:t>为什么还说：‘谢谢’</a:t>
            </a:r>
            <a:r>
              <a:rPr lang="en-US" altLang="zh-CN" dirty="0"/>
              <a:t>!</a:t>
            </a:r>
            <a:r>
              <a:rPr lang="zh-CN" altLang="zh-CN" dirty="0" smtClean="0"/>
              <a:t>”</a:t>
            </a:r>
            <a:endParaRPr lang="en-US" altLang="zh-CN" dirty="0" smtClean="0"/>
          </a:p>
        </p:txBody>
      </p:sp>
    </p:spTree>
    <p:extLst>
      <p:ext uri="{BB962C8B-B14F-4D97-AF65-F5344CB8AC3E}">
        <p14:creationId xmlns:p14="http://schemas.microsoft.com/office/powerpoint/2010/main" val="42525760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0"/>
            <a:ext cx="8928992" cy="6669360"/>
          </a:xfrm>
        </p:spPr>
        <p:txBody>
          <a:bodyPr>
            <a:normAutofit lnSpcReduction="10000"/>
          </a:bodyPr>
          <a:lstStyle/>
          <a:p>
            <a:r>
              <a:rPr lang="zh-CN" altLang="zh-CN" dirty="0" smtClean="0"/>
              <a:t>“不给</a:t>
            </a:r>
            <a:r>
              <a:rPr lang="en-US" altLang="zh-CN" dirty="0" smtClean="0"/>
              <a:t>?</a:t>
            </a:r>
            <a:r>
              <a:rPr lang="zh-CN" altLang="zh-CN" dirty="0" smtClean="0"/>
              <a:t>无怪啦</a:t>
            </a:r>
            <a:r>
              <a:rPr lang="en-US" altLang="zh-CN" dirty="0" smtClean="0"/>
              <a:t>!</a:t>
            </a:r>
            <a:r>
              <a:rPr lang="zh-CN" altLang="zh-CN" dirty="0" smtClean="0"/>
              <a:t>我和您开玩笑，对您的教训是太残酷……我要把您应得的八十卢布如数付给您</a:t>
            </a:r>
            <a:r>
              <a:rPr lang="en-US" altLang="zh-CN" dirty="0" smtClean="0"/>
              <a:t>!</a:t>
            </a:r>
            <a:r>
              <a:rPr lang="zh-CN" altLang="zh-CN" dirty="0" smtClean="0"/>
              <a:t>呐，事先已给您装好在信封里了</a:t>
            </a:r>
            <a:r>
              <a:rPr lang="en-US" altLang="zh-CN" dirty="0" smtClean="0"/>
              <a:t>!</a:t>
            </a:r>
            <a:r>
              <a:rPr lang="zh-CN" altLang="zh-CN" dirty="0" smtClean="0"/>
              <a:t>可是何至于这样怏怏不快呢</a:t>
            </a:r>
            <a:r>
              <a:rPr lang="en-US" altLang="zh-CN" dirty="0" smtClean="0"/>
              <a:t>?</a:t>
            </a:r>
            <a:r>
              <a:rPr lang="zh-CN" altLang="zh-CN" dirty="0" smtClean="0"/>
              <a:t>为什么不抗议</a:t>
            </a:r>
            <a:r>
              <a:rPr lang="en-US" altLang="zh-CN" dirty="0" smtClean="0"/>
              <a:t>?</a:t>
            </a:r>
            <a:r>
              <a:rPr lang="zh-CN" altLang="zh-CN" dirty="0" smtClean="0"/>
              <a:t>为什么沉默不语</a:t>
            </a:r>
            <a:r>
              <a:rPr lang="en-US" altLang="zh-CN" dirty="0" smtClean="0"/>
              <a:t>?</a:t>
            </a:r>
            <a:r>
              <a:rPr lang="zh-CN" altLang="zh-CN" dirty="0" smtClean="0"/>
              <a:t>难道生在这个世界口笨嘴拙行吗</a:t>
            </a:r>
            <a:r>
              <a:rPr lang="en-US" altLang="zh-CN" dirty="0" smtClean="0"/>
              <a:t>?</a:t>
            </a:r>
            <a:r>
              <a:rPr lang="zh-CN" altLang="zh-CN" dirty="0" smtClean="0"/>
              <a:t>难道可以这样软弱吗</a:t>
            </a:r>
            <a:r>
              <a:rPr lang="en-US" altLang="zh-CN" dirty="0" smtClean="0"/>
              <a:t>?</a:t>
            </a:r>
            <a:r>
              <a:rPr lang="zh-CN" altLang="zh-CN" dirty="0" smtClean="0"/>
              <a:t>”</a:t>
            </a:r>
          </a:p>
          <a:p>
            <a:r>
              <a:rPr lang="zh-CN" altLang="zh-CN" dirty="0" smtClean="0"/>
              <a:t>她苦笑了一下，而我却从她脸上的神态看出了一个答案，这就是“可以”。</a:t>
            </a:r>
          </a:p>
          <a:p>
            <a:r>
              <a:rPr lang="zh-CN" altLang="zh-CN" dirty="0" smtClean="0"/>
              <a:t>我请她对我的残酷教训给予宽恕，跟着把使她大为惊疑的八十卢布递给了她。她羞羞地过了一下数就走出去了……</a:t>
            </a:r>
          </a:p>
          <a:p>
            <a:r>
              <a:rPr lang="zh-CN" altLang="zh-CN" dirty="0" smtClean="0"/>
              <a:t>我看着她背影，悟想道：</a:t>
            </a:r>
          </a:p>
          <a:p>
            <a:r>
              <a:rPr lang="zh-CN" altLang="zh-CN" dirty="0" smtClean="0"/>
              <a:t>“在这个世界上做个有权势的强者，原来如此轻而易举</a:t>
            </a:r>
            <a:r>
              <a:rPr lang="en-US" altLang="zh-CN" dirty="0" smtClean="0"/>
              <a:t>!</a:t>
            </a:r>
            <a:r>
              <a:rPr lang="zh-CN" altLang="zh-CN" dirty="0" smtClean="0"/>
              <a:t>”</a:t>
            </a:r>
            <a:r>
              <a:rPr lang="en-US" altLang="zh-CN" dirty="0" smtClean="0"/>
              <a:t> (</a:t>
            </a:r>
            <a:r>
              <a:rPr lang="zh-CN" altLang="zh-CN" dirty="0" smtClean="0"/>
              <a:t>节选自《外国优秀短篇小说选》</a:t>
            </a:r>
            <a:r>
              <a:rPr lang="en-US" altLang="zh-CN" dirty="0" smtClean="0"/>
              <a:t>)</a:t>
            </a:r>
            <a:endParaRPr lang="zh-CN" altLang="zh-CN" dirty="0"/>
          </a:p>
        </p:txBody>
      </p:sp>
    </p:spTree>
    <p:extLst>
      <p:ext uri="{BB962C8B-B14F-4D97-AF65-F5344CB8AC3E}">
        <p14:creationId xmlns:p14="http://schemas.microsoft.com/office/powerpoint/2010/main" val="41503968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0"/>
            <a:ext cx="8928992" cy="6669360"/>
          </a:xfrm>
        </p:spPr>
        <p:txBody>
          <a:bodyPr>
            <a:normAutofit fontScale="62500" lnSpcReduction="20000"/>
          </a:bodyPr>
          <a:lstStyle/>
          <a:p>
            <a:r>
              <a:rPr lang="en-US" altLang="zh-CN" dirty="0" smtClean="0"/>
              <a:t>17</a:t>
            </a:r>
            <a:r>
              <a:rPr lang="en-US" altLang="zh-CN" dirty="0"/>
              <a:t>.</a:t>
            </a:r>
            <a:r>
              <a:rPr lang="zh-CN" altLang="zh-CN" dirty="0"/>
              <a:t>本文讲述了一个什么故事</a:t>
            </a:r>
            <a:r>
              <a:rPr lang="en-US" altLang="zh-CN" dirty="0"/>
              <a:t>?</a:t>
            </a:r>
            <a:r>
              <a:rPr lang="zh-CN" altLang="zh-CN" dirty="0"/>
              <a:t>请根据故事的起因、经过和结果进行概述。</a:t>
            </a:r>
            <a:r>
              <a:rPr lang="en-US" altLang="zh-CN" dirty="0"/>
              <a:t>(5</a:t>
            </a:r>
            <a:r>
              <a:rPr lang="zh-CN" altLang="zh-CN" dirty="0"/>
              <a:t>分</a:t>
            </a:r>
            <a:r>
              <a:rPr lang="en-US" altLang="zh-CN" dirty="0"/>
              <a:t>)</a:t>
            </a:r>
            <a:endParaRPr lang="zh-CN" altLang="zh-CN" dirty="0"/>
          </a:p>
          <a:p>
            <a:r>
              <a:rPr lang="en-US" altLang="zh-CN" dirty="0"/>
              <a:t>18.</a:t>
            </a:r>
            <a:r>
              <a:rPr lang="zh-CN" altLang="zh-CN" dirty="0"/>
              <a:t>根据下面表格的提示，结合上下文，分析小说是如何将“柔弱的人”的柔弱性一步步展</a:t>
            </a:r>
          </a:p>
          <a:p>
            <a:r>
              <a:rPr lang="zh-CN" altLang="zh-CN" dirty="0"/>
              <a:t>现出来的。</a:t>
            </a:r>
            <a:r>
              <a:rPr lang="en-US" altLang="zh-CN" dirty="0"/>
              <a:t>(8</a:t>
            </a:r>
            <a:r>
              <a:rPr lang="zh-CN" altLang="zh-CN" dirty="0"/>
              <a:t>分</a:t>
            </a:r>
            <a:r>
              <a:rPr lang="en-US" altLang="zh-CN" dirty="0"/>
              <a:t>)</a:t>
            </a:r>
            <a:endParaRPr lang="zh-CN" altLang="zh-CN" dirty="0"/>
          </a:p>
          <a:p>
            <a:r>
              <a:rPr lang="zh-CN" altLang="zh-CN" dirty="0"/>
              <a:t>情节发展尤丽娅的语言</a:t>
            </a:r>
          </a:p>
          <a:p>
            <a:r>
              <a:rPr lang="zh-CN" altLang="zh-CN" dirty="0"/>
              <a:t>起初①“四十卢布……”</a:t>
            </a:r>
          </a:p>
          <a:p>
            <a:r>
              <a:rPr lang="zh-CN" altLang="zh-CN" dirty="0"/>
              <a:t>②“两月另五天……”</a:t>
            </a:r>
          </a:p>
          <a:p>
            <a:r>
              <a:rPr lang="zh-CN" altLang="zh-CN" dirty="0"/>
              <a:t>③“我没支过</a:t>
            </a:r>
            <a:r>
              <a:rPr lang="en-US" altLang="zh-CN" dirty="0"/>
              <a:t>!</a:t>
            </a:r>
            <a:r>
              <a:rPr lang="zh-CN" altLang="zh-CN" dirty="0"/>
              <a:t>”</a:t>
            </a:r>
          </a:p>
          <a:p>
            <a:r>
              <a:rPr lang="zh-CN" altLang="zh-CN" dirty="0"/>
              <a:t>接着④“呶……那就算这样，也行。”</a:t>
            </a:r>
          </a:p>
          <a:p>
            <a:r>
              <a:rPr lang="zh-CN" altLang="zh-CN" dirty="0"/>
              <a:t>然后⑤“有一次我只从您夫人那里支取了三卢布……再没支过……”</a:t>
            </a:r>
          </a:p>
          <a:p>
            <a:r>
              <a:rPr lang="zh-CN" altLang="zh-CN" dirty="0"/>
              <a:t>最后⑥“</a:t>
            </a:r>
            <a:r>
              <a:rPr lang="en-US" altLang="zh-CN" dirty="0"/>
              <a:t>merci(</a:t>
            </a:r>
            <a:r>
              <a:rPr lang="zh-CN" altLang="zh-CN" dirty="0"/>
              <a:t>谢谢——法语</a:t>
            </a:r>
            <a:r>
              <a:rPr lang="en-US" altLang="zh-CN" dirty="0"/>
              <a:t>)</a:t>
            </a:r>
            <a:r>
              <a:rPr lang="zh-CN" altLang="zh-CN" dirty="0"/>
              <a:t>。</a:t>
            </a:r>
            <a:r>
              <a:rPr lang="zh-CN" altLang="zh-CN" dirty="0" smtClean="0"/>
              <a:t>”</a:t>
            </a:r>
            <a:endParaRPr lang="en-US" altLang="zh-CN" dirty="0" smtClean="0"/>
          </a:p>
          <a:p>
            <a:r>
              <a:rPr lang="en-US" altLang="zh-CN" dirty="0"/>
              <a:t>17.</a:t>
            </a:r>
            <a:r>
              <a:rPr lang="zh-CN" altLang="zh-CN" sz="3800" dirty="0">
                <a:solidFill>
                  <a:srgbClr val="FF0000"/>
                </a:solidFill>
                <a:latin typeface="华文楷体" pitchFamily="2" charset="-122"/>
                <a:ea typeface="华文楷体" pitchFamily="2" charset="-122"/>
                <a:cs typeface="+mj-cs"/>
              </a:rPr>
              <a:t>【归纳概括】</a:t>
            </a:r>
            <a:r>
              <a:rPr lang="zh-CN" altLang="zh-CN" dirty="0"/>
              <a:t>本文讲述了这样一个故事：“我”与家庭教师尤丽娅结算工钱，在“我”蛮不讲理、故意克扣工钱的过程中，她只是一味退让、妥协，没有丝毫的反抗，“我”对她的表现十分愤怒，但最终还是给了她应得的八十卢布。</a:t>
            </a:r>
          </a:p>
          <a:p>
            <a:r>
              <a:rPr lang="en-US" altLang="zh-CN" dirty="0"/>
              <a:t>18.</a:t>
            </a:r>
            <a:r>
              <a:rPr lang="zh-CN" altLang="zh-CN" sz="3800" dirty="0">
                <a:solidFill>
                  <a:srgbClr val="FF0000"/>
                </a:solidFill>
                <a:latin typeface="华文楷体" pitchFamily="2" charset="-122"/>
                <a:ea typeface="华文楷体" pitchFamily="2" charset="-122"/>
                <a:cs typeface="+mj-cs"/>
              </a:rPr>
              <a:t>【人物分析】</a:t>
            </a:r>
            <a:r>
              <a:rPr lang="zh-CN" altLang="zh-CN" dirty="0"/>
              <a:t>起初在“我”的无理取闹中，尤丽娅还本能地进行争辩，接着随着“我”的步步紧逼，尤丽娅开始屈服，然后还善良地坦白自己曾“支取了三卢布”，最后拿着被“我”无理克扣后仅剩的十一卢布说“谢谢”。小说通过对“我”蛮横逼迫和尤丽娅怯弱退缩的描写，淋漓尽致地将“柔弱的人”逆来顺受的性格特点一步步展现出来了。</a:t>
            </a:r>
            <a:r>
              <a:rPr lang="en-US" altLang="zh-CN" dirty="0"/>
              <a:t>[</a:t>
            </a:r>
            <a:r>
              <a:rPr lang="zh-CN" altLang="zh-CN" dirty="0"/>
              <a:t>“本能争辩——屈服——善良坦白——感谢”每一步</a:t>
            </a:r>
            <a:r>
              <a:rPr lang="en-US" altLang="zh-CN" dirty="0"/>
              <a:t>2</a:t>
            </a:r>
            <a:r>
              <a:rPr lang="zh-CN" altLang="zh-CN" dirty="0"/>
              <a:t>分。</a:t>
            </a:r>
            <a:r>
              <a:rPr lang="en-US" altLang="zh-CN" dirty="0"/>
              <a:t>]</a:t>
            </a:r>
            <a:endParaRPr lang="zh-CN" altLang="zh-CN" dirty="0"/>
          </a:p>
          <a:p>
            <a:endParaRPr lang="zh-CN" altLang="en-US" dirty="0"/>
          </a:p>
        </p:txBody>
      </p:sp>
    </p:spTree>
    <p:extLst>
      <p:ext uri="{BB962C8B-B14F-4D97-AF65-F5344CB8AC3E}">
        <p14:creationId xmlns:p14="http://schemas.microsoft.com/office/powerpoint/2010/main" val="38057174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0"/>
            <a:ext cx="8928992" cy="6669360"/>
          </a:xfrm>
        </p:spPr>
        <p:txBody>
          <a:bodyPr>
            <a:normAutofit lnSpcReduction="10000"/>
          </a:bodyPr>
          <a:lstStyle/>
          <a:p>
            <a:pPr marL="0" indent="0">
              <a:buNone/>
            </a:pPr>
            <a:r>
              <a:rPr lang="en-US" altLang="zh-CN" dirty="0" smtClean="0"/>
              <a:t>19</a:t>
            </a:r>
            <a:r>
              <a:rPr lang="en-US" altLang="zh-CN" dirty="0"/>
              <a:t>.</a:t>
            </a:r>
            <a:r>
              <a:rPr lang="zh-CN" altLang="zh-CN" dirty="0"/>
              <a:t>尤丽娅感谢“我”，“我”为什么却“憎恶”而又“不安”</a:t>
            </a:r>
            <a:r>
              <a:rPr lang="en-US" altLang="zh-CN" dirty="0"/>
              <a:t>?(5</a:t>
            </a:r>
            <a:r>
              <a:rPr lang="zh-CN" altLang="zh-CN" dirty="0"/>
              <a:t>分</a:t>
            </a:r>
            <a:r>
              <a:rPr lang="en-US" altLang="zh-CN" dirty="0"/>
              <a:t>)</a:t>
            </a:r>
            <a:endParaRPr lang="zh-CN" altLang="zh-CN" dirty="0"/>
          </a:p>
          <a:p>
            <a:r>
              <a:rPr lang="en-US" altLang="zh-CN" dirty="0"/>
              <a:t>20.</a:t>
            </a:r>
            <a:r>
              <a:rPr lang="zh-CN" altLang="zh-CN" dirty="0"/>
              <a:t>你从尤丽娅的“在别处，根本一文不给”的回应中，看出小说描写的是一个怎样的社会</a:t>
            </a:r>
            <a:r>
              <a:rPr lang="en-US" altLang="zh-CN" dirty="0"/>
              <a:t>?(4</a:t>
            </a:r>
            <a:r>
              <a:rPr lang="zh-CN" altLang="zh-CN" dirty="0"/>
              <a:t>分</a:t>
            </a:r>
            <a:r>
              <a:rPr lang="en-US" altLang="zh-CN" dirty="0"/>
              <a:t>)</a:t>
            </a:r>
            <a:endParaRPr lang="zh-CN" altLang="zh-CN" dirty="0"/>
          </a:p>
          <a:p>
            <a:r>
              <a:rPr lang="en-US" altLang="zh-CN" dirty="0" smtClean="0"/>
              <a:t>19</a:t>
            </a:r>
            <a:r>
              <a:rPr lang="en-US" altLang="zh-CN" dirty="0"/>
              <a:t>.</a:t>
            </a:r>
            <a:r>
              <a:rPr lang="zh-CN" altLang="zh-CN" sz="2400" dirty="0">
                <a:solidFill>
                  <a:srgbClr val="FF0000"/>
                </a:solidFill>
                <a:latin typeface="华文楷体" pitchFamily="2" charset="-122"/>
                <a:ea typeface="华文楷体" pitchFamily="2" charset="-122"/>
                <a:cs typeface="+mj-cs"/>
              </a:rPr>
              <a:t>【情节理解】</a:t>
            </a:r>
            <a:r>
              <a:rPr lang="zh-CN" altLang="zh-CN" dirty="0"/>
              <a:t>因为尤丽娅的逆来顺受、懦弱到了如此地步，使“我”无法忍受，所以“我”感到憎恶。由此，“我”联想到社会上“尤丽娅”们的不抗争，对这种普遍的病态现象感到不安。</a:t>
            </a:r>
            <a:r>
              <a:rPr lang="en-US" altLang="zh-CN" dirty="0"/>
              <a:t>[</a:t>
            </a:r>
            <a:r>
              <a:rPr lang="zh-CN" altLang="zh-CN" dirty="0"/>
              <a:t>“憎恶”</a:t>
            </a:r>
            <a:r>
              <a:rPr lang="en-US" altLang="zh-CN" dirty="0"/>
              <a:t>3</a:t>
            </a:r>
            <a:r>
              <a:rPr lang="zh-CN" altLang="zh-CN" dirty="0"/>
              <a:t>分，“不安”</a:t>
            </a:r>
            <a:r>
              <a:rPr lang="en-US" altLang="zh-CN" dirty="0"/>
              <a:t>2</a:t>
            </a:r>
            <a:r>
              <a:rPr lang="zh-CN" altLang="zh-CN" dirty="0"/>
              <a:t>分。意思对即可。</a:t>
            </a:r>
            <a:r>
              <a:rPr lang="en-US" altLang="zh-CN" dirty="0"/>
              <a:t>]</a:t>
            </a:r>
            <a:endParaRPr lang="zh-CN" altLang="zh-CN" dirty="0"/>
          </a:p>
          <a:p>
            <a:r>
              <a:rPr lang="en-US" altLang="zh-CN" dirty="0"/>
              <a:t>20.</a:t>
            </a:r>
            <a:r>
              <a:rPr lang="zh-CN" altLang="zh-CN" sz="2400" dirty="0">
                <a:solidFill>
                  <a:srgbClr val="FF0000"/>
                </a:solidFill>
                <a:latin typeface="华文楷体" pitchFamily="2" charset="-122"/>
                <a:ea typeface="华文楷体" pitchFamily="2" charset="-122"/>
                <a:cs typeface="+mj-cs"/>
              </a:rPr>
              <a:t>【背景探究】</a:t>
            </a:r>
            <a:r>
              <a:rPr lang="zh-CN" altLang="zh-CN" dirty="0"/>
              <a:t>描写的是一个强权横行霸道、弱者逆来顺受的黑暗社会。</a:t>
            </a:r>
            <a:r>
              <a:rPr lang="en-US" altLang="zh-CN" dirty="0"/>
              <a:t>[</a:t>
            </a:r>
            <a:r>
              <a:rPr lang="zh-CN" altLang="zh-CN" dirty="0"/>
              <a:t>答对</a:t>
            </a:r>
            <a:r>
              <a:rPr lang="en-US" altLang="zh-CN" dirty="0"/>
              <a:t>1</a:t>
            </a:r>
            <a:r>
              <a:rPr lang="zh-CN" altLang="zh-CN" dirty="0"/>
              <a:t>点</a:t>
            </a:r>
            <a:r>
              <a:rPr lang="en-US" altLang="zh-CN" dirty="0"/>
              <a:t>2</a:t>
            </a:r>
            <a:r>
              <a:rPr lang="zh-CN" altLang="zh-CN" dirty="0"/>
              <a:t>分，意思对即可。</a:t>
            </a:r>
            <a:r>
              <a:rPr lang="en-US" altLang="zh-CN" dirty="0"/>
              <a:t>]</a:t>
            </a:r>
            <a:endParaRPr lang="zh-CN" altLang="zh-CN" dirty="0"/>
          </a:p>
          <a:p>
            <a:endParaRPr lang="zh-CN" altLang="en-US" dirty="0"/>
          </a:p>
        </p:txBody>
      </p:sp>
    </p:spTree>
    <p:extLst>
      <p:ext uri="{BB962C8B-B14F-4D97-AF65-F5344CB8AC3E}">
        <p14:creationId xmlns:p14="http://schemas.microsoft.com/office/powerpoint/2010/main" val="30869244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总结（</a:t>
            </a:r>
            <a:r>
              <a:rPr lang="zh-CN" altLang="en-US" sz="3600" dirty="0" smtClean="0">
                <a:solidFill>
                  <a:srgbClr val="FF0000"/>
                </a:solidFill>
                <a:latin typeface="华文楷体" pitchFamily="2" charset="-122"/>
                <a:ea typeface="华文楷体" pitchFamily="2" charset="-122"/>
              </a:rPr>
              <a:t>内行看门道</a:t>
            </a:r>
            <a:r>
              <a:rPr lang="zh-CN" altLang="en-US" dirty="0" smtClean="0"/>
              <a:t>）</a:t>
            </a:r>
            <a:endParaRPr lang="zh-CN" altLang="en-US" dirty="0"/>
          </a:p>
        </p:txBody>
      </p:sp>
      <p:sp>
        <p:nvSpPr>
          <p:cNvPr id="3" name="内容占位符 2"/>
          <p:cNvSpPr>
            <a:spLocks noGrp="1"/>
          </p:cNvSpPr>
          <p:nvPr>
            <p:ph idx="1"/>
          </p:nvPr>
        </p:nvSpPr>
        <p:spPr/>
        <p:txBody>
          <a:bodyPr>
            <a:normAutofit fontScale="92500"/>
          </a:bodyPr>
          <a:lstStyle/>
          <a:p>
            <a:r>
              <a:rPr lang="zh-CN" altLang="en-US" dirty="0"/>
              <a:t>第一单元：叙述，</a:t>
            </a:r>
            <a:r>
              <a:rPr lang="zh-CN" altLang="en-US" dirty="0">
                <a:latin typeface="华文楷体" pitchFamily="2" charset="-122"/>
                <a:ea typeface="华文楷体" pitchFamily="2" charset="-122"/>
              </a:rPr>
              <a:t>叙述的角度人称语调速度</a:t>
            </a:r>
            <a:endParaRPr lang="en-US" altLang="zh-CN" dirty="0">
              <a:latin typeface="华文楷体" pitchFamily="2" charset="-122"/>
              <a:ea typeface="华文楷体" pitchFamily="2" charset="-122"/>
            </a:endParaRPr>
          </a:p>
          <a:p>
            <a:r>
              <a:rPr lang="zh-CN" altLang="en-US" dirty="0"/>
              <a:t>第二单元：场景，</a:t>
            </a:r>
            <a:r>
              <a:rPr lang="zh-CN" altLang="en-US" dirty="0">
                <a:latin typeface="华文楷体" pitchFamily="2" charset="-122"/>
                <a:ea typeface="华文楷体" pitchFamily="2" charset="-122"/>
              </a:rPr>
              <a:t>室外场景室内场景，场景的作用，</a:t>
            </a:r>
            <a:endParaRPr lang="en-US" altLang="zh-CN" dirty="0">
              <a:latin typeface="华文楷体" pitchFamily="2" charset="-122"/>
              <a:ea typeface="华文楷体" pitchFamily="2" charset="-122"/>
            </a:endParaRPr>
          </a:p>
          <a:p>
            <a:r>
              <a:rPr lang="zh-CN" altLang="en-US" dirty="0"/>
              <a:t>第三单元：主题，</a:t>
            </a:r>
            <a:r>
              <a:rPr lang="zh-CN" altLang="en-US" dirty="0">
                <a:latin typeface="华文楷体" pitchFamily="2" charset="-122"/>
                <a:ea typeface="华文楷体" pitchFamily="2" charset="-122"/>
              </a:rPr>
              <a:t>主题的分类爱与恨，生与死，美与丑，以及批判社会现象，揭示人物性格。表现人物的手法，</a:t>
            </a:r>
            <a:endParaRPr lang="en-US" altLang="zh-CN" dirty="0">
              <a:latin typeface="华文楷体" pitchFamily="2" charset="-122"/>
              <a:ea typeface="华文楷体" pitchFamily="2" charset="-122"/>
            </a:endParaRPr>
          </a:p>
          <a:p>
            <a:r>
              <a:rPr lang="zh-CN" altLang="en-US" dirty="0"/>
              <a:t>第四单元是人物，</a:t>
            </a:r>
            <a:r>
              <a:rPr lang="zh-CN" altLang="en-US" dirty="0">
                <a:latin typeface="华文楷体" pitchFamily="2" charset="-122"/>
                <a:ea typeface="华文楷体" pitchFamily="2" charset="-122"/>
              </a:rPr>
              <a:t>人物有扁平人物，圆形人物，贴着人物“读”揣摩人物心理，人物形象的塑造手法，细节描写，</a:t>
            </a:r>
            <a:endParaRPr lang="en-US" altLang="zh-CN" dirty="0">
              <a:latin typeface="华文楷体" pitchFamily="2" charset="-122"/>
              <a:ea typeface="华文楷体" pitchFamily="2" charset="-122"/>
            </a:endParaRPr>
          </a:p>
          <a:p>
            <a:endParaRPr lang="zh-CN" altLang="en-US" dirty="0"/>
          </a:p>
        </p:txBody>
      </p:sp>
    </p:spTree>
    <p:extLst>
      <p:ext uri="{BB962C8B-B14F-4D97-AF65-F5344CB8AC3E}">
        <p14:creationId xmlns:p14="http://schemas.microsoft.com/office/powerpoint/2010/main" val="28892468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b="1" dirty="0">
                <a:solidFill>
                  <a:schemeClr val="accent3"/>
                </a:solidFill>
                <a:latin typeface="华文细黑" pitchFamily="2" charset="-122"/>
                <a:ea typeface="华文细黑" pitchFamily="2" charset="-122"/>
              </a:rPr>
              <a:t>你记忆中的</a:t>
            </a:r>
            <a:r>
              <a:rPr lang="zh-CN" altLang="en-US" b="1" dirty="0">
                <a:latin typeface="华文细黑" pitchFamily="2" charset="-122"/>
                <a:ea typeface="华文细黑" pitchFamily="2" charset="-122"/>
              </a:rPr>
              <a:t>人物形象</a:t>
            </a:r>
            <a:r>
              <a:rPr lang="zh-CN" altLang="en-US" b="1" dirty="0">
                <a:solidFill>
                  <a:schemeClr val="accent3"/>
                </a:solidFill>
                <a:latin typeface="华文细黑" pitchFamily="2" charset="-122"/>
                <a:ea typeface="华文细黑" pitchFamily="2" charset="-122"/>
              </a:rPr>
              <a:t>简析</a:t>
            </a:r>
            <a:r>
              <a:rPr lang="en-US" altLang="zh-CN" b="1" dirty="0">
                <a:solidFill>
                  <a:schemeClr val="accent3"/>
                </a:solidFill>
                <a:latin typeface="华文细黑" pitchFamily="2" charset="-122"/>
                <a:ea typeface="华文细黑" pitchFamily="2" charset="-122"/>
              </a:rPr>
              <a:t/>
            </a:r>
            <a:br>
              <a:rPr lang="en-US" altLang="zh-CN" b="1" dirty="0">
                <a:solidFill>
                  <a:schemeClr val="accent3"/>
                </a:solidFill>
                <a:latin typeface="华文细黑" pitchFamily="2" charset="-122"/>
                <a:ea typeface="华文细黑" pitchFamily="2" charset="-122"/>
              </a:rPr>
            </a:br>
            <a:endParaRPr lang="zh-CN" altLang="en-US" dirty="0"/>
          </a:p>
        </p:txBody>
      </p:sp>
      <p:sp>
        <p:nvSpPr>
          <p:cNvPr id="3" name="内容占位符 2"/>
          <p:cNvSpPr>
            <a:spLocks noGrp="1"/>
          </p:cNvSpPr>
          <p:nvPr>
            <p:ph idx="1"/>
          </p:nvPr>
        </p:nvSpPr>
        <p:spPr/>
        <p:txBody>
          <a:bodyPr/>
          <a:lstStyle/>
          <a:p>
            <a:pPr marL="0" indent="0">
              <a:buNone/>
            </a:pPr>
            <a:r>
              <a:rPr lang="zh-CN" altLang="en-US" dirty="0" smtClean="0"/>
              <a:t>贾宝玉</a:t>
            </a:r>
            <a:endParaRPr lang="en-US" altLang="zh-CN" dirty="0" smtClean="0"/>
          </a:p>
          <a:p>
            <a:pPr marL="0" indent="0">
              <a:buNone/>
            </a:pPr>
            <a:r>
              <a:rPr lang="zh-CN" altLang="en-US" dirty="0" smtClean="0"/>
              <a:t>牧羊少年</a:t>
            </a:r>
            <a:endParaRPr lang="en-US" altLang="zh-CN" dirty="0" smtClean="0"/>
          </a:p>
          <a:p>
            <a:pPr marL="0" indent="0">
              <a:buNone/>
            </a:pPr>
            <a:r>
              <a:rPr lang="zh-CN" altLang="en-US" dirty="0"/>
              <a:t>黑</a:t>
            </a:r>
            <a:r>
              <a:rPr lang="zh-CN" altLang="en-US" dirty="0" smtClean="0"/>
              <a:t>旋风</a:t>
            </a:r>
            <a:endParaRPr lang="en-US" altLang="zh-CN" dirty="0" smtClean="0"/>
          </a:p>
          <a:p>
            <a:pPr marL="0" indent="0">
              <a:buNone/>
            </a:pPr>
            <a:r>
              <a:rPr lang="zh-CN" altLang="en-US" dirty="0" smtClean="0">
                <a:hlinkClick r:id="rId2" action="ppaction://hlinksldjump"/>
              </a:rPr>
              <a:t>安娜卡列尼娜</a:t>
            </a:r>
            <a:endParaRPr lang="en-US" altLang="zh-CN" dirty="0" smtClean="0"/>
          </a:p>
          <a:p>
            <a:pPr marL="0" indent="0">
              <a:buNone/>
            </a:pPr>
            <a:endParaRPr lang="en-US" altLang="zh-CN" dirty="0"/>
          </a:p>
          <a:p>
            <a:pPr marL="0" indent="0">
              <a:buNone/>
            </a:pPr>
            <a:r>
              <a:rPr lang="zh-CN" altLang="en-US" dirty="0"/>
              <a:t>圆形人物和扁平</a:t>
            </a:r>
            <a:r>
              <a:rPr lang="zh-CN" altLang="en-US" dirty="0" smtClean="0"/>
              <a:t>人物</a:t>
            </a:r>
            <a:endParaRPr lang="en-US" altLang="zh-CN" dirty="0" smtClean="0"/>
          </a:p>
          <a:p>
            <a:pPr marL="0" indent="0">
              <a:buNone/>
            </a:pPr>
            <a:endParaRPr lang="zh-CN" altLang="en-US" dirty="0"/>
          </a:p>
        </p:txBody>
      </p:sp>
    </p:spTree>
    <p:extLst>
      <p:ext uri="{BB962C8B-B14F-4D97-AF65-F5344CB8AC3E}">
        <p14:creationId xmlns:p14="http://schemas.microsoft.com/office/powerpoint/2010/main" val="2742706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0"/>
            <a:ext cx="8928992" cy="6741368"/>
          </a:xfrm>
        </p:spPr>
        <p:txBody>
          <a:bodyPr>
            <a:normAutofit lnSpcReduction="10000"/>
          </a:bodyPr>
          <a:lstStyle/>
          <a:p>
            <a:pPr indent="342900" algn="ctr"/>
            <a:r>
              <a:rPr lang="zh-CN" altLang="zh-CN" dirty="0"/>
              <a:t>喂自己影子吃饭的人</a:t>
            </a:r>
          </a:p>
          <a:p>
            <a:pPr indent="342900" algn="r"/>
            <a:r>
              <a:rPr lang="zh-CN" altLang="zh-CN" dirty="0"/>
              <a:t>【阿根廷】莱•巴尔莱塔</a:t>
            </a:r>
          </a:p>
          <a:p>
            <a:pPr indent="342900"/>
            <a:r>
              <a:rPr lang="en-US" altLang="zh-CN" dirty="0" smtClean="0"/>
              <a:t>    </a:t>
            </a:r>
            <a:r>
              <a:rPr lang="zh-CN" altLang="zh-CN" dirty="0" smtClean="0"/>
              <a:t>晚饭</a:t>
            </a:r>
            <a:r>
              <a:rPr lang="zh-CN" altLang="zh-CN" dirty="0"/>
              <a:t>时，饭店里走进一位高个儿，面容和蔼，脸上的笑容矜持而又惨淡。</a:t>
            </a:r>
            <a:r>
              <a:rPr lang="en-US" altLang="zh-CN" dirty="0">
                <a:solidFill>
                  <a:srgbClr val="FF0000"/>
                </a:solidFill>
                <a:latin typeface="华文楷体" pitchFamily="2" charset="-122"/>
                <a:ea typeface="华文楷体" pitchFamily="2" charset="-122"/>
              </a:rPr>
              <a:t>(</a:t>
            </a:r>
            <a:r>
              <a:rPr lang="zh-CN" altLang="zh-CN" dirty="0">
                <a:solidFill>
                  <a:srgbClr val="FF0000"/>
                </a:solidFill>
                <a:latin typeface="华文楷体" pitchFamily="2" charset="-122"/>
                <a:ea typeface="华文楷体" pitchFamily="2" charset="-122"/>
              </a:rPr>
              <a:t>思考为何惨淡</a:t>
            </a:r>
            <a:r>
              <a:rPr lang="en-US" altLang="zh-CN" dirty="0">
                <a:solidFill>
                  <a:srgbClr val="FF0000"/>
                </a:solidFill>
                <a:latin typeface="华文楷体" pitchFamily="2" charset="-122"/>
                <a:ea typeface="华文楷体" pitchFamily="2" charset="-122"/>
              </a:rPr>
              <a:t>)</a:t>
            </a:r>
            <a:endParaRPr lang="zh-CN" altLang="zh-CN" dirty="0">
              <a:solidFill>
                <a:srgbClr val="FF0000"/>
              </a:solidFill>
              <a:latin typeface="华文楷体" pitchFamily="2" charset="-122"/>
              <a:ea typeface="华文楷体" pitchFamily="2" charset="-122"/>
            </a:endParaRPr>
          </a:p>
          <a:p>
            <a:pPr indent="342900"/>
            <a:r>
              <a:rPr lang="en-US" altLang="zh-CN" dirty="0" smtClean="0"/>
              <a:t>     </a:t>
            </a:r>
            <a:r>
              <a:rPr lang="zh-CN" altLang="zh-CN" dirty="0" smtClean="0"/>
              <a:t>他风度翩翩</a:t>
            </a:r>
            <a:r>
              <a:rPr lang="en-US" altLang="zh-CN" dirty="0">
                <a:solidFill>
                  <a:srgbClr val="FF0000"/>
                </a:solidFill>
                <a:latin typeface="华文楷体" pitchFamily="2" charset="-122"/>
                <a:ea typeface="华文楷体" pitchFamily="2" charset="-122"/>
              </a:rPr>
              <a:t>(</a:t>
            </a:r>
            <a:r>
              <a:rPr lang="zh-CN" altLang="en-US" dirty="0">
                <a:solidFill>
                  <a:srgbClr val="FF0000"/>
                </a:solidFill>
                <a:latin typeface="华文楷体" pitchFamily="2" charset="-122"/>
                <a:ea typeface="华文楷体" pitchFamily="2" charset="-122"/>
              </a:rPr>
              <a:t>为何写他帅</a:t>
            </a:r>
            <a:r>
              <a:rPr lang="zh-CN" altLang="en-US" dirty="0">
                <a:solidFill>
                  <a:srgbClr val="FF0000"/>
                </a:solidFill>
                <a:latin typeface="华文楷体" pitchFamily="2" charset="-122"/>
                <a:ea typeface="华文楷体" pitchFamily="2" charset="-122"/>
              </a:rPr>
              <a:t>呀</a:t>
            </a:r>
            <a:r>
              <a:rPr lang="en-US" altLang="zh-CN" dirty="0">
                <a:solidFill>
                  <a:srgbClr val="FF0000"/>
                </a:solidFill>
                <a:latin typeface="华文楷体" pitchFamily="2" charset="-122"/>
                <a:ea typeface="华文楷体" pitchFamily="2" charset="-122"/>
              </a:rPr>
              <a:t>)</a:t>
            </a:r>
            <a:r>
              <a:rPr lang="zh-CN" altLang="zh-CN" dirty="0" smtClean="0"/>
              <a:t>走上</a:t>
            </a:r>
            <a:r>
              <a:rPr lang="zh-CN" altLang="zh-CN" dirty="0"/>
              <a:t>前台，朗声说道：</a:t>
            </a:r>
            <a:r>
              <a:rPr lang="en-US" altLang="zh-CN" dirty="0"/>
              <a:t>	</a:t>
            </a:r>
            <a:endParaRPr lang="zh-CN" altLang="zh-CN" dirty="0"/>
          </a:p>
          <a:p>
            <a:pPr indent="342900"/>
            <a:r>
              <a:rPr lang="zh-CN" altLang="zh-CN" dirty="0"/>
              <a:t>“诸位，敝人十分愿意应邀在此介绍一种奇迹，迄今无人能窥见其奥妙。近年来，敝人深入自己影子的心灵，努力探索其需求和爱好。兄弟十分愿意把来龙去脉演述一番，以报答诸位的美意。请看</a:t>
            </a:r>
            <a:r>
              <a:rPr lang="en-US" altLang="zh-CN" dirty="0"/>
              <a:t>!</a:t>
            </a:r>
            <a:r>
              <a:rPr lang="zh-CN" altLang="zh-CN" dirty="0"/>
              <a:t>我至亲至诚的终身伴侣——我的影子的实际存在。</a:t>
            </a:r>
            <a:r>
              <a:rPr lang="zh-CN" altLang="zh-CN" dirty="0" smtClean="0"/>
              <a:t>”</a:t>
            </a:r>
            <a:r>
              <a:rPr lang="en-US" altLang="zh-CN" dirty="0">
                <a:solidFill>
                  <a:srgbClr val="FF0000"/>
                </a:solidFill>
                <a:latin typeface="华文楷体" pitchFamily="2" charset="-122"/>
                <a:ea typeface="华文楷体" pitchFamily="2" charset="-122"/>
              </a:rPr>
              <a:t> </a:t>
            </a:r>
            <a:r>
              <a:rPr lang="en-US" altLang="zh-CN" dirty="0" smtClean="0">
                <a:solidFill>
                  <a:srgbClr val="FF0000"/>
                </a:solidFill>
                <a:latin typeface="华文楷体" pitchFamily="2" charset="-122"/>
                <a:ea typeface="华文楷体" pitchFamily="2" charset="-122"/>
              </a:rPr>
              <a:t>(</a:t>
            </a:r>
            <a:r>
              <a:rPr lang="zh-CN" altLang="en-US" dirty="0" smtClean="0">
                <a:solidFill>
                  <a:srgbClr val="FF0000"/>
                </a:solidFill>
                <a:latin typeface="华文楷体" pitchFamily="2" charset="-122"/>
                <a:ea typeface="华文楷体" pitchFamily="2" charset="-122"/>
              </a:rPr>
              <a:t>语言</a:t>
            </a:r>
            <a:r>
              <a:rPr lang="zh-CN" altLang="en-US" dirty="0">
                <a:solidFill>
                  <a:srgbClr val="FF0000"/>
                </a:solidFill>
                <a:latin typeface="华文楷体" pitchFamily="2" charset="-122"/>
                <a:ea typeface="华文楷体" pitchFamily="2" charset="-122"/>
              </a:rPr>
              <a:t>描写反映人物性格，吸引读者阅读</a:t>
            </a:r>
            <a:r>
              <a:rPr lang="zh-CN" altLang="en-US" dirty="0" smtClean="0">
                <a:solidFill>
                  <a:srgbClr val="FF0000"/>
                </a:solidFill>
                <a:latin typeface="华文楷体" pitchFamily="2" charset="-122"/>
                <a:ea typeface="华文楷体" pitchFamily="2" charset="-122"/>
              </a:rPr>
              <a:t>兴趣</a:t>
            </a:r>
            <a:r>
              <a:rPr lang="en-US" altLang="zh-CN" dirty="0" smtClean="0">
                <a:solidFill>
                  <a:srgbClr val="FF0000"/>
                </a:solidFill>
                <a:latin typeface="华文楷体" pitchFamily="2" charset="-122"/>
                <a:ea typeface="华文楷体" pitchFamily="2" charset="-122"/>
              </a:rPr>
              <a:t>)</a:t>
            </a:r>
            <a:endParaRPr lang="zh-CN" altLang="zh-CN" dirty="0"/>
          </a:p>
        </p:txBody>
      </p:sp>
    </p:spTree>
    <p:extLst>
      <p:ext uri="{BB962C8B-B14F-4D97-AF65-F5344CB8AC3E}">
        <p14:creationId xmlns:p14="http://schemas.microsoft.com/office/powerpoint/2010/main" val="2282550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0"/>
            <a:ext cx="8928992" cy="6741368"/>
          </a:xfrm>
        </p:spPr>
        <p:txBody>
          <a:bodyPr/>
          <a:lstStyle/>
          <a:p>
            <a:pPr indent="720000"/>
            <a:r>
              <a:rPr lang="zh-CN" altLang="zh-CN" dirty="0"/>
              <a:t>在半明半暗的灯光中，他走近墙壁，修长的身影清晰地投射在墙上。全厅鸦雀无声，人们一个个伸长脖子，争看究竟。他像要放飞一只鸽子似的，双手合拢报幕：</a:t>
            </a:r>
          </a:p>
          <a:p>
            <a:pPr indent="720000"/>
            <a:r>
              <a:rPr lang="zh-CN" altLang="zh-CN" dirty="0"/>
              <a:t>“骑士跳栏</a:t>
            </a:r>
            <a:r>
              <a:rPr lang="en-US" altLang="zh-CN" dirty="0"/>
              <a:t>!</a:t>
            </a:r>
            <a:r>
              <a:rPr lang="zh-CN" altLang="zh-CN" dirty="0"/>
              <a:t>”</a:t>
            </a:r>
          </a:p>
          <a:p>
            <a:pPr indent="720000"/>
            <a:r>
              <a:rPr lang="zh-CN" altLang="zh-CN" dirty="0"/>
              <a:t>骑士模样的形状在墙上蹦了一下。</a:t>
            </a:r>
          </a:p>
          <a:p>
            <a:pPr indent="720000"/>
            <a:r>
              <a:rPr lang="zh-CN" altLang="zh-CN" dirty="0"/>
              <a:t>“玉兔食菜</a:t>
            </a:r>
            <a:r>
              <a:rPr lang="en-US" altLang="zh-CN" dirty="0"/>
              <a:t>!</a:t>
            </a:r>
            <a:r>
              <a:rPr lang="zh-CN" altLang="zh-CN" dirty="0"/>
              <a:t>”</a:t>
            </a:r>
          </a:p>
          <a:p>
            <a:pPr indent="720000"/>
            <a:r>
              <a:rPr lang="zh-CN" altLang="zh-CN" dirty="0"/>
              <a:t>顿时，出现一只兔子在啃白菜。</a:t>
            </a:r>
          </a:p>
          <a:p>
            <a:pPr indent="720000"/>
            <a:r>
              <a:rPr lang="zh-CN" altLang="zh-CN" dirty="0"/>
              <a:t>“山羊爬坡</a:t>
            </a:r>
            <a:r>
              <a:rPr lang="en-US" altLang="zh-CN" dirty="0"/>
              <a:t>!</a:t>
            </a:r>
            <a:r>
              <a:rPr lang="zh-CN" altLang="zh-CN" dirty="0"/>
              <a:t>”</a:t>
            </a:r>
          </a:p>
          <a:p>
            <a:pPr indent="720000"/>
            <a:r>
              <a:rPr lang="zh-CN" altLang="zh-CN" dirty="0"/>
              <a:t>果然，山羊模样的影子开始步履艰难地爬一个陡坡。</a:t>
            </a:r>
          </a:p>
          <a:p>
            <a:pPr indent="720000"/>
            <a:endParaRPr lang="zh-CN" altLang="en-US" dirty="0"/>
          </a:p>
        </p:txBody>
      </p:sp>
    </p:spTree>
    <p:extLst>
      <p:ext uri="{BB962C8B-B14F-4D97-AF65-F5344CB8AC3E}">
        <p14:creationId xmlns:p14="http://schemas.microsoft.com/office/powerpoint/2010/main" val="2282550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0"/>
            <a:ext cx="8928992" cy="6741368"/>
          </a:xfrm>
        </p:spPr>
        <p:txBody>
          <a:bodyPr>
            <a:normAutofit/>
          </a:bodyPr>
          <a:lstStyle/>
          <a:p>
            <a:r>
              <a:rPr lang="zh-CN" altLang="zh-CN" dirty="0"/>
              <a:t>“现在我要让这昙花一现的形象具有独立的生命，向大家揭示一个无声的新世界。”</a:t>
            </a:r>
          </a:p>
          <a:p>
            <a:r>
              <a:rPr lang="zh-CN" altLang="zh-CN" dirty="0"/>
              <a:t>说完，他从墙壁旁走开，影子却魔术般地越拉越长，直顶到天花板上。</a:t>
            </a:r>
          </a:p>
          <a:p>
            <a:r>
              <a:rPr lang="zh-CN" altLang="zh-CN" dirty="0"/>
              <a:t>“诸位，为了使影子能脱离我而独立生活，敝人进行过孜孜不倦的研究。我只要对它稍加吩咐，它就会具有生命的各种特征……甚至还会吃东西</a:t>
            </a:r>
            <a:r>
              <a:rPr lang="en-US" altLang="zh-CN" dirty="0"/>
              <a:t>!</a:t>
            </a:r>
            <a:r>
              <a:rPr lang="zh-CN" altLang="zh-CN" dirty="0"/>
              <a:t>我马上给诸位表演一番。诸位给我的影子吃些什么呢</a:t>
            </a:r>
            <a:r>
              <a:rPr lang="en-US" altLang="zh-CN" dirty="0"/>
              <a:t>?</a:t>
            </a:r>
            <a:r>
              <a:rPr lang="zh-CN" altLang="zh-CN" dirty="0"/>
              <a:t>”</a:t>
            </a:r>
            <a:endParaRPr lang="zh-CN" altLang="en-US" dirty="0"/>
          </a:p>
        </p:txBody>
      </p:sp>
    </p:spTree>
    <p:extLst>
      <p:ext uri="{BB962C8B-B14F-4D97-AF65-F5344CB8AC3E}">
        <p14:creationId xmlns:p14="http://schemas.microsoft.com/office/powerpoint/2010/main" val="106174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0"/>
            <a:ext cx="8928992" cy="6741368"/>
          </a:xfrm>
        </p:spPr>
        <p:txBody>
          <a:bodyPr>
            <a:normAutofit/>
          </a:bodyPr>
          <a:lstStyle/>
          <a:p>
            <a:r>
              <a:rPr lang="zh-CN" altLang="zh-CN" dirty="0"/>
              <a:t>一个炸雷般的声音回答说：</a:t>
            </a:r>
          </a:p>
          <a:p>
            <a:r>
              <a:rPr lang="zh-CN" altLang="zh-CN" dirty="0"/>
              <a:t>“给，给它吃这块火鸡肉冻。”</a:t>
            </a:r>
          </a:p>
          <a:p>
            <a:r>
              <a:rPr lang="zh-CN" altLang="zh-CN" dirty="0"/>
              <a:t>一阵哄堂大笑。他伸手接过递来的菜盘，走近墙壁。他的影子随即自如地从天花板上缩了回来，几乎贴近了他的身子。人们看得清清楚楚，他的身子并未挪动，那影子却将纤细的双手伸向盘子，小心翼翼地抄起那块肉，送到嘴里，嚼着，吞着……</a:t>
            </a:r>
          </a:p>
          <a:p>
            <a:r>
              <a:rPr lang="zh-CN" altLang="zh-CN" dirty="0"/>
              <a:t>“简直太神了</a:t>
            </a:r>
            <a:r>
              <a:rPr lang="en-US" altLang="zh-CN" dirty="0"/>
              <a:t>!</a:t>
            </a:r>
            <a:r>
              <a:rPr lang="zh-CN" altLang="zh-CN" dirty="0"/>
              <a:t>”</a:t>
            </a:r>
          </a:p>
          <a:p>
            <a:endParaRPr lang="zh-CN" altLang="en-US" dirty="0"/>
          </a:p>
        </p:txBody>
      </p:sp>
    </p:spTree>
    <p:extLst>
      <p:ext uri="{BB962C8B-B14F-4D97-AF65-F5344CB8AC3E}">
        <p14:creationId xmlns:p14="http://schemas.microsoft.com/office/powerpoint/2010/main" val="106174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0"/>
            <a:ext cx="8928992" cy="6741368"/>
          </a:xfrm>
        </p:spPr>
        <p:txBody>
          <a:bodyPr>
            <a:normAutofit/>
          </a:bodyPr>
          <a:lstStyle/>
          <a:p>
            <a:r>
              <a:rPr lang="zh-CN" altLang="zh-CN" dirty="0"/>
              <a:t> “嗯，你信吗</a:t>
            </a:r>
            <a:r>
              <a:rPr lang="en-US" altLang="zh-CN" dirty="0"/>
              <a:t>?</a:t>
            </a:r>
            <a:r>
              <a:rPr lang="zh-CN" altLang="zh-CN" dirty="0"/>
              <a:t>”</a:t>
            </a:r>
          </a:p>
          <a:p>
            <a:r>
              <a:rPr lang="zh-CN" altLang="zh-CN" dirty="0"/>
              <a:t>“天哪</a:t>
            </a:r>
            <a:r>
              <a:rPr lang="en-US" altLang="zh-CN" dirty="0"/>
              <a:t>!</a:t>
            </a:r>
            <a:r>
              <a:rPr lang="zh-CN" altLang="zh-CN" dirty="0"/>
              <a:t>夫人，我可不是三岁的小孩</a:t>
            </a:r>
            <a:r>
              <a:rPr lang="en-US" altLang="zh-CN" dirty="0"/>
              <a:t>!</a:t>
            </a:r>
            <a:r>
              <a:rPr lang="zh-CN" altLang="zh-CN" dirty="0"/>
              <a:t>”</a:t>
            </a:r>
          </a:p>
          <a:p>
            <a:r>
              <a:rPr lang="zh-CN" altLang="zh-CN" dirty="0"/>
              <a:t>“可是，您总不会否认这把戏确实很妙，是吗</a:t>
            </a:r>
            <a:r>
              <a:rPr lang="en-US" altLang="zh-CN" dirty="0"/>
              <a:t>?</a:t>
            </a:r>
            <a:r>
              <a:rPr lang="zh-CN" altLang="zh-CN" dirty="0"/>
              <a:t>”</a:t>
            </a:r>
          </a:p>
          <a:p>
            <a:r>
              <a:rPr lang="zh-CN" altLang="zh-CN" dirty="0"/>
              <a:t>“给它这块鸡脯。”</a:t>
            </a:r>
          </a:p>
          <a:p>
            <a:r>
              <a:rPr lang="zh-CN" altLang="zh-CN" dirty="0"/>
              <a:t>“梨</a:t>
            </a:r>
            <a:r>
              <a:rPr lang="en-US" altLang="zh-CN" dirty="0"/>
              <a:t>!</a:t>
            </a:r>
            <a:r>
              <a:rPr lang="zh-CN" altLang="zh-CN" dirty="0"/>
              <a:t>看着它如何吃梨一定妙不可言。”</a:t>
            </a:r>
          </a:p>
          <a:p>
            <a:r>
              <a:rPr lang="zh-CN" altLang="zh-CN" dirty="0"/>
              <a:t>“很好。诸位，现在先吃鸡脯。噢，劳驾哪位递给我一条餐巾</a:t>
            </a:r>
            <a:r>
              <a:rPr lang="en-US" altLang="zh-CN" dirty="0"/>
              <a:t>?</a:t>
            </a:r>
            <a:r>
              <a:rPr lang="zh-CN" altLang="zh-CN" dirty="0"/>
              <a:t>谢谢</a:t>
            </a:r>
            <a:r>
              <a:rPr lang="en-US" altLang="zh-CN" dirty="0"/>
              <a:t>!</a:t>
            </a:r>
            <a:r>
              <a:rPr lang="zh-CN" altLang="zh-CN" dirty="0"/>
              <a:t>”</a:t>
            </a:r>
          </a:p>
          <a:p>
            <a:endParaRPr lang="zh-CN" altLang="en-US" dirty="0"/>
          </a:p>
        </p:txBody>
      </p:sp>
    </p:spTree>
    <p:extLst>
      <p:ext uri="{BB962C8B-B14F-4D97-AF65-F5344CB8AC3E}">
        <p14:creationId xmlns:p14="http://schemas.microsoft.com/office/powerpoint/2010/main" val="106174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0"/>
            <a:ext cx="8928992" cy="6741368"/>
          </a:xfrm>
        </p:spPr>
        <p:txBody>
          <a:bodyPr>
            <a:normAutofit/>
          </a:bodyPr>
          <a:lstStyle/>
          <a:p>
            <a:r>
              <a:rPr lang="zh-CN" altLang="zh-CN" dirty="0"/>
              <a:t>所有人都兴致勃勃地加入了这场娱乐。</a:t>
            </a:r>
          </a:p>
          <a:p>
            <a:r>
              <a:rPr lang="zh-CN" altLang="zh-CN" dirty="0"/>
              <a:t>“再给它吃点饼，你这影子可有点干瘦呵</a:t>
            </a:r>
            <a:r>
              <a:rPr lang="en-US" altLang="zh-CN" dirty="0"/>
              <a:t>!</a:t>
            </a:r>
            <a:r>
              <a:rPr lang="zh-CN" altLang="zh-CN" dirty="0"/>
              <a:t>”</a:t>
            </a:r>
          </a:p>
          <a:p>
            <a:r>
              <a:rPr lang="zh-CN" altLang="zh-CN" dirty="0"/>
              <a:t>“喂，机灵鬼，你的影子喝酒不</a:t>
            </a:r>
            <a:r>
              <a:rPr lang="en-US" altLang="zh-CN" dirty="0"/>
              <a:t>?</a:t>
            </a:r>
            <a:r>
              <a:rPr lang="zh-CN" altLang="zh-CN" dirty="0"/>
              <a:t>给它这杯酒，喝了可以解愁。”</a:t>
            </a:r>
          </a:p>
          <a:p>
            <a:r>
              <a:rPr lang="zh-CN" altLang="zh-CN" dirty="0"/>
              <a:t>“哎呦，我笑得实在受不了喽。”</a:t>
            </a:r>
          </a:p>
          <a:p>
            <a:r>
              <a:rPr lang="zh-CN" altLang="zh-CN" dirty="0"/>
              <a:t>那影子又吃、又喝，泰然自若。不久，那人把灯全部打开，神情冷漠而忧郁，脸色显得格外苍白。他一本正经地说到</a:t>
            </a:r>
            <a:r>
              <a:rPr lang="zh-CN" altLang="zh-CN" dirty="0" smtClean="0"/>
              <a:t>：</a:t>
            </a:r>
            <a:endParaRPr lang="zh-CN" altLang="zh-CN" dirty="0"/>
          </a:p>
        </p:txBody>
      </p:sp>
    </p:spTree>
    <p:extLst>
      <p:ext uri="{BB962C8B-B14F-4D97-AF65-F5344CB8AC3E}">
        <p14:creationId xmlns:p14="http://schemas.microsoft.com/office/powerpoint/2010/main" val="3680827097"/>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3076</Words>
  <Application>Microsoft Office PowerPoint</Application>
  <PresentationFormat>全屏显示(4:3)</PresentationFormat>
  <Paragraphs>147</Paragraphs>
  <Slides>25</Slides>
  <Notes>0</Notes>
  <HiddenSlides>0</HiddenSlides>
  <MMClips>0</MMClips>
  <ScaleCrop>false</ScaleCrop>
  <HeadingPairs>
    <vt:vector size="4" baseType="variant">
      <vt:variant>
        <vt:lpstr>主题</vt:lpstr>
      </vt:variant>
      <vt:variant>
        <vt:i4>1</vt:i4>
      </vt:variant>
      <vt:variant>
        <vt:lpstr>幻灯片标题</vt:lpstr>
      </vt:variant>
      <vt:variant>
        <vt:i4>25</vt:i4>
      </vt:variant>
    </vt:vector>
  </HeadingPairs>
  <TitlesOfParts>
    <vt:vector size="26" baseType="lpstr">
      <vt:lpstr>Office 主题​​</vt:lpstr>
      <vt:lpstr>第四单元</vt:lpstr>
      <vt:lpstr>PowerPoint 演示文稿</vt:lpstr>
      <vt:lpstr>你记忆中的人物形象简析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塑造人物的手法 </vt:lpstr>
      <vt:lpstr>《娜塔莎》中如何做到“贴着人物‘读’”</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总结（内行看门道）</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第四单元</dc:title>
  <dc:creator>AutoBVT</dc:creator>
  <cp:lastModifiedBy>AutoBVT</cp:lastModifiedBy>
  <cp:revision>25</cp:revision>
  <dcterms:created xsi:type="dcterms:W3CDTF">2018-10-11T03:14:10Z</dcterms:created>
  <dcterms:modified xsi:type="dcterms:W3CDTF">2018-10-16T02:39:28Z</dcterms:modified>
</cp:coreProperties>
</file>