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2" r:id="rId5"/>
    <p:sldId id="263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74" y="72"/>
      </p:cViewPr>
      <p:guideLst>
        <p:guide orient="horz" pos="981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F2960-D5FD-46BF-913B-0E623EBD8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E75715-0F6E-4094-8FAF-A2290DBCC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457888-2DF9-465F-977D-084DED83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A742A1-1024-4F48-BC8B-7D4F2233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978938-A7ED-4585-B03D-802AF0F4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D20904-C6CC-4981-BE27-A1E8315D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6E8A2A-8234-499A-9EA4-87D240458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5DA91A-F44A-447C-8B75-FC3739EF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E59119-68FB-4ECA-9E7A-54AF9A14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BFCE28-0AC1-46AA-8E45-7A9B1CC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66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00F68F-867F-47F1-BA05-C28B427AF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DCDCFE-425A-4F89-B098-382B77AEF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7D702A-8BC6-4FAC-B76C-505F4446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DA600F-B7A7-4066-A84F-DDDF2FCC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39D96-3975-4BD0-8CCB-CD4D1A60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19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4BFC6-6C0B-4691-BE1B-A78AE19F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D6D642-3487-411A-9920-6989CB6A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2090B1-D3F3-435D-BD0E-433FA810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B0C051-D4D4-4BCE-97E4-A738920E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3244B9-1343-492B-8981-26F47354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33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67A8AA-3B73-45B1-9C56-347AF944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8702FD-D700-4932-87DB-A70C6D140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F189EE-51D1-4AE5-88D7-F78E6B95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C74A47-AF13-4200-A5AE-B21DC09D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32A949-206A-45F1-A4F1-C19D26F0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6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D00706-1659-4127-A61C-7B1C617B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BDF66D-5A24-45B0-96A5-DF20C2B67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444154-B7F7-48C3-981E-70E1DA450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A8D53F-4864-4DFD-958F-85AEFD95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6D4682-A1FE-4053-A6DF-DC7ADE50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EA7C27-47A4-43D6-ACAB-BE37E358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61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A9722-0844-4DDF-943A-98B5C9AE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D68B2C-D3E4-4829-907B-DCD1EB3F9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0AAF3-DC66-4727-B26C-D43453A81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8E14E8-1A97-4508-BB36-9B8BA8ABB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7F88BB-C85C-4238-9E0D-47E7DFCB1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B9751C-C0B7-4FD8-8923-793FF9E5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B589E6-F1A8-4682-A73F-E8633571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49BC35C-A7FE-4712-A5DB-5E43007E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95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41D864-8E9A-40E5-90DD-A002AABC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A3E820-D2A0-467F-B0CC-BC25E7520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94DF81-504B-4283-8239-7EA7C4F6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02F754-FBD2-4679-BCF8-2A8048BA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76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2749CB9-6F91-488B-A49F-ED0A06FB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70CD80-2CBA-476D-806C-D03D3B75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99A1A6-6C42-4ED3-B7D9-1494314C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37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1E46A-92F9-4586-900F-E8E02E0F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139263-D5B0-4011-98E4-6F087720B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9DC269-58B6-4CC8-8802-7B93CE23E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27C9C8-D755-4DE8-94A4-C051368B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C46C1D-789C-4C48-BFA5-78826BD0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9D59B3-A6A3-461D-B0E4-9BE40C94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1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B7ECEA-A63D-4B05-A37B-F62CF7FD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332E669-11F3-4925-9835-7EBECA453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A42291-5544-480E-A74E-FD84280BF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5DBFF3-3BCA-460B-BF03-11D64C45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A4AAD9-E0FD-4CB9-AC20-14EAF856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5FE20C-465B-4C40-912B-69B3E7FF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6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A8FC396-B896-4377-9FB6-D3013A29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03B2A4-B999-447F-BFD4-4579D322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512B90-4860-485D-ABDC-336EE4A7F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CE63D-8864-4492-9DE4-04E5690F33E1}" type="datetimeFigureOut">
              <a:rPr lang="zh-CN" altLang="en-US" smtClean="0"/>
              <a:t>2019-09-04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80DA43-AA93-4FF3-B1DA-2F3E3C1BE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37E004-C89F-4DF7-8F05-A19ECA55E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44C9-260A-4149-BEBE-4F18B4DBD5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9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8D7640CE-D8AD-435E-B177-C55792F7F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30226" r="49216" b="943"/>
          <a:stretch/>
        </p:blipFill>
        <p:spPr bwMode="auto">
          <a:xfrm>
            <a:off x="8292862" y="181701"/>
            <a:ext cx="3605842" cy="35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109C3B-78A9-49E7-B5C5-D0DC5D178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76" t="19646" r="51822" b="56840"/>
          <a:stretch/>
        </p:blipFill>
        <p:spPr>
          <a:xfrm>
            <a:off x="12338" y="0"/>
            <a:ext cx="3886802" cy="377782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4255C8B-1516-4123-B9FA-E9D722BB75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716AEC-A92E-4609-9E86-1811D3DBF651}"/>
              </a:ext>
            </a:extLst>
          </p:cNvPr>
          <p:cNvSpPr/>
          <p:nvPr/>
        </p:nvSpPr>
        <p:spPr>
          <a:xfrm>
            <a:off x="1869429" y="2269978"/>
            <a:ext cx="6705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从生物圈到细胞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047CD2-DDFD-44C8-A3F9-D20BE1DBB7B6}"/>
              </a:ext>
            </a:extLst>
          </p:cNvPr>
          <p:cNvSpPr/>
          <p:nvPr/>
        </p:nvSpPr>
        <p:spPr>
          <a:xfrm>
            <a:off x="1963785" y="3896368"/>
            <a:ext cx="8337772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举例说出生命活动建立在细胞的基础之上（重点）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举例说明生命系统的结构层次（重点、难点）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认同细胞是基本的生命系统</a:t>
            </a:r>
          </a:p>
        </p:txBody>
      </p:sp>
    </p:spTree>
    <p:extLst>
      <p:ext uri="{BB962C8B-B14F-4D97-AF65-F5344CB8AC3E}">
        <p14:creationId xmlns:p14="http://schemas.microsoft.com/office/powerpoint/2010/main" val="164890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917713C-3AA5-410B-94EA-818BBA683835}"/>
              </a:ext>
            </a:extLst>
          </p:cNvPr>
          <p:cNvSpPr/>
          <p:nvPr/>
        </p:nvSpPr>
        <p:spPr>
          <a:xfrm>
            <a:off x="655208" y="38121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问题探讨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1C179D-C7BD-4FC8-99F5-3076C7337B34}"/>
              </a:ext>
            </a:extLst>
          </p:cNvPr>
          <p:cNvSpPr/>
          <p:nvPr/>
        </p:nvSpPr>
        <p:spPr>
          <a:xfrm>
            <a:off x="6096000" y="2180670"/>
            <a:ext cx="540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提示：病毒尽管不具有细胞结构，但它可以寄生在活细胞中，利用活细胞中的物质生活和繁殖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01A7C92-EE1A-4865-96B1-654B9B3990A0}"/>
              </a:ext>
            </a:extLst>
          </p:cNvPr>
          <p:cNvSpPr/>
          <p:nvPr/>
        </p:nvSpPr>
        <p:spPr>
          <a:xfrm>
            <a:off x="6096000" y="3380999"/>
            <a:ext cx="5401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提示：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SARS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病毒侵害了人体的上呼吸道细胞、肺部细胞，由于肺部细胞受损，导致患者呼吸困难，患者因呼吸功能衰竭而死亡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8DC0F4-119E-4270-B26B-CFF1F4158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8525" t="20970" r="50000" b="39230"/>
          <a:stretch/>
        </p:blipFill>
        <p:spPr>
          <a:xfrm>
            <a:off x="179882" y="848553"/>
            <a:ext cx="5401455" cy="56282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E3D3D07-2C13-41D6-B8CA-43A10023E9DA}"/>
              </a:ext>
            </a:extLst>
          </p:cNvPr>
          <p:cNvSpPr/>
          <p:nvPr/>
        </p:nvSpPr>
        <p:spPr>
          <a:xfrm>
            <a:off x="6056663" y="704620"/>
            <a:ext cx="5401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病毒的结构由</a:t>
            </a:r>
            <a:r>
              <a:rPr lang="zh-CN" altLang="en-US" sz="2400" b="1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构成，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它的生活方式是</a:t>
            </a:r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3D0F30-765B-4CE9-B03F-3006331C9672}"/>
              </a:ext>
            </a:extLst>
          </p:cNvPr>
          <p:cNvSpPr/>
          <p:nvPr/>
        </p:nvSpPr>
        <p:spPr>
          <a:xfrm>
            <a:off x="8277853" y="11009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678153A-801A-4F54-92BC-F638C3877F61}"/>
              </a:ext>
            </a:extLst>
          </p:cNvPr>
          <p:cNvSpPr/>
          <p:nvPr/>
        </p:nvSpPr>
        <p:spPr>
          <a:xfrm>
            <a:off x="8241340" y="67767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核酸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E014D8-E253-4791-9747-B84F91BB7D9E}"/>
              </a:ext>
            </a:extLst>
          </p:cNvPr>
          <p:cNvSpPr/>
          <p:nvPr/>
        </p:nvSpPr>
        <p:spPr>
          <a:xfrm>
            <a:off x="9342731" y="65845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蛋白质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0349FA-717B-4B22-BF3A-B9547A90F61B}"/>
              </a:ext>
            </a:extLst>
          </p:cNvPr>
          <p:cNvSpPr/>
          <p:nvPr/>
        </p:nvSpPr>
        <p:spPr>
          <a:xfrm>
            <a:off x="6111191" y="5292409"/>
            <a:ext cx="5401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小结：病毒不具有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细胞结构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它只能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寄生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在活细胞中，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所需的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物质、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能量、场所、酶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来自活细胞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D1D579B-D761-42E5-9083-728B65179060}"/>
              </a:ext>
            </a:extLst>
          </p:cNvPr>
          <p:cNvSpPr/>
          <p:nvPr/>
        </p:nvSpPr>
        <p:spPr>
          <a:xfrm>
            <a:off x="6096000" y="171358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讨论：见教材</a:t>
            </a:r>
          </a:p>
        </p:txBody>
      </p:sp>
    </p:spTree>
    <p:extLst>
      <p:ext uri="{BB962C8B-B14F-4D97-AF65-F5344CB8AC3E}">
        <p14:creationId xmlns:p14="http://schemas.microsoft.com/office/powerpoint/2010/main" val="38800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C5AE95E9-92F0-426C-8A11-825106601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7" t="10182" r="22075" b="11257"/>
          <a:stretch/>
        </p:blipFill>
        <p:spPr bwMode="auto">
          <a:xfrm rot="15398837">
            <a:off x="4816981" y="712040"/>
            <a:ext cx="3694052" cy="64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A6D08DC8-88F4-4855-9126-1261ACA37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2" t="75374" r="19132" b="8027"/>
          <a:stretch/>
        </p:blipFill>
        <p:spPr bwMode="auto">
          <a:xfrm>
            <a:off x="2641946" y="4234771"/>
            <a:ext cx="4224258" cy="26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59FACDA0-8268-4537-B746-D006A5C98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10340" r="51587" b="70884"/>
          <a:stretch/>
        </p:blipFill>
        <p:spPr bwMode="auto">
          <a:xfrm>
            <a:off x="3134579" y="4464914"/>
            <a:ext cx="3039228" cy="232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EAE5315-D9F3-4DAC-ABC6-41C344CDA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44355" r="64113" b="39047"/>
          <a:stretch/>
        </p:blipFill>
        <p:spPr>
          <a:xfrm>
            <a:off x="2831405" y="2800888"/>
            <a:ext cx="3289411" cy="313521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F0379B4-71B2-4413-9C72-E588E119C4F2}"/>
              </a:ext>
            </a:extLst>
          </p:cNvPr>
          <p:cNvSpPr/>
          <p:nvPr/>
        </p:nvSpPr>
        <p:spPr>
          <a:xfrm>
            <a:off x="2623157" y="2553508"/>
            <a:ext cx="7375607" cy="4220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BCA29CF-3B8D-4A88-B0E6-CB4029F41221}"/>
              </a:ext>
            </a:extLst>
          </p:cNvPr>
          <p:cNvSpPr/>
          <p:nvPr/>
        </p:nvSpPr>
        <p:spPr>
          <a:xfrm>
            <a:off x="992790" y="1340583"/>
            <a:ext cx="1422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生命活动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887F04D-32A7-4CC4-9203-E9A3CE9BA354}"/>
              </a:ext>
            </a:extLst>
          </p:cNvPr>
          <p:cNvSpPr/>
          <p:nvPr/>
        </p:nvSpPr>
        <p:spPr>
          <a:xfrm>
            <a:off x="6062778" y="1340583"/>
            <a:ext cx="803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8A6F89-5A11-4F6D-BBD6-89FD34AF93FA}"/>
              </a:ext>
            </a:extLst>
          </p:cNvPr>
          <p:cNvSpPr/>
          <p:nvPr/>
        </p:nvSpPr>
        <p:spPr>
          <a:xfrm>
            <a:off x="997462" y="196713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草履虫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运动和分裂</a:t>
            </a:r>
            <a:endParaRPr lang="zh-CN" altLang="en-US" sz="24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320B10-1D91-4795-8013-0F4F52E8E6E2}"/>
              </a:ext>
            </a:extLst>
          </p:cNvPr>
          <p:cNvSpPr/>
          <p:nvPr/>
        </p:nvSpPr>
        <p:spPr>
          <a:xfrm>
            <a:off x="6062778" y="1967138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单细胞生物具有生命的基本特征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D22F4A9-5D7D-4206-9387-E67A909F774A}"/>
              </a:ext>
            </a:extLst>
          </p:cNvPr>
          <p:cNvSpPr/>
          <p:nvPr/>
        </p:nvSpPr>
        <p:spPr>
          <a:xfrm>
            <a:off x="995057" y="2553509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生殖和发育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A4CE02-CDCC-465C-BC30-FDE8C782717B}"/>
              </a:ext>
            </a:extLst>
          </p:cNvPr>
          <p:cNvSpPr/>
          <p:nvPr/>
        </p:nvSpPr>
        <p:spPr>
          <a:xfrm>
            <a:off x="6062778" y="25535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多细胞生物的生命活动是从一个细胞开始</a:t>
            </a:r>
            <a:endParaRPr lang="en-US" altLang="zh-CN" sz="24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的，其生长和发育也是建立在细胞的分裂</a:t>
            </a:r>
            <a:endParaRPr lang="en-US" altLang="zh-CN" sz="24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和分化基础上的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17E8FF7-9353-42CD-96F9-093CD9CE8A67}"/>
              </a:ext>
            </a:extLst>
          </p:cNvPr>
          <p:cNvSpPr/>
          <p:nvPr/>
        </p:nvSpPr>
        <p:spPr>
          <a:xfrm>
            <a:off x="995057" y="3928932"/>
            <a:ext cx="1422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缩手反射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A693ED1-58DD-430A-838A-00563FE3987D}"/>
              </a:ext>
            </a:extLst>
          </p:cNvPr>
          <p:cNvSpPr/>
          <p:nvPr/>
        </p:nvSpPr>
        <p:spPr>
          <a:xfrm>
            <a:off x="6062778" y="3928932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反射等神经活动需要多种细胞的参与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3EAA80-DC7D-430C-ABE5-DE083A7D3DB7}"/>
              </a:ext>
            </a:extLst>
          </p:cNvPr>
          <p:cNvSpPr/>
          <p:nvPr/>
        </p:nvSpPr>
        <p:spPr>
          <a:xfrm>
            <a:off x="995057" y="4550069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艾滋病病毒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FEC2625-4423-478E-9D25-067EF93C1727}"/>
              </a:ext>
            </a:extLst>
          </p:cNvPr>
          <p:cNvSpPr/>
          <p:nvPr/>
        </p:nvSpPr>
        <p:spPr>
          <a:xfrm>
            <a:off x="6062778" y="4550069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病毒在活细胞中繁殖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021754-481A-46DA-A5BD-2FE35A3AB3C7}"/>
              </a:ext>
            </a:extLst>
          </p:cNvPr>
          <p:cNvSpPr/>
          <p:nvPr/>
        </p:nvSpPr>
        <p:spPr>
          <a:xfrm>
            <a:off x="995057" y="5214979"/>
            <a:ext cx="803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免疫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2D56AEC-0401-4640-9424-1F3DB1E352B5}"/>
              </a:ext>
            </a:extLst>
          </p:cNvPr>
          <p:cNvSpPr/>
          <p:nvPr/>
        </p:nvSpPr>
        <p:spPr>
          <a:xfrm>
            <a:off x="6062778" y="521497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免疫作为机体对入侵病原微生物的一种防</a:t>
            </a:r>
            <a:endParaRPr lang="en-US" altLang="zh-CN" sz="24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御反应，需要淋巴细胞的参与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9FDCCA-212C-402A-8B3E-E92F2D8A2404}"/>
              </a:ext>
            </a:extLst>
          </p:cNvPr>
          <p:cNvSpPr/>
          <p:nvPr/>
        </p:nvSpPr>
        <p:spPr>
          <a:xfrm>
            <a:off x="533372" y="35131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一、生命活动离不开细胞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9331A83-9652-4C0F-8382-DE78002DF19E}"/>
              </a:ext>
            </a:extLst>
          </p:cNvPr>
          <p:cNvCxnSpPr/>
          <p:nvPr/>
        </p:nvCxnSpPr>
        <p:spPr>
          <a:xfrm>
            <a:off x="992790" y="1802248"/>
            <a:ext cx="106545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15C4FEC-41A9-47A2-8452-80956A409094}"/>
              </a:ext>
            </a:extLst>
          </p:cNvPr>
          <p:cNvCxnSpPr/>
          <p:nvPr/>
        </p:nvCxnSpPr>
        <p:spPr>
          <a:xfrm>
            <a:off x="992790" y="2469494"/>
            <a:ext cx="106545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DC15CED-1B6F-4C17-87DC-07ECFCCAA92E}"/>
              </a:ext>
            </a:extLst>
          </p:cNvPr>
          <p:cNvCxnSpPr/>
          <p:nvPr/>
        </p:nvCxnSpPr>
        <p:spPr>
          <a:xfrm>
            <a:off x="992790" y="3689092"/>
            <a:ext cx="106545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14BEAD1-4F7B-494B-BBAF-F4F603D12B94}"/>
              </a:ext>
            </a:extLst>
          </p:cNvPr>
          <p:cNvCxnSpPr/>
          <p:nvPr/>
        </p:nvCxnSpPr>
        <p:spPr>
          <a:xfrm>
            <a:off x="992790" y="4400169"/>
            <a:ext cx="106545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3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8300C0DD-0547-4B41-ACCC-DC50BC6F1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3" r="5005" b="4682"/>
          <a:stretch/>
        </p:blipFill>
        <p:spPr bwMode="auto">
          <a:xfrm>
            <a:off x="6146046" y="2530106"/>
            <a:ext cx="5141853" cy="40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D729D6AE-8A1D-4101-BE66-F4C1AC470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3169" r="66421" b="76940"/>
          <a:stretch/>
        </p:blipFill>
        <p:spPr bwMode="auto">
          <a:xfrm>
            <a:off x="6237478" y="2451771"/>
            <a:ext cx="3876488" cy="420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D85E124B-562F-41D0-816A-5B29D850C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r="77808" b="32430"/>
          <a:stretch/>
        </p:blipFill>
        <p:spPr bwMode="auto">
          <a:xfrm flipH="1" flipV="1">
            <a:off x="6095861" y="2827169"/>
            <a:ext cx="3425833" cy="40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8D7F64E8-7B37-4376-AE1B-76313983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69034" r="66366" b="4299"/>
          <a:stretch/>
        </p:blipFill>
        <p:spPr bwMode="auto">
          <a:xfrm>
            <a:off x="6266133" y="2627323"/>
            <a:ext cx="3222888" cy="41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2E51371C-C467-487F-96F5-0DEB682BF9AB}"/>
              </a:ext>
            </a:extLst>
          </p:cNvPr>
          <p:cNvSpPr/>
          <p:nvPr/>
        </p:nvSpPr>
        <p:spPr>
          <a:xfrm>
            <a:off x="6095861" y="2723101"/>
            <a:ext cx="5157130" cy="406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9BA5CC-6712-452B-85F1-8A1B9DB59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r="77808" b="32430"/>
          <a:stretch/>
        </p:blipFill>
        <p:spPr bwMode="auto">
          <a:xfrm flipH="1" flipV="1">
            <a:off x="3385344" y="1074540"/>
            <a:ext cx="1101776" cy="130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5A0BB59-B5F7-438F-86BA-322F543C6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69034" r="66366" b="4299"/>
          <a:stretch/>
        </p:blipFill>
        <p:spPr bwMode="auto">
          <a:xfrm>
            <a:off x="4621114" y="1018099"/>
            <a:ext cx="1101776" cy="14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28C4917-83AA-4DC5-BE2D-3F8E004F9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3169" r="66421" b="76940"/>
          <a:stretch/>
        </p:blipFill>
        <p:spPr bwMode="auto">
          <a:xfrm>
            <a:off x="270609" y="938275"/>
            <a:ext cx="1266670" cy="137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70657F-6793-4AAD-B184-B617444B8F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792" t="48775" r="40276" b="17786"/>
          <a:stretch/>
        </p:blipFill>
        <p:spPr>
          <a:xfrm>
            <a:off x="9264117" y="1092621"/>
            <a:ext cx="1343235" cy="1376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6F29D0-26B7-4BDD-B4C6-25B77C55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76" t="19646" r="51822" b="56840"/>
          <a:stretch/>
        </p:blipFill>
        <p:spPr>
          <a:xfrm>
            <a:off x="10611471" y="1021959"/>
            <a:ext cx="1470151" cy="1428931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75B1D62-119E-40F4-9804-2FE9FF492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37" b="32659"/>
          <a:stretch/>
        </p:blipFill>
        <p:spPr bwMode="auto">
          <a:xfrm>
            <a:off x="5907964" y="1062246"/>
            <a:ext cx="1470151" cy="13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5EE3CFF2-23BA-48B2-B6EF-198B16394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6" t="27599" r="30151" b="13620"/>
          <a:stretch/>
        </p:blipFill>
        <p:spPr bwMode="auto">
          <a:xfrm>
            <a:off x="7508267" y="1074540"/>
            <a:ext cx="1566935" cy="13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7BEF03F-248D-44BE-89CB-0B37A0C23327}"/>
              </a:ext>
            </a:extLst>
          </p:cNvPr>
          <p:cNvSpPr/>
          <p:nvPr/>
        </p:nvSpPr>
        <p:spPr>
          <a:xfrm>
            <a:off x="270609" y="24106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58D755-18DC-4CA8-9BA4-3B74DA668A54}"/>
              </a:ext>
            </a:extLst>
          </p:cNvPr>
          <p:cNvSpPr/>
          <p:nvPr/>
        </p:nvSpPr>
        <p:spPr>
          <a:xfrm>
            <a:off x="2078034" y="24106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3499CDB-04F4-472C-8641-F9C1D448E5A1}"/>
              </a:ext>
            </a:extLst>
          </p:cNvPr>
          <p:cNvSpPr/>
          <p:nvPr/>
        </p:nvSpPr>
        <p:spPr>
          <a:xfrm>
            <a:off x="3536123" y="237995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55B21F-0F1D-4983-BD51-FE65C78F8185}"/>
              </a:ext>
            </a:extLst>
          </p:cNvPr>
          <p:cNvSpPr/>
          <p:nvPr/>
        </p:nvSpPr>
        <p:spPr>
          <a:xfrm>
            <a:off x="4771893" y="24106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个体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198EEF4-BE49-4420-9E1D-764A5804D2BC}"/>
              </a:ext>
            </a:extLst>
          </p:cNvPr>
          <p:cNvSpPr/>
          <p:nvPr/>
        </p:nvSpPr>
        <p:spPr>
          <a:xfrm>
            <a:off x="108746" y="4724700"/>
            <a:ext cx="5362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.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C8D7F0D-CFC2-4ACB-BD1E-7AB72A22C068}"/>
              </a:ext>
            </a:extLst>
          </p:cNvPr>
          <p:cNvSpPr/>
          <p:nvPr/>
        </p:nvSpPr>
        <p:spPr>
          <a:xfrm>
            <a:off x="108746" y="3911840"/>
            <a:ext cx="5312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.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4D81C40-31F5-4F9B-BA2F-1C22ADD41D10}"/>
              </a:ext>
            </a:extLst>
          </p:cNvPr>
          <p:cNvSpPr/>
          <p:nvPr/>
        </p:nvSpPr>
        <p:spPr>
          <a:xfrm>
            <a:off x="131927" y="3113313"/>
            <a:ext cx="5611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器官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.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B751C56-A23C-457D-87AD-271BA59A8974}"/>
              </a:ext>
            </a:extLst>
          </p:cNvPr>
          <p:cNvSpPr/>
          <p:nvPr/>
        </p:nvSpPr>
        <p:spPr>
          <a:xfrm>
            <a:off x="108746" y="5844596"/>
            <a:ext cx="5758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植物体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.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C83F4B2-F11D-429C-9D7B-BFA8EF31E91C}"/>
              </a:ext>
            </a:extLst>
          </p:cNvPr>
          <p:cNvSpPr/>
          <p:nvPr/>
        </p:nvSpPr>
        <p:spPr>
          <a:xfrm>
            <a:off x="6242930" y="24106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种群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11D9C87-AADC-4DD2-A363-708A19245B4C}"/>
              </a:ext>
            </a:extLst>
          </p:cNvPr>
          <p:cNvSpPr/>
          <p:nvPr/>
        </p:nvSpPr>
        <p:spPr>
          <a:xfrm>
            <a:off x="7891625" y="24106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群落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B53CE15-D865-493E-B009-3FEDABD971A5}"/>
              </a:ext>
            </a:extLst>
          </p:cNvPr>
          <p:cNvSpPr/>
          <p:nvPr/>
        </p:nvSpPr>
        <p:spPr>
          <a:xfrm>
            <a:off x="9227848" y="24106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生态系统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CB30C90-57BE-40B5-993A-1311DBF093EE}"/>
              </a:ext>
            </a:extLst>
          </p:cNvPr>
          <p:cNvSpPr/>
          <p:nvPr/>
        </p:nvSpPr>
        <p:spPr>
          <a:xfrm>
            <a:off x="10792548" y="241060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生物圈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6F73819-3717-4B10-A640-D61AC3E397F3}"/>
              </a:ext>
            </a:extLst>
          </p:cNvPr>
          <p:cNvSpPr/>
          <p:nvPr/>
        </p:nvSpPr>
        <p:spPr>
          <a:xfrm>
            <a:off x="6340585" y="31156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种群：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.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B11A145-FDA7-440D-A82C-4115DB9BA073}"/>
              </a:ext>
            </a:extLst>
          </p:cNvPr>
          <p:cNvSpPr/>
          <p:nvPr/>
        </p:nvSpPr>
        <p:spPr>
          <a:xfrm>
            <a:off x="6340585" y="3911840"/>
            <a:ext cx="5670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群落：</a:t>
            </a:r>
            <a:r>
              <a: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.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98E5187F-64A6-43D9-92DB-5D825608C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3" r="5005" b="4682"/>
          <a:stretch/>
        </p:blipFill>
        <p:spPr bwMode="auto">
          <a:xfrm>
            <a:off x="1720344" y="1016991"/>
            <a:ext cx="1515598" cy="11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9E1527EA-517A-4482-AE45-CC981D4DF4AC}"/>
              </a:ext>
            </a:extLst>
          </p:cNvPr>
          <p:cNvSpPr/>
          <p:nvPr/>
        </p:nvSpPr>
        <p:spPr>
          <a:xfrm>
            <a:off x="6340585" y="4718283"/>
            <a:ext cx="5977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生态系统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.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9D09FCC-12BD-4CDB-8FE5-F8732D8D299E}"/>
              </a:ext>
            </a:extLst>
          </p:cNvPr>
          <p:cNvSpPr/>
          <p:nvPr/>
        </p:nvSpPr>
        <p:spPr>
          <a:xfrm>
            <a:off x="6340585" y="5844596"/>
            <a:ext cx="5670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.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49E3494-B5EA-4AA6-9969-C0AEF4A342DE}"/>
              </a:ext>
            </a:extLst>
          </p:cNvPr>
          <p:cNvSpPr/>
          <p:nvPr/>
        </p:nvSpPr>
        <p:spPr>
          <a:xfrm>
            <a:off x="270609" y="236619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二、生命系统的结构层次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986A43-1243-47A5-9CEA-73F632E0535D}"/>
              </a:ext>
            </a:extLst>
          </p:cNvPr>
          <p:cNvSpPr/>
          <p:nvPr/>
        </p:nvSpPr>
        <p:spPr>
          <a:xfrm>
            <a:off x="7734860" y="4718283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生物群落与它的无机环境相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互作用而形成的统一整体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ED5FB33-621A-442D-95A5-A41103169261}"/>
              </a:ext>
            </a:extLst>
          </p:cNvPr>
          <p:cNvSpPr/>
          <p:nvPr/>
        </p:nvSpPr>
        <p:spPr>
          <a:xfrm>
            <a:off x="7478884" y="5765379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由地球上所有的生物和这些生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物生活的无机环境共同组成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E99D86E-7D67-4DEF-84DD-F679FFCA8037}"/>
              </a:ext>
            </a:extLst>
          </p:cNvPr>
          <p:cNvSpPr/>
          <p:nvPr/>
        </p:nvSpPr>
        <p:spPr>
          <a:xfrm>
            <a:off x="915647" y="475623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生物体结构和功能的基本单位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0AAAF02-B0B6-4363-B606-643EBD94EF63}"/>
              </a:ext>
            </a:extLst>
          </p:cNvPr>
          <p:cNvSpPr/>
          <p:nvPr/>
        </p:nvSpPr>
        <p:spPr>
          <a:xfrm>
            <a:off x="933202" y="38579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由许多形态相似，结构、功能相同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的细胞联合在一起形成的细胞群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FDDD17E-B6FF-403F-87D5-5ABDB313719B}"/>
              </a:ext>
            </a:extLst>
          </p:cNvPr>
          <p:cNvSpPr/>
          <p:nvPr/>
        </p:nvSpPr>
        <p:spPr>
          <a:xfrm>
            <a:off x="956383" y="310308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由不同的组织按照一定的次序联合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起来，形成具有一定功能的结构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F832403-CA63-474B-9547-4AA4D574B9CA}"/>
              </a:ext>
            </a:extLst>
          </p:cNvPr>
          <p:cNvSpPr/>
          <p:nvPr/>
        </p:nvSpPr>
        <p:spPr>
          <a:xfrm>
            <a:off x="1143062" y="5834371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根、茎、叶、花、果实、种子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ACA38D3-F3EA-4FC1-B892-D939A733C029}"/>
              </a:ext>
            </a:extLst>
          </p:cNvPr>
          <p:cNvSpPr/>
          <p:nvPr/>
        </p:nvSpPr>
        <p:spPr>
          <a:xfrm>
            <a:off x="7351089" y="3151184"/>
            <a:ext cx="4241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在一定的区域内，同种生物的所有个体是一个种群</a:t>
            </a:r>
          </a:p>
        </p:txBody>
      </p:sp>
      <p:sp>
        <p:nvSpPr>
          <p:cNvPr id="4096" name="矩形 4095">
            <a:extLst>
              <a:ext uri="{FF2B5EF4-FFF2-40B4-BE49-F238E27FC236}">
                <a16:creationId xmlns:a16="http://schemas.microsoft.com/office/drawing/2014/main" id="{E6632AD3-F3A7-4C6B-9974-93D84F3A1FE3}"/>
              </a:ext>
            </a:extLst>
          </p:cNvPr>
          <p:cNvSpPr/>
          <p:nvPr/>
        </p:nvSpPr>
        <p:spPr>
          <a:xfrm>
            <a:off x="7351089" y="3891541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所有的种群组成一个群落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8D91E5AF-F860-49DE-A6C4-7BDD7CD6CC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76" t="19646" r="51822" b="56840"/>
          <a:stretch/>
        </p:blipFill>
        <p:spPr>
          <a:xfrm>
            <a:off x="2517054" y="2827169"/>
            <a:ext cx="3759531" cy="365412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96D73759-144F-4B93-A9A2-73A4084EE9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792" t="48775" r="40276" b="17786"/>
          <a:stretch/>
        </p:blipFill>
        <p:spPr>
          <a:xfrm>
            <a:off x="2720233" y="2827169"/>
            <a:ext cx="3556352" cy="3644030"/>
          </a:xfrm>
          <a:prstGeom prst="rect">
            <a:avLst/>
          </a:prstGeom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id="{9C4DD9C7-9D0F-45B8-8380-F682FF0E4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6" t="27599" r="30151" b="13620"/>
          <a:stretch/>
        </p:blipFill>
        <p:spPr bwMode="auto">
          <a:xfrm>
            <a:off x="2299579" y="2827169"/>
            <a:ext cx="3977006" cy="349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>
            <a:extLst>
              <a:ext uri="{FF2B5EF4-FFF2-40B4-BE49-F238E27FC236}">
                <a16:creationId xmlns:a16="http://schemas.microsoft.com/office/drawing/2014/main" id="{373D4671-DAF5-426A-A11F-2B5F59F7D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37" b="32659"/>
          <a:stretch/>
        </p:blipFill>
        <p:spPr bwMode="auto">
          <a:xfrm>
            <a:off x="2467752" y="2827169"/>
            <a:ext cx="3808833" cy="34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FD7464FC-1F5F-4F91-A1AF-7052BC3EC956}"/>
              </a:ext>
            </a:extLst>
          </p:cNvPr>
          <p:cNvSpPr/>
          <p:nvPr/>
        </p:nvSpPr>
        <p:spPr>
          <a:xfrm>
            <a:off x="1119455" y="2827169"/>
            <a:ext cx="5157130" cy="406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2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/>
      <p:bldP spid="2" grpId="1"/>
      <p:bldP spid="3" grpId="0"/>
      <p:bldP spid="3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17" grpId="0"/>
      <p:bldP spid="17" grpId="1"/>
      <p:bldP spid="18" grpId="0"/>
      <p:bldP spid="18" grpId="1"/>
      <p:bldP spid="29" grpId="0"/>
      <p:bldP spid="29" grpId="1"/>
      <p:bldP spid="30" grpId="0"/>
      <p:bldP spid="7" grpId="0"/>
      <p:bldP spid="7" grpId="1"/>
      <p:bldP spid="8" grpId="0"/>
      <p:bldP spid="20" grpId="0"/>
      <p:bldP spid="20" grpId="1"/>
      <p:bldP spid="21" grpId="0"/>
      <p:bldP spid="21" grpId="1"/>
      <p:bldP spid="26" grpId="0"/>
      <p:bldP spid="26" grpId="1"/>
      <p:bldP spid="27" grpId="0"/>
      <p:bldP spid="27" grpId="1"/>
      <p:bldP spid="31" grpId="0"/>
      <p:bldP spid="31" grpId="1"/>
      <p:bldP spid="4096" grpId="0"/>
      <p:bldP spid="4096" grpId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69BA5CC-6712-452B-85F1-8A1B9DB59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r="77808" b="32430"/>
          <a:stretch/>
        </p:blipFill>
        <p:spPr bwMode="auto">
          <a:xfrm flipH="1" flipV="1">
            <a:off x="3385344" y="1074540"/>
            <a:ext cx="1101776" cy="130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5A0BB59-B5F7-438F-86BA-322F543C6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69034" r="66366" b="4299"/>
          <a:stretch/>
        </p:blipFill>
        <p:spPr bwMode="auto">
          <a:xfrm>
            <a:off x="4646654" y="1018099"/>
            <a:ext cx="1101776" cy="14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4ECF1D-53FB-44F9-8004-32CF3C805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23534" r="65574" b="52204"/>
          <a:stretch/>
        </p:blipFill>
        <p:spPr bwMode="auto">
          <a:xfrm>
            <a:off x="1696813" y="938275"/>
            <a:ext cx="1528997" cy="143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28C4917-83AA-4DC5-BE2D-3F8E004F9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3169" r="66421" b="76940"/>
          <a:stretch/>
        </p:blipFill>
        <p:spPr bwMode="auto">
          <a:xfrm>
            <a:off x="270609" y="938275"/>
            <a:ext cx="1266670" cy="137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A585C1-84E4-4A44-BFFF-66CB66F509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90" t="65091" r="14959" b="17725"/>
          <a:stretch/>
        </p:blipFill>
        <p:spPr>
          <a:xfrm>
            <a:off x="3272467" y="3253510"/>
            <a:ext cx="2138978" cy="14395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70657F-6793-4AAD-B184-B617444B8F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792" t="48775" r="40276" b="17786"/>
          <a:stretch/>
        </p:blipFill>
        <p:spPr>
          <a:xfrm>
            <a:off x="9264117" y="1092621"/>
            <a:ext cx="1343235" cy="1376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6F29D0-26B7-4BDD-B4C6-25B77C55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76" t="19646" r="51822" b="56840"/>
          <a:stretch/>
        </p:blipFill>
        <p:spPr>
          <a:xfrm>
            <a:off x="10607353" y="1021959"/>
            <a:ext cx="1470151" cy="1428931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75B1D62-119E-40F4-9804-2FE9FF492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37" b="32659"/>
          <a:stretch/>
        </p:blipFill>
        <p:spPr bwMode="auto">
          <a:xfrm>
            <a:off x="5907964" y="1062246"/>
            <a:ext cx="1470151" cy="13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5EE3CFF2-23BA-48B2-B6EF-198B16394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6" t="27599" r="30151" b="13620"/>
          <a:stretch/>
        </p:blipFill>
        <p:spPr bwMode="auto">
          <a:xfrm>
            <a:off x="7537649" y="1074540"/>
            <a:ext cx="1566935" cy="13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7BEF03F-248D-44BE-89CB-0B37A0C23327}"/>
              </a:ext>
            </a:extLst>
          </p:cNvPr>
          <p:cNvSpPr/>
          <p:nvPr/>
        </p:nvSpPr>
        <p:spPr>
          <a:xfrm>
            <a:off x="270609" y="24106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58D755-18DC-4CA8-9BA4-3B74DA668A54}"/>
              </a:ext>
            </a:extLst>
          </p:cNvPr>
          <p:cNvSpPr/>
          <p:nvPr/>
        </p:nvSpPr>
        <p:spPr>
          <a:xfrm>
            <a:off x="1712264" y="24106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3499CDB-04F4-472C-8641-F9C1D448E5A1}"/>
              </a:ext>
            </a:extLst>
          </p:cNvPr>
          <p:cNvSpPr/>
          <p:nvPr/>
        </p:nvSpPr>
        <p:spPr>
          <a:xfrm>
            <a:off x="3153919" y="24106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55B21F-0F1D-4983-BD51-FE65C78F8185}"/>
              </a:ext>
            </a:extLst>
          </p:cNvPr>
          <p:cNvSpPr/>
          <p:nvPr/>
        </p:nvSpPr>
        <p:spPr>
          <a:xfrm>
            <a:off x="4595574" y="24106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个体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C83F4B2-F11D-429C-9D7B-BFA8EF31E91C}"/>
              </a:ext>
            </a:extLst>
          </p:cNvPr>
          <p:cNvSpPr/>
          <p:nvPr/>
        </p:nvSpPr>
        <p:spPr>
          <a:xfrm>
            <a:off x="6037229" y="24106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种群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11D9C87-AADC-4DD2-A363-708A19245B4C}"/>
              </a:ext>
            </a:extLst>
          </p:cNvPr>
          <p:cNvSpPr/>
          <p:nvPr/>
        </p:nvSpPr>
        <p:spPr>
          <a:xfrm>
            <a:off x="7478884" y="24106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群落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B53CE15-D865-493E-B009-3FEDABD971A5}"/>
              </a:ext>
            </a:extLst>
          </p:cNvPr>
          <p:cNvSpPr/>
          <p:nvPr/>
        </p:nvSpPr>
        <p:spPr>
          <a:xfrm>
            <a:off x="8920539" y="24106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生态系统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CB30C90-57BE-40B5-993A-1311DBF093EE}"/>
              </a:ext>
            </a:extLst>
          </p:cNvPr>
          <p:cNvSpPr/>
          <p:nvPr/>
        </p:nvSpPr>
        <p:spPr>
          <a:xfrm>
            <a:off x="10977744" y="241060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生物圈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BC76AE8-17EF-4130-A583-7E0DC091135A}"/>
              </a:ext>
            </a:extLst>
          </p:cNvPr>
          <p:cNvSpPr/>
          <p:nvPr/>
        </p:nvSpPr>
        <p:spPr>
          <a:xfrm>
            <a:off x="4118248" y="295877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68FC9C9-BD5E-4005-8C02-D7D8E0DA6E50}"/>
              </a:ext>
            </a:extLst>
          </p:cNvPr>
          <p:cNvSpPr/>
          <p:nvPr/>
        </p:nvSpPr>
        <p:spPr>
          <a:xfrm>
            <a:off x="270609" y="236619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二、生命系统的结构层次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EA5130A-4717-4B6E-AC7E-771A60013F24}"/>
              </a:ext>
            </a:extLst>
          </p:cNvPr>
          <p:cNvSpPr/>
          <p:nvPr/>
        </p:nvSpPr>
        <p:spPr>
          <a:xfrm>
            <a:off x="213840" y="3669798"/>
            <a:ext cx="2924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如果把植物换成龟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FC61A1E-DBE2-4575-AB7D-A391C359A236}"/>
              </a:ext>
            </a:extLst>
          </p:cNvPr>
          <p:cNvSpPr/>
          <p:nvPr/>
        </p:nvSpPr>
        <p:spPr>
          <a:xfrm>
            <a:off x="213840" y="5556728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如果换成一只草履虫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C8276E0-28E7-4DBF-AE25-D39EA768C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7" t="10182" r="22075" b="11257"/>
          <a:stretch/>
        </p:blipFill>
        <p:spPr bwMode="auto">
          <a:xfrm rot="15398837">
            <a:off x="4553585" y="4718689"/>
            <a:ext cx="1470151" cy="25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DAC4345-B3C9-4F75-97EB-7DCC1292C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24543" r="11717" b="26969"/>
          <a:stretch/>
        </p:blipFill>
        <p:spPr bwMode="auto">
          <a:xfrm>
            <a:off x="5288662" y="3229782"/>
            <a:ext cx="3758058" cy="15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B0196C1F-F596-46E4-B34A-D463C0D13CC6}"/>
              </a:ext>
            </a:extLst>
          </p:cNvPr>
          <p:cNvSpPr/>
          <p:nvPr/>
        </p:nvSpPr>
        <p:spPr>
          <a:xfrm>
            <a:off x="213840" y="314403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9E60EA-7980-44AC-BA6B-F92C599D2185}"/>
              </a:ext>
            </a:extLst>
          </p:cNvPr>
          <p:cNvSpPr/>
          <p:nvPr/>
        </p:nvSpPr>
        <p:spPr>
          <a:xfrm>
            <a:off x="4102315" y="507434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CB1E2CD-2AEC-42E8-9330-C0F47BD096EE}"/>
              </a:ext>
            </a:extLst>
          </p:cNvPr>
          <p:cNvSpPr/>
          <p:nvPr/>
        </p:nvSpPr>
        <p:spPr>
          <a:xfrm>
            <a:off x="4797432" y="5076725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65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9" grpId="0"/>
      <p:bldP spid="19" grpId="1"/>
      <p:bldP spid="20" grpId="0"/>
      <p:bldP spid="33" grpId="0"/>
      <p:bldP spid="33" grpId="1"/>
      <p:bldP spid="27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9C3A8E-9C1C-417A-B4CC-E52486BD433C}"/>
              </a:ext>
            </a:extLst>
          </p:cNvPr>
          <p:cNvSpPr/>
          <p:nvPr/>
        </p:nvSpPr>
        <p:spPr>
          <a:xfrm>
            <a:off x="739514" y="1676669"/>
            <a:ext cx="9753600" cy="227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提示：细胞层次；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其他层次都是建立在细胞这一层次的基础之上的，没有细胞就没有组织、器官、系统等层次。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另一方面，生物体中的每个细胞具有相对的独立性，能独立完成一系列的生命活动，某些生物体还是由单细胞构成的。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258FE17-9DE2-4BB5-9A75-EB9CB8DAC48E}"/>
              </a:ext>
            </a:extLst>
          </p:cNvPr>
          <p:cNvSpPr/>
          <p:nvPr/>
        </p:nvSpPr>
        <p:spPr>
          <a:xfrm>
            <a:off x="791980" y="4488744"/>
            <a:ext cx="9648668" cy="138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提示：一个分子或一个原子是一个系统，但不是生命系统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因为生命系统能完成一定的生命活动，单靠一个分子或一个原子是不可能完成生命活动的。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B8C01C8-4352-4BC4-B09E-7194E3810FCF}"/>
              </a:ext>
            </a:extLst>
          </p:cNvPr>
          <p:cNvSpPr/>
          <p:nvPr/>
        </p:nvSpPr>
        <p:spPr>
          <a:xfrm>
            <a:off x="687048" y="498936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P6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思考与讨论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9A832DE-11FA-4ABE-839D-8F2D63B93C87}"/>
              </a:ext>
            </a:extLst>
          </p:cNvPr>
          <p:cNvSpPr/>
          <p:nvPr/>
        </p:nvSpPr>
        <p:spPr>
          <a:xfrm>
            <a:off x="739514" y="1032333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略</a:t>
            </a:r>
          </a:p>
        </p:txBody>
      </p:sp>
    </p:spTree>
    <p:extLst>
      <p:ext uri="{BB962C8B-B14F-4D97-AF65-F5344CB8AC3E}">
        <p14:creationId xmlns:p14="http://schemas.microsoft.com/office/powerpoint/2010/main" val="206489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>
            <a:extLst>
              <a:ext uri="{FF2B5EF4-FFF2-40B4-BE49-F238E27FC236}">
                <a16:creationId xmlns:a16="http://schemas.microsoft.com/office/drawing/2014/main" id="{97B23645-6945-421D-9FDE-8DB5A219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6944"/>
            <a:ext cx="12192000" cy="67610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h="127000"/>
          </a:sp3d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B80BC5A4-EDDD-4E60-AE9B-58C21F7FFE95}"/>
              </a:ext>
            </a:extLst>
          </p:cNvPr>
          <p:cNvSpPr/>
          <p:nvPr/>
        </p:nvSpPr>
        <p:spPr>
          <a:xfrm>
            <a:off x="1866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C58D4C-5C8C-4FAA-8E54-A58A55DEDA04}"/>
              </a:ext>
            </a:extLst>
          </p:cNvPr>
          <p:cNvSpPr/>
          <p:nvPr/>
        </p:nvSpPr>
        <p:spPr>
          <a:xfrm>
            <a:off x="533372" y="135901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一、生命活动离不开细胞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A9812D-7D69-4AEA-9CB8-5DF4471DF8F9}"/>
              </a:ext>
            </a:extLst>
          </p:cNvPr>
          <p:cNvSpPr/>
          <p:nvPr/>
        </p:nvSpPr>
        <p:spPr>
          <a:xfrm>
            <a:off x="4996221" y="541654"/>
            <a:ext cx="2265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堂  总  结</a:t>
            </a:r>
            <a:endParaRPr lang="zh-CN" altLang="en-US" sz="28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33B966C-D7F2-4BAF-999B-14DEB5769B9B}"/>
              </a:ext>
            </a:extLst>
          </p:cNvPr>
          <p:cNvSpPr/>
          <p:nvPr/>
        </p:nvSpPr>
        <p:spPr>
          <a:xfrm>
            <a:off x="1028739" y="191294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运动和分裂</a:t>
            </a:r>
            <a:endParaRPr lang="zh-CN" altLang="en-US" sz="24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D0BD9E4-6444-44A3-B24C-AF17A8621007}"/>
              </a:ext>
            </a:extLst>
          </p:cNvPr>
          <p:cNvSpPr/>
          <p:nvPr/>
        </p:nvSpPr>
        <p:spPr>
          <a:xfrm>
            <a:off x="2999158" y="191294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生殖和发育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522E229-6FC8-4CC5-867E-13F99A9CDF14}"/>
              </a:ext>
            </a:extLst>
          </p:cNvPr>
          <p:cNvSpPr/>
          <p:nvPr/>
        </p:nvSpPr>
        <p:spPr>
          <a:xfrm>
            <a:off x="4977592" y="191294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反射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37A4B21-DEBC-4154-B99A-7AB7CC885F52}"/>
              </a:ext>
            </a:extLst>
          </p:cNvPr>
          <p:cNvSpPr/>
          <p:nvPr/>
        </p:nvSpPr>
        <p:spPr>
          <a:xfrm>
            <a:off x="7074976" y="191294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病毒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073444-68B8-4635-8FB9-55D89DCCFDF6}"/>
              </a:ext>
            </a:extLst>
          </p:cNvPr>
          <p:cNvSpPr/>
          <p:nvPr/>
        </p:nvSpPr>
        <p:spPr>
          <a:xfrm>
            <a:off x="6024681" y="1912940"/>
            <a:ext cx="803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免疫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4EFB1E2-FF30-4DE9-99BA-64AE19627BBC}"/>
              </a:ext>
            </a:extLst>
          </p:cNvPr>
          <p:cNvSpPr/>
          <p:nvPr/>
        </p:nvSpPr>
        <p:spPr>
          <a:xfrm>
            <a:off x="533372" y="3082683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二、生命系统的结构层次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87AA808-8C3D-4FA6-BD3B-0DC52DD9ECD5}"/>
              </a:ext>
            </a:extLst>
          </p:cNvPr>
          <p:cNvSpPr/>
          <p:nvPr/>
        </p:nvSpPr>
        <p:spPr>
          <a:xfrm>
            <a:off x="1636253" y="370256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C04375B-A388-42A7-9CDD-9E3D52B18B16}"/>
              </a:ext>
            </a:extLst>
          </p:cNvPr>
          <p:cNvSpPr/>
          <p:nvPr/>
        </p:nvSpPr>
        <p:spPr>
          <a:xfrm>
            <a:off x="2805205" y="37025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34581EE-872A-4B63-A81C-FECA3612D981}"/>
              </a:ext>
            </a:extLst>
          </p:cNvPr>
          <p:cNvSpPr/>
          <p:nvPr/>
        </p:nvSpPr>
        <p:spPr>
          <a:xfrm>
            <a:off x="3974157" y="37025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199EC56-B4EF-48C2-867E-093BD86AC4CA}"/>
              </a:ext>
            </a:extLst>
          </p:cNvPr>
          <p:cNvSpPr/>
          <p:nvPr/>
        </p:nvSpPr>
        <p:spPr>
          <a:xfrm>
            <a:off x="5143109" y="37025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个体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1BB256A-9BA2-4F96-8927-7C64AD7C6CF4}"/>
              </a:ext>
            </a:extLst>
          </p:cNvPr>
          <p:cNvSpPr/>
          <p:nvPr/>
        </p:nvSpPr>
        <p:spPr>
          <a:xfrm>
            <a:off x="6312061" y="37025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种群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0868DFF-D7F1-45B2-8AE8-0DB196B7C6FB}"/>
              </a:ext>
            </a:extLst>
          </p:cNvPr>
          <p:cNvSpPr/>
          <p:nvPr/>
        </p:nvSpPr>
        <p:spPr>
          <a:xfrm>
            <a:off x="7481013" y="37025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群落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F5B9504-3341-4565-B237-9FB75A622FDA}"/>
              </a:ext>
            </a:extLst>
          </p:cNvPr>
          <p:cNvSpPr/>
          <p:nvPr/>
        </p:nvSpPr>
        <p:spPr>
          <a:xfrm>
            <a:off x="8649965" y="370256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生态系统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14FB85F-EFB2-4A49-A227-AD3987A0EDE6}"/>
              </a:ext>
            </a:extLst>
          </p:cNvPr>
          <p:cNvSpPr/>
          <p:nvPr/>
        </p:nvSpPr>
        <p:spPr>
          <a:xfrm>
            <a:off x="10434471" y="370256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生物圈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68B54AA-620E-464D-94EF-528EDD24DBE4}"/>
              </a:ext>
            </a:extLst>
          </p:cNvPr>
          <p:cNvSpPr/>
          <p:nvPr/>
        </p:nvSpPr>
        <p:spPr>
          <a:xfrm>
            <a:off x="528295" y="370256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植物：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50FE888-BA9B-4E9E-B749-FBF5DAD94290}"/>
              </a:ext>
            </a:extLst>
          </p:cNvPr>
          <p:cNvSpPr/>
          <p:nvPr/>
        </p:nvSpPr>
        <p:spPr>
          <a:xfrm>
            <a:off x="528295" y="442211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动物：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DDBFD61-D75E-4B75-87E8-B7440B71B333}"/>
              </a:ext>
            </a:extLst>
          </p:cNvPr>
          <p:cNvSpPr/>
          <p:nvPr/>
        </p:nvSpPr>
        <p:spPr>
          <a:xfrm>
            <a:off x="528295" y="509888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单细胞生物：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33DBF0E-64BB-4949-AD9F-FA7F5EC68E25}"/>
              </a:ext>
            </a:extLst>
          </p:cNvPr>
          <p:cNvSpPr/>
          <p:nvPr/>
        </p:nvSpPr>
        <p:spPr>
          <a:xfrm>
            <a:off x="4577482" y="445143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AA438676-F1E6-4EA8-88FB-587C89D1FE90}"/>
              </a:ext>
            </a:extLst>
          </p:cNvPr>
          <p:cNvSpPr/>
          <p:nvPr/>
        </p:nvSpPr>
        <p:spPr>
          <a:xfrm>
            <a:off x="2430796" y="3838488"/>
            <a:ext cx="466742" cy="260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360D9262-C4AE-465F-8069-C7A1AD72A976}"/>
              </a:ext>
            </a:extLst>
          </p:cNvPr>
          <p:cNvSpPr/>
          <p:nvPr/>
        </p:nvSpPr>
        <p:spPr>
          <a:xfrm>
            <a:off x="3556159" y="3838488"/>
            <a:ext cx="466742" cy="260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AB20DA53-4C73-4281-B39E-D0F919679398}"/>
              </a:ext>
            </a:extLst>
          </p:cNvPr>
          <p:cNvSpPr/>
          <p:nvPr/>
        </p:nvSpPr>
        <p:spPr>
          <a:xfrm>
            <a:off x="4681522" y="3838488"/>
            <a:ext cx="466742" cy="260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8BADD97B-0251-45BC-AE1F-C2B76978D375}"/>
              </a:ext>
            </a:extLst>
          </p:cNvPr>
          <p:cNvSpPr/>
          <p:nvPr/>
        </p:nvSpPr>
        <p:spPr>
          <a:xfrm>
            <a:off x="5862868" y="3838488"/>
            <a:ext cx="466742" cy="260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F0F1949F-E81E-44B3-B452-93119B087EF7}"/>
              </a:ext>
            </a:extLst>
          </p:cNvPr>
          <p:cNvSpPr/>
          <p:nvPr/>
        </p:nvSpPr>
        <p:spPr>
          <a:xfrm>
            <a:off x="7044214" y="3838488"/>
            <a:ext cx="466742" cy="260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4961BC66-1EDF-420D-BEAA-CAAC3EC10D2D}"/>
              </a:ext>
            </a:extLst>
          </p:cNvPr>
          <p:cNvSpPr/>
          <p:nvPr/>
        </p:nvSpPr>
        <p:spPr>
          <a:xfrm>
            <a:off x="8206899" y="3838488"/>
            <a:ext cx="466742" cy="260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877B53A1-57E6-408D-B16F-E0A067DDF34A}"/>
              </a:ext>
            </a:extLst>
          </p:cNvPr>
          <p:cNvSpPr/>
          <p:nvPr/>
        </p:nvSpPr>
        <p:spPr>
          <a:xfrm>
            <a:off x="9985402" y="3838488"/>
            <a:ext cx="466742" cy="260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AA392474-590E-469F-891B-E7110968C181}"/>
              </a:ext>
            </a:extLst>
          </p:cNvPr>
          <p:cNvSpPr/>
          <p:nvPr/>
        </p:nvSpPr>
        <p:spPr>
          <a:xfrm rot="2679071">
            <a:off x="4238186" y="4252947"/>
            <a:ext cx="466742" cy="260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96045485-485C-494D-AC3C-84EC0BC96F6E}"/>
              </a:ext>
            </a:extLst>
          </p:cNvPr>
          <p:cNvSpPr/>
          <p:nvPr/>
        </p:nvSpPr>
        <p:spPr>
          <a:xfrm rot="18432322">
            <a:off x="5261085" y="4237655"/>
            <a:ext cx="466742" cy="260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6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3E1C0C-013E-4B88-A256-F127BAE5C2BC}"/>
              </a:ext>
            </a:extLst>
          </p:cNvPr>
          <p:cNvSpPr/>
          <p:nvPr/>
        </p:nvSpPr>
        <p:spPr>
          <a:xfrm>
            <a:off x="217714" y="428178"/>
            <a:ext cx="117565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练习（答案）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基础题</a:t>
            </a: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）活细胞：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G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  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）死细胞：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  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）细胞的产物：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）细胞层次（也是个体层次，因为大肠杆菌是单细胞生物）；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  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）种群层次；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  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）群落层次。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拓展题</a:t>
            </a: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提示：不是。病毒不具有细胞结构，不能独立生活，只能寄生在活细胞中才能生活，因此，尽管人工合成脊髓灰质炎病毒，但不意味着人工制造了生命。</a:t>
            </a: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提示：人工合成病毒的研究，其意义具有两面性，用绝对肯定或绝对否定的态度都是不全面的。从肯定的角度看，人工合成病毒可以使人类更好地认识病毒，例如，研制抵抗病毒的药物和疫苗，从而更好地为人类的健康服务；从否定的角度看，人工合成病毒的研究也可能会合成某些对人类有害的病毒，如果这些病毒传播开来，或者被某些人用做生物武器，将给人类带来灾难。</a:t>
            </a:r>
            <a:endParaRPr lang="zh-CN" altLang="en-US" sz="24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015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605</Words>
  <Application>Microsoft Office PowerPoint</Application>
  <PresentationFormat>宽屏</PresentationFormat>
  <Paragraphs>115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72</cp:revision>
  <dcterms:created xsi:type="dcterms:W3CDTF">2019-08-21T07:59:32Z</dcterms:created>
  <dcterms:modified xsi:type="dcterms:W3CDTF">2019-09-04T02:31:47Z</dcterms:modified>
</cp:coreProperties>
</file>