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5" r:id="rId3"/>
    <p:sldId id="259" r:id="rId4"/>
    <p:sldId id="267" r:id="rId5"/>
    <p:sldId id="268" r:id="rId6"/>
    <p:sldId id="270" r:id="rId7"/>
    <p:sldId id="271" r:id="rId8"/>
    <p:sldId id="272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9332F-3612-431E-A90A-05C2AC30FFE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5C0AF-7498-4924-922D-3D5C28933F1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4175" y="527050"/>
            <a:ext cx="8229600" cy="2604135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80000"/>
          </a:bodyPr>
          <a:p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一座碉楼座落在山顶上。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watchtower stands on top of the hill. （自然语序）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 top of the hill stands a watchtower.（倒装语序）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内容占位符 2"/>
          <p:cNvSpPr>
            <a:spLocks noGrp="1"/>
          </p:cNvSpPr>
          <p:nvPr/>
        </p:nvSpPr>
        <p:spPr>
          <a:xfrm>
            <a:off x="384175" y="3554730"/>
            <a:ext cx="8229600" cy="266827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lIns="91440" tIns="45720" rIns="91440" bIns="45720" rtlCol="0">
            <a:normAutofit fontScale="9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zh-CN" altLang="en-US" b="1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倒装结构：（介词短语+动词+主语）结构</a:t>
            </a:r>
            <a:endParaRPr lang="zh-CN" altLang="en-US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 the ground lay a goat.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Outside the room sits a little dog.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09550"/>
            <a:ext cx="8229600" cy="64389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一、将下列句子改成倒装句：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1.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Some tall trees are around the lake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.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2. A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 old man sat 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 front of the house  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Tom rushed out of his room</a:t>
            </a: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Tom climbed down from the tree.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5.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 young man with magazine in his hand sat by the window.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二、根据提示完成翻译，要求用倒装句式。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6 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    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 policeman. 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拐角处走着一个警察。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7</a:t>
            </a:r>
            <a:r>
              <a:rPr lang="en-US" altLang="zh-CN" u="sng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zh-CN" altLang="en-US" u="sng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            </a:t>
            </a: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 half-conscious young man. 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CN" altLang="en-US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桌子底下躺着一个半清醒的年轻人。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标题 5121"/>
          <p:cNvSpPr>
            <a:spLocks noGrp="1"/>
          </p:cNvSpPr>
          <p:nvPr>
            <p:ph type="ctrTitle"/>
          </p:nvPr>
        </p:nvSpPr>
        <p:spPr>
          <a:xfrm>
            <a:off x="524510" y="0"/>
            <a:ext cx="7772400" cy="838200"/>
          </a:xfrm>
          <a:solidFill>
            <a:schemeClr val="accent2">
              <a:lumMod val="20000"/>
              <a:lumOff val="80000"/>
            </a:schemeClr>
          </a:solidFill>
        </p:spPr>
        <p:txBody>
          <a:bodyPr anchor="ctr"/>
          <a:p>
            <a:pPr defTabSz="914400">
              <a:buClrTx/>
              <a:buSzTx/>
              <a:buFontTx/>
            </a:pPr>
            <a:r>
              <a:rPr lang="en-US" altLang="zh-CN" sz="4400" b="1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So, neither, nor</a:t>
            </a:r>
            <a:r>
              <a:rPr lang="zh-CN" altLang="en-US" sz="4400" b="1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倒装结构</a:t>
            </a:r>
            <a:endParaRPr lang="zh-CN" altLang="en-US" sz="4400" b="1" kern="1200" baseline="0" dirty="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123" name="副标题 5122"/>
          <p:cNvSpPr>
            <a:spLocks noGrp="1"/>
          </p:cNvSpPr>
          <p:nvPr>
            <p:ph type="subTitle" idx="1"/>
          </p:nvPr>
        </p:nvSpPr>
        <p:spPr>
          <a:xfrm>
            <a:off x="190500" y="752475"/>
            <a:ext cx="8763000" cy="57150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zh-CN" altLang="en-US" b="1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一、</a:t>
            </a:r>
            <a:r>
              <a:rPr lang="en-US" altLang="zh-CN" b="1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</a:t>
            </a:r>
            <a:r>
              <a:rPr lang="zh-CN" altLang="en-US" b="1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引导的倒装句</a:t>
            </a:r>
            <a:endParaRPr lang="zh-CN" altLang="en-US" b="1" kern="1200" baseline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zh-CN" altLang="en-US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r>
              <a:rPr lang="en-US" altLang="zh-CN" sz="28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So + </a:t>
            </a:r>
            <a:r>
              <a:rPr lang="zh-CN" altLang="en-US" sz="28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功能词 </a:t>
            </a:r>
            <a:r>
              <a:rPr lang="en-US" altLang="zh-CN" sz="28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+ </a:t>
            </a:r>
            <a:r>
              <a:rPr lang="zh-CN" altLang="en-US" sz="2800" kern="1200" baseline="0" dirty="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主语</a:t>
            </a:r>
            <a:r>
              <a:rPr lang="zh-CN" altLang="en-US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，该句型必须具备两个条件</a:t>
            </a:r>
            <a:r>
              <a:rPr lang="en-US" altLang="zh-CN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:  </a:t>
            </a:r>
            <a:endParaRPr lang="en-US" altLang="zh-CN" sz="2800" kern="1200" baseline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en-US" altLang="zh-CN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r>
              <a:rPr lang="zh-CN" altLang="en-US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，上句必须为肯定句；</a:t>
            </a:r>
            <a:endParaRPr lang="zh-CN" altLang="en-US" sz="2800" kern="1200" baseline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en-US" altLang="zh-CN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r>
              <a:rPr lang="zh-CN" altLang="en-US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，该主语与上句主语不一致。功能词指</a:t>
            </a:r>
            <a:r>
              <a:rPr lang="en-US" altLang="zh-CN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be</a:t>
            </a:r>
            <a:r>
              <a:rPr lang="zh-CN" altLang="en-US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动词，助动词，情态动词。翻译为“</a:t>
            </a:r>
            <a:r>
              <a:rPr lang="en-US" altLang="zh-CN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--- </a:t>
            </a:r>
            <a:r>
              <a:rPr lang="zh-CN" altLang="en-US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也是如此”。</a:t>
            </a:r>
            <a:endParaRPr lang="zh-CN" altLang="en-US" sz="2800" kern="1200" baseline="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endParaRPr lang="zh-CN" altLang="en-US" sz="1000" b="1" kern="1200" baseline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zh-CN" altLang="en-US" sz="2800" kern="1200" baseline="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	</a:t>
            </a: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1.   ----- Li Lei </a:t>
            </a:r>
            <a:r>
              <a:rPr lang="en-US" altLang="zh-CN" sz="2800" kern="1200" baseline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can dance</a:t>
            </a: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.</a:t>
            </a:r>
            <a:endParaRPr lang="en-US" altLang="zh-CN" sz="2800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   ----- So</a:t>
            </a:r>
            <a:r>
              <a:rPr lang="en-US" altLang="zh-CN" sz="2800" u="sng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</a:t>
            </a: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Tom.</a:t>
            </a:r>
            <a:endParaRPr lang="en-US" altLang="zh-CN" sz="2800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2.   ----- They </a:t>
            </a:r>
            <a:r>
              <a:rPr lang="en-US" altLang="zh-CN" sz="2800" kern="1200" baseline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like</a:t>
            </a: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eating apples.</a:t>
            </a:r>
            <a:endParaRPr lang="en-US" altLang="zh-CN" sz="2800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	      ----- So</a:t>
            </a:r>
            <a:r>
              <a:rPr lang="en-US" altLang="zh-CN" sz="2800" u="sng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</a:t>
            </a:r>
            <a:r>
              <a:rPr lang="en-US" altLang="zh-CN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</a:t>
            </a:r>
            <a:r>
              <a:rPr lang="zh-CN" altLang="en-US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。</a:t>
            </a:r>
            <a:endParaRPr lang="zh-CN" altLang="en-US" sz="2800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zh-CN" altLang="en-US" sz="2800" kern="1200" baseline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3.  ----- Li Ming 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is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a good student.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 ----- So</a:t>
            </a:r>
            <a:r>
              <a:rPr lang="en-US" altLang="zh-CN" sz="28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            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Mary.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endParaRPr lang="en-US" altLang="zh-CN" sz="2800" kern="1200" baseline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algn="l" defTabSz="914400">
              <a:lnSpc>
                <a:spcPct val="90000"/>
              </a:lnSpc>
              <a:buClrTx/>
              <a:buSzTx/>
              <a:buFontTx/>
            </a:pPr>
            <a:endParaRPr lang="en-US" altLang="zh-CN" sz="2800" kern="1200" baseline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5123">
                                            <p:txEl>
                                              <p:charRg st="0" end="1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1" end="9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5123">
                                            <p:txEl>
                                              <p:charRg st="11" end="9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1000"/>
                                        <p:tgtEl>
                                          <p:spTgt spid="512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1000"/>
                                        <p:tgtEl>
                                          <p:spTgt spid="5123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28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123">
                                            <p:txEl>
                                              <p:charRg st="128" end="15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53" end="19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123">
                                            <p:txEl>
                                              <p:charRg st="153" end="19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charRg st="190" end="2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2000"/>
                                        <p:tgtEl>
                                          <p:spTgt spid="5123">
                                            <p:txEl>
                                              <p:charRg st="190" end="2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7" name="文本占位符 6146"/>
          <p:cNvSpPr>
            <a:spLocks noGrp="1"/>
          </p:cNvSpPr>
          <p:nvPr>
            <p:ph type="body" idx="1"/>
          </p:nvPr>
        </p:nvSpPr>
        <p:spPr>
          <a:xfrm>
            <a:off x="152400" y="202565"/>
            <a:ext cx="8675370" cy="645287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20000"/>
          </a:bodyPr>
          <a:p>
            <a:pPr>
              <a:lnSpc>
                <a:spcPct val="80000"/>
              </a:lnSpc>
              <a:buNone/>
            </a:pP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zh-CN" b="1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二、</a:t>
            </a:r>
            <a:r>
              <a:rPr lang="en-US" altLang="zh-CN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Neither/ nor </a:t>
            </a:r>
            <a:r>
              <a:rPr lang="zh-CN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引导的倒装句</a:t>
            </a:r>
            <a:endParaRPr lang="zh-CN" alt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Neither/ nor +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功能词 </a:t>
            </a: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主语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，该句型必须具备两个条件：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a  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上句为否定句；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b  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该主语与上句主语不一致。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  翻译为“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---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也不这样”。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zh-CN" altLang="en-US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defTabSz="914400">
              <a:buClrTx/>
              <a:buSzTx/>
              <a:buFontTx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	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1. ----- Li Lei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can’t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dance.</a:t>
            </a:r>
            <a:endParaRPr lang="en-US" altLang="zh-CN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	    ----- </a:t>
            </a:r>
            <a:r>
              <a:rPr lang="en-US" altLang="zh-CN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Nor           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Tom.</a:t>
            </a:r>
            <a:endParaRPr lang="en-US" altLang="zh-CN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defTabSz="914400">
              <a:buClrTx/>
              <a:buSzTx/>
              <a:buFontTx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	2. ----- I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don’t like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eating apples.</a:t>
            </a:r>
            <a:endParaRPr lang="en-US" altLang="zh-CN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	    ----- Neither </a:t>
            </a:r>
            <a:r>
              <a:rPr lang="en-US" altLang="zh-CN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i.</a:t>
            </a:r>
            <a:endParaRPr lang="en-US" altLang="zh-CN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defTabSz="914400">
              <a:buClrTx/>
              <a:buSzTx/>
              <a:buFontTx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	3 ----- Li Ming </a:t>
            </a:r>
            <a:r>
              <a:rPr lang="en-US" altLang="zh-CN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isn’t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 good student.</a:t>
            </a:r>
            <a:endParaRPr lang="en-US" altLang="zh-CN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0" indent="0" algn="l" defTabSz="914400">
              <a:buClrTx/>
              <a:buSzTx/>
              <a:buFontTx/>
              <a:buNone/>
            </a:pP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	    ----- Nor  </a:t>
            </a:r>
            <a:r>
              <a:rPr lang="en-US" altLang="zh-CN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Mary.</a:t>
            </a:r>
            <a:endParaRPr lang="en-US" altLang="zh-CN" kern="1200" baseline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80000"/>
              </a:lnSpc>
              <a:buNone/>
            </a:pP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35" end="1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charRg st="135" end="15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157" end="2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147">
                                            <p:txEl>
                                              <p:charRg st="157" end="2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7">
                                            <p:txEl>
                                              <p:char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6147">
                                            <p:txEl>
                                              <p:char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charRg st="219" end="2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6147">
                                            <p:txEl>
                                              <p:charRg st="219" end="2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3" name="文本占位符 1024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86800" cy="62484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lnSpcReduction="20000"/>
          </a:bodyPr>
          <a:p>
            <a:pPr>
              <a:buNone/>
            </a:pPr>
            <a:r>
              <a:rPr lang="zh-CN" altLang="en-US" sz="3600" b="1" dirty="0">
                <a:solidFill>
                  <a:schemeClr val="tx1"/>
                </a:solidFill>
              </a:rPr>
              <a:t>三、 </a:t>
            </a:r>
            <a:r>
              <a:rPr lang="en-US" altLang="zh-CN" sz="3600" b="1" dirty="0">
                <a:solidFill>
                  <a:schemeClr val="tx1"/>
                </a:solidFill>
              </a:rPr>
              <a:t>So </a:t>
            </a:r>
            <a:r>
              <a:rPr lang="zh-CN" altLang="en-US" sz="3600" b="1" dirty="0">
                <a:solidFill>
                  <a:schemeClr val="tx1"/>
                </a:solidFill>
              </a:rPr>
              <a:t>引导的强调句式</a:t>
            </a:r>
            <a:endParaRPr lang="zh-CN" altLang="en-US" sz="36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zh-CN" altLang="en-US" sz="3600" b="1" dirty="0">
                <a:solidFill>
                  <a:schemeClr val="tx1"/>
                </a:solidFill>
              </a:rPr>
              <a:t>		</a:t>
            </a:r>
            <a:r>
              <a:rPr lang="en-US" altLang="zh-CN" sz="3600" dirty="0">
                <a:solidFill>
                  <a:srgbClr val="FF0000"/>
                </a:solidFill>
              </a:rPr>
              <a:t>So + </a:t>
            </a:r>
            <a:r>
              <a:rPr lang="zh-CN" altLang="en-US" sz="3600" dirty="0">
                <a:solidFill>
                  <a:srgbClr val="FF0000"/>
                </a:solidFill>
              </a:rPr>
              <a:t>主语 </a:t>
            </a:r>
            <a:r>
              <a:rPr lang="en-US" altLang="zh-CN" sz="3600" dirty="0">
                <a:solidFill>
                  <a:srgbClr val="FF0000"/>
                </a:solidFill>
              </a:rPr>
              <a:t>+ </a:t>
            </a:r>
            <a:r>
              <a:rPr lang="zh-CN" altLang="en-US" sz="3600" dirty="0">
                <a:solidFill>
                  <a:srgbClr val="FF0000"/>
                </a:solidFill>
              </a:rPr>
              <a:t>功能词</a:t>
            </a:r>
            <a:r>
              <a:rPr lang="en-US" altLang="zh-CN" sz="3600" dirty="0">
                <a:solidFill>
                  <a:schemeClr val="tx1"/>
                </a:solidFill>
              </a:rPr>
              <a:t>. </a:t>
            </a:r>
            <a:r>
              <a:rPr lang="zh-CN" altLang="en-US" sz="3600" dirty="0">
                <a:solidFill>
                  <a:schemeClr val="tx1"/>
                </a:solidFill>
              </a:rPr>
              <a:t>该句型必须具备两个条件：</a:t>
            </a:r>
            <a:endParaRPr lang="zh-CN" altLang="en-US" sz="3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dirty="0">
                <a:solidFill>
                  <a:schemeClr val="tx1"/>
                </a:solidFill>
              </a:rPr>
              <a:t>a, </a:t>
            </a:r>
            <a:r>
              <a:rPr lang="zh-CN" altLang="en-US" sz="3600" dirty="0">
                <a:solidFill>
                  <a:schemeClr val="tx1"/>
                </a:solidFill>
              </a:rPr>
              <a:t>上句为肯定句；</a:t>
            </a:r>
            <a:endParaRPr lang="zh-CN" altLang="en-US" sz="3600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dirty="0">
                <a:solidFill>
                  <a:schemeClr val="tx1"/>
                </a:solidFill>
              </a:rPr>
              <a:t>b</a:t>
            </a:r>
            <a:r>
              <a:rPr lang="zh-CN" altLang="en-US" sz="3600" dirty="0">
                <a:solidFill>
                  <a:schemeClr val="tx1"/>
                </a:solidFill>
              </a:rPr>
              <a:t>，该主语与上句主语一致。翻译为“的确如此”。</a:t>
            </a:r>
            <a:endParaRPr lang="zh-CN" altLang="en-US" sz="3600" dirty="0">
              <a:solidFill>
                <a:schemeClr val="tx1"/>
              </a:solidFill>
            </a:endParaRPr>
          </a:p>
          <a:p>
            <a:pPr>
              <a:buNone/>
            </a:pPr>
            <a:endParaRPr lang="zh-CN" altLang="en-US" sz="3600" b="1" dirty="0">
              <a:solidFill>
                <a:schemeClr val="tx1"/>
              </a:solidFill>
            </a:endParaRPr>
          </a:p>
          <a:p>
            <a:pPr>
              <a:buNone/>
            </a:pPr>
            <a:r>
              <a:rPr lang="zh-CN" altLang="en-US" sz="3600" b="1" dirty="0">
                <a:solidFill>
                  <a:schemeClr val="tx1"/>
                </a:solidFill>
              </a:rPr>
              <a:t>		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----- The book is a good book.</a:t>
            </a:r>
            <a:endParaRPr lang="en-US" altLang="zh-CN" sz="3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----- So </a:t>
            </a:r>
            <a:r>
              <a:rPr lang="en-US" altLang="zh-CN" sz="36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zh-CN" sz="3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2. ----- I was afraid.</a:t>
            </a:r>
            <a:endParaRPr lang="en-US" altLang="zh-CN" sz="3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 ----- So </a:t>
            </a:r>
            <a:r>
              <a:rPr lang="en-US" altLang="zh-CN" sz="3600" u="sng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en-US" altLang="zh-CN" sz="36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zh-CN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364865" y="4333875"/>
            <a:ext cx="103632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</a:t>
            </a:r>
            <a:endParaRPr 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119120" y="5427345"/>
            <a:ext cx="202311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you were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024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4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charRg st="14" end="7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0243">
                                            <p:txEl>
                                              <p:char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10243">
                                            <p:txEl>
                                              <p:char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78" end="1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10243">
                                            <p:txEl>
                                              <p:charRg st="78" end="1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14" end="13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10243">
                                            <p:txEl>
                                              <p:charRg st="114" end="13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36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0243">
                                            <p:txEl>
                                              <p:charRg st="136" end="16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charRg st="161" end="18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10243">
                                            <p:txEl>
                                              <p:charRg st="161" end="18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/>
      <p:bldP spid="3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7" name="文本占位符 11266"/>
          <p:cNvSpPr>
            <a:spLocks noGrp="1"/>
          </p:cNvSpPr>
          <p:nvPr>
            <p:ph type="body" idx="1"/>
          </p:nvPr>
        </p:nvSpPr>
        <p:spPr>
          <a:xfrm>
            <a:off x="228600" y="152400"/>
            <a:ext cx="8686800" cy="6705600"/>
          </a:xfrm>
        </p:spPr>
        <p:txBody>
          <a:bodyPr/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chemeClr val="tx1"/>
                </a:solidFill>
              </a:rPr>
              <a:t>四、练习题</a:t>
            </a:r>
            <a:endParaRPr lang="zh-CN" altLang="en-US" sz="2800" b="1" dirty="0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zh-CN" altLang="en-US" sz="2800" b="1" dirty="0">
                <a:solidFill>
                  <a:schemeClr val="tx1"/>
                </a:solidFill>
              </a:rPr>
              <a:t>		</a:t>
            </a:r>
            <a:r>
              <a:rPr lang="en-US" altLang="zh-CN" sz="3500" b="1">
                <a:solidFill>
                  <a:schemeClr val="tx1"/>
                </a:solidFill>
              </a:rPr>
              <a:t>1. ----- They are good students.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>
                <a:solidFill>
                  <a:schemeClr val="tx1"/>
                </a:solidFill>
              </a:rPr>
              <a:t>		    ----- _________.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>
                <a:solidFill>
                  <a:schemeClr val="tx1"/>
                </a:solidFill>
              </a:rPr>
              <a:t>			A. So we are.	B. So are we.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>
                <a:solidFill>
                  <a:schemeClr val="tx1"/>
                </a:solidFill>
              </a:rPr>
              <a:t>			C. Nor are we.	D. Nor we are.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>
                <a:solidFill>
                  <a:schemeClr val="tx1"/>
                </a:solidFill>
              </a:rPr>
              <a:t>		2. ----- It is a good day today.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>
                <a:solidFill>
                  <a:schemeClr val="tx1"/>
                </a:solidFill>
              </a:rPr>
              <a:t>		    ----- _________.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>
                <a:solidFill>
                  <a:schemeClr val="tx1"/>
                </a:solidFill>
              </a:rPr>
              <a:t>			A. So is it.		B. So it is.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sz="3500" b="1">
                <a:solidFill>
                  <a:schemeClr val="tx1"/>
                </a:solidFill>
              </a:rPr>
              <a:t>			C. Neither is it.	D. So does it.</a:t>
            </a:r>
            <a:endParaRPr lang="en-US" altLang="zh-CN" sz="3500" b="1">
              <a:solidFill>
                <a:schemeClr val="tx1"/>
              </a:solidFill>
            </a:endParaRPr>
          </a:p>
          <a:p>
            <a:pPr>
              <a:lnSpc>
                <a:spcPct val="90000"/>
              </a:lnSpc>
              <a:buNone/>
            </a:pPr>
            <a:r>
              <a:rPr lang="en-US" altLang="zh-CN" b="1">
                <a:solidFill>
                  <a:schemeClr val="tx1"/>
                </a:solidFill>
              </a:rPr>
              <a:t>		</a:t>
            </a:r>
            <a:endParaRPr lang="en-US" altLang="zh-CN" b="1">
              <a:solidFill>
                <a:schemeClr val="tx1"/>
              </a:solidFill>
            </a:endParaRPr>
          </a:p>
        </p:txBody>
      </p:sp>
      <p:sp>
        <p:nvSpPr>
          <p:cNvPr id="11268" name="文本框 11267"/>
          <p:cNvSpPr txBox="1"/>
          <p:nvPr/>
        </p:nvSpPr>
        <p:spPr>
          <a:xfrm>
            <a:off x="4700905" y="1950085"/>
            <a:ext cx="609600" cy="366713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1269" name="文本框 11268"/>
          <p:cNvSpPr txBox="1"/>
          <p:nvPr/>
        </p:nvSpPr>
        <p:spPr>
          <a:xfrm>
            <a:off x="4700905" y="4872990"/>
            <a:ext cx="609600" cy="366713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ldLvl="0" animBg="1"/>
      <p:bldP spid="11269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1" name="文本占位符 12290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8610600" cy="6248400"/>
          </a:xfrm>
        </p:spPr>
        <p:txBody>
          <a:bodyPr/>
          <a:p>
            <a:pPr>
              <a:buNone/>
            </a:pPr>
            <a:r>
              <a:rPr lang="en-US" altLang="zh-CN">
                <a:solidFill>
                  <a:schemeClr val="tx1"/>
                </a:solidFill>
              </a:rPr>
              <a:t>		</a:t>
            </a:r>
            <a:r>
              <a:rPr lang="en-US" altLang="zh-CN" sz="3600" b="1">
                <a:solidFill>
                  <a:schemeClr val="tx1"/>
                </a:solidFill>
              </a:rPr>
              <a:t>3. ----- She is a beautiful girl.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b="1">
                <a:solidFill>
                  <a:schemeClr val="tx1"/>
                </a:solidFill>
              </a:rPr>
              <a:t>		    ----- _________.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b="1">
                <a:solidFill>
                  <a:schemeClr val="tx1"/>
                </a:solidFill>
              </a:rPr>
              <a:t>			A. Nor am i.		B. So am i.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b="1">
                <a:solidFill>
                  <a:schemeClr val="tx1"/>
                </a:solidFill>
              </a:rPr>
              <a:t>			C. So he is.		D. Nor is he.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b="1">
                <a:solidFill>
                  <a:schemeClr val="tx1"/>
                </a:solidFill>
              </a:rPr>
              <a:t>		4. ----- I slept very late last night.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b="1">
                <a:solidFill>
                  <a:schemeClr val="tx1"/>
                </a:solidFill>
              </a:rPr>
              <a:t>		    ----- _________.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b="1">
                <a:solidFill>
                  <a:schemeClr val="tx1"/>
                </a:solidFill>
              </a:rPr>
              <a:t>			A. So am i.		B. So I am.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r>
              <a:rPr lang="en-US" altLang="zh-CN" sz="3600" b="1">
                <a:solidFill>
                  <a:schemeClr val="tx1"/>
                </a:solidFill>
              </a:rPr>
              <a:t>			C. So did i.		D. So I did.</a:t>
            </a:r>
            <a:endParaRPr lang="en-US" altLang="zh-CN" sz="3600" b="1">
              <a:solidFill>
                <a:schemeClr val="tx1"/>
              </a:solidFill>
            </a:endParaRPr>
          </a:p>
          <a:p>
            <a:pPr>
              <a:buNone/>
            </a:pPr>
            <a:endParaRPr lang="en-US" altLang="zh-CN" sz="3600" b="1">
              <a:solidFill>
                <a:schemeClr val="tx1"/>
              </a:solidFill>
            </a:endParaRPr>
          </a:p>
        </p:txBody>
      </p:sp>
      <p:sp>
        <p:nvSpPr>
          <p:cNvPr id="12292" name="文本框 12291"/>
          <p:cNvSpPr txBox="1"/>
          <p:nvPr/>
        </p:nvSpPr>
        <p:spPr>
          <a:xfrm>
            <a:off x="5638800" y="1752600"/>
            <a:ext cx="609600" cy="366713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293" name="文本框 12292"/>
          <p:cNvSpPr txBox="1"/>
          <p:nvPr/>
        </p:nvSpPr>
        <p:spPr>
          <a:xfrm>
            <a:off x="1993265" y="5065395"/>
            <a:ext cx="609600" cy="366713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ldLvl="0" animBg="1"/>
      <p:bldP spid="12293" grpId="0" bldLvl="0" animBg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1922</Words>
  <Application>WPS 演示</Application>
  <PresentationFormat>全屏显示(4:3)</PresentationFormat>
  <Paragraphs>97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5" baseType="lpstr">
      <vt:lpstr>Arial</vt:lpstr>
      <vt:lpstr>宋体</vt:lpstr>
      <vt:lpstr>Wingdings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  <vt:lpstr>So, neither, nor倒装结构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Fill in the blanks with the correct words or phrases. Change the form where necessary</dc:title>
  <dc:creator>54333909@qq.com</dc:creator>
  <cp:lastModifiedBy>迟迟</cp:lastModifiedBy>
  <cp:revision>45</cp:revision>
  <dcterms:created xsi:type="dcterms:W3CDTF">2020-03-18T03:35:00Z</dcterms:created>
  <dcterms:modified xsi:type="dcterms:W3CDTF">2020-03-21T01:06:08Z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2052-11.1.0.9582</vt:lpwstr>
  </property>
</Properties>
</file>