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422" r:id="rId2"/>
    <p:sldId id="385" r:id="rId3"/>
    <p:sldId id="448" r:id="rId4"/>
    <p:sldId id="405" r:id="rId5"/>
    <p:sldId id="468" r:id="rId6"/>
    <p:sldId id="406" r:id="rId7"/>
    <p:sldId id="407" r:id="rId8"/>
    <p:sldId id="408" r:id="rId9"/>
    <p:sldId id="449" r:id="rId10"/>
    <p:sldId id="410" r:id="rId11"/>
    <p:sldId id="469" r:id="rId12"/>
    <p:sldId id="411" r:id="rId13"/>
    <p:sldId id="412" r:id="rId14"/>
    <p:sldId id="470" r:id="rId15"/>
    <p:sldId id="413" r:id="rId16"/>
    <p:sldId id="471" r:id="rId17"/>
    <p:sldId id="414" r:id="rId18"/>
    <p:sldId id="472" r:id="rId19"/>
    <p:sldId id="415" r:id="rId20"/>
    <p:sldId id="416" r:id="rId21"/>
    <p:sldId id="417" r:id="rId22"/>
    <p:sldId id="467" r:id="rId23"/>
  </p:sldIdLst>
  <p:sldSz cx="9144000" cy="5143500" type="screen16x9"/>
  <p:notesSz cx="6858000" cy="9144000"/>
  <p:defaultTextStyle>
    <a:defPPr>
      <a:defRPr lang="zh-CN"/>
    </a:defPPr>
    <a:lvl1pPr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Nexa Light" pitchFamily="50" charset="0"/>
        <a:ea typeface="华康少女文字W5(P)" pitchFamily="82" charset="-122"/>
        <a:cs typeface="+mn-cs"/>
      </a:defRPr>
    </a:lvl1pPr>
    <a:lvl2pPr marL="342900" indent="1143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Nexa Light" pitchFamily="50" charset="0"/>
        <a:ea typeface="华康少女文字W5(P)" pitchFamily="82" charset="-122"/>
        <a:cs typeface="+mn-cs"/>
      </a:defRPr>
    </a:lvl2pPr>
    <a:lvl3pPr marL="685800" indent="2286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Nexa Light" pitchFamily="50" charset="0"/>
        <a:ea typeface="华康少女文字W5(P)" pitchFamily="82" charset="-122"/>
        <a:cs typeface="+mn-cs"/>
      </a:defRPr>
    </a:lvl3pPr>
    <a:lvl4pPr marL="1028700" indent="3429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Nexa Light" pitchFamily="50" charset="0"/>
        <a:ea typeface="华康少女文字W5(P)" pitchFamily="82" charset="-122"/>
        <a:cs typeface="+mn-cs"/>
      </a:defRPr>
    </a:lvl4pPr>
    <a:lvl5pPr marL="1371600" indent="457200" algn="l" defTabSz="685800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Nexa Light" pitchFamily="50" charset="0"/>
        <a:ea typeface="华康少女文字W5(P)" pitchFamily="82" charset="-122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Nexa Light" pitchFamily="50" charset="0"/>
        <a:ea typeface="华康少女文字W5(P)" pitchFamily="82" charset="-122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Nexa Light" pitchFamily="50" charset="0"/>
        <a:ea typeface="华康少女文字W5(P)" pitchFamily="82" charset="-122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Nexa Light" pitchFamily="50" charset="0"/>
        <a:ea typeface="华康少女文字W5(P)" pitchFamily="82" charset="-122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Nexa Light" pitchFamily="50" charset="0"/>
        <a:ea typeface="华康少女文字W5(P)" pitchFamily="8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nhua" initials="c" lastIdx="1" clrIdx="0"/>
  <p:cmAuthor id="2" name="lenovo" initials="l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6" autoAdjust="0"/>
    <p:restoredTop sz="94660"/>
  </p:normalViewPr>
  <p:slideViewPr>
    <p:cSldViewPr snapToGrid="0">
      <p:cViewPr varScale="1">
        <p:scale>
          <a:sx n="90" d="100"/>
          <a:sy n="90" d="100"/>
        </p:scale>
        <p:origin x="-702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6D943EE-BC50-4924-9632-ABB36B77A02C}" type="datetimeFigureOut">
              <a:rPr lang="zh-CN" altLang="en-US"/>
              <a:pPr>
                <a:defRPr/>
              </a:pPr>
              <a:t>2020/4/6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smtClean="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82FC3FDB-A4C0-4F6E-BAD9-378026E3A9A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98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9pPr>
          </a:lstStyle>
          <a:p>
            <a:fld id="{F279984D-2680-458E-9FD3-DA0B42A10E5B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  <a:pPr/>
              <a:t>1</a:t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3D2F1-4D84-41BB-BD1F-8DB947FC5073}" type="datetimeFigureOut">
              <a:rPr lang="zh-CN" altLang="en-US"/>
              <a:pPr>
                <a:defRPr/>
              </a:pPr>
              <a:t>2020/4/6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FE119-3D40-46AE-A159-C51D17D9E40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ED802-3F7A-4DB3-9BE1-BC11BEEE00B2}" type="datetimeFigureOut">
              <a:rPr lang="zh-CN" altLang="en-US"/>
              <a:pPr>
                <a:defRPr/>
              </a:pPr>
              <a:t>2020/4/6</a:t>
            </a:fld>
            <a:endParaRPr lang="zh-CN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F0375-18F9-43A6-AD3F-747949A76A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05325-11D1-4CB7-80CB-4F54EC136B8A}" type="datetimeFigureOut">
              <a:rPr lang="zh-CN" altLang="en-US"/>
              <a:pPr>
                <a:defRPr/>
              </a:pPr>
              <a:t>2020/4/6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0D7C8-78F4-4069-ACD0-864AA6B1E2B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19ACE-7064-4ADD-90EC-8338B0554066}" type="datetimeFigureOut">
              <a:rPr lang="zh-CN" altLang="en-US"/>
              <a:pPr>
                <a:defRPr/>
              </a:pPr>
              <a:t>2020/4/6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F1AC7-D1F2-4CAA-A2D2-20CE8567166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5477D-85B5-45FD-88CB-7E5A218C2765}" type="datetimeFigureOut">
              <a:rPr lang="zh-CN" altLang="en-US"/>
              <a:pPr>
                <a:defRPr/>
              </a:pPr>
              <a:t>2020/4/6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CEA61-7D48-42F0-8CBF-47C6C4D94C9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AB9B5-030B-455E-BD20-1159FB1CE884}" type="datetimeFigureOut">
              <a:rPr lang="zh-CN" altLang="en-US"/>
              <a:pPr>
                <a:defRPr/>
              </a:pPr>
              <a:t>2020/4/6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0D52A-E3B0-41AA-9645-C6AD58504F7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27025"/>
            <a:ext cx="2495550" cy="479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 userDrawn="1"/>
        </p:nvSpPr>
        <p:spPr>
          <a:xfrm>
            <a:off x="0" y="5040313"/>
            <a:ext cx="9144000" cy="104775"/>
          </a:xfrm>
          <a:prstGeom prst="rect">
            <a:avLst/>
          </a:prstGeom>
          <a:solidFill>
            <a:srgbClr val="06417E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44" tIns="34272" rIns="68544" bIns="34272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35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 userDrawn="1"/>
        </p:nvCxnSpPr>
        <p:spPr>
          <a:xfrm>
            <a:off x="0" y="4894263"/>
            <a:ext cx="9144000" cy="0"/>
          </a:xfrm>
          <a:prstGeom prst="line">
            <a:avLst/>
          </a:prstGeom>
          <a:ln w="19050">
            <a:solidFill>
              <a:srgbClr val="0065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1950" y="266700"/>
            <a:ext cx="8150225" cy="495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44" tIns="34272" rIns="68544" bIns="34272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350"/>
          </a:p>
        </p:txBody>
      </p:sp>
      <p:sp>
        <p:nvSpPr>
          <p:cNvPr id="5" name="矩形 4"/>
          <p:cNvSpPr/>
          <p:nvPr userDrawn="1"/>
        </p:nvSpPr>
        <p:spPr>
          <a:xfrm>
            <a:off x="0" y="0"/>
            <a:ext cx="9144000" cy="519113"/>
          </a:xfrm>
          <a:prstGeom prst="rect">
            <a:avLst/>
          </a:prstGeom>
          <a:solidFill>
            <a:srgbClr val="006569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44" tIns="34272" rIns="68544" bIns="34272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350"/>
          </a:p>
        </p:txBody>
      </p:sp>
      <p:sp>
        <p:nvSpPr>
          <p:cNvPr id="6" name="矩形 5"/>
          <p:cNvSpPr/>
          <p:nvPr userDrawn="1"/>
        </p:nvSpPr>
        <p:spPr>
          <a:xfrm>
            <a:off x="0" y="4948238"/>
            <a:ext cx="9144000" cy="196850"/>
          </a:xfrm>
          <a:prstGeom prst="rect">
            <a:avLst/>
          </a:prstGeom>
          <a:solidFill>
            <a:srgbClr val="006569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44" tIns="34272" rIns="68544" bIns="34272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350"/>
          </a:p>
        </p:txBody>
      </p:sp>
      <p:pic>
        <p:nvPicPr>
          <p:cNvPr id="7" name="图片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00013"/>
            <a:ext cx="1133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文本框 12"/>
          <p:cNvSpPr txBox="1"/>
          <p:nvPr userDrawn="1"/>
        </p:nvSpPr>
        <p:spPr>
          <a:xfrm>
            <a:off x="146050" y="114300"/>
            <a:ext cx="2159000" cy="322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单击此处输入文本内容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 userDrawn="1"/>
        </p:nvCxnSpPr>
        <p:spPr>
          <a:xfrm>
            <a:off x="0" y="4894263"/>
            <a:ext cx="9144000" cy="0"/>
          </a:xfrm>
          <a:prstGeom prst="line">
            <a:avLst/>
          </a:prstGeom>
          <a:ln w="19050">
            <a:solidFill>
              <a:srgbClr val="0065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1950" y="266700"/>
            <a:ext cx="8150225" cy="495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44" tIns="34272" rIns="68544" bIns="34272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350"/>
          </a:p>
        </p:txBody>
      </p:sp>
      <p:sp>
        <p:nvSpPr>
          <p:cNvPr id="5" name="矩形 4"/>
          <p:cNvSpPr/>
          <p:nvPr userDrawn="1"/>
        </p:nvSpPr>
        <p:spPr>
          <a:xfrm>
            <a:off x="0" y="0"/>
            <a:ext cx="9144000" cy="519113"/>
          </a:xfrm>
          <a:prstGeom prst="rect">
            <a:avLst/>
          </a:prstGeom>
          <a:solidFill>
            <a:srgbClr val="006569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44" tIns="34272" rIns="68544" bIns="34272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350"/>
          </a:p>
        </p:txBody>
      </p:sp>
      <p:sp>
        <p:nvSpPr>
          <p:cNvPr id="6" name="矩形 5"/>
          <p:cNvSpPr/>
          <p:nvPr userDrawn="1"/>
        </p:nvSpPr>
        <p:spPr>
          <a:xfrm>
            <a:off x="0" y="4948238"/>
            <a:ext cx="9144000" cy="196850"/>
          </a:xfrm>
          <a:prstGeom prst="rect">
            <a:avLst/>
          </a:prstGeom>
          <a:solidFill>
            <a:srgbClr val="006569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44" tIns="34272" rIns="68544" bIns="34272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350"/>
          </a:p>
        </p:txBody>
      </p:sp>
      <p:pic>
        <p:nvPicPr>
          <p:cNvPr id="7" name="图片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00013"/>
            <a:ext cx="1133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文本框 12"/>
          <p:cNvSpPr txBox="1"/>
          <p:nvPr userDrawn="1"/>
        </p:nvSpPr>
        <p:spPr>
          <a:xfrm>
            <a:off x="146050" y="114300"/>
            <a:ext cx="2159000" cy="322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单击此处输入文本内容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 userDrawn="1"/>
        </p:nvCxnSpPr>
        <p:spPr>
          <a:xfrm>
            <a:off x="0" y="4894263"/>
            <a:ext cx="9144000" cy="0"/>
          </a:xfrm>
          <a:prstGeom prst="line">
            <a:avLst/>
          </a:prstGeom>
          <a:ln w="19050">
            <a:solidFill>
              <a:srgbClr val="0065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1950" y="266700"/>
            <a:ext cx="8150225" cy="495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44" tIns="34272" rIns="68544" bIns="34272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350"/>
          </a:p>
        </p:txBody>
      </p:sp>
      <p:sp>
        <p:nvSpPr>
          <p:cNvPr id="5" name="矩形 4"/>
          <p:cNvSpPr/>
          <p:nvPr userDrawn="1"/>
        </p:nvSpPr>
        <p:spPr>
          <a:xfrm>
            <a:off x="0" y="0"/>
            <a:ext cx="9144000" cy="519113"/>
          </a:xfrm>
          <a:prstGeom prst="rect">
            <a:avLst/>
          </a:prstGeom>
          <a:solidFill>
            <a:srgbClr val="006569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44" tIns="34272" rIns="68544" bIns="34272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350"/>
          </a:p>
        </p:txBody>
      </p:sp>
      <p:sp>
        <p:nvSpPr>
          <p:cNvPr id="6" name="矩形 5"/>
          <p:cNvSpPr/>
          <p:nvPr userDrawn="1"/>
        </p:nvSpPr>
        <p:spPr>
          <a:xfrm>
            <a:off x="0" y="4948238"/>
            <a:ext cx="9144000" cy="196850"/>
          </a:xfrm>
          <a:prstGeom prst="rect">
            <a:avLst/>
          </a:prstGeom>
          <a:solidFill>
            <a:srgbClr val="006569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44" tIns="34272" rIns="68544" bIns="34272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350"/>
          </a:p>
        </p:txBody>
      </p:sp>
      <p:pic>
        <p:nvPicPr>
          <p:cNvPr id="7" name="图片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00013"/>
            <a:ext cx="1133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文本框 12"/>
          <p:cNvSpPr txBox="1"/>
          <p:nvPr userDrawn="1"/>
        </p:nvSpPr>
        <p:spPr>
          <a:xfrm>
            <a:off x="146050" y="114300"/>
            <a:ext cx="2159000" cy="322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5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单击此处输入文本内容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>
            <a:grpSpLocks noChangeAspect="1"/>
          </p:cNvGrpSpPr>
          <p:nvPr userDrawn="1"/>
        </p:nvGrpSpPr>
        <p:grpSpPr>
          <a:xfrm>
            <a:off x="0" y="206343"/>
            <a:ext cx="214975" cy="360000"/>
            <a:chOff x="194371" y="217201"/>
            <a:chExt cx="237165" cy="468000"/>
          </a:xfrm>
          <a:solidFill>
            <a:srgbClr val="7CC144"/>
          </a:solidFill>
        </p:grpSpPr>
        <p:sp>
          <p:nvSpPr>
            <p:cNvPr id="4" name="矩形 3"/>
            <p:cNvSpPr/>
            <p:nvPr/>
          </p:nvSpPr>
          <p:spPr>
            <a:xfrm>
              <a:off x="194371" y="217201"/>
              <a:ext cx="144016" cy="46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/>
            </a:p>
          </p:txBody>
        </p:sp>
        <p:sp>
          <p:nvSpPr>
            <p:cNvPr id="5" name="矩形 4"/>
            <p:cNvSpPr/>
            <p:nvPr/>
          </p:nvSpPr>
          <p:spPr>
            <a:xfrm>
              <a:off x="395536" y="217201"/>
              <a:ext cx="36000" cy="46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/>
            </a:p>
          </p:txBody>
        </p:sp>
      </p:grpSp>
      <p:sp>
        <p:nvSpPr>
          <p:cNvPr id="6" name="矩形 5"/>
          <p:cNvSpPr/>
          <p:nvPr userDrawn="1"/>
        </p:nvSpPr>
        <p:spPr>
          <a:xfrm>
            <a:off x="0" y="5056188"/>
            <a:ext cx="9144000" cy="107950"/>
          </a:xfrm>
          <a:prstGeom prst="rect">
            <a:avLst/>
          </a:prstGeom>
          <a:solidFill>
            <a:srgbClr val="7CC1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350"/>
          </a:p>
        </p:txBody>
      </p:sp>
      <p:sp>
        <p:nvSpPr>
          <p:cNvPr id="7" name="文本框 10"/>
          <p:cNvSpPr txBox="1">
            <a:spLocks noChangeArrowheads="1"/>
          </p:cNvSpPr>
          <p:nvPr userDrawn="1"/>
        </p:nvSpPr>
        <p:spPr bwMode="auto">
          <a:xfrm>
            <a:off x="198438" y="217488"/>
            <a:ext cx="1800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9pPr>
          </a:lstStyle>
          <a:p>
            <a:pPr eaLnBrk="1" hangingPunct="1">
              <a:defRPr/>
            </a:pPr>
            <a:r>
              <a:rPr lang="zh-CN" altLang="en-US" sz="1800">
                <a:latin typeface="方正正黑简体" pitchFamily="2" charset="-122"/>
                <a:ea typeface="方正正黑简体" pitchFamily="2" charset="-122"/>
              </a:rPr>
              <a:t>点击添加标题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392424" y="1234440"/>
            <a:ext cx="2359152" cy="1495044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/>
            </a:lvl1pPr>
          </a:lstStyle>
          <a:p>
            <a:pPr lvl="0"/>
            <a:endParaRPr lang="id-ID" noProof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-33991"/>
            <a:ext cx="9299576" cy="5231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1163" y="3883025"/>
            <a:ext cx="1517650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图片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61263" y="4276725"/>
            <a:ext cx="1293812" cy="67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9144000" cy="700088"/>
          </a:xfrm>
          <a:prstGeom prst="rect">
            <a:avLst/>
          </a:prstGeom>
          <a:solidFill>
            <a:srgbClr val="4144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350"/>
          </a:p>
        </p:txBody>
      </p:sp>
      <p:pic>
        <p:nvPicPr>
          <p:cNvPr id="3" name="图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-20638"/>
            <a:ext cx="1704975" cy="720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8"/>
          <p:cNvSpPr>
            <a:spLocks noChangeArrowheads="1"/>
          </p:cNvSpPr>
          <p:nvPr userDrawn="1"/>
        </p:nvSpPr>
        <p:spPr bwMode="auto">
          <a:xfrm>
            <a:off x="6477000" y="176213"/>
            <a:ext cx="9032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研究结论</a:t>
            </a:r>
          </a:p>
        </p:txBody>
      </p:sp>
      <p:sp>
        <p:nvSpPr>
          <p:cNvPr id="5" name="矩形 4"/>
          <p:cNvSpPr/>
          <p:nvPr userDrawn="1"/>
        </p:nvSpPr>
        <p:spPr>
          <a:xfrm>
            <a:off x="8564563" y="258763"/>
            <a:ext cx="184150" cy="13811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8329613" y="258763"/>
            <a:ext cx="182562" cy="138112"/>
          </a:xfrm>
          <a:prstGeom prst="rect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 userDrawn="1"/>
        </p:nvSpPr>
        <p:spPr>
          <a:xfrm>
            <a:off x="8097838" y="258763"/>
            <a:ext cx="184150" cy="13811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7861300" y="258763"/>
            <a:ext cx="184150" cy="13811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7626350" y="258763"/>
            <a:ext cx="184150" cy="13811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7383463" y="258763"/>
            <a:ext cx="184150" cy="138112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4" y="0"/>
            <a:ext cx="9139751" cy="51435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12372" y="0"/>
            <a:ext cx="531628" cy="5316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37824" y="0"/>
            <a:ext cx="606175" cy="6061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92D22-9B41-4F28-929D-C54E5BE7F38E}" type="datetimeFigureOut">
              <a:rPr lang="zh-CN" altLang="en-US"/>
              <a:pPr>
                <a:defRPr/>
              </a:pPr>
              <a:t>2020/4/6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4C340-3651-4049-BA15-9560C5B94C7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F2C92-CB5D-477A-88B0-D2E615B8B4E8}" type="datetimeFigureOut">
              <a:rPr lang="zh-CN" altLang="en-US"/>
              <a:pPr>
                <a:defRPr/>
              </a:pPr>
              <a:t>2020/4/6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4C1B6-872C-40E4-8222-DED90DC9764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539F-03CD-4EB2-9E83-B80FB4AC9CD4}" type="datetimeFigureOut">
              <a:rPr lang="zh-CN" altLang="en-US"/>
              <a:pPr>
                <a:defRPr/>
              </a:pPr>
              <a:t>2020/4/6</a:t>
            </a:fld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CA569-4637-4AA5-8610-1022AE2C0AA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6FA5F-3EDE-47DB-BD32-F8D7C8BB399B}" type="datetimeFigureOut">
              <a:rPr lang="zh-CN" altLang="en-US"/>
              <a:pPr>
                <a:defRPr/>
              </a:pPr>
              <a:t>2020/4/6</a:t>
            </a:fld>
            <a:endParaRPr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2D02F-4154-4023-BCE3-BA4B2313587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370013"/>
            <a:ext cx="7886700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2DC25EE-6D6C-4918-B1BB-2EE7071B65F8}" type="datetimeFigureOut">
              <a:rPr lang="zh-CN" altLang="en-US"/>
              <a:pPr>
                <a:defRPr/>
              </a:pPr>
              <a:t>2020/4/6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9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B14DC4B-F4BD-4598-A92D-60F3DC043ED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4" y="0"/>
            <a:ext cx="9139751" cy="51435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4390" y="41096"/>
            <a:ext cx="576937" cy="57693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Nexa Light" pitchFamily="50" charset="0"/>
          <a:ea typeface="华康少女文字W5(P)" pitchFamily="82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Nexa Light" pitchFamily="50" charset="0"/>
          <a:ea typeface="华康少女文字W5(P)" pitchFamily="82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Nexa Light" pitchFamily="50" charset="0"/>
          <a:ea typeface="华康少女文字W5(P)" pitchFamily="82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Nexa Light" pitchFamily="50" charset="0"/>
          <a:ea typeface="华康少女文字W5(P)" pitchFamily="82" charset="-122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Nexa Light" pitchFamily="50" charset="0"/>
          <a:ea typeface="华康少女文字W5(P)" pitchFamily="82" charset="-122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Nexa Light" pitchFamily="50" charset="0"/>
          <a:ea typeface="华康少女文字W5(P)" pitchFamily="82" charset="-122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Nexa Light" pitchFamily="50" charset="0"/>
          <a:ea typeface="华康少女文字W5(P)" pitchFamily="82" charset="-122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Nexa Light" pitchFamily="50" charset="0"/>
          <a:ea typeface="华康少女文字W5(P)" pitchFamily="82" charset="-122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2500" y="906463"/>
            <a:ext cx="504825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1013" y="776288"/>
            <a:ext cx="37782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04900" y="327025"/>
            <a:ext cx="68421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15250" y="295275"/>
            <a:ext cx="1087438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59417" y="3857625"/>
            <a:ext cx="126365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3538" y="3662363"/>
            <a:ext cx="1801812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图片 10" descr="微信图片_2020040614415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49996" y="3142952"/>
            <a:ext cx="79347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800" b="1" dirty="0" smtClean="0">
                <a:solidFill>
                  <a:schemeClr val="bg1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The Queen’s Broadcast to the </a:t>
            </a:r>
            <a:r>
              <a:rPr lang="en-US" altLang="zh-CN" sz="3800" b="1" dirty="0" smtClean="0">
                <a:solidFill>
                  <a:schemeClr val="bg1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UK </a:t>
            </a:r>
            <a:r>
              <a:rPr lang="en-US" altLang="zh-CN" sz="3800" b="1" dirty="0" smtClean="0">
                <a:solidFill>
                  <a:schemeClr val="bg1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and Commonwealth on </a:t>
            </a:r>
            <a:r>
              <a:rPr lang="en-US" altLang="zh-CN" sz="3800" b="1" dirty="0" err="1" smtClean="0">
                <a:solidFill>
                  <a:schemeClr val="bg1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Coronavirus</a:t>
            </a:r>
            <a:endParaRPr lang="en-US" altLang="zh-CN" sz="3800" b="1" dirty="0" smtClean="0">
              <a:solidFill>
                <a:schemeClr val="bg1"/>
              </a:solidFill>
              <a:latin typeface="Times New Roman" pitchFamily="18" charset="0"/>
              <a:ea typeface="宋体" panose="02010600030101010101" pitchFamily="2" charset="-122"/>
              <a:cs typeface="Times New Roman" pitchFamily="18" charset="0"/>
            </a:endParaRPr>
          </a:p>
          <a:p>
            <a:pPr algn="ctr"/>
            <a:endParaRPr lang="en-US" altLang="zh-CN" sz="1800" b="1" dirty="0" smtClean="0">
              <a:solidFill>
                <a:schemeClr val="bg1"/>
              </a:solidFill>
              <a:latin typeface="Times New Roman" pitchFamily="18" charset="0"/>
              <a:ea typeface="宋体" panose="02010600030101010101" pitchFamily="2" charset="-122"/>
              <a:cs typeface="Times New Roman" pitchFamily="18" charset="0"/>
            </a:endParaRPr>
          </a:p>
          <a:p>
            <a:pPr algn="ctr"/>
            <a:r>
              <a:rPr lang="en-US" altLang="zh-CN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 April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  <a:endParaRPr lang="zh-CN" altLang="zh-CN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175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8792" y="567644"/>
            <a:ext cx="8751292" cy="22467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That the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attributes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self-discipline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of quiet</a:t>
            </a:r>
            <a:r>
              <a:rPr lang="en-US" altLang="zh-CN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good-</a:t>
            </a:r>
            <a:r>
              <a:rPr lang="en-US" altLang="zh-CN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humoured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resolve</a:t>
            </a:r>
            <a:r>
              <a:rPr lang="en-US" altLang="zh-CN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of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fellow-feeling</a:t>
            </a:r>
            <a:r>
              <a:rPr lang="en-US" altLang="zh-CN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still </a:t>
            </a:r>
            <a:r>
              <a:rPr lang="en-US" altLang="zh-CN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characterise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this country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The pride in who we are is not a part of our past, it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defines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our present and our future.</a:t>
            </a:r>
            <a:endParaRPr lang="zh-CN" altLang="zh-CN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zh-CN" altLang="zh-CN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9631" y="2702164"/>
            <a:ext cx="8826004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just">
              <a:spcAft>
                <a:spcPts val="0"/>
              </a:spcAft>
              <a:defRPr sz="2200" kern="10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</a:defRPr>
            </a:lvl9pPr>
          </a:lstStyle>
          <a:p>
            <a:r>
              <a:rPr lang="zh-CN" altLang="en-US" sz="2400" dirty="0" smtClean="0"/>
              <a:t>自律、充满幽默感的决心、富有同情心，这些特点仍然塑造着英国的品格。身为英国人的骄傲不只停留在过去，更构建起我们的现在和未来。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137382" y="239487"/>
            <a:ext cx="8825865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attribute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 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'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ætrɪbjuːt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 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特性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；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属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性；特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征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e.g. Patience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is one of the most important attributes in a teacher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.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耐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心是教师最重要的品质之一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。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self-discipline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[self '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dɪsəplɪn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 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自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律能力；自我约束能力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good-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humoured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心情舒畅的，愉快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（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quiet good-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humoured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含蓄而幽默的）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</a:t>
            </a:r>
          </a:p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resolve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rɪ'zɒlv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 [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正式用语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 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决心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；坚定的信念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endParaRPr lang="zh-CN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fellow-feeling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 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同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情；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惺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惺相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惜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；互相理解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 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characterise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'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kær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ktəraɪz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] 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正式用语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[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派生词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是</a:t>
            </a:r>
            <a:r>
              <a:rPr lang="en-US" altLang="zh-CN" sz="2800" dirty="0" smtClean="0">
                <a:solidFill>
                  <a:schemeClr val="bg1"/>
                </a:solidFill>
                <a:latin typeface="方正粗黑宋简体"/>
                <a:ea typeface="方正粗黑宋简体"/>
                <a:cs typeface="Times New Roman" pitchFamily="18" charset="0"/>
              </a:rPr>
              <a:t>……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特征；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以</a:t>
            </a:r>
            <a:r>
              <a:rPr lang="en-US" altLang="zh-CN" sz="2800" dirty="0" smtClean="0">
                <a:solidFill>
                  <a:schemeClr val="bg1"/>
                </a:solidFill>
                <a:latin typeface="方正粗黑宋简体"/>
                <a:ea typeface="方正粗黑宋简体"/>
                <a:cs typeface="Times New Roman" pitchFamily="18" charset="0"/>
              </a:rPr>
              <a:t>……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为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典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型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define [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dɪ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'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faɪn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 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定义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；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解释</a:t>
            </a:r>
            <a:endParaRPr lang="zh-CN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just"/>
            <a:endParaRPr lang="zh-CN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just"/>
            <a:endParaRPr lang="zh-CN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zh-CN" altLang="en-US" sz="2800" dirty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  <a:sym typeface="Wingdings 2" panose="05020102010507070707" pitchFamily="18" charset="2"/>
            </a:endParaRPr>
          </a:p>
          <a:p>
            <a:pPr algn="just">
              <a:lnSpc>
                <a:spcPct val="150000"/>
              </a:lnSpc>
            </a:pPr>
            <a:endParaRPr lang="zh-CN" altLang="en-US" sz="2800" dirty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  <a:sym typeface="Wingdings 2" panose="05020102010507070707" pitchFamily="18" charset="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7207" y="74707"/>
            <a:ext cx="8533324" cy="18158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moments when the United Kingdom has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come together</a:t>
            </a:r>
            <a:r>
              <a:rPr lang="en-US" altLang="zh-CN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applaud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its care and essential workers will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be remembered</a:t>
            </a:r>
            <a:r>
              <a:rPr lang="en-US" altLang="zh-CN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altLang="zh-CN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expression</a:t>
            </a:r>
            <a:r>
              <a:rPr lang="en-US" altLang="zh-CN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our national spirit; and its symbol will be the rainbows drawn by children</a:t>
            </a:r>
            <a:r>
              <a:rPr lang="en-US" altLang="zh-CN" sz="2400" dirty="0" smtClean="0"/>
              <a:t>.</a:t>
            </a:r>
            <a:endParaRPr lang="zh-CN" altLang="zh-CN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177413" y="1992946"/>
            <a:ext cx="8826004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just">
              <a:spcAft>
                <a:spcPts val="0"/>
              </a:spcAft>
              <a:defRPr sz="2200" kern="10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</a:defRPr>
            </a:lvl9pPr>
          </a:lstStyle>
          <a:p>
            <a:r>
              <a:rPr lang="zh-CN" altLang="en-US" sz="2400" dirty="0" smtClean="0"/>
              <a:t>英国全体都动员起来为医疗和关键岗位工作人员鼓掌的那一刻，将作为国民精神的表现被永远铭记。而儿童们画就的一幅幅彩虹，则是这一精神最好的象征。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59385" y="3208571"/>
            <a:ext cx="882586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come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together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短语动词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结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合，联合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applaud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ə'plɔːd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 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鼓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掌；称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赞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be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remembered as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因某事而名留青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史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expression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 [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ɪk'spreʃn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 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表达；表示</a:t>
            </a:r>
            <a:endParaRPr lang="zh-CN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zh-CN" altLang="en-US" sz="2800" dirty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  <a:sym typeface="Wingdings 2" panose="05020102010507070707" pitchFamily="18" charset="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8792" y="301797"/>
            <a:ext cx="8533324" cy="22467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Across the Commonwealth and around the world, we have seen</a:t>
            </a:r>
            <a:r>
              <a:rPr lang="en-US" altLang="zh-CN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heart-warming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stories of people coming together to help others, be it through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delivering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food</a:t>
            </a:r>
            <a:r>
              <a:rPr lang="en-US" altLang="zh-CN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parcels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medicines,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checking on</a:t>
            </a:r>
            <a:r>
              <a:rPr lang="en-US" altLang="zh-CN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neighbours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or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converting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businesses</a:t>
            </a:r>
            <a:r>
              <a:rPr lang="en-US" altLang="zh-CN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help the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relief effort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zh-CN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9000" y="2856903"/>
            <a:ext cx="8826004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just">
              <a:spcAft>
                <a:spcPts val="0"/>
              </a:spcAft>
              <a:defRPr sz="2200" kern="10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</a:defRPr>
            </a:lvl9pPr>
          </a:lstStyle>
          <a:p>
            <a:r>
              <a:rPr lang="zh-CN" altLang="en-US" sz="2400" dirty="0" smtClean="0"/>
              <a:t>在英联邦及世界各地，我们看到了很多暖心的故事，人们齐心协力帮助他人</a:t>
            </a:r>
            <a:r>
              <a:rPr lang="en-US" altLang="zh-CN" sz="2400" dirty="0" smtClean="0"/>
              <a:t>——</a:t>
            </a:r>
            <a:r>
              <a:rPr lang="zh-CN" altLang="en-US" sz="2400" dirty="0" smtClean="0"/>
              <a:t>运送食品和药品，问候邻居，转型商业模式援助抗疫。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148753" y="795759"/>
            <a:ext cx="8421089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heart-warming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使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人幸福愉快的；暖人心房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deliver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dɪ'lɪvə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(r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)]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递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送；传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送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parcel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['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pɑːsl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 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小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包；包裹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</a:t>
            </a:r>
            <a:r>
              <a:rPr lang="en-US" altLang="zh-CN" sz="2800" i="1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AmE</a:t>
            </a:r>
            <a:r>
              <a:rPr lang="en-US" altLang="zh-CN" sz="2800" i="1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package) 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check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on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短语动词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检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查，核实（是否一切正常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）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convert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sth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 (from 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sth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 (into/to 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sth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（使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）转变，转换，转化</a:t>
            </a:r>
          </a:p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relief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effort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救济工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作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（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effort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常用于名词后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有组织的活动）</a:t>
            </a:r>
            <a:endParaRPr lang="zh-CN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zh-CN" altLang="en-US" sz="2800" dirty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8792" y="493988"/>
            <a:ext cx="8533324" cy="18158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though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self-isolating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may at times be hard, many people of all faiths, and of none, are discovering that it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presents</a:t>
            </a:r>
            <a:r>
              <a:rPr lang="en-US" altLang="zh-CN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 opportunity to slow down,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pause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</a:t>
            </a:r>
            <a:r>
              <a:rPr lang="en-US" altLang="zh-CN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reflect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in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prayer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meditation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zh-CN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9633" y="2882956"/>
            <a:ext cx="8826004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just">
              <a:spcAft>
                <a:spcPts val="0"/>
              </a:spcAft>
              <a:defRPr sz="2200" kern="10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</a:defRPr>
            </a:lvl9pPr>
          </a:lstStyle>
          <a:p>
            <a:r>
              <a:rPr lang="zh-CN" altLang="en-US" sz="2400" dirty="0" smtClean="0"/>
              <a:t>尽管有时自我隔离可能比较困难的，但很多不同信仰，甚至没有信仰的人，会发现这段时间为他们提供了机会，以祈祷或冥想的方式放慢脚步、暂停、反思。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138120" y="867635"/>
            <a:ext cx="8825865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self-isolating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自我隔离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present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prɪ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ˈzent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[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一词多义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</a:t>
            </a:r>
            <a:r>
              <a:rPr lang="en-US" altLang="zh-CN" sz="24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to </a:t>
            </a:r>
            <a:r>
              <a:rPr lang="en-US" altLang="zh-CN" sz="24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show or offer </a:t>
            </a:r>
            <a:r>
              <a:rPr lang="en-US" altLang="zh-CN" sz="24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sth</a:t>
            </a:r>
            <a:r>
              <a:rPr lang="en-US" altLang="zh-CN" sz="24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for </a:t>
            </a:r>
            <a:r>
              <a:rPr lang="en-US" altLang="zh-CN" sz="24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people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4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to </a:t>
            </a:r>
            <a:r>
              <a:rPr lang="en-US" altLang="zh-CN" sz="24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look at or consider</a:t>
            </a:r>
            <a:endParaRPr lang="en-US" altLang="zh-CN" sz="24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pause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 [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pɔːz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 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暂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停；停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顿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reflect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 [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rɪ'flekt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[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一词多义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反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思；回想；仔细考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虑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prayer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preə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(r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)]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祷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告，祈祷（的内容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）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meditation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[ˌ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medɪ'teɪʃn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 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冥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想；沉思；深思</a:t>
            </a:r>
          </a:p>
          <a:p>
            <a:pPr>
              <a:lnSpc>
                <a:spcPct val="150000"/>
              </a:lnSpc>
            </a:pPr>
            <a:endParaRPr lang="en-US" altLang="zh-CN" sz="2800" dirty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  <a:sym typeface="Wingdings 2" panose="05020102010507070707" pitchFamily="18" charset="2"/>
            </a:endParaRPr>
          </a:p>
          <a:p>
            <a:pPr>
              <a:lnSpc>
                <a:spcPct val="150000"/>
              </a:lnSpc>
            </a:pPr>
            <a:endParaRPr lang="zh-CN" altLang="en-US" sz="2800" dirty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  <a:sym typeface="Wingdings 2" panose="05020102010507070707" pitchFamily="18" charset="2"/>
            </a:endParaRPr>
          </a:p>
          <a:p>
            <a:pPr>
              <a:lnSpc>
                <a:spcPct val="150000"/>
              </a:lnSpc>
            </a:pPr>
            <a:endParaRPr lang="zh-CN" altLang="en-US" sz="2800" dirty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7207" y="142652"/>
            <a:ext cx="8533324" cy="22467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It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reminds</a:t>
            </a:r>
            <a:r>
              <a:rPr lang="en-US" altLang="zh-CN" sz="2800" b="1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me</a:t>
            </a:r>
            <a:r>
              <a:rPr lang="en-US" altLang="zh-CN" sz="2800" b="1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of</a:t>
            </a:r>
            <a:r>
              <a:rPr lang="en-US" altLang="zh-CN" sz="2800" b="1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the very first broadcast I made, in 1940, helped by my sister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.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We, as children, spoke from here at Windsor to children who had been</a:t>
            </a:r>
            <a:r>
              <a:rPr lang="en-US" altLang="zh-CN" sz="2800" b="1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evacuated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from their homes and sent away for their own safety.</a:t>
            </a:r>
            <a:endParaRPr lang="zh-CN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algn="just"/>
            <a:endParaRPr lang="zh-CN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4378" y="2136095"/>
            <a:ext cx="8826004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just">
              <a:spcAft>
                <a:spcPts val="0"/>
              </a:spcAft>
              <a:defRPr sz="2200" kern="10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</a:defRPr>
            </a:lvl9pPr>
          </a:lstStyle>
          <a:p>
            <a:r>
              <a:rPr lang="zh-CN" altLang="en-US" sz="2400" dirty="0" smtClean="0"/>
              <a:t>这让我想起了</a:t>
            </a:r>
            <a:r>
              <a:rPr lang="en-US" altLang="zh-CN" sz="2400" dirty="0" smtClean="0"/>
              <a:t>1940</a:t>
            </a:r>
            <a:r>
              <a:rPr lang="zh-CN" altLang="en-US" sz="2400" dirty="0" smtClean="0"/>
              <a:t>年，在妹妹的帮助下，我做了第一次广播讲话。那时还是孩子的我们，在温莎城堡这里，向那些为了安全从家中撤离而被送走的孩子们讲话。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9489" y="3554150"/>
            <a:ext cx="881439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remind 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sb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of 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sth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[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输出词块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使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某人想起某事</a:t>
            </a: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evacuate</a:t>
            </a:r>
            <a:r>
              <a:rPr lang="en-US" altLang="zh-CN" sz="2800" b="1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ɪ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'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vækjueɪt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</a:t>
            </a:r>
            <a:r>
              <a:rPr lang="zh-CN" altLang="en-US" sz="2800" b="1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（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把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人从危险的地方）疏散，转移，撤离</a:t>
            </a:r>
            <a:endParaRPr lang="zh-CN" altLang="zh-CN" sz="2400" dirty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7207" y="376578"/>
            <a:ext cx="8533324" cy="13849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Today, once again, many will feel</a:t>
            </a:r>
            <a:r>
              <a:rPr lang="en-US" altLang="zh-CN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painful sense of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separation from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their loved ones. But now, as then, we know,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deep down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that it is the right thing to do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zh-CN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4378" y="2093564"/>
            <a:ext cx="8826004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just">
              <a:spcAft>
                <a:spcPts val="0"/>
              </a:spcAft>
              <a:defRPr sz="2200" kern="10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</a:defRPr>
            </a:lvl9pPr>
          </a:lstStyle>
          <a:p>
            <a:r>
              <a:rPr lang="zh-CN" altLang="en-US" sz="2400" dirty="0" smtClean="0"/>
              <a:t>今天，再一次，许多人都将感受到与亲人分离的痛苦。但是现在，和那时一样，我们深知这样做是正确的。</a:t>
            </a:r>
            <a:endParaRPr lang="zh-CN" altLang="en-US" sz="2400" dirty="0"/>
          </a:p>
        </p:txBody>
      </p:sp>
      <p:sp>
        <p:nvSpPr>
          <p:cNvPr id="6" name="矩形 5"/>
          <p:cNvSpPr/>
          <p:nvPr/>
        </p:nvSpPr>
        <p:spPr>
          <a:xfrm>
            <a:off x="159489" y="3415927"/>
            <a:ext cx="88143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Wingdings"/>
              </a:rPr>
              <a:t>separation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Wingdings"/>
              </a:rPr>
              <a:t> (from 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Wingdings"/>
              </a:rPr>
              <a:t>sb/sth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Wingdings"/>
              </a:rPr>
              <a:t>)  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Wingdings"/>
              </a:rPr>
              <a:t>分离；隔离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  <a:sym typeface="Wingdings"/>
            </a:endParaRP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deep down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认知词块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心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底；本质上</a:t>
            </a:r>
            <a:endParaRPr lang="zh-CN" altLang="zh-CN" sz="2800" dirty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0060" y="208219"/>
            <a:ext cx="8533324" cy="169277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altLang="zh-CN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While we have faced challenges before, this one is </a:t>
            </a:r>
            <a:r>
              <a:rPr lang="en-US" altLang="zh-CN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different. This </a:t>
            </a:r>
            <a:r>
              <a:rPr lang="en-US" altLang="zh-CN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time we join with all nations </a:t>
            </a:r>
            <a:r>
              <a:rPr lang="en-US" altLang="zh-CN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across the globe</a:t>
            </a:r>
            <a:r>
              <a:rPr lang="en-US" altLang="zh-CN" sz="2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in</a:t>
            </a:r>
            <a:r>
              <a:rPr lang="en-US" altLang="zh-CN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common</a:t>
            </a:r>
            <a:r>
              <a:rPr lang="en-US" altLang="zh-CN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endeavour</a:t>
            </a:r>
            <a:r>
              <a:rPr lang="en-US" altLang="zh-CN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using the great </a:t>
            </a:r>
            <a:r>
              <a:rPr lang="en-US" altLang="zh-CN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advances</a:t>
            </a:r>
            <a:r>
              <a:rPr lang="en-US" altLang="zh-CN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science and our </a:t>
            </a:r>
            <a:r>
              <a:rPr lang="en-US" altLang="zh-CN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instinctive compassion</a:t>
            </a:r>
            <a:r>
              <a:rPr lang="en-US" altLang="zh-CN" sz="2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heal</a:t>
            </a:r>
            <a:r>
              <a:rPr lang="en-US" altLang="zh-CN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zh-CN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8998" y="1913640"/>
            <a:ext cx="8826004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just">
              <a:spcAft>
                <a:spcPts val="0"/>
              </a:spcAft>
              <a:defRPr sz="2200" kern="10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</a:defRPr>
            </a:lvl9pPr>
          </a:lstStyle>
          <a:p>
            <a:r>
              <a:rPr lang="zh-CN" altLang="en-US" dirty="0" smtClean="0"/>
              <a:t>虽然以前我们也曾遇到过挑战，但这次不同。这次我们是与全球各国一起，依靠科技的进步和人类本能的同情心来治愈疾病。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59385" y="2645397"/>
            <a:ext cx="855931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across </a:t>
            </a:r>
            <a:r>
              <a:rPr lang="en-US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the </a:t>
            </a:r>
            <a:r>
              <a:rPr lang="en-US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globe </a:t>
            </a:r>
            <a:r>
              <a:rPr lang="zh-CN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在</a:t>
            </a:r>
            <a:r>
              <a:rPr lang="zh-CN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全球范围内</a:t>
            </a:r>
            <a:r>
              <a:rPr lang="en-US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endParaRPr lang="en-US" altLang="zh-CN" sz="26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6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6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endeavour</a:t>
            </a:r>
            <a:r>
              <a:rPr lang="en-US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[</a:t>
            </a:r>
            <a:r>
              <a:rPr lang="en-US" altLang="zh-CN" sz="26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ɪn'devə</a:t>
            </a:r>
            <a:r>
              <a:rPr lang="en-US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(r)] [</a:t>
            </a:r>
            <a:r>
              <a:rPr lang="zh-CN" altLang="en-US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正式用语</a:t>
            </a:r>
            <a:r>
              <a:rPr lang="en-US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]（</a:t>
            </a:r>
            <a:r>
              <a:rPr lang="en-US" altLang="zh-CN" sz="26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尤指新的或艰苦的）努力，</a:t>
            </a:r>
            <a:r>
              <a:rPr lang="en-US" altLang="zh-CN" sz="26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尝试</a:t>
            </a:r>
            <a:r>
              <a:rPr lang="zh-CN" altLang="en-US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（</a:t>
            </a:r>
            <a:r>
              <a:rPr lang="en-US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in </a:t>
            </a:r>
            <a:r>
              <a:rPr lang="en-US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 common </a:t>
            </a:r>
            <a:r>
              <a:rPr lang="en-US" altLang="zh-CN" sz="26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endeavour</a:t>
            </a:r>
            <a:r>
              <a:rPr lang="en-US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zh-CN" altLang="en-US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共同努力</a:t>
            </a:r>
            <a:r>
              <a:rPr lang="zh-CN" altLang="en-US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）</a:t>
            </a:r>
            <a:endParaRPr lang="en-US" altLang="zh-CN" sz="26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>
              <a:buFont typeface="Wingdings" pitchFamily="2" charset="2"/>
              <a:buChar char="ª"/>
            </a:pPr>
            <a:r>
              <a:rPr lang="en-US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advance [</a:t>
            </a:r>
            <a:r>
              <a:rPr lang="en-US" altLang="zh-CN" sz="26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əd'vɑːns</a:t>
            </a:r>
            <a:r>
              <a:rPr lang="en-US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  </a:t>
            </a:r>
            <a:r>
              <a:rPr lang="zh-CN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进步；进展</a:t>
            </a:r>
            <a:r>
              <a:rPr lang="en-US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</a:t>
            </a:r>
            <a:endParaRPr lang="en-US" altLang="zh-CN" sz="26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6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instinctive [</a:t>
            </a:r>
            <a:r>
              <a:rPr lang="en-US" altLang="zh-CN" sz="26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ɪn'stɪŋktɪv</a:t>
            </a:r>
            <a:r>
              <a:rPr lang="en-US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</a:t>
            </a:r>
            <a:r>
              <a:rPr lang="zh-CN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本</a:t>
            </a:r>
            <a:r>
              <a:rPr lang="zh-CN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能的</a:t>
            </a:r>
            <a:r>
              <a:rPr lang="zh-CN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；天</a:t>
            </a:r>
            <a:r>
              <a:rPr lang="zh-CN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生</a:t>
            </a:r>
            <a:r>
              <a:rPr lang="zh-CN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</a:t>
            </a:r>
            <a:r>
              <a:rPr lang="en-US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</a:p>
          <a:p>
            <a:r>
              <a:rPr lang="en-US" altLang="zh-CN" sz="26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compassion [</a:t>
            </a:r>
            <a:r>
              <a:rPr lang="en-US" altLang="zh-CN" sz="26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kəm'pæʃn</a:t>
            </a:r>
            <a:r>
              <a:rPr lang="en-US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</a:t>
            </a:r>
            <a:r>
              <a:rPr lang="zh-CN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同</a:t>
            </a:r>
            <a:r>
              <a:rPr lang="zh-CN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情；怜</a:t>
            </a:r>
            <a:r>
              <a:rPr lang="zh-CN" altLang="zh-CN" sz="26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悯</a:t>
            </a:r>
            <a:endParaRPr lang="zh-CN" altLang="en-US" sz="2600" dirty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87840" y="387201"/>
            <a:ext cx="8533324" cy="9541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am speaking to you at what I know is an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increasingly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challenging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time.</a:t>
            </a:r>
            <a:endParaRPr lang="zh-CN" altLang="zh-CN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77413" y="1841615"/>
            <a:ext cx="8826004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just">
              <a:spcAft>
                <a:spcPts val="0"/>
              </a:spcAft>
              <a:defRPr sz="2200" kern="10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</a:defRPr>
            </a:lvl9pPr>
          </a:lstStyle>
          <a:p>
            <a:r>
              <a:rPr lang="zh-CN" altLang="en-US" sz="2400" dirty="0" smtClean="0"/>
              <a:t>据我所知，当下挑战愈加严</a:t>
            </a:r>
            <a:r>
              <a:rPr lang="zh-CN" altLang="en-US" sz="2400" dirty="0" smtClean="0"/>
              <a:t>峻</a:t>
            </a:r>
            <a:r>
              <a:rPr lang="zh-CN" altLang="zh-CN" sz="2400" dirty="0" smtClean="0"/>
              <a:t>，</a:t>
            </a:r>
            <a:r>
              <a:rPr lang="zh-CN" altLang="zh-CN" sz="2400" dirty="0" smtClean="0"/>
              <a:t>此时此刻，我有几句话要对大家</a:t>
            </a:r>
            <a:r>
              <a:rPr lang="zh-CN" altLang="zh-CN" sz="2400" dirty="0" smtClean="0"/>
              <a:t>说</a:t>
            </a:r>
            <a:r>
              <a:rPr lang="zh-CN" altLang="en-US" sz="2400" dirty="0" smtClean="0"/>
              <a:t>。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8750" y="2873634"/>
            <a:ext cx="88258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 2" panose="05020102010507070707" pitchFamily="18" charset="2"/>
              </a:rPr>
              <a:t>increasingly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 2" panose="05020102010507070707" pitchFamily="18" charset="2"/>
              </a:rPr>
              <a:t>[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 2" panose="05020102010507070707" pitchFamily="18" charset="2"/>
              </a:rPr>
              <a:t>ɪn'kriːsɪŋli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 2" panose="05020102010507070707" pitchFamily="18" charset="2"/>
              </a:rPr>
              <a:t>] 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 2" panose="05020102010507070707" pitchFamily="18" charset="2"/>
              </a:rPr>
              <a:t>渐增地；越来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 2" panose="05020102010507070707" pitchFamily="18" charset="2"/>
              </a:rPr>
              <a:t>越</a:t>
            </a:r>
            <a:r>
              <a:rPr lang="en-US" altLang="zh-CN" sz="2800" dirty="0" smtClean="0">
                <a:solidFill>
                  <a:schemeClr val="bg1"/>
                </a:solidFill>
                <a:latin typeface="方正粗黑宋简体"/>
                <a:ea typeface="方正粗黑宋简体"/>
                <a:cs typeface="Times New Roman" panose="02020603050405020304" pitchFamily="18" charset="0"/>
                <a:sym typeface="Wingdings 2" panose="05020102010507070707" pitchFamily="18" charset="2"/>
              </a:rPr>
              <a:t>……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 2" panose="05020102010507070707" pitchFamily="18" charset="2"/>
              </a:rPr>
              <a:t>  </a:t>
            </a:r>
            <a:endParaRPr lang="en-US" altLang="zh-CN" sz="2800" dirty="0" smtClean="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Wingdings 2" panose="05020102010507070707" pitchFamily="18" charset="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 2" panose="05020102010507070707" pitchFamily="18" charset="2"/>
              </a:rPr>
              <a:t>challenging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 2" panose="05020102010507070707" pitchFamily="18" charset="2"/>
              </a:rPr>
              <a:t>['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 2" panose="05020102010507070707" pitchFamily="18" charset="2"/>
              </a:rPr>
              <a:t>tʃælɪndʒɪŋ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 2" panose="05020102010507070707" pitchFamily="18" charset="2"/>
              </a:rPr>
              <a:t>] 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 2" panose="05020102010507070707" pitchFamily="18" charset="2"/>
              </a:rPr>
              <a:t>有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 2" panose="05020102010507070707" pitchFamily="18" charset="2"/>
              </a:rPr>
              <a:t>挑战性的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62271" y="1152745"/>
            <a:ext cx="8533324" cy="14465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CN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We will succeed </a:t>
            </a:r>
            <a:r>
              <a:rPr lang="zh-CN" altLang="zh-CN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altLang="zh-CN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that success will belong to every one of us</a:t>
            </a:r>
            <a:r>
              <a:rPr lang="en-US" altLang="zh-CN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zh-CN" sz="4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37733" y="3172501"/>
            <a:ext cx="8826004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just">
              <a:spcAft>
                <a:spcPts val="0"/>
              </a:spcAft>
              <a:defRPr sz="2200" kern="10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</a:defRPr>
            </a:lvl9pPr>
          </a:lstStyle>
          <a:p>
            <a:pPr algn="ctr"/>
            <a:r>
              <a:rPr lang="zh-CN" altLang="en-US" sz="3200" dirty="0" smtClean="0"/>
              <a:t>我们一定会成功</a:t>
            </a:r>
            <a:r>
              <a:rPr lang="en-US" altLang="zh-CN" sz="3200" dirty="0" smtClean="0"/>
              <a:t>——</a:t>
            </a:r>
            <a:r>
              <a:rPr lang="zh-CN" altLang="en-US" sz="3200" dirty="0" smtClean="0"/>
              <a:t>成功将属于我们每一个人。</a:t>
            </a:r>
            <a:endParaRPr lang="zh-CN" altLang="en-US" sz="32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9385" y="325563"/>
            <a:ext cx="8609965" cy="21852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We should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take comfort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that while we may have more still to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endure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better days will return: we will be with our friends again; we will be with our families again; we will meet again.</a:t>
            </a:r>
            <a:endParaRPr lang="zh-CN" altLang="zh-CN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8366" y="2575626"/>
            <a:ext cx="8826004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just">
              <a:spcAft>
                <a:spcPts val="0"/>
              </a:spcAft>
              <a:defRPr sz="2200" kern="10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</a:defRPr>
            </a:lvl9pPr>
          </a:lstStyle>
          <a:p>
            <a:r>
              <a:rPr lang="zh-CN" altLang="en-US" sz="2400" dirty="0" smtClean="0"/>
              <a:t>我们应该感到安慰，尽管还要忍受很多苦难，但美好的日子终会回来；我们将与好友重聚；我们将再次与家人相伴；我们定能重逢。</a:t>
            </a:r>
            <a:endParaRPr lang="zh-CN" altLang="en-US" sz="24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59385" y="3877121"/>
            <a:ext cx="88258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take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comfort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得到安慰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endure [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ɪn'djʊə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(r)] 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忍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耐；忍受（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bear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）</a:t>
            </a:r>
            <a:endParaRPr lang="zh-CN" altLang="zh-CN" sz="2800" dirty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27591" y="527583"/>
            <a:ext cx="8609965" cy="107721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altLang="zh-CN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But for now, I </a:t>
            </a:r>
            <a:r>
              <a:rPr lang="en-US" altLang="zh-CN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send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my thanks and warmest good wishes to you all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zh-CN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8998" y="2097151"/>
            <a:ext cx="8826004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just">
              <a:spcAft>
                <a:spcPts val="0"/>
              </a:spcAft>
              <a:defRPr sz="2200" kern="10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</a:defRPr>
            </a:lvl9pPr>
          </a:lstStyle>
          <a:p>
            <a:r>
              <a:rPr lang="zh-CN" altLang="en-US" sz="2800" dirty="0" smtClean="0"/>
              <a:t>但现在，我想向大家致以我的感谢和最衷心的祝福。</a:t>
            </a:r>
            <a:endParaRPr lang="zh-CN" altLang="en-US" sz="28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8120" y="3100942"/>
            <a:ext cx="88258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send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[send] [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熟词生义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传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达，转致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e.g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. send 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sb’s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love / regards / best wishes etc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送上某人的问候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/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祝愿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等</a:t>
            </a:r>
            <a:endParaRPr lang="zh-CN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7207" y="161702"/>
            <a:ext cx="8533324" cy="21544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time of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disruption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 the life of our country: a </a:t>
            </a:r>
            <a:r>
              <a:rPr lang="en-US" altLang="zh-CN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disruption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that has brought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grief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some, financial difficulties to many, and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enormous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changes to the daily lives of us all.  </a:t>
            </a:r>
            <a:endParaRPr lang="zh-CN" altLang="zh-CN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endParaRPr lang="en-US" altLang="zh-CN" sz="2200" kern="100" dirty="0">
              <a:solidFill>
                <a:schemeClr val="bg1"/>
              </a:solidFill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8998" y="2056614"/>
            <a:ext cx="8826004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just">
              <a:spcAft>
                <a:spcPts val="0"/>
              </a:spcAft>
              <a:defRPr sz="2200" kern="10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</a:defRPr>
            </a:lvl9pPr>
          </a:lstStyle>
          <a:p>
            <a:r>
              <a:rPr lang="zh-CN" altLang="en-US" sz="2400" dirty="0" smtClean="0"/>
              <a:t>此刻我们国家的社会生活被打乱：一些人遭遇悲痛经历，许多人面临经济困难，所有人的日常生活都发生了巨大变化。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77165" y="3173237"/>
            <a:ext cx="88258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disruption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 [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dɪs'rʌpʃn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中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断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；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扰乱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；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混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乱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grief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ɡriːf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 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悲伤；悲痛；忧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虑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enormous [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ɪ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'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nɔːməs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巨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大的；庞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大的（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huge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）</a:t>
            </a:r>
            <a:endParaRPr lang="zh-CN" altLang="zh-CN" sz="2800" dirty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8792" y="412624"/>
            <a:ext cx="8533324" cy="18158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want to thank everyone on the NHS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frontline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as well as care workers and those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carrying out</a:t>
            </a:r>
            <a:r>
              <a:rPr lang="en-US" altLang="zh-CN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essential </a:t>
            </a:r>
            <a:r>
              <a:rPr lang="en-US" altLang="zh-CN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roles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who </a:t>
            </a:r>
            <a:r>
              <a:rPr lang="en-US" altLang="zh-CN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selflessly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continue their</a:t>
            </a:r>
            <a:r>
              <a:rPr lang="en-US" altLang="zh-CN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day-to-day duties</a:t>
            </a:r>
            <a:r>
              <a:rPr lang="en-US" altLang="zh-CN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outside the home</a:t>
            </a:r>
            <a:r>
              <a:rPr lang="en-US" altLang="zh-CN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 support of</a:t>
            </a:r>
            <a:r>
              <a:rPr lang="en-US" altLang="zh-CN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us all.</a:t>
            </a:r>
            <a:endParaRPr lang="zh-CN" altLang="zh-CN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8998" y="2594303"/>
            <a:ext cx="8826004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just">
              <a:spcAft>
                <a:spcPts val="0"/>
              </a:spcAft>
              <a:defRPr sz="2200" kern="10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</a:defRPr>
            </a:lvl9pPr>
          </a:lstStyle>
          <a:p>
            <a:r>
              <a:rPr lang="zh-CN" altLang="en-US" sz="2400" dirty="0" smtClean="0"/>
              <a:t>我要感谢奋战在英国国民医疗服务体系一线的抗疫人员，还有那些护理工作者和坚守关键工作岗位的人员，为了我们大家，他们离家外出工作，夜以继日无私奉献。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148117" y="865573"/>
            <a:ext cx="882586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frontline [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'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frʌntlɑɪn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合成词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前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线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</a:t>
            </a: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carry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out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实行；执行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role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rəʊl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[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熟词生义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职能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；职责；任务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  </a:t>
            </a: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selflessly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['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selfləsli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 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无私地；忘我地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day-to-day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合成词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每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天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；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日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常的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</a:t>
            </a: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duty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['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djuːti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[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用复数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(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工作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任务；职责 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in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support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of [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输出词块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支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持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9427" y="380362"/>
            <a:ext cx="8533324" cy="13849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am sure the nation will join me in</a:t>
            </a:r>
            <a:r>
              <a:rPr lang="en-US" altLang="zh-CN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assuring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you that what you do is</a:t>
            </a:r>
            <a:r>
              <a:rPr lang="en-US" altLang="zh-CN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appreciated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every hour of your hard work brings us closer to a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return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more normal times.</a:t>
            </a:r>
            <a:endParaRPr lang="zh-CN" altLang="zh-CN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8998" y="2087360"/>
            <a:ext cx="8826004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just">
              <a:spcAft>
                <a:spcPts val="0"/>
              </a:spcAft>
              <a:defRPr sz="2200" kern="10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</a:defRPr>
            </a:lvl9pPr>
          </a:lstStyle>
          <a:p>
            <a:r>
              <a:rPr lang="zh-CN" altLang="en-US" sz="2400" dirty="0" smtClean="0"/>
              <a:t>我相信全国人民都将和我一起感谢你们的付出，你们努力工作的每一刻都让我们离正常生活更近了一步。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58750" y="3189605"/>
            <a:ext cx="88258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assure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 [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ə'ʃʊə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(r)] [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多接从句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向</a:t>
            </a:r>
            <a:r>
              <a:rPr lang="en-US" altLang="zh-CN" sz="2800" dirty="0" smtClean="0">
                <a:solidFill>
                  <a:schemeClr val="bg1"/>
                </a:solidFill>
                <a:latin typeface="方正粗黑宋简体"/>
                <a:ea typeface="方正粗黑宋简体"/>
                <a:cs typeface="Times New Roman" pitchFamily="18" charset="0"/>
              </a:rPr>
              <a:t>……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保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证 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appreciate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ə'priːʃieɪt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 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感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激；感谢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return [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rɪ'tɜːn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  </a:t>
            </a:r>
            <a:r>
              <a:rPr lang="en-US" altLang="zh-CN" sz="2800" i="1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n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恢复</a:t>
            </a: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 </a:t>
            </a:r>
            <a:endParaRPr lang="zh-CN" altLang="zh-CN" sz="2800" dirty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8792" y="239172"/>
            <a:ext cx="8533324" cy="18158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also want to thank those of you who are staying at home,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thereby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helping to protect the</a:t>
            </a:r>
            <a:r>
              <a:rPr lang="en-US" altLang="zh-CN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vulnerable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sparing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many families the pain already felt by those who have lost loved ones.</a:t>
            </a:r>
            <a:endParaRPr lang="zh-CN" altLang="zh-CN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8998" y="2064111"/>
            <a:ext cx="8826004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just">
              <a:spcAft>
                <a:spcPts val="0"/>
              </a:spcAft>
              <a:defRPr sz="2200" kern="10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</a:defRPr>
            </a:lvl9pPr>
          </a:lstStyle>
          <a:p>
            <a:r>
              <a:rPr lang="zh-CN" altLang="en-US" sz="2400" dirty="0" smtClean="0"/>
              <a:t>我还要感谢那些居家的人，你们的做法保护了弱势群体，避免了更多家庭遭受失去亲人的痛苦。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58750" y="3008740"/>
            <a:ext cx="88258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thereby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[ˌ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ðeə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'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baɪ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[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正式用语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 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因此；由此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；从而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vulnerable [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'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vʌlnərəbl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脆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弱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；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易受伤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害的</a:t>
            </a: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spare 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sb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(from) 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sth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省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得；免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去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4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to </a:t>
            </a:r>
            <a:r>
              <a:rPr lang="en-US" altLang="zh-CN" sz="24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save </a:t>
            </a:r>
            <a:r>
              <a:rPr lang="en-US" altLang="zh-CN" sz="24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sb</a:t>
            </a:r>
            <a:r>
              <a:rPr lang="en-US" altLang="zh-CN" sz="24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4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from having to go </a:t>
            </a:r>
            <a:r>
              <a:rPr lang="en-US" altLang="zh-CN" sz="24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through </a:t>
            </a:r>
            <a:r>
              <a:rPr lang="en-US" altLang="zh-CN" sz="24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an unpleasant </a:t>
            </a:r>
            <a:r>
              <a:rPr lang="en-US" altLang="zh-CN" sz="24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experience</a:t>
            </a:r>
            <a:endParaRPr lang="zh-CN" altLang="en-US" sz="2800" dirty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8750" y="210820"/>
            <a:ext cx="8678545" cy="13849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Together we are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tackling</a:t>
            </a:r>
            <a:r>
              <a:rPr lang="en-US" altLang="zh-CN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disease, and I want to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reassure</a:t>
            </a:r>
            <a:r>
              <a:rPr lang="en-US" altLang="zh-CN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 that if we remain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united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resolute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then we will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overcome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it.</a:t>
            </a:r>
            <a:endParaRPr lang="zh-CN" altLang="zh-CN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8998" y="1680863"/>
            <a:ext cx="8826004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just">
              <a:spcAft>
                <a:spcPts val="0"/>
              </a:spcAft>
              <a:defRPr sz="2200" kern="10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</a:defRPr>
            </a:lvl9pPr>
          </a:lstStyle>
          <a:p>
            <a:r>
              <a:rPr lang="zh-CN" altLang="en-US" sz="2400" dirty="0" smtClean="0"/>
              <a:t>我们正在共同应对这一疾病，我确信的是，只要我们团结一致，坚定信念，就一定能战胜它。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59385" y="2601913"/>
            <a:ext cx="882586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tackle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['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tækl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 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应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付，处理，解决（难题或局面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）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reassure [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ˌ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riːə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'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ʃʊə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(r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)]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派生词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使</a:t>
            </a:r>
            <a:r>
              <a:rPr lang="en-US" altLang="zh-CN" sz="2800" dirty="0" smtClean="0">
                <a:solidFill>
                  <a:schemeClr val="bg1"/>
                </a:solidFill>
                <a:latin typeface="方正粗黑宋简体"/>
                <a:ea typeface="方正粗黑宋简体"/>
                <a:cs typeface="Times New Roman" pitchFamily="18" charset="0"/>
              </a:rPr>
              <a:t>……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安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心；打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消</a:t>
            </a:r>
            <a:r>
              <a:rPr lang="en-US" altLang="zh-CN" sz="2800" dirty="0" smtClean="0">
                <a:solidFill>
                  <a:schemeClr val="bg1"/>
                </a:solidFill>
                <a:latin typeface="方正粗黑宋简体"/>
                <a:ea typeface="方正粗黑宋简体"/>
                <a:cs typeface="Times New Roman" pitchFamily="18" charset="0"/>
              </a:rPr>
              <a:t>……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疑虑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united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 [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ju'naɪtɪd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[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派生词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团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结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resolute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['</a:t>
            </a:r>
            <a:r>
              <a:rPr lang="en-US" altLang="zh-CN" sz="2800" dirty="0" err="1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rezəluːt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坚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决的；有决心的（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determined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）</a:t>
            </a:r>
          </a:p>
          <a:p>
            <a:pPr>
              <a:lnSpc>
                <a:spcPct val="150000"/>
              </a:lnSpc>
            </a:pPr>
            <a:endParaRPr lang="zh-CN" altLang="en-US" sz="2800" dirty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  <a:sym typeface="Wingdings 2" panose="05020102010507070707" pitchFamily="18" charset="2"/>
            </a:endParaRPr>
          </a:p>
          <a:p>
            <a:pPr>
              <a:lnSpc>
                <a:spcPct val="150000"/>
              </a:lnSpc>
            </a:pPr>
            <a:endParaRPr lang="zh-CN" altLang="en-US" sz="2800" dirty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  <a:sym typeface="Wingdings 2" panose="05020102010507070707" pitchFamily="18" charset="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8750" y="317500"/>
            <a:ext cx="8619490" cy="22467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hope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 the years to come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everyone will be able to</a:t>
            </a:r>
            <a:r>
              <a:rPr lang="en-US" altLang="zh-CN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take pride in</a:t>
            </a:r>
            <a:r>
              <a:rPr lang="en-US" altLang="zh-CN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how they 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responded to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challenge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those who come after us will say the Britons of this generation were as strong as any.</a:t>
            </a:r>
            <a:endParaRPr lang="zh-CN" altLang="zh-CN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zh-CN" altLang="zh-CN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8998" y="2164712"/>
            <a:ext cx="8826004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just">
              <a:spcAft>
                <a:spcPts val="0"/>
              </a:spcAft>
              <a:defRPr sz="2200" kern="10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</a:defRPr>
            </a:lvl9pPr>
          </a:lstStyle>
          <a:p>
            <a:r>
              <a:rPr lang="zh-CN" altLang="en-US" sz="2400" dirty="0" smtClean="0"/>
              <a:t>我希望，在不久的将来，每个人都能为自己在应对这一挑战时的行动而感到自豪。未来之人在谈及我们这一代英国人时会说，我们一如既往地坚强。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59385" y="3579699"/>
            <a:ext cx="88258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in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the years to come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在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未来的岁月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里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take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pride in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输出词块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]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对</a:t>
            </a:r>
            <a:r>
              <a:rPr lang="en-US" altLang="zh-CN" sz="2800" dirty="0" smtClean="0">
                <a:solidFill>
                  <a:schemeClr val="bg1"/>
                </a:solidFill>
                <a:latin typeface="方正粗黑宋简体"/>
                <a:ea typeface="方正粗黑宋简体"/>
                <a:cs typeface="Times New Roman" pitchFamily="18" charset="0"/>
              </a:rPr>
              <a:t>……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感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到自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豪</a:t>
            </a:r>
            <a:endParaRPr lang="en-US" altLang="zh-CN" sz="2800" dirty="0" smtClean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Wingdings"/>
              </a:rPr>
              <a:t> </a:t>
            </a: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respond to 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应</a:t>
            </a:r>
            <a:r>
              <a:rPr lang="zh-CN" altLang="zh-CN" sz="2800" dirty="0" smtClean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对</a:t>
            </a:r>
            <a:endParaRPr lang="zh-CN" altLang="zh-CN" sz="2800" dirty="0">
              <a:solidFill>
                <a:schemeClr val="bg1"/>
              </a:solidFill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4">
      <a:majorFont>
        <a:latin typeface="Nexa Light"/>
        <a:ea typeface="华康少女文字W5(P)"/>
        <a:cs typeface=""/>
      </a:majorFont>
      <a:minorFont>
        <a:latin typeface="Nexa Light"/>
        <a:ea typeface="华康少女文字W5(P)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</TotalTime>
  <Words>1733</Words>
  <Application>Microsoft Office PowerPoint</Application>
  <PresentationFormat>全屏显示(16:9)</PresentationFormat>
  <Paragraphs>104</Paragraphs>
  <Slides>22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3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</vt:vector>
  </TitlesOfParts>
  <Company>iTianKong.com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dreamsummit</dc:creator>
  <cp:lastModifiedBy>Administrator</cp:lastModifiedBy>
  <cp:revision>288</cp:revision>
  <dcterms:created xsi:type="dcterms:W3CDTF">2015-03-31T05:49:00Z</dcterms:created>
  <dcterms:modified xsi:type="dcterms:W3CDTF">2020-04-06T07:12:07Z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