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398" r:id="rId2"/>
    <p:sldId id="349" r:id="rId3"/>
    <p:sldId id="407" r:id="rId4"/>
    <p:sldId id="408" r:id="rId5"/>
    <p:sldId id="409" r:id="rId6"/>
    <p:sldId id="410" r:id="rId7"/>
    <p:sldId id="411" r:id="rId8"/>
    <p:sldId id="444" r:id="rId9"/>
    <p:sldId id="406" r:id="rId10"/>
    <p:sldId id="412" r:id="rId11"/>
    <p:sldId id="426" r:id="rId12"/>
    <p:sldId id="413" r:id="rId13"/>
    <p:sldId id="414" r:id="rId14"/>
    <p:sldId id="415" r:id="rId15"/>
    <p:sldId id="332" r:id="rId16"/>
    <p:sldId id="427" r:id="rId17"/>
    <p:sldId id="428" r:id="rId18"/>
    <p:sldId id="439" r:id="rId19"/>
    <p:sldId id="429" r:id="rId20"/>
    <p:sldId id="445" r:id="rId21"/>
    <p:sldId id="430" r:id="rId22"/>
    <p:sldId id="431" r:id="rId23"/>
    <p:sldId id="432" r:id="rId24"/>
    <p:sldId id="433" r:id="rId25"/>
    <p:sldId id="434" r:id="rId26"/>
    <p:sldId id="446" r:id="rId27"/>
    <p:sldId id="400" r:id="rId28"/>
    <p:sldId id="440" r:id="rId29"/>
    <p:sldId id="441" r:id="rId30"/>
    <p:sldId id="442" r:id="rId31"/>
    <p:sldId id="443" r:id="rId3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5" userDrawn="1">
          <p15:clr>
            <a:srgbClr val="A4A3A4"/>
          </p15:clr>
        </p15:guide>
        <p15:guide id="2" pos="2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5E22"/>
    <a:srgbClr val="FFEDAB"/>
    <a:srgbClr val="E20000"/>
    <a:srgbClr val="FFE389"/>
    <a:srgbClr val="FC922C"/>
    <a:srgbClr val="CD242B"/>
    <a:srgbClr val="DEB203"/>
    <a:srgbClr val="5FBA0F"/>
    <a:srgbClr val="4F81B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550" autoAdjust="0"/>
  </p:normalViewPr>
  <p:slideViewPr>
    <p:cSldViewPr>
      <p:cViewPr varScale="1">
        <p:scale>
          <a:sx n="92" d="100"/>
          <a:sy n="92" d="100"/>
        </p:scale>
        <p:origin x="1344" y="84"/>
      </p:cViewPr>
      <p:guideLst>
        <p:guide orient="horz" pos="845"/>
        <p:guide pos="2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32F2FF-E950-4B22-9A88-7B1E5055B9C3}" type="datetimeFigureOut">
              <a:rPr lang="zh-CN" altLang="en-US" smtClean="0"/>
              <a:t>2019-01-29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F46F20-7861-4E56-87FF-6B60CC2B2F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7833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64980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6651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73299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13651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66144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22468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52886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94081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68705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69571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58494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0515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7646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1094345" y="2852936"/>
            <a:ext cx="1656184" cy="1656184"/>
          </a:xfrm>
          <a:prstGeom prst="rect">
            <a:avLst/>
          </a:prstGeom>
          <a:solidFill>
            <a:srgbClr val="CD24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361392" y="5160788"/>
            <a:ext cx="2082336" cy="89396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 b="1">
                <a:latin typeface="黑体" panose="02010600030101010101" pitchFamily="2" charset="-122"/>
                <a:ea typeface="黑体" panose="02010600030101010101" pitchFamily="2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398404" y="5750834"/>
            <a:ext cx="2008312" cy="50405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200" b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2118" y="919230"/>
            <a:ext cx="2232248" cy="649050"/>
          </a:xfrm>
          <a:prstGeom prst="rect">
            <a:avLst/>
          </a:prstGeom>
        </p:spPr>
      </p:pic>
      <p:sp>
        <p:nvSpPr>
          <p:cNvPr id="9" name="矩形 8"/>
          <p:cNvSpPr/>
          <p:nvPr userDrawn="1"/>
        </p:nvSpPr>
        <p:spPr>
          <a:xfrm>
            <a:off x="2901635" y="2852936"/>
            <a:ext cx="1656184" cy="1656184"/>
          </a:xfrm>
          <a:prstGeom prst="rect">
            <a:avLst/>
          </a:prstGeom>
          <a:solidFill>
            <a:srgbClr val="E75E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4708925" y="2852936"/>
            <a:ext cx="1656184" cy="1656184"/>
          </a:xfrm>
          <a:prstGeom prst="rect">
            <a:avLst/>
          </a:prstGeom>
          <a:solidFill>
            <a:srgbClr val="DEB2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6516216" y="2852936"/>
            <a:ext cx="1656184" cy="1656184"/>
          </a:xfrm>
          <a:prstGeom prst="rect">
            <a:avLst/>
          </a:prstGeom>
          <a:solidFill>
            <a:srgbClr val="5FBA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3" name="图片 1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427" y="3138183"/>
            <a:ext cx="796021" cy="789388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0433" y="3140967"/>
            <a:ext cx="799519" cy="792857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0559" y="3128787"/>
            <a:ext cx="825857" cy="805037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342" y="3167897"/>
            <a:ext cx="751520" cy="738995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1291495" y="3945739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课堂教学流程</a:t>
            </a:r>
          </a:p>
          <a:p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完美展示</a:t>
            </a:r>
            <a:endParaRPr lang="zh-CN" altLang="en-US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TextBox 17"/>
          <p:cNvSpPr txBox="1"/>
          <p:nvPr userDrawn="1"/>
        </p:nvSpPr>
        <p:spPr>
          <a:xfrm>
            <a:off x="3098785" y="3945739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全书优质试题</a:t>
            </a:r>
          </a:p>
          <a:p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随意编辑 </a:t>
            </a:r>
            <a:endParaRPr lang="zh-CN" altLang="en-US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4906075" y="3945739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独家研发</a:t>
            </a:r>
          </a:p>
          <a:p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错题组卷系统</a:t>
            </a:r>
            <a:endParaRPr lang="zh-CN" altLang="en-US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TextBox 19"/>
          <p:cNvSpPr txBox="1"/>
          <p:nvPr userDrawn="1"/>
        </p:nvSpPr>
        <p:spPr>
          <a:xfrm>
            <a:off x="6892903" y="3945739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志鸿优化</a:t>
            </a:r>
          </a:p>
          <a:p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永远更新</a:t>
            </a:r>
            <a:endParaRPr lang="zh-CN" altLang="en-US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矩形 22"/>
          <p:cNvSpPr/>
          <p:nvPr userDrawn="1"/>
        </p:nvSpPr>
        <p:spPr>
          <a:xfrm>
            <a:off x="0" y="-27384"/>
            <a:ext cx="9143999" cy="72000"/>
          </a:xfrm>
          <a:prstGeom prst="rect">
            <a:avLst/>
          </a:prstGeom>
          <a:solidFill>
            <a:srgbClr val="CD24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 userDrawn="1"/>
        </p:nvSpPr>
        <p:spPr>
          <a:xfrm>
            <a:off x="0" y="6731788"/>
            <a:ext cx="9144000" cy="126212"/>
          </a:xfrm>
          <a:prstGeom prst="rect">
            <a:avLst/>
          </a:prstGeom>
          <a:solidFill>
            <a:srgbClr val="CD24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TextBox 26"/>
          <p:cNvSpPr txBox="1"/>
          <p:nvPr userDrawn="1"/>
        </p:nvSpPr>
        <p:spPr>
          <a:xfrm>
            <a:off x="1658382" y="1823052"/>
            <a:ext cx="58272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dirty="0" smtClean="0">
                <a:latin typeface="黑体" panose="02010600030101010101" pitchFamily="2" charset="-122"/>
                <a:ea typeface="黑体" panose="02010600030101010101" pitchFamily="2" charset="-122"/>
              </a:rPr>
              <a:t>高中总复习用书课件光盘</a:t>
            </a:r>
            <a:endParaRPr lang="zh-CN" altLang="en-US" sz="4000" dirty="0">
              <a:latin typeface="黑体" panose="02010600030101010101" pitchFamily="2" charset="-122"/>
              <a:ea typeface="黑体" panose="02010600030101010101" pitchFamily="2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8881" y="5229200"/>
            <a:ext cx="2421511" cy="102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805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25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/>
      <p:bldP spid="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" grpId="0" animBg="1"/>
      <p:bldP spid="10" grpId="0" animBg="1"/>
      <p:bldP spid="11" grpId="0" animBg="1"/>
      <p:bldP spid="17" grpId="0"/>
      <p:bldP spid="18" grpId="0"/>
      <p:bldP spid="19" grpId="0"/>
      <p:bldP spid="20" grpId="0"/>
      <p:bldP spid="27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命题调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172400" y="507713"/>
            <a:ext cx="971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 smtClean="0"/>
              <a:t>-</a:t>
            </a:r>
            <a:fld id="{4BF17FCF-D4DA-449D-A468-DDB7E43619E6}" type="slidenum">
              <a:rPr lang="zh-CN" altLang="en-US" smtClean="0"/>
              <a:pPr algn="ctr"/>
              <a:t>‹#›</a:t>
            </a:fld>
            <a:r>
              <a:rPr lang="en-US" altLang="zh-CN" dirty="0" smtClean="0"/>
              <a:t>-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91484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命题调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172400" y="507713"/>
            <a:ext cx="971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 smtClean="0"/>
              <a:t>-</a:t>
            </a:r>
            <a:fld id="{4BF17FCF-D4DA-449D-A468-DDB7E43619E6}" type="slidenum">
              <a:rPr lang="zh-CN" altLang="en-US" smtClean="0"/>
              <a:pPr algn="ctr"/>
              <a:t>‹#›</a:t>
            </a:fld>
            <a:r>
              <a:rPr lang="en-US" altLang="zh-CN" dirty="0" smtClean="0"/>
              <a:t>-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91484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命题调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172400" y="507713"/>
            <a:ext cx="971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 smtClean="0"/>
              <a:t>-</a:t>
            </a:r>
            <a:fld id="{4BF17FCF-D4DA-449D-A468-DDB7E43619E6}" type="slidenum">
              <a:rPr lang="zh-CN" altLang="en-US" smtClean="0"/>
              <a:pPr algn="ctr"/>
              <a:t>‹#›</a:t>
            </a:fld>
            <a:r>
              <a:rPr lang="en-US" altLang="zh-CN" dirty="0" smtClean="0"/>
              <a:t>-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757654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热点聚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172400" y="507713"/>
            <a:ext cx="971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 smtClean="0"/>
              <a:t>-</a:t>
            </a:r>
            <a:fld id="{4BF17FCF-D4DA-449D-A468-DDB7E43619E6}" type="slidenum">
              <a:rPr lang="zh-CN" altLang="en-US" smtClean="0"/>
              <a:pPr algn="ctr"/>
              <a:t>‹#›</a:t>
            </a:fld>
            <a:r>
              <a:rPr lang="en-US" altLang="zh-CN" dirty="0" smtClean="0"/>
              <a:t>-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378201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典题试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172400" y="507713"/>
            <a:ext cx="971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 smtClean="0"/>
              <a:t>-</a:t>
            </a:r>
            <a:fld id="{4BF17FCF-D4DA-449D-A468-DDB7E43619E6}" type="slidenum">
              <a:rPr lang="zh-CN" altLang="en-US" smtClean="0"/>
              <a:pPr algn="ctr"/>
              <a:t>‹#›</a:t>
            </a:fld>
            <a:r>
              <a:rPr lang="en-US" altLang="zh-CN" dirty="0" smtClean="0"/>
              <a:t>-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997594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创新模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172400" y="507713"/>
            <a:ext cx="971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 smtClean="0"/>
              <a:t>-</a:t>
            </a:r>
            <a:fld id="{4BF17FCF-D4DA-449D-A468-DDB7E43619E6}" type="slidenum">
              <a:rPr lang="zh-CN" altLang="en-US" smtClean="0"/>
              <a:pPr algn="ctr"/>
              <a:t>‹#›</a:t>
            </a:fld>
            <a:r>
              <a:rPr lang="en-US" altLang="zh-CN" dirty="0" smtClean="0"/>
              <a:t>-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38993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灯片编号占位符 3"/>
          <p:cNvSpPr txBox="1">
            <a:spLocks/>
          </p:cNvSpPr>
          <p:nvPr userDrawn="1"/>
        </p:nvSpPr>
        <p:spPr>
          <a:xfrm>
            <a:off x="8172400" y="507713"/>
            <a:ext cx="971599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+mj-ea"/>
                <a:ea typeface="+mj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mtClean="0"/>
              <a:t>-</a:t>
            </a:r>
            <a:fld id="{4BF17FCF-D4DA-449D-A468-DDB7E43619E6}" type="slidenum">
              <a:rPr lang="zh-CN" altLang="en-US" smtClean="0"/>
              <a:pPr algn="ctr"/>
              <a:t>‹#›</a:t>
            </a:fld>
            <a:r>
              <a:rPr lang="en-US" altLang="zh-CN" smtClean="0"/>
              <a:t>-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5714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灯片编号占位符 3"/>
          <p:cNvSpPr txBox="1">
            <a:spLocks/>
          </p:cNvSpPr>
          <p:nvPr userDrawn="1"/>
        </p:nvSpPr>
        <p:spPr>
          <a:xfrm>
            <a:off x="8172400" y="507713"/>
            <a:ext cx="971599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+mj-ea"/>
                <a:ea typeface="+mj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dirty="0" smtClean="0"/>
              <a:t>-</a:t>
            </a:r>
            <a:fld id="{4BF17FCF-D4DA-449D-A468-DDB7E43619E6}" type="slidenum">
              <a:rPr lang="zh-CN" altLang="en-US" smtClean="0"/>
              <a:pPr algn="ctr"/>
              <a:t>‹#›</a:t>
            </a:fld>
            <a:r>
              <a:rPr lang="en-US" altLang="zh-CN" dirty="0" smtClean="0"/>
              <a:t>-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35590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灯片编号占位符 3"/>
          <p:cNvSpPr txBox="1">
            <a:spLocks/>
          </p:cNvSpPr>
          <p:nvPr userDrawn="1"/>
        </p:nvSpPr>
        <p:spPr>
          <a:xfrm>
            <a:off x="8172400" y="507713"/>
            <a:ext cx="971599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+mj-ea"/>
                <a:ea typeface="+mj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mtClean="0"/>
              <a:t>-</a:t>
            </a:r>
            <a:fld id="{4BF17FCF-D4DA-449D-A468-DDB7E43619E6}" type="slidenum">
              <a:rPr lang="zh-CN" altLang="en-US" smtClean="0"/>
              <a:pPr algn="ctr"/>
              <a:t>‹#›</a:t>
            </a:fld>
            <a:r>
              <a:rPr lang="en-US" altLang="zh-CN" smtClean="0"/>
              <a:t>-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710333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目录页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130" y="404664"/>
            <a:ext cx="2232248" cy="649050"/>
          </a:xfrm>
          <a:prstGeom prst="rect">
            <a:avLst/>
          </a:prstGeom>
        </p:spPr>
      </p:pic>
      <p:sp>
        <p:nvSpPr>
          <p:cNvPr id="8" name="矩形 7"/>
          <p:cNvSpPr/>
          <p:nvPr userDrawn="1"/>
        </p:nvSpPr>
        <p:spPr>
          <a:xfrm>
            <a:off x="0" y="2636912"/>
            <a:ext cx="2051720" cy="1440160"/>
          </a:xfrm>
          <a:prstGeom prst="rect">
            <a:avLst/>
          </a:prstGeom>
          <a:solidFill>
            <a:srgbClr val="CD24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2137115" y="1351654"/>
            <a:ext cx="7020272" cy="2016224"/>
          </a:xfrm>
          <a:prstGeom prst="rect">
            <a:avLst/>
          </a:prstGeom>
          <a:solidFill>
            <a:srgbClr val="E75E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2137115" y="3440763"/>
            <a:ext cx="7020272" cy="2016224"/>
          </a:xfrm>
          <a:prstGeom prst="rect">
            <a:avLst/>
          </a:prstGeom>
          <a:solidFill>
            <a:srgbClr val="DEB2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TextBox 16"/>
          <p:cNvSpPr txBox="1"/>
          <p:nvPr userDrawn="1"/>
        </p:nvSpPr>
        <p:spPr>
          <a:xfrm>
            <a:off x="226603" y="2750722"/>
            <a:ext cx="15985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 录</a:t>
            </a:r>
            <a:endParaRPr lang="zh-CN" altLang="en-US" sz="4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TextBox 17"/>
          <p:cNvSpPr txBox="1"/>
          <p:nvPr userDrawn="1"/>
        </p:nvSpPr>
        <p:spPr>
          <a:xfrm>
            <a:off x="256739" y="3471391"/>
            <a:ext cx="1538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solidFill>
                  <a:schemeClr val="bg1"/>
                </a:solidFill>
              </a:rPr>
              <a:t>CONTENTS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pic>
        <p:nvPicPr>
          <p:cNvPr id="19" name="图片 18"/>
          <p:cNvPicPr>
            <a:picLocks noChangeAspect="1"/>
          </p:cNvPicPr>
          <p:nvPr userDrawn="1"/>
        </p:nvPicPr>
        <p:blipFill>
          <a:blip r:embed="rId4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412" y="1996950"/>
            <a:ext cx="737932" cy="725633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 userDrawn="1"/>
        </p:nvPicPr>
        <p:blipFill>
          <a:blip r:embed="rId4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412" y="4086059"/>
            <a:ext cx="737932" cy="725633"/>
          </a:xfrm>
          <a:prstGeom prst="rect">
            <a:avLst/>
          </a:prstGeom>
        </p:spPr>
      </p:pic>
      <p:cxnSp>
        <p:nvCxnSpPr>
          <p:cNvPr id="26" name="直接连接符 25"/>
          <p:cNvCxnSpPr/>
          <p:nvPr userDrawn="1"/>
        </p:nvCxnSpPr>
        <p:spPr>
          <a:xfrm>
            <a:off x="6156176" y="1495670"/>
            <a:ext cx="0" cy="1728192"/>
          </a:xfrm>
          <a:prstGeom prst="line">
            <a:avLst/>
          </a:prstGeom>
          <a:ln w="1905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 userDrawn="1"/>
        </p:nvCxnSpPr>
        <p:spPr>
          <a:xfrm>
            <a:off x="6156176" y="3584779"/>
            <a:ext cx="0" cy="1728192"/>
          </a:xfrm>
          <a:prstGeom prst="line">
            <a:avLst/>
          </a:prstGeom>
          <a:ln w="1905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999182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目录版式二（目录内容多时用）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130" y="404664"/>
            <a:ext cx="2232248" cy="649050"/>
          </a:xfrm>
          <a:prstGeom prst="rect">
            <a:avLst/>
          </a:prstGeom>
        </p:spPr>
      </p:pic>
      <p:sp>
        <p:nvSpPr>
          <p:cNvPr id="8" name="矩形 7"/>
          <p:cNvSpPr/>
          <p:nvPr userDrawn="1"/>
        </p:nvSpPr>
        <p:spPr>
          <a:xfrm>
            <a:off x="0" y="2636912"/>
            <a:ext cx="2051720" cy="1440160"/>
          </a:xfrm>
          <a:prstGeom prst="rect">
            <a:avLst/>
          </a:prstGeom>
          <a:solidFill>
            <a:srgbClr val="CD24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2137115" y="1351653"/>
            <a:ext cx="7020272" cy="4105333"/>
          </a:xfrm>
          <a:prstGeom prst="rect">
            <a:avLst/>
          </a:prstGeom>
          <a:solidFill>
            <a:srgbClr val="E75E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TextBox 16"/>
          <p:cNvSpPr txBox="1"/>
          <p:nvPr userDrawn="1"/>
        </p:nvSpPr>
        <p:spPr>
          <a:xfrm>
            <a:off x="226603" y="2750722"/>
            <a:ext cx="15985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 录</a:t>
            </a:r>
            <a:endParaRPr lang="zh-CN" altLang="en-US" sz="4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TextBox 17"/>
          <p:cNvSpPr txBox="1"/>
          <p:nvPr userDrawn="1"/>
        </p:nvSpPr>
        <p:spPr>
          <a:xfrm>
            <a:off x="256739" y="3471391"/>
            <a:ext cx="1538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solidFill>
                  <a:schemeClr val="bg1"/>
                </a:solidFill>
              </a:rPr>
              <a:t>CONTENTS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4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412" y="3041503"/>
            <a:ext cx="737932" cy="725633"/>
          </a:xfrm>
          <a:prstGeom prst="rect">
            <a:avLst/>
          </a:prstGeom>
        </p:spPr>
      </p:pic>
      <p:cxnSp>
        <p:nvCxnSpPr>
          <p:cNvPr id="12" name="直接连接符 11"/>
          <p:cNvCxnSpPr/>
          <p:nvPr userDrawn="1"/>
        </p:nvCxnSpPr>
        <p:spPr>
          <a:xfrm>
            <a:off x="6012160" y="1604319"/>
            <a:ext cx="0" cy="3600000"/>
          </a:xfrm>
          <a:prstGeom prst="line">
            <a:avLst/>
          </a:prstGeom>
          <a:ln w="1905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3158344" y="2844170"/>
            <a:ext cx="2709800" cy="1098122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13" name="内容占位符 2"/>
          <p:cNvSpPr>
            <a:spLocks noGrp="1"/>
          </p:cNvSpPr>
          <p:nvPr>
            <p:ph idx="1"/>
          </p:nvPr>
        </p:nvSpPr>
        <p:spPr>
          <a:xfrm>
            <a:off x="6156176" y="1604319"/>
            <a:ext cx="2880320" cy="359999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FontTx/>
              <a:buNone/>
              <a:defRPr sz="1600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>
              <a:lnSpc>
                <a:spcPct val="150000"/>
              </a:lnSpc>
              <a:buFontTx/>
              <a:buNone/>
              <a:defRPr sz="1600">
                <a:solidFill>
                  <a:schemeClr val="bg1"/>
                </a:solidFill>
                <a:latin typeface="+mj-ea"/>
                <a:ea typeface="+mj-ea"/>
              </a:defRPr>
            </a:lvl2pPr>
            <a:lvl3pPr marL="914400" indent="0">
              <a:lnSpc>
                <a:spcPct val="150000"/>
              </a:lnSpc>
              <a:buFontTx/>
              <a:buNone/>
              <a:defRPr sz="1600">
                <a:solidFill>
                  <a:schemeClr val="bg1"/>
                </a:solidFill>
                <a:latin typeface="+mj-ea"/>
                <a:ea typeface="+mj-ea"/>
              </a:defRPr>
            </a:lvl3pPr>
            <a:lvl4pPr marL="1371600" indent="0">
              <a:lnSpc>
                <a:spcPct val="150000"/>
              </a:lnSpc>
              <a:buFontTx/>
              <a:buNone/>
              <a:defRPr sz="1600">
                <a:solidFill>
                  <a:schemeClr val="bg1"/>
                </a:solidFill>
                <a:latin typeface="+mj-ea"/>
                <a:ea typeface="+mj-ea"/>
              </a:defRPr>
            </a:lvl4pPr>
            <a:lvl5pPr marL="1828800" indent="0">
              <a:lnSpc>
                <a:spcPct val="150000"/>
              </a:lnSpc>
              <a:buFontTx/>
              <a:buNone/>
              <a:defRPr sz="1600">
                <a:solidFill>
                  <a:schemeClr val="bg1"/>
                </a:solidFill>
                <a:latin typeface="+mj-ea"/>
                <a:ea typeface="+mj-ea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9394431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节标题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130" y="404664"/>
            <a:ext cx="2232248" cy="649050"/>
          </a:xfrm>
          <a:prstGeom prst="rect">
            <a:avLst/>
          </a:prstGeom>
        </p:spPr>
      </p:pic>
      <p:sp>
        <p:nvSpPr>
          <p:cNvPr id="8" name="矩形 7"/>
          <p:cNvSpPr/>
          <p:nvPr userDrawn="1"/>
        </p:nvSpPr>
        <p:spPr>
          <a:xfrm>
            <a:off x="0" y="2636912"/>
            <a:ext cx="2051720" cy="1440160"/>
          </a:xfrm>
          <a:prstGeom prst="rect">
            <a:avLst/>
          </a:prstGeom>
          <a:solidFill>
            <a:srgbClr val="CD24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2160240" y="1340768"/>
            <a:ext cx="6983760" cy="1080120"/>
          </a:xfrm>
          <a:prstGeom prst="rect">
            <a:avLst/>
          </a:prstGeom>
          <a:solidFill>
            <a:srgbClr val="CD24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18" name="直接连接符 17"/>
          <p:cNvCxnSpPr/>
          <p:nvPr userDrawn="1"/>
        </p:nvCxnSpPr>
        <p:spPr>
          <a:xfrm>
            <a:off x="6422770" y="1901003"/>
            <a:ext cx="2880000" cy="0"/>
          </a:xfrm>
          <a:prstGeom prst="line">
            <a:avLst/>
          </a:prstGeom>
          <a:ln w="28575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矩形 49"/>
          <p:cNvSpPr/>
          <p:nvPr userDrawn="1"/>
        </p:nvSpPr>
        <p:spPr>
          <a:xfrm>
            <a:off x="2160240" y="2476840"/>
            <a:ext cx="6983760" cy="1080120"/>
          </a:xfrm>
          <a:prstGeom prst="rect">
            <a:avLst/>
          </a:prstGeom>
          <a:solidFill>
            <a:srgbClr val="E75E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2" name="直接连接符 51"/>
          <p:cNvCxnSpPr/>
          <p:nvPr userDrawn="1"/>
        </p:nvCxnSpPr>
        <p:spPr>
          <a:xfrm>
            <a:off x="6422770" y="3037075"/>
            <a:ext cx="2880000" cy="0"/>
          </a:xfrm>
          <a:prstGeom prst="line">
            <a:avLst/>
          </a:prstGeom>
          <a:ln w="28575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矩形 56"/>
          <p:cNvSpPr/>
          <p:nvPr userDrawn="1"/>
        </p:nvSpPr>
        <p:spPr>
          <a:xfrm>
            <a:off x="2160240" y="3631386"/>
            <a:ext cx="6983760" cy="1080120"/>
          </a:xfrm>
          <a:prstGeom prst="rect">
            <a:avLst/>
          </a:prstGeom>
          <a:solidFill>
            <a:srgbClr val="DEB2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9" name="直接连接符 58"/>
          <p:cNvCxnSpPr/>
          <p:nvPr userDrawn="1"/>
        </p:nvCxnSpPr>
        <p:spPr>
          <a:xfrm>
            <a:off x="6422770" y="4191621"/>
            <a:ext cx="2880000" cy="0"/>
          </a:xfrm>
          <a:prstGeom prst="line">
            <a:avLst/>
          </a:prstGeom>
          <a:ln w="28575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矩形 63"/>
          <p:cNvSpPr/>
          <p:nvPr userDrawn="1"/>
        </p:nvSpPr>
        <p:spPr>
          <a:xfrm>
            <a:off x="2160240" y="4785932"/>
            <a:ext cx="6983760" cy="1080120"/>
          </a:xfrm>
          <a:prstGeom prst="rect">
            <a:avLst/>
          </a:prstGeom>
          <a:solidFill>
            <a:srgbClr val="5FBA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6" name="直接连接符 65"/>
          <p:cNvCxnSpPr/>
          <p:nvPr userDrawn="1"/>
        </p:nvCxnSpPr>
        <p:spPr>
          <a:xfrm>
            <a:off x="6422770" y="5346167"/>
            <a:ext cx="2880000" cy="0"/>
          </a:xfrm>
          <a:prstGeom prst="line">
            <a:avLst/>
          </a:prstGeom>
          <a:ln w="28575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椭圆 73"/>
          <p:cNvSpPr/>
          <p:nvPr userDrawn="1"/>
        </p:nvSpPr>
        <p:spPr>
          <a:xfrm flipH="1">
            <a:off x="3004067" y="1645053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CD242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命</a:t>
            </a:r>
          </a:p>
        </p:txBody>
      </p:sp>
      <p:sp>
        <p:nvSpPr>
          <p:cNvPr id="75" name="椭圆 74"/>
          <p:cNvSpPr/>
          <p:nvPr userDrawn="1"/>
        </p:nvSpPr>
        <p:spPr>
          <a:xfrm flipH="1">
            <a:off x="3491956" y="1645053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CD242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题</a:t>
            </a:r>
          </a:p>
        </p:txBody>
      </p:sp>
      <p:sp>
        <p:nvSpPr>
          <p:cNvPr id="76" name="椭圆 75"/>
          <p:cNvSpPr/>
          <p:nvPr userDrawn="1"/>
        </p:nvSpPr>
        <p:spPr>
          <a:xfrm flipH="1">
            <a:off x="3979845" y="1645053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CD242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调</a:t>
            </a:r>
          </a:p>
        </p:txBody>
      </p:sp>
      <p:sp>
        <p:nvSpPr>
          <p:cNvPr id="77" name="椭圆 76"/>
          <p:cNvSpPr/>
          <p:nvPr userDrawn="1"/>
        </p:nvSpPr>
        <p:spPr>
          <a:xfrm flipH="1">
            <a:off x="4467734" y="1645053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solidFill>
                  <a:srgbClr val="CD242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</a:t>
            </a:r>
            <a:endParaRPr lang="zh-CN" altLang="en-US" sz="2400" dirty="0">
              <a:solidFill>
                <a:srgbClr val="CD242B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8" name="TextBox 77"/>
          <p:cNvSpPr txBox="1"/>
          <p:nvPr userDrawn="1"/>
        </p:nvSpPr>
        <p:spPr>
          <a:xfrm>
            <a:off x="4902559" y="1600855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i="0" dirty="0" smtClean="0">
                <a:solidFill>
                  <a:schemeClr val="bg1"/>
                </a:solidFill>
                <a:latin typeface="+mj-ea"/>
                <a:ea typeface="+mj-ea"/>
              </a:rPr>
              <a:t>明析考向</a:t>
            </a:r>
            <a:endParaRPr lang="zh-CN" altLang="en-US" sz="2800" i="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79" name="椭圆 78"/>
          <p:cNvSpPr/>
          <p:nvPr userDrawn="1"/>
        </p:nvSpPr>
        <p:spPr>
          <a:xfrm flipH="1">
            <a:off x="3004067" y="2782478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E75E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热</a:t>
            </a:r>
          </a:p>
        </p:txBody>
      </p:sp>
      <p:sp>
        <p:nvSpPr>
          <p:cNvPr id="80" name="椭圆 79"/>
          <p:cNvSpPr/>
          <p:nvPr userDrawn="1"/>
        </p:nvSpPr>
        <p:spPr>
          <a:xfrm flipH="1">
            <a:off x="3491956" y="2782478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E75E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</a:t>
            </a:r>
          </a:p>
        </p:txBody>
      </p:sp>
      <p:sp>
        <p:nvSpPr>
          <p:cNvPr id="81" name="椭圆 80"/>
          <p:cNvSpPr/>
          <p:nvPr userDrawn="1"/>
        </p:nvSpPr>
        <p:spPr>
          <a:xfrm flipH="1">
            <a:off x="3979845" y="2782478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solidFill>
                  <a:srgbClr val="E75E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聚</a:t>
            </a:r>
            <a:endParaRPr lang="zh-CN" altLang="en-US" sz="2400" dirty="0">
              <a:solidFill>
                <a:srgbClr val="E75E2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2" name="椭圆 81"/>
          <p:cNvSpPr/>
          <p:nvPr userDrawn="1"/>
        </p:nvSpPr>
        <p:spPr>
          <a:xfrm flipH="1">
            <a:off x="4467734" y="2782478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solidFill>
                  <a:srgbClr val="E75E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焦</a:t>
            </a:r>
            <a:endParaRPr lang="zh-CN" altLang="en-US" sz="2400" dirty="0">
              <a:solidFill>
                <a:srgbClr val="E75E2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3" name="TextBox 82"/>
          <p:cNvSpPr txBox="1"/>
          <p:nvPr userDrawn="1"/>
        </p:nvSpPr>
        <p:spPr>
          <a:xfrm>
            <a:off x="4902559" y="2738280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solidFill>
                  <a:schemeClr val="bg1"/>
                </a:solidFill>
                <a:latin typeface="+mj-ea"/>
                <a:ea typeface="+mj-ea"/>
              </a:rPr>
              <a:t>归纳</a:t>
            </a:r>
            <a:r>
              <a:rPr lang="zh-CN" altLang="en-US" sz="2800" dirty="0">
                <a:solidFill>
                  <a:schemeClr val="bg1"/>
                </a:solidFill>
                <a:latin typeface="+mj-ea"/>
                <a:ea typeface="+mj-ea"/>
              </a:rPr>
              <a:t>拓展</a:t>
            </a:r>
            <a:endParaRPr lang="zh-CN" altLang="en-US" sz="2800" i="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84" name="椭圆 83"/>
          <p:cNvSpPr/>
          <p:nvPr userDrawn="1"/>
        </p:nvSpPr>
        <p:spPr>
          <a:xfrm flipH="1">
            <a:off x="3004067" y="3942205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DEB20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典</a:t>
            </a:r>
          </a:p>
        </p:txBody>
      </p:sp>
      <p:sp>
        <p:nvSpPr>
          <p:cNvPr id="85" name="椭圆 84"/>
          <p:cNvSpPr/>
          <p:nvPr userDrawn="1"/>
        </p:nvSpPr>
        <p:spPr>
          <a:xfrm flipH="1">
            <a:off x="3491956" y="3942205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DEB20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题</a:t>
            </a:r>
          </a:p>
        </p:txBody>
      </p:sp>
      <p:sp>
        <p:nvSpPr>
          <p:cNvPr id="86" name="椭圆 85"/>
          <p:cNvSpPr/>
          <p:nvPr userDrawn="1"/>
        </p:nvSpPr>
        <p:spPr>
          <a:xfrm flipH="1">
            <a:off x="3979845" y="3942205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DEB20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试</a:t>
            </a:r>
          </a:p>
        </p:txBody>
      </p:sp>
      <p:sp>
        <p:nvSpPr>
          <p:cNvPr id="87" name="椭圆 86"/>
          <p:cNvSpPr/>
          <p:nvPr userDrawn="1"/>
        </p:nvSpPr>
        <p:spPr>
          <a:xfrm flipH="1">
            <a:off x="4467734" y="3942205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DEB20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做</a:t>
            </a:r>
          </a:p>
        </p:txBody>
      </p:sp>
      <p:sp>
        <p:nvSpPr>
          <p:cNvPr id="88" name="TextBox 87"/>
          <p:cNvSpPr txBox="1"/>
          <p:nvPr userDrawn="1"/>
        </p:nvSpPr>
        <p:spPr>
          <a:xfrm>
            <a:off x="4902559" y="3898007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solidFill>
                  <a:schemeClr val="bg1"/>
                </a:solidFill>
                <a:latin typeface="+mj-ea"/>
                <a:ea typeface="+mj-ea"/>
              </a:rPr>
              <a:t>评</a:t>
            </a:r>
            <a:r>
              <a:rPr lang="zh-CN" altLang="en-US" sz="2800" i="0" dirty="0" smtClean="0">
                <a:solidFill>
                  <a:schemeClr val="bg1"/>
                </a:solidFill>
                <a:latin typeface="+mj-ea"/>
                <a:ea typeface="+mj-ea"/>
              </a:rPr>
              <a:t>析指正</a:t>
            </a:r>
            <a:endParaRPr lang="zh-CN" altLang="en-US" sz="2800" i="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89" name="椭圆 88"/>
          <p:cNvSpPr/>
          <p:nvPr userDrawn="1"/>
        </p:nvSpPr>
        <p:spPr>
          <a:xfrm flipH="1">
            <a:off x="3004067" y="5090827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5FBA0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创</a:t>
            </a:r>
          </a:p>
        </p:txBody>
      </p:sp>
      <p:sp>
        <p:nvSpPr>
          <p:cNvPr id="90" name="椭圆 89"/>
          <p:cNvSpPr/>
          <p:nvPr userDrawn="1"/>
        </p:nvSpPr>
        <p:spPr>
          <a:xfrm flipH="1">
            <a:off x="3491956" y="5090827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5FBA0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</a:t>
            </a:r>
          </a:p>
        </p:txBody>
      </p:sp>
      <p:sp>
        <p:nvSpPr>
          <p:cNvPr id="91" name="椭圆 90"/>
          <p:cNvSpPr/>
          <p:nvPr userDrawn="1"/>
        </p:nvSpPr>
        <p:spPr>
          <a:xfrm flipH="1">
            <a:off x="3979845" y="5090827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5FBA0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</a:t>
            </a:r>
          </a:p>
        </p:txBody>
      </p:sp>
      <p:sp>
        <p:nvSpPr>
          <p:cNvPr id="92" name="椭圆 91"/>
          <p:cNvSpPr/>
          <p:nvPr userDrawn="1"/>
        </p:nvSpPr>
        <p:spPr>
          <a:xfrm flipH="1">
            <a:off x="4467734" y="5090827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solidFill>
                  <a:srgbClr val="5FBA0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拟</a:t>
            </a:r>
            <a:endParaRPr lang="zh-CN" altLang="en-US" sz="2400" dirty="0">
              <a:solidFill>
                <a:srgbClr val="5FBA0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3" name="TextBox 92"/>
          <p:cNvSpPr txBox="1"/>
          <p:nvPr userDrawn="1"/>
        </p:nvSpPr>
        <p:spPr>
          <a:xfrm>
            <a:off x="4902559" y="5046629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solidFill>
                  <a:schemeClr val="bg1"/>
                </a:solidFill>
                <a:latin typeface="+mj-ea"/>
                <a:ea typeface="+mj-ea"/>
              </a:rPr>
              <a:t>预测</a:t>
            </a:r>
            <a:r>
              <a:rPr lang="zh-CN" altLang="en-US" sz="2800" dirty="0">
                <a:solidFill>
                  <a:schemeClr val="bg1"/>
                </a:solidFill>
                <a:latin typeface="+mj-ea"/>
                <a:ea typeface="+mj-ea"/>
              </a:rPr>
              <a:t>演练</a:t>
            </a:r>
            <a:endParaRPr lang="zh-CN" altLang="en-US" sz="2800" i="0" dirty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38732668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节标题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130" y="404664"/>
            <a:ext cx="2232248" cy="649050"/>
          </a:xfrm>
          <a:prstGeom prst="rect">
            <a:avLst/>
          </a:prstGeom>
        </p:spPr>
      </p:pic>
      <p:sp>
        <p:nvSpPr>
          <p:cNvPr id="8" name="矩形 7"/>
          <p:cNvSpPr/>
          <p:nvPr userDrawn="1"/>
        </p:nvSpPr>
        <p:spPr>
          <a:xfrm>
            <a:off x="0" y="2636912"/>
            <a:ext cx="2051720" cy="1440160"/>
          </a:xfrm>
          <a:prstGeom prst="rect">
            <a:avLst/>
          </a:prstGeom>
          <a:solidFill>
            <a:srgbClr val="CD24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2160240" y="2636912"/>
            <a:ext cx="6983760" cy="1440160"/>
          </a:xfrm>
          <a:prstGeom prst="rect">
            <a:avLst/>
          </a:prstGeom>
          <a:solidFill>
            <a:srgbClr val="E75E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标题 1"/>
          <p:cNvSpPr>
            <a:spLocks noGrp="1"/>
          </p:cNvSpPr>
          <p:nvPr>
            <p:ph type="ctrTitle"/>
          </p:nvPr>
        </p:nvSpPr>
        <p:spPr>
          <a:xfrm>
            <a:off x="3281752" y="2983026"/>
            <a:ext cx="5898760" cy="725633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3600" b="1" baseline="0">
                <a:solidFill>
                  <a:schemeClr val="bg1"/>
                </a:solidFill>
                <a:latin typeface="黑体" panose="02010600030101010101" pitchFamily="2" charset="-122"/>
                <a:ea typeface="黑体" panose="02010600030101010101" pitchFamily="2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9229581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172400" y="507713"/>
            <a:ext cx="971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 smtClean="0"/>
              <a:t>-</a:t>
            </a:r>
            <a:fld id="{4BF17FCF-D4DA-449D-A468-DDB7E43619E6}" type="slidenum">
              <a:rPr lang="zh-CN" altLang="en-US" smtClean="0"/>
              <a:pPr algn="ctr"/>
              <a:t>‹#›</a:t>
            </a:fld>
            <a:r>
              <a:rPr lang="en-US" altLang="zh-CN" dirty="0" smtClean="0"/>
              <a:t>-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36924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命题调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172400" y="507713"/>
            <a:ext cx="971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 smtClean="0"/>
              <a:t>-</a:t>
            </a:r>
            <a:fld id="{4BF17FCF-D4DA-449D-A468-DDB7E43619E6}" type="slidenum">
              <a:rPr lang="zh-CN" altLang="en-US" smtClean="0"/>
              <a:pPr algn="ctr"/>
              <a:t>‹#›</a:t>
            </a:fld>
            <a:r>
              <a:rPr lang="en-US" altLang="zh-CN" dirty="0" smtClean="0"/>
              <a:t>-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066143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命题调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172400" y="507713"/>
            <a:ext cx="971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 smtClean="0"/>
              <a:t>-</a:t>
            </a:r>
            <a:fld id="{4BF17FCF-D4DA-449D-A468-DDB7E43619E6}" type="slidenum">
              <a:rPr lang="zh-CN" altLang="en-US" smtClean="0"/>
              <a:pPr algn="ctr"/>
              <a:t>‹#›</a:t>
            </a:fld>
            <a:r>
              <a:rPr lang="en-US" altLang="zh-CN" dirty="0" smtClean="0"/>
              <a:t>-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91484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命题调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172400" y="507713"/>
            <a:ext cx="971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 smtClean="0"/>
              <a:t>-</a:t>
            </a:r>
            <a:fld id="{4BF17FCF-D4DA-449D-A468-DDB7E43619E6}" type="slidenum">
              <a:rPr lang="zh-CN" altLang="en-US" smtClean="0"/>
              <a:pPr algn="ctr"/>
              <a:t>‹#›</a:t>
            </a:fld>
            <a:r>
              <a:rPr lang="en-US" altLang="zh-CN" dirty="0" smtClean="0"/>
              <a:t>-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91484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3152388" y="467380"/>
            <a:ext cx="5000575" cy="441340"/>
          </a:xfrm>
          <a:prstGeom prst="rect">
            <a:avLst/>
          </a:prstGeom>
          <a:solidFill>
            <a:srgbClr val="E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-1" y="6738378"/>
            <a:ext cx="9157036" cy="128253"/>
          </a:xfrm>
          <a:prstGeom prst="rect">
            <a:avLst/>
          </a:prstGeom>
          <a:solidFill>
            <a:srgbClr val="E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" name="矩形 22"/>
          <p:cNvSpPr/>
          <p:nvPr/>
        </p:nvSpPr>
        <p:spPr>
          <a:xfrm>
            <a:off x="8172400" y="467380"/>
            <a:ext cx="971600" cy="441340"/>
          </a:xfrm>
          <a:prstGeom prst="rect">
            <a:avLst/>
          </a:prstGeom>
          <a:solidFill>
            <a:srgbClr val="FC92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1403648" y="0"/>
            <a:ext cx="1711621" cy="908720"/>
          </a:xfrm>
          <a:prstGeom prst="rect">
            <a:avLst/>
          </a:prstGeom>
          <a:solidFill>
            <a:srgbClr val="E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latin typeface="黑体" panose="02010600030101010101" pitchFamily="2" charset="-122"/>
                <a:ea typeface="黑体" panose="02010600030101010101" pitchFamily="2" charset="-122"/>
              </a:rPr>
              <a:t>Part 1</a:t>
            </a:r>
            <a:endParaRPr lang="zh-CN" altLang="en-US" b="1" dirty="0">
              <a:latin typeface="黑体" panose="02010600030101010101" pitchFamily="2" charset="-122"/>
              <a:ea typeface="黑体" panose="02010600030101010101" pitchFamily="2" charset="-122"/>
            </a:endParaRPr>
          </a:p>
        </p:txBody>
      </p:sp>
      <p:cxnSp>
        <p:nvCxnSpPr>
          <p:cNvPr id="25" name="直接连接符 24"/>
          <p:cNvCxnSpPr/>
          <p:nvPr/>
        </p:nvCxnSpPr>
        <p:spPr>
          <a:xfrm flipH="1">
            <a:off x="0" y="6727668"/>
            <a:ext cx="9144000" cy="0"/>
          </a:xfrm>
          <a:prstGeom prst="line">
            <a:avLst/>
          </a:prstGeom>
          <a:ln w="12700">
            <a:solidFill>
              <a:srgbClr val="E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矩形 25"/>
          <p:cNvSpPr/>
          <p:nvPr/>
        </p:nvSpPr>
        <p:spPr>
          <a:xfrm>
            <a:off x="-1" y="937527"/>
            <a:ext cx="9144000" cy="36000"/>
          </a:xfrm>
          <a:prstGeom prst="rect">
            <a:avLst/>
          </a:prstGeom>
          <a:solidFill>
            <a:srgbClr val="E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8" name="图片 27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627" y="161189"/>
            <a:ext cx="628650" cy="619125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3235833" y="75617"/>
            <a:ext cx="2566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zh-CN" sz="1800" b="1" dirty="0" smtClean="0">
                <a:solidFill>
                  <a:srgbClr val="C00000"/>
                </a:solidFill>
              </a:rPr>
              <a:t>多样句式</a:t>
            </a:r>
            <a:r>
              <a:rPr lang="en-US" altLang="zh-CN" sz="1800" b="1" dirty="0" smtClean="0">
                <a:solidFill>
                  <a:srgbClr val="C00000"/>
                </a:solidFill>
              </a:rPr>
              <a:t>,</a:t>
            </a:r>
            <a:r>
              <a:rPr lang="zh-CN" altLang="zh-CN" sz="1800" b="1" dirty="0" smtClean="0">
                <a:solidFill>
                  <a:srgbClr val="C00000"/>
                </a:solidFill>
              </a:rPr>
              <a:t>构造完美框架</a:t>
            </a:r>
            <a:endParaRPr lang="zh-CN" altLang="en-US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17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374429" y="507713"/>
            <a:ext cx="66206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fld id="{4BF17FCF-D4DA-449D-A468-DDB7E43619E6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52772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61" r:id="rId5"/>
    <p:sldLayoutId id="2147483652" r:id="rId6"/>
    <p:sldLayoutId id="2147483653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54" r:id="rId13"/>
    <p:sldLayoutId id="2147483655" r:id="rId14"/>
    <p:sldLayoutId id="2147483656" r:id="rId15"/>
    <p:sldLayoutId id="2147483657" r:id="rId16"/>
    <p:sldLayoutId id="2147483658" r:id="rId17"/>
    <p:sldLayoutId id="2147483659" r:id="rId1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7.xml"/><Relationship Id="rId5" Type="http://schemas.openxmlformats.org/officeDocument/2006/relationships/slide" Target="slide15.xml"/><Relationship Id="rId4" Type="http://schemas.openxmlformats.org/officeDocument/2006/relationships/slide" Target="sl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7.xml"/><Relationship Id="rId5" Type="http://schemas.openxmlformats.org/officeDocument/2006/relationships/slide" Target="slide15.xml"/><Relationship Id="rId4" Type="http://schemas.openxmlformats.org/officeDocument/2006/relationships/slide" Target="slid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7.xml"/><Relationship Id="rId5" Type="http://schemas.openxmlformats.org/officeDocument/2006/relationships/slide" Target="slide15.xml"/><Relationship Id="rId4" Type="http://schemas.openxmlformats.org/officeDocument/2006/relationships/slide" Target="slid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7.xml"/><Relationship Id="rId5" Type="http://schemas.openxmlformats.org/officeDocument/2006/relationships/slide" Target="slide15.xml"/><Relationship Id="rId4" Type="http://schemas.openxmlformats.org/officeDocument/2006/relationships/slide" Target="slid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7.xml"/><Relationship Id="rId5" Type="http://schemas.openxmlformats.org/officeDocument/2006/relationships/slide" Target="slide15.xml"/><Relationship Id="rId4" Type="http://schemas.openxmlformats.org/officeDocument/2006/relationships/slide" Target="slide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8.xml"/><Relationship Id="rId5" Type="http://schemas.openxmlformats.org/officeDocument/2006/relationships/slide" Target="slide27.xml"/><Relationship Id="rId4" Type="http://schemas.openxmlformats.org/officeDocument/2006/relationships/slide" Target="sl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8.xml"/><Relationship Id="rId5" Type="http://schemas.openxmlformats.org/officeDocument/2006/relationships/slide" Target="slide27.xml"/><Relationship Id="rId4" Type="http://schemas.openxmlformats.org/officeDocument/2006/relationships/slide" Target="slid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8.xml"/><Relationship Id="rId5" Type="http://schemas.openxmlformats.org/officeDocument/2006/relationships/slide" Target="slide27.xml"/><Relationship Id="rId4" Type="http://schemas.openxmlformats.org/officeDocument/2006/relationships/slide" Target="slide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8.xml"/><Relationship Id="rId5" Type="http://schemas.openxmlformats.org/officeDocument/2006/relationships/slide" Target="slide27.xml"/><Relationship Id="rId4" Type="http://schemas.openxmlformats.org/officeDocument/2006/relationships/slide" Target="slide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8.xml"/><Relationship Id="rId5" Type="http://schemas.openxmlformats.org/officeDocument/2006/relationships/slide" Target="slide27.xml"/><Relationship Id="rId4" Type="http://schemas.openxmlformats.org/officeDocument/2006/relationships/slide" Target="slide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7.xml"/><Relationship Id="rId5" Type="http://schemas.openxmlformats.org/officeDocument/2006/relationships/slide" Target="slide15.xml"/><Relationship Id="rId4" Type="http://schemas.openxmlformats.org/officeDocument/2006/relationships/slide" Target="slide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8.xml"/><Relationship Id="rId5" Type="http://schemas.openxmlformats.org/officeDocument/2006/relationships/slide" Target="slide27.xml"/><Relationship Id="rId4" Type="http://schemas.openxmlformats.org/officeDocument/2006/relationships/slide" Target="slide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8.xml"/><Relationship Id="rId5" Type="http://schemas.openxmlformats.org/officeDocument/2006/relationships/slide" Target="slide27.xml"/><Relationship Id="rId4" Type="http://schemas.openxmlformats.org/officeDocument/2006/relationships/slide" Target="slide1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8.xml"/><Relationship Id="rId5" Type="http://schemas.openxmlformats.org/officeDocument/2006/relationships/slide" Target="slide27.xml"/><Relationship Id="rId4" Type="http://schemas.openxmlformats.org/officeDocument/2006/relationships/slide" Target="slide1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8.xml"/><Relationship Id="rId5" Type="http://schemas.openxmlformats.org/officeDocument/2006/relationships/slide" Target="slide27.xml"/><Relationship Id="rId4" Type="http://schemas.openxmlformats.org/officeDocument/2006/relationships/slide" Target="slide1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8.xml"/><Relationship Id="rId5" Type="http://schemas.openxmlformats.org/officeDocument/2006/relationships/slide" Target="slide27.xml"/><Relationship Id="rId4" Type="http://schemas.openxmlformats.org/officeDocument/2006/relationships/slide" Target="slide1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8.xml"/><Relationship Id="rId5" Type="http://schemas.openxmlformats.org/officeDocument/2006/relationships/slide" Target="slide27.xml"/><Relationship Id="rId4" Type="http://schemas.openxmlformats.org/officeDocument/2006/relationships/slide" Target="slide1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8.xml"/><Relationship Id="rId5" Type="http://schemas.openxmlformats.org/officeDocument/2006/relationships/slide" Target="slide27.xml"/><Relationship Id="rId4" Type="http://schemas.openxmlformats.org/officeDocument/2006/relationships/slide" Target="slide1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8.xml"/><Relationship Id="rId5" Type="http://schemas.openxmlformats.org/officeDocument/2006/relationships/slide" Target="slide27.xml"/><Relationship Id="rId4" Type="http://schemas.openxmlformats.org/officeDocument/2006/relationships/slide" Target="slide1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8.xml"/><Relationship Id="rId5" Type="http://schemas.openxmlformats.org/officeDocument/2006/relationships/slide" Target="slide27.xml"/><Relationship Id="rId4" Type="http://schemas.openxmlformats.org/officeDocument/2006/relationships/slide" Target="slide1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8.xml"/><Relationship Id="rId5" Type="http://schemas.openxmlformats.org/officeDocument/2006/relationships/slide" Target="slide27.xml"/><Relationship Id="rId4" Type="http://schemas.openxmlformats.org/officeDocument/2006/relationships/slide" Target="slide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7.xml"/><Relationship Id="rId5" Type="http://schemas.openxmlformats.org/officeDocument/2006/relationships/slide" Target="slide15.xml"/><Relationship Id="rId4" Type="http://schemas.openxmlformats.org/officeDocument/2006/relationships/slide" Target="slide9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8.xml"/><Relationship Id="rId5" Type="http://schemas.openxmlformats.org/officeDocument/2006/relationships/slide" Target="slide27.xml"/><Relationship Id="rId4" Type="http://schemas.openxmlformats.org/officeDocument/2006/relationships/slide" Target="slide1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8.xml"/><Relationship Id="rId5" Type="http://schemas.openxmlformats.org/officeDocument/2006/relationships/slide" Target="slide27.xml"/><Relationship Id="rId4" Type="http://schemas.openxmlformats.org/officeDocument/2006/relationships/slide" Target="slide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7.xml"/><Relationship Id="rId5" Type="http://schemas.openxmlformats.org/officeDocument/2006/relationships/slide" Target="slide15.xml"/><Relationship Id="rId4" Type="http://schemas.openxmlformats.org/officeDocument/2006/relationships/slide" Target="slide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7.xml"/><Relationship Id="rId5" Type="http://schemas.openxmlformats.org/officeDocument/2006/relationships/slide" Target="slide15.xml"/><Relationship Id="rId4" Type="http://schemas.openxmlformats.org/officeDocument/2006/relationships/slide" Target="slide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7.xml"/><Relationship Id="rId5" Type="http://schemas.openxmlformats.org/officeDocument/2006/relationships/slide" Target="slide15.xml"/><Relationship Id="rId4" Type="http://schemas.openxmlformats.org/officeDocument/2006/relationships/slide" Target="slide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7.xml"/><Relationship Id="rId5" Type="http://schemas.openxmlformats.org/officeDocument/2006/relationships/slide" Target="slide15.xml"/><Relationship Id="rId4" Type="http://schemas.openxmlformats.org/officeDocument/2006/relationships/slide" Target="slide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7.xml"/><Relationship Id="rId5" Type="http://schemas.openxmlformats.org/officeDocument/2006/relationships/slide" Target="slide15.xml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7.xml"/><Relationship Id="rId5" Type="http://schemas.openxmlformats.org/officeDocument/2006/relationships/slide" Target="slide15.xml"/><Relationship Id="rId4" Type="http://schemas.openxmlformats.org/officeDocument/2006/relationships/slide" Target="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555776" y="2983026"/>
            <a:ext cx="6696744" cy="725633"/>
          </a:xfrm>
        </p:spPr>
        <p:txBody>
          <a:bodyPr/>
          <a:lstStyle/>
          <a:p>
            <a:r>
              <a:rPr lang="en-US" altLang="zh-CN" dirty="0" smtClean="0"/>
              <a:t>Part1</a:t>
            </a:r>
            <a:r>
              <a:rPr lang="zh-CN" altLang="zh-CN" dirty="0"/>
              <a:t>　多样句式</a:t>
            </a:r>
            <a:r>
              <a:rPr lang="en-US" altLang="zh-CN" dirty="0"/>
              <a:t>,</a:t>
            </a:r>
            <a:r>
              <a:rPr lang="zh-CN" altLang="zh-CN" dirty="0"/>
              <a:t>构造完美框架</a:t>
            </a:r>
          </a:p>
        </p:txBody>
      </p:sp>
    </p:spTree>
    <p:extLst>
      <p:ext uri="{BB962C8B-B14F-4D97-AF65-F5344CB8AC3E}">
        <p14:creationId xmlns:p14="http://schemas.microsoft.com/office/powerpoint/2010/main" val="409611096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 smtClean="0"/>
              <a:t>-</a:t>
            </a:r>
            <a:fld id="{4BF17FCF-D4DA-449D-A468-DDB7E43619E6}" type="slidenum">
              <a:rPr lang="zh-CN" altLang="en-US" smtClean="0"/>
              <a:pPr algn="ctr"/>
              <a:t>10</a:t>
            </a:fld>
            <a:r>
              <a:rPr lang="en-US" altLang="zh-CN" dirty="0" smtClean="0"/>
              <a:t>-</a:t>
            </a:r>
            <a:endParaRPr lang="zh-CN" altLang="en-US" dirty="0"/>
          </a:p>
        </p:txBody>
      </p:sp>
      <p:sp>
        <p:nvSpPr>
          <p:cNvPr id="7" name="圆角矩形 6">
            <a:hlinkClick r:id="rId3" action="ppaction://hlinksldjump"/>
          </p:cNvPr>
          <p:cNvSpPr/>
          <p:nvPr/>
        </p:nvSpPr>
        <p:spPr>
          <a:xfrm>
            <a:off x="391342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一</a:t>
            </a:r>
          </a:p>
        </p:txBody>
      </p:sp>
      <p:sp>
        <p:nvSpPr>
          <p:cNvPr id="8" name="圆角矩形 7">
            <a:hlinkClick r:id="rId4" action="ppaction://hlinksldjump"/>
          </p:cNvPr>
          <p:cNvSpPr/>
          <p:nvPr/>
        </p:nvSpPr>
        <p:spPr>
          <a:xfrm>
            <a:off x="1442998" y="1052512"/>
            <a:ext cx="1020417" cy="288255"/>
          </a:xfrm>
          <a:prstGeom prst="roundRect">
            <a:avLst/>
          </a:prstGeom>
          <a:solidFill>
            <a:srgbClr val="FFE3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rgbClr val="E75E22"/>
                </a:solidFill>
                <a:latin typeface="+mj-ea"/>
                <a:ea typeface="+mj-ea"/>
              </a:rPr>
              <a:t>二</a:t>
            </a:r>
          </a:p>
        </p:txBody>
      </p:sp>
      <p:sp>
        <p:nvSpPr>
          <p:cNvPr id="9" name="圆角矩形 8">
            <a:hlinkClick r:id="rId5" action="ppaction://hlinksldjump"/>
          </p:cNvPr>
          <p:cNvSpPr/>
          <p:nvPr/>
        </p:nvSpPr>
        <p:spPr>
          <a:xfrm>
            <a:off x="2494654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三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0" name="圆角矩形 9">
            <a:hlinkClick r:id="rId6" action="ppaction://hlinksldjump"/>
          </p:cNvPr>
          <p:cNvSpPr/>
          <p:nvPr/>
        </p:nvSpPr>
        <p:spPr>
          <a:xfrm>
            <a:off x="3546310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四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772816"/>
            <a:ext cx="8128000" cy="293618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感官动词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see/notice/watch/hear...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sb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do/doing/done...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看到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注意到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观察到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听到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某人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某物做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正在做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被做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】听到他们唱这首歌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我情不自禁地想起了我愉快的童年。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秒杀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】回到家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看到妈妈正在做晚饭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我赶紧去帮她</a:t>
            </a: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3354231"/>
            <a:ext cx="8128000" cy="208480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Hearing them singing the </a:t>
            </a:r>
            <a:r>
              <a:rPr lang="en-US" altLang="zh-CN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song,I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couldn’t help thinking of my pleasant childhood.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Arriving 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 and seeing my mother preparing </a:t>
            </a:r>
            <a:r>
              <a:rPr lang="en-US" altLang="zh-CN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supper,I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hurried to help her.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269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 smtClean="0"/>
              <a:t>-</a:t>
            </a:r>
            <a:fld id="{4BF17FCF-D4DA-449D-A468-DDB7E43619E6}" type="slidenum">
              <a:rPr lang="zh-CN" altLang="en-US" smtClean="0"/>
              <a:pPr algn="ctr"/>
              <a:t>11</a:t>
            </a:fld>
            <a:r>
              <a:rPr lang="en-US" altLang="zh-CN" dirty="0" smtClean="0"/>
              <a:t>-</a:t>
            </a:r>
            <a:endParaRPr lang="zh-CN" altLang="en-US" dirty="0"/>
          </a:p>
        </p:txBody>
      </p:sp>
      <p:sp>
        <p:nvSpPr>
          <p:cNvPr id="7" name="圆角矩形 6">
            <a:hlinkClick r:id="rId3" action="ppaction://hlinksldjump"/>
          </p:cNvPr>
          <p:cNvSpPr/>
          <p:nvPr/>
        </p:nvSpPr>
        <p:spPr>
          <a:xfrm>
            <a:off x="391342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一</a:t>
            </a:r>
          </a:p>
        </p:txBody>
      </p:sp>
      <p:sp>
        <p:nvSpPr>
          <p:cNvPr id="8" name="圆角矩形 7">
            <a:hlinkClick r:id="rId4" action="ppaction://hlinksldjump"/>
          </p:cNvPr>
          <p:cNvSpPr/>
          <p:nvPr/>
        </p:nvSpPr>
        <p:spPr>
          <a:xfrm>
            <a:off x="1442998" y="1052512"/>
            <a:ext cx="1020417" cy="288255"/>
          </a:xfrm>
          <a:prstGeom prst="roundRect">
            <a:avLst/>
          </a:prstGeom>
          <a:solidFill>
            <a:srgbClr val="FFE3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rgbClr val="E75E22"/>
                </a:solidFill>
                <a:latin typeface="+mj-ea"/>
                <a:ea typeface="+mj-ea"/>
              </a:rPr>
              <a:t>二</a:t>
            </a:r>
          </a:p>
        </p:txBody>
      </p:sp>
      <p:sp>
        <p:nvSpPr>
          <p:cNvPr id="9" name="圆角矩形 8">
            <a:hlinkClick r:id="rId5" action="ppaction://hlinksldjump"/>
          </p:cNvPr>
          <p:cNvSpPr/>
          <p:nvPr/>
        </p:nvSpPr>
        <p:spPr>
          <a:xfrm>
            <a:off x="2494654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三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0" name="圆角矩形 9">
            <a:hlinkClick r:id="rId6" action="ppaction://hlinksldjump"/>
          </p:cNvPr>
          <p:cNvSpPr/>
          <p:nvPr/>
        </p:nvSpPr>
        <p:spPr>
          <a:xfrm>
            <a:off x="3546310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四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794382"/>
            <a:ext cx="8128000" cy="293618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.when/while/once/unless/although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...+doing/done...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当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有一次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除非</a:t>
            </a: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虽然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做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被做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】当被提供帮助的时候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人们常说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谢谢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或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你真好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秒杀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】吃饭咀嚼食物时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你需要避免发出声响。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(2018·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全国</a:t>
            </a:r>
            <a:r>
              <a:rPr lang="zh-CN" altLang="zh-CN" sz="2200" dirty="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Ⅰ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卷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书面表达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2987309"/>
            <a:ext cx="8128000" cy="252992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offered </a:t>
            </a:r>
            <a:r>
              <a:rPr lang="en-US" altLang="zh-CN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help,people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often say “Thank you” or “It’s kind of you”.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enjoying the </a:t>
            </a:r>
            <a:r>
              <a:rPr lang="en-US" altLang="zh-CN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meal,you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need to avoid making noises while chewing food.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391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 smtClean="0"/>
              <a:t>-</a:t>
            </a:r>
            <a:fld id="{4BF17FCF-D4DA-449D-A468-DDB7E43619E6}" type="slidenum">
              <a:rPr lang="zh-CN" altLang="en-US" smtClean="0"/>
              <a:pPr algn="ctr"/>
              <a:t>12</a:t>
            </a:fld>
            <a:r>
              <a:rPr lang="en-US" altLang="zh-CN" dirty="0" smtClean="0"/>
              <a:t>-</a:t>
            </a:r>
            <a:endParaRPr lang="zh-CN" altLang="en-US" dirty="0"/>
          </a:p>
        </p:txBody>
      </p:sp>
      <p:sp>
        <p:nvSpPr>
          <p:cNvPr id="7" name="圆角矩形 6">
            <a:hlinkClick r:id="rId3" action="ppaction://hlinksldjump"/>
          </p:cNvPr>
          <p:cNvSpPr/>
          <p:nvPr/>
        </p:nvSpPr>
        <p:spPr>
          <a:xfrm>
            <a:off x="391342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一</a:t>
            </a:r>
          </a:p>
        </p:txBody>
      </p:sp>
      <p:sp>
        <p:nvSpPr>
          <p:cNvPr id="8" name="圆角矩形 7">
            <a:hlinkClick r:id="rId4" action="ppaction://hlinksldjump"/>
          </p:cNvPr>
          <p:cNvSpPr/>
          <p:nvPr/>
        </p:nvSpPr>
        <p:spPr>
          <a:xfrm>
            <a:off x="1442998" y="1052512"/>
            <a:ext cx="1020417" cy="288255"/>
          </a:xfrm>
          <a:prstGeom prst="roundRect">
            <a:avLst/>
          </a:prstGeom>
          <a:solidFill>
            <a:srgbClr val="FFE3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rgbClr val="E75E22"/>
                </a:solidFill>
                <a:latin typeface="+mj-ea"/>
                <a:ea typeface="+mj-ea"/>
              </a:rPr>
              <a:t>二</a:t>
            </a:r>
          </a:p>
        </p:txBody>
      </p:sp>
      <p:sp>
        <p:nvSpPr>
          <p:cNvPr id="9" name="圆角矩形 8">
            <a:hlinkClick r:id="rId5" action="ppaction://hlinksldjump"/>
          </p:cNvPr>
          <p:cNvSpPr/>
          <p:nvPr/>
        </p:nvSpPr>
        <p:spPr>
          <a:xfrm>
            <a:off x="2494654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三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0" name="圆角矩形 9">
            <a:hlinkClick r:id="rId6" action="ppaction://hlinksldjump"/>
          </p:cNvPr>
          <p:cNvSpPr/>
          <p:nvPr/>
        </p:nvSpPr>
        <p:spPr>
          <a:xfrm>
            <a:off x="3546310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四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1351159"/>
            <a:ext cx="8128000" cy="4561249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.having done...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已经做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】我曾在一次夏令营活动中做过志愿者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所以觉得适合这个职位。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秒杀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】在完成了英语作文以后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他开始阅读当天的《中国日报》。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.by 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doing...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通过做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【秒杀】只有更加努力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我们才能取得更大的进步。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2560262"/>
            <a:ext cx="8128000" cy="3748719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Having served as a volunteer in a summer </a:t>
            </a:r>
            <a:r>
              <a:rPr lang="en-US" altLang="zh-CN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camping,I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feel I’m fit for the position.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Having 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finished his English </a:t>
            </a:r>
            <a:r>
              <a:rPr lang="en-US" altLang="zh-CN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composition,he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started to read </a:t>
            </a:r>
            <a:r>
              <a:rPr lang="en-US" altLang="zh-CN" sz="2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China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Daily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that day.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 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greater efforts can we make greater progress.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161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 smtClean="0"/>
              <a:t>-</a:t>
            </a:r>
            <a:fld id="{4BF17FCF-D4DA-449D-A468-DDB7E43619E6}" type="slidenum">
              <a:rPr lang="zh-CN" altLang="en-US" smtClean="0"/>
              <a:pPr algn="ctr"/>
              <a:t>13</a:t>
            </a:fld>
            <a:r>
              <a:rPr lang="en-US" altLang="zh-CN" dirty="0" smtClean="0"/>
              <a:t>-</a:t>
            </a:r>
            <a:endParaRPr lang="zh-CN" altLang="en-US" dirty="0"/>
          </a:p>
        </p:txBody>
      </p:sp>
      <p:sp>
        <p:nvSpPr>
          <p:cNvPr id="7" name="圆角矩形 6">
            <a:hlinkClick r:id="rId3" action="ppaction://hlinksldjump"/>
          </p:cNvPr>
          <p:cNvSpPr/>
          <p:nvPr/>
        </p:nvSpPr>
        <p:spPr>
          <a:xfrm>
            <a:off x="391342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一</a:t>
            </a:r>
          </a:p>
        </p:txBody>
      </p:sp>
      <p:sp>
        <p:nvSpPr>
          <p:cNvPr id="8" name="圆角矩形 7">
            <a:hlinkClick r:id="rId4" action="ppaction://hlinksldjump"/>
          </p:cNvPr>
          <p:cNvSpPr/>
          <p:nvPr/>
        </p:nvSpPr>
        <p:spPr>
          <a:xfrm>
            <a:off x="1442998" y="1052512"/>
            <a:ext cx="1020417" cy="288255"/>
          </a:xfrm>
          <a:prstGeom prst="roundRect">
            <a:avLst/>
          </a:prstGeom>
          <a:solidFill>
            <a:srgbClr val="FFE3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rgbClr val="E75E22"/>
                </a:solidFill>
                <a:latin typeface="+mj-ea"/>
                <a:ea typeface="+mj-ea"/>
              </a:rPr>
              <a:t>二</a:t>
            </a:r>
          </a:p>
        </p:txBody>
      </p:sp>
      <p:sp>
        <p:nvSpPr>
          <p:cNvPr id="9" name="圆角矩形 8">
            <a:hlinkClick r:id="rId5" action="ppaction://hlinksldjump"/>
          </p:cNvPr>
          <p:cNvSpPr/>
          <p:nvPr/>
        </p:nvSpPr>
        <p:spPr>
          <a:xfrm>
            <a:off x="2494654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三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0" name="圆角矩形 9">
            <a:hlinkClick r:id="rId6" action="ppaction://hlinksldjump"/>
          </p:cNvPr>
          <p:cNvSpPr/>
          <p:nvPr/>
        </p:nvSpPr>
        <p:spPr>
          <a:xfrm>
            <a:off x="3546310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四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484784"/>
            <a:ext cx="8128000" cy="3748719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疑问词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+to do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】我写信是为了告诉你什么时间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在哪里上我们的中文课</a:t>
            </a: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秒杀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】另外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我们应该学会如何与他人相处。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.only 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do/to be done 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结果却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【秒杀】上周五下午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当我赶往机场给你送行时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却发现你乘坐的飞机正在起飞。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2677018"/>
            <a:ext cx="8128000" cy="334245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I’m writing to tell you when and where to have our Chinese lesson.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altLang="zh-CN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addition,we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should learn how to get along well with others.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last Friday </a:t>
            </a:r>
            <a:r>
              <a:rPr lang="en-US" altLang="zh-CN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afternoon,I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hurried to the airport to see you </a:t>
            </a:r>
            <a:r>
              <a:rPr lang="en-US" altLang="zh-CN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off,only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find your plane was taking off.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153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 smtClean="0"/>
              <a:t>-</a:t>
            </a:r>
            <a:fld id="{4BF17FCF-D4DA-449D-A468-DDB7E43619E6}" type="slidenum">
              <a:rPr lang="zh-CN" altLang="en-US" smtClean="0"/>
              <a:pPr algn="ctr"/>
              <a:t>14</a:t>
            </a:fld>
            <a:r>
              <a:rPr lang="en-US" altLang="zh-CN" dirty="0" smtClean="0"/>
              <a:t>-</a:t>
            </a:r>
            <a:endParaRPr lang="zh-CN" altLang="en-US" dirty="0"/>
          </a:p>
        </p:txBody>
      </p:sp>
      <p:sp>
        <p:nvSpPr>
          <p:cNvPr id="7" name="圆角矩形 6">
            <a:hlinkClick r:id="rId3" action="ppaction://hlinksldjump"/>
          </p:cNvPr>
          <p:cNvSpPr/>
          <p:nvPr/>
        </p:nvSpPr>
        <p:spPr>
          <a:xfrm>
            <a:off x="391342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一</a:t>
            </a:r>
          </a:p>
        </p:txBody>
      </p:sp>
      <p:sp>
        <p:nvSpPr>
          <p:cNvPr id="8" name="圆角矩形 7">
            <a:hlinkClick r:id="rId4" action="ppaction://hlinksldjump"/>
          </p:cNvPr>
          <p:cNvSpPr/>
          <p:nvPr/>
        </p:nvSpPr>
        <p:spPr>
          <a:xfrm>
            <a:off x="1442998" y="1052512"/>
            <a:ext cx="1020417" cy="288255"/>
          </a:xfrm>
          <a:prstGeom prst="roundRect">
            <a:avLst/>
          </a:prstGeom>
          <a:solidFill>
            <a:srgbClr val="FFE3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rgbClr val="E75E22"/>
                </a:solidFill>
                <a:latin typeface="+mj-ea"/>
                <a:ea typeface="+mj-ea"/>
              </a:rPr>
              <a:t>二</a:t>
            </a:r>
          </a:p>
        </p:txBody>
      </p:sp>
      <p:sp>
        <p:nvSpPr>
          <p:cNvPr id="9" name="圆角矩形 8">
            <a:hlinkClick r:id="rId5" action="ppaction://hlinksldjump"/>
          </p:cNvPr>
          <p:cNvSpPr/>
          <p:nvPr/>
        </p:nvSpPr>
        <p:spPr>
          <a:xfrm>
            <a:off x="2494654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三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0" name="圆角矩形 9">
            <a:hlinkClick r:id="rId6" action="ppaction://hlinksldjump"/>
          </p:cNvPr>
          <p:cNvSpPr/>
          <p:nvPr/>
        </p:nvSpPr>
        <p:spPr>
          <a:xfrm>
            <a:off x="3546310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四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2004640"/>
            <a:ext cx="8128000" cy="293618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.with+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宾语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宾语补足语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【秒杀】随着体育馆的建成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我们能够进行各种不同的体育活动了。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(2018·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全国</a:t>
            </a:r>
            <a:r>
              <a:rPr lang="zh-CN" altLang="zh-CN" sz="2200" dirty="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Ⅲ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卷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书面表达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.have 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difficulty/trouble (in) doing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做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有困难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麻烦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【秒杀】让我感到很担心的是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我很难用英语表达自己。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3249558"/>
            <a:ext cx="81280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the gymnasium </a:t>
            </a:r>
            <a:r>
              <a:rPr lang="en-US" altLang="zh-CN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built,a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wide range of sports activities can be carried out.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Much 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my </a:t>
            </a:r>
            <a:r>
              <a:rPr lang="en-US" altLang="zh-CN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worry,I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have difficulty in expressing myself in English.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99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r>
              <a:rPr lang="en-US" altLang="zh-CN" smtClean="0"/>
              <a:t>-</a:t>
            </a:r>
            <a:fld id="{4BF17FCF-D4DA-449D-A468-DDB7E43619E6}" type="slidenum">
              <a:rPr lang="zh-CN" altLang="en-US" smtClean="0"/>
              <a:pPr algn="ctr"/>
              <a:t>15</a:t>
            </a:fld>
            <a:r>
              <a:rPr lang="en-US" altLang="zh-CN" smtClean="0"/>
              <a:t>-</a:t>
            </a:r>
            <a:endParaRPr lang="zh-CN" altLang="en-US" dirty="0"/>
          </a:p>
        </p:txBody>
      </p:sp>
      <p:sp>
        <p:nvSpPr>
          <p:cNvPr id="6" name="圆角矩形 5">
            <a:hlinkClick r:id="rId2" action="ppaction://hlinksldjump"/>
          </p:cNvPr>
          <p:cNvSpPr/>
          <p:nvPr/>
        </p:nvSpPr>
        <p:spPr>
          <a:xfrm>
            <a:off x="391342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一</a:t>
            </a:r>
          </a:p>
        </p:txBody>
      </p:sp>
      <p:sp>
        <p:nvSpPr>
          <p:cNvPr id="7" name="圆角矩形 6">
            <a:hlinkClick r:id="rId3" action="ppaction://hlinksldjump"/>
          </p:cNvPr>
          <p:cNvSpPr/>
          <p:nvPr/>
        </p:nvSpPr>
        <p:spPr>
          <a:xfrm>
            <a:off x="1442998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二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8" name="圆角矩形 7">
            <a:hlinkClick r:id="rId4" action="ppaction://hlinksldjump"/>
          </p:cNvPr>
          <p:cNvSpPr/>
          <p:nvPr/>
        </p:nvSpPr>
        <p:spPr>
          <a:xfrm>
            <a:off x="2494654" y="1052512"/>
            <a:ext cx="1020417" cy="288255"/>
          </a:xfrm>
          <a:prstGeom prst="roundRect">
            <a:avLst/>
          </a:prstGeom>
          <a:solidFill>
            <a:srgbClr val="FFE3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rgbClr val="E75E22"/>
                </a:solidFill>
                <a:latin typeface="+mj-ea"/>
                <a:ea typeface="+mj-ea"/>
              </a:rPr>
              <a:t>三</a:t>
            </a:r>
          </a:p>
        </p:txBody>
      </p:sp>
      <p:sp>
        <p:nvSpPr>
          <p:cNvPr id="9" name="圆角矩形 8">
            <a:hlinkClick r:id="rId5" action="ppaction://hlinksldjump"/>
          </p:cNvPr>
          <p:cNvSpPr/>
          <p:nvPr/>
        </p:nvSpPr>
        <p:spPr>
          <a:xfrm>
            <a:off x="3546310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四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1" name="矩形 10"/>
          <p:cNvSpPr>
            <a:spLocks noChangeAspect="1"/>
          </p:cNvSpPr>
          <p:nvPr/>
        </p:nvSpPr>
        <p:spPr>
          <a:xfrm>
            <a:off x="508000" y="1351159"/>
            <a:ext cx="8128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三、规范使用复合句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名词性从句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(1)I wonder whether/if...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我想知道是否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【秒杀】不知道能否请您帮我个忙。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2)What impressed/surprised/shocked me most was that...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最使我印象深刻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惊讶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震惊的是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】最使我印象深刻的是他们从不丧失信心。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秒杀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】最使我惊讶的是这些交流生竟然能把京剧唱得很好。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2943427"/>
            <a:ext cx="8128000" cy="334245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wonder if you could do me a </a:t>
            </a:r>
            <a:r>
              <a:rPr lang="en-US" altLang="zh-CN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favour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impressed me most was that they never lost heart.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amazed me most was that the exchange students should perform Peking Opera so well.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451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r>
              <a:rPr lang="en-US" altLang="zh-CN" smtClean="0"/>
              <a:t>-</a:t>
            </a:r>
            <a:fld id="{4BF17FCF-D4DA-449D-A468-DDB7E43619E6}" type="slidenum">
              <a:rPr lang="zh-CN" altLang="en-US" smtClean="0"/>
              <a:pPr algn="ctr"/>
              <a:t>16</a:t>
            </a:fld>
            <a:r>
              <a:rPr lang="en-US" altLang="zh-CN" smtClean="0"/>
              <a:t>-</a:t>
            </a:r>
            <a:endParaRPr lang="zh-CN" altLang="en-US" dirty="0"/>
          </a:p>
        </p:txBody>
      </p:sp>
      <p:sp>
        <p:nvSpPr>
          <p:cNvPr id="6" name="圆角矩形 5">
            <a:hlinkClick r:id="rId2" action="ppaction://hlinksldjump"/>
          </p:cNvPr>
          <p:cNvSpPr/>
          <p:nvPr/>
        </p:nvSpPr>
        <p:spPr>
          <a:xfrm>
            <a:off x="391342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一</a:t>
            </a:r>
          </a:p>
        </p:txBody>
      </p:sp>
      <p:sp>
        <p:nvSpPr>
          <p:cNvPr id="7" name="圆角矩形 6">
            <a:hlinkClick r:id="rId3" action="ppaction://hlinksldjump"/>
          </p:cNvPr>
          <p:cNvSpPr/>
          <p:nvPr/>
        </p:nvSpPr>
        <p:spPr>
          <a:xfrm>
            <a:off x="1442998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二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8" name="圆角矩形 7">
            <a:hlinkClick r:id="rId4" action="ppaction://hlinksldjump"/>
          </p:cNvPr>
          <p:cNvSpPr/>
          <p:nvPr/>
        </p:nvSpPr>
        <p:spPr>
          <a:xfrm>
            <a:off x="2494654" y="1052512"/>
            <a:ext cx="1020417" cy="288255"/>
          </a:xfrm>
          <a:prstGeom prst="roundRect">
            <a:avLst/>
          </a:prstGeom>
          <a:solidFill>
            <a:srgbClr val="FFE3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rgbClr val="E75E22"/>
                </a:solidFill>
                <a:latin typeface="+mj-ea"/>
                <a:ea typeface="+mj-ea"/>
              </a:rPr>
              <a:t>三</a:t>
            </a:r>
          </a:p>
        </p:txBody>
      </p:sp>
      <p:sp>
        <p:nvSpPr>
          <p:cNvPr id="9" name="圆角矩形 8">
            <a:hlinkClick r:id="rId5" action="ppaction://hlinksldjump"/>
          </p:cNvPr>
          <p:cNvSpPr/>
          <p:nvPr/>
        </p:nvSpPr>
        <p:spPr>
          <a:xfrm>
            <a:off x="3546310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四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1567183"/>
            <a:ext cx="8128000" cy="3748719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(3)It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is+important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/necessary/strange that...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重要的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必需的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奇怪的是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【秒杀】重要的是我们应该坚守自己的梦想。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4)That/This/It is why/because...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那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这就是为什么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因为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】那便是他如此喜欢这个地方的原因。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秒杀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】那就是为什么我认为长江之行是一个更好的选择。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(2017·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北京卷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书面表达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>
            <a:spLocks noChangeAspect="1"/>
          </p:cNvSpPr>
          <p:nvPr/>
        </p:nvSpPr>
        <p:spPr>
          <a:xfrm>
            <a:off x="508000" y="2770537"/>
            <a:ext cx="8128000" cy="293618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important that we should stick to our dreams.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why he likes the place so much.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That’s 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why I think the trip along the Yangtze River is a better choice.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271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r>
              <a:rPr lang="en-US" altLang="zh-CN" smtClean="0"/>
              <a:t>-</a:t>
            </a:r>
            <a:fld id="{4BF17FCF-D4DA-449D-A468-DDB7E43619E6}" type="slidenum">
              <a:rPr lang="zh-CN" altLang="en-US" smtClean="0"/>
              <a:pPr algn="ctr"/>
              <a:t>17</a:t>
            </a:fld>
            <a:r>
              <a:rPr lang="en-US" altLang="zh-CN" smtClean="0"/>
              <a:t>-</a:t>
            </a:r>
            <a:endParaRPr lang="zh-CN" altLang="en-US" dirty="0"/>
          </a:p>
        </p:txBody>
      </p:sp>
      <p:sp>
        <p:nvSpPr>
          <p:cNvPr id="6" name="圆角矩形 5">
            <a:hlinkClick r:id="rId2" action="ppaction://hlinksldjump"/>
          </p:cNvPr>
          <p:cNvSpPr/>
          <p:nvPr/>
        </p:nvSpPr>
        <p:spPr>
          <a:xfrm>
            <a:off x="391342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一</a:t>
            </a:r>
          </a:p>
        </p:txBody>
      </p:sp>
      <p:sp>
        <p:nvSpPr>
          <p:cNvPr id="7" name="圆角矩形 6">
            <a:hlinkClick r:id="rId3" action="ppaction://hlinksldjump"/>
          </p:cNvPr>
          <p:cNvSpPr/>
          <p:nvPr/>
        </p:nvSpPr>
        <p:spPr>
          <a:xfrm>
            <a:off x="1442998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二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8" name="圆角矩形 7">
            <a:hlinkClick r:id="rId4" action="ppaction://hlinksldjump"/>
          </p:cNvPr>
          <p:cNvSpPr/>
          <p:nvPr/>
        </p:nvSpPr>
        <p:spPr>
          <a:xfrm>
            <a:off x="2494654" y="1052512"/>
            <a:ext cx="1020417" cy="288255"/>
          </a:xfrm>
          <a:prstGeom prst="roundRect">
            <a:avLst/>
          </a:prstGeom>
          <a:solidFill>
            <a:srgbClr val="FFE3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rgbClr val="E75E22"/>
                </a:solidFill>
                <a:latin typeface="+mj-ea"/>
                <a:ea typeface="+mj-ea"/>
              </a:rPr>
              <a:t>三</a:t>
            </a:r>
          </a:p>
        </p:txBody>
      </p:sp>
      <p:sp>
        <p:nvSpPr>
          <p:cNvPr id="9" name="圆角矩形 8">
            <a:hlinkClick r:id="rId5" action="ppaction://hlinksldjump"/>
          </p:cNvPr>
          <p:cNvSpPr/>
          <p:nvPr/>
        </p:nvSpPr>
        <p:spPr>
          <a:xfrm>
            <a:off x="3546310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四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1351159"/>
            <a:ext cx="8128000" cy="4561249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(5)The reason why...is that...……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的原因是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【秒杀】我一直很健康的原因是我每天坚持锻炼至少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个小时。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6)The chances are (that)...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很可能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【秒杀】在寄宿家庭的帮助下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我可能很快就能适应英国的风俗习惯了。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7)No one can deny the fact that...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没有人能否认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的事实。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【秒杀】没有人能否认吸烟能致癌这一事实</a:t>
            </a: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>
            <a:spLocks noChangeAspect="1"/>
          </p:cNvSpPr>
          <p:nvPr/>
        </p:nvSpPr>
        <p:spPr>
          <a:xfrm>
            <a:off x="508000" y="2157212"/>
            <a:ext cx="8128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reason why I’m always healthy is that I insist on exercising at least one hour every day.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chances are that I will fit in with English customs with the help of my host family.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 can deny the fact that smoking leads to cancer.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575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r>
              <a:rPr lang="en-US" altLang="zh-CN" smtClean="0"/>
              <a:t>-</a:t>
            </a:r>
            <a:fld id="{4BF17FCF-D4DA-449D-A468-DDB7E43619E6}" type="slidenum">
              <a:rPr lang="zh-CN" altLang="en-US" smtClean="0"/>
              <a:pPr algn="ctr"/>
              <a:t>18</a:t>
            </a:fld>
            <a:r>
              <a:rPr lang="en-US" altLang="zh-CN" smtClean="0"/>
              <a:t>-</a:t>
            </a:r>
            <a:endParaRPr lang="zh-CN" altLang="en-US" dirty="0"/>
          </a:p>
        </p:txBody>
      </p:sp>
      <p:sp>
        <p:nvSpPr>
          <p:cNvPr id="6" name="圆角矩形 5">
            <a:hlinkClick r:id="rId2" action="ppaction://hlinksldjump"/>
          </p:cNvPr>
          <p:cNvSpPr/>
          <p:nvPr/>
        </p:nvSpPr>
        <p:spPr>
          <a:xfrm>
            <a:off x="391342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一</a:t>
            </a:r>
          </a:p>
        </p:txBody>
      </p:sp>
      <p:sp>
        <p:nvSpPr>
          <p:cNvPr id="7" name="圆角矩形 6">
            <a:hlinkClick r:id="rId3" action="ppaction://hlinksldjump"/>
          </p:cNvPr>
          <p:cNvSpPr/>
          <p:nvPr/>
        </p:nvSpPr>
        <p:spPr>
          <a:xfrm>
            <a:off x="1442998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二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8" name="圆角矩形 7">
            <a:hlinkClick r:id="rId4" action="ppaction://hlinksldjump"/>
          </p:cNvPr>
          <p:cNvSpPr/>
          <p:nvPr/>
        </p:nvSpPr>
        <p:spPr>
          <a:xfrm>
            <a:off x="2494654" y="1052512"/>
            <a:ext cx="1020417" cy="288255"/>
          </a:xfrm>
          <a:prstGeom prst="roundRect">
            <a:avLst/>
          </a:prstGeom>
          <a:solidFill>
            <a:srgbClr val="FFE3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rgbClr val="E75E22"/>
                </a:solidFill>
                <a:latin typeface="+mj-ea"/>
                <a:ea typeface="+mj-ea"/>
              </a:rPr>
              <a:t>三</a:t>
            </a:r>
          </a:p>
        </p:txBody>
      </p:sp>
      <p:sp>
        <p:nvSpPr>
          <p:cNvPr id="9" name="圆角矩形 8">
            <a:hlinkClick r:id="rId5" action="ppaction://hlinksldjump"/>
          </p:cNvPr>
          <p:cNvSpPr/>
          <p:nvPr/>
        </p:nvSpPr>
        <p:spPr>
          <a:xfrm>
            <a:off x="3546310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四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2548010"/>
            <a:ext cx="8128000" cy="171739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8)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Sb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hold(s) the belief/view that...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某人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坚定地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持有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这样一种观点。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【秒杀】多数人坚定地持有这样一种观点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即教育能改变人的命运。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>
            <a:spLocks noChangeAspect="1"/>
          </p:cNvSpPr>
          <p:nvPr/>
        </p:nvSpPr>
        <p:spPr>
          <a:xfrm>
            <a:off x="508000" y="4265403"/>
            <a:ext cx="8128000" cy="45974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 people hold the view that education can change one’s fate.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896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r>
              <a:rPr lang="en-US" altLang="zh-CN" smtClean="0"/>
              <a:t>-</a:t>
            </a:r>
            <a:fld id="{4BF17FCF-D4DA-449D-A468-DDB7E43619E6}" type="slidenum">
              <a:rPr lang="zh-CN" altLang="en-US" smtClean="0"/>
              <a:pPr algn="ctr"/>
              <a:t>19</a:t>
            </a:fld>
            <a:r>
              <a:rPr lang="en-US" altLang="zh-CN" smtClean="0"/>
              <a:t>-</a:t>
            </a:r>
            <a:endParaRPr lang="zh-CN" altLang="en-US" dirty="0"/>
          </a:p>
        </p:txBody>
      </p:sp>
      <p:sp>
        <p:nvSpPr>
          <p:cNvPr id="6" name="圆角矩形 5">
            <a:hlinkClick r:id="rId2" action="ppaction://hlinksldjump"/>
          </p:cNvPr>
          <p:cNvSpPr/>
          <p:nvPr/>
        </p:nvSpPr>
        <p:spPr>
          <a:xfrm>
            <a:off x="391342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一</a:t>
            </a:r>
          </a:p>
        </p:txBody>
      </p:sp>
      <p:sp>
        <p:nvSpPr>
          <p:cNvPr id="7" name="圆角矩形 6">
            <a:hlinkClick r:id="rId3" action="ppaction://hlinksldjump"/>
          </p:cNvPr>
          <p:cNvSpPr/>
          <p:nvPr/>
        </p:nvSpPr>
        <p:spPr>
          <a:xfrm>
            <a:off x="1442998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二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8" name="圆角矩形 7">
            <a:hlinkClick r:id="rId4" action="ppaction://hlinksldjump"/>
          </p:cNvPr>
          <p:cNvSpPr/>
          <p:nvPr/>
        </p:nvSpPr>
        <p:spPr>
          <a:xfrm>
            <a:off x="2494654" y="1052512"/>
            <a:ext cx="1020417" cy="288255"/>
          </a:xfrm>
          <a:prstGeom prst="roundRect">
            <a:avLst/>
          </a:prstGeom>
          <a:solidFill>
            <a:srgbClr val="FFE3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rgbClr val="E75E22"/>
                </a:solidFill>
                <a:latin typeface="+mj-ea"/>
                <a:ea typeface="+mj-ea"/>
              </a:rPr>
              <a:t>三</a:t>
            </a:r>
          </a:p>
        </p:txBody>
      </p:sp>
      <p:sp>
        <p:nvSpPr>
          <p:cNvPr id="9" name="圆角矩形 8">
            <a:hlinkClick r:id="rId5" action="ppaction://hlinksldjump"/>
          </p:cNvPr>
          <p:cNvSpPr/>
          <p:nvPr/>
        </p:nvSpPr>
        <p:spPr>
          <a:xfrm>
            <a:off x="3546310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四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1772816"/>
            <a:ext cx="8128000" cy="334245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状语从句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(1)when/while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当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的时候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【秒杀】当我把答案给老师看的时候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老师表扬我具有独立思考的能力。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2)on condition that...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在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条件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前提下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如果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【秒杀】我会把这本书借给你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前提是你不把它弄脏</a:t>
            </a: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>
            <a:spLocks noChangeAspect="1"/>
          </p:cNvSpPr>
          <p:nvPr/>
        </p:nvSpPr>
        <p:spPr>
          <a:xfrm>
            <a:off x="508000" y="3408218"/>
            <a:ext cx="81280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I showed my answer to </a:t>
            </a:r>
            <a:r>
              <a:rPr lang="en-US" altLang="zh-CN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him,the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teacher praised me for my ability of independent thinking.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I’ll 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lend this book to you on condition that you keep it clean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87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 smtClean="0"/>
              <a:t>-</a:t>
            </a:r>
            <a:fld id="{4BF17FCF-D4DA-449D-A468-DDB7E43619E6}" type="slidenum">
              <a:rPr lang="zh-CN" altLang="en-US" smtClean="0"/>
              <a:pPr algn="ctr"/>
              <a:t>2</a:t>
            </a:fld>
            <a:r>
              <a:rPr lang="en-US" altLang="zh-CN" dirty="0" smtClean="0"/>
              <a:t>-</a:t>
            </a:r>
            <a:endParaRPr lang="zh-CN" altLang="en-US" dirty="0"/>
          </a:p>
        </p:txBody>
      </p:sp>
      <p:sp>
        <p:nvSpPr>
          <p:cNvPr id="3" name="圆角矩形 2">
            <a:hlinkClick r:id="rId3" action="ppaction://hlinksldjump"/>
          </p:cNvPr>
          <p:cNvSpPr/>
          <p:nvPr/>
        </p:nvSpPr>
        <p:spPr>
          <a:xfrm>
            <a:off x="391342" y="1052512"/>
            <a:ext cx="1020417" cy="288255"/>
          </a:xfrm>
          <a:prstGeom prst="roundRect">
            <a:avLst/>
          </a:prstGeom>
          <a:solidFill>
            <a:srgbClr val="FFE3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rgbClr val="E75E22"/>
                </a:solidFill>
                <a:latin typeface="+mj-ea"/>
                <a:ea typeface="+mj-ea"/>
              </a:rPr>
              <a:t>一</a:t>
            </a:r>
            <a:endParaRPr lang="zh-CN" altLang="en-US" sz="1400" dirty="0">
              <a:solidFill>
                <a:srgbClr val="E75E22"/>
              </a:solidFill>
              <a:latin typeface="+mj-ea"/>
              <a:ea typeface="+mj-ea"/>
            </a:endParaRPr>
          </a:p>
        </p:txBody>
      </p:sp>
      <p:sp>
        <p:nvSpPr>
          <p:cNvPr id="4" name="圆角矩形 3">
            <a:hlinkClick r:id="rId4" action="ppaction://hlinksldjump"/>
          </p:cNvPr>
          <p:cNvSpPr/>
          <p:nvPr/>
        </p:nvSpPr>
        <p:spPr>
          <a:xfrm>
            <a:off x="1442998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二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5" name="圆角矩形 4">
            <a:hlinkClick r:id="rId5" action="ppaction://hlinksldjump"/>
          </p:cNvPr>
          <p:cNvSpPr/>
          <p:nvPr/>
        </p:nvSpPr>
        <p:spPr>
          <a:xfrm>
            <a:off x="2494654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三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6" name="圆角矩形 5">
            <a:hlinkClick r:id="rId6" action="ppaction://hlinksldjump"/>
          </p:cNvPr>
          <p:cNvSpPr/>
          <p:nvPr/>
        </p:nvSpPr>
        <p:spPr>
          <a:xfrm>
            <a:off x="3546310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四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474393"/>
            <a:ext cx="8128000" cy="411612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一、正确使用</a:t>
            </a: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CN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种基本句型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句式</a:t>
            </a: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主语</a:t>
            </a: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谓语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不及物动词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此句式常用来表示主语的动作或状态。其特点是句子的谓语动词能表达完整的意思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这类动词被称为不及物动词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后面可以接副词、介词短语、状语从句等。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Mid-Autumn Day falls on the fifteenth day of the eighth lunar month.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中秋节是在阴历第八个月的第十五天。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【秒杀】我现在写信告诉你一些有关的详情。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(2018·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全国</a:t>
            </a:r>
            <a:r>
              <a:rPr lang="zh-CN" altLang="zh-CN" sz="2200" dirty="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Ⅰ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卷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书面表达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>
            <a:spLocks noChangeAspect="1"/>
          </p:cNvSpPr>
          <p:nvPr/>
        </p:nvSpPr>
        <p:spPr>
          <a:xfrm>
            <a:off x="508000" y="5590520"/>
            <a:ext cx="8128000" cy="49859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Now,I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am writing to inform you of some relevant details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262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r>
              <a:rPr lang="en-US" altLang="zh-CN" smtClean="0"/>
              <a:t>-</a:t>
            </a:r>
            <a:fld id="{4BF17FCF-D4DA-449D-A468-DDB7E43619E6}" type="slidenum">
              <a:rPr lang="zh-CN" altLang="en-US" smtClean="0"/>
              <a:pPr algn="ctr"/>
              <a:t>20</a:t>
            </a:fld>
            <a:r>
              <a:rPr lang="en-US" altLang="zh-CN" smtClean="0"/>
              <a:t>-</a:t>
            </a:r>
            <a:endParaRPr lang="zh-CN" altLang="en-US" dirty="0"/>
          </a:p>
        </p:txBody>
      </p:sp>
      <p:sp>
        <p:nvSpPr>
          <p:cNvPr id="6" name="圆角矩形 5">
            <a:hlinkClick r:id="rId2" action="ppaction://hlinksldjump"/>
          </p:cNvPr>
          <p:cNvSpPr/>
          <p:nvPr/>
        </p:nvSpPr>
        <p:spPr>
          <a:xfrm>
            <a:off x="391342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一</a:t>
            </a:r>
          </a:p>
        </p:txBody>
      </p:sp>
      <p:sp>
        <p:nvSpPr>
          <p:cNvPr id="7" name="圆角矩形 6">
            <a:hlinkClick r:id="rId3" action="ppaction://hlinksldjump"/>
          </p:cNvPr>
          <p:cNvSpPr/>
          <p:nvPr/>
        </p:nvSpPr>
        <p:spPr>
          <a:xfrm>
            <a:off x="1442998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二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8" name="圆角矩形 7">
            <a:hlinkClick r:id="rId4" action="ppaction://hlinksldjump"/>
          </p:cNvPr>
          <p:cNvSpPr/>
          <p:nvPr/>
        </p:nvSpPr>
        <p:spPr>
          <a:xfrm>
            <a:off x="2494654" y="1052512"/>
            <a:ext cx="1020417" cy="288255"/>
          </a:xfrm>
          <a:prstGeom prst="roundRect">
            <a:avLst/>
          </a:prstGeom>
          <a:solidFill>
            <a:srgbClr val="FFE3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rgbClr val="E75E22"/>
                </a:solidFill>
                <a:latin typeface="+mj-ea"/>
                <a:ea typeface="+mj-ea"/>
              </a:rPr>
              <a:t>三</a:t>
            </a:r>
          </a:p>
        </p:txBody>
      </p:sp>
      <p:sp>
        <p:nvSpPr>
          <p:cNvPr id="9" name="圆角矩形 8">
            <a:hlinkClick r:id="rId5" action="ppaction://hlinksldjump"/>
          </p:cNvPr>
          <p:cNvSpPr/>
          <p:nvPr/>
        </p:nvSpPr>
        <p:spPr>
          <a:xfrm>
            <a:off x="3546310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四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2420888"/>
            <a:ext cx="8128000" cy="131112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3)each/every time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每次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每当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【秒杀】每次想起那伤感的往事时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我就觉得非常对不起我的母亲。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>
            <a:spLocks noChangeAspect="1"/>
          </p:cNvSpPr>
          <p:nvPr/>
        </p:nvSpPr>
        <p:spPr>
          <a:xfrm>
            <a:off x="508000" y="3696979"/>
            <a:ext cx="8128000" cy="86600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Every 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I think about the sad </a:t>
            </a:r>
            <a:r>
              <a:rPr lang="en-US" altLang="zh-CN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experience,I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feel very sorry for my mother.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477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r>
              <a:rPr lang="en-US" altLang="zh-CN" smtClean="0"/>
              <a:t>-</a:t>
            </a:r>
            <a:fld id="{4BF17FCF-D4DA-449D-A468-DDB7E43619E6}" type="slidenum">
              <a:rPr lang="zh-CN" altLang="en-US" smtClean="0"/>
              <a:pPr algn="ctr"/>
              <a:t>21</a:t>
            </a:fld>
            <a:r>
              <a:rPr lang="en-US" altLang="zh-CN" smtClean="0"/>
              <a:t>-</a:t>
            </a:r>
            <a:endParaRPr lang="zh-CN" altLang="en-US" dirty="0"/>
          </a:p>
        </p:txBody>
      </p:sp>
      <p:sp>
        <p:nvSpPr>
          <p:cNvPr id="6" name="圆角矩形 5">
            <a:hlinkClick r:id="rId2" action="ppaction://hlinksldjump"/>
          </p:cNvPr>
          <p:cNvSpPr/>
          <p:nvPr/>
        </p:nvSpPr>
        <p:spPr>
          <a:xfrm>
            <a:off x="391342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一</a:t>
            </a:r>
          </a:p>
        </p:txBody>
      </p:sp>
      <p:sp>
        <p:nvSpPr>
          <p:cNvPr id="7" name="圆角矩形 6">
            <a:hlinkClick r:id="rId3" action="ppaction://hlinksldjump"/>
          </p:cNvPr>
          <p:cNvSpPr/>
          <p:nvPr/>
        </p:nvSpPr>
        <p:spPr>
          <a:xfrm>
            <a:off x="1442998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二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8" name="圆角矩形 7">
            <a:hlinkClick r:id="rId4" action="ppaction://hlinksldjump"/>
          </p:cNvPr>
          <p:cNvSpPr/>
          <p:nvPr/>
        </p:nvSpPr>
        <p:spPr>
          <a:xfrm>
            <a:off x="2494654" y="1052512"/>
            <a:ext cx="1020417" cy="288255"/>
          </a:xfrm>
          <a:prstGeom prst="roundRect">
            <a:avLst/>
          </a:prstGeom>
          <a:solidFill>
            <a:srgbClr val="FFE3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rgbClr val="E75E22"/>
                </a:solidFill>
                <a:latin typeface="+mj-ea"/>
                <a:ea typeface="+mj-ea"/>
              </a:rPr>
              <a:t>三</a:t>
            </a:r>
          </a:p>
        </p:txBody>
      </p:sp>
      <p:sp>
        <p:nvSpPr>
          <p:cNvPr id="9" name="圆角矩形 8">
            <a:hlinkClick r:id="rId5" action="ppaction://hlinksldjump"/>
          </p:cNvPr>
          <p:cNvSpPr/>
          <p:nvPr/>
        </p:nvSpPr>
        <p:spPr>
          <a:xfrm>
            <a:off x="3546310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四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1351159"/>
            <a:ext cx="8128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(4)the first time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第一次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【秒杀】第一次看见你时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我就意识到好像以前在哪里见过你。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5)as soon as/the moment/the instant/immediately/directly/instantly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就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【秒杀】她想让你一到家就给她回电话。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6)as/so long as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只要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【秒杀】只要我们紧密团结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就能克服这些困难。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>
            <a:spLocks noChangeAspect="1"/>
          </p:cNvSpPr>
          <p:nvPr/>
        </p:nvSpPr>
        <p:spPr>
          <a:xfrm>
            <a:off x="508000" y="2163300"/>
            <a:ext cx="8128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first time I saw </a:t>
            </a:r>
            <a:r>
              <a:rPr lang="en-US" altLang="zh-CN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you,I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realized I seemed to have met you somewhere before.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 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wants you to call her back as soon as you reach home.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surely overcome these difficulties as long as we are closely united.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83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r>
              <a:rPr lang="en-US" altLang="zh-CN" smtClean="0"/>
              <a:t>-</a:t>
            </a:r>
            <a:fld id="{4BF17FCF-D4DA-449D-A468-DDB7E43619E6}" type="slidenum">
              <a:rPr lang="zh-CN" altLang="en-US" smtClean="0"/>
              <a:pPr algn="ctr"/>
              <a:t>22</a:t>
            </a:fld>
            <a:r>
              <a:rPr lang="en-US" altLang="zh-CN" smtClean="0"/>
              <a:t>-</a:t>
            </a:r>
            <a:endParaRPr lang="zh-CN" altLang="en-US" dirty="0"/>
          </a:p>
        </p:txBody>
      </p:sp>
      <p:sp>
        <p:nvSpPr>
          <p:cNvPr id="6" name="圆角矩形 5">
            <a:hlinkClick r:id="rId2" action="ppaction://hlinksldjump"/>
          </p:cNvPr>
          <p:cNvSpPr/>
          <p:nvPr/>
        </p:nvSpPr>
        <p:spPr>
          <a:xfrm>
            <a:off x="391342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一</a:t>
            </a:r>
          </a:p>
        </p:txBody>
      </p:sp>
      <p:sp>
        <p:nvSpPr>
          <p:cNvPr id="7" name="圆角矩形 6">
            <a:hlinkClick r:id="rId3" action="ppaction://hlinksldjump"/>
          </p:cNvPr>
          <p:cNvSpPr/>
          <p:nvPr/>
        </p:nvSpPr>
        <p:spPr>
          <a:xfrm>
            <a:off x="1442998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二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8" name="圆角矩形 7">
            <a:hlinkClick r:id="rId4" action="ppaction://hlinksldjump"/>
          </p:cNvPr>
          <p:cNvSpPr/>
          <p:nvPr/>
        </p:nvSpPr>
        <p:spPr>
          <a:xfrm>
            <a:off x="2494654" y="1052512"/>
            <a:ext cx="1020417" cy="288255"/>
          </a:xfrm>
          <a:prstGeom prst="roundRect">
            <a:avLst/>
          </a:prstGeom>
          <a:solidFill>
            <a:srgbClr val="FFE3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rgbClr val="E75E22"/>
                </a:solidFill>
                <a:latin typeface="+mj-ea"/>
                <a:ea typeface="+mj-ea"/>
              </a:rPr>
              <a:t>三</a:t>
            </a:r>
          </a:p>
        </p:txBody>
      </p:sp>
      <p:sp>
        <p:nvSpPr>
          <p:cNvPr id="9" name="圆角矩形 8">
            <a:hlinkClick r:id="rId5" action="ppaction://hlinksldjump"/>
          </p:cNvPr>
          <p:cNvSpPr/>
          <p:nvPr/>
        </p:nvSpPr>
        <p:spPr>
          <a:xfrm>
            <a:off x="3546310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四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1700808"/>
            <a:ext cx="8128000" cy="334245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(7)providing/provided/suppose/supposing (that)...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如果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……;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假如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【秒杀】假如没有干净的水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我们喝什么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8)before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在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之前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还没来得及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就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……;……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才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】我还没来得及说一句话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他就冲出了房间。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秒杀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】过了很长时间我才再一次睡着。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>
            <a:spLocks noChangeAspect="1"/>
          </p:cNvSpPr>
          <p:nvPr/>
        </p:nvSpPr>
        <p:spPr>
          <a:xfrm>
            <a:off x="508000" y="2930255"/>
            <a:ext cx="8128000" cy="252992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Supposing that there is no clean </a:t>
            </a:r>
            <a:r>
              <a:rPr lang="en-US" altLang="zh-CN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water,what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shall we drink?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rushed out of the room before I could say a word.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 a long time before I fell asleep again.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877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r>
              <a:rPr lang="en-US" altLang="zh-CN" smtClean="0"/>
              <a:t>-</a:t>
            </a:r>
            <a:fld id="{4BF17FCF-D4DA-449D-A468-DDB7E43619E6}" type="slidenum">
              <a:rPr lang="zh-CN" altLang="en-US" smtClean="0"/>
              <a:pPr algn="ctr"/>
              <a:t>23</a:t>
            </a:fld>
            <a:r>
              <a:rPr lang="en-US" altLang="zh-CN" smtClean="0"/>
              <a:t>-</a:t>
            </a:r>
            <a:endParaRPr lang="zh-CN" altLang="en-US" dirty="0"/>
          </a:p>
        </p:txBody>
      </p:sp>
      <p:sp>
        <p:nvSpPr>
          <p:cNvPr id="6" name="圆角矩形 5">
            <a:hlinkClick r:id="rId2" action="ppaction://hlinksldjump"/>
          </p:cNvPr>
          <p:cNvSpPr/>
          <p:nvPr/>
        </p:nvSpPr>
        <p:spPr>
          <a:xfrm>
            <a:off x="391342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一</a:t>
            </a:r>
          </a:p>
        </p:txBody>
      </p:sp>
      <p:sp>
        <p:nvSpPr>
          <p:cNvPr id="7" name="圆角矩形 6">
            <a:hlinkClick r:id="rId3" action="ppaction://hlinksldjump"/>
          </p:cNvPr>
          <p:cNvSpPr/>
          <p:nvPr/>
        </p:nvSpPr>
        <p:spPr>
          <a:xfrm>
            <a:off x="1442998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二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8" name="圆角矩形 7">
            <a:hlinkClick r:id="rId4" action="ppaction://hlinksldjump"/>
          </p:cNvPr>
          <p:cNvSpPr/>
          <p:nvPr/>
        </p:nvSpPr>
        <p:spPr>
          <a:xfrm>
            <a:off x="2494654" y="1052512"/>
            <a:ext cx="1020417" cy="288255"/>
          </a:xfrm>
          <a:prstGeom prst="roundRect">
            <a:avLst/>
          </a:prstGeom>
          <a:solidFill>
            <a:srgbClr val="FFE3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rgbClr val="E75E22"/>
                </a:solidFill>
                <a:latin typeface="+mj-ea"/>
                <a:ea typeface="+mj-ea"/>
              </a:rPr>
              <a:t>三</a:t>
            </a:r>
          </a:p>
        </p:txBody>
      </p:sp>
      <p:sp>
        <p:nvSpPr>
          <p:cNvPr id="9" name="圆角矩形 8">
            <a:hlinkClick r:id="rId5" action="ppaction://hlinksldjump"/>
          </p:cNvPr>
          <p:cNvSpPr/>
          <p:nvPr/>
        </p:nvSpPr>
        <p:spPr>
          <a:xfrm>
            <a:off x="3546310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四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1484784"/>
            <a:ext cx="8128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(9)(ever) since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自从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】格林先生自从三年前到中国以来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就一直在那所学校教书。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秒杀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】自从你来到我们学校已经两周了。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(2016·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天津卷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书面表达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10)as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当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时候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一边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一边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……;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随着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【秒杀】除夕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我们一边聊天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一边包饺子。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>
            <a:spLocks noChangeAspect="1"/>
          </p:cNvSpPr>
          <p:nvPr/>
        </p:nvSpPr>
        <p:spPr>
          <a:xfrm>
            <a:off x="508000" y="2677747"/>
            <a:ext cx="8128000" cy="334245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Mr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Green has taught in that school since he came to China three years ago.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two weeks since you came to our school.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 Year’s </a:t>
            </a:r>
            <a:r>
              <a:rPr lang="en-US" altLang="zh-CN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Eve,we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make dumplings as we talk.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372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r>
              <a:rPr lang="en-US" altLang="zh-CN" smtClean="0"/>
              <a:t>-</a:t>
            </a:r>
            <a:fld id="{4BF17FCF-D4DA-449D-A468-DDB7E43619E6}" type="slidenum">
              <a:rPr lang="zh-CN" altLang="en-US" smtClean="0"/>
              <a:pPr algn="ctr"/>
              <a:t>24</a:t>
            </a:fld>
            <a:r>
              <a:rPr lang="en-US" altLang="zh-CN" smtClean="0"/>
              <a:t>-</a:t>
            </a:r>
            <a:endParaRPr lang="zh-CN" altLang="en-US" dirty="0"/>
          </a:p>
        </p:txBody>
      </p:sp>
      <p:sp>
        <p:nvSpPr>
          <p:cNvPr id="6" name="圆角矩形 5">
            <a:hlinkClick r:id="rId2" action="ppaction://hlinksldjump"/>
          </p:cNvPr>
          <p:cNvSpPr/>
          <p:nvPr/>
        </p:nvSpPr>
        <p:spPr>
          <a:xfrm>
            <a:off x="391342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一</a:t>
            </a:r>
          </a:p>
        </p:txBody>
      </p:sp>
      <p:sp>
        <p:nvSpPr>
          <p:cNvPr id="7" name="圆角矩形 6">
            <a:hlinkClick r:id="rId3" action="ppaction://hlinksldjump"/>
          </p:cNvPr>
          <p:cNvSpPr/>
          <p:nvPr/>
        </p:nvSpPr>
        <p:spPr>
          <a:xfrm>
            <a:off x="1442998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二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8" name="圆角矩形 7">
            <a:hlinkClick r:id="rId4" action="ppaction://hlinksldjump"/>
          </p:cNvPr>
          <p:cNvSpPr/>
          <p:nvPr/>
        </p:nvSpPr>
        <p:spPr>
          <a:xfrm>
            <a:off x="2494654" y="1052512"/>
            <a:ext cx="1020417" cy="288255"/>
          </a:xfrm>
          <a:prstGeom prst="roundRect">
            <a:avLst/>
          </a:prstGeom>
          <a:solidFill>
            <a:srgbClr val="FFE3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rgbClr val="E75E22"/>
                </a:solidFill>
                <a:latin typeface="+mj-ea"/>
                <a:ea typeface="+mj-ea"/>
              </a:rPr>
              <a:t>三</a:t>
            </a:r>
          </a:p>
        </p:txBody>
      </p:sp>
      <p:sp>
        <p:nvSpPr>
          <p:cNvPr id="9" name="圆角矩形 8">
            <a:hlinkClick r:id="rId5" action="ppaction://hlinksldjump"/>
          </p:cNvPr>
          <p:cNvSpPr/>
          <p:nvPr/>
        </p:nvSpPr>
        <p:spPr>
          <a:xfrm>
            <a:off x="3546310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四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1556792"/>
            <a:ext cx="8128000" cy="3748719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定语从句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(1)As you can see in...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正如你在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中看到的那样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【秒杀】正如你在图画中所看到的那样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外面刮风下雨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而温室里的花却长势良好。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2)As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sb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put(s) it...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正如某人所说的那样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【秒杀】正如我们教练常说的那样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只要我们坚持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一切皆有</a:t>
            </a: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可能。</a:t>
            </a:r>
          </a:p>
        </p:txBody>
      </p:sp>
      <p:sp>
        <p:nvSpPr>
          <p:cNvPr id="4" name="矩形 3"/>
          <p:cNvSpPr>
            <a:spLocks noChangeAspect="1"/>
          </p:cNvSpPr>
          <p:nvPr/>
        </p:nvSpPr>
        <p:spPr>
          <a:xfrm>
            <a:off x="508000" y="3176880"/>
            <a:ext cx="8128000" cy="252992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you can see in the </a:t>
            </a:r>
            <a:r>
              <a:rPr lang="en-US" altLang="zh-CN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drawing,it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windy and rainy </a:t>
            </a:r>
            <a:r>
              <a:rPr lang="en-US" altLang="zh-CN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outside,and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yet the flower in the greenhouse is at its best.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coach often puts </a:t>
            </a:r>
            <a:r>
              <a:rPr lang="en-US" altLang="zh-CN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it,everything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possible if we stick to it.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38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r>
              <a:rPr lang="en-US" altLang="zh-CN" smtClean="0"/>
              <a:t>-</a:t>
            </a:r>
            <a:fld id="{4BF17FCF-D4DA-449D-A468-DDB7E43619E6}" type="slidenum">
              <a:rPr lang="zh-CN" altLang="en-US" smtClean="0"/>
              <a:pPr algn="ctr"/>
              <a:t>25</a:t>
            </a:fld>
            <a:r>
              <a:rPr lang="en-US" altLang="zh-CN" smtClean="0"/>
              <a:t>-</a:t>
            </a:r>
            <a:endParaRPr lang="zh-CN" altLang="en-US" dirty="0"/>
          </a:p>
        </p:txBody>
      </p:sp>
      <p:sp>
        <p:nvSpPr>
          <p:cNvPr id="6" name="圆角矩形 5">
            <a:hlinkClick r:id="rId2" action="ppaction://hlinksldjump"/>
          </p:cNvPr>
          <p:cNvSpPr/>
          <p:nvPr/>
        </p:nvSpPr>
        <p:spPr>
          <a:xfrm>
            <a:off x="391342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一</a:t>
            </a:r>
          </a:p>
        </p:txBody>
      </p:sp>
      <p:sp>
        <p:nvSpPr>
          <p:cNvPr id="7" name="圆角矩形 6">
            <a:hlinkClick r:id="rId3" action="ppaction://hlinksldjump"/>
          </p:cNvPr>
          <p:cNvSpPr/>
          <p:nvPr/>
        </p:nvSpPr>
        <p:spPr>
          <a:xfrm>
            <a:off x="1442998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二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8" name="圆角矩形 7">
            <a:hlinkClick r:id="rId4" action="ppaction://hlinksldjump"/>
          </p:cNvPr>
          <p:cNvSpPr/>
          <p:nvPr/>
        </p:nvSpPr>
        <p:spPr>
          <a:xfrm>
            <a:off x="2494654" y="1052512"/>
            <a:ext cx="1020417" cy="288255"/>
          </a:xfrm>
          <a:prstGeom prst="roundRect">
            <a:avLst/>
          </a:prstGeom>
          <a:solidFill>
            <a:srgbClr val="FFE3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rgbClr val="E75E22"/>
                </a:solidFill>
                <a:latin typeface="+mj-ea"/>
                <a:ea typeface="+mj-ea"/>
              </a:rPr>
              <a:t>三</a:t>
            </a:r>
          </a:p>
        </p:txBody>
      </p:sp>
      <p:sp>
        <p:nvSpPr>
          <p:cNvPr id="9" name="圆角矩形 8">
            <a:hlinkClick r:id="rId5" action="ppaction://hlinksldjump"/>
          </p:cNvPr>
          <p:cNvSpPr/>
          <p:nvPr/>
        </p:nvSpPr>
        <p:spPr>
          <a:xfrm>
            <a:off x="3546310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四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1772816"/>
            <a:ext cx="8128000" cy="252992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(3)As we all know.../As is known to all...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众所周知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【秒杀】众所周知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学习英语没有捷径。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4)which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引导非限制性定语从句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意为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这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……”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【秒杀】首先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根据我们的传统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你应该早到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这样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你就能帮助东道主家庭准备饭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这既有意义又有趣。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(2018·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全国</a:t>
            </a:r>
            <a:r>
              <a:rPr lang="zh-CN" altLang="zh-CN" sz="2200" dirty="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Ⅰ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卷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书面表达</a:t>
            </a: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>
            <a:spLocks noChangeAspect="1"/>
          </p:cNvSpPr>
          <p:nvPr/>
        </p:nvSpPr>
        <p:spPr>
          <a:xfrm>
            <a:off x="508000" y="2579532"/>
            <a:ext cx="8128000" cy="293618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we all </a:t>
            </a:r>
            <a:r>
              <a:rPr lang="en-US" altLang="zh-CN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know,there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no short cuts to learning English.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begin </a:t>
            </a:r>
            <a:r>
              <a:rPr lang="en-US" altLang="zh-CN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with,according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our </a:t>
            </a:r>
            <a:r>
              <a:rPr lang="en-US" altLang="zh-CN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tradition,you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supposed to arrive </a:t>
            </a:r>
            <a:r>
              <a:rPr lang="en-US" altLang="zh-CN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early,so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that you can help the host family prepare the </a:t>
            </a:r>
            <a:r>
              <a:rPr lang="en-US" altLang="zh-CN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dinner,which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meaningful and interesting.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090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r>
              <a:rPr lang="en-US" altLang="zh-CN" smtClean="0"/>
              <a:t>-</a:t>
            </a:r>
            <a:fld id="{4BF17FCF-D4DA-449D-A468-DDB7E43619E6}" type="slidenum">
              <a:rPr lang="zh-CN" altLang="en-US" smtClean="0"/>
              <a:pPr algn="ctr"/>
              <a:t>26</a:t>
            </a:fld>
            <a:r>
              <a:rPr lang="en-US" altLang="zh-CN" smtClean="0"/>
              <a:t>-</a:t>
            </a:r>
            <a:endParaRPr lang="zh-CN" altLang="en-US" dirty="0"/>
          </a:p>
        </p:txBody>
      </p:sp>
      <p:sp>
        <p:nvSpPr>
          <p:cNvPr id="6" name="圆角矩形 5">
            <a:hlinkClick r:id="rId2" action="ppaction://hlinksldjump"/>
          </p:cNvPr>
          <p:cNvSpPr/>
          <p:nvPr/>
        </p:nvSpPr>
        <p:spPr>
          <a:xfrm>
            <a:off x="391342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一</a:t>
            </a:r>
          </a:p>
        </p:txBody>
      </p:sp>
      <p:sp>
        <p:nvSpPr>
          <p:cNvPr id="7" name="圆角矩形 6">
            <a:hlinkClick r:id="rId3" action="ppaction://hlinksldjump"/>
          </p:cNvPr>
          <p:cNvSpPr/>
          <p:nvPr/>
        </p:nvSpPr>
        <p:spPr>
          <a:xfrm>
            <a:off x="1442998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二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8" name="圆角矩形 7">
            <a:hlinkClick r:id="rId4" action="ppaction://hlinksldjump"/>
          </p:cNvPr>
          <p:cNvSpPr/>
          <p:nvPr/>
        </p:nvSpPr>
        <p:spPr>
          <a:xfrm>
            <a:off x="2494654" y="1052512"/>
            <a:ext cx="1020417" cy="288255"/>
          </a:xfrm>
          <a:prstGeom prst="roundRect">
            <a:avLst/>
          </a:prstGeom>
          <a:solidFill>
            <a:srgbClr val="FFE3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rgbClr val="E75E22"/>
                </a:solidFill>
                <a:latin typeface="+mj-ea"/>
                <a:ea typeface="+mj-ea"/>
              </a:rPr>
              <a:t>三</a:t>
            </a:r>
          </a:p>
        </p:txBody>
      </p:sp>
      <p:sp>
        <p:nvSpPr>
          <p:cNvPr id="9" name="圆角矩形 8">
            <a:hlinkClick r:id="rId5" action="ppaction://hlinksldjump"/>
          </p:cNvPr>
          <p:cNvSpPr/>
          <p:nvPr/>
        </p:nvSpPr>
        <p:spPr>
          <a:xfrm>
            <a:off x="3546310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四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2420888"/>
            <a:ext cx="8128000" cy="131112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5)one of the+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最高级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复数名词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定语从句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中的一个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【秒杀】我建议你申请上北京大学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这是曾经培育出无数杰出人才的中国最好的大学之一。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(2018·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北京卷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书面表达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>
            <a:spLocks noChangeAspect="1"/>
          </p:cNvSpPr>
          <p:nvPr/>
        </p:nvSpPr>
        <p:spPr>
          <a:xfrm>
            <a:off x="508000" y="3732016"/>
            <a:ext cx="8128000" cy="86600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suggest you apply for Peking </a:t>
            </a:r>
            <a:r>
              <a:rPr lang="en-US" altLang="zh-CN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University,one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the best universities in China that have cultivated countless brilliant talents.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6607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r>
              <a:rPr lang="en-US" altLang="zh-CN" smtClean="0"/>
              <a:t>-</a:t>
            </a:r>
            <a:fld id="{4BF17FCF-D4DA-449D-A468-DDB7E43619E6}" type="slidenum">
              <a:rPr lang="zh-CN" altLang="en-US" smtClean="0"/>
              <a:pPr algn="ctr"/>
              <a:t>27</a:t>
            </a:fld>
            <a:r>
              <a:rPr lang="en-US" altLang="zh-CN" smtClean="0"/>
              <a:t>-</a:t>
            </a:r>
            <a:endParaRPr lang="zh-CN" altLang="en-US" dirty="0"/>
          </a:p>
        </p:txBody>
      </p:sp>
      <p:sp>
        <p:nvSpPr>
          <p:cNvPr id="6" name="圆角矩形 5">
            <a:hlinkClick r:id="rId2" action="ppaction://hlinksldjump"/>
          </p:cNvPr>
          <p:cNvSpPr/>
          <p:nvPr/>
        </p:nvSpPr>
        <p:spPr>
          <a:xfrm>
            <a:off x="391342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一</a:t>
            </a:r>
          </a:p>
        </p:txBody>
      </p:sp>
      <p:sp>
        <p:nvSpPr>
          <p:cNvPr id="7" name="圆角矩形 6">
            <a:hlinkClick r:id="rId3" action="ppaction://hlinksldjump"/>
          </p:cNvPr>
          <p:cNvSpPr/>
          <p:nvPr/>
        </p:nvSpPr>
        <p:spPr>
          <a:xfrm>
            <a:off x="1442998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二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8" name="圆角矩形 7">
            <a:hlinkClick r:id="rId4" action="ppaction://hlinksldjump"/>
          </p:cNvPr>
          <p:cNvSpPr/>
          <p:nvPr/>
        </p:nvSpPr>
        <p:spPr>
          <a:xfrm>
            <a:off x="2494654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三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9" name="圆角矩形 8">
            <a:hlinkClick r:id="rId5" action="ppaction://hlinksldjump"/>
          </p:cNvPr>
          <p:cNvSpPr/>
          <p:nvPr/>
        </p:nvSpPr>
        <p:spPr>
          <a:xfrm>
            <a:off x="3546310" y="1052512"/>
            <a:ext cx="1020417" cy="288255"/>
          </a:xfrm>
          <a:prstGeom prst="roundRect">
            <a:avLst/>
          </a:prstGeom>
          <a:solidFill>
            <a:srgbClr val="FFE3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rgbClr val="E75E22"/>
                </a:solidFill>
                <a:latin typeface="+mj-ea"/>
                <a:ea typeface="+mj-ea"/>
              </a:rPr>
              <a:t>四</a:t>
            </a:r>
          </a:p>
        </p:txBody>
      </p:sp>
      <p:sp>
        <p:nvSpPr>
          <p:cNvPr id="12" name="矩形 11"/>
          <p:cNvSpPr>
            <a:spLocks noChangeAspect="1"/>
          </p:cNvSpPr>
          <p:nvPr/>
        </p:nvSpPr>
        <p:spPr>
          <a:xfrm>
            <a:off x="508000" y="1351159"/>
            <a:ext cx="8128000" cy="456124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四、高调使用特殊句式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强调句型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(1)It is/was+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被强调部分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+that+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其他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】有价值的不是故事本身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而是故事所反映的内容。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秒杀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】从以上所述可知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正是激烈的竞争和缺乏交流才产生了这种现象。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2)It is/was not until...that...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【秒杀】直到八点钟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他才意识到自己一整天都在上网。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2948428"/>
            <a:ext cx="8128000" cy="3748719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not the story itself but what is reflected in the story that counts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2200" dirty="0" smtClean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has been mentioned </a:t>
            </a:r>
            <a:r>
              <a:rPr lang="en-US" altLang="zh-CN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above,it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fierce competition and lack of communication that give rise to the phenomenon.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 not until 8 o’clock that he realized he had spent the whole day on the Internet.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048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r>
              <a:rPr lang="en-US" altLang="zh-CN" smtClean="0"/>
              <a:t>-</a:t>
            </a:r>
            <a:fld id="{4BF17FCF-D4DA-449D-A468-DDB7E43619E6}" type="slidenum">
              <a:rPr lang="zh-CN" altLang="en-US" smtClean="0"/>
              <a:pPr algn="ctr"/>
              <a:t>28</a:t>
            </a:fld>
            <a:r>
              <a:rPr lang="en-US" altLang="zh-CN" smtClean="0"/>
              <a:t>-</a:t>
            </a:r>
            <a:endParaRPr lang="zh-CN" altLang="en-US" dirty="0"/>
          </a:p>
        </p:txBody>
      </p:sp>
      <p:sp>
        <p:nvSpPr>
          <p:cNvPr id="6" name="圆角矩形 5">
            <a:hlinkClick r:id="rId2" action="ppaction://hlinksldjump"/>
          </p:cNvPr>
          <p:cNvSpPr/>
          <p:nvPr/>
        </p:nvSpPr>
        <p:spPr>
          <a:xfrm>
            <a:off x="391342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一</a:t>
            </a:r>
          </a:p>
        </p:txBody>
      </p:sp>
      <p:sp>
        <p:nvSpPr>
          <p:cNvPr id="7" name="圆角矩形 6">
            <a:hlinkClick r:id="rId3" action="ppaction://hlinksldjump"/>
          </p:cNvPr>
          <p:cNvSpPr/>
          <p:nvPr/>
        </p:nvSpPr>
        <p:spPr>
          <a:xfrm>
            <a:off x="1442998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二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8" name="圆角矩形 7">
            <a:hlinkClick r:id="rId4" action="ppaction://hlinksldjump"/>
          </p:cNvPr>
          <p:cNvSpPr/>
          <p:nvPr/>
        </p:nvSpPr>
        <p:spPr>
          <a:xfrm>
            <a:off x="2494654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三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9" name="圆角矩形 8">
            <a:hlinkClick r:id="rId5" action="ppaction://hlinksldjump"/>
          </p:cNvPr>
          <p:cNvSpPr/>
          <p:nvPr/>
        </p:nvSpPr>
        <p:spPr>
          <a:xfrm>
            <a:off x="3546310" y="1052512"/>
            <a:ext cx="1020417" cy="288255"/>
          </a:xfrm>
          <a:prstGeom prst="roundRect">
            <a:avLst/>
          </a:prstGeom>
          <a:solidFill>
            <a:srgbClr val="FFE3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rgbClr val="E75E22"/>
                </a:solidFill>
                <a:latin typeface="+mj-ea"/>
                <a:ea typeface="+mj-ea"/>
              </a:rPr>
              <a:t>四</a:t>
            </a: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1988840"/>
            <a:ext cx="8128000" cy="293618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主语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谓语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特殊疑问词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+it is/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was+that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其他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】我想知道到底是什么让你如此高兴。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秒杀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】他不知道到底是谁给了他那么多钱。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强调谓语时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借助于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“do/does/did+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动词原形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【秒杀】我们以小组为学习单位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而且大家确实非常开心。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>
            <a:spLocks noChangeAspect="1"/>
          </p:cNvSpPr>
          <p:nvPr/>
        </p:nvSpPr>
        <p:spPr>
          <a:xfrm>
            <a:off x="508000" y="2800016"/>
            <a:ext cx="8128000" cy="252992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wonder what it is that makes you so happy.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 not know who it was that gave him so much money.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 as a group and all of us do enjoy ourselves.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508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r>
              <a:rPr lang="en-US" altLang="zh-CN" smtClean="0"/>
              <a:t>-</a:t>
            </a:r>
            <a:fld id="{4BF17FCF-D4DA-449D-A468-DDB7E43619E6}" type="slidenum">
              <a:rPr lang="zh-CN" altLang="en-US" smtClean="0"/>
              <a:pPr algn="ctr"/>
              <a:t>29</a:t>
            </a:fld>
            <a:r>
              <a:rPr lang="en-US" altLang="zh-CN" smtClean="0"/>
              <a:t>-</a:t>
            </a:r>
            <a:endParaRPr lang="zh-CN" altLang="en-US" dirty="0"/>
          </a:p>
        </p:txBody>
      </p:sp>
      <p:sp>
        <p:nvSpPr>
          <p:cNvPr id="6" name="圆角矩形 5">
            <a:hlinkClick r:id="rId2" action="ppaction://hlinksldjump"/>
          </p:cNvPr>
          <p:cNvSpPr/>
          <p:nvPr/>
        </p:nvSpPr>
        <p:spPr>
          <a:xfrm>
            <a:off x="391342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一</a:t>
            </a:r>
          </a:p>
        </p:txBody>
      </p:sp>
      <p:sp>
        <p:nvSpPr>
          <p:cNvPr id="7" name="圆角矩形 6">
            <a:hlinkClick r:id="rId3" action="ppaction://hlinksldjump"/>
          </p:cNvPr>
          <p:cNvSpPr/>
          <p:nvPr/>
        </p:nvSpPr>
        <p:spPr>
          <a:xfrm>
            <a:off x="1442998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二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8" name="圆角矩形 7">
            <a:hlinkClick r:id="rId4" action="ppaction://hlinksldjump"/>
          </p:cNvPr>
          <p:cNvSpPr/>
          <p:nvPr/>
        </p:nvSpPr>
        <p:spPr>
          <a:xfrm>
            <a:off x="2494654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三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9" name="圆角矩形 8">
            <a:hlinkClick r:id="rId5" action="ppaction://hlinksldjump"/>
          </p:cNvPr>
          <p:cNvSpPr/>
          <p:nvPr/>
        </p:nvSpPr>
        <p:spPr>
          <a:xfrm>
            <a:off x="3546310" y="1052512"/>
            <a:ext cx="1020417" cy="288255"/>
          </a:xfrm>
          <a:prstGeom prst="roundRect">
            <a:avLst/>
          </a:prstGeom>
          <a:solidFill>
            <a:srgbClr val="FFE3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rgbClr val="E75E22"/>
                </a:solidFill>
                <a:latin typeface="+mj-ea"/>
                <a:ea typeface="+mj-ea"/>
              </a:rPr>
              <a:t>四</a:t>
            </a: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1351159"/>
            <a:ext cx="8128000" cy="496751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倒装句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(1)Only+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状语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状语从句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部分倒装　只有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【秒杀】只有当我们更多地为别人考虑的时候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我们才能创造一个和谐的环境。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2)not only...but also...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不仅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还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【秒杀】正如我们都希望的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这不仅有意义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也会很有趣。</a:t>
            </a:r>
            <a:r>
              <a:rPr lang="zh-CN" altLang="zh-CN" sz="2200" dirty="0">
                <a:solidFill>
                  <a:srgbClr val="000000"/>
                </a:solidFill>
                <a:latin typeface="NEU-BZ-S9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(2018·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全国</a:t>
            </a:r>
            <a:r>
              <a:rPr lang="zh-CN" altLang="zh-CN" sz="2200" dirty="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Ⅱ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卷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书面表达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3)not until...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直到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才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【秒杀】直到失去了健康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我们才明白它的价值。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>
            <a:spLocks noChangeAspect="1"/>
          </p:cNvSpPr>
          <p:nvPr/>
        </p:nvSpPr>
        <p:spPr>
          <a:xfrm>
            <a:off x="508000" y="2953818"/>
            <a:ext cx="8128000" cy="3748719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 when we think more for others can we create a harmonious environment.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all </a:t>
            </a:r>
            <a:r>
              <a:rPr lang="en-US" altLang="zh-CN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expect,not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only will it be meaningful but also interesting.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until we lose our health do we realize its value.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600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 smtClean="0"/>
              <a:t>-</a:t>
            </a:r>
            <a:fld id="{4BF17FCF-D4DA-449D-A468-DDB7E43619E6}" type="slidenum">
              <a:rPr lang="zh-CN" altLang="en-US" smtClean="0"/>
              <a:pPr algn="ctr"/>
              <a:t>3</a:t>
            </a:fld>
            <a:r>
              <a:rPr lang="en-US" altLang="zh-CN" dirty="0" smtClean="0"/>
              <a:t>-</a:t>
            </a:r>
            <a:endParaRPr lang="zh-CN" altLang="en-US" dirty="0"/>
          </a:p>
        </p:txBody>
      </p:sp>
      <p:sp>
        <p:nvSpPr>
          <p:cNvPr id="3" name="圆角矩形 2">
            <a:hlinkClick r:id="rId3" action="ppaction://hlinksldjump"/>
          </p:cNvPr>
          <p:cNvSpPr/>
          <p:nvPr/>
        </p:nvSpPr>
        <p:spPr>
          <a:xfrm>
            <a:off x="391342" y="1052512"/>
            <a:ext cx="1020417" cy="288255"/>
          </a:xfrm>
          <a:prstGeom prst="roundRect">
            <a:avLst/>
          </a:prstGeom>
          <a:solidFill>
            <a:srgbClr val="FFE3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rgbClr val="E75E22"/>
                </a:solidFill>
                <a:latin typeface="+mj-ea"/>
                <a:ea typeface="+mj-ea"/>
              </a:rPr>
              <a:t>一</a:t>
            </a:r>
            <a:endParaRPr lang="zh-CN" altLang="en-US" sz="1400" dirty="0">
              <a:solidFill>
                <a:srgbClr val="E75E22"/>
              </a:solidFill>
              <a:latin typeface="+mj-ea"/>
              <a:ea typeface="+mj-ea"/>
            </a:endParaRPr>
          </a:p>
        </p:txBody>
      </p:sp>
      <p:sp>
        <p:nvSpPr>
          <p:cNvPr id="4" name="圆角矩形 3">
            <a:hlinkClick r:id="rId4" action="ppaction://hlinksldjump"/>
          </p:cNvPr>
          <p:cNvSpPr/>
          <p:nvPr/>
        </p:nvSpPr>
        <p:spPr>
          <a:xfrm>
            <a:off x="1442998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二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5" name="圆角矩形 4">
            <a:hlinkClick r:id="rId5" action="ppaction://hlinksldjump"/>
          </p:cNvPr>
          <p:cNvSpPr/>
          <p:nvPr/>
        </p:nvSpPr>
        <p:spPr>
          <a:xfrm>
            <a:off x="2494654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三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6" name="圆角矩形 5">
            <a:hlinkClick r:id="rId6" action="ppaction://hlinksldjump"/>
          </p:cNvPr>
          <p:cNvSpPr/>
          <p:nvPr/>
        </p:nvSpPr>
        <p:spPr>
          <a:xfrm>
            <a:off x="3546310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四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2114868"/>
            <a:ext cx="8128000" cy="288226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句式</a:t>
            </a: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主语</a:t>
            </a: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谓语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及物动词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宾语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此句式的句型特点为谓语动词均为及物动词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是主语发出的动作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但是不能表达完整的意思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其后必须接一个宾语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宾语可以是名词、代词、动词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形式或不定式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即动作的承受者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才能表达完整的意思。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of us respect our English teacher very much.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我们都非常尊敬我们的英语老师。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759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r>
              <a:rPr lang="en-US" altLang="zh-CN" smtClean="0"/>
              <a:t>-</a:t>
            </a:r>
            <a:fld id="{4BF17FCF-D4DA-449D-A468-DDB7E43619E6}" type="slidenum">
              <a:rPr lang="zh-CN" altLang="en-US" smtClean="0"/>
              <a:pPr algn="ctr"/>
              <a:t>30</a:t>
            </a:fld>
            <a:r>
              <a:rPr lang="en-US" altLang="zh-CN" smtClean="0"/>
              <a:t>-</a:t>
            </a:r>
            <a:endParaRPr lang="zh-CN" altLang="en-US" dirty="0"/>
          </a:p>
        </p:txBody>
      </p:sp>
      <p:sp>
        <p:nvSpPr>
          <p:cNvPr id="6" name="圆角矩形 5">
            <a:hlinkClick r:id="rId2" action="ppaction://hlinksldjump"/>
          </p:cNvPr>
          <p:cNvSpPr/>
          <p:nvPr/>
        </p:nvSpPr>
        <p:spPr>
          <a:xfrm>
            <a:off x="391342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一</a:t>
            </a:r>
          </a:p>
        </p:txBody>
      </p:sp>
      <p:sp>
        <p:nvSpPr>
          <p:cNvPr id="7" name="圆角矩形 6">
            <a:hlinkClick r:id="rId3" action="ppaction://hlinksldjump"/>
          </p:cNvPr>
          <p:cNvSpPr/>
          <p:nvPr/>
        </p:nvSpPr>
        <p:spPr>
          <a:xfrm>
            <a:off x="1442998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二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8" name="圆角矩形 7">
            <a:hlinkClick r:id="rId4" action="ppaction://hlinksldjump"/>
          </p:cNvPr>
          <p:cNvSpPr/>
          <p:nvPr/>
        </p:nvSpPr>
        <p:spPr>
          <a:xfrm>
            <a:off x="2494654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三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9" name="圆角矩形 8">
            <a:hlinkClick r:id="rId5" action="ppaction://hlinksldjump"/>
          </p:cNvPr>
          <p:cNvSpPr/>
          <p:nvPr/>
        </p:nvSpPr>
        <p:spPr>
          <a:xfrm>
            <a:off x="3546310" y="1052512"/>
            <a:ext cx="1020417" cy="288255"/>
          </a:xfrm>
          <a:prstGeom prst="roundRect">
            <a:avLst/>
          </a:prstGeom>
          <a:solidFill>
            <a:srgbClr val="FFE3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rgbClr val="E75E22"/>
                </a:solidFill>
                <a:latin typeface="+mj-ea"/>
                <a:ea typeface="+mj-ea"/>
              </a:rPr>
              <a:t>四</a:t>
            </a: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1351159"/>
            <a:ext cx="8128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(4)as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尽管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【秒杀】尽管我很累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但从来没有这样开心过。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5)so+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形容词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副词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+that...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如此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以至于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【秒杀】我是那样的兴奋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以至于我迫不及待地试骑一下我的新自行车。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6)Hardly...when.../No sooner...than...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就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【秒杀】让我们扫兴的是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我们一到农场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天就开始下起雨来。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>
            <a:spLocks noChangeAspect="1"/>
          </p:cNvSpPr>
          <p:nvPr/>
        </p:nvSpPr>
        <p:spPr>
          <a:xfrm>
            <a:off x="508000" y="2174420"/>
            <a:ext cx="8128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Tired out as I </a:t>
            </a:r>
            <a:r>
              <a:rPr lang="en-US" altLang="zh-CN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was,I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never felt so happy.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excited was I that I couldn’t wait to try my hand at riding my new bicycle.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Much 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our </a:t>
            </a:r>
            <a:r>
              <a:rPr lang="en-US" altLang="zh-CN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disappointment,hardly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had we got to the farm when it began to rain.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04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r>
              <a:rPr lang="en-US" altLang="zh-CN" smtClean="0"/>
              <a:t>-</a:t>
            </a:r>
            <a:fld id="{4BF17FCF-D4DA-449D-A468-DDB7E43619E6}" type="slidenum">
              <a:rPr lang="zh-CN" altLang="en-US" smtClean="0"/>
              <a:pPr algn="ctr"/>
              <a:t>31</a:t>
            </a:fld>
            <a:r>
              <a:rPr lang="en-US" altLang="zh-CN" smtClean="0"/>
              <a:t>-</a:t>
            </a:r>
            <a:endParaRPr lang="zh-CN" altLang="en-US" dirty="0"/>
          </a:p>
        </p:txBody>
      </p:sp>
      <p:sp>
        <p:nvSpPr>
          <p:cNvPr id="6" name="圆角矩形 5">
            <a:hlinkClick r:id="rId2" action="ppaction://hlinksldjump"/>
          </p:cNvPr>
          <p:cNvSpPr/>
          <p:nvPr/>
        </p:nvSpPr>
        <p:spPr>
          <a:xfrm>
            <a:off x="391342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一</a:t>
            </a:r>
          </a:p>
        </p:txBody>
      </p:sp>
      <p:sp>
        <p:nvSpPr>
          <p:cNvPr id="7" name="圆角矩形 6">
            <a:hlinkClick r:id="rId3" action="ppaction://hlinksldjump"/>
          </p:cNvPr>
          <p:cNvSpPr/>
          <p:nvPr/>
        </p:nvSpPr>
        <p:spPr>
          <a:xfrm>
            <a:off x="1442998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二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8" name="圆角矩形 7">
            <a:hlinkClick r:id="rId4" action="ppaction://hlinksldjump"/>
          </p:cNvPr>
          <p:cNvSpPr/>
          <p:nvPr/>
        </p:nvSpPr>
        <p:spPr>
          <a:xfrm>
            <a:off x="2494654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三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9" name="圆角矩形 8">
            <a:hlinkClick r:id="rId5" action="ppaction://hlinksldjump"/>
          </p:cNvPr>
          <p:cNvSpPr/>
          <p:nvPr/>
        </p:nvSpPr>
        <p:spPr>
          <a:xfrm>
            <a:off x="3546310" y="1052512"/>
            <a:ext cx="1020417" cy="288255"/>
          </a:xfrm>
          <a:prstGeom prst="roundRect">
            <a:avLst/>
          </a:prstGeom>
          <a:solidFill>
            <a:srgbClr val="FFE3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rgbClr val="E75E22"/>
                </a:solidFill>
                <a:latin typeface="+mj-ea"/>
                <a:ea typeface="+mj-ea"/>
              </a:rPr>
              <a:t>四</a:t>
            </a: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1351159"/>
            <a:ext cx="8128000" cy="4561249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(7)Were/Should/Had sb...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如果某人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】如果我是你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我就不会那样做。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秒杀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】要是你工作努力的话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你早就完成了。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8)Up/Down/In/Out/Now/Then/Next...+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全部倒装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【秒杀】下一步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到了我要求他们亲自尝试的时候了。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(2018·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北京卷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书面表达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9)In front of/At the foot of...+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全部倒装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【秒杀】一座古老的寺庙屹立在山脚下。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>
            <a:spLocks noChangeAspect="1"/>
          </p:cNvSpPr>
          <p:nvPr/>
        </p:nvSpPr>
        <p:spPr>
          <a:xfrm>
            <a:off x="508000" y="2172121"/>
            <a:ext cx="8128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Were I </a:t>
            </a:r>
            <a:r>
              <a:rPr lang="en-US" altLang="zh-CN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you,I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wouldn’t do that.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Had 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worked </a:t>
            </a:r>
            <a:r>
              <a:rPr lang="en-US" altLang="zh-CN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hard,you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would have finished it early.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Next 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came the moment when I asked them to have a try themselves.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foot of the mountain stands an old temple.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263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 smtClean="0"/>
              <a:t>-</a:t>
            </a:r>
            <a:fld id="{4BF17FCF-D4DA-449D-A468-DDB7E43619E6}" type="slidenum">
              <a:rPr lang="zh-CN" altLang="en-US" smtClean="0"/>
              <a:pPr algn="ctr"/>
              <a:t>4</a:t>
            </a:fld>
            <a:r>
              <a:rPr lang="en-US" altLang="zh-CN" dirty="0" smtClean="0"/>
              <a:t>-</a:t>
            </a:r>
            <a:endParaRPr lang="zh-CN" altLang="en-US" dirty="0"/>
          </a:p>
        </p:txBody>
      </p:sp>
      <p:sp>
        <p:nvSpPr>
          <p:cNvPr id="3" name="圆角矩形 2">
            <a:hlinkClick r:id="rId3" action="ppaction://hlinksldjump"/>
          </p:cNvPr>
          <p:cNvSpPr/>
          <p:nvPr/>
        </p:nvSpPr>
        <p:spPr>
          <a:xfrm>
            <a:off x="391342" y="1052512"/>
            <a:ext cx="1020417" cy="288255"/>
          </a:xfrm>
          <a:prstGeom prst="roundRect">
            <a:avLst/>
          </a:prstGeom>
          <a:solidFill>
            <a:srgbClr val="FFE3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rgbClr val="E75E22"/>
                </a:solidFill>
                <a:latin typeface="+mj-ea"/>
                <a:ea typeface="+mj-ea"/>
              </a:rPr>
              <a:t>一</a:t>
            </a:r>
            <a:endParaRPr lang="zh-CN" altLang="en-US" sz="1400" dirty="0">
              <a:solidFill>
                <a:srgbClr val="E75E22"/>
              </a:solidFill>
              <a:latin typeface="+mj-ea"/>
              <a:ea typeface="+mj-ea"/>
            </a:endParaRPr>
          </a:p>
        </p:txBody>
      </p:sp>
      <p:sp>
        <p:nvSpPr>
          <p:cNvPr id="4" name="圆角矩形 3">
            <a:hlinkClick r:id="rId4" action="ppaction://hlinksldjump"/>
          </p:cNvPr>
          <p:cNvSpPr/>
          <p:nvPr/>
        </p:nvSpPr>
        <p:spPr>
          <a:xfrm>
            <a:off x="1442998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二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5" name="圆角矩形 4">
            <a:hlinkClick r:id="rId5" action="ppaction://hlinksldjump"/>
          </p:cNvPr>
          <p:cNvSpPr/>
          <p:nvPr/>
        </p:nvSpPr>
        <p:spPr>
          <a:xfrm>
            <a:off x="2494654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三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6" name="圆角矩形 5">
            <a:hlinkClick r:id="rId6" action="ppaction://hlinksldjump"/>
          </p:cNvPr>
          <p:cNvSpPr/>
          <p:nvPr/>
        </p:nvSpPr>
        <p:spPr>
          <a:xfrm>
            <a:off x="3546310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四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505566"/>
            <a:ext cx="8128000" cy="3748719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】在你上一封信中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你问我有关到中国朋友家做客的事情。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(2018·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全国</a:t>
            </a:r>
            <a:r>
              <a:rPr lang="zh-CN" altLang="zh-CN" sz="2200" dirty="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Ⅰ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卷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书面表达</a:t>
            </a: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秒杀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】你最好带些礼物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比如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一本书或一个中国结。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(2018·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全国</a:t>
            </a:r>
            <a:r>
              <a:rPr lang="zh-CN" altLang="zh-CN" sz="2200" dirty="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Ⅰ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卷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书面表达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秒杀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】人们在节日或婚礼期间经常用剪纸美化他们的家。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(2017·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全国</a:t>
            </a:r>
            <a:r>
              <a:rPr lang="zh-CN" altLang="zh-CN" sz="2200" dirty="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Ⅱ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卷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书面表达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>
            <a:spLocks noChangeAspect="1"/>
          </p:cNvSpPr>
          <p:nvPr/>
        </p:nvSpPr>
        <p:spPr>
          <a:xfrm>
            <a:off x="508000" y="2307316"/>
            <a:ext cx="8128000" cy="3748719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your last </a:t>
            </a:r>
            <a:r>
              <a:rPr lang="en-US" altLang="zh-CN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letter,you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asked me about being a guest to a Chinese friend’s home.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You’d 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better bring some </a:t>
            </a:r>
            <a:r>
              <a:rPr lang="en-US" altLang="zh-CN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gifts,like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book or a Chinese knot.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People 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often beautify their homes with paper-cutting during festivals and weddings.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09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 smtClean="0"/>
              <a:t>-</a:t>
            </a:r>
            <a:fld id="{4BF17FCF-D4DA-449D-A468-DDB7E43619E6}" type="slidenum">
              <a:rPr lang="zh-CN" altLang="en-US" smtClean="0"/>
              <a:pPr algn="ctr"/>
              <a:t>5</a:t>
            </a:fld>
            <a:r>
              <a:rPr lang="en-US" altLang="zh-CN" dirty="0" smtClean="0"/>
              <a:t>-</a:t>
            </a:r>
            <a:endParaRPr lang="zh-CN" altLang="en-US" dirty="0"/>
          </a:p>
        </p:txBody>
      </p:sp>
      <p:sp>
        <p:nvSpPr>
          <p:cNvPr id="3" name="圆角矩形 2">
            <a:hlinkClick r:id="rId3" action="ppaction://hlinksldjump"/>
          </p:cNvPr>
          <p:cNvSpPr/>
          <p:nvPr/>
        </p:nvSpPr>
        <p:spPr>
          <a:xfrm>
            <a:off x="391342" y="1052512"/>
            <a:ext cx="1020417" cy="288255"/>
          </a:xfrm>
          <a:prstGeom prst="roundRect">
            <a:avLst/>
          </a:prstGeom>
          <a:solidFill>
            <a:srgbClr val="FFE3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rgbClr val="E75E22"/>
                </a:solidFill>
                <a:latin typeface="+mj-ea"/>
                <a:ea typeface="+mj-ea"/>
              </a:rPr>
              <a:t>一</a:t>
            </a:r>
            <a:endParaRPr lang="zh-CN" altLang="en-US" sz="1400" dirty="0">
              <a:solidFill>
                <a:srgbClr val="E75E22"/>
              </a:solidFill>
              <a:latin typeface="+mj-ea"/>
              <a:ea typeface="+mj-ea"/>
            </a:endParaRPr>
          </a:p>
        </p:txBody>
      </p:sp>
      <p:sp>
        <p:nvSpPr>
          <p:cNvPr id="4" name="圆角矩形 3">
            <a:hlinkClick r:id="rId4" action="ppaction://hlinksldjump"/>
          </p:cNvPr>
          <p:cNvSpPr/>
          <p:nvPr/>
        </p:nvSpPr>
        <p:spPr>
          <a:xfrm>
            <a:off x="1442998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二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5" name="圆角矩形 4">
            <a:hlinkClick r:id="rId5" action="ppaction://hlinksldjump"/>
          </p:cNvPr>
          <p:cNvSpPr/>
          <p:nvPr/>
        </p:nvSpPr>
        <p:spPr>
          <a:xfrm>
            <a:off x="2494654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三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6" name="圆角矩形 5">
            <a:hlinkClick r:id="rId6" action="ppaction://hlinksldjump"/>
          </p:cNvPr>
          <p:cNvSpPr/>
          <p:nvPr/>
        </p:nvSpPr>
        <p:spPr>
          <a:xfrm>
            <a:off x="3546310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四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509287"/>
            <a:ext cx="8128000" cy="411612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句式</a:t>
            </a: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主语</a:t>
            </a: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系动词</a:t>
            </a: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表语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此句式就是我们常提到的主系表结构。该句式侧重说明主语是什么或怎么样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其中谓语动词需用系动词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表语多是形容词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也可以是名词、介词短语、不定式或动词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形式等。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Students are becoming more and more interested in reading.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学生们对阅读越来越感兴趣了。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】希望这些建议对你有帮助。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(2018·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全国</a:t>
            </a:r>
            <a:r>
              <a:rPr lang="zh-CN" altLang="zh-CN" sz="2200" dirty="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Ⅰ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卷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书面表达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秒杀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】我很高兴了解到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你对唐诗感兴趣。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(2017·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全国</a:t>
            </a:r>
            <a:r>
              <a:rPr lang="zh-CN" altLang="zh-CN" sz="2200" dirty="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Ⅰ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卷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书面表达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>
            <a:spLocks noChangeAspect="1"/>
          </p:cNvSpPr>
          <p:nvPr/>
        </p:nvSpPr>
        <p:spPr>
          <a:xfrm>
            <a:off x="508000" y="4303895"/>
            <a:ext cx="8128000" cy="171739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Hopefully,these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suggestions would be helpful for you.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 delighted to know you are interested in Tang poems.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057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 smtClean="0"/>
              <a:t>-</a:t>
            </a:r>
            <a:fld id="{4BF17FCF-D4DA-449D-A468-DDB7E43619E6}" type="slidenum">
              <a:rPr lang="zh-CN" altLang="en-US" smtClean="0"/>
              <a:pPr algn="ctr"/>
              <a:t>6</a:t>
            </a:fld>
            <a:r>
              <a:rPr lang="en-US" altLang="zh-CN" dirty="0" smtClean="0"/>
              <a:t>-</a:t>
            </a:r>
            <a:endParaRPr lang="zh-CN" altLang="en-US" dirty="0"/>
          </a:p>
        </p:txBody>
      </p:sp>
      <p:sp>
        <p:nvSpPr>
          <p:cNvPr id="3" name="圆角矩形 2">
            <a:hlinkClick r:id="rId3" action="ppaction://hlinksldjump"/>
          </p:cNvPr>
          <p:cNvSpPr/>
          <p:nvPr/>
        </p:nvSpPr>
        <p:spPr>
          <a:xfrm>
            <a:off x="391342" y="1052512"/>
            <a:ext cx="1020417" cy="288255"/>
          </a:xfrm>
          <a:prstGeom prst="roundRect">
            <a:avLst/>
          </a:prstGeom>
          <a:solidFill>
            <a:srgbClr val="FFE3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rgbClr val="E75E22"/>
                </a:solidFill>
                <a:latin typeface="+mj-ea"/>
                <a:ea typeface="+mj-ea"/>
              </a:rPr>
              <a:t>一</a:t>
            </a:r>
            <a:endParaRPr lang="zh-CN" altLang="en-US" sz="1400" dirty="0">
              <a:solidFill>
                <a:srgbClr val="E75E22"/>
              </a:solidFill>
              <a:latin typeface="+mj-ea"/>
              <a:ea typeface="+mj-ea"/>
            </a:endParaRPr>
          </a:p>
        </p:txBody>
      </p:sp>
      <p:sp>
        <p:nvSpPr>
          <p:cNvPr id="4" name="圆角矩形 3">
            <a:hlinkClick r:id="rId4" action="ppaction://hlinksldjump"/>
          </p:cNvPr>
          <p:cNvSpPr/>
          <p:nvPr/>
        </p:nvSpPr>
        <p:spPr>
          <a:xfrm>
            <a:off x="1442998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二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5" name="圆角矩形 4">
            <a:hlinkClick r:id="rId5" action="ppaction://hlinksldjump"/>
          </p:cNvPr>
          <p:cNvSpPr/>
          <p:nvPr/>
        </p:nvSpPr>
        <p:spPr>
          <a:xfrm>
            <a:off x="2494654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三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6" name="圆角矩形 5">
            <a:hlinkClick r:id="rId6" action="ppaction://hlinksldjump"/>
          </p:cNvPr>
          <p:cNvSpPr/>
          <p:nvPr/>
        </p:nvSpPr>
        <p:spPr>
          <a:xfrm>
            <a:off x="3546310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四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351159"/>
            <a:ext cx="8128000" cy="452239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句式</a:t>
            </a: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主语</a:t>
            </a: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谓语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及物动词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间接宾语</a:t>
            </a: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直接宾语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此句式中的谓语动词必须接两个宾语才能表达完整的意思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其中一个是表示人的间接宾语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另一个是表示物的直接宾语。一般情况下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间接宾语在前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直接宾语在后。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I’ve decided to buy my mother a worthy gift.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我决定给我妈妈买一件配得上她的礼物。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】对于茶文化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我给了他们一个生动、富有知识性的介绍。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(2018·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北京卷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书面表达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秒杀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】我希望这个更改不会给你造成太多麻烦。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(2016·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全国</a:t>
            </a:r>
            <a:r>
              <a:rPr lang="zh-CN" altLang="zh-CN" sz="2200" dirty="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Ⅲ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卷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书面表达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>
            <a:spLocks noChangeAspect="1"/>
          </p:cNvSpPr>
          <p:nvPr/>
        </p:nvSpPr>
        <p:spPr>
          <a:xfrm>
            <a:off x="508000" y="4529902"/>
            <a:ext cx="8128000" cy="171739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gave them a vivid and informative introduction of tea culture.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hope the change will not cause you too much trouble.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32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 smtClean="0"/>
              <a:t>-</a:t>
            </a:r>
            <a:fld id="{4BF17FCF-D4DA-449D-A468-DDB7E43619E6}" type="slidenum">
              <a:rPr lang="zh-CN" altLang="en-US" smtClean="0"/>
              <a:pPr algn="ctr"/>
              <a:t>7</a:t>
            </a:fld>
            <a:r>
              <a:rPr lang="en-US" altLang="zh-CN" dirty="0" smtClean="0"/>
              <a:t>-</a:t>
            </a:r>
            <a:endParaRPr lang="zh-CN" altLang="en-US" dirty="0"/>
          </a:p>
        </p:txBody>
      </p:sp>
      <p:sp>
        <p:nvSpPr>
          <p:cNvPr id="3" name="圆角矩形 2">
            <a:hlinkClick r:id="rId3" action="ppaction://hlinksldjump"/>
          </p:cNvPr>
          <p:cNvSpPr/>
          <p:nvPr/>
        </p:nvSpPr>
        <p:spPr>
          <a:xfrm>
            <a:off x="391342" y="1052512"/>
            <a:ext cx="1020417" cy="288255"/>
          </a:xfrm>
          <a:prstGeom prst="roundRect">
            <a:avLst/>
          </a:prstGeom>
          <a:solidFill>
            <a:srgbClr val="FFE3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rgbClr val="E75E22"/>
                </a:solidFill>
                <a:latin typeface="+mj-ea"/>
                <a:ea typeface="+mj-ea"/>
              </a:rPr>
              <a:t>一</a:t>
            </a:r>
            <a:endParaRPr lang="zh-CN" altLang="en-US" sz="1400" dirty="0">
              <a:solidFill>
                <a:srgbClr val="E75E22"/>
              </a:solidFill>
              <a:latin typeface="+mj-ea"/>
              <a:ea typeface="+mj-ea"/>
            </a:endParaRPr>
          </a:p>
        </p:txBody>
      </p:sp>
      <p:sp>
        <p:nvSpPr>
          <p:cNvPr id="4" name="圆角矩形 3">
            <a:hlinkClick r:id="rId4" action="ppaction://hlinksldjump"/>
          </p:cNvPr>
          <p:cNvSpPr/>
          <p:nvPr/>
        </p:nvSpPr>
        <p:spPr>
          <a:xfrm>
            <a:off x="1442998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二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5" name="圆角矩形 4">
            <a:hlinkClick r:id="rId5" action="ppaction://hlinksldjump"/>
          </p:cNvPr>
          <p:cNvSpPr/>
          <p:nvPr/>
        </p:nvSpPr>
        <p:spPr>
          <a:xfrm>
            <a:off x="2494654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三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6" name="圆角矩形 5">
            <a:hlinkClick r:id="rId6" action="ppaction://hlinksldjump"/>
          </p:cNvPr>
          <p:cNvSpPr/>
          <p:nvPr/>
        </p:nvSpPr>
        <p:spPr>
          <a:xfrm>
            <a:off x="3546310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四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2291038"/>
            <a:ext cx="8128000" cy="252992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句式</a:t>
            </a: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主语</a:t>
            </a: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谓语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及物动词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宾语</a:t>
            </a: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宾语补足语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此句式中的动词虽然是及物动词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但只接一个宾语还不能表达完整的意思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必须再加上一个成分来对宾语进行补充说明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这样才能使意思完整。宾语补足语直接跟在宾语后面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补充说明宾语的情况。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consider it possible to work out the problem in another way.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我认为有可能用另一种方法解决这道题</a:t>
            </a: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817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 smtClean="0"/>
              <a:t>-</a:t>
            </a:r>
            <a:fld id="{4BF17FCF-D4DA-449D-A468-DDB7E43619E6}" type="slidenum">
              <a:rPr lang="zh-CN" altLang="en-US" smtClean="0"/>
              <a:pPr algn="ctr"/>
              <a:t>8</a:t>
            </a:fld>
            <a:r>
              <a:rPr lang="en-US" altLang="zh-CN" dirty="0" smtClean="0"/>
              <a:t>-</a:t>
            </a:r>
            <a:endParaRPr lang="zh-CN" altLang="en-US" dirty="0"/>
          </a:p>
        </p:txBody>
      </p:sp>
      <p:sp>
        <p:nvSpPr>
          <p:cNvPr id="3" name="圆角矩形 2">
            <a:hlinkClick r:id="rId3" action="ppaction://hlinksldjump"/>
          </p:cNvPr>
          <p:cNvSpPr/>
          <p:nvPr/>
        </p:nvSpPr>
        <p:spPr>
          <a:xfrm>
            <a:off x="391342" y="1052512"/>
            <a:ext cx="1020417" cy="288255"/>
          </a:xfrm>
          <a:prstGeom prst="roundRect">
            <a:avLst/>
          </a:prstGeom>
          <a:solidFill>
            <a:srgbClr val="FFE3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rgbClr val="E75E22"/>
                </a:solidFill>
                <a:latin typeface="+mj-ea"/>
                <a:ea typeface="+mj-ea"/>
              </a:rPr>
              <a:t>一</a:t>
            </a:r>
            <a:endParaRPr lang="zh-CN" altLang="en-US" sz="1400" dirty="0">
              <a:solidFill>
                <a:srgbClr val="E75E22"/>
              </a:solidFill>
              <a:latin typeface="+mj-ea"/>
              <a:ea typeface="+mj-ea"/>
            </a:endParaRPr>
          </a:p>
        </p:txBody>
      </p:sp>
      <p:sp>
        <p:nvSpPr>
          <p:cNvPr id="4" name="圆角矩形 3">
            <a:hlinkClick r:id="rId4" action="ppaction://hlinksldjump"/>
          </p:cNvPr>
          <p:cNvSpPr/>
          <p:nvPr/>
        </p:nvSpPr>
        <p:spPr>
          <a:xfrm>
            <a:off x="1442998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二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5" name="圆角矩形 4">
            <a:hlinkClick r:id="rId5" action="ppaction://hlinksldjump"/>
          </p:cNvPr>
          <p:cNvSpPr/>
          <p:nvPr/>
        </p:nvSpPr>
        <p:spPr>
          <a:xfrm>
            <a:off x="2494654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三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6" name="圆角矩形 5">
            <a:hlinkClick r:id="rId6" action="ppaction://hlinksldjump"/>
          </p:cNvPr>
          <p:cNvSpPr/>
          <p:nvPr/>
        </p:nvSpPr>
        <p:spPr>
          <a:xfrm>
            <a:off x="3546310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四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916832"/>
            <a:ext cx="8128000" cy="252992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秒杀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】我诚心地邀请你参观我们学校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参加我们都喜欢的体育运动。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(2018·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全国</a:t>
            </a:r>
            <a:r>
              <a:rPr lang="zh-CN" altLang="zh-CN" sz="2200" dirty="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Ⅲ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卷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书面表达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秒杀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】我以前做志愿者的经历可能有助于我解决在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接待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过程中潜在的问题。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(2018·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浙江卷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书面表达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>
            <a:spLocks noChangeAspect="1"/>
          </p:cNvSpPr>
          <p:nvPr/>
        </p:nvSpPr>
        <p:spPr>
          <a:xfrm>
            <a:off x="508000" y="2736318"/>
            <a:ext cx="8128000" cy="252992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sincerely invite you to visit our school and join in the sports we all like.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 previous experience as a volunteer may help me settle the potential problems in the process.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470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 smtClean="0"/>
              <a:t>-</a:t>
            </a:r>
            <a:fld id="{4BF17FCF-D4DA-449D-A468-DDB7E43619E6}" type="slidenum">
              <a:rPr lang="zh-CN" altLang="en-US" smtClean="0"/>
              <a:pPr algn="ctr"/>
              <a:t>9</a:t>
            </a:fld>
            <a:r>
              <a:rPr lang="en-US" altLang="zh-CN" dirty="0" smtClean="0"/>
              <a:t>-</a:t>
            </a:r>
            <a:endParaRPr lang="zh-CN" altLang="en-US" dirty="0"/>
          </a:p>
        </p:txBody>
      </p:sp>
      <p:sp>
        <p:nvSpPr>
          <p:cNvPr id="7" name="圆角矩形 6">
            <a:hlinkClick r:id="rId3" action="ppaction://hlinksldjump"/>
          </p:cNvPr>
          <p:cNvSpPr/>
          <p:nvPr/>
        </p:nvSpPr>
        <p:spPr>
          <a:xfrm>
            <a:off x="391342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一</a:t>
            </a:r>
          </a:p>
        </p:txBody>
      </p:sp>
      <p:sp>
        <p:nvSpPr>
          <p:cNvPr id="8" name="圆角矩形 7">
            <a:hlinkClick r:id="rId4" action="ppaction://hlinksldjump"/>
          </p:cNvPr>
          <p:cNvSpPr/>
          <p:nvPr/>
        </p:nvSpPr>
        <p:spPr>
          <a:xfrm>
            <a:off x="1442998" y="1052512"/>
            <a:ext cx="1020417" cy="288255"/>
          </a:xfrm>
          <a:prstGeom prst="roundRect">
            <a:avLst/>
          </a:prstGeom>
          <a:solidFill>
            <a:srgbClr val="FFE3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rgbClr val="E75E22"/>
                </a:solidFill>
                <a:latin typeface="+mj-ea"/>
                <a:ea typeface="+mj-ea"/>
              </a:rPr>
              <a:t>二</a:t>
            </a:r>
          </a:p>
        </p:txBody>
      </p:sp>
      <p:sp>
        <p:nvSpPr>
          <p:cNvPr id="9" name="圆角矩形 8">
            <a:hlinkClick r:id="rId5" action="ppaction://hlinksldjump"/>
          </p:cNvPr>
          <p:cNvSpPr/>
          <p:nvPr/>
        </p:nvSpPr>
        <p:spPr>
          <a:xfrm>
            <a:off x="2494654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三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0" name="圆角矩形 9">
            <a:hlinkClick r:id="rId6" action="ppaction://hlinksldjump"/>
          </p:cNvPr>
          <p:cNvSpPr/>
          <p:nvPr/>
        </p:nvSpPr>
        <p:spPr>
          <a:xfrm>
            <a:off x="3546310" y="1052512"/>
            <a:ext cx="1020417" cy="288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>
                    <a:lumMod val="85000"/>
                  </a:schemeClr>
                </a:solidFill>
                <a:latin typeface="+mj-ea"/>
                <a:ea typeface="+mj-ea"/>
              </a:rPr>
              <a:t>四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6" name="矩形 5"/>
          <p:cNvSpPr>
            <a:spLocks noChangeAspect="1"/>
          </p:cNvSpPr>
          <p:nvPr/>
        </p:nvSpPr>
        <p:spPr>
          <a:xfrm>
            <a:off x="508000" y="1495175"/>
            <a:ext cx="8128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二、灵活使用非谓语动词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使役动词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let/make/have/get/keep/leave...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sb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do/doing/done...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使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让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做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正在做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被做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】如果你还有问题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请尽管让我了解。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(2018·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北京卷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书面表达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秒杀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】你不该留下你的同桌一个人打扫教室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而你却回家了。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秒杀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】我们不能让这样一件重要的事半途而废。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3492621"/>
            <a:ext cx="8128000" cy="252992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you have further </a:t>
            </a:r>
            <a:r>
              <a:rPr lang="en-US" altLang="zh-CN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questions,please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feel free to let me know.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shouldn’t have gone </a:t>
            </a:r>
            <a:r>
              <a:rPr lang="en-US" altLang="zh-CN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home,leaving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your </a:t>
            </a:r>
            <a:r>
              <a:rPr lang="en-US" altLang="zh-CN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deskmate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cleaning the classroom.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can’t leave such an important matter unfinished.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407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2014高优二轮模板">
  <a:themeElements>
    <a:clrScheme name="自定义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FFFF00"/>
      </a:folHlink>
    </a:clrScheme>
    <a:fontScheme name="Office 经典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2014高优二轮模板</Template>
  <TotalTime>363</TotalTime>
  <Words>3422</Words>
  <Application>Microsoft Office PowerPoint</Application>
  <PresentationFormat>全屏显示(4:3)</PresentationFormat>
  <Paragraphs>512</Paragraphs>
  <Slides>31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31</vt:i4>
      </vt:variant>
    </vt:vector>
  </HeadingPairs>
  <TitlesOfParts>
    <vt:vector size="41" baseType="lpstr">
      <vt:lpstr>NEU-BZ-S92</vt:lpstr>
      <vt:lpstr>方正书宋_GBK</vt:lpstr>
      <vt:lpstr>黑体</vt:lpstr>
      <vt:lpstr>楷体</vt:lpstr>
      <vt:lpstr>宋体</vt:lpstr>
      <vt:lpstr>微软雅黑</vt:lpstr>
      <vt:lpstr>Arial</vt:lpstr>
      <vt:lpstr>Calibri</vt:lpstr>
      <vt:lpstr>Times New Roman</vt:lpstr>
      <vt:lpstr>2014高优二轮模板</vt:lpstr>
      <vt:lpstr>Part1　多样句式,构造完美框架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专题一　语言文字运用</dc:title>
  <dc:creator>USER</dc:creator>
  <cp:lastModifiedBy>SkyUser</cp:lastModifiedBy>
  <cp:revision>146</cp:revision>
  <dcterms:created xsi:type="dcterms:W3CDTF">2014-12-26T02:01:49Z</dcterms:created>
  <dcterms:modified xsi:type="dcterms:W3CDTF">2019-01-29T02:34:17Z</dcterms:modified>
</cp:coreProperties>
</file>