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0" r:id="rId2"/>
    <p:sldMasterId id="2147483762" r:id="rId3"/>
  </p:sldMasterIdLst>
  <p:notesMasterIdLst>
    <p:notesMasterId r:id="rId83"/>
  </p:notesMasterIdLst>
  <p:sldIdLst>
    <p:sldId id="506" r:id="rId4"/>
    <p:sldId id="507" r:id="rId5"/>
    <p:sldId id="508" r:id="rId6"/>
    <p:sldId id="512" r:id="rId7"/>
    <p:sldId id="541" r:id="rId8"/>
    <p:sldId id="542" r:id="rId9"/>
    <p:sldId id="543" r:id="rId10"/>
    <p:sldId id="544" r:id="rId11"/>
    <p:sldId id="545" r:id="rId12"/>
    <p:sldId id="546" r:id="rId13"/>
    <p:sldId id="550" r:id="rId14"/>
    <p:sldId id="551" r:id="rId15"/>
    <p:sldId id="552" r:id="rId16"/>
    <p:sldId id="554" r:id="rId17"/>
    <p:sldId id="555" r:id="rId18"/>
    <p:sldId id="556" r:id="rId19"/>
    <p:sldId id="557" r:id="rId20"/>
    <p:sldId id="558" r:id="rId21"/>
    <p:sldId id="559" r:id="rId22"/>
    <p:sldId id="560" r:id="rId23"/>
    <p:sldId id="561" r:id="rId24"/>
    <p:sldId id="562" r:id="rId25"/>
    <p:sldId id="598" r:id="rId26"/>
    <p:sldId id="599" r:id="rId27"/>
    <p:sldId id="510" r:id="rId28"/>
    <p:sldId id="526" r:id="rId29"/>
    <p:sldId id="527" r:id="rId30"/>
    <p:sldId id="528" r:id="rId31"/>
    <p:sldId id="529" r:id="rId32"/>
    <p:sldId id="535" r:id="rId33"/>
    <p:sldId id="536" r:id="rId34"/>
    <p:sldId id="537" r:id="rId35"/>
    <p:sldId id="410" r:id="rId36"/>
    <p:sldId id="411" r:id="rId37"/>
    <p:sldId id="513" r:id="rId38"/>
    <p:sldId id="412" r:id="rId39"/>
    <p:sldId id="491" r:id="rId40"/>
    <p:sldId id="600" r:id="rId41"/>
    <p:sldId id="413" r:id="rId42"/>
    <p:sldId id="415" r:id="rId43"/>
    <p:sldId id="416" r:id="rId44"/>
    <p:sldId id="417" r:id="rId45"/>
    <p:sldId id="492" r:id="rId46"/>
    <p:sldId id="373" r:id="rId47"/>
    <p:sldId id="493" r:id="rId48"/>
    <p:sldId id="418" r:id="rId49"/>
    <p:sldId id="374" r:id="rId50"/>
    <p:sldId id="563" r:id="rId51"/>
    <p:sldId id="564" r:id="rId52"/>
    <p:sldId id="565" r:id="rId53"/>
    <p:sldId id="566" r:id="rId54"/>
    <p:sldId id="567" r:id="rId55"/>
    <p:sldId id="601" r:id="rId56"/>
    <p:sldId id="602" r:id="rId57"/>
    <p:sldId id="568" r:id="rId58"/>
    <p:sldId id="569" r:id="rId59"/>
    <p:sldId id="570" r:id="rId60"/>
    <p:sldId id="571" r:id="rId61"/>
    <p:sldId id="572" r:id="rId62"/>
    <p:sldId id="573" r:id="rId63"/>
    <p:sldId id="574" r:id="rId64"/>
    <p:sldId id="575" r:id="rId65"/>
    <p:sldId id="576" r:id="rId66"/>
    <p:sldId id="577" r:id="rId67"/>
    <p:sldId id="578" r:id="rId68"/>
    <p:sldId id="579" r:id="rId69"/>
    <p:sldId id="580" r:id="rId70"/>
    <p:sldId id="511" r:id="rId71"/>
    <p:sldId id="444" r:id="rId72"/>
    <p:sldId id="515" r:id="rId73"/>
    <p:sldId id="482" r:id="rId74"/>
    <p:sldId id="499" r:id="rId75"/>
    <p:sldId id="483" r:id="rId76"/>
    <p:sldId id="445" r:id="rId77"/>
    <p:sldId id="501" r:id="rId78"/>
    <p:sldId id="502" r:id="rId79"/>
    <p:sldId id="503" r:id="rId80"/>
    <p:sldId id="504" r:id="rId81"/>
    <p:sldId id="505" r:id="rId82"/>
  </p:sldIdLst>
  <p:sldSz cx="23763288" cy="13322300"/>
  <p:notesSz cx="6858000" cy="9144000"/>
  <p:defaultTextStyle>
    <a:defPPr>
      <a:defRPr lang="zh-CN"/>
    </a:defPPr>
    <a:lvl1pPr algn="l" defTabSz="2117356" rtl="0" fontAlgn="base">
      <a:spcBef>
        <a:spcPct val="0"/>
      </a:spcBef>
      <a:spcAft>
        <a:spcPct val="0"/>
      </a:spcAft>
      <a:defRPr sz="4200" kern="1200">
        <a:solidFill>
          <a:schemeClr val="tx1"/>
        </a:solidFill>
        <a:latin typeface="Arial" pitchFamily="34" charset="0"/>
        <a:ea typeface="宋体" pitchFamily="2" charset="-122"/>
        <a:cs typeface="+mn-cs"/>
      </a:defRPr>
    </a:lvl1pPr>
    <a:lvl2pPr marL="1058678" indent="-601559" algn="l" defTabSz="2117356" rtl="0" fontAlgn="base">
      <a:spcBef>
        <a:spcPct val="0"/>
      </a:spcBef>
      <a:spcAft>
        <a:spcPct val="0"/>
      </a:spcAft>
      <a:defRPr sz="4200" kern="1200">
        <a:solidFill>
          <a:schemeClr val="tx1"/>
        </a:solidFill>
        <a:latin typeface="Arial" pitchFamily="34" charset="0"/>
        <a:ea typeface="宋体" pitchFamily="2" charset="-122"/>
        <a:cs typeface="+mn-cs"/>
      </a:defRPr>
    </a:lvl2pPr>
    <a:lvl3pPr marL="2117356" indent="-1203115" algn="l" defTabSz="2117356" rtl="0" fontAlgn="base">
      <a:spcBef>
        <a:spcPct val="0"/>
      </a:spcBef>
      <a:spcAft>
        <a:spcPct val="0"/>
      </a:spcAft>
      <a:defRPr sz="4200" kern="1200">
        <a:solidFill>
          <a:schemeClr val="tx1"/>
        </a:solidFill>
        <a:latin typeface="Arial" pitchFamily="34" charset="0"/>
        <a:ea typeface="宋体" pitchFamily="2" charset="-122"/>
        <a:cs typeface="+mn-cs"/>
      </a:defRPr>
    </a:lvl3pPr>
    <a:lvl4pPr marL="3177619" indent="-1806260" algn="l" defTabSz="2117356" rtl="0" fontAlgn="base">
      <a:spcBef>
        <a:spcPct val="0"/>
      </a:spcBef>
      <a:spcAft>
        <a:spcPct val="0"/>
      </a:spcAft>
      <a:defRPr sz="4200" kern="1200">
        <a:solidFill>
          <a:schemeClr val="tx1"/>
        </a:solidFill>
        <a:latin typeface="Arial" pitchFamily="34" charset="0"/>
        <a:ea typeface="宋体" pitchFamily="2" charset="-122"/>
        <a:cs typeface="+mn-cs"/>
      </a:defRPr>
    </a:lvl4pPr>
    <a:lvl5pPr marL="4236297" indent="-2407816" algn="l" defTabSz="2117356" rtl="0" fontAlgn="base">
      <a:spcBef>
        <a:spcPct val="0"/>
      </a:spcBef>
      <a:spcAft>
        <a:spcPct val="0"/>
      </a:spcAft>
      <a:defRPr sz="4200" kern="1200">
        <a:solidFill>
          <a:schemeClr val="tx1"/>
        </a:solidFill>
        <a:latin typeface="Arial" pitchFamily="34" charset="0"/>
        <a:ea typeface="宋体" pitchFamily="2" charset="-122"/>
        <a:cs typeface="+mn-cs"/>
      </a:defRPr>
    </a:lvl5pPr>
    <a:lvl6pPr marL="2285600" algn="l" defTabSz="914240" rtl="0" eaLnBrk="1" latinLnBrk="0" hangingPunct="1">
      <a:defRPr sz="4200" kern="1200">
        <a:solidFill>
          <a:schemeClr val="tx1"/>
        </a:solidFill>
        <a:latin typeface="Arial" pitchFamily="34" charset="0"/>
        <a:ea typeface="宋体" pitchFamily="2" charset="-122"/>
        <a:cs typeface="+mn-cs"/>
      </a:defRPr>
    </a:lvl6pPr>
    <a:lvl7pPr marL="2742721" algn="l" defTabSz="914240" rtl="0" eaLnBrk="1" latinLnBrk="0" hangingPunct="1">
      <a:defRPr sz="4200" kern="1200">
        <a:solidFill>
          <a:schemeClr val="tx1"/>
        </a:solidFill>
        <a:latin typeface="Arial" pitchFamily="34" charset="0"/>
        <a:ea typeface="宋体" pitchFamily="2" charset="-122"/>
        <a:cs typeface="+mn-cs"/>
      </a:defRPr>
    </a:lvl7pPr>
    <a:lvl8pPr marL="3199840" algn="l" defTabSz="914240" rtl="0" eaLnBrk="1" latinLnBrk="0" hangingPunct="1">
      <a:defRPr sz="4200" kern="1200">
        <a:solidFill>
          <a:schemeClr val="tx1"/>
        </a:solidFill>
        <a:latin typeface="Arial" pitchFamily="34" charset="0"/>
        <a:ea typeface="宋体" pitchFamily="2" charset="-122"/>
        <a:cs typeface="+mn-cs"/>
      </a:defRPr>
    </a:lvl8pPr>
    <a:lvl9pPr marL="3656962" algn="l" defTabSz="914240" rtl="0" eaLnBrk="1" latinLnBrk="0" hangingPunct="1">
      <a:defRPr sz="4200"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4151" userDrawn="1">
          <p15:clr>
            <a:srgbClr val="A4A3A4"/>
          </p15:clr>
        </p15:guide>
        <p15:guide id="2" pos="75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867CB1"/>
    <a:srgbClr val="014E08"/>
    <a:srgbClr val="1DAA39"/>
    <a:srgbClr val="007062"/>
    <a:srgbClr val="15999D"/>
    <a:srgbClr val="233162"/>
    <a:srgbClr val="0196B6"/>
    <a:srgbClr val="274A4C"/>
    <a:srgbClr val="75A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60"/>
  </p:normalViewPr>
  <p:slideViewPr>
    <p:cSldViewPr>
      <p:cViewPr varScale="1">
        <p:scale>
          <a:sx n="25" d="100"/>
          <a:sy n="25" d="100"/>
        </p:scale>
        <p:origin x="-389" y="-82"/>
      </p:cViewPr>
      <p:guideLst>
        <p:guide orient="horz" pos="4152"/>
        <p:guide pos="75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7255D1F0-0559-45E3-AA3F-653AFB4BCBF4}" type="datetimeFigureOut">
              <a:rPr lang="zh-CN" altLang="en-US"/>
              <a:pPr>
                <a:defRPr/>
              </a:pPr>
              <a:t>2020/2/18</a:t>
            </a:fld>
            <a:endParaRPr lang="zh-CN" altLang="en-US"/>
          </a:p>
        </p:txBody>
      </p:sp>
      <p:sp>
        <p:nvSpPr>
          <p:cNvPr id="4" name="幻灯片图像占位符 3"/>
          <p:cNvSpPr>
            <a:spLocks noGrp="1" noRot="1" noChangeAspect="1"/>
          </p:cNvSpPr>
          <p:nvPr>
            <p:ph type="sldImg" idx="2"/>
          </p:nvPr>
        </p:nvSpPr>
        <p:spPr>
          <a:xfrm>
            <a:off x="371475" y="685800"/>
            <a:ext cx="611505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9E6B5E2-414F-4B9B-AAB9-9B87664B65D6}" type="slidenum">
              <a:rPr lang="zh-CN" altLang="en-US"/>
              <a:pPr>
                <a:defRPr/>
              </a:pPr>
              <a:t>‹#›</a:t>
            </a:fld>
            <a:endParaRPr lang="zh-CN" altLang="en-US"/>
          </a:p>
        </p:txBody>
      </p:sp>
    </p:spTree>
    <p:extLst>
      <p:ext uri="{BB962C8B-B14F-4D97-AF65-F5344CB8AC3E}">
        <p14:creationId xmlns:p14="http://schemas.microsoft.com/office/powerpoint/2010/main" val="823322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7119" algn="l" rtl="0" eaLnBrk="0" fontAlgn="base" hangingPunct="0">
      <a:spcBef>
        <a:spcPct val="30000"/>
      </a:spcBef>
      <a:spcAft>
        <a:spcPct val="0"/>
      </a:spcAft>
      <a:defRPr sz="1300" kern="1200">
        <a:solidFill>
          <a:schemeClr val="tx1"/>
        </a:solidFill>
        <a:latin typeface="+mn-lt"/>
        <a:ea typeface="+mn-ea"/>
        <a:cs typeface="+mn-cs"/>
      </a:defRPr>
    </a:lvl2pPr>
    <a:lvl3pPr marL="914240" algn="l" rtl="0" eaLnBrk="0" fontAlgn="base" hangingPunct="0">
      <a:spcBef>
        <a:spcPct val="30000"/>
      </a:spcBef>
      <a:spcAft>
        <a:spcPct val="0"/>
      </a:spcAft>
      <a:defRPr sz="1300" kern="1200">
        <a:solidFill>
          <a:schemeClr val="tx1"/>
        </a:solidFill>
        <a:latin typeface="+mn-lt"/>
        <a:ea typeface="+mn-ea"/>
        <a:cs typeface="+mn-cs"/>
      </a:defRPr>
    </a:lvl3pPr>
    <a:lvl4pPr marL="1371359" algn="l" rtl="0" eaLnBrk="0" fontAlgn="base" hangingPunct="0">
      <a:spcBef>
        <a:spcPct val="30000"/>
      </a:spcBef>
      <a:spcAft>
        <a:spcPct val="0"/>
      </a:spcAft>
      <a:defRPr sz="1300" kern="1200">
        <a:solidFill>
          <a:schemeClr val="tx1"/>
        </a:solidFill>
        <a:latin typeface="+mn-lt"/>
        <a:ea typeface="+mn-ea"/>
        <a:cs typeface="+mn-cs"/>
      </a:defRPr>
    </a:lvl4pPr>
    <a:lvl5pPr marL="1828481" algn="l" rtl="0" eaLnBrk="0" fontAlgn="base" hangingPunct="0">
      <a:spcBef>
        <a:spcPct val="30000"/>
      </a:spcBef>
      <a:spcAft>
        <a:spcPct val="0"/>
      </a:spcAft>
      <a:defRPr sz="1300" kern="1200">
        <a:solidFill>
          <a:schemeClr val="tx1"/>
        </a:solidFill>
        <a:latin typeface="+mn-lt"/>
        <a:ea typeface="+mn-ea"/>
        <a:cs typeface="+mn-cs"/>
      </a:defRPr>
    </a:lvl5pPr>
    <a:lvl6pPr marL="2285600" algn="l" defTabSz="914240" rtl="0" eaLnBrk="1" latinLnBrk="0" hangingPunct="1">
      <a:defRPr sz="1300" kern="1200">
        <a:solidFill>
          <a:schemeClr val="tx1"/>
        </a:solidFill>
        <a:latin typeface="+mn-lt"/>
        <a:ea typeface="+mn-ea"/>
        <a:cs typeface="+mn-cs"/>
      </a:defRPr>
    </a:lvl6pPr>
    <a:lvl7pPr marL="2742721" algn="l" defTabSz="914240" rtl="0" eaLnBrk="1" latinLnBrk="0" hangingPunct="1">
      <a:defRPr sz="1300" kern="1200">
        <a:solidFill>
          <a:schemeClr val="tx1"/>
        </a:solidFill>
        <a:latin typeface="+mn-lt"/>
        <a:ea typeface="+mn-ea"/>
        <a:cs typeface="+mn-cs"/>
      </a:defRPr>
    </a:lvl7pPr>
    <a:lvl8pPr marL="3199840" algn="l" defTabSz="914240" rtl="0" eaLnBrk="1" latinLnBrk="0" hangingPunct="1">
      <a:defRPr sz="1300" kern="1200">
        <a:solidFill>
          <a:schemeClr val="tx1"/>
        </a:solidFill>
        <a:latin typeface="+mn-lt"/>
        <a:ea typeface="+mn-ea"/>
        <a:cs typeface="+mn-cs"/>
      </a:defRPr>
    </a:lvl8pPr>
    <a:lvl9pPr marL="3656962" algn="l" defTabSz="914240"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57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803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9"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264868"/>
      </p:ext>
    </p:extLst>
  </p:cSld>
  <p:clrMap bg1="lt1" tx1="dk1" bg2="lt2" tx2="dk2" accent1="accent1" accent2="accent2" accent3="accent3" accent4="accent4" accent5="accent5" accent6="accent6" hlink="hlink" folHlink="folHlink"/>
  <p:sldLayoutIdLst>
    <p:sldLayoutId id="2147483761"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48587"/>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2117356" rtl="0" eaLnBrk="0" fontAlgn="base" hangingPunct="0">
        <a:spcBef>
          <a:spcPct val="0"/>
        </a:spcBef>
        <a:spcAft>
          <a:spcPct val="0"/>
        </a:spcAft>
        <a:defRPr sz="10100" kern="1200">
          <a:solidFill>
            <a:schemeClr val="tx1"/>
          </a:solidFill>
          <a:latin typeface="+mj-lt"/>
          <a:ea typeface="+mj-ea"/>
          <a:cs typeface="+mj-cs"/>
        </a:defRPr>
      </a:lvl1pPr>
      <a:lvl2pPr algn="ctr" defTabSz="2117356" rtl="0" eaLnBrk="0" fontAlgn="base" hangingPunct="0">
        <a:spcBef>
          <a:spcPct val="0"/>
        </a:spcBef>
        <a:spcAft>
          <a:spcPct val="0"/>
        </a:spcAft>
        <a:defRPr sz="10100">
          <a:solidFill>
            <a:schemeClr val="tx1"/>
          </a:solidFill>
          <a:latin typeface="Calibri" pitchFamily="34" charset="0"/>
          <a:ea typeface="宋体" charset="-122"/>
        </a:defRPr>
      </a:lvl2pPr>
      <a:lvl3pPr algn="ctr" defTabSz="2117356" rtl="0" eaLnBrk="0" fontAlgn="base" hangingPunct="0">
        <a:spcBef>
          <a:spcPct val="0"/>
        </a:spcBef>
        <a:spcAft>
          <a:spcPct val="0"/>
        </a:spcAft>
        <a:defRPr sz="10100">
          <a:solidFill>
            <a:schemeClr val="tx1"/>
          </a:solidFill>
          <a:latin typeface="Calibri" pitchFamily="34" charset="0"/>
          <a:ea typeface="宋体" charset="-122"/>
        </a:defRPr>
      </a:lvl3pPr>
      <a:lvl4pPr algn="ctr" defTabSz="2117356" rtl="0" eaLnBrk="0" fontAlgn="base" hangingPunct="0">
        <a:spcBef>
          <a:spcPct val="0"/>
        </a:spcBef>
        <a:spcAft>
          <a:spcPct val="0"/>
        </a:spcAft>
        <a:defRPr sz="10100">
          <a:solidFill>
            <a:schemeClr val="tx1"/>
          </a:solidFill>
          <a:latin typeface="Calibri" pitchFamily="34" charset="0"/>
          <a:ea typeface="宋体" charset="-122"/>
        </a:defRPr>
      </a:lvl4pPr>
      <a:lvl5pPr algn="ctr" defTabSz="2117356" rtl="0" eaLnBrk="0" fontAlgn="base" hangingPunct="0">
        <a:spcBef>
          <a:spcPct val="0"/>
        </a:spcBef>
        <a:spcAft>
          <a:spcPct val="0"/>
        </a:spcAft>
        <a:defRPr sz="10100">
          <a:solidFill>
            <a:schemeClr val="tx1"/>
          </a:solidFill>
          <a:latin typeface="Calibri" pitchFamily="34" charset="0"/>
          <a:ea typeface="宋体" charset="-122"/>
        </a:defRPr>
      </a:lvl5pPr>
      <a:lvl6pPr marL="457119" algn="ctr" defTabSz="2117356" rtl="0" fontAlgn="base">
        <a:spcBef>
          <a:spcPct val="0"/>
        </a:spcBef>
        <a:spcAft>
          <a:spcPct val="0"/>
        </a:spcAft>
        <a:defRPr sz="10100">
          <a:solidFill>
            <a:schemeClr val="tx1"/>
          </a:solidFill>
          <a:latin typeface="Calibri" pitchFamily="34" charset="0"/>
          <a:ea typeface="宋体" charset="-122"/>
        </a:defRPr>
      </a:lvl6pPr>
      <a:lvl7pPr marL="914240" algn="ctr" defTabSz="2117356" rtl="0" fontAlgn="base">
        <a:spcBef>
          <a:spcPct val="0"/>
        </a:spcBef>
        <a:spcAft>
          <a:spcPct val="0"/>
        </a:spcAft>
        <a:defRPr sz="10100">
          <a:solidFill>
            <a:schemeClr val="tx1"/>
          </a:solidFill>
          <a:latin typeface="Calibri" pitchFamily="34" charset="0"/>
          <a:ea typeface="宋体" charset="-122"/>
        </a:defRPr>
      </a:lvl7pPr>
      <a:lvl8pPr marL="1371359" algn="ctr" defTabSz="2117356" rtl="0" fontAlgn="base">
        <a:spcBef>
          <a:spcPct val="0"/>
        </a:spcBef>
        <a:spcAft>
          <a:spcPct val="0"/>
        </a:spcAft>
        <a:defRPr sz="10100">
          <a:solidFill>
            <a:schemeClr val="tx1"/>
          </a:solidFill>
          <a:latin typeface="Calibri" pitchFamily="34" charset="0"/>
          <a:ea typeface="宋体" charset="-122"/>
        </a:defRPr>
      </a:lvl8pPr>
      <a:lvl9pPr marL="1828481" algn="ctr" defTabSz="2117356" rtl="0" fontAlgn="base">
        <a:spcBef>
          <a:spcPct val="0"/>
        </a:spcBef>
        <a:spcAft>
          <a:spcPct val="0"/>
        </a:spcAft>
        <a:defRPr sz="10100">
          <a:solidFill>
            <a:schemeClr val="tx1"/>
          </a:solidFill>
          <a:latin typeface="Calibri" pitchFamily="34" charset="0"/>
          <a:ea typeface="宋体" charset="-122"/>
        </a:defRPr>
      </a:lvl9pPr>
    </p:titleStyle>
    <p:bodyStyle>
      <a:lvl1pPr marL="793612" indent="-793612" algn="l" defTabSz="2117356" rtl="0" eaLnBrk="0" fontAlgn="base" hangingPunct="0">
        <a:spcBef>
          <a:spcPct val="20000"/>
        </a:spcBef>
        <a:spcAft>
          <a:spcPct val="0"/>
        </a:spcAft>
        <a:buFont typeface="Arial" pitchFamily="34" charset="0"/>
        <a:buChar char="•"/>
        <a:defRPr sz="7500" kern="1200">
          <a:solidFill>
            <a:schemeClr val="tx1"/>
          </a:solidFill>
          <a:latin typeface="+mn-lt"/>
          <a:ea typeface="+mn-ea"/>
          <a:cs typeface="+mn-cs"/>
        </a:defRPr>
      </a:lvl1pPr>
      <a:lvl2pPr marL="1720548" indent="-661873" algn="l" defTabSz="2117356" rtl="0" eaLnBrk="0" fontAlgn="base" hangingPunct="0">
        <a:spcBef>
          <a:spcPct val="20000"/>
        </a:spcBef>
        <a:spcAft>
          <a:spcPct val="0"/>
        </a:spcAft>
        <a:buFont typeface="Arial" pitchFamily="34" charset="0"/>
        <a:buChar char="–"/>
        <a:defRPr sz="6500" kern="1200">
          <a:solidFill>
            <a:schemeClr val="tx1"/>
          </a:solidFill>
          <a:latin typeface="+mn-lt"/>
          <a:ea typeface="+mn-ea"/>
          <a:cs typeface="+mn-cs"/>
        </a:defRPr>
      </a:lvl2pPr>
      <a:lvl3pPr marL="2647486" indent="-528545" algn="l" defTabSz="2117356" rtl="0" eaLnBrk="0" fontAlgn="base" hangingPunct="0">
        <a:spcBef>
          <a:spcPct val="20000"/>
        </a:spcBef>
        <a:spcAft>
          <a:spcPct val="0"/>
        </a:spcAft>
        <a:buFont typeface="Arial" pitchFamily="34" charset="0"/>
        <a:buChar char="•"/>
        <a:defRPr sz="5700" kern="1200">
          <a:solidFill>
            <a:schemeClr val="tx1"/>
          </a:solidFill>
          <a:latin typeface="+mn-lt"/>
          <a:ea typeface="+mn-ea"/>
          <a:cs typeface="+mn-cs"/>
        </a:defRPr>
      </a:lvl3pPr>
      <a:lvl4pPr marL="3707752"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4pPr>
      <a:lvl5pPr marL="4766430" indent="-528545" algn="l" defTabSz="2117356" rtl="0" eaLnBrk="0" fontAlgn="base" hangingPunct="0">
        <a:spcBef>
          <a:spcPct val="20000"/>
        </a:spcBef>
        <a:spcAft>
          <a:spcPct val="0"/>
        </a:spcAft>
        <a:buFont typeface="Arial" pitchFamily="34" charset="0"/>
        <a:buChar char="»"/>
        <a:defRPr sz="4700" kern="1200">
          <a:solidFill>
            <a:schemeClr val="tx1"/>
          </a:solidFill>
          <a:latin typeface="+mn-lt"/>
          <a:ea typeface="+mn-ea"/>
          <a:cs typeface="+mn-cs"/>
        </a:defRPr>
      </a:lvl5pPr>
      <a:lvl6pPr marL="5826567"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885943"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7945318"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004694" indent="-529689" algn="l" defTabSz="2118752"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zh-CN"/>
      </a:defPPr>
      <a:lvl1pPr marL="0" algn="l" defTabSz="2118752" rtl="0" eaLnBrk="1" latinLnBrk="0" hangingPunct="1">
        <a:defRPr sz="4200" kern="1200">
          <a:solidFill>
            <a:schemeClr val="tx1"/>
          </a:solidFill>
          <a:latin typeface="+mn-lt"/>
          <a:ea typeface="+mn-ea"/>
          <a:cs typeface="+mn-cs"/>
        </a:defRPr>
      </a:lvl1pPr>
      <a:lvl2pPr marL="1059376" algn="l" defTabSz="2118752" rtl="0" eaLnBrk="1" latinLnBrk="0" hangingPunct="1">
        <a:defRPr sz="4200" kern="1200">
          <a:solidFill>
            <a:schemeClr val="tx1"/>
          </a:solidFill>
          <a:latin typeface="+mn-lt"/>
          <a:ea typeface="+mn-ea"/>
          <a:cs typeface="+mn-cs"/>
        </a:defRPr>
      </a:lvl2pPr>
      <a:lvl3pPr marL="2118752" algn="l" defTabSz="2118752" rtl="0" eaLnBrk="1" latinLnBrk="0" hangingPunct="1">
        <a:defRPr sz="4200" kern="1200">
          <a:solidFill>
            <a:schemeClr val="tx1"/>
          </a:solidFill>
          <a:latin typeface="+mn-lt"/>
          <a:ea typeface="+mn-ea"/>
          <a:cs typeface="+mn-cs"/>
        </a:defRPr>
      </a:lvl3pPr>
      <a:lvl4pPr marL="3178128" algn="l" defTabSz="2118752" rtl="0" eaLnBrk="1" latinLnBrk="0" hangingPunct="1">
        <a:defRPr sz="4200" kern="1200">
          <a:solidFill>
            <a:schemeClr val="tx1"/>
          </a:solidFill>
          <a:latin typeface="+mn-lt"/>
          <a:ea typeface="+mn-ea"/>
          <a:cs typeface="+mn-cs"/>
        </a:defRPr>
      </a:lvl4pPr>
      <a:lvl5pPr marL="4237504" algn="l" defTabSz="2118752" rtl="0" eaLnBrk="1" latinLnBrk="0" hangingPunct="1">
        <a:defRPr sz="4200" kern="1200">
          <a:solidFill>
            <a:schemeClr val="tx1"/>
          </a:solidFill>
          <a:latin typeface="+mn-lt"/>
          <a:ea typeface="+mn-ea"/>
          <a:cs typeface="+mn-cs"/>
        </a:defRPr>
      </a:lvl5pPr>
      <a:lvl6pPr marL="5296877" algn="l" defTabSz="2118752" rtl="0" eaLnBrk="1" latinLnBrk="0" hangingPunct="1">
        <a:defRPr sz="4200" kern="1200">
          <a:solidFill>
            <a:schemeClr val="tx1"/>
          </a:solidFill>
          <a:latin typeface="+mn-lt"/>
          <a:ea typeface="+mn-ea"/>
          <a:cs typeface="+mn-cs"/>
        </a:defRPr>
      </a:lvl6pPr>
      <a:lvl7pPr marL="6356253" algn="l" defTabSz="2118752" rtl="0" eaLnBrk="1" latinLnBrk="0" hangingPunct="1">
        <a:defRPr sz="4200" kern="1200">
          <a:solidFill>
            <a:schemeClr val="tx1"/>
          </a:solidFill>
          <a:latin typeface="+mn-lt"/>
          <a:ea typeface="+mn-ea"/>
          <a:cs typeface="+mn-cs"/>
        </a:defRPr>
      </a:lvl7pPr>
      <a:lvl8pPr marL="7415629" algn="l" defTabSz="2118752" rtl="0" eaLnBrk="1" latinLnBrk="0" hangingPunct="1">
        <a:defRPr sz="4200" kern="1200">
          <a:solidFill>
            <a:schemeClr val="tx1"/>
          </a:solidFill>
          <a:latin typeface="+mn-lt"/>
          <a:ea typeface="+mn-ea"/>
          <a:cs typeface="+mn-cs"/>
        </a:defRPr>
      </a:lvl8pPr>
      <a:lvl9pPr marL="8475005" algn="l" defTabSz="2118752"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npointgz.cn/faq" TargetMode="External"/><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slide" Target="slide3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slide" Target="slide58.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slide" Target="slide14.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38.jpeg"/><Relationship Id="rId4" Type="http://schemas.openxmlformats.org/officeDocument/2006/relationships/image" Target="../media/image34.jpe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0.jpeg"/><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4"/>
          <p:cNvSpPr txBox="1"/>
          <p:nvPr/>
        </p:nvSpPr>
        <p:spPr>
          <a:xfrm>
            <a:off x="1080445" y="1044528"/>
            <a:ext cx="9307459" cy="1215699"/>
          </a:xfrm>
          <a:prstGeom prst="rect">
            <a:avLst/>
          </a:prstGeom>
          <a:noFill/>
        </p:spPr>
        <p:txBody>
          <a:bodyPr wrap="square" lIns="91425" tIns="45711" rIns="91425" bIns="45711" rtlCol="0">
            <a:spAutoFit/>
          </a:bodyPr>
          <a:lstStyle/>
          <a:p>
            <a:pPr>
              <a:defRPr/>
            </a:pPr>
            <a:r>
              <a:rPr lang="zh-CN" altLang="en-US" sz="7300" b="1" spc="301" dirty="0">
                <a:solidFill>
                  <a:prstClr val="white"/>
                </a:solidFill>
                <a:latin typeface="微软雅黑" pitchFamily="34" charset="-122"/>
                <a:ea typeface="微软雅黑" pitchFamily="34" charset="-122"/>
              </a:rPr>
              <a:t>课件编辑说明</a:t>
            </a:r>
          </a:p>
        </p:txBody>
      </p:sp>
      <p:sp>
        <p:nvSpPr>
          <p:cNvPr id="4" name="TextBox 6"/>
          <p:cNvSpPr txBox="1"/>
          <p:nvPr/>
        </p:nvSpPr>
        <p:spPr>
          <a:xfrm>
            <a:off x="2232572" y="3204766"/>
            <a:ext cx="20090233" cy="8402301"/>
          </a:xfrm>
          <a:prstGeom prst="rect">
            <a:avLst/>
          </a:prstGeom>
          <a:noFill/>
        </p:spPr>
        <p:txBody>
          <a:bodyPr wrap="square" lIns="91425" tIns="45711" rIns="91425" bIns="45711" rtlCol="0">
            <a:spAutoFit/>
          </a:bodyPr>
          <a:lstStyle/>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1. </a:t>
            </a:r>
            <a:r>
              <a:rPr lang="zh-CN" altLang="zh-CN" sz="3600" dirty="0">
                <a:solidFill>
                  <a:prstClr val="black"/>
                </a:solidFill>
                <a:latin typeface="微软雅黑" panose="020B0503020204020204" pitchFamily="34" charset="-122"/>
                <a:ea typeface="微软雅黑" panose="020B0503020204020204" pitchFamily="34" charset="-122"/>
              </a:rPr>
              <a:t>本课件需用</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及以上版本打开，如果您的电脑是</a:t>
            </a:r>
            <a:r>
              <a:rPr lang="en-US" altLang="zh-CN" sz="3600" dirty="0">
                <a:solidFill>
                  <a:prstClr val="black"/>
                </a:solidFill>
                <a:latin typeface="微软雅黑" panose="020B0503020204020204" pitchFamily="34" charset="-122"/>
                <a:ea typeface="微软雅黑" panose="020B0503020204020204" pitchFamily="34" charset="-122"/>
              </a:rPr>
              <a:t>office2007</a:t>
            </a:r>
            <a:r>
              <a:rPr lang="zh-CN" altLang="zh-CN" sz="3600" dirty="0">
                <a:solidFill>
                  <a:prstClr val="black"/>
                </a:solidFill>
                <a:latin typeface="微软雅黑" panose="020B0503020204020204" pitchFamily="34" charset="-122"/>
                <a:ea typeface="微软雅黑" panose="020B0503020204020204" pitchFamily="34" charset="-122"/>
              </a:rPr>
              <a:t>及以下版本或者</a:t>
            </a:r>
            <a:r>
              <a:rPr lang="en-US" altLang="zh-CN" sz="3600" dirty="0">
                <a:solidFill>
                  <a:prstClr val="black"/>
                </a:solidFill>
                <a:latin typeface="微软雅黑" panose="020B0503020204020204" pitchFamily="34" charset="-122"/>
                <a:ea typeface="微软雅黑" panose="020B0503020204020204" pitchFamily="34" charset="-122"/>
              </a:rPr>
              <a:t>WPS</a:t>
            </a:r>
            <a:r>
              <a:rPr lang="zh-CN" altLang="zh-CN" sz="3600" dirty="0">
                <a:solidFill>
                  <a:prstClr val="black"/>
                </a:solidFill>
                <a:latin typeface="微软雅黑" panose="020B0503020204020204" pitchFamily="34" charset="-122"/>
                <a:ea typeface="微软雅黑" panose="020B0503020204020204" pitchFamily="34" charset="-122"/>
              </a:rPr>
              <a:t>软件，可能会出现不可编辑的文档，建议您安装</a:t>
            </a:r>
            <a:r>
              <a:rPr lang="en-US" altLang="zh-CN" sz="3600" dirty="0">
                <a:solidFill>
                  <a:prstClr val="black"/>
                </a:solidFill>
                <a:latin typeface="微软雅黑" panose="020B0503020204020204" pitchFamily="34" charset="-122"/>
                <a:ea typeface="微软雅黑" panose="020B0503020204020204" pitchFamily="34" charset="-122"/>
              </a:rPr>
              <a:t>office2010</a:t>
            </a:r>
            <a:r>
              <a:rPr lang="zh-CN" altLang="zh-CN" sz="3600" dirty="0">
                <a:solidFill>
                  <a:prstClr val="black"/>
                </a:solidFill>
                <a:latin typeface="微软雅黑" panose="020B0503020204020204" pitchFamily="34" charset="-122"/>
                <a:ea typeface="微软雅黑" panose="020B0503020204020204" pitchFamily="34" charset="-122"/>
              </a:rPr>
              <a:t>及以上版本。</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2. </a:t>
            </a:r>
            <a:r>
              <a:rPr lang="zh-CN" altLang="zh-CN" sz="3600" dirty="0">
                <a:solidFill>
                  <a:prstClr val="black"/>
                </a:solidFill>
                <a:latin typeface="微软雅黑" panose="020B0503020204020204" pitchFamily="34" charset="-122"/>
                <a:ea typeface="微软雅黑" panose="020B0503020204020204" pitchFamily="34" charset="-122"/>
              </a:rPr>
              <a:t>因为课件中存在一些特殊符号，所以个别幻灯片在制作时插入了文档。如您需要修改课件，请双击插入的文档，即可进入编辑状态。如您在使用过程中遇到公式不显示或者乱码的情况，可能是因为您的电脑缺少字体，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下载。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3. </a:t>
            </a:r>
            <a:r>
              <a:rPr lang="zh-CN" altLang="zh-CN" sz="3600" dirty="0">
                <a:solidFill>
                  <a:prstClr val="black"/>
                </a:solidFill>
                <a:latin typeface="微软雅黑" panose="020B0503020204020204" pitchFamily="34" charset="-122"/>
                <a:ea typeface="微软雅黑" panose="020B0503020204020204" pitchFamily="34" charset="-122"/>
              </a:rPr>
              <a:t>本课件显示比例为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，如您的电脑显示器分辨率为</a:t>
            </a:r>
            <a:r>
              <a:rPr lang="en-US" altLang="zh-CN" sz="3600" dirty="0">
                <a:solidFill>
                  <a:prstClr val="black"/>
                </a:solidFill>
                <a:latin typeface="微软雅黑" panose="020B0503020204020204" pitchFamily="34" charset="-122"/>
                <a:ea typeface="微软雅黑" panose="020B0503020204020204" pitchFamily="34" charset="-122"/>
              </a:rPr>
              <a:t>4:3</a:t>
            </a:r>
            <a:r>
              <a:rPr lang="zh-CN" altLang="zh-CN" sz="3600" dirty="0">
                <a:solidFill>
                  <a:prstClr val="black"/>
                </a:solidFill>
                <a:latin typeface="微软雅黑" panose="020B0503020204020204" pitchFamily="34" charset="-122"/>
                <a:ea typeface="微软雅黑" panose="020B0503020204020204" pitchFamily="34" charset="-122"/>
              </a:rPr>
              <a:t>，课件显示效果可能比较差，建议您将电脑显示器分辨率更改为</a:t>
            </a:r>
            <a:r>
              <a:rPr lang="en-US" altLang="zh-CN" sz="3600" dirty="0">
                <a:solidFill>
                  <a:prstClr val="black"/>
                </a:solidFill>
                <a:latin typeface="微软雅黑" panose="020B0503020204020204" pitchFamily="34" charset="-122"/>
                <a:ea typeface="微软雅黑" panose="020B0503020204020204" pitchFamily="34" charset="-122"/>
              </a:rPr>
              <a:t>16:9</a:t>
            </a:r>
            <a:r>
              <a:rPr lang="zh-CN" altLang="zh-CN" sz="3600" dirty="0">
                <a:solidFill>
                  <a:prstClr val="black"/>
                </a:solidFill>
                <a:latin typeface="微软雅黑" panose="020B0503020204020204" pitchFamily="34" charset="-122"/>
                <a:ea typeface="微软雅黑" panose="020B0503020204020204" pitchFamily="34" charset="-122"/>
              </a:rPr>
              <a:t>。如您不知如何更改，请</a:t>
            </a:r>
            <a:r>
              <a:rPr lang="en-US" altLang="zh-CN" sz="3600" dirty="0">
                <a:solidFill>
                  <a:prstClr val="black"/>
                </a:solidFill>
                <a:latin typeface="微软雅黑" panose="020B0503020204020204" pitchFamily="34" charset="-122"/>
                <a:ea typeface="微软雅黑" panose="020B0503020204020204" pitchFamily="34" charset="-122"/>
              </a:rPr>
              <a:t> </a:t>
            </a:r>
            <a:r>
              <a:rPr lang="en-US" altLang="zh-CN" sz="3600" dirty="0">
                <a:solidFill>
                  <a:srgbClr val="1865D6"/>
                </a:solidFill>
                <a:latin typeface="华文行楷" panose="02010800040101010101" pitchFamily="2" charset="-122"/>
                <a:ea typeface="华文行楷" panose="02010800040101010101" pitchFamily="2" charset="-122"/>
              </a:rPr>
              <a:t>360</a:t>
            </a:r>
            <a:r>
              <a:rPr lang="zh-CN" altLang="en-US" sz="3600" dirty="0">
                <a:solidFill>
                  <a:srgbClr val="1865D6"/>
                </a:solidFill>
                <a:latin typeface="华文行楷" panose="02010800040101010101" pitchFamily="2" charset="-122"/>
                <a:ea typeface="华文行楷" panose="02010800040101010101" pitchFamily="2" charset="-122"/>
              </a:rPr>
              <a:t>搜索“全品文教高中”</a:t>
            </a:r>
            <a:r>
              <a:rPr lang="zh-CN" altLang="zh-CN" sz="3600" dirty="0">
                <a:solidFill>
                  <a:prstClr val="black"/>
                </a:solidFill>
                <a:latin typeface="微软雅黑" panose="020B0503020204020204" pitchFamily="34" charset="-122"/>
                <a:ea typeface="微软雅黑" panose="020B0503020204020204" pitchFamily="34" charset="-122"/>
              </a:rPr>
              <a:t>或</a:t>
            </a:r>
            <a:r>
              <a:rPr lang="zh-CN" altLang="en-US" sz="3600" dirty="0">
                <a:solidFill>
                  <a:prstClr val="black"/>
                </a:solidFill>
                <a:latin typeface="微软雅黑" panose="020B0503020204020204" pitchFamily="34" charset="-122"/>
                <a:ea typeface="微软雅黑" panose="020B0503020204020204" pitchFamily="34" charset="-122"/>
              </a:rPr>
              <a:t>直接打开网页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 </a:t>
            </a:r>
            <a:r>
              <a:rPr lang="zh-CN" altLang="zh-CN" sz="3600" dirty="0">
                <a:solidFill>
                  <a:prstClr val="black"/>
                </a:solidFill>
                <a:latin typeface="微软雅黑" panose="020B0503020204020204" pitchFamily="34" charset="-122"/>
                <a:ea typeface="微软雅黑" panose="020B0503020204020204" pitchFamily="34" charset="-122"/>
              </a:rPr>
              <a:t>。 </a:t>
            </a:r>
          </a:p>
          <a:p>
            <a:pPr>
              <a:lnSpc>
                <a:spcPct val="150000"/>
              </a:lnSpc>
              <a:defRPr/>
            </a:pPr>
            <a:r>
              <a:rPr lang="en-US" altLang="zh-CN" sz="3600" b="1" dirty="0">
                <a:solidFill>
                  <a:prstClr val="black"/>
                </a:solidFill>
                <a:latin typeface="微软雅黑" panose="020B0503020204020204" pitchFamily="34" charset="-122"/>
                <a:ea typeface="微软雅黑" panose="020B0503020204020204" pitchFamily="34" charset="-122"/>
              </a:rPr>
              <a:t>4. </a:t>
            </a:r>
            <a:r>
              <a:rPr lang="zh-CN" altLang="zh-CN" sz="3600" dirty="0">
                <a:solidFill>
                  <a:prstClr val="black"/>
                </a:solidFill>
                <a:latin typeface="微软雅黑" panose="020B0503020204020204" pitchFamily="34" charset="-122"/>
                <a:ea typeface="微软雅黑" panose="020B0503020204020204" pitchFamily="34" charset="-122"/>
              </a:rPr>
              <a:t>如您遇到有关课件技术方面的问题，请</a:t>
            </a:r>
            <a:r>
              <a:rPr lang="zh-CN" altLang="en-US" sz="3600" dirty="0">
                <a:solidFill>
                  <a:prstClr val="black"/>
                </a:solidFill>
                <a:latin typeface="微软雅黑" panose="020B0503020204020204" pitchFamily="34" charset="-122"/>
                <a:ea typeface="微软雅黑" panose="020B0503020204020204" pitchFamily="34" charset="-122"/>
              </a:rPr>
              <a:t>打开网页</a:t>
            </a:r>
            <a:r>
              <a:rPr lang="en-US" altLang="zh-CN" sz="3600" u="sng" dirty="0">
                <a:solidFill>
                  <a:prstClr val="black"/>
                </a:solidFill>
                <a:latin typeface="微软雅黑" panose="020B0503020204020204" pitchFamily="34" charset="-122"/>
                <a:ea typeface="微软雅黑" panose="020B0503020204020204" pitchFamily="34" charset="-122"/>
                <a:hlinkClick r:id="rId3"/>
              </a:rPr>
              <a:t>www.canpointgz.cn/faq</a:t>
            </a:r>
            <a:r>
              <a:rPr lang="zh-CN" altLang="zh-CN" sz="3600" dirty="0">
                <a:solidFill>
                  <a:prstClr val="black"/>
                </a:solidFill>
                <a:latin typeface="微软雅黑" panose="020B0503020204020204" pitchFamily="34" charset="-122"/>
                <a:ea typeface="微软雅黑" panose="020B0503020204020204" pitchFamily="34" charset="-122"/>
              </a:rPr>
              <a:t>，点击</a:t>
            </a:r>
            <a:r>
              <a:rPr lang="zh-CN" altLang="en-US" sz="3600" dirty="0">
                <a:solidFill>
                  <a:srgbClr val="1865D6"/>
                </a:solidFill>
                <a:latin typeface="华文行楷" panose="02010800040101010101" pitchFamily="2" charset="-122"/>
                <a:ea typeface="华文行楷" panose="02010800040101010101" pitchFamily="2" charset="-122"/>
              </a:rPr>
              <a:t>“常见问题”</a:t>
            </a:r>
            <a:r>
              <a:rPr lang="zh-CN" altLang="zh-CN" sz="3600" dirty="0">
                <a:solidFill>
                  <a:prstClr val="black"/>
                </a:solidFill>
                <a:latin typeface="微软雅黑" panose="020B0503020204020204" pitchFamily="34" charset="-122"/>
                <a:ea typeface="微软雅黑" panose="020B0503020204020204" pitchFamily="34" charset="-122"/>
              </a:rPr>
              <a:t>，或致电</a:t>
            </a:r>
            <a:r>
              <a:rPr lang="en-US" altLang="zh-CN" sz="3600" dirty="0">
                <a:solidFill>
                  <a:prstClr val="black"/>
                </a:solidFill>
                <a:latin typeface="微软雅黑" panose="020B0503020204020204" pitchFamily="34" charset="-122"/>
                <a:ea typeface="微软雅黑" panose="020B0503020204020204" pitchFamily="34" charset="-122"/>
              </a:rPr>
              <a:t>010-58818058</a:t>
            </a:r>
            <a:r>
              <a:rPr lang="zh-CN" altLang="zh-CN" sz="3600" dirty="0">
                <a:solidFill>
                  <a:prstClr val="black"/>
                </a:solidFill>
                <a:latin typeface="微软雅黑" panose="020B0503020204020204" pitchFamily="34" charset="-122"/>
                <a:ea typeface="微软雅黑" panose="020B0503020204020204" pitchFamily="34" charset="-122"/>
              </a:rPr>
              <a:t>；有关内容方面的问题，请致电</a:t>
            </a:r>
            <a:r>
              <a:rPr lang="en-US" altLang="zh-CN" sz="3600" dirty="0">
                <a:solidFill>
                  <a:prstClr val="black"/>
                </a:solidFill>
                <a:latin typeface="微软雅黑" panose="020B0503020204020204" pitchFamily="34" charset="-122"/>
                <a:ea typeface="微软雅黑" panose="020B0503020204020204" pitchFamily="34" charset="-122"/>
              </a:rPr>
              <a:t>010-58818084</a:t>
            </a:r>
            <a:r>
              <a:rPr lang="zh-CN" altLang="zh-CN" sz="3600" dirty="0">
                <a:solidFill>
                  <a:prstClr val="black"/>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56613144"/>
      </p:ext>
    </p:ext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CD88FABA-CFED-4638-AE88-7652F3766B57}"/>
              </a:ext>
            </a:extLst>
          </p:cNvPr>
          <p:cNvSpPr/>
          <p:nvPr/>
        </p:nvSpPr>
        <p:spPr>
          <a:xfrm>
            <a:off x="1407156" y="2052638"/>
            <a:ext cx="20915648" cy="8109079"/>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铜盐</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的名称为碱式碳酸铜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是铜绿的成分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是铜在潮湿的空气中被腐蚀的结果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其受热分解的化学方程式为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为蓝色晶体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俗称</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其受热分解的化学方程式为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蓝色晶体受热转化为白色粉末。无水</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遇水变</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可作为检验水的依据。</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铜盐溶液有毒</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主要是因为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作为一种重金属离子能与蛋白质作用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使蛋白质变性失去生理活性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因此可将胆矾、熟石灰、水配成波尔多液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用来杀灭植物的病毒。</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a16="http://schemas.microsoft.com/office/drawing/2014/main" xmlns="" id="{5A4815B3-C3C5-40AC-B0AA-83EC99CBBBED}"/>
              </a:ext>
            </a:extLst>
          </p:cNvPr>
          <p:cNvSpPr/>
          <p:nvPr/>
        </p:nvSpPr>
        <p:spPr>
          <a:xfrm>
            <a:off x="9217348" y="5022174"/>
            <a:ext cx="3005951" cy="999889"/>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蓝矾、胆矾</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C0C0BB3B-31B6-4C58-8527-280B65F76754}"/>
              </a:ext>
            </a:extLst>
          </p:cNvPr>
          <p:cNvSpPr/>
          <p:nvPr/>
        </p:nvSpPr>
        <p:spPr>
          <a:xfrm>
            <a:off x="1728516" y="7165206"/>
            <a:ext cx="748923" cy="769441"/>
          </a:xfrm>
          <a:prstGeom prst="rect">
            <a:avLst/>
          </a:prstGeom>
        </p:spPr>
        <p:txBody>
          <a:bodyPr wrap="none">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蓝</a:t>
            </a:r>
            <a:endParaRPr lang="zh-CN" altLang="en-US" sz="4400" dirty="0"/>
          </a:p>
        </p:txBody>
      </p:sp>
      <p:grpSp>
        <p:nvGrpSpPr>
          <p:cNvPr id="19" name="组合 18">
            <a:extLst>
              <a:ext uri="{FF2B5EF4-FFF2-40B4-BE49-F238E27FC236}">
                <a16:creationId xmlns:a16="http://schemas.microsoft.com/office/drawing/2014/main" xmlns="" id="{EF02DC68-4112-4298-8FCE-C8CD294B9B13}"/>
              </a:ext>
            </a:extLst>
          </p:cNvPr>
          <p:cNvGrpSpPr/>
          <p:nvPr/>
        </p:nvGrpSpPr>
        <p:grpSpPr>
          <a:xfrm>
            <a:off x="8914351" y="3933517"/>
            <a:ext cx="8467383" cy="999441"/>
            <a:chOff x="8914351" y="3933517"/>
            <a:chExt cx="8467383" cy="999441"/>
          </a:xfrm>
        </p:grpSpPr>
        <p:sp>
          <p:nvSpPr>
            <p:cNvPr id="20" name="矩形 19">
              <a:extLst>
                <a:ext uri="{FF2B5EF4-FFF2-40B4-BE49-F238E27FC236}">
                  <a16:creationId xmlns:a16="http://schemas.microsoft.com/office/drawing/2014/main" xmlns="" id="{9A7FE57D-6A57-46AC-B21D-9EF2330772A4}"/>
                </a:ext>
              </a:extLst>
            </p:cNvPr>
            <p:cNvSpPr/>
            <p:nvPr/>
          </p:nvSpPr>
          <p:spPr>
            <a:xfrm>
              <a:off x="8914351" y="3933517"/>
              <a:ext cx="8467383" cy="999441"/>
            </a:xfrm>
            <a:prstGeom prst="rect">
              <a:avLst/>
            </a:prstGeom>
          </p:spPr>
          <p:txBody>
            <a:bodyPr wrap="non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2CuO+H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21" name="图片 20">
              <a:extLst>
                <a:ext uri="{FF2B5EF4-FFF2-40B4-BE49-F238E27FC236}">
                  <a16:creationId xmlns:a16="http://schemas.microsoft.com/office/drawing/2014/main" xmlns="" id="{9A8CC9A1-AF9F-4AE2-B5F0-0EA934D21143}"/>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2097668" y="3972071"/>
              <a:ext cx="909246" cy="739606"/>
            </a:xfrm>
            <a:prstGeom prst="rect">
              <a:avLst/>
            </a:prstGeom>
          </p:spPr>
        </p:pic>
      </p:grpSp>
      <p:grpSp>
        <p:nvGrpSpPr>
          <p:cNvPr id="22" name="组合 21">
            <a:extLst>
              <a:ext uri="{FF2B5EF4-FFF2-40B4-BE49-F238E27FC236}">
                <a16:creationId xmlns:a16="http://schemas.microsoft.com/office/drawing/2014/main" xmlns="" id="{9F585488-31C1-46A9-B39A-39673C63CA82}"/>
              </a:ext>
            </a:extLst>
          </p:cNvPr>
          <p:cNvGrpSpPr/>
          <p:nvPr/>
        </p:nvGrpSpPr>
        <p:grpSpPr>
          <a:xfrm>
            <a:off x="1440484" y="6068533"/>
            <a:ext cx="8228535" cy="880274"/>
            <a:chOff x="1440484" y="6068533"/>
            <a:chExt cx="8228535" cy="880274"/>
          </a:xfrm>
        </p:grpSpPr>
        <p:sp>
          <p:nvSpPr>
            <p:cNvPr id="23" name="矩形 22">
              <a:extLst>
                <a:ext uri="{FF2B5EF4-FFF2-40B4-BE49-F238E27FC236}">
                  <a16:creationId xmlns:a16="http://schemas.microsoft.com/office/drawing/2014/main" xmlns="" id="{7AEC13DC-4B07-4897-B49B-622DAEDC6A71}"/>
                </a:ext>
              </a:extLst>
            </p:cNvPr>
            <p:cNvSpPr/>
            <p:nvPr/>
          </p:nvSpPr>
          <p:spPr>
            <a:xfrm>
              <a:off x="1440484" y="6179366"/>
              <a:ext cx="8228535" cy="769441"/>
            </a:xfrm>
            <a:prstGeom prst="rect">
              <a:avLst/>
            </a:prstGeom>
          </p:spPr>
          <p:txBody>
            <a:bodyPr wrap="none">
              <a:spAutoFit/>
            </a:bodyPr>
            <a:lstStyle/>
            <a:p>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5H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        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4400" dirty="0"/>
            </a:p>
          </p:txBody>
        </p:sp>
        <p:pic>
          <p:nvPicPr>
            <p:cNvPr id="24" name="图片 23">
              <a:extLst>
                <a:ext uri="{FF2B5EF4-FFF2-40B4-BE49-F238E27FC236}">
                  <a16:creationId xmlns:a16="http://schemas.microsoft.com/office/drawing/2014/main" xmlns="" id="{C531A080-0505-4C40-B38F-CCC7C512D5B0}"/>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4752852" y="6068533"/>
              <a:ext cx="909246" cy="739606"/>
            </a:xfrm>
            <a:prstGeom prst="rect">
              <a:avLst/>
            </a:prstGeom>
          </p:spPr>
        </p:pic>
      </p:grpSp>
    </p:spTree>
    <p:extLst>
      <p:ext uri="{BB962C8B-B14F-4D97-AF65-F5344CB8AC3E}">
        <p14:creationId xmlns:p14="http://schemas.microsoft.com/office/powerpoint/2010/main" val="22368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xmlns="" id="{56272607-EB9D-4B4D-8671-85E27B03C174}"/>
              </a:ext>
            </a:extLst>
          </p:cNvPr>
          <p:cNvSpPr/>
          <p:nvPr/>
        </p:nvSpPr>
        <p:spPr>
          <a:xfrm>
            <a:off x="1454631" y="9973518"/>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11" name="矩形 10">
            <a:extLst>
              <a:ext uri="{FF2B5EF4-FFF2-40B4-BE49-F238E27FC236}">
                <a16:creationId xmlns:a16="http://schemas.microsoft.com/office/drawing/2014/main" xmlns="" id="{56272607-EB9D-4B4D-8671-85E27B03C174}"/>
              </a:ext>
            </a:extLst>
          </p:cNvPr>
          <p:cNvSpPr/>
          <p:nvPr/>
        </p:nvSpPr>
        <p:spPr>
          <a:xfrm>
            <a:off x="1454631" y="6956734"/>
            <a:ext cx="20618883" cy="1936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2"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3" name="矩形 12">
            <a:extLst>
              <a:ext uri="{FF2B5EF4-FFF2-40B4-BE49-F238E27FC236}">
                <a16:creationId xmlns:a16="http://schemas.microsoft.com/office/drawing/2014/main" xmlns="" id="{BDB96134-7B14-47A0-A1BD-3C418C64E83A}"/>
              </a:ext>
            </a:extLst>
          </p:cNvPr>
          <p:cNvSpPr/>
          <p:nvPr/>
        </p:nvSpPr>
        <p:spPr>
          <a:xfrm>
            <a:off x="1368476" y="2936883"/>
            <a:ext cx="20882320" cy="2003625"/>
          </a:xfrm>
          <a:prstGeom prst="rect">
            <a:avLst/>
          </a:prstGeom>
        </p:spPr>
        <p:txBody>
          <a:bodyPr wrap="square">
            <a:spAutoFit/>
          </a:bodyPr>
          <a:lstStyle/>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判断下列描述的正误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正确的打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错误的打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电解精炼铜的阴极反应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4" name="矩形 13">
            <a:extLst>
              <a:ext uri="{FF2B5EF4-FFF2-40B4-BE49-F238E27FC236}">
                <a16:creationId xmlns:a16="http://schemas.microsoft.com/office/drawing/2014/main" xmlns="" id="{1EC9E643-5257-49E5-9158-88A87F58CBE4}"/>
              </a:ext>
            </a:extLst>
          </p:cNvPr>
          <p:cNvSpPr/>
          <p:nvPr/>
        </p:nvSpPr>
        <p:spPr>
          <a:xfrm>
            <a:off x="1440484" y="4929251"/>
            <a:ext cx="20810312"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溶液中加入铁粉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有红色固体析出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说明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的氧化性强于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的氧化性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5" name="矩形 14">
            <a:extLst>
              <a:ext uri="{FF2B5EF4-FFF2-40B4-BE49-F238E27FC236}">
                <a16:creationId xmlns:a16="http://schemas.microsoft.com/office/drawing/2014/main" xmlns="" id="{E1AACE22-4972-417F-99E8-0635416BD547}"/>
              </a:ext>
            </a:extLst>
          </p:cNvPr>
          <p:cNvSpPr/>
          <p:nvPr/>
        </p:nvSpPr>
        <p:spPr>
          <a:xfrm>
            <a:off x="11327833" y="4163517"/>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
        <p:nvSpPr>
          <p:cNvPr id="22" name="矩形 21">
            <a:extLst>
              <a:ext uri="{FF2B5EF4-FFF2-40B4-BE49-F238E27FC236}">
                <a16:creationId xmlns:a16="http://schemas.microsoft.com/office/drawing/2014/main" xmlns="" id="{3C1791EC-6B68-45CB-85E6-2293CFE36D0F}"/>
              </a:ext>
            </a:extLst>
          </p:cNvPr>
          <p:cNvSpPr/>
          <p:nvPr/>
        </p:nvSpPr>
        <p:spPr>
          <a:xfrm>
            <a:off x="1944540" y="6121851"/>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23" name="矩形 22">
            <a:extLst>
              <a:ext uri="{FF2B5EF4-FFF2-40B4-BE49-F238E27FC236}">
                <a16:creationId xmlns:a16="http://schemas.microsoft.com/office/drawing/2014/main" xmlns="" id="{2B2272D3-E0F5-4149-87CD-FE88F1CE21EA}"/>
              </a:ext>
            </a:extLst>
          </p:cNvPr>
          <p:cNvSpPr/>
          <p:nvPr/>
        </p:nvSpPr>
        <p:spPr>
          <a:xfrm>
            <a:off x="9837905" y="2484686"/>
            <a:ext cx="3852337" cy="410497"/>
          </a:xfrm>
          <a:prstGeom prst="rect">
            <a:avLst/>
          </a:prstGeom>
        </p:spPr>
        <p:txBody>
          <a:bodyPr wrap="none">
            <a:spAutoFit/>
          </a:bodyPr>
          <a:lstStyle/>
          <a:p>
            <a:pPr algn="ctr">
              <a:lnSpc>
                <a:spcPts val="1765"/>
              </a:lnSpc>
              <a:spcAft>
                <a:spcPts val="0"/>
              </a:spcAft>
            </a:pP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 </a:t>
            </a:r>
            <a:r>
              <a:rPr lang="zh-CN" altLang="en-US" sz="4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对点自测</a:t>
            </a:r>
            <a:r>
              <a:rPr lang="zh-CN" altLang="en-US" sz="4400" dirty="0">
                <a:solidFill>
                  <a:srgbClr val="000000"/>
                </a:solidFill>
                <a:latin typeface="NEU-BZ-S92" panose="02020503000000020003" pitchFamily="18" charset="-122"/>
                <a:ea typeface="方正兰亭粗黑_GBK"/>
                <a:cs typeface="Times New Roman" panose="02020603050405020304" pitchFamily="18" charset="0"/>
              </a:rPr>
              <a:t> </a:t>
            </a:r>
            <a:r>
              <a:rPr lang="en-US"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rPr>
              <a:t>􀳊</a:t>
            </a:r>
            <a:endParaRPr lang="zh-CN" altLang="zh-CN" sz="4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xmlns="" id="{81AD2EF1-EAC8-4281-84BA-3228A1EF32CD}"/>
              </a:ext>
            </a:extLst>
          </p:cNvPr>
          <p:cNvSpPr/>
          <p:nvPr/>
        </p:nvSpPr>
        <p:spPr>
          <a:xfrm>
            <a:off x="1512492" y="6877174"/>
            <a:ext cx="20666296" cy="2408736"/>
          </a:xfrm>
          <a:prstGeom prst="rect">
            <a:avLst/>
          </a:prstGeom>
        </p:spPr>
        <p:txBody>
          <a:bodyPr wrap="square">
            <a:spAutoFit/>
          </a:bodyPr>
          <a:lstStyle/>
          <a:p>
            <a:pPr lvl="0">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溶液中加入铁粉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氧化剂</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的氧化性强于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的氧化性。</a:t>
            </a:r>
            <a:endParaRPr lang="zh-CN" altLang="zh-CN" sz="14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5" name="矩形 24">
            <a:extLst>
              <a:ext uri="{FF2B5EF4-FFF2-40B4-BE49-F238E27FC236}">
                <a16:creationId xmlns:a16="http://schemas.microsoft.com/office/drawing/2014/main" xmlns="" id="{B23951B0-D30C-4FD8-BEED-C8E3D90EE830}"/>
              </a:ext>
            </a:extLst>
          </p:cNvPr>
          <p:cNvSpPr/>
          <p:nvPr/>
        </p:nvSpPr>
        <p:spPr>
          <a:xfrm>
            <a:off x="1512492" y="8821390"/>
            <a:ext cx="20810312"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应先加热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后通</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6" name="矩形 25">
            <a:extLst>
              <a:ext uri="{FF2B5EF4-FFF2-40B4-BE49-F238E27FC236}">
                <a16:creationId xmlns:a16="http://schemas.microsoft.com/office/drawing/2014/main" xmlns="" id="{7488DC36-036B-4D1D-868D-D4456C787CD6}"/>
              </a:ext>
            </a:extLst>
          </p:cNvPr>
          <p:cNvSpPr/>
          <p:nvPr/>
        </p:nvSpPr>
        <p:spPr>
          <a:xfrm>
            <a:off x="10225460" y="9082458"/>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27" name="矩形 26">
            <a:extLst>
              <a:ext uri="{FF2B5EF4-FFF2-40B4-BE49-F238E27FC236}">
                <a16:creationId xmlns:a16="http://schemas.microsoft.com/office/drawing/2014/main" xmlns="" id="{EF2A869E-2097-44F4-95A8-B62445FFC9E2}"/>
              </a:ext>
            </a:extLst>
          </p:cNvPr>
          <p:cNvSpPr/>
          <p:nvPr/>
        </p:nvSpPr>
        <p:spPr>
          <a:xfrm>
            <a:off x="1584500" y="9952841"/>
            <a:ext cx="20666296" cy="987963"/>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氢气还原氧化铜时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先通氢</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后点灯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以免加热时发生爆炸危险。</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4440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randombar(horizont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4" grpId="0"/>
      <p:bldP spid="15" grpId="0"/>
      <p:bldP spid="22"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56272607-EB9D-4B4D-8671-85E27B03C174}"/>
              </a:ext>
            </a:extLst>
          </p:cNvPr>
          <p:cNvSpPr/>
          <p:nvPr/>
        </p:nvSpPr>
        <p:spPr>
          <a:xfrm>
            <a:off x="1415890" y="3389083"/>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5" name="矩形 34">
            <a:extLst>
              <a:ext uri="{FF2B5EF4-FFF2-40B4-BE49-F238E27FC236}">
                <a16:creationId xmlns:a16="http://schemas.microsoft.com/office/drawing/2014/main" xmlns="" id="{56272607-EB9D-4B4D-8671-85E27B03C174}"/>
              </a:ext>
            </a:extLst>
          </p:cNvPr>
          <p:cNvSpPr/>
          <p:nvPr/>
        </p:nvSpPr>
        <p:spPr>
          <a:xfrm>
            <a:off x="1414682" y="5804096"/>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6" name="矩形 35">
            <a:extLst>
              <a:ext uri="{FF2B5EF4-FFF2-40B4-BE49-F238E27FC236}">
                <a16:creationId xmlns:a16="http://schemas.microsoft.com/office/drawing/2014/main" xmlns="" id="{56272607-EB9D-4B4D-8671-85E27B03C174}"/>
              </a:ext>
            </a:extLst>
          </p:cNvPr>
          <p:cNvSpPr/>
          <p:nvPr/>
        </p:nvSpPr>
        <p:spPr>
          <a:xfrm>
            <a:off x="1512492" y="8486556"/>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5"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6" name="矩形 15">
            <a:extLst>
              <a:ext uri="{FF2B5EF4-FFF2-40B4-BE49-F238E27FC236}">
                <a16:creationId xmlns:a16="http://schemas.microsoft.com/office/drawing/2014/main" xmlns="" id="{BDB96134-7B14-47A0-A1BD-3C418C64E83A}"/>
              </a:ext>
            </a:extLst>
          </p:cNvPr>
          <p:cNvSpPr/>
          <p:nvPr/>
        </p:nvSpPr>
        <p:spPr>
          <a:xfrm>
            <a:off x="1368476" y="2268662"/>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除去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粉中混有</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的方法是加入稀硝酸溶解、过滤、洗涤、干燥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a16="http://schemas.microsoft.com/office/drawing/2014/main" xmlns="" id="{1EC9E643-5257-49E5-9158-88A87F58CBE4}"/>
              </a:ext>
            </a:extLst>
          </p:cNvPr>
          <p:cNvSpPr/>
          <p:nvPr/>
        </p:nvSpPr>
        <p:spPr>
          <a:xfrm>
            <a:off x="1512492" y="4644926"/>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将铜粉加入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现象是溶液变蓝</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有黑色固体出现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8" name="矩形 17">
            <a:extLst>
              <a:ext uri="{FF2B5EF4-FFF2-40B4-BE49-F238E27FC236}">
                <a16:creationId xmlns:a16="http://schemas.microsoft.com/office/drawing/2014/main" xmlns="" id="{E1AACE22-4972-417F-99E8-0635416BD547}"/>
              </a:ext>
            </a:extLst>
          </p:cNvPr>
          <p:cNvSpPr/>
          <p:nvPr/>
        </p:nvSpPr>
        <p:spPr>
          <a:xfrm>
            <a:off x="18722404" y="2475972"/>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19" name="矩形 18">
            <a:extLst>
              <a:ext uri="{FF2B5EF4-FFF2-40B4-BE49-F238E27FC236}">
                <a16:creationId xmlns:a16="http://schemas.microsoft.com/office/drawing/2014/main" xmlns="" id="{38AD0A17-0EA1-4FF2-A6CB-180F5E0E5665}"/>
              </a:ext>
            </a:extLst>
          </p:cNvPr>
          <p:cNvSpPr/>
          <p:nvPr/>
        </p:nvSpPr>
        <p:spPr>
          <a:xfrm>
            <a:off x="1440484" y="3440939"/>
            <a:ext cx="20666296" cy="987963"/>
          </a:xfrm>
          <a:prstGeom prst="rect">
            <a:avLst/>
          </a:prstGeom>
        </p:spPr>
        <p:txBody>
          <a:bodyPr wrap="square">
            <a:spAutoFit/>
          </a:bodyPr>
          <a:lstStyle/>
          <a:p>
            <a:pPr lvl="0">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都可溶解在稀硝酸中。</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9" name="矩形 28">
            <a:extLst>
              <a:ext uri="{FF2B5EF4-FFF2-40B4-BE49-F238E27FC236}">
                <a16:creationId xmlns:a16="http://schemas.microsoft.com/office/drawing/2014/main" xmlns="" id="{3C1791EC-6B68-45CB-85E6-2293CFE36D0F}"/>
              </a:ext>
            </a:extLst>
          </p:cNvPr>
          <p:cNvSpPr/>
          <p:nvPr/>
        </p:nvSpPr>
        <p:spPr>
          <a:xfrm>
            <a:off x="20234572" y="4858999"/>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30" name="矩形 29">
            <a:extLst>
              <a:ext uri="{FF2B5EF4-FFF2-40B4-BE49-F238E27FC236}">
                <a16:creationId xmlns:a16="http://schemas.microsoft.com/office/drawing/2014/main" xmlns="" id="{E48C0ACE-CF31-47F9-A7CF-219F323C87AC}"/>
              </a:ext>
            </a:extLst>
          </p:cNvPr>
          <p:cNvSpPr/>
          <p:nvPr/>
        </p:nvSpPr>
        <p:spPr>
          <a:xfrm>
            <a:off x="1512492" y="5941070"/>
            <a:ext cx="20882320" cy="1393074"/>
          </a:xfrm>
          <a:prstGeom prst="rect">
            <a:avLst/>
          </a:prstGeom>
        </p:spPr>
        <p:txBody>
          <a:bodyPr wrap="square">
            <a:spAutoFit/>
          </a:bodyPr>
          <a:lstStyle/>
          <a:p>
            <a:pPr lvl="0">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将铜粉加入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无黑色固体出现。</a:t>
            </a:r>
            <a:endParaRPr lang="zh-CN" altLang="zh-CN" sz="1400" dirty="0">
              <a:solidFill>
                <a:srgbClr val="000000"/>
              </a:solidFill>
              <a:latin typeface="NEU-BZ-S92" panose="02020503000000020003"/>
              <a:ea typeface="方正书宋_GBK"/>
              <a:cs typeface="Times New Roman" panose="02020603050405020304" pitchFamily="18" charset="0"/>
            </a:endParaRPr>
          </a:p>
          <a:p>
            <a:pPr lvl="0">
              <a:lnSpc>
                <a:spcPct val="150000"/>
              </a:lnSpc>
              <a:spcAft>
                <a:spcPts val="0"/>
              </a:spcAft>
            </a:pP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31" name="矩形 30">
            <a:extLst>
              <a:ext uri="{FF2B5EF4-FFF2-40B4-BE49-F238E27FC236}">
                <a16:creationId xmlns:a16="http://schemas.microsoft.com/office/drawing/2014/main" xmlns="" id="{F5D64CF5-4E18-4545-8DDA-CE979D149088}"/>
              </a:ext>
            </a:extLst>
          </p:cNvPr>
          <p:cNvSpPr/>
          <p:nvPr/>
        </p:nvSpPr>
        <p:spPr>
          <a:xfrm>
            <a:off x="1584500" y="709319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利用无水硫酸铜遇水变成蓝色这一性质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来检验水的存在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2" name="矩形 31">
            <a:extLst>
              <a:ext uri="{FF2B5EF4-FFF2-40B4-BE49-F238E27FC236}">
                <a16:creationId xmlns:a16="http://schemas.microsoft.com/office/drawing/2014/main" xmlns="" id="{423F38A2-DE00-4674-9C0A-25FFCB2819D6}"/>
              </a:ext>
            </a:extLst>
          </p:cNvPr>
          <p:cNvSpPr/>
          <p:nvPr/>
        </p:nvSpPr>
        <p:spPr>
          <a:xfrm>
            <a:off x="16346140" y="7335835"/>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p>
        </p:txBody>
      </p:sp>
      <p:sp>
        <p:nvSpPr>
          <p:cNvPr id="33" name="矩形 32">
            <a:extLst>
              <a:ext uri="{FF2B5EF4-FFF2-40B4-BE49-F238E27FC236}">
                <a16:creationId xmlns:a16="http://schemas.microsoft.com/office/drawing/2014/main" xmlns="" id="{82436DA7-A864-4822-AF4C-A76B98C38AF5}"/>
              </a:ext>
            </a:extLst>
          </p:cNvPr>
          <p:cNvSpPr/>
          <p:nvPr/>
        </p:nvSpPr>
        <p:spPr>
          <a:xfrm>
            <a:off x="1656508" y="8461350"/>
            <a:ext cx="20882320" cy="987963"/>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无水硫酸铜能与水作用生成蓝色的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能作水的检测剂。</a:t>
            </a:r>
            <a:endParaRPr lang="zh-CN" altLang="zh-CN" sz="1400" dirty="0">
              <a:solidFill>
                <a:srgbClr val="000000"/>
              </a:solidFill>
              <a:effectLst/>
              <a:latin typeface="Times New Roman" panose="02020603050405020304" pitchFamily="18" charset="0"/>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121279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randombar(horizontal)">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17" grpId="0"/>
      <p:bldP spid="18" grpId="0"/>
      <p:bldP spid="19" grpId="0"/>
      <p:bldP spid="29" grpId="0"/>
      <p:bldP spid="30"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56272607-EB9D-4B4D-8671-85E27B03C174}"/>
              </a:ext>
            </a:extLst>
          </p:cNvPr>
          <p:cNvSpPr/>
          <p:nvPr/>
        </p:nvSpPr>
        <p:spPr>
          <a:xfrm>
            <a:off x="1454631" y="3016205"/>
            <a:ext cx="20618883" cy="16207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28" name="矩形 27">
            <a:extLst>
              <a:ext uri="{FF2B5EF4-FFF2-40B4-BE49-F238E27FC236}">
                <a16:creationId xmlns:a16="http://schemas.microsoft.com/office/drawing/2014/main" xmlns="" id="{56272607-EB9D-4B4D-8671-85E27B03C174}"/>
              </a:ext>
            </a:extLst>
          </p:cNvPr>
          <p:cNvSpPr/>
          <p:nvPr/>
        </p:nvSpPr>
        <p:spPr>
          <a:xfrm>
            <a:off x="1512492" y="5809269"/>
            <a:ext cx="20618883" cy="2004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3"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4" name="矩形 13">
            <a:extLst>
              <a:ext uri="{FF2B5EF4-FFF2-40B4-BE49-F238E27FC236}">
                <a16:creationId xmlns:a16="http://schemas.microsoft.com/office/drawing/2014/main" xmlns="" id="{1EC9E643-5257-49E5-9158-88A87F58CBE4}"/>
              </a:ext>
            </a:extLst>
          </p:cNvPr>
          <p:cNvSpPr/>
          <p:nvPr/>
        </p:nvSpPr>
        <p:spPr>
          <a:xfrm>
            <a:off x="1440484" y="1980630"/>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铜锈是铜被空气中的氧气缓慢氧化生成的氧化物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5" name="矩形 14">
            <a:extLst>
              <a:ext uri="{FF2B5EF4-FFF2-40B4-BE49-F238E27FC236}">
                <a16:creationId xmlns:a16="http://schemas.microsoft.com/office/drawing/2014/main" xmlns="" id="{38AD0A17-0EA1-4FF2-A6CB-180F5E0E5665}"/>
              </a:ext>
            </a:extLst>
          </p:cNvPr>
          <p:cNvSpPr/>
          <p:nvPr/>
        </p:nvSpPr>
        <p:spPr>
          <a:xfrm>
            <a:off x="1495388" y="5737645"/>
            <a:ext cx="20666296" cy="2004010"/>
          </a:xfrm>
          <a:prstGeom prst="rect">
            <a:avLst/>
          </a:prstGeom>
        </p:spPr>
        <p:txBody>
          <a:bodyPr wrap="square">
            <a:spAutoFit/>
          </a:bodyPr>
          <a:lstStyle/>
          <a:p>
            <a:pPr lvl="0">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波尔多液的成分含有硫酸铜</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能与单质铁或铝发生置换反应而降低药效</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故不能在铁桶或铝桶中配制。</a:t>
            </a:r>
            <a:endParaRPr lang="zh-CN" altLang="zh-CN" sz="1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p:txBody>
      </p:sp>
      <p:sp>
        <p:nvSpPr>
          <p:cNvPr id="16" name="矩形 15">
            <a:extLst>
              <a:ext uri="{FF2B5EF4-FFF2-40B4-BE49-F238E27FC236}">
                <a16:creationId xmlns:a16="http://schemas.microsoft.com/office/drawing/2014/main" xmlns="" id="{3C1791EC-6B68-45CB-85E6-2293CFE36D0F}"/>
              </a:ext>
            </a:extLst>
          </p:cNvPr>
          <p:cNvSpPr/>
          <p:nvPr/>
        </p:nvSpPr>
        <p:spPr>
          <a:xfrm>
            <a:off x="14401924" y="2199152"/>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
        <p:nvSpPr>
          <p:cNvPr id="17" name="矩形 16">
            <a:extLst>
              <a:ext uri="{FF2B5EF4-FFF2-40B4-BE49-F238E27FC236}">
                <a16:creationId xmlns:a16="http://schemas.microsoft.com/office/drawing/2014/main" xmlns="" id="{EA27E36F-5586-4A1F-836A-9DCBBE08E21F}"/>
              </a:ext>
            </a:extLst>
          </p:cNvPr>
          <p:cNvSpPr/>
          <p:nvPr/>
        </p:nvSpPr>
        <p:spPr>
          <a:xfrm>
            <a:off x="1584500" y="4428902"/>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农业上配制波尔多液时可在铁桶或铝桶中进行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32C10F7A-BF43-4310-9488-DFD6A82DB604}"/>
              </a:ext>
            </a:extLst>
          </p:cNvPr>
          <p:cNvSpPr/>
          <p:nvPr/>
        </p:nvSpPr>
        <p:spPr>
          <a:xfrm>
            <a:off x="1512492" y="3204766"/>
            <a:ext cx="20666296" cy="987963"/>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Cu</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是铜锈的主要成分。</a:t>
            </a:r>
            <a:endParaRPr lang="zh-CN" altLang="zh-CN" sz="1400" dirty="0">
              <a:solidFill>
                <a:srgbClr val="000000"/>
              </a:solidFill>
              <a:effectLst/>
              <a:latin typeface="NEU-BZ-S92" panose="02020503000000020003" pitchFamily="18" charset="-122"/>
              <a:ea typeface="NEU-BZ-S92" panose="02020503000000020003" pitchFamily="18" charset="-122"/>
              <a:cs typeface="Times New Roman" panose="02020603050405020304" pitchFamily="18" charset="0"/>
            </a:endParaRPr>
          </a:p>
        </p:txBody>
      </p:sp>
      <p:sp>
        <p:nvSpPr>
          <p:cNvPr id="19" name="矩形 18">
            <a:extLst>
              <a:ext uri="{FF2B5EF4-FFF2-40B4-BE49-F238E27FC236}">
                <a16:creationId xmlns:a16="http://schemas.microsoft.com/office/drawing/2014/main" xmlns="" id="{33543E56-4A19-4858-BDF8-0F5726F93D83}"/>
              </a:ext>
            </a:extLst>
          </p:cNvPr>
          <p:cNvSpPr/>
          <p:nvPr/>
        </p:nvSpPr>
        <p:spPr>
          <a:xfrm>
            <a:off x="13970861" y="4647424"/>
            <a:ext cx="872480" cy="769441"/>
          </a:xfrm>
          <a:prstGeom prst="rect">
            <a:avLst/>
          </a:prstGeom>
        </p:spPr>
        <p:txBody>
          <a:bodyPr wrap="square">
            <a:spAutoFit/>
          </a:bodyPr>
          <a:lstStyle/>
          <a:p>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p>
        </p:txBody>
      </p:sp>
    </p:spTree>
    <p:extLst>
      <p:ext uri="{BB962C8B-B14F-4D97-AF65-F5344CB8AC3E}">
        <p14:creationId xmlns:p14="http://schemas.microsoft.com/office/powerpoint/2010/main" val="222318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8" grpId="0" animBg="1"/>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9" name="矩形 18">
            <a:extLst>
              <a:ext uri="{FF2B5EF4-FFF2-40B4-BE49-F238E27FC236}">
                <a16:creationId xmlns:a16="http://schemas.microsoft.com/office/drawing/2014/main" xmlns="" id="{AEBE1E89-978C-4D4D-8ADF-A221F6F29AC3}"/>
              </a:ext>
            </a:extLst>
          </p:cNvPr>
          <p:cNvSpPr/>
          <p:nvPr/>
        </p:nvSpPr>
        <p:spPr>
          <a:xfrm>
            <a:off x="1415889" y="2988742"/>
            <a:ext cx="9889691" cy="60662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下列实验的前后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铜的质量一定发生变化的是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铜丝在空气中灼烧后立即插入乙醇中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铜片放入酸化的硝酸钠溶液</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铜和铁的混合物放入稀硝酸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铜、锌、稀硫酸构成的原电池放电</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0"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3672732" y="3996854"/>
            <a:ext cx="936104"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21"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4" y="2316775"/>
            <a:ext cx="377108" cy="52795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80630"/>
            <a:ext cx="7520007" cy="98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题组一　铜及其化合物的性质</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3" name="矩形 22">
            <a:extLst>
              <a:ext uri="{FF2B5EF4-FFF2-40B4-BE49-F238E27FC236}">
                <a16:creationId xmlns:a16="http://schemas.microsoft.com/office/drawing/2014/main" xmlns="" id="{6F6DBAB3-39A3-450F-AEFA-DD83FB380545}"/>
              </a:ext>
            </a:extLst>
          </p:cNvPr>
          <p:cNvSpPr/>
          <p:nvPr/>
        </p:nvSpPr>
        <p:spPr>
          <a:xfrm>
            <a:off x="11305580" y="2124646"/>
            <a:ext cx="10844258" cy="9113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Rectangle 17">
            <a:extLst>
              <a:ext uri="{FF2B5EF4-FFF2-40B4-BE49-F238E27FC236}">
                <a16:creationId xmlns:a16="http://schemas.microsoft.com/office/drawing/2014/main" xmlns="" id="{5D1E935A-9F66-4D40-A7FB-131159664F53}"/>
              </a:ext>
            </a:extLst>
          </p:cNvPr>
          <p:cNvSpPr>
            <a:spLocks noChangeArrowheads="1"/>
          </p:cNvSpPr>
          <p:nvPr/>
        </p:nvSpPr>
        <p:spPr bwMode="auto">
          <a:xfrm>
            <a:off x="11593612" y="1980630"/>
            <a:ext cx="10297144" cy="9113264"/>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由于氧化铜能够和乙醇反应生成乙醛和铜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铜变成氧化铜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氧化铜又被还原成铜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最终铜质量没有变化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项不符合题意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铜和稀硝酸反应生成了硝酸铜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质量一定减少</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项符合题意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由于铁还原性大于铜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铁先参加反应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若是铁足量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则铜不消耗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项不符合题意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铜、锌构成的原电池</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铜是正极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质量没有变化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项不符合题意。</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0848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AEBE1E89-978C-4D4D-8ADF-A221F6F29AC3}"/>
              </a:ext>
            </a:extLst>
          </p:cNvPr>
          <p:cNvSpPr/>
          <p:nvPr/>
        </p:nvSpPr>
        <p:spPr>
          <a:xfrm>
            <a:off x="1487897" y="2107042"/>
            <a:ext cx="14426195" cy="708193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下列关于铜的化合物的说法正确的是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蓝色硫酸铜晶体受热转化为白色硫酸铜粉末是化学变化</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常温下将铜丝伸入盛满氯气的集气瓶中</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有棕黄色的烟生成</a:t>
            </a:r>
            <a:endParaRPr lang="zh-CN" altLang="zh-CN" sz="1400" spc="-12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用稀盐酸除去铜锈的离子方程式为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CuO+2H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溶液中滴入过量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溶液充分反应后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将混合物倒入蒸发皿加热煮沸一会儿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然后冷却、过滤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滤纸上的物质为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蓝色固体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5"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1401295" y="2072787"/>
            <a:ext cx="936104"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
        <p:nvSpPr>
          <p:cNvPr id="16" name="矩形 15">
            <a:extLst>
              <a:ext uri="{FF2B5EF4-FFF2-40B4-BE49-F238E27FC236}">
                <a16:creationId xmlns:a16="http://schemas.microsoft.com/office/drawing/2014/main" xmlns="" id="{EF94D1D8-C133-4247-BE20-365173874D48}"/>
              </a:ext>
            </a:extLst>
          </p:cNvPr>
          <p:cNvSpPr/>
          <p:nvPr/>
        </p:nvSpPr>
        <p:spPr>
          <a:xfrm>
            <a:off x="15914092" y="2196654"/>
            <a:ext cx="6264695" cy="71187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6060246" y="2107041"/>
            <a:ext cx="5972386" cy="7081939"/>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蓝色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受热失去结晶水转化为白色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粉末是化学变化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常温下铜与氯气不反应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需在点燃条件下才能反应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303774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AEBE1E89-978C-4D4D-8ADF-A221F6F29AC3}"/>
              </a:ext>
            </a:extLst>
          </p:cNvPr>
          <p:cNvSpPr/>
          <p:nvPr/>
        </p:nvSpPr>
        <p:spPr>
          <a:xfrm>
            <a:off x="1487897" y="2107042"/>
            <a:ext cx="14426195" cy="708193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下列关于铜的化合物的说法正确的是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蓝色硫酸铜晶体受热转化为白色硫酸铜粉末是化学变化</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常温下将铜丝伸入盛满氯气的集气瓶中</a:t>
            </a:r>
            <a:r>
              <a:rPr lang="en-US"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有棕黄色的烟生成</a:t>
            </a:r>
            <a:endParaRPr lang="zh-CN" altLang="zh-CN" sz="1400" spc="-12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用稀盐酸除去铜锈的离子方程式为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CuO+2H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溶液中滴入过量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溶液充分反应后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将混合物倒入蒸发皿加热煮沸一会儿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然后冷却、过滤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滤纸上的物质为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蓝色固体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a16="http://schemas.microsoft.com/office/drawing/2014/main" xmlns="" id="{EF94D1D8-C133-4247-BE20-365173874D48}"/>
              </a:ext>
            </a:extLst>
          </p:cNvPr>
          <p:cNvSpPr/>
          <p:nvPr/>
        </p:nvSpPr>
        <p:spPr>
          <a:xfrm>
            <a:off x="15914092" y="2196654"/>
            <a:ext cx="6264695" cy="8208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6067141" y="2124646"/>
            <a:ext cx="5972386" cy="8097601"/>
          </a:xfrm>
          <a:prstGeom prst="rect">
            <a:avLst/>
          </a:prstGeom>
          <a:noFill/>
          <a:ln w="9525">
            <a:noFill/>
            <a:miter lim="800000"/>
            <a:headEnd/>
            <a:tailEnd/>
          </a:ln>
        </p:spPr>
        <p:txBody>
          <a:bodyPr wrap="square" anchor="ctr">
            <a:spAutoFit/>
          </a:bodyPr>
          <a:lstStyle/>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铜锈的成分是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不是</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溶液中滴入过量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溶液充分反应后生成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加热分解</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故加热后过滤</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滤纸上留下的是黑色物质</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32AAC93F-BA6E-433D-A92B-5DFAD702D896}"/>
              </a:ext>
            </a:extLst>
          </p:cNvPr>
          <p:cNvSpPr>
            <a:spLocks noChangeArrowheads="1"/>
          </p:cNvSpPr>
          <p:nvPr/>
        </p:nvSpPr>
        <p:spPr bwMode="auto">
          <a:xfrm>
            <a:off x="11401295" y="2072787"/>
            <a:ext cx="936104"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47302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AEBE1E89-978C-4D4D-8ADF-A221F6F29AC3}"/>
              </a:ext>
            </a:extLst>
          </p:cNvPr>
          <p:cNvSpPr/>
          <p:nvPr/>
        </p:nvSpPr>
        <p:spPr>
          <a:xfrm>
            <a:off x="1415888" y="2988742"/>
            <a:ext cx="20690892" cy="809760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辽宁实验中学月考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铜是一种紫红色金属</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被称作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电器工业的主角</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。铜主要是由黄铜矿炼制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焙烧时发生反应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2CuFeS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S+2FeS+SO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其简单流程如图</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焙烧时硫元素全部转化为二氧化硫</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在焙烧时氧化剂只有氧气</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粗铜精炼时用粗铜作阴极</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可以用于火法炼制铜</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1"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7777188" y="6042059"/>
            <a:ext cx="936699"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12"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4" y="2340670"/>
            <a:ext cx="377108" cy="5279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80438"/>
            <a:ext cx="10905550" cy="98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题组二　流程题中的铜及其化合物间的转化</a:t>
            </a:r>
            <a:endParaRPr lang="zh-CN" altLang="zh-CN" sz="1400" b="1" dirty="0">
              <a:solidFill>
                <a:srgbClr val="000000"/>
              </a:solidFill>
              <a:latin typeface="NEU-BZ-S92" panose="02020503000000020003"/>
              <a:ea typeface="方正书宋_GBK"/>
              <a:cs typeface="Times New Roman" panose="02020603050405020304" pitchFamily="18" charset="0"/>
            </a:endParaRPr>
          </a:p>
        </p:txBody>
      </p:sp>
      <p:pic>
        <p:nvPicPr>
          <p:cNvPr id="16" name="9WF381.EPS" descr="id:2147508055;FounderCES">
            <a:extLst>
              <a:ext uri="{FF2B5EF4-FFF2-40B4-BE49-F238E27FC236}">
                <a16:creationId xmlns:a16="http://schemas.microsoft.com/office/drawing/2014/main" xmlns="" id="{BAD27548-5345-470C-AD5F-2D8784A69586}"/>
              </a:ext>
            </a:extLst>
          </p:cNvPr>
          <p:cNvPicPr/>
          <p:nvPr/>
        </p:nvPicPr>
        <p:blipFill>
          <a:blip r:embed="rId4">
            <a:clrChange>
              <a:clrFrom>
                <a:srgbClr val="FFFFFF"/>
              </a:clrFrom>
              <a:clrTo>
                <a:srgbClr val="FFFFFF">
                  <a:alpha val="0"/>
                </a:srgbClr>
              </a:clrTo>
            </a:clrChange>
          </a:blip>
          <a:stretch>
            <a:fillRect/>
          </a:stretch>
        </p:blipFill>
        <p:spPr>
          <a:xfrm>
            <a:off x="11906055" y="3960900"/>
            <a:ext cx="9589268" cy="3129622"/>
          </a:xfrm>
          <a:prstGeom prst="rect">
            <a:avLst/>
          </a:prstGeom>
        </p:spPr>
      </p:pic>
      <p:pic>
        <p:nvPicPr>
          <p:cNvPr id="17" name="图片 16">
            <a:extLst>
              <a:ext uri="{FF2B5EF4-FFF2-40B4-BE49-F238E27FC236}">
                <a16:creationId xmlns:a16="http://schemas.microsoft.com/office/drawing/2014/main" xmlns="" id="{8181B3FC-0A6C-4EAC-8B70-EF87115E0A7B}"/>
              </a:ext>
            </a:extLst>
          </p:cNvPr>
          <p:cNvPicPr/>
          <p:nvPr/>
        </p:nvPicPr>
        <p:blipFill>
          <a:blip r:embed="rId5">
            <a:clrChange>
              <a:clrFrom>
                <a:srgbClr val="FFFFFF"/>
              </a:clrFrom>
              <a:clrTo>
                <a:srgbClr val="FFFFFF">
                  <a:alpha val="0"/>
                </a:srgbClr>
              </a:clrTo>
            </a:clrChange>
          </a:blip>
          <a:stretch>
            <a:fillRect/>
          </a:stretch>
        </p:blipFill>
        <p:spPr>
          <a:xfrm>
            <a:off x="2448596" y="4932958"/>
            <a:ext cx="1064112" cy="864096"/>
          </a:xfrm>
          <a:prstGeom prst="rect">
            <a:avLst/>
          </a:prstGeom>
        </p:spPr>
      </p:pic>
      <p:sp>
        <p:nvSpPr>
          <p:cNvPr id="24" name="矩形 23">
            <a:extLst>
              <a:ext uri="{FF2B5EF4-FFF2-40B4-BE49-F238E27FC236}">
                <a16:creationId xmlns:a16="http://schemas.microsoft.com/office/drawing/2014/main" xmlns="" id="{8917CAB6-3BB7-4102-BE08-E4229F9FED56}"/>
              </a:ext>
            </a:extLst>
          </p:cNvPr>
          <p:cNvSpPr/>
          <p:nvPr/>
        </p:nvSpPr>
        <p:spPr>
          <a:xfrm>
            <a:off x="11906055" y="7237214"/>
            <a:ext cx="10200725" cy="36724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Rectangle 17">
            <a:extLst>
              <a:ext uri="{FF2B5EF4-FFF2-40B4-BE49-F238E27FC236}">
                <a16:creationId xmlns:a16="http://schemas.microsoft.com/office/drawing/2014/main" xmlns="" id="{B7D7C6AE-817C-4406-ABDD-F246CF4D31F6}"/>
              </a:ext>
            </a:extLst>
          </p:cNvPr>
          <p:cNvSpPr>
            <a:spLocks noChangeArrowheads="1"/>
          </p:cNvSpPr>
          <p:nvPr/>
        </p:nvSpPr>
        <p:spPr bwMode="auto">
          <a:xfrm>
            <a:off x="11906055" y="7398270"/>
            <a:ext cx="9988363" cy="313932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由焙烧时的化学方程式可知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焙烧时只有部分硫元素转化为二氧化硫</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2026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AEBE1E89-978C-4D4D-8ADF-A221F6F29AC3}"/>
              </a:ext>
            </a:extLst>
          </p:cNvPr>
          <p:cNvSpPr/>
          <p:nvPr/>
        </p:nvSpPr>
        <p:spPr>
          <a:xfrm>
            <a:off x="1415888" y="2196654"/>
            <a:ext cx="20690892" cy="809760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辽宁实验中学月考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铜是一种紫红色金属</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被称作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电器工业的主角</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。铜主要是由黄铜矿炼制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焙烧时发生反应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2CuFeS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S+2FeS+SO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其简单流程如图</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焙烧时硫元素全部转化为二氧化硫</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在焙烧时氧化剂只有氧气</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粗铜精炼时用粗铜作阴极</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可以用于火法炼制铜</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3"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7822353" y="5249971"/>
            <a:ext cx="936699"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14" name="9WF381.EPS" descr="id:2147508055;FounderCES">
            <a:extLst>
              <a:ext uri="{FF2B5EF4-FFF2-40B4-BE49-F238E27FC236}">
                <a16:creationId xmlns:a16="http://schemas.microsoft.com/office/drawing/2014/main" xmlns="" id="{BAD27548-5345-470C-AD5F-2D8784A69586}"/>
              </a:ext>
            </a:extLst>
          </p:cNvPr>
          <p:cNvPicPr/>
          <p:nvPr/>
        </p:nvPicPr>
        <p:blipFill>
          <a:blip r:embed="rId3">
            <a:clrChange>
              <a:clrFrom>
                <a:srgbClr val="FFFFFF"/>
              </a:clrFrom>
              <a:clrTo>
                <a:srgbClr val="FFFFFF">
                  <a:alpha val="0"/>
                </a:srgbClr>
              </a:clrTo>
            </a:clrChange>
          </a:blip>
          <a:stretch>
            <a:fillRect/>
          </a:stretch>
        </p:blipFill>
        <p:spPr>
          <a:xfrm>
            <a:off x="11906055" y="3168812"/>
            <a:ext cx="9589268" cy="3129622"/>
          </a:xfrm>
          <a:prstGeom prst="rect">
            <a:avLst/>
          </a:prstGeom>
        </p:spPr>
      </p:pic>
      <p:pic>
        <p:nvPicPr>
          <p:cNvPr id="15" name="图片 14">
            <a:extLst>
              <a:ext uri="{FF2B5EF4-FFF2-40B4-BE49-F238E27FC236}">
                <a16:creationId xmlns:a16="http://schemas.microsoft.com/office/drawing/2014/main" xmlns="" id="{8181B3FC-0A6C-4EAC-8B70-EF87115E0A7B}"/>
              </a:ext>
            </a:extLst>
          </p:cNvPr>
          <p:cNvPicPr/>
          <p:nvPr/>
        </p:nvPicPr>
        <p:blipFill>
          <a:blip r:embed="rId4">
            <a:clrChange>
              <a:clrFrom>
                <a:srgbClr val="FFFFFF"/>
              </a:clrFrom>
              <a:clrTo>
                <a:srgbClr val="FFFFFF">
                  <a:alpha val="0"/>
                </a:srgbClr>
              </a:clrTo>
            </a:clrChange>
          </a:blip>
          <a:stretch>
            <a:fillRect/>
          </a:stretch>
        </p:blipFill>
        <p:spPr>
          <a:xfrm>
            <a:off x="2448596" y="4140870"/>
            <a:ext cx="1064112" cy="864096"/>
          </a:xfrm>
          <a:prstGeom prst="rect">
            <a:avLst/>
          </a:prstGeom>
        </p:spPr>
      </p:pic>
      <p:sp>
        <p:nvSpPr>
          <p:cNvPr id="16" name="矩形 15">
            <a:extLst>
              <a:ext uri="{FF2B5EF4-FFF2-40B4-BE49-F238E27FC236}">
                <a16:creationId xmlns:a16="http://schemas.microsoft.com/office/drawing/2014/main" xmlns="" id="{8917CAB6-3BB7-4102-BE08-E4229F9FED56}"/>
              </a:ext>
            </a:extLst>
          </p:cNvPr>
          <p:cNvSpPr/>
          <p:nvPr/>
        </p:nvSpPr>
        <p:spPr>
          <a:xfrm>
            <a:off x="11136970" y="6445130"/>
            <a:ext cx="11113826" cy="37444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Rectangle 17">
            <a:extLst>
              <a:ext uri="{FF2B5EF4-FFF2-40B4-BE49-F238E27FC236}">
                <a16:creationId xmlns:a16="http://schemas.microsoft.com/office/drawing/2014/main" xmlns="" id="{B7D7C6AE-817C-4406-ABDD-F246CF4D31F6}"/>
              </a:ext>
            </a:extLst>
          </p:cNvPr>
          <p:cNvSpPr>
            <a:spLocks noChangeArrowheads="1"/>
          </p:cNvSpPr>
          <p:nvPr/>
        </p:nvSpPr>
        <p:spPr bwMode="auto">
          <a:xfrm>
            <a:off x="11377587" y="6522182"/>
            <a:ext cx="10585177" cy="3019288"/>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焙烧时</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元素由</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价降低到</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元素由</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价升高到</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氧气中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元素由</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价降低到</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价</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则氧化剂为氧气和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CuFeS</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p:txBody>
      </p:sp>
    </p:spTree>
    <p:extLst>
      <p:ext uri="{BB962C8B-B14F-4D97-AF65-F5344CB8AC3E}">
        <p14:creationId xmlns:p14="http://schemas.microsoft.com/office/powerpoint/2010/main" val="211280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AEBE1E89-978C-4D4D-8ADF-A221F6F29AC3}"/>
              </a:ext>
            </a:extLst>
          </p:cNvPr>
          <p:cNvSpPr/>
          <p:nvPr/>
        </p:nvSpPr>
        <p:spPr>
          <a:xfrm>
            <a:off x="1415888" y="2124646"/>
            <a:ext cx="20690892" cy="809760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辽宁实验中学月考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铜是一种紫红色金属</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被称作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电器工业的主角</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。铜主要是由黄铜矿炼制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焙烧时发生反应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2CuFeS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S+2FeS+SO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其简单流程如图</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下列说法正确的是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焙烧时硫元素全部转化为二氧化硫</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在焙烧时氧化剂只有氧气</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粗铜精炼时用粗铜作阴极</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可以用于火法炼制铜</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1"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7822353" y="5177963"/>
            <a:ext cx="936699" cy="987963"/>
          </a:xfrm>
          <a:prstGeom prst="rect">
            <a:avLst/>
          </a:prstGeom>
          <a:noFill/>
          <a:ln w="9525">
            <a:noFill/>
            <a:miter lim="800000"/>
            <a:headEnd/>
            <a:tailEnd/>
          </a:ln>
        </p:spPr>
        <p:txBody>
          <a:bodyPr wrap="square" anchor="ctr">
            <a:spAutoFit/>
          </a:bodyPr>
          <a:lstStyle/>
          <a:p>
            <a:pPr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12" name="9WF381.EPS" descr="id:2147508055;FounderCES">
            <a:extLst>
              <a:ext uri="{FF2B5EF4-FFF2-40B4-BE49-F238E27FC236}">
                <a16:creationId xmlns:a16="http://schemas.microsoft.com/office/drawing/2014/main" xmlns="" id="{BAD27548-5345-470C-AD5F-2D8784A69586}"/>
              </a:ext>
            </a:extLst>
          </p:cNvPr>
          <p:cNvPicPr/>
          <p:nvPr/>
        </p:nvPicPr>
        <p:blipFill>
          <a:blip r:embed="rId3">
            <a:clrChange>
              <a:clrFrom>
                <a:srgbClr val="FFFFFF"/>
              </a:clrFrom>
              <a:clrTo>
                <a:srgbClr val="FFFFFF">
                  <a:alpha val="0"/>
                </a:srgbClr>
              </a:clrTo>
            </a:clrChange>
          </a:blip>
          <a:stretch>
            <a:fillRect/>
          </a:stretch>
        </p:blipFill>
        <p:spPr>
          <a:xfrm>
            <a:off x="11906055" y="3096804"/>
            <a:ext cx="9589268" cy="3129622"/>
          </a:xfrm>
          <a:prstGeom prst="rect">
            <a:avLst/>
          </a:prstGeom>
        </p:spPr>
      </p:pic>
      <p:pic>
        <p:nvPicPr>
          <p:cNvPr id="13" name="图片 12">
            <a:extLst>
              <a:ext uri="{FF2B5EF4-FFF2-40B4-BE49-F238E27FC236}">
                <a16:creationId xmlns:a16="http://schemas.microsoft.com/office/drawing/2014/main" xmlns="" id="{8181B3FC-0A6C-4EAC-8B70-EF87115E0A7B}"/>
              </a:ext>
            </a:extLst>
          </p:cNvPr>
          <p:cNvPicPr/>
          <p:nvPr/>
        </p:nvPicPr>
        <p:blipFill>
          <a:blip r:embed="rId4">
            <a:clrChange>
              <a:clrFrom>
                <a:srgbClr val="FFFFFF"/>
              </a:clrFrom>
              <a:clrTo>
                <a:srgbClr val="FFFFFF">
                  <a:alpha val="0"/>
                </a:srgbClr>
              </a:clrTo>
            </a:clrChange>
          </a:blip>
          <a:stretch>
            <a:fillRect/>
          </a:stretch>
        </p:blipFill>
        <p:spPr>
          <a:xfrm>
            <a:off x="2448596" y="4068862"/>
            <a:ext cx="1064112" cy="864096"/>
          </a:xfrm>
          <a:prstGeom prst="rect">
            <a:avLst/>
          </a:prstGeom>
        </p:spPr>
      </p:pic>
      <p:sp>
        <p:nvSpPr>
          <p:cNvPr id="14" name="矩形 13">
            <a:extLst>
              <a:ext uri="{FF2B5EF4-FFF2-40B4-BE49-F238E27FC236}">
                <a16:creationId xmlns:a16="http://schemas.microsoft.com/office/drawing/2014/main" xmlns="" id="{8917CAB6-3BB7-4102-BE08-E4229F9FED56}"/>
              </a:ext>
            </a:extLst>
          </p:cNvPr>
          <p:cNvSpPr/>
          <p:nvPr/>
        </p:nvSpPr>
        <p:spPr>
          <a:xfrm>
            <a:off x="11064962" y="6229102"/>
            <a:ext cx="11113826" cy="3600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Rectangle 17">
            <a:extLst>
              <a:ext uri="{FF2B5EF4-FFF2-40B4-BE49-F238E27FC236}">
                <a16:creationId xmlns:a16="http://schemas.microsoft.com/office/drawing/2014/main" xmlns="" id="{B7D7C6AE-817C-4406-ABDD-F246CF4D31F6}"/>
              </a:ext>
            </a:extLst>
          </p:cNvPr>
          <p:cNvSpPr>
            <a:spLocks noChangeArrowheads="1"/>
          </p:cNvSpPr>
          <p:nvPr/>
        </p:nvSpPr>
        <p:spPr bwMode="auto">
          <a:xfrm>
            <a:off x="11449595" y="6378166"/>
            <a:ext cx="10585177" cy="3019288"/>
          </a:xfrm>
          <a:prstGeom prst="rect">
            <a:avLst/>
          </a:prstGeom>
          <a:noFill/>
          <a:ln w="9525">
            <a:noFill/>
            <a:miter lim="800000"/>
            <a:headEnd/>
            <a:tailEnd/>
          </a:ln>
        </p:spPr>
        <p:txBody>
          <a:bodyPr wrap="square" anchor="ctr">
            <a:spAutoFit/>
          </a:bodyPr>
          <a:lstStyle/>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粗铜精炼时用粗铜作阳极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火法炼铜的原理为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Cu</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可用于火法炼制铜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6" name="图片 15">
            <a:extLst>
              <a:ext uri="{FF2B5EF4-FFF2-40B4-BE49-F238E27FC236}">
                <a16:creationId xmlns:a16="http://schemas.microsoft.com/office/drawing/2014/main" xmlns="" id="{17059356-624F-47EA-9858-234C61098E20}"/>
              </a:ext>
            </a:extLst>
          </p:cNvPr>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121746" y="7480411"/>
            <a:ext cx="888690" cy="751559"/>
          </a:xfrm>
          <a:prstGeom prst="rect">
            <a:avLst/>
          </a:prstGeom>
        </p:spPr>
      </p:pic>
    </p:spTree>
    <p:extLst>
      <p:ext uri="{BB962C8B-B14F-4D97-AF65-F5344CB8AC3E}">
        <p14:creationId xmlns:p14="http://schemas.microsoft.com/office/powerpoint/2010/main" val="275434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1">
            <a:extLst>
              <a:ext uri="{FF2B5EF4-FFF2-40B4-BE49-F238E27FC236}">
                <a16:creationId xmlns="" xmlns:a16="http://schemas.microsoft.com/office/drawing/2014/main" id="{5DFF794C-61C5-48EA-9602-D4C0886F1786}"/>
              </a:ext>
            </a:extLst>
          </p:cNvPr>
          <p:cNvSpPr txBox="1"/>
          <p:nvPr/>
        </p:nvSpPr>
        <p:spPr>
          <a:xfrm>
            <a:off x="18074332" y="8677376"/>
            <a:ext cx="3312367" cy="1015663"/>
          </a:xfrm>
          <a:prstGeom prst="rect">
            <a:avLst/>
          </a:prstGeom>
          <a:noFill/>
        </p:spPr>
        <p:txBody>
          <a:bodyPr wrap="square" lIns="91425" tIns="45711" rIns="91425" bIns="45711" rtlCol="0">
            <a:spAutoFit/>
          </a:bodyPr>
          <a:lstStyle/>
          <a:p>
            <a:pPr algn="r">
              <a:defRPr/>
            </a:pPr>
            <a:r>
              <a:rPr lang="zh-CN" altLang="en-US" sz="6000" b="1" dirty="0">
                <a:solidFill>
                  <a:srgbClr val="2E4571"/>
                </a:solidFill>
              </a:rPr>
              <a:t>新高考</a:t>
            </a:r>
            <a:r>
              <a:rPr lang="en-US" altLang="zh-CN" sz="6000" b="1" dirty="0">
                <a:solidFill>
                  <a:srgbClr val="2E4571"/>
                </a:solidFill>
              </a:rPr>
              <a:t>2</a:t>
            </a:r>
            <a:endParaRPr lang="zh-CN" altLang="en-US" sz="6000" b="1" dirty="0">
              <a:solidFill>
                <a:srgbClr val="2E4571"/>
              </a:solidFill>
            </a:endParaRPr>
          </a:p>
        </p:txBody>
      </p:sp>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矩形 8">
                <a:extLst>
                  <a:ext uri="{FF2B5EF4-FFF2-40B4-BE49-F238E27FC236}">
                    <a16:creationId xmlns:a16="http://schemas.microsoft.com/office/drawing/2014/main" xmlns="" id="{AAE63762-65A8-49CF-960E-15D8C6631A73}"/>
                  </a:ext>
                </a:extLst>
              </p:cNvPr>
              <p:cNvSpPr/>
              <p:nvPr/>
            </p:nvSpPr>
            <p:spPr>
              <a:xfrm>
                <a:off x="15842084" y="4932958"/>
                <a:ext cx="6408712" cy="3532890"/>
              </a:xfrm>
              <a:prstGeom prst="rect">
                <a:avLst/>
              </a:prstGeom>
            </p:spPr>
            <p:txBody>
              <a:bodyPr wrap="square">
                <a:spAutoFit/>
              </a:bodyPr>
              <a:lstStyle/>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Cu(NH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nor/>
                          </m:rPr>
                          <a:rPr lang="en-US" altLang="zh-CN" sz="4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的作用是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。写出操作</a:t>
                </a: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的名称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p:sp>
            <p:nvSpPr>
              <p:cNvPr id="9" name="矩形 8">
                <a:extLst>
                  <a:ext uri="{FF2B5EF4-FFF2-40B4-BE49-F238E27FC236}">
                    <a16:creationId xmlns:a16="http://schemas.microsoft.com/office/drawing/2014/main" xmlns:a14="http://schemas.microsoft.com/office/drawing/2010/main" xmlns="" id="{AAE63762-65A8-49CF-960E-15D8C6631A73}"/>
                  </a:ext>
                </a:extLst>
              </p:cNvPr>
              <p:cNvSpPr>
                <a:spLocks noRot="1" noChangeAspect="1" noMove="1" noResize="1" noEditPoints="1" noAdjustHandles="1" noChangeArrowheads="1" noChangeShapeType="1" noTextEdit="1"/>
              </p:cNvSpPr>
              <p:nvPr/>
            </p:nvSpPr>
            <p:spPr>
              <a:xfrm>
                <a:off x="15842084" y="4932958"/>
                <a:ext cx="6408712" cy="3532890"/>
              </a:xfrm>
              <a:prstGeom prst="rect">
                <a:avLst/>
              </a:prstGeom>
              <a:blipFill rotWithShape="1">
                <a:blip r:embed="rId2"/>
                <a:stretch>
                  <a:fillRect l="-3901" t="-1207" r="-2569" b="-12241"/>
                </a:stretch>
              </a:blipFill>
            </p:spPr>
            <p:txBody>
              <a:bodyPr/>
              <a:lstStyle/>
              <a:p>
                <a:r>
                  <a:rPr lang="zh-CN" altLang="en-US">
                    <a:noFill/>
                  </a:rPr>
                  <a:t> </a:t>
                </a:r>
              </a:p>
            </p:txBody>
          </p:sp>
        </mc:Fallback>
      </mc:AlternateContent>
      <p:pic>
        <p:nvPicPr>
          <p:cNvPr id="10"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3"/>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AEBE1E89-978C-4D4D-8ADF-A221F6F29AC3}"/>
              </a:ext>
            </a:extLst>
          </p:cNvPr>
          <p:cNvSpPr/>
          <p:nvPr/>
        </p:nvSpPr>
        <p:spPr>
          <a:xfrm>
            <a:off x="1512492" y="2153560"/>
            <a:ext cx="20906914" cy="2646878"/>
          </a:xfrm>
          <a:prstGeom prst="rect">
            <a:avLst/>
          </a:prstGeom>
        </p:spPr>
        <p:txBody>
          <a:bodyPr wrap="square">
            <a:spAutoFit/>
          </a:bodyPr>
          <a:lstStyle/>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废旧印刷电路板是一种电子废弃物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其中铜的含量达到矿石中的几十倍。湿法技术是将粉碎的印刷电路板经溶解、萃取、电解等操作得到纯铜等产品。某化学小组模拟该方法回收铜和制取胆矾</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流程简图如图。回答下列问题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7684988" y="6782865"/>
            <a:ext cx="2639702" cy="886781"/>
          </a:xfrm>
          <a:prstGeom prst="rect">
            <a:avLst/>
          </a:prstGeom>
          <a:noFill/>
          <a:ln w="9525">
            <a:noFill/>
            <a:miter lim="800000"/>
            <a:headEnd/>
            <a:tailEnd/>
          </a:ln>
        </p:spPr>
        <p:txBody>
          <a:bodyPr wrap="square" anchor="ctr">
            <a:spAutoFit/>
          </a:bodyPr>
          <a:lstStyle/>
          <a:p>
            <a:pPr>
              <a:lnSpc>
                <a:spcPct val="13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作氧化剂</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EF94D1D8-C133-4247-BE20-365173874D48}"/>
              </a:ext>
            </a:extLst>
          </p:cNvPr>
          <p:cNvSpPr/>
          <p:nvPr/>
        </p:nvSpPr>
        <p:spPr>
          <a:xfrm>
            <a:off x="1224460" y="9181430"/>
            <a:ext cx="20810312" cy="1856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4400"/>
          </a:p>
        </p:txBody>
      </p:sp>
      <mc:AlternateContent xmlns:mc="http://schemas.openxmlformats.org/markup-compatibility/2006">
        <mc:Choice xmlns:a14="http://schemas.microsoft.com/office/drawing/2010/main" Requires="a14">
          <p:sp>
            <p:nvSpPr>
              <p:cNvPr id="14"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538709" y="9153147"/>
                <a:ext cx="20450272" cy="1779718"/>
              </a:xfrm>
              <a:prstGeom prst="rect">
                <a:avLst/>
              </a:prstGeom>
              <a:noFill/>
              <a:ln w="9525">
                <a:noFill/>
                <a:miter lim="800000"/>
                <a:headEnd/>
                <a:tailEnd/>
              </a:ln>
            </p:spPr>
            <p:txBody>
              <a:bodyPr wrap="square" anchor="ctr">
                <a:spAutoFit/>
              </a:bodyPr>
              <a:lstStyle/>
              <a:p>
                <a:pPr latinLnBrk="1">
                  <a:lnSpc>
                    <a:spcPct val="13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 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A50021"/>
                    </a:solidFill>
                    <a:latin typeface="Times New Roman" panose="02020603050405020304" pitchFamily="18" charset="0"/>
                    <a:ea typeface="微软雅黑" panose="020B0503020204020204" pitchFamily="34" charset="-122"/>
                  </a:rPr>
                  <a:t>Cu(NH</a:t>
                </a:r>
                <a:r>
                  <a:rPr lang="en-US" altLang="zh-CN" sz="4400" baseline="-25000" dirty="0">
                    <a:solidFill>
                      <a:srgbClr val="A50021"/>
                    </a:solidFill>
                    <a:latin typeface="Times New Roman" panose="02020603050405020304" pitchFamily="18" charset="0"/>
                    <a:ea typeface="微软雅黑" panose="020B0503020204020204" pitchFamily="34" charset="-122"/>
                  </a:rPr>
                  <a:t>3</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nor/>
                          </m:rPr>
                          <a:rPr lang="en-US" altLang="zh-CN" sz="4400">
                            <a:solidFill>
                              <a:srgbClr val="A50021"/>
                            </a:solidFill>
                            <a:latin typeface="Times New Roman" panose="02020603050405020304" pitchFamily="18" charset="0"/>
                            <a:ea typeface="微软雅黑" panose="020B0503020204020204" pitchFamily="34" charset="-122"/>
                          </a:rPr>
                          <m:t>)</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p>
                    </m:sSubSup>
                  </m:oMath>
                </a14:m>
                <a:r>
                  <a:rPr lang="en-US" altLang="zh-CN" sz="4400" dirty="0">
                    <a:solidFill>
                      <a:srgbClr val="A50021"/>
                    </a:solidFill>
                    <a:latin typeface="Times New Roman" panose="02020603050405020304" pitchFamily="18" charset="0"/>
                    <a:ea typeface="微软雅黑" panose="020B0503020204020204" pitchFamily="34" charset="-122"/>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被氧化</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因此</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作氧化剂。操作</a:t>
                </a:r>
                <a:r>
                  <a:rPr lang="zh-CN" altLang="zh-CN" sz="4400" dirty="0">
                    <a:solidFill>
                      <a:srgbClr val="A50021"/>
                    </a:solidFill>
                    <a:cs typeface="宋体" panose="02010600030101010101" pitchFamily="2" charset="-122"/>
                  </a:rPr>
                  <a:t>①</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得到溶液和残渣</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为过滤。</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p:sp>
            <p:nvSpPr>
              <p:cNvPr id="14" name="Rectangle 17">
                <a:extLst>
                  <a:ext uri="{FF2B5EF4-FFF2-40B4-BE49-F238E27FC236}">
                    <a16:creationId xmlns:a16="http://schemas.microsoft.com/office/drawing/2014/main" xmlns:a14="http://schemas.microsoft.com/office/drawing/2010/main" xmlns="" id="{F5A32675-EE0E-4349-A176-9CEA366172C4}"/>
                  </a:ext>
                </a:extLst>
              </p:cNvPr>
              <p:cNvSpPr>
                <a:spLocks noRot="1" noChangeAspect="1" noMove="1" noResize="1" noEditPoints="1" noAdjustHandles="1" noChangeArrowheads="1" noChangeShapeType="1" noTextEdit="1"/>
              </p:cNvSpPr>
              <p:nvPr/>
            </p:nvSpPr>
            <p:spPr bwMode="auto">
              <a:xfrm>
                <a:off x="1538709" y="9153147"/>
                <a:ext cx="20450272" cy="1779718"/>
              </a:xfrm>
              <a:prstGeom prst="rect">
                <a:avLst/>
              </a:prstGeom>
              <a:blipFill rotWithShape="1">
                <a:blip r:embed="rId4"/>
                <a:stretch>
                  <a:fillRect l="-1192" t="-1718" b="-18557"/>
                </a:stretch>
              </a:blipFill>
              <a:ln w="9525">
                <a:noFill/>
                <a:miter lim="800000"/>
                <a:headEnd/>
                <a:tailEnd/>
              </a:ln>
            </p:spPr>
            <p:txBody>
              <a:bodyPr/>
              <a:lstStyle/>
              <a:p>
                <a:r>
                  <a:rPr lang="zh-CN" altLang="en-US">
                    <a:noFill/>
                  </a:rPr>
                  <a:t> </a:t>
                </a:r>
              </a:p>
            </p:txBody>
          </p:sp>
        </mc:Fallback>
      </mc:AlternateContent>
      <p:sp>
        <p:nvSpPr>
          <p:cNvPr id="15" name="Rectangle 16">
            <a:extLst>
              <a:ext uri="{FF2B5EF4-FFF2-40B4-BE49-F238E27FC236}">
                <a16:creationId xmlns:a16="http://schemas.microsoft.com/office/drawing/2014/main" xmlns="" id="{0E787D16-AF9C-43FF-9D91-AA7B3AD01048}"/>
              </a:ext>
            </a:extLst>
          </p:cNvPr>
          <p:cNvSpPr>
            <a:spLocks noChangeArrowheads="1"/>
          </p:cNvSpPr>
          <p:nvPr/>
        </p:nvSpPr>
        <p:spPr bwMode="auto">
          <a:xfrm>
            <a:off x="19521907" y="7646961"/>
            <a:ext cx="1648769" cy="886397"/>
          </a:xfrm>
          <a:prstGeom prst="rect">
            <a:avLst/>
          </a:prstGeom>
          <a:noFill/>
          <a:ln w="9525">
            <a:noFill/>
            <a:miter lim="800000"/>
            <a:headEnd/>
            <a:tailEnd/>
          </a:ln>
        </p:spPr>
        <p:txBody>
          <a:bodyPr wrap="square" anchor="ctr">
            <a:spAutoFit/>
          </a:bodyPr>
          <a:lstStyle/>
          <a:p>
            <a:pPr algn="just">
              <a:lnSpc>
                <a:spcPct val="13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过滤</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16" name="5TJH5.EPS" descr="id:2147508062;FounderCES">
            <a:extLst>
              <a:ext uri="{FF2B5EF4-FFF2-40B4-BE49-F238E27FC236}">
                <a16:creationId xmlns:a16="http://schemas.microsoft.com/office/drawing/2014/main" xmlns="" id="{D6130B6C-2C64-4AAB-839B-C1D0903A1ED9}"/>
              </a:ext>
            </a:extLst>
          </p:cNvPr>
          <p:cNvPicPr/>
          <p:nvPr/>
        </p:nvPicPr>
        <p:blipFill>
          <a:blip r:embed="rId5"/>
          <a:stretch>
            <a:fillRect/>
          </a:stretch>
        </p:blipFill>
        <p:spPr>
          <a:xfrm>
            <a:off x="1512492" y="4788942"/>
            <a:ext cx="14113568" cy="4258831"/>
          </a:xfrm>
          <a:prstGeom prst="rect">
            <a:avLst/>
          </a:prstGeom>
        </p:spPr>
      </p:pic>
    </p:spTree>
    <p:extLst>
      <p:ext uri="{BB962C8B-B14F-4D97-AF65-F5344CB8AC3E}">
        <p14:creationId xmlns:p14="http://schemas.microsoft.com/office/powerpoint/2010/main" val="179626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mc:AlternateContent xmlns:mc="http://schemas.openxmlformats.org/markup-compatibility/2006">
        <mc:Choice xmlns:a14="http://schemas.microsoft.com/office/drawing/2010/main" Requires="a14">
          <p:sp>
            <p:nvSpPr>
              <p:cNvPr id="10" name="矩形 9">
                <a:extLst>
                  <a:ext uri="{FF2B5EF4-FFF2-40B4-BE49-F238E27FC236}">
                    <a16:creationId xmlns:a16="http://schemas.microsoft.com/office/drawing/2014/main" xmlns="" id="{AEBE1E89-978C-4D4D-8ADF-A221F6F29AC3}"/>
                  </a:ext>
                </a:extLst>
              </p:cNvPr>
              <p:cNvSpPr/>
              <p:nvPr/>
            </p:nvSpPr>
            <p:spPr>
              <a:xfrm>
                <a:off x="1512492" y="1980630"/>
                <a:ext cx="20906914" cy="608089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Ⅱ</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是铜氨溶液中的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Cu(NH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nor/>
                          </m:rPr>
                          <a:rPr lang="en-US" altLang="zh-CN" sz="440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sup>
                    </m:sSubSup>
                  </m:oMath>
                </a14:m>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与有机物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RH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写出该反应的离子方程式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用到的主要仪器名称为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其目的是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填序号</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富集铜元素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使铜元素与水溶液中的物质分离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增加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在水中的溶解度</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p:sp>
            <p:nvSpPr>
              <p:cNvPr id="10" name="矩形 9">
                <a:extLst>
                  <a:ext uri="{FF2B5EF4-FFF2-40B4-BE49-F238E27FC236}">
                    <a16:creationId xmlns:a16="http://schemas.microsoft.com/office/drawing/2014/main" xmlns:a14="http://schemas.microsoft.com/office/drawing/2010/main" xmlns="" id="{AEBE1E89-978C-4D4D-8ADF-A221F6F29AC3}"/>
                  </a:ext>
                </a:extLst>
              </p:cNvPr>
              <p:cNvSpPr>
                <a:spLocks noRot="1" noChangeAspect="1" noMove="1" noResize="1" noEditPoints="1" noAdjustHandles="1" noChangeArrowheads="1" noChangeShapeType="1" noTextEdit="1"/>
              </p:cNvSpPr>
              <p:nvPr/>
            </p:nvSpPr>
            <p:spPr>
              <a:xfrm>
                <a:off x="1512492" y="1980630"/>
                <a:ext cx="20906914" cy="6080895"/>
              </a:xfrm>
              <a:prstGeom prst="rect">
                <a:avLst/>
              </a:prstGeom>
              <a:blipFill rotWithShape="1">
                <a:blip r:embed="rId3"/>
                <a:stretch>
                  <a:fillRect l="-1166" r="-962" b="-712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656508" y="2988742"/>
                <a:ext cx="9289032" cy="997709"/>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+2RH=2N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H</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+2NH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↑+CuR</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p:sp>
            <p:nvSpPr>
              <p:cNvPr id="13" name="Rectangle 16">
                <a:extLst>
                  <a:ext uri="{FF2B5EF4-FFF2-40B4-BE49-F238E27FC236}">
                    <a16:creationId xmlns:a16="http://schemas.microsoft.com/office/drawing/2014/main" xmlns:a14="http://schemas.microsoft.com/office/drawing/2010/main" xmlns="" id="{7258AA64-7B21-433D-8B7A-278556BA2D8E}"/>
                  </a:ext>
                </a:extLst>
              </p:cNvPr>
              <p:cNvSpPr>
                <a:spLocks noRot="1" noChangeAspect="1" noMove="1" noResize="1" noEditPoints="1" noAdjustHandles="1" noChangeArrowheads="1" noChangeShapeType="1" noTextEdit="1"/>
              </p:cNvSpPr>
              <p:nvPr/>
            </p:nvSpPr>
            <p:spPr bwMode="auto">
              <a:xfrm>
                <a:off x="1656508" y="2988742"/>
                <a:ext cx="9289032" cy="997709"/>
              </a:xfrm>
              <a:prstGeom prst="rect">
                <a:avLst/>
              </a:prstGeom>
              <a:blipFill rotWithShape="1">
                <a:blip r:embed="rId4"/>
                <a:stretch>
                  <a:fillRect l="-2690" r="-1050" b="-27439"/>
                </a:stretch>
              </a:blipFill>
              <a:ln w="9525">
                <a:noFill/>
                <a:miter lim="800000"/>
                <a:headEnd/>
                <a:tailEnd/>
              </a:ln>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xmlns="" id="{EF94D1D8-C133-4247-BE20-365173874D48}"/>
              </a:ext>
            </a:extLst>
          </p:cNvPr>
          <p:cNvSpPr/>
          <p:nvPr/>
        </p:nvSpPr>
        <p:spPr>
          <a:xfrm>
            <a:off x="1512492" y="8116709"/>
            <a:ext cx="20810312" cy="3224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4400"/>
          </a:p>
        </p:txBody>
      </p:sp>
      <mc:AlternateContent xmlns:mc="http://schemas.openxmlformats.org/markup-compatibility/2006">
        <mc:Choice xmlns:a14="http://schemas.microsoft.com/office/drawing/2010/main" Requires="a14">
          <p:sp>
            <p:nvSpPr>
              <p:cNvPr id="15"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764520" y="8158045"/>
                <a:ext cx="20234248" cy="2659574"/>
              </a:xfrm>
              <a:prstGeom prst="rect">
                <a:avLst/>
              </a:prstGeom>
              <a:noFill/>
              <a:ln w="9525">
                <a:noFill/>
                <a:miter lim="800000"/>
                <a:headEnd/>
                <a:tailEnd/>
              </a:ln>
            </p:spPr>
            <p:txBody>
              <a:bodyPr wrap="square" anchor="ctr">
                <a:spAutoFit/>
              </a:bodyPr>
              <a:lstStyle/>
              <a:p>
                <a:pPr latinLnBrk="1">
                  <a:lnSpc>
                    <a:spcPct val="13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根据流程图</a:t>
                </a:r>
                <a:r>
                  <a:rPr lang="en-US" altLang="zh-CN" sz="4400" dirty="0">
                    <a:solidFill>
                      <a:srgbClr val="A50021"/>
                    </a:solidFill>
                    <a:latin typeface="Times New Roman" panose="02020603050405020304" pitchFamily="18" charset="0"/>
                    <a:ea typeface="微软雅黑" panose="020B0503020204020204" pitchFamily="34" charset="-122"/>
                  </a:rPr>
                  <a:t>,Cu(NH</a:t>
                </a:r>
                <a:r>
                  <a:rPr lang="en-US" altLang="zh-CN" sz="4400" baseline="-25000" dirty="0">
                    <a:solidFill>
                      <a:srgbClr val="A50021"/>
                    </a:solidFill>
                    <a:latin typeface="Times New Roman" panose="02020603050405020304" pitchFamily="18" charset="0"/>
                    <a:ea typeface="微软雅黑" panose="020B0503020204020204" pitchFamily="34" charset="-122"/>
                  </a:rPr>
                  <a:t>3</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nor/>
                          </m:rPr>
                          <a:rPr lang="en-US" altLang="zh-CN" sz="4400">
                            <a:solidFill>
                              <a:srgbClr val="A50021"/>
                            </a:solidFill>
                            <a:latin typeface="Times New Roman" panose="02020603050405020304" pitchFamily="18" charset="0"/>
                            <a:ea typeface="微软雅黑" panose="020B0503020204020204" pitchFamily="34" charset="-122"/>
                          </a:rPr>
                          <m:t>)</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p>
                    </m:sSubSup>
                  </m:oMath>
                </a14:m>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A50021"/>
                    </a:solidFill>
                    <a:latin typeface="Times New Roman" panose="02020603050405020304" pitchFamily="18" charset="0"/>
                    <a:ea typeface="微软雅黑" panose="020B0503020204020204" pitchFamily="34" charset="-122"/>
                  </a:rPr>
                  <a:t>RH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400" dirty="0">
                    <a:solidFill>
                      <a:srgbClr val="A50021"/>
                    </a:solidFill>
                    <a:latin typeface="Times New Roman" panose="02020603050405020304" pitchFamily="18" charset="0"/>
                    <a:ea typeface="微软雅黑" panose="020B0503020204020204" pitchFamily="34" charset="-122"/>
                  </a:rPr>
                  <a:t>NH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N</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H</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4</m:t>
                        </m:r>
                      </m:sub>
                      <m:sup>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t>
                        </m:r>
                      </m:sup>
                    </m:sSubSup>
                  </m:oMath>
                </a14:m>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CuR</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根据原子守恒、电荷守恒配平离子方程式。操作</a:t>
                </a:r>
                <a:r>
                  <a:rPr lang="zh-CN" altLang="zh-CN" sz="4400" dirty="0">
                    <a:solidFill>
                      <a:srgbClr val="A50021"/>
                    </a:solidFill>
                    <a:cs typeface="宋体" panose="02010600030101010101" pitchFamily="2" charset="-122"/>
                  </a:rPr>
                  <a:t>②</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得到有机层和溶液</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为分液</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需要用到的主要仪器为分液漏斗</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目的是富集铜元素</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并分离出铜元素。</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mc:Choice>
        <mc:Fallback>
          <p:sp>
            <p:nvSpPr>
              <p:cNvPr id="15" name="Rectangle 17">
                <a:extLst>
                  <a:ext uri="{FF2B5EF4-FFF2-40B4-BE49-F238E27FC236}">
                    <a16:creationId xmlns:a16="http://schemas.microsoft.com/office/drawing/2014/main" xmlns:a14="http://schemas.microsoft.com/office/drawing/2010/main" xmlns="" id="{F5A32675-EE0E-4349-A176-9CEA366172C4}"/>
                  </a:ext>
                </a:extLst>
              </p:cNvPr>
              <p:cNvSpPr>
                <a:spLocks noRot="1" noChangeAspect="1" noMove="1" noResize="1" noEditPoints="1" noAdjustHandles="1" noChangeArrowheads="1" noChangeShapeType="1" noTextEdit="1"/>
              </p:cNvSpPr>
              <p:nvPr/>
            </p:nvSpPr>
            <p:spPr bwMode="auto">
              <a:xfrm>
                <a:off x="1764520" y="8158045"/>
                <a:ext cx="20234248" cy="2659574"/>
              </a:xfrm>
              <a:prstGeom prst="rect">
                <a:avLst/>
              </a:prstGeom>
              <a:blipFill rotWithShape="1">
                <a:blip r:embed="rId5"/>
                <a:stretch>
                  <a:fillRect l="-1205" r="-542" b="-12128"/>
                </a:stretch>
              </a:blipFill>
              <a:ln w="9525">
                <a:noFill/>
                <a:miter lim="800000"/>
                <a:headEnd/>
                <a:tailEnd/>
              </a:ln>
            </p:spPr>
            <p:txBody>
              <a:bodyPr/>
              <a:lstStyle/>
              <a:p>
                <a:r>
                  <a:rPr lang="zh-CN" altLang="en-US">
                    <a:noFill/>
                  </a:rPr>
                  <a:t> </a:t>
                </a:r>
              </a:p>
            </p:txBody>
          </p:sp>
        </mc:Fallback>
      </mc:AlternateContent>
      <p:sp>
        <p:nvSpPr>
          <p:cNvPr id="16" name="Rectangle 16">
            <a:extLst>
              <a:ext uri="{FF2B5EF4-FFF2-40B4-BE49-F238E27FC236}">
                <a16:creationId xmlns:a16="http://schemas.microsoft.com/office/drawing/2014/main" xmlns="" id="{0E787D16-AF9C-43FF-9D91-AA7B3AD01048}"/>
              </a:ext>
            </a:extLst>
          </p:cNvPr>
          <p:cNvSpPr>
            <a:spLocks noChangeArrowheads="1"/>
          </p:cNvSpPr>
          <p:nvPr/>
        </p:nvSpPr>
        <p:spPr bwMode="auto">
          <a:xfrm>
            <a:off x="18722404" y="3110457"/>
            <a:ext cx="2448272" cy="886397"/>
          </a:xfrm>
          <a:prstGeom prst="rect">
            <a:avLst/>
          </a:prstGeom>
          <a:noFill/>
          <a:ln w="9525">
            <a:noFill/>
            <a:miter lim="800000"/>
            <a:headEnd/>
            <a:tailEnd/>
          </a:ln>
        </p:spPr>
        <p:txBody>
          <a:bodyPr wrap="square" anchor="ctr">
            <a:spAutoFit/>
          </a:bodyPr>
          <a:lstStyle/>
          <a:p>
            <a:pPr algn="just">
              <a:lnSpc>
                <a:spcPct val="13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分液漏斗　</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17" name="5TJH5.EPS" descr="id:2147508062;FounderCES">
            <a:extLst>
              <a:ext uri="{FF2B5EF4-FFF2-40B4-BE49-F238E27FC236}">
                <a16:creationId xmlns:a16="http://schemas.microsoft.com/office/drawing/2014/main" xmlns="" id="{D6130B6C-2C64-4AAB-839B-C1D0903A1ED9}"/>
              </a:ext>
            </a:extLst>
          </p:cNvPr>
          <p:cNvPicPr/>
          <p:nvPr/>
        </p:nvPicPr>
        <p:blipFill>
          <a:blip r:embed="rId6"/>
          <a:stretch>
            <a:fillRect/>
          </a:stretch>
        </p:blipFill>
        <p:spPr>
          <a:xfrm>
            <a:off x="10369476" y="4608140"/>
            <a:ext cx="11593288" cy="3192876"/>
          </a:xfrm>
          <a:prstGeom prst="rect">
            <a:avLst/>
          </a:prstGeom>
        </p:spPr>
      </p:pic>
      <p:sp>
        <p:nvSpPr>
          <p:cNvPr id="18" name="Rectangle 16">
            <a:extLst>
              <a:ext uri="{FF2B5EF4-FFF2-40B4-BE49-F238E27FC236}">
                <a16:creationId xmlns:a16="http://schemas.microsoft.com/office/drawing/2014/main" xmlns="" id="{CF356169-48EE-43A7-A757-D3D71D938C46}"/>
              </a:ext>
            </a:extLst>
          </p:cNvPr>
          <p:cNvSpPr>
            <a:spLocks noChangeArrowheads="1"/>
          </p:cNvSpPr>
          <p:nvPr/>
        </p:nvSpPr>
        <p:spPr bwMode="auto">
          <a:xfrm>
            <a:off x="2808637" y="4118569"/>
            <a:ext cx="792088" cy="886397"/>
          </a:xfrm>
          <a:prstGeom prst="rect">
            <a:avLst/>
          </a:prstGeom>
          <a:noFill/>
          <a:ln w="9525">
            <a:noFill/>
            <a:miter lim="800000"/>
            <a:headEnd/>
            <a:tailEnd/>
          </a:ln>
        </p:spPr>
        <p:txBody>
          <a:bodyPr wrap="square" anchor="ctr">
            <a:spAutoFit/>
          </a:bodyPr>
          <a:lstStyle/>
          <a:p>
            <a:pPr algn="just">
              <a:lnSpc>
                <a:spcPct val="13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ab</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59003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7" name="矩形 6">
            <a:extLst>
              <a:ext uri="{FF2B5EF4-FFF2-40B4-BE49-F238E27FC236}">
                <a16:creationId xmlns:a16="http://schemas.microsoft.com/office/drawing/2014/main" xmlns="" id="{AEBE1E89-978C-4D4D-8ADF-A221F6F29AC3}"/>
              </a:ext>
            </a:extLst>
          </p:cNvPr>
          <p:cNvSpPr/>
          <p:nvPr/>
        </p:nvSpPr>
        <p:spPr>
          <a:xfrm>
            <a:off x="1512492" y="1980630"/>
            <a:ext cx="20906914"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en-US" altLang="zh-CN" sz="4400" dirty="0">
                <a:solidFill>
                  <a:srgbClr val="000000"/>
                </a:solidFill>
                <a:latin typeface="Times New Roman" panose="02020603050405020304" pitchFamily="18" charset="0"/>
                <a:ea typeface="微软雅黑" panose="020B0503020204020204" pitchFamily="34" charset="-122"/>
              </a:rPr>
              <a:t>Ⅲ</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是有机溶液中的</a:t>
            </a:r>
            <a:r>
              <a:rPr lang="en-US" altLang="zh-CN" sz="4400" dirty="0">
                <a:solidFill>
                  <a:srgbClr val="000000"/>
                </a:solidFill>
                <a:latin typeface="Times New Roman" panose="02020603050405020304" pitchFamily="18" charset="0"/>
                <a:ea typeface="微软雅黑" panose="020B0503020204020204" pitchFamily="34" charset="-122"/>
              </a:rPr>
              <a:t>CuR</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与稀硫酸反应生成</a:t>
            </a:r>
            <a:r>
              <a:rPr lang="en-US" altLang="zh-CN" sz="4400" dirty="0">
                <a:solidFill>
                  <a:srgbClr val="000000"/>
                </a:solidFill>
                <a:latin typeface="Times New Roman" panose="02020603050405020304" pitchFamily="18" charset="0"/>
                <a:ea typeface="微软雅黑" panose="020B0503020204020204" pitchFamily="34" charset="-122"/>
              </a:rPr>
              <a:t>CuSO</a:t>
            </a:r>
            <a:r>
              <a:rPr lang="en-US" altLang="zh-CN" sz="4400" baseline="-25000" dirty="0">
                <a:solidFill>
                  <a:srgbClr val="000000"/>
                </a:solidFill>
                <a:latin typeface="Times New Roman" panose="02020603050405020304" pitchFamily="18" charset="0"/>
                <a:ea typeface="微软雅黑" panose="020B0503020204020204" pitchFamily="34" charset="-122"/>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。若操作</a:t>
            </a:r>
            <a:r>
              <a:rPr lang="zh-CN" altLang="zh-CN" sz="4400" dirty="0">
                <a:solidFill>
                  <a:srgbClr val="000000"/>
                </a:solidFill>
                <a:cs typeface="宋体" panose="02010600030101010101" pitchFamily="2" charset="-122"/>
              </a:rPr>
              <a:t>③</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使用如图装置</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图中存在的错误是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8" name="矩形 7">
            <a:extLst>
              <a:ext uri="{FF2B5EF4-FFF2-40B4-BE49-F238E27FC236}">
                <a16:creationId xmlns:a16="http://schemas.microsoft.com/office/drawing/2014/main" xmlns="" id="{EF94D1D8-C133-4247-BE20-365173874D48}"/>
              </a:ext>
            </a:extLst>
          </p:cNvPr>
          <p:cNvSpPr/>
          <p:nvPr/>
        </p:nvSpPr>
        <p:spPr>
          <a:xfrm>
            <a:off x="1440484" y="7885287"/>
            <a:ext cx="20810312" cy="2304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4400"/>
          </a:p>
        </p:txBody>
      </p:sp>
      <p:sp>
        <p:nvSpPr>
          <p:cNvPr id="9"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728516" y="8173318"/>
            <a:ext cx="20234248" cy="1766637"/>
          </a:xfrm>
          <a:prstGeom prst="rect">
            <a:avLst/>
          </a:prstGeom>
          <a:noFill/>
          <a:ln w="9525">
            <a:noFill/>
            <a:miter lim="800000"/>
            <a:headEnd/>
            <a:tailEnd/>
          </a:ln>
        </p:spPr>
        <p:txBody>
          <a:bodyPr wrap="square" anchor="ctr">
            <a:spAutoFit/>
          </a:bodyPr>
          <a:lstStyle/>
          <a:p>
            <a:pPr latinLnBrk="1">
              <a:lnSpc>
                <a:spcPct val="13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 CuR</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与稀硫酸发生复分解反应</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400" dirty="0">
                <a:solidFill>
                  <a:srgbClr val="A50021"/>
                </a:solidFill>
                <a:latin typeface="Times New Roman" panose="02020603050405020304" pitchFamily="18" charset="0"/>
                <a:ea typeface="微软雅黑" panose="020B0503020204020204" pitchFamily="34" charset="-122"/>
              </a:rPr>
              <a:t>CuSO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RH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。图中错误有</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分液漏斗尖端未紧靠烧杯内壁</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分液漏斗中液体太多。</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0" name="Rectangle 16">
            <a:extLst>
              <a:ext uri="{FF2B5EF4-FFF2-40B4-BE49-F238E27FC236}">
                <a16:creationId xmlns:a16="http://schemas.microsoft.com/office/drawing/2014/main" xmlns="" id="{0E787D16-AF9C-43FF-9D91-AA7B3AD01048}"/>
              </a:ext>
            </a:extLst>
          </p:cNvPr>
          <p:cNvSpPr>
            <a:spLocks noChangeArrowheads="1"/>
          </p:cNvSpPr>
          <p:nvPr/>
        </p:nvSpPr>
        <p:spPr bwMode="auto">
          <a:xfrm>
            <a:off x="15698068" y="1959932"/>
            <a:ext cx="1224136" cy="884794"/>
          </a:xfrm>
          <a:prstGeom prst="rect">
            <a:avLst/>
          </a:prstGeom>
          <a:noFill/>
          <a:ln w="9525">
            <a:noFill/>
            <a:miter lim="800000"/>
            <a:headEnd/>
            <a:tailEnd/>
          </a:ln>
        </p:spPr>
        <p:txBody>
          <a:bodyPr wrap="square" anchor="ctr">
            <a:spAutoFit/>
          </a:bodyPr>
          <a:lstStyle/>
          <a:p>
            <a:pPr algn="just">
              <a:lnSpc>
                <a:spcPct val="13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RH</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14" name="5TJH5.EPS" descr="id:2147508062;FounderCES">
            <a:extLst>
              <a:ext uri="{FF2B5EF4-FFF2-40B4-BE49-F238E27FC236}">
                <a16:creationId xmlns:a16="http://schemas.microsoft.com/office/drawing/2014/main" xmlns="" id="{D6130B6C-2C64-4AAB-839B-C1D0903A1ED9}"/>
              </a:ext>
            </a:extLst>
          </p:cNvPr>
          <p:cNvPicPr/>
          <p:nvPr/>
        </p:nvPicPr>
        <p:blipFill>
          <a:blip r:embed="rId3"/>
          <a:stretch>
            <a:fillRect/>
          </a:stretch>
        </p:blipFill>
        <p:spPr>
          <a:xfrm>
            <a:off x="2448596" y="4146090"/>
            <a:ext cx="11593288" cy="3192876"/>
          </a:xfrm>
          <a:prstGeom prst="rect">
            <a:avLst/>
          </a:prstGeom>
        </p:spPr>
      </p:pic>
      <p:sp>
        <p:nvSpPr>
          <p:cNvPr id="15" name="Rectangle 16">
            <a:extLst>
              <a:ext uri="{FF2B5EF4-FFF2-40B4-BE49-F238E27FC236}">
                <a16:creationId xmlns:a16="http://schemas.microsoft.com/office/drawing/2014/main" xmlns="" id="{CF356169-48EE-43A7-A757-D3D71D938C46}"/>
              </a:ext>
            </a:extLst>
          </p:cNvPr>
          <p:cNvSpPr>
            <a:spLocks noChangeArrowheads="1"/>
          </p:cNvSpPr>
          <p:nvPr/>
        </p:nvSpPr>
        <p:spPr bwMode="auto">
          <a:xfrm>
            <a:off x="6985100" y="2966441"/>
            <a:ext cx="9937104" cy="886397"/>
          </a:xfrm>
          <a:prstGeom prst="rect">
            <a:avLst/>
          </a:prstGeom>
          <a:noFill/>
          <a:ln w="9525">
            <a:noFill/>
            <a:miter lim="800000"/>
            <a:headEnd/>
            <a:tailEnd/>
          </a:ln>
        </p:spPr>
        <p:txBody>
          <a:bodyPr wrap="square" anchor="ctr">
            <a:spAutoFit/>
          </a:bodyPr>
          <a:lstStyle/>
          <a:p>
            <a:pPr algn="just">
              <a:lnSpc>
                <a:spcPct val="13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分液漏斗尖端未紧靠烧杯内壁</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液体过多</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pic>
        <p:nvPicPr>
          <p:cNvPr id="16" name="5TJH6.EPS" descr="id:2147508069;FounderCES">
            <a:extLst>
              <a:ext uri="{FF2B5EF4-FFF2-40B4-BE49-F238E27FC236}">
                <a16:creationId xmlns:a16="http://schemas.microsoft.com/office/drawing/2014/main" xmlns="" id="{75568EC8-9D04-4B78-AB49-422C745FA7CA}"/>
              </a:ext>
            </a:extLst>
          </p:cNvPr>
          <p:cNvPicPr/>
          <p:nvPr/>
        </p:nvPicPr>
        <p:blipFill>
          <a:blip r:embed="rId4"/>
          <a:stretch>
            <a:fillRect/>
          </a:stretch>
        </p:blipFill>
        <p:spPr>
          <a:xfrm>
            <a:off x="16922204" y="4146090"/>
            <a:ext cx="2736304" cy="3411358"/>
          </a:xfrm>
          <a:prstGeom prst="rect">
            <a:avLst/>
          </a:prstGeom>
        </p:spPr>
      </p:pic>
    </p:spTree>
    <p:extLst>
      <p:ext uri="{BB962C8B-B14F-4D97-AF65-F5344CB8AC3E}">
        <p14:creationId xmlns:p14="http://schemas.microsoft.com/office/powerpoint/2010/main" val="729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AEBE1E89-978C-4D4D-8ADF-A221F6F29AC3}"/>
              </a:ext>
            </a:extLst>
          </p:cNvPr>
          <p:cNvSpPr/>
          <p:nvPr/>
        </p:nvSpPr>
        <p:spPr>
          <a:xfrm>
            <a:off x="1512492" y="1980630"/>
            <a:ext cx="20906914" cy="1996700"/>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zh-CN" altLang="zh-CN" sz="4400" dirty="0">
                <a:solidFill>
                  <a:srgbClr val="000000"/>
                </a:solidFill>
                <a:latin typeface="NEU-BZ-S92" panose="02020503000000020003"/>
                <a:cs typeface="宋体" panose="02010600030101010101" pitchFamily="2" charset="-122"/>
              </a:rPr>
              <a:t>④</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以石墨作电极电解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溶液。阴极析出铜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阳极产物是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zh-CN" altLang="zh-CN" sz="4400" dirty="0">
                <a:solidFill>
                  <a:srgbClr val="000000"/>
                </a:solidFill>
                <a:latin typeface="NEU-BZ-S92" panose="02020503000000020003"/>
                <a:cs typeface="宋体" panose="02010600030101010101" pitchFamily="2" charset="-122"/>
              </a:rPr>
              <a:t>⑤</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由硫酸铜溶液制胆矾的主要步骤是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、洗涤和干燥。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EF94D1D8-C133-4247-BE20-365173874D48}"/>
              </a:ext>
            </a:extLst>
          </p:cNvPr>
          <p:cNvSpPr/>
          <p:nvPr/>
        </p:nvSpPr>
        <p:spPr>
          <a:xfrm>
            <a:off x="13768282" y="4140870"/>
            <a:ext cx="8496944" cy="4680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4400"/>
          </a:p>
        </p:txBody>
      </p:sp>
      <p:sp>
        <p:nvSpPr>
          <p:cNvPr id="17"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4047035" y="4163129"/>
            <a:ext cx="8064896" cy="4407745"/>
          </a:xfrm>
          <a:prstGeom prst="rect">
            <a:avLst/>
          </a:prstGeom>
          <a:noFill/>
          <a:ln w="9525">
            <a:noFill/>
            <a:miter lim="800000"/>
            <a:headEnd/>
            <a:tailEnd/>
          </a:ln>
        </p:spPr>
        <p:txBody>
          <a:bodyPr wrap="square" anchor="ctr">
            <a:spAutoFit/>
          </a:bodyPr>
          <a:lstStyle/>
          <a:p>
            <a:pPr latinLnBrk="1">
              <a:lnSpc>
                <a:spcPct val="13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电解</a:t>
            </a:r>
            <a:r>
              <a:rPr lang="en-US" altLang="zh-CN" sz="4400" dirty="0">
                <a:solidFill>
                  <a:srgbClr val="A50021"/>
                </a:solidFill>
                <a:latin typeface="Times New Roman" panose="02020603050405020304" pitchFamily="18" charset="0"/>
                <a:ea typeface="微软雅黑" panose="020B0503020204020204" pitchFamily="34" charset="-122"/>
              </a:rPr>
              <a:t>CuSO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阳极为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OH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放电</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阳极产物为</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4400" dirty="0">
                <a:solidFill>
                  <a:srgbClr val="A50021"/>
                </a:solidFill>
                <a:latin typeface="Times New Roman" panose="02020603050405020304" pitchFamily="18" charset="0"/>
                <a:ea typeface="微软雅黑" panose="020B0503020204020204" pitchFamily="34" charset="-122"/>
              </a:rPr>
              <a:t>CuSO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溶液制得胆矾的步骤为加热浓缩、冷却结晶、过滤、洗涤和干燥。</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8" name="Rectangle 16">
            <a:extLst>
              <a:ext uri="{FF2B5EF4-FFF2-40B4-BE49-F238E27FC236}">
                <a16:creationId xmlns:a16="http://schemas.microsoft.com/office/drawing/2014/main" xmlns="" id="{0E787D16-AF9C-43FF-9D91-AA7B3AD01048}"/>
              </a:ext>
            </a:extLst>
          </p:cNvPr>
          <p:cNvSpPr>
            <a:spLocks noChangeArrowheads="1"/>
          </p:cNvSpPr>
          <p:nvPr/>
        </p:nvSpPr>
        <p:spPr bwMode="auto">
          <a:xfrm>
            <a:off x="17498268" y="1836614"/>
            <a:ext cx="3024336"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9" name="5TJH5.EPS" descr="id:2147508062;FounderCES">
            <a:extLst>
              <a:ext uri="{FF2B5EF4-FFF2-40B4-BE49-F238E27FC236}">
                <a16:creationId xmlns:a16="http://schemas.microsoft.com/office/drawing/2014/main" xmlns="" id="{D6130B6C-2C64-4AAB-839B-C1D0903A1ED9}"/>
              </a:ext>
            </a:extLst>
          </p:cNvPr>
          <p:cNvPicPr/>
          <p:nvPr/>
        </p:nvPicPr>
        <p:blipFill>
          <a:blip r:embed="rId3"/>
          <a:stretch>
            <a:fillRect/>
          </a:stretch>
        </p:blipFill>
        <p:spPr>
          <a:xfrm>
            <a:off x="1512492" y="4443407"/>
            <a:ext cx="11593288" cy="3192876"/>
          </a:xfrm>
          <a:prstGeom prst="rect">
            <a:avLst/>
          </a:prstGeom>
        </p:spPr>
      </p:pic>
      <p:sp>
        <p:nvSpPr>
          <p:cNvPr id="20" name="Rectangle 16">
            <a:extLst>
              <a:ext uri="{FF2B5EF4-FFF2-40B4-BE49-F238E27FC236}">
                <a16:creationId xmlns:a16="http://schemas.microsoft.com/office/drawing/2014/main" xmlns="" id="{CF356169-48EE-43A7-A757-D3D71D938C46}"/>
              </a:ext>
            </a:extLst>
          </p:cNvPr>
          <p:cNvSpPr>
            <a:spLocks noChangeArrowheads="1"/>
          </p:cNvSpPr>
          <p:nvPr/>
        </p:nvSpPr>
        <p:spPr bwMode="auto">
          <a:xfrm>
            <a:off x="10596382" y="2966441"/>
            <a:ext cx="6912768" cy="886397"/>
          </a:xfrm>
          <a:prstGeom prst="rect">
            <a:avLst/>
          </a:prstGeom>
          <a:noFill/>
          <a:ln w="9525">
            <a:noFill/>
            <a:miter lim="800000"/>
            <a:headEnd/>
            <a:tailEnd/>
          </a:ln>
        </p:spPr>
        <p:txBody>
          <a:bodyPr wrap="square" anchor="ctr">
            <a:spAutoFit/>
          </a:bodyPr>
          <a:lstStyle/>
          <a:p>
            <a:pPr algn="just">
              <a:lnSpc>
                <a:spcPct val="13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加热浓缩、冷却结晶、过滤</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23299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AEBE1E89-978C-4D4D-8ADF-A221F6F29AC3}"/>
              </a:ext>
            </a:extLst>
          </p:cNvPr>
          <p:cNvSpPr/>
          <p:nvPr/>
        </p:nvSpPr>
        <p:spPr>
          <a:xfrm>
            <a:off x="1512492" y="1980630"/>
            <a:ext cx="20906914" cy="2123658"/>
          </a:xfrm>
          <a:prstGeom prst="rect">
            <a:avLst/>
          </a:prstGeom>
        </p:spPr>
        <p:txBody>
          <a:bodyPr wrap="square">
            <a:spAutoFit/>
          </a:bodyPr>
          <a:lstStyle/>
          <a:p>
            <a:pPr>
              <a:lnSpc>
                <a:spcPct val="150000"/>
              </a:lnSpc>
              <a:spcAft>
                <a:spcPts val="0"/>
              </a:spcAft>
            </a:pPr>
            <a:r>
              <a:rPr lang="en-US"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流程中有三处实现了试剂的循环使用</a:t>
            </a:r>
            <a:r>
              <a:rPr lang="en-US"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已用虚线标出两处</a:t>
            </a:r>
            <a:r>
              <a:rPr lang="en-US"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第三处的试剂是</a:t>
            </a:r>
            <a:r>
              <a:rPr lang="zh-CN" altLang="zh-CN" sz="4400" u="sng" spc="-13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3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。循环使用的</a:t>
            </a:r>
            <a:r>
              <a:rPr lang="en-US"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NH</a:t>
            </a:r>
            <a:r>
              <a:rPr lang="en-US" altLang="zh-CN" sz="4400" spc="-13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Cl</a:t>
            </a:r>
            <a:r>
              <a:rPr lang="zh-CN"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在反应</a:t>
            </a:r>
            <a:r>
              <a:rPr lang="en-US"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中的主要作用是</a:t>
            </a:r>
            <a:r>
              <a:rPr lang="zh-CN" altLang="zh-CN" sz="4400" u="sng" spc="-13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3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30" dirty="0" smtClean="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spc="-13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spc="-130"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3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spc="-13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EF94D1D8-C133-4247-BE20-365173874D48}"/>
              </a:ext>
            </a:extLst>
          </p:cNvPr>
          <p:cNvSpPr/>
          <p:nvPr/>
        </p:nvSpPr>
        <p:spPr>
          <a:xfrm>
            <a:off x="14329916" y="4180130"/>
            <a:ext cx="7920880" cy="3849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endParaRPr lang="zh-CN" altLang="en-US" sz="4400"/>
          </a:p>
        </p:txBody>
      </p:sp>
      <p:sp>
        <p:nvSpPr>
          <p:cNvPr id="17" name="Rectangle 17">
            <a:extLst>
              <a:ext uri="{FF2B5EF4-FFF2-40B4-BE49-F238E27FC236}">
                <a16:creationId xmlns:a16="http://schemas.microsoft.com/office/drawing/2014/main" xmlns="" id="{F5A32675-EE0E-4349-A176-9CEA366172C4}"/>
              </a:ext>
            </a:extLst>
          </p:cNvPr>
          <p:cNvSpPr>
            <a:spLocks noChangeArrowheads="1"/>
          </p:cNvSpPr>
          <p:nvPr/>
        </p:nvSpPr>
        <p:spPr bwMode="auto">
          <a:xfrm>
            <a:off x="14617947" y="4283701"/>
            <a:ext cx="7394567" cy="3527504"/>
          </a:xfrm>
          <a:prstGeom prst="rect">
            <a:avLst/>
          </a:prstGeom>
          <a:noFill/>
          <a:ln w="9525">
            <a:noFill/>
            <a:miter lim="800000"/>
            <a:headEnd/>
            <a:tailEnd/>
          </a:ln>
        </p:spPr>
        <p:txBody>
          <a:bodyPr wrap="square" anchor="ctr">
            <a:spAutoFit/>
          </a:bodyPr>
          <a:lstStyle/>
          <a:p>
            <a:pPr latinLnBrk="1">
              <a:lnSpc>
                <a:spcPct val="13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电解</a:t>
            </a:r>
            <a:r>
              <a:rPr lang="en-US" altLang="zh-CN" sz="4400" dirty="0">
                <a:solidFill>
                  <a:srgbClr val="A50021"/>
                </a:solidFill>
                <a:latin typeface="Times New Roman" panose="02020603050405020304" pitchFamily="18" charset="0"/>
                <a:ea typeface="微软雅黑" panose="020B0503020204020204" pitchFamily="34" charset="-122"/>
              </a:rPr>
              <a:t>CuSO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溶液制得的</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SO</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可以循环利用。循环使用的</a:t>
            </a:r>
            <a:r>
              <a:rPr lang="en-US" altLang="zh-CN" sz="4400" dirty="0">
                <a:solidFill>
                  <a:srgbClr val="A50021"/>
                </a:solidFill>
                <a:latin typeface="Times New Roman" panose="02020603050405020304" pitchFamily="18" charset="0"/>
                <a:ea typeface="微软雅黑" panose="020B0503020204020204" pitchFamily="34" charset="-122"/>
              </a:rPr>
              <a:t>NH</a:t>
            </a:r>
            <a:r>
              <a:rPr lang="en-US" altLang="zh-CN" sz="4400" baseline="-25000" dirty="0">
                <a:solidFill>
                  <a:srgbClr val="A50021"/>
                </a:solidFill>
                <a:latin typeface="Times New Roman" panose="02020603050405020304" pitchFamily="18" charset="0"/>
                <a:ea typeface="微软雅黑" panose="020B0503020204020204" pitchFamily="34" charset="-122"/>
              </a:rPr>
              <a:t>4</a:t>
            </a:r>
            <a:r>
              <a:rPr lang="en-US" altLang="zh-CN" sz="4400" dirty="0">
                <a:solidFill>
                  <a:srgbClr val="A50021"/>
                </a:solidFill>
                <a:latin typeface="Times New Roman" panose="02020603050405020304" pitchFamily="18" charset="0"/>
                <a:ea typeface="微软雅黑" panose="020B0503020204020204" pitchFamily="34" charset="-122"/>
              </a:rPr>
              <a:t>Cl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在反应</a:t>
            </a:r>
            <a:r>
              <a:rPr lang="en-US" altLang="zh-CN" sz="4400" dirty="0">
                <a:solidFill>
                  <a:srgbClr val="A50021"/>
                </a:solidFill>
                <a:latin typeface="Times New Roman" panose="02020603050405020304" pitchFamily="18" charset="0"/>
                <a:ea typeface="微软雅黑" panose="020B0503020204020204" pitchFamily="34" charset="-122"/>
              </a:rPr>
              <a:t>Ⅰ</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中可以防止</a:t>
            </a:r>
            <a:r>
              <a:rPr lang="en-US" altLang="zh-CN" sz="4400" dirty="0">
                <a:solidFill>
                  <a:srgbClr val="A50021"/>
                </a:solidFill>
                <a:latin typeface="Times New Roman" panose="02020603050405020304" pitchFamily="18" charset="0"/>
                <a:ea typeface="微软雅黑" panose="020B0503020204020204" pitchFamily="34" charset="-122"/>
              </a:rPr>
              <a:t>Cu</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转化为沉淀。</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8" name="Rectangle 16">
            <a:extLst>
              <a:ext uri="{FF2B5EF4-FFF2-40B4-BE49-F238E27FC236}">
                <a16:creationId xmlns:a16="http://schemas.microsoft.com/office/drawing/2014/main" xmlns="" id="{0E787D16-AF9C-43FF-9D91-AA7B3AD01048}"/>
              </a:ext>
            </a:extLst>
          </p:cNvPr>
          <p:cNvSpPr>
            <a:spLocks noChangeArrowheads="1"/>
          </p:cNvSpPr>
          <p:nvPr/>
        </p:nvSpPr>
        <p:spPr bwMode="auto">
          <a:xfrm>
            <a:off x="19370476" y="1856763"/>
            <a:ext cx="3024336"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SO</a:t>
            </a:r>
            <a:r>
              <a:rPr lang="en-US" altLang="zh-CN" sz="4400" baseline="-25000" dirty="0">
                <a:solidFill>
                  <a:srgbClr val="A50021"/>
                </a:solidFill>
                <a:latin typeface="Times New Roman" panose="02020603050405020304" pitchFamily="18" charset="0"/>
                <a:ea typeface="微软雅黑" panose="020B0503020204020204" pitchFamily="34" charset="-122"/>
              </a:rPr>
              <a:t>4</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9" name="5TJH5.EPS" descr="id:2147508062;FounderCES">
            <a:extLst>
              <a:ext uri="{FF2B5EF4-FFF2-40B4-BE49-F238E27FC236}">
                <a16:creationId xmlns:a16="http://schemas.microsoft.com/office/drawing/2014/main" xmlns="" id="{D6130B6C-2C64-4AAB-839B-C1D0903A1ED9}"/>
              </a:ext>
            </a:extLst>
          </p:cNvPr>
          <p:cNvPicPr/>
          <p:nvPr/>
        </p:nvPicPr>
        <p:blipFill>
          <a:blip r:embed="rId3"/>
          <a:stretch>
            <a:fillRect/>
          </a:stretch>
        </p:blipFill>
        <p:spPr>
          <a:xfrm>
            <a:off x="1946986" y="4381418"/>
            <a:ext cx="11593288" cy="3192876"/>
          </a:xfrm>
          <a:prstGeom prst="rect">
            <a:avLst/>
          </a:prstGeom>
        </p:spPr>
      </p:pic>
      <p:sp>
        <p:nvSpPr>
          <p:cNvPr id="20" name="Rectangle 16">
            <a:extLst>
              <a:ext uri="{FF2B5EF4-FFF2-40B4-BE49-F238E27FC236}">
                <a16:creationId xmlns:a16="http://schemas.microsoft.com/office/drawing/2014/main" xmlns="" id="{CF356169-48EE-43A7-A757-D3D71D938C46}"/>
              </a:ext>
            </a:extLst>
          </p:cNvPr>
          <p:cNvSpPr>
            <a:spLocks noChangeArrowheads="1"/>
          </p:cNvSpPr>
          <p:nvPr/>
        </p:nvSpPr>
        <p:spPr bwMode="auto">
          <a:xfrm>
            <a:off x="11017548" y="3038449"/>
            <a:ext cx="11161240" cy="886397"/>
          </a:xfrm>
          <a:prstGeom prst="rect">
            <a:avLst/>
          </a:prstGeom>
          <a:noFill/>
          <a:ln w="9525">
            <a:noFill/>
            <a:miter lim="800000"/>
            <a:headEnd/>
            <a:tailEnd/>
          </a:ln>
        </p:spPr>
        <p:txBody>
          <a:bodyPr wrap="square" anchor="ctr">
            <a:spAutoFit/>
          </a:bodyPr>
          <a:lstStyle/>
          <a:p>
            <a:pPr algn="just">
              <a:lnSpc>
                <a:spcPct val="13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防止由于溶液中</a:t>
            </a:r>
            <a:r>
              <a:rPr lang="en-US" altLang="zh-CN" sz="4400" i="1" dirty="0">
                <a:solidFill>
                  <a:srgbClr val="A50021"/>
                </a:solidFill>
                <a:latin typeface="Times New Roman" panose="02020603050405020304" pitchFamily="18" charset="0"/>
                <a:ea typeface="微软雅黑" panose="020B0503020204020204" pitchFamily="34" charset="-122"/>
              </a:rPr>
              <a:t>c</a:t>
            </a:r>
            <a:r>
              <a:rPr lang="en-US" altLang="zh-CN" sz="4400" dirty="0">
                <a:solidFill>
                  <a:srgbClr val="A50021"/>
                </a:solidFill>
                <a:latin typeface="Times New Roman" panose="02020603050405020304" pitchFamily="18" charset="0"/>
                <a:ea typeface="微软雅黑" panose="020B0503020204020204" pitchFamily="34" charset="-122"/>
              </a:rPr>
              <a:t>(OH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过高</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4400" dirty="0">
                <a:solidFill>
                  <a:srgbClr val="A50021"/>
                </a:solidFill>
                <a:latin typeface="Times New Roman" panose="02020603050405020304" pitchFamily="18" charset="0"/>
                <a:ea typeface="微软雅黑" panose="020B0503020204020204" pitchFamily="34" charset="-122"/>
              </a:rPr>
              <a:t>Cu(OH)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a:t>
            </a:r>
            <a:endParaRPr lang="zh-CN" sz="4400" kern="100" dirty="0">
              <a:solidFill>
                <a:srgbClr val="A50021"/>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23299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21002" y="4415541"/>
            <a:ext cx="16057785" cy="2603235"/>
          </a:xfrm>
          <a:prstGeom prst="rect">
            <a:avLst/>
          </a:prstGeom>
        </p:spPr>
        <p:txBody>
          <a:bodyPr wrap="square" lIns="91425" tIns="45711" rIns="91425" bIns="45711">
            <a:spAutoFit/>
          </a:bodyPr>
          <a:lstStyle/>
          <a:p>
            <a:pPr>
              <a:defRPr/>
            </a:pPr>
            <a:r>
              <a:rPr lang="zh-CN" altLang="en-US" sz="7300" b="1" spc="301" dirty="0">
                <a:solidFill>
                  <a:srgbClr val="867CB1"/>
                </a:solidFill>
                <a:latin typeface="微软雅黑" pitchFamily="34" charset="-122"/>
                <a:ea typeface="微软雅黑" pitchFamily="34" charset="-122"/>
              </a:rPr>
              <a:t>考点二</a:t>
            </a:r>
            <a:endParaRPr lang="en-US" altLang="zh-CN" sz="7300" b="1" spc="301" dirty="0">
              <a:solidFill>
                <a:srgbClr val="867CB1"/>
              </a:solidFill>
              <a:latin typeface="微软雅黑" pitchFamily="34" charset="-122"/>
              <a:ea typeface="微软雅黑" pitchFamily="34" charset="-122"/>
            </a:endParaRPr>
          </a:p>
          <a:p>
            <a:pPr>
              <a:defRPr/>
            </a:pPr>
            <a:r>
              <a:rPr lang="zh-CN" altLang="en-US" sz="9100" b="1" spc="301" dirty="0">
                <a:solidFill>
                  <a:prstClr val="black"/>
                </a:solidFill>
                <a:latin typeface="微软雅黑" pitchFamily="34" charset="-122"/>
                <a:ea typeface="微软雅黑" pitchFamily="34" charset="-122"/>
              </a:rPr>
              <a:t>合金　金属材料的利用</a:t>
            </a:r>
            <a:endParaRPr lang="zh-CN" altLang="en-US" sz="9100" b="1" spc="301" dirty="0">
              <a:solidFill>
                <a:prstClr val="black"/>
              </a:solidFill>
              <a:latin typeface="微软雅黑" pitchFamily="34" charset="-122"/>
              <a:ea typeface="微软雅黑" pitchFamily="34" charset="-122"/>
            </a:endParaRP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7C79CB31-6713-40B9-A9E8-636F7D7D4FFD}"/>
              </a:ext>
            </a:extLst>
          </p:cNvPr>
          <p:cNvSpPr txBox="1"/>
          <p:nvPr/>
        </p:nvSpPr>
        <p:spPr>
          <a:xfrm>
            <a:off x="8929315" y="7309222"/>
            <a:ext cx="13064741" cy="2631471"/>
          </a:xfrm>
          <a:prstGeom prst="rect">
            <a:avLst/>
          </a:prstGeom>
          <a:noFill/>
        </p:spPr>
        <p:txBody>
          <a:bodyPr wrap="square" lIns="91425" tIns="45711" rIns="91425" bIns="45711" rtlCol="0">
            <a:spAutoFit/>
          </a:bodyPr>
          <a:lstStyle/>
          <a:p>
            <a:pPr>
              <a:lnSpc>
                <a:spcPct val="150000"/>
              </a:lnSpc>
              <a:defRPr/>
            </a:pPr>
            <a:r>
              <a:rPr lang="zh-CN" altLang="en-US" sz="5500" dirty="0">
                <a:solidFill>
                  <a:prstClr val="black"/>
                </a:solidFill>
                <a:latin typeface="微软雅黑" pitchFamily="34" charset="-122"/>
                <a:ea typeface="微软雅黑" pitchFamily="34" charset="-122"/>
                <a:hlinkClick r:id="rId3" action="ppaction://hlinksldjump"/>
              </a:rPr>
              <a:t>基础</a:t>
            </a:r>
            <a:r>
              <a:rPr lang="en-US" altLang="zh-CN" sz="5500" dirty="0">
                <a:solidFill>
                  <a:prstClr val="black"/>
                </a:solidFill>
                <a:latin typeface="微软雅黑" pitchFamily="34" charset="-122"/>
                <a:ea typeface="微软雅黑" pitchFamily="34" charset="-122"/>
                <a:hlinkClick r:id="rId3" action="ppaction://hlinksldjump"/>
              </a:rPr>
              <a:t>·</a:t>
            </a:r>
            <a:r>
              <a:rPr lang="zh-CN" altLang="en-US" sz="5500" dirty="0">
                <a:solidFill>
                  <a:prstClr val="black"/>
                </a:solidFill>
                <a:latin typeface="微软雅黑" pitchFamily="34" charset="-122"/>
                <a:ea typeface="微软雅黑" pitchFamily="34" charset="-122"/>
                <a:hlinkClick r:id="rId3" action="ppaction://hlinksldjump"/>
              </a:rPr>
              <a:t>自主诊断</a:t>
            </a:r>
            <a:endParaRPr lang="en-US" altLang="zh-CN" sz="5500" dirty="0">
              <a:solidFill>
                <a:prstClr val="black"/>
              </a:solidFill>
              <a:latin typeface="微软雅黑" pitchFamily="34" charset="-122"/>
              <a:ea typeface="微软雅黑" pitchFamily="34" charset="-122"/>
            </a:endParaRPr>
          </a:p>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素养</a:t>
            </a:r>
            <a:r>
              <a:rPr lang="en-US" altLang="zh-CN" sz="5500" dirty="0">
                <a:solidFill>
                  <a:srgbClr val="87B828"/>
                </a:solidFill>
                <a:latin typeface="微软雅黑" panose="020B0503020204020204" pitchFamily="34" charset="-122"/>
                <a:ea typeface="微软雅黑" panose="020B0503020204020204" pitchFamily="34" charset="-122"/>
                <a:hlinkClick r:id="rId4"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全面提升</a:t>
            </a:r>
            <a:endParaRPr lang="zh-CN" altLang="en-US" sz="5500" dirty="0">
              <a:solidFill>
                <a:srgbClr val="87B82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2908833"/>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9MD82.EPS" descr="id:2147508083;FounderCES">
            <a:extLst>
              <a:ext uri="{FF2B5EF4-FFF2-40B4-BE49-F238E27FC236}">
                <a16:creationId xmlns:a16="http://schemas.microsoft.com/office/drawing/2014/main" xmlns="" id="{484126B9-CDD2-41BE-AF93-F4238C4E3D04}"/>
              </a:ext>
            </a:extLst>
          </p:cNvPr>
          <p:cNvPicPr/>
          <p:nvPr/>
        </p:nvPicPr>
        <p:blipFill>
          <a:blip r:embed="rId2"/>
          <a:stretch>
            <a:fillRect/>
          </a:stretch>
        </p:blipFill>
        <p:spPr>
          <a:xfrm>
            <a:off x="4824860" y="3477089"/>
            <a:ext cx="14732601" cy="4219323"/>
          </a:xfrm>
          <a:prstGeom prst="rect">
            <a:avLst/>
          </a:prstGeom>
        </p:spPr>
      </p:pic>
      <p:sp>
        <p:nvSpPr>
          <p:cNvPr id="13" name="矩形 12">
            <a:extLst>
              <a:ext uri="{FF2B5EF4-FFF2-40B4-BE49-F238E27FC236}">
                <a16:creationId xmlns:a16="http://schemas.microsoft.com/office/drawing/2014/main" xmlns="" id="{CD88FABA-CFED-4638-AE88-7652F3766B57}"/>
              </a:ext>
            </a:extLst>
          </p:cNvPr>
          <p:cNvSpPr/>
          <p:nvPr/>
        </p:nvSpPr>
        <p:spPr>
          <a:xfrm>
            <a:off x="1440484" y="2022711"/>
            <a:ext cx="20859310" cy="1110047"/>
          </a:xfrm>
          <a:prstGeom prst="rect">
            <a:avLst/>
          </a:prstGeom>
        </p:spPr>
        <p:txBody>
          <a:bodyPr wrap="square">
            <a:spAutoFit/>
          </a:bodyPr>
          <a:lstStyle/>
          <a:p>
            <a:pPr>
              <a:lnSpc>
                <a:spcPct val="150000"/>
              </a:lnSpc>
              <a:spcAft>
                <a:spcPts val="0"/>
              </a:spcAft>
            </a:pP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合金</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21"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3"/>
          <a:stretch>
            <a:fillRect/>
          </a:stretch>
        </p:blipFill>
        <p:spPr>
          <a:xfrm>
            <a:off x="1415890" y="1260550"/>
            <a:ext cx="20906914" cy="720080"/>
          </a:xfrm>
          <a:prstGeom prst="rect">
            <a:avLst/>
          </a:prstGeom>
        </p:spPr>
      </p:pic>
      <p:sp>
        <p:nvSpPr>
          <p:cNvPr id="22" name="矩形 21">
            <a:extLst>
              <a:ext uri="{FF2B5EF4-FFF2-40B4-BE49-F238E27FC236}">
                <a16:creationId xmlns:a16="http://schemas.microsoft.com/office/drawing/2014/main" xmlns="" id="{612C64B5-F11F-43A5-866C-67636AFF7333}"/>
              </a:ext>
            </a:extLst>
          </p:cNvPr>
          <p:cNvSpPr/>
          <p:nvPr/>
        </p:nvSpPr>
        <p:spPr>
          <a:xfrm>
            <a:off x="13424004" y="3224531"/>
            <a:ext cx="3570208" cy="988347"/>
          </a:xfrm>
          <a:prstGeom prst="rect">
            <a:avLst/>
          </a:prstGeom>
        </p:spPr>
        <p:txBody>
          <a:bodyPr wrap="non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金属与非金属</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3" name="矩形 22">
            <a:extLst>
              <a:ext uri="{FF2B5EF4-FFF2-40B4-BE49-F238E27FC236}">
                <a16:creationId xmlns:a16="http://schemas.microsoft.com/office/drawing/2014/main" xmlns="" id="{5402309C-19D4-4B94-8D57-E639572DD7A7}"/>
              </a:ext>
            </a:extLst>
          </p:cNvPr>
          <p:cNvSpPr/>
          <p:nvPr/>
        </p:nvSpPr>
        <p:spPr>
          <a:xfrm>
            <a:off x="18146340" y="5529171"/>
            <a:ext cx="828092" cy="987963"/>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大</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xmlns="" id="{1DED6890-2E57-4C22-8BBE-48A710518ED2}"/>
              </a:ext>
            </a:extLst>
          </p:cNvPr>
          <p:cNvSpPr/>
          <p:nvPr/>
        </p:nvSpPr>
        <p:spPr>
          <a:xfrm>
            <a:off x="18146340" y="6661150"/>
            <a:ext cx="930478" cy="987963"/>
          </a:xfrm>
          <a:prstGeom prst="rect">
            <a:avLst/>
          </a:prstGeom>
        </p:spPr>
        <p:txBody>
          <a:bodyPr wrap="square">
            <a:spAutoFit/>
          </a:bodyPr>
          <a:lstStyle/>
          <a:p>
            <a:pPr lvl="0">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低</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53485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823" y="4548820"/>
            <a:ext cx="18578064" cy="3386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a:extLst>
              <a:ext uri="{FF2B5EF4-FFF2-40B4-BE49-F238E27FC236}">
                <a16:creationId xmlns:a16="http://schemas.microsoft.com/office/drawing/2014/main" xmlns="" id="{CD88FABA-CFED-4638-AE88-7652F3766B57}"/>
              </a:ext>
            </a:extLst>
          </p:cNvPr>
          <p:cNvSpPr/>
          <p:nvPr/>
        </p:nvSpPr>
        <p:spPr>
          <a:xfrm>
            <a:off x="1440484" y="1980630"/>
            <a:ext cx="20906914" cy="5727145"/>
          </a:xfrm>
          <a:prstGeom prst="rect">
            <a:avLst/>
          </a:prstGeom>
        </p:spPr>
        <p:txBody>
          <a:bodyPr wrap="square">
            <a:spAutoFit/>
          </a:bodyPr>
          <a:lstStyle/>
          <a:p>
            <a:pPr lvl="0">
              <a:lnSpc>
                <a:spcPct val="150000"/>
              </a:lnSpc>
              <a:spcAft>
                <a:spcPts val="0"/>
              </a:spcAft>
            </a:pPr>
            <a:r>
              <a:rPr lang="en-US"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常见金属材料</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黑色金属材料</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钢铁</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endParaRPr lang="en-US" altLang="zh-CN" sz="5000" dirty="0">
              <a:solidFill>
                <a:srgbClr val="000000"/>
              </a:solidFill>
              <a:latin typeface="NEU-BZ-S92" panose="02020503000000020003"/>
              <a:cs typeface="宋体" panose="02010600030101010101" pitchFamily="2" charset="-122"/>
            </a:endParaRPr>
          </a:p>
          <a:p>
            <a:pPr>
              <a:lnSpc>
                <a:spcPct val="150000"/>
              </a:lnSpc>
              <a:spcAft>
                <a:spcPts val="0"/>
              </a:spcAft>
            </a:pPr>
            <a:endParaRPr lang="en-US" altLang="zh-CN" sz="5000" dirty="0">
              <a:solidFill>
                <a:srgbClr val="000000"/>
              </a:solidFill>
              <a:latin typeface="NEU-BZ-S92" panose="02020503000000020003"/>
              <a:cs typeface="宋体" panose="02010600030101010101" pitchFamily="2" charset="-122"/>
            </a:endParaRPr>
          </a:p>
          <a:p>
            <a:pPr>
              <a:lnSpc>
                <a:spcPct val="150000"/>
              </a:lnSpc>
              <a:spcAft>
                <a:spcPts val="0"/>
              </a:spcAft>
            </a:pPr>
            <a:endParaRPr lang="en-US" altLang="zh-CN" sz="5000" dirty="0">
              <a:solidFill>
                <a:srgbClr val="000000"/>
              </a:solidFill>
              <a:latin typeface="NEU-BZ-S92" panose="02020503000000020003"/>
              <a:cs typeface="宋体" panose="02010600030101010101" pitchFamily="2" charset="-122"/>
            </a:endParaRPr>
          </a:p>
        </p:txBody>
      </p:sp>
      <p:pic>
        <p:nvPicPr>
          <p:cNvPr id="16"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3"/>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AB765366-E78D-4984-A601-890CF2BE8B82}"/>
              </a:ext>
            </a:extLst>
          </p:cNvPr>
          <p:cNvSpPr/>
          <p:nvPr/>
        </p:nvSpPr>
        <p:spPr>
          <a:xfrm>
            <a:off x="10297468" y="4306618"/>
            <a:ext cx="3600400" cy="1110497"/>
          </a:xfrm>
          <a:prstGeom prst="rect">
            <a:avLst/>
          </a:prstGeom>
        </p:spPr>
        <p:txBody>
          <a:bodyPr wrap="square">
            <a:spAutoFit/>
          </a:bodyPr>
          <a:lstStyle/>
          <a:p>
            <a:pPr>
              <a:lnSpc>
                <a:spcPct val="150000"/>
              </a:lnSpc>
              <a:spcAft>
                <a:spcPts val="0"/>
              </a:spcAft>
            </a:pP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铁、铬、锰</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D8A25EF8-08BB-4180-9EBF-321281888A1E}"/>
              </a:ext>
            </a:extLst>
          </p:cNvPr>
          <p:cNvSpPr/>
          <p:nvPr/>
        </p:nvSpPr>
        <p:spPr>
          <a:xfrm>
            <a:off x="1368476" y="2078165"/>
            <a:ext cx="14905656" cy="2256323"/>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黑色金属材料</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钢铁</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①</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是用量最大</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用途最广的合金</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2F4F037B-EAC9-42E8-B457-E6CCC09F2F33}"/>
              </a:ext>
            </a:extLst>
          </p:cNvPr>
          <p:cNvSpPr/>
          <p:nvPr/>
        </p:nvSpPr>
        <p:spPr>
          <a:xfrm>
            <a:off x="2952652" y="3276774"/>
            <a:ext cx="825867" cy="861774"/>
          </a:xfrm>
          <a:prstGeom prst="rect">
            <a:avLst/>
          </a:prstGeom>
        </p:spPr>
        <p:txBody>
          <a:bodyPr wrap="none">
            <a:spAutoFit/>
          </a:bodyPr>
          <a:lstStyle/>
          <a:p>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钢</a:t>
            </a:r>
            <a:endParaRPr lang="zh-CN" altLang="en-US" sz="5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540" y="4557560"/>
            <a:ext cx="15608490" cy="4191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pic>
        <p:nvPicPr>
          <p:cNvPr id="15" name="9MD83.EPS" descr="id:2147508090;FounderCES">
            <a:extLst>
              <a:ext uri="{FF2B5EF4-FFF2-40B4-BE49-F238E27FC236}">
                <a16:creationId xmlns:a16="http://schemas.microsoft.com/office/drawing/2014/main" xmlns="" id="{CF7D338A-374C-4C58-BAB4-A8CF930ED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524" y="3420790"/>
            <a:ext cx="15033961" cy="2423056"/>
          </a:xfrm>
          <a:prstGeom prst="rect">
            <a:avLst/>
          </a:prstGeom>
          <a:noFill/>
          <a:extLst>
            <a:ext uri="{909E8E84-426E-40DD-AFC4-6F175D3DCCD1}">
              <a14:hiddenFill xmlns:a14="http://schemas.microsoft.com/office/drawing/2010/main">
                <a:solidFill>
                  <a:srgbClr val="FFFFFF"/>
                </a:solidFill>
              </a14:hiddenFill>
            </a:ext>
          </a:extLst>
        </p:spPr>
      </p:pic>
      <p:pic>
        <p:nvPicPr>
          <p:cNvPr id="16" name="9MD84.EPS" descr="id:2147508097;FounderCES">
            <a:extLst>
              <a:ext uri="{FF2B5EF4-FFF2-40B4-BE49-F238E27FC236}">
                <a16:creationId xmlns:a16="http://schemas.microsoft.com/office/drawing/2014/main" xmlns="" id="{BF64C8EA-FEA9-4454-80B1-6A2AB76E1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9886" y="6203886"/>
            <a:ext cx="13602158" cy="402007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xmlns="" id="{7D7F406E-8E42-4D1D-A6BC-D7365910E3E1}"/>
              </a:ext>
            </a:extLst>
          </p:cNvPr>
          <p:cNvSpPr>
            <a:spLocks noChangeArrowheads="1"/>
          </p:cNvSpPr>
          <p:nvPr/>
        </p:nvSpPr>
        <p:spPr bwMode="auto">
          <a:xfrm>
            <a:off x="1560499" y="1951536"/>
            <a:ext cx="8020144" cy="110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5000" b="0" i="0" u="none" strike="noStrike" cap="none" normalizeH="0" baseline="0" dirty="0">
                <a:ln>
                  <a:noFill/>
                </a:ln>
                <a:solidFill>
                  <a:srgbClr val="000000"/>
                </a:solidFill>
                <a:effectLst/>
                <a:ea typeface="微软雅黑" panose="020B0503020204020204" pitchFamily="34" charset="-122"/>
                <a:cs typeface="Times New Roman" panose="02020603050405020304" pitchFamily="18" charset="0"/>
              </a:rPr>
              <a:t>(2)</a:t>
            </a:r>
            <a:r>
              <a:rPr kumimoji="0" lang="zh-CN" altLang="en-US" sz="5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有色金属材料</a:t>
            </a:r>
            <a:r>
              <a:rPr kumimoji="0" lang="en-US" altLang="zh-CN" sz="5000" b="0" i="0" u="none" strike="noStrike" cap="none" normalizeH="0" baseline="0" dirty="0">
                <a:ln>
                  <a:noFill/>
                </a:ln>
                <a:solidFill>
                  <a:srgbClr val="000000"/>
                </a:solidFill>
                <a:effectLst/>
                <a:ea typeface="微软雅黑" panose="020B0503020204020204" pitchFamily="34" charset="-122"/>
                <a:cs typeface="Times New Roman" panose="02020603050405020304" pitchFamily="18" charset="0"/>
              </a:rPr>
              <a:t>——</a:t>
            </a:r>
            <a:r>
              <a:rPr kumimoji="0" lang="zh-CN" altLang="en-US" sz="50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铜和铝</a:t>
            </a:r>
            <a:endParaRPr kumimoji="0" lang="zh-CN" altLang="en-US" sz="5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009933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193011" y="4415543"/>
            <a:ext cx="13249473" cy="2677657"/>
          </a:xfrm>
          <a:prstGeom prst="rect">
            <a:avLst/>
          </a:prstGeom>
        </p:spPr>
        <p:txBody>
          <a:bodyPr wrap="square" lIns="91425" tIns="45711" rIns="91425" bIns="45711">
            <a:spAutoFit/>
          </a:bodyPr>
          <a:lstStyle/>
          <a:p>
            <a:pPr>
              <a:defRPr/>
            </a:pPr>
            <a:r>
              <a:rPr lang="zh-CN" altLang="en-US" sz="7300" b="1" spc="301" dirty="0" smtClean="0">
                <a:solidFill>
                  <a:srgbClr val="867CB1"/>
                </a:solidFill>
                <a:latin typeface="微软雅黑" pitchFamily="34" charset="-122"/>
                <a:ea typeface="微软雅黑" pitchFamily="34" charset="-122"/>
              </a:rPr>
              <a:t>第三单元</a:t>
            </a:r>
            <a:endParaRPr lang="en-US" altLang="zh-CN" sz="7300" b="1" spc="301" dirty="0">
              <a:solidFill>
                <a:srgbClr val="867CB1"/>
              </a:solidFill>
              <a:latin typeface="微软雅黑" pitchFamily="34" charset="-122"/>
              <a:ea typeface="微软雅黑" pitchFamily="34" charset="-122"/>
            </a:endParaRPr>
          </a:p>
          <a:p>
            <a:pPr>
              <a:defRPr/>
            </a:pPr>
            <a:r>
              <a:rPr lang="zh-CN" altLang="en-US" sz="9600" b="1" spc="301" dirty="0" smtClean="0">
                <a:solidFill>
                  <a:prstClr val="black"/>
                </a:solidFill>
                <a:latin typeface="微软雅黑" pitchFamily="34" charset="-122"/>
                <a:ea typeface="微软雅黑" pitchFamily="34" charset="-122"/>
              </a:rPr>
              <a:t>金属</a:t>
            </a:r>
            <a:r>
              <a:rPr lang="zh-CN" altLang="en-US" sz="9600" b="1" spc="301" dirty="0">
                <a:solidFill>
                  <a:prstClr val="black"/>
                </a:solidFill>
                <a:latin typeface="微软雅黑" pitchFamily="34" charset="-122"/>
                <a:ea typeface="微软雅黑" pitchFamily="34" charset="-122"/>
              </a:rPr>
              <a:t>及其化合物</a:t>
            </a:r>
          </a:p>
        </p:txBody>
      </p:sp>
      <p:sp>
        <p:nvSpPr>
          <p:cNvPr id="6" name="矩形 5"/>
          <p:cNvSpPr/>
          <p:nvPr/>
        </p:nvSpPr>
        <p:spPr>
          <a:xfrm>
            <a:off x="8929786" y="7499038"/>
            <a:ext cx="13249002" cy="923312"/>
          </a:xfrm>
          <a:prstGeom prst="rect">
            <a:avLst/>
          </a:prstGeom>
        </p:spPr>
        <p:txBody>
          <a:bodyPr wrap="square" lIns="91425" tIns="45711" rIns="91425" bIns="45711">
            <a:spAutoFit/>
          </a:bodyPr>
          <a:lstStyle/>
          <a:p>
            <a:pPr lvl="0">
              <a:spcAft>
                <a:spcPts val="0"/>
              </a:spcAft>
            </a:pPr>
            <a:r>
              <a:rPr lang="zh-CN" altLang="zh-CN" sz="5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第</a:t>
            </a:r>
            <a:r>
              <a:rPr lang="en-US" altLang="zh-CN" sz="5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11</a:t>
            </a:r>
            <a:r>
              <a:rPr lang="zh-CN" altLang="zh-CN" sz="5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讲　金属材料　金属矿物的开发和利用</a:t>
            </a:r>
          </a:p>
        </p:txBody>
      </p:sp>
    </p:spTree>
    <p:extLst>
      <p:ext uri="{BB962C8B-B14F-4D97-AF65-F5344CB8AC3E}">
        <p14:creationId xmlns:p14="http://schemas.microsoft.com/office/powerpoint/2010/main" val="1923955179"/>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56272607-EB9D-4B4D-8671-85E27B03C174}"/>
              </a:ext>
            </a:extLst>
          </p:cNvPr>
          <p:cNvSpPr/>
          <p:nvPr/>
        </p:nvSpPr>
        <p:spPr>
          <a:xfrm>
            <a:off x="1427806" y="6157094"/>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40" name="矩形 39">
            <a:extLst>
              <a:ext uri="{FF2B5EF4-FFF2-40B4-BE49-F238E27FC236}">
                <a16:creationId xmlns:a16="http://schemas.microsoft.com/office/drawing/2014/main" xmlns="" id="{56272607-EB9D-4B4D-8671-85E27B03C174}"/>
              </a:ext>
            </a:extLst>
          </p:cNvPr>
          <p:cNvSpPr/>
          <p:nvPr/>
        </p:nvSpPr>
        <p:spPr>
          <a:xfrm>
            <a:off x="1415890" y="8447622"/>
            <a:ext cx="20618883" cy="115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6"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BDB96134-7B14-47A0-A1BD-3C418C64E83A}"/>
              </a:ext>
            </a:extLst>
          </p:cNvPr>
          <p:cNvSpPr/>
          <p:nvPr/>
        </p:nvSpPr>
        <p:spPr>
          <a:xfrm>
            <a:off x="1368476" y="2916734"/>
            <a:ext cx="2088232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判断下列描述的正误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正确的打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错误的打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合金的硬度一般大于它的纯金属成分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而熔点一般低于它的成分金属</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1EC9E643-5257-49E5-9158-88A87F58CBE4}"/>
              </a:ext>
            </a:extLst>
          </p:cNvPr>
          <p:cNvSpPr/>
          <p:nvPr/>
        </p:nvSpPr>
        <p:spPr>
          <a:xfrm>
            <a:off x="1440484" y="5076974"/>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合金材料中不可能含有非金属元素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0" name="矩形 29">
            <a:extLst>
              <a:ext uri="{FF2B5EF4-FFF2-40B4-BE49-F238E27FC236}">
                <a16:creationId xmlns:a16="http://schemas.microsoft.com/office/drawing/2014/main" xmlns="" id="{E1AACE22-4972-417F-99E8-0635416BD547}"/>
              </a:ext>
            </a:extLst>
          </p:cNvPr>
          <p:cNvSpPr/>
          <p:nvPr/>
        </p:nvSpPr>
        <p:spPr>
          <a:xfrm>
            <a:off x="18938428" y="4203053"/>
            <a:ext cx="872480" cy="769441"/>
          </a:xfrm>
          <a:prstGeom prst="rect">
            <a:avLst/>
          </a:prstGeom>
        </p:spPr>
        <p:txBody>
          <a:bodyPr wrap="square">
            <a:spAutoFit/>
          </a:bodyPr>
          <a:lstStyle/>
          <a:p>
            <a:pPr lvl="0"/>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2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31" name="矩形 30">
            <a:extLst>
              <a:ext uri="{FF2B5EF4-FFF2-40B4-BE49-F238E27FC236}">
                <a16:creationId xmlns:a16="http://schemas.microsoft.com/office/drawing/2014/main" xmlns="" id="{3C1791EC-6B68-45CB-85E6-2293CFE36D0F}"/>
              </a:ext>
            </a:extLst>
          </p:cNvPr>
          <p:cNvSpPr/>
          <p:nvPr/>
        </p:nvSpPr>
        <p:spPr>
          <a:xfrm>
            <a:off x="11009164" y="5407526"/>
            <a:ext cx="872480" cy="769441"/>
          </a:xfrm>
          <a:prstGeom prst="rect">
            <a:avLst/>
          </a:prstGeom>
        </p:spPr>
        <p:txBody>
          <a:bodyPr wrap="square">
            <a:spAutoFit/>
          </a:bodyPr>
          <a:lstStyle/>
          <a:p>
            <a:pPr lvl="0"/>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solidFill>
                <a:prstClr val="black"/>
              </a:solidFill>
            </a:endParaRPr>
          </a:p>
        </p:txBody>
      </p:sp>
      <p:sp>
        <p:nvSpPr>
          <p:cNvPr id="32" name="矩形 31">
            <a:extLst>
              <a:ext uri="{FF2B5EF4-FFF2-40B4-BE49-F238E27FC236}">
                <a16:creationId xmlns:a16="http://schemas.microsoft.com/office/drawing/2014/main" xmlns="" id="{E48C0ACE-CF31-47F9-A7CF-219F323C87AC}"/>
              </a:ext>
            </a:extLst>
          </p:cNvPr>
          <p:cNvSpPr/>
          <p:nvPr/>
        </p:nvSpPr>
        <p:spPr>
          <a:xfrm>
            <a:off x="1440484" y="6216989"/>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生铁、钢中都含有非金属碳。</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3" name="矩形 32">
            <a:extLst>
              <a:ext uri="{FF2B5EF4-FFF2-40B4-BE49-F238E27FC236}">
                <a16:creationId xmlns:a16="http://schemas.microsoft.com/office/drawing/2014/main" xmlns="" id="{2B2272D3-E0F5-4149-87CD-FE88F1CE21EA}"/>
              </a:ext>
            </a:extLst>
          </p:cNvPr>
          <p:cNvSpPr/>
          <p:nvPr/>
        </p:nvSpPr>
        <p:spPr>
          <a:xfrm>
            <a:off x="9837905" y="2484686"/>
            <a:ext cx="3852337" cy="400559"/>
          </a:xfrm>
          <a:prstGeom prst="rect">
            <a:avLst/>
          </a:prstGeom>
        </p:spPr>
        <p:txBody>
          <a:bodyPr wrap="none">
            <a:spAutoFit/>
          </a:bodyPr>
          <a:lstStyle/>
          <a:p>
            <a:pPr marL="0" marR="0" lvl="0" indent="0" algn="ctr" defTabSz="2117725" rtl="0" eaLnBrk="1" fontAlgn="base" latinLnBrk="0" hangingPunct="1">
              <a:lnSpc>
                <a:spcPts val="1765"/>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rPr>
              <a:t>􀳊 </a:t>
            </a:r>
            <a:r>
              <a:rPr kumimoji="0" lang="zh-CN" altLang="en-US" sz="4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对点自测</a:t>
            </a:r>
            <a:r>
              <a:rPr kumimoji="0" lang="zh-CN" altLang="en-US" sz="4400" b="0" i="0" u="none" strike="noStrike" kern="1200" cap="none" spc="0" normalizeH="0" baseline="0" noProof="0" dirty="0">
                <a:ln>
                  <a:noFill/>
                </a:ln>
                <a:solidFill>
                  <a:srgbClr val="000000"/>
                </a:solidFill>
                <a:effectLst/>
                <a:uLnTx/>
                <a:uFillTx/>
                <a:latin typeface="NEU-BZ-S92" panose="02020503000000020003" pitchFamily="18" charset="-122"/>
                <a:ea typeface="方正兰亭粗黑_GBK"/>
                <a:cs typeface="Times New Roman" panose="02020603050405020304" pitchFamily="18" charset="0"/>
              </a:rPr>
              <a:t> </a:t>
            </a: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rPr>
              <a:t>􀳊</a:t>
            </a:r>
            <a:endParaRPr kumimoji="0" lang="zh-CN"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endParaRPr>
          </a:p>
        </p:txBody>
      </p:sp>
      <p:sp>
        <p:nvSpPr>
          <p:cNvPr id="34" name="矩形 33">
            <a:extLst>
              <a:ext uri="{FF2B5EF4-FFF2-40B4-BE49-F238E27FC236}">
                <a16:creationId xmlns:a16="http://schemas.microsoft.com/office/drawing/2014/main" xmlns="" id="{D0CF1485-AC36-421B-B97C-FB54142707A1}"/>
              </a:ext>
            </a:extLst>
          </p:cNvPr>
          <p:cNvSpPr/>
          <p:nvPr/>
        </p:nvSpPr>
        <p:spPr>
          <a:xfrm>
            <a:off x="1472869" y="7309222"/>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铁是人类在生产、生活中最早使用的金属</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5" name="矩形 34">
            <a:extLst>
              <a:ext uri="{FF2B5EF4-FFF2-40B4-BE49-F238E27FC236}">
                <a16:creationId xmlns:a16="http://schemas.microsoft.com/office/drawing/2014/main" xmlns="" id="{8B61FCFE-9BBE-4A75-8BC4-FF6783A3617B}"/>
              </a:ext>
            </a:extLst>
          </p:cNvPr>
          <p:cNvSpPr/>
          <p:nvPr/>
        </p:nvSpPr>
        <p:spPr>
          <a:xfrm>
            <a:off x="1486398" y="8447622"/>
            <a:ext cx="20666296" cy="987963"/>
          </a:xfrm>
          <a:prstGeom prst="rect">
            <a:avLst/>
          </a:prstGeom>
        </p:spPr>
        <p:txBody>
          <a:bodyPr wrap="square">
            <a:spAutoFit/>
          </a:bodyPr>
          <a:lstStyle/>
          <a:p>
            <a:pPr lvl="0">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人类应用最早的金属为铜。</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6" name="矩形 35">
            <a:extLst>
              <a:ext uri="{FF2B5EF4-FFF2-40B4-BE49-F238E27FC236}">
                <a16:creationId xmlns:a16="http://schemas.microsoft.com/office/drawing/2014/main" xmlns="" id="{7F73CBA8-445A-4460-B2AB-8D4ACD9CC0F8}"/>
              </a:ext>
            </a:extLst>
          </p:cNvPr>
          <p:cNvSpPr/>
          <p:nvPr/>
        </p:nvSpPr>
        <p:spPr>
          <a:xfrm>
            <a:off x="12673746" y="7514958"/>
            <a:ext cx="872480" cy="769441"/>
          </a:xfrm>
          <a:prstGeom prst="rect">
            <a:avLst/>
          </a:prstGeom>
        </p:spPr>
        <p:txBody>
          <a:bodyPr wrap="square">
            <a:spAutoFit/>
          </a:bodyPr>
          <a:lstStyle/>
          <a:p>
            <a:pPr lvl="0"/>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solidFill>
                <a:prstClr val="black"/>
              </a:solidFill>
            </a:endParaRPr>
          </a:p>
        </p:txBody>
      </p:sp>
      <p:sp>
        <p:nvSpPr>
          <p:cNvPr id="37" name="矩形 36">
            <a:extLst>
              <a:ext uri="{FF2B5EF4-FFF2-40B4-BE49-F238E27FC236}">
                <a16:creationId xmlns:a16="http://schemas.microsoft.com/office/drawing/2014/main" xmlns="" id="{9109B9A2-372C-4ABF-BA93-CB51C221549E}"/>
              </a:ext>
            </a:extLst>
          </p:cNvPr>
          <p:cNvSpPr/>
          <p:nvPr/>
        </p:nvSpPr>
        <p:spPr>
          <a:xfrm>
            <a:off x="1472869" y="9454220"/>
            <a:ext cx="11373626" cy="987963"/>
          </a:xfrm>
          <a:prstGeom prst="rect">
            <a:avLst/>
          </a:prstGeom>
        </p:spPr>
        <p:txBody>
          <a:bodyPr wrap="non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金、银、铜是应用最广泛的金属材料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38" name="矩形 37">
            <a:extLst>
              <a:ext uri="{FF2B5EF4-FFF2-40B4-BE49-F238E27FC236}">
                <a16:creationId xmlns:a16="http://schemas.microsoft.com/office/drawing/2014/main" xmlns="" id="{4495E640-6761-4CF5-8831-322D1B3C5CE2}"/>
              </a:ext>
            </a:extLst>
          </p:cNvPr>
          <p:cNvSpPr/>
          <p:nvPr/>
        </p:nvSpPr>
        <p:spPr>
          <a:xfrm>
            <a:off x="11513220" y="9708133"/>
            <a:ext cx="872480" cy="769441"/>
          </a:xfrm>
          <a:prstGeom prst="rect">
            <a:avLst/>
          </a:prstGeom>
        </p:spPr>
        <p:txBody>
          <a:bodyPr wrap="square">
            <a:spAutoFit/>
          </a:bodyPr>
          <a:lstStyle/>
          <a:p>
            <a:pPr lvl="0"/>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dirty="0">
              <a:solidFill>
                <a:prstClr val="black"/>
              </a:solidFill>
            </a:endParaRPr>
          </a:p>
        </p:txBody>
      </p:sp>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randombar(horizontal)">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additive="base">
                                        <p:cTn id="60" dur="500" fill="hold"/>
                                        <p:tgtEl>
                                          <p:spTgt spid="38"/>
                                        </p:tgtEl>
                                        <p:attrNameLst>
                                          <p:attrName>ppt_x</p:attrName>
                                        </p:attrNameLst>
                                      </p:cBhvr>
                                      <p:tavLst>
                                        <p:tav tm="0">
                                          <p:val>
                                            <p:strVal val="#ppt_x"/>
                                          </p:val>
                                        </p:tav>
                                        <p:tav tm="100000">
                                          <p:val>
                                            <p:strVal val="#ppt_x"/>
                                          </p:val>
                                        </p:tav>
                                      </p:tavLst>
                                    </p:anim>
                                    <p:anim calcmode="lin" valueType="num">
                                      <p:cBhvr additive="base">
                                        <p:cTn id="6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18" grpId="0"/>
      <p:bldP spid="30" grpId="0"/>
      <p:bldP spid="31" grpId="0"/>
      <p:bldP spid="32" grpId="0"/>
      <p:bldP spid="34" grpId="0"/>
      <p:bldP spid="35" grpId="0"/>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xmlns="" id="{56272607-EB9D-4B4D-8671-85E27B03C174}"/>
              </a:ext>
            </a:extLst>
          </p:cNvPr>
          <p:cNvSpPr/>
          <p:nvPr/>
        </p:nvSpPr>
        <p:spPr>
          <a:xfrm>
            <a:off x="1454631" y="3038103"/>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5" name="矩形 34">
            <a:extLst>
              <a:ext uri="{FF2B5EF4-FFF2-40B4-BE49-F238E27FC236}">
                <a16:creationId xmlns:a16="http://schemas.microsoft.com/office/drawing/2014/main" xmlns="" id="{56272607-EB9D-4B4D-8671-85E27B03C174}"/>
              </a:ext>
            </a:extLst>
          </p:cNvPr>
          <p:cNvSpPr/>
          <p:nvPr/>
        </p:nvSpPr>
        <p:spPr>
          <a:xfrm>
            <a:off x="1496240" y="5228542"/>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6" name="矩形 35">
            <a:extLst>
              <a:ext uri="{FF2B5EF4-FFF2-40B4-BE49-F238E27FC236}">
                <a16:creationId xmlns:a16="http://schemas.microsoft.com/office/drawing/2014/main" xmlns="" id="{56272607-EB9D-4B4D-8671-85E27B03C174}"/>
              </a:ext>
            </a:extLst>
          </p:cNvPr>
          <p:cNvSpPr/>
          <p:nvPr/>
        </p:nvSpPr>
        <p:spPr>
          <a:xfrm>
            <a:off x="1415890" y="7762856"/>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14"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5" name="矩形 14">
            <a:extLst>
              <a:ext uri="{FF2B5EF4-FFF2-40B4-BE49-F238E27FC236}">
                <a16:creationId xmlns:a16="http://schemas.microsoft.com/office/drawing/2014/main" xmlns="" id="{BDB96134-7B14-47A0-A1BD-3C418C64E83A}"/>
              </a:ext>
            </a:extLst>
          </p:cNvPr>
          <p:cNvSpPr/>
          <p:nvPr/>
        </p:nvSpPr>
        <p:spPr>
          <a:xfrm>
            <a:off x="1440484" y="205263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合金中的金属元素以化合物的形式存在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a16="http://schemas.microsoft.com/office/drawing/2014/main" xmlns="" id="{1EC9E643-5257-49E5-9158-88A87F58CBE4}"/>
              </a:ext>
            </a:extLst>
          </p:cNvPr>
          <p:cNvSpPr/>
          <p:nvPr/>
        </p:nvSpPr>
        <p:spPr>
          <a:xfrm>
            <a:off x="1512492" y="421287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合金中各元素的含量一定</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所以合金是纯净物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7" name="矩形 16">
            <a:extLst>
              <a:ext uri="{FF2B5EF4-FFF2-40B4-BE49-F238E27FC236}">
                <a16:creationId xmlns:a16="http://schemas.microsoft.com/office/drawing/2014/main" xmlns="" id="{E1AACE22-4972-417F-99E8-0635416BD547}"/>
              </a:ext>
            </a:extLst>
          </p:cNvPr>
          <p:cNvSpPr/>
          <p:nvPr/>
        </p:nvSpPr>
        <p:spPr>
          <a:xfrm>
            <a:off x="12097668" y="2268662"/>
            <a:ext cx="872480" cy="769441"/>
          </a:xfrm>
          <a:prstGeom prst="rect">
            <a:avLst/>
          </a:prstGeom>
        </p:spPr>
        <p:txBody>
          <a:bodyPr wrap="square">
            <a:spAutoFit/>
          </a:bodyPr>
          <a:lstStyle/>
          <a:p>
            <a:pPr marL="0" marR="0" lvl="0" indent="0" algn="l" defTabSz="2117725" rtl="0" eaLnBrk="1" fontAlgn="base" latinLnBrk="0" hangingPunct="1">
              <a:lnSpc>
                <a:spcPct val="100000"/>
              </a:lnSpc>
              <a:spcBef>
                <a:spcPct val="0"/>
              </a:spcBef>
              <a:spcAft>
                <a:spcPct val="0"/>
              </a:spcAft>
              <a:buClrTx/>
              <a:buSzTx/>
              <a:buFontTx/>
              <a:buNone/>
              <a:tabLst/>
              <a:defRPr/>
            </a:pPr>
            <a:r>
              <a:rPr kumimoji="0" lang="en-US"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mn-cs"/>
              </a:rPr>
              <a:t>×</a:t>
            </a:r>
            <a:endParaRPr kumimoji="0" lang="zh-CN" altLang="en-US" sz="4200" b="0" i="0" u="none" strike="noStrike" kern="1200" cap="none" spc="0" normalizeH="0" baseline="0" noProof="0" dirty="0">
              <a:ln>
                <a:noFill/>
              </a:ln>
              <a:solidFill>
                <a:prstClr val="black"/>
              </a:solidFill>
              <a:effectLst/>
              <a:uLnTx/>
              <a:uFillTx/>
              <a:latin typeface="Arial" pitchFamily="34" charset="0"/>
              <a:ea typeface="宋体" pitchFamily="2" charset="-122"/>
              <a:cs typeface="+mn-cs"/>
            </a:endParaRPr>
          </a:p>
        </p:txBody>
      </p:sp>
      <p:sp>
        <p:nvSpPr>
          <p:cNvPr id="18" name="矩形 17">
            <a:extLst>
              <a:ext uri="{FF2B5EF4-FFF2-40B4-BE49-F238E27FC236}">
                <a16:creationId xmlns:a16="http://schemas.microsoft.com/office/drawing/2014/main" xmlns="" id="{38AD0A17-0EA1-4FF2-A6CB-180F5E0E5665}"/>
              </a:ext>
            </a:extLst>
          </p:cNvPr>
          <p:cNvSpPr/>
          <p:nvPr/>
        </p:nvSpPr>
        <p:spPr>
          <a:xfrm>
            <a:off x="1512492" y="3132758"/>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合金中的金属元素以游离态形式存在。</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9" name="矩形 18">
            <a:extLst>
              <a:ext uri="{FF2B5EF4-FFF2-40B4-BE49-F238E27FC236}">
                <a16:creationId xmlns:a16="http://schemas.microsoft.com/office/drawing/2014/main" xmlns="" id="{3C1791EC-6B68-45CB-85E6-2293CFE36D0F}"/>
              </a:ext>
            </a:extLst>
          </p:cNvPr>
          <p:cNvSpPr/>
          <p:nvPr/>
        </p:nvSpPr>
        <p:spPr>
          <a:xfrm>
            <a:off x="13465820" y="4449379"/>
            <a:ext cx="872480" cy="769441"/>
          </a:xfrm>
          <a:prstGeom prst="rect">
            <a:avLst/>
          </a:prstGeom>
        </p:spPr>
        <p:txBody>
          <a:bodyPr wrap="square">
            <a:spAutoFit/>
          </a:bodyPr>
          <a:lstStyle/>
          <a:p>
            <a:pPr>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solidFill>
                <a:prstClr val="black"/>
              </a:solidFill>
            </a:endParaRPr>
          </a:p>
        </p:txBody>
      </p:sp>
      <p:sp>
        <p:nvSpPr>
          <p:cNvPr id="20" name="矩形 19">
            <a:extLst>
              <a:ext uri="{FF2B5EF4-FFF2-40B4-BE49-F238E27FC236}">
                <a16:creationId xmlns:a16="http://schemas.microsoft.com/office/drawing/2014/main" xmlns="" id="{F5D64CF5-4E18-4545-8DDA-CE979D149088}"/>
              </a:ext>
            </a:extLst>
          </p:cNvPr>
          <p:cNvSpPr/>
          <p:nvPr/>
        </p:nvSpPr>
        <p:spPr>
          <a:xfrm>
            <a:off x="1584500" y="6589142"/>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金属元素的单质在常温下均为固体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31" name="矩形 30">
            <a:extLst>
              <a:ext uri="{FF2B5EF4-FFF2-40B4-BE49-F238E27FC236}">
                <a16:creationId xmlns:a16="http://schemas.microsoft.com/office/drawing/2014/main" xmlns="" id="{423F38A2-DE00-4674-9C0A-25FFCB2819D6}"/>
              </a:ext>
            </a:extLst>
          </p:cNvPr>
          <p:cNvSpPr/>
          <p:nvPr/>
        </p:nvSpPr>
        <p:spPr>
          <a:xfrm>
            <a:off x="11197928" y="6803492"/>
            <a:ext cx="872480" cy="769441"/>
          </a:xfrm>
          <a:prstGeom prst="rect">
            <a:avLst/>
          </a:prstGeom>
        </p:spPr>
        <p:txBody>
          <a:bodyPr wrap="square">
            <a:spAutoFit/>
          </a:bodyPr>
          <a:lstStyle/>
          <a:p>
            <a:pPr>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en-US" sz="4400" dirty="0">
              <a:solidFill>
                <a:prstClr val="black"/>
              </a:solidFill>
            </a:endParaRPr>
          </a:p>
        </p:txBody>
      </p:sp>
      <p:sp>
        <p:nvSpPr>
          <p:cNvPr id="32" name="矩形 31">
            <a:extLst>
              <a:ext uri="{FF2B5EF4-FFF2-40B4-BE49-F238E27FC236}">
                <a16:creationId xmlns:a16="http://schemas.microsoft.com/office/drawing/2014/main" xmlns="" id="{A56D5FFF-0BCF-4CD4-A35F-14C45F47ADBA}"/>
              </a:ext>
            </a:extLst>
          </p:cNvPr>
          <p:cNvSpPr/>
          <p:nvPr/>
        </p:nvSpPr>
        <p:spPr>
          <a:xfrm>
            <a:off x="1548496" y="5365006"/>
            <a:ext cx="20666296" cy="987963"/>
          </a:xfrm>
          <a:prstGeom prst="rect">
            <a:avLst/>
          </a:prstGeom>
        </p:spPr>
        <p:txBody>
          <a:bodyPr wrap="square">
            <a:spAutoFit/>
          </a:bodyPr>
          <a:lstStyle/>
          <a:p>
            <a:pPr lvl="0">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合金都为混合物。</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33" name="矩形 32">
            <a:extLst>
              <a:ext uri="{FF2B5EF4-FFF2-40B4-BE49-F238E27FC236}">
                <a16:creationId xmlns:a16="http://schemas.microsoft.com/office/drawing/2014/main" xmlns="" id="{CF59C4E4-026A-40B6-BB8F-B0E28FDAFB5B}"/>
              </a:ext>
            </a:extLst>
          </p:cNvPr>
          <p:cNvSpPr/>
          <p:nvPr/>
        </p:nvSpPr>
        <p:spPr>
          <a:xfrm>
            <a:off x="1656508" y="7813278"/>
            <a:ext cx="20666296" cy="987963"/>
          </a:xfrm>
          <a:prstGeom prst="rect">
            <a:avLst/>
          </a:prstGeom>
        </p:spPr>
        <p:txBody>
          <a:bodyPr wrap="square">
            <a:spAutoFit/>
          </a:bodyPr>
          <a:lstStyle/>
          <a:p>
            <a:pPr lvl="0">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金属汞在常温下呈液态。</a:t>
            </a:r>
            <a:endParaRPr lang="zh-CN" altLang="zh-CN" sz="1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ppt_x"/>
                                          </p:val>
                                        </p:tav>
                                        <p:tav tm="100000">
                                          <p:val>
                                            <p:strVal val="#ppt_x"/>
                                          </p:val>
                                        </p:tav>
                                      </p:tavLst>
                                    </p:anim>
                                    <p:anim calcmode="lin" valueType="num">
                                      <p:cBhvr additive="base">
                                        <p:cTn id="35" dur="500" fill="hold"/>
                                        <p:tgtEl>
                                          <p:spTgt spid="3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 calcmode="lin" valueType="num">
                                      <p:cBhvr additive="base">
                                        <p:cTn id="59" dur="500" fill="hold"/>
                                        <p:tgtEl>
                                          <p:spTgt spid="36"/>
                                        </p:tgtEl>
                                        <p:attrNameLst>
                                          <p:attrName>ppt_x</p:attrName>
                                        </p:attrNameLst>
                                      </p:cBhvr>
                                      <p:tavLst>
                                        <p:tav tm="0">
                                          <p:val>
                                            <p:strVal val="#ppt_x"/>
                                          </p:val>
                                        </p:tav>
                                        <p:tav tm="100000">
                                          <p:val>
                                            <p:strVal val="#ppt_x"/>
                                          </p:val>
                                        </p:tav>
                                      </p:tavLst>
                                    </p:anim>
                                    <p:anim calcmode="lin" valueType="num">
                                      <p:cBhvr additive="base">
                                        <p:cTn id="6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16" grpId="0"/>
      <p:bldP spid="17" grpId="0"/>
      <p:bldP spid="18" grpId="0"/>
      <p:bldP spid="19" grpId="0"/>
      <p:bldP spid="20" grpId="0"/>
      <p:bldP spid="31" grpId="0"/>
      <p:bldP spid="32"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4" name="矩形 13">
            <a:extLst>
              <a:ext uri="{FF2B5EF4-FFF2-40B4-BE49-F238E27FC236}">
                <a16:creationId xmlns:a16="http://schemas.microsoft.com/office/drawing/2014/main" xmlns="" id="{BDB96134-7B14-47A0-A1BD-3C418C64E83A}"/>
              </a:ext>
            </a:extLst>
          </p:cNvPr>
          <p:cNvSpPr/>
          <p:nvPr/>
        </p:nvSpPr>
        <p:spPr>
          <a:xfrm>
            <a:off x="1512492" y="1980630"/>
            <a:ext cx="20810312" cy="5718810"/>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将下列合金与其用途连线。</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①</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青铜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不锈钢</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②</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铬镍合金</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后</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司</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母戊鼎</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③</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低碳钢</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门窗框架</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④</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铝合金</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钢丝、钢管</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cxnSp>
        <p:nvCxnSpPr>
          <p:cNvPr id="15" name="直接连接符 14">
            <a:extLst>
              <a:ext uri="{FF2B5EF4-FFF2-40B4-BE49-F238E27FC236}">
                <a16:creationId xmlns:a16="http://schemas.microsoft.com/office/drawing/2014/main" xmlns="" id="{48CE5736-72A6-470F-8F4D-A0158EFD28AC}"/>
              </a:ext>
            </a:extLst>
          </p:cNvPr>
          <p:cNvCxnSpPr/>
          <p:nvPr/>
        </p:nvCxnSpPr>
        <p:spPr>
          <a:xfrm>
            <a:off x="3672732" y="3708822"/>
            <a:ext cx="2592288" cy="1224136"/>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6" name="直接连接符 15">
            <a:extLst>
              <a:ext uri="{FF2B5EF4-FFF2-40B4-BE49-F238E27FC236}">
                <a16:creationId xmlns:a16="http://schemas.microsoft.com/office/drawing/2014/main" xmlns="" id="{F5B07AAF-96D4-47C5-B8A4-C894FFF714AD}"/>
              </a:ext>
            </a:extLst>
          </p:cNvPr>
          <p:cNvCxnSpPr/>
          <p:nvPr/>
        </p:nvCxnSpPr>
        <p:spPr>
          <a:xfrm flipV="1">
            <a:off x="4752852" y="3852838"/>
            <a:ext cx="1512168" cy="1008112"/>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直接连接符 16">
            <a:extLst>
              <a:ext uri="{FF2B5EF4-FFF2-40B4-BE49-F238E27FC236}">
                <a16:creationId xmlns:a16="http://schemas.microsoft.com/office/drawing/2014/main" xmlns="" id="{DCFEAE03-87D6-4794-AD6C-786A58CD9448}"/>
              </a:ext>
            </a:extLst>
          </p:cNvPr>
          <p:cNvCxnSpPr/>
          <p:nvPr/>
        </p:nvCxnSpPr>
        <p:spPr>
          <a:xfrm>
            <a:off x="4248796" y="6085086"/>
            <a:ext cx="2016224" cy="1008112"/>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0" name="直接连接符 19">
            <a:extLst>
              <a:ext uri="{FF2B5EF4-FFF2-40B4-BE49-F238E27FC236}">
                <a16:creationId xmlns:a16="http://schemas.microsoft.com/office/drawing/2014/main" xmlns="" id="{C99EE07C-4BF1-4C23-87C1-ECF40B9A8342}"/>
              </a:ext>
            </a:extLst>
          </p:cNvPr>
          <p:cNvCxnSpPr/>
          <p:nvPr/>
        </p:nvCxnSpPr>
        <p:spPr>
          <a:xfrm flipV="1">
            <a:off x="4320804" y="6013078"/>
            <a:ext cx="1944216" cy="1296144"/>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99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AEBE1E89-978C-4D4D-8ADF-A221F6F29AC3}"/>
              </a:ext>
            </a:extLst>
          </p:cNvPr>
          <p:cNvSpPr/>
          <p:nvPr/>
        </p:nvSpPr>
        <p:spPr>
          <a:xfrm>
            <a:off x="1368476" y="2988742"/>
            <a:ext cx="11233250" cy="708193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镁铝合金质优体轻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又不易锈蚀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被大量用于航空工业、造船工业、日用化工等领域。下列关于镁铝合金性质的叙述中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此合金的熔点比镁和铝的熔点都高</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此合金能全部溶解于稀盐酸中</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此合金能全部溶解于氢氧化钠溶液中</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此合金的硬度比镁和铝的硬度都小</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8"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1485601" y="4993533"/>
            <a:ext cx="936104" cy="979499"/>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9"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484" y="2340670"/>
            <a:ext cx="377108" cy="52795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80630"/>
            <a:ext cx="8784976" cy="1011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题组一　合金的组成、性质和用途</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1" name="矩形 20">
            <a:extLst>
              <a:ext uri="{FF2B5EF4-FFF2-40B4-BE49-F238E27FC236}">
                <a16:creationId xmlns:a16="http://schemas.microsoft.com/office/drawing/2014/main" xmlns="" id="{4C3AECF7-6E11-4C4B-A647-075A7B6703F4}"/>
              </a:ext>
            </a:extLst>
          </p:cNvPr>
          <p:cNvSpPr/>
          <p:nvPr/>
        </p:nvSpPr>
        <p:spPr>
          <a:xfrm>
            <a:off x="13105780" y="2145177"/>
            <a:ext cx="9073008" cy="84044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2" name="Rectangle 17">
            <a:extLst>
              <a:ext uri="{FF2B5EF4-FFF2-40B4-BE49-F238E27FC236}">
                <a16:creationId xmlns:a16="http://schemas.microsoft.com/office/drawing/2014/main" xmlns="" id="{08D01BD2-1507-427C-BA8E-2CCA3A2E929A}"/>
              </a:ext>
            </a:extLst>
          </p:cNvPr>
          <p:cNvSpPr>
            <a:spLocks noChangeArrowheads="1"/>
          </p:cNvSpPr>
          <p:nvPr/>
        </p:nvSpPr>
        <p:spPr bwMode="auto">
          <a:xfrm>
            <a:off x="13177788" y="2124646"/>
            <a:ext cx="9001000" cy="809760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一般地</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合金的熔点比它的各成分金属的熔点都低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硬度和强度比各成分金属的都大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合金中的镁、铝都能与稀盐酸反应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但只有铝能与氢氧化钠溶液反应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所以该合金能全部溶解于稀盐酸中而只有部分金属溶解于氢氧化钠溶液中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不正确。</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1600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AEBE1E89-978C-4D4D-8ADF-A221F6F29AC3}"/>
              </a:ext>
            </a:extLst>
          </p:cNvPr>
          <p:cNvSpPr/>
          <p:nvPr/>
        </p:nvSpPr>
        <p:spPr>
          <a:xfrm>
            <a:off x="1440484" y="1980630"/>
            <a:ext cx="20882320" cy="6880858"/>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某合金与铁的物理性质的比较如下表所示</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还知该合金耐腐蚀</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强度大</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从以上性能看</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该合金不适合做</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导线</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门窗框</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炉具</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飞机外壳</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3"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17858308" y="6561010"/>
            <a:ext cx="936104" cy="1108252"/>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rPr>
              <a:t>A</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xmlns="" id="{C1CE4CB0-A1BC-409D-9A9A-31F86F212204}"/>
              </a:ext>
            </a:extLst>
          </p:cNvPr>
          <p:cNvGraphicFramePr>
            <a:graphicFrameLocks noGrp="1"/>
          </p:cNvGraphicFramePr>
          <p:nvPr>
            <p:extLst>
              <p:ext uri="{D42A27DB-BD31-4B8C-83A1-F6EECF244321}">
                <p14:modId xmlns:p14="http://schemas.microsoft.com/office/powerpoint/2010/main" val="4229979524"/>
              </p:ext>
            </p:extLst>
          </p:nvPr>
        </p:nvGraphicFramePr>
        <p:xfrm>
          <a:off x="1475602" y="3276774"/>
          <a:ext cx="18722080" cy="3429000"/>
        </p:xfrm>
        <a:graphic>
          <a:graphicData uri="http://schemas.openxmlformats.org/drawingml/2006/table">
            <a:tbl>
              <a:tblPr firstRow="1" firstCol="1" bandRow="1"/>
              <a:tblGrid>
                <a:gridCol w="2482633">
                  <a:extLst>
                    <a:ext uri="{9D8B030D-6E8A-4147-A177-3AD203B41FA5}">
                      <a16:colId xmlns:a16="http://schemas.microsoft.com/office/drawing/2014/main" xmlns="" val="3271591796"/>
                    </a:ext>
                  </a:extLst>
                </a:gridCol>
                <a:gridCol w="2870545">
                  <a:extLst>
                    <a:ext uri="{9D8B030D-6E8A-4147-A177-3AD203B41FA5}">
                      <a16:colId xmlns:a16="http://schemas.microsoft.com/office/drawing/2014/main" xmlns="" val="813299592"/>
                    </a:ext>
                  </a:extLst>
                </a:gridCol>
                <a:gridCol w="3647822">
                  <a:extLst>
                    <a:ext uri="{9D8B030D-6E8A-4147-A177-3AD203B41FA5}">
                      <a16:colId xmlns:a16="http://schemas.microsoft.com/office/drawing/2014/main" xmlns="" val="2208890492"/>
                    </a:ext>
                  </a:extLst>
                </a:gridCol>
                <a:gridCol w="4988560">
                  <a:extLst>
                    <a:ext uri="{9D8B030D-6E8A-4147-A177-3AD203B41FA5}">
                      <a16:colId xmlns:a16="http://schemas.microsoft.com/office/drawing/2014/main" xmlns="" val="1419869347"/>
                    </a:ext>
                  </a:extLst>
                </a:gridCol>
                <a:gridCol w="4732520">
                  <a:extLst>
                    <a:ext uri="{9D8B030D-6E8A-4147-A177-3AD203B41FA5}">
                      <a16:colId xmlns:a16="http://schemas.microsoft.com/office/drawing/2014/main" xmlns="" val="252209102"/>
                    </a:ext>
                  </a:extLst>
                </a:gridCol>
              </a:tblGrid>
              <a:tr h="0">
                <a:tc>
                  <a:txBody>
                    <a:bodyPr/>
                    <a:lstStyle/>
                    <a:p>
                      <a:pPr algn="ct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密度</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/(g·cm</a:t>
                      </a:r>
                      <a:r>
                        <a:rPr lang="en-US" sz="50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硬度</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金刚石为</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导电性</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银为</a:t>
                      </a: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18495100"/>
                  </a:ext>
                </a:extLst>
              </a:tr>
              <a:tr h="0">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某合金</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2500</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3.00</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7.4</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2.3</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485198957"/>
                  </a:ext>
                </a:extLst>
              </a:tr>
              <a:tr h="0">
                <a:tc>
                  <a:txBody>
                    <a:bodyPr/>
                    <a:lstStyle/>
                    <a:p>
                      <a:pPr algn="ctr">
                        <a:lnSpc>
                          <a:spcPct val="150000"/>
                        </a:lnSpc>
                        <a:spcAft>
                          <a:spcPts val="0"/>
                        </a:spcAft>
                      </a:pPr>
                      <a:r>
                        <a:rPr lang="zh-CN"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铁</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1535</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7.86</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4.5</a:t>
                      </a:r>
                      <a:endParaRPr lang="zh-CN" sz="50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17</a:t>
                      </a:r>
                      <a:endParaRPr lang="zh-CN" sz="50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886701622"/>
                  </a:ext>
                </a:extLst>
              </a:tr>
            </a:tbl>
          </a:graphicData>
        </a:graphic>
      </p:graphicFrame>
    </p:spTree>
    <p:extLst>
      <p:ext uri="{BB962C8B-B14F-4D97-AF65-F5344CB8AC3E}">
        <p14:creationId xmlns:p14="http://schemas.microsoft.com/office/powerpoint/2010/main" val="44936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9EE159C8-2D9D-4164-8304-700BFA8436D1}"/>
              </a:ext>
            </a:extLst>
          </p:cNvPr>
          <p:cNvSpPr/>
          <p:nvPr/>
        </p:nvSpPr>
        <p:spPr>
          <a:xfrm>
            <a:off x="14401924" y="3976705"/>
            <a:ext cx="7920880" cy="60662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电解精炼银时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阴极反应式为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滤渣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与稀硝酸反应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产生的气</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体在空气中迅速变为红棕色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气体变色的化学方程式为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4"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5" name="矩形 14">
            <a:extLst>
              <a:ext uri="{FF2B5EF4-FFF2-40B4-BE49-F238E27FC236}">
                <a16:creationId xmlns:a16="http://schemas.microsoft.com/office/drawing/2014/main" xmlns="" id="{AEBE1E89-978C-4D4D-8ADF-A221F6F29AC3}"/>
              </a:ext>
            </a:extLst>
          </p:cNvPr>
          <p:cNvSpPr/>
          <p:nvPr/>
        </p:nvSpPr>
        <p:spPr>
          <a:xfrm>
            <a:off x="1224460" y="2988742"/>
            <a:ext cx="21386376"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银铜合金广泛用于航空工业。从切割废料中回收银并制备铜化工产品的工艺如图所示。</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6"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484" y="2340670"/>
            <a:ext cx="377108" cy="52795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92428"/>
            <a:ext cx="9217024" cy="98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题组二　合金在流程题中应用的考查</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8" name="Rectangle 16">
            <a:extLst>
              <a:ext uri="{FF2B5EF4-FFF2-40B4-BE49-F238E27FC236}">
                <a16:creationId xmlns:a16="http://schemas.microsoft.com/office/drawing/2014/main" xmlns="" id="{CCBEDF95-F6AF-47A0-9FB2-B8300838E9C6}"/>
              </a:ext>
            </a:extLst>
          </p:cNvPr>
          <p:cNvSpPr>
            <a:spLocks noChangeArrowheads="1"/>
          </p:cNvSpPr>
          <p:nvPr/>
        </p:nvSpPr>
        <p:spPr bwMode="auto">
          <a:xfrm>
            <a:off x="14771390" y="4809091"/>
            <a:ext cx="3168352"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Ag</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=Ag</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9" name="tk3-43.eps" descr="id:2147508133;FounderCES">
            <a:extLst>
              <a:ext uri="{FF2B5EF4-FFF2-40B4-BE49-F238E27FC236}">
                <a16:creationId xmlns:a16="http://schemas.microsoft.com/office/drawing/2014/main" xmlns="" id="{D4CEE741-4D51-4948-B5D3-56E34870C8CF}"/>
              </a:ext>
            </a:extLst>
          </p:cNvPr>
          <p:cNvPicPr/>
          <p:nvPr/>
        </p:nvPicPr>
        <p:blipFill>
          <a:blip r:embed="rId4"/>
          <a:stretch>
            <a:fillRect/>
          </a:stretch>
        </p:blipFill>
        <p:spPr>
          <a:xfrm>
            <a:off x="1415890" y="3996854"/>
            <a:ext cx="12685339" cy="5050613"/>
          </a:xfrm>
          <a:prstGeom prst="rect">
            <a:avLst/>
          </a:prstGeom>
        </p:spPr>
      </p:pic>
      <p:sp>
        <p:nvSpPr>
          <p:cNvPr id="20" name="矩形 19">
            <a:extLst>
              <a:ext uri="{FF2B5EF4-FFF2-40B4-BE49-F238E27FC236}">
                <a16:creationId xmlns:a16="http://schemas.microsoft.com/office/drawing/2014/main" xmlns="" id="{458F9D47-303F-49CE-B0D7-0758571046F8}"/>
              </a:ext>
            </a:extLst>
          </p:cNvPr>
          <p:cNvSpPr/>
          <p:nvPr/>
        </p:nvSpPr>
        <p:spPr>
          <a:xfrm>
            <a:off x="937892" y="9109422"/>
            <a:ext cx="13248008"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开始分解的温度分别为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450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80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1" name="Rectangle 16">
            <a:extLst>
              <a:ext uri="{FF2B5EF4-FFF2-40B4-BE49-F238E27FC236}">
                <a16:creationId xmlns:a16="http://schemas.microsoft.com/office/drawing/2014/main" xmlns="" id="{3582D62A-1815-49F4-BC3C-A91DBBC8D724}"/>
              </a:ext>
            </a:extLst>
          </p:cNvPr>
          <p:cNvSpPr>
            <a:spLocks noChangeArrowheads="1"/>
          </p:cNvSpPr>
          <p:nvPr/>
        </p:nvSpPr>
        <p:spPr bwMode="auto">
          <a:xfrm>
            <a:off x="14545940" y="8851614"/>
            <a:ext cx="4317309"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2NO+O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9493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7" name="矩形 6">
            <a:extLst>
              <a:ext uri="{FF2B5EF4-FFF2-40B4-BE49-F238E27FC236}">
                <a16:creationId xmlns:a16="http://schemas.microsoft.com/office/drawing/2014/main" xmlns="" id="{AEBE1E89-978C-4D4D-8ADF-A221F6F29AC3}"/>
              </a:ext>
            </a:extLst>
          </p:cNvPr>
          <p:cNvSpPr/>
          <p:nvPr/>
        </p:nvSpPr>
        <p:spPr>
          <a:xfrm>
            <a:off x="1440484" y="2065237"/>
            <a:ext cx="2088232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的组成为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在生成固体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的过程中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需控制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的加入量。若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则因过量引起的反应的离子方程式为</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8" name="Rectangle 16">
            <a:extLst>
              <a:ext uri="{FF2B5EF4-FFF2-40B4-BE49-F238E27FC236}">
                <a16:creationId xmlns:a16="http://schemas.microsoft.com/office/drawing/2014/main" xmlns="" id="{CCBEDF95-F6AF-47A0-9FB2-B8300838E9C6}"/>
              </a:ext>
            </a:extLst>
          </p:cNvPr>
          <p:cNvSpPr>
            <a:spLocks noChangeArrowheads="1"/>
          </p:cNvSpPr>
          <p:nvPr/>
        </p:nvSpPr>
        <p:spPr bwMode="auto">
          <a:xfrm>
            <a:off x="5976988" y="1928771"/>
            <a:ext cx="3888432"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9" name="tk3-43.eps" descr="id:2147508133;FounderCES">
            <a:extLst>
              <a:ext uri="{FF2B5EF4-FFF2-40B4-BE49-F238E27FC236}">
                <a16:creationId xmlns:a16="http://schemas.microsoft.com/office/drawing/2014/main" xmlns="" id="{D4CEE741-4D51-4948-B5D3-56E34870C8CF}"/>
              </a:ext>
            </a:extLst>
          </p:cNvPr>
          <p:cNvPicPr/>
          <p:nvPr/>
        </p:nvPicPr>
        <p:blipFill>
          <a:blip r:embed="rId3"/>
          <a:stretch>
            <a:fillRect/>
          </a:stretch>
        </p:blipFill>
        <p:spPr>
          <a:xfrm>
            <a:off x="1656507" y="4284886"/>
            <a:ext cx="9892451" cy="3883041"/>
          </a:xfrm>
          <a:prstGeom prst="rect">
            <a:avLst/>
          </a:prstGeom>
        </p:spPr>
      </p:pic>
      <p:sp>
        <p:nvSpPr>
          <p:cNvPr id="10" name="矩形 9">
            <a:extLst>
              <a:ext uri="{FF2B5EF4-FFF2-40B4-BE49-F238E27FC236}">
                <a16:creationId xmlns:a16="http://schemas.microsoft.com/office/drawing/2014/main" xmlns="" id="{458F9D47-303F-49CE-B0D7-0758571046F8}"/>
              </a:ext>
            </a:extLst>
          </p:cNvPr>
          <p:cNvSpPr/>
          <p:nvPr/>
        </p:nvSpPr>
        <p:spPr>
          <a:xfrm>
            <a:off x="1253279" y="8584532"/>
            <a:ext cx="1029568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开始分解的温度分别为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450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80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angle 16">
                <a:extLst>
                  <a:ext uri="{FF2B5EF4-FFF2-40B4-BE49-F238E27FC236}">
                    <a16:creationId xmlns:a16="http://schemas.microsoft.com/office/drawing/2014/main" xmlns="" id="{3582D62A-1815-49F4-BC3C-A91DBBC8D724}"/>
                  </a:ext>
                </a:extLst>
              </p:cNvPr>
              <p:cNvSpPr>
                <a:spLocks noChangeArrowheads="1"/>
              </p:cNvSpPr>
              <p:nvPr/>
            </p:nvSpPr>
            <p:spPr bwMode="auto">
              <a:xfrm>
                <a:off x="13681844" y="2916734"/>
                <a:ext cx="7269637" cy="986360"/>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mc:Choice>
        <mc:Fallback>
          <p:sp>
            <p:nvSpPr>
              <p:cNvPr id="11" name="Rectangle 16">
                <a:extLst>
                  <a:ext uri="{FF2B5EF4-FFF2-40B4-BE49-F238E27FC236}">
                    <a16:creationId xmlns:a16="http://schemas.microsoft.com/office/drawing/2014/main" xmlns:a14="http://schemas.microsoft.com/office/drawing/2010/main" xmlns="" id="{3582D62A-1815-49F4-BC3C-A91DBBC8D724}"/>
                  </a:ext>
                </a:extLst>
              </p:cNvPr>
              <p:cNvSpPr>
                <a:spLocks noRot="1" noChangeAspect="1" noMove="1" noResize="1" noEditPoints="1" noAdjustHandles="1" noChangeArrowheads="1" noChangeShapeType="1" noTextEdit="1"/>
              </p:cNvSpPr>
              <p:nvPr/>
            </p:nvSpPr>
            <p:spPr bwMode="auto">
              <a:xfrm>
                <a:off x="13681844" y="2916734"/>
                <a:ext cx="7269637" cy="986360"/>
              </a:xfrm>
              <a:prstGeom prst="rect">
                <a:avLst/>
              </a:prstGeom>
              <a:blipFill rotWithShape="1">
                <a:blip r:embed="rId4"/>
                <a:stretch>
                  <a:fillRect l="-3353" b="-23457"/>
                </a:stretch>
              </a:blipFill>
              <a:ln w="9525">
                <a:noFill/>
                <a:miter lim="800000"/>
                <a:headEnd/>
                <a:tailEnd/>
              </a:ln>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xmlns="" id="{73CE8AB0-66C6-4064-8318-C8DE3F317C0C}"/>
              </a:ext>
            </a:extLst>
          </p:cNvPr>
          <p:cNvSpPr/>
          <p:nvPr/>
        </p:nvSpPr>
        <p:spPr>
          <a:xfrm>
            <a:off x="13033772" y="4754591"/>
            <a:ext cx="9073008" cy="57826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Rectangle 17">
            <a:extLst>
              <a:ext uri="{FF2B5EF4-FFF2-40B4-BE49-F238E27FC236}">
                <a16:creationId xmlns:a16="http://schemas.microsoft.com/office/drawing/2014/main" xmlns="" id="{6A291170-1032-4B73-8B06-9CA37826AD83}"/>
              </a:ext>
            </a:extLst>
          </p:cNvPr>
          <p:cNvSpPr>
            <a:spLocks noChangeArrowheads="1"/>
          </p:cNvSpPr>
          <p:nvPr/>
        </p:nvSpPr>
        <p:spPr bwMode="auto">
          <a:xfrm>
            <a:off x="13537828" y="4956748"/>
            <a:ext cx="7920880" cy="505061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结合工艺流程及</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的分解温度知固体混合物</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过量</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会转化为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NaAlO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54847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6" name="矩形 5">
            <a:extLst>
              <a:ext uri="{FF2B5EF4-FFF2-40B4-BE49-F238E27FC236}">
                <a16:creationId xmlns:a16="http://schemas.microsoft.com/office/drawing/2014/main" xmlns="" id="{AEBE1E89-978C-4D4D-8ADF-A221F6F29AC3}"/>
              </a:ext>
            </a:extLst>
          </p:cNvPr>
          <p:cNvSpPr/>
          <p:nvPr/>
        </p:nvSpPr>
        <p:spPr>
          <a:xfrm>
            <a:off x="1440484" y="2065237"/>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完成煅烧过程中一个反应的化学方程式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err="1">
                <a:solidFill>
                  <a:srgbClr val="000000"/>
                </a:solidFill>
                <a:latin typeface="Times New Roman" panose="02020603050405020304" pitchFamily="18" charset="0"/>
                <a:ea typeface="微软雅黑" panose="020B0503020204020204" pitchFamily="34" charset="-122"/>
              </a:rPr>
              <a:t>CuO</a:t>
            </a:r>
            <a:r>
              <a:rPr lang="en-US" altLang="zh-CN" sz="4400" dirty="0">
                <a:solidFill>
                  <a:srgbClr val="000000"/>
                </a:solidFill>
                <a:latin typeface="Times New Roman" panose="02020603050405020304" pitchFamily="18" charset="0"/>
                <a:ea typeface="微软雅黑" panose="020B0503020204020204" pitchFamily="34" charset="-122"/>
              </a:rPr>
              <a:t>+</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rPr>
              <a:t>Al</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en-US" altLang="zh-CN" sz="4400" dirty="0">
                <a:solidFill>
                  <a:srgbClr val="000000"/>
                </a:solidFill>
                <a:latin typeface="Times New Roman" panose="02020603050405020304" pitchFamily="18" charset="0"/>
                <a:ea typeface="微软雅黑" panose="020B0503020204020204" pitchFamily="34" charset="-122"/>
              </a:rPr>
              <a:t>O</a:t>
            </a:r>
            <a:r>
              <a:rPr lang="en-US" altLang="zh-CN" sz="4400" baseline="-25000" dirty="0">
                <a:solidFill>
                  <a:srgbClr val="000000"/>
                </a:solidFill>
                <a:latin typeface="Times New Roman" panose="02020603050405020304" pitchFamily="18" charset="0"/>
                <a:ea typeface="微软雅黑" panose="020B0503020204020204" pitchFamily="34" charset="-122"/>
              </a:rPr>
              <a:t>3</a:t>
            </a:r>
            <a:r>
              <a:rPr lang="en-US" altLang="zh-CN" sz="4400" dirty="0">
                <a:solidFill>
                  <a:srgbClr val="000000"/>
                </a:solidFill>
                <a:latin typeface="Times New Roman" panose="02020603050405020304" pitchFamily="18" charset="0"/>
                <a:ea typeface="微软雅黑" panose="020B0503020204020204" pitchFamily="34" charset="-122"/>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rPr>
              <a:t>CuAlO</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tk3-43.eps" descr="id:2147508133;FounderCES">
            <a:extLst>
              <a:ext uri="{FF2B5EF4-FFF2-40B4-BE49-F238E27FC236}">
                <a16:creationId xmlns:a16="http://schemas.microsoft.com/office/drawing/2014/main" xmlns="" id="{D4CEE741-4D51-4948-B5D3-56E34870C8CF}"/>
              </a:ext>
            </a:extLst>
          </p:cNvPr>
          <p:cNvPicPr/>
          <p:nvPr/>
        </p:nvPicPr>
        <p:blipFill>
          <a:blip r:embed="rId3"/>
          <a:stretch>
            <a:fillRect/>
          </a:stretch>
        </p:blipFill>
        <p:spPr>
          <a:xfrm>
            <a:off x="1663928" y="3315582"/>
            <a:ext cx="9892451" cy="3883041"/>
          </a:xfrm>
          <a:prstGeom prst="rect">
            <a:avLst/>
          </a:prstGeom>
        </p:spPr>
      </p:pic>
      <p:sp>
        <p:nvSpPr>
          <p:cNvPr id="9" name="矩形 8">
            <a:extLst>
              <a:ext uri="{FF2B5EF4-FFF2-40B4-BE49-F238E27FC236}">
                <a16:creationId xmlns:a16="http://schemas.microsoft.com/office/drawing/2014/main" xmlns="" id="{458F9D47-303F-49CE-B0D7-0758571046F8}"/>
              </a:ext>
            </a:extLst>
          </p:cNvPr>
          <p:cNvSpPr/>
          <p:nvPr/>
        </p:nvSpPr>
        <p:spPr>
          <a:xfrm>
            <a:off x="1462314" y="7461005"/>
            <a:ext cx="1029568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开始分解的温度分别为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450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80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0" name="Rectangle 16">
            <a:extLst>
              <a:ext uri="{FF2B5EF4-FFF2-40B4-BE49-F238E27FC236}">
                <a16:creationId xmlns:a16="http://schemas.microsoft.com/office/drawing/2014/main" xmlns="" id="{3582D62A-1815-49F4-BC3C-A91DBBC8D724}"/>
              </a:ext>
            </a:extLst>
          </p:cNvPr>
          <p:cNvSpPr>
            <a:spLocks noChangeArrowheads="1"/>
          </p:cNvSpPr>
          <p:nvPr/>
        </p:nvSpPr>
        <p:spPr bwMode="auto">
          <a:xfrm>
            <a:off x="11881644" y="1964441"/>
            <a:ext cx="10657185"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2</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73CE8AB0-66C6-4064-8318-C8DE3F317C0C}"/>
              </a:ext>
            </a:extLst>
          </p:cNvPr>
          <p:cNvSpPr/>
          <p:nvPr/>
        </p:nvSpPr>
        <p:spPr>
          <a:xfrm>
            <a:off x="13393812" y="4788942"/>
            <a:ext cx="8388932" cy="4577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Rectangle 17">
            <a:extLst>
              <a:ext uri="{FF2B5EF4-FFF2-40B4-BE49-F238E27FC236}">
                <a16:creationId xmlns:a16="http://schemas.microsoft.com/office/drawing/2014/main" xmlns="" id="{6A291170-1032-4B73-8B06-9CA37826AD83}"/>
              </a:ext>
            </a:extLst>
          </p:cNvPr>
          <p:cNvSpPr>
            <a:spLocks noChangeArrowheads="1"/>
          </p:cNvSpPr>
          <p:nvPr/>
        </p:nvSpPr>
        <p:spPr bwMode="auto">
          <a:xfrm>
            <a:off x="13753852" y="5357898"/>
            <a:ext cx="7920880" cy="301967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该反应为氧化还原反应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根据得失电子守恒、原子守恒确定缺项物质并配平方程式。</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3" name="图片 12">
            <a:extLst>
              <a:ext uri="{FF2B5EF4-FFF2-40B4-BE49-F238E27FC236}">
                <a16:creationId xmlns:a16="http://schemas.microsoft.com/office/drawing/2014/main" xmlns="" id="{28D0742F-AE1B-4DBB-8160-7D6202CE1F8A}"/>
              </a:ext>
            </a:extLst>
          </p:cNvPr>
          <p:cNvPicPr/>
          <p:nvPr/>
        </p:nvPicPr>
        <p:blipFill>
          <a:blip r:embed="rId4"/>
          <a:stretch>
            <a:fillRect/>
          </a:stretch>
        </p:blipFill>
        <p:spPr>
          <a:xfrm>
            <a:off x="16310136" y="2108564"/>
            <a:ext cx="1008112" cy="843840"/>
          </a:xfrm>
          <a:prstGeom prst="rect">
            <a:avLst/>
          </a:prstGeom>
        </p:spPr>
      </p:pic>
    </p:spTree>
    <p:extLst>
      <p:ext uri="{BB962C8B-B14F-4D97-AF65-F5344CB8AC3E}">
        <p14:creationId xmlns:p14="http://schemas.microsoft.com/office/powerpoint/2010/main" val="20952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5" name="矩形 14">
            <a:extLst>
              <a:ext uri="{FF2B5EF4-FFF2-40B4-BE49-F238E27FC236}">
                <a16:creationId xmlns:a16="http://schemas.microsoft.com/office/drawing/2014/main" xmlns="" id="{AEBE1E89-978C-4D4D-8ADF-A221F6F29AC3}"/>
              </a:ext>
            </a:extLst>
          </p:cNvPr>
          <p:cNvSpPr/>
          <p:nvPr/>
        </p:nvSpPr>
        <p:spPr>
          <a:xfrm>
            <a:off x="1440484" y="2065237"/>
            <a:ext cx="9721080" cy="5726696"/>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若银铜合金中铜的质量分数为</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63.5%,</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理论上</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5.0 kg</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废料中的铜可完全转化为</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结果保留整数</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 CuAlO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至少需要</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1.0 mol·L</a:t>
            </a:r>
            <a:r>
              <a:rPr lang="en-US" altLang="zh-CN" sz="50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L</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6" name="Rectangle 16">
            <a:extLst>
              <a:ext uri="{FF2B5EF4-FFF2-40B4-BE49-F238E27FC236}">
                <a16:creationId xmlns:a16="http://schemas.microsoft.com/office/drawing/2014/main" xmlns="" id="{CCBEDF95-F6AF-47A0-9FB2-B8300838E9C6}"/>
              </a:ext>
            </a:extLst>
          </p:cNvPr>
          <p:cNvSpPr>
            <a:spLocks noChangeArrowheads="1"/>
          </p:cNvSpPr>
          <p:nvPr/>
        </p:nvSpPr>
        <p:spPr bwMode="auto">
          <a:xfrm>
            <a:off x="4657101" y="4182951"/>
            <a:ext cx="1152128" cy="1110047"/>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50</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7" name="Rectangle 16">
            <a:extLst>
              <a:ext uri="{FF2B5EF4-FFF2-40B4-BE49-F238E27FC236}">
                <a16:creationId xmlns:a16="http://schemas.microsoft.com/office/drawing/2014/main" xmlns="" id="{3582D62A-1815-49F4-BC3C-A91DBBC8D724}"/>
              </a:ext>
            </a:extLst>
          </p:cNvPr>
          <p:cNvSpPr>
            <a:spLocks noChangeArrowheads="1"/>
          </p:cNvSpPr>
          <p:nvPr/>
        </p:nvSpPr>
        <p:spPr bwMode="auto">
          <a:xfrm>
            <a:off x="5615488" y="6517134"/>
            <a:ext cx="860925" cy="1108252"/>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25</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8" name="矩形 17">
            <a:extLst>
              <a:ext uri="{FF2B5EF4-FFF2-40B4-BE49-F238E27FC236}">
                <a16:creationId xmlns:a16="http://schemas.microsoft.com/office/drawing/2014/main" xmlns="" id="{73CE8AB0-66C6-4064-8318-C8DE3F317C0C}"/>
              </a:ext>
            </a:extLst>
          </p:cNvPr>
          <p:cNvSpPr/>
          <p:nvPr/>
        </p:nvSpPr>
        <p:spPr>
          <a:xfrm>
            <a:off x="11161564" y="2196655"/>
            <a:ext cx="11161240" cy="59046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mc:Choice xmlns:a14="http://schemas.microsoft.com/office/drawing/2010/main" Requires="a14">
          <p:sp>
            <p:nvSpPr>
              <p:cNvPr id="19" name="Rectangle 17">
                <a:extLst>
                  <a:ext uri="{FF2B5EF4-FFF2-40B4-BE49-F238E27FC236}">
                    <a16:creationId xmlns:a16="http://schemas.microsoft.com/office/drawing/2014/main" xmlns="" id="{6A291170-1032-4B73-8B06-9CA37826AD83}"/>
                  </a:ext>
                </a:extLst>
              </p:cNvPr>
              <p:cNvSpPr>
                <a:spLocks noChangeArrowheads="1"/>
              </p:cNvSpPr>
              <p:nvPr/>
            </p:nvSpPr>
            <p:spPr bwMode="auto">
              <a:xfrm>
                <a:off x="11305580" y="2268662"/>
                <a:ext cx="11089232" cy="5410777"/>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CuAlO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的物质的量为</a:t>
                </a:r>
                <a14:m>
                  <m:oMath xmlns:m="http://schemas.openxmlformats.org/officeDocument/2006/math">
                    <m:f>
                      <m:fPr>
                        <m:ctrlPr>
                          <a:rPr lang="zh-CN" altLang="zh-CN" sz="50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5</m:t>
                        </m:r>
                        <m:r>
                          <m:rPr>
                            <m:nor/>
                          </m:rPr>
                          <a:rPr lang="en-US" altLang="zh-CN" sz="50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0</m:t>
                        </m:r>
                        <m:r>
                          <m:rPr>
                            <m:nor/>
                          </m:rPr>
                          <a:rPr lang="en-US" altLang="zh-CN" sz="50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kg</m:t>
                        </m:r>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×1000</m:t>
                        </m:r>
                        <m:r>
                          <m:rPr>
                            <m:nor/>
                          </m:rPr>
                          <a:rPr lang="en-US" altLang="zh-CN" sz="50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g</m:t>
                        </m:r>
                        <m:r>
                          <m:rPr>
                            <m:nor/>
                          </m:rPr>
                          <a:rPr lang="en-US" altLang="zh-CN" sz="50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k</m:t>
                        </m:r>
                        <m:sSup>
                          <m:sSupPr>
                            <m:ctrlPr>
                              <a:rPr lang="zh-CN" altLang="zh-CN" sz="5000" i="1">
                                <a:solidFill>
                                  <a:srgbClr val="A50021"/>
                                </a:solidFill>
                                <a:latin typeface="Cambria Math"/>
                                <a:ea typeface="Cambria Math" panose="02040503050406030204" pitchFamily="18" charset="0"/>
                                <a:cs typeface="Times New Roman" panose="02020603050405020304" pitchFamily="18" charset="0"/>
                              </a:rPr>
                            </m:ctrlPr>
                          </m:sSupPr>
                          <m:e>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g</m:t>
                            </m:r>
                          </m:e>
                          <m:sup>
                            <m:r>
                              <m:rPr>
                                <m:nor/>
                              </m:rPr>
                              <a:rPr lang="en-US" altLang="zh-CN" sz="50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sup>
                        </m:sSup>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×63</m:t>
                        </m:r>
                        <m:r>
                          <m:rPr>
                            <m:nor/>
                          </m:rPr>
                          <a:rPr lang="en-US" altLang="zh-CN" sz="50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5</m:t>
                        </m:r>
                        <m:r>
                          <m:rPr>
                            <m:nor/>
                          </m:rPr>
                          <a:rPr lang="en-US" altLang="zh-CN" sz="50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num>
                      <m:den>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64</m:t>
                        </m:r>
                        <m:r>
                          <m:rPr>
                            <m:nor/>
                          </m:rPr>
                          <a:rPr lang="en-US" altLang="zh-CN" sz="50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g</m:t>
                        </m:r>
                        <m:r>
                          <m:rPr>
                            <m:nor/>
                          </m:rPr>
                          <a:rPr lang="en-US" altLang="zh-CN" sz="50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m:t>
                        </m:r>
                        <m:sSup>
                          <m:sSupPr>
                            <m:ctrlPr>
                              <a:rPr lang="zh-CN" altLang="zh-CN" sz="5000" i="1">
                                <a:solidFill>
                                  <a:srgbClr val="A50021"/>
                                </a:solidFill>
                                <a:latin typeface="Cambria Math"/>
                                <a:ea typeface="Cambria Math" panose="02040503050406030204" pitchFamily="18" charset="0"/>
                                <a:cs typeface="Times New Roman" panose="02020603050405020304" pitchFamily="18" charset="0"/>
                              </a:rPr>
                            </m:ctrlPr>
                          </m:sSupPr>
                          <m:e>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e>
                          <m:sup>
                            <m:r>
                              <m:rPr>
                                <m:nor/>
                              </m:rPr>
                              <a:rPr lang="en-US" altLang="zh-CN" sz="50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sup>
                        </m:sSup>
                      </m:den>
                    </m:f>
                  </m:oMath>
                </a14:m>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≈50 mol,</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至少需要</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的物质的量为</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25 mol,</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即至少需要</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1.0 mol·L</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25 L</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mc:Choice>
        <mc:Fallback>
          <p:sp>
            <p:nvSpPr>
              <p:cNvPr id="19" name="Rectangle 17">
                <a:extLst>
                  <a:ext uri="{FF2B5EF4-FFF2-40B4-BE49-F238E27FC236}">
                    <a16:creationId xmlns:a16="http://schemas.microsoft.com/office/drawing/2014/main" xmlns:a14="http://schemas.microsoft.com/office/drawing/2010/main" xmlns="" id="{6A291170-1032-4B73-8B06-9CA37826AD83}"/>
                  </a:ext>
                </a:extLst>
              </p:cNvPr>
              <p:cNvSpPr>
                <a:spLocks noRot="1" noChangeAspect="1" noMove="1" noResize="1" noEditPoints="1" noAdjustHandles="1" noChangeArrowheads="1" noChangeShapeType="1" noTextEdit="1"/>
              </p:cNvSpPr>
              <p:nvPr/>
            </p:nvSpPr>
            <p:spPr bwMode="auto">
              <a:xfrm>
                <a:off x="11305580" y="2268662"/>
                <a:ext cx="11089232" cy="5410777"/>
              </a:xfrm>
              <a:prstGeom prst="rect">
                <a:avLst/>
              </a:prstGeom>
              <a:blipFill rotWithShape="1">
                <a:blip r:embed="rId3"/>
                <a:stretch>
                  <a:fillRect l="-2639" r="-1539" b="-4392"/>
                </a:stretch>
              </a:blipFill>
              <a:ln w="9525">
                <a:noFill/>
                <a:miter lim="800000"/>
                <a:headEnd/>
                <a:tailEnd/>
              </a:ln>
            </p:spPr>
            <p:txBody>
              <a:bodyPr/>
              <a:lstStyle/>
              <a:p>
                <a:r>
                  <a:rPr lang="zh-CN" altLang="en-US">
                    <a:noFill/>
                  </a:rPr>
                  <a:t> </a:t>
                </a:r>
              </a:p>
            </p:txBody>
          </p:sp>
        </mc:Fallback>
      </mc:AlternateContent>
    </p:spTree>
    <p:extLst>
      <p:ext uri="{BB962C8B-B14F-4D97-AF65-F5344CB8AC3E}">
        <p14:creationId xmlns:p14="http://schemas.microsoft.com/office/powerpoint/2010/main" val="190632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20" name="矩形 19">
            <a:extLst>
              <a:ext uri="{FF2B5EF4-FFF2-40B4-BE49-F238E27FC236}">
                <a16:creationId xmlns:a16="http://schemas.microsoft.com/office/drawing/2014/main" xmlns="" id="{AEBE1E89-978C-4D4D-8ADF-A221F6F29AC3}"/>
              </a:ext>
            </a:extLst>
          </p:cNvPr>
          <p:cNvSpPr/>
          <p:nvPr/>
        </p:nvSpPr>
        <p:spPr>
          <a:xfrm>
            <a:off x="1440484" y="2065237"/>
            <a:ext cx="10657184" cy="3418372"/>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(5)CuSO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溶液也可用于制备胆矾</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其基本操作是</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、过滤、洗涤和干燥。</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21" name="Rectangle 16">
            <a:extLst>
              <a:ext uri="{FF2B5EF4-FFF2-40B4-BE49-F238E27FC236}">
                <a16:creationId xmlns:a16="http://schemas.microsoft.com/office/drawing/2014/main" xmlns="" id="{CCBEDF95-F6AF-47A0-9FB2-B8300838E9C6}"/>
              </a:ext>
            </a:extLst>
          </p:cNvPr>
          <p:cNvSpPr>
            <a:spLocks noChangeArrowheads="1"/>
          </p:cNvSpPr>
          <p:nvPr/>
        </p:nvSpPr>
        <p:spPr bwMode="auto">
          <a:xfrm>
            <a:off x="4176788" y="3060750"/>
            <a:ext cx="6192688" cy="1110497"/>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蒸发浓缩、冷却结晶</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22" name="矩形 21">
            <a:extLst>
              <a:ext uri="{FF2B5EF4-FFF2-40B4-BE49-F238E27FC236}">
                <a16:creationId xmlns:a16="http://schemas.microsoft.com/office/drawing/2014/main" xmlns="" id="{73CE8AB0-66C6-4064-8318-C8DE3F317C0C}"/>
              </a:ext>
            </a:extLst>
          </p:cNvPr>
          <p:cNvSpPr/>
          <p:nvPr/>
        </p:nvSpPr>
        <p:spPr>
          <a:xfrm>
            <a:off x="12601724" y="2196655"/>
            <a:ext cx="9721080" cy="3672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Rectangle 17">
            <a:extLst>
              <a:ext uri="{FF2B5EF4-FFF2-40B4-BE49-F238E27FC236}">
                <a16:creationId xmlns:a16="http://schemas.microsoft.com/office/drawing/2014/main" xmlns="" id="{6A291170-1032-4B73-8B06-9CA37826AD83}"/>
              </a:ext>
            </a:extLst>
          </p:cNvPr>
          <p:cNvSpPr>
            <a:spLocks noChangeArrowheads="1"/>
          </p:cNvSpPr>
          <p:nvPr/>
        </p:nvSpPr>
        <p:spPr bwMode="auto">
          <a:xfrm>
            <a:off x="13033772" y="2268662"/>
            <a:ext cx="8928992" cy="341882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5000" dirty="0">
                <a:solidFill>
                  <a:srgbClr val="A50021"/>
                </a:solidFill>
                <a:latin typeface="Times New Roman" panose="02020603050405020304" pitchFamily="18" charset="0"/>
                <a:ea typeface="微软雅黑" panose="020B0503020204020204" pitchFamily="34" charset="-122"/>
              </a:rPr>
              <a:t>CuSO</a:t>
            </a:r>
            <a:r>
              <a:rPr lang="en-US" altLang="zh-CN" sz="5000" baseline="-25000" dirty="0">
                <a:solidFill>
                  <a:srgbClr val="A50021"/>
                </a:solidFill>
                <a:latin typeface="Times New Roman" panose="02020603050405020304" pitchFamily="18" charset="0"/>
                <a:ea typeface="微软雅黑" panose="020B0503020204020204" pitchFamily="34" charset="-122"/>
              </a:rPr>
              <a:t>4</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溶液制备胆矾的操作为蒸发浓缩、冷却结晶、过滤、洗涤和干燥。</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27019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902271468"/>
              </p:ext>
            </p:extLst>
          </p:nvPr>
        </p:nvGraphicFramePr>
        <p:xfrm>
          <a:off x="1402180" y="1252371"/>
          <a:ext cx="20584663" cy="10671909"/>
        </p:xfrm>
        <a:graphic>
          <a:graphicData uri="http://schemas.openxmlformats.org/drawingml/2006/table">
            <a:tbl>
              <a:tblPr firstRow="1" bandRow="1">
                <a:tableStyleId>{2D5ABB26-0587-4C30-8999-92F81FD0307C}</a:tableStyleId>
              </a:tblPr>
              <a:tblGrid>
                <a:gridCol w="8607256"/>
                <a:gridCol w="11977407"/>
              </a:tblGrid>
              <a:tr h="1361835">
                <a:tc>
                  <a:txBody>
                    <a:bodyPr/>
                    <a:lstStyle/>
                    <a:p>
                      <a:pPr marL="0" marR="0" lvl="0" indent="0" algn="ctr" defTabSz="815748" rtl="0" eaLnBrk="1" fontAlgn="base" latinLnBrk="0" hangingPunct="1">
                        <a:lnSpc>
                          <a:spcPct val="150000"/>
                        </a:lnSpc>
                        <a:spcBef>
                          <a:spcPct val="0"/>
                        </a:spcBef>
                        <a:spcAft>
                          <a:spcPts val="0"/>
                        </a:spcAft>
                        <a:buClrTx/>
                        <a:buSzTx/>
                        <a:buFontTx/>
                        <a:buNone/>
                        <a:tabLst/>
                        <a:defRPr/>
                      </a:pPr>
                      <a:r>
                        <a:rPr kumimoji="0" lang="zh-CN" altLang="zh-CN" sz="47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考</a:t>
                      </a:r>
                      <a:r>
                        <a:rPr kumimoji="0" lang="zh-CN" altLang="en-US" sz="47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纲要求</a:t>
                      </a:r>
                      <a:r>
                        <a:rPr kumimoji="0" lang="zh-CN" altLang="zh-CN" sz="4700" b="1" i="0" u="none" strike="noStrike" kern="1200" cap="none" spc="0" normalizeH="0" baseline="0" noProof="0" dirty="0" smtClean="0">
                          <a:ln>
                            <a:noFill/>
                          </a:ln>
                          <a:solidFill>
                            <a:srgbClr val="000000"/>
                          </a:solidFill>
                          <a:effectLst/>
                          <a:uLnTx/>
                          <a:uFillTx/>
                          <a:latin typeface="NEU-BZ-S92" panose="02020503000000020003" pitchFamily="18" charset="-122"/>
                          <a:ea typeface="Times New Roman" panose="02020603050405020304" pitchFamily="18" charset="0"/>
                          <a:cs typeface="Times New Roman" panose="02020603050405020304" pitchFamily="18" charset="0"/>
                        </a:rPr>
                        <a:t> </a:t>
                      </a:r>
                      <a:endParaRPr kumimoji="0" lang="en-US" altLang="zh-CN" sz="4700" b="1" i="0" u="none" strike="noStrike" kern="1200" cap="none" spc="0" normalizeH="0" baseline="0" noProof="0" dirty="0" smtClean="0">
                        <a:ln>
                          <a:noFill/>
                        </a:ln>
                        <a:solidFill>
                          <a:srgbClr val="000000"/>
                        </a:solidFill>
                        <a:effectLst/>
                        <a:uLnTx/>
                        <a:uFillTx/>
                        <a:latin typeface="NEU-BZ-S92" panose="02020503000000020003" pitchFamily="18" charset="-122"/>
                        <a:ea typeface="Times New Roman" panose="02020603050405020304" pitchFamily="18" charset="0"/>
                        <a:cs typeface="Times New Roman" panose="02020603050405020304" pitchFamily="18" charset="0"/>
                      </a:endParaRPr>
                    </a:p>
                  </a:txBody>
                  <a:tcPr marL="237633" marR="237633" marT="118420" marB="11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815748" rtl="0" eaLnBrk="1" fontAlgn="base" latinLnBrk="0" hangingPunct="1">
                        <a:lnSpc>
                          <a:spcPct val="150000"/>
                        </a:lnSpc>
                        <a:spcBef>
                          <a:spcPct val="0"/>
                        </a:spcBef>
                        <a:spcAft>
                          <a:spcPts val="0"/>
                        </a:spcAft>
                        <a:buClrTx/>
                        <a:buSzTx/>
                        <a:buFontTx/>
                        <a:buNone/>
                        <a:tabLst/>
                        <a:defRPr/>
                      </a:pPr>
                      <a:r>
                        <a:rPr kumimoji="0" lang="zh-CN" altLang="en-US" sz="47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学科素养</a:t>
                      </a:r>
                      <a:endParaRPr kumimoji="0" lang="en-US" altLang="zh-CN" sz="4700" b="1" i="0" u="none" strike="noStrike" kern="1200" cap="none" spc="0" normalizeH="0" baseline="0" noProof="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txBody>
                  <a:tcPr marL="237633" marR="237633" marT="118420" marB="11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10074">
                <a:tc>
                  <a:txBody>
                    <a:bodyPr/>
                    <a:lstStyle/>
                    <a:p>
                      <a:pPr>
                        <a:lnSpc>
                          <a:spcPct val="150000"/>
                        </a:lnSpc>
                        <a:spcAft>
                          <a:spcPts val="0"/>
                        </a:spcAft>
                      </a:pPr>
                      <a:r>
                        <a:rPr lang="en-US"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掌握铜的主要性质及其应用。</a:t>
                      </a:r>
                      <a:endParaRPr lang="zh-CN" altLang="zh-CN" sz="4800" dirty="0" smtClean="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了解铜的重要化合物的制备方法</a:t>
                      </a:r>
                      <a:r>
                        <a:rPr lang="en-US"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掌握其主要性质及其应用。</a:t>
                      </a:r>
                      <a:endParaRPr lang="zh-CN" altLang="zh-CN" sz="4800" dirty="0" smtClean="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了解常见金属的活动顺序。</a:t>
                      </a:r>
                      <a:endParaRPr lang="zh-CN" altLang="zh-CN" sz="4800" dirty="0" smtClean="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800"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了解合金的概念及其重要应用。</a:t>
                      </a:r>
                      <a:endParaRPr lang="zh-CN" altLang="zh-CN" sz="4800" dirty="0">
                        <a:solidFill>
                          <a:srgbClr val="000000"/>
                        </a:solidFill>
                        <a:latin typeface="NEU-BZ-S92" panose="02020503000000020003"/>
                        <a:ea typeface="方正书宋_GBK"/>
                        <a:cs typeface="Times New Roman" panose="02020603050405020304" pitchFamily="18" charset="0"/>
                      </a:endParaRPr>
                    </a:p>
                  </a:txBody>
                  <a:tcPr marL="237633" marR="237633" marT="118420" marB="1184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815748" rtl="0" eaLnBrk="1" fontAlgn="base" latinLnBrk="0" hangingPunct="1">
                        <a:lnSpc>
                          <a:spcPct val="150000"/>
                        </a:lnSpc>
                        <a:spcBef>
                          <a:spcPct val="0"/>
                        </a:spcBef>
                        <a:spcAft>
                          <a:spcPts val="0"/>
                        </a:spcAft>
                        <a:buClrTx/>
                        <a:buSzTx/>
                        <a:buFontTx/>
                        <a:buNone/>
                        <a:tabLst/>
                        <a:defRPr/>
                      </a:pPr>
                      <a:r>
                        <a:rPr kumimoji="0" 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r>
                        <a:rPr kumimoji="0" 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宏观辨识与微观探析</a:t>
                      </a:r>
                      <a:r>
                        <a:rPr kumimoji="0" 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能从不同层次认识金属材料的多样性</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并对物质进行分类</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能从宏观和微观相结合的视角分析与解决实际问题。</a:t>
                      </a:r>
                    </a:p>
                    <a:p>
                      <a:pPr marL="0" marR="0" lvl="0" indent="0" algn="l" defTabSz="815748" rtl="0" eaLnBrk="1" fontAlgn="base" latinLnBrk="0" hangingPunct="1">
                        <a:lnSpc>
                          <a:spcPct val="150000"/>
                        </a:lnSpc>
                        <a:spcBef>
                          <a:spcPct val="0"/>
                        </a:spcBef>
                        <a:spcAft>
                          <a:spcPts val="0"/>
                        </a:spcAft>
                        <a:buClrTx/>
                        <a:buSzTx/>
                        <a:buFontTx/>
                        <a:buNone/>
                        <a:tabLst/>
                        <a:defRPr/>
                      </a:pP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变化观念与平衡思想</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认识金属冶炼的方法</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金属冶炼遵循一定规律。</a:t>
                      </a:r>
                    </a:p>
                    <a:p>
                      <a:pPr marL="0" marR="0" lvl="0" indent="0" algn="l" defTabSz="815748" rtl="0" eaLnBrk="1" fontAlgn="base" latinLnBrk="0" hangingPunct="1">
                        <a:lnSpc>
                          <a:spcPct val="150000"/>
                        </a:lnSpc>
                        <a:spcBef>
                          <a:spcPct val="0"/>
                        </a:spcBef>
                        <a:spcAft>
                          <a:spcPts val="0"/>
                        </a:spcAft>
                        <a:buClrTx/>
                        <a:buSzTx/>
                        <a:buFontTx/>
                        <a:buNone/>
                        <a:tabLst/>
                        <a:defRPr/>
                      </a:pP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证据推理与模型认知</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具有证据意识</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能基于证据对金属材料性质提出可能的假设</a:t>
                      </a:r>
                      <a:r>
                        <a:rPr kumimoji="0" lang="en-US" altLang="zh-CN"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en-US" sz="4700" b="0" i="0" u="none" strike="noStrike" kern="1200" cap="none" spc="0" normalizeH="0" baseline="0" dirty="0" smtClean="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通过分析推理加以证实或证伪。</a:t>
                      </a:r>
                    </a:p>
                  </a:txBody>
                  <a:tcPr marL="173274" marR="1732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04940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C4111C25-BB52-4770-8DBB-DE75E92FBD27}"/>
              </a:ext>
            </a:extLst>
          </p:cNvPr>
          <p:cNvSpPr/>
          <p:nvPr/>
        </p:nvSpPr>
        <p:spPr>
          <a:xfrm>
            <a:off x="1800524" y="9325446"/>
            <a:ext cx="20522280" cy="1778115"/>
          </a:xfrm>
          <a:prstGeom prst="rect">
            <a:avLst/>
          </a:prstGeom>
        </p:spPr>
        <p:txBody>
          <a:bodyPr wrap="square">
            <a:spAutoFit/>
          </a:bodyPr>
          <a:lstStyle/>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操作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Ⅰ</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Ⅱ</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Ⅲ</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一定都不含有的操作是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洗涤</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干燥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蒸馏</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矩形 11">
            <a:extLst>
              <a:ext uri="{FF2B5EF4-FFF2-40B4-BE49-F238E27FC236}">
                <a16:creationId xmlns:a16="http://schemas.microsoft.com/office/drawing/2014/main" xmlns="" id="{AEBE1E89-978C-4D4D-8ADF-A221F6F29AC3}"/>
              </a:ext>
            </a:extLst>
          </p:cNvPr>
          <p:cNvSpPr/>
          <p:nvPr/>
        </p:nvSpPr>
        <p:spPr>
          <a:xfrm>
            <a:off x="1440484" y="1980630"/>
            <a:ext cx="20882320" cy="2658356"/>
          </a:xfrm>
          <a:prstGeom prst="rect">
            <a:avLst/>
          </a:prstGeom>
        </p:spPr>
        <p:txBody>
          <a:bodyPr wrap="square">
            <a:spAutoFit/>
          </a:bodyPr>
          <a:lstStyle/>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某研究性学习小组对某废旧合金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三种成分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进行分离、回收。</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其工业流程如图所示。已知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:298 K</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-38</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30000"/>
              </a:lnSpc>
              <a:spcAft>
                <a:spcPts val="0"/>
              </a:spcAft>
            </a:pP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。根据上面流程回答有关问题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3" name="Rectangle 16">
            <a:extLst>
              <a:ext uri="{FF2B5EF4-FFF2-40B4-BE49-F238E27FC236}">
                <a16:creationId xmlns:a16="http://schemas.microsoft.com/office/drawing/2014/main" xmlns="" id="{2F6DF7B5-3A22-4F32-A2C7-3153583D6D65}"/>
              </a:ext>
            </a:extLst>
          </p:cNvPr>
          <p:cNvSpPr>
            <a:spLocks noChangeArrowheads="1"/>
          </p:cNvSpPr>
          <p:nvPr/>
        </p:nvSpPr>
        <p:spPr bwMode="auto">
          <a:xfrm>
            <a:off x="12241684" y="9190101"/>
            <a:ext cx="792088" cy="99944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4" name="SET410.eps" descr="id:2147508140;FounderCES">
            <a:extLst>
              <a:ext uri="{FF2B5EF4-FFF2-40B4-BE49-F238E27FC236}">
                <a16:creationId xmlns:a16="http://schemas.microsoft.com/office/drawing/2014/main" xmlns="" id="{981F2207-1AC5-4F9E-967F-204461D9041E}"/>
              </a:ext>
            </a:extLst>
          </p:cNvPr>
          <p:cNvPicPr/>
          <p:nvPr/>
        </p:nvPicPr>
        <p:blipFill>
          <a:blip r:embed="rId3"/>
          <a:stretch>
            <a:fillRect/>
          </a:stretch>
        </p:blipFill>
        <p:spPr>
          <a:xfrm>
            <a:off x="2160564" y="4644926"/>
            <a:ext cx="18506056" cy="4674090"/>
          </a:xfrm>
          <a:prstGeom prst="rect">
            <a:avLst/>
          </a:prstGeom>
        </p:spPr>
      </p:pic>
    </p:spTree>
    <p:extLst>
      <p:ext uri="{BB962C8B-B14F-4D97-AF65-F5344CB8AC3E}">
        <p14:creationId xmlns:p14="http://schemas.microsoft.com/office/powerpoint/2010/main" val="343698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C4111C25-BB52-4770-8DBB-DE75E92FBD27}"/>
              </a:ext>
            </a:extLst>
          </p:cNvPr>
          <p:cNvSpPr/>
          <p:nvPr/>
        </p:nvSpPr>
        <p:spPr>
          <a:xfrm>
            <a:off x="1608206" y="8567803"/>
            <a:ext cx="21218653" cy="99944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过量的还原剂应是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中发生的反应的离子方程式为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2"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3" name="矩形 12">
            <a:extLst>
              <a:ext uri="{FF2B5EF4-FFF2-40B4-BE49-F238E27FC236}">
                <a16:creationId xmlns:a16="http://schemas.microsoft.com/office/drawing/2014/main" xmlns="" id="{AEBE1E89-978C-4D4D-8ADF-A221F6F29AC3}"/>
              </a:ext>
            </a:extLst>
          </p:cNvPr>
          <p:cNvSpPr/>
          <p:nvPr/>
        </p:nvSpPr>
        <p:spPr>
          <a:xfrm>
            <a:off x="1440484" y="1980630"/>
            <a:ext cx="20882320" cy="2658356"/>
          </a:xfrm>
          <a:prstGeom prst="rect">
            <a:avLst/>
          </a:prstGeom>
        </p:spPr>
        <p:txBody>
          <a:bodyPr wrap="square">
            <a:spAutoFit/>
          </a:bodyPr>
          <a:lstStyle/>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某研究性学习小组对某废旧合金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三种成分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进行分离、回收。</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其工业流程如图所示。已知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:298 K</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-38</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30000"/>
              </a:lnSpc>
              <a:spcAft>
                <a:spcPts val="0"/>
              </a:spcAft>
            </a:pP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。根据上面流程回答有关问题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4" name="Rectangle 16">
            <a:extLst>
              <a:ext uri="{FF2B5EF4-FFF2-40B4-BE49-F238E27FC236}">
                <a16:creationId xmlns:a16="http://schemas.microsoft.com/office/drawing/2014/main" xmlns="" id="{2F6DF7B5-3A22-4F32-A2C7-3153583D6D65}"/>
              </a:ext>
            </a:extLst>
          </p:cNvPr>
          <p:cNvSpPr>
            <a:spLocks noChangeArrowheads="1"/>
          </p:cNvSpPr>
          <p:nvPr/>
        </p:nvSpPr>
        <p:spPr bwMode="auto">
          <a:xfrm>
            <a:off x="6769076" y="8470021"/>
            <a:ext cx="2232248" cy="99944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铜</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5" name="SET410.eps" descr="id:2147508140;FounderCES">
            <a:extLst>
              <a:ext uri="{FF2B5EF4-FFF2-40B4-BE49-F238E27FC236}">
                <a16:creationId xmlns:a16="http://schemas.microsoft.com/office/drawing/2014/main" xmlns="" id="{981F2207-1AC5-4F9E-967F-204461D9041E}"/>
              </a:ext>
            </a:extLst>
          </p:cNvPr>
          <p:cNvPicPr/>
          <p:nvPr/>
        </p:nvPicPr>
        <p:blipFill>
          <a:blip r:embed="rId3"/>
          <a:stretch>
            <a:fillRect/>
          </a:stretch>
        </p:blipFill>
        <p:spPr>
          <a:xfrm>
            <a:off x="4932872" y="4787556"/>
            <a:ext cx="13897544" cy="3680831"/>
          </a:xfrm>
          <a:prstGeom prst="rect">
            <a:avLst/>
          </a:prstGeom>
        </p:spPr>
      </p:pic>
      <p:sp>
        <p:nvSpPr>
          <p:cNvPr id="16" name="Rectangle 16">
            <a:extLst>
              <a:ext uri="{FF2B5EF4-FFF2-40B4-BE49-F238E27FC236}">
                <a16:creationId xmlns:a16="http://schemas.microsoft.com/office/drawing/2014/main" xmlns="" id="{03813CEE-1DBD-4F5A-A1C8-4EA1DCC9F01A}"/>
              </a:ext>
            </a:extLst>
          </p:cNvPr>
          <p:cNvSpPr>
            <a:spLocks noChangeArrowheads="1"/>
          </p:cNvSpPr>
          <p:nvPr/>
        </p:nvSpPr>
        <p:spPr bwMode="auto">
          <a:xfrm>
            <a:off x="17282244" y="8456622"/>
            <a:ext cx="6048672" cy="99944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3620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C4111C25-BB52-4770-8DBB-DE75E92FBD27}"/>
              </a:ext>
            </a:extLst>
          </p:cNvPr>
          <p:cNvSpPr/>
          <p:nvPr/>
        </p:nvSpPr>
        <p:spPr>
          <a:xfrm>
            <a:off x="1549019" y="7425468"/>
            <a:ext cx="12132825" cy="3527119"/>
          </a:xfrm>
          <a:prstGeom prst="rect">
            <a:avLst/>
          </a:prstGeom>
        </p:spPr>
        <p:txBody>
          <a:bodyPr wrap="square">
            <a:spAutoFit/>
          </a:bodyPr>
          <a:lstStyle/>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若用</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溶液处理溶液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当恰好将溶液中的阳离子完全氧化时消耗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则最后所得红棕色固体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的质量为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用含</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y</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的代数式表示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0"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AEBE1E89-978C-4D4D-8ADF-A221F6F29AC3}"/>
              </a:ext>
            </a:extLst>
          </p:cNvPr>
          <p:cNvSpPr/>
          <p:nvPr/>
        </p:nvSpPr>
        <p:spPr>
          <a:xfrm>
            <a:off x="1440484" y="1980630"/>
            <a:ext cx="20882320" cy="2646878"/>
          </a:xfrm>
          <a:prstGeom prst="rect">
            <a:avLst/>
          </a:prstGeom>
        </p:spPr>
        <p:txBody>
          <a:bodyPr wrap="square">
            <a:spAutoFit/>
          </a:bodyPr>
          <a:lstStyle/>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某研究性学习小组对某废旧合金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三种成分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进行分离、回收。</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其工业流程如图所示。已知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:298 K</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-38</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30000"/>
              </a:lnSpc>
              <a:spcAft>
                <a:spcPts val="0"/>
              </a:spcAft>
            </a:pP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。根据上面流程回答有关问题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2F6DF7B5-3A22-4F32-A2C7-3153583D6D65}"/>
              </a:ext>
            </a:extLst>
          </p:cNvPr>
          <p:cNvSpPr>
            <a:spLocks noChangeArrowheads="1"/>
          </p:cNvSpPr>
          <p:nvPr/>
        </p:nvSpPr>
        <p:spPr bwMode="auto">
          <a:xfrm>
            <a:off x="9865420" y="9037414"/>
            <a:ext cx="1440160" cy="886397"/>
          </a:xfrm>
          <a:prstGeom prst="rect">
            <a:avLst/>
          </a:prstGeom>
          <a:noFill/>
          <a:ln w="9525">
            <a:noFill/>
            <a:miter lim="800000"/>
            <a:headEnd/>
            <a:tailEnd/>
          </a:ln>
        </p:spPr>
        <p:txBody>
          <a:bodyPr wrap="square" anchor="ctr">
            <a:spAutoFit/>
          </a:bodyPr>
          <a:lstStyle/>
          <a:p>
            <a:pPr>
              <a:lnSpc>
                <a:spcPct val="13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0.4</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xy</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3" name="SET410.eps" descr="id:2147508140;FounderCES">
            <a:extLst>
              <a:ext uri="{FF2B5EF4-FFF2-40B4-BE49-F238E27FC236}">
                <a16:creationId xmlns:a16="http://schemas.microsoft.com/office/drawing/2014/main" xmlns="" id="{981F2207-1AC5-4F9E-967F-204461D9041E}"/>
              </a:ext>
            </a:extLst>
          </p:cNvPr>
          <p:cNvPicPr/>
          <p:nvPr/>
        </p:nvPicPr>
        <p:blipFill>
          <a:blip r:embed="rId3"/>
          <a:stretch>
            <a:fillRect/>
          </a:stretch>
        </p:blipFill>
        <p:spPr>
          <a:xfrm>
            <a:off x="1549019" y="4682828"/>
            <a:ext cx="12132825" cy="2770410"/>
          </a:xfrm>
          <a:prstGeom prst="rect">
            <a:avLst/>
          </a:prstGeom>
        </p:spPr>
      </p:pic>
      <p:sp>
        <p:nvSpPr>
          <p:cNvPr id="14" name="矩形 13">
            <a:extLst>
              <a:ext uri="{FF2B5EF4-FFF2-40B4-BE49-F238E27FC236}">
                <a16:creationId xmlns:a16="http://schemas.microsoft.com/office/drawing/2014/main" xmlns="" id="{7FFE999D-AE35-4091-8C75-08A6E0A0D47C}"/>
              </a:ext>
            </a:extLst>
          </p:cNvPr>
          <p:cNvSpPr/>
          <p:nvPr/>
        </p:nvSpPr>
        <p:spPr>
          <a:xfrm>
            <a:off x="13897868" y="4759899"/>
            <a:ext cx="8568952" cy="619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Rectangle 17">
            <a:extLst>
              <a:ext uri="{FF2B5EF4-FFF2-40B4-BE49-F238E27FC236}">
                <a16:creationId xmlns:a16="http://schemas.microsoft.com/office/drawing/2014/main" xmlns="" id="{375AB8C5-A7DC-4E58-909E-8596CBBD6385}"/>
              </a:ext>
            </a:extLst>
          </p:cNvPr>
          <p:cNvSpPr>
            <a:spLocks noChangeArrowheads="1"/>
          </p:cNvSpPr>
          <p:nvPr/>
        </p:nvSpPr>
        <p:spPr bwMode="auto">
          <a:xfrm>
            <a:off x="14136001" y="4759899"/>
            <a:ext cx="8092686" cy="6066276"/>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若用</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mol·L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KMnO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溶液处理溶液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当恰好将溶液中的阳离子完全氧化时消耗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反应的高锰酸钾的物质的量为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xy</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mol,  1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高锰酸钾参与反应转移</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则氧</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7461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xmlns="" id="{C4111C25-BB52-4770-8DBB-DE75E92FBD27}"/>
              </a:ext>
            </a:extLst>
          </p:cNvPr>
          <p:cNvSpPr/>
          <p:nvPr/>
        </p:nvSpPr>
        <p:spPr>
          <a:xfrm>
            <a:off x="1549019" y="7425468"/>
            <a:ext cx="14005033" cy="2646878"/>
          </a:xfrm>
          <a:prstGeom prst="rect">
            <a:avLst/>
          </a:prstGeom>
        </p:spPr>
        <p:txBody>
          <a:bodyPr wrap="square">
            <a:spAutoFit/>
          </a:bodyPr>
          <a:lstStyle/>
          <a:p>
            <a:pPr>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若用</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溶液处理溶液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当恰好将溶液中的阳离子完全氧化时消耗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KMnO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y</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则最后所得红棕色固体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的质量为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用含</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y</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的代数式表示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3"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4" name="矩形 13">
            <a:extLst>
              <a:ext uri="{FF2B5EF4-FFF2-40B4-BE49-F238E27FC236}">
                <a16:creationId xmlns:a16="http://schemas.microsoft.com/office/drawing/2014/main" xmlns="" id="{AEBE1E89-978C-4D4D-8ADF-A221F6F29AC3}"/>
              </a:ext>
            </a:extLst>
          </p:cNvPr>
          <p:cNvSpPr/>
          <p:nvPr/>
        </p:nvSpPr>
        <p:spPr>
          <a:xfrm>
            <a:off x="1440484" y="1980630"/>
            <a:ext cx="20882320" cy="2646878"/>
          </a:xfrm>
          <a:prstGeom prst="rect">
            <a:avLst/>
          </a:prstGeom>
        </p:spPr>
        <p:txBody>
          <a:bodyPr wrap="square">
            <a:spAutoFit/>
          </a:bodyPr>
          <a:lstStyle/>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某研究性学习小组对某废旧合金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三种成分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进行分离、回收。</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其工业流程如图所示。已知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:298 K</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-38</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30000"/>
              </a:lnSpc>
              <a:spcAft>
                <a:spcPts val="0"/>
              </a:spcAft>
            </a:pP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。根据上面流程回答有关问题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5" name="Rectangle 16">
            <a:extLst>
              <a:ext uri="{FF2B5EF4-FFF2-40B4-BE49-F238E27FC236}">
                <a16:creationId xmlns:a16="http://schemas.microsoft.com/office/drawing/2014/main" xmlns="" id="{2F6DF7B5-3A22-4F32-A2C7-3153583D6D65}"/>
              </a:ext>
            </a:extLst>
          </p:cNvPr>
          <p:cNvSpPr>
            <a:spLocks noChangeArrowheads="1"/>
          </p:cNvSpPr>
          <p:nvPr/>
        </p:nvSpPr>
        <p:spPr bwMode="auto">
          <a:xfrm>
            <a:off x="6625060" y="9015113"/>
            <a:ext cx="1440160" cy="886397"/>
          </a:xfrm>
          <a:prstGeom prst="rect">
            <a:avLst/>
          </a:prstGeom>
          <a:noFill/>
          <a:ln w="9525">
            <a:noFill/>
            <a:miter lim="800000"/>
            <a:headEnd/>
            <a:tailEnd/>
          </a:ln>
        </p:spPr>
        <p:txBody>
          <a:bodyPr wrap="square" anchor="ctr">
            <a:spAutoFit/>
          </a:bodyPr>
          <a:lstStyle/>
          <a:p>
            <a:pPr>
              <a:lnSpc>
                <a:spcPct val="13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0.4</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xy</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6" name="SET410.eps" descr="id:2147508140;FounderCES">
            <a:extLst>
              <a:ext uri="{FF2B5EF4-FFF2-40B4-BE49-F238E27FC236}">
                <a16:creationId xmlns:a16="http://schemas.microsoft.com/office/drawing/2014/main" xmlns="" id="{981F2207-1AC5-4F9E-967F-204461D9041E}"/>
              </a:ext>
            </a:extLst>
          </p:cNvPr>
          <p:cNvPicPr/>
          <p:nvPr/>
        </p:nvPicPr>
        <p:blipFill>
          <a:blip r:embed="rId3"/>
          <a:stretch>
            <a:fillRect/>
          </a:stretch>
        </p:blipFill>
        <p:spPr>
          <a:xfrm>
            <a:off x="1549019" y="4682828"/>
            <a:ext cx="12132825" cy="2770410"/>
          </a:xfrm>
          <a:prstGeom prst="rect">
            <a:avLst/>
          </a:prstGeom>
        </p:spPr>
      </p:pic>
      <p:sp>
        <p:nvSpPr>
          <p:cNvPr id="17" name="矩形 16">
            <a:extLst>
              <a:ext uri="{FF2B5EF4-FFF2-40B4-BE49-F238E27FC236}">
                <a16:creationId xmlns:a16="http://schemas.microsoft.com/office/drawing/2014/main" xmlns="" id="{7FFE999D-AE35-4091-8C75-08A6E0A0D47C}"/>
              </a:ext>
            </a:extLst>
          </p:cNvPr>
          <p:cNvSpPr/>
          <p:nvPr/>
        </p:nvSpPr>
        <p:spPr>
          <a:xfrm>
            <a:off x="15842084" y="3924847"/>
            <a:ext cx="6408712" cy="619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Rectangle 17">
            <a:extLst>
              <a:ext uri="{FF2B5EF4-FFF2-40B4-BE49-F238E27FC236}">
                <a16:creationId xmlns:a16="http://schemas.microsoft.com/office/drawing/2014/main" xmlns="" id="{375AB8C5-A7DC-4E58-909E-8596CBBD6385}"/>
              </a:ext>
            </a:extLst>
          </p:cNvPr>
          <p:cNvSpPr>
            <a:spLocks noChangeArrowheads="1"/>
          </p:cNvSpPr>
          <p:nvPr/>
        </p:nvSpPr>
        <p:spPr bwMode="auto">
          <a:xfrm>
            <a:off x="16058108" y="3924846"/>
            <a:ext cx="5976664" cy="6066276"/>
          </a:xfrm>
          <a:prstGeom prst="rect">
            <a:avLst/>
          </a:prstGeom>
          <a:noFill/>
          <a:ln w="9525">
            <a:noFill/>
            <a:miter lim="800000"/>
            <a:headEnd/>
            <a:tailEnd/>
          </a:ln>
        </p:spPr>
        <p:txBody>
          <a:bodyPr wrap="square" anchor="ctr">
            <a:spAutoFit/>
          </a:bodyPr>
          <a:lstStyle/>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化的亚铁离子的物质的量为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5×10</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xy</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最后所得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红棕色固体氧化铁的质量为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0.5×5×10</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xy</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mol×160 g·mol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0.4</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xy</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848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C4111C25-BB52-4770-8DBB-DE75E92FBD27}"/>
              </a:ext>
            </a:extLst>
          </p:cNvPr>
          <p:cNvSpPr/>
          <p:nvPr/>
        </p:nvSpPr>
        <p:spPr>
          <a:xfrm>
            <a:off x="1656508" y="8023607"/>
            <a:ext cx="20906914"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调节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至</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2.9~3.2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的目的是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AEBE1E89-978C-4D4D-8ADF-A221F6F29AC3}"/>
              </a:ext>
            </a:extLst>
          </p:cNvPr>
          <p:cNvSpPr/>
          <p:nvPr/>
        </p:nvSpPr>
        <p:spPr>
          <a:xfrm>
            <a:off x="1440484" y="1980630"/>
            <a:ext cx="20882320" cy="2658356"/>
          </a:xfrm>
          <a:prstGeom prst="rect">
            <a:avLst/>
          </a:prstGeom>
        </p:spPr>
        <p:txBody>
          <a:bodyPr wrap="square">
            <a:spAutoFit/>
          </a:bodyPr>
          <a:lstStyle/>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某研究性学习小组对某废旧合金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三种成分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进行分离、回收。</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其工业流程如图所示。已知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:298 K</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-38</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30000"/>
              </a:lnSpc>
              <a:spcAft>
                <a:spcPts val="0"/>
              </a:spcAft>
            </a:pP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。根据上面流程回答有关问题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0" name="Rectangle 16">
            <a:extLst>
              <a:ext uri="{FF2B5EF4-FFF2-40B4-BE49-F238E27FC236}">
                <a16:creationId xmlns:a16="http://schemas.microsoft.com/office/drawing/2014/main" xmlns="" id="{2F6DF7B5-3A22-4F32-A2C7-3153583D6D65}"/>
              </a:ext>
            </a:extLst>
          </p:cNvPr>
          <p:cNvSpPr>
            <a:spLocks noChangeArrowheads="1"/>
          </p:cNvSpPr>
          <p:nvPr/>
        </p:nvSpPr>
        <p:spPr bwMode="auto">
          <a:xfrm>
            <a:off x="10729516" y="7921317"/>
            <a:ext cx="11521280" cy="987963"/>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保证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沉淀完全而其他金属阳离子不沉淀</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1" name="SET410.eps" descr="id:2147508140;FounderCES">
            <a:extLst>
              <a:ext uri="{FF2B5EF4-FFF2-40B4-BE49-F238E27FC236}">
                <a16:creationId xmlns:a16="http://schemas.microsoft.com/office/drawing/2014/main" xmlns="" id="{981F2207-1AC5-4F9E-967F-204461D9041E}"/>
              </a:ext>
            </a:extLst>
          </p:cNvPr>
          <p:cNvPicPr/>
          <p:nvPr/>
        </p:nvPicPr>
        <p:blipFill>
          <a:blip r:embed="rId3"/>
          <a:stretch>
            <a:fillRect/>
          </a:stretch>
        </p:blipFill>
        <p:spPr>
          <a:xfrm>
            <a:off x="4896868" y="4638986"/>
            <a:ext cx="12663238" cy="3064382"/>
          </a:xfrm>
          <a:prstGeom prst="rect">
            <a:avLst/>
          </a:prstGeom>
        </p:spPr>
      </p:pic>
    </p:spTree>
    <p:extLst>
      <p:ext uri="{BB962C8B-B14F-4D97-AF65-F5344CB8AC3E}">
        <p14:creationId xmlns:p14="http://schemas.microsoft.com/office/powerpoint/2010/main" val="423894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C4111C25-BB52-4770-8DBB-DE75E92FBD27}"/>
              </a:ext>
            </a:extLst>
          </p:cNvPr>
          <p:cNvSpPr/>
          <p:nvPr/>
        </p:nvSpPr>
        <p:spPr>
          <a:xfrm>
            <a:off x="1656508" y="8023607"/>
            <a:ext cx="20906914"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0.2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若要使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开始沉淀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应调节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至</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0"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AEBE1E89-978C-4D4D-8ADF-A221F6F29AC3}"/>
              </a:ext>
            </a:extLst>
          </p:cNvPr>
          <p:cNvSpPr/>
          <p:nvPr/>
        </p:nvSpPr>
        <p:spPr>
          <a:xfrm>
            <a:off x="1440484" y="1980630"/>
            <a:ext cx="20882320" cy="2658356"/>
          </a:xfrm>
          <a:prstGeom prst="rect">
            <a:avLst/>
          </a:prstGeom>
        </p:spPr>
        <p:txBody>
          <a:bodyPr wrap="square">
            <a:spAutoFit/>
          </a:bodyPr>
          <a:lstStyle/>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某研究性学习小组对某废旧合金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三种成分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进行分离、回收。</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其工业流程如图所示。已知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:298 K</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-38</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30000"/>
              </a:lnSpc>
              <a:spcAft>
                <a:spcPts val="0"/>
              </a:spcAft>
            </a:pP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。根据上面流程回答有关问题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2F6DF7B5-3A22-4F32-A2C7-3153583D6D65}"/>
              </a:ext>
            </a:extLst>
          </p:cNvPr>
          <p:cNvSpPr>
            <a:spLocks noChangeArrowheads="1"/>
          </p:cNvSpPr>
          <p:nvPr/>
        </p:nvSpPr>
        <p:spPr bwMode="auto">
          <a:xfrm>
            <a:off x="7201124" y="8926157"/>
            <a:ext cx="1152128"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4.5</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3" name="SET410.eps" descr="id:2147508140;FounderCES">
            <a:extLst>
              <a:ext uri="{FF2B5EF4-FFF2-40B4-BE49-F238E27FC236}">
                <a16:creationId xmlns:a16="http://schemas.microsoft.com/office/drawing/2014/main" xmlns="" id="{981F2207-1AC5-4F9E-967F-204461D9041E}"/>
              </a:ext>
            </a:extLst>
          </p:cNvPr>
          <p:cNvPicPr/>
          <p:nvPr/>
        </p:nvPicPr>
        <p:blipFill>
          <a:blip r:embed="rId3"/>
          <a:stretch>
            <a:fillRect/>
          </a:stretch>
        </p:blipFill>
        <p:spPr>
          <a:xfrm>
            <a:off x="1548496" y="4724302"/>
            <a:ext cx="12663238" cy="3064382"/>
          </a:xfrm>
          <a:prstGeom prst="rect">
            <a:avLst/>
          </a:prstGeom>
        </p:spPr>
      </p:pic>
      <p:sp>
        <p:nvSpPr>
          <p:cNvPr id="20" name="矩形 19">
            <a:extLst>
              <a:ext uri="{FF2B5EF4-FFF2-40B4-BE49-F238E27FC236}">
                <a16:creationId xmlns:a16="http://schemas.microsoft.com/office/drawing/2014/main" xmlns="" id="{7A60B34D-D9D4-4A97-9592-9D51C3F8A10F}"/>
              </a:ext>
            </a:extLst>
          </p:cNvPr>
          <p:cNvSpPr/>
          <p:nvPr/>
        </p:nvSpPr>
        <p:spPr>
          <a:xfrm>
            <a:off x="14211734" y="4572918"/>
            <a:ext cx="8003058" cy="59867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Rectangle 17">
            <a:extLst>
              <a:ext uri="{FF2B5EF4-FFF2-40B4-BE49-F238E27FC236}">
                <a16:creationId xmlns:a16="http://schemas.microsoft.com/office/drawing/2014/main" xmlns="" id="{EB64A108-F891-42AC-B2DF-26B9918C506C}"/>
              </a:ext>
            </a:extLst>
          </p:cNvPr>
          <p:cNvSpPr>
            <a:spLocks noChangeArrowheads="1"/>
          </p:cNvSpPr>
          <p:nvPr/>
        </p:nvSpPr>
        <p:spPr bwMode="auto">
          <a:xfrm>
            <a:off x="14269318" y="4403630"/>
            <a:ext cx="7870452" cy="6066276"/>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2.0</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取</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0.2 mol·L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若要使</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开始沉淀</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)=(2.0×10</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÷0.2)</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0.5</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mol·L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10</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-9.5</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mol·L</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故溶液的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pH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应调节至</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4.5</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81043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C4111C25-BB52-4770-8DBB-DE75E92FBD27}"/>
              </a:ext>
            </a:extLst>
          </p:cNvPr>
          <p:cNvSpPr/>
          <p:nvPr/>
        </p:nvSpPr>
        <p:spPr>
          <a:xfrm>
            <a:off x="1548554" y="7602302"/>
            <a:ext cx="20906914"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工业上由红棕色固体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制取相应单质常用的方法是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电解法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热还原法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热分解法</a:t>
            </a:r>
            <a:r>
              <a:rPr lang="zh-CN" altLang="zh-CN" sz="4400" dirty="0">
                <a:solidFill>
                  <a:srgbClr val="000000"/>
                </a:solidFill>
                <a:latin typeface="NEU-BZ-S92" panose="02020503000000020003"/>
                <a:ea typeface="Times New Roman" panose="02020603050405020304" pitchFamily="18" charset="0"/>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AEBE1E89-978C-4D4D-8ADF-A221F6F29AC3}"/>
              </a:ext>
            </a:extLst>
          </p:cNvPr>
          <p:cNvSpPr/>
          <p:nvPr/>
        </p:nvSpPr>
        <p:spPr>
          <a:xfrm>
            <a:off x="1440484" y="1980630"/>
            <a:ext cx="20882320" cy="2658356"/>
          </a:xfrm>
          <a:prstGeom prst="rect">
            <a:avLst/>
          </a:prstGeom>
        </p:spPr>
        <p:txBody>
          <a:bodyPr wrap="square">
            <a:spAutoFit/>
          </a:bodyPr>
          <a:lstStyle/>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某研究性学习小组对某废旧合金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三种成分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进行分离、回收。</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其工业流程如图所示。已知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:298 K</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-38</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30000"/>
              </a:lnSpc>
              <a:spcAft>
                <a:spcPts val="0"/>
              </a:spcAft>
            </a:pP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。根据上面流程回答有关问题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8" name="Rectangle 16">
            <a:extLst>
              <a:ext uri="{FF2B5EF4-FFF2-40B4-BE49-F238E27FC236}">
                <a16:creationId xmlns:a16="http://schemas.microsoft.com/office/drawing/2014/main" xmlns="" id="{2F6DF7B5-3A22-4F32-A2C7-3153583D6D65}"/>
              </a:ext>
            </a:extLst>
          </p:cNvPr>
          <p:cNvSpPr>
            <a:spLocks noChangeArrowheads="1"/>
          </p:cNvSpPr>
          <p:nvPr/>
        </p:nvSpPr>
        <p:spPr bwMode="auto">
          <a:xfrm>
            <a:off x="14689956" y="7501123"/>
            <a:ext cx="1152128"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9" name="SET410.eps" descr="id:2147508140;FounderCES">
            <a:extLst>
              <a:ext uri="{FF2B5EF4-FFF2-40B4-BE49-F238E27FC236}">
                <a16:creationId xmlns:a16="http://schemas.microsoft.com/office/drawing/2014/main" xmlns="" id="{981F2207-1AC5-4F9E-967F-204461D9041E}"/>
              </a:ext>
            </a:extLst>
          </p:cNvPr>
          <p:cNvPicPr/>
          <p:nvPr/>
        </p:nvPicPr>
        <p:blipFill>
          <a:blip r:embed="rId3"/>
          <a:stretch>
            <a:fillRect/>
          </a:stretch>
        </p:blipFill>
        <p:spPr>
          <a:xfrm>
            <a:off x="1548554" y="4716934"/>
            <a:ext cx="12663238" cy="3064382"/>
          </a:xfrm>
          <a:prstGeom prst="rect">
            <a:avLst/>
          </a:prstGeom>
        </p:spPr>
      </p:pic>
      <p:sp>
        <p:nvSpPr>
          <p:cNvPr id="20" name="矩形 19">
            <a:extLst>
              <a:ext uri="{FF2B5EF4-FFF2-40B4-BE49-F238E27FC236}">
                <a16:creationId xmlns:a16="http://schemas.microsoft.com/office/drawing/2014/main" xmlns="" id="{7A60B34D-D9D4-4A97-9592-9D51C3F8A10F}"/>
              </a:ext>
            </a:extLst>
          </p:cNvPr>
          <p:cNvSpPr/>
          <p:nvPr/>
        </p:nvSpPr>
        <p:spPr>
          <a:xfrm>
            <a:off x="16346140" y="5437014"/>
            <a:ext cx="5720382" cy="42589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Rectangle 17">
            <a:extLst>
              <a:ext uri="{FF2B5EF4-FFF2-40B4-BE49-F238E27FC236}">
                <a16:creationId xmlns:a16="http://schemas.microsoft.com/office/drawing/2014/main" xmlns="" id="{EB64A108-F891-42AC-B2DF-26B9918C506C}"/>
              </a:ext>
            </a:extLst>
          </p:cNvPr>
          <p:cNvSpPr>
            <a:spLocks noChangeArrowheads="1"/>
          </p:cNvSpPr>
          <p:nvPr/>
        </p:nvSpPr>
        <p:spPr bwMode="auto">
          <a:xfrm>
            <a:off x="16612621" y="5509022"/>
            <a:ext cx="5072310" cy="4035335"/>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工业上制取铁的方法是用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还原氧化铁得到铁单质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故选择热还原法。</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57026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C4111C25-BB52-4770-8DBB-DE75E92FBD27}"/>
              </a:ext>
            </a:extLst>
          </p:cNvPr>
          <p:cNvSpPr/>
          <p:nvPr/>
        </p:nvSpPr>
        <p:spPr>
          <a:xfrm>
            <a:off x="1548554" y="7761419"/>
            <a:ext cx="20906914"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用惰性电极电解溶液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制取固体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所发生的化学反应方程式为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3" name="矩形 12">
            <a:extLst>
              <a:ext uri="{FF2B5EF4-FFF2-40B4-BE49-F238E27FC236}">
                <a16:creationId xmlns:a16="http://schemas.microsoft.com/office/drawing/2014/main" xmlns="" id="{AEBE1E89-978C-4D4D-8ADF-A221F6F29AC3}"/>
              </a:ext>
            </a:extLst>
          </p:cNvPr>
          <p:cNvSpPr/>
          <p:nvPr/>
        </p:nvSpPr>
        <p:spPr>
          <a:xfrm>
            <a:off x="1440484" y="1980630"/>
            <a:ext cx="20882320" cy="2658356"/>
          </a:xfrm>
          <a:prstGeom prst="rect">
            <a:avLst/>
          </a:prstGeom>
        </p:spPr>
        <p:txBody>
          <a:bodyPr wrap="square">
            <a:spAutoFit/>
          </a:bodyPr>
          <a:lstStyle/>
          <a:p>
            <a:pPr latinLnBrk="1">
              <a:lnSpc>
                <a:spcPct val="13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某研究性学习小组对某废旧合金</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Si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三种成分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进行分离、回收。</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3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其工业流程如图所示。已知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:298 K</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]=4.0×10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-38</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latinLnBrk="1">
              <a:lnSpc>
                <a:spcPct val="130000"/>
              </a:lnSpc>
              <a:spcAft>
                <a:spcPts val="0"/>
              </a:spcAft>
            </a:pPr>
            <a:r>
              <a:rPr lang="en-US" altLang="zh-CN" sz="4400" i="1"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a:t>
            </a:r>
            <a:r>
              <a:rPr lang="en-US" altLang="zh-CN" sz="4400" baseline="-250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sp</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[Mn(OH)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]=1.9×10</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。根据上面流程回答有关问题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4" name="SET410.eps" descr="id:2147508140;FounderCES">
            <a:extLst>
              <a:ext uri="{FF2B5EF4-FFF2-40B4-BE49-F238E27FC236}">
                <a16:creationId xmlns:a16="http://schemas.microsoft.com/office/drawing/2014/main" xmlns="" id="{981F2207-1AC5-4F9E-967F-204461D9041E}"/>
              </a:ext>
            </a:extLst>
          </p:cNvPr>
          <p:cNvPicPr/>
          <p:nvPr/>
        </p:nvPicPr>
        <p:blipFill>
          <a:blip r:embed="rId3"/>
          <a:stretch>
            <a:fillRect/>
          </a:stretch>
        </p:blipFill>
        <p:spPr>
          <a:xfrm>
            <a:off x="4896868" y="4638986"/>
            <a:ext cx="12663238" cy="3064382"/>
          </a:xfrm>
          <a:prstGeom prst="rect">
            <a:avLst/>
          </a:prstGeom>
        </p:spPr>
      </p:pic>
      <p:grpSp>
        <p:nvGrpSpPr>
          <p:cNvPr id="15" name="组合 14">
            <a:extLst>
              <a:ext uri="{FF2B5EF4-FFF2-40B4-BE49-F238E27FC236}">
                <a16:creationId xmlns:a16="http://schemas.microsoft.com/office/drawing/2014/main" xmlns="" id="{136D11E2-1A68-4D06-9230-1406DB9F24AE}"/>
              </a:ext>
            </a:extLst>
          </p:cNvPr>
          <p:cNvGrpSpPr/>
          <p:nvPr/>
        </p:nvGrpSpPr>
        <p:grpSpPr>
          <a:xfrm>
            <a:off x="17066220" y="7577394"/>
            <a:ext cx="4752528" cy="1027972"/>
            <a:chOff x="14689956" y="10405566"/>
            <a:chExt cx="4752528" cy="1027972"/>
          </a:xfrm>
        </p:grpSpPr>
        <p:sp>
          <p:nvSpPr>
            <p:cNvPr id="16" name="Rectangle 16">
              <a:extLst>
                <a:ext uri="{FF2B5EF4-FFF2-40B4-BE49-F238E27FC236}">
                  <a16:creationId xmlns:a16="http://schemas.microsoft.com/office/drawing/2014/main" xmlns="" id="{2F6DF7B5-3A22-4F32-A2C7-3153583D6D65}"/>
                </a:ext>
              </a:extLst>
            </p:cNvPr>
            <p:cNvSpPr>
              <a:spLocks noChangeArrowheads="1"/>
            </p:cNvSpPr>
            <p:nvPr/>
          </p:nvSpPr>
          <p:spPr bwMode="auto">
            <a:xfrm>
              <a:off x="14689956" y="10445575"/>
              <a:ext cx="4752528"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CuCl</a:t>
              </a:r>
              <a:r>
                <a:rPr lang="en-US" altLang="zh-CN" sz="4400" baseline="-25000" dirty="0">
                  <a:solidFill>
                    <a:srgbClr val="A50021"/>
                  </a:solidFill>
                  <a:latin typeface="Times New Roman" panose="02020603050405020304" pitchFamily="18" charset="0"/>
                  <a:ea typeface="微软雅黑" panose="020B0503020204020204" pitchFamily="34" charset="-122"/>
                </a:rPr>
                <a:t>2  </a:t>
              </a:r>
              <a:r>
                <a:rPr lang="en-US" altLang="zh-CN" sz="4400" dirty="0">
                  <a:solidFill>
                    <a:srgbClr val="A50021"/>
                  </a:solidFill>
                  <a:latin typeface="Times New Roman" panose="02020603050405020304" pitchFamily="18" charset="0"/>
                  <a:ea typeface="微软雅黑" panose="020B0503020204020204" pitchFamily="34" charset="-122"/>
                </a:rPr>
                <a:t>       Cu+Cl</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7" name="图片 16">
              <a:extLst>
                <a:ext uri="{FF2B5EF4-FFF2-40B4-BE49-F238E27FC236}">
                  <a16:creationId xmlns:a16="http://schemas.microsoft.com/office/drawing/2014/main" xmlns="" id="{F093BD12-1855-4C64-872A-1590657218D2}"/>
                </a:ext>
              </a:extLst>
            </p:cNvPr>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202124" y="10405566"/>
              <a:ext cx="1030687" cy="916929"/>
            </a:xfrm>
            <a:prstGeom prst="rect">
              <a:avLst/>
            </a:prstGeom>
          </p:spPr>
        </p:pic>
      </p:grpSp>
    </p:spTree>
    <p:extLst>
      <p:ext uri="{BB962C8B-B14F-4D97-AF65-F5344CB8AC3E}">
        <p14:creationId xmlns:p14="http://schemas.microsoft.com/office/powerpoint/2010/main" val="276790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21002" y="4500910"/>
            <a:ext cx="16489834" cy="2569916"/>
          </a:xfrm>
          <a:prstGeom prst="rect">
            <a:avLst/>
          </a:prstGeom>
        </p:spPr>
        <p:txBody>
          <a:bodyPr wrap="square" lIns="91425" tIns="45711" rIns="91425" bIns="45711">
            <a:spAutoFit/>
          </a:bodyPr>
          <a:lstStyle/>
          <a:p>
            <a:pPr>
              <a:defRPr/>
            </a:pPr>
            <a:r>
              <a:rPr lang="zh-CN" altLang="en-US" sz="7300" b="1" spc="301" dirty="0" smtClean="0">
                <a:solidFill>
                  <a:srgbClr val="867CB1"/>
                </a:solidFill>
                <a:latin typeface="微软雅黑" pitchFamily="34" charset="-122"/>
                <a:ea typeface="微软雅黑" pitchFamily="34" charset="-122"/>
              </a:rPr>
              <a:t>考点</a:t>
            </a:r>
            <a:r>
              <a:rPr lang="zh-CN" altLang="en-US" sz="7300" b="1" spc="301" dirty="0">
                <a:solidFill>
                  <a:srgbClr val="867CB1"/>
                </a:solidFill>
                <a:latin typeface="微软雅黑" pitchFamily="34" charset="-122"/>
                <a:ea typeface="微软雅黑" pitchFamily="34" charset="-122"/>
              </a:rPr>
              <a:t>三</a:t>
            </a:r>
            <a:endParaRPr lang="en-US" altLang="zh-CN" sz="7300" b="1" spc="301" dirty="0">
              <a:solidFill>
                <a:srgbClr val="867CB1"/>
              </a:solidFill>
              <a:latin typeface="微软雅黑" pitchFamily="34" charset="-122"/>
              <a:ea typeface="微软雅黑" pitchFamily="34" charset="-122"/>
            </a:endParaRPr>
          </a:p>
          <a:p>
            <a:pPr>
              <a:defRPr/>
            </a:pPr>
            <a:r>
              <a:rPr lang="zh-CN" altLang="en-US" sz="8800" b="1" spc="301" dirty="0">
                <a:solidFill>
                  <a:prstClr val="black"/>
                </a:solidFill>
                <a:latin typeface="Times New Roman" pitchFamily="18" charset="0"/>
                <a:ea typeface="微软雅黑" pitchFamily="34" charset="-122"/>
                <a:cs typeface="Times New Roman" pitchFamily="18" charset="0"/>
              </a:rPr>
              <a:t>金属矿物的开发利用</a:t>
            </a: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7C79CB31-6713-40B9-A9E8-636F7D7D4FFD}"/>
              </a:ext>
            </a:extLst>
          </p:cNvPr>
          <p:cNvSpPr txBox="1"/>
          <p:nvPr/>
        </p:nvSpPr>
        <p:spPr>
          <a:xfrm>
            <a:off x="8929315" y="7309222"/>
            <a:ext cx="13064741" cy="2631471"/>
          </a:xfrm>
          <a:prstGeom prst="rect">
            <a:avLst/>
          </a:prstGeom>
          <a:noFill/>
        </p:spPr>
        <p:txBody>
          <a:bodyPr wrap="square" lIns="91425" tIns="45711" rIns="91425" bIns="45711" rtlCol="0">
            <a:spAutoFit/>
          </a:bodyPr>
          <a:lstStyle/>
          <a:p>
            <a:pPr>
              <a:lnSpc>
                <a:spcPct val="150000"/>
              </a:lnSpc>
              <a:defRPr/>
            </a:pPr>
            <a:r>
              <a:rPr lang="zh-CN" altLang="en-US" sz="5500" dirty="0">
                <a:solidFill>
                  <a:prstClr val="black"/>
                </a:solidFill>
                <a:latin typeface="微软雅黑" pitchFamily="34" charset="-122"/>
                <a:ea typeface="微软雅黑" pitchFamily="34" charset="-122"/>
                <a:hlinkClick r:id="rId3" action="ppaction://hlinksldjump"/>
              </a:rPr>
              <a:t>基础</a:t>
            </a:r>
            <a:r>
              <a:rPr lang="en-US" altLang="zh-CN" sz="5500" dirty="0">
                <a:solidFill>
                  <a:prstClr val="black"/>
                </a:solidFill>
                <a:latin typeface="微软雅黑" pitchFamily="34" charset="-122"/>
                <a:ea typeface="微软雅黑" pitchFamily="34" charset="-122"/>
                <a:hlinkClick r:id="rId3" action="ppaction://hlinksldjump"/>
              </a:rPr>
              <a:t>·</a:t>
            </a:r>
            <a:r>
              <a:rPr lang="zh-CN" altLang="en-US" sz="5500" dirty="0">
                <a:solidFill>
                  <a:prstClr val="black"/>
                </a:solidFill>
                <a:latin typeface="微软雅黑" pitchFamily="34" charset="-122"/>
                <a:ea typeface="微软雅黑" pitchFamily="34" charset="-122"/>
                <a:hlinkClick r:id="rId3" action="ppaction://hlinksldjump"/>
              </a:rPr>
              <a:t>自主诊断</a:t>
            </a:r>
            <a:endParaRPr lang="en-US" altLang="zh-CN" sz="5500" dirty="0">
              <a:solidFill>
                <a:prstClr val="black"/>
              </a:solidFill>
              <a:latin typeface="微软雅黑" pitchFamily="34" charset="-122"/>
              <a:ea typeface="微软雅黑" pitchFamily="34" charset="-122"/>
            </a:endParaRPr>
          </a:p>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素养</a:t>
            </a:r>
            <a:r>
              <a:rPr lang="en-US" altLang="zh-CN" sz="5500" dirty="0">
                <a:solidFill>
                  <a:srgbClr val="87B828"/>
                </a:solidFill>
                <a:latin typeface="微软雅黑" panose="020B0503020204020204" pitchFamily="34" charset="-122"/>
                <a:ea typeface="微软雅黑" panose="020B0503020204020204" pitchFamily="34" charset="-122"/>
                <a:hlinkClick r:id="rId4"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全面提升</a:t>
            </a:r>
            <a:endParaRPr lang="zh-CN" altLang="en-US" sz="5500" dirty="0">
              <a:solidFill>
                <a:srgbClr val="87B82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0034550"/>
      </p:ext>
    </p:extLst>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CD88FABA-CFED-4638-AE88-7652F3766B57}"/>
              </a:ext>
            </a:extLst>
          </p:cNvPr>
          <p:cNvSpPr/>
          <p:nvPr/>
        </p:nvSpPr>
        <p:spPr>
          <a:xfrm>
            <a:off x="1407156" y="1980630"/>
            <a:ext cx="20906914" cy="4034951"/>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金属在自然界中的存在形式</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金、铂等化学性质不活泼的金属</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在自然界以</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态存在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化学性质较活泼的金属在自然界中常以</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态存在。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金属冶炼的一般步骤</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a16="http://schemas.microsoft.com/office/drawing/2014/main" xmlns="" id="{5D60527E-3093-45E5-9A76-11B899FB16AD}"/>
              </a:ext>
            </a:extLst>
          </p:cNvPr>
          <p:cNvSpPr/>
          <p:nvPr/>
        </p:nvSpPr>
        <p:spPr>
          <a:xfrm>
            <a:off x="12673732" y="2844726"/>
            <a:ext cx="1512168"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游离</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2" name="矩形 11">
            <a:extLst>
              <a:ext uri="{FF2B5EF4-FFF2-40B4-BE49-F238E27FC236}">
                <a16:creationId xmlns:a16="http://schemas.microsoft.com/office/drawing/2014/main" xmlns="" id="{42D27D6A-80BD-4966-9FCD-6905F6B543A6}"/>
              </a:ext>
            </a:extLst>
          </p:cNvPr>
          <p:cNvSpPr/>
          <p:nvPr/>
        </p:nvSpPr>
        <p:spPr>
          <a:xfrm>
            <a:off x="5832972" y="3833073"/>
            <a:ext cx="1728191" cy="987963"/>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化合</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4" name="9wf382.jpg" descr="id:2147508154;FounderCES">
            <a:extLst>
              <a:ext uri="{FF2B5EF4-FFF2-40B4-BE49-F238E27FC236}">
                <a16:creationId xmlns:a16="http://schemas.microsoft.com/office/drawing/2014/main" xmlns="" id="{A4103276-F692-4B5F-9A72-23D50A5C1B2C}"/>
              </a:ext>
            </a:extLst>
          </p:cNvPr>
          <p:cNvPicPr/>
          <p:nvPr/>
        </p:nvPicPr>
        <p:blipFill>
          <a:blip r:embed="rId3">
            <a:clrChange>
              <a:clrFrom>
                <a:srgbClr val="FFFFFF"/>
              </a:clrFrom>
              <a:clrTo>
                <a:srgbClr val="FFFFFF">
                  <a:alpha val="0"/>
                </a:srgbClr>
              </a:clrTo>
            </a:clrChange>
          </a:blip>
          <a:stretch>
            <a:fillRect/>
          </a:stretch>
        </p:blipFill>
        <p:spPr>
          <a:xfrm>
            <a:off x="4248796" y="6286816"/>
            <a:ext cx="14761640" cy="3326662"/>
          </a:xfrm>
          <a:prstGeom prst="rect">
            <a:avLst/>
          </a:prstGeom>
        </p:spPr>
      </p:pic>
    </p:spTree>
    <p:extLst>
      <p:ext uri="{BB962C8B-B14F-4D97-AF65-F5344CB8AC3E}">
        <p14:creationId xmlns:p14="http://schemas.microsoft.com/office/powerpoint/2010/main" val="175381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38" y="0"/>
            <a:ext cx="23713950" cy="13350074"/>
          </a:xfrm>
          <a:prstGeom prst="rect">
            <a:avLst/>
          </a:prstGeom>
        </p:spPr>
      </p:pic>
      <p:sp>
        <p:nvSpPr>
          <p:cNvPr id="17" name="矩形 16"/>
          <p:cNvSpPr/>
          <p:nvPr/>
        </p:nvSpPr>
        <p:spPr>
          <a:xfrm>
            <a:off x="6193013" y="4415543"/>
            <a:ext cx="14617624" cy="2693027"/>
          </a:xfrm>
          <a:prstGeom prst="rect">
            <a:avLst/>
          </a:prstGeom>
        </p:spPr>
        <p:txBody>
          <a:bodyPr wrap="square" lIns="91425" tIns="45711" rIns="91425" bIns="45711">
            <a:spAutoFit/>
          </a:bodyPr>
          <a:lstStyle/>
          <a:p>
            <a:pPr>
              <a:defRPr/>
            </a:pPr>
            <a:r>
              <a:rPr lang="zh-CN" altLang="en-US" sz="7300" b="1" spc="301" dirty="0">
                <a:solidFill>
                  <a:srgbClr val="867CB1"/>
                </a:solidFill>
                <a:latin typeface="微软雅黑" pitchFamily="34" charset="-122"/>
                <a:ea typeface="微软雅黑" pitchFamily="34" charset="-122"/>
              </a:rPr>
              <a:t>考点一</a:t>
            </a:r>
            <a:endParaRPr lang="en-US" altLang="zh-CN" sz="7300" b="1" spc="301" dirty="0">
              <a:solidFill>
                <a:srgbClr val="867CB1"/>
              </a:solidFill>
              <a:latin typeface="微软雅黑" pitchFamily="34" charset="-122"/>
              <a:ea typeface="微软雅黑" pitchFamily="34" charset="-122"/>
            </a:endParaRPr>
          </a:p>
          <a:p>
            <a:pPr>
              <a:defRPr/>
            </a:pPr>
            <a:r>
              <a:rPr lang="zh-CN" altLang="en-US" sz="9600" b="1" spc="301" dirty="0">
                <a:solidFill>
                  <a:prstClr val="black"/>
                </a:solidFill>
                <a:latin typeface="微软雅黑" pitchFamily="34" charset="-122"/>
                <a:ea typeface="微软雅黑" pitchFamily="34" charset="-122"/>
              </a:rPr>
              <a:t>铜及其重要化合物</a:t>
            </a: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C79CB31-6713-40B9-A9E8-636F7D7D4FFD}"/>
              </a:ext>
            </a:extLst>
          </p:cNvPr>
          <p:cNvSpPr txBox="1"/>
          <p:nvPr/>
        </p:nvSpPr>
        <p:spPr>
          <a:xfrm>
            <a:off x="8929315" y="7309222"/>
            <a:ext cx="13064741" cy="2631471"/>
          </a:xfrm>
          <a:prstGeom prst="rect">
            <a:avLst/>
          </a:prstGeom>
          <a:noFill/>
        </p:spPr>
        <p:txBody>
          <a:bodyPr wrap="square" lIns="91425" tIns="45711" rIns="91425" bIns="45711" rtlCol="0">
            <a:spAutoFit/>
          </a:bodyPr>
          <a:lstStyle/>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3" action="ppaction://hlinksldjump"/>
              </a:rPr>
              <a:t>基础</a:t>
            </a:r>
            <a:r>
              <a:rPr lang="en-US" altLang="zh-CN" sz="5500" dirty="0">
                <a:solidFill>
                  <a:srgbClr val="87B828"/>
                </a:solidFill>
                <a:latin typeface="微软雅黑" panose="020B0503020204020204" pitchFamily="34" charset="-122"/>
                <a:ea typeface="微软雅黑" panose="020B0503020204020204" pitchFamily="34" charset="-122"/>
                <a:hlinkClick r:id="rId3"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3" action="ppaction://hlinksldjump"/>
              </a:rPr>
              <a:t>自主诊断</a:t>
            </a:r>
            <a:r>
              <a:rPr lang="en-US" altLang="zh-CN" sz="5500" dirty="0">
                <a:solidFill>
                  <a:srgbClr val="87B828"/>
                </a:solidFill>
                <a:latin typeface="微软雅黑" panose="020B0503020204020204" pitchFamily="34" charset="-122"/>
                <a:ea typeface="微软雅黑" panose="020B0503020204020204" pitchFamily="34" charset="-122"/>
              </a:rPr>
              <a:t>	</a:t>
            </a:r>
          </a:p>
          <a:p>
            <a:pPr>
              <a:lnSpc>
                <a:spcPct val="150000"/>
              </a:lnSpc>
              <a:defRPr/>
            </a:pP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素养</a:t>
            </a:r>
            <a:r>
              <a:rPr lang="en-US" altLang="zh-CN" sz="5500" dirty="0">
                <a:solidFill>
                  <a:srgbClr val="87B828"/>
                </a:solidFill>
                <a:latin typeface="微软雅黑" panose="020B0503020204020204" pitchFamily="34" charset="-122"/>
                <a:ea typeface="微软雅黑" panose="020B0503020204020204" pitchFamily="34" charset="-122"/>
                <a:hlinkClick r:id="rId4" action="ppaction://hlinksldjump"/>
              </a:rPr>
              <a:t>·</a:t>
            </a:r>
            <a:r>
              <a:rPr lang="zh-CN" altLang="en-US" sz="5500" dirty="0">
                <a:solidFill>
                  <a:srgbClr val="87B828"/>
                </a:solidFill>
                <a:latin typeface="微软雅黑" panose="020B0503020204020204" pitchFamily="34" charset="-122"/>
                <a:ea typeface="微软雅黑" panose="020B0503020204020204" pitchFamily="34" charset="-122"/>
                <a:hlinkClick r:id="rId4" action="ppaction://hlinksldjump"/>
              </a:rPr>
              <a:t>全面提升</a:t>
            </a:r>
            <a:endParaRPr lang="zh-CN" altLang="en-US" sz="5500" dirty="0">
              <a:solidFill>
                <a:srgbClr val="87B828"/>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2814228"/>
      </p:ext>
    </p:extLst>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CD88FABA-CFED-4638-AE88-7652F3766B57}"/>
              </a:ext>
            </a:extLst>
          </p:cNvPr>
          <p:cNvSpPr/>
          <p:nvPr/>
        </p:nvSpPr>
        <p:spPr>
          <a:xfrm>
            <a:off x="1407156" y="2156631"/>
            <a:ext cx="20906914" cy="3424399"/>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金属冶炼方法与金属活动性的关系</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1" name="9MD85.EPS" descr="id:2147508161;FounderCES">
            <a:extLst>
              <a:ext uri="{FF2B5EF4-FFF2-40B4-BE49-F238E27FC236}">
                <a16:creationId xmlns:a16="http://schemas.microsoft.com/office/drawing/2014/main" xmlns="" id="{7111A229-563A-446A-9267-33950868EA6D}"/>
              </a:ext>
            </a:extLst>
          </p:cNvPr>
          <p:cNvPicPr/>
          <p:nvPr/>
        </p:nvPicPr>
        <p:blipFill>
          <a:blip r:embed="rId3"/>
          <a:stretch>
            <a:fillRect/>
          </a:stretch>
        </p:blipFill>
        <p:spPr>
          <a:xfrm>
            <a:off x="6697068" y="3478333"/>
            <a:ext cx="9371721" cy="1840969"/>
          </a:xfrm>
          <a:prstGeom prst="rect">
            <a:avLst/>
          </a:prstGeom>
        </p:spPr>
      </p:pic>
    </p:spTree>
    <p:extLst>
      <p:ext uri="{BB962C8B-B14F-4D97-AF65-F5344CB8AC3E}">
        <p14:creationId xmlns:p14="http://schemas.microsoft.com/office/powerpoint/2010/main" val="2385826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CD88FABA-CFED-4638-AE88-7652F3766B57}"/>
              </a:ext>
            </a:extLst>
          </p:cNvPr>
          <p:cNvSpPr/>
          <p:nvPr/>
        </p:nvSpPr>
        <p:spPr>
          <a:xfrm>
            <a:off x="1407156" y="1980630"/>
            <a:ext cx="20906914"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金属冶炼的方法</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用化学方程式表示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0" name="9MD86.EPS" descr="id:2147508168;FounderCES">
            <a:extLst>
              <a:ext uri="{FF2B5EF4-FFF2-40B4-BE49-F238E27FC236}">
                <a16:creationId xmlns:a16="http://schemas.microsoft.com/office/drawing/2014/main" xmlns="" id="{F5251B01-9B4A-4E1C-9600-6C29B0B34FA7}"/>
              </a:ext>
            </a:extLst>
          </p:cNvPr>
          <p:cNvPicPr/>
          <p:nvPr/>
        </p:nvPicPr>
        <p:blipFill>
          <a:blip r:embed="rId3">
            <a:clrChange>
              <a:clrFrom>
                <a:srgbClr val="FFFFFF"/>
              </a:clrFrom>
              <a:clrTo>
                <a:srgbClr val="FFFFFF">
                  <a:alpha val="0"/>
                </a:srgbClr>
              </a:clrTo>
            </a:clrChange>
          </a:blip>
          <a:stretch>
            <a:fillRect/>
          </a:stretch>
        </p:blipFill>
        <p:spPr>
          <a:xfrm>
            <a:off x="5279366" y="2988742"/>
            <a:ext cx="12351085" cy="8145658"/>
          </a:xfrm>
          <a:prstGeom prst="rect">
            <a:avLst/>
          </a:prstGeom>
        </p:spPr>
      </p:pic>
      <p:grpSp>
        <p:nvGrpSpPr>
          <p:cNvPr id="11" name="组合 10">
            <a:extLst>
              <a:ext uri="{FF2B5EF4-FFF2-40B4-BE49-F238E27FC236}">
                <a16:creationId xmlns:a16="http://schemas.microsoft.com/office/drawing/2014/main" xmlns="" id="{F8FE567E-6617-4CB7-B3A0-624521068282}"/>
              </a:ext>
            </a:extLst>
          </p:cNvPr>
          <p:cNvGrpSpPr/>
          <p:nvPr/>
        </p:nvGrpSpPr>
        <p:grpSpPr>
          <a:xfrm>
            <a:off x="8668142" y="3800979"/>
            <a:ext cx="6741894" cy="987963"/>
            <a:chOff x="16300990" y="2890525"/>
            <a:chExt cx="6741894" cy="987963"/>
          </a:xfrm>
        </p:grpSpPr>
        <p:sp>
          <p:nvSpPr>
            <p:cNvPr id="13" name="矩形 12">
              <a:extLst>
                <a:ext uri="{FF2B5EF4-FFF2-40B4-BE49-F238E27FC236}">
                  <a16:creationId xmlns:a16="http://schemas.microsoft.com/office/drawing/2014/main" xmlns="" id="{5D60527E-3093-45E5-9A76-11B899FB16AD}"/>
                </a:ext>
              </a:extLst>
            </p:cNvPr>
            <p:cNvSpPr/>
            <p:nvPr/>
          </p:nvSpPr>
          <p:spPr>
            <a:xfrm>
              <a:off x="16300990" y="2890525"/>
              <a:ext cx="6741894"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MgCl</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熔融</a:t>
              </a:r>
              <a:r>
                <a:rPr lang="en-US" altLang="zh-CN" sz="4400" dirty="0">
                  <a:solidFill>
                    <a:srgbClr val="A50021"/>
                  </a:solidFill>
                  <a:latin typeface="Times New Roman" panose="02020603050405020304" pitchFamily="18" charset="0"/>
                  <a:ea typeface="微软雅黑" panose="020B0503020204020204" pitchFamily="34" charset="-122"/>
                </a:rPr>
                <a:t>)        Mg+Cl</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8" name="图片 17">
              <a:extLst>
                <a:ext uri="{FF2B5EF4-FFF2-40B4-BE49-F238E27FC236}">
                  <a16:creationId xmlns:a16="http://schemas.microsoft.com/office/drawing/2014/main" xmlns="" id="{7D47117C-2B54-4BC1-8A3E-2FA29B311B97}"/>
                </a:ext>
              </a:extLst>
            </p:cNvPr>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9370476" y="2968074"/>
              <a:ext cx="936104" cy="812756"/>
            </a:xfrm>
            <a:prstGeom prst="rect">
              <a:avLst/>
            </a:prstGeom>
          </p:spPr>
        </p:pic>
      </p:grpSp>
      <p:grpSp>
        <p:nvGrpSpPr>
          <p:cNvPr id="19" name="组合 18">
            <a:extLst>
              <a:ext uri="{FF2B5EF4-FFF2-40B4-BE49-F238E27FC236}">
                <a16:creationId xmlns:a16="http://schemas.microsoft.com/office/drawing/2014/main" xmlns="" id="{A70AD37A-0AD7-4DA6-A763-7E379BC57604}"/>
              </a:ext>
            </a:extLst>
          </p:cNvPr>
          <p:cNvGrpSpPr/>
          <p:nvPr/>
        </p:nvGrpSpPr>
        <p:grpSpPr>
          <a:xfrm>
            <a:off x="8506466" y="4814861"/>
            <a:ext cx="7992888" cy="1054201"/>
            <a:chOff x="16058108" y="4809163"/>
            <a:chExt cx="7992888" cy="1054201"/>
          </a:xfrm>
        </p:grpSpPr>
        <p:sp>
          <p:nvSpPr>
            <p:cNvPr id="20" name="矩形 19">
              <a:extLst>
                <a:ext uri="{FF2B5EF4-FFF2-40B4-BE49-F238E27FC236}">
                  <a16:creationId xmlns:a16="http://schemas.microsoft.com/office/drawing/2014/main" xmlns="" id="{42D27D6A-80BD-4966-9FCD-6905F6B543A6}"/>
                </a:ext>
              </a:extLst>
            </p:cNvPr>
            <p:cNvSpPr/>
            <p:nvPr/>
          </p:nvSpPr>
          <p:spPr>
            <a:xfrm>
              <a:off x="16058108" y="4809163"/>
              <a:ext cx="7992888"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2Al</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熔融</a:t>
              </a:r>
              <a:r>
                <a:rPr lang="en-US" altLang="zh-CN" sz="4400" dirty="0">
                  <a:solidFill>
                    <a:srgbClr val="A50021"/>
                  </a:solidFill>
                  <a:latin typeface="Times New Roman" panose="02020603050405020304" pitchFamily="18" charset="0"/>
                  <a:ea typeface="微软雅黑" panose="020B0503020204020204" pitchFamily="34" charset="-122"/>
                </a:rPr>
                <a:t>)             4Al+3O</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21" name="图片 20">
              <a:extLst>
                <a:ext uri="{FF2B5EF4-FFF2-40B4-BE49-F238E27FC236}">
                  <a16:creationId xmlns:a16="http://schemas.microsoft.com/office/drawing/2014/main" xmlns="" id="{AE74BB5F-1E97-4DB5-AF71-7EFBF02FA3CE}"/>
                </a:ext>
              </a:extLst>
            </p:cNvPr>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9433286" y="4999268"/>
              <a:ext cx="1380238" cy="864096"/>
            </a:xfrm>
            <a:prstGeom prst="rect">
              <a:avLst/>
            </a:prstGeom>
          </p:spPr>
        </p:pic>
      </p:grpSp>
      <p:grpSp>
        <p:nvGrpSpPr>
          <p:cNvPr id="22" name="组合 21">
            <a:extLst>
              <a:ext uri="{FF2B5EF4-FFF2-40B4-BE49-F238E27FC236}">
                <a16:creationId xmlns:a16="http://schemas.microsoft.com/office/drawing/2014/main" xmlns="" id="{DDACADD5-2648-4093-BA3E-5C2C64010275}"/>
              </a:ext>
            </a:extLst>
          </p:cNvPr>
          <p:cNvGrpSpPr/>
          <p:nvPr/>
        </p:nvGrpSpPr>
        <p:grpSpPr>
          <a:xfrm>
            <a:off x="10369476" y="5939666"/>
            <a:ext cx="6408712" cy="987963"/>
            <a:chOff x="16994212" y="6182672"/>
            <a:chExt cx="6408712" cy="987963"/>
          </a:xfrm>
        </p:grpSpPr>
        <p:sp>
          <p:nvSpPr>
            <p:cNvPr id="23" name="矩形 22">
              <a:extLst>
                <a:ext uri="{FF2B5EF4-FFF2-40B4-BE49-F238E27FC236}">
                  <a16:creationId xmlns:a16="http://schemas.microsoft.com/office/drawing/2014/main" xmlns="" id="{282B405B-3FC2-4F40-9250-747E99C6CF58}"/>
                </a:ext>
              </a:extLst>
            </p:cNvPr>
            <p:cNvSpPr/>
            <p:nvPr/>
          </p:nvSpPr>
          <p:spPr>
            <a:xfrm>
              <a:off x="16994212" y="6182672"/>
              <a:ext cx="6408712" cy="987963"/>
            </a:xfrm>
            <a:prstGeom prst="rect">
              <a:avLst/>
            </a:prstGeom>
          </p:spPr>
          <p:txBody>
            <a:bodyPr wrap="square">
              <a:spAutoFit/>
            </a:bodyPr>
            <a:lstStyle/>
            <a:p>
              <a:pPr marL="330200" indent="-330200">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3CO+Fe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2Fe+3CO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24" name="图片 23">
              <a:extLst>
                <a:ext uri="{FF2B5EF4-FFF2-40B4-BE49-F238E27FC236}">
                  <a16:creationId xmlns:a16="http://schemas.microsoft.com/office/drawing/2014/main" xmlns="" id="{AD29E1F8-6301-4FFC-8259-D576DFFE8E14}"/>
                </a:ext>
              </a:extLst>
            </p:cNvPr>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9891598" y="6218472"/>
              <a:ext cx="987409" cy="798257"/>
            </a:xfrm>
            <a:prstGeom prst="rect">
              <a:avLst/>
            </a:prstGeom>
          </p:spPr>
        </p:pic>
      </p:grpSp>
      <p:grpSp>
        <p:nvGrpSpPr>
          <p:cNvPr id="25" name="组合 24">
            <a:extLst>
              <a:ext uri="{FF2B5EF4-FFF2-40B4-BE49-F238E27FC236}">
                <a16:creationId xmlns:a16="http://schemas.microsoft.com/office/drawing/2014/main" xmlns="" id="{421E95DF-9BCD-43FC-AEB7-291D336DED87}"/>
              </a:ext>
            </a:extLst>
          </p:cNvPr>
          <p:cNvGrpSpPr/>
          <p:nvPr/>
        </p:nvGrpSpPr>
        <p:grpSpPr>
          <a:xfrm>
            <a:off x="11454908" y="7021190"/>
            <a:ext cx="5904656" cy="987963"/>
            <a:chOff x="17642284" y="8101310"/>
            <a:chExt cx="5904656" cy="987963"/>
          </a:xfrm>
        </p:grpSpPr>
        <p:sp>
          <p:nvSpPr>
            <p:cNvPr id="26" name="矩形 25">
              <a:extLst>
                <a:ext uri="{FF2B5EF4-FFF2-40B4-BE49-F238E27FC236}">
                  <a16:creationId xmlns:a16="http://schemas.microsoft.com/office/drawing/2014/main" xmlns="" id="{A27A044D-BB5E-4C76-A239-98980802E128}"/>
                </a:ext>
              </a:extLst>
            </p:cNvPr>
            <p:cNvSpPr/>
            <p:nvPr/>
          </p:nvSpPr>
          <p:spPr>
            <a:xfrm>
              <a:off x="17642284" y="8101310"/>
              <a:ext cx="5904656"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C+2CuO        2Cu+CO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27" name="图片 26">
              <a:extLst>
                <a:ext uri="{FF2B5EF4-FFF2-40B4-BE49-F238E27FC236}">
                  <a16:creationId xmlns:a16="http://schemas.microsoft.com/office/drawing/2014/main" xmlns="" id="{19277F9B-4179-4F30-A072-7E791CD80078}"/>
                </a:ext>
              </a:extLst>
            </p:cNvPr>
            <p:cNvPicPr/>
            <p:nvPr/>
          </p:nvPicPr>
          <p:blipFill>
            <a:blip r:embed="rId6">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9838528" y="8101310"/>
              <a:ext cx="987409" cy="798257"/>
            </a:xfrm>
            <a:prstGeom prst="rect">
              <a:avLst/>
            </a:prstGeom>
          </p:spPr>
        </p:pic>
      </p:grpSp>
    </p:spTree>
    <p:extLst>
      <p:ext uri="{BB962C8B-B14F-4D97-AF65-F5344CB8AC3E}">
        <p14:creationId xmlns:p14="http://schemas.microsoft.com/office/powerpoint/2010/main" val="21583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a:extLst>
              <a:ext uri="{FF2B5EF4-FFF2-40B4-BE49-F238E27FC236}">
                <a16:creationId xmlns:a16="http://schemas.microsoft.com/office/drawing/2014/main" xmlns="" id="{9EEBBFC4-E2A6-453F-9716-132AFC5042D8}"/>
              </a:ext>
            </a:extLst>
          </p:cNvPr>
          <p:cNvGraphicFramePr>
            <a:graphicFrameLocks noGrp="1"/>
          </p:cNvGraphicFramePr>
          <p:nvPr>
            <p:extLst>
              <p:ext uri="{D42A27DB-BD31-4B8C-83A1-F6EECF244321}">
                <p14:modId xmlns:p14="http://schemas.microsoft.com/office/powerpoint/2010/main" val="3715055896"/>
              </p:ext>
            </p:extLst>
          </p:nvPr>
        </p:nvGraphicFramePr>
        <p:xfrm>
          <a:off x="1621241" y="2988742"/>
          <a:ext cx="20496212" cy="7134786"/>
        </p:xfrm>
        <a:graphic>
          <a:graphicData uri="http://schemas.openxmlformats.org/drawingml/2006/table">
            <a:tbl>
              <a:tblPr firstRow="1" firstCol="1" bandRow="1"/>
              <a:tblGrid>
                <a:gridCol w="2051491">
                  <a:extLst>
                    <a:ext uri="{9D8B030D-6E8A-4147-A177-3AD203B41FA5}">
                      <a16:colId xmlns:a16="http://schemas.microsoft.com/office/drawing/2014/main" xmlns="" val="3714808959"/>
                    </a:ext>
                  </a:extLst>
                </a:gridCol>
                <a:gridCol w="18444721">
                  <a:extLst>
                    <a:ext uri="{9D8B030D-6E8A-4147-A177-3AD203B41FA5}">
                      <a16:colId xmlns:a16="http://schemas.microsoft.com/office/drawing/2014/main" xmlns="" val="2870604802"/>
                    </a:ext>
                  </a:extLst>
                </a:gridCol>
              </a:tblGrid>
              <a:tr h="5123106">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装置</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574120883"/>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现象</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NEU-BZ-S92" panose="02020503000000020003"/>
                          <a:ea typeface="宋体" panose="02010600030101010101" pitchFamily="2" charset="-122"/>
                          <a:cs typeface="宋体" panose="02010600030101010101" pitchFamily="2" charset="-122"/>
                        </a:rPr>
                        <a:t>①</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镁带剧烈燃烧</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放出热量</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并发出耀眼的白光</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NEU-BZ-S92" panose="02020503000000020003"/>
                          <a:ea typeface="宋体" panose="02010600030101010101" pitchFamily="2" charset="-122"/>
                          <a:cs typeface="宋体" panose="02010600030101010101" pitchFamily="2" charset="-122"/>
                        </a:rPr>
                        <a:t>②</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纸漏斗的下部被烧穿</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有熔融物落入沙中</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471031690"/>
                  </a:ext>
                </a:extLst>
              </a:tr>
            </a:tbl>
          </a:graphicData>
        </a:graphic>
      </p:graphicFrame>
      <p:pic>
        <p:nvPicPr>
          <p:cNvPr id="9"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CD88FABA-CFED-4638-AE88-7652F3766B57}"/>
              </a:ext>
            </a:extLst>
          </p:cNvPr>
          <p:cNvSpPr/>
          <p:nvPr/>
        </p:nvSpPr>
        <p:spPr>
          <a:xfrm>
            <a:off x="1487898" y="1980630"/>
            <a:ext cx="20906914" cy="987963"/>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铝热反应</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1" name="图片 10">
            <a:extLst>
              <a:ext uri="{FF2B5EF4-FFF2-40B4-BE49-F238E27FC236}">
                <a16:creationId xmlns:a16="http://schemas.microsoft.com/office/drawing/2014/main" xmlns="" id="{BA1C22A4-5205-4628-BE98-022FA054C5A6}"/>
              </a:ext>
            </a:extLst>
          </p:cNvPr>
          <p:cNvPicPr>
            <a:picLocks noChangeAspect="1"/>
          </p:cNvPicPr>
          <p:nvPr/>
        </p:nvPicPr>
        <p:blipFill>
          <a:blip r:embed="rId3"/>
          <a:stretch>
            <a:fillRect/>
          </a:stretch>
        </p:blipFill>
        <p:spPr>
          <a:xfrm>
            <a:off x="6697068" y="3317263"/>
            <a:ext cx="11108462" cy="4424007"/>
          </a:xfrm>
          <a:prstGeom prst="rect">
            <a:avLst/>
          </a:prstGeom>
        </p:spPr>
      </p:pic>
    </p:spTree>
    <p:extLst>
      <p:ext uri="{BB962C8B-B14F-4D97-AF65-F5344CB8AC3E}">
        <p14:creationId xmlns:p14="http://schemas.microsoft.com/office/powerpoint/2010/main" val="11306218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xmlns="" id="{7302EF96-C858-4736-B514-A542A376DDD9}"/>
              </a:ext>
            </a:extLst>
          </p:cNvPr>
          <p:cNvGraphicFramePr>
            <a:graphicFrameLocks noGrp="1"/>
          </p:cNvGraphicFramePr>
          <p:nvPr>
            <p:extLst>
              <p:ext uri="{D42A27DB-BD31-4B8C-83A1-F6EECF244321}">
                <p14:modId xmlns:p14="http://schemas.microsoft.com/office/powerpoint/2010/main" val="643066326"/>
              </p:ext>
            </p:extLst>
          </p:nvPr>
        </p:nvGraphicFramePr>
        <p:xfrm>
          <a:off x="1693249" y="3071031"/>
          <a:ext cx="20496212" cy="7040880"/>
        </p:xfrm>
        <a:graphic>
          <a:graphicData uri="http://schemas.openxmlformats.org/drawingml/2006/table">
            <a:tbl>
              <a:tblPr firstRow="1" firstCol="1" bandRow="1"/>
              <a:tblGrid>
                <a:gridCol w="1707355">
                  <a:extLst>
                    <a:ext uri="{9D8B030D-6E8A-4147-A177-3AD203B41FA5}">
                      <a16:colId xmlns:a16="http://schemas.microsoft.com/office/drawing/2014/main" xmlns="" val="2112602677"/>
                    </a:ext>
                  </a:extLst>
                </a:gridCol>
                <a:gridCol w="18788857">
                  <a:extLst>
                    <a:ext uri="{9D8B030D-6E8A-4147-A177-3AD203B41FA5}">
                      <a16:colId xmlns:a16="http://schemas.microsoft.com/office/drawing/2014/main" xmlns="" val="2580420224"/>
                    </a:ext>
                  </a:extLst>
                </a:gridCol>
              </a:tblGrid>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装置</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889208087"/>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结论</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高温下</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铝与氧化铁发生反应</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放出大量的热</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反应的化学方程式为</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2119122" rtl="0" eaLnBrk="1" fontAlgn="auto" latinLnBrk="0" hangingPunct="1">
                        <a:lnSpc>
                          <a:spcPct val="150000"/>
                        </a:lnSpc>
                        <a:spcBef>
                          <a:spcPts val="0"/>
                        </a:spcBef>
                        <a:spcAft>
                          <a:spcPts val="0"/>
                        </a:spcAft>
                        <a:buClrTx/>
                        <a:buSzTx/>
                        <a:buFontTx/>
                        <a:buNone/>
                        <a:tabLst/>
                        <a:defRPr/>
                      </a:pP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639853021"/>
                  </a:ext>
                </a:extLst>
              </a:tr>
            </a:tbl>
          </a:graphicData>
        </a:graphic>
      </p:graphicFrame>
      <p:pic>
        <p:nvPicPr>
          <p:cNvPr id="7" name="图片 6">
            <a:extLst>
              <a:ext uri="{FF2B5EF4-FFF2-40B4-BE49-F238E27FC236}">
                <a16:creationId xmlns:a16="http://schemas.microsoft.com/office/drawing/2014/main" xmlns="" id="{ACCDD287-F32D-4921-956C-D1A49EC2D3CB}"/>
              </a:ext>
            </a:extLst>
          </p:cNvPr>
          <p:cNvPicPr>
            <a:picLocks noChangeAspect="1"/>
          </p:cNvPicPr>
          <p:nvPr/>
        </p:nvPicPr>
        <p:blipFill>
          <a:blip r:embed="rId2"/>
          <a:stretch>
            <a:fillRect/>
          </a:stretch>
        </p:blipFill>
        <p:spPr>
          <a:xfrm>
            <a:off x="6697068" y="3317263"/>
            <a:ext cx="11108462" cy="4424007"/>
          </a:xfrm>
          <a:prstGeom prst="rect">
            <a:avLst/>
          </a:prstGeom>
        </p:spPr>
      </p:pic>
      <p:pic>
        <p:nvPicPr>
          <p:cNvPr id="12"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3"/>
          <a:stretch>
            <a:fillRect/>
          </a:stretch>
        </p:blipFill>
        <p:spPr>
          <a:xfrm>
            <a:off x="1415890" y="1260550"/>
            <a:ext cx="20906914" cy="720080"/>
          </a:xfrm>
          <a:prstGeom prst="rect">
            <a:avLst/>
          </a:prstGeom>
        </p:spPr>
      </p:pic>
      <p:sp>
        <p:nvSpPr>
          <p:cNvPr id="13" name="矩形 12">
            <a:extLst>
              <a:ext uri="{FF2B5EF4-FFF2-40B4-BE49-F238E27FC236}">
                <a16:creationId xmlns:a16="http://schemas.microsoft.com/office/drawing/2014/main" xmlns="" id="{CD88FABA-CFED-4638-AE88-7652F3766B57}"/>
              </a:ext>
            </a:extLst>
          </p:cNvPr>
          <p:cNvSpPr/>
          <p:nvPr/>
        </p:nvSpPr>
        <p:spPr>
          <a:xfrm>
            <a:off x="1487898" y="1980630"/>
            <a:ext cx="20906914" cy="988347"/>
          </a:xfrm>
          <a:prstGeom prst="rect">
            <a:avLst/>
          </a:prstGeom>
        </p:spPr>
        <p:txBody>
          <a:bodyPr wrap="square">
            <a:spAutoFit/>
          </a:bodyPr>
          <a:lstStyle/>
          <a:p>
            <a:pPr algn="r">
              <a:lnSpc>
                <a:spcPct val="150000"/>
              </a:lnSpc>
              <a:spcAft>
                <a:spcPts val="0"/>
              </a:spcAft>
            </a:pPr>
            <a:r>
              <a:rPr lang="zh-CN" altLang="en-US"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（续表）</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grpSp>
        <p:nvGrpSpPr>
          <p:cNvPr id="14" name="组合 13">
            <a:extLst>
              <a:ext uri="{FF2B5EF4-FFF2-40B4-BE49-F238E27FC236}">
                <a16:creationId xmlns:a16="http://schemas.microsoft.com/office/drawing/2014/main" xmlns="" id="{CCC9C8E2-CFFE-403A-8FDF-B8B90098FB97}"/>
              </a:ext>
            </a:extLst>
          </p:cNvPr>
          <p:cNvGrpSpPr/>
          <p:nvPr/>
        </p:nvGrpSpPr>
        <p:grpSpPr>
          <a:xfrm>
            <a:off x="3528716" y="8913547"/>
            <a:ext cx="6763440" cy="987963"/>
            <a:chOff x="17642284" y="8101310"/>
            <a:chExt cx="6763440" cy="987963"/>
          </a:xfrm>
        </p:grpSpPr>
        <p:sp>
          <p:nvSpPr>
            <p:cNvPr id="15" name="矩形 14">
              <a:extLst>
                <a:ext uri="{FF2B5EF4-FFF2-40B4-BE49-F238E27FC236}">
                  <a16:creationId xmlns:a16="http://schemas.microsoft.com/office/drawing/2014/main" xmlns="" id="{6D54BBA6-C1CE-4001-AEBC-DD8355AF0866}"/>
                </a:ext>
              </a:extLst>
            </p:cNvPr>
            <p:cNvSpPr/>
            <p:nvPr/>
          </p:nvSpPr>
          <p:spPr>
            <a:xfrm>
              <a:off x="17642284" y="8101310"/>
              <a:ext cx="6763440"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+2Al       2Fe+Al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6" name="图片 15">
              <a:extLst>
                <a:ext uri="{FF2B5EF4-FFF2-40B4-BE49-F238E27FC236}">
                  <a16:creationId xmlns:a16="http://schemas.microsoft.com/office/drawing/2014/main" xmlns="" id="{2E5BBBA6-D9A2-4CED-86C3-094AB67E0327}"/>
                </a:ext>
              </a:extLst>
            </p:cNvPr>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20229260" y="8166680"/>
              <a:ext cx="987409" cy="798257"/>
            </a:xfrm>
            <a:prstGeom prst="rect">
              <a:avLst/>
            </a:prstGeom>
          </p:spPr>
        </p:pic>
      </p:grpSp>
    </p:spTree>
    <p:extLst>
      <p:ext uri="{BB962C8B-B14F-4D97-AF65-F5344CB8AC3E}">
        <p14:creationId xmlns:p14="http://schemas.microsoft.com/office/powerpoint/2010/main" val="399792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a:extLst>
              <a:ext uri="{FF2B5EF4-FFF2-40B4-BE49-F238E27FC236}">
                <a16:creationId xmlns:a16="http://schemas.microsoft.com/office/drawing/2014/main" xmlns="" id="{7302EF96-C858-4736-B514-A542A376DDD9}"/>
              </a:ext>
            </a:extLst>
          </p:cNvPr>
          <p:cNvGraphicFramePr>
            <a:graphicFrameLocks noGrp="1"/>
          </p:cNvGraphicFramePr>
          <p:nvPr>
            <p:extLst>
              <p:ext uri="{D42A27DB-BD31-4B8C-83A1-F6EECF244321}">
                <p14:modId xmlns:p14="http://schemas.microsoft.com/office/powerpoint/2010/main" val="2717914725"/>
              </p:ext>
            </p:extLst>
          </p:nvPr>
        </p:nvGraphicFramePr>
        <p:xfrm>
          <a:off x="1693249" y="3071031"/>
          <a:ext cx="20496212" cy="8046720"/>
        </p:xfrm>
        <a:graphic>
          <a:graphicData uri="http://schemas.openxmlformats.org/drawingml/2006/table">
            <a:tbl>
              <a:tblPr firstRow="1" firstCol="1" bandRow="1"/>
              <a:tblGrid>
                <a:gridCol w="1707355">
                  <a:extLst>
                    <a:ext uri="{9D8B030D-6E8A-4147-A177-3AD203B41FA5}">
                      <a16:colId xmlns:a16="http://schemas.microsoft.com/office/drawing/2014/main" xmlns="" val="2112602677"/>
                    </a:ext>
                  </a:extLst>
                </a:gridCol>
                <a:gridCol w="18788857">
                  <a:extLst>
                    <a:ext uri="{9D8B030D-6E8A-4147-A177-3AD203B41FA5}">
                      <a16:colId xmlns:a16="http://schemas.microsoft.com/office/drawing/2014/main" xmlns="" val="2580420224"/>
                    </a:ext>
                  </a:extLst>
                </a:gridCol>
              </a:tblGrid>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实验</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装置</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endPar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889208087"/>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原理</a:t>
                      </a:r>
                      <a:endParaRPr lang="en-US" alt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应用</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NEU-BZ-S92" panose="02020503000000020003"/>
                          <a:ea typeface="宋体" panose="02010600030101010101" pitchFamily="2" charset="-122"/>
                          <a:cs typeface="宋体" panose="02010600030101010101" pitchFamily="2" charset="-122"/>
                        </a:rPr>
                        <a:t>①</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制取熔点较高、活动性弱于</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的金属</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铁、铬、锰、钨等</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3MnO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+4Al       3Mn+2Al</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sz="4400" dirty="0">
                          <a:solidFill>
                            <a:srgbClr val="000000"/>
                          </a:solidFill>
                          <a:effectLst/>
                          <a:latin typeface="NEU-BZ-S92" panose="02020503000000020003"/>
                          <a:ea typeface="宋体" panose="02010600030101010101" pitchFamily="2" charset="-122"/>
                          <a:cs typeface="宋体" panose="02010600030101010101" pitchFamily="2" charset="-122"/>
                        </a:rPr>
                        <a:t>②</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金属焊接</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如野外焊接钢轨等</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639853021"/>
                  </a:ext>
                </a:extLst>
              </a:tr>
            </a:tbl>
          </a:graphicData>
        </a:graphic>
      </p:graphicFrame>
      <p:pic>
        <p:nvPicPr>
          <p:cNvPr id="7" name="图片 6">
            <a:extLst>
              <a:ext uri="{FF2B5EF4-FFF2-40B4-BE49-F238E27FC236}">
                <a16:creationId xmlns:a16="http://schemas.microsoft.com/office/drawing/2014/main" xmlns="" id="{ACCDD287-F32D-4921-956C-D1A49EC2D3CB}"/>
              </a:ext>
            </a:extLst>
          </p:cNvPr>
          <p:cNvPicPr>
            <a:picLocks noChangeAspect="1"/>
          </p:cNvPicPr>
          <p:nvPr/>
        </p:nvPicPr>
        <p:blipFill>
          <a:blip r:embed="rId2"/>
          <a:stretch>
            <a:fillRect/>
          </a:stretch>
        </p:blipFill>
        <p:spPr>
          <a:xfrm>
            <a:off x="6697068" y="3317263"/>
            <a:ext cx="11108462" cy="4424007"/>
          </a:xfrm>
          <a:prstGeom prst="rect">
            <a:avLst/>
          </a:prstGeom>
        </p:spPr>
      </p:pic>
      <p:pic>
        <p:nvPicPr>
          <p:cNvPr id="12"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3"/>
          <a:stretch>
            <a:fillRect/>
          </a:stretch>
        </p:blipFill>
        <p:spPr>
          <a:xfrm>
            <a:off x="1415890" y="1260550"/>
            <a:ext cx="20906914" cy="720080"/>
          </a:xfrm>
          <a:prstGeom prst="rect">
            <a:avLst/>
          </a:prstGeom>
        </p:spPr>
      </p:pic>
      <p:sp>
        <p:nvSpPr>
          <p:cNvPr id="13" name="矩形 12">
            <a:extLst>
              <a:ext uri="{FF2B5EF4-FFF2-40B4-BE49-F238E27FC236}">
                <a16:creationId xmlns:a16="http://schemas.microsoft.com/office/drawing/2014/main" xmlns="" id="{CD88FABA-CFED-4638-AE88-7652F3766B57}"/>
              </a:ext>
            </a:extLst>
          </p:cNvPr>
          <p:cNvSpPr/>
          <p:nvPr/>
        </p:nvSpPr>
        <p:spPr>
          <a:xfrm>
            <a:off x="1487898" y="1980630"/>
            <a:ext cx="20906914" cy="988347"/>
          </a:xfrm>
          <a:prstGeom prst="rect">
            <a:avLst/>
          </a:prstGeom>
        </p:spPr>
        <p:txBody>
          <a:bodyPr wrap="square">
            <a:spAutoFit/>
          </a:bodyPr>
          <a:lstStyle/>
          <a:p>
            <a:pPr algn="r">
              <a:lnSpc>
                <a:spcPct val="150000"/>
              </a:lnSpc>
              <a:spcAft>
                <a:spcPts val="0"/>
              </a:spcAft>
            </a:pPr>
            <a:r>
              <a:rPr lang="zh-CN" altLang="en-US"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（续表）</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4" name="图片 13">
            <a:extLst>
              <a:ext uri="{FF2B5EF4-FFF2-40B4-BE49-F238E27FC236}">
                <a16:creationId xmlns:a16="http://schemas.microsoft.com/office/drawing/2014/main" xmlns="" id="{5F599D37-6435-4429-88D3-5239429E3E6D}"/>
              </a:ext>
            </a:extLst>
          </p:cNvPr>
          <p:cNvPicPr/>
          <p:nvPr/>
        </p:nvPicPr>
        <p:blipFill>
          <a:blip r:embed="rId4">
            <a:clrChange>
              <a:clrFrom>
                <a:srgbClr val="FFFFFF"/>
              </a:clrFrom>
              <a:clrTo>
                <a:srgbClr val="FFFFFF">
                  <a:alpha val="0"/>
                </a:srgbClr>
              </a:clrTo>
            </a:clrChange>
          </a:blip>
          <a:stretch>
            <a:fillRect/>
          </a:stretch>
        </p:blipFill>
        <p:spPr>
          <a:xfrm>
            <a:off x="6841084" y="8959237"/>
            <a:ext cx="987409" cy="798257"/>
          </a:xfrm>
          <a:prstGeom prst="rect">
            <a:avLst/>
          </a:prstGeom>
        </p:spPr>
      </p:pic>
    </p:spTree>
    <p:extLst>
      <p:ext uri="{BB962C8B-B14F-4D97-AF65-F5344CB8AC3E}">
        <p14:creationId xmlns:p14="http://schemas.microsoft.com/office/powerpoint/2010/main" val="39979209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a:extLst>
              <a:ext uri="{FF2B5EF4-FFF2-40B4-BE49-F238E27FC236}">
                <a16:creationId xmlns:a16="http://schemas.microsoft.com/office/drawing/2014/main" xmlns="" id="{56272607-EB9D-4B4D-8671-85E27B03C174}"/>
              </a:ext>
            </a:extLst>
          </p:cNvPr>
          <p:cNvSpPr/>
          <p:nvPr/>
        </p:nvSpPr>
        <p:spPr>
          <a:xfrm>
            <a:off x="1343881" y="4932958"/>
            <a:ext cx="20618883" cy="11514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7" name="矩形 36">
            <a:extLst>
              <a:ext uri="{FF2B5EF4-FFF2-40B4-BE49-F238E27FC236}">
                <a16:creationId xmlns:a16="http://schemas.microsoft.com/office/drawing/2014/main" xmlns="" id="{56272607-EB9D-4B4D-8671-85E27B03C174}"/>
              </a:ext>
            </a:extLst>
          </p:cNvPr>
          <p:cNvSpPr/>
          <p:nvPr/>
        </p:nvSpPr>
        <p:spPr>
          <a:xfrm>
            <a:off x="1440484" y="7093197"/>
            <a:ext cx="20618883" cy="11002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20"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21" name="矩形 20">
            <a:extLst>
              <a:ext uri="{FF2B5EF4-FFF2-40B4-BE49-F238E27FC236}">
                <a16:creationId xmlns:a16="http://schemas.microsoft.com/office/drawing/2014/main" xmlns="" id="{BDB96134-7B14-47A0-A1BD-3C418C64E83A}"/>
              </a:ext>
            </a:extLst>
          </p:cNvPr>
          <p:cNvSpPr/>
          <p:nvPr/>
        </p:nvSpPr>
        <p:spPr>
          <a:xfrm>
            <a:off x="1368476" y="2936883"/>
            <a:ext cx="20882320" cy="2003625"/>
          </a:xfrm>
          <a:prstGeom prst="rect">
            <a:avLst/>
          </a:prstGeom>
        </p:spPr>
        <p:txBody>
          <a:bodyPr wrap="square">
            <a:spAutoFit/>
          </a:bodyPr>
          <a:lstStyle/>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判断下列描述的正误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正确的打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错误的打</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金属氧化物与铝粉的混合物都是铝热剂</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2" name="矩形 21">
            <a:extLst>
              <a:ext uri="{FF2B5EF4-FFF2-40B4-BE49-F238E27FC236}">
                <a16:creationId xmlns:a16="http://schemas.microsoft.com/office/drawing/2014/main" xmlns="" id="{E1AACE22-4972-417F-99E8-0635416BD547}"/>
              </a:ext>
            </a:extLst>
          </p:cNvPr>
          <p:cNvSpPr/>
          <p:nvPr/>
        </p:nvSpPr>
        <p:spPr>
          <a:xfrm>
            <a:off x="12097668" y="4140870"/>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23" name="矩形 22">
            <a:extLst>
              <a:ext uri="{FF2B5EF4-FFF2-40B4-BE49-F238E27FC236}">
                <a16:creationId xmlns:a16="http://schemas.microsoft.com/office/drawing/2014/main" xmlns="" id="{38AD0A17-0EA1-4FF2-A6CB-180F5E0E5665}"/>
              </a:ext>
            </a:extLst>
          </p:cNvPr>
          <p:cNvSpPr/>
          <p:nvPr/>
        </p:nvSpPr>
        <p:spPr>
          <a:xfrm>
            <a:off x="1368476" y="4992146"/>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铝热剂是铝与活动性弱于铝的金属氧化物组成的混合物。</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4" name="矩形 23">
            <a:extLst>
              <a:ext uri="{FF2B5EF4-FFF2-40B4-BE49-F238E27FC236}">
                <a16:creationId xmlns:a16="http://schemas.microsoft.com/office/drawing/2014/main" xmlns="" id="{2B2272D3-E0F5-4149-87CD-FE88F1CE21EA}"/>
              </a:ext>
            </a:extLst>
          </p:cNvPr>
          <p:cNvSpPr/>
          <p:nvPr/>
        </p:nvSpPr>
        <p:spPr>
          <a:xfrm>
            <a:off x="9753083" y="2484686"/>
            <a:ext cx="3852337" cy="400559"/>
          </a:xfrm>
          <a:prstGeom prst="rect">
            <a:avLst/>
          </a:prstGeom>
        </p:spPr>
        <p:txBody>
          <a:bodyPr wrap="none">
            <a:spAutoFit/>
          </a:bodyPr>
          <a:lstStyle/>
          <a:p>
            <a:pPr marL="0" marR="0" lvl="0" indent="0" algn="ctr" defTabSz="2117725" rtl="0" eaLnBrk="1" fontAlgn="base" latinLnBrk="0" hangingPunct="1">
              <a:lnSpc>
                <a:spcPts val="1765"/>
              </a:lnSpc>
              <a:spcBef>
                <a:spcPct val="0"/>
              </a:spcBef>
              <a:spcAft>
                <a:spcPts val="0"/>
              </a:spcAft>
              <a:buClrTx/>
              <a:buSzTx/>
              <a:buFontTx/>
              <a:buNone/>
              <a:tabLst/>
              <a:defRPr/>
            </a:pP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rPr>
              <a:t>􀳊 </a:t>
            </a:r>
            <a:r>
              <a:rPr kumimoji="0" lang="zh-CN" altLang="en-US" sz="4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对点自测</a:t>
            </a:r>
            <a:r>
              <a:rPr kumimoji="0" lang="zh-CN" altLang="en-US" sz="4400" b="0" i="0" u="none" strike="noStrike" kern="1200" cap="none" spc="0" normalizeH="0" baseline="0" noProof="0" dirty="0">
                <a:ln>
                  <a:noFill/>
                </a:ln>
                <a:solidFill>
                  <a:srgbClr val="000000"/>
                </a:solidFill>
                <a:effectLst/>
                <a:uLnTx/>
                <a:uFillTx/>
                <a:latin typeface="NEU-BZ-S92" panose="02020503000000020003" pitchFamily="18" charset="-122"/>
                <a:ea typeface="方正兰亭粗黑_GBK"/>
                <a:cs typeface="Times New Roman" panose="02020603050405020304" pitchFamily="18" charset="0"/>
              </a:rPr>
              <a:t> </a:t>
            </a: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rPr>
              <a:t>􀳊</a:t>
            </a:r>
            <a:endParaRPr kumimoji="0" lang="zh-CN" altLang="zh-CN" sz="4400" b="0" i="0" u="none" strike="noStrike" kern="1200" cap="none" spc="0" normalizeH="0" baseline="0" noProof="0" dirty="0">
              <a:ln>
                <a:noFill/>
              </a:ln>
              <a:solidFill>
                <a:srgbClr val="000000"/>
              </a:solidFill>
              <a:effectLst/>
              <a:uLnTx/>
              <a:uFillTx/>
              <a:latin typeface="NEU-BZ-S92" panose="02020503000000020003" pitchFamily="18" charset="-122"/>
              <a:ea typeface="NEU-BZ-S92" panose="02020503000000020003" pitchFamily="18" charset="-122"/>
              <a:cs typeface="Times New Roman" panose="02020603050405020304" pitchFamily="18" charset="0"/>
            </a:endParaRPr>
          </a:p>
        </p:txBody>
      </p:sp>
      <p:sp>
        <p:nvSpPr>
          <p:cNvPr id="25" name="矩形 24">
            <a:extLst>
              <a:ext uri="{FF2B5EF4-FFF2-40B4-BE49-F238E27FC236}">
                <a16:creationId xmlns:a16="http://schemas.microsoft.com/office/drawing/2014/main" xmlns="" id="{B583DB37-CD74-4142-8B84-86C6839AA695}"/>
              </a:ext>
            </a:extLst>
          </p:cNvPr>
          <p:cNvSpPr/>
          <p:nvPr/>
        </p:nvSpPr>
        <p:spPr>
          <a:xfrm>
            <a:off x="12533908" y="6143578"/>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26" name="矩形 25">
            <a:extLst>
              <a:ext uri="{FF2B5EF4-FFF2-40B4-BE49-F238E27FC236}">
                <a16:creationId xmlns:a16="http://schemas.microsoft.com/office/drawing/2014/main" xmlns="" id="{F880B443-DE88-41FB-91A2-789526B733C2}"/>
              </a:ext>
            </a:extLst>
          </p:cNvPr>
          <p:cNvSpPr/>
          <p:nvPr/>
        </p:nvSpPr>
        <p:spPr>
          <a:xfrm>
            <a:off x="1440484" y="7093198"/>
            <a:ext cx="20666296" cy="2004010"/>
          </a:xfrm>
          <a:prstGeom prst="rect">
            <a:avLst/>
          </a:prstGeom>
        </p:spPr>
        <p:txBody>
          <a:bodyPr wrap="square">
            <a:spAutoFit/>
          </a:bodyPr>
          <a:lstStyle/>
          <a:p>
            <a:pPr lvl="0">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金属钠先与溶液中的水反应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不能与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TiCl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发生置换反应。</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7" name="矩形 26">
            <a:extLst>
              <a:ext uri="{FF2B5EF4-FFF2-40B4-BE49-F238E27FC236}">
                <a16:creationId xmlns:a16="http://schemas.microsoft.com/office/drawing/2014/main" xmlns="" id="{9F474D85-4E00-4EC5-92B5-5AB7A54D6FF4}"/>
              </a:ext>
            </a:extLst>
          </p:cNvPr>
          <p:cNvSpPr/>
          <p:nvPr/>
        </p:nvSpPr>
        <p:spPr>
          <a:xfrm>
            <a:off x="1368476" y="5961219"/>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用金属钠能置换氯化钛</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(TiCl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溶液中的钛</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34" name="矩形 33">
            <a:extLst>
              <a:ext uri="{FF2B5EF4-FFF2-40B4-BE49-F238E27FC236}">
                <a16:creationId xmlns:a16="http://schemas.microsoft.com/office/drawing/2014/main" xmlns="" id="{DBB038E8-82F8-4370-B9C3-7C9006229DE6}"/>
              </a:ext>
            </a:extLst>
          </p:cNvPr>
          <p:cNvSpPr/>
          <p:nvPr/>
        </p:nvSpPr>
        <p:spPr>
          <a:xfrm>
            <a:off x="1368476" y="8193467"/>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人类使用铝的时间比铁晚</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原因是铝的冶炼成本高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35" name="矩形 34">
            <a:extLst>
              <a:ext uri="{FF2B5EF4-FFF2-40B4-BE49-F238E27FC236}">
                <a16:creationId xmlns:a16="http://schemas.microsoft.com/office/drawing/2014/main" xmlns="" id="{BA51F30F-BE1B-4361-A030-CFF1B60383D6}"/>
              </a:ext>
            </a:extLst>
          </p:cNvPr>
          <p:cNvSpPr/>
          <p:nvPr/>
        </p:nvSpPr>
        <p:spPr>
          <a:xfrm>
            <a:off x="14401924" y="8369878"/>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991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randombar(horizontal)">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22" grpId="0"/>
      <p:bldP spid="23" grpId="0"/>
      <p:bldP spid="25" grpId="0"/>
      <p:bldP spid="26" grpId="0"/>
      <p:bldP spid="27" grpId="0"/>
      <p:bldP spid="34" grpId="0"/>
      <p:bldP spid="3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xmlns="" id="{56272607-EB9D-4B4D-8671-85E27B03C174}"/>
              </a:ext>
            </a:extLst>
          </p:cNvPr>
          <p:cNvSpPr/>
          <p:nvPr/>
        </p:nvSpPr>
        <p:spPr>
          <a:xfrm>
            <a:off x="1522052" y="3020812"/>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4" name="矩形 33">
            <a:extLst>
              <a:ext uri="{FF2B5EF4-FFF2-40B4-BE49-F238E27FC236}">
                <a16:creationId xmlns:a16="http://schemas.microsoft.com/office/drawing/2014/main" xmlns="" id="{56272607-EB9D-4B4D-8671-85E27B03C174}"/>
              </a:ext>
            </a:extLst>
          </p:cNvPr>
          <p:cNvSpPr/>
          <p:nvPr/>
        </p:nvSpPr>
        <p:spPr>
          <a:xfrm>
            <a:off x="1498345" y="5416203"/>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sp>
        <p:nvSpPr>
          <p:cNvPr id="35" name="矩形 34">
            <a:extLst>
              <a:ext uri="{FF2B5EF4-FFF2-40B4-BE49-F238E27FC236}">
                <a16:creationId xmlns:a16="http://schemas.microsoft.com/office/drawing/2014/main" xmlns="" id="{56272607-EB9D-4B4D-8671-85E27B03C174}"/>
              </a:ext>
            </a:extLst>
          </p:cNvPr>
          <p:cNvSpPr/>
          <p:nvPr/>
        </p:nvSpPr>
        <p:spPr>
          <a:xfrm>
            <a:off x="1415889" y="7741270"/>
            <a:ext cx="20618883" cy="1360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anchor="ctr"/>
          <a:lstStyle/>
          <a:p>
            <a:pPr algn="ctr">
              <a:defRPr/>
            </a:pPr>
            <a:endParaRPr lang="zh-CN" altLang="en-US"/>
          </a:p>
        </p:txBody>
      </p:sp>
      <p:pic>
        <p:nvPicPr>
          <p:cNvPr id="21"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22" name="矩形 21">
            <a:extLst>
              <a:ext uri="{FF2B5EF4-FFF2-40B4-BE49-F238E27FC236}">
                <a16:creationId xmlns:a16="http://schemas.microsoft.com/office/drawing/2014/main" xmlns="" id="{BDB96134-7B14-47A0-A1BD-3C418C64E83A}"/>
              </a:ext>
            </a:extLst>
          </p:cNvPr>
          <p:cNvSpPr/>
          <p:nvPr/>
        </p:nvSpPr>
        <p:spPr>
          <a:xfrm>
            <a:off x="1440484" y="205263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用海水为原料制得精盐</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再电解纯净的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NaCl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溶液制取金属钠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3" name="矩形 22">
            <a:extLst>
              <a:ext uri="{FF2B5EF4-FFF2-40B4-BE49-F238E27FC236}">
                <a16:creationId xmlns:a16="http://schemas.microsoft.com/office/drawing/2014/main" xmlns="" id="{E1AACE22-4972-417F-99E8-0635416BD547}"/>
              </a:ext>
            </a:extLst>
          </p:cNvPr>
          <p:cNvSpPr/>
          <p:nvPr/>
        </p:nvSpPr>
        <p:spPr>
          <a:xfrm>
            <a:off x="16850196" y="2287125"/>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24" name="矩形 23">
            <a:extLst>
              <a:ext uri="{FF2B5EF4-FFF2-40B4-BE49-F238E27FC236}">
                <a16:creationId xmlns:a16="http://schemas.microsoft.com/office/drawing/2014/main" xmlns="" id="{38AD0A17-0EA1-4FF2-A6CB-180F5E0E5665}"/>
              </a:ext>
            </a:extLst>
          </p:cNvPr>
          <p:cNvSpPr/>
          <p:nvPr/>
        </p:nvSpPr>
        <p:spPr>
          <a:xfrm>
            <a:off x="1536199" y="3136685"/>
            <a:ext cx="20666296" cy="987963"/>
          </a:xfrm>
          <a:prstGeom prst="rect">
            <a:avLst/>
          </a:prstGeom>
        </p:spPr>
        <p:txBody>
          <a:bodyPr wrap="square">
            <a:spAutoFit/>
          </a:bodyPr>
          <a:lstStyle/>
          <a:p>
            <a:pPr>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电解纯净的</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溶液得到氢氧化钠溶液而不是金属钠。</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5" name="矩形 24">
            <a:extLst>
              <a:ext uri="{FF2B5EF4-FFF2-40B4-BE49-F238E27FC236}">
                <a16:creationId xmlns:a16="http://schemas.microsoft.com/office/drawing/2014/main" xmlns="" id="{EBA5302F-A754-4BC5-B695-A72012184251}"/>
              </a:ext>
            </a:extLst>
          </p:cNvPr>
          <p:cNvSpPr/>
          <p:nvPr/>
        </p:nvSpPr>
        <p:spPr>
          <a:xfrm>
            <a:off x="1512492" y="4284886"/>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用黄铜矿经电解精炼得到纯度为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99.9%</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6" name="矩形 25">
            <a:extLst>
              <a:ext uri="{FF2B5EF4-FFF2-40B4-BE49-F238E27FC236}">
                <a16:creationId xmlns:a16="http://schemas.microsoft.com/office/drawing/2014/main" xmlns="" id="{3E05992C-1950-4256-942D-EFB1B576C544}"/>
              </a:ext>
            </a:extLst>
          </p:cNvPr>
          <p:cNvSpPr/>
          <p:nvPr/>
        </p:nvSpPr>
        <p:spPr>
          <a:xfrm>
            <a:off x="12961764" y="4514304"/>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27" name="矩形 26">
            <a:extLst>
              <a:ext uri="{FF2B5EF4-FFF2-40B4-BE49-F238E27FC236}">
                <a16:creationId xmlns:a16="http://schemas.microsoft.com/office/drawing/2014/main" xmlns="" id="{83B2EDBD-1FE5-4DE4-B5BE-5E19BD497F11}"/>
              </a:ext>
            </a:extLst>
          </p:cNvPr>
          <p:cNvSpPr/>
          <p:nvPr/>
        </p:nvSpPr>
        <p:spPr>
          <a:xfrm>
            <a:off x="1608207" y="5368933"/>
            <a:ext cx="20666296" cy="987963"/>
          </a:xfrm>
          <a:prstGeom prst="rect">
            <a:avLst/>
          </a:prstGeom>
        </p:spPr>
        <p:txBody>
          <a:bodyPr wrap="square">
            <a:spAutoFit/>
          </a:bodyPr>
          <a:lstStyle/>
          <a:p>
            <a:pPr lvl="0">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黄铜矿冶炼得到的粗铜电解可得</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99.9%</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的铜。</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8" name="矩形 27">
            <a:extLst>
              <a:ext uri="{FF2B5EF4-FFF2-40B4-BE49-F238E27FC236}">
                <a16:creationId xmlns:a16="http://schemas.microsoft.com/office/drawing/2014/main" xmlns="" id="{AF61DE75-A938-45DA-95AE-F265B8B1F7B4}"/>
              </a:ext>
            </a:extLst>
          </p:cNvPr>
          <p:cNvSpPr/>
          <p:nvPr/>
        </p:nvSpPr>
        <p:spPr>
          <a:xfrm>
            <a:off x="1584500" y="655786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电解氯化镁溶液制取金属镁</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9" name="矩形 28">
            <a:extLst>
              <a:ext uri="{FF2B5EF4-FFF2-40B4-BE49-F238E27FC236}">
                <a16:creationId xmlns:a16="http://schemas.microsoft.com/office/drawing/2014/main" xmlns="" id="{318D5256-7545-4A1E-AECD-6CB683358211}"/>
              </a:ext>
            </a:extLst>
          </p:cNvPr>
          <p:cNvSpPr/>
          <p:nvPr/>
        </p:nvSpPr>
        <p:spPr>
          <a:xfrm>
            <a:off x="9552893" y="6774311"/>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32" name="矩形 31">
            <a:extLst>
              <a:ext uri="{FF2B5EF4-FFF2-40B4-BE49-F238E27FC236}">
                <a16:creationId xmlns:a16="http://schemas.microsoft.com/office/drawing/2014/main" xmlns="" id="{41A48FE4-57F5-4C81-BA12-559764E20B0E}"/>
              </a:ext>
            </a:extLst>
          </p:cNvPr>
          <p:cNvSpPr/>
          <p:nvPr/>
        </p:nvSpPr>
        <p:spPr>
          <a:xfrm>
            <a:off x="1586309" y="7761419"/>
            <a:ext cx="20666296" cy="987963"/>
          </a:xfrm>
          <a:prstGeom prst="rect">
            <a:avLst/>
          </a:prstGeom>
        </p:spPr>
        <p:txBody>
          <a:bodyPr wrap="square">
            <a:spAutoFit/>
          </a:bodyPr>
          <a:lstStyle/>
          <a:p>
            <a:pPr lvl="0">
              <a:lnSpc>
                <a:spcPct val="150000"/>
              </a:lnSpc>
              <a:spcAft>
                <a:spcPts val="0"/>
              </a:spcAft>
            </a:pP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kumimoji="0" lang="zh-CN"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解析</a:t>
            </a:r>
            <a:r>
              <a:rPr kumimoji="0" lang="en-US" altLang="zh-CN" sz="4400" b="1"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电解</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MgCl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溶液得不到金属镁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而是生成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Mg(OH)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77511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ppt_x"/>
                                          </p:val>
                                        </p:tav>
                                        <p:tav tm="100000">
                                          <p:val>
                                            <p:strVal val="#ppt_x"/>
                                          </p:val>
                                        </p:tav>
                                      </p:tavLst>
                                    </p:anim>
                                    <p:anim calcmode="lin" valueType="num">
                                      <p:cBhvr additive="base">
                                        <p:cTn id="2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500" fill="hold"/>
                                        <p:tgtEl>
                                          <p:spTgt spid="32"/>
                                        </p:tgtEl>
                                        <p:attrNameLst>
                                          <p:attrName>ppt_x</p:attrName>
                                        </p:attrNameLst>
                                      </p:cBhvr>
                                      <p:tavLst>
                                        <p:tav tm="0">
                                          <p:val>
                                            <p:strVal val="#ppt_x"/>
                                          </p:val>
                                        </p:tav>
                                        <p:tav tm="100000">
                                          <p:val>
                                            <p:strVal val="#ppt_x"/>
                                          </p:val>
                                        </p:tav>
                                      </p:tavLst>
                                    </p:anim>
                                    <p:anim calcmode="lin" valueType="num">
                                      <p:cBhvr additive="base">
                                        <p:cTn id="56" dur="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23" grpId="0"/>
      <p:bldP spid="24" grpId="0"/>
      <p:bldP spid="25" grpId="0"/>
      <p:bldP spid="26" grpId="0"/>
      <p:bldP spid="27" grpId="0"/>
      <p:bldP spid="28" grpId="0"/>
      <p:bldP spid="29" grpId="0"/>
      <p:bldP spid="3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BDB96134-7B14-47A0-A1BD-3C418C64E83A}"/>
              </a:ext>
            </a:extLst>
          </p:cNvPr>
          <p:cNvSpPr/>
          <p:nvPr/>
        </p:nvSpPr>
        <p:spPr>
          <a:xfrm>
            <a:off x="1440484" y="2052638"/>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用焦炭和空气反应产生的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在高温下还原铁矿石中铁的氧化物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1" name="矩形 10">
            <a:extLst>
              <a:ext uri="{FF2B5EF4-FFF2-40B4-BE49-F238E27FC236}">
                <a16:creationId xmlns:a16="http://schemas.microsoft.com/office/drawing/2014/main" xmlns="" id="{E1AACE22-4972-417F-99E8-0635416BD547}"/>
              </a:ext>
            </a:extLst>
          </p:cNvPr>
          <p:cNvSpPr/>
          <p:nvPr/>
        </p:nvSpPr>
        <p:spPr>
          <a:xfrm>
            <a:off x="17858308" y="2282698"/>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
        <p:nvSpPr>
          <p:cNvPr id="13" name="矩形 12">
            <a:extLst>
              <a:ext uri="{FF2B5EF4-FFF2-40B4-BE49-F238E27FC236}">
                <a16:creationId xmlns:a16="http://schemas.microsoft.com/office/drawing/2014/main" xmlns="" id="{EBA5302F-A754-4BC5-B695-A72012184251}"/>
              </a:ext>
            </a:extLst>
          </p:cNvPr>
          <p:cNvSpPr/>
          <p:nvPr/>
        </p:nvSpPr>
        <p:spPr>
          <a:xfrm>
            <a:off x="1512492" y="3276774"/>
            <a:ext cx="20882320" cy="98796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(8)</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电解</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的混合溶液时</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阴极上依次析出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8" name="矩形 17">
            <a:extLst>
              <a:ext uri="{FF2B5EF4-FFF2-40B4-BE49-F238E27FC236}">
                <a16:creationId xmlns:a16="http://schemas.microsoft.com/office/drawing/2014/main" xmlns="" id="{3E05992C-1950-4256-942D-EFB1B576C544}"/>
              </a:ext>
            </a:extLst>
          </p:cNvPr>
          <p:cNvSpPr/>
          <p:nvPr/>
        </p:nvSpPr>
        <p:spPr>
          <a:xfrm>
            <a:off x="19298468" y="3513467"/>
            <a:ext cx="872480" cy="769441"/>
          </a:xfrm>
          <a:prstGeom prst="rect">
            <a:avLst/>
          </a:prstGeom>
        </p:spPr>
        <p:txBody>
          <a:bodyPr wrap="square">
            <a:spAutoFit/>
          </a:bodyPr>
          <a:lstStyle/>
          <a:p>
            <a:pPr lvl="0">
              <a:defRPr/>
            </a:pPr>
            <a:r>
              <a:rPr lang="en-US" altLang="zh-CN" sz="4400" dirty="0">
                <a:solidFill>
                  <a:srgbClr val="A50021"/>
                </a:solidFill>
                <a:latin typeface="Times New Roman" panose="02020603050405020304" pitchFamily="18" charset="0"/>
                <a:ea typeface="微软雅黑" panose="020B0503020204020204" pitchFamily="34" charset="-122"/>
              </a:rPr>
              <a:t>×</a:t>
            </a:r>
            <a:endParaRPr kumimoji="0" lang="zh-CN" altLang="en-US" sz="4400" b="0"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20915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a:extLst>
              <a:ext uri="{FF2B5EF4-FFF2-40B4-BE49-F238E27FC236}">
                <a16:creationId xmlns:a16="http://schemas.microsoft.com/office/drawing/2014/main" xmlns="" id="{801E9F5F-672F-4901-9967-F7CCC79BD68F}"/>
              </a:ext>
            </a:extLst>
          </p:cNvPr>
          <p:cNvGraphicFramePr>
            <a:graphicFrameLocks noGrp="1"/>
          </p:cNvGraphicFramePr>
          <p:nvPr>
            <p:extLst>
              <p:ext uri="{D42A27DB-BD31-4B8C-83A1-F6EECF244321}">
                <p14:modId xmlns:p14="http://schemas.microsoft.com/office/powerpoint/2010/main" val="680136443"/>
              </p:ext>
            </p:extLst>
          </p:nvPr>
        </p:nvGraphicFramePr>
        <p:xfrm>
          <a:off x="1512493" y="5036677"/>
          <a:ext cx="11017224" cy="5152865"/>
        </p:xfrm>
        <a:graphic>
          <a:graphicData uri="http://schemas.openxmlformats.org/drawingml/2006/table">
            <a:tbl>
              <a:tblPr firstRow="1" firstCol="1" bandRow="1"/>
              <a:tblGrid>
                <a:gridCol w="1226012">
                  <a:extLst>
                    <a:ext uri="{9D8B030D-6E8A-4147-A177-3AD203B41FA5}">
                      <a16:colId xmlns:a16="http://schemas.microsoft.com/office/drawing/2014/main" xmlns="" val="3469846706"/>
                    </a:ext>
                  </a:extLst>
                </a:gridCol>
                <a:gridCol w="7270931">
                  <a:extLst>
                    <a:ext uri="{9D8B030D-6E8A-4147-A177-3AD203B41FA5}">
                      <a16:colId xmlns:a16="http://schemas.microsoft.com/office/drawing/2014/main" xmlns="" val="1147833434"/>
                    </a:ext>
                  </a:extLst>
                </a:gridCol>
                <a:gridCol w="2520281">
                  <a:extLst>
                    <a:ext uri="{9D8B030D-6E8A-4147-A177-3AD203B41FA5}">
                      <a16:colId xmlns:a16="http://schemas.microsoft.com/office/drawing/2014/main" xmlns="" val="1563543038"/>
                    </a:ext>
                  </a:extLst>
                </a:gridCol>
              </a:tblGrid>
              <a:tr h="1030573">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选项</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冶炼原理</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582664282"/>
                  </a:ext>
                </a:extLst>
              </a:tr>
              <a:tr h="1030573">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2HgO       2Hg+O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热分解法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536916399"/>
                  </a:ext>
                </a:extLst>
              </a:tr>
              <a:tr h="1030573">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2Al</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熔融</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4Al+3O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电解法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527066826"/>
                  </a:ext>
                </a:extLst>
              </a:tr>
              <a:tr h="1030573">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Cu</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2Cu+SO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热分解法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414399900"/>
                  </a:ext>
                </a:extLst>
              </a:tr>
              <a:tr h="1030573">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Fe</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+3CO       2Fe+3CO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热还原法</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794358396"/>
                  </a:ext>
                </a:extLst>
              </a:tr>
            </a:tbl>
          </a:graphicData>
        </a:graphic>
      </p:graphicFrame>
      <p:sp>
        <p:nvSpPr>
          <p:cNvPr id="10" name="矩形 9">
            <a:extLst>
              <a:ext uri="{FF2B5EF4-FFF2-40B4-BE49-F238E27FC236}">
                <a16:creationId xmlns:a16="http://schemas.microsoft.com/office/drawing/2014/main" xmlns="" id="{AEBE1E89-978C-4D4D-8ADF-A221F6F29AC3}"/>
              </a:ext>
            </a:extLst>
          </p:cNvPr>
          <p:cNvSpPr/>
          <p:nvPr/>
        </p:nvSpPr>
        <p:spPr>
          <a:xfrm>
            <a:off x="1415888" y="2916734"/>
            <a:ext cx="1111383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下表中金属的冶炼原理与方法不完全正确的是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1"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2"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2952652" y="3924846"/>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pic>
        <p:nvPicPr>
          <p:cNvPr id="13"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986" y="2340670"/>
            <a:ext cx="308606" cy="4320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376588" y="1980630"/>
            <a:ext cx="8252580" cy="988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nSpc>
                <a:spcPct val="150000"/>
              </a:lnSpc>
              <a:spcAft>
                <a:spcPts val="0"/>
              </a:spcAft>
            </a:pPr>
            <a:r>
              <a:rPr lang="zh-CN" altLang="zh-CN" sz="4400" b="1" dirty="0">
                <a:solidFill>
                  <a:srgbClr val="000000"/>
                </a:solidFill>
                <a:latin typeface="NEU-BZ-S92" panose="02020503000000020003"/>
                <a:ea typeface="Times New Roman" panose="02020603050405020304" pitchFamily="18" charset="0"/>
                <a:cs typeface="Times New Roman" panose="02020603050405020304" pitchFamily="18" charset="0"/>
              </a:rPr>
              <a:t> </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题组一　金属的冶炼原理及应用</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5" name="图片 14">
            <a:extLst>
              <a:ext uri="{FF2B5EF4-FFF2-40B4-BE49-F238E27FC236}">
                <a16:creationId xmlns:a16="http://schemas.microsoft.com/office/drawing/2014/main" xmlns="" id="{32398BF1-95CA-4726-9FE4-7B476AD9EA9B}"/>
              </a:ext>
            </a:extLst>
          </p:cNvPr>
          <p:cNvPicPr/>
          <p:nvPr/>
        </p:nvPicPr>
        <p:blipFill>
          <a:blip r:embed="rId4">
            <a:clrChange>
              <a:clrFrom>
                <a:srgbClr val="FFFFFF"/>
              </a:clrFrom>
              <a:clrTo>
                <a:srgbClr val="FFFFFF">
                  <a:alpha val="0"/>
                </a:srgbClr>
              </a:clrTo>
            </a:clrChange>
          </a:blip>
          <a:stretch>
            <a:fillRect/>
          </a:stretch>
        </p:blipFill>
        <p:spPr>
          <a:xfrm>
            <a:off x="4392812" y="6208954"/>
            <a:ext cx="878188" cy="720080"/>
          </a:xfrm>
          <a:prstGeom prst="rect">
            <a:avLst/>
          </a:prstGeom>
        </p:spPr>
      </p:pic>
      <p:pic>
        <p:nvPicPr>
          <p:cNvPr id="22" name="图片 21">
            <a:extLst>
              <a:ext uri="{FF2B5EF4-FFF2-40B4-BE49-F238E27FC236}">
                <a16:creationId xmlns:a16="http://schemas.microsoft.com/office/drawing/2014/main" xmlns="" id="{2C8EA9C9-27E9-4123-9136-72169623C244}"/>
              </a:ext>
            </a:extLst>
          </p:cNvPr>
          <p:cNvPicPr/>
          <p:nvPr/>
        </p:nvPicPr>
        <p:blipFill>
          <a:blip r:embed="rId5">
            <a:clrChange>
              <a:clrFrom>
                <a:srgbClr val="FFFFFF"/>
              </a:clrFrom>
              <a:clrTo>
                <a:srgbClr val="FFFFFF">
                  <a:alpha val="0"/>
                </a:srgbClr>
              </a:clrTo>
            </a:clrChange>
          </a:blip>
          <a:stretch>
            <a:fillRect/>
          </a:stretch>
        </p:blipFill>
        <p:spPr>
          <a:xfrm>
            <a:off x="6048996" y="7116204"/>
            <a:ext cx="1667479" cy="993809"/>
          </a:xfrm>
          <a:prstGeom prst="rect">
            <a:avLst/>
          </a:prstGeom>
        </p:spPr>
      </p:pic>
      <p:pic>
        <p:nvPicPr>
          <p:cNvPr id="23" name="图片 22">
            <a:extLst>
              <a:ext uri="{FF2B5EF4-FFF2-40B4-BE49-F238E27FC236}">
                <a16:creationId xmlns:a16="http://schemas.microsoft.com/office/drawing/2014/main" xmlns="" id="{48EDA7AC-866D-4325-B0DD-462AA5C8428D}"/>
              </a:ext>
            </a:extLst>
          </p:cNvPr>
          <p:cNvPicPr/>
          <p:nvPr/>
        </p:nvPicPr>
        <p:blipFill>
          <a:blip r:embed="rId6">
            <a:clrChange>
              <a:clrFrom>
                <a:srgbClr val="FFFFFF"/>
              </a:clrFrom>
              <a:clrTo>
                <a:srgbClr val="FFFFFF">
                  <a:alpha val="0"/>
                </a:srgbClr>
              </a:clrTo>
            </a:clrChange>
          </a:blip>
          <a:stretch>
            <a:fillRect/>
          </a:stretch>
        </p:blipFill>
        <p:spPr>
          <a:xfrm>
            <a:off x="4968876" y="8199248"/>
            <a:ext cx="878188" cy="720080"/>
          </a:xfrm>
          <a:prstGeom prst="rect">
            <a:avLst/>
          </a:prstGeom>
        </p:spPr>
      </p:pic>
      <p:pic>
        <p:nvPicPr>
          <p:cNvPr id="24" name="图片 23">
            <a:extLst>
              <a:ext uri="{FF2B5EF4-FFF2-40B4-BE49-F238E27FC236}">
                <a16:creationId xmlns:a16="http://schemas.microsoft.com/office/drawing/2014/main" xmlns="" id="{6105EBB8-3A1C-436E-812D-9B03F94F0B59}"/>
              </a:ext>
            </a:extLst>
          </p:cNvPr>
          <p:cNvPicPr/>
          <p:nvPr/>
        </p:nvPicPr>
        <p:blipFill>
          <a:blip r:embed="rId6">
            <a:clrChange>
              <a:clrFrom>
                <a:srgbClr val="FFFFFF"/>
              </a:clrFrom>
              <a:clrTo>
                <a:srgbClr val="FFFFFF">
                  <a:alpha val="0"/>
                </a:srgbClr>
              </a:clrTo>
            </a:clrChange>
          </a:blip>
          <a:stretch>
            <a:fillRect/>
          </a:stretch>
        </p:blipFill>
        <p:spPr>
          <a:xfrm>
            <a:off x="5688956" y="9305298"/>
            <a:ext cx="878188" cy="720080"/>
          </a:xfrm>
          <a:prstGeom prst="rect">
            <a:avLst/>
          </a:prstGeom>
        </p:spPr>
      </p:pic>
      <p:sp>
        <p:nvSpPr>
          <p:cNvPr id="25" name="矩形 24">
            <a:extLst>
              <a:ext uri="{FF2B5EF4-FFF2-40B4-BE49-F238E27FC236}">
                <a16:creationId xmlns:a16="http://schemas.microsoft.com/office/drawing/2014/main" xmlns="" id="{B79B6039-C59B-4EFF-99C7-766C338FDF28}"/>
              </a:ext>
            </a:extLst>
          </p:cNvPr>
          <p:cNvSpPr/>
          <p:nvPr/>
        </p:nvSpPr>
        <p:spPr>
          <a:xfrm>
            <a:off x="13509487" y="3212336"/>
            <a:ext cx="8810407" cy="72652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6" name="Rectangle 17">
            <a:extLst>
              <a:ext uri="{FF2B5EF4-FFF2-40B4-BE49-F238E27FC236}">
                <a16:creationId xmlns:a16="http://schemas.microsoft.com/office/drawing/2014/main" xmlns="" id="{CE0367BF-D2F3-4CB8-92DB-CC60A572A8EE}"/>
              </a:ext>
            </a:extLst>
          </p:cNvPr>
          <p:cNvSpPr>
            <a:spLocks noChangeArrowheads="1"/>
          </p:cNvSpPr>
          <p:nvPr/>
        </p:nvSpPr>
        <p:spPr bwMode="auto">
          <a:xfrm>
            <a:off x="13728263" y="3179611"/>
            <a:ext cx="8372853" cy="7081939"/>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Hg</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为不活泼金属</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可以直接用加热分解的方法将金属从其化合物中还原出来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为活泼金属</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通常用电解熔融的金属化合物的方法冶炼</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但氧化铝的熔点较高</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加入冰晶石的目的是降低熔化温度</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66014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xmlns="" id="{801E9F5F-672F-4901-9967-F7CCC79BD68F}"/>
              </a:ext>
            </a:extLst>
          </p:cNvPr>
          <p:cNvGraphicFramePr>
            <a:graphicFrameLocks noGrp="1"/>
          </p:cNvGraphicFramePr>
          <p:nvPr>
            <p:extLst>
              <p:ext uri="{D42A27DB-BD31-4B8C-83A1-F6EECF244321}">
                <p14:modId xmlns:p14="http://schemas.microsoft.com/office/powerpoint/2010/main" val="604285629"/>
              </p:ext>
            </p:extLst>
          </p:nvPr>
        </p:nvGraphicFramePr>
        <p:xfrm>
          <a:off x="1512493" y="4316597"/>
          <a:ext cx="11017224" cy="5152865"/>
        </p:xfrm>
        <a:graphic>
          <a:graphicData uri="http://schemas.openxmlformats.org/drawingml/2006/table">
            <a:tbl>
              <a:tblPr firstRow="1" firstCol="1" bandRow="1"/>
              <a:tblGrid>
                <a:gridCol w="1226012">
                  <a:extLst>
                    <a:ext uri="{9D8B030D-6E8A-4147-A177-3AD203B41FA5}">
                      <a16:colId xmlns:a16="http://schemas.microsoft.com/office/drawing/2014/main" xmlns="" val="3469846706"/>
                    </a:ext>
                  </a:extLst>
                </a:gridCol>
                <a:gridCol w="7270931">
                  <a:extLst>
                    <a:ext uri="{9D8B030D-6E8A-4147-A177-3AD203B41FA5}">
                      <a16:colId xmlns:a16="http://schemas.microsoft.com/office/drawing/2014/main" xmlns="" val="1147833434"/>
                    </a:ext>
                  </a:extLst>
                </a:gridCol>
                <a:gridCol w="2520281">
                  <a:extLst>
                    <a:ext uri="{9D8B030D-6E8A-4147-A177-3AD203B41FA5}">
                      <a16:colId xmlns:a16="http://schemas.microsoft.com/office/drawing/2014/main" xmlns="" val="1563543038"/>
                    </a:ext>
                  </a:extLst>
                </a:gridCol>
              </a:tblGrid>
              <a:tr h="1030573">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选项</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冶炼原理</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方法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582664282"/>
                  </a:ext>
                </a:extLst>
              </a:tr>
              <a:tr h="1030573">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2HgO       2Hg+O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热分解法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536916399"/>
                  </a:ext>
                </a:extLst>
              </a:tr>
              <a:tr h="1030573">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B</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2Al</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熔融</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4Al+3O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电解法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527066826"/>
                  </a:ext>
                </a:extLst>
              </a:tr>
              <a:tr h="1030573">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Cu</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2Cu+SO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热分解法</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414399900"/>
                  </a:ext>
                </a:extLst>
              </a:tr>
              <a:tr h="1030573">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D</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Fe</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+3CO       2Fe+3CO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热还原法</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794358396"/>
                  </a:ext>
                </a:extLst>
              </a:tr>
            </a:tbl>
          </a:graphicData>
        </a:graphic>
      </p:graphicFrame>
      <p:sp>
        <p:nvSpPr>
          <p:cNvPr id="8" name="矩形 7">
            <a:extLst>
              <a:ext uri="{FF2B5EF4-FFF2-40B4-BE49-F238E27FC236}">
                <a16:creationId xmlns:a16="http://schemas.microsoft.com/office/drawing/2014/main" xmlns="" id="{AEBE1E89-978C-4D4D-8ADF-A221F6F29AC3}"/>
              </a:ext>
            </a:extLst>
          </p:cNvPr>
          <p:cNvSpPr/>
          <p:nvPr/>
        </p:nvSpPr>
        <p:spPr>
          <a:xfrm>
            <a:off x="1415888" y="2124646"/>
            <a:ext cx="11113830"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下表中金属的冶炼原理与方法不完全正确的是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9"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pic>
        <p:nvPicPr>
          <p:cNvPr id="10" name="图片 9">
            <a:extLst>
              <a:ext uri="{FF2B5EF4-FFF2-40B4-BE49-F238E27FC236}">
                <a16:creationId xmlns:a16="http://schemas.microsoft.com/office/drawing/2014/main" xmlns="" id="{32398BF1-95CA-4726-9FE4-7B476AD9EA9B}"/>
              </a:ext>
            </a:extLst>
          </p:cNvPr>
          <p:cNvPicPr/>
          <p:nvPr/>
        </p:nvPicPr>
        <p:blipFill>
          <a:blip r:embed="rId3">
            <a:clrChange>
              <a:clrFrom>
                <a:srgbClr val="FFFFFF"/>
              </a:clrFrom>
              <a:clrTo>
                <a:srgbClr val="FFFFFF">
                  <a:alpha val="0"/>
                </a:srgbClr>
              </a:clrTo>
            </a:clrChange>
          </a:blip>
          <a:stretch>
            <a:fillRect/>
          </a:stretch>
        </p:blipFill>
        <p:spPr>
          <a:xfrm>
            <a:off x="4392812" y="5488874"/>
            <a:ext cx="878188" cy="720080"/>
          </a:xfrm>
          <a:prstGeom prst="rect">
            <a:avLst/>
          </a:prstGeom>
        </p:spPr>
      </p:pic>
      <p:pic>
        <p:nvPicPr>
          <p:cNvPr id="15" name="图片 14">
            <a:extLst>
              <a:ext uri="{FF2B5EF4-FFF2-40B4-BE49-F238E27FC236}">
                <a16:creationId xmlns:a16="http://schemas.microsoft.com/office/drawing/2014/main" xmlns="" id="{2C8EA9C9-27E9-4123-9136-72169623C244}"/>
              </a:ext>
            </a:extLst>
          </p:cNvPr>
          <p:cNvPicPr/>
          <p:nvPr/>
        </p:nvPicPr>
        <p:blipFill>
          <a:blip r:embed="rId4">
            <a:clrChange>
              <a:clrFrom>
                <a:srgbClr val="FFFFFF"/>
              </a:clrFrom>
              <a:clrTo>
                <a:srgbClr val="FFFFFF">
                  <a:alpha val="0"/>
                </a:srgbClr>
              </a:clrTo>
            </a:clrChange>
          </a:blip>
          <a:stretch>
            <a:fillRect/>
          </a:stretch>
        </p:blipFill>
        <p:spPr>
          <a:xfrm>
            <a:off x="6048996" y="6396124"/>
            <a:ext cx="1667479" cy="993809"/>
          </a:xfrm>
          <a:prstGeom prst="rect">
            <a:avLst/>
          </a:prstGeom>
        </p:spPr>
      </p:pic>
      <p:pic>
        <p:nvPicPr>
          <p:cNvPr id="16" name="图片 15">
            <a:extLst>
              <a:ext uri="{FF2B5EF4-FFF2-40B4-BE49-F238E27FC236}">
                <a16:creationId xmlns:a16="http://schemas.microsoft.com/office/drawing/2014/main" xmlns="" id="{48EDA7AC-866D-4325-B0DD-462AA5C8428D}"/>
              </a:ext>
            </a:extLst>
          </p:cNvPr>
          <p:cNvPicPr/>
          <p:nvPr/>
        </p:nvPicPr>
        <p:blipFill>
          <a:blip r:embed="rId5">
            <a:clrChange>
              <a:clrFrom>
                <a:srgbClr val="FFFFFF"/>
              </a:clrFrom>
              <a:clrTo>
                <a:srgbClr val="FFFFFF">
                  <a:alpha val="0"/>
                </a:srgbClr>
              </a:clrTo>
            </a:clrChange>
          </a:blip>
          <a:stretch>
            <a:fillRect/>
          </a:stretch>
        </p:blipFill>
        <p:spPr>
          <a:xfrm>
            <a:off x="4968876" y="7479168"/>
            <a:ext cx="878188" cy="720080"/>
          </a:xfrm>
          <a:prstGeom prst="rect">
            <a:avLst/>
          </a:prstGeom>
        </p:spPr>
      </p:pic>
      <p:pic>
        <p:nvPicPr>
          <p:cNvPr id="17" name="图片 16">
            <a:extLst>
              <a:ext uri="{FF2B5EF4-FFF2-40B4-BE49-F238E27FC236}">
                <a16:creationId xmlns:a16="http://schemas.microsoft.com/office/drawing/2014/main" xmlns="" id="{6105EBB8-3A1C-436E-812D-9B03F94F0B59}"/>
              </a:ext>
            </a:extLst>
          </p:cNvPr>
          <p:cNvPicPr/>
          <p:nvPr/>
        </p:nvPicPr>
        <p:blipFill>
          <a:blip r:embed="rId5">
            <a:clrChange>
              <a:clrFrom>
                <a:srgbClr val="FFFFFF"/>
              </a:clrFrom>
              <a:clrTo>
                <a:srgbClr val="FFFFFF">
                  <a:alpha val="0"/>
                </a:srgbClr>
              </a:clrTo>
            </a:clrChange>
          </a:blip>
          <a:stretch>
            <a:fillRect/>
          </a:stretch>
        </p:blipFill>
        <p:spPr>
          <a:xfrm>
            <a:off x="5688956" y="8585218"/>
            <a:ext cx="878188" cy="720080"/>
          </a:xfrm>
          <a:prstGeom prst="rect">
            <a:avLst/>
          </a:prstGeom>
        </p:spPr>
      </p:pic>
      <p:sp>
        <p:nvSpPr>
          <p:cNvPr id="18" name="矩形 17">
            <a:extLst>
              <a:ext uri="{FF2B5EF4-FFF2-40B4-BE49-F238E27FC236}">
                <a16:creationId xmlns:a16="http://schemas.microsoft.com/office/drawing/2014/main" xmlns="" id="{B79B6039-C59B-4EFF-99C7-766C338FDF28}"/>
              </a:ext>
            </a:extLst>
          </p:cNvPr>
          <p:cNvSpPr/>
          <p:nvPr/>
        </p:nvSpPr>
        <p:spPr>
          <a:xfrm>
            <a:off x="14113892" y="2268662"/>
            <a:ext cx="8206002" cy="720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9" name="Rectangle 17">
            <a:extLst>
              <a:ext uri="{FF2B5EF4-FFF2-40B4-BE49-F238E27FC236}">
                <a16:creationId xmlns:a16="http://schemas.microsoft.com/office/drawing/2014/main" xmlns="" id="{CE0367BF-D2F3-4CB8-92DB-CC60A572A8EE}"/>
              </a:ext>
            </a:extLst>
          </p:cNvPr>
          <p:cNvSpPr>
            <a:spLocks noChangeArrowheads="1"/>
          </p:cNvSpPr>
          <p:nvPr/>
        </p:nvSpPr>
        <p:spPr bwMode="auto">
          <a:xfrm>
            <a:off x="14401924" y="2402625"/>
            <a:ext cx="7699192" cy="505061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该反应不属于分解反应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所以采用的不是热分解法</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高温下用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作还原剂冶炼铁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属于热还原法</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正确。</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20" name="图片 19">
            <a:extLst>
              <a:ext uri="{FF2B5EF4-FFF2-40B4-BE49-F238E27FC236}">
                <a16:creationId xmlns:a16="http://schemas.microsoft.com/office/drawing/2014/main" xmlns="" id="{74CE6874-DA38-49F0-BF7D-FDCF140425AD}"/>
              </a:ext>
            </a:extLst>
          </p:cNvPr>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562164" y="2556694"/>
            <a:ext cx="878188" cy="720080"/>
          </a:xfrm>
          <a:prstGeom prst="rect">
            <a:avLst/>
          </a:prstGeom>
        </p:spPr>
      </p:pic>
      <p:sp>
        <p:nvSpPr>
          <p:cNvPr id="21" name="Rectangle 16">
            <a:extLst>
              <a:ext uri="{FF2B5EF4-FFF2-40B4-BE49-F238E27FC236}">
                <a16:creationId xmlns:a16="http://schemas.microsoft.com/office/drawing/2014/main" xmlns="" id="{826958CC-B798-434D-943D-818B3EE2BB25}"/>
              </a:ext>
            </a:extLst>
          </p:cNvPr>
          <p:cNvSpPr>
            <a:spLocks noChangeArrowheads="1"/>
          </p:cNvSpPr>
          <p:nvPr/>
        </p:nvSpPr>
        <p:spPr bwMode="auto">
          <a:xfrm>
            <a:off x="2952652" y="3131915"/>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89548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CD88FABA-CFED-4638-AE88-7652F3766B57}"/>
              </a:ext>
            </a:extLst>
          </p:cNvPr>
          <p:cNvSpPr/>
          <p:nvPr/>
        </p:nvSpPr>
        <p:spPr>
          <a:xfrm>
            <a:off x="1559906" y="2078446"/>
            <a:ext cx="20906914" cy="5062091"/>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物理性质</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色金属</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具有良好的</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性、</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性和延展性。</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化学性质</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7"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8" name="矩形 17">
            <a:extLst>
              <a:ext uri="{FF2B5EF4-FFF2-40B4-BE49-F238E27FC236}">
                <a16:creationId xmlns:a16="http://schemas.microsoft.com/office/drawing/2014/main" xmlns="" id="{595A9C2D-F70C-432C-9412-6D7739747C76}"/>
              </a:ext>
            </a:extLst>
          </p:cNvPr>
          <p:cNvSpPr/>
          <p:nvPr/>
        </p:nvSpPr>
        <p:spPr>
          <a:xfrm>
            <a:off x="2880644" y="4140870"/>
            <a:ext cx="1512168" cy="769441"/>
          </a:xfrm>
          <a:prstGeom prst="rect">
            <a:avLst/>
          </a:prstGeom>
        </p:spPr>
        <p:txBody>
          <a:bodyPr wrap="square">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紫红　</a:t>
            </a:r>
            <a:endParaRPr lang="zh-CN" altLang="en-US" sz="4400" dirty="0"/>
          </a:p>
        </p:txBody>
      </p:sp>
      <p:sp>
        <p:nvSpPr>
          <p:cNvPr id="19" name="矩形 18">
            <a:extLst>
              <a:ext uri="{FF2B5EF4-FFF2-40B4-BE49-F238E27FC236}">
                <a16:creationId xmlns:a16="http://schemas.microsoft.com/office/drawing/2014/main" xmlns="" id="{9C9D3F7A-BE75-4D0B-8E7F-E482591933C7}"/>
              </a:ext>
            </a:extLst>
          </p:cNvPr>
          <p:cNvSpPr/>
          <p:nvPr/>
        </p:nvSpPr>
        <p:spPr>
          <a:xfrm>
            <a:off x="9217348" y="4140869"/>
            <a:ext cx="1728192" cy="769441"/>
          </a:xfrm>
          <a:prstGeom prst="rect">
            <a:avLst/>
          </a:prstGeom>
        </p:spPr>
        <p:txBody>
          <a:bodyPr wrap="square">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传热　</a:t>
            </a:r>
            <a:endParaRPr lang="zh-CN" altLang="en-US" sz="4400" dirty="0"/>
          </a:p>
        </p:txBody>
      </p:sp>
      <p:sp>
        <p:nvSpPr>
          <p:cNvPr id="20" name="矩形 19">
            <a:extLst>
              <a:ext uri="{FF2B5EF4-FFF2-40B4-BE49-F238E27FC236}">
                <a16:creationId xmlns:a16="http://schemas.microsoft.com/office/drawing/2014/main" xmlns="" id="{86CBDFD7-C7E9-499E-83CC-7EAB72FB37BA}"/>
              </a:ext>
            </a:extLst>
          </p:cNvPr>
          <p:cNvSpPr/>
          <p:nvPr/>
        </p:nvSpPr>
        <p:spPr>
          <a:xfrm>
            <a:off x="12025660" y="4140869"/>
            <a:ext cx="1728192" cy="769441"/>
          </a:xfrm>
          <a:prstGeom prst="rect">
            <a:avLst/>
          </a:prstGeom>
        </p:spPr>
        <p:txBody>
          <a:bodyPr wrap="square">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导电</a:t>
            </a:r>
            <a:endParaRPr lang="zh-CN" altLang="en-US" sz="4400" dirty="0"/>
          </a:p>
        </p:txBody>
      </p:sp>
      <p:pic>
        <p:nvPicPr>
          <p:cNvPr id="21" name="9MD79.EPS" descr="id:2147508012;FounderCES">
            <a:extLst>
              <a:ext uri="{FF2B5EF4-FFF2-40B4-BE49-F238E27FC236}">
                <a16:creationId xmlns:a16="http://schemas.microsoft.com/office/drawing/2014/main" xmlns="" id="{12E356C8-4A0F-4A9F-B52F-D0CAC921657D}"/>
              </a:ext>
            </a:extLst>
          </p:cNvPr>
          <p:cNvPicPr/>
          <p:nvPr/>
        </p:nvPicPr>
        <p:blipFill>
          <a:blip r:embed="rId3"/>
          <a:stretch>
            <a:fillRect/>
          </a:stretch>
        </p:blipFill>
        <p:spPr>
          <a:xfrm>
            <a:off x="4896868" y="5509022"/>
            <a:ext cx="14617624" cy="4752528"/>
          </a:xfrm>
          <a:prstGeom prst="rect">
            <a:avLst/>
          </a:prstGeom>
        </p:spPr>
      </p:pic>
    </p:spTree>
    <p:extLst>
      <p:ext uri="{BB962C8B-B14F-4D97-AF65-F5344CB8AC3E}">
        <p14:creationId xmlns:p14="http://schemas.microsoft.com/office/powerpoint/2010/main" val="57466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532" y="3455130"/>
            <a:ext cx="10810492" cy="558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3"/>
          <a:stretch>
            <a:fillRect/>
          </a:stretch>
        </p:blipFill>
        <p:spPr>
          <a:xfrm>
            <a:off x="1512158" y="1260550"/>
            <a:ext cx="20810646" cy="720080"/>
          </a:xfrm>
          <a:prstGeom prst="rect">
            <a:avLst/>
          </a:prstGeom>
        </p:spPr>
      </p:pic>
      <p:sp>
        <p:nvSpPr>
          <p:cNvPr id="9" name="矩形 8">
            <a:extLst>
              <a:ext uri="{FF2B5EF4-FFF2-40B4-BE49-F238E27FC236}">
                <a16:creationId xmlns:a16="http://schemas.microsoft.com/office/drawing/2014/main" xmlns="" id="{AEBE1E89-978C-4D4D-8ADF-A221F6F29AC3}"/>
              </a:ext>
            </a:extLst>
          </p:cNvPr>
          <p:cNvSpPr/>
          <p:nvPr/>
        </p:nvSpPr>
        <p:spPr>
          <a:xfrm>
            <a:off x="1512158" y="1980630"/>
            <a:ext cx="20906914" cy="1393074"/>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用自然资源生产部分材料</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其产品流程示意图如图所示。下列有关说法正确的是</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0" name="Rectangle 16">
            <a:extLst>
              <a:ext uri="{FF2B5EF4-FFF2-40B4-BE49-F238E27FC236}">
                <a16:creationId xmlns:a16="http://schemas.microsoft.com/office/drawing/2014/main" xmlns="" id="{7258AA64-7B21-433D-8B7A-278556BA2D8E}"/>
              </a:ext>
            </a:extLst>
          </p:cNvPr>
          <p:cNvSpPr>
            <a:spLocks noChangeArrowheads="1"/>
          </p:cNvSpPr>
          <p:nvPr/>
        </p:nvSpPr>
        <p:spPr bwMode="auto">
          <a:xfrm>
            <a:off x="21314692" y="1980630"/>
            <a:ext cx="93610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kumimoji="0" lang="zh-CN" altLang="zh-CN" sz="44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F71DA78B-A705-450D-95F1-06CD54532FE5}"/>
              </a:ext>
            </a:extLst>
          </p:cNvPr>
          <p:cNvSpPr/>
          <p:nvPr/>
        </p:nvSpPr>
        <p:spPr>
          <a:xfrm>
            <a:off x="12889756" y="3132758"/>
            <a:ext cx="9481234" cy="4599208"/>
          </a:xfrm>
          <a:prstGeom prst="rect">
            <a:avLst/>
          </a:prstGeom>
        </p:spPr>
        <p:txBody>
          <a:bodyPr wrap="square">
            <a:spAutoFit/>
          </a:bodyPr>
          <a:lstStyle/>
          <a:p>
            <a:pPr>
              <a:lnSpc>
                <a:spcPct val="150000"/>
              </a:lnSpc>
              <a:spcAft>
                <a:spcPts val="0"/>
              </a:spcAft>
            </a:pPr>
            <a:r>
              <a:rPr lang="en-US"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制取铝也可用电解熔融</a:t>
            </a:r>
            <a:r>
              <a:rPr lang="en-US"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AlCl</a:t>
            </a:r>
            <a:r>
              <a:rPr lang="en-US" altLang="zh-CN" sz="4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的方法</a:t>
            </a:r>
            <a:endParaRPr lang="zh-CN" altLang="zh-CN" sz="12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由赤铁矿冶炼生铁时</a:t>
            </a:r>
            <a:r>
              <a:rPr lang="en-US"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发生的反应既有吸热反应</a:t>
            </a:r>
            <a:r>
              <a:rPr lang="en-US"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又有放热反应</a:t>
            </a:r>
            <a:endParaRPr lang="zh-CN" altLang="zh-CN" sz="12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粗铜精炼时往往以粗铜作电解池的阴极</a:t>
            </a:r>
            <a:endParaRPr lang="zh-CN" altLang="zh-CN" sz="12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MgCl</a:t>
            </a:r>
            <a:r>
              <a:rPr lang="en-US" altLang="zh-CN" sz="4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溶液加热蒸干即可得到</a:t>
            </a:r>
            <a:r>
              <a:rPr lang="en-US" altLang="zh-CN" sz="4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MgCl</a:t>
            </a:r>
            <a:r>
              <a:rPr lang="en-US" altLang="zh-CN" sz="4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en-US" dirty="0"/>
          </a:p>
        </p:txBody>
      </p:sp>
    </p:spTree>
    <p:extLst>
      <p:ext uri="{BB962C8B-B14F-4D97-AF65-F5344CB8AC3E}">
        <p14:creationId xmlns:p14="http://schemas.microsoft.com/office/powerpoint/2010/main" val="27669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F808EDAE-68FA-4B1B-BE80-B2B07F060328}"/>
              </a:ext>
            </a:extLst>
          </p:cNvPr>
          <p:cNvSpPr/>
          <p:nvPr/>
        </p:nvSpPr>
        <p:spPr>
          <a:xfrm>
            <a:off x="10104264" y="2150420"/>
            <a:ext cx="12218540" cy="61926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8" name="Rectangle 17">
            <a:extLst>
              <a:ext uri="{FF2B5EF4-FFF2-40B4-BE49-F238E27FC236}">
                <a16:creationId xmlns:a16="http://schemas.microsoft.com/office/drawing/2014/main" xmlns="" id="{3F32BCF2-F9D4-428D-9B0D-EAA1C5CBDC3A}"/>
              </a:ext>
            </a:extLst>
          </p:cNvPr>
          <p:cNvSpPr>
            <a:spLocks noChangeArrowheads="1"/>
          </p:cNvSpPr>
          <p:nvPr/>
        </p:nvSpPr>
        <p:spPr bwMode="auto">
          <a:xfrm>
            <a:off x="10344882" y="2124646"/>
            <a:ext cx="11881320" cy="6066276"/>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AlCl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属于共价化合物</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熔融状态下不能导电</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故无法通过电解熔融</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的方法制取金属铝</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冶炼生铁时发生反应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放热反应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2CO(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吸热反应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粗铜精炼时应以粗铜作阳极</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项错误。</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20" name="图片 19">
            <a:extLst>
              <a:ext uri="{FF2B5EF4-FFF2-40B4-BE49-F238E27FC236}">
                <a16:creationId xmlns:a16="http://schemas.microsoft.com/office/drawing/2014/main" xmlns="" id="{F9814F4C-C0D6-4FC2-94BB-333FD0C103C1}"/>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6753594" y="5246764"/>
            <a:ext cx="936104" cy="792088"/>
          </a:xfrm>
          <a:prstGeom prst="rect">
            <a:avLst/>
          </a:prstGeom>
        </p:spPr>
      </p:pic>
      <p:pic>
        <p:nvPicPr>
          <p:cNvPr id="21" name="图片 20">
            <a:extLst>
              <a:ext uri="{FF2B5EF4-FFF2-40B4-BE49-F238E27FC236}">
                <a16:creationId xmlns:a16="http://schemas.microsoft.com/office/drawing/2014/main" xmlns="" id="{BFD9C8B5-26DA-418E-9178-413B29B4FCA1}"/>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2073074" y="6254876"/>
            <a:ext cx="936104" cy="792088"/>
          </a:xfrm>
          <a:prstGeom prst="rect">
            <a:avLst/>
          </a:prstGeom>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889" y="2124646"/>
            <a:ext cx="8765453" cy="452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0" name="Rectangle 2">
            <a:extLst>
              <a:ext uri="{FF2B5EF4-FFF2-40B4-BE49-F238E27FC236}">
                <a16:creationId xmlns:a16="http://schemas.microsoft.com/office/drawing/2014/main" xmlns="" id="{04A2DC60-E67E-4CDA-B56B-82A86F28D393}"/>
              </a:ext>
            </a:extLst>
          </p:cNvPr>
          <p:cNvSpPr>
            <a:spLocks noChangeArrowheads="1"/>
          </p:cNvSpPr>
          <p:nvPr/>
        </p:nvSpPr>
        <p:spPr bwMode="auto">
          <a:xfrm>
            <a:off x="1440484" y="2309893"/>
            <a:ext cx="208823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hangingPunct="0">
              <a:defRPr/>
            </a:pPr>
            <a:r>
              <a:rPr kumimoji="0" lang="en-US" altLang="zh-CN" sz="4400" b="0" i="0" u="none" strike="noStrike" kern="1200" cap="none" spc="0" normalizeH="0" baseline="0" noProof="0" dirty="0">
                <a:ln>
                  <a:noFill/>
                </a:ln>
                <a:solidFill>
                  <a:srgbClr val="000000"/>
                </a:solidFill>
                <a:effectLst/>
                <a:uLnTx/>
                <a:uFillTx/>
                <a:latin typeface="NEU-BZ-S92" panose="02020503000000020003" pitchFamily="18" charset="-122"/>
                <a:ea typeface="微软雅黑" panose="020B0503020204020204" pitchFamily="34" charset="-122"/>
                <a:cs typeface="Times New Roman" panose="02020603050405020304" pitchFamily="18" charset="0"/>
              </a:rPr>
              <a:t>■ </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方法技巧</a:t>
            </a:r>
            <a:endParaRPr kumimoji="0" lang="zh-CN" altLang="en-US" sz="3600" b="1" i="0" u="none" strike="noStrike" kern="1200" cap="none" spc="0" normalizeH="0" baseline="0" noProof="0" dirty="0">
              <a:ln>
                <a:noFill/>
              </a:ln>
              <a:solidFill>
                <a:prstClr val="black"/>
              </a:solidFill>
              <a:effectLst/>
              <a:uLnTx/>
              <a:uFillTx/>
              <a:latin typeface="Arial" panose="020B0604020202020204" pitchFamily="34" charset="0"/>
              <a:ea typeface="宋体" pitchFamily="2" charset="-122"/>
              <a:cs typeface="+mn-cs"/>
            </a:endParaRPr>
          </a:p>
        </p:txBody>
      </p:sp>
      <p:pic>
        <p:nvPicPr>
          <p:cNvPr id="11" name="图片 61">
            <a:extLst>
              <a:ext uri="{FF2B5EF4-FFF2-40B4-BE49-F238E27FC236}">
                <a16:creationId xmlns:a16="http://schemas.microsoft.com/office/drawing/2014/main" xmlns="" id="{3C468FEC-2923-491B-AB33-849332B4A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4464820" y="2239139"/>
            <a:ext cx="17857984" cy="96562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xmlns="" id="{288D7E3E-2D74-4DF5-9D8C-8010C72B74AF}"/>
              </a:ext>
            </a:extLst>
          </p:cNvPr>
          <p:cNvSpPr/>
          <p:nvPr/>
        </p:nvSpPr>
        <p:spPr>
          <a:xfrm>
            <a:off x="1440484" y="3107603"/>
            <a:ext cx="20882320" cy="7081939"/>
          </a:xfrm>
          <a:prstGeom prst="rect">
            <a:avLst/>
          </a:prstGeom>
        </p:spPr>
        <p:txBody>
          <a:bodyPr wrap="square">
            <a:spAutoFit/>
          </a:bodyPr>
          <a:lstStyle/>
          <a:p>
            <a:pPr algn="ctr">
              <a:lnSpc>
                <a:spcPct val="150000"/>
              </a:lnSpc>
              <a:spcAft>
                <a:spcPts val="0"/>
              </a:spcAft>
            </a:pP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铜的冶炼</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三方法</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火法炼铜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还原法炼铜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2Cu+SO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粗铜中铜的含量为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99.5%~99.7%,</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主要含有</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Ag</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Zn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等杂质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粗铜通过电解精炼可得到纯度达</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99.95%~99.98%</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的铜。</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湿法炼铜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:Fe+CuSO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生物炼铜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吃岩石的细菌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能耐受铜盐的毒性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并能利用空气中的氧气氧化硫化铜矿石</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然后把不溶性的硫化铜转化为可溶性的硫酸铜。</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3" name="图片 12">
            <a:extLst>
              <a:ext uri="{FF2B5EF4-FFF2-40B4-BE49-F238E27FC236}">
                <a16:creationId xmlns:a16="http://schemas.microsoft.com/office/drawing/2014/main" xmlns="" id="{4B8F743D-36DF-40B5-A805-4B90D4126F4D}"/>
              </a:ext>
            </a:extLst>
          </p:cNvPr>
          <p:cNvPicPr/>
          <p:nvPr/>
        </p:nvPicPr>
        <p:blipFill>
          <a:blip r:embed="rId4">
            <a:clrChange>
              <a:clrFrom>
                <a:srgbClr val="FFFEFA"/>
              </a:clrFrom>
              <a:clrTo>
                <a:srgbClr val="FFFEFA">
                  <a:alpha val="0"/>
                </a:srgbClr>
              </a:clrTo>
            </a:clrChange>
          </a:blip>
          <a:stretch>
            <a:fillRect/>
          </a:stretch>
        </p:blipFill>
        <p:spPr>
          <a:xfrm>
            <a:off x="9793412" y="4155630"/>
            <a:ext cx="1008111" cy="849336"/>
          </a:xfrm>
          <a:prstGeom prst="rect">
            <a:avLst/>
          </a:prstGeom>
        </p:spPr>
      </p:pic>
    </p:spTree>
    <p:extLst>
      <p:ext uri="{BB962C8B-B14F-4D97-AF65-F5344CB8AC3E}">
        <p14:creationId xmlns:p14="http://schemas.microsoft.com/office/powerpoint/2010/main" val="27089801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pic>
        <p:nvPicPr>
          <p:cNvPr id="6" name="圈三角.EPS" descr="id:2147505800;FounderCES">
            <a:extLst>
              <a:ext uri="{FF2B5EF4-FFF2-40B4-BE49-F238E27FC236}">
                <a16:creationId xmlns:a16="http://schemas.microsoft.com/office/drawing/2014/main" xmlns="" id="{DBB25C25-9500-41C4-B51D-8A0F35CCB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500" y="2466248"/>
            <a:ext cx="360040" cy="5040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xmlns="" id="{A07B1745-51C0-4A11-9F04-7655EE721DA7}"/>
              </a:ext>
            </a:extLst>
          </p:cNvPr>
          <p:cNvSpPr>
            <a:spLocks noChangeArrowheads="1"/>
          </p:cNvSpPr>
          <p:nvPr/>
        </p:nvSpPr>
        <p:spPr bwMode="auto">
          <a:xfrm>
            <a:off x="2404447" y="2065876"/>
            <a:ext cx="5109091" cy="106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nSpc>
                <a:spcPct val="150000"/>
              </a:lnSpc>
              <a:spcAft>
                <a:spcPts val="0"/>
              </a:spcAft>
            </a:pPr>
            <a:r>
              <a:rPr lang="zh-CN" altLang="zh-CN" sz="48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题组二　铝热反应</a:t>
            </a:r>
            <a:endParaRPr lang="zh-CN" altLang="zh-CN" sz="1600" dirty="0">
              <a:solidFill>
                <a:srgbClr val="000000"/>
              </a:solidFill>
              <a:latin typeface="NEU-BZ-S92" panose="02020503000000020003"/>
              <a:ea typeface="方正书宋_GBK"/>
              <a:cs typeface="Times New Roman" panose="02020603050405020304" pitchFamily="18" charset="0"/>
            </a:endParaRPr>
          </a:p>
        </p:txBody>
      </p:sp>
      <p:sp>
        <p:nvSpPr>
          <p:cNvPr id="9" name="矩形 8">
            <a:extLst>
              <a:ext uri="{FF2B5EF4-FFF2-40B4-BE49-F238E27FC236}">
                <a16:creationId xmlns:a16="http://schemas.microsoft.com/office/drawing/2014/main" xmlns="" id="{57F3AE0F-07F0-4D80-A77A-638B5EA5493F}"/>
              </a:ext>
            </a:extLst>
          </p:cNvPr>
          <p:cNvSpPr/>
          <p:nvPr/>
        </p:nvSpPr>
        <p:spPr>
          <a:xfrm>
            <a:off x="1444025" y="3094780"/>
            <a:ext cx="12525851" cy="6247864"/>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铝热反应的本质是利用铝的还原性</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将难熔金属从其氧化物中置换出来。解答下列问题</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用铝粉和</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做铝热反应实验</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需要的试剂还有</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r>
              <a:rPr lang="en-US" altLang="zh-CN" sz="5000" dirty="0" err="1">
                <a:solidFill>
                  <a:srgbClr val="000000"/>
                </a:solidFill>
                <a:latin typeface="Times New Roman" panose="02020603050405020304" pitchFamily="18" charset="0"/>
                <a:ea typeface="微软雅黑" panose="020B0503020204020204" pitchFamily="34" charset="-122"/>
              </a:rPr>
              <a:t>A.KCl</a:t>
            </a:r>
            <a:r>
              <a:rPr lang="en-US" altLang="zh-CN" sz="5000" dirty="0">
                <a:solidFill>
                  <a:srgbClr val="000000"/>
                </a:solidFill>
                <a:latin typeface="Times New Roman" panose="02020603050405020304" pitchFamily="18" charset="0"/>
                <a:ea typeface="微软雅黑" panose="020B0503020204020204" pitchFamily="34" charset="-122"/>
              </a:rPr>
              <a:t>	</a:t>
            </a:r>
            <a:r>
              <a:rPr lang="en-US" altLang="zh-CN" sz="5000" dirty="0" smtClean="0">
                <a:solidFill>
                  <a:srgbClr val="000000"/>
                </a:solidFill>
                <a:latin typeface="Times New Roman" panose="02020603050405020304" pitchFamily="18" charset="0"/>
                <a:ea typeface="微软雅黑" panose="020B0503020204020204" pitchFamily="34" charset="-122"/>
              </a:rPr>
              <a:t>	B.KClO</a:t>
            </a:r>
            <a:r>
              <a:rPr lang="en-US" altLang="zh-CN" sz="5000" baseline="-25000" dirty="0" smtClean="0">
                <a:solidFill>
                  <a:srgbClr val="000000"/>
                </a:solidFill>
                <a:latin typeface="Times New Roman" panose="02020603050405020304" pitchFamily="18" charset="0"/>
                <a:ea typeface="微软雅黑" panose="020B0503020204020204" pitchFamily="34" charset="-122"/>
              </a:rPr>
              <a:t>3</a:t>
            </a:r>
            <a:r>
              <a:rPr lang="en-US" altLang="zh-CN" sz="5000" dirty="0">
                <a:solidFill>
                  <a:srgbClr val="000000"/>
                </a:solidFill>
                <a:latin typeface="Times New Roman" panose="02020603050405020304" pitchFamily="18" charset="0"/>
                <a:ea typeface="微软雅黑" panose="020B0503020204020204" pitchFamily="34" charset="-122"/>
              </a:rPr>
              <a:t>	</a:t>
            </a:r>
            <a:endParaRPr lang="en-US" altLang="zh-CN" sz="5000" dirty="0" smtClean="0">
              <a:solidFill>
                <a:srgbClr val="000000"/>
              </a:solidFill>
              <a:latin typeface="Times New Roman" panose="02020603050405020304" pitchFamily="18" charset="0"/>
              <a:ea typeface="微软雅黑" panose="020B0503020204020204" pitchFamily="34" charset="-122"/>
            </a:endParaRPr>
          </a:p>
          <a:p>
            <a:r>
              <a:rPr lang="en-US" altLang="zh-CN" sz="5000" dirty="0" smtClean="0">
                <a:solidFill>
                  <a:srgbClr val="000000"/>
                </a:solidFill>
                <a:latin typeface="Times New Roman" panose="02020603050405020304" pitchFamily="18" charset="0"/>
                <a:ea typeface="微软雅黑" panose="020B0503020204020204" pitchFamily="34" charset="-122"/>
              </a:rPr>
              <a:t>C.MnO</a:t>
            </a:r>
            <a:r>
              <a:rPr lang="en-US" altLang="zh-CN" sz="5000" baseline="-25000" dirty="0" smtClean="0">
                <a:solidFill>
                  <a:srgbClr val="000000"/>
                </a:solidFill>
                <a:latin typeface="Times New Roman" panose="02020603050405020304" pitchFamily="18" charset="0"/>
                <a:ea typeface="微软雅黑" panose="020B0503020204020204" pitchFamily="34" charset="-122"/>
              </a:rPr>
              <a:t>2</a:t>
            </a:r>
            <a:r>
              <a:rPr lang="en-US" altLang="zh-CN" sz="5000" dirty="0">
                <a:solidFill>
                  <a:srgbClr val="000000"/>
                </a:solidFill>
                <a:latin typeface="Times New Roman" panose="02020603050405020304" pitchFamily="18" charset="0"/>
                <a:ea typeface="微软雅黑" panose="020B0503020204020204" pitchFamily="34" charset="-122"/>
              </a:rPr>
              <a:t>	</a:t>
            </a:r>
            <a:r>
              <a:rPr lang="en-US" altLang="zh-CN" sz="5000" dirty="0" err="1">
                <a:solidFill>
                  <a:srgbClr val="000000"/>
                </a:solidFill>
                <a:latin typeface="Times New Roman" panose="02020603050405020304" pitchFamily="18" charset="0"/>
                <a:ea typeface="微软雅黑" panose="020B0503020204020204" pitchFamily="34" charset="-122"/>
              </a:rPr>
              <a:t>D.Mg</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0" name="Rectangle 16">
            <a:extLst>
              <a:ext uri="{FF2B5EF4-FFF2-40B4-BE49-F238E27FC236}">
                <a16:creationId xmlns:a16="http://schemas.microsoft.com/office/drawing/2014/main" xmlns="" id="{4DE0B853-3C09-4455-B1D5-F090E166A7A6}"/>
              </a:ext>
            </a:extLst>
          </p:cNvPr>
          <p:cNvSpPr>
            <a:spLocks noChangeArrowheads="1"/>
          </p:cNvSpPr>
          <p:nvPr/>
        </p:nvSpPr>
        <p:spPr bwMode="auto">
          <a:xfrm>
            <a:off x="4104780" y="6343191"/>
            <a:ext cx="1270024" cy="1110047"/>
          </a:xfrm>
          <a:prstGeom prst="rect">
            <a:avLst/>
          </a:prstGeom>
          <a:noFill/>
          <a:ln w="9525">
            <a:noFill/>
            <a:miter lim="800000"/>
            <a:headEnd/>
            <a:tailEnd/>
          </a:ln>
        </p:spPr>
        <p:txBody>
          <a:bodyPr wrap="square" anchor="ctr">
            <a:spAutoFit/>
          </a:bodyPr>
          <a:lstStyle/>
          <a:p>
            <a:pPr lvl="0" algn="just">
              <a:lnSpc>
                <a:spcPct val="150000"/>
              </a:lnSpc>
              <a:spcAft>
                <a:spcPts val="0"/>
              </a:spcAft>
              <a:defRPr/>
            </a:pPr>
            <a:r>
              <a:rPr lang="en-US" altLang="zh-CN" sz="5000" dirty="0">
                <a:solidFill>
                  <a:srgbClr val="A50021"/>
                </a:solidFill>
                <a:latin typeface="Times New Roman" panose="02020603050405020304" pitchFamily="18" charset="0"/>
                <a:ea typeface="微软雅黑" panose="020B0503020204020204" pitchFamily="34" charset="-122"/>
              </a:rPr>
              <a:t>BD</a:t>
            </a:r>
            <a:r>
              <a:rPr kumimoji="0" lang="zh-CN" altLang="zh-CN" sz="5000" b="0" i="0" u="none" strike="noStrike" kern="1200" cap="none" spc="0" normalizeH="0" baseline="0" noProof="0" dirty="0">
                <a:ln>
                  <a:noFill/>
                </a:ln>
                <a:solidFill>
                  <a:srgbClr val="A5002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50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xmlns="" id="{FCF94A47-C3DC-4C1B-B1F0-ECD929A379B5}"/>
              </a:ext>
            </a:extLst>
          </p:cNvPr>
          <p:cNvSpPr/>
          <p:nvPr/>
        </p:nvSpPr>
        <p:spPr>
          <a:xfrm>
            <a:off x="14284285" y="3135721"/>
            <a:ext cx="8005846" cy="54784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Rectangle 17">
            <a:extLst>
              <a:ext uri="{FF2B5EF4-FFF2-40B4-BE49-F238E27FC236}">
                <a16:creationId xmlns:a16="http://schemas.microsoft.com/office/drawing/2014/main" xmlns="" id="{41116C5C-6F1F-483C-AFC7-A45D6C94DDC9}"/>
              </a:ext>
            </a:extLst>
          </p:cNvPr>
          <p:cNvSpPr>
            <a:spLocks noChangeArrowheads="1"/>
          </p:cNvSpPr>
          <p:nvPr/>
        </p:nvSpPr>
        <p:spPr bwMode="auto">
          <a:xfrm>
            <a:off x="14473932" y="3210282"/>
            <a:ext cx="7528167" cy="3418372"/>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做铝热反应的实验时</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需要</a:t>
            </a:r>
            <a:r>
              <a:rPr lang="en-US" altLang="zh-CN" sz="5000" dirty="0">
                <a:solidFill>
                  <a:srgbClr val="A50021"/>
                </a:solidFill>
                <a:latin typeface="Times New Roman" panose="02020603050405020304" pitchFamily="18" charset="0"/>
                <a:ea typeface="微软雅黑" panose="020B0503020204020204" pitchFamily="34" charset="-122"/>
              </a:rPr>
              <a:t>KClO</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作助燃剂</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且用镁条引燃。</a:t>
            </a:r>
            <a:endPar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3015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57F3AE0F-07F0-4D80-A77A-638B5EA5493F}"/>
              </a:ext>
            </a:extLst>
          </p:cNvPr>
          <p:cNvSpPr/>
          <p:nvPr/>
        </p:nvSpPr>
        <p:spPr>
          <a:xfrm>
            <a:off x="1444025" y="2052638"/>
            <a:ext cx="9573524" cy="6601807"/>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用等物质的量的</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MgO</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8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组成的混合物在一定条件下与</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粉进行铝热反应。</a:t>
            </a:r>
            <a:endParaRPr lang="zh-CN" altLang="zh-CN" sz="48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800" dirty="0">
                <a:solidFill>
                  <a:srgbClr val="000000"/>
                </a:solidFill>
                <a:latin typeface="NEU-BZ-S92" panose="02020503000000020003"/>
                <a:cs typeface="宋体" panose="02010600030101010101" pitchFamily="2" charset="-122"/>
              </a:rPr>
              <a:t>①</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引发铝热反应的操作是</a:t>
            </a:r>
            <a:r>
              <a:rPr lang="zh-CN"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8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8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800" dirty="0">
                <a:solidFill>
                  <a:srgbClr val="000000"/>
                </a:solidFill>
                <a:latin typeface="NEU-BZ-S92" panose="02020503000000020003"/>
                <a:cs typeface="宋体" panose="02010600030101010101" pitchFamily="2" charset="-122"/>
              </a:rPr>
              <a:t>②</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产物中单质是</a:t>
            </a:r>
            <a:r>
              <a:rPr lang="zh-CN"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写名称</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800" dirty="0">
              <a:solidFill>
                <a:srgbClr val="000000"/>
              </a:solidFill>
              <a:latin typeface="NEU-BZ-S92" panose="02020503000000020003"/>
              <a:ea typeface="方正书宋_GBK"/>
              <a:cs typeface="Times New Roman" panose="02020603050405020304" pitchFamily="18" charset="0"/>
            </a:endParaRPr>
          </a:p>
        </p:txBody>
      </p:sp>
      <p:sp>
        <p:nvSpPr>
          <p:cNvPr id="15" name="矩形 14">
            <a:extLst>
              <a:ext uri="{FF2B5EF4-FFF2-40B4-BE49-F238E27FC236}">
                <a16:creationId xmlns:a16="http://schemas.microsoft.com/office/drawing/2014/main" xmlns="" id="{FCF94A47-C3DC-4C1B-B1F0-ECD929A379B5}"/>
              </a:ext>
            </a:extLst>
          </p:cNvPr>
          <p:cNvSpPr/>
          <p:nvPr/>
        </p:nvSpPr>
        <p:spPr>
          <a:xfrm>
            <a:off x="11521604" y="2140147"/>
            <a:ext cx="10768529" cy="70412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Rectangle 17">
            <a:extLst>
              <a:ext uri="{FF2B5EF4-FFF2-40B4-BE49-F238E27FC236}">
                <a16:creationId xmlns:a16="http://schemas.microsoft.com/office/drawing/2014/main" xmlns="" id="{41116C5C-6F1F-483C-AFC7-A45D6C94DDC9}"/>
              </a:ext>
            </a:extLst>
          </p:cNvPr>
          <p:cNvSpPr>
            <a:spLocks noChangeArrowheads="1"/>
          </p:cNvSpPr>
          <p:nvPr/>
        </p:nvSpPr>
        <p:spPr bwMode="auto">
          <a:xfrm>
            <a:off x="11737628" y="2140009"/>
            <a:ext cx="10297144" cy="660937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800" b="1" dirty="0">
                <a:solidFill>
                  <a:srgbClr val="A50021"/>
                </a:solidFill>
                <a:latin typeface="Times New Roman" panose="02020603050405020304" pitchFamily="18" charset="0"/>
                <a:ea typeface="微软雅黑" panose="020B0503020204020204" pitchFamily="34" charset="-122"/>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在混合物上加少量</a:t>
            </a:r>
            <a:r>
              <a:rPr lang="en-US" altLang="zh-CN" sz="4800" dirty="0">
                <a:solidFill>
                  <a:srgbClr val="A50021"/>
                </a:solidFill>
                <a:latin typeface="Times New Roman" panose="02020603050405020304" pitchFamily="18" charset="0"/>
                <a:ea typeface="微软雅黑" panose="020B0503020204020204" pitchFamily="34" charset="-122"/>
              </a:rPr>
              <a:t>KClO</a:t>
            </a:r>
            <a:r>
              <a:rPr lang="en-US" altLang="zh-CN" sz="4800" baseline="-25000" dirty="0">
                <a:solidFill>
                  <a:srgbClr val="A50021"/>
                </a:solidFill>
                <a:latin typeface="Times New Roman" panose="02020603050405020304" pitchFamily="18" charset="0"/>
                <a:ea typeface="微软雅黑" panose="020B0503020204020204" pitchFamily="34" charset="-122"/>
              </a:rPr>
              <a:t>3</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固体并插上</a:t>
            </a:r>
            <a:r>
              <a:rPr lang="en-US" altLang="zh-CN" sz="4800" dirty="0">
                <a:solidFill>
                  <a:srgbClr val="A50021"/>
                </a:solidFill>
                <a:latin typeface="Times New Roman" panose="02020603050405020304" pitchFamily="18" charset="0"/>
                <a:ea typeface="微软雅黑" panose="020B0503020204020204" pitchFamily="34" charset="-122"/>
              </a:rPr>
              <a:t>Mg</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条</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点燃</a:t>
            </a:r>
            <a:r>
              <a:rPr lang="en-US" altLang="zh-CN" sz="4800" dirty="0">
                <a:solidFill>
                  <a:srgbClr val="A50021"/>
                </a:solidFill>
                <a:latin typeface="Times New Roman" panose="02020603050405020304" pitchFamily="18" charset="0"/>
                <a:ea typeface="微软雅黑" panose="020B0503020204020204" pitchFamily="34" charset="-122"/>
              </a:rPr>
              <a:t>Mg</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条后放出热量</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a:t>
            </a:r>
            <a:r>
              <a:rPr lang="en-US" altLang="zh-CN" sz="4800" dirty="0">
                <a:solidFill>
                  <a:srgbClr val="A50021"/>
                </a:solidFill>
                <a:latin typeface="Times New Roman" panose="02020603050405020304" pitchFamily="18" charset="0"/>
                <a:ea typeface="微软雅黑" panose="020B0503020204020204" pitchFamily="34" charset="-122"/>
              </a:rPr>
              <a:t>KClO</a:t>
            </a:r>
            <a:r>
              <a:rPr lang="en-US" altLang="zh-CN" sz="4800" baseline="-25000" dirty="0">
                <a:solidFill>
                  <a:srgbClr val="A50021"/>
                </a:solidFill>
                <a:latin typeface="Times New Roman" panose="02020603050405020304" pitchFamily="18" charset="0"/>
                <a:ea typeface="微软雅黑" panose="020B0503020204020204" pitchFamily="34" charset="-122"/>
              </a:rPr>
              <a:t>3</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固体分解放出</a:t>
            </a:r>
            <a:r>
              <a:rPr lang="en-US" altLang="zh-CN" sz="4800" dirty="0">
                <a:solidFill>
                  <a:srgbClr val="A50021"/>
                </a:solidFill>
                <a:latin typeface="Times New Roman" panose="02020603050405020304" pitchFamily="18" charset="0"/>
                <a:ea typeface="微软雅黑" panose="020B0503020204020204" pitchFamily="34" charset="-122"/>
              </a:rPr>
              <a:t>O</a:t>
            </a:r>
            <a:r>
              <a:rPr lang="en-US" altLang="zh-CN" sz="4800" baseline="-25000" dirty="0">
                <a:solidFill>
                  <a:srgbClr val="A50021"/>
                </a:solidFill>
                <a:latin typeface="Times New Roman" panose="02020603050405020304" pitchFamily="18" charset="0"/>
                <a:ea typeface="微软雅黑" panose="020B0503020204020204" pitchFamily="34" charset="-122"/>
              </a:rPr>
              <a:t>2</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进一步加剧</a:t>
            </a:r>
            <a:r>
              <a:rPr lang="en-US" altLang="zh-CN" sz="4800" dirty="0">
                <a:solidFill>
                  <a:srgbClr val="A50021"/>
                </a:solidFill>
                <a:latin typeface="Times New Roman" panose="02020603050405020304" pitchFamily="18" charset="0"/>
                <a:ea typeface="微软雅黑" panose="020B0503020204020204" pitchFamily="34" charset="-122"/>
              </a:rPr>
              <a:t>Mg</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的燃烧</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可在短时间内使混合物温度迅速升高</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引发反应。</a:t>
            </a:r>
            <a:r>
              <a:rPr lang="en-US" altLang="zh-CN" sz="4800" dirty="0">
                <a:solidFill>
                  <a:srgbClr val="A50021"/>
                </a:solidFill>
                <a:latin typeface="Times New Roman" panose="02020603050405020304" pitchFamily="18" charset="0"/>
                <a:ea typeface="微软雅黑" panose="020B0503020204020204" pitchFamily="34" charset="-122"/>
              </a:rPr>
              <a:t>MgO</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不能与铝发生铝热反应</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所以产物中单质为</a:t>
            </a:r>
            <a:r>
              <a:rPr lang="en-US" altLang="zh-CN" sz="4800" dirty="0">
                <a:solidFill>
                  <a:srgbClr val="A50021"/>
                </a:solidFill>
                <a:latin typeface="Times New Roman" panose="02020603050405020304" pitchFamily="18" charset="0"/>
                <a:ea typeface="微软雅黑" panose="020B0503020204020204" pitchFamily="34" charset="-122"/>
              </a:rPr>
              <a:t>Fe</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800" dirty="0">
              <a:solidFill>
                <a:srgbClr val="000000"/>
              </a:solidFill>
              <a:latin typeface="NEU-BZ-S92" panose="02020503000000020003"/>
              <a:ea typeface="方正书宋_GBK"/>
              <a:cs typeface="Times New Roman" panose="02020603050405020304" pitchFamily="18" charset="0"/>
            </a:endParaRPr>
          </a:p>
        </p:txBody>
      </p:sp>
      <p:sp>
        <p:nvSpPr>
          <p:cNvPr id="17" name="Rectangle 16">
            <a:extLst>
              <a:ext uri="{FF2B5EF4-FFF2-40B4-BE49-F238E27FC236}">
                <a16:creationId xmlns:a16="http://schemas.microsoft.com/office/drawing/2014/main" xmlns="" id="{7C1F54E7-9D13-4E67-9734-BEF696FEF52C}"/>
              </a:ext>
            </a:extLst>
          </p:cNvPr>
          <p:cNvSpPr>
            <a:spLocks noChangeArrowheads="1"/>
          </p:cNvSpPr>
          <p:nvPr/>
        </p:nvSpPr>
        <p:spPr bwMode="auto">
          <a:xfrm>
            <a:off x="1545163" y="5220990"/>
            <a:ext cx="9976441" cy="2177391"/>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加少量</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KClO</a:t>
            </a:r>
            <a:r>
              <a:rPr lang="en-US" altLang="zh-CN" sz="48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插上镁条并将其点燃</a:t>
            </a:r>
            <a:endParaRPr kumimoji="0" lang="zh-CN" altLang="en-US" sz="48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8" name="Rectangle 16">
            <a:extLst>
              <a:ext uri="{FF2B5EF4-FFF2-40B4-BE49-F238E27FC236}">
                <a16:creationId xmlns:a16="http://schemas.microsoft.com/office/drawing/2014/main" xmlns="" id="{3C5DC2C3-6A50-4295-9AF6-54AA6A021406}"/>
              </a:ext>
            </a:extLst>
          </p:cNvPr>
          <p:cNvSpPr>
            <a:spLocks noChangeArrowheads="1"/>
          </p:cNvSpPr>
          <p:nvPr/>
        </p:nvSpPr>
        <p:spPr bwMode="auto">
          <a:xfrm>
            <a:off x="6265020" y="7381230"/>
            <a:ext cx="1080120" cy="1102161"/>
          </a:xfrm>
          <a:prstGeom prst="rect">
            <a:avLst/>
          </a:prstGeom>
          <a:noFill/>
          <a:ln w="9525">
            <a:noFill/>
            <a:miter lim="800000"/>
            <a:headEnd/>
            <a:tailEnd/>
          </a:ln>
        </p:spPr>
        <p:txBody>
          <a:bodyPr wrap="square" anchor="ctr">
            <a:spAutoFit/>
          </a:bodyPr>
          <a:lstStyle/>
          <a:p>
            <a:pPr lvl="0" algn="just">
              <a:lnSpc>
                <a:spcPct val="150000"/>
              </a:lnSpc>
              <a:spcAft>
                <a:spcPts val="0"/>
              </a:spcAft>
              <a:defRPr/>
            </a:pP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铁　　　　　　　</a:t>
            </a:r>
            <a:endParaRPr kumimoji="0" lang="zh-CN" altLang="en-US" sz="48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89469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21" name="矩形 20">
            <a:extLst>
              <a:ext uri="{FF2B5EF4-FFF2-40B4-BE49-F238E27FC236}">
                <a16:creationId xmlns:a16="http://schemas.microsoft.com/office/drawing/2014/main" xmlns="" id="{57F3AE0F-07F0-4D80-A77A-638B5EA5493F}"/>
              </a:ext>
            </a:extLst>
          </p:cNvPr>
          <p:cNvSpPr/>
          <p:nvPr/>
        </p:nvSpPr>
        <p:spPr>
          <a:xfrm>
            <a:off x="1444025" y="2052638"/>
            <a:ext cx="11593288" cy="505061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取少量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中铝热反应所得的固体混合物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将</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其溶于足量稀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滴加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KSCN</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溶液无明显现象</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能</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不能</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说明固体混合物中无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理由是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44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u="sng" dirty="0">
                <a:solidFill>
                  <a:schemeClr val="bg1"/>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用离子方程式说明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2" name="矩形 21">
            <a:extLst>
              <a:ext uri="{FF2B5EF4-FFF2-40B4-BE49-F238E27FC236}">
                <a16:creationId xmlns:a16="http://schemas.microsoft.com/office/drawing/2014/main" xmlns="" id="{FCF94A47-C3DC-4C1B-B1F0-ECD929A379B5}"/>
              </a:ext>
            </a:extLst>
          </p:cNvPr>
          <p:cNvSpPr/>
          <p:nvPr/>
        </p:nvSpPr>
        <p:spPr>
          <a:xfrm>
            <a:off x="13753852" y="2140147"/>
            <a:ext cx="8392265" cy="52410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3" name="Rectangle 17">
            <a:extLst>
              <a:ext uri="{FF2B5EF4-FFF2-40B4-BE49-F238E27FC236}">
                <a16:creationId xmlns:a16="http://schemas.microsoft.com/office/drawing/2014/main" xmlns="" id="{41116C5C-6F1F-483C-AFC7-A45D6C94DDC9}"/>
              </a:ext>
            </a:extLst>
          </p:cNvPr>
          <p:cNvSpPr>
            <a:spLocks noChangeArrowheads="1"/>
          </p:cNvSpPr>
          <p:nvPr/>
        </p:nvSpPr>
        <p:spPr bwMode="auto">
          <a:xfrm>
            <a:off x="14041884" y="2140147"/>
            <a:ext cx="8136904" cy="5050998"/>
          </a:xfrm>
          <a:prstGeom prst="rect">
            <a:avLst/>
          </a:prstGeom>
          <a:noFill/>
          <a:ln w="9525">
            <a:noFill/>
            <a:miter lim="800000"/>
            <a:headEnd/>
            <a:tailEnd/>
          </a:ln>
        </p:spPr>
        <p:txBody>
          <a:bodyPr wrap="square" anchor="ctr">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反应后固体混合物中若有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因发生反应</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+6H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+3H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Fe+2Fe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=3Fe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转化为</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a:t>
            </a:r>
            <a:r>
              <a:rPr lang="en-US" altLang="zh-CN" sz="4400" dirty="0">
                <a:solidFill>
                  <a:srgbClr val="A50021"/>
                </a:solidFill>
                <a:latin typeface="Times New Roman" panose="02020603050405020304" pitchFamily="18" charset="0"/>
                <a:ea typeface="微软雅黑" panose="020B0503020204020204" pitchFamily="34" charset="-122"/>
              </a:rPr>
              <a:t>KSCN</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不会变红。</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24" name="Rectangle 16">
            <a:extLst>
              <a:ext uri="{FF2B5EF4-FFF2-40B4-BE49-F238E27FC236}">
                <a16:creationId xmlns:a16="http://schemas.microsoft.com/office/drawing/2014/main" xmlns="" id="{7C1F54E7-9D13-4E67-9734-BEF696FEF52C}"/>
              </a:ext>
            </a:extLst>
          </p:cNvPr>
          <p:cNvSpPr>
            <a:spLocks noChangeArrowheads="1"/>
          </p:cNvSpPr>
          <p:nvPr/>
        </p:nvSpPr>
        <p:spPr bwMode="auto">
          <a:xfrm>
            <a:off x="2304580" y="3924846"/>
            <a:ext cx="1767529" cy="987963"/>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不能　</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25" name="Rectangle 16">
            <a:extLst>
              <a:ext uri="{FF2B5EF4-FFF2-40B4-BE49-F238E27FC236}">
                <a16:creationId xmlns:a16="http://schemas.microsoft.com/office/drawing/2014/main" xmlns="" id="{3C5DC2C3-6A50-4295-9AF6-54AA6A021406}"/>
              </a:ext>
            </a:extLst>
          </p:cNvPr>
          <p:cNvSpPr>
            <a:spLocks noChangeArrowheads="1"/>
          </p:cNvSpPr>
          <p:nvPr/>
        </p:nvSpPr>
        <p:spPr bwMode="auto">
          <a:xfrm>
            <a:off x="1447700" y="4932958"/>
            <a:ext cx="11593288" cy="2002023"/>
          </a:xfrm>
          <a:prstGeom prst="rect">
            <a:avLst/>
          </a:prstGeom>
          <a:noFill/>
          <a:ln w="9525">
            <a:noFill/>
            <a:miter lim="800000"/>
            <a:headEnd/>
            <a:tailEnd/>
          </a:ln>
        </p:spPr>
        <p:txBody>
          <a:bodyPr wrap="square" anchor="ctr">
            <a:spAutoFit/>
          </a:bodyPr>
          <a:lstStyle/>
          <a:p>
            <a:pPr lvl="0" algn="just" latinLnBrk="1">
              <a:lnSpc>
                <a:spcPct val="150000"/>
              </a:lnSpc>
              <a:spcAft>
                <a:spcPts val="0"/>
              </a:spcAft>
              <a:defRPr/>
            </a:pPr>
            <a:r>
              <a:rPr lang="en-US" altLang="zh-CN" sz="4400" dirty="0">
                <a:solidFill>
                  <a:srgbClr val="A50021"/>
                </a:solidFill>
                <a:latin typeface="Times New Roman" panose="02020603050405020304" pitchFamily="18" charset="0"/>
                <a:ea typeface="微软雅黑" panose="020B0503020204020204" pitchFamily="34" charset="-122"/>
              </a:rPr>
              <a:t>                             Fe</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+6H</a:t>
            </a:r>
            <a:r>
              <a:rPr lang="en-US" altLang="zh-CN" sz="4400" baseline="30000" dirty="0">
                <a:solidFill>
                  <a:srgbClr val="A50021"/>
                </a:solidFill>
                <a:latin typeface="Times New Roman" panose="02020603050405020304" pitchFamily="18" charset="0"/>
                <a:ea typeface="微软雅黑" panose="020B0503020204020204" pitchFamily="34" charset="-122"/>
              </a:rPr>
              <a:t>+</a:t>
            </a: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+3H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vl="0" algn="just" latinLnBrk="1">
              <a:lnSpc>
                <a:spcPct val="150000"/>
              </a:lnSpc>
              <a:spcAft>
                <a:spcPts val="0"/>
              </a:spcAft>
              <a:defRPr/>
            </a:pPr>
            <a:r>
              <a:rPr lang="en-US" altLang="zh-CN" sz="4400" dirty="0">
                <a:solidFill>
                  <a:srgbClr val="A50021"/>
                </a:solidFill>
                <a:latin typeface="Times New Roman" panose="02020603050405020304" pitchFamily="18" charset="0"/>
                <a:ea typeface="微软雅黑" panose="020B0503020204020204" pitchFamily="34" charset="-122"/>
              </a:rPr>
              <a:t>Fe+2Fe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=3Fe</a:t>
            </a:r>
            <a:r>
              <a:rPr lang="en-US" altLang="zh-CN" sz="4400" baseline="30000" dirty="0">
                <a:solidFill>
                  <a:srgbClr val="A50021"/>
                </a:solidFill>
                <a:latin typeface="Times New Roman" panose="02020603050405020304" pitchFamily="18" charset="0"/>
                <a:ea typeface="微软雅黑" panose="020B0503020204020204" pitchFamily="34" charset="-122"/>
              </a:rPr>
              <a:t>2+</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398285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2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11" name="矩形 10">
            <a:extLst>
              <a:ext uri="{FF2B5EF4-FFF2-40B4-BE49-F238E27FC236}">
                <a16:creationId xmlns:a16="http://schemas.microsoft.com/office/drawing/2014/main" xmlns="" id="{57F3AE0F-07F0-4D80-A77A-638B5EA5493F}"/>
              </a:ext>
            </a:extLst>
          </p:cNvPr>
          <p:cNvSpPr/>
          <p:nvPr/>
        </p:nvSpPr>
        <p:spPr>
          <a:xfrm>
            <a:off x="1487898" y="1980630"/>
            <a:ext cx="20834906" cy="8097601"/>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某同学对</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铝热反应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的现象有这样的描述</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反应放出大量的热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并发出耀眼的光芒</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纸漏斗的下部被烧穿</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有熔融物落入沙中。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查阅《化学手册》知</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的熔点、沸点数据如</a:t>
            </a:r>
            <a:r>
              <a:rPr lang="zh-CN" altLang="en-US"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右</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表所示</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该同学推测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铝热反应所得到的熔融物</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应是铁铝合金。理由是该反应放出的热量</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使铁熔化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而铝的熔点比铁低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此时液态的</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铁和铝熔合形成铁铝合金。你认为他的解</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释是否合理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合理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不合理</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B94F042C-3727-4C35-A3B2-DF02B9AC2352}"/>
              </a:ext>
            </a:extLst>
          </p:cNvPr>
          <p:cNvSpPr>
            <a:spLocks noChangeArrowheads="1"/>
          </p:cNvSpPr>
          <p:nvPr/>
        </p:nvSpPr>
        <p:spPr bwMode="auto">
          <a:xfrm>
            <a:off x="4536828" y="8893398"/>
            <a:ext cx="1947840" cy="988347"/>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合理</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336B40D6-5237-4ED7-874B-171DEC48BA1C}"/>
              </a:ext>
            </a:extLst>
          </p:cNvPr>
          <p:cNvSpPr/>
          <p:nvPr/>
        </p:nvSpPr>
        <p:spPr>
          <a:xfrm>
            <a:off x="13249796" y="7237214"/>
            <a:ext cx="9025594" cy="266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r>
              <a:rPr kumimoji="0" lang="en-US" altLang="zh-CN"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0</a:t>
            </a: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4" name="Rectangle 17">
            <a:extLst>
              <a:ext uri="{FF2B5EF4-FFF2-40B4-BE49-F238E27FC236}">
                <a16:creationId xmlns:a16="http://schemas.microsoft.com/office/drawing/2014/main" xmlns="" id="{67F4B1BA-2F74-497D-80EA-98B763A6DB23}"/>
              </a:ext>
            </a:extLst>
          </p:cNvPr>
          <p:cNvSpPr>
            <a:spLocks noChangeArrowheads="1"/>
          </p:cNvSpPr>
          <p:nvPr/>
        </p:nvSpPr>
        <p:spPr bwMode="auto">
          <a:xfrm>
            <a:off x="13465820" y="7237214"/>
            <a:ext cx="8424936" cy="2003625"/>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根据铁、铝的熔点、沸点可知</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在一定温度下</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能熔合。</a:t>
            </a:r>
            <a:endParaRPr lang="zh-CN" altLang="zh-CN" sz="4400" spc="-110" dirty="0">
              <a:solidFill>
                <a:srgbClr val="000000"/>
              </a:solidFill>
              <a:latin typeface="NEU-BZ-S92" panose="02020503000000020003"/>
              <a:ea typeface="方正书宋_GBK"/>
              <a:cs typeface="Times New Roman" panose="02020603050405020304" pitchFamily="18" charset="0"/>
            </a:endParaRPr>
          </a:p>
        </p:txBody>
      </p:sp>
      <p:graphicFrame>
        <p:nvGraphicFramePr>
          <p:cNvPr id="15" name="表格 14">
            <a:extLst>
              <a:ext uri="{FF2B5EF4-FFF2-40B4-BE49-F238E27FC236}">
                <a16:creationId xmlns:a16="http://schemas.microsoft.com/office/drawing/2014/main" xmlns="" id="{91D4D174-9041-44FE-84B2-AE3F5646D0AE}"/>
              </a:ext>
            </a:extLst>
          </p:cNvPr>
          <p:cNvGraphicFramePr>
            <a:graphicFrameLocks noGrp="1"/>
          </p:cNvGraphicFramePr>
          <p:nvPr>
            <p:extLst>
              <p:ext uri="{D42A27DB-BD31-4B8C-83A1-F6EECF244321}">
                <p14:modId xmlns:p14="http://schemas.microsoft.com/office/powerpoint/2010/main" val="555238835"/>
              </p:ext>
            </p:extLst>
          </p:nvPr>
        </p:nvGraphicFramePr>
        <p:xfrm>
          <a:off x="13249796" y="4085417"/>
          <a:ext cx="8813371" cy="3017520"/>
        </p:xfrm>
        <a:graphic>
          <a:graphicData uri="http://schemas.openxmlformats.org/drawingml/2006/table">
            <a:tbl>
              <a:tblPr firstRow="1" firstCol="1" bandRow="1"/>
              <a:tblGrid>
                <a:gridCol w="2033855">
                  <a:extLst>
                    <a:ext uri="{9D8B030D-6E8A-4147-A177-3AD203B41FA5}">
                      <a16:colId xmlns:a16="http://schemas.microsoft.com/office/drawing/2014/main" xmlns="" val="669572158"/>
                    </a:ext>
                  </a:extLst>
                </a:gridCol>
                <a:gridCol w="1694879">
                  <a:extLst>
                    <a:ext uri="{9D8B030D-6E8A-4147-A177-3AD203B41FA5}">
                      <a16:colId xmlns:a16="http://schemas.microsoft.com/office/drawing/2014/main" xmlns="" val="463364944"/>
                    </a:ext>
                  </a:extLst>
                </a:gridCol>
                <a:gridCol w="1694879">
                  <a:extLst>
                    <a:ext uri="{9D8B030D-6E8A-4147-A177-3AD203B41FA5}">
                      <a16:colId xmlns:a16="http://schemas.microsoft.com/office/drawing/2014/main" xmlns="" val="3137832852"/>
                    </a:ext>
                  </a:extLst>
                </a:gridCol>
                <a:gridCol w="1694879">
                  <a:extLst>
                    <a:ext uri="{9D8B030D-6E8A-4147-A177-3AD203B41FA5}">
                      <a16:colId xmlns:a16="http://schemas.microsoft.com/office/drawing/2014/main" xmlns="" val="1218868869"/>
                    </a:ext>
                  </a:extLst>
                </a:gridCol>
                <a:gridCol w="1694879">
                  <a:extLst>
                    <a:ext uri="{9D8B030D-6E8A-4147-A177-3AD203B41FA5}">
                      <a16:colId xmlns:a16="http://schemas.microsoft.com/office/drawing/2014/main" xmlns="" val="3929759071"/>
                    </a:ext>
                  </a:extLst>
                </a:gridCol>
              </a:tblGrid>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物质</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Al</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Fe</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3</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2187148685"/>
                  </a:ext>
                </a:extLst>
              </a:tr>
              <a:tr h="153344">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熔点</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660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2054</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1535</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1462</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811176062"/>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沸点</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2467</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2980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2750</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659883683"/>
                  </a:ext>
                </a:extLst>
              </a:tr>
            </a:tbl>
          </a:graphicData>
        </a:graphic>
      </p:graphicFrame>
    </p:spTree>
    <p:extLst>
      <p:ext uri="{BB962C8B-B14F-4D97-AF65-F5344CB8AC3E}">
        <p14:creationId xmlns:p14="http://schemas.microsoft.com/office/powerpoint/2010/main" val="67625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素养全面提升.EPS" descr="id:2147500807;FounderCES">
            <a:extLst>
              <a:ext uri="{FF2B5EF4-FFF2-40B4-BE49-F238E27FC236}">
                <a16:creationId xmlns:a16="http://schemas.microsoft.com/office/drawing/2014/main" xmlns="" id="{2FF38BE5-7BD3-43F4-9595-E0EAC91414AA}"/>
              </a:ext>
            </a:extLst>
          </p:cNvPr>
          <p:cNvPicPr/>
          <p:nvPr/>
        </p:nvPicPr>
        <p:blipFill>
          <a:blip r:embed="rId2"/>
          <a:stretch>
            <a:fillRect/>
          </a:stretch>
        </p:blipFill>
        <p:spPr>
          <a:xfrm>
            <a:off x="1415890" y="1260550"/>
            <a:ext cx="20906914" cy="720080"/>
          </a:xfrm>
          <a:prstGeom prst="rect">
            <a:avLst/>
          </a:prstGeom>
        </p:spPr>
      </p:pic>
      <p:sp>
        <p:nvSpPr>
          <p:cNvPr id="6" name="矩形 5">
            <a:extLst>
              <a:ext uri="{FF2B5EF4-FFF2-40B4-BE49-F238E27FC236}">
                <a16:creationId xmlns:a16="http://schemas.microsoft.com/office/drawing/2014/main" xmlns="" id="{57F3AE0F-07F0-4D80-A77A-638B5EA5493F}"/>
              </a:ext>
            </a:extLst>
          </p:cNvPr>
          <p:cNvSpPr/>
          <p:nvPr/>
        </p:nvSpPr>
        <p:spPr>
          <a:xfrm>
            <a:off x="1487898" y="1980630"/>
            <a:ext cx="20834906"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设计一个简单的实验方案</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证明上述所得的块状熔融物中含有金属铝。该实验所用试剂是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反应的离子方程式为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7" name="Rectangle 16">
            <a:extLst>
              <a:ext uri="{FF2B5EF4-FFF2-40B4-BE49-F238E27FC236}">
                <a16:creationId xmlns:a16="http://schemas.microsoft.com/office/drawing/2014/main" xmlns="" id="{B94F042C-3727-4C35-A3B2-DF02B9AC2352}"/>
              </a:ext>
            </a:extLst>
          </p:cNvPr>
          <p:cNvSpPr>
            <a:spLocks noChangeArrowheads="1"/>
          </p:cNvSpPr>
          <p:nvPr/>
        </p:nvSpPr>
        <p:spPr bwMode="auto">
          <a:xfrm>
            <a:off x="3672732" y="2864875"/>
            <a:ext cx="2880320"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8" name="矩形 7">
            <a:extLst>
              <a:ext uri="{FF2B5EF4-FFF2-40B4-BE49-F238E27FC236}">
                <a16:creationId xmlns:a16="http://schemas.microsoft.com/office/drawing/2014/main" xmlns="" id="{336B40D6-5237-4ED7-874B-171DEC48BA1C}"/>
              </a:ext>
            </a:extLst>
          </p:cNvPr>
          <p:cNvSpPr/>
          <p:nvPr/>
        </p:nvSpPr>
        <p:spPr>
          <a:xfrm>
            <a:off x="1559906" y="4167754"/>
            <a:ext cx="20762898" cy="1264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r>
              <a:rPr kumimoji="0" lang="en-US" altLang="zh-CN"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0</a:t>
            </a: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9" name="Rectangle 17">
            <a:extLst>
              <a:ext uri="{FF2B5EF4-FFF2-40B4-BE49-F238E27FC236}">
                <a16:creationId xmlns:a16="http://schemas.microsoft.com/office/drawing/2014/main" xmlns="" id="{67F4B1BA-2F74-497D-80EA-98B763A6DB23}"/>
              </a:ext>
            </a:extLst>
          </p:cNvPr>
          <p:cNvSpPr>
            <a:spLocks noChangeArrowheads="1"/>
          </p:cNvSpPr>
          <p:nvPr/>
        </p:nvSpPr>
        <p:spPr bwMode="auto">
          <a:xfrm>
            <a:off x="1769979" y="4140870"/>
            <a:ext cx="18506056" cy="987963"/>
          </a:xfrm>
          <a:prstGeom prst="rect">
            <a:avLst/>
          </a:prstGeom>
          <a:noFill/>
          <a:ln w="9525">
            <a:noFill/>
            <a:miter lim="800000"/>
            <a:headEnd/>
            <a:tailEnd/>
          </a:ln>
        </p:spPr>
        <p:txBody>
          <a:bodyPr wrap="square" anchor="ctr">
            <a:spAutoFit/>
          </a:bodyPr>
          <a:lstStyle/>
          <a:p>
            <a:pPr lvl="0">
              <a:lnSpc>
                <a:spcPct val="150000"/>
              </a:lnSpc>
              <a:spcAft>
                <a:spcPts val="0"/>
              </a:spcAft>
            </a:pPr>
            <a:r>
              <a:rPr lang="en-US" altLang="zh-CN" sz="4400" b="1"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spc="-11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与强碱溶液反应生成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可证明</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的存在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故选用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0" name="矩形 9">
            <a:extLst>
              <a:ext uri="{FF2B5EF4-FFF2-40B4-BE49-F238E27FC236}">
                <a16:creationId xmlns:a16="http://schemas.microsoft.com/office/drawing/2014/main" xmlns="" id="{65B48E3D-3FBB-4953-AF1A-FFE47B385D2F}"/>
              </a:ext>
            </a:extLst>
          </p:cNvPr>
          <p:cNvSpPr/>
          <p:nvPr/>
        </p:nvSpPr>
        <p:spPr>
          <a:xfrm>
            <a:off x="1656508" y="5432473"/>
            <a:ext cx="20834906" cy="2003625"/>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实验室溶解该熔融物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下列试剂中最好的是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填字母</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浓硫酸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稀硫酸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稀硝酸</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D.</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氢氧化钠溶液</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angle 16">
                <a:extLst>
                  <a:ext uri="{FF2B5EF4-FFF2-40B4-BE49-F238E27FC236}">
                    <a16:creationId xmlns:a16="http://schemas.microsoft.com/office/drawing/2014/main" xmlns="" id="{ACCC85C6-D93A-42EF-B3C3-AB90A2C490D6}"/>
                  </a:ext>
                </a:extLst>
              </p:cNvPr>
              <p:cNvSpPr>
                <a:spLocks noChangeArrowheads="1"/>
              </p:cNvSpPr>
              <p:nvPr/>
            </p:nvSpPr>
            <p:spPr bwMode="auto">
              <a:xfrm>
                <a:off x="12169676" y="2844726"/>
                <a:ext cx="8572576" cy="987963"/>
              </a:xfrm>
              <a:prstGeom prst="rect">
                <a:avLst/>
              </a:prstGeom>
              <a:noFill/>
              <a:ln w="9525">
                <a:noFill/>
                <a:miter lim="800000"/>
                <a:headEnd/>
                <a:tailEnd/>
              </a:ln>
            </p:spPr>
            <p:txBody>
              <a:bodyPr wrap="square" anchor="ctr">
                <a:spAutoFit/>
              </a:bodyPr>
              <a:lstStyle/>
              <a:p>
                <a:pPr lvl="0">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2Al+2OH</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O=2Al</a:t>
                </a:r>
                <a14:m>
                  <m:oMath xmlns:m="http://schemas.openxmlformats.org/officeDocument/2006/math">
                    <m:sSubSup>
                      <m:sSub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sub>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p:sp>
            <p:nvSpPr>
              <p:cNvPr id="11" name="Rectangle 16">
                <a:extLst>
                  <a:ext uri="{FF2B5EF4-FFF2-40B4-BE49-F238E27FC236}">
                    <a16:creationId xmlns:a16="http://schemas.microsoft.com/office/drawing/2014/main" xmlns:a14="http://schemas.microsoft.com/office/drawing/2010/main" xmlns="" id="{ACCC85C6-D93A-42EF-B3C3-AB90A2C490D6}"/>
                  </a:ext>
                </a:extLst>
              </p:cNvPr>
              <p:cNvSpPr>
                <a:spLocks noRot="1" noChangeAspect="1" noMove="1" noResize="1" noEditPoints="1" noAdjustHandles="1" noChangeArrowheads="1" noChangeShapeType="1" noTextEdit="1"/>
              </p:cNvSpPr>
              <p:nvPr/>
            </p:nvSpPr>
            <p:spPr bwMode="auto">
              <a:xfrm>
                <a:off x="12169676" y="2844726"/>
                <a:ext cx="8572576" cy="987963"/>
              </a:xfrm>
              <a:prstGeom prst="rect">
                <a:avLst/>
              </a:prstGeom>
              <a:blipFill rotWithShape="1">
                <a:blip r:embed="rId3"/>
                <a:stretch>
                  <a:fillRect l="-2843" b="-23457"/>
                </a:stretch>
              </a:blipFill>
              <a:ln w="9525">
                <a:noFill/>
                <a:miter lim="800000"/>
                <a:headEnd/>
                <a:tailEnd/>
              </a:ln>
            </p:spPr>
            <p:txBody>
              <a:bodyPr/>
              <a:lstStyle/>
              <a:p>
                <a:r>
                  <a:rPr lang="zh-CN" altLang="en-US">
                    <a:noFill/>
                  </a:rPr>
                  <a:t> </a:t>
                </a:r>
              </a:p>
            </p:txBody>
          </p:sp>
        </mc:Fallback>
      </mc:AlternateContent>
      <p:sp>
        <p:nvSpPr>
          <p:cNvPr id="13" name="Rectangle 16">
            <a:extLst>
              <a:ext uri="{FF2B5EF4-FFF2-40B4-BE49-F238E27FC236}">
                <a16:creationId xmlns:a16="http://schemas.microsoft.com/office/drawing/2014/main" xmlns="" id="{89F3A416-2190-4C69-9002-A3092E6C68DD}"/>
              </a:ext>
            </a:extLst>
          </p:cNvPr>
          <p:cNvSpPr>
            <a:spLocks noChangeArrowheads="1"/>
          </p:cNvSpPr>
          <p:nvPr/>
        </p:nvSpPr>
        <p:spPr bwMode="auto">
          <a:xfrm>
            <a:off x="12817748" y="5312763"/>
            <a:ext cx="792088" cy="988347"/>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4" name="矩形 13">
            <a:extLst>
              <a:ext uri="{FF2B5EF4-FFF2-40B4-BE49-F238E27FC236}">
                <a16:creationId xmlns:a16="http://schemas.microsoft.com/office/drawing/2014/main" xmlns="" id="{00544D28-0D83-42C9-9177-D98069834BB3}"/>
              </a:ext>
            </a:extLst>
          </p:cNvPr>
          <p:cNvSpPr/>
          <p:nvPr/>
        </p:nvSpPr>
        <p:spPr>
          <a:xfrm>
            <a:off x="1563051" y="7712854"/>
            <a:ext cx="20759753" cy="1264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1" hangingPunct="1">
              <a:lnSpc>
                <a:spcPct val="100000"/>
              </a:lnSpc>
              <a:spcBef>
                <a:spcPct val="0"/>
              </a:spcBef>
              <a:spcAft>
                <a:spcPct val="0"/>
              </a:spcAft>
              <a:buClrTx/>
              <a:buSzTx/>
              <a:buFontTx/>
              <a:buNone/>
              <a:tabLst/>
              <a:defRPr/>
            </a:pPr>
            <a:r>
              <a:rPr kumimoji="0" lang="en-US" altLang="zh-CN"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0</a:t>
            </a:r>
            <a:endParaRPr kumimoji="0" lang="zh-CN" altLang="en-US" sz="42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5" name="Rectangle 17">
            <a:extLst>
              <a:ext uri="{FF2B5EF4-FFF2-40B4-BE49-F238E27FC236}">
                <a16:creationId xmlns:a16="http://schemas.microsoft.com/office/drawing/2014/main" xmlns="" id="{51B10780-FA6B-4FB7-8250-6DE80625CC76}"/>
              </a:ext>
            </a:extLst>
          </p:cNvPr>
          <p:cNvSpPr>
            <a:spLocks noChangeArrowheads="1"/>
          </p:cNvSpPr>
          <p:nvPr/>
        </p:nvSpPr>
        <p:spPr bwMode="auto">
          <a:xfrm>
            <a:off x="1728516" y="7712854"/>
            <a:ext cx="18506056"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均为活泼金属</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可以用稀硫酸溶解。</a:t>
            </a:r>
            <a:endParaRPr lang="zh-CN" altLang="zh-CN" sz="4400" spc="-11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148214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1" grpId="0"/>
      <p:bldP spid="13" grpId="0"/>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93013" y="5892871"/>
            <a:ext cx="14617624" cy="1215699"/>
          </a:xfrm>
          <a:prstGeom prst="rect">
            <a:avLst/>
          </a:prstGeom>
        </p:spPr>
        <p:txBody>
          <a:bodyPr wrap="square" lIns="91425" tIns="45711" rIns="91425" bIns="45711">
            <a:spAutoFit/>
          </a:bodyPr>
          <a:lstStyle/>
          <a:p>
            <a:pPr>
              <a:defRPr/>
            </a:pPr>
            <a:r>
              <a:rPr lang="zh-CN" altLang="en-US" sz="7300" b="1" spc="301" dirty="0">
                <a:solidFill>
                  <a:prstClr val="black"/>
                </a:solidFill>
                <a:latin typeface="微软雅黑" pitchFamily="34" charset="-122"/>
                <a:ea typeface="微软雅黑" pitchFamily="34" charset="-122"/>
              </a:rPr>
              <a:t>考例考法直击</a:t>
            </a:r>
            <a:endParaRPr lang="zh-CN" altLang="en-US" sz="9100" b="1" spc="301" dirty="0">
              <a:solidFill>
                <a:prstClr val="black"/>
              </a:solidFill>
              <a:latin typeface="微软雅黑" pitchFamily="34" charset="-122"/>
              <a:ea typeface="微软雅黑" pitchFamily="34" charset="-122"/>
            </a:endParaRPr>
          </a:p>
        </p:txBody>
      </p:sp>
      <p:cxnSp>
        <p:nvCxnSpPr>
          <p:cNvPr id="4" name="直接连接符 3"/>
          <p:cNvCxnSpPr/>
          <p:nvPr/>
        </p:nvCxnSpPr>
        <p:spPr>
          <a:xfrm>
            <a:off x="8929315" y="7237214"/>
            <a:ext cx="132494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266152"/>
      </p:ext>
    </p:extLst>
  </p:cSld>
  <p:clrMapOvr>
    <a:masterClrMapping/>
  </p:clrMapOvr>
  <p:transition>
    <p:pull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9350C703-0EC8-4087-A30D-899B46E0F5D1}"/>
              </a:ext>
            </a:extLst>
          </p:cNvPr>
          <p:cNvSpPr/>
          <p:nvPr/>
        </p:nvSpPr>
        <p:spPr>
          <a:xfrm>
            <a:off x="1415889" y="1476574"/>
            <a:ext cx="20985264" cy="6066276"/>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浙江</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月选考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固体化合物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种元素组成。某学习小组进行了如下实验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请回答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pPr>
            <a:r>
              <a:rPr lang="en-US" altLang="zh-CN" sz="4400" dirty="0">
                <a:solidFill>
                  <a:srgbClr val="000000"/>
                </a:solidFill>
                <a:latin typeface="Times New Roman" panose="02020603050405020304" pitchFamily="18" charset="0"/>
                <a:ea typeface="微软雅黑" panose="020B0503020204020204" pitchFamily="34" charset="-122"/>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由现象</a:t>
            </a:r>
            <a:r>
              <a:rPr lang="en-US" altLang="zh-CN" sz="4400" dirty="0">
                <a:solidFill>
                  <a:srgbClr val="000000"/>
                </a:solidFill>
                <a:latin typeface="Times New Roman" panose="02020603050405020304" pitchFamily="18" charset="0"/>
                <a:ea typeface="微软雅黑" panose="020B0503020204020204" pitchFamily="34" charset="-122"/>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得出化合物</a:t>
            </a:r>
            <a:r>
              <a:rPr lang="en-US" altLang="zh-CN" sz="4400" dirty="0">
                <a:solidFill>
                  <a:srgbClr val="000000"/>
                </a:solidFill>
                <a:latin typeface="Times New Roman" panose="02020603050405020304" pitchFamily="18" charset="0"/>
                <a:ea typeface="微软雅黑" panose="020B0503020204020204" pitchFamily="34" charset="-122"/>
              </a:rPr>
              <a:t>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含有</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元素</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填元素符号</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5" name="Rectangle 16">
            <a:extLst>
              <a:ext uri="{FF2B5EF4-FFF2-40B4-BE49-F238E27FC236}">
                <a16:creationId xmlns:a16="http://schemas.microsoft.com/office/drawing/2014/main" xmlns="" id="{F62233A5-DD00-432D-9065-126E4DCCC7C6}"/>
              </a:ext>
            </a:extLst>
          </p:cNvPr>
          <p:cNvSpPr>
            <a:spLocks noChangeArrowheads="1"/>
          </p:cNvSpPr>
          <p:nvPr/>
        </p:nvSpPr>
        <p:spPr bwMode="auto">
          <a:xfrm>
            <a:off x="8641284" y="6373118"/>
            <a:ext cx="707015" cy="986360"/>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O</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xmlns="" id="{97999DE3-0F45-4E80-92EA-E3DF86BFF6DA}"/>
              </a:ext>
            </a:extLst>
          </p:cNvPr>
          <p:cNvSpPr/>
          <p:nvPr/>
        </p:nvSpPr>
        <p:spPr>
          <a:xfrm>
            <a:off x="1512491" y="7885286"/>
            <a:ext cx="20888661"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矩形 6">
            <a:extLst>
              <a:ext uri="{FF2B5EF4-FFF2-40B4-BE49-F238E27FC236}">
                <a16:creationId xmlns:a16="http://schemas.microsoft.com/office/drawing/2014/main" xmlns="" id="{A3FF6216-575A-4123-8FCB-9718825291D6}"/>
              </a:ext>
            </a:extLst>
          </p:cNvPr>
          <p:cNvSpPr/>
          <p:nvPr/>
        </p:nvSpPr>
        <p:spPr>
          <a:xfrm>
            <a:off x="1656508" y="7957294"/>
            <a:ext cx="19514168" cy="987963"/>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现象</a:t>
            </a:r>
            <a:r>
              <a:rPr lang="en-US" altLang="zh-CN" sz="4400" dirty="0">
                <a:solidFill>
                  <a:srgbClr val="A50021"/>
                </a:solidFill>
                <a:latin typeface="Times New Roman" panose="02020603050405020304" pitchFamily="18" charset="0"/>
                <a:ea typeface="微软雅黑" panose="020B0503020204020204" pitchFamily="34" charset="-122"/>
              </a:rPr>
              <a:t>1</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说明混合气体中有水蒸气</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dirty="0">
                <a:solidFill>
                  <a:srgbClr val="A50021"/>
                </a:solidFill>
                <a:latin typeface="Times New Roman" panose="02020603050405020304" pitchFamily="18" charset="0"/>
                <a:ea typeface="微软雅黑" panose="020B0503020204020204" pitchFamily="34" charset="-122"/>
              </a:rPr>
              <a:t>X</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反应生成了</a:t>
            </a:r>
            <a:r>
              <a:rPr lang="en-US" altLang="zh-CN" sz="4400" dirty="0">
                <a:solidFill>
                  <a:srgbClr val="A50021"/>
                </a:solidFill>
                <a:latin typeface="Times New Roman" panose="02020603050405020304" pitchFamily="18" charset="0"/>
                <a:ea typeface="微软雅黑" panose="020B0503020204020204" pitchFamily="34" charset="-122"/>
              </a:rPr>
              <a:t>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O,X</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中含有氧元素。</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8" name="19-4-8.EPS" descr="id:2147508242;FounderCES">
            <a:extLst>
              <a:ext uri="{FF2B5EF4-FFF2-40B4-BE49-F238E27FC236}">
                <a16:creationId xmlns:a16="http://schemas.microsoft.com/office/drawing/2014/main" xmlns="" id="{6950058B-17EE-476E-B326-EA7523EEFD7E}"/>
              </a:ext>
            </a:extLst>
          </p:cNvPr>
          <p:cNvPicPr/>
          <p:nvPr/>
        </p:nvPicPr>
        <p:blipFill>
          <a:blip r:embed="rId2"/>
          <a:stretch>
            <a:fillRect/>
          </a:stretch>
        </p:blipFill>
        <p:spPr>
          <a:xfrm>
            <a:off x="4356808" y="2749791"/>
            <a:ext cx="15049672" cy="3301320"/>
          </a:xfrm>
          <a:prstGeom prst="rect">
            <a:avLst/>
          </a:prstGeom>
        </p:spPr>
      </p:pic>
    </p:spTree>
    <p:extLst>
      <p:ext uri="{BB962C8B-B14F-4D97-AF65-F5344CB8AC3E}">
        <p14:creationId xmlns:p14="http://schemas.microsoft.com/office/powerpoint/2010/main" val="8471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CD88FABA-CFED-4638-AE88-7652F3766B57}"/>
              </a:ext>
            </a:extLst>
          </p:cNvPr>
          <p:cNvSpPr/>
          <p:nvPr/>
        </p:nvSpPr>
        <p:spPr>
          <a:xfrm>
            <a:off x="1559906" y="1980630"/>
            <a:ext cx="20762898" cy="8101705"/>
          </a:xfrm>
          <a:prstGeom prst="rect">
            <a:avLst/>
          </a:prstGeom>
        </p:spPr>
        <p:txBody>
          <a:bodyPr wrap="square">
            <a:spAutoFit/>
          </a:bodyPr>
          <a:lstStyle/>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铜在干燥的空气中性质稳定</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但在潮湿的空气里则会被锈蚀</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在其表面逐渐形成一层绿色的</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。有关化学方程式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写出下列化学方程式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铜在空气中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铜丝在硫蒸气中反应</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制备方法</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干法制铜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2CuO+CO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CO+CuO</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Cu+CO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湿法制铜</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+4H</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+3H</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O+CO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+Zn=Zn</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9"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0" name="矩形 9">
            <a:extLst>
              <a:ext uri="{FF2B5EF4-FFF2-40B4-BE49-F238E27FC236}">
                <a16:creationId xmlns:a16="http://schemas.microsoft.com/office/drawing/2014/main" xmlns="" id="{595A9C2D-F70C-432C-9412-6D7739747C76}"/>
              </a:ext>
            </a:extLst>
          </p:cNvPr>
          <p:cNvSpPr/>
          <p:nvPr/>
        </p:nvSpPr>
        <p:spPr>
          <a:xfrm>
            <a:off x="5400924" y="3083397"/>
            <a:ext cx="1512168" cy="769441"/>
          </a:xfrm>
          <a:prstGeom prst="rect">
            <a:avLst/>
          </a:prstGeom>
        </p:spPr>
        <p:txBody>
          <a:bodyPr wrap="square">
            <a:spAutoFit/>
          </a:bodyPr>
          <a:lstStyle/>
          <a:p>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铜锈</a:t>
            </a:r>
            <a:endParaRPr lang="zh-CN" altLang="en-US" sz="4400" dirty="0"/>
          </a:p>
        </p:txBody>
      </p:sp>
      <p:sp>
        <p:nvSpPr>
          <p:cNvPr id="11" name="矩形 10">
            <a:extLst>
              <a:ext uri="{FF2B5EF4-FFF2-40B4-BE49-F238E27FC236}">
                <a16:creationId xmlns:a16="http://schemas.microsoft.com/office/drawing/2014/main" xmlns="" id="{9C9D3F7A-BE75-4D0B-8E7F-E482591933C7}"/>
              </a:ext>
            </a:extLst>
          </p:cNvPr>
          <p:cNvSpPr/>
          <p:nvPr/>
        </p:nvSpPr>
        <p:spPr>
          <a:xfrm>
            <a:off x="12097668" y="2853397"/>
            <a:ext cx="8352928" cy="999441"/>
          </a:xfrm>
          <a:prstGeom prst="rect">
            <a:avLst/>
          </a:prstGeom>
        </p:spPr>
        <p:txBody>
          <a:bodyPr wrap="square">
            <a:spAutoFit/>
          </a:bodyPr>
          <a:lstStyle/>
          <a:p>
            <a:pPr lvl="0">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2Cu+O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O=Cu</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2" name="图片 11">
            <a:extLst>
              <a:ext uri="{FF2B5EF4-FFF2-40B4-BE49-F238E27FC236}">
                <a16:creationId xmlns:a16="http://schemas.microsoft.com/office/drawing/2014/main" xmlns="" id="{6007CE76-D8F1-40A1-911C-C9D9393E3714}"/>
              </a:ext>
            </a:extLst>
          </p:cNvPr>
          <p:cNvPicPr/>
          <p:nvPr/>
        </p:nvPicPr>
        <p:blipFill>
          <a:blip r:embed="rId3">
            <a:clrChange>
              <a:clrFrom>
                <a:srgbClr val="FFFFFF"/>
              </a:clrFrom>
              <a:clrTo>
                <a:srgbClr val="FFFFFF">
                  <a:alpha val="0"/>
                </a:srgbClr>
              </a:clrTo>
            </a:clrChange>
          </a:blip>
          <a:stretch>
            <a:fillRect/>
          </a:stretch>
        </p:blipFill>
        <p:spPr>
          <a:xfrm>
            <a:off x="7948062" y="8173318"/>
            <a:ext cx="909246" cy="713329"/>
          </a:xfrm>
          <a:prstGeom prst="rect">
            <a:avLst/>
          </a:prstGeom>
        </p:spPr>
      </p:pic>
      <p:pic>
        <p:nvPicPr>
          <p:cNvPr id="13" name="图片 12">
            <a:extLst>
              <a:ext uri="{FF2B5EF4-FFF2-40B4-BE49-F238E27FC236}">
                <a16:creationId xmlns:a16="http://schemas.microsoft.com/office/drawing/2014/main" xmlns="" id="{16661A16-3A66-4611-B074-69966C8082EE}"/>
              </a:ext>
            </a:extLst>
          </p:cNvPr>
          <p:cNvPicPr/>
          <p:nvPr/>
        </p:nvPicPr>
        <p:blipFill>
          <a:blip r:embed="rId3">
            <a:clrChange>
              <a:clrFrom>
                <a:srgbClr val="FFFFFF"/>
              </a:clrFrom>
              <a:clrTo>
                <a:srgbClr val="FFFFFF">
                  <a:alpha val="0"/>
                </a:srgbClr>
              </a:clrTo>
            </a:clrChange>
          </a:blip>
          <a:stretch>
            <a:fillRect/>
          </a:stretch>
        </p:blipFill>
        <p:spPr>
          <a:xfrm>
            <a:off x="15914092" y="8180069"/>
            <a:ext cx="909246" cy="713329"/>
          </a:xfrm>
          <a:prstGeom prst="rect">
            <a:avLst/>
          </a:prstGeom>
        </p:spPr>
      </p:pic>
      <p:grpSp>
        <p:nvGrpSpPr>
          <p:cNvPr id="14" name="组合 13">
            <a:extLst>
              <a:ext uri="{FF2B5EF4-FFF2-40B4-BE49-F238E27FC236}">
                <a16:creationId xmlns:a16="http://schemas.microsoft.com/office/drawing/2014/main" xmlns="" id="{4F610AF8-19A1-48AE-8BD0-A54132CE179E}"/>
              </a:ext>
            </a:extLst>
          </p:cNvPr>
          <p:cNvGrpSpPr/>
          <p:nvPr/>
        </p:nvGrpSpPr>
        <p:grpSpPr>
          <a:xfrm>
            <a:off x="5976988" y="4876996"/>
            <a:ext cx="4392488" cy="992066"/>
            <a:chOff x="5976988" y="4876996"/>
            <a:chExt cx="4392488" cy="992066"/>
          </a:xfrm>
        </p:grpSpPr>
        <p:sp>
          <p:nvSpPr>
            <p:cNvPr id="15" name="矩形 14">
              <a:extLst>
                <a:ext uri="{FF2B5EF4-FFF2-40B4-BE49-F238E27FC236}">
                  <a16:creationId xmlns:a16="http://schemas.microsoft.com/office/drawing/2014/main" xmlns="" id="{86CBDFD7-C7E9-499E-83CC-7EAB72FB37BA}"/>
                </a:ext>
              </a:extLst>
            </p:cNvPr>
            <p:cNvSpPr/>
            <p:nvPr/>
          </p:nvSpPr>
          <p:spPr>
            <a:xfrm>
              <a:off x="5976988" y="4876996"/>
              <a:ext cx="4392488" cy="992066"/>
            </a:xfrm>
            <a:prstGeom prst="rect">
              <a:avLst/>
            </a:prstGeom>
          </p:spPr>
          <p:txBody>
            <a:bodyPr wrap="square">
              <a:spAutoFit/>
            </a:bodyPr>
            <a:lstStyle/>
            <a:p>
              <a:pPr lvl="0">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2Cu+O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2CuO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6" name="图片 15">
              <a:extLst>
                <a:ext uri="{FF2B5EF4-FFF2-40B4-BE49-F238E27FC236}">
                  <a16:creationId xmlns:a16="http://schemas.microsoft.com/office/drawing/2014/main" xmlns="" id="{3624B942-55DA-4C92-B2AF-D4418983F743}"/>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7777188" y="4961489"/>
              <a:ext cx="909246" cy="713329"/>
            </a:xfrm>
            <a:prstGeom prst="rect">
              <a:avLst/>
            </a:prstGeom>
          </p:spPr>
        </p:pic>
      </p:grpSp>
      <p:grpSp>
        <p:nvGrpSpPr>
          <p:cNvPr id="17" name="组合 16">
            <a:extLst>
              <a:ext uri="{FF2B5EF4-FFF2-40B4-BE49-F238E27FC236}">
                <a16:creationId xmlns:a16="http://schemas.microsoft.com/office/drawing/2014/main" xmlns="" id="{84475A68-35D7-45D5-A600-ADB2389488AF}"/>
              </a:ext>
            </a:extLst>
          </p:cNvPr>
          <p:cNvGrpSpPr/>
          <p:nvPr/>
        </p:nvGrpSpPr>
        <p:grpSpPr>
          <a:xfrm>
            <a:off x="7129116" y="5869062"/>
            <a:ext cx="4104456" cy="999441"/>
            <a:chOff x="6481044" y="6841025"/>
            <a:chExt cx="4104456" cy="999441"/>
          </a:xfrm>
        </p:grpSpPr>
        <p:sp>
          <p:nvSpPr>
            <p:cNvPr id="18" name="矩形 17">
              <a:extLst>
                <a:ext uri="{FF2B5EF4-FFF2-40B4-BE49-F238E27FC236}">
                  <a16:creationId xmlns:a16="http://schemas.microsoft.com/office/drawing/2014/main" xmlns="" id="{E0A85666-D21D-48E0-84A8-1FA689B62BED}"/>
                </a:ext>
              </a:extLst>
            </p:cNvPr>
            <p:cNvSpPr/>
            <p:nvPr/>
          </p:nvSpPr>
          <p:spPr>
            <a:xfrm>
              <a:off x="6481044" y="6841025"/>
              <a:ext cx="4104456" cy="999441"/>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2Cu+S       Cu</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9" name="图片 18">
              <a:extLst>
                <a:ext uri="{FF2B5EF4-FFF2-40B4-BE49-F238E27FC236}">
                  <a16:creationId xmlns:a16="http://schemas.microsoft.com/office/drawing/2014/main" xmlns="" id="{7447AC53-8F2D-41C0-825B-734AA66B5AD3}"/>
                </a:ext>
              </a:extLst>
            </p:cNvPr>
            <p:cNvPicPr/>
            <p:nvPr/>
          </p:nvPicPr>
          <p:blipFill>
            <a:blip r:embed="rId3">
              <a:clrChange>
                <a:clrFrom>
                  <a:srgbClr val="FFFFFF"/>
                </a:clrFrom>
                <a:clrTo>
                  <a:srgbClr val="FFFFFF">
                    <a:alpha val="0"/>
                  </a:srgbClr>
                </a:clrTo>
              </a:clrChange>
              <a:duotone>
                <a:schemeClr val="accent2">
                  <a:shade val="45000"/>
                  <a:satMod val="135000"/>
                </a:schemeClr>
                <a:prstClr val="white"/>
              </a:duotone>
            </a:blip>
            <a:stretch>
              <a:fillRect/>
            </a:stretch>
          </p:blipFill>
          <p:spPr>
            <a:xfrm>
              <a:off x="8173232" y="6977630"/>
              <a:ext cx="909246" cy="713329"/>
            </a:xfrm>
            <a:prstGeom prst="rect">
              <a:avLst/>
            </a:prstGeom>
          </p:spPr>
        </p:pic>
      </p:grpSp>
    </p:spTree>
    <p:extLst>
      <p:ext uri="{BB962C8B-B14F-4D97-AF65-F5344CB8AC3E}">
        <p14:creationId xmlns:p14="http://schemas.microsoft.com/office/powerpoint/2010/main" val="84851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9350C703-0EC8-4087-A30D-899B46E0F5D1}"/>
              </a:ext>
            </a:extLst>
          </p:cNvPr>
          <p:cNvSpPr/>
          <p:nvPr/>
        </p:nvSpPr>
        <p:spPr>
          <a:xfrm>
            <a:off x="1415889" y="1476574"/>
            <a:ext cx="20985264" cy="5727722"/>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浙江</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月选考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固体化合物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种元素组成。某学习小组进行了如下实验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请回答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pPr>
            <a:r>
              <a:rPr lang="en-US" altLang="zh-CN" sz="44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固体混合物</a:t>
            </a:r>
            <a:r>
              <a:rPr lang="en-US" altLang="zh-CN" sz="4400" dirty="0">
                <a:solidFill>
                  <a:srgbClr val="000000"/>
                </a:solidFill>
                <a:latin typeface="Times New Roman" panose="02020603050405020304" pitchFamily="18" charset="0"/>
                <a:ea typeface="微软雅黑" panose="020B0503020204020204" pitchFamily="34" charset="-122"/>
              </a:rPr>
              <a:t>Y</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的成分</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F62233A5-DD00-432D-9065-126E4DCCC7C6}"/>
              </a:ext>
            </a:extLst>
          </p:cNvPr>
          <p:cNvSpPr>
            <a:spLocks noChangeArrowheads="1"/>
          </p:cNvSpPr>
          <p:nvPr/>
        </p:nvSpPr>
        <p:spPr bwMode="auto">
          <a:xfrm>
            <a:off x="7201124" y="6033227"/>
            <a:ext cx="3096344" cy="987963"/>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NaOH</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3" name="矩形 12">
            <a:extLst>
              <a:ext uri="{FF2B5EF4-FFF2-40B4-BE49-F238E27FC236}">
                <a16:creationId xmlns:a16="http://schemas.microsoft.com/office/drawing/2014/main" xmlns="" id="{97999DE3-0F45-4E80-92EA-E3DF86BFF6DA}"/>
              </a:ext>
            </a:extLst>
          </p:cNvPr>
          <p:cNvSpPr/>
          <p:nvPr/>
        </p:nvSpPr>
        <p:spPr>
          <a:xfrm>
            <a:off x="1415889" y="7204296"/>
            <a:ext cx="20985263" cy="2874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矩形 13">
            <a:extLst>
              <a:ext uri="{FF2B5EF4-FFF2-40B4-BE49-F238E27FC236}">
                <a16:creationId xmlns:a16="http://schemas.microsoft.com/office/drawing/2014/main" xmlns="" id="{A3FF6216-575A-4123-8FCB-9718825291D6}"/>
              </a:ext>
            </a:extLst>
          </p:cNvPr>
          <p:cNvSpPr/>
          <p:nvPr/>
        </p:nvSpPr>
        <p:spPr>
          <a:xfrm>
            <a:off x="1484679" y="7059718"/>
            <a:ext cx="20733154" cy="3019288"/>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sz="4400" dirty="0">
                <a:solidFill>
                  <a:srgbClr val="A50021"/>
                </a:solidFill>
                <a:latin typeface="Times New Roman" panose="02020603050405020304" pitchFamily="18" charset="0"/>
                <a:ea typeface="微软雅黑" panose="020B0503020204020204" pitchFamily="34" charset="-122"/>
              </a:rPr>
              <a:t>Y</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溶于水</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紫红色不溶物为</a:t>
            </a:r>
            <a:r>
              <a:rPr lang="en-US" altLang="zh-CN" sz="4400" dirty="0">
                <a:solidFill>
                  <a:srgbClr val="A50021"/>
                </a:solidFill>
                <a:latin typeface="Times New Roman" panose="02020603050405020304" pitchFamily="18" charset="0"/>
                <a:ea typeface="微软雅黑" panose="020B0503020204020204" pitchFamily="34" charset="-122"/>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单质</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碱性溶液焰色反应为黄色</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说明含有钠元素</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所以得出</a:t>
            </a:r>
            <a:r>
              <a:rPr lang="en-US" altLang="zh-CN" sz="4400" dirty="0">
                <a:solidFill>
                  <a:srgbClr val="A50021"/>
                </a:solidFill>
                <a:latin typeface="Times New Roman" panose="02020603050405020304" pitchFamily="18" charset="0"/>
                <a:ea typeface="微软雅黑" panose="020B0503020204020204" pitchFamily="34" charset="-122"/>
              </a:rPr>
              <a:t>X</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中含有</a:t>
            </a:r>
            <a:r>
              <a:rPr lang="en-US" altLang="zh-CN" sz="4400" dirty="0">
                <a:solidFill>
                  <a:srgbClr val="A50021"/>
                </a:solidFill>
                <a:latin typeface="Times New Roman" panose="02020603050405020304" pitchFamily="18" charset="0"/>
                <a:ea typeface="微软雅黑" panose="020B0503020204020204" pitchFamily="34" charset="-122"/>
              </a:rPr>
              <a:t>Na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三种元素</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则该碱性溶液一定为</a:t>
            </a:r>
            <a:r>
              <a:rPr lang="en-US" altLang="zh-CN" sz="4400" dirty="0">
                <a:solidFill>
                  <a:srgbClr val="A50021"/>
                </a:solidFill>
                <a:latin typeface="Times New Roman" panose="02020603050405020304" pitchFamily="18" charset="0"/>
                <a:ea typeface="微软雅黑" panose="020B0503020204020204" pitchFamily="34" charset="-122"/>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A50021"/>
                </a:solidFill>
                <a:latin typeface="Times New Roman" panose="02020603050405020304" pitchFamily="18" charset="0"/>
                <a:ea typeface="微软雅黑" panose="020B0503020204020204" pitchFamily="34" charset="-122"/>
              </a:rPr>
              <a:t>,Y</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4400" dirty="0">
                <a:solidFill>
                  <a:srgbClr val="A50021"/>
                </a:solidFill>
                <a:latin typeface="Times New Roman" panose="02020603050405020304" pitchFamily="18" charset="0"/>
                <a:ea typeface="微软雅黑" panose="020B0503020204020204" pitchFamily="34" charset="-122"/>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4400" dirty="0">
                <a:solidFill>
                  <a:srgbClr val="A50021"/>
                </a:solidFill>
                <a:latin typeface="Times New Roman" panose="02020603050405020304" pitchFamily="18" charset="0"/>
                <a:ea typeface="微软雅黑" panose="020B0503020204020204" pitchFamily="34" charset="-122"/>
              </a:rPr>
              <a:t>NaOH</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的混合物。</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pic>
        <p:nvPicPr>
          <p:cNvPr id="17" name="19-4-8.EPS" descr="id:2147508242;FounderCES">
            <a:extLst>
              <a:ext uri="{FF2B5EF4-FFF2-40B4-BE49-F238E27FC236}">
                <a16:creationId xmlns:a16="http://schemas.microsoft.com/office/drawing/2014/main" xmlns="" id="{6950058B-17EE-476E-B326-EA7523EEFD7E}"/>
              </a:ext>
            </a:extLst>
          </p:cNvPr>
          <p:cNvPicPr/>
          <p:nvPr/>
        </p:nvPicPr>
        <p:blipFill>
          <a:blip r:embed="rId2"/>
          <a:stretch>
            <a:fillRect/>
          </a:stretch>
        </p:blipFill>
        <p:spPr>
          <a:xfrm>
            <a:off x="5544940" y="2642127"/>
            <a:ext cx="13789532" cy="2918353"/>
          </a:xfrm>
          <a:prstGeom prst="rect">
            <a:avLst/>
          </a:prstGeom>
        </p:spPr>
      </p:pic>
    </p:spTree>
    <p:extLst>
      <p:ext uri="{BB962C8B-B14F-4D97-AF65-F5344CB8AC3E}">
        <p14:creationId xmlns:p14="http://schemas.microsoft.com/office/powerpoint/2010/main" val="8463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9350C703-0EC8-4087-A30D-899B46E0F5D1}"/>
              </a:ext>
            </a:extLst>
          </p:cNvPr>
          <p:cNvSpPr/>
          <p:nvPr/>
        </p:nvSpPr>
        <p:spPr>
          <a:xfrm>
            <a:off x="1415889" y="1476574"/>
            <a:ext cx="20985264" cy="6066276"/>
          </a:xfrm>
          <a:prstGeom prst="rect">
            <a:avLst/>
          </a:prstGeom>
        </p:spPr>
        <p:txBody>
          <a:bodyPr wrap="square">
            <a:spAutoFit/>
          </a:bodyPr>
          <a:lstStyle/>
          <a:p>
            <a:pPr>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2019·</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浙江</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月选考</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固体化合物</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种元素组成。某学习小组进行了如下实验</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20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请回答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的化学式</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rPr>
              <a:t>X</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与浓盐酸反应产生黄绿色气体</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固体完全溶解</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得到蓝色溶液</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该反应的化学方程式是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9" name="Rectangle 16">
            <a:extLst>
              <a:ext uri="{FF2B5EF4-FFF2-40B4-BE49-F238E27FC236}">
                <a16:creationId xmlns:a16="http://schemas.microsoft.com/office/drawing/2014/main" xmlns="" id="{F62233A5-DD00-432D-9065-126E4DCCC7C6}"/>
              </a:ext>
            </a:extLst>
          </p:cNvPr>
          <p:cNvSpPr>
            <a:spLocks noChangeArrowheads="1"/>
          </p:cNvSpPr>
          <p:nvPr/>
        </p:nvSpPr>
        <p:spPr bwMode="auto">
          <a:xfrm>
            <a:off x="4824860" y="5365006"/>
            <a:ext cx="2304256"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NaCuO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a16="http://schemas.microsoft.com/office/drawing/2014/main" xmlns="" id="{97999DE3-0F45-4E80-92EA-E3DF86BFF6DA}"/>
              </a:ext>
            </a:extLst>
          </p:cNvPr>
          <p:cNvSpPr/>
          <p:nvPr/>
        </p:nvSpPr>
        <p:spPr>
          <a:xfrm>
            <a:off x="1296468" y="7525245"/>
            <a:ext cx="20985263" cy="36384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mc:Choice xmlns:a14="http://schemas.microsoft.com/office/drawing/2010/main" Requires="a14">
          <p:sp>
            <p:nvSpPr>
              <p:cNvPr id="17" name="矩形 16">
                <a:extLst>
                  <a:ext uri="{FF2B5EF4-FFF2-40B4-BE49-F238E27FC236}">
                    <a16:creationId xmlns:a16="http://schemas.microsoft.com/office/drawing/2014/main" xmlns="" id="{A3FF6216-575A-4123-8FCB-9718825291D6}"/>
                  </a:ext>
                </a:extLst>
              </p:cNvPr>
              <p:cNvSpPr/>
              <p:nvPr/>
            </p:nvSpPr>
            <p:spPr>
              <a:xfrm>
                <a:off x="1377146" y="7525246"/>
                <a:ext cx="20733154" cy="3144322"/>
              </a:xfrm>
              <a:prstGeom prst="rect">
                <a:avLst/>
              </a:prstGeom>
            </p:spPr>
            <p:txBody>
              <a:bodyPr wrap="square">
                <a:spAutoFit/>
              </a:bodyPr>
              <a:lstStyle/>
              <a:p>
                <a:pPr latinLnBrk="1">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(Cu)=0.02 </a:t>
                </a:r>
                <a:r>
                  <a:rPr lang="en-US" altLang="zh-CN" sz="44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mol,</a:t>
                </a:r>
                <a:r>
                  <a:rPr lang="en-US" altLang="zh-CN" sz="4400" i="1"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(NaOH)=0.02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i="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14:m>
                  <m:oMath xmlns:m="http://schemas.openxmlformats.org/officeDocument/2006/math">
                    <m:f>
                      <m:f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38</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g</m:t>
                        </m:r>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28</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g</m:t>
                        </m:r>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0</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02</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mol</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×23</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g</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m:t>
                        </m:r>
                        <m:sSup>
                          <m:s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e>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sup>
                        </m:sSup>
                      </m:num>
                      <m:den>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16</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 </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g</m:t>
                        </m:r>
                        <m:r>
                          <m:rPr>
                            <m:nor/>
                          </m:rPr>
                          <a:rPr lang="en-US" altLang="zh-CN" sz="440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m:t>
                        </m:r>
                        <m:sSup>
                          <m:sSupPr>
                            <m:ctrlPr>
                              <a:rPr lang="zh-CN" altLang="zh-CN" sz="4400" i="1">
                                <a:solidFill>
                                  <a:srgbClr val="A50021"/>
                                </a:solidFill>
                                <a:latin typeface="Cambria Math"/>
                                <a:ea typeface="Cambria Math" panose="02040503050406030204" pitchFamily="18" charset="0"/>
                                <a:cs typeface="Times New Roman" panose="02020603050405020304" pitchFamily="18" charset="0"/>
                              </a:rPr>
                            </m:ctrlPr>
                          </m:sSupPr>
                          <m:e>
                            <m:r>
                              <m:rPr>
                                <m:sty m:val="p"/>
                              </m:rP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e>
                          <m:sup>
                            <m:r>
                              <m:rPr>
                                <m:nor/>
                              </m:rPr>
                              <a:rPr lang="en-US" altLang="zh-CN" sz="4400" i="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sup>
                        </m:sSup>
                      </m:den>
                    </m:f>
                  </m:oMath>
                </a14:m>
                <a:endPar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=0.04 mol,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三种原子的个数之比为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A50021"/>
                    </a:solidFill>
                    <a:latin typeface="NEU-BZ-S92" panose="02020503000000020003"/>
                    <a:cs typeface="宋体" panose="02010600030101010101" pitchFamily="2" charset="-122"/>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化学式为</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NaCuO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根据信息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,X</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与浓盐酸反应生成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根据元素守恒</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产物还有</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NaCl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据此配平可得。</a:t>
                </a:r>
                <a:endParaRPr lang="zh-CN" altLang="zh-CN" sz="1400" dirty="0">
                  <a:solidFill>
                    <a:srgbClr val="000000"/>
                  </a:solidFill>
                  <a:latin typeface="NEU-BZ-S92" panose="02020503000000020003"/>
                  <a:ea typeface="方正书宋_GBK"/>
                  <a:cs typeface="Times New Roman" panose="02020603050405020304" pitchFamily="18" charset="0"/>
                </a:endParaRPr>
              </a:p>
            </p:txBody>
          </p:sp>
        </mc:Choice>
        <mc:Fallback>
          <p:sp>
            <p:nvSpPr>
              <p:cNvPr id="17" name="矩形 16">
                <a:extLst>
                  <a:ext uri="{FF2B5EF4-FFF2-40B4-BE49-F238E27FC236}">
                    <a16:creationId xmlns:a16="http://schemas.microsoft.com/office/drawing/2014/main" xmlns:a14="http://schemas.microsoft.com/office/drawing/2010/main" xmlns="" id="{A3FF6216-575A-4123-8FCB-9718825291D6}"/>
                  </a:ext>
                </a:extLst>
              </p:cNvPr>
              <p:cNvSpPr>
                <a:spLocks noRot="1" noChangeAspect="1" noMove="1" noResize="1" noEditPoints="1" noAdjustHandles="1" noChangeArrowheads="1" noChangeShapeType="1" noTextEdit="1"/>
              </p:cNvSpPr>
              <p:nvPr/>
            </p:nvSpPr>
            <p:spPr>
              <a:xfrm>
                <a:off x="1377146" y="7525246"/>
                <a:ext cx="20733154" cy="3144322"/>
              </a:xfrm>
              <a:prstGeom prst="rect">
                <a:avLst/>
              </a:prstGeom>
              <a:blipFill rotWithShape="1">
                <a:blip r:embed="rId2"/>
                <a:stretch>
                  <a:fillRect l="-1206" r="-2676" b="-8333"/>
                </a:stretch>
              </a:blipFill>
            </p:spPr>
            <p:txBody>
              <a:bodyPr/>
              <a:lstStyle/>
              <a:p>
                <a:r>
                  <a:rPr lang="zh-CN" altLang="en-US">
                    <a:noFill/>
                  </a:rPr>
                  <a:t> </a:t>
                </a:r>
              </a:p>
            </p:txBody>
          </p:sp>
        </mc:Fallback>
      </mc:AlternateContent>
      <p:pic>
        <p:nvPicPr>
          <p:cNvPr id="18" name="19-4-8.EPS" descr="id:2147508242;FounderCES">
            <a:extLst>
              <a:ext uri="{FF2B5EF4-FFF2-40B4-BE49-F238E27FC236}">
                <a16:creationId xmlns:a16="http://schemas.microsoft.com/office/drawing/2014/main" xmlns="" id="{6950058B-17EE-476E-B326-EA7523EEFD7E}"/>
              </a:ext>
            </a:extLst>
          </p:cNvPr>
          <p:cNvPicPr/>
          <p:nvPr/>
        </p:nvPicPr>
        <p:blipFill>
          <a:blip r:embed="rId3"/>
          <a:stretch>
            <a:fillRect/>
          </a:stretch>
        </p:blipFill>
        <p:spPr>
          <a:xfrm>
            <a:off x="5760964" y="2340670"/>
            <a:ext cx="12565396" cy="2774337"/>
          </a:xfrm>
          <a:prstGeom prst="rect">
            <a:avLst/>
          </a:prstGeom>
        </p:spPr>
      </p:pic>
      <p:sp>
        <p:nvSpPr>
          <p:cNvPr id="19" name="Rectangle 16">
            <a:extLst>
              <a:ext uri="{FF2B5EF4-FFF2-40B4-BE49-F238E27FC236}">
                <a16:creationId xmlns:a16="http://schemas.microsoft.com/office/drawing/2014/main" xmlns="" id="{11DBACFD-C60B-4C03-A45B-C0F440709A6F}"/>
              </a:ext>
            </a:extLst>
          </p:cNvPr>
          <p:cNvSpPr>
            <a:spLocks noChangeArrowheads="1"/>
          </p:cNvSpPr>
          <p:nvPr/>
        </p:nvSpPr>
        <p:spPr bwMode="auto">
          <a:xfrm>
            <a:off x="7201124" y="6373118"/>
            <a:ext cx="10570132"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2NaCuO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+8HCl=2NaCl+2CuCl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+Cl</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2635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1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xmlns="" id="{9350C703-0EC8-4087-A30D-899B46E0F5D1}"/>
              </a:ext>
            </a:extLst>
          </p:cNvPr>
          <p:cNvSpPr/>
          <p:nvPr/>
        </p:nvSpPr>
        <p:spPr>
          <a:xfrm>
            <a:off x="1415888" y="1476574"/>
            <a:ext cx="21266955" cy="3019673"/>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2018·</a:t>
            </a:r>
            <a:r>
              <a:rPr lang="zh-CN" altLang="zh-CN" sz="4400"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海南卷</a:t>
            </a:r>
            <a:r>
              <a:rPr lang="en-US" altLang="zh-CN" sz="4400" b="1" dirty="0">
                <a:solidFill>
                  <a:srgbClr val="4C4C4C"/>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铜是人类发现最早并广泛使用的一种金属。回答下列问题</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a:p>
            <a:pPr>
              <a:lnSpc>
                <a:spcPct val="150000"/>
              </a:lnSpc>
            </a:pPr>
            <a:r>
              <a:rPr lang="en-US" altLang="zh-CN" sz="4400" dirty="0">
                <a:solidFill>
                  <a:srgbClr val="000000"/>
                </a:solidFill>
                <a:latin typeface="Times New Roman" panose="02020603050405020304" pitchFamily="18" charset="0"/>
                <a:ea typeface="微软雅黑" panose="020B0503020204020204" pitchFamily="34" charset="-122"/>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实验室使用稀硫酸和</a:t>
            </a:r>
            <a:r>
              <a:rPr lang="en-US" altLang="zh-CN" sz="4400" dirty="0">
                <a:solidFill>
                  <a:srgbClr val="000000"/>
                </a:solidFill>
                <a:latin typeface="Times New Roman" panose="02020603050405020304" pitchFamily="18" charset="0"/>
                <a:ea typeface="微软雅黑" panose="020B0503020204020204" pitchFamily="34" charset="-122"/>
              </a:rPr>
              <a:t>H</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en-US" altLang="zh-CN" sz="4400" dirty="0">
                <a:solidFill>
                  <a:srgbClr val="000000"/>
                </a:solidFill>
                <a:latin typeface="Times New Roman" panose="02020603050405020304" pitchFamily="18" charset="0"/>
                <a:ea typeface="微软雅黑" panose="020B0503020204020204" pitchFamily="34" charset="-122"/>
              </a:rPr>
              <a:t>O</a:t>
            </a:r>
            <a:r>
              <a:rPr lang="en-US" altLang="zh-CN" sz="4400" baseline="-25000" dirty="0">
                <a:solidFill>
                  <a:srgbClr val="000000"/>
                </a:solidFill>
                <a:latin typeface="Times New Roman" panose="02020603050405020304" pitchFamily="18" charset="0"/>
                <a:ea typeface="微软雅黑" panose="020B0503020204020204" pitchFamily="34" charset="-122"/>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溶解铜片</a:t>
            </a:r>
            <a:r>
              <a:rPr lang="en-US" altLang="zh-CN" sz="4400" dirty="0">
                <a:solidFill>
                  <a:srgbClr val="000000"/>
                </a:solidFill>
                <a:latin typeface="Times New Roman" panose="02020603050405020304" pitchFamily="18" charset="0"/>
                <a:ea typeface="微软雅黑" panose="020B0503020204020204" pitchFamily="34" charset="-122"/>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该反应的化学方程式为</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2" name="Rectangle 16">
            <a:extLst>
              <a:ext uri="{FF2B5EF4-FFF2-40B4-BE49-F238E27FC236}">
                <a16:creationId xmlns:a16="http://schemas.microsoft.com/office/drawing/2014/main" xmlns="" id="{F62233A5-DD00-432D-9065-126E4DCCC7C6}"/>
              </a:ext>
            </a:extLst>
          </p:cNvPr>
          <p:cNvSpPr>
            <a:spLocks noChangeArrowheads="1"/>
          </p:cNvSpPr>
          <p:nvPr/>
        </p:nvSpPr>
        <p:spPr bwMode="auto">
          <a:xfrm>
            <a:off x="1584501" y="3348782"/>
            <a:ext cx="7704856"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13" name="矩形 12">
            <a:extLst>
              <a:ext uri="{FF2B5EF4-FFF2-40B4-BE49-F238E27FC236}">
                <a16:creationId xmlns:a16="http://schemas.microsoft.com/office/drawing/2014/main" xmlns="" id="{97999DE3-0F45-4E80-92EA-E3DF86BFF6DA}"/>
              </a:ext>
            </a:extLst>
          </p:cNvPr>
          <p:cNvSpPr/>
          <p:nvPr/>
        </p:nvSpPr>
        <p:spPr>
          <a:xfrm>
            <a:off x="1512491" y="7430417"/>
            <a:ext cx="20810312" cy="3335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9" name="矩形 18">
            <a:extLst>
              <a:ext uri="{FF2B5EF4-FFF2-40B4-BE49-F238E27FC236}">
                <a16:creationId xmlns:a16="http://schemas.microsoft.com/office/drawing/2014/main" xmlns="" id="{A3FF6216-575A-4123-8FCB-9718825291D6}"/>
              </a:ext>
            </a:extLst>
          </p:cNvPr>
          <p:cNvSpPr/>
          <p:nvPr/>
        </p:nvSpPr>
        <p:spPr>
          <a:xfrm>
            <a:off x="1800524" y="7530294"/>
            <a:ext cx="20306256" cy="3019288"/>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电子工业使用</a:t>
            </a:r>
            <a:r>
              <a:rPr lang="en-US" altLang="zh-CN" sz="4400" dirty="0">
                <a:solidFill>
                  <a:srgbClr val="A50021"/>
                </a:solidFill>
                <a:latin typeface="Times New Roman" panose="02020603050405020304" pitchFamily="18" charset="0"/>
                <a:ea typeface="微软雅黑" panose="020B0503020204020204" pitchFamily="34" charset="-122"/>
              </a:rPr>
              <a:t>FeCl</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溶液刻蚀印刷电路板铜箔</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dirty="0">
                <a:solidFill>
                  <a:srgbClr val="A50021"/>
                </a:solidFill>
                <a:latin typeface="Times New Roman" panose="02020603050405020304" pitchFamily="18" charset="0"/>
                <a:ea typeface="微软雅黑" panose="020B0503020204020204" pitchFamily="34" charset="-122"/>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氧化为</a:t>
            </a:r>
            <a:r>
              <a:rPr lang="en-US" altLang="zh-CN" sz="4400" dirty="0">
                <a:solidFill>
                  <a:srgbClr val="A50021"/>
                </a:solidFill>
                <a:latin typeface="Times New Roman" panose="02020603050405020304" pitchFamily="18" charset="0"/>
                <a:ea typeface="微软雅黑" panose="020B0503020204020204" pitchFamily="34" charset="-122"/>
              </a:rPr>
              <a:t>Cu</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自身被还原为</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所以过程中发生的反应为</a:t>
            </a:r>
            <a:r>
              <a:rPr lang="en-US" altLang="zh-CN" sz="4400" dirty="0">
                <a:solidFill>
                  <a:srgbClr val="A50021"/>
                </a:solidFill>
                <a:latin typeface="Times New Roman" panose="02020603050405020304" pitchFamily="18" charset="0"/>
                <a:ea typeface="微软雅黑" panose="020B0503020204020204" pitchFamily="34" charset="-122"/>
              </a:rPr>
              <a:t>Cu+2Fe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=Cu</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+2Fe</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rPr>
              <a:t>FeCl</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发生水解使溶液呈酸性</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所以需保持溶液为酸性以抑制</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水解。</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0" name="矩形 19">
            <a:extLst>
              <a:ext uri="{FF2B5EF4-FFF2-40B4-BE49-F238E27FC236}">
                <a16:creationId xmlns:a16="http://schemas.microsoft.com/office/drawing/2014/main" xmlns="" id="{C4882E43-66FD-4897-8A76-3387E02C4CA7}"/>
              </a:ext>
            </a:extLst>
          </p:cNvPr>
          <p:cNvSpPr/>
          <p:nvPr/>
        </p:nvSpPr>
        <p:spPr>
          <a:xfrm>
            <a:off x="1481556" y="4336745"/>
            <a:ext cx="20841247" cy="3019288"/>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电子工业使用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溶液刻蚀印刷电路板铜箔</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写出该过程的离子方程式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。配制的</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FeCl</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溶液应保持</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酸性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碱性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中性</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原因是</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1" name="Rectangle 16">
            <a:extLst>
              <a:ext uri="{FF2B5EF4-FFF2-40B4-BE49-F238E27FC236}">
                <a16:creationId xmlns:a16="http://schemas.microsoft.com/office/drawing/2014/main" xmlns="" id="{B0CAFE00-9E70-4B6F-B03A-17FACCF2BBE0}"/>
              </a:ext>
            </a:extLst>
          </p:cNvPr>
          <p:cNvSpPr>
            <a:spLocks noChangeArrowheads="1"/>
          </p:cNvSpPr>
          <p:nvPr/>
        </p:nvSpPr>
        <p:spPr bwMode="auto">
          <a:xfrm>
            <a:off x="1440485" y="5220990"/>
            <a:ext cx="5400599"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2" name="Rectangle 16">
            <a:extLst>
              <a:ext uri="{FF2B5EF4-FFF2-40B4-BE49-F238E27FC236}">
                <a16:creationId xmlns:a16="http://schemas.microsoft.com/office/drawing/2014/main" xmlns="" id="{CC127E3F-6B38-4457-AB76-FD0C85092208}"/>
              </a:ext>
            </a:extLst>
          </p:cNvPr>
          <p:cNvSpPr>
            <a:spLocks noChangeArrowheads="1"/>
          </p:cNvSpPr>
          <p:nvPr/>
        </p:nvSpPr>
        <p:spPr bwMode="auto">
          <a:xfrm>
            <a:off x="13393813" y="5241139"/>
            <a:ext cx="1656183" cy="987963"/>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酸性</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3" name="Rectangle 16">
            <a:extLst>
              <a:ext uri="{FF2B5EF4-FFF2-40B4-BE49-F238E27FC236}">
                <a16:creationId xmlns:a16="http://schemas.microsoft.com/office/drawing/2014/main" xmlns="" id="{12C93033-C53C-4D2C-AF2F-5A9B628AC693}"/>
              </a:ext>
            </a:extLst>
          </p:cNvPr>
          <p:cNvSpPr>
            <a:spLocks noChangeArrowheads="1"/>
          </p:cNvSpPr>
          <p:nvPr/>
        </p:nvSpPr>
        <p:spPr bwMode="auto">
          <a:xfrm>
            <a:off x="3312693" y="6195899"/>
            <a:ext cx="6552727" cy="987963"/>
          </a:xfrm>
          <a:prstGeom prst="rect">
            <a:avLst/>
          </a:prstGeom>
          <a:noFill/>
          <a:ln w="9525">
            <a:noFill/>
            <a:miter lim="800000"/>
            <a:headEnd/>
            <a:tailEnd/>
          </a:ln>
        </p:spPr>
        <p:txBody>
          <a:bodyPr wrap="square" anchor="ctr">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防止</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水解生成</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Fe(OH)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261584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3" dur="500"/>
                                        <p:tgtEl>
                                          <p:spTgt spid="20">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6" dur="500"/>
                                        <p:tgtEl>
                                          <p:spTgt spid="2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1" grpId="0"/>
      <p:bldP spid="22" grpId="0"/>
      <p:bldP spid="2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矩形 7">
                <a:extLst>
                  <a:ext uri="{FF2B5EF4-FFF2-40B4-BE49-F238E27FC236}">
                    <a16:creationId xmlns:a16="http://schemas.microsoft.com/office/drawing/2014/main" xmlns="" id="{9350C703-0EC8-4087-A30D-899B46E0F5D1}"/>
                  </a:ext>
                </a:extLst>
              </p:cNvPr>
              <p:cNvSpPr/>
              <p:nvPr/>
            </p:nvSpPr>
            <p:spPr>
              <a:xfrm>
                <a:off x="1415888" y="1332558"/>
                <a:ext cx="10465756" cy="8117607"/>
              </a:xfrm>
              <a:prstGeom prst="rect">
                <a:avLst/>
              </a:prstGeom>
            </p:spPr>
            <p:txBody>
              <a:bodyPr wrap="square">
                <a:spAutoFit/>
              </a:bodyPr>
              <a:lstStyle/>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的浓度可采用碘量法测得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①</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+5I</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=2CuI↓+</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I</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r>
                      <a:rPr lang="en-US" altLang="zh-CN" sz="4400" i="1">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4400" dirty="0">
                    <a:solidFill>
                      <a:srgbClr val="000000"/>
                    </a:solidFill>
                    <a:latin typeface="NEU-BZ-S92" panose="02020503000000020003"/>
                    <a:cs typeface="宋体" panose="02010600030101010101" pitchFamily="2" charset="-122"/>
                  </a:rPr>
                  <a:t>  </a:t>
                </a:r>
              </a:p>
              <a:p>
                <a:pPr>
                  <a:lnSpc>
                    <a:spcPct val="150000"/>
                  </a:lnSpc>
                  <a:spcAft>
                    <a:spcPts val="0"/>
                  </a:spcAft>
                </a:pPr>
                <a:r>
                  <a:rPr lang="zh-CN" altLang="zh-CN" sz="4400" dirty="0">
                    <a:solidFill>
                      <a:srgbClr val="000000"/>
                    </a:solidFill>
                    <a:latin typeface="NEU-BZ-S92" panose="02020503000000020003"/>
                    <a:cs typeface="宋体" panose="02010600030101010101" pitchFamily="2" charset="-122"/>
                  </a:rPr>
                  <a:t>②</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I</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14:m>
                  <m:oMath xmlns:m="http://schemas.openxmlformats.org/officeDocument/2006/math">
                    <m:sSubSup>
                      <m:sSubSupPr>
                        <m:ctrlPr>
                          <a:rPr lang="zh-CN" altLang="zh-CN" sz="4400" i="1">
                            <a:solidFill>
                              <a:srgbClr val="000000"/>
                            </a:solidFill>
                            <a:latin typeface="Cambria Math"/>
                            <a:ea typeface="Cambria Math" panose="02040503050406030204" pitchFamily="18" charset="0"/>
                            <a:cs typeface="Times New Roman" panose="02020603050405020304" pitchFamily="18" charset="0"/>
                          </a:rPr>
                        </m:ctrlPr>
                      </m:sSubSupPr>
                      <m:e>
                        <m:r>
                          <m:rPr>
                            <m:sty m:val="p"/>
                          </m:rP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6</m:t>
                        </m:r>
                      </m:sub>
                      <m:sup>
                        <m:r>
                          <a:rPr lang="en-US" altLang="zh-CN" sz="4400">
                            <a:solidFill>
                              <a:srgbClr val="000000"/>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+3I</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4400" dirty="0">
                    <a:solidFill>
                      <a:srgbClr val="000000"/>
                    </a:solidFill>
                    <a:latin typeface="NEU-BZ-S92" panose="02020503000000020003"/>
                    <a:cs typeface="宋体" panose="02010600030101010101" pitchFamily="2" charset="-122"/>
                  </a:rPr>
                  <a:t>①</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中的氧化剂为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。现取</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20.00 mL</a:t>
                </a: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加入足量</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充分反应后</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0.100 0 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标准溶液滴定至</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终点</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25.00 mL,</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此溶液中</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的浓度为</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mol·L</a:t>
                </a:r>
                <a:r>
                  <a:rPr lang="en-US" altLang="zh-CN" sz="4400" baseline="30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p:sp>
            <p:nvSpPr>
              <p:cNvPr id="8" name="矩形 7">
                <a:extLst>
                  <a:ext uri="{FF2B5EF4-FFF2-40B4-BE49-F238E27FC236}">
                    <a16:creationId xmlns:a16="http://schemas.microsoft.com/office/drawing/2014/main" xmlns:a14="http://schemas.microsoft.com/office/drawing/2010/main" xmlns="" id="{9350C703-0EC8-4087-A30D-899B46E0F5D1}"/>
                  </a:ext>
                </a:extLst>
              </p:cNvPr>
              <p:cNvSpPr>
                <a:spLocks noRot="1" noChangeAspect="1" noMove="1" noResize="1" noEditPoints="1" noAdjustHandles="1" noChangeArrowheads="1" noChangeShapeType="1" noTextEdit="1"/>
              </p:cNvSpPr>
              <p:nvPr/>
            </p:nvSpPr>
            <p:spPr>
              <a:xfrm>
                <a:off x="1415888" y="1332558"/>
                <a:ext cx="10465756" cy="8117607"/>
              </a:xfrm>
              <a:prstGeom prst="rect">
                <a:avLst/>
              </a:prstGeom>
              <a:blipFill rotWithShape="1">
                <a:blip r:embed="rId2"/>
                <a:stretch>
                  <a:fillRect l="-2330" r="-874" b="-2705"/>
                </a:stretch>
              </a:blipFill>
            </p:spPr>
            <p:txBody>
              <a:bodyPr/>
              <a:lstStyle/>
              <a:p>
                <a:r>
                  <a:rPr lang="zh-CN" altLang="en-US">
                    <a:noFill/>
                  </a:rPr>
                  <a:t> </a:t>
                </a:r>
              </a:p>
            </p:txBody>
          </p:sp>
        </mc:Fallback>
      </mc:AlternateContent>
      <p:sp>
        <p:nvSpPr>
          <p:cNvPr id="14" name="Rectangle 16">
            <a:extLst>
              <a:ext uri="{FF2B5EF4-FFF2-40B4-BE49-F238E27FC236}">
                <a16:creationId xmlns:a16="http://schemas.microsoft.com/office/drawing/2014/main" xmlns="" id="{F62233A5-DD00-432D-9065-126E4DCCC7C6}"/>
              </a:ext>
            </a:extLst>
          </p:cNvPr>
          <p:cNvSpPr>
            <a:spLocks noChangeArrowheads="1"/>
          </p:cNvSpPr>
          <p:nvPr/>
        </p:nvSpPr>
        <p:spPr bwMode="auto">
          <a:xfrm>
            <a:off x="6625060" y="4305035"/>
            <a:ext cx="1368152"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Cu</a:t>
            </a:r>
            <a:r>
              <a:rPr lang="en-US" altLang="zh-CN" sz="4400" baseline="30000" dirty="0">
                <a:solidFill>
                  <a:srgbClr val="A50021"/>
                </a:solidFill>
                <a:latin typeface="Times New Roman" panose="02020603050405020304" pitchFamily="18" charset="0"/>
                <a:ea typeface="微软雅黑" panose="020B0503020204020204" pitchFamily="34" charset="-122"/>
              </a:rPr>
              <a:t>2+</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5" name="矩形 14">
            <a:extLst>
              <a:ext uri="{FF2B5EF4-FFF2-40B4-BE49-F238E27FC236}">
                <a16:creationId xmlns:a16="http://schemas.microsoft.com/office/drawing/2014/main" xmlns="" id="{97999DE3-0F45-4E80-92EA-E3DF86BFF6DA}"/>
              </a:ext>
            </a:extLst>
          </p:cNvPr>
          <p:cNvSpPr/>
          <p:nvPr/>
        </p:nvSpPr>
        <p:spPr>
          <a:xfrm>
            <a:off x="11834232" y="1404566"/>
            <a:ext cx="10513167" cy="9289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mc:Choice xmlns:a14="http://schemas.microsoft.com/office/drawing/2010/main" Requires="a14">
          <p:sp>
            <p:nvSpPr>
              <p:cNvPr id="16" name="矩形 15">
                <a:extLst>
                  <a:ext uri="{FF2B5EF4-FFF2-40B4-BE49-F238E27FC236}">
                    <a16:creationId xmlns:a16="http://schemas.microsoft.com/office/drawing/2014/main" xmlns="" id="{A3FF6216-575A-4123-8FCB-9718825291D6}"/>
                  </a:ext>
                </a:extLst>
              </p:cNvPr>
              <p:cNvSpPr/>
              <p:nvPr/>
            </p:nvSpPr>
            <p:spPr>
              <a:xfrm>
                <a:off x="11978248" y="1404566"/>
                <a:ext cx="10200540" cy="10134249"/>
              </a:xfrm>
              <a:prstGeom prst="rect">
                <a:avLst/>
              </a:prstGeom>
            </p:spPr>
            <p:txBody>
              <a:bodyPr wrap="square">
                <a:spAutoFit/>
              </a:bodyPr>
              <a:lstStyle/>
              <a:p>
                <a:pPr latinLnBrk="1">
                  <a:lnSpc>
                    <a:spcPct val="150000"/>
                  </a:lnSpc>
                  <a:spcAft>
                    <a:spcPts val="0"/>
                  </a:spcAft>
                </a:pPr>
                <a:r>
                  <a:rPr lang="en-US" altLang="zh-CN" sz="4400" b="1"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4400" spc="-120" dirty="0">
                    <a:solidFill>
                      <a:srgbClr val="A50021"/>
                    </a:solidFill>
                    <a:latin typeface="NEU-BZ-S92" panose="02020503000000020003"/>
                    <a:cs typeface="宋体" panose="02010600030101010101" pitchFamily="2" charset="-122"/>
                  </a:rPr>
                  <a:t>①</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氧化为</a:t>
                </a:r>
                <a14:m>
                  <m:oMath xmlns:m="http://schemas.openxmlformats.org/officeDocument/2006/math">
                    <m:sSubSup>
                      <m:sSubSupPr>
                        <m:ctrlPr>
                          <a:rPr lang="zh-CN" altLang="zh-CN" sz="4400" i="1" spc="-120">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I</m:t>
                        </m:r>
                      </m:e>
                      <m:sub>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spc="-12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所以氧化剂为</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。取</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20.00 mL</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的溶液</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加入足量</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KI</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充分反应后</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0.100 0 mol·L</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Na</a:t>
                </a:r>
                <a:r>
                  <a:rPr lang="en-US" altLang="zh-CN" sz="4400" spc="-12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spc="-12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spc="-12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标准溶液滴定至终点</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消耗</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a:t>
                </a:r>
                <a:r>
                  <a:rPr lang="en-US" altLang="zh-CN" sz="4400" spc="-12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S</a:t>
                </a:r>
                <a:r>
                  <a:rPr lang="en-US" altLang="zh-CN" sz="4400" spc="-12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spc="-12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25.00 mL,</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sSubSup>
                      <m:sSubSupPr>
                        <m:ctrlPr>
                          <a:rPr lang="zh-CN" altLang="zh-CN" sz="4400" i="1" spc="-120">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I</m:t>
                        </m:r>
                      </m:e>
                      <m:sub>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spc="-12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+2S</a:t>
                </a:r>
                <a:r>
                  <a:rPr lang="en-US" altLang="zh-CN" sz="4400" spc="-12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14:m>
                  <m:oMath xmlns:m="http://schemas.openxmlformats.org/officeDocument/2006/math">
                    <m:sSubSup>
                      <m:sSubSupPr>
                        <m:ctrlPr>
                          <a:rPr lang="zh-CN" altLang="zh-CN" sz="4400" i="1" spc="-120">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spc="-12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S</a:t>
                </a:r>
                <a:r>
                  <a:rPr lang="en-US" altLang="zh-CN" sz="4400" spc="-12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14:m>
                  <m:oMath xmlns:m="http://schemas.openxmlformats.org/officeDocument/2006/math">
                    <m:sSubSup>
                      <m:sSubSupPr>
                        <m:ctrlPr>
                          <a:rPr lang="zh-CN" altLang="zh-CN" sz="4400" i="1" spc="-120">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O</m:t>
                        </m:r>
                      </m:e>
                      <m:sub>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6</m:t>
                        </m:r>
                      </m:sub>
                      <m:sup>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r>
                          <m:rPr>
                            <m:nor/>
                          </m:rPr>
                          <a:rPr lang="en-US" altLang="zh-CN" sz="4400" i="1" spc="-12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endPar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endParaRPr>
              </a:p>
              <a:p>
                <a:pPr latinLnBrk="1">
                  <a:spcAft>
                    <a:spcPts val="0"/>
                  </a:spcAft>
                </a:pP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+3I</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则消耗</a:t>
                </a:r>
                <a:r>
                  <a:rPr lang="en-US" altLang="zh-CN" sz="4400" i="1"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sSubSup>
                      <m:sSubSupPr>
                        <m:ctrlPr>
                          <a:rPr lang="zh-CN" altLang="zh-CN" sz="4400" i="1" spc="-120">
                            <a:solidFill>
                              <a:srgbClr val="A50021"/>
                            </a:solidFill>
                            <a:latin typeface="Cambria Math"/>
                            <a:ea typeface="Cambria Math" panose="02040503050406030204" pitchFamily="18" charset="0"/>
                            <a:cs typeface="Times New Roman" panose="02020603050405020304" pitchFamily="18" charset="0"/>
                          </a:rPr>
                        </m:ctrlPr>
                      </m:sSubSupPr>
                      <m:e>
                        <m:r>
                          <m:rPr>
                            <m:sty m:val="p"/>
                          </m:rP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I</m:t>
                        </m:r>
                      </m:e>
                      <m:sub>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b>
                      <m:sup>
                        <m:r>
                          <m:rPr>
                            <m:nor/>
                          </m:rPr>
                          <a:rPr lang="en-US" altLang="zh-CN" sz="4400" i="1" spc="-12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sup>
                    </m:sSubSup>
                  </m:oMath>
                </a14:m>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4400" i="1" spc="-120">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1</m:t>
                        </m:r>
                      </m:num>
                      <m:den>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m:t>
                        </m:r>
                      </m:den>
                    </m:f>
                  </m:oMath>
                </a14:m>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×0.100 0 mol·L</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×25.00×    </a:t>
                </a:r>
              </a:p>
              <a:p>
                <a:pPr latinLnBrk="1">
                  <a:lnSpc>
                    <a:spcPct val="150000"/>
                  </a:lnSpc>
                  <a:spcAft>
                    <a:spcPts val="0"/>
                  </a:spcAft>
                </a:pP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10</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L=1.25×10</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mol,</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根据碘元素守恒</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p>
              <a:p>
                <a:pPr latinLnBrk="1">
                  <a:spcAft>
                    <a:spcPts val="0"/>
                  </a:spcAft>
                </a:pP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20.00 mL</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sz="4400" i="1"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f>
                      <m:fPr>
                        <m:ctrlPr>
                          <a:rPr lang="zh-CN" altLang="zh-CN" sz="4400" i="1" spc="-120">
                            <a:solidFill>
                              <a:srgbClr val="A50021"/>
                            </a:solidFill>
                            <a:latin typeface="Cambria Math"/>
                            <a:ea typeface="Cambria Math" panose="02040503050406030204" pitchFamily="18" charset="0"/>
                            <a:cs typeface="Times New Roman" panose="02020603050405020304" pitchFamily="18" charset="0"/>
                          </a:rPr>
                        </m:ctrlPr>
                      </m:fPr>
                      <m:num>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2×1</m:t>
                        </m:r>
                        <m:r>
                          <m:rPr>
                            <m:nor/>
                          </m:rPr>
                          <a:rPr lang="en-US" altLang="zh-CN" sz="4400" spc="-12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25×1</m:t>
                        </m:r>
                        <m:sSup>
                          <m:sSupPr>
                            <m:ctrlPr>
                              <a:rPr lang="zh-CN" altLang="zh-CN" sz="4400" i="1" spc="-120">
                                <a:solidFill>
                                  <a:srgbClr val="A50021"/>
                                </a:solidFill>
                                <a:latin typeface="Cambria Math"/>
                                <a:ea typeface="Cambria Math" panose="02040503050406030204" pitchFamily="18" charset="0"/>
                                <a:cs typeface="Times New Roman" panose="02020603050405020304" pitchFamily="18" charset="0"/>
                              </a:rPr>
                            </m:ctrlPr>
                          </m:sSupPr>
                          <m:e>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0</m:t>
                            </m:r>
                          </m:e>
                          <m:sup>
                            <m:r>
                              <m:rPr>
                                <m:nor/>
                              </m:rPr>
                              <a:rPr lang="en-US" altLang="zh-CN" sz="4400" i="1" spc="-12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p>
                        </m:sSup>
                        <m:r>
                          <m:rPr>
                            <m:sty m:val="p"/>
                          </m:rP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mol</m:t>
                        </m:r>
                      </m:num>
                      <m:den>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20</m:t>
                        </m:r>
                        <m:r>
                          <m:rPr>
                            <m:nor/>
                          </m:rPr>
                          <a:rPr lang="en-US" altLang="zh-CN" sz="4400" spc="-12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00×1</m:t>
                        </m:r>
                        <m:sSup>
                          <m:sSupPr>
                            <m:ctrlPr>
                              <a:rPr lang="zh-CN" altLang="zh-CN" sz="4400" i="1" spc="-120">
                                <a:solidFill>
                                  <a:srgbClr val="A50021"/>
                                </a:solidFill>
                                <a:latin typeface="Cambria Math"/>
                                <a:ea typeface="Cambria Math" panose="02040503050406030204" pitchFamily="18" charset="0"/>
                                <a:cs typeface="Times New Roman" panose="02020603050405020304" pitchFamily="18" charset="0"/>
                              </a:rPr>
                            </m:ctrlPr>
                          </m:sSupPr>
                          <m:e>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0</m:t>
                            </m:r>
                          </m:e>
                          <m:sup>
                            <m:r>
                              <m:rPr>
                                <m:nor/>
                              </m:rPr>
                              <a:rPr lang="en-US" altLang="zh-CN" sz="4400" i="1" spc="-12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m:t>−</m:t>
                            </m:r>
                            <m: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3</m:t>
                            </m:r>
                          </m:sup>
                        </m:sSup>
                        <m:r>
                          <m:rPr>
                            <m:sty m:val="p"/>
                          </m:rPr>
                          <a:rPr lang="en-US" altLang="zh-CN" sz="4400" spc="-12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L</m:t>
                        </m:r>
                      </m:den>
                    </m:f>
                  </m:oMath>
                </a14:m>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p>
              <a:p>
                <a:pPr latinLnBrk="1">
                  <a:lnSpc>
                    <a:spcPct val="150000"/>
                  </a:lnSpc>
                  <a:spcAft>
                    <a:spcPts val="0"/>
                  </a:spcAft>
                </a:pPr>
                <a:r>
                  <a:rPr lang="en-US"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0.125 mol·L</a:t>
                </a:r>
                <a:r>
                  <a:rPr lang="en-US" altLang="zh-CN" sz="4400" spc="-12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spc="-12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spc="-120" dirty="0">
                  <a:solidFill>
                    <a:srgbClr val="000000"/>
                  </a:solidFill>
                  <a:latin typeface="NEU-BZ-S92" panose="02020503000000020003"/>
                  <a:ea typeface="方正书宋_GBK"/>
                  <a:cs typeface="Times New Roman" panose="02020603050405020304" pitchFamily="18" charset="0"/>
                </a:endParaRPr>
              </a:p>
              <a:p>
                <a:pPr latinLnBrk="1">
                  <a:lnSpc>
                    <a:spcPct val="150000"/>
                  </a:lnSpc>
                  <a:spcAft>
                    <a:spcPts val="0"/>
                  </a:spcAft>
                </a:pPr>
                <a:endParaRPr lang="zh-CN" altLang="zh-CN" sz="4400" dirty="0">
                  <a:solidFill>
                    <a:srgbClr val="000000"/>
                  </a:solidFill>
                  <a:latin typeface="NEU-BZ-S92" panose="02020503000000020003"/>
                  <a:ea typeface="方正书宋_GBK"/>
                  <a:cs typeface="Times New Roman" panose="02020603050405020304" pitchFamily="18" charset="0"/>
                </a:endParaRPr>
              </a:p>
            </p:txBody>
          </p:sp>
        </mc:Choice>
        <mc:Fallback>
          <p:sp>
            <p:nvSpPr>
              <p:cNvPr id="16" name="矩形 15">
                <a:extLst>
                  <a:ext uri="{FF2B5EF4-FFF2-40B4-BE49-F238E27FC236}">
                    <a16:creationId xmlns:a16="http://schemas.microsoft.com/office/drawing/2014/main" xmlns:a14="http://schemas.microsoft.com/office/drawing/2010/main" xmlns="" id="{A3FF6216-575A-4123-8FCB-9718825291D6}"/>
                  </a:ext>
                </a:extLst>
              </p:cNvPr>
              <p:cNvSpPr>
                <a:spLocks noRot="1" noChangeAspect="1" noMove="1" noResize="1" noEditPoints="1" noAdjustHandles="1" noChangeArrowheads="1" noChangeShapeType="1" noTextEdit="1"/>
              </p:cNvSpPr>
              <p:nvPr/>
            </p:nvSpPr>
            <p:spPr>
              <a:xfrm>
                <a:off x="11978248" y="1404566"/>
                <a:ext cx="10200540" cy="10134249"/>
              </a:xfrm>
              <a:prstGeom prst="rect">
                <a:avLst/>
              </a:prstGeom>
              <a:blipFill rotWithShape="1">
                <a:blip r:embed="rId3"/>
                <a:stretch>
                  <a:fillRect l="-2451" r="-1793"/>
                </a:stretch>
              </a:blipFill>
            </p:spPr>
            <p:txBody>
              <a:bodyPr/>
              <a:lstStyle/>
              <a:p>
                <a:r>
                  <a:rPr lang="zh-CN" altLang="en-US">
                    <a:noFill/>
                  </a:rPr>
                  <a:t> </a:t>
                </a:r>
              </a:p>
            </p:txBody>
          </p:sp>
        </mc:Fallback>
      </mc:AlternateContent>
      <p:sp>
        <p:nvSpPr>
          <p:cNvPr id="17" name="Rectangle 16">
            <a:extLst>
              <a:ext uri="{FF2B5EF4-FFF2-40B4-BE49-F238E27FC236}">
                <a16:creationId xmlns:a16="http://schemas.microsoft.com/office/drawing/2014/main" xmlns="" id="{B7FE000A-3BA1-4628-8AB8-FE3905AADC9C}"/>
              </a:ext>
            </a:extLst>
          </p:cNvPr>
          <p:cNvSpPr>
            <a:spLocks noChangeArrowheads="1"/>
          </p:cNvSpPr>
          <p:nvPr/>
        </p:nvSpPr>
        <p:spPr bwMode="auto">
          <a:xfrm>
            <a:off x="5040884" y="8337483"/>
            <a:ext cx="1584176"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rPr>
              <a:t>0.125</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Tree>
    <p:extLst>
      <p:ext uri="{BB962C8B-B14F-4D97-AF65-F5344CB8AC3E}">
        <p14:creationId xmlns:p14="http://schemas.microsoft.com/office/powerpoint/2010/main" val="379602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9" name="矩形 8">
            <a:extLst>
              <a:ext uri="{FF2B5EF4-FFF2-40B4-BE49-F238E27FC236}">
                <a16:creationId xmlns:a16="http://schemas.microsoft.com/office/drawing/2014/main" xmlns="" id="{3BE6BFF2-FFB9-478A-BD20-E28C2D1A5D16}"/>
              </a:ext>
            </a:extLst>
          </p:cNvPr>
          <p:cNvSpPr/>
          <p:nvPr/>
        </p:nvSpPr>
        <p:spPr>
          <a:xfrm>
            <a:off x="1512491" y="2099491"/>
            <a:ext cx="11737305" cy="8097601"/>
          </a:xfrm>
          <a:prstGeom prst="rect">
            <a:avLst/>
          </a:prstGeom>
        </p:spPr>
        <p:txBody>
          <a:bodyPr wrap="square">
            <a:spAutoFit/>
          </a:bodyPr>
          <a:lstStyle/>
          <a:p>
            <a:pPr lvl="0">
              <a:lnSpc>
                <a:spcPct val="150000"/>
              </a:lnSpc>
              <a:spcAft>
                <a:spcPts val="0"/>
              </a:spcAft>
            </a:pP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某电镀厂的电镀液中含有金盐</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为了回收其中的金元素</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技术人员制作了如图的</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吸金球</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吸金球</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是装入一些</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吸金</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物质的纱</a:t>
            </a:r>
            <a:endParaRPr lang="en-US" altLang="zh-CN" sz="4400" dirty="0">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150000"/>
              </a:lnSpc>
              <a:spcAft>
                <a:spcPts val="0"/>
              </a:spcAft>
            </a:pP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袋</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把</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吸金球</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浸入电镀液</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能</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吸</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p>
          <a:p>
            <a:pPr lvl="0">
              <a:lnSpc>
                <a:spcPct val="150000"/>
              </a:lnSpc>
              <a:spcAft>
                <a:spcPts val="0"/>
              </a:spcAft>
            </a:pP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出盐溶液中的金</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据上所述</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吸金</a:t>
            </a:r>
            <a:endParaRPr lang="en-US" altLang="zh-CN" sz="4400" dirty="0">
              <a:latin typeface="Times New Roman" panose="02020603050405020304" pitchFamily="18" charset="0"/>
              <a:ea typeface="微软雅黑" panose="020B0503020204020204" pitchFamily="34" charset="-122"/>
              <a:cs typeface="Times New Roman" panose="02020603050405020304" pitchFamily="18" charset="0"/>
            </a:endParaRPr>
          </a:p>
          <a:p>
            <a:pPr lvl="0">
              <a:lnSpc>
                <a:spcPct val="150000"/>
              </a:lnSpc>
              <a:spcAft>
                <a:spcPts val="0"/>
              </a:spcAft>
            </a:pP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球</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中的</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吸金</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物质可能是</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latin typeface="NEU-BZ-S92" panose="02020503000000020003"/>
              <a:ea typeface="方正书宋_GBK"/>
              <a:cs typeface="Times New Roman" panose="02020603050405020304" pitchFamily="18" charset="0"/>
            </a:endParaRPr>
          </a:p>
          <a:p>
            <a:pPr lvl="0">
              <a:lnSpc>
                <a:spcPct val="150000"/>
              </a:lnSpc>
              <a:spcAft>
                <a:spcPts val="0"/>
              </a:spcAft>
            </a:pP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活性炭</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(C)              B.</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磁石</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主要成分是</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400" dirty="0">
              <a:latin typeface="NEU-BZ-S92" panose="02020503000000020003"/>
              <a:ea typeface="方正书宋_GBK"/>
              <a:cs typeface="Times New Roman" panose="02020603050405020304" pitchFamily="18" charset="0"/>
            </a:endParaRPr>
          </a:p>
          <a:p>
            <a:pPr lvl="0">
              <a:lnSpc>
                <a:spcPct val="150000"/>
              </a:lnSpc>
              <a:spcAft>
                <a:spcPts val="0"/>
              </a:spcAft>
            </a:pP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铁屑</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(Fe)                 D.</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胆矾</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(CuSO</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·5H</a:t>
            </a:r>
            <a:r>
              <a:rPr lang="en-US" altLang="zh-CN" sz="44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latin typeface="NEU-BZ-S92" panose="02020503000000020003"/>
              <a:ea typeface="方正书宋_GBK"/>
              <a:cs typeface="Times New Roman" panose="02020603050405020304" pitchFamily="18" charset="0"/>
            </a:endParaRPr>
          </a:p>
        </p:txBody>
      </p:sp>
      <p:sp>
        <p:nvSpPr>
          <p:cNvPr id="10"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8353252" y="7114950"/>
            <a:ext cx="936104" cy="986360"/>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endParaRPr kumimoji="0" lang="zh-CN" altLang="en-US" sz="4400" b="0" i="0" u="none"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35D38379-9D8D-44C0-9E45-BBA9D8D0908A}"/>
              </a:ext>
            </a:extLst>
          </p:cNvPr>
          <p:cNvSpPr/>
          <p:nvPr/>
        </p:nvSpPr>
        <p:spPr>
          <a:xfrm>
            <a:off x="13609836" y="2229777"/>
            <a:ext cx="8568953" cy="83467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矩形 14">
            <a:extLst>
              <a:ext uri="{FF2B5EF4-FFF2-40B4-BE49-F238E27FC236}">
                <a16:creationId xmlns:a16="http://schemas.microsoft.com/office/drawing/2014/main" xmlns="" id="{516D5F67-0B82-4011-8B97-12C05204DB83}"/>
              </a:ext>
            </a:extLst>
          </p:cNvPr>
          <p:cNvSpPr/>
          <p:nvPr/>
        </p:nvSpPr>
        <p:spPr>
          <a:xfrm>
            <a:off x="13767473" y="2229777"/>
            <a:ext cx="8339307" cy="8097601"/>
          </a:xfrm>
          <a:prstGeom prst="rect">
            <a:avLst/>
          </a:prstGeom>
        </p:spPr>
        <p:txBody>
          <a:bodyPr wrap="square">
            <a:spAutoFit/>
          </a:bodyPr>
          <a:lstStyle/>
          <a:p>
            <a:pPr>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吸金球</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中的物质和溶液中金离子发生反应生成金单质。活性炭不与金离子反应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不与金离子反应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项错误</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具有还原性</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其金属活动性大于金</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所以能将金离子还原生成金单质</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项正确</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p>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胆矾不与金离子反应</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,D</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项错误。</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16" name="9wf383.jpg" descr="id:2147491190;FounderCES">
            <a:extLst>
              <a:ext uri="{FF2B5EF4-FFF2-40B4-BE49-F238E27FC236}">
                <a16:creationId xmlns:a16="http://schemas.microsoft.com/office/drawing/2014/main" xmlns="" id="{2265E70F-764C-483A-8C4A-D0E4622C9FA1}"/>
              </a:ext>
            </a:extLst>
          </p:cNvPr>
          <p:cNvPicPr/>
          <p:nvPr/>
        </p:nvPicPr>
        <p:blipFill>
          <a:blip r:embed="rId3"/>
          <a:stretch>
            <a:fillRect/>
          </a:stretch>
        </p:blipFill>
        <p:spPr>
          <a:xfrm>
            <a:off x="9865420" y="4500910"/>
            <a:ext cx="3074419" cy="2592288"/>
          </a:xfrm>
          <a:prstGeom prst="rect">
            <a:avLst/>
          </a:prstGeom>
        </p:spPr>
      </p:pic>
    </p:spTree>
    <p:extLst>
      <p:ext uri="{BB962C8B-B14F-4D97-AF65-F5344CB8AC3E}">
        <p14:creationId xmlns:p14="http://schemas.microsoft.com/office/powerpoint/2010/main" val="376235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3BE6BFF2-FFB9-478A-BD20-E28C2D1A5D16}"/>
              </a:ext>
            </a:extLst>
          </p:cNvPr>
          <p:cNvSpPr/>
          <p:nvPr/>
        </p:nvSpPr>
        <p:spPr>
          <a:xfrm>
            <a:off x="1440483" y="2052638"/>
            <a:ext cx="20882321" cy="4572534"/>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合金是建造航空母舰的主体材料。</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航母升降机可由铝合金制造。</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①</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铝元素在周期表中的位置为</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NEU-BZ-S92" panose="02020503000000020003"/>
                <a:ea typeface="Times New Roman" panose="02020603050405020304" pitchFamily="18" charset="0"/>
                <a:cs typeface="Times New Roman" panose="02020603050405020304" pitchFamily="18" charset="0"/>
              </a:rPr>
              <a:t> </a:t>
            </a:r>
            <a:r>
              <a:rPr lang="en-US" altLang="zh-CN" sz="5000" u="sng" dirty="0">
                <a:solidFill>
                  <a:srgbClr val="000000"/>
                </a:solidFill>
                <a:uFill>
                  <a:solidFill>
                    <a:srgbClr val="000000"/>
                  </a:solidFill>
                </a:uFill>
                <a:latin typeface="NEU-BZ-S92" panose="02020503000000020003"/>
                <a:ea typeface="Times New Roman" panose="02020603050405020304" pitchFamily="18" charset="0"/>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工业炼铝的原料由铝土矿提取而得</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提取过程中通入的气体为</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9"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10"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9865420" y="4212878"/>
            <a:ext cx="4608512" cy="1110047"/>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第三周期</a:t>
            </a:r>
            <a:r>
              <a:rPr lang="en-US" altLang="zh-CN" sz="5000" dirty="0" err="1">
                <a:solidFill>
                  <a:srgbClr val="A50021"/>
                </a:solidFill>
                <a:latin typeface="Times New Roman" panose="02020603050405020304" pitchFamily="18" charset="0"/>
                <a:ea typeface="微软雅黑" panose="020B0503020204020204" pitchFamily="34" charset="-122"/>
              </a:rPr>
              <a:t>ⅢA</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族</a:t>
            </a:r>
            <a:endParaRPr kumimoji="0" lang="zh-CN" altLang="en-US" sz="50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1" name="矩形 10">
            <a:extLst>
              <a:ext uri="{FF2B5EF4-FFF2-40B4-BE49-F238E27FC236}">
                <a16:creationId xmlns:a16="http://schemas.microsoft.com/office/drawing/2014/main" xmlns="" id="{61209648-07A3-48C6-A393-9763C9A72A5B}"/>
              </a:ext>
            </a:extLst>
          </p:cNvPr>
          <p:cNvSpPr/>
          <p:nvPr/>
        </p:nvSpPr>
        <p:spPr>
          <a:xfrm>
            <a:off x="1584500" y="6820532"/>
            <a:ext cx="20647819" cy="32619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42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矩形 14">
            <a:extLst>
              <a:ext uri="{FF2B5EF4-FFF2-40B4-BE49-F238E27FC236}">
                <a16:creationId xmlns:a16="http://schemas.microsoft.com/office/drawing/2014/main" xmlns="" id="{49542BA0-2C7C-4BA1-8DA4-7C48776051BF}"/>
              </a:ext>
            </a:extLst>
          </p:cNvPr>
          <p:cNvSpPr/>
          <p:nvPr/>
        </p:nvSpPr>
        <p:spPr>
          <a:xfrm>
            <a:off x="1728516" y="6906331"/>
            <a:ext cx="20162240" cy="2995179"/>
          </a:xfrm>
          <a:prstGeom prst="rect">
            <a:avLst/>
          </a:prstGeom>
        </p:spPr>
        <p:txBody>
          <a:bodyPr wrap="square">
            <a:spAutoFit/>
          </a:bodyPr>
          <a:lstStyle/>
          <a:p>
            <a:pPr>
              <a:lnSpc>
                <a:spcPct val="13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工业上通过电解熔融</a:t>
            </a:r>
            <a:r>
              <a:rPr lang="en-US" altLang="zh-CN" sz="5000" dirty="0">
                <a:solidFill>
                  <a:srgbClr val="A50021"/>
                </a:solidFill>
                <a:latin typeface="Times New Roman" panose="02020603050405020304" pitchFamily="18" charset="0"/>
                <a:ea typeface="微软雅黑" panose="020B0503020204020204" pitchFamily="34" charset="-122"/>
              </a:rPr>
              <a:t>Al</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制得金属铝</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从铝土矿中提取</a:t>
            </a:r>
            <a:r>
              <a:rPr lang="en-US" altLang="zh-CN" sz="5000" dirty="0">
                <a:solidFill>
                  <a:srgbClr val="A50021"/>
                </a:solidFill>
                <a:latin typeface="Times New Roman" panose="02020603050405020304" pitchFamily="18" charset="0"/>
                <a:ea typeface="微软雅黑" panose="020B0503020204020204" pitchFamily="34" charset="-122"/>
              </a:rPr>
              <a:t>Al</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的过程</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使铝土矿与</a:t>
            </a:r>
            <a:r>
              <a:rPr lang="en-US" altLang="zh-CN" sz="5000" dirty="0">
                <a:solidFill>
                  <a:srgbClr val="A50021"/>
                </a:solidFill>
                <a:latin typeface="Times New Roman" panose="02020603050405020304" pitchFamily="18" charset="0"/>
                <a:ea typeface="微软雅黑" panose="020B0503020204020204" pitchFamily="34" charset="-122"/>
              </a:rPr>
              <a:t>NaOH</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溶液反应并过滤除去杂质得到</a:t>
            </a:r>
            <a:r>
              <a:rPr lang="en-US" altLang="zh-CN" sz="5000" dirty="0">
                <a:solidFill>
                  <a:srgbClr val="A50021"/>
                </a:solidFill>
                <a:latin typeface="Times New Roman" panose="02020603050405020304" pitchFamily="18" charset="0"/>
                <a:ea typeface="微软雅黑" panose="020B0503020204020204" pitchFamily="34" charset="-122"/>
              </a:rPr>
              <a:t>NaAlO</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再向溶液中通入</a:t>
            </a:r>
            <a:r>
              <a:rPr lang="en-US" altLang="zh-CN" sz="5000" dirty="0">
                <a:solidFill>
                  <a:srgbClr val="A50021"/>
                </a:solidFill>
                <a:latin typeface="Times New Roman" panose="02020603050405020304" pitchFamily="18" charset="0"/>
                <a:ea typeface="微软雅黑" panose="020B0503020204020204" pitchFamily="34" charset="-122"/>
              </a:rPr>
              <a:t>CO</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sz="5000" dirty="0">
                <a:solidFill>
                  <a:srgbClr val="A50021"/>
                </a:solidFill>
                <a:latin typeface="Times New Roman" panose="02020603050405020304" pitchFamily="18" charset="0"/>
                <a:ea typeface="微软雅黑" panose="020B0503020204020204" pitchFamily="34" charset="-122"/>
              </a:rPr>
              <a:t>Al(OH)</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沉淀</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加热使沉淀分解可得到</a:t>
            </a:r>
            <a:r>
              <a:rPr lang="en-US" altLang="zh-CN" sz="5000" dirty="0">
                <a:solidFill>
                  <a:srgbClr val="A50021"/>
                </a:solidFill>
                <a:latin typeface="Times New Roman" panose="02020603050405020304" pitchFamily="18" charset="0"/>
                <a:ea typeface="微软雅黑" panose="020B0503020204020204" pitchFamily="34" charset="-122"/>
              </a:rPr>
              <a:t>Al</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16" name="Rectangle 16">
            <a:extLst>
              <a:ext uri="{FF2B5EF4-FFF2-40B4-BE49-F238E27FC236}">
                <a16:creationId xmlns:a16="http://schemas.microsoft.com/office/drawing/2014/main" xmlns="" id="{A4E42AE1-31EF-4AEA-800B-760B6B75B4BB}"/>
              </a:ext>
            </a:extLst>
          </p:cNvPr>
          <p:cNvSpPr>
            <a:spLocks noChangeArrowheads="1"/>
          </p:cNvSpPr>
          <p:nvPr/>
        </p:nvSpPr>
        <p:spPr bwMode="auto">
          <a:xfrm>
            <a:off x="18506380" y="5336874"/>
            <a:ext cx="1368152" cy="1108252"/>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50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CO</a:t>
            </a:r>
            <a:r>
              <a:rPr lang="en-US" altLang="zh-CN" sz="5000" baseline="-250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2</a:t>
            </a:r>
            <a:endParaRPr kumimoji="0" lang="zh-CN" altLang="en-US" sz="50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11286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3BE6BFF2-FFB9-478A-BD20-E28C2D1A5D16}"/>
              </a:ext>
            </a:extLst>
          </p:cNvPr>
          <p:cNvSpPr/>
          <p:nvPr/>
        </p:nvSpPr>
        <p:spPr>
          <a:xfrm>
            <a:off x="1440483" y="2052638"/>
            <a:ext cx="20450273" cy="3418372"/>
          </a:xfrm>
          <a:prstGeom prst="rect">
            <a:avLst/>
          </a:prstGeom>
        </p:spPr>
        <p:txBody>
          <a:bodyPr wrap="square">
            <a:spAutoFit/>
          </a:bodyPr>
          <a:lstStyle/>
          <a:p>
            <a:pPr>
              <a:lnSpc>
                <a:spcPct val="150000"/>
              </a:lnSpc>
              <a:spcAft>
                <a:spcPts val="0"/>
              </a:spcAft>
            </a:pPr>
            <a:r>
              <a:rPr lang="zh-CN" altLang="zh-CN" sz="5000" dirty="0">
                <a:solidFill>
                  <a:srgbClr val="000000"/>
                </a:solidFill>
                <a:latin typeface="NEU-BZ-S92" panose="02020503000000020003"/>
                <a:cs typeface="宋体" panose="02010600030101010101" pitchFamily="2" charset="-122"/>
              </a:rPr>
              <a:t>②</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Al-Mg</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合金焊接前用</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NaOH</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溶液处理</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Al</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O</a:t>
            </a:r>
            <a:r>
              <a:rPr lang="en-US" altLang="zh-CN" sz="50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膜</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其化学方程式为</a:t>
            </a: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latin typeface="Times New Roman" panose="02020603050405020304" pitchFamily="18" charset="0"/>
                <a:ea typeface="微软雅黑" panose="020B0503020204020204" pitchFamily="34" charset="-122"/>
                <a:cs typeface="Times New Roman" panose="02020603050405020304" pitchFamily="18" charset="0"/>
              </a:rPr>
              <a:t>焊接过程中使用的保护气为</a:t>
            </a:r>
            <a:endParaRPr lang="en-US" altLang="zh-CN" sz="5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zh-CN" altLang="zh-CN" sz="50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uFill>
                  <a:solidFill>
                    <a:srgbClr val="000000"/>
                  </a:solidFill>
                </a:uFill>
                <a:latin typeface="Times New Roman" panose="02020603050405020304" pitchFamily="18" charset="0"/>
                <a:ea typeface="微软雅黑" panose="020B0503020204020204" pitchFamily="34" charset="-122"/>
              </a:rPr>
              <a:t>                                      </a:t>
            </a:r>
            <a:r>
              <a:rPr lang="en-US" altLang="zh-CN" sz="5000" dirty="0">
                <a:latin typeface="Times New Roman" panose="02020603050405020304" pitchFamily="18" charset="0"/>
                <a:ea typeface="微软雅黑" panose="020B0503020204020204" pitchFamily="34" charset="-122"/>
              </a:rPr>
              <a:t>(</a:t>
            </a:r>
            <a:r>
              <a:rPr lang="zh-CN" altLang="zh-CN" sz="5000" dirty="0">
                <a:latin typeface="Times New Roman" panose="02020603050405020304" pitchFamily="18" charset="0"/>
                <a:ea typeface="微软雅黑" panose="020B0503020204020204" pitchFamily="34" charset="-122"/>
                <a:cs typeface="Times New Roman" panose="02020603050405020304" pitchFamily="18" charset="0"/>
              </a:rPr>
              <a:t>填化学式</a:t>
            </a:r>
            <a:r>
              <a:rPr lang="en-US" altLang="zh-CN" sz="5000" dirty="0">
                <a:latin typeface="Times New Roman" panose="02020603050405020304" pitchFamily="18" charset="0"/>
                <a:ea typeface="微软雅黑" panose="020B0503020204020204" pitchFamily="34" charset="-122"/>
              </a:rPr>
              <a:t>)</a:t>
            </a:r>
            <a:r>
              <a:rPr lang="zh-CN" altLang="zh-CN" sz="5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10"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11"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1800524" y="2988742"/>
            <a:ext cx="8352928" cy="1110047"/>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rPr>
              <a:t>Al</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en-US" altLang="zh-CN" sz="5000" dirty="0">
                <a:solidFill>
                  <a:srgbClr val="A50021"/>
                </a:solidFill>
                <a:latin typeface="Times New Roman" panose="02020603050405020304" pitchFamily="18" charset="0"/>
                <a:ea typeface="微软雅黑" panose="020B0503020204020204" pitchFamily="34" charset="-122"/>
              </a:rPr>
              <a:t>+2NaOH=2NaAlO</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+H</a:t>
            </a:r>
            <a:r>
              <a:rPr lang="en-US" altLang="zh-CN" sz="5000" baseline="-25000" dirty="0">
                <a:solidFill>
                  <a:srgbClr val="A50021"/>
                </a:solidFill>
                <a:latin typeface="Times New Roman" panose="02020603050405020304" pitchFamily="18" charset="0"/>
                <a:ea typeface="微软雅黑" panose="020B0503020204020204" pitchFamily="34" charset="-122"/>
              </a:rPr>
              <a:t>2</a:t>
            </a:r>
            <a:r>
              <a:rPr lang="en-US" altLang="zh-CN" sz="5000" dirty="0">
                <a:solidFill>
                  <a:srgbClr val="A50021"/>
                </a:solidFill>
                <a:latin typeface="Times New Roman" panose="02020603050405020304" pitchFamily="18" charset="0"/>
                <a:ea typeface="微软雅黑" panose="020B0503020204020204" pitchFamily="34" charset="-122"/>
              </a:rPr>
              <a:t>O</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50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7" name="矩形 16">
            <a:extLst>
              <a:ext uri="{FF2B5EF4-FFF2-40B4-BE49-F238E27FC236}">
                <a16:creationId xmlns:a16="http://schemas.microsoft.com/office/drawing/2014/main" xmlns="" id="{61209648-07A3-48C6-A393-9763C9A72A5B}"/>
              </a:ext>
            </a:extLst>
          </p:cNvPr>
          <p:cNvSpPr/>
          <p:nvPr/>
        </p:nvSpPr>
        <p:spPr>
          <a:xfrm>
            <a:off x="1584500" y="5725047"/>
            <a:ext cx="20647819" cy="28083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17">
            <a:extLst>
              <a:ext uri="{FF2B5EF4-FFF2-40B4-BE49-F238E27FC236}">
                <a16:creationId xmlns:a16="http://schemas.microsoft.com/office/drawing/2014/main" xmlns="" id="{49542BA0-2C7C-4BA1-8DA4-7C48776051BF}"/>
              </a:ext>
            </a:extLst>
          </p:cNvPr>
          <p:cNvSpPr/>
          <p:nvPr/>
        </p:nvSpPr>
        <p:spPr>
          <a:xfrm>
            <a:off x="1728516" y="5797054"/>
            <a:ext cx="20162240" cy="2264210"/>
          </a:xfrm>
          <a:prstGeom prst="rect">
            <a:avLst/>
          </a:prstGeom>
        </p:spPr>
        <p:txBody>
          <a:bodyPr wrap="square">
            <a:spAutoFit/>
          </a:bodyPr>
          <a:lstStyle/>
          <a:p>
            <a:pPr>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镁能与氧气、二氧化碳、氮气等气体发生反应</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所以焊接时应使用</a:t>
            </a:r>
            <a:r>
              <a:rPr lang="en-US" altLang="zh-CN" sz="5000" dirty="0" err="1">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Ar</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等稀有气体做保护气。</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sp>
        <p:nvSpPr>
          <p:cNvPr id="19" name="Rectangle 16">
            <a:extLst>
              <a:ext uri="{FF2B5EF4-FFF2-40B4-BE49-F238E27FC236}">
                <a16:creationId xmlns:a16="http://schemas.microsoft.com/office/drawing/2014/main" xmlns="" id="{A4E42AE1-31EF-4AEA-800B-760B6B75B4BB}"/>
              </a:ext>
            </a:extLst>
          </p:cNvPr>
          <p:cNvSpPr>
            <a:spLocks noChangeArrowheads="1"/>
          </p:cNvSpPr>
          <p:nvPr/>
        </p:nvSpPr>
        <p:spPr bwMode="auto">
          <a:xfrm>
            <a:off x="1584500" y="4209002"/>
            <a:ext cx="6480720" cy="1110047"/>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5000" dirty="0" err="1">
                <a:solidFill>
                  <a:srgbClr val="A50021"/>
                </a:solidFill>
                <a:latin typeface="Times New Roman" panose="02020603050405020304" pitchFamily="18" charset="0"/>
                <a:ea typeface="微软雅黑" panose="020B0503020204020204" pitchFamily="34" charset="-122"/>
              </a:rPr>
              <a:t>Ar</a:t>
            </a:r>
            <a:r>
              <a:rPr lang="en-US" altLang="zh-CN" sz="5000" dirty="0">
                <a:solidFill>
                  <a:srgbClr val="A50021"/>
                </a:solidFill>
                <a:latin typeface="Times New Roman" panose="02020603050405020304" pitchFamily="18" charset="0"/>
                <a:ea typeface="微软雅黑" panose="020B0503020204020204" pitchFamily="34" charset="-122"/>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其他合理答案均可</a:t>
            </a:r>
            <a:r>
              <a:rPr lang="en-US" altLang="zh-CN" sz="5000" dirty="0">
                <a:solidFill>
                  <a:srgbClr val="A50021"/>
                </a:solidFill>
                <a:latin typeface="Times New Roman" panose="02020603050405020304" pitchFamily="18" charset="0"/>
                <a:ea typeface="微软雅黑" panose="020B0503020204020204" pitchFamily="34" charset="-122"/>
              </a:rPr>
              <a:t>)</a:t>
            </a:r>
            <a:endParaRPr kumimoji="0" lang="zh-CN" altLang="en-US" sz="50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17527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xmlns="" id="{3BE6BFF2-FFB9-478A-BD20-E28C2D1A5D16}"/>
              </a:ext>
            </a:extLst>
          </p:cNvPr>
          <p:cNvSpPr/>
          <p:nvPr/>
        </p:nvSpPr>
        <p:spPr>
          <a:xfrm>
            <a:off x="1440483" y="2052638"/>
            <a:ext cx="20450273" cy="2169825"/>
          </a:xfrm>
          <a:prstGeom prst="rect">
            <a:avLst/>
          </a:prstGeom>
        </p:spPr>
        <p:txBody>
          <a:bodyPr wrap="square">
            <a:spAutoFit/>
          </a:bodyPr>
          <a:lstStyle/>
          <a:p>
            <a:pPr>
              <a:lnSpc>
                <a:spcPct val="150000"/>
              </a:lnSpc>
              <a:spcAft>
                <a:spcPts val="0"/>
              </a:spcAft>
            </a:pP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航母舰体材料为合金钢。</a:t>
            </a:r>
            <a:endParaRPr lang="zh-CN" altLang="zh-CN" sz="48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4800" dirty="0">
                <a:solidFill>
                  <a:srgbClr val="000000"/>
                </a:solidFill>
                <a:latin typeface="NEU-BZ-S92" panose="02020503000000020003"/>
                <a:cs typeface="宋体" panose="02010600030101010101" pitchFamily="2" charset="-122"/>
              </a:rPr>
              <a:t>①</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舰体在海水中发生的电化学腐蚀主要为</a:t>
            </a:r>
            <a:r>
              <a:rPr lang="zh-CN"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u="sng" dirty="0">
                <a:solidFill>
                  <a:srgbClr val="000000"/>
                </a:solidFill>
                <a:uFill>
                  <a:solidFill>
                    <a:srgbClr val="000000"/>
                  </a:solidFill>
                </a:uFill>
                <a:latin typeface="NEU-BZ-S92" panose="02020503000000020003"/>
                <a:ea typeface="Times New Roman" panose="02020603050405020304" pitchFamily="18" charset="0"/>
                <a:cs typeface="Times New Roman" panose="02020603050405020304" pitchFamily="18" charset="0"/>
              </a:rPr>
              <a:t> </a:t>
            </a:r>
            <a:r>
              <a:rPr lang="en-US" altLang="zh-CN" sz="4800" u="sng" dirty="0">
                <a:solidFill>
                  <a:srgbClr val="000000"/>
                </a:solidFill>
                <a:uFill>
                  <a:solidFill>
                    <a:srgbClr val="000000"/>
                  </a:solidFill>
                </a:uFill>
                <a:latin typeface="NEU-BZ-S92" panose="02020503000000020003"/>
                <a:ea typeface="Times New Roman" panose="02020603050405020304" pitchFamily="18" charset="0"/>
                <a:cs typeface="Times New Roman" panose="02020603050405020304" pitchFamily="18" charset="0"/>
              </a:rPr>
              <a:t>            </a:t>
            </a:r>
            <a:r>
              <a:rPr lang="zh-CN"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4800" dirty="0">
              <a:solidFill>
                <a:srgbClr val="000000"/>
              </a:solidFill>
              <a:latin typeface="NEU-BZ-S92" panose="02020503000000020003"/>
              <a:ea typeface="方正书宋_GBK"/>
              <a:cs typeface="Times New Roman" panose="02020603050405020304" pitchFamily="18" charset="0"/>
            </a:endParaRPr>
          </a:p>
        </p:txBody>
      </p:sp>
      <p:pic>
        <p:nvPicPr>
          <p:cNvPr id="16"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17"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12961764" y="3060750"/>
            <a:ext cx="2952328" cy="1110047"/>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吸氧腐蚀</a:t>
            </a:r>
            <a:endParaRPr kumimoji="0" lang="zh-CN" altLang="en-US" sz="48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24" name="矩形 23">
            <a:extLst>
              <a:ext uri="{FF2B5EF4-FFF2-40B4-BE49-F238E27FC236}">
                <a16:creationId xmlns:a16="http://schemas.microsoft.com/office/drawing/2014/main" xmlns="" id="{61209648-07A3-48C6-A393-9763C9A72A5B}"/>
              </a:ext>
            </a:extLst>
          </p:cNvPr>
          <p:cNvSpPr/>
          <p:nvPr/>
        </p:nvSpPr>
        <p:spPr>
          <a:xfrm>
            <a:off x="1584500" y="4356894"/>
            <a:ext cx="20647819" cy="12961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5" name="矩形 24">
            <a:extLst>
              <a:ext uri="{FF2B5EF4-FFF2-40B4-BE49-F238E27FC236}">
                <a16:creationId xmlns:a16="http://schemas.microsoft.com/office/drawing/2014/main" xmlns="" id="{49542BA0-2C7C-4BA1-8DA4-7C48776051BF}"/>
              </a:ext>
            </a:extLst>
          </p:cNvPr>
          <p:cNvSpPr/>
          <p:nvPr/>
        </p:nvSpPr>
        <p:spPr>
          <a:xfrm>
            <a:off x="1504698" y="4380969"/>
            <a:ext cx="20647819" cy="1110047"/>
          </a:xfrm>
          <a:prstGeom prst="rect">
            <a:avLst/>
          </a:prstGeom>
        </p:spPr>
        <p:txBody>
          <a:bodyPr wrap="square">
            <a:spAutoFit/>
          </a:bodyPr>
          <a:lstStyle/>
          <a:p>
            <a:pPr>
              <a:lnSpc>
                <a:spcPct val="150000"/>
              </a:lnSpc>
              <a:spcAft>
                <a:spcPts val="0"/>
              </a:spcAft>
            </a:pP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在海水中</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合金钢、海水及海水中溶解的氧气构成原电池</a:t>
            </a:r>
            <a:r>
              <a:rPr lang="en-US"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发生吸氧腐蚀。</a:t>
            </a:r>
            <a:endParaRPr lang="zh-CN" altLang="zh-CN" sz="4800" dirty="0">
              <a:solidFill>
                <a:srgbClr val="000000"/>
              </a:solidFill>
              <a:latin typeface="NEU-BZ-S92" panose="02020503000000020003"/>
              <a:ea typeface="方正书宋_GBK"/>
              <a:cs typeface="Times New Roman" panose="02020603050405020304" pitchFamily="18" charset="0"/>
            </a:endParaRPr>
          </a:p>
        </p:txBody>
      </p:sp>
      <p:sp>
        <p:nvSpPr>
          <p:cNvPr id="26" name="矩形 25">
            <a:extLst>
              <a:ext uri="{FF2B5EF4-FFF2-40B4-BE49-F238E27FC236}">
                <a16:creationId xmlns:a16="http://schemas.microsoft.com/office/drawing/2014/main" xmlns="" id="{06AE6073-4946-48D7-8B44-99128576EB74}"/>
              </a:ext>
            </a:extLst>
          </p:cNvPr>
          <p:cNvSpPr/>
          <p:nvPr/>
        </p:nvSpPr>
        <p:spPr>
          <a:xfrm>
            <a:off x="1530968" y="5581030"/>
            <a:ext cx="20450273" cy="2177391"/>
          </a:xfrm>
          <a:prstGeom prst="rect">
            <a:avLst/>
          </a:prstGeom>
        </p:spPr>
        <p:txBody>
          <a:bodyPr wrap="square">
            <a:spAutoFit/>
          </a:bodyPr>
          <a:lstStyle/>
          <a:p>
            <a:pPr>
              <a:lnSpc>
                <a:spcPct val="150000"/>
              </a:lnSpc>
              <a:spcAft>
                <a:spcPts val="0"/>
              </a:spcAft>
            </a:pPr>
            <a:r>
              <a:rPr lang="zh-CN" altLang="zh-CN" sz="4800" dirty="0">
                <a:solidFill>
                  <a:srgbClr val="000000"/>
                </a:solidFill>
                <a:latin typeface="NEU-BZ-S92" panose="02020503000000020003"/>
                <a:cs typeface="宋体" panose="02010600030101010101" pitchFamily="2" charset="-122"/>
              </a:rPr>
              <a:t>②</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航母用钢可由低硅生铁冶炼而成</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则在炼铁过程中为降低硅含量需加入的物质为</a:t>
            </a:r>
            <a:r>
              <a:rPr lang="zh-CN"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8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600" dirty="0">
              <a:solidFill>
                <a:srgbClr val="000000"/>
              </a:solidFill>
              <a:latin typeface="NEU-BZ-S92" panose="02020503000000020003"/>
              <a:ea typeface="方正书宋_GBK"/>
              <a:cs typeface="Times New Roman" panose="02020603050405020304" pitchFamily="18" charset="0"/>
            </a:endParaRPr>
          </a:p>
        </p:txBody>
      </p:sp>
      <p:sp>
        <p:nvSpPr>
          <p:cNvPr id="27" name="Rectangle 16">
            <a:extLst>
              <a:ext uri="{FF2B5EF4-FFF2-40B4-BE49-F238E27FC236}">
                <a16:creationId xmlns:a16="http://schemas.microsoft.com/office/drawing/2014/main" xmlns="" id="{8398E4C3-F26D-4C0D-8A91-3E242DE70142}"/>
              </a:ext>
            </a:extLst>
          </p:cNvPr>
          <p:cNvSpPr>
            <a:spLocks noChangeArrowheads="1"/>
          </p:cNvSpPr>
          <p:nvPr/>
        </p:nvSpPr>
        <p:spPr bwMode="auto">
          <a:xfrm>
            <a:off x="3475185" y="6517134"/>
            <a:ext cx="4518027" cy="1069395"/>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4800" dirty="0">
                <a:solidFill>
                  <a:srgbClr val="A50021"/>
                </a:solidFill>
                <a:latin typeface="Times New Roman" panose="02020603050405020304" pitchFamily="18" charset="0"/>
                <a:ea typeface="微软雅黑" panose="020B0503020204020204" pitchFamily="34" charset="-122"/>
              </a:rPr>
              <a:t>CaCO</a:t>
            </a:r>
            <a:r>
              <a:rPr lang="en-US" altLang="zh-CN" sz="4800" baseline="-25000" dirty="0">
                <a:solidFill>
                  <a:srgbClr val="A50021"/>
                </a:solidFill>
                <a:latin typeface="Times New Roman" panose="02020603050405020304" pitchFamily="18" charset="0"/>
                <a:ea typeface="微软雅黑" panose="020B0503020204020204" pitchFamily="34" charset="-122"/>
              </a:rPr>
              <a:t>3</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800" dirty="0" err="1">
                <a:solidFill>
                  <a:srgbClr val="A50021"/>
                </a:solidFill>
                <a:latin typeface="Times New Roman" panose="02020603050405020304" pitchFamily="18" charset="0"/>
                <a:ea typeface="微软雅黑" panose="020B0503020204020204" pitchFamily="34" charset="-122"/>
              </a:rPr>
              <a:t>CaO</a:t>
            </a:r>
            <a:endParaRPr kumimoji="0" lang="zh-CN" altLang="en-US" sz="48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grpSp>
        <p:nvGrpSpPr>
          <p:cNvPr id="28" name="组合 27">
            <a:extLst>
              <a:ext uri="{FF2B5EF4-FFF2-40B4-BE49-F238E27FC236}">
                <a16:creationId xmlns:a16="http://schemas.microsoft.com/office/drawing/2014/main" xmlns="" id="{D7EB1C82-287E-4019-9DF5-0597196E60AD}"/>
              </a:ext>
            </a:extLst>
          </p:cNvPr>
          <p:cNvGrpSpPr/>
          <p:nvPr/>
        </p:nvGrpSpPr>
        <p:grpSpPr>
          <a:xfrm>
            <a:off x="1674985" y="7885286"/>
            <a:ext cx="20647819" cy="2376264"/>
            <a:chOff x="1674985" y="7885286"/>
            <a:chExt cx="20647819" cy="2376264"/>
          </a:xfrm>
        </p:grpSpPr>
        <p:sp>
          <p:nvSpPr>
            <p:cNvPr id="29" name="矩形 28">
              <a:extLst>
                <a:ext uri="{FF2B5EF4-FFF2-40B4-BE49-F238E27FC236}">
                  <a16:creationId xmlns:a16="http://schemas.microsoft.com/office/drawing/2014/main" xmlns="" id="{8BC2821A-D33E-46EF-9AA9-9E0318CAC9BB}"/>
                </a:ext>
              </a:extLst>
            </p:cNvPr>
            <p:cNvSpPr/>
            <p:nvPr/>
          </p:nvSpPr>
          <p:spPr>
            <a:xfrm>
              <a:off x="1674985" y="7885286"/>
              <a:ext cx="20647819" cy="237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矩形 29">
              <a:extLst>
                <a:ext uri="{FF2B5EF4-FFF2-40B4-BE49-F238E27FC236}">
                  <a16:creationId xmlns:a16="http://schemas.microsoft.com/office/drawing/2014/main" xmlns="" id="{B80BB0BE-F475-4ABA-AE2C-E9F31521885F}"/>
                </a:ext>
              </a:extLst>
            </p:cNvPr>
            <p:cNvSpPr/>
            <p:nvPr/>
          </p:nvSpPr>
          <p:spPr>
            <a:xfrm>
              <a:off x="1674986" y="7909361"/>
              <a:ext cx="20413318" cy="2177391"/>
            </a:xfrm>
            <a:prstGeom prst="rect">
              <a:avLst/>
            </a:prstGeom>
          </p:spPr>
          <p:txBody>
            <a:bodyPr wrap="square">
              <a:spAutoFit/>
            </a:bodyPr>
            <a:lstStyle/>
            <a:p>
              <a:pPr>
                <a:lnSpc>
                  <a:spcPct val="150000"/>
                </a:lnSpc>
                <a:spcAft>
                  <a:spcPts val="0"/>
                </a:spcAft>
              </a:pP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8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在炼铁时加入氧化钙或碳酸钙</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发生反应</a:t>
              </a:r>
              <a:r>
                <a:rPr lang="en-US" altLang="zh-CN" sz="4800" dirty="0">
                  <a:solidFill>
                    <a:srgbClr val="A50021"/>
                  </a:solidFill>
                  <a:latin typeface="Times New Roman" panose="02020603050405020304" pitchFamily="18" charset="0"/>
                  <a:ea typeface="微软雅黑" panose="020B0503020204020204" pitchFamily="34" charset="-122"/>
                </a:rPr>
                <a:t>CaO+SiO</a:t>
              </a:r>
              <a:r>
                <a:rPr lang="en-US" altLang="zh-CN" sz="4800" baseline="-25000" dirty="0">
                  <a:solidFill>
                    <a:srgbClr val="A50021"/>
                  </a:solidFill>
                  <a:latin typeface="Times New Roman" panose="02020603050405020304" pitchFamily="18" charset="0"/>
                  <a:ea typeface="微软雅黑" panose="020B0503020204020204" pitchFamily="34" charset="-122"/>
                </a:rPr>
                <a:t>2</a:t>
              </a:r>
              <a:r>
                <a:rPr lang="en-US" altLang="zh-CN" sz="4800" dirty="0">
                  <a:solidFill>
                    <a:srgbClr val="A50021"/>
                  </a:solidFill>
                  <a:latin typeface="Times New Roman" panose="02020603050405020304" pitchFamily="18" charset="0"/>
                  <a:ea typeface="微软雅黑" panose="020B0503020204020204" pitchFamily="34" charset="-122"/>
                </a:rPr>
                <a:t>        CaSiO</a:t>
              </a:r>
              <a:r>
                <a:rPr lang="en-US" altLang="zh-CN" sz="4800" baseline="-25000" dirty="0">
                  <a:solidFill>
                    <a:srgbClr val="A50021"/>
                  </a:solidFill>
                  <a:latin typeface="Times New Roman" panose="02020603050405020304" pitchFamily="18" charset="0"/>
                  <a:ea typeface="微软雅黑" panose="020B0503020204020204" pitchFamily="34" charset="-122"/>
                </a:rPr>
                <a:t>3</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4800" dirty="0">
                  <a:solidFill>
                    <a:srgbClr val="A50021"/>
                  </a:solidFill>
                  <a:latin typeface="Times New Roman" panose="02020603050405020304" pitchFamily="18" charset="0"/>
                  <a:ea typeface="微软雅黑" panose="020B0503020204020204" pitchFamily="34" charset="-122"/>
                </a:rPr>
                <a:t>CaCO</a:t>
              </a:r>
              <a:r>
                <a:rPr lang="en-US" altLang="zh-CN" sz="4800" baseline="-25000" dirty="0">
                  <a:solidFill>
                    <a:srgbClr val="A50021"/>
                  </a:solidFill>
                  <a:latin typeface="Times New Roman" panose="02020603050405020304" pitchFamily="18" charset="0"/>
                  <a:ea typeface="微软雅黑" panose="020B0503020204020204" pitchFamily="34" charset="-122"/>
                </a:rPr>
                <a:t>3</a:t>
              </a:r>
              <a:r>
                <a:rPr lang="en-US" altLang="zh-CN" sz="4800" dirty="0">
                  <a:solidFill>
                    <a:srgbClr val="A50021"/>
                  </a:solidFill>
                  <a:latin typeface="Times New Roman" panose="02020603050405020304" pitchFamily="18" charset="0"/>
                  <a:ea typeface="微软雅黑" panose="020B0503020204020204" pitchFamily="34" charset="-122"/>
                </a:rPr>
                <a:t>    </a:t>
              </a:r>
            </a:p>
            <a:p>
              <a:pPr>
                <a:lnSpc>
                  <a:spcPct val="150000"/>
                </a:lnSpc>
                <a:spcAft>
                  <a:spcPts val="0"/>
                </a:spcAft>
              </a:pPr>
              <a:r>
                <a:rPr lang="en-US" altLang="zh-CN" sz="4800" dirty="0">
                  <a:solidFill>
                    <a:srgbClr val="A50021"/>
                  </a:solidFill>
                  <a:latin typeface="Times New Roman" panose="02020603050405020304" pitchFamily="18" charset="0"/>
                  <a:ea typeface="微软雅黑" panose="020B0503020204020204" pitchFamily="34" charset="-122"/>
                </a:rPr>
                <a:t>         CaO+CO</a:t>
              </a:r>
              <a:r>
                <a:rPr lang="en-US" altLang="zh-CN" sz="4800" baseline="-25000" dirty="0">
                  <a:solidFill>
                    <a:srgbClr val="A50021"/>
                  </a:solidFill>
                  <a:latin typeface="Times New Roman" panose="02020603050405020304" pitchFamily="18" charset="0"/>
                  <a:ea typeface="微软雅黑" panose="020B0503020204020204" pitchFamily="34" charset="-122"/>
                </a:rPr>
                <a:t>2</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800" dirty="0">
                  <a:solidFill>
                    <a:srgbClr val="A50021"/>
                  </a:solidFill>
                  <a:latin typeface="Times New Roman" panose="02020603050405020304" pitchFamily="18" charset="0"/>
                  <a:ea typeface="微软雅黑" panose="020B0503020204020204" pitchFamily="34" charset="-122"/>
                </a:rPr>
                <a:t>CaO+SiO</a:t>
              </a:r>
              <a:r>
                <a:rPr lang="en-US" altLang="zh-CN" sz="4800" baseline="-25000" dirty="0">
                  <a:solidFill>
                    <a:srgbClr val="A50021"/>
                  </a:solidFill>
                  <a:latin typeface="Times New Roman" panose="02020603050405020304" pitchFamily="18" charset="0"/>
                  <a:ea typeface="微软雅黑" panose="020B0503020204020204" pitchFamily="34" charset="-122"/>
                </a:rPr>
                <a:t>2</a:t>
              </a:r>
              <a:r>
                <a:rPr lang="en-US" altLang="zh-CN" sz="4800" dirty="0">
                  <a:solidFill>
                    <a:srgbClr val="A50021"/>
                  </a:solidFill>
                  <a:latin typeface="Times New Roman" panose="02020603050405020304" pitchFamily="18" charset="0"/>
                  <a:ea typeface="微软雅黑" panose="020B0503020204020204" pitchFamily="34" charset="-122"/>
                </a:rPr>
                <a:t>        CaSiO</a:t>
              </a:r>
              <a:r>
                <a:rPr lang="en-US" altLang="zh-CN" sz="4800" baseline="-25000" dirty="0">
                  <a:solidFill>
                    <a:srgbClr val="A50021"/>
                  </a:solidFill>
                  <a:latin typeface="Times New Roman" panose="02020603050405020304" pitchFamily="18" charset="0"/>
                  <a:ea typeface="微软雅黑" panose="020B0503020204020204" pitchFamily="34" charset="-122"/>
                </a:rPr>
                <a:t>3</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使</a:t>
              </a:r>
              <a:r>
                <a:rPr lang="en-US" altLang="zh-CN" sz="4800" dirty="0">
                  <a:solidFill>
                    <a:srgbClr val="A50021"/>
                  </a:solidFill>
                  <a:latin typeface="Times New Roman" panose="02020603050405020304" pitchFamily="18" charset="0"/>
                  <a:ea typeface="微软雅黑" panose="020B0503020204020204" pitchFamily="34" charset="-122"/>
                </a:rPr>
                <a:t>SiO</a:t>
              </a:r>
              <a:r>
                <a:rPr lang="en-US" altLang="zh-CN" sz="4800" baseline="-25000" dirty="0">
                  <a:solidFill>
                    <a:srgbClr val="A50021"/>
                  </a:solidFill>
                  <a:latin typeface="Times New Roman" panose="02020603050405020304" pitchFamily="18" charset="0"/>
                  <a:ea typeface="微软雅黑" panose="020B0503020204020204" pitchFamily="34" charset="-122"/>
                </a:rPr>
                <a:t>2</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形成炉渣</a:t>
              </a:r>
              <a:r>
                <a:rPr lang="en-US" altLang="zh-CN" sz="4800" dirty="0">
                  <a:solidFill>
                    <a:srgbClr val="A50021"/>
                  </a:solidFill>
                  <a:latin typeface="Times New Roman" panose="02020603050405020304" pitchFamily="18" charset="0"/>
                  <a:ea typeface="微软雅黑" panose="020B0503020204020204" pitchFamily="34" charset="-122"/>
                </a:rPr>
                <a:t>,</a:t>
              </a:r>
              <a:r>
                <a:rPr lang="zh-CN" altLang="zh-CN" sz="48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可以降低硅含量。</a:t>
              </a:r>
              <a:endParaRPr lang="zh-CN" altLang="zh-CN" sz="4800" dirty="0">
                <a:solidFill>
                  <a:srgbClr val="000000"/>
                </a:solidFill>
                <a:latin typeface="NEU-BZ-S92" panose="02020503000000020003"/>
                <a:ea typeface="方正书宋_GBK"/>
                <a:cs typeface="Times New Roman" panose="02020603050405020304" pitchFamily="18" charset="0"/>
              </a:endParaRPr>
            </a:p>
          </p:txBody>
        </p:sp>
        <p:pic>
          <p:nvPicPr>
            <p:cNvPr id="31" name="图片 30">
              <a:extLst>
                <a:ext uri="{FF2B5EF4-FFF2-40B4-BE49-F238E27FC236}">
                  <a16:creationId xmlns:a16="http://schemas.microsoft.com/office/drawing/2014/main" xmlns="" id="{9696B705-21FD-4CB0-A7B5-ED5CEFA831C2}"/>
                </a:ext>
              </a:extLst>
            </p:cNvPr>
            <p:cNvPicPr>
              <a:picLocks noChangeAspect="1"/>
            </p:cNvPicPr>
            <p:nvPr/>
          </p:nvPicPr>
          <p:blipFill>
            <a:blip r:embed="rId3"/>
            <a:stretch>
              <a:fillRect/>
            </a:stretch>
          </p:blipFill>
          <p:spPr>
            <a:xfrm>
              <a:off x="16634172" y="8029302"/>
              <a:ext cx="1048901" cy="866800"/>
            </a:xfrm>
            <a:prstGeom prst="rect">
              <a:avLst/>
            </a:prstGeom>
          </p:spPr>
        </p:pic>
        <p:pic>
          <p:nvPicPr>
            <p:cNvPr id="32" name="图片 31">
              <a:extLst>
                <a:ext uri="{FF2B5EF4-FFF2-40B4-BE49-F238E27FC236}">
                  <a16:creationId xmlns:a16="http://schemas.microsoft.com/office/drawing/2014/main" xmlns="" id="{B9FA9223-FC4E-45D2-A617-100307B5A7B4}"/>
                </a:ext>
              </a:extLst>
            </p:cNvPr>
            <p:cNvPicPr>
              <a:picLocks noChangeAspect="1"/>
            </p:cNvPicPr>
            <p:nvPr/>
          </p:nvPicPr>
          <p:blipFill>
            <a:blip r:embed="rId3"/>
            <a:stretch>
              <a:fillRect/>
            </a:stretch>
          </p:blipFill>
          <p:spPr>
            <a:xfrm>
              <a:off x="2088556" y="9025769"/>
              <a:ext cx="1048901" cy="866800"/>
            </a:xfrm>
            <a:prstGeom prst="rect">
              <a:avLst/>
            </a:prstGeom>
          </p:spPr>
        </p:pic>
        <p:pic>
          <p:nvPicPr>
            <p:cNvPr id="33" name="图片 32">
              <a:extLst>
                <a:ext uri="{FF2B5EF4-FFF2-40B4-BE49-F238E27FC236}">
                  <a16:creationId xmlns:a16="http://schemas.microsoft.com/office/drawing/2014/main" xmlns="" id="{F40294E7-8156-401E-93B2-7BC652E135F3}"/>
                </a:ext>
              </a:extLst>
            </p:cNvPr>
            <p:cNvPicPr>
              <a:picLocks noChangeAspect="1"/>
            </p:cNvPicPr>
            <p:nvPr/>
          </p:nvPicPr>
          <p:blipFill>
            <a:blip r:embed="rId3"/>
            <a:stretch>
              <a:fillRect/>
            </a:stretch>
          </p:blipFill>
          <p:spPr>
            <a:xfrm>
              <a:off x="9217348" y="8998056"/>
              <a:ext cx="1048901" cy="866800"/>
            </a:xfrm>
            <a:prstGeom prst="rect">
              <a:avLst/>
            </a:prstGeom>
          </p:spPr>
        </p:pic>
      </p:grpSp>
    </p:spTree>
    <p:extLst>
      <p:ext uri="{BB962C8B-B14F-4D97-AF65-F5344CB8AC3E}">
        <p14:creationId xmlns:p14="http://schemas.microsoft.com/office/powerpoint/2010/main" val="33827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animBg="1"/>
      <p:bldP spid="26" grpId="0"/>
      <p:bldP spid="2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3BE6BFF2-FFB9-478A-BD20-E28C2D1A5D16}"/>
              </a:ext>
            </a:extLst>
          </p:cNvPr>
          <p:cNvSpPr/>
          <p:nvPr/>
        </p:nvSpPr>
        <p:spPr>
          <a:xfrm>
            <a:off x="1440483" y="2052638"/>
            <a:ext cx="20450273" cy="3418372"/>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航母螺旋桨主要用铜合金制造。</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pPr>
            <a:r>
              <a:rPr lang="zh-CN" altLang="zh-CN" sz="5000" dirty="0">
                <a:cs typeface="宋体" panose="02010600030101010101" pitchFamily="2" charset="-122"/>
              </a:rPr>
              <a:t>①</a:t>
            </a:r>
            <a:r>
              <a:rPr lang="en-US" altLang="zh-CN" sz="5000" dirty="0">
                <a:latin typeface="Times New Roman" panose="02020603050405020304" pitchFamily="18" charset="0"/>
                <a:ea typeface="微软雅黑" panose="020B0503020204020204" pitchFamily="34" charset="-122"/>
              </a:rPr>
              <a:t>80.0 g Cu-Al</a:t>
            </a:r>
            <a:r>
              <a:rPr lang="zh-CN" altLang="zh-CN" sz="5000" dirty="0">
                <a:latin typeface="Times New Roman" panose="02020603050405020304" pitchFamily="18" charset="0"/>
                <a:ea typeface="微软雅黑" panose="020B0503020204020204" pitchFamily="34" charset="-122"/>
                <a:cs typeface="Times New Roman" panose="02020603050405020304" pitchFamily="18" charset="0"/>
              </a:rPr>
              <a:t>合金用酸完全溶解后</a:t>
            </a:r>
            <a:r>
              <a:rPr lang="en-US" altLang="zh-CN" sz="5000" dirty="0">
                <a:latin typeface="Times New Roman" panose="02020603050405020304" pitchFamily="18" charset="0"/>
                <a:ea typeface="微软雅黑" panose="020B0503020204020204" pitchFamily="34" charset="-122"/>
              </a:rPr>
              <a:t>,</a:t>
            </a:r>
            <a:r>
              <a:rPr lang="zh-CN" altLang="zh-CN" sz="5000" dirty="0">
                <a:latin typeface="Times New Roman" panose="02020603050405020304" pitchFamily="18" charset="0"/>
                <a:ea typeface="微软雅黑" panose="020B0503020204020204" pitchFamily="34" charset="-122"/>
                <a:cs typeface="Times New Roman" panose="02020603050405020304" pitchFamily="18" charset="0"/>
              </a:rPr>
              <a:t>加入过量氨水</a:t>
            </a:r>
            <a:r>
              <a:rPr lang="en-US" altLang="zh-CN" sz="5000" dirty="0">
                <a:latin typeface="Times New Roman" panose="02020603050405020304" pitchFamily="18" charset="0"/>
                <a:ea typeface="微软雅黑" panose="020B0503020204020204" pitchFamily="34" charset="-122"/>
              </a:rPr>
              <a:t>,</a:t>
            </a:r>
            <a:r>
              <a:rPr lang="zh-CN" altLang="zh-CN" sz="5000" dirty="0">
                <a:latin typeface="Times New Roman" panose="02020603050405020304" pitchFamily="18" charset="0"/>
                <a:ea typeface="微软雅黑" panose="020B0503020204020204" pitchFamily="34" charset="-122"/>
                <a:cs typeface="Times New Roman" panose="02020603050405020304" pitchFamily="18" charset="0"/>
              </a:rPr>
              <a:t>过滤得白色沉淀</a:t>
            </a:r>
            <a:r>
              <a:rPr lang="en-US" altLang="zh-CN" sz="5000" dirty="0">
                <a:latin typeface="Times New Roman" panose="02020603050405020304" pitchFamily="18" charset="0"/>
                <a:ea typeface="微软雅黑" panose="020B0503020204020204" pitchFamily="34" charset="-122"/>
              </a:rPr>
              <a:t>39.0 g,</a:t>
            </a:r>
            <a:r>
              <a:rPr lang="zh-CN" altLang="zh-CN" sz="5000" dirty="0">
                <a:latin typeface="Times New Roman" panose="02020603050405020304" pitchFamily="18" charset="0"/>
                <a:ea typeface="微软雅黑" panose="020B0503020204020204" pitchFamily="34" charset="-122"/>
                <a:cs typeface="Times New Roman" panose="02020603050405020304" pitchFamily="18" charset="0"/>
              </a:rPr>
              <a:t>则合金中</a:t>
            </a:r>
            <a:r>
              <a:rPr lang="en-US" altLang="zh-CN" sz="5000" dirty="0">
                <a:latin typeface="Times New Roman" panose="02020603050405020304" pitchFamily="18" charset="0"/>
                <a:ea typeface="微软雅黑" panose="020B0503020204020204" pitchFamily="34" charset="-122"/>
              </a:rPr>
              <a:t>Cu</a:t>
            </a:r>
            <a:r>
              <a:rPr lang="zh-CN" altLang="zh-CN" sz="5000" dirty="0">
                <a:latin typeface="Times New Roman" panose="02020603050405020304" pitchFamily="18" charset="0"/>
                <a:ea typeface="微软雅黑" panose="020B0503020204020204" pitchFamily="34" charset="-122"/>
                <a:cs typeface="Times New Roman" panose="02020603050405020304" pitchFamily="18" charset="0"/>
              </a:rPr>
              <a:t>的质量分数为</a:t>
            </a:r>
            <a:r>
              <a:rPr lang="zh-CN" altLang="zh-CN" sz="50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uFill>
                  <a:solidFill>
                    <a:srgbClr val="000000"/>
                  </a:solidFill>
                </a:uFill>
                <a:latin typeface="Times New Roman" panose="02020603050405020304" pitchFamily="18" charset="0"/>
                <a:ea typeface="微软雅黑" panose="020B0503020204020204" pitchFamily="34" charset="-122"/>
              </a:rPr>
              <a:t>   </a:t>
            </a:r>
            <a:r>
              <a:rPr lang="zh-CN" altLang="zh-CN" sz="50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10"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11"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8785298" y="4212878"/>
            <a:ext cx="2088234" cy="1108252"/>
          </a:xfrm>
          <a:prstGeom prst="rect">
            <a:avLst/>
          </a:prstGeom>
          <a:noFill/>
          <a:ln w="9525">
            <a:noFill/>
            <a:miter lim="800000"/>
            <a:headEnd/>
            <a:tailEnd/>
          </a:ln>
        </p:spPr>
        <p:txBody>
          <a:bodyPr wrap="square" anchor="ctr">
            <a:spAutoFit/>
          </a:bodyPr>
          <a:lstStyle/>
          <a:p>
            <a:pPr lvl="0" algn="just">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rPr>
              <a:t>83.1% </a:t>
            </a:r>
            <a:endParaRPr kumimoji="0" lang="zh-CN" altLang="en-US" sz="5000" b="0" i="0" strike="noStrike" kern="100" cap="none" spc="0" normalizeH="0" baseline="0" noProof="0" dirty="0">
              <a:ln>
                <a:noFill/>
              </a:ln>
              <a:solidFill>
                <a:srgbClr val="A50021"/>
              </a:solidFill>
              <a:effectLst/>
              <a:uLnTx/>
              <a:uFillTx/>
              <a:latin typeface="Times New Roman" panose="02020603050405020304" pitchFamily="18" charset="0"/>
              <a:ea typeface="微软雅黑" pitchFamily="34" charset="-122"/>
              <a:cs typeface="Times New Roman" panose="02020603050405020304" pitchFamily="18" charset="0"/>
            </a:endParaRPr>
          </a:p>
        </p:txBody>
      </p:sp>
      <p:sp>
        <p:nvSpPr>
          <p:cNvPr id="12" name="矩形 11">
            <a:extLst>
              <a:ext uri="{FF2B5EF4-FFF2-40B4-BE49-F238E27FC236}">
                <a16:creationId xmlns:a16="http://schemas.microsoft.com/office/drawing/2014/main" xmlns="" id="{61209648-07A3-48C6-A393-9763C9A72A5B}"/>
              </a:ext>
            </a:extLst>
          </p:cNvPr>
          <p:cNvSpPr/>
          <p:nvPr/>
        </p:nvSpPr>
        <p:spPr>
          <a:xfrm>
            <a:off x="1440484" y="5509022"/>
            <a:ext cx="20647819" cy="4445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mc:AlternateContent xmlns:mc="http://schemas.openxmlformats.org/markup-compatibility/2006">
        <mc:Choice xmlns:a14="http://schemas.microsoft.com/office/drawing/2010/main" Requires="a14">
          <p:sp>
            <p:nvSpPr>
              <p:cNvPr id="19" name="矩形 18">
                <a:extLst>
                  <a:ext uri="{FF2B5EF4-FFF2-40B4-BE49-F238E27FC236}">
                    <a16:creationId xmlns:a16="http://schemas.microsoft.com/office/drawing/2014/main" xmlns="" id="{49542BA0-2C7C-4BA1-8DA4-7C48776051BF}"/>
                  </a:ext>
                </a:extLst>
              </p:cNvPr>
              <p:cNvSpPr/>
              <p:nvPr/>
            </p:nvSpPr>
            <p:spPr>
              <a:xfrm>
                <a:off x="1761461" y="5581030"/>
                <a:ext cx="19985279" cy="4052007"/>
              </a:xfrm>
              <a:prstGeom prst="rect">
                <a:avLst/>
              </a:prstGeom>
            </p:spPr>
            <p:txBody>
              <a:bodyPr wrap="square">
                <a:spAutoFit/>
              </a:bodyPr>
              <a:lstStyle/>
              <a:p>
                <a:pPr latinLnBrk="1">
                  <a:lnSpc>
                    <a:spcPct val="150000"/>
                  </a:lnSpc>
                  <a:spcAft>
                    <a:spcPts val="0"/>
                  </a:spcAft>
                </a:pP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50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白色沉淀</a:t>
                </a:r>
                <a:r>
                  <a:rPr lang="en-US" altLang="zh-CN" sz="5000" dirty="0">
                    <a:solidFill>
                      <a:srgbClr val="A50021"/>
                    </a:solidFill>
                    <a:latin typeface="Times New Roman" panose="02020603050405020304" pitchFamily="18" charset="0"/>
                    <a:ea typeface="微软雅黑" panose="020B0503020204020204" pitchFamily="34" charset="-122"/>
                  </a:rPr>
                  <a:t>Al(OH)</a:t>
                </a:r>
                <a:r>
                  <a:rPr lang="en-US" altLang="zh-CN" sz="5000" baseline="-25000" dirty="0">
                    <a:solidFill>
                      <a:srgbClr val="A50021"/>
                    </a:solidFill>
                    <a:latin typeface="Times New Roman" panose="02020603050405020304" pitchFamily="18" charset="0"/>
                    <a:ea typeface="微软雅黑" panose="020B0503020204020204" pitchFamily="34" charset="-122"/>
                  </a:rPr>
                  <a:t>3</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的质量为</a:t>
                </a:r>
                <a:r>
                  <a:rPr lang="en-US" altLang="zh-CN" sz="5000" dirty="0">
                    <a:solidFill>
                      <a:srgbClr val="A50021"/>
                    </a:solidFill>
                    <a:latin typeface="Times New Roman" panose="02020603050405020304" pitchFamily="18" charset="0"/>
                    <a:ea typeface="微软雅黑" panose="020B0503020204020204" pitchFamily="34" charset="-122"/>
                  </a:rPr>
                  <a:t>39.0 g,</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即</a:t>
                </a:r>
                <a:r>
                  <a:rPr lang="en-US" altLang="zh-CN" sz="5000" dirty="0">
                    <a:solidFill>
                      <a:srgbClr val="A50021"/>
                    </a:solidFill>
                    <a:latin typeface="Times New Roman" panose="02020603050405020304" pitchFamily="18" charset="0"/>
                    <a:ea typeface="微软雅黑" panose="020B0503020204020204" pitchFamily="34" charset="-122"/>
                  </a:rPr>
                  <a:t>0.5 mol,</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故合金中铝的质量为</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A50021"/>
                    </a:solidFill>
                    <a:latin typeface="Times New Roman" panose="02020603050405020304" pitchFamily="18" charset="0"/>
                    <a:ea typeface="微软雅黑" panose="020B0503020204020204" pitchFamily="34" charset="-122"/>
                  </a:rPr>
                  <a:t>0.5 mol×27 g·mol</a:t>
                </a:r>
                <a:r>
                  <a:rPr lang="en-US" altLang="zh-CN" sz="5000" baseline="30000" dirty="0">
                    <a:solidFill>
                      <a:srgbClr val="A50021"/>
                    </a:solidFill>
                    <a:latin typeface="Times New Roman" panose="02020603050405020304" pitchFamily="18" charset="0"/>
                    <a:ea typeface="微软雅黑" panose="020B0503020204020204" pitchFamily="34" charset="-122"/>
                  </a:rPr>
                  <a:t>-1</a:t>
                </a:r>
                <a:r>
                  <a:rPr lang="en-US" altLang="zh-CN" sz="5000" dirty="0">
                    <a:solidFill>
                      <a:srgbClr val="A50021"/>
                    </a:solidFill>
                    <a:latin typeface="Times New Roman" panose="02020603050405020304" pitchFamily="18" charset="0"/>
                    <a:ea typeface="微软雅黑" panose="020B0503020204020204" pitchFamily="34" charset="-122"/>
                  </a:rPr>
                  <a:t>=13.5 g,</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则铜的质量为</a:t>
                </a:r>
                <a:r>
                  <a:rPr lang="en-US" altLang="zh-CN" sz="5000" dirty="0">
                    <a:solidFill>
                      <a:srgbClr val="A50021"/>
                    </a:solidFill>
                    <a:latin typeface="Times New Roman" panose="02020603050405020304" pitchFamily="18" charset="0"/>
                    <a:ea typeface="微软雅黑" panose="020B0503020204020204" pitchFamily="34" charset="-122"/>
                  </a:rPr>
                  <a:t>66.5 g,</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质量分数为</a:t>
                </a:r>
                <a14:m>
                  <m:oMath xmlns:m="http://schemas.openxmlformats.org/officeDocument/2006/math">
                    <m:f>
                      <m:fPr>
                        <m:ctrlPr>
                          <a:rPr lang="zh-CN" altLang="zh-CN" sz="5000" i="1">
                            <a:solidFill>
                              <a:srgbClr val="A50021"/>
                            </a:solidFill>
                            <a:latin typeface="Cambria Math"/>
                            <a:ea typeface="Cambria Math" panose="02040503050406030204" pitchFamily="18" charset="0"/>
                            <a:cs typeface="Times New Roman" panose="02020603050405020304" pitchFamily="18" charset="0"/>
                          </a:rPr>
                        </m:ctrlPr>
                      </m:fPr>
                      <m:num>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66</m:t>
                        </m:r>
                        <m:r>
                          <m:rPr>
                            <m:nor/>
                          </m:rPr>
                          <a:rPr lang="en-US" altLang="zh-CN" sz="5000">
                            <a:solidFill>
                              <a:srgbClr val="A50021"/>
                            </a:solidFill>
                            <a:latin typeface="Times New Roman" panose="02020603050405020304" pitchFamily="18" charset="0"/>
                            <a:ea typeface="微软雅黑" panose="020B0503020204020204" pitchFamily="34" charset="-122"/>
                          </a:rPr>
                          <m:t>.</m:t>
                        </m:r>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5</m:t>
                        </m:r>
                        <m:r>
                          <m:rPr>
                            <m:nor/>
                          </m:rPr>
                          <a:rPr lang="en-US" altLang="zh-CN" sz="5000">
                            <a:solidFill>
                              <a:srgbClr val="A50021"/>
                            </a:solidFill>
                            <a:latin typeface="Times New Roman" panose="02020603050405020304" pitchFamily="18" charset="0"/>
                            <a:ea typeface="微软雅黑" panose="020B0503020204020204" pitchFamily="34" charset="-122"/>
                          </a:rPr>
                          <m:t> </m:t>
                        </m:r>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g</m:t>
                        </m:r>
                      </m:num>
                      <m:den>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80</m:t>
                        </m:r>
                        <m:r>
                          <m:rPr>
                            <m:nor/>
                          </m:rPr>
                          <a:rPr lang="en-US" altLang="zh-CN" sz="5000">
                            <a:solidFill>
                              <a:srgbClr val="A50021"/>
                            </a:solidFill>
                            <a:latin typeface="Times New Roman" panose="02020603050405020304" pitchFamily="18" charset="0"/>
                            <a:ea typeface="微软雅黑" panose="020B0503020204020204" pitchFamily="34" charset="-122"/>
                          </a:rPr>
                          <m:t>.</m:t>
                        </m:r>
                        <m: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0</m:t>
                        </m:r>
                        <m:r>
                          <m:rPr>
                            <m:nor/>
                          </m:rPr>
                          <a:rPr lang="en-US" altLang="zh-CN" sz="5000">
                            <a:solidFill>
                              <a:srgbClr val="A50021"/>
                            </a:solidFill>
                            <a:latin typeface="Times New Roman" panose="02020603050405020304" pitchFamily="18" charset="0"/>
                            <a:ea typeface="微软雅黑" panose="020B0503020204020204" pitchFamily="34" charset="-122"/>
                          </a:rPr>
                          <m:t> </m:t>
                        </m:r>
                        <m:r>
                          <m:rPr>
                            <m:sty m:val="p"/>
                          </m:rPr>
                          <a:rPr lang="en-US" altLang="zh-CN" sz="5000">
                            <a:solidFill>
                              <a:srgbClr val="A50021"/>
                            </a:solidFill>
                            <a:latin typeface="Cambria Math" panose="02040503050406030204" pitchFamily="18" charset="0"/>
                            <a:ea typeface="微软雅黑" panose="020B0503020204020204" pitchFamily="34" charset="-122"/>
                            <a:cs typeface="Times New Roman" panose="02020603050405020304" pitchFamily="18" charset="0"/>
                          </a:rPr>
                          <m:t>g</m:t>
                        </m:r>
                      </m:den>
                    </m:f>
                  </m:oMath>
                </a14:m>
                <a:r>
                  <a:rPr lang="en-US" altLang="zh-CN" sz="5000" dirty="0">
                    <a:solidFill>
                      <a:srgbClr val="A50021"/>
                    </a:solidFill>
                    <a:latin typeface="Times New Roman" panose="02020603050405020304" pitchFamily="18" charset="0"/>
                    <a:ea typeface="微软雅黑" panose="020B0503020204020204" pitchFamily="34" charset="-122"/>
                  </a:rPr>
                  <a:t>×100%  ≈ 83.1%</a:t>
                </a:r>
                <a:r>
                  <a:rPr lang="zh-CN"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5000" dirty="0">
                  <a:solidFill>
                    <a:srgbClr val="000000"/>
                  </a:solidFill>
                  <a:latin typeface="NEU-BZ-S92" panose="02020503000000020003"/>
                  <a:ea typeface="方正书宋_GBK"/>
                  <a:cs typeface="Times New Roman" panose="02020603050405020304" pitchFamily="18" charset="0"/>
                </a:endParaRPr>
              </a:p>
            </p:txBody>
          </p:sp>
        </mc:Choice>
        <mc:Fallback>
          <p:sp>
            <p:nvSpPr>
              <p:cNvPr id="19" name="矩形 18">
                <a:extLst>
                  <a:ext uri="{FF2B5EF4-FFF2-40B4-BE49-F238E27FC236}">
                    <a16:creationId xmlns:a16="http://schemas.microsoft.com/office/drawing/2014/main" xmlns:a14="http://schemas.microsoft.com/office/drawing/2010/main" xmlns="" id="{49542BA0-2C7C-4BA1-8DA4-7C48776051BF}"/>
                  </a:ext>
                </a:extLst>
              </p:cNvPr>
              <p:cNvSpPr>
                <a:spLocks noRot="1" noChangeAspect="1" noMove="1" noResize="1" noEditPoints="1" noAdjustHandles="1" noChangeArrowheads="1" noChangeShapeType="1" noTextEdit="1"/>
              </p:cNvSpPr>
              <p:nvPr/>
            </p:nvSpPr>
            <p:spPr>
              <a:xfrm>
                <a:off x="1761461" y="5581030"/>
                <a:ext cx="19985279" cy="4052007"/>
              </a:xfrm>
              <a:prstGeom prst="rect">
                <a:avLst/>
              </a:prstGeom>
              <a:blipFill rotWithShape="1">
                <a:blip r:embed="rId3"/>
                <a:stretch>
                  <a:fillRect l="-1464" r="-275" b="-78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7436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3BE6BFF2-FFB9-478A-BD20-E28C2D1A5D16}"/>
              </a:ext>
            </a:extLst>
          </p:cNvPr>
          <p:cNvSpPr/>
          <p:nvPr/>
        </p:nvSpPr>
        <p:spPr>
          <a:xfrm>
            <a:off x="1440483" y="1980630"/>
            <a:ext cx="20765070" cy="3019288"/>
          </a:xfrm>
          <a:prstGeom prst="rect">
            <a:avLst/>
          </a:prstGeom>
        </p:spPr>
        <p:txBody>
          <a:bodyPr wrap="square">
            <a:spAutoFit/>
          </a:bodyPr>
          <a:lstStyle/>
          <a:p>
            <a:pPr>
              <a:lnSpc>
                <a:spcPct val="150000"/>
              </a:lnSpc>
              <a:spcAft>
                <a:spcPts val="0"/>
              </a:spcAft>
            </a:pPr>
            <a:r>
              <a:rPr lang="zh-CN" altLang="zh-CN" sz="4400" dirty="0">
                <a:cs typeface="宋体" panose="02010600030101010101" pitchFamily="2" charset="-122"/>
              </a:rPr>
              <a:t>②</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为分析某铜合金的成分</a:t>
            </a:r>
            <a:r>
              <a:rPr lang="en-US" altLang="zh-CN" sz="4400" dirty="0">
                <a:latin typeface="Times New Roman" panose="02020603050405020304" pitchFamily="18" charset="0"/>
                <a:ea typeface="微软雅黑" panose="020B0503020204020204" pitchFamily="34" charset="-122"/>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用酸将其完全溶解后</a:t>
            </a:r>
            <a:r>
              <a:rPr lang="en-US" altLang="zh-CN" sz="4400" dirty="0">
                <a:latin typeface="Times New Roman" panose="02020603050405020304" pitchFamily="18" charset="0"/>
                <a:ea typeface="微软雅黑" panose="020B0503020204020204" pitchFamily="34" charset="-122"/>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用</a:t>
            </a:r>
            <a:r>
              <a:rPr lang="en-US" altLang="zh-CN" sz="4400" dirty="0">
                <a:latin typeface="Times New Roman" panose="02020603050405020304" pitchFamily="18" charset="0"/>
                <a:ea typeface="微软雅黑" panose="020B0503020204020204" pitchFamily="34" charset="-122"/>
              </a:rPr>
              <a:t>NaOH</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溶液调节</a:t>
            </a:r>
            <a:r>
              <a:rPr lang="en-US" altLang="zh-CN" sz="4400" dirty="0">
                <a:latin typeface="Times New Roman" panose="02020603050405020304" pitchFamily="18" charset="0"/>
                <a:ea typeface="微软雅黑" panose="020B0503020204020204" pitchFamily="34" charset="-122"/>
              </a:rPr>
              <a:t>pH,</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sz="4400" dirty="0">
                <a:latin typeface="Times New Roman" panose="02020603050405020304" pitchFamily="18" charset="0"/>
                <a:ea typeface="微软雅黑" panose="020B0503020204020204" pitchFamily="34" charset="-122"/>
              </a:rPr>
              <a:t>pH=3.4</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时开始出现沉淀</a:t>
            </a:r>
            <a:r>
              <a:rPr lang="en-US" altLang="zh-CN" sz="4400" dirty="0">
                <a:latin typeface="Times New Roman" panose="02020603050405020304" pitchFamily="18" charset="0"/>
                <a:ea typeface="微软雅黑" panose="020B0503020204020204" pitchFamily="34" charset="-122"/>
              </a:rPr>
              <a:t>,</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分别在</a:t>
            </a:r>
            <a:r>
              <a:rPr lang="en-US" altLang="zh-CN" sz="4400" dirty="0">
                <a:latin typeface="Times New Roman" panose="02020603050405020304" pitchFamily="18" charset="0"/>
                <a:ea typeface="微软雅黑" panose="020B0503020204020204" pitchFamily="34" charset="-122"/>
              </a:rPr>
              <a:t>pH</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4400" dirty="0">
                <a:latin typeface="Times New Roman" panose="02020603050405020304" pitchFamily="18" charset="0"/>
                <a:ea typeface="微软雅黑" panose="020B0503020204020204" pitchFamily="34" charset="-122"/>
              </a:rPr>
              <a:t>7.0</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latin typeface="Times New Roman" panose="02020603050405020304" pitchFamily="18" charset="0"/>
                <a:ea typeface="微软雅黑" panose="020B0503020204020204" pitchFamily="34" charset="-122"/>
              </a:rPr>
              <a:t>8.0</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时过滤出沉淀。结合题图信息推断该合金中除铜外还一定含有</a:t>
            </a:r>
            <a:r>
              <a:rPr lang="zh-CN"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uFill>
                  <a:solidFill>
                    <a:srgbClr val="000000"/>
                  </a:solidFill>
                </a:uFill>
                <a:latin typeface="Times New Roman" panose="02020603050405020304" pitchFamily="18" charset="0"/>
                <a:ea typeface="微软雅黑" panose="020B0503020204020204" pitchFamily="34" charset="-122"/>
              </a:rPr>
              <a:t>       </a:t>
            </a:r>
            <a:r>
              <a:rPr lang="zh-CN" altLang="zh-CN" sz="4400" u="sng" dirty="0">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4" name="教师备用习题.EPS" descr="id:2147486797;FounderCES">
            <a:extLst>
              <a:ext uri="{FF2B5EF4-FFF2-40B4-BE49-F238E27FC236}">
                <a16:creationId xmlns:a16="http://schemas.microsoft.com/office/drawing/2014/main" xmlns="" id="{DC88847E-0809-4A4F-A7F1-F260B1CA090E}"/>
              </a:ext>
            </a:extLst>
          </p:cNvPr>
          <p:cNvPicPr/>
          <p:nvPr/>
        </p:nvPicPr>
        <p:blipFill>
          <a:blip r:embed="rId2"/>
          <a:stretch>
            <a:fillRect/>
          </a:stretch>
        </p:blipFill>
        <p:spPr>
          <a:xfrm>
            <a:off x="1415890" y="1260550"/>
            <a:ext cx="20906914" cy="720080"/>
          </a:xfrm>
          <a:prstGeom prst="rect">
            <a:avLst/>
          </a:prstGeom>
        </p:spPr>
      </p:pic>
      <p:sp>
        <p:nvSpPr>
          <p:cNvPr id="15" name="Rectangle 16">
            <a:extLst>
              <a:ext uri="{FF2B5EF4-FFF2-40B4-BE49-F238E27FC236}">
                <a16:creationId xmlns:a16="http://schemas.microsoft.com/office/drawing/2014/main" xmlns="" id="{55B2C052-4323-40F3-987C-B77E896E41B0}"/>
              </a:ext>
            </a:extLst>
          </p:cNvPr>
          <p:cNvSpPr>
            <a:spLocks noChangeArrowheads="1"/>
          </p:cNvSpPr>
          <p:nvPr/>
        </p:nvSpPr>
        <p:spPr bwMode="auto">
          <a:xfrm>
            <a:off x="3960764" y="3852838"/>
            <a:ext cx="2124237" cy="987963"/>
          </a:xfrm>
          <a:prstGeom prst="rect">
            <a:avLst/>
          </a:prstGeom>
          <a:noFill/>
          <a:ln w="9525">
            <a:noFill/>
            <a:miter lim="800000"/>
            <a:headEnd/>
            <a:tailEnd/>
          </a:ln>
        </p:spPr>
        <p:txBody>
          <a:bodyPr wrap="square" anchor="ctr">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Ni</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sp>
        <p:nvSpPr>
          <p:cNvPr id="16" name="矩形 15">
            <a:extLst>
              <a:ext uri="{FF2B5EF4-FFF2-40B4-BE49-F238E27FC236}">
                <a16:creationId xmlns:a16="http://schemas.microsoft.com/office/drawing/2014/main" xmlns="" id="{61209648-07A3-48C6-A393-9763C9A72A5B}"/>
              </a:ext>
            </a:extLst>
          </p:cNvPr>
          <p:cNvSpPr/>
          <p:nvPr/>
        </p:nvSpPr>
        <p:spPr>
          <a:xfrm>
            <a:off x="10153452" y="4212878"/>
            <a:ext cx="12052101" cy="65189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2117725" rtl="0" eaLnBrk="1" fontAlgn="base" latinLnBrk="0" hangingPunct="1">
              <a:lnSpc>
                <a:spcPct val="100000"/>
              </a:lnSpc>
              <a:spcBef>
                <a:spcPct val="0"/>
              </a:spcBef>
              <a:spcAft>
                <a:spcPct val="0"/>
              </a:spcAft>
              <a:buClrTx/>
              <a:buSzTx/>
              <a:buFontTx/>
              <a:buNone/>
              <a:tabLst/>
              <a:defRPr/>
            </a:pPr>
            <a:endParaRPr kumimoji="0" lang="zh-CN" altLang="en-US" sz="50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矩形 16">
            <a:extLst>
              <a:ext uri="{FF2B5EF4-FFF2-40B4-BE49-F238E27FC236}">
                <a16:creationId xmlns:a16="http://schemas.microsoft.com/office/drawing/2014/main" xmlns="" id="{49542BA0-2C7C-4BA1-8DA4-7C48776051BF}"/>
              </a:ext>
            </a:extLst>
          </p:cNvPr>
          <p:cNvSpPr/>
          <p:nvPr/>
        </p:nvSpPr>
        <p:spPr>
          <a:xfrm>
            <a:off x="10304566" y="4246697"/>
            <a:ext cx="11586190" cy="6066276"/>
          </a:xfrm>
          <a:prstGeom prst="rect">
            <a:avLst/>
          </a:prstGeom>
        </p:spPr>
        <p:txBody>
          <a:bodyPr wrap="square">
            <a:spAutoFit/>
          </a:bodyPr>
          <a:lstStyle/>
          <a:p>
            <a:pPr latinLnBrk="1">
              <a:lnSpc>
                <a:spcPct val="150000"/>
              </a:lnSpc>
              <a:spcAft>
                <a:spcPts val="0"/>
              </a:spcAft>
            </a:pP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解析</a:t>
            </a:r>
            <a:r>
              <a:rPr lang="en-US" altLang="zh-CN" sz="4400" b="1"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由于要将</a:t>
            </a:r>
            <a:r>
              <a:rPr lang="en-US" altLang="zh-CN" sz="4400" dirty="0">
                <a:solidFill>
                  <a:srgbClr val="A50021"/>
                </a:solidFill>
                <a:latin typeface="Times New Roman" panose="02020603050405020304" pitchFamily="18" charset="0"/>
                <a:ea typeface="微软雅黑" panose="020B0503020204020204" pitchFamily="34" charset="-122"/>
              </a:rPr>
              <a:t>Cu</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溶解</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所选用的酸应为氧化性酸</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若合金中有铁存在</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sz="4400" dirty="0">
                <a:solidFill>
                  <a:srgbClr val="A50021"/>
                </a:solidFill>
                <a:latin typeface="Times New Roman" panose="02020603050405020304" pitchFamily="18" charset="0"/>
                <a:ea typeface="微软雅黑" panose="020B0503020204020204" pitchFamily="34" charset="-122"/>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将被氧化为</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由图知</a:t>
            </a:r>
            <a:r>
              <a:rPr lang="en-US" altLang="zh-CN" sz="4400" dirty="0">
                <a:solidFill>
                  <a:srgbClr val="A50021"/>
                </a:solidFill>
                <a:latin typeface="Times New Roman" panose="02020603050405020304" pitchFamily="18" charset="0"/>
                <a:ea typeface="微软雅黑" panose="020B0503020204020204" pitchFamily="34" charset="-122"/>
              </a:rPr>
              <a:t>Fe</a:t>
            </a:r>
            <a:r>
              <a:rPr lang="en-US" altLang="zh-CN" sz="4400" baseline="30000" dirty="0">
                <a:solidFill>
                  <a:srgbClr val="A50021"/>
                </a:solidFill>
                <a:latin typeface="Times New Roman" panose="02020603050405020304" pitchFamily="18" charset="0"/>
                <a:ea typeface="微软雅黑" panose="020B0503020204020204" pitchFamily="34" charset="-122"/>
              </a:rPr>
              <a:t>3+</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A50021"/>
                </a:solidFill>
                <a:latin typeface="Times New Roman" panose="02020603050405020304" pitchFamily="18" charset="0"/>
                <a:ea typeface="微软雅黑" panose="020B0503020204020204" pitchFamily="34" charset="-122"/>
              </a:rPr>
              <a:t>pH=1.8</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时开始沉淀</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与题述不符</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故合金中不含</a:t>
            </a:r>
            <a:r>
              <a:rPr lang="en-US" altLang="zh-CN" sz="4400" dirty="0">
                <a:solidFill>
                  <a:srgbClr val="A50021"/>
                </a:solidFill>
                <a:latin typeface="Times New Roman" panose="02020603050405020304" pitchFamily="18" charset="0"/>
                <a:ea typeface="微软雅黑" panose="020B0503020204020204" pitchFamily="34" charset="-122"/>
              </a:rPr>
              <a:t>Fe</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。结合图示可知在</a:t>
            </a:r>
            <a:r>
              <a:rPr lang="en-US" altLang="zh-CN" sz="4400" dirty="0">
                <a:solidFill>
                  <a:srgbClr val="A50021"/>
                </a:solidFill>
                <a:latin typeface="Times New Roman" panose="02020603050405020304" pitchFamily="18" charset="0"/>
                <a:ea typeface="微软雅黑" panose="020B0503020204020204" pitchFamily="34" charset="-122"/>
              </a:rPr>
              <a:t>pH=3.4</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时出现的沉淀为</a:t>
            </a:r>
            <a:r>
              <a:rPr lang="en-US" altLang="zh-CN" sz="4400" dirty="0">
                <a:solidFill>
                  <a:srgbClr val="A50021"/>
                </a:solidFill>
                <a:latin typeface="Times New Roman" panose="02020603050405020304" pitchFamily="18" charset="0"/>
                <a:ea typeface="微软雅黑" panose="020B0503020204020204" pitchFamily="34" charset="-122"/>
              </a:rPr>
              <a:t>Al(OH)</a:t>
            </a:r>
            <a:r>
              <a:rPr lang="en-US" altLang="zh-CN" sz="4400" baseline="-25000" dirty="0">
                <a:solidFill>
                  <a:srgbClr val="A50021"/>
                </a:solidFill>
                <a:latin typeface="Times New Roman" panose="02020603050405020304" pitchFamily="18" charset="0"/>
                <a:ea typeface="微软雅黑" panose="020B0503020204020204" pitchFamily="34" charset="-122"/>
              </a:rPr>
              <a:t>3</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4400" dirty="0">
                <a:solidFill>
                  <a:srgbClr val="A50021"/>
                </a:solidFill>
                <a:latin typeface="Times New Roman" panose="02020603050405020304" pitchFamily="18" charset="0"/>
                <a:ea typeface="微软雅黑" panose="020B0503020204020204" pitchFamily="34" charset="-122"/>
              </a:rPr>
              <a:t>pH=7.0~8.0</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产生的沉淀为</a:t>
            </a:r>
            <a:r>
              <a:rPr lang="en-US" altLang="zh-CN" sz="4400" dirty="0">
                <a:solidFill>
                  <a:srgbClr val="A50021"/>
                </a:solidFill>
                <a:latin typeface="Times New Roman" panose="02020603050405020304" pitchFamily="18" charset="0"/>
                <a:ea typeface="微软雅黑" panose="020B0503020204020204" pitchFamily="34" charset="-122"/>
              </a:rPr>
              <a:t>Ni(OH)</a:t>
            </a:r>
            <a:r>
              <a:rPr lang="en-US" altLang="zh-CN" sz="4400" baseline="-25000" dirty="0">
                <a:solidFill>
                  <a:srgbClr val="A50021"/>
                </a:solidFill>
                <a:latin typeface="Times New Roman" panose="02020603050405020304" pitchFamily="18" charset="0"/>
                <a:ea typeface="微软雅黑" panose="020B0503020204020204" pitchFamily="34" charset="-122"/>
              </a:rPr>
              <a:t>2</a:t>
            </a:r>
            <a:r>
              <a:rPr lang="en-US" altLang="zh-CN" sz="4400" dirty="0">
                <a:solidFill>
                  <a:srgbClr val="A50021"/>
                </a:solidFill>
                <a:latin typeface="Times New Roman" panose="02020603050405020304" pitchFamily="18" charset="0"/>
                <a:ea typeface="微软雅黑" panose="020B0503020204020204" pitchFamily="34" charset="-122"/>
              </a:rPr>
              <a:t>,</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故该合金中除铜外还一定含有</a:t>
            </a:r>
            <a:r>
              <a:rPr lang="en-US" altLang="zh-CN" sz="4400" dirty="0">
                <a:solidFill>
                  <a:srgbClr val="A50021"/>
                </a:solidFill>
                <a:latin typeface="Times New Roman" panose="02020603050405020304" pitchFamily="18" charset="0"/>
                <a:ea typeface="微软雅黑" panose="020B0503020204020204" pitchFamily="34" charset="-122"/>
              </a:rPr>
              <a:t>Al</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4400" dirty="0">
                <a:solidFill>
                  <a:srgbClr val="A50021"/>
                </a:solidFill>
                <a:latin typeface="Times New Roman" panose="02020603050405020304" pitchFamily="18" charset="0"/>
                <a:ea typeface="微软雅黑" panose="020B0503020204020204" pitchFamily="34" charset="-122"/>
              </a:rPr>
              <a:t>Ni</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4400" dirty="0">
              <a:solidFill>
                <a:srgbClr val="000000"/>
              </a:solidFill>
              <a:latin typeface="NEU-BZ-S92" panose="02020503000000020003"/>
              <a:ea typeface="方正书宋_GBK"/>
              <a:cs typeface="Times New Roman" panose="02020603050405020304" pitchFamily="18" charset="0"/>
            </a:endParaRPr>
          </a:p>
        </p:txBody>
      </p:sp>
      <p:pic>
        <p:nvPicPr>
          <p:cNvPr id="18" name="9wf384.jpg" descr="id:2147491197;FounderCES">
            <a:extLst>
              <a:ext uri="{FF2B5EF4-FFF2-40B4-BE49-F238E27FC236}">
                <a16:creationId xmlns:a16="http://schemas.microsoft.com/office/drawing/2014/main" xmlns="" id="{12DE616D-0BA0-4515-AAFE-2363ACE5E800}"/>
              </a:ext>
            </a:extLst>
          </p:cNvPr>
          <p:cNvPicPr/>
          <p:nvPr/>
        </p:nvPicPr>
        <p:blipFill>
          <a:blip r:embed="rId3"/>
          <a:stretch>
            <a:fillRect/>
          </a:stretch>
        </p:blipFill>
        <p:spPr>
          <a:xfrm>
            <a:off x="1800524" y="5292998"/>
            <a:ext cx="8064896" cy="5289937"/>
          </a:xfrm>
          <a:prstGeom prst="rect">
            <a:avLst/>
          </a:prstGeom>
        </p:spPr>
      </p:pic>
    </p:spTree>
    <p:extLst>
      <p:ext uri="{BB962C8B-B14F-4D97-AF65-F5344CB8AC3E}">
        <p14:creationId xmlns:p14="http://schemas.microsoft.com/office/powerpoint/2010/main" val="1164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CD88FABA-CFED-4638-AE88-7652F3766B57}"/>
              </a:ext>
            </a:extLst>
          </p:cNvPr>
          <p:cNvSpPr/>
          <p:nvPr/>
        </p:nvSpPr>
        <p:spPr>
          <a:xfrm>
            <a:off x="1559906" y="1980630"/>
            <a:ext cx="20762898" cy="8217634"/>
          </a:xfrm>
          <a:prstGeom prst="rect">
            <a:avLst/>
          </a:prstGeom>
        </p:spPr>
        <p:txBody>
          <a:bodyPr wrap="square">
            <a:spAutoFit/>
          </a:bodyPr>
          <a:lstStyle/>
          <a:p>
            <a:pPr>
              <a:lnSpc>
                <a:spcPct val="150000"/>
              </a:lnSpc>
              <a:spcAft>
                <a:spcPts val="0"/>
              </a:spcAft>
            </a:pP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氧化铜和氧化亚铜</a:t>
            </a:r>
            <a:endPar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endPar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spcAft>
                <a:spcPts val="0"/>
              </a:spcAft>
            </a:pPr>
            <a:endPar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spcAft>
                <a:spcPts val="0"/>
              </a:spcAft>
            </a:pPr>
            <a:endParaRPr lang="en-US" altLang="zh-CN" sz="44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spcAft>
                <a:spcPts val="0"/>
              </a:spcAft>
            </a:pPr>
            <a:r>
              <a:rPr lang="en-US" altLang="zh-CN" sz="44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氢氧化铜</a:t>
            </a:r>
            <a:endPar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0"/>
              </a:spcAft>
            </a:pP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物理性质</a:t>
            </a:r>
            <a:r>
              <a:rPr lang="en-US"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色</a:t>
            </a:r>
            <a:r>
              <a:rPr lang="zh-CN"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4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溶于水的固体。</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graphicFrame>
        <p:nvGraphicFramePr>
          <p:cNvPr id="21" name="表格 20">
            <a:extLst>
              <a:ext uri="{FF2B5EF4-FFF2-40B4-BE49-F238E27FC236}">
                <a16:creationId xmlns:a16="http://schemas.microsoft.com/office/drawing/2014/main" xmlns="" id="{DAB7ED8A-50D4-4B81-A1E4-D892DAB2A246}"/>
              </a:ext>
            </a:extLst>
          </p:cNvPr>
          <p:cNvGraphicFramePr>
            <a:graphicFrameLocks noGrp="1"/>
          </p:cNvGraphicFramePr>
          <p:nvPr>
            <p:extLst>
              <p:ext uri="{D42A27DB-BD31-4B8C-83A1-F6EECF244321}">
                <p14:modId xmlns:p14="http://schemas.microsoft.com/office/powerpoint/2010/main" val="689334051"/>
              </p:ext>
            </p:extLst>
          </p:nvPr>
        </p:nvGraphicFramePr>
        <p:xfrm>
          <a:off x="1791245" y="3108976"/>
          <a:ext cx="20496212" cy="5029200"/>
        </p:xfrm>
        <a:graphic>
          <a:graphicData uri="http://schemas.openxmlformats.org/drawingml/2006/table">
            <a:tbl>
              <a:tblPr firstRow="1" firstCol="1" bandRow="1"/>
              <a:tblGrid>
                <a:gridCol w="3403652">
                  <a:extLst>
                    <a:ext uri="{9D8B030D-6E8A-4147-A177-3AD203B41FA5}">
                      <a16:colId xmlns:a16="http://schemas.microsoft.com/office/drawing/2014/main" xmlns="" val="21977480"/>
                    </a:ext>
                  </a:extLst>
                </a:gridCol>
                <a:gridCol w="7982017">
                  <a:extLst>
                    <a:ext uri="{9D8B030D-6E8A-4147-A177-3AD203B41FA5}">
                      <a16:colId xmlns:a16="http://schemas.microsoft.com/office/drawing/2014/main" xmlns="" val="4191590449"/>
                    </a:ext>
                  </a:extLst>
                </a:gridCol>
                <a:gridCol w="9110543">
                  <a:extLst>
                    <a:ext uri="{9D8B030D-6E8A-4147-A177-3AD203B41FA5}">
                      <a16:colId xmlns:a16="http://schemas.microsoft.com/office/drawing/2014/main" xmlns="" val="1740898738"/>
                    </a:ext>
                  </a:extLst>
                </a:gridCol>
              </a:tblGrid>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名称</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氧化铜</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氧化亚铜</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40311847"/>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颜色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黑色</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砖红色</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229924031"/>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与酸反应</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CuO+2H</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a:t>
                      </a:r>
                      <a:r>
                        <a:rPr lang="en-US" sz="4400" baseline="30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sz="440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O+2H</a:t>
                      </a:r>
                      <a:r>
                        <a:rPr lang="en-US" sz="4400" baseline="30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sz="4400" u="sng" dirty="0">
                          <a:solidFill>
                            <a:srgbClr val="000000"/>
                          </a:solidFill>
                          <a:effectLst/>
                          <a:uFill>
                            <a:solidFill>
                              <a:srgbClr val="000000"/>
                            </a:solidFill>
                          </a:uFill>
                          <a:latin typeface="NEU-BZ-S92" panose="02020503000000020003"/>
                          <a:ea typeface="Times New Roman" panose="02020603050405020304" pitchFamily="18" charset="0"/>
                          <a:cs typeface="Times New Roman" panose="02020603050405020304" pitchFamily="18" charset="0"/>
                        </a:rPr>
                        <a:t>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391096854"/>
                  </a:ext>
                </a:extLst>
              </a:tr>
              <a:tr h="0">
                <a:tc>
                  <a:txBody>
                    <a:bodyPr/>
                    <a:lstStyle/>
                    <a:p>
                      <a:pPr algn="ctr">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与</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反应</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660400" indent="-660400">
                        <a:lnSpc>
                          <a:spcPct val="150000"/>
                        </a:lnSpc>
                        <a:spcAft>
                          <a:spcPts val="0"/>
                        </a:spcAft>
                      </a:pPr>
                      <a:r>
                        <a:rPr lang="zh-CN"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+CuO        Cu+H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H</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+Cu</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         </a:t>
                      </a:r>
                      <a:r>
                        <a:rPr 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sz="4400" u="sng" dirty="0">
                          <a:solidFill>
                            <a:srgbClr val="000000"/>
                          </a:solidFill>
                          <a:effectLst/>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xmlns="" val="1077049123"/>
                  </a:ext>
                </a:extLst>
              </a:tr>
              <a:tr h="0">
                <a:tc>
                  <a:txBody>
                    <a:bodyPr/>
                    <a:lstStyle/>
                    <a:p>
                      <a:pPr algn="ctr">
                        <a:lnSpc>
                          <a:spcPct val="150000"/>
                        </a:lnSpc>
                        <a:spcAft>
                          <a:spcPts val="0"/>
                        </a:spcAft>
                      </a:pPr>
                      <a:r>
                        <a:rPr lang="zh-CN" sz="440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转化关系</a:t>
                      </a:r>
                      <a:endParaRPr lang="zh-CN" sz="440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2">
                  <a:txBody>
                    <a:bodyPr/>
                    <a:lstStyle/>
                    <a:p>
                      <a:pPr algn="ctr">
                        <a:lnSpc>
                          <a:spcPct val="150000"/>
                        </a:lnSpc>
                        <a:spcAft>
                          <a:spcPts val="0"/>
                        </a:spcAft>
                      </a:pP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4CuO       2Cu</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O+O</a:t>
                      </a:r>
                      <a:r>
                        <a:rPr lang="en-US" sz="4400" baseline="-250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2</a:t>
                      </a:r>
                      <a:r>
                        <a:rPr lang="en-US" sz="44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sz="4400" dirty="0">
                        <a:solidFill>
                          <a:srgbClr val="000000"/>
                        </a:solidFill>
                        <a:effectLst/>
                        <a:latin typeface="NEU-BZ-S92" panose="02020503000000020003"/>
                        <a:ea typeface="方正书宋_GBK"/>
                        <a:cs typeface="Times New Roman" panose="02020603050405020304" pitchFamily="18" charset="0"/>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xmlns="" val="3943167836"/>
                  </a:ext>
                </a:extLst>
              </a:tr>
            </a:tbl>
          </a:graphicData>
        </a:graphic>
      </p:graphicFrame>
      <p:pic>
        <p:nvPicPr>
          <p:cNvPr id="22"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23" name="矩形 22">
            <a:extLst>
              <a:ext uri="{FF2B5EF4-FFF2-40B4-BE49-F238E27FC236}">
                <a16:creationId xmlns:a16="http://schemas.microsoft.com/office/drawing/2014/main" xmlns="" id="{A397FDE2-0D7F-4DB9-AF7E-27E17369BFE7}"/>
              </a:ext>
            </a:extLst>
          </p:cNvPr>
          <p:cNvSpPr/>
          <p:nvPr/>
        </p:nvSpPr>
        <p:spPr>
          <a:xfrm>
            <a:off x="5040884" y="8893398"/>
            <a:ext cx="798591"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蓝</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
        <p:nvSpPr>
          <p:cNvPr id="24" name="矩形 23">
            <a:extLst>
              <a:ext uri="{FF2B5EF4-FFF2-40B4-BE49-F238E27FC236}">
                <a16:creationId xmlns:a16="http://schemas.microsoft.com/office/drawing/2014/main" xmlns="" id="{14864329-B2F7-4167-BDFC-BC3D4F76C997}"/>
              </a:ext>
            </a:extLst>
          </p:cNvPr>
          <p:cNvSpPr/>
          <p:nvPr/>
        </p:nvSpPr>
        <p:spPr>
          <a:xfrm>
            <a:off x="16778188" y="5004966"/>
            <a:ext cx="3528392"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44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sp>
        <p:nvSpPr>
          <p:cNvPr id="25" name="矩形 24">
            <a:extLst>
              <a:ext uri="{FF2B5EF4-FFF2-40B4-BE49-F238E27FC236}">
                <a16:creationId xmlns:a16="http://schemas.microsoft.com/office/drawing/2014/main" xmlns="" id="{FD686643-8BC7-4190-B4FE-B330B3A4F15A}"/>
              </a:ext>
            </a:extLst>
          </p:cNvPr>
          <p:cNvSpPr/>
          <p:nvPr/>
        </p:nvSpPr>
        <p:spPr>
          <a:xfrm>
            <a:off x="17210237" y="6033227"/>
            <a:ext cx="2664296" cy="987963"/>
          </a:xfrm>
          <a:prstGeom prst="rect">
            <a:avLst/>
          </a:prstGeom>
        </p:spPr>
        <p:txBody>
          <a:bodyPr wrap="square">
            <a:spAutoFit/>
          </a:bodyPr>
          <a:lstStyle/>
          <a:p>
            <a:pPr>
              <a:lnSpc>
                <a:spcPct val="150000"/>
              </a:lnSpc>
              <a:spcAft>
                <a:spcPts val="0"/>
              </a:spcAft>
            </a:pP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2Cu+H</a:t>
            </a:r>
            <a:r>
              <a:rPr lang="en-US" altLang="zh-CN" sz="44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1400" dirty="0">
              <a:solidFill>
                <a:srgbClr val="000000"/>
              </a:solidFill>
              <a:latin typeface="NEU-BZ-S92" panose="02020503000000020003"/>
              <a:ea typeface="方正书宋_GBK"/>
              <a:cs typeface="Times New Roman" panose="02020603050405020304" pitchFamily="18" charset="0"/>
            </a:endParaRPr>
          </a:p>
        </p:txBody>
      </p:sp>
      <p:pic>
        <p:nvPicPr>
          <p:cNvPr id="26" name="图片 25">
            <a:extLst>
              <a:ext uri="{FF2B5EF4-FFF2-40B4-BE49-F238E27FC236}">
                <a16:creationId xmlns:a16="http://schemas.microsoft.com/office/drawing/2014/main" xmlns="" id="{14D82F23-6F85-4EA7-AF5D-C63027F68E13}"/>
              </a:ext>
            </a:extLst>
          </p:cNvPr>
          <p:cNvPicPr/>
          <p:nvPr/>
        </p:nvPicPr>
        <p:blipFill>
          <a:blip r:embed="rId3">
            <a:clrChange>
              <a:clrFrom>
                <a:srgbClr val="FFFFFF"/>
              </a:clrFrom>
              <a:clrTo>
                <a:srgbClr val="FFFFFF">
                  <a:alpha val="0"/>
                </a:srgbClr>
              </a:clrTo>
            </a:clrChange>
          </a:blip>
          <a:stretch>
            <a:fillRect/>
          </a:stretch>
        </p:blipFill>
        <p:spPr>
          <a:xfrm flipH="1">
            <a:off x="7849196" y="6153793"/>
            <a:ext cx="936104" cy="795389"/>
          </a:xfrm>
          <a:prstGeom prst="rect">
            <a:avLst/>
          </a:prstGeom>
        </p:spPr>
      </p:pic>
      <p:pic>
        <p:nvPicPr>
          <p:cNvPr id="27" name="图片 26">
            <a:extLst>
              <a:ext uri="{FF2B5EF4-FFF2-40B4-BE49-F238E27FC236}">
                <a16:creationId xmlns:a16="http://schemas.microsoft.com/office/drawing/2014/main" xmlns="" id="{E1A0436F-46FF-4771-BD2D-7B2B6100180B}"/>
              </a:ext>
            </a:extLst>
          </p:cNvPr>
          <p:cNvPicPr/>
          <p:nvPr/>
        </p:nvPicPr>
        <p:blipFill>
          <a:blip r:embed="rId4">
            <a:clrChange>
              <a:clrFrom>
                <a:srgbClr val="FFFFFF"/>
              </a:clrFrom>
              <a:clrTo>
                <a:srgbClr val="FFFFFF">
                  <a:alpha val="0"/>
                </a:srgbClr>
              </a:clrTo>
            </a:clrChange>
          </a:blip>
          <a:stretch>
            <a:fillRect/>
          </a:stretch>
        </p:blipFill>
        <p:spPr>
          <a:xfrm>
            <a:off x="12601724" y="7114729"/>
            <a:ext cx="992200" cy="842565"/>
          </a:xfrm>
          <a:prstGeom prst="rect">
            <a:avLst/>
          </a:prstGeom>
        </p:spPr>
      </p:pic>
      <p:pic>
        <p:nvPicPr>
          <p:cNvPr id="28" name="图片 27">
            <a:extLst>
              <a:ext uri="{FF2B5EF4-FFF2-40B4-BE49-F238E27FC236}">
                <a16:creationId xmlns:a16="http://schemas.microsoft.com/office/drawing/2014/main" xmlns="" id="{6D9C03C0-B4BB-4DFE-B910-A9F5F31BF796}"/>
              </a:ext>
            </a:extLst>
          </p:cNvPr>
          <p:cNvPicPr/>
          <p:nvPr/>
        </p:nvPicPr>
        <p:blipFill>
          <a:blip r:embed="rId3">
            <a:clrChange>
              <a:clrFrom>
                <a:srgbClr val="FFFFFF"/>
              </a:clrFrom>
              <a:clrTo>
                <a:srgbClr val="FFFFFF">
                  <a:alpha val="0"/>
                </a:srgbClr>
              </a:clrTo>
            </a:clrChange>
          </a:blip>
          <a:stretch>
            <a:fillRect/>
          </a:stretch>
        </p:blipFill>
        <p:spPr>
          <a:xfrm flipH="1">
            <a:off x="16130116" y="6085086"/>
            <a:ext cx="936104" cy="795389"/>
          </a:xfrm>
          <a:prstGeom prst="rect">
            <a:avLst/>
          </a:prstGeom>
        </p:spPr>
      </p:pic>
      <p:sp>
        <p:nvSpPr>
          <p:cNvPr id="29" name="矩形 28">
            <a:extLst>
              <a:ext uri="{FF2B5EF4-FFF2-40B4-BE49-F238E27FC236}">
                <a16:creationId xmlns:a16="http://schemas.microsoft.com/office/drawing/2014/main" xmlns="" id="{F19B6B15-0FE6-4833-8768-A44BC26ECF35}"/>
              </a:ext>
            </a:extLst>
          </p:cNvPr>
          <p:cNvSpPr/>
          <p:nvPr/>
        </p:nvSpPr>
        <p:spPr>
          <a:xfrm>
            <a:off x="6913092" y="8913163"/>
            <a:ext cx="807327" cy="988347"/>
          </a:xfrm>
          <a:prstGeom prst="rect">
            <a:avLst/>
          </a:prstGeom>
        </p:spPr>
        <p:txBody>
          <a:bodyPr wrap="square">
            <a:spAutoFit/>
          </a:bodyPr>
          <a:lstStyle/>
          <a:p>
            <a:pPr>
              <a:lnSpc>
                <a:spcPct val="150000"/>
              </a:lnSpc>
              <a:spcAft>
                <a:spcPts val="0"/>
              </a:spcAft>
            </a:pPr>
            <a:r>
              <a:rPr lang="zh-CN" altLang="zh-CN" sz="44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不</a:t>
            </a:r>
            <a:endParaRPr lang="zh-CN" altLang="zh-CN" sz="4400" dirty="0">
              <a:solidFill>
                <a:srgbClr val="000000"/>
              </a:solidFill>
              <a:latin typeface="NEU-BZ-S92" panose="02020503000000020003" pitchFamily="18" charset="-122"/>
              <a:ea typeface="NEU-BZ-S92" panose="02020503000000020003" pitchFamily="18" charset="-122"/>
              <a:cs typeface="Times New Roman" panose="02020603050405020304" pitchFamily="18" charset="0"/>
            </a:endParaRPr>
          </a:p>
        </p:txBody>
      </p:sp>
    </p:spTree>
    <p:extLst>
      <p:ext uri="{BB962C8B-B14F-4D97-AF65-F5344CB8AC3E}">
        <p14:creationId xmlns:p14="http://schemas.microsoft.com/office/powerpoint/2010/main" val="6063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8A87F4F-49EC-448F-A2E5-B69856B17284}"/>
              </a:ext>
            </a:extLst>
          </p:cNvPr>
          <p:cNvSpPr/>
          <p:nvPr/>
        </p:nvSpPr>
        <p:spPr>
          <a:xfrm>
            <a:off x="1415890" y="2052638"/>
            <a:ext cx="20762898" cy="5718810"/>
          </a:xfrm>
          <a:prstGeom prst="rect">
            <a:avLst/>
          </a:prstGeom>
        </p:spPr>
        <p:txBody>
          <a:bodyPr wrap="square">
            <a:spAutoFit/>
          </a:bodyPr>
          <a:lstStyle/>
          <a:p>
            <a:pP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化学性质及应用</a:t>
            </a:r>
            <a:endParaRPr lang="zh-CN" altLang="zh-CN" sz="5000" dirty="0">
              <a:solidFill>
                <a:srgbClr val="000000"/>
              </a:solidFill>
              <a:latin typeface="NEU-BZ-S92" panose="02020503000000020003"/>
              <a:ea typeface="方正书宋_GBK"/>
              <a:cs typeface="Times New Roman" panose="02020603050405020304" pitchFamily="18" charset="0"/>
            </a:endParaRPr>
          </a:p>
          <a:p>
            <a:pPr algn="ctr">
              <a:lnSpc>
                <a:spcPct val="150000"/>
              </a:lnSpc>
              <a:spcAft>
                <a:spcPts val="0"/>
              </a:spcAft>
            </a:pPr>
            <a:endPar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lnSpc>
                <a:spcPct val="150000"/>
              </a:lnSpc>
              <a:spcAft>
                <a:spcPts val="0"/>
              </a:spcAft>
            </a:pP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5000" dirty="0">
                <a:solidFill>
                  <a:srgbClr val="000000"/>
                </a:solidFill>
                <a:latin typeface="NEU-BZ-S92" panose="02020503000000020003"/>
                <a:cs typeface="宋体" panose="02010600030101010101" pitchFamily="2" charset="-122"/>
              </a:rPr>
              <a:t>①</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的化学方程式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a:p>
            <a:pPr>
              <a:lnSpc>
                <a:spcPct val="150000"/>
              </a:lnSpc>
              <a:spcAft>
                <a:spcPts val="0"/>
              </a:spcAft>
            </a:pP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反应</a:t>
            </a:r>
            <a:r>
              <a:rPr lang="zh-CN" altLang="zh-CN" sz="5000" dirty="0">
                <a:solidFill>
                  <a:srgbClr val="000000"/>
                </a:solidFill>
                <a:latin typeface="NEU-BZ-S92" panose="02020503000000020003"/>
                <a:cs typeface="宋体" panose="02010600030101010101" pitchFamily="2" charset="-122"/>
              </a:rPr>
              <a:t>②</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的离子方程式</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000" u="sng" dirty="0">
                <a:solidFill>
                  <a:srgbClr val="000000"/>
                </a:solidFill>
                <a:uFill>
                  <a:solidFill>
                    <a:srgbClr val="000000"/>
                  </a:solidFill>
                </a:u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16" name="基础自主诊断.EPS" descr="id:2147500765;FounderCES">
            <a:extLst>
              <a:ext uri="{FF2B5EF4-FFF2-40B4-BE49-F238E27FC236}">
                <a16:creationId xmlns:a16="http://schemas.microsoft.com/office/drawing/2014/main" xmlns="" id="{80D99D02-1EEA-4D9C-8068-586FD5E18C61}"/>
              </a:ext>
            </a:extLst>
          </p:cNvPr>
          <p:cNvPicPr/>
          <p:nvPr/>
        </p:nvPicPr>
        <p:blipFill>
          <a:blip r:embed="rId2"/>
          <a:stretch>
            <a:fillRect/>
          </a:stretch>
        </p:blipFill>
        <p:spPr>
          <a:xfrm>
            <a:off x="1415890" y="1260550"/>
            <a:ext cx="20906914" cy="720080"/>
          </a:xfrm>
          <a:prstGeom prst="rect">
            <a:avLst/>
          </a:prstGeom>
        </p:spPr>
      </p:pic>
      <p:sp>
        <p:nvSpPr>
          <p:cNvPr id="17" name="矩形 16">
            <a:extLst>
              <a:ext uri="{FF2B5EF4-FFF2-40B4-BE49-F238E27FC236}">
                <a16:creationId xmlns:a16="http://schemas.microsoft.com/office/drawing/2014/main" xmlns="" id="{B6CDE335-DABF-426A-BBBD-35CC036A7550}"/>
              </a:ext>
            </a:extLst>
          </p:cNvPr>
          <p:cNvSpPr/>
          <p:nvPr/>
        </p:nvSpPr>
        <p:spPr>
          <a:xfrm>
            <a:off x="7525160" y="6487207"/>
            <a:ext cx="7992888" cy="1110047"/>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Cu(OH)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=Cu</a:t>
            </a:r>
            <a:r>
              <a:rPr lang="en-US" altLang="zh-CN" sz="5000" baseline="30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+2H</a:t>
            </a:r>
            <a:r>
              <a:rPr lang="en-US" altLang="zh-CN" sz="5000" baseline="-2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5000" dirty="0">
                <a:solidFill>
                  <a:srgbClr val="A50021"/>
                </a:solidFill>
                <a:latin typeface="Times New Roman" panose="02020603050405020304" pitchFamily="18" charset="0"/>
                <a:ea typeface="微软雅黑" panose="020B0503020204020204" pitchFamily="34" charset="-122"/>
                <a:cs typeface="Times New Roman" panose="02020603050405020304" pitchFamily="18" charset="0"/>
              </a:rPr>
              <a:t>O</a:t>
            </a:r>
            <a:endParaRPr lang="zh-CN" altLang="zh-CN" sz="5000" dirty="0">
              <a:solidFill>
                <a:srgbClr val="000000"/>
              </a:solidFill>
              <a:latin typeface="NEU-BZ-S92" panose="02020503000000020003"/>
              <a:ea typeface="方正书宋_GBK"/>
              <a:cs typeface="Times New Roman" panose="02020603050405020304" pitchFamily="18" charset="0"/>
            </a:endParaRPr>
          </a:p>
        </p:txBody>
      </p:sp>
      <p:pic>
        <p:nvPicPr>
          <p:cNvPr id="18" name="9WF380.EPS" descr="id:2147508027;FounderCES">
            <a:extLst>
              <a:ext uri="{FF2B5EF4-FFF2-40B4-BE49-F238E27FC236}">
                <a16:creationId xmlns:a16="http://schemas.microsoft.com/office/drawing/2014/main" xmlns="" id="{0216ED8F-FB13-4B61-8834-97E230351884}"/>
              </a:ext>
            </a:extLst>
          </p:cNvPr>
          <p:cNvPicPr/>
          <p:nvPr/>
        </p:nvPicPr>
        <p:blipFill>
          <a:blip r:embed="rId3"/>
          <a:stretch>
            <a:fillRect/>
          </a:stretch>
        </p:blipFill>
        <p:spPr>
          <a:xfrm>
            <a:off x="5256908" y="3400231"/>
            <a:ext cx="12529392" cy="2080913"/>
          </a:xfrm>
          <a:prstGeom prst="rect">
            <a:avLst/>
          </a:prstGeom>
        </p:spPr>
      </p:pic>
      <p:grpSp>
        <p:nvGrpSpPr>
          <p:cNvPr id="19" name="组合 18">
            <a:extLst>
              <a:ext uri="{FF2B5EF4-FFF2-40B4-BE49-F238E27FC236}">
                <a16:creationId xmlns:a16="http://schemas.microsoft.com/office/drawing/2014/main" xmlns="" id="{600DBC8C-9E5E-4077-94EA-D347F1A67BA2}"/>
              </a:ext>
            </a:extLst>
          </p:cNvPr>
          <p:cNvGrpSpPr/>
          <p:nvPr/>
        </p:nvGrpSpPr>
        <p:grpSpPr>
          <a:xfrm>
            <a:off x="7633172" y="5328313"/>
            <a:ext cx="6984776" cy="1108252"/>
            <a:chOff x="15194012" y="7021190"/>
            <a:chExt cx="6984776" cy="1108252"/>
          </a:xfrm>
        </p:grpSpPr>
        <p:sp>
          <p:nvSpPr>
            <p:cNvPr id="20" name="矩形 19">
              <a:extLst>
                <a:ext uri="{FF2B5EF4-FFF2-40B4-BE49-F238E27FC236}">
                  <a16:creationId xmlns:a16="http://schemas.microsoft.com/office/drawing/2014/main" xmlns="" id="{2B0615D4-388C-4664-ADE7-CC8C8117E851}"/>
                </a:ext>
              </a:extLst>
            </p:cNvPr>
            <p:cNvSpPr/>
            <p:nvPr/>
          </p:nvSpPr>
          <p:spPr>
            <a:xfrm>
              <a:off x="15194012" y="7021190"/>
              <a:ext cx="6984776" cy="1108252"/>
            </a:xfrm>
            <a:prstGeom prst="rect">
              <a:avLst/>
            </a:prstGeom>
          </p:spPr>
          <p:txBody>
            <a:bodyPr wrap="square">
              <a:spAutoFit/>
            </a:bodyPr>
            <a:lstStyle/>
            <a:p>
              <a:pPr>
                <a:lnSpc>
                  <a:spcPct val="150000"/>
                </a:lnSpc>
                <a:spcAft>
                  <a:spcPts val="0"/>
                </a:spcAft>
              </a:pPr>
              <a:r>
                <a:rPr lang="en-US" altLang="zh-CN" sz="50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Cu(OH)</a:t>
              </a:r>
              <a:r>
                <a:rPr lang="en-US" altLang="zh-CN" sz="5000" baseline="-250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altLang="zh-CN" sz="50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CuO+H</a:t>
              </a:r>
              <a:r>
                <a:rPr lang="en-US" altLang="zh-CN" sz="5000" baseline="-250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altLang="zh-CN" sz="5000" dirty="0">
                  <a:solidFill>
                    <a:srgbClr val="A50021"/>
                  </a:solidFill>
                  <a:latin typeface="Times New Roman" panose="02020603050405020304" pitchFamily="18" charset="0"/>
                  <a:ea typeface="Times New Roman" panose="02020603050405020304" pitchFamily="18" charset="0"/>
                  <a:cs typeface="Times New Roman" panose="02020603050405020304" pitchFamily="18" charset="0"/>
                </a:rPr>
                <a:t>O</a:t>
              </a:r>
              <a:endParaRPr lang="zh-CN" altLang="zh-CN" sz="5000" dirty="0">
                <a:solidFill>
                  <a:srgbClr val="000000"/>
                </a:solidFill>
                <a:latin typeface="Times New Roman" panose="02020603050405020304" pitchFamily="18" charset="0"/>
                <a:ea typeface="方正书宋_GBK"/>
                <a:cs typeface="Times New Roman" panose="02020603050405020304" pitchFamily="18" charset="0"/>
              </a:endParaRPr>
            </a:p>
          </p:txBody>
        </p:sp>
        <p:pic>
          <p:nvPicPr>
            <p:cNvPr id="21" name="图片 20">
              <a:extLst>
                <a:ext uri="{FF2B5EF4-FFF2-40B4-BE49-F238E27FC236}">
                  <a16:creationId xmlns:a16="http://schemas.microsoft.com/office/drawing/2014/main" xmlns="" id="{9C1A2B4A-BB78-418C-9F11-8CB0C311F7C8}"/>
                </a:ext>
              </a:extLst>
            </p:cNvPr>
            <p:cNvPicPr/>
            <p:nvPr/>
          </p:nvPicPr>
          <p:blipFill>
            <a:blip r:embed="rId4">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7498268" y="7179318"/>
              <a:ext cx="981254" cy="771127"/>
            </a:xfrm>
            <a:prstGeom prst="rect">
              <a:avLst/>
            </a:prstGeom>
          </p:spPr>
        </p:pic>
      </p:grpSp>
    </p:spTree>
    <p:extLst>
      <p:ext uri="{BB962C8B-B14F-4D97-AF65-F5344CB8AC3E}">
        <p14:creationId xmlns:p14="http://schemas.microsoft.com/office/powerpoint/2010/main" val="12019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3740</TotalTime>
  <Words>6143</Words>
  <Application>Microsoft Office PowerPoint</Application>
  <PresentationFormat>自定义</PresentationFormat>
  <Paragraphs>615</Paragraphs>
  <Slides>79</Slides>
  <Notes>0</Notes>
  <HiddenSlides>0</HiddenSlides>
  <MMClips>0</MMClips>
  <ScaleCrop>false</ScaleCrop>
  <HeadingPairs>
    <vt:vector size="4" baseType="variant">
      <vt:variant>
        <vt:lpstr>主题</vt:lpstr>
      </vt:variant>
      <vt:variant>
        <vt:i4>3</vt:i4>
      </vt:variant>
      <vt:variant>
        <vt:lpstr>幻灯片标题</vt:lpstr>
      </vt:variant>
      <vt:variant>
        <vt:i4>79</vt:i4>
      </vt:variant>
    </vt:vector>
  </HeadingPairs>
  <TitlesOfParts>
    <vt:vector size="82" baseType="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lenovo</cp:lastModifiedBy>
  <cp:revision>560</cp:revision>
  <dcterms:created xsi:type="dcterms:W3CDTF">2016-01-31T01:38:40Z</dcterms:created>
  <dcterms:modified xsi:type="dcterms:W3CDTF">2020-02-18T01:38:08Z</dcterms:modified>
</cp:coreProperties>
</file>