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401" r:id="rId3"/>
    <p:sldId id="1003" r:id="rId4"/>
    <p:sldId id="767" r:id="rId5"/>
    <p:sldId id="772" r:id="rId6"/>
    <p:sldId id="976" r:id="rId7"/>
    <p:sldId id="893" r:id="rId9"/>
    <p:sldId id="1057" r:id="rId10"/>
    <p:sldId id="892" r:id="rId11"/>
    <p:sldId id="1058" r:id="rId12"/>
    <p:sldId id="1059" r:id="rId13"/>
    <p:sldId id="1060" r:id="rId14"/>
    <p:sldId id="769" r:id="rId15"/>
    <p:sldId id="1027" r:id="rId16"/>
    <p:sldId id="965" r:id="rId17"/>
    <p:sldId id="971" r:id="rId18"/>
    <p:sldId id="931" r:id="rId19"/>
    <p:sldId id="932" r:id="rId20"/>
    <p:sldId id="959" r:id="rId21"/>
    <p:sldId id="995" r:id="rId22"/>
    <p:sldId id="1061" r:id="rId23"/>
    <p:sldId id="1062" r:id="rId24"/>
    <p:sldId id="1028" r:id="rId25"/>
    <p:sldId id="1026" r:id="rId26"/>
    <p:sldId id="994" r:id="rId27"/>
    <p:sldId id="1052" r:id="rId28"/>
    <p:sldId id="1056" r:id="rId29"/>
    <p:sldId id="1088" r:id="rId30"/>
    <p:sldId id="1064" r:id="rId31"/>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oyuhua"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0033"/>
    <a:srgbClr val="00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0"/>
    <p:restoredTop sz="94703"/>
  </p:normalViewPr>
  <p:slideViewPr>
    <p:cSldViewPr showGuides="1">
      <p:cViewPr varScale="1">
        <p:scale>
          <a:sx n="78" d="100"/>
          <a:sy n="78" d="100"/>
        </p:scale>
        <p:origin x="-396" y="-84"/>
      </p:cViewPr>
      <p:guideLst>
        <p:guide orient="horz" pos="2162"/>
        <p:guide pos="2886"/>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dirty="0">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9" name="图片 21508" descr="d1160924ab18972b5a286519e4cd7b899f510ad6"/>
          <p:cNvPicPr>
            <a:picLocks noChangeAspect="1"/>
          </p:cNvPicPr>
          <p:nvPr/>
        </p:nvPicPr>
        <p:blipFill>
          <a:blip r:embed="rId1"/>
          <a:stretch>
            <a:fillRect/>
          </a:stretch>
        </p:blipFill>
        <p:spPr>
          <a:xfrm>
            <a:off x="3175" y="-15875"/>
            <a:ext cx="9137650" cy="6890385"/>
          </a:xfrm>
          <a:prstGeom prst="rect">
            <a:avLst/>
          </a:prstGeom>
          <a:noFill/>
          <a:ln w="9525">
            <a:noFill/>
          </a:ln>
        </p:spPr>
      </p:pic>
      <p:sp>
        <p:nvSpPr>
          <p:cNvPr id="4" name="文本框 3"/>
          <p:cNvSpPr txBox="1"/>
          <p:nvPr/>
        </p:nvSpPr>
        <p:spPr>
          <a:xfrm>
            <a:off x="132080" y="728980"/>
            <a:ext cx="8879840" cy="4061460"/>
          </a:xfrm>
          <a:prstGeom prst="rect">
            <a:avLst/>
          </a:prstGeom>
          <a:noFill/>
        </p:spPr>
        <p:txBody>
          <a:bodyPr wrap="square" rtlCol="0">
            <a:spAutoFit/>
          </a:bodyPr>
          <a:p>
            <a:r>
              <a:rPr lang="en-US" altLang="zh-CN">
                <a:solidFill>
                  <a:schemeClr val="accent4"/>
                </a:solidFill>
              </a:rPr>
              <a:t>                </a:t>
            </a:r>
            <a:endParaRPr lang="en-US" altLang="zh-CN">
              <a:solidFill>
                <a:schemeClr val="accent4"/>
              </a:solidFill>
            </a:endParaRPr>
          </a:p>
          <a:p>
            <a:r>
              <a:rPr lang="en-US" altLang="zh-CN" sz="4000" b="1">
                <a:solidFill>
                  <a:srgbClr val="FF0000"/>
                </a:solidFill>
              </a:rPr>
              <a:t>Continuation Writing</a:t>
            </a:r>
            <a:endParaRPr lang="zh-CN" altLang="en-US" sz="4000" b="1">
              <a:solidFill>
                <a:srgbClr val="FF0000"/>
              </a:solidFill>
            </a:endParaRPr>
          </a:p>
          <a:p>
            <a:endParaRPr lang="zh-CN" altLang="en-US" sz="4000" b="1">
              <a:solidFill>
                <a:srgbClr val="FF0000"/>
              </a:solidFill>
            </a:endParaRPr>
          </a:p>
          <a:p>
            <a:endParaRPr lang="zh-CN" altLang="en-US" sz="4000" b="1">
              <a:solidFill>
                <a:schemeClr val="accent4"/>
              </a:solidFill>
            </a:endParaRPr>
          </a:p>
          <a:p>
            <a:r>
              <a:rPr lang="zh-CN" altLang="en-US" sz="4000" b="1">
                <a:solidFill>
                  <a:schemeClr val="tx1"/>
                </a:solidFill>
                <a:effectLst>
                  <a:outerShdw blurRad="38100" dist="19050" dir="2700000" algn="tl" rotWithShape="0">
                    <a:schemeClr val="dk1">
                      <a:alpha val="40000"/>
                    </a:schemeClr>
                  </a:outerShdw>
                </a:effectLst>
              </a:rPr>
              <a:t>LOCK 故事情节创设原理&amp;T</a:t>
            </a:r>
            <a:r>
              <a:rPr lang="en-US" altLang="zh-CN" sz="4000" b="1">
                <a:solidFill>
                  <a:schemeClr val="tx1"/>
                </a:solidFill>
                <a:effectLst>
                  <a:outerShdw blurRad="38100" dist="19050" dir="2700000" algn="tl" rotWithShape="0">
                    <a:schemeClr val="dk1">
                      <a:alpha val="40000"/>
                    </a:schemeClr>
                  </a:outerShdw>
                </a:effectLst>
              </a:rPr>
              <a:t>hree</a:t>
            </a:r>
            <a:r>
              <a:rPr lang="zh-CN" altLang="en-US" sz="4000" b="1">
                <a:solidFill>
                  <a:schemeClr val="tx1"/>
                </a:solidFill>
                <a:effectLst>
                  <a:outerShdw blurRad="38100" dist="19050" dir="2700000" algn="tl" rotWithShape="0">
                    <a:schemeClr val="dk1">
                      <a:alpha val="40000"/>
                    </a:schemeClr>
                  </a:outerShdw>
                </a:effectLst>
              </a:rPr>
              <a:t>-</a:t>
            </a:r>
            <a:r>
              <a:rPr lang="en-US" altLang="zh-CN" sz="4000" b="1">
                <a:solidFill>
                  <a:schemeClr val="tx1"/>
                </a:solidFill>
                <a:effectLst>
                  <a:outerShdw blurRad="38100" dist="19050" dir="2700000" algn="tl" rotWithShape="0">
                    <a:schemeClr val="dk1">
                      <a:alpha val="40000"/>
                    </a:schemeClr>
                  </a:outerShdw>
                </a:effectLst>
              </a:rPr>
              <a:t>act</a:t>
            </a:r>
            <a:r>
              <a:rPr lang="zh-CN" altLang="en-US" sz="4000" b="1">
                <a:solidFill>
                  <a:schemeClr val="tx1"/>
                </a:solidFill>
                <a:effectLst>
                  <a:outerShdw blurRad="38100" dist="19050" dir="2700000" algn="tl" rotWithShape="0">
                    <a:schemeClr val="dk1">
                      <a:alpha val="40000"/>
                    </a:schemeClr>
                  </a:outerShdw>
                </a:effectLst>
              </a:rPr>
              <a:t>故事架构理论在读后续写中的应用</a:t>
            </a:r>
            <a:endParaRPr lang="zh-CN" altLang="en-US" sz="4000" b="1">
              <a:solidFill>
                <a:schemeClr val="tx1"/>
              </a:solidFill>
              <a:effectLst>
                <a:outerShdw blurRad="38100" dist="19050" dir="2700000" algn="tl" rotWithShape="0">
                  <a:schemeClr val="dk1">
                    <a:alpha val="40000"/>
                  </a:schemeClr>
                </a:outerShdw>
              </a:effectLst>
            </a:endParaRPr>
          </a:p>
          <a:p>
            <a:endParaRPr lang="zh-CN" altLang="en-US" sz="4000" b="1">
              <a:solidFill>
                <a:schemeClr val="tx1"/>
              </a:solidFill>
              <a:effectLst>
                <a:outerShdw blurRad="38100" dist="19050" dir="2700000" algn="tl" rotWithShape="0">
                  <a:schemeClr val="dk1">
                    <a:alpha val="40000"/>
                  </a:schemeClr>
                </a:outerShdw>
              </a:effectLst>
            </a:endParaRPr>
          </a:p>
        </p:txBody>
      </p:sp>
      <p:sp>
        <p:nvSpPr>
          <p:cNvPr id="5" name="文本框 4"/>
          <p:cNvSpPr txBox="1"/>
          <p:nvPr/>
        </p:nvSpPr>
        <p:spPr>
          <a:xfrm>
            <a:off x="3175" y="5279390"/>
            <a:ext cx="8636635" cy="1198880"/>
          </a:xfrm>
          <a:prstGeom prst="rect">
            <a:avLst/>
          </a:prstGeom>
          <a:noFill/>
        </p:spPr>
        <p:txBody>
          <a:bodyPr wrap="square" rtlCol="0">
            <a:spAutoFit/>
          </a:bodyPr>
          <a:p>
            <a:r>
              <a:rPr lang="en-US" altLang="zh-CN" sz="3600" b="1" i="1">
                <a:solidFill>
                  <a:srgbClr val="FF0000"/>
                </a:solidFill>
                <a:sym typeface="+mn-ea"/>
              </a:rPr>
              <a:t>                 </a:t>
            </a:r>
            <a:r>
              <a:rPr lang="zh-CN" altLang="en-US" sz="3600" b="1" i="1">
                <a:solidFill>
                  <a:srgbClr val="FF0000"/>
                </a:solidFill>
                <a:sym typeface="+mn-ea"/>
              </a:rPr>
              <a:t>To be a good story weaver ;                   </a:t>
            </a:r>
            <a:endParaRPr lang="zh-CN" altLang="en-US" sz="3600" b="1" i="1">
              <a:solidFill>
                <a:srgbClr val="FF0000"/>
              </a:solidFill>
              <a:sym typeface="+mn-ea"/>
            </a:endParaRPr>
          </a:p>
          <a:p>
            <a:r>
              <a:rPr lang="zh-CN" altLang="en-US" sz="3600" b="1" i="1">
                <a:solidFill>
                  <a:srgbClr val="FF0000"/>
                </a:solidFill>
                <a:sym typeface="+mn-ea"/>
              </a:rPr>
              <a:t>      </a:t>
            </a:r>
            <a:r>
              <a:rPr lang="en-US" altLang="zh-CN" sz="3600" b="1" i="1">
                <a:solidFill>
                  <a:srgbClr val="FF0000"/>
                </a:solidFill>
                <a:sym typeface="+mn-ea"/>
              </a:rPr>
              <a:t>T</a:t>
            </a:r>
            <a:r>
              <a:rPr lang="zh-CN" altLang="en-US" sz="3600" b="1" i="1">
                <a:solidFill>
                  <a:srgbClr val="FF0000"/>
                </a:solidFill>
                <a:sym typeface="+mn-ea"/>
              </a:rPr>
              <a:t>o </a:t>
            </a:r>
            <a:r>
              <a:rPr lang="en-US" altLang="zh-CN" sz="3600" b="1" i="1">
                <a:solidFill>
                  <a:srgbClr val="FF0000"/>
                </a:solidFill>
                <a:sym typeface="+mn-ea"/>
              </a:rPr>
              <a:t>be</a:t>
            </a:r>
            <a:r>
              <a:rPr lang="zh-CN" altLang="en-US" sz="3600" b="1" i="1">
                <a:solidFill>
                  <a:srgbClr val="FF0000"/>
                </a:solidFill>
                <a:sym typeface="+mn-ea"/>
              </a:rPr>
              <a:t> the world </a:t>
            </a:r>
            <a:r>
              <a:rPr lang="en-US" altLang="zh-CN" sz="3600" b="1" i="1">
                <a:solidFill>
                  <a:srgbClr val="FF0000"/>
                </a:solidFill>
                <a:sym typeface="+mn-ea"/>
              </a:rPr>
              <a:t>winner </a:t>
            </a:r>
            <a:r>
              <a:rPr lang="zh-CN" altLang="en-US" sz="3600" b="1" i="1">
                <a:solidFill>
                  <a:srgbClr val="FF0000"/>
                </a:solidFill>
                <a:sym typeface="+mn-ea"/>
              </a:rPr>
              <a:t>!	</a:t>
            </a:r>
            <a:endParaRPr lang="en-US" altLang="zh-CN" sz="3600" b="1" i="1">
              <a:effectLst>
                <a:glow rad="228600">
                  <a:schemeClr val="accent4">
                    <a:satMod val="175000"/>
                    <a:alpha val="40000"/>
                  </a:schemeClr>
                </a:glo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2860" y="147320"/>
            <a:ext cx="9079865" cy="6607810"/>
          </a:xfrm>
        </p:spPr>
        <p:txBody>
          <a:bodyPr/>
          <a:p>
            <a:pPr marL="0" indent="0">
              <a:buNone/>
            </a:pPr>
            <a:r>
              <a:rPr lang="zh-CN" altLang="en-US" sz="2800">
                <a:sym typeface="+mn-ea"/>
              </a:rPr>
              <a:t>Mountain Preserves, filled with plants and books. She spent most of her money on travel. So when she died almost seven years ago, there really wasn’t anything that would help me remember her. My sister, a lawyer, did everything about my mom’s will. My sister had to find out what to donate, what to throw, and what to stare.</a:t>
            </a:r>
            <a:endParaRPr lang="zh-CN" altLang="en-US" sz="2800"/>
          </a:p>
          <a:p>
            <a:pPr marL="0" indent="0">
              <a:buNone/>
            </a:pPr>
            <a:r>
              <a:rPr lang="zh-CN" altLang="en-US" sz="2800">
                <a:sym typeface="+mn-ea"/>
              </a:rPr>
              <a:t>    My sister went through my mom’s house and picked a few things that, she thought, would remind me of our mom; A pair of diamond earrings, a silver ring, sweaters, notes and cards. And then she packed a few of scarves and a hat in a box. She sent the box to me, believe had just gone on a trip. She was often on the way for months at a time, and even though we talked daily on the phone during that time. I would tell myself she would be back soon, which could keep lying to myself.</a:t>
            </a:r>
            <a:endParaRPr lang="zh-CN" altLang="en-US" sz="2800"/>
          </a:p>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1430" y="12065"/>
            <a:ext cx="9158605" cy="6792595"/>
          </a:xfrm>
        </p:spPr>
        <p:txBody>
          <a:bodyPr/>
          <a:p>
            <a:pPr marL="0" indent="0">
              <a:buNone/>
            </a:pPr>
            <a:r>
              <a:rPr lang="zh-CN" altLang="en-US" sz="2800">
                <a:sym typeface="+mn-ea"/>
              </a:rPr>
              <a:t>注意：</a:t>
            </a:r>
            <a:endParaRPr lang="zh-CN" altLang="en-US" sz="2800">
              <a:sym typeface="+mn-ea"/>
            </a:endParaRPr>
          </a:p>
          <a:p>
            <a:pPr marL="0" indent="0">
              <a:buNone/>
            </a:pPr>
            <a:r>
              <a:rPr lang="zh-CN" altLang="en-US" sz="2800">
                <a:sym typeface="+mn-ea"/>
              </a:rPr>
              <a:t>    1.所续写短文的词数应为150左右；</a:t>
            </a:r>
            <a:endParaRPr lang="zh-CN" altLang="en-US" sz="2800"/>
          </a:p>
          <a:p>
            <a:pPr marL="0" indent="0">
              <a:buNone/>
            </a:pPr>
            <a:r>
              <a:rPr lang="zh-CN" altLang="en-US" sz="2800">
                <a:sym typeface="+mn-ea"/>
              </a:rPr>
              <a:t>     2、至少使用5割短文中标有下划线的关键词；</a:t>
            </a:r>
            <a:endParaRPr lang="zh-CN" altLang="en-US" sz="2800"/>
          </a:p>
          <a:p>
            <a:pPr marL="0" indent="0">
              <a:buNone/>
            </a:pPr>
            <a:r>
              <a:rPr lang="zh-CN" altLang="en-US" sz="2800">
                <a:sym typeface="+mn-ea"/>
              </a:rPr>
              <a:t>     3、续写部分分为两段，每段的开头语已为你写好；</a:t>
            </a:r>
            <a:endParaRPr lang="zh-CN" altLang="en-US" sz="2800"/>
          </a:p>
          <a:p>
            <a:pPr marL="0" indent="0">
              <a:buNone/>
            </a:pPr>
            <a:r>
              <a:rPr lang="zh-CN" altLang="en-US" sz="2800">
                <a:sym typeface="+mn-ea"/>
              </a:rPr>
              <a:t>    4、续写完成后，请用下划线标出你所使用的关键词语。</a:t>
            </a:r>
            <a:endParaRPr lang="zh-CN" altLang="en-US" sz="2800"/>
          </a:p>
          <a:p>
            <a:pPr marL="0" indent="0">
              <a:buNone/>
            </a:pPr>
            <a:r>
              <a:rPr lang="zh-CN" altLang="en-US" sz="2800">
                <a:sym typeface="+mn-ea"/>
              </a:rPr>
              <a:t>   Paragraph1:</a:t>
            </a:r>
            <a:endParaRPr lang="zh-CN" altLang="en-US" sz="2800"/>
          </a:p>
          <a:p>
            <a:pPr marL="0" indent="0">
              <a:buNone/>
            </a:pPr>
            <a:r>
              <a:rPr lang="zh-CN" altLang="en-US" sz="2800">
                <a:sym typeface="+mn-ea"/>
              </a:rPr>
              <a:t>   I put away the box sent to me by my sister, because things in it would remind remind me of my mother._______________</a:t>
            </a:r>
            <a:endParaRPr lang="zh-CN" altLang="en-US" sz="2800"/>
          </a:p>
          <a:p>
            <a:pPr marL="0" indent="0">
              <a:buNone/>
            </a:pPr>
            <a:r>
              <a:rPr lang="zh-CN" altLang="en-US" sz="2800">
                <a:sym typeface="+mn-ea"/>
              </a:rPr>
              <a:t>  Paragraph2:</a:t>
            </a:r>
            <a:endParaRPr lang="zh-CN" altLang="en-US" sz="2800"/>
          </a:p>
          <a:p>
            <a:pPr marL="0" indent="0">
              <a:buNone/>
            </a:pPr>
            <a:r>
              <a:rPr lang="zh-CN" altLang="en-US" sz="2800">
                <a:sym typeface="+mn-ea"/>
              </a:rPr>
              <a:t>    I will say thank you to the man finding my scarf. _</a:t>
            </a:r>
            <a:r>
              <a:rPr lang="zh-CN" altLang="en-US">
                <a:sym typeface="+mn-ea"/>
              </a:rPr>
              <a:t>_______</a:t>
            </a:r>
            <a:endParaRPr lang="zh-CN" altLang="en-US"/>
          </a:p>
          <a:p>
            <a:endParaRPr lang="zh-CN" altLang="en-US"/>
          </a:p>
          <a:p>
            <a:pPr marL="0" indent="0">
              <a:buNone/>
            </a:pPr>
            <a:r>
              <a:rPr lang="zh-CN" altLang="en-US">
                <a:sym typeface="+mn-ea"/>
              </a:rPr>
              <a:t>       </a:t>
            </a:r>
            <a:endParaRPr lang="zh-CN" altLang="en-US"/>
          </a:p>
          <a:p>
            <a:endParaRPr lang="zh-CN" altLang="en-US"/>
          </a:p>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9" name="图片 21508" descr="d1160924ab18972b5a286519e4cd7b899f510ad6"/>
          <p:cNvPicPr>
            <a:picLocks noChangeAspect="1"/>
          </p:cNvPicPr>
          <p:nvPr/>
        </p:nvPicPr>
        <p:blipFill>
          <a:blip r:embed="rId1"/>
          <a:stretch>
            <a:fillRect/>
          </a:stretch>
        </p:blipFill>
        <p:spPr>
          <a:xfrm>
            <a:off x="3175" y="-16510"/>
            <a:ext cx="9137650" cy="6890385"/>
          </a:xfrm>
          <a:prstGeom prst="rect">
            <a:avLst/>
          </a:prstGeom>
          <a:noFill/>
          <a:ln w="9525">
            <a:noFill/>
          </a:ln>
        </p:spPr>
      </p:pic>
      <p:sp>
        <p:nvSpPr>
          <p:cNvPr id="2" name="文本框 1"/>
          <p:cNvSpPr txBox="1"/>
          <p:nvPr/>
        </p:nvSpPr>
        <p:spPr>
          <a:xfrm>
            <a:off x="7620" y="259715"/>
            <a:ext cx="9137015" cy="645160"/>
          </a:xfrm>
          <a:prstGeom prst="rect">
            <a:avLst/>
          </a:prstGeom>
          <a:solidFill>
            <a:srgbClr val="FFFF00"/>
          </a:solidFill>
        </p:spPr>
        <p:txBody>
          <a:bodyPr wrap="square" rtlCol="0">
            <a:spAutoFit/>
          </a:bodyPr>
          <a:p>
            <a:r>
              <a:rPr lang="en-US" altLang="zh-CN" sz="3600" b="1">
                <a:solidFill>
                  <a:srgbClr val="0070C0"/>
                </a:solidFill>
              </a:rPr>
              <a:t>   </a:t>
            </a:r>
            <a:r>
              <a:rPr lang="en-US" altLang="zh-CN" sz="3600" b="1">
                <a:solidFill>
                  <a:srgbClr val="FF0000"/>
                </a:solidFill>
                <a:sym typeface="+mn-ea"/>
              </a:rPr>
              <a:t>        Step1  main idea                          </a:t>
            </a:r>
            <a:endParaRPr lang="zh-CN" altLang="en-US" sz="3600" b="1" i="1">
              <a:solidFill>
                <a:srgbClr val="0070C0"/>
              </a:solidFill>
            </a:endParaRPr>
          </a:p>
        </p:txBody>
      </p:sp>
      <p:sp>
        <p:nvSpPr>
          <p:cNvPr id="3" name="文本框 2"/>
          <p:cNvSpPr txBox="1"/>
          <p:nvPr/>
        </p:nvSpPr>
        <p:spPr>
          <a:xfrm>
            <a:off x="93980" y="1327785"/>
            <a:ext cx="9137650" cy="2061210"/>
          </a:xfrm>
          <a:prstGeom prst="rect">
            <a:avLst/>
          </a:prstGeom>
          <a:gradFill>
            <a:gsLst>
              <a:gs pos="0">
                <a:srgbClr val="14CD68"/>
              </a:gs>
              <a:gs pos="100000">
                <a:srgbClr val="0B6E38"/>
              </a:gs>
            </a:gsLst>
            <a:lin ang="5400000" scaled="0"/>
          </a:gradFill>
        </p:spPr>
        <p:txBody>
          <a:bodyPr wrap="square" rtlCol="0">
            <a:spAutoFit/>
          </a:bodyPr>
          <a:p>
            <a:r>
              <a:rPr lang="en-US" altLang="zh-CN" sz="3200" b="1"/>
              <a:t>Give the main idea  in a stating way:</a:t>
            </a:r>
            <a:endParaRPr lang="en-US" altLang="zh-CN" sz="3200" b="1"/>
          </a:p>
          <a:p>
            <a:r>
              <a:rPr lang="en-US" altLang="zh-CN" sz="3200" b="1">
                <a:solidFill>
                  <a:srgbClr val="C00000"/>
                </a:solidFill>
              </a:rPr>
              <a:t>Sb do</a:t>
            </a:r>
            <a:r>
              <a:rPr lang="en-US" altLang="zh-CN" sz="3200" b="1"/>
              <a:t> sth. for some </a:t>
            </a:r>
            <a:r>
              <a:rPr lang="en-US" altLang="zh-CN" sz="3200" b="1">
                <a:solidFill>
                  <a:srgbClr val="C00000"/>
                </a:solidFill>
              </a:rPr>
              <a:t>purpose</a:t>
            </a:r>
            <a:r>
              <a:rPr lang="en-US" altLang="zh-CN" sz="3200" b="1"/>
              <a:t> in some </a:t>
            </a:r>
            <a:r>
              <a:rPr lang="en-US" altLang="zh-CN" sz="3200" b="1">
                <a:solidFill>
                  <a:srgbClr val="C00000"/>
                </a:solidFill>
              </a:rPr>
              <a:t>way</a:t>
            </a:r>
            <a:r>
              <a:rPr lang="en-US" altLang="zh-CN" sz="3200" b="1"/>
              <a:t> in some </a:t>
            </a:r>
            <a:r>
              <a:rPr lang="en-US" altLang="zh-CN" sz="3200" b="1">
                <a:solidFill>
                  <a:srgbClr val="C00000"/>
                </a:solidFill>
              </a:rPr>
              <a:t>situation</a:t>
            </a:r>
            <a:r>
              <a:rPr lang="en-US" altLang="zh-CN" sz="3200" b="1"/>
              <a:t> at some </a:t>
            </a:r>
            <a:r>
              <a:rPr lang="en-US" altLang="zh-CN" sz="3200" b="1">
                <a:solidFill>
                  <a:srgbClr val="C00000"/>
                </a:solidFill>
              </a:rPr>
              <a:t>time</a:t>
            </a:r>
            <a:r>
              <a:rPr lang="en-US" altLang="zh-CN" sz="3200" b="1"/>
              <a:t> in </a:t>
            </a:r>
            <a:r>
              <a:rPr lang="en-US" altLang="zh-CN" sz="3200" b="1">
                <a:solidFill>
                  <a:srgbClr val="C00000"/>
                </a:solidFill>
              </a:rPr>
              <a:t>sp</a:t>
            </a:r>
            <a:r>
              <a:rPr lang="en-US" altLang="zh-CN" sz="3200" b="1"/>
              <a:t>.with some </a:t>
            </a:r>
            <a:r>
              <a:rPr lang="en-US" altLang="zh-CN" sz="3200" b="1">
                <a:solidFill>
                  <a:srgbClr val="C00000"/>
                </a:solidFill>
              </a:rPr>
              <a:t>feeling</a:t>
            </a:r>
            <a:r>
              <a:rPr lang="en-US" altLang="zh-CN" sz="3200" b="1"/>
              <a:t>.</a:t>
            </a:r>
            <a:endParaRPr lang="en-US" altLang="zh-CN" sz="3200" b="1"/>
          </a:p>
        </p:txBody>
      </p:sp>
      <p:sp>
        <p:nvSpPr>
          <p:cNvPr id="4" name="文本框 3"/>
          <p:cNvSpPr txBox="1"/>
          <p:nvPr/>
        </p:nvSpPr>
        <p:spPr>
          <a:xfrm>
            <a:off x="93980" y="3811905"/>
            <a:ext cx="9137015" cy="2122805"/>
          </a:xfrm>
          <a:prstGeom prst="rect">
            <a:avLst/>
          </a:prstGeom>
          <a:noFill/>
        </p:spPr>
        <p:txBody>
          <a:bodyPr wrap="square" rtlCol="0">
            <a:spAutoFit/>
          </a:bodyPr>
          <a:p>
            <a:r>
              <a:rPr lang="en-US" altLang="zh-CN" sz="3200" b="1">
                <a:sym typeface="+mn-ea"/>
              </a:rPr>
              <a:t>I </a:t>
            </a:r>
            <a:r>
              <a:rPr lang="en-US" altLang="zh-CN" sz="3200" b="1">
                <a:solidFill>
                  <a:srgbClr val="FF0000"/>
                </a:solidFill>
                <a:sym typeface="+mn-ea"/>
              </a:rPr>
              <a:t>thanked</a:t>
            </a:r>
            <a:r>
              <a:rPr lang="en-US" altLang="zh-CN" sz="3200" b="1">
                <a:sym typeface="+mn-ea"/>
              </a:rPr>
              <a:t> the man for returning the scarf belonging to my mum,</a:t>
            </a:r>
            <a:r>
              <a:rPr lang="en-US" altLang="zh-CN" sz="3200" b="1">
                <a:sym typeface="+mn-ea"/>
              </a:rPr>
              <a:t>who died 7 years ago,leaving me in unacceptable </a:t>
            </a:r>
            <a:r>
              <a:rPr lang="en-US" altLang="zh-CN" sz="3200" b="1">
                <a:solidFill>
                  <a:srgbClr val="FF0000"/>
                </a:solidFill>
                <a:sym typeface="+mn-ea"/>
              </a:rPr>
              <a:t>sorrow</a:t>
            </a:r>
            <a:r>
              <a:rPr lang="en-US" altLang="zh-CN" sz="3200" b="1">
                <a:sym typeface="+mn-ea"/>
              </a:rPr>
              <a:t> .</a:t>
            </a:r>
            <a:endParaRPr lang="en-US" altLang="zh-CN" sz="3200" b="1"/>
          </a:p>
          <a:p>
            <a:endParaRPr lang="en-US" altLang="zh-CN" sz="3200" b="1">
              <a:solidFill>
                <a:schemeClr val="tx1"/>
              </a:solidFill>
              <a:ea typeface="宋体" panose="02010600030101010101" pitchFamily="2" charset="-122"/>
            </a:endParaRPr>
          </a:p>
          <a:p>
            <a:endParaRPr lang="en-US" altLang="zh-CN"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14776" y="897255"/>
            <a:ext cx="8526780" cy="5129689"/>
          </a:xfrm>
        </p:spPr>
        <p:txBody>
          <a:bodyPr/>
          <a:p>
            <a:r>
              <a:rPr lang="en-US" altLang="zh-CN" sz="3600" b="1">
                <a:solidFill>
                  <a:srgbClr val="FF0000"/>
                </a:solidFill>
              </a:rPr>
              <a:t>        </a:t>
            </a:r>
            <a:endParaRPr lang="en-US" altLang="zh-CN" sz="3600" b="1">
              <a:solidFill>
                <a:schemeClr val="tx1"/>
              </a:solidFill>
            </a:endParaRPr>
          </a:p>
          <a:p>
            <a:r>
              <a:rPr lang="en-US" altLang="zh-CN" sz="2400" b="1">
                <a:solidFill>
                  <a:schemeClr val="tx1"/>
                </a:solidFill>
              </a:rPr>
              <a:t>What does the SCARF mean to the leader?</a:t>
            </a:r>
            <a:endParaRPr lang="en-US" altLang="zh-CN" sz="2400" b="1">
              <a:solidFill>
                <a:schemeClr val="tx1"/>
              </a:solidFill>
              <a:sym typeface="+mn-ea"/>
            </a:endParaRPr>
          </a:p>
          <a:p>
            <a:endParaRPr lang="en-US" altLang="zh-CN" sz="2400" b="1">
              <a:solidFill>
                <a:schemeClr val="tx1"/>
              </a:solidFill>
              <a:sym typeface="+mn-ea"/>
            </a:endParaRPr>
          </a:p>
          <a:p>
            <a:endParaRPr lang="en-US" altLang="zh-CN" sz="2400" b="1">
              <a:solidFill>
                <a:schemeClr val="tx1"/>
              </a:solidFill>
              <a:sym typeface="+mn-ea"/>
            </a:endParaRPr>
          </a:p>
          <a:p>
            <a:endParaRPr lang="en-US" altLang="zh-CN" sz="2400" b="1">
              <a:solidFill>
                <a:schemeClr val="tx1"/>
              </a:solidFill>
              <a:sym typeface="+mn-ea"/>
            </a:endParaRPr>
          </a:p>
          <a:p>
            <a:endParaRPr lang="en-US" altLang="zh-CN" sz="2400" b="1">
              <a:solidFill>
                <a:schemeClr val="tx1"/>
              </a:solidFill>
              <a:sym typeface="+mn-ea"/>
            </a:endParaRPr>
          </a:p>
        </p:txBody>
      </p:sp>
      <p:sp>
        <p:nvSpPr>
          <p:cNvPr id="4" name="文本框 3"/>
          <p:cNvSpPr txBox="1"/>
          <p:nvPr/>
        </p:nvSpPr>
        <p:spPr>
          <a:xfrm>
            <a:off x="464344" y="2225675"/>
            <a:ext cx="8080534" cy="737235"/>
          </a:xfrm>
          <a:prstGeom prst="rect">
            <a:avLst/>
          </a:prstGeom>
          <a:noFill/>
        </p:spPr>
        <p:txBody>
          <a:bodyPr wrap="square" rtlCol="0">
            <a:spAutoFit/>
          </a:bodyPr>
          <a:p>
            <a:r>
              <a:rPr lang="en-US" altLang="zh-CN" sz="2100" b="1"/>
              <a:t>  it is  more than a scarf——Perhaps it is a symbol of  mother's  love ,company or encouragement.</a:t>
            </a:r>
            <a:endParaRPr lang="en-US" altLang="zh-CN" sz="2100" b="1"/>
          </a:p>
        </p:txBody>
      </p:sp>
      <p:sp>
        <p:nvSpPr>
          <p:cNvPr id="5" name="文本框 4"/>
          <p:cNvSpPr txBox="1"/>
          <p:nvPr/>
        </p:nvSpPr>
        <p:spPr>
          <a:xfrm>
            <a:off x="523716" y="3093561"/>
            <a:ext cx="8117681" cy="737235"/>
          </a:xfrm>
          <a:prstGeom prst="rect">
            <a:avLst/>
          </a:prstGeom>
          <a:noFill/>
        </p:spPr>
        <p:txBody>
          <a:bodyPr wrap="square" rtlCol="0">
            <a:spAutoFit/>
          </a:bodyPr>
          <a:p>
            <a:r>
              <a:rPr lang="en-US" altLang="zh-CN" sz="2100" b="1"/>
              <a:t>It may have something hidden behind———maybe  it is a bond between ___________</a:t>
            </a:r>
            <a:endParaRPr lang="en-US" altLang="zh-CN" sz="2100" b="1"/>
          </a:p>
        </p:txBody>
      </p:sp>
      <p:sp>
        <p:nvSpPr>
          <p:cNvPr id="10" name="文本框 9"/>
          <p:cNvSpPr txBox="1"/>
          <p:nvPr/>
        </p:nvSpPr>
        <p:spPr>
          <a:xfrm>
            <a:off x="2572385" y="3432175"/>
            <a:ext cx="2310130" cy="398780"/>
          </a:xfrm>
          <a:prstGeom prst="rect">
            <a:avLst/>
          </a:prstGeom>
          <a:noFill/>
        </p:spPr>
        <p:txBody>
          <a:bodyPr wrap="square" rtlCol="0">
            <a:spAutoFit/>
          </a:bodyPr>
          <a:p>
            <a:r>
              <a:rPr lang="en-US" altLang="zh-CN" sz="2000" b="1"/>
              <a:t>my mum and me</a:t>
            </a:r>
            <a:endParaRPr lang="en-US" altLang="zh-CN"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a:gsLst>
            <a:gs pos="0">
              <a:srgbClr val="FECF40"/>
            </a:gs>
            <a:gs pos="100000">
              <a:srgbClr val="846C21"/>
            </a:gs>
          </a:gsLst>
          <a:lin ang="5400000" scaled="0"/>
        </a:gradFill>
        <a:effectLst/>
      </p:bgPr>
    </p:bg>
    <p:spTree>
      <p:nvGrpSpPr>
        <p:cNvPr id="1" name=""/>
        <p:cNvGrpSpPr/>
        <p:nvPr/>
      </p:nvGrpSpPr>
      <p:grpSpPr/>
      <p:cxnSp>
        <p:nvCxnSpPr>
          <p:cNvPr id="7" name="直接连接符 6"/>
          <p:cNvCxnSpPr/>
          <p:nvPr/>
        </p:nvCxnSpPr>
        <p:spPr>
          <a:xfrm flipV="1">
            <a:off x="669925" y="2924810"/>
            <a:ext cx="949960" cy="1397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96620" y="2630170"/>
            <a:ext cx="723265" cy="368300"/>
          </a:xfrm>
          <a:prstGeom prst="rect">
            <a:avLst/>
          </a:prstGeom>
          <a:noFill/>
        </p:spPr>
        <p:txBody>
          <a:bodyPr wrap="square" rtlCol="0">
            <a:spAutoFit/>
          </a:bodyPr>
          <a:p>
            <a:r>
              <a:rPr lang="en-US" altLang="zh-CN"/>
              <a:t>L</a:t>
            </a:r>
            <a:endParaRPr lang="en-US" altLang="zh-CN"/>
          </a:p>
        </p:txBody>
      </p:sp>
      <p:sp>
        <p:nvSpPr>
          <p:cNvPr id="15" name="文本框 14"/>
          <p:cNvSpPr txBox="1"/>
          <p:nvPr/>
        </p:nvSpPr>
        <p:spPr>
          <a:xfrm>
            <a:off x="6744970" y="2546350"/>
            <a:ext cx="634365" cy="368300"/>
          </a:xfrm>
          <a:prstGeom prst="rect">
            <a:avLst/>
          </a:prstGeom>
          <a:noFill/>
        </p:spPr>
        <p:txBody>
          <a:bodyPr wrap="square" rtlCol="0">
            <a:spAutoFit/>
          </a:bodyPr>
          <a:p>
            <a:r>
              <a:rPr lang="en-US" altLang="zh-CN"/>
              <a:t>O</a:t>
            </a:r>
            <a:endParaRPr lang="en-US" altLang="zh-CN"/>
          </a:p>
        </p:txBody>
      </p:sp>
      <p:sp>
        <p:nvSpPr>
          <p:cNvPr id="16" name="文本框 15"/>
          <p:cNvSpPr txBox="1"/>
          <p:nvPr/>
        </p:nvSpPr>
        <p:spPr>
          <a:xfrm>
            <a:off x="6292215" y="3482340"/>
            <a:ext cx="3140075" cy="3476625"/>
          </a:xfrm>
          <a:prstGeom prst="rect">
            <a:avLst/>
          </a:prstGeom>
          <a:noFill/>
        </p:spPr>
        <p:txBody>
          <a:bodyPr wrap="square" rtlCol="0">
            <a:spAutoFit/>
          </a:bodyPr>
          <a:p>
            <a:r>
              <a:rPr lang="en-US" altLang="zh-CN" sz="2800"/>
              <a:t>mom's love in another way ;</a:t>
            </a:r>
            <a:endParaRPr lang="en-US" altLang="zh-CN" sz="2800"/>
          </a:p>
          <a:p>
            <a:r>
              <a:rPr lang="en-US" altLang="zh-CN" sz="2800"/>
              <a:t>step out of sorrow;</a:t>
            </a:r>
            <a:endParaRPr lang="en-US" altLang="zh-CN" sz="2800"/>
          </a:p>
          <a:p>
            <a:r>
              <a:rPr lang="en-US" altLang="zh-CN" sz="2800"/>
              <a:t>embrace  future life</a:t>
            </a:r>
            <a:r>
              <a:rPr lang="en-US" altLang="zh-CN" sz="2800">
                <a:uFillTx/>
                <a:sym typeface="+mn-ea"/>
              </a:rPr>
              <a:t>;</a:t>
            </a:r>
            <a:endParaRPr lang="en-US" altLang="zh-CN" sz="2800">
              <a:solidFill>
                <a:schemeClr val="tx1"/>
              </a:solidFill>
              <a:uFillTx/>
            </a:endParaRPr>
          </a:p>
          <a:p>
            <a:r>
              <a:rPr lang="en-US" altLang="zh-CN" sz="2800">
                <a:uFillTx/>
                <a:sym typeface="+mn-ea"/>
              </a:rPr>
              <a:t>step onto future journey</a:t>
            </a:r>
            <a:endParaRPr lang="en-US" altLang="zh-CN" sz="2400"/>
          </a:p>
          <a:p>
            <a:endParaRPr lang="en-US" altLang="zh-CN" sz="2400"/>
          </a:p>
        </p:txBody>
      </p:sp>
      <p:sp>
        <p:nvSpPr>
          <p:cNvPr id="18" name="文本框 17"/>
          <p:cNvSpPr txBox="1"/>
          <p:nvPr/>
        </p:nvSpPr>
        <p:spPr>
          <a:xfrm>
            <a:off x="2283460" y="3047365"/>
            <a:ext cx="3987165" cy="1322070"/>
          </a:xfrm>
          <a:prstGeom prst="rect">
            <a:avLst/>
          </a:prstGeom>
          <a:noFill/>
        </p:spPr>
        <p:txBody>
          <a:bodyPr wrap="square" rtlCol="0">
            <a:spAutoFit/>
          </a:bodyPr>
          <a:p>
            <a:pPr algn="ctr"/>
            <a:r>
              <a:rPr lang="en-US" altLang="zh-CN" sz="4000">
                <a:sym typeface="+mn-ea"/>
              </a:rPr>
              <a:t>my mum's death</a:t>
            </a:r>
            <a:endParaRPr lang="en-US" altLang="zh-CN" sz="4000">
              <a:solidFill>
                <a:schemeClr val="tx1"/>
              </a:solidFill>
              <a:uFillTx/>
            </a:endParaRPr>
          </a:p>
          <a:p>
            <a:endParaRPr lang="en-US" altLang="zh-CN" sz="4000">
              <a:solidFill>
                <a:schemeClr val="tx1"/>
              </a:solidFill>
              <a:uFillTx/>
            </a:endParaRPr>
          </a:p>
        </p:txBody>
      </p:sp>
      <p:sp>
        <p:nvSpPr>
          <p:cNvPr id="2" name="文本框 1"/>
          <p:cNvSpPr txBox="1"/>
          <p:nvPr/>
        </p:nvSpPr>
        <p:spPr>
          <a:xfrm>
            <a:off x="106045" y="353060"/>
            <a:ext cx="8956040" cy="1198880"/>
          </a:xfrm>
          <a:prstGeom prst="rect">
            <a:avLst/>
          </a:prstGeom>
          <a:noFill/>
        </p:spPr>
        <p:txBody>
          <a:bodyPr wrap="square" rtlCol="0">
            <a:spAutoFit/>
          </a:bodyPr>
          <a:p>
            <a:r>
              <a:rPr lang="en-US" altLang="zh-CN" sz="3600" b="1">
                <a:solidFill>
                  <a:srgbClr val="FF0000"/>
                </a:solidFill>
              </a:rPr>
              <a:t>Step2:Determine the objective of the passage </a:t>
            </a:r>
            <a:endParaRPr lang="en-US" altLang="zh-CN" sz="3600"/>
          </a:p>
        </p:txBody>
      </p:sp>
      <p:sp>
        <p:nvSpPr>
          <p:cNvPr id="3" name="六边形 4"/>
          <p:cNvSpPr/>
          <p:nvPr/>
        </p:nvSpPr>
        <p:spPr>
          <a:xfrm>
            <a:off x="-14605" y="1538605"/>
            <a:ext cx="2501900" cy="1698625"/>
          </a:xfrm>
          <a:prstGeom prst="hexagon">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rPr>
              <a:t>Leader</a:t>
            </a:r>
            <a:endPar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endParaRPr>
          </a:p>
          <a:p>
            <a:pPr algn="ctr"/>
            <a:r>
              <a:rPr lang="en-US" altLang="zh-CN" sz="3600" b="1" kern="100">
                <a:solidFill>
                  <a:srgbClr val="C00000"/>
                </a:solidFill>
                <a:latin typeface="Calibri" panose="020F0502020204030204"/>
                <a:ea typeface="宋体" panose="02010600030101010101" pitchFamily="2" charset="-122"/>
                <a:cs typeface="Times New Roman" panose="02020603050405020304"/>
                <a:sym typeface="Times New Roman" panose="02020603050405020304"/>
              </a:rPr>
              <a:t>I</a:t>
            </a:r>
            <a:endParaRPr lang="en-US" altLang="zh-CN" sz="3600" b="1" kern="100">
              <a:solidFill>
                <a:srgbClr val="C00000"/>
              </a:solidFill>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11" name="六边形 5"/>
          <p:cNvSpPr/>
          <p:nvPr/>
        </p:nvSpPr>
        <p:spPr>
          <a:xfrm>
            <a:off x="6273800" y="1538605"/>
            <a:ext cx="2787650" cy="1704340"/>
          </a:xfrm>
          <a:prstGeom prst="hexagon">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rPr>
              <a:t>Objective</a:t>
            </a:r>
            <a:endParaRPr lang="en-US" altLang="zh-CN" sz="3600" b="1" kern="100">
              <a:latin typeface="Calibri" panose="020F0502020204030204"/>
              <a:ea typeface="宋体" panose="02010600030101010101" pitchFamily="2" charset="-122"/>
              <a:cs typeface="Times New Roman" panose="02020603050405020304"/>
              <a:sym typeface="Times New Roman" panose="02020603050405020304"/>
            </a:endParaRPr>
          </a:p>
          <a:p>
            <a:pPr algn="ctr"/>
            <a:endParaRPr lang="en-US" altLang="zh-CN" sz="1050" b="1" kern="100">
              <a:solidFill>
                <a:srgbClr val="FF0000"/>
              </a:solidFill>
              <a:latin typeface="Calibri" panose="020F0502020204030204"/>
              <a:ea typeface="宋体" panose="02010600030101010101" pitchFamily="2" charset="-122"/>
              <a:cs typeface="Times New Roman" panose="02020603050405020304"/>
              <a:sym typeface="Times New Roman" panose="02020603050405020304"/>
            </a:endParaRPr>
          </a:p>
          <a:p>
            <a:pPr algn="ctr"/>
            <a:r>
              <a:rPr lang="en-US" altLang="zh-CN" sz="4000" b="1" kern="100">
                <a:solidFill>
                  <a:srgbClr val="FF0000"/>
                </a:solidFill>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4000" b="1" kern="100">
              <a:solidFill>
                <a:srgbClr val="FF0000"/>
              </a:solidFill>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17" name="右箭头 16"/>
          <p:cNvSpPr/>
          <p:nvPr/>
        </p:nvSpPr>
        <p:spPr>
          <a:xfrm>
            <a:off x="2430145" y="2218055"/>
            <a:ext cx="3837940" cy="2794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sp>
      <p:sp>
        <p:nvSpPr>
          <p:cNvPr id="19" name="单圆角矩形 9"/>
          <p:cNvSpPr/>
          <p:nvPr/>
        </p:nvSpPr>
        <p:spPr>
          <a:xfrm>
            <a:off x="2719705" y="1263650"/>
            <a:ext cx="3257550" cy="1022985"/>
          </a:xfrm>
          <a:prstGeom prst="round1Rect">
            <a:avLst/>
          </a:prstGeom>
          <a:gradFill>
            <a:gsLst>
              <a:gs pos="0">
                <a:srgbClr val="FECF40"/>
              </a:gs>
              <a:gs pos="100000">
                <a:srgbClr val="846C2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rPr>
              <a:t>Confrontation</a:t>
            </a:r>
            <a:endPar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endParaRPr>
          </a:p>
        </p:txBody>
      </p:sp>
      <p:pic>
        <p:nvPicPr>
          <p:cNvPr id="20" name="图片 19"/>
          <p:cNvPicPr/>
          <p:nvPr/>
        </p:nvPicPr>
        <p:blipFill>
          <a:blip r:embed="rId1"/>
          <a:stretch>
            <a:fillRect/>
          </a:stretch>
        </p:blipFill>
        <p:spPr>
          <a:xfrm>
            <a:off x="2124075" y="4100830"/>
            <a:ext cx="4054475" cy="695960"/>
          </a:xfrm>
          <a:prstGeom prst="rect">
            <a:avLst/>
          </a:prstGeom>
          <a:noFill/>
          <a:ln w="9525" cmpd="sng">
            <a:solidFill>
              <a:schemeClr val="accent1"/>
            </a:solidFill>
          </a:ln>
        </p:spPr>
      </p:pic>
      <p:sp>
        <p:nvSpPr>
          <p:cNvPr id="21" name="左大括号 10"/>
          <p:cNvSpPr/>
          <p:nvPr/>
        </p:nvSpPr>
        <p:spPr>
          <a:xfrm rot="5400000">
            <a:off x="4084955" y="893445"/>
            <a:ext cx="461010" cy="4013200"/>
          </a:xfrm>
          <a:prstGeom prst="leftBrace">
            <a:avLst>
              <a:gd name="adj1" fmla="val 8333"/>
              <a:gd name="adj2" fmla="val 47824"/>
            </a:avLst>
          </a:prstGeom>
          <a:ln w="63500"/>
        </p:spPr>
        <p:style>
          <a:lnRef idx="3">
            <a:schemeClr val="dk1"/>
          </a:lnRef>
          <a:fillRef idx="0">
            <a:schemeClr val="dk1"/>
          </a:fillRef>
          <a:effectRef idx="2">
            <a:schemeClr val="dk1"/>
          </a:effectRef>
          <a:fontRef idx="minor">
            <a:schemeClr val="tx1"/>
          </a:fontRef>
        </p:style>
      </p:sp>
      <p:sp>
        <p:nvSpPr>
          <p:cNvPr id="22" name="六边形 12"/>
          <p:cNvSpPr/>
          <p:nvPr/>
        </p:nvSpPr>
        <p:spPr>
          <a:xfrm>
            <a:off x="2840355" y="5007610"/>
            <a:ext cx="3002915" cy="1007110"/>
          </a:xfrm>
          <a:prstGeom prst="hexagon">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rPr>
              <a:t>Knockout</a:t>
            </a:r>
            <a:endPar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椭圆 14"/>
          <p:cNvSpPr/>
          <p:nvPr/>
        </p:nvSpPr>
        <p:spPr>
          <a:xfrm rot="20040000">
            <a:off x="360680" y="5396230"/>
            <a:ext cx="2028190" cy="667385"/>
          </a:xfrm>
          <a:prstGeom prst="ellipse">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b="1" kern="100">
                <a:latin typeface="Calibri" panose="020F0502020204030204"/>
                <a:ea typeface="宋体" panose="02010600030101010101" pitchFamily="2" charset="-122"/>
                <a:cs typeface="Times New Roman" panose="02020603050405020304"/>
                <a:sym typeface="Times New Roman" panose="02020603050405020304"/>
              </a:rPr>
              <a:t>Plot1</a:t>
            </a:r>
            <a:endParaRPr lang="en-US" altLang="zh-CN" sz="3600" b="1"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2" name="椭圆 14"/>
          <p:cNvSpPr/>
          <p:nvPr/>
        </p:nvSpPr>
        <p:spPr>
          <a:xfrm rot="20040000">
            <a:off x="4072890" y="3712210"/>
            <a:ext cx="2028190" cy="667385"/>
          </a:xfrm>
          <a:prstGeom prst="ellipse">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3600" b="1" kern="100">
                <a:latin typeface="Calibri" panose="020F0502020204030204"/>
                <a:ea typeface="宋体" panose="02010600030101010101" pitchFamily="2" charset="-122"/>
                <a:cs typeface="Times New Roman" panose="02020603050405020304"/>
                <a:sym typeface="Times New Roman" panose="02020603050405020304"/>
              </a:rPr>
              <a:t>Plot2</a:t>
            </a:r>
            <a:endParaRPr lang="en-US" altLang="zh-CN" sz="3600" b="1"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3" name="椭圆 14"/>
          <p:cNvSpPr/>
          <p:nvPr/>
        </p:nvSpPr>
        <p:spPr>
          <a:xfrm rot="19920000">
            <a:off x="7262495" y="1785620"/>
            <a:ext cx="2028190" cy="667385"/>
          </a:xfrm>
          <a:prstGeom prst="ellipse">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b="1" kern="100">
                <a:latin typeface="Calibri" panose="020F0502020204030204"/>
                <a:ea typeface="宋体" panose="02010600030101010101" pitchFamily="2" charset="-122"/>
                <a:cs typeface="Times New Roman" panose="02020603050405020304"/>
                <a:sym typeface="Times New Roman" panose="02020603050405020304"/>
              </a:rPr>
              <a:t>Plot3</a:t>
            </a:r>
            <a:endParaRPr lang="en-US" altLang="zh-CN" sz="3600" b="1"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41" name="流程图: 库存数据 41"/>
          <p:cNvSpPr/>
          <p:nvPr/>
        </p:nvSpPr>
        <p:spPr>
          <a:xfrm rot="9180000">
            <a:off x="2849245" y="4380230"/>
            <a:ext cx="758825" cy="1041400"/>
          </a:xfrm>
          <a:prstGeom prst="flowChartOnlineStorage">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4" name="流程图: 库存数据 41"/>
          <p:cNvSpPr/>
          <p:nvPr/>
        </p:nvSpPr>
        <p:spPr>
          <a:xfrm rot="9180000">
            <a:off x="6270625" y="2567940"/>
            <a:ext cx="758825" cy="1041400"/>
          </a:xfrm>
          <a:prstGeom prst="flowChartOnlineStorage">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just"/>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43" name="文本框 43"/>
          <p:cNvSpPr txBox="1"/>
          <p:nvPr/>
        </p:nvSpPr>
        <p:spPr>
          <a:xfrm rot="19920000">
            <a:off x="3063875" y="5343525"/>
            <a:ext cx="2065655" cy="54229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sz="3600" b="1" kern="100">
                <a:latin typeface="Calibri" panose="020F0502020204030204"/>
                <a:ea typeface="宋体" panose="02010600030101010101" pitchFamily="2" charset="-122"/>
                <a:cs typeface="Times New Roman" panose="02020603050405020304"/>
                <a:sym typeface="Times New Roman" panose="02020603050405020304"/>
              </a:rPr>
              <a:t>Door 1</a:t>
            </a:r>
            <a:endParaRPr lang="en-US" altLang="zh-CN" sz="3600" b="1"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5" name="文本框 43"/>
          <p:cNvSpPr txBox="1"/>
          <p:nvPr/>
        </p:nvSpPr>
        <p:spPr>
          <a:xfrm rot="19920000">
            <a:off x="6362700" y="3487420"/>
            <a:ext cx="2065655" cy="54229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just"/>
            <a:r>
              <a:rPr lang="en-US" altLang="zh-CN" sz="3600" b="1" kern="100">
                <a:latin typeface="Calibri" panose="020F0502020204030204"/>
                <a:ea typeface="宋体" panose="02010600030101010101" pitchFamily="2" charset="-122"/>
                <a:cs typeface="Times New Roman" panose="02020603050405020304"/>
                <a:sym typeface="Times New Roman" panose="02020603050405020304"/>
              </a:rPr>
              <a:t>Door 2</a:t>
            </a:r>
            <a:endParaRPr lang="en-US" altLang="zh-CN" sz="3600" b="1" kern="100">
              <a:latin typeface="Calibri" panose="020F0502020204030204"/>
              <a:ea typeface="宋体" panose="02010600030101010101" pitchFamily="2" charset="-122"/>
              <a:cs typeface="Times New Roman" panose="02020603050405020304"/>
              <a:sym typeface="Times New Roman" panose="02020603050405020304"/>
            </a:endParaRPr>
          </a:p>
        </p:txBody>
      </p:sp>
      <p:cxnSp>
        <p:nvCxnSpPr>
          <p:cNvPr id="6" name="直接箭头连接符 1"/>
          <p:cNvCxnSpPr/>
          <p:nvPr/>
        </p:nvCxnSpPr>
        <p:spPr>
          <a:xfrm flipV="1">
            <a:off x="6144260" y="2764790"/>
            <a:ext cx="1080135" cy="6477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1"/>
          <p:cNvCxnSpPr/>
          <p:nvPr/>
        </p:nvCxnSpPr>
        <p:spPr>
          <a:xfrm flipV="1">
            <a:off x="2654300" y="4482465"/>
            <a:ext cx="1320800" cy="805815"/>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椭圆形标注 14"/>
          <p:cNvSpPr/>
          <p:nvPr/>
        </p:nvSpPr>
        <p:spPr>
          <a:xfrm rot="19980000">
            <a:off x="-235585" y="3942080"/>
            <a:ext cx="2900680" cy="648335"/>
          </a:xfrm>
          <a:prstGeom prst="wedgeEllipseCallout">
            <a:avLst>
              <a:gd name="adj1" fmla="val -8900"/>
              <a:gd name="adj2" fmla="val 1189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beginning</a:t>
            </a:r>
            <a:endParaRPr lang="en-US" altLang="zh-CN" sz="2800" b="1">
              <a:solidFill>
                <a:schemeClr val="tx1"/>
              </a:solidFill>
            </a:endParaRPr>
          </a:p>
        </p:txBody>
      </p:sp>
      <p:sp>
        <p:nvSpPr>
          <p:cNvPr id="16" name="椭圆形标注 15"/>
          <p:cNvSpPr/>
          <p:nvPr/>
        </p:nvSpPr>
        <p:spPr>
          <a:xfrm rot="20040000">
            <a:off x="3377565" y="2290445"/>
            <a:ext cx="1807210" cy="539115"/>
          </a:xfrm>
          <a:prstGeom prst="wedgeEllipseCallout">
            <a:avLst>
              <a:gd name="adj1" fmla="val -2840"/>
              <a:gd name="adj2" fmla="val 105502"/>
            </a:avLst>
          </a:prstGeom>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800" b="1">
                <a:solidFill>
                  <a:schemeClr val="tx1"/>
                </a:solidFill>
                <a:sym typeface="+mn-ea"/>
              </a:rPr>
              <a:t>body</a:t>
            </a:r>
            <a:endParaRPr lang="en-US" altLang="zh-CN" sz="2800" b="1">
              <a:solidFill>
                <a:schemeClr val="tx1"/>
              </a:solidFill>
              <a:sym typeface="+mn-ea"/>
            </a:endParaRPr>
          </a:p>
        </p:txBody>
      </p:sp>
      <p:sp>
        <p:nvSpPr>
          <p:cNvPr id="17" name="椭圆形标注 16"/>
          <p:cNvSpPr/>
          <p:nvPr/>
        </p:nvSpPr>
        <p:spPr>
          <a:xfrm rot="20220000">
            <a:off x="6537325" y="619760"/>
            <a:ext cx="1469390" cy="648335"/>
          </a:xfrm>
          <a:prstGeom prst="wedgeEllipseCallout">
            <a:avLst>
              <a:gd name="adj1" fmla="val 13049"/>
              <a:gd name="adj2" fmla="val 1123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end</a:t>
            </a:r>
            <a:endParaRPr lang="en-US" altLang="zh-CN" sz="2800" b="1">
              <a:solidFill>
                <a:schemeClr val="tx1"/>
              </a:solidFill>
            </a:endParaRPr>
          </a:p>
        </p:txBody>
      </p:sp>
      <p:sp>
        <p:nvSpPr>
          <p:cNvPr id="18" name="文本框 17"/>
          <p:cNvSpPr txBox="1"/>
          <p:nvPr/>
        </p:nvSpPr>
        <p:spPr>
          <a:xfrm>
            <a:off x="344805" y="191770"/>
            <a:ext cx="2942590" cy="768350"/>
          </a:xfrm>
          <a:prstGeom prst="rect">
            <a:avLst/>
          </a:prstGeom>
          <a:noFill/>
        </p:spPr>
        <p:txBody>
          <a:bodyPr wrap="square" rtlCol="0">
            <a:spAutoFit/>
          </a:bodyPr>
          <a:p>
            <a:r>
              <a:rPr lang="zh-CN" sz="4400" b="1">
                <a:sym typeface="+mn-ea"/>
              </a:rPr>
              <a:t>内容特征</a:t>
            </a:r>
            <a:endParaRPr lang="en-US" altLang="zh-CN" sz="4400" b="1" i="1">
              <a:solidFill>
                <a:srgbClr val="0070C0"/>
              </a:solidFill>
              <a:effectLst>
                <a:outerShdw blurRad="38100" dist="19050" dir="2700000" algn="tl" rotWithShape="0">
                  <a:schemeClr val="dk1">
                    <a:alpha val="40000"/>
                  </a:schemeClr>
                </a:outerShdw>
              </a:effectLst>
              <a:sym typeface="+mn-ea"/>
            </a:endParaRPr>
          </a:p>
        </p:txBody>
      </p:sp>
      <p:sp>
        <p:nvSpPr>
          <p:cNvPr id="8" name="文本框 7"/>
          <p:cNvSpPr txBox="1"/>
          <p:nvPr/>
        </p:nvSpPr>
        <p:spPr>
          <a:xfrm>
            <a:off x="513080" y="3216275"/>
            <a:ext cx="1946910" cy="583565"/>
          </a:xfrm>
          <a:prstGeom prst="rect">
            <a:avLst/>
          </a:prstGeom>
          <a:solidFill>
            <a:srgbClr val="FFC000"/>
          </a:solidFill>
        </p:spPr>
        <p:txBody>
          <a:bodyPr wrap="square" rtlCol="0">
            <a:spAutoFit/>
          </a:bodyPr>
          <a:p>
            <a:r>
              <a:rPr lang="zh-CN" sz="3200" b="1">
                <a:sym typeface="+mn-ea"/>
              </a:rPr>
              <a:t>问题初萌</a:t>
            </a:r>
            <a:endParaRPr lang="zh-CN" sz="3200" b="1">
              <a:sym typeface="+mn-ea"/>
            </a:endParaRPr>
          </a:p>
        </p:txBody>
      </p:sp>
      <p:sp>
        <p:nvSpPr>
          <p:cNvPr id="9" name="文本框 8"/>
          <p:cNvSpPr txBox="1"/>
          <p:nvPr/>
        </p:nvSpPr>
        <p:spPr>
          <a:xfrm>
            <a:off x="5539105" y="173990"/>
            <a:ext cx="1946910" cy="583565"/>
          </a:xfrm>
          <a:prstGeom prst="rect">
            <a:avLst/>
          </a:prstGeom>
          <a:solidFill>
            <a:srgbClr val="FFC000"/>
          </a:solidFill>
        </p:spPr>
        <p:txBody>
          <a:bodyPr wrap="square" rtlCol="0">
            <a:spAutoFit/>
          </a:bodyPr>
          <a:p>
            <a:r>
              <a:rPr lang="zh-CN" sz="3200" b="1">
                <a:sym typeface="+mn-ea"/>
              </a:rPr>
              <a:t>问题解决</a:t>
            </a:r>
            <a:endParaRPr lang="zh-CN" sz="3200" b="1">
              <a:sym typeface="+mn-ea"/>
            </a:endParaRPr>
          </a:p>
        </p:txBody>
      </p:sp>
      <p:sp>
        <p:nvSpPr>
          <p:cNvPr id="10" name="文本框 9"/>
          <p:cNvSpPr txBox="1"/>
          <p:nvPr/>
        </p:nvSpPr>
        <p:spPr>
          <a:xfrm>
            <a:off x="3188970" y="1663700"/>
            <a:ext cx="1946910" cy="583565"/>
          </a:xfrm>
          <a:prstGeom prst="rect">
            <a:avLst/>
          </a:prstGeom>
          <a:solidFill>
            <a:srgbClr val="FFC000"/>
          </a:solidFill>
        </p:spPr>
        <p:txBody>
          <a:bodyPr wrap="square" rtlCol="0">
            <a:spAutoFit/>
          </a:bodyPr>
          <a:p>
            <a:r>
              <a:rPr lang="zh-CN" sz="3200" b="1">
                <a:sym typeface="+mn-ea"/>
              </a:rPr>
              <a:t>问题恶化</a:t>
            </a:r>
            <a:endParaRPr lang="zh-CN" sz="3200" b="1">
              <a:sym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1435100" y="2261235"/>
            <a:ext cx="438785" cy="50355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solidFill>
                <a:srgbClr val="FFFFFF"/>
              </a:solidFill>
              <a:uFillTx/>
            </a:endParaRPr>
          </a:p>
        </p:txBody>
      </p:sp>
      <p:sp>
        <p:nvSpPr>
          <p:cNvPr id="2" name="椭圆 14"/>
          <p:cNvSpPr/>
          <p:nvPr/>
        </p:nvSpPr>
        <p:spPr>
          <a:xfrm rot="20040000">
            <a:off x="4072890" y="3712210"/>
            <a:ext cx="2028190" cy="667385"/>
          </a:xfrm>
          <a:prstGeom prst="ellipse">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3600" b="1" kern="100">
                <a:latin typeface="Calibri" panose="020F0502020204030204"/>
                <a:ea typeface="宋体" panose="02010600030101010101" pitchFamily="2" charset="-122"/>
                <a:cs typeface="Times New Roman" panose="02020603050405020304"/>
                <a:sym typeface="Times New Roman" panose="02020603050405020304"/>
              </a:rPr>
              <a:t>Plot2</a:t>
            </a:r>
            <a:endParaRPr lang="en-US" altLang="zh-CN" sz="3600" b="1"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41" name="流程图: 库存数据 41"/>
          <p:cNvSpPr/>
          <p:nvPr/>
        </p:nvSpPr>
        <p:spPr>
          <a:xfrm rot="9180000">
            <a:off x="2849245" y="4380230"/>
            <a:ext cx="758825" cy="1041400"/>
          </a:xfrm>
          <a:prstGeom prst="flowChartOnlineStorage">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5" name="文本框 43"/>
          <p:cNvSpPr txBox="1"/>
          <p:nvPr/>
        </p:nvSpPr>
        <p:spPr>
          <a:xfrm rot="19920000">
            <a:off x="6362700" y="3487420"/>
            <a:ext cx="2065655" cy="54229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just"/>
            <a:r>
              <a:rPr lang="en-US" altLang="zh-CN" sz="3600" b="1" kern="100">
                <a:latin typeface="Calibri" panose="020F0502020204030204"/>
                <a:ea typeface="宋体" panose="02010600030101010101" pitchFamily="2" charset="-122"/>
                <a:cs typeface="Times New Roman" panose="02020603050405020304"/>
                <a:sym typeface="Times New Roman" panose="02020603050405020304"/>
              </a:rPr>
              <a:t>Door 2</a:t>
            </a:r>
            <a:endParaRPr lang="en-US" altLang="zh-CN" sz="3600" b="1" kern="100">
              <a:latin typeface="Calibri" panose="020F0502020204030204"/>
              <a:ea typeface="宋体" panose="02010600030101010101" pitchFamily="2" charset="-122"/>
              <a:cs typeface="Times New Roman" panose="02020603050405020304"/>
              <a:sym typeface="Times New Roman" panose="02020603050405020304"/>
            </a:endParaRPr>
          </a:p>
        </p:txBody>
      </p:sp>
      <p:cxnSp>
        <p:nvCxnSpPr>
          <p:cNvPr id="6" name="直接箭头连接符 1"/>
          <p:cNvCxnSpPr/>
          <p:nvPr/>
        </p:nvCxnSpPr>
        <p:spPr>
          <a:xfrm flipV="1">
            <a:off x="6144260" y="2764790"/>
            <a:ext cx="1080135" cy="6477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1"/>
          <p:cNvCxnSpPr/>
          <p:nvPr/>
        </p:nvCxnSpPr>
        <p:spPr>
          <a:xfrm flipV="1">
            <a:off x="2654300" y="4482465"/>
            <a:ext cx="1320800" cy="805815"/>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0320" y="-1905"/>
            <a:ext cx="9066530" cy="7477760"/>
          </a:xfrm>
          <a:prstGeom prst="rect">
            <a:avLst/>
          </a:prstGeom>
          <a:solidFill>
            <a:srgbClr val="92D050"/>
          </a:solidFill>
        </p:spPr>
        <p:txBody>
          <a:bodyPr wrap="square" rtlCol="0">
            <a:spAutoFit/>
          </a:bodyPr>
          <a:p>
            <a:pPr algn="ctr"/>
            <a:r>
              <a:rPr lang="en-US" altLang="zh-CN" sz="3200" b="1">
                <a:sym typeface="+mn-ea"/>
              </a:rPr>
              <a:t>Step 3: Determine the theme line of P1 and P2</a:t>
            </a:r>
            <a:endParaRPr lang="en-US" altLang="zh-CN" sz="3200"/>
          </a:p>
          <a:p>
            <a:pPr algn="l"/>
            <a:r>
              <a:rPr lang="en-US" sz="3200" b="1">
                <a:solidFill>
                  <a:srgbClr val="FF0000"/>
                </a:solidFill>
                <a:latin typeface="Times New Roman" panose="02020603050405020304"/>
                <a:cs typeface="Times New Roman" panose="02020603050405020304"/>
                <a:sym typeface="+mn-ea"/>
              </a:rPr>
              <a:t>Paragraph 1 </a:t>
            </a:r>
            <a:endParaRPr lang="en-US" sz="3200" b="1">
              <a:solidFill>
                <a:srgbClr val="FF0000"/>
              </a:solidFill>
              <a:latin typeface="Times New Roman" panose="02020603050405020304"/>
              <a:cs typeface="Times New Roman" panose="02020603050405020304"/>
              <a:sym typeface="+mn-ea"/>
            </a:endParaRPr>
          </a:p>
          <a:p>
            <a:pPr algn="l"/>
            <a:r>
              <a:rPr lang="en-US" sz="3200" b="1">
                <a:latin typeface="Times New Roman" panose="02020603050405020304"/>
                <a:cs typeface="Times New Roman" panose="02020603050405020304"/>
                <a:sym typeface="+mn-ea"/>
              </a:rPr>
              <a:t>  I put away the box sent to me by my  sister ,because things in it would remind me of my mum.</a:t>
            </a:r>
            <a:endParaRPr lang="en-US" sz="3200" b="1">
              <a:solidFill>
                <a:srgbClr val="FF0000"/>
              </a:solidFill>
              <a:latin typeface="Times New Roman" panose="02020603050405020304"/>
              <a:cs typeface="Times New Roman" panose="02020603050405020304"/>
              <a:sym typeface="+mn-ea"/>
            </a:endParaRPr>
          </a:p>
          <a:p>
            <a:pPr algn="l"/>
            <a:r>
              <a:rPr lang="en-US" sz="3200" b="1">
                <a:solidFill>
                  <a:srgbClr val="FF0000"/>
                </a:solidFill>
                <a:latin typeface="Times New Roman" panose="02020603050405020304"/>
                <a:cs typeface="Times New Roman" panose="02020603050405020304"/>
                <a:sym typeface="+mn-ea"/>
              </a:rPr>
              <a:t>   </a:t>
            </a:r>
            <a:endParaRPr lang="en-US" sz="3200" b="1">
              <a:solidFill>
                <a:schemeClr val="tx1"/>
              </a:solidFill>
              <a:latin typeface="Times New Roman" panose="02020603050405020304"/>
              <a:cs typeface="Times New Roman" panose="02020603050405020304"/>
              <a:sym typeface="+mn-ea"/>
            </a:endParaRPr>
          </a:p>
          <a:p>
            <a:pPr algn="l"/>
            <a:endParaRPr lang="en-US" sz="3200" b="1">
              <a:solidFill>
                <a:srgbClr val="FF0000"/>
              </a:solidFill>
              <a:latin typeface="Times New Roman" panose="02020603050405020304"/>
              <a:cs typeface="Times New Roman" panose="02020603050405020304"/>
              <a:sym typeface="+mn-ea"/>
            </a:endParaRPr>
          </a:p>
          <a:p>
            <a:pPr algn="l"/>
            <a:endParaRPr lang="en-US" sz="3200" b="1">
              <a:solidFill>
                <a:srgbClr val="FF0000"/>
              </a:solidFill>
              <a:latin typeface="Times New Roman" panose="02020603050405020304"/>
              <a:cs typeface="Times New Roman" panose="02020603050405020304"/>
              <a:sym typeface="+mn-ea"/>
            </a:endParaRPr>
          </a:p>
          <a:p>
            <a:pPr algn="l"/>
            <a:r>
              <a:rPr lang="en-US" sz="3200" b="1">
                <a:solidFill>
                  <a:srgbClr val="FF0000"/>
                </a:solidFill>
                <a:latin typeface="Times New Roman" panose="02020603050405020304"/>
                <a:cs typeface="Times New Roman" panose="02020603050405020304"/>
                <a:sym typeface="+mn-ea"/>
              </a:rPr>
              <a:t>Paragraph 2</a:t>
            </a:r>
            <a:endParaRPr lang="en-US" sz="3200" b="1">
              <a:solidFill>
                <a:srgbClr val="FF0000"/>
              </a:solidFill>
              <a:latin typeface="Times New Roman" panose="02020603050405020304"/>
              <a:cs typeface="Times New Roman" panose="02020603050405020304"/>
              <a:sym typeface="+mn-ea"/>
            </a:endParaRPr>
          </a:p>
          <a:p>
            <a:pPr algn="l"/>
            <a:r>
              <a:rPr lang="en-US" sz="3200" b="1">
                <a:solidFill>
                  <a:srgbClr val="FF0000"/>
                </a:solidFill>
                <a:latin typeface="Times New Roman" panose="02020603050405020304"/>
                <a:cs typeface="Times New Roman" panose="02020603050405020304"/>
                <a:sym typeface="+mn-ea"/>
              </a:rPr>
              <a:t> </a:t>
            </a:r>
            <a:r>
              <a:rPr lang="en-US" sz="3200" b="1">
                <a:solidFill>
                  <a:schemeClr val="tx1"/>
                </a:solidFill>
                <a:latin typeface="Times New Roman" panose="02020603050405020304"/>
                <a:cs typeface="Times New Roman" panose="02020603050405020304"/>
                <a:sym typeface="+mn-ea"/>
              </a:rPr>
              <a:t>I will say thank you to the man finding my scarf .</a:t>
            </a:r>
            <a:endParaRPr lang="en-US" sz="3200" b="1">
              <a:latin typeface="Times New Roman" panose="02020603050405020304"/>
              <a:cs typeface="Times New Roman" panose="02020603050405020304"/>
            </a:endParaRPr>
          </a:p>
          <a:p>
            <a:pPr algn="l"/>
            <a:endParaRPr lang="en-US" sz="3200" b="1">
              <a:latin typeface="Times New Roman" panose="02020603050405020304"/>
              <a:cs typeface="Times New Roman" panose="02020603050405020304"/>
            </a:endParaRPr>
          </a:p>
          <a:p>
            <a:pPr algn="l"/>
            <a:endParaRPr lang="en-US" sz="3200" b="1">
              <a:latin typeface="Times New Roman" panose="02020603050405020304"/>
              <a:cs typeface="Times New Roman" panose="02020603050405020304"/>
            </a:endParaRPr>
          </a:p>
          <a:p>
            <a:pPr algn="l"/>
            <a:endParaRPr lang="en-US" sz="3200" b="1">
              <a:latin typeface="Times New Roman" panose="02020603050405020304"/>
              <a:cs typeface="Times New Roman" panose="02020603050405020304"/>
            </a:endParaRPr>
          </a:p>
          <a:p>
            <a:pPr algn="l"/>
            <a:endParaRPr lang="en-US" sz="3200" b="1">
              <a:latin typeface="Times New Roman" panose="02020603050405020304"/>
              <a:cs typeface="Times New Roman" panose="02020603050405020304"/>
            </a:endParaRPr>
          </a:p>
          <a:p>
            <a:pPr algn="l"/>
            <a:endParaRPr lang="en-US" sz="3200" b="1">
              <a:latin typeface="Times New Roman" panose="02020603050405020304"/>
              <a:cs typeface="Times New Roman" panose="02020603050405020304"/>
            </a:endParaRPr>
          </a:p>
        </p:txBody>
      </p:sp>
      <p:sp>
        <p:nvSpPr>
          <p:cNvPr id="24" name="椭圆形标注 23"/>
          <p:cNvSpPr/>
          <p:nvPr/>
        </p:nvSpPr>
        <p:spPr>
          <a:xfrm>
            <a:off x="5505450" y="585470"/>
            <a:ext cx="3299460" cy="1053465"/>
          </a:xfrm>
          <a:prstGeom prst="wedgeEllipseCallout">
            <a:avLst>
              <a:gd name="adj1" fmla="val -51578"/>
              <a:gd name="adj2" fmla="val -56268"/>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C00000"/>
                </a:solidFill>
              </a:rPr>
              <a:t>定情节主线</a:t>
            </a:r>
            <a:endParaRPr lang="zh-CN" altLang="en-US" sz="3200" b="1">
              <a:solidFill>
                <a:srgbClr val="C00000"/>
              </a:solidFill>
            </a:endParaRPr>
          </a:p>
        </p:txBody>
      </p:sp>
      <p:sp>
        <p:nvSpPr>
          <p:cNvPr id="36" name="右箭头 35"/>
          <p:cNvSpPr/>
          <p:nvPr/>
        </p:nvSpPr>
        <p:spPr>
          <a:xfrm rot="1740000">
            <a:off x="2038985" y="2654935"/>
            <a:ext cx="1151890" cy="391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圆角矩形 36"/>
          <p:cNvSpPr/>
          <p:nvPr/>
        </p:nvSpPr>
        <p:spPr>
          <a:xfrm>
            <a:off x="3213100" y="2708910"/>
            <a:ext cx="5633720" cy="1190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rgbClr val="FF0000"/>
                </a:solidFill>
                <a:latin typeface="Times New Roman" panose="02020603050405020304"/>
                <a:sym typeface="+mn-ea"/>
              </a:rPr>
              <a:t>I went through a dark  period of  my life after mum's death</a:t>
            </a:r>
            <a:endParaRPr lang="zh-CN" altLang="en-US" sz="3200"/>
          </a:p>
        </p:txBody>
      </p:sp>
      <p:sp>
        <p:nvSpPr>
          <p:cNvPr id="38" name="右箭头 37"/>
          <p:cNvSpPr/>
          <p:nvPr/>
        </p:nvSpPr>
        <p:spPr>
          <a:xfrm rot="1740000">
            <a:off x="260350" y="5231130"/>
            <a:ext cx="1151890" cy="391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圆角矩形 38"/>
          <p:cNvSpPr/>
          <p:nvPr/>
        </p:nvSpPr>
        <p:spPr>
          <a:xfrm>
            <a:off x="1435100" y="5288280"/>
            <a:ext cx="7592060" cy="1539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3200" b="1">
                <a:solidFill>
                  <a:srgbClr val="FF0000"/>
                </a:solidFill>
                <a:latin typeface="Times New Roman" panose="02020603050405020304"/>
                <a:sym typeface="+mn-ea"/>
              </a:rPr>
              <a:t>I accepted mum's death  and stepped out of darkness because of the scarf/with the encouragement from the man</a:t>
            </a:r>
            <a:endParaRPr lang="zh-CN" alt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childTnLst>
                                </p:cTn>
                              </p:par>
                              <p:par>
                                <p:cTn id="14" presetID="2" presetClass="entr" presetSubtype="4" fill="hold" grpId="1" nodeType="with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ppt_x"/>
                                          </p:val>
                                        </p:tav>
                                        <p:tav tm="100000">
                                          <p:val>
                                            <p:strVal val="#ppt_x"/>
                                          </p:val>
                                        </p:tav>
                                      </p:tavLst>
                                    </p:anim>
                                    <p:anim calcmode="lin" valueType="num">
                                      <p:cBhvr additive="base">
                                        <p:cTn id="1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childTnLst>
                                </p:cTn>
                              </p:par>
                              <p:par>
                                <p:cTn id="24" presetID="2" presetClass="entr" presetSubtype="4" fill="hold" grpId="1"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500" fill="hold"/>
                                        <p:tgtEl>
                                          <p:spTgt spid="39"/>
                                        </p:tgtEl>
                                        <p:attrNameLst>
                                          <p:attrName>ppt_x</p:attrName>
                                        </p:attrNameLst>
                                      </p:cBhvr>
                                      <p:tavLst>
                                        <p:tav tm="0">
                                          <p:val>
                                            <p:strVal val="#ppt_x"/>
                                          </p:val>
                                        </p:tav>
                                        <p:tav tm="100000">
                                          <p:val>
                                            <p:strVal val="#ppt_x"/>
                                          </p:val>
                                        </p:tav>
                                      </p:tavLst>
                                    </p:anim>
                                    <p:anim calcmode="lin" valueType="num">
                                      <p:cBhvr additive="base">
                                        <p:cTn id="2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36" grpId="0" bldLvl="0" animBg="1"/>
      <p:bldP spid="37" grpId="0" bldLvl="0" animBg="1"/>
      <p:bldP spid="37" grpId="1" bldLvl="0" animBg="1"/>
      <p:bldP spid="38" grpId="0" bldLvl="0" animBg="1"/>
      <p:bldP spid="39" grpId="0" bldLvl="0" animBg="1"/>
      <p:bldP spid="39" grpId="1"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 name="组合 29"/>
          <p:cNvGrpSpPr/>
          <p:nvPr/>
        </p:nvGrpSpPr>
        <p:grpSpPr>
          <a:xfrm>
            <a:off x="3175" y="1694180"/>
            <a:ext cx="9076055" cy="1907540"/>
            <a:chOff x="102" y="1201"/>
            <a:chExt cx="14293" cy="3004"/>
          </a:xfrm>
        </p:grpSpPr>
        <p:sp>
          <p:nvSpPr>
            <p:cNvPr id="2" name="六边形 4"/>
            <p:cNvSpPr/>
            <p:nvPr/>
          </p:nvSpPr>
          <p:spPr>
            <a:xfrm>
              <a:off x="102" y="1521"/>
              <a:ext cx="3940" cy="2675"/>
            </a:xfrm>
            <a:prstGeom prst="hexagon">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rPr>
                <a:t>Leader</a:t>
              </a:r>
              <a:endPar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endParaRPr>
            </a:p>
            <a:p>
              <a:pPr algn="ctr"/>
              <a:r>
                <a:rPr lang="en-US" altLang="zh-CN" sz="3600" b="1" kern="100">
                  <a:solidFill>
                    <a:srgbClr val="C00000"/>
                  </a:solidFill>
                  <a:latin typeface="Calibri" panose="020F0502020204030204"/>
                  <a:ea typeface="宋体" panose="02010600030101010101" pitchFamily="2" charset="-122"/>
                  <a:cs typeface="Times New Roman" panose="02020603050405020304"/>
                  <a:sym typeface="Times New Roman" panose="02020603050405020304"/>
                </a:rPr>
                <a:t>I</a:t>
              </a:r>
              <a:endParaRPr lang="en-US" altLang="zh-CN" sz="3600" b="1" kern="100">
                <a:solidFill>
                  <a:srgbClr val="C00000"/>
                </a:solidFill>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7" name="六边形 5"/>
            <p:cNvSpPr/>
            <p:nvPr/>
          </p:nvSpPr>
          <p:spPr>
            <a:xfrm>
              <a:off x="10005" y="1521"/>
              <a:ext cx="4390" cy="2684"/>
            </a:xfrm>
            <a:prstGeom prst="hexagon">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rPr>
                <a:t>Objective</a:t>
              </a:r>
              <a:endParaRPr lang="en-US" altLang="zh-CN" sz="3600" b="1" kern="100">
                <a:latin typeface="Calibri" panose="020F0502020204030204"/>
                <a:ea typeface="宋体" panose="02010600030101010101" pitchFamily="2" charset="-122"/>
                <a:cs typeface="Times New Roman" panose="02020603050405020304"/>
                <a:sym typeface="Times New Roman" panose="02020603050405020304"/>
              </a:endParaRPr>
            </a:p>
            <a:p>
              <a:pPr algn="ctr"/>
              <a:r>
                <a:rPr lang="en-US" altLang="zh-CN" sz="3200" b="1" kern="100">
                  <a:solidFill>
                    <a:srgbClr val="FF0000"/>
                  </a:solidFill>
                  <a:latin typeface="Calibri" panose="020F0502020204030204"/>
                  <a:ea typeface="宋体" panose="02010600030101010101" pitchFamily="2" charset="-122"/>
                  <a:cs typeface="Times New Roman" panose="02020603050405020304"/>
                  <a:sym typeface="Times New Roman" panose="02020603050405020304"/>
                </a:rPr>
                <a:t>wear the scarf</a:t>
              </a:r>
              <a:endParaRPr lang="en-US" altLang="zh-CN" sz="1050" b="1" kern="100">
                <a:solidFill>
                  <a:srgbClr val="FF0000"/>
                </a:solidFill>
                <a:latin typeface="Calibri" panose="020F0502020204030204"/>
                <a:ea typeface="宋体" panose="02010600030101010101" pitchFamily="2" charset="-122"/>
                <a:cs typeface="Times New Roman" panose="02020603050405020304"/>
                <a:sym typeface="Times New Roman" panose="02020603050405020304"/>
              </a:endParaRPr>
            </a:p>
            <a:p>
              <a:pPr algn="ctr"/>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8" name="右箭头 7"/>
            <p:cNvSpPr/>
            <p:nvPr/>
          </p:nvSpPr>
          <p:spPr>
            <a:xfrm>
              <a:off x="3874" y="2817"/>
              <a:ext cx="6044" cy="44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sp>
        <p:sp>
          <p:nvSpPr>
            <p:cNvPr id="9" name="单圆角矩形 9"/>
            <p:cNvSpPr/>
            <p:nvPr/>
          </p:nvSpPr>
          <p:spPr>
            <a:xfrm>
              <a:off x="4571" y="1201"/>
              <a:ext cx="5130" cy="1611"/>
            </a:xfrm>
            <a:prstGeom prst="round1Rect">
              <a:avLst/>
            </a:prstGeom>
            <a:gradFill>
              <a:gsLst>
                <a:gs pos="0">
                  <a:srgbClr val="FECF40"/>
                </a:gs>
                <a:gs pos="100000">
                  <a:srgbClr val="846C2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rPr>
                <a:t>Confrontation</a:t>
              </a:r>
              <a:endPar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10" name="左大括号 10"/>
            <p:cNvSpPr/>
            <p:nvPr/>
          </p:nvSpPr>
          <p:spPr>
            <a:xfrm rot="5400000">
              <a:off x="6444" y="695"/>
              <a:ext cx="620" cy="6320"/>
            </a:xfrm>
            <a:prstGeom prst="leftBrace">
              <a:avLst>
                <a:gd name="adj1" fmla="val 8333"/>
                <a:gd name="adj2" fmla="val 47824"/>
              </a:avLst>
            </a:prstGeom>
            <a:ln w="63500"/>
          </p:spPr>
          <p:style>
            <a:lnRef idx="3">
              <a:schemeClr val="dk1"/>
            </a:lnRef>
            <a:fillRef idx="0">
              <a:schemeClr val="dk1"/>
            </a:fillRef>
            <a:effectRef idx="2">
              <a:schemeClr val="dk1"/>
            </a:effectRef>
            <a:fontRef idx="minor">
              <a:schemeClr val="tx1"/>
            </a:fontRef>
          </p:style>
        </p:sp>
      </p:grpSp>
      <p:sp>
        <p:nvSpPr>
          <p:cNvPr id="100" name="文本框 99"/>
          <p:cNvSpPr txBox="1"/>
          <p:nvPr/>
        </p:nvSpPr>
        <p:spPr>
          <a:xfrm>
            <a:off x="2104390" y="3472815"/>
            <a:ext cx="5080000" cy="645160"/>
          </a:xfrm>
          <a:prstGeom prst="rect">
            <a:avLst/>
          </a:prstGeom>
          <a:noFill/>
          <a:ln w="9525">
            <a:noFill/>
          </a:ln>
        </p:spPr>
        <p:txBody>
          <a:bodyPr>
            <a:spAutoFit/>
          </a:bodyPr>
          <a:p>
            <a:r>
              <a:rPr lang="en-US" sz="3600" b="1">
                <a:latin typeface="Calibri" panose="020F0502020204030204"/>
                <a:ea typeface="宋体" panose="02010600030101010101" pitchFamily="2" charset="-122"/>
                <a:cs typeface="Times New Roman" panose="02020603050405020304"/>
              </a:rPr>
              <a:t>                  </a:t>
            </a:r>
            <a:endParaRPr lang="zh-CN" altLang="en-US" sz="3600"/>
          </a:p>
        </p:txBody>
      </p:sp>
      <p:sp>
        <p:nvSpPr>
          <p:cNvPr id="101" name="文本框 100"/>
          <p:cNvSpPr txBox="1"/>
          <p:nvPr/>
        </p:nvSpPr>
        <p:spPr>
          <a:xfrm>
            <a:off x="612140" y="3761105"/>
            <a:ext cx="6784340" cy="645160"/>
          </a:xfrm>
          <a:prstGeom prst="rect">
            <a:avLst/>
          </a:prstGeom>
          <a:noFill/>
          <a:ln w="9525">
            <a:noFill/>
          </a:ln>
        </p:spPr>
        <p:txBody>
          <a:bodyPr wrap="square">
            <a:spAutoFit/>
          </a:bodyPr>
          <a:p>
            <a:pPr indent="2266950"/>
            <a:endParaRPr lang="zh-CN" altLang="en-US" sz="3600"/>
          </a:p>
        </p:txBody>
      </p:sp>
      <p:sp>
        <p:nvSpPr>
          <p:cNvPr id="5" name="文本框 4"/>
          <p:cNvSpPr txBox="1"/>
          <p:nvPr/>
        </p:nvSpPr>
        <p:spPr>
          <a:xfrm>
            <a:off x="909320" y="557530"/>
            <a:ext cx="7470775" cy="1198880"/>
          </a:xfrm>
          <a:prstGeom prst="rect">
            <a:avLst/>
          </a:prstGeom>
          <a:noFill/>
        </p:spPr>
        <p:txBody>
          <a:bodyPr wrap="square" rtlCol="0">
            <a:spAutoFit/>
          </a:bodyPr>
          <a:p>
            <a:r>
              <a:rPr lang="en-US" sz="3600" b="1">
                <a:solidFill>
                  <a:srgbClr val="FF0000"/>
                </a:solidFill>
                <a:latin typeface="Times New Roman" panose="02020603050405020304"/>
                <a:cs typeface="Times New Roman" panose="02020603050405020304"/>
                <a:sym typeface="+mn-ea"/>
              </a:rPr>
              <a:t>Paragraph 1</a:t>
            </a:r>
            <a:r>
              <a:rPr lang="zh-CN" sz="3600">
                <a:solidFill>
                  <a:srgbClr val="FF0000"/>
                </a:solidFill>
                <a:latin typeface="Times New Roman" panose="02020603050405020304"/>
                <a:sym typeface="+mn-ea"/>
              </a:rPr>
              <a:t>：</a:t>
            </a:r>
            <a:r>
              <a:rPr lang="en-US" altLang="zh-CN" sz="3600">
                <a:solidFill>
                  <a:srgbClr val="FF0000"/>
                </a:solidFill>
                <a:latin typeface="Times New Roman" panose="02020603050405020304"/>
                <a:sym typeface="+mn-ea"/>
              </a:rPr>
              <a:t>I went through a dark  period of  </a:t>
            </a:r>
            <a:r>
              <a:rPr lang="en-US" altLang="zh-CN" sz="3600" b="1">
                <a:solidFill>
                  <a:srgbClr val="FF0000"/>
                </a:solidFill>
                <a:latin typeface="Times New Roman" panose="02020603050405020304"/>
                <a:sym typeface="+mn-ea"/>
              </a:rPr>
              <a:t>my life after mum's death</a:t>
            </a:r>
            <a:endParaRPr lang="en-US" altLang="zh-CN" sz="3600" b="1">
              <a:solidFill>
                <a:srgbClr val="FF0000"/>
              </a:solidFill>
              <a:latin typeface="Times New Roman" panose="02020603050405020304"/>
              <a:sym typeface="+mn-ea"/>
            </a:endParaRPr>
          </a:p>
        </p:txBody>
      </p:sp>
      <p:sp>
        <p:nvSpPr>
          <p:cNvPr id="16" name="文本框 15"/>
          <p:cNvSpPr txBox="1"/>
          <p:nvPr/>
        </p:nvSpPr>
        <p:spPr>
          <a:xfrm>
            <a:off x="1936750" y="3647440"/>
            <a:ext cx="6198870" cy="2061210"/>
          </a:xfrm>
          <a:prstGeom prst="rect">
            <a:avLst/>
          </a:prstGeom>
          <a:noFill/>
        </p:spPr>
        <p:txBody>
          <a:bodyPr wrap="square" rtlCol="0">
            <a:spAutoFit/>
          </a:bodyPr>
          <a:p>
            <a:pPr algn="just"/>
            <a:r>
              <a:rPr lang="en-US" altLang="zh-CN" sz="3200" b="1" kern="100">
                <a:solidFill>
                  <a:srgbClr val="FF0000"/>
                </a:solidFill>
                <a:latin typeface="Calibri" panose="020F0502020204030204"/>
                <a:cs typeface="Times New Roman" panose="02020603050405020304"/>
                <a:sym typeface="Times New Roman" panose="02020603050405020304"/>
              </a:rPr>
              <a:t>     my sorrow/pain          </a:t>
            </a:r>
            <a:endParaRPr lang="en-US" altLang="zh-CN" sz="32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endParaRPr>
          </a:p>
          <a:p>
            <a:pPr algn="just"/>
            <a:r>
              <a:rPr lang="en-US" altLang="zh-CN" sz="3200" b="1" kern="100">
                <a:solidFill>
                  <a:srgbClr val="FF0000"/>
                </a:solidFill>
                <a:latin typeface="Calibri" panose="020F0502020204030204"/>
                <a:cs typeface="Times New Roman" panose="02020603050405020304"/>
                <a:sym typeface="Times New Roman" panose="02020603050405020304"/>
              </a:rPr>
              <a:t>     my unacceptance         </a:t>
            </a:r>
            <a:endParaRPr lang="en-US" altLang="zh-CN" sz="3200" b="1" kern="100">
              <a:solidFill>
                <a:srgbClr val="FF0000"/>
              </a:solidFill>
              <a:latin typeface="Calibri" panose="020F0502020204030204"/>
              <a:cs typeface="Times New Roman" panose="02020603050405020304"/>
              <a:sym typeface="Times New Roman" panose="02020603050405020304"/>
            </a:endParaRPr>
          </a:p>
          <a:p>
            <a:pPr algn="just"/>
            <a:r>
              <a:rPr lang="en-US" altLang="zh-CN" sz="3200" b="1" kern="100">
                <a:solidFill>
                  <a:srgbClr val="FF0000"/>
                </a:solidFill>
                <a:latin typeface="Calibri" panose="020F0502020204030204"/>
                <a:cs typeface="Times New Roman" panose="02020603050405020304"/>
                <a:sym typeface="Times New Roman" panose="02020603050405020304"/>
              </a:rPr>
              <a:t>     my dark days/moods in life         </a:t>
            </a:r>
            <a:endParaRPr lang="en-US" altLang="zh-CN" sz="3200" b="1" kern="100">
              <a:solidFill>
                <a:srgbClr val="FF0000"/>
              </a:solidFill>
              <a:latin typeface="Calibri" panose="020F0502020204030204"/>
              <a:cs typeface="Times New Roman" panose="02020603050405020304"/>
              <a:sym typeface="Times New Roman" panose="02020603050405020304"/>
            </a:endParaRPr>
          </a:p>
          <a:p>
            <a:pPr algn="just"/>
            <a:r>
              <a:rPr lang="en-US" altLang="zh-CN" sz="3200" b="1" kern="100">
                <a:solidFill>
                  <a:srgbClr val="FF0000"/>
                </a:solidFill>
                <a:latin typeface="Calibri" panose="020F0502020204030204"/>
                <a:cs typeface="Times New Roman" panose="02020603050405020304"/>
                <a:sym typeface="Times New Roman" panose="02020603050405020304"/>
              </a:rPr>
              <a:t>     low spirits</a:t>
            </a:r>
            <a:r>
              <a:rPr lang="en-US" altLang="zh-CN" sz="3200" b="1" kern="100">
                <a:latin typeface="Calibri" panose="020F0502020204030204"/>
                <a:cs typeface="Times New Roman" panose="02020603050405020304"/>
                <a:sym typeface="Times New Roman" panose="02020603050405020304"/>
              </a:rPr>
              <a:t>        </a:t>
            </a:r>
            <a:endParaRPr lang="zh-CN" altLang="en-US" sz="3200"/>
          </a:p>
        </p:txBody>
      </p:sp>
      <p:pic>
        <p:nvPicPr>
          <p:cNvPr id="3" name="图片 2"/>
          <p:cNvPicPr>
            <a:picLocks noChangeAspect="1"/>
          </p:cNvPicPr>
          <p:nvPr/>
        </p:nvPicPr>
        <p:blipFill>
          <a:blip r:embed="rId1"/>
          <a:stretch>
            <a:fillRect/>
          </a:stretch>
        </p:blipFill>
        <p:spPr>
          <a:xfrm>
            <a:off x="675640" y="3601720"/>
            <a:ext cx="949960" cy="949960"/>
          </a:xfrm>
          <a:prstGeom prst="rect">
            <a:avLst/>
          </a:prstGeom>
        </p:spPr>
      </p:pic>
      <p:pic>
        <p:nvPicPr>
          <p:cNvPr id="11" name="图片 10"/>
          <p:cNvPicPr/>
          <p:nvPr/>
        </p:nvPicPr>
        <p:blipFill>
          <a:blip r:embed="rId2"/>
          <a:stretch>
            <a:fillRect/>
          </a:stretch>
        </p:blipFill>
        <p:spPr>
          <a:xfrm>
            <a:off x="2254885" y="5708650"/>
            <a:ext cx="4054475" cy="432435"/>
          </a:xfrm>
          <a:prstGeom prst="rect">
            <a:avLst/>
          </a:prstGeom>
          <a:noFill/>
          <a:ln w="9525" cmpd="sng">
            <a:solidFill>
              <a:schemeClr val="accent1"/>
            </a:solidFill>
          </a:ln>
        </p:spPr>
      </p:pic>
      <p:sp>
        <p:nvSpPr>
          <p:cNvPr id="4" name="文本框 3"/>
          <p:cNvSpPr txBox="1"/>
          <p:nvPr/>
        </p:nvSpPr>
        <p:spPr>
          <a:xfrm>
            <a:off x="278765" y="-26035"/>
            <a:ext cx="8973820" cy="583565"/>
          </a:xfrm>
          <a:prstGeom prst="rect">
            <a:avLst/>
          </a:prstGeom>
          <a:noFill/>
        </p:spPr>
        <p:txBody>
          <a:bodyPr wrap="square" rtlCol="0" anchor="t">
            <a:spAutoFit/>
          </a:bodyPr>
          <a:p>
            <a:pPr algn="ctr"/>
            <a:r>
              <a:rPr lang="en-US" altLang="zh-CN" sz="3200" b="1">
                <a:sym typeface="+mn-ea"/>
              </a:rPr>
              <a:t>Step 4 </a:t>
            </a:r>
            <a:r>
              <a:rPr lang="zh-CN" altLang="en-US" sz="3200" b="1">
                <a:sym typeface="+mn-ea"/>
              </a:rPr>
              <a:t>：</a:t>
            </a:r>
            <a:r>
              <a:rPr lang="en-US" altLang="zh-CN" sz="3200" b="1">
                <a:sym typeface="+mn-ea"/>
              </a:rPr>
              <a:t>Determine the confrontation of P1 </a:t>
            </a:r>
            <a:endParaRPr lang="zh-CN" altLang="en-US" sz="3200"/>
          </a:p>
        </p:txBody>
      </p:sp>
      <p:sp>
        <p:nvSpPr>
          <p:cNvPr id="17" name="六边形 12"/>
          <p:cNvSpPr/>
          <p:nvPr/>
        </p:nvSpPr>
        <p:spPr>
          <a:xfrm>
            <a:off x="2705735" y="6140450"/>
            <a:ext cx="3002915" cy="1007110"/>
          </a:xfrm>
          <a:prstGeom prst="hexagon">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rPr>
              <a:t>Knockout</a:t>
            </a:r>
            <a:endPar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endParaRPr>
          </a:p>
        </p:txBody>
      </p:sp>
      <p:pic>
        <p:nvPicPr>
          <p:cNvPr id="6" name="图片 5" descr="u=1593731254,2834593195&amp;fm=26&amp;gp=0[1]"/>
          <p:cNvPicPr>
            <a:picLocks noChangeAspect="1"/>
          </p:cNvPicPr>
          <p:nvPr/>
        </p:nvPicPr>
        <p:blipFill>
          <a:blip r:embed="rId3"/>
          <a:stretch>
            <a:fillRect/>
          </a:stretch>
        </p:blipFill>
        <p:spPr>
          <a:xfrm>
            <a:off x="7184390" y="3761105"/>
            <a:ext cx="1790065" cy="26625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500"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六边形 4"/>
          <p:cNvSpPr/>
          <p:nvPr/>
        </p:nvSpPr>
        <p:spPr>
          <a:xfrm>
            <a:off x="247015" y="1633855"/>
            <a:ext cx="2191385" cy="1698625"/>
          </a:xfrm>
          <a:prstGeom prst="hexagon">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rPr>
              <a:t>Leader</a:t>
            </a:r>
            <a:r>
              <a:rPr lang="en-US" altLang="zh-CN" sz="3600" b="1" kern="100">
                <a:solidFill>
                  <a:srgbClr val="FF0000"/>
                </a:solidFill>
                <a:latin typeface="Calibri" panose="020F0502020204030204"/>
                <a:ea typeface="宋体" panose="02010600030101010101" pitchFamily="2" charset="-122"/>
                <a:cs typeface="Times New Roman" panose="02020603050405020304"/>
                <a:sym typeface="Times New Roman" panose="02020603050405020304"/>
              </a:rPr>
              <a:t>I</a:t>
            </a:r>
            <a:endParaRPr lang="en-US" altLang="zh-CN" sz="3600" b="1" kern="100">
              <a:solidFill>
                <a:srgbClr val="FF0000"/>
              </a:solidFill>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7" name="六边形 5"/>
          <p:cNvSpPr/>
          <p:nvPr/>
        </p:nvSpPr>
        <p:spPr>
          <a:xfrm>
            <a:off x="6424930" y="1574165"/>
            <a:ext cx="2787650" cy="1829435"/>
          </a:xfrm>
          <a:prstGeom prst="hexagon">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rPr>
              <a:t>Objective</a:t>
            </a:r>
            <a:endParaRPr lang="en-US" altLang="zh-CN" sz="3600" b="1" kern="100">
              <a:latin typeface="Calibri" panose="020F0502020204030204"/>
              <a:ea typeface="宋体" panose="02010600030101010101" pitchFamily="2" charset="-122"/>
              <a:cs typeface="Times New Roman" panose="02020603050405020304"/>
              <a:sym typeface="Times New Roman" panose="02020603050405020304"/>
            </a:endParaRPr>
          </a:p>
          <a:p>
            <a:pPr algn="ctr"/>
            <a:r>
              <a:rPr lang="en-US" altLang="zh-CN" sz="3600" kern="100">
                <a:solidFill>
                  <a:srgbClr val="FF0000"/>
                </a:solidFill>
                <a:latin typeface="Calibri" panose="020F0502020204030204"/>
                <a:ea typeface="宋体" panose="02010600030101010101" pitchFamily="2" charset="-122"/>
                <a:cs typeface="Times New Roman" panose="02020603050405020304"/>
                <a:sym typeface="Times New Roman" panose="02020603050405020304"/>
              </a:rPr>
              <a:t>embrace  future life </a:t>
            </a:r>
            <a:endParaRPr lang="en-US" altLang="zh-CN" sz="3600" kern="100">
              <a:solidFill>
                <a:srgbClr val="FF0000"/>
              </a:solidFill>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8" name="右箭头 7"/>
          <p:cNvSpPr/>
          <p:nvPr/>
        </p:nvSpPr>
        <p:spPr>
          <a:xfrm>
            <a:off x="2486660" y="2346325"/>
            <a:ext cx="3837940" cy="2794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sp>
      <p:sp>
        <p:nvSpPr>
          <p:cNvPr id="9" name="单圆角矩形 9"/>
          <p:cNvSpPr/>
          <p:nvPr/>
        </p:nvSpPr>
        <p:spPr>
          <a:xfrm>
            <a:off x="2816225" y="1435735"/>
            <a:ext cx="3257550" cy="1022985"/>
          </a:xfrm>
          <a:prstGeom prst="round1Rect">
            <a:avLst/>
          </a:prstGeom>
          <a:gradFill>
            <a:gsLst>
              <a:gs pos="0">
                <a:srgbClr val="FECF40"/>
              </a:gs>
              <a:gs pos="100000">
                <a:srgbClr val="846C2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rPr>
              <a:t>Condition</a:t>
            </a:r>
            <a:endPar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10" name="左大括号 10"/>
          <p:cNvSpPr/>
          <p:nvPr/>
        </p:nvSpPr>
        <p:spPr>
          <a:xfrm rot="5400000">
            <a:off x="4279900" y="927735"/>
            <a:ext cx="330200" cy="4013200"/>
          </a:xfrm>
          <a:prstGeom prst="leftBrace">
            <a:avLst>
              <a:gd name="adj1" fmla="val 8333"/>
              <a:gd name="adj2" fmla="val 48496"/>
            </a:avLst>
          </a:prstGeom>
          <a:ln w="63500"/>
        </p:spPr>
        <p:style>
          <a:lnRef idx="3">
            <a:schemeClr val="dk1"/>
          </a:lnRef>
          <a:fillRef idx="0">
            <a:schemeClr val="dk1"/>
          </a:fillRef>
          <a:effectRef idx="2">
            <a:schemeClr val="dk1"/>
          </a:effectRef>
          <a:fontRef idx="minor">
            <a:schemeClr val="tx1"/>
          </a:fontRef>
        </p:style>
      </p:sp>
      <p:sp>
        <p:nvSpPr>
          <p:cNvPr id="100" name="文本框 99"/>
          <p:cNvSpPr txBox="1"/>
          <p:nvPr/>
        </p:nvSpPr>
        <p:spPr>
          <a:xfrm>
            <a:off x="1436370" y="3172460"/>
            <a:ext cx="7524115" cy="3291840"/>
          </a:xfrm>
          <a:prstGeom prst="rect">
            <a:avLst/>
          </a:prstGeom>
          <a:noFill/>
          <a:ln w="9525">
            <a:noFill/>
          </a:ln>
        </p:spPr>
        <p:txBody>
          <a:bodyPr wrap="square">
            <a:spAutoFit/>
          </a:bodyPr>
          <a:p>
            <a:r>
              <a:rPr lang="en-US" sz="2800" b="1">
                <a:latin typeface="Calibri" panose="020F0502020204030204"/>
                <a:ea typeface="宋体" panose="02010600030101010101" pitchFamily="2" charset="-122"/>
                <a:cs typeface="Times New Roman" panose="02020603050405020304"/>
              </a:rPr>
              <a:t>1</a:t>
            </a:r>
            <a:r>
              <a:rPr lang="zh-CN" altLang="en-US" sz="2800" b="1">
                <a:latin typeface="Calibri" panose="020F0502020204030204"/>
                <a:ea typeface="宋体" panose="02010600030101010101" pitchFamily="2" charset="-122"/>
                <a:cs typeface="Times New Roman" panose="02020603050405020304"/>
              </a:rPr>
              <a:t>、</a:t>
            </a:r>
            <a:r>
              <a:rPr lang="en-US" sz="2800" b="1">
                <a:latin typeface="Calibri" panose="020F0502020204030204"/>
                <a:ea typeface="宋体" panose="02010600030101010101" pitchFamily="2" charset="-122"/>
                <a:cs typeface="Times New Roman" panose="02020603050405020304"/>
              </a:rPr>
              <a:t>the man's kindness</a:t>
            </a:r>
            <a:endParaRPr lang="en-US" sz="2800" b="1">
              <a:latin typeface="Calibri" panose="020F0502020204030204"/>
              <a:ea typeface="宋体" panose="02010600030101010101" pitchFamily="2" charset="-122"/>
              <a:cs typeface="Times New Roman" panose="02020603050405020304"/>
            </a:endParaRPr>
          </a:p>
          <a:p>
            <a:r>
              <a:rPr lang="en-US" sz="2800" b="1">
                <a:latin typeface="Calibri" panose="020F0502020204030204"/>
                <a:ea typeface="宋体" panose="02010600030101010101" pitchFamily="2" charset="-122"/>
                <a:cs typeface="Times New Roman" panose="02020603050405020304"/>
              </a:rPr>
              <a:t>2</a:t>
            </a:r>
            <a:r>
              <a:rPr lang="zh-CN" altLang="en-US" sz="2800" b="1">
                <a:latin typeface="Calibri" panose="020F0502020204030204"/>
                <a:ea typeface="宋体" panose="02010600030101010101" pitchFamily="2" charset="-122"/>
                <a:cs typeface="Times New Roman" panose="02020603050405020304"/>
              </a:rPr>
              <a:t>、</a:t>
            </a:r>
            <a:r>
              <a:rPr lang="en-US" sz="2800" b="1">
                <a:latin typeface="Calibri" panose="020F0502020204030204"/>
                <a:cs typeface="Times New Roman" panose="02020603050405020304"/>
                <a:sym typeface="+mn-ea"/>
              </a:rPr>
              <a:t>understand life  is a journey,death is another form of journey </a:t>
            </a:r>
            <a:endParaRPr lang="en-US" sz="2800" b="1">
              <a:latin typeface="Calibri" panose="020F0502020204030204"/>
              <a:ea typeface="宋体" panose="02010600030101010101" pitchFamily="2" charset="-122"/>
              <a:cs typeface="Times New Roman" panose="02020603050405020304"/>
            </a:endParaRPr>
          </a:p>
          <a:p>
            <a:r>
              <a:rPr lang="en-US" sz="2800" b="1">
                <a:latin typeface="Calibri" panose="020F0502020204030204"/>
                <a:ea typeface="宋体" panose="02010600030101010101" pitchFamily="2" charset="-122"/>
                <a:cs typeface="Times New Roman" panose="02020603050405020304"/>
              </a:rPr>
              <a:t>3</a:t>
            </a:r>
            <a:r>
              <a:rPr lang="zh-CN" altLang="en-US" sz="2800" b="1">
                <a:latin typeface="Calibri" panose="020F0502020204030204"/>
                <a:ea typeface="宋体" panose="02010600030101010101" pitchFamily="2" charset="-122"/>
                <a:cs typeface="Times New Roman" panose="02020603050405020304"/>
              </a:rPr>
              <a:t>、</a:t>
            </a:r>
            <a:r>
              <a:rPr lang="en-US" sz="2800" b="1">
                <a:latin typeface="Calibri" panose="020F0502020204030204"/>
                <a:cs typeface="Times New Roman" panose="02020603050405020304"/>
                <a:sym typeface="+mn-ea"/>
              </a:rPr>
              <a:t>the best way to remember a beloved one is to live well,live a happy life of your own</a:t>
            </a:r>
            <a:r>
              <a:rPr lang="en-US" sz="2800" b="1">
                <a:latin typeface="Calibri" panose="020F0502020204030204"/>
                <a:ea typeface="宋体" panose="02010600030101010101" pitchFamily="2" charset="-122"/>
                <a:cs typeface="Times New Roman" panose="02020603050405020304"/>
              </a:rPr>
              <a:t> </a:t>
            </a:r>
            <a:endParaRPr lang="en-US" sz="2800" b="1">
              <a:latin typeface="Calibri" panose="020F0502020204030204"/>
              <a:ea typeface="宋体" panose="02010600030101010101" pitchFamily="2" charset="-122"/>
              <a:cs typeface="Times New Roman" panose="02020603050405020304"/>
            </a:endParaRPr>
          </a:p>
          <a:p>
            <a:r>
              <a:rPr lang="en-US" sz="2000" b="1">
                <a:latin typeface="Calibri" panose="020F0502020204030204"/>
                <a:ea typeface="宋体" panose="02010600030101010101" pitchFamily="2" charset="-122"/>
                <a:cs typeface="Times New Roman" panose="02020603050405020304"/>
              </a:rPr>
              <a:t>......</a:t>
            </a:r>
            <a:endParaRPr lang="en-US" sz="3600" b="1">
              <a:latin typeface="Calibri" panose="020F0502020204030204"/>
              <a:ea typeface="宋体" panose="02010600030101010101" pitchFamily="2" charset="-122"/>
              <a:cs typeface="Times New Roman" panose="02020603050405020304"/>
            </a:endParaRPr>
          </a:p>
          <a:p>
            <a:endParaRPr lang="en-US" sz="3600" b="1">
              <a:latin typeface="Calibri" panose="020F0502020204030204"/>
              <a:ea typeface="宋体" panose="02010600030101010101" pitchFamily="2" charset="-122"/>
              <a:cs typeface="Times New Roman" panose="02020603050405020304"/>
            </a:endParaRPr>
          </a:p>
          <a:p>
            <a:r>
              <a:rPr lang="en-US" sz="1200" b="1">
                <a:latin typeface="Calibri" panose="020F0502020204030204"/>
                <a:ea typeface="宋体" panose="02010600030101010101" pitchFamily="2" charset="-122"/>
                <a:cs typeface="Times New Roman" panose="02020603050405020304"/>
              </a:rPr>
              <a:t>     </a:t>
            </a:r>
            <a:r>
              <a:rPr lang="en-US" sz="1200" b="1">
                <a:solidFill>
                  <a:srgbClr val="C00000"/>
                </a:solidFill>
                <a:latin typeface="Calibri" panose="020F0502020204030204"/>
                <a:ea typeface="宋体" panose="02010600030101010101" pitchFamily="2" charset="-122"/>
                <a:cs typeface="Times New Roman" panose="02020603050405020304"/>
              </a:rPr>
              <a:t> </a:t>
            </a:r>
            <a:endParaRPr lang="en-US" altLang="en-US" sz="1200" b="1">
              <a:solidFill>
                <a:srgbClr val="C00000"/>
              </a:solidFill>
              <a:latin typeface="Calibri" panose="020F0502020204030204"/>
              <a:ea typeface="宋体" panose="02010600030101010101" pitchFamily="2" charset="-122"/>
              <a:cs typeface="Times New Roman" panose="02020603050405020304"/>
            </a:endParaRPr>
          </a:p>
        </p:txBody>
      </p:sp>
      <p:pic>
        <p:nvPicPr>
          <p:cNvPr id="11" name="图片 10"/>
          <p:cNvPicPr/>
          <p:nvPr/>
        </p:nvPicPr>
        <p:blipFill>
          <a:blip r:embed="rId1"/>
          <a:stretch>
            <a:fillRect/>
          </a:stretch>
        </p:blipFill>
        <p:spPr>
          <a:xfrm>
            <a:off x="2397125" y="5593080"/>
            <a:ext cx="4054475" cy="325755"/>
          </a:xfrm>
          <a:prstGeom prst="rect">
            <a:avLst/>
          </a:prstGeom>
          <a:noFill/>
          <a:ln w="9525" cmpd="sng">
            <a:solidFill>
              <a:schemeClr val="accent1"/>
            </a:solidFill>
          </a:ln>
        </p:spPr>
      </p:pic>
      <p:sp>
        <p:nvSpPr>
          <p:cNvPr id="12" name="六边形 12"/>
          <p:cNvSpPr/>
          <p:nvPr/>
        </p:nvSpPr>
        <p:spPr>
          <a:xfrm>
            <a:off x="3101975" y="6088380"/>
            <a:ext cx="3002915" cy="708025"/>
          </a:xfrm>
          <a:prstGeom prst="hexagon">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rPr>
              <a:t>Knockout</a:t>
            </a:r>
            <a:endPar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endParaRPr>
          </a:p>
        </p:txBody>
      </p:sp>
      <p:pic>
        <p:nvPicPr>
          <p:cNvPr id="13" name="图片 12"/>
          <p:cNvPicPr>
            <a:picLocks noChangeAspect="1"/>
          </p:cNvPicPr>
          <p:nvPr/>
        </p:nvPicPr>
        <p:blipFill>
          <a:blip r:embed="rId2"/>
          <a:stretch>
            <a:fillRect/>
          </a:stretch>
        </p:blipFill>
        <p:spPr>
          <a:xfrm>
            <a:off x="387985" y="3172460"/>
            <a:ext cx="1048385" cy="1046480"/>
          </a:xfrm>
          <a:prstGeom prst="rect">
            <a:avLst/>
          </a:prstGeom>
        </p:spPr>
      </p:pic>
      <p:sp>
        <p:nvSpPr>
          <p:cNvPr id="5" name="文本框 4"/>
          <p:cNvSpPr txBox="1"/>
          <p:nvPr/>
        </p:nvSpPr>
        <p:spPr>
          <a:xfrm>
            <a:off x="59055" y="433705"/>
            <a:ext cx="8692515" cy="1076325"/>
          </a:xfrm>
          <a:prstGeom prst="rect">
            <a:avLst/>
          </a:prstGeom>
          <a:noFill/>
        </p:spPr>
        <p:txBody>
          <a:bodyPr wrap="square" rtlCol="0">
            <a:spAutoFit/>
          </a:bodyPr>
          <a:p>
            <a:r>
              <a:rPr lang="en-US" sz="3200" b="1">
                <a:solidFill>
                  <a:srgbClr val="FF0000"/>
                </a:solidFill>
                <a:latin typeface="Times New Roman" panose="02020603050405020304"/>
                <a:cs typeface="Times New Roman" panose="02020603050405020304"/>
                <a:sym typeface="+mn-ea"/>
              </a:rPr>
              <a:t>Paragraph 2</a:t>
            </a:r>
            <a:r>
              <a:rPr lang="zh-CN" sz="3200">
                <a:solidFill>
                  <a:srgbClr val="FF0000"/>
                </a:solidFill>
                <a:latin typeface="Times New Roman" panose="02020603050405020304"/>
                <a:sym typeface="+mn-ea"/>
              </a:rPr>
              <a:t>：</a:t>
            </a:r>
            <a:r>
              <a:rPr lang="en-US" altLang="zh-CN" sz="3200">
                <a:solidFill>
                  <a:srgbClr val="FF0000"/>
                </a:solidFill>
                <a:latin typeface="Times New Roman" panose="02020603050405020304"/>
                <a:sym typeface="+mn-ea"/>
              </a:rPr>
              <a:t>I accepted mum's death  and stepped out of darkness</a:t>
            </a:r>
            <a:endParaRPr lang="en-US" altLang="zh-CN" sz="3200" b="1">
              <a:solidFill>
                <a:srgbClr val="FF0000"/>
              </a:solidFill>
              <a:latin typeface="Times New Roman" panose="02020603050405020304"/>
              <a:sym typeface="+mn-ea"/>
            </a:endParaRPr>
          </a:p>
        </p:txBody>
      </p:sp>
      <p:pic>
        <p:nvPicPr>
          <p:cNvPr id="3" name="图片 2"/>
          <p:cNvPicPr>
            <a:picLocks noChangeAspect="1"/>
          </p:cNvPicPr>
          <p:nvPr/>
        </p:nvPicPr>
        <p:blipFill>
          <a:blip r:embed="rId2"/>
          <a:stretch>
            <a:fillRect/>
          </a:stretch>
        </p:blipFill>
        <p:spPr>
          <a:xfrm>
            <a:off x="6304280" y="6023610"/>
            <a:ext cx="605790" cy="604520"/>
          </a:xfrm>
          <a:prstGeom prst="rect">
            <a:avLst/>
          </a:prstGeom>
        </p:spPr>
      </p:pic>
      <p:sp>
        <p:nvSpPr>
          <p:cNvPr id="4" name="文本框 3"/>
          <p:cNvSpPr txBox="1"/>
          <p:nvPr/>
        </p:nvSpPr>
        <p:spPr>
          <a:xfrm>
            <a:off x="116205" y="-16510"/>
            <a:ext cx="8973820" cy="583565"/>
          </a:xfrm>
          <a:prstGeom prst="rect">
            <a:avLst/>
          </a:prstGeom>
          <a:noFill/>
        </p:spPr>
        <p:txBody>
          <a:bodyPr wrap="square" rtlCol="0" anchor="t">
            <a:spAutoFit/>
          </a:bodyPr>
          <a:p>
            <a:pPr algn="ctr"/>
            <a:r>
              <a:rPr lang="en-US" altLang="zh-CN" sz="3200" b="1">
                <a:sym typeface="+mn-ea"/>
              </a:rPr>
              <a:t> </a:t>
            </a:r>
            <a:r>
              <a:rPr lang="en-US" altLang="zh-CN" sz="3200" b="1">
                <a:sym typeface="+mn-ea"/>
              </a:rPr>
              <a:t>Determine the condition of P2 </a:t>
            </a:r>
            <a:endParaRPr lang="zh-CN"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1275" y="266065"/>
            <a:ext cx="9435465" cy="1143000"/>
          </a:xfrm>
        </p:spPr>
        <p:txBody>
          <a:bodyPr/>
          <a:p>
            <a:pPr algn="l"/>
            <a:r>
              <a:rPr lang="en-US" altLang="zh-CN" sz="4000" b="1">
                <a:sym typeface="+mn-ea"/>
              </a:rPr>
              <a:t>Step5 : </a:t>
            </a:r>
            <a:r>
              <a:rPr lang="en-US" altLang="zh-CN" sz="4000" b="1"/>
              <a:t>Determine how to develop</a:t>
            </a:r>
            <a:br>
              <a:rPr lang="en-US" altLang="zh-CN" sz="4000" b="1"/>
            </a:br>
            <a:r>
              <a:rPr lang="en-US" altLang="zh-CN" sz="4000" b="1"/>
              <a:t>            a plot</a:t>
            </a:r>
            <a:endParaRPr lang="en-US" altLang="zh-CN" sz="4000" b="1"/>
          </a:p>
        </p:txBody>
      </p:sp>
      <p:sp>
        <p:nvSpPr>
          <p:cNvPr id="3" name="内容占位符 2"/>
          <p:cNvSpPr>
            <a:spLocks noGrp="1"/>
          </p:cNvSpPr>
          <p:nvPr>
            <p:ph idx="1"/>
          </p:nvPr>
        </p:nvSpPr>
        <p:spPr>
          <a:xfrm>
            <a:off x="399415" y="1610360"/>
            <a:ext cx="8229600" cy="4525963"/>
          </a:xfrm>
        </p:spPr>
        <p:txBody>
          <a:bodyPr/>
          <a:p>
            <a:r>
              <a:rPr lang="en-US" altLang="zh-CN" sz="4400"/>
              <a:t>Beats =action +feeling!</a:t>
            </a:r>
            <a:endParaRPr lang="en-US" altLang="zh-CN" sz="4400"/>
          </a:p>
          <a:p>
            <a:r>
              <a:rPr lang="en-US" altLang="zh-CN" sz="4400"/>
              <a:t>*</a:t>
            </a:r>
            <a:r>
              <a:rPr lang="en-US" altLang="zh-CN" sz="4400" b="1">
                <a:solidFill>
                  <a:schemeClr val="tx1"/>
                </a:solidFill>
                <a:sym typeface="+mn-ea"/>
              </a:rPr>
              <a:t>to show,not tell</a:t>
            </a:r>
            <a:br>
              <a:rPr lang="en-US" altLang="zh-CN" sz="4400" b="1">
                <a:solidFill>
                  <a:schemeClr val="tx1"/>
                </a:solidFill>
                <a:sym typeface="+mn-ea"/>
              </a:rPr>
            </a:br>
            <a:r>
              <a:rPr lang="en-US" altLang="zh-CN" sz="4400" b="1">
                <a:solidFill>
                  <a:schemeClr val="tx1"/>
                </a:solidFill>
                <a:sym typeface="+mn-ea"/>
              </a:rPr>
              <a:t> *In a proper twisting way</a:t>
            </a:r>
            <a:br>
              <a:rPr lang="en-US" altLang="zh-CN" sz="4400" b="1">
                <a:solidFill>
                  <a:schemeClr val="tx1"/>
                </a:solidFill>
                <a:sym typeface="+mn-ea"/>
              </a:rPr>
            </a:br>
            <a:r>
              <a:rPr lang="en-US" altLang="zh-CN" sz="4400" b="1">
                <a:solidFill>
                  <a:schemeClr val="tx1"/>
                </a:solidFill>
                <a:sym typeface="+mn-ea"/>
              </a:rPr>
              <a:t> *evaluate your theme</a:t>
            </a:r>
            <a:endParaRPr lang="en-US" altLang="zh-CN" sz="4400" b="1">
              <a:solidFill>
                <a:schemeClr val="tx1"/>
              </a:solidFill>
            </a:endParaRPr>
          </a:p>
          <a:p>
            <a:endParaRPr lang="en-US" altLang="zh-CN" sz="4400" b="1">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warming up</a:t>
            </a:r>
            <a:endParaRPr lang="en-US" altLang="zh-CN"/>
          </a:p>
        </p:txBody>
      </p:sp>
      <p:sp>
        <p:nvSpPr>
          <p:cNvPr id="3" name="内容占位符 2"/>
          <p:cNvSpPr>
            <a:spLocks noGrp="1"/>
          </p:cNvSpPr>
          <p:nvPr>
            <p:ph idx="1"/>
          </p:nvPr>
        </p:nvSpPr>
        <p:spPr>
          <a:xfrm>
            <a:off x="457200" y="1351280"/>
            <a:ext cx="8229600" cy="4525963"/>
          </a:xfrm>
        </p:spPr>
        <p:txBody>
          <a:bodyPr/>
          <a:p>
            <a:pPr marL="0" indent="0">
              <a:buNone/>
            </a:pPr>
            <a:r>
              <a:rPr lang="en-US" altLang="zh-CN" sz="2400"/>
              <a:t>                                      《错位》</a:t>
            </a:r>
            <a:endParaRPr lang="en-US" altLang="zh-CN" sz="2400"/>
          </a:p>
          <a:p>
            <a:pPr marL="0" indent="0">
              <a:buNone/>
            </a:pPr>
            <a:r>
              <a:rPr lang="en-US" altLang="zh-CN" sz="2400"/>
              <a:t>   一个姑娘上了高铁，见自己的座位上坐着一男士。她核对自己的票，客气地说：“先生，您坐错位置了吧？”</a:t>
            </a:r>
            <a:endParaRPr lang="en-US" altLang="zh-CN" sz="2400"/>
          </a:p>
          <a:p>
            <a:pPr marL="0" indent="0">
              <a:buNone/>
            </a:pPr>
            <a:r>
              <a:rPr lang="en-US" altLang="zh-CN" sz="2400"/>
              <a:t>    男士拿出票，大声嚷嚷：“看清楚点，这是我的座位，你瞎了眼吗？！”</a:t>
            </a:r>
            <a:endParaRPr lang="en-US" altLang="zh-CN" sz="2400"/>
          </a:p>
          <a:p>
            <a:endParaRPr lang="en-US" altLang="zh-CN" sz="2400"/>
          </a:p>
          <a:p>
            <a:pPr marL="0" indent="0">
              <a:buNone/>
            </a:pPr>
            <a:r>
              <a:rPr lang="en-US" altLang="zh-CN" sz="2400"/>
              <a:t>    女孩仔细看了他的票，不再做声，默默地站在他的身旁。</a:t>
            </a:r>
            <a:endParaRPr lang="en-US" altLang="zh-CN" sz="2400"/>
          </a:p>
          <a:p>
            <a:pPr marL="0" indent="0">
              <a:buNone/>
            </a:pPr>
            <a:r>
              <a:rPr lang="en-US" altLang="zh-CN" sz="2400"/>
              <a:t>    一会儿火车开动了，女孩低头轻轻地对男士说：</a:t>
            </a:r>
            <a:endParaRPr lang="en-US" altLang="zh-CN" sz="2400"/>
          </a:p>
          <a:p>
            <a:pPr marL="0" indent="0">
              <a:buNone/>
            </a:pPr>
            <a:r>
              <a:rPr lang="en-US" altLang="zh-CN" sz="2400"/>
              <a:t>   “                                                           ”</a:t>
            </a:r>
            <a:endParaRPr lang="en-US" altLang="zh-CN" sz="2400"/>
          </a:p>
          <a:p>
            <a:pPr marL="0" indent="0">
              <a:buNone/>
            </a:pPr>
            <a:r>
              <a:rPr lang="en-US" altLang="zh-CN" sz="2400"/>
              <a:t>    有一种忍让，叫做让你后悔都来不及，如果嚎叫能解决问题，驴早就统治了世界。</a:t>
            </a:r>
            <a:endParaRPr lang="en-US" altLang="zh-CN" sz="2400"/>
          </a:p>
          <a:p>
            <a:endParaRPr lang="en-US" altLang="zh-CN" sz="2400"/>
          </a:p>
        </p:txBody>
      </p:sp>
      <p:sp>
        <p:nvSpPr>
          <p:cNvPr id="5" name="文本框 4"/>
          <p:cNvSpPr txBox="1"/>
          <p:nvPr/>
        </p:nvSpPr>
        <p:spPr>
          <a:xfrm>
            <a:off x="971550" y="4697095"/>
            <a:ext cx="5480050" cy="460375"/>
          </a:xfrm>
          <a:prstGeom prst="rect">
            <a:avLst/>
          </a:prstGeom>
          <a:noFill/>
        </p:spPr>
        <p:txBody>
          <a:bodyPr wrap="square" rtlCol="0">
            <a:spAutoFit/>
          </a:bodyPr>
          <a:p>
            <a:r>
              <a:rPr lang="en-US" altLang="zh-CN" sz="2400">
                <a:sym typeface="+mn-ea"/>
              </a:rPr>
              <a:t>先生，您没坐错位，但您坐错了车！</a:t>
            </a:r>
            <a:endParaRPr lang="en-US" altLang="zh-CN" sz="2400">
              <a:sym typeface="+mn-ea"/>
            </a:endParaRPr>
          </a:p>
        </p:txBody>
      </p:sp>
      <p:sp>
        <p:nvSpPr>
          <p:cNvPr id="6" name="文本框 5"/>
          <p:cNvSpPr txBox="1"/>
          <p:nvPr/>
        </p:nvSpPr>
        <p:spPr>
          <a:xfrm>
            <a:off x="317500" y="3384550"/>
            <a:ext cx="8529320" cy="460375"/>
          </a:xfrm>
          <a:prstGeom prst="rect">
            <a:avLst/>
          </a:prstGeom>
          <a:noFill/>
        </p:spPr>
        <p:txBody>
          <a:bodyPr wrap="square" rtlCol="0">
            <a:spAutoFit/>
          </a:bodyPr>
          <a:p>
            <a:r>
              <a:rPr lang="en-US" altLang="zh-CN" sz="2400">
                <a:sym typeface="+mn-ea"/>
              </a:rPr>
              <a:t>女孩低头轻轻地对男士说：</a:t>
            </a:r>
            <a:r>
              <a:rPr lang="en-US" altLang="zh-CN" sz="2400">
                <a:sym typeface="+mn-ea"/>
              </a:rPr>
              <a:t>先生，您没坐错位，但您坐错了车！</a:t>
            </a:r>
            <a:endParaRPr lang="en-US" altLang="zh-CN" sz="2400">
              <a:sym typeface="+mn-ea"/>
            </a:endParaRPr>
          </a:p>
        </p:txBody>
      </p:sp>
      <p:cxnSp>
        <p:nvCxnSpPr>
          <p:cNvPr id="7" name="直接连接符 6"/>
          <p:cNvCxnSpPr/>
          <p:nvPr/>
        </p:nvCxnSpPr>
        <p:spPr>
          <a:xfrm flipV="1">
            <a:off x="971550" y="5113655"/>
            <a:ext cx="4867910" cy="43815"/>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2" name="标题 1"/>
          <p:cNvSpPr>
            <a:spLocks noGrp="1"/>
          </p:cNvSpPr>
          <p:nvPr>
            <p:ph type="title"/>
          </p:nvPr>
        </p:nvSpPr>
        <p:spPr/>
        <p:txBody>
          <a:bodyPr/>
          <a:p>
            <a:r>
              <a:rPr lang="en-US" altLang="zh-CN"/>
              <a:t>Appreciation2018</a:t>
            </a:r>
            <a:r>
              <a:rPr lang="zh-CN" altLang="en-US" sz="3600"/>
              <a:t>（浙江高考参考）</a:t>
            </a:r>
            <a:endParaRPr lang="zh-CN" altLang="en-US" sz="3600"/>
          </a:p>
        </p:txBody>
      </p:sp>
      <p:sp>
        <p:nvSpPr>
          <p:cNvPr id="3" name="内容占位符 2"/>
          <p:cNvSpPr>
            <a:spLocks noGrp="1"/>
          </p:cNvSpPr>
          <p:nvPr>
            <p:ph idx="1"/>
          </p:nvPr>
        </p:nvSpPr>
        <p:spPr>
          <a:xfrm>
            <a:off x="60325" y="1338580"/>
            <a:ext cx="8964930" cy="5464810"/>
          </a:xfrm>
        </p:spPr>
        <p:txBody>
          <a:bodyPr/>
          <a:p>
            <a:pPr marL="0" indent="0">
              <a:buNone/>
            </a:pPr>
            <a:r>
              <a:rPr lang="en-US" altLang="zh-CN"/>
              <a:t>     </a:t>
            </a:r>
            <a:r>
              <a:rPr lang="zh-CN" altLang="en-US"/>
              <a:t>Suddenly a little rabbit jumped out in front of my horse. This unexpected appearance frightened my horse, which made it run wildly. I tried my best to control it, but in vain. Frightened as I was, I tried to keep my balance to prevent myself from falling off. </a:t>
            </a:r>
            <a:endParaRPr lang="zh-CN" altLang="en-US"/>
          </a:p>
        </p:txBody>
      </p:sp>
      <p:sp>
        <p:nvSpPr>
          <p:cNvPr id="4" name="文本框 3"/>
          <p:cNvSpPr txBox="1"/>
          <p:nvPr/>
        </p:nvSpPr>
        <p:spPr>
          <a:xfrm>
            <a:off x="59690" y="3776980"/>
            <a:ext cx="8965565" cy="2553335"/>
          </a:xfrm>
          <a:prstGeom prst="rect">
            <a:avLst/>
          </a:prstGeom>
          <a:noFill/>
        </p:spPr>
        <p:txBody>
          <a:bodyPr wrap="square" rtlCol="0">
            <a:spAutoFit/>
          </a:bodyPr>
          <a:p>
            <a:pPr marL="0" indent="0">
              <a:buNone/>
            </a:pPr>
            <a:r>
              <a:rPr lang="en-US" altLang="zh-CN" sz="3200">
                <a:sym typeface="+mn-ea"/>
              </a:rPr>
              <a:t>                                    </a:t>
            </a:r>
            <a:r>
              <a:rPr lang="zh-CN" altLang="en-US" sz="3200">
                <a:sym typeface="+mn-ea"/>
              </a:rPr>
              <a:t>Fortunately, minutes later, the horse stopped before a river, out of breath, and so did I. At that moment, my dad also came up. Seeing I was OK, he was quite relieved. But it was clear that we got lost.</a:t>
            </a:r>
            <a:endParaRPr lang="en-US" altLang="zh-CN"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1"/>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9535" y="147955"/>
            <a:ext cx="8874125" cy="6443345"/>
          </a:xfrm>
        </p:spPr>
        <p:txBody>
          <a:bodyPr/>
          <a:p>
            <a:pPr marL="0" indent="0">
              <a:buNone/>
            </a:pPr>
            <a:r>
              <a:rPr lang="en-US" altLang="zh-CN"/>
              <a:t>Beat1 </a:t>
            </a:r>
            <a:endParaRPr lang="en-US" altLang="zh-CN"/>
          </a:p>
          <a:p>
            <a:pPr marL="0" indent="0">
              <a:buNone/>
            </a:pPr>
            <a:r>
              <a:rPr lang="en-US" altLang="zh-CN" sz="2400"/>
              <a:t>frighten,run, control,keep banlance</a:t>
            </a:r>
            <a:r>
              <a:rPr lang="en-US" altLang="zh-CN"/>
              <a:t>+</a:t>
            </a:r>
            <a:r>
              <a:rPr lang="en-US" altLang="zh-CN" sz="2400"/>
              <a:t> wildly,in vain,frightened</a:t>
            </a:r>
            <a:endParaRPr lang="en-US" altLang="zh-CN" sz="2400"/>
          </a:p>
          <a:p>
            <a:pPr marL="0" indent="0">
              <a:buNone/>
            </a:pPr>
            <a:r>
              <a:rPr lang="en-US" altLang="zh-CN" sz="2400"/>
              <a:t>                                                        </a:t>
            </a:r>
            <a:r>
              <a:rPr lang="en-US" altLang="zh-CN" sz="2400">
                <a:sym typeface="+mn-ea"/>
              </a:rPr>
              <a:t>+</a:t>
            </a:r>
            <a:endParaRPr lang="en-US" altLang="zh-CN" sz="2400"/>
          </a:p>
          <a:p>
            <a:pPr marL="0" indent="0">
              <a:buNone/>
            </a:pPr>
            <a:r>
              <a:rPr lang="en-US" altLang="zh-CN" sz="2400"/>
              <a:t>                         action                                      feeling</a:t>
            </a:r>
            <a:endParaRPr lang="en-US" altLang="zh-CN" sz="2400"/>
          </a:p>
          <a:p>
            <a:pPr marL="0" indent="0">
              <a:buNone/>
            </a:pPr>
            <a:endParaRPr lang="en-US" altLang="zh-CN" sz="2400"/>
          </a:p>
          <a:p>
            <a:pPr marL="0" indent="0">
              <a:buNone/>
            </a:pPr>
            <a:r>
              <a:rPr lang="en-US" altLang="zh-CN" sz="2400"/>
              <a:t>                             the horse and I  in a mass</a:t>
            </a:r>
            <a:endParaRPr lang="en-US" altLang="zh-CN" sz="2400"/>
          </a:p>
          <a:p>
            <a:pPr marL="0" indent="0">
              <a:buNone/>
            </a:pPr>
            <a:r>
              <a:rPr lang="en-US" altLang="zh-CN">
                <a:sym typeface="+mn-ea"/>
              </a:rPr>
              <a:t>Beat2</a:t>
            </a:r>
            <a:r>
              <a:rPr lang="en-US" altLang="zh-CN" sz="2400"/>
              <a:t> </a:t>
            </a:r>
            <a:endParaRPr lang="en-US" altLang="zh-CN" sz="2400"/>
          </a:p>
          <a:p>
            <a:pPr marL="0" indent="0">
              <a:buNone/>
            </a:pPr>
            <a:r>
              <a:rPr lang="en-US" altLang="zh-CN" sz="2400"/>
              <a:t>     stopped, came up, relieved+fortunately, out of breath, </a:t>
            </a:r>
            <a:r>
              <a:rPr lang="en-US" altLang="zh-CN" sz="2400">
                <a:sym typeface="+mn-ea"/>
              </a:rPr>
              <a:t>also,</a:t>
            </a:r>
            <a:endParaRPr lang="en-US" altLang="zh-CN" sz="2400"/>
          </a:p>
          <a:p>
            <a:pPr marL="0" indent="0">
              <a:buNone/>
            </a:pPr>
            <a:r>
              <a:rPr lang="en-US" altLang="zh-CN" sz="2400">
                <a:sym typeface="+mn-ea"/>
              </a:rPr>
              <a:t>                                                 +</a:t>
            </a:r>
            <a:endParaRPr lang="en-US" altLang="zh-CN" sz="2400"/>
          </a:p>
          <a:p>
            <a:pPr marL="0" indent="0">
              <a:buNone/>
            </a:pPr>
            <a:r>
              <a:rPr lang="en-US" altLang="zh-CN" sz="2400">
                <a:sym typeface="+mn-ea"/>
              </a:rPr>
              <a:t>                     action                                      feeling</a:t>
            </a:r>
            <a:endParaRPr lang="en-US" altLang="zh-CN" sz="2400"/>
          </a:p>
          <a:p>
            <a:pPr marL="0" indent="0">
              <a:buNone/>
            </a:pPr>
            <a:endParaRPr lang="en-US" altLang="zh-CN" sz="2400"/>
          </a:p>
          <a:p>
            <a:pPr marL="0" indent="0">
              <a:buNone/>
            </a:pPr>
            <a:r>
              <a:rPr lang="en-US" altLang="zh-CN" sz="2400"/>
              <a:t>                                          calm down</a:t>
            </a:r>
            <a:endParaRPr lang="en-US" altLang="zh-CN" sz="2400"/>
          </a:p>
        </p:txBody>
      </p:sp>
      <p:sp>
        <p:nvSpPr>
          <p:cNvPr id="4" name="左大括号 3"/>
          <p:cNvSpPr/>
          <p:nvPr/>
        </p:nvSpPr>
        <p:spPr>
          <a:xfrm rot="16200000">
            <a:off x="2405380" y="-547370"/>
            <a:ext cx="422275" cy="4205605"/>
          </a:xfrm>
          <a:prstGeom prst="leftBrace">
            <a:avLst>
              <a:gd name="adj1" fmla="val 8333"/>
              <a:gd name="adj2" fmla="val 50471"/>
            </a:avLst>
          </a:prstGeom>
          <a:ln w="28575" cmpd="sng">
            <a:solidFill>
              <a:schemeClr val="accent1">
                <a:shade val="50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5" name="左大括号 4"/>
          <p:cNvSpPr/>
          <p:nvPr/>
        </p:nvSpPr>
        <p:spPr>
          <a:xfrm rot="16200000">
            <a:off x="6525895" y="-34290"/>
            <a:ext cx="479425" cy="3122930"/>
          </a:xfrm>
          <a:prstGeom prst="leftBrace">
            <a:avLst>
              <a:gd name="adj1" fmla="val 8333"/>
              <a:gd name="adj2" fmla="val 50471"/>
            </a:avLst>
          </a:prstGeom>
          <a:ln w="28575" cmpd="sng">
            <a:solidFill>
              <a:schemeClr val="accent1">
                <a:shade val="50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6" name="直接箭头连接符 5"/>
          <p:cNvCxnSpPr/>
          <p:nvPr/>
        </p:nvCxnSpPr>
        <p:spPr>
          <a:xfrm>
            <a:off x="2806065" y="2042795"/>
            <a:ext cx="567055" cy="598805"/>
          </a:xfrm>
          <a:prstGeom prst="straightConnector1">
            <a:avLst/>
          </a:prstGeom>
          <a:ln w="28575" cmpd="sng">
            <a:solidFill>
              <a:schemeClr val="accent2"/>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a:off x="5868035" y="2042795"/>
            <a:ext cx="933450" cy="521970"/>
          </a:xfrm>
          <a:prstGeom prst="straightConnector1">
            <a:avLst/>
          </a:prstGeom>
          <a:ln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 name="左大括号 7"/>
          <p:cNvSpPr/>
          <p:nvPr/>
        </p:nvSpPr>
        <p:spPr>
          <a:xfrm rot="16200000">
            <a:off x="2162810" y="2355215"/>
            <a:ext cx="472440" cy="3769995"/>
          </a:xfrm>
          <a:prstGeom prst="leftBrace">
            <a:avLst>
              <a:gd name="adj1" fmla="val 8333"/>
              <a:gd name="adj2" fmla="val 50471"/>
            </a:avLst>
          </a:prstGeom>
          <a:ln w="28575" cmpd="sng">
            <a:solidFill>
              <a:schemeClr val="accent1">
                <a:shade val="50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9" name="左大括号 8"/>
          <p:cNvSpPr/>
          <p:nvPr/>
        </p:nvSpPr>
        <p:spPr>
          <a:xfrm rot="16200000">
            <a:off x="5855970" y="2747010"/>
            <a:ext cx="441325" cy="3122930"/>
          </a:xfrm>
          <a:prstGeom prst="leftBrace">
            <a:avLst>
              <a:gd name="adj1" fmla="val 8333"/>
              <a:gd name="adj2" fmla="val 50471"/>
            </a:avLst>
          </a:prstGeom>
          <a:ln w="28575" cmpd="sng">
            <a:solidFill>
              <a:schemeClr val="accent1">
                <a:shade val="50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10" name="直接箭头连接符 9"/>
          <p:cNvCxnSpPr/>
          <p:nvPr/>
        </p:nvCxnSpPr>
        <p:spPr>
          <a:xfrm>
            <a:off x="2502535" y="4968240"/>
            <a:ext cx="567055" cy="598805"/>
          </a:xfrm>
          <a:prstGeom prst="straightConnector1">
            <a:avLst/>
          </a:prstGeom>
          <a:ln cmpd="sng">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5507990" y="4968240"/>
            <a:ext cx="989965" cy="549275"/>
          </a:xfrm>
          <a:prstGeom prst="straightConnector1">
            <a:avLst/>
          </a:prstGeom>
          <a:ln cmpd="sng">
            <a:solidFill>
              <a:srgbClr val="CC33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br>
              <a:rPr lang="en-US" altLang="zh-CN"/>
            </a:br>
            <a:r>
              <a:rPr lang="zh-CN" altLang="en-US"/>
              <a:t>   </a:t>
            </a:r>
            <a:r>
              <a:rPr lang="en-US" altLang="zh-CN">
                <a:solidFill>
                  <a:srgbClr val="FF0000"/>
                </a:solidFill>
              </a:rPr>
              <a:t>  </a:t>
            </a:r>
            <a:endParaRPr lang="zh-CN" altLang="en-US"/>
          </a:p>
        </p:txBody>
      </p:sp>
      <p:sp>
        <p:nvSpPr>
          <p:cNvPr id="3" name="内容占位符 2"/>
          <p:cNvSpPr>
            <a:spLocks noGrp="1"/>
          </p:cNvSpPr>
          <p:nvPr>
            <p:ph idx="1"/>
          </p:nvPr>
        </p:nvSpPr>
        <p:spPr>
          <a:xfrm>
            <a:off x="188595" y="1510030"/>
            <a:ext cx="8963025" cy="4575175"/>
          </a:xfrm>
        </p:spPr>
        <p:txBody>
          <a:bodyPr/>
          <a:p>
            <a:pPr marL="0" indent="0">
              <a:buNone/>
            </a:pPr>
            <a:r>
              <a:rPr lang="en-US" altLang="zh-CN" sz="2800" b="1">
                <a:solidFill>
                  <a:srgbClr val="00B0F0"/>
                </a:solidFill>
                <a:sym typeface="+mn-ea"/>
              </a:rPr>
              <a:t>一、定结局----</a:t>
            </a:r>
            <a:r>
              <a:rPr lang="en-US" altLang="zh-CN" sz="2800" b="1">
                <a:solidFill>
                  <a:srgbClr val="FF0000"/>
                </a:solidFill>
                <a:sym typeface="+mn-ea"/>
              </a:rPr>
              <a:t>ending</a:t>
            </a:r>
            <a:endParaRPr sz="2800" b="1">
              <a:solidFill>
                <a:srgbClr val="C00000"/>
              </a:solidFill>
              <a:sym typeface="+mn-ea"/>
            </a:endParaRPr>
          </a:p>
          <a:p>
            <a:pPr marL="0" indent="0">
              <a:buNone/>
            </a:pPr>
            <a:r>
              <a:rPr lang="en-US" altLang="zh-CN" sz="2800" b="1">
                <a:solidFill>
                  <a:srgbClr val="00B0F0"/>
                </a:solidFill>
                <a:sym typeface="+mn-ea"/>
              </a:rPr>
              <a:t>二、定情节主线——</a:t>
            </a:r>
            <a:r>
              <a:rPr lang="en-US" altLang="zh-CN" sz="2800" b="1">
                <a:solidFill>
                  <a:srgbClr val="FF0000"/>
                </a:solidFill>
                <a:sym typeface="+mn-ea"/>
              </a:rPr>
              <a:t>theme line</a:t>
            </a:r>
            <a:endParaRPr lang="en-US" altLang="zh-CN" sz="2800" b="1">
              <a:solidFill>
                <a:srgbClr val="C00000"/>
              </a:solidFill>
              <a:sym typeface="+mn-ea"/>
            </a:endParaRPr>
          </a:p>
          <a:p>
            <a:pPr marL="0" indent="0">
              <a:buNone/>
            </a:pPr>
            <a:r>
              <a:rPr sz="2800" b="1">
                <a:solidFill>
                  <a:srgbClr val="00B0F0"/>
                </a:solidFill>
                <a:sym typeface="+mn-ea"/>
              </a:rPr>
              <a:t>三、</a:t>
            </a:r>
            <a:r>
              <a:rPr lang="en-US" altLang="zh-CN" sz="2800" b="1">
                <a:solidFill>
                  <a:srgbClr val="00B0F0"/>
                </a:solidFill>
                <a:sym typeface="+mn-ea"/>
              </a:rPr>
              <a:t>定对立场元素——</a:t>
            </a:r>
            <a:r>
              <a:rPr lang="en-US" altLang="zh-CN" sz="2800" b="1">
                <a:solidFill>
                  <a:srgbClr val="FF0000"/>
                </a:solidFill>
                <a:sym typeface="+mn-ea"/>
              </a:rPr>
              <a:t>confrontation/condition</a:t>
            </a:r>
            <a:endParaRPr lang="en-US" altLang="zh-CN" sz="2800" b="1">
              <a:solidFill>
                <a:srgbClr val="FF0000"/>
              </a:solidFill>
              <a:sym typeface="+mn-ea"/>
            </a:endParaRPr>
          </a:p>
          <a:p>
            <a:pPr marL="0" indent="0">
              <a:buNone/>
            </a:pPr>
            <a:r>
              <a:rPr lang="en-US" altLang="zh-CN" sz="2800" b="1">
                <a:solidFill>
                  <a:srgbClr val="00B0F0"/>
                </a:solidFill>
                <a:sym typeface="+mn-ea"/>
              </a:rPr>
              <a:t>四、</a:t>
            </a:r>
            <a:r>
              <a:rPr sz="2800" b="1">
                <a:solidFill>
                  <a:srgbClr val="00B0F0"/>
                </a:solidFill>
                <a:sym typeface="+mn-ea"/>
              </a:rPr>
              <a:t>赋予对立场双方力量</a:t>
            </a:r>
            <a:r>
              <a:rPr lang="en-US" altLang="zh-CN" sz="2800" b="1">
                <a:solidFill>
                  <a:srgbClr val="00B0F0"/>
                </a:solidFill>
                <a:sym typeface="+mn-ea"/>
              </a:rPr>
              <a:t>——</a:t>
            </a:r>
            <a:r>
              <a:rPr lang="en-US" altLang="zh-CN" sz="2800" b="1">
                <a:solidFill>
                  <a:srgbClr val="FF0000"/>
                </a:solidFill>
                <a:sym typeface="+mn-ea"/>
              </a:rPr>
              <a:t>let the story happen     </a:t>
            </a:r>
            <a:endParaRPr lang="en-US" altLang="zh-CN" sz="2800" b="1">
              <a:solidFill>
                <a:srgbClr val="FF0000"/>
              </a:solidFill>
              <a:sym typeface="+mn-ea"/>
            </a:endParaRPr>
          </a:p>
          <a:p>
            <a:pPr marL="0" indent="0">
              <a:buNone/>
            </a:pPr>
            <a:r>
              <a:rPr lang="en-US" altLang="zh-CN" sz="2800" b="1">
                <a:solidFill>
                  <a:srgbClr val="FF0000"/>
                </a:solidFill>
                <a:sym typeface="+mn-ea"/>
              </a:rPr>
              <a:t> </a:t>
            </a:r>
            <a:r>
              <a:rPr lang="en-US" altLang="zh-CN" sz="2800" b="1">
                <a:solidFill>
                  <a:srgbClr val="00B0F0"/>
                </a:solidFill>
                <a:sym typeface="+mn-ea"/>
              </a:rPr>
              <a:t>1.增加主角力量   2.增加对手力量      3.第三方力量增援</a:t>
            </a:r>
            <a:endParaRPr lang="en-US" altLang="zh-CN" sz="2800" b="1">
              <a:solidFill>
                <a:srgbClr val="00B0F0"/>
              </a:solidFill>
            </a:endParaRPr>
          </a:p>
          <a:p>
            <a:pPr marL="0" indent="0">
              <a:buNone/>
            </a:pPr>
            <a:r>
              <a:rPr sz="2800" b="1">
                <a:solidFill>
                  <a:srgbClr val="00B0F0"/>
                </a:solidFill>
                <a:sym typeface="+mn-ea"/>
              </a:rPr>
              <a:t>五、</a:t>
            </a:r>
            <a:r>
              <a:rPr lang="en-US" altLang="zh-CN" sz="2800" b="1">
                <a:solidFill>
                  <a:srgbClr val="00B0F0"/>
                </a:solidFill>
                <a:sym typeface="+mn-ea"/>
              </a:rPr>
              <a:t>情节发展手法</a:t>
            </a:r>
            <a:br>
              <a:rPr lang="en-US" altLang="zh-CN" sz="2800" b="1">
                <a:solidFill>
                  <a:srgbClr val="00B0F0"/>
                </a:solidFill>
                <a:sym typeface="+mn-ea"/>
              </a:rPr>
            </a:br>
            <a:r>
              <a:rPr lang="en-US" altLang="zh-CN" sz="2800" b="1">
                <a:solidFill>
                  <a:srgbClr val="00B0F0"/>
                </a:solidFill>
                <a:sym typeface="+mn-ea"/>
              </a:rPr>
              <a:t>      </a:t>
            </a:r>
            <a:r>
              <a:rPr lang="en-US" altLang="zh-CN" sz="2800" b="1">
                <a:solidFill>
                  <a:srgbClr val="FF0000"/>
                </a:solidFill>
                <a:sym typeface="+mn-ea"/>
              </a:rPr>
              <a:t>Beats  = action + feeling!</a:t>
            </a:r>
            <a:br>
              <a:rPr lang="en-US" altLang="zh-CN" sz="2800" b="1">
                <a:solidFill>
                  <a:srgbClr val="FF0000"/>
                </a:solidFill>
                <a:sym typeface="+mn-ea"/>
              </a:rPr>
            </a:br>
            <a:r>
              <a:rPr lang="en-US" altLang="zh-CN" sz="2800" b="1">
                <a:solidFill>
                  <a:srgbClr val="FF0000"/>
                </a:solidFill>
                <a:sym typeface="+mn-ea"/>
              </a:rPr>
              <a:t>     </a:t>
            </a:r>
            <a:r>
              <a:rPr lang="en-US" altLang="zh-CN" sz="2800" b="1">
                <a:solidFill>
                  <a:srgbClr val="00B0F0"/>
                </a:solidFill>
                <a:sym typeface="+mn-ea"/>
              </a:rPr>
              <a:t>*to show,not tell</a:t>
            </a:r>
            <a:br>
              <a:rPr lang="en-US" altLang="zh-CN" sz="2800" b="1">
                <a:solidFill>
                  <a:srgbClr val="00B0F0"/>
                </a:solidFill>
                <a:sym typeface="+mn-ea"/>
              </a:rPr>
            </a:br>
            <a:r>
              <a:rPr lang="en-US" altLang="zh-CN" sz="2800" b="1">
                <a:solidFill>
                  <a:srgbClr val="00B0F0"/>
                </a:solidFill>
                <a:sym typeface="+mn-ea"/>
              </a:rPr>
              <a:t>     *In a proper twisting way</a:t>
            </a:r>
            <a:br>
              <a:rPr lang="en-US" altLang="zh-CN" sz="2800" b="1">
                <a:solidFill>
                  <a:srgbClr val="00B0F0"/>
                </a:solidFill>
                <a:sym typeface="+mn-ea"/>
              </a:rPr>
            </a:br>
            <a:r>
              <a:rPr lang="en-US" altLang="zh-CN" sz="2800" b="1">
                <a:solidFill>
                  <a:srgbClr val="00B0F0"/>
                </a:solidFill>
                <a:sym typeface="+mn-ea"/>
              </a:rPr>
              <a:t>     *evaluate your theme</a:t>
            </a:r>
            <a:endParaRPr lang="en-US" altLang="zh-CN" sz="2100" b="1">
              <a:solidFill>
                <a:srgbClr val="00B0F0"/>
              </a:solidFill>
            </a:endParaRPr>
          </a:p>
          <a:p>
            <a:pPr marL="0" indent="0">
              <a:buNone/>
            </a:pPr>
            <a:endParaRPr lang="en-US" altLang="zh-CN" sz="2100" b="1">
              <a:solidFill>
                <a:srgbClr val="C00000"/>
              </a:solidFill>
            </a:endParaRPr>
          </a:p>
        </p:txBody>
      </p:sp>
      <p:sp>
        <p:nvSpPr>
          <p:cNvPr id="4" name="文本框 3"/>
          <p:cNvSpPr txBox="1"/>
          <p:nvPr/>
        </p:nvSpPr>
        <p:spPr>
          <a:xfrm>
            <a:off x="1049655" y="207645"/>
            <a:ext cx="1501140" cy="583565"/>
          </a:xfrm>
          <a:prstGeom prst="rect">
            <a:avLst/>
          </a:prstGeom>
          <a:noFill/>
        </p:spPr>
        <p:txBody>
          <a:bodyPr wrap="square" rtlCol="0">
            <a:spAutoFit/>
          </a:bodyPr>
          <a:p>
            <a:r>
              <a:rPr lang="en-US" altLang="zh-CN" sz="3200" b="1">
                <a:solidFill>
                  <a:srgbClr val="FF0000"/>
                </a:solidFill>
                <a:sym typeface="+mn-ea"/>
              </a:rPr>
              <a:t>1</a:t>
            </a:r>
            <a:r>
              <a:rPr lang="en-US" altLang="zh-CN" sz="3200" b="1">
                <a:sym typeface="+mn-ea"/>
              </a:rPr>
              <a:t>lock</a:t>
            </a:r>
            <a:endParaRPr lang="zh-CN" altLang="en-US" sz="3200" b="1"/>
          </a:p>
        </p:txBody>
      </p:sp>
      <p:sp>
        <p:nvSpPr>
          <p:cNvPr id="5" name="文本框 4"/>
          <p:cNvSpPr txBox="1"/>
          <p:nvPr/>
        </p:nvSpPr>
        <p:spPr>
          <a:xfrm>
            <a:off x="3335655" y="207645"/>
            <a:ext cx="1501140" cy="583565"/>
          </a:xfrm>
          <a:prstGeom prst="rect">
            <a:avLst/>
          </a:prstGeom>
          <a:noFill/>
        </p:spPr>
        <p:txBody>
          <a:bodyPr wrap="square" rtlCol="0">
            <a:spAutoFit/>
          </a:bodyPr>
          <a:p>
            <a:r>
              <a:rPr lang="en-US" altLang="zh-CN" sz="3200" b="1">
                <a:solidFill>
                  <a:srgbClr val="FF0000"/>
                </a:solidFill>
                <a:sym typeface="+mn-ea"/>
              </a:rPr>
              <a:t>2</a:t>
            </a:r>
            <a:r>
              <a:rPr lang="en-US" altLang="zh-CN" sz="3200" b="1">
                <a:sym typeface="+mn-ea"/>
              </a:rPr>
              <a:t>door</a:t>
            </a:r>
            <a:endParaRPr lang="zh-CN" altLang="en-US" sz="3200" b="1"/>
          </a:p>
        </p:txBody>
      </p:sp>
      <p:sp>
        <p:nvSpPr>
          <p:cNvPr id="6" name="文本框 5"/>
          <p:cNvSpPr txBox="1"/>
          <p:nvPr/>
        </p:nvSpPr>
        <p:spPr>
          <a:xfrm>
            <a:off x="5320665" y="236220"/>
            <a:ext cx="1871345" cy="583565"/>
          </a:xfrm>
          <a:prstGeom prst="rect">
            <a:avLst/>
          </a:prstGeom>
          <a:noFill/>
        </p:spPr>
        <p:txBody>
          <a:bodyPr wrap="square" rtlCol="0">
            <a:spAutoFit/>
          </a:bodyPr>
          <a:p>
            <a:r>
              <a:rPr lang="en-US" altLang="zh-CN" sz="3200" b="1">
                <a:solidFill>
                  <a:srgbClr val="FF0000"/>
                </a:solidFill>
                <a:sym typeface="+mn-ea"/>
              </a:rPr>
              <a:t>3</a:t>
            </a:r>
            <a:r>
              <a:rPr lang="en-US" altLang="zh-CN" sz="3200" b="1">
                <a:sym typeface="+mn-ea"/>
              </a:rPr>
              <a:t>act</a:t>
            </a:r>
            <a:endParaRPr lang="zh-CN" altLang="en-US" sz="3200" b="1"/>
          </a:p>
        </p:txBody>
      </p:sp>
      <p:sp>
        <p:nvSpPr>
          <p:cNvPr id="7" name="文本框 6"/>
          <p:cNvSpPr txBox="1"/>
          <p:nvPr/>
        </p:nvSpPr>
        <p:spPr>
          <a:xfrm>
            <a:off x="1226820" y="802640"/>
            <a:ext cx="1871345" cy="583565"/>
          </a:xfrm>
          <a:prstGeom prst="rect">
            <a:avLst/>
          </a:prstGeom>
          <a:noFill/>
        </p:spPr>
        <p:txBody>
          <a:bodyPr wrap="square" rtlCol="0">
            <a:spAutoFit/>
          </a:bodyPr>
          <a:p>
            <a:r>
              <a:rPr lang="en-US" altLang="zh-CN" sz="3200" b="1">
                <a:solidFill>
                  <a:srgbClr val="FF0000"/>
                </a:solidFill>
                <a:sym typeface="+mn-ea"/>
              </a:rPr>
              <a:t>3</a:t>
            </a:r>
            <a:r>
              <a:rPr lang="zh-CN" altLang="en-US" sz="3200" b="1">
                <a:sym typeface="+mn-ea"/>
              </a:rPr>
              <a:t>定</a:t>
            </a:r>
            <a:endParaRPr lang="zh-CN" altLang="en-US" sz="3200" b="1"/>
          </a:p>
        </p:txBody>
      </p:sp>
      <p:sp>
        <p:nvSpPr>
          <p:cNvPr id="8" name="文本框 7"/>
          <p:cNvSpPr txBox="1"/>
          <p:nvPr/>
        </p:nvSpPr>
        <p:spPr>
          <a:xfrm>
            <a:off x="5364480" y="901700"/>
            <a:ext cx="2365375" cy="583565"/>
          </a:xfrm>
          <a:prstGeom prst="rect">
            <a:avLst/>
          </a:prstGeom>
          <a:noFill/>
        </p:spPr>
        <p:txBody>
          <a:bodyPr wrap="square" rtlCol="0" anchor="t">
            <a:spAutoFit/>
          </a:bodyPr>
          <a:p>
            <a:r>
              <a:rPr lang="en-US" altLang="zh-CN" sz="3200" b="1">
                <a:solidFill>
                  <a:srgbClr val="FF0000"/>
                </a:solidFill>
                <a:sym typeface="+mn-ea"/>
              </a:rPr>
              <a:t>4</a:t>
            </a:r>
            <a:r>
              <a:rPr lang="zh-CN" altLang="en-US" sz="3200" b="1">
                <a:sym typeface="+mn-ea"/>
              </a:rPr>
              <a:t>发展</a:t>
            </a:r>
            <a:endParaRPr lang="zh-CN" altLang="en-US" sz="3200" b="1"/>
          </a:p>
        </p:txBody>
      </p:sp>
      <p:sp>
        <p:nvSpPr>
          <p:cNvPr id="9" name="文本框 8"/>
          <p:cNvSpPr txBox="1"/>
          <p:nvPr/>
        </p:nvSpPr>
        <p:spPr>
          <a:xfrm>
            <a:off x="3282950" y="927100"/>
            <a:ext cx="1416050" cy="583565"/>
          </a:xfrm>
          <a:prstGeom prst="rect">
            <a:avLst/>
          </a:prstGeom>
          <a:noFill/>
        </p:spPr>
        <p:txBody>
          <a:bodyPr wrap="square" rtlCol="0" anchor="t">
            <a:spAutoFit/>
          </a:bodyPr>
          <a:p>
            <a:r>
              <a:rPr lang="en-US" altLang="zh-CN" sz="2800" b="1">
                <a:solidFill>
                  <a:srgbClr val="FF0000"/>
                </a:solidFill>
                <a:sym typeface="+mn-ea"/>
              </a:rPr>
              <a:t>3</a:t>
            </a:r>
            <a:r>
              <a:rPr lang="zh-CN" altLang="en-US" sz="3200" b="1">
                <a:sym typeface="+mn-ea"/>
              </a:rPr>
              <a:t>增强</a:t>
            </a:r>
            <a:endParaRPr lang="zh-CN" alt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Step5  Self Review&amp;Peer Review </a:t>
            </a:r>
            <a:endParaRPr lang="en-US" altLang="zh-CN"/>
          </a:p>
        </p:txBody>
      </p:sp>
      <p:sp>
        <p:nvSpPr>
          <p:cNvPr id="3" name="内容占位符 2"/>
          <p:cNvSpPr>
            <a:spLocks noGrp="1"/>
          </p:cNvSpPr>
          <p:nvPr>
            <p:ph idx="1"/>
          </p:nvPr>
        </p:nvSpPr>
        <p:spPr/>
        <p:txBody>
          <a:bodyPr/>
          <a:p>
            <a:pPr marL="0" indent="0">
              <a:buNone/>
            </a:pPr>
            <a:r>
              <a:rPr lang="zh-CN" altLang="en-US" sz="2000"/>
              <a:t> </a:t>
            </a:r>
            <a:endParaRPr lang="zh-CN" altLang="en-US" sz="2000"/>
          </a:p>
        </p:txBody>
      </p:sp>
      <p:graphicFrame>
        <p:nvGraphicFramePr>
          <p:cNvPr id="6" name="表格 5"/>
          <p:cNvGraphicFramePr/>
          <p:nvPr/>
        </p:nvGraphicFramePr>
        <p:xfrm>
          <a:off x="485775" y="1231900"/>
          <a:ext cx="8380730" cy="5258435"/>
        </p:xfrm>
        <a:graphic>
          <a:graphicData uri="http://schemas.openxmlformats.org/drawingml/2006/table">
            <a:tbl>
              <a:tblPr firstRow="1" bandRow="1">
                <a:tableStyleId>{5940675A-B579-460E-94D1-54222C63F5DA}</a:tableStyleId>
              </a:tblPr>
              <a:tblGrid>
                <a:gridCol w="1318260"/>
                <a:gridCol w="6158865"/>
                <a:gridCol w="903605"/>
              </a:tblGrid>
              <a:tr h="724535">
                <a:tc>
                  <a:txBody>
                    <a:bodyPr/>
                    <a:p>
                      <a:pPr algn="ctr">
                        <a:buNone/>
                      </a:pPr>
                      <a:endParaRPr 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评价项目</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endParaRPr 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评分标准</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endParaRPr 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得分</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6260">
                <a:tc rowSpan="3">
                  <a:txBody>
                    <a:bodyPr/>
                    <a:p>
                      <a:pPr algn="ctr">
                        <a:buNone/>
                      </a:pPr>
                      <a:endParaRPr 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ctr">
                        <a:buNone/>
                      </a:pPr>
                      <a:endParaRPr 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续文结构</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根据“三幕、两门”理论，确定故事结局</a:t>
                      </a:r>
                      <a:endParaRPr 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（主角要实现的总目标）</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0-2分</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68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依据总目标，确定续写情节分目标</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0-2分</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626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3</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依据分目标，确定续写情节主题线</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0-4分</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2480">
                <a:tc>
                  <a:txBody>
                    <a:bodyPr/>
                    <a:p>
                      <a:pPr algn="ctr">
                        <a:buNone/>
                      </a:pPr>
                      <a:endParaRPr 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续文内容</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依据目标筛选对立场元素，有效支撑情节主题发展</a:t>
                      </a:r>
                      <a:endParaRPr 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ctr">
                        <a:buNone/>
                      </a:pPr>
                      <a:r>
                        <a:rPr lang="zh-CN" altLang="en-US" sz="2000" b="1">
                          <a:solidFill>
                            <a:srgbClr val="FF0000"/>
                          </a:solidFill>
                          <a:sym typeface="+mn-ea"/>
                        </a:rPr>
                        <a:t>三</a:t>
                      </a:r>
                      <a:r>
                        <a:rPr lang="zh-CN" altLang="en-US" sz="2000" b="1">
                          <a:sym typeface="+mn-ea"/>
                        </a:rPr>
                        <a:t>增强（主角、对手、第三方）</a:t>
                      </a:r>
                      <a:endParaRPr lang="en-US" altLang="zh-CN" sz="1600">
                        <a:sym typeface="+mn-ea"/>
                      </a:endParaRPr>
                    </a:p>
                    <a:p>
                      <a:pPr algn="ctr">
                        <a:buNone/>
                      </a:pP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0-6分</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9095">
                <a:tc rowSpan="4">
                  <a:txBody>
                    <a:bodyPr/>
                    <a:p>
                      <a:pPr algn="ctr">
                        <a:buNone/>
                      </a:pPr>
                      <a:endParaRPr 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ctr">
                        <a:buNone/>
                      </a:pPr>
                      <a:endParaRPr 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ctr">
                        <a:buNone/>
                      </a:pPr>
                      <a:endParaRPr 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ctr">
                        <a:buNone/>
                      </a:pPr>
                      <a:endParaRPr 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ctr">
                        <a:buNone/>
                      </a:pPr>
                      <a:endParaRPr 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续文手法</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运用“适当曲折”原则，合理分布情节元素</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0-2分</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481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 2</a:t>
                      </a: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精准使用语言知识，恰当使用“展示而非讲述”策略</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0-6分</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3657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algn="ctr">
                        <a:buNone/>
                      </a:pPr>
                      <a:r>
                        <a:rPr lang="en-US" altLang="zh-CN" sz="16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构建节拍 </a:t>
                      </a:r>
                      <a:r>
                        <a:rPr lang="en-US" altLang="zh-CN" sz="16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Beats=action+feeling!</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0-3分</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noFill/>
                  </a:tcPr>
                </a:tc>
                <a:tc>
                  <a:txBody>
                    <a:bodyPr/>
                    <a:p>
                      <a:pPr algn="ctr">
                        <a:buNone/>
                      </a:pPr>
                      <a:endParaRPr lang="en-US" sz="1600"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ctr">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4</a:t>
                      </a: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评价主题意义</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ctr">
                        <a:buNone/>
                      </a:pP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0-2分</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715" y="992505"/>
            <a:ext cx="1466850" cy="4580890"/>
          </a:xfrm>
        </p:spPr>
        <p:txBody>
          <a:bodyPr/>
          <a:p>
            <a:pPr algn="l"/>
            <a:r>
              <a:rPr lang="en-US" altLang="zh-CN" b="1">
                <a:solidFill>
                  <a:srgbClr val="FF0000"/>
                </a:solidFill>
                <a:sym typeface="+mn-ea"/>
              </a:rPr>
              <a:t>Step   6   </a:t>
            </a:r>
            <a:r>
              <a:rPr lang="zh-CN" altLang="en-US">
                <a:solidFill>
                  <a:srgbClr val="FF0000"/>
                </a:solidFill>
              </a:rPr>
              <a:t>学生作品点评</a:t>
            </a:r>
            <a:endParaRPr lang="zh-CN" altLang="en-US">
              <a:solidFill>
                <a:srgbClr val="FF0000"/>
              </a:solidFill>
            </a:endParaRPr>
          </a:p>
        </p:txBody>
      </p:sp>
      <p:pic>
        <p:nvPicPr>
          <p:cNvPr id="6" name="内容占位符 5"/>
          <p:cNvPicPr>
            <a:picLocks noChangeAspect="1"/>
          </p:cNvPicPr>
          <p:nvPr>
            <p:ph idx="1"/>
          </p:nvPr>
        </p:nvPicPr>
        <p:blipFill>
          <a:blip r:embed="rId1"/>
          <a:stretch>
            <a:fillRect/>
          </a:stretch>
        </p:blipFill>
        <p:spPr>
          <a:xfrm>
            <a:off x="1235710" y="317500"/>
            <a:ext cx="7945755" cy="621601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rot="16200000">
            <a:off x="1054735" y="-1150620"/>
            <a:ext cx="6962775" cy="910209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Homework </a:t>
            </a:r>
            <a:r>
              <a:rPr lang="zh-CN" altLang="en-US">
                <a:sym typeface="+mn-ea"/>
              </a:rPr>
              <a:t>山东高考模拟</a:t>
            </a:r>
            <a:endParaRPr lang="en-US" altLang="zh-CN"/>
          </a:p>
        </p:txBody>
      </p:sp>
      <p:pic>
        <p:nvPicPr>
          <p:cNvPr id="4" name="内容占位符 3"/>
          <p:cNvPicPr>
            <a:picLocks noChangeAspect="1"/>
          </p:cNvPicPr>
          <p:nvPr>
            <p:ph idx="1"/>
          </p:nvPr>
        </p:nvPicPr>
        <p:blipFill>
          <a:blip r:embed="rId1"/>
          <a:stretch>
            <a:fillRect/>
          </a:stretch>
        </p:blipFill>
        <p:spPr>
          <a:xfrm>
            <a:off x="-26035" y="894715"/>
            <a:ext cx="9351645" cy="539559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Homework2019</a:t>
            </a:r>
            <a:r>
              <a:rPr lang="zh-CN" altLang="en-US"/>
              <a:t>山东高考模拟</a:t>
            </a:r>
            <a:endParaRPr lang="zh-CN" altLang="en-US"/>
          </a:p>
        </p:txBody>
      </p:sp>
      <p:pic>
        <p:nvPicPr>
          <p:cNvPr id="4" name="内容占位符 3"/>
          <p:cNvPicPr>
            <a:picLocks noChangeAspect="1"/>
          </p:cNvPicPr>
          <p:nvPr>
            <p:ph idx="1"/>
          </p:nvPr>
        </p:nvPicPr>
        <p:blipFill>
          <a:blip r:embed="rId1"/>
          <a:stretch>
            <a:fillRect/>
          </a:stretch>
        </p:blipFill>
        <p:spPr>
          <a:xfrm>
            <a:off x="-185420" y="1251585"/>
            <a:ext cx="9013825" cy="57562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8229600" cy="76200"/>
          </a:xfrm>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u=2960097191,2733414172&amp;fm=26&amp;gp=0[1]"/>
          <p:cNvPicPr>
            <a:picLocks noChangeAspect="1"/>
          </p:cNvPicPr>
          <p:nvPr/>
        </p:nvPicPr>
        <p:blipFill>
          <a:blip r:embed="rId1"/>
          <a:stretch>
            <a:fillRect/>
          </a:stretch>
        </p:blipFill>
        <p:spPr>
          <a:xfrm>
            <a:off x="255270" y="1348105"/>
            <a:ext cx="8859520" cy="59112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六边形 4"/>
          <p:cNvSpPr/>
          <p:nvPr/>
        </p:nvSpPr>
        <p:spPr>
          <a:xfrm>
            <a:off x="265430" y="876935"/>
            <a:ext cx="2191385" cy="1698625"/>
          </a:xfrm>
          <a:prstGeom prst="hexagon">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rPr>
              <a:t>Leader</a:t>
            </a:r>
            <a:endPar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endParaRPr>
          </a:p>
          <a:p>
            <a:pPr algn="ctr"/>
            <a:r>
              <a:rPr lang="en-US" altLang="zh-CN" sz="3600" b="1" kern="100">
                <a:solidFill>
                  <a:srgbClr val="C00000"/>
                </a:solidFill>
                <a:latin typeface="Calibri" panose="020F0502020204030204"/>
                <a:ea typeface="宋体" panose="02010600030101010101" pitchFamily="2" charset="-122"/>
                <a:cs typeface="Times New Roman" panose="02020603050405020304"/>
                <a:sym typeface="Times New Roman" panose="02020603050405020304"/>
              </a:rPr>
              <a:t>girl</a:t>
            </a:r>
            <a:endParaRPr lang="en-US" altLang="zh-CN" sz="3600" b="1" kern="100">
              <a:solidFill>
                <a:srgbClr val="C00000"/>
              </a:solidFill>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7" name="六边形 5"/>
          <p:cNvSpPr/>
          <p:nvPr/>
        </p:nvSpPr>
        <p:spPr>
          <a:xfrm>
            <a:off x="6371590" y="965835"/>
            <a:ext cx="2787650" cy="1704340"/>
          </a:xfrm>
          <a:prstGeom prst="hexagon">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rPr>
              <a:t>Objective</a:t>
            </a:r>
            <a:endParaRPr lang="en-US" altLang="zh-CN" sz="3600" b="1" kern="100">
              <a:latin typeface="Calibri" panose="020F0502020204030204"/>
              <a:ea typeface="宋体" panose="02010600030101010101" pitchFamily="2" charset="-122"/>
              <a:cs typeface="Times New Roman" panose="02020603050405020304"/>
              <a:sym typeface="Times New Roman" panose="02020603050405020304"/>
            </a:endParaRPr>
          </a:p>
          <a:p>
            <a:pPr algn="ctr"/>
            <a:r>
              <a:rPr lang="en-US" altLang="zh-CN" sz="3600" b="1" kern="100">
                <a:solidFill>
                  <a:srgbClr val="C00000"/>
                </a:solidFill>
                <a:latin typeface="Calibri" panose="020F0502020204030204"/>
                <a:ea typeface="宋体" panose="02010600030101010101" pitchFamily="2" charset="-122"/>
                <a:cs typeface="Times New Roman" panose="02020603050405020304"/>
                <a:sym typeface="Times New Roman" panose="02020603050405020304"/>
              </a:rPr>
              <a:t>seat</a:t>
            </a:r>
            <a:endParaRPr lang="en-US" altLang="zh-CN" sz="3600" b="1" kern="100">
              <a:solidFill>
                <a:srgbClr val="C00000"/>
              </a:solidFill>
              <a:latin typeface="Calibri" panose="020F0502020204030204"/>
              <a:ea typeface="宋体" panose="02010600030101010101" pitchFamily="2" charset="-122"/>
              <a:cs typeface="Times New Roman" panose="02020603050405020304"/>
              <a:sym typeface="Times New Roman" panose="02020603050405020304"/>
            </a:endParaRPr>
          </a:p>
          <a:p>
            <a:pPr algn="ctr"/>
            <a:endParaRPr lang="en-US" altLang="zh-CN" sz="1050" b="1" kern="100">
              <a:latin typeface="Calibri" panose="020F0502020204030204"/>
              <a:ea typeface="宋体" panose="02010600030101010101" pitchFamily="2" charset="-122"/>
              <a:cs typeface="Times New Roman" panose="02020603050405020304"/>
              <a:sym typeface="Times New Roman" panose="02020603050405020304"/>
            </a:endParaRPr>
          </a:p>
          <a:p>
            <a:pPr algn="ctr"/>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8" name="右箭头 7"/>
          <p:cNvSpPr/>
          <p:nvPr/>
        </p:nvSpPr>
        <p:spPr>
          <a:xfrm>
            <a:off x="2334895" y="1501775"/>
            <a:ext cx="3837940" cy="2794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sp>
      <p:sp>
        <p:nvSpPr>
          <p:cNvPr id="9" name="单圆角矩形 9"/>
          <p:cNvSpPr/>
          <p:nvPr/>
        </p:nvSpPr>
        <p:spPr>
          <a:xfrm>
            <a:off x="3212465" y="280035"/>
            <a:ext cx="3257550" cy="1022985"/>
          </a:xfrm>
          <a:prstGeom prst="round1Rect">
            <a:avLst/>
          </a:prstGeom>
          <a:gradFill>
            <a:gsLst>
              <a:gs pos="0">
                <a:srgbClr val="FECF40"/>
              </a:gs>
              <a:gs pos="100000">
                <a:srgbClr val="846C2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rPr>
              <a:t>Confrontation</a:t>
            </a:r>
            <a:endPar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10" name="左大括号 10"/>
          <p:cNvSpPr/>
          <p:nvPr/>
        </p:nvSpPr>
        <p:spPr>
          <a:xfrm rot="5400000">
            <a:off x="4046220" y="677545"/>
            <a:ext cx="833755" cy="4013200"/>
          </a:xfrm>
          <a:prstGeom prst="leftBrace">
            <a:avLst>
              <a:gd name="adj1" fmla="val 8333"/>
              <a:gd name="adj2" fmla="val 48279"/>
            </a:avLst>
          </a:prstGeom>
          <a:ln w="63500"/>
        </p:spPr>
        <p:style>
          <a:lnRef idx="3">
            <a:schemeClr val="dk1"/>
          </a:lnRef>
          <a:fillRef idx="0">
            <a:schemeClr val="dk1"/>
          </a:fillRef>
          <a:effectRef idx="2">
            <a:schemeClr val="dk1"/>
          </a:effectRef>
          <a:fontRef idx="minor">
            <a:schemeClr val="tx1"/>
          </a:fontRef>
        </p:style>
      </p:sp>
      <p:sp>
        <p:nvSpPr>
          <p:cNvPr id="100" name="文本框 99"/>
          <p:cNvSpPr txBox="1"/>
          <p:nvPr/>
        </p:nvSpPr>
        <p:spPr>
          <a:xfrm>
            <a:off x="2050415" y="2949575"/>
            <a:ext cx="5080000" cy="645160"/>
          </a:xfrm>
          <a:prstGeom prst="rect">
            <a:avLst/>
          </a:prstGeom>
          <a:noFill/>
          <a:ln w="9525">
            <a:noFill/>
          </a:ln>
        </p:spPr>
        <p:txBody>
          <a:bodyPr>
            <a:spAutoFit/>
          </a:bodyPr>
          <a:p>
            <a:r>
              <a:rPr lang="en-US" sz="3600" b="1">
                <a:latin typeface="Calibri" panose="020F0502020204030204"/>
                <a:ea typeface="宋体" panose="02010600030101010101" pitchFamily="2" charset="-122"/>
                <a:cs typeface="Times New Roman" panose="02020603050405020304"/>
              </a:rPr>
              <a:t>                  Man</a:t>
            </a:r>
            <a:endParaRPr lang="zh-CN" altLang="en-US" sz="3600"/>
          </a:p>
        </p:txBody>
      </p:sp>
      <p:pic>
        <p:nvPicPr>
          <p:cNvPr id="11" name="图片 10"/>
          <p:cNvPicPr/>
          <p:nvPr/>
        </p:nvPicPr>
        <p:blipFill>
          <a:blip r:embed="rId1"/>
          <a:stretch>
            <a:fillRect/>
          </a:stretch>
        </p:blipFill>
        <p:spPr>
          <a:xfrm>
            <a:off x="2683510" y="4909185"/>
            <a:ext cx="4054475" cy="579120"/>
          </a:xfrm>
          <a:prstGeom prst="rect">
            <a:avLst/>
          </a:prstGeom>
          <a:noFill/>
          <a:ln w="9525" cmpd="sng">
            <a:solidFill>
              <a:schemeClr val="accent1"/>
            </a:solidFill>
          </a:ln>
        </p:spPr>
      </p:pic>
      <p:sp>
        <p:nvSpPr>
          <p:cNvPr id="101" name="文本框 100"/>
          <p:cNvSpPr txBox="1"/>
          <p:nvPr/>
        </p:nvSpPr>
        <p:spPr>
          <a:xfrm>
            <a:off x="168275" y="3761105"/>
            <a:ext cx="8765540" cy="645160"/>
          </a:xfrm>
          <a:prstGeom prst="rect">
            <a:avLst/>
          </a:prstGeom>
          <a:noFill/>
          <a:ln w="9525">
            <a:noFill/>
          </a:ln>
        </p:spPr>
        <p:txBody>
          <a:bodyPr wrap="square">
            <a:spAutoFit/>
          </a:bodyPr>
          <a:p>
            <a:pPr indent="2266950"/>
            <a:r>
              <a:rPr lang="en-US" sz="3600" b="1">
                <a:latin typeface="Calibri" panose="020F0502020204030204"/>
                <a:ea typeface="宋体" panose="02010600030101010101" pitchFamily="2" charset="-122"/>
                <a:cs typeface="Times New Roman" panose="02020603050405020304"/>
              </a:rPr>
              <a:t>big;  strong;  rude;  noisy</a:t>
            </a:r>
            <a:endParaRPr lang="zh-CN" altLang="en-US" sz="3600"/>
          </a:p>
        </p:txBody>
      </p:sp>
      <p:sp>
        <p:nvSpPr>
          <p:cNvPr id="12" name="六边形 12"/>
          <p:cNvSpPr/>
          <p:nvPr/>
        </p:nvSpPr>
        <p:spPr>
          <a:xfrm>
            <a:off x="3089275" y="5287010"/>
            <a:ext cx="3002915" cy="1007110"/>
          </a:xfrm>
          <a:prstGeom prst="hexagon">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rPr>
              <a:t>Knockout</a:t>
            </a:r>
            <a:endParaRPr lang="en-US" altLang="zh-CN" sz="3600" b="1" kern="100">
              <a:solidFill>
                <a:schemeClr val="tx1"/>
              </a:solidFill>
              <a:latin typeface="Calibri" panose="020F0502020204030204"/>
              <a:ea typeface="宋体" panose="02010600030101010101" pitchFamily="2" charset="-122"/>
              <a:cs typeface="Times New Roman" panose="02020603050405020304"/>
              <a:sym typeface="Times New Roman" panose="02020603050405020304"/>
            </a:endParaRPr>
          </a:p>
        </p:txBody>
      </p:sp>
      <p:pic>
        <p:nvPicPr>
          <p:cNvPr id="13" name="图片 12"/>
          <p:cNvPicPr>
            <a:picLocks noChangeAspect="1"/>
          </p:cNvPicPr>
          <p:nvPr/>
        </p:nvPicPr>
        <p:blipFill>
          <a:blip r:embed="rId2"/>
          <a:stretch>
            <a:fillRect/>
          </a:stretch>
        </p:blipFill>
        <p:spPr>
          <a:xfrm>
            <a:off x="2514600" y="5488305"/>
            <a:ext cx="605790" cy="604520"/>
          </a:xfrm>
          <a:prstGeom prst="rect">
            <a:avLst/>
          </a:prstGeom>
        </p:spPr>
      </p:pic>
      <p:pic>
        <p:nvPicPr>
          <p:cNvPr id="14" name="图片 13"/>
          <p:cNvPicPr>
            <a:picLocks noChangeAspect="1"/>
          </p:cNvPicPr>
          <p:nvPr/>
        </p:nvPicPr>
        <p:blipFill>
          <a:blip r:embed="rId3"/>
          <a:stretch>
            <a:fillRect/>
          </a:stretch>
        </p:blipFill>
        <p:spPr>
          <a:xfrm>
            <a:off x="6104890" y="5454015"/>
            <a:ext cx="673100" cy="673100"/>
          </a:xfrm>
          <a:prstGeom prst="rect">
            <a:avLst/>
          </a:prstGeom>
        </p:spPr>
      </p:pic>
      <p:sp>
        <p:nvSpPr>
          <p:cNvPr id="3" name="文本框 2"/>
          <p:cNvSpPr txBox="1"/>
          <p:nvPr/>
        </p:nvSpPr>
        <p:spPr>
          <a:xfrm>
            <a:off x="62865" y="40640"/>
            <a:ext cx="3469005" cy="768350"/>
          </a:xfrm>
          <a:prstGeom prst="rect">
            <a:avLst/>
          </a:prstGeom>
          <a:noFill/>
        </p:spPr>
        <p:txBody>
          <a:bodyPr wrap="square" rtlCol="0">
            <a:spAutoFit/>
          </a:bodyPr>
          <a:p>
            <a:r>
              <a:rPr lang="en-US" altLang="zh-CN" sz="4400" b="1" i="1">
                <a:solidFill>
                  <a:srgbClr val="FF0000"/>
                </a:solidFill>
              </a:rPr>
              <a:t>I .lock</a:t>
            </a:r>
            <a:r>
              <a:rPr lang="zh-CN" altLang="en-US" sz="4400" b="1" i="1">
                <a:solidFill>
                  <a:srgbClr val="FF0000"/>
                </a:solidFill>
              </a:rPr>
              <a:t>原理</a:t>
            </a:r>
            <a:endParaRPr lang="zh-CN" altLang="en-US" sz="4400" b="1" i="1">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9" name="图片 21508" descr="d1160924ab18972b5a286519e4cd7b899f510ad6"/>
          <p:cNvPicPr>
            <a:picLocks noChangeAspect="1"/>
          </p:cNvPicPr>
          <p:nvPr/>
        </p:nvPicPr>
        <p:blipFill>
          <a:blip r:embed="rId1"/>
          <a:stretch>
            <a:fillRect/>
          </a:stretch>
        </p:blipFill>
        <p:spPr>
          <a:xfrm>
            <a:off x="3175" y="-16510"/>
            <a:ext cx="9137650" cy="6890385"/>
          </a:xfrm>
          <a:prstGeom prst="rect">
            <a:avLst/>
          </a:prstGeom>
          <a:noFill/>
          <a:ln w="9525">
            <a:noFill/>
          </a:ln>
        </p:spPr>
      </p:pic>
      <p:sp>
        <p:nvSpPr>
          <p:cNvPr id="101" name="文本框 100"/>
          <p:cNvSpPr txBox="1"/>
          <p:nvPr/>
        </p:nvSpPr>
        <p:spPr>
          <a:xfrm>
            <a:off x="401955" y="-16510"/>
            <a:ext cx="8436610" cy="2553335"/>
          </a:xfrm>
          <a:prstGeom prst="rect">
            <a:avLst/>
          </a:prstGeom>
          <a:noFill/>
          <a:ln w="9525">
            <a:noFill/>
          </a:ln>
        </p:spPr>
        <p:txBody>
          <a:bodyPr wrap="square">
            <a:spAutoFit/>
          </a:bodyPr>
          <a:p>
            <a:r>
              <a:rPr lang="en-US" sz="3600" b="1">
                <a:latin typeface="Calibri" panose="020F0502020204030204"/>
                <a:ea typeface="宋体" panose="02010600030101010101" pitchFamily="2" charset="-122"/>
                <a:cs typeface="Times New Roman" panose="02020603050405020304"/>
              </a:rPr>
              <a:t>A good story</a:t>
            </a:r>
            <a:r>
              <a:rPr lang="en-US" sz="3600" b="1">
                <a:solidFill>
                  <a:srgbClr val="C00000"/>
                </a:solidFill>
                <a:latin typeface="Calibri" panose="020F0502020204030204"/>
                <a:ea typeface="宋体" panose="02010600030101010101" pitchFamily="2" charset="-122"/>
                <a:cs typeface="Times New Roman" panose="02020603050405020304"/>
              </a:rPr>
              <a:t> = </a:t>
            </a:r>
            <a:r>
              <a:rPr lang="en-US" sz="3600" b="1">
                <a:latin typeface="Calibri" panose="020F0502020204030204"/>
                <a:ea typeface="宋体" panose="02010600030101010101" pitchFamily="2" charset="-122"/>
                <a:cs typeface="Times New Roman" panose="02020603050405020304"/>
              </a:rPr>
              <a:t>plot1+plot2+plot3 </a:t>
            </a:r>
            <a:r>
              <a:rPr lang="en-US" sz="8000" b="1">
                <a:solidFill>
                  <a:srgbClr val="C00000"/>
                </a:solidFill>
                <a:latin typeface="Calibri" panose="020F0502020204030204"/>
                <a:ea typeface="宋体" panose="02010600030101010101" pitchFamily="2" charset="-122"/>
                <a:cs typeface="Times New Roman" panose="02020603050405020304"/>
              </a:rPr>
              <a:t>?</a:t>
            </a:r>
            <a:endParaRPr lang="en-US" sz="8000" b="1">
              <a:solidFill>
                <a:srgbClr val="C00000"/>
              </a:solidFill>
              <a:latin typeface="Calibri" panose="020F0502020204030204"/>
              <a:ea typeface="宋体" panose="02010600030101010101" pitchFamily="2" charset="-122"/>
              <a:cs typeface="Times New Roman" panose="02020603050405020304"/>
            </a:endParaRPr>
          </a:p>
          <a:p>
            <a:r>
              <a:rPr lang="en-US" sz="3600" b="1">
                <a:latin typeface="Calibri" panose="020F0502020204030204"/>
                <a:cs typeface="Times New Roman" panose="02020603050405020304"/>
                <a:sym typeface="+mn-ea"/>
              </a:rPr>
              <a:t>A good story </a:t>
            </a:r>
            <a:r>
              <a:rPr lang="en-US" sz="3600" b="1">
                <a:solidFill>
                  <a:srgbClr val="C00000"/>
                </a:solidFill>
                <a:latin typeface="Calibri" panose="020F0502020204030204"/>
                <a:cs typeface="Times New Roman" panose="02020603050405020304"/>
                <a:sym typeface="+mn-ea"/>
              </a:rPr>
              <a:t>&gt;</a:t>
            </a:r>
            <a:r>
              <a:rPr lang="en-US" sz="3600" b="1">
                <a:latin typeface="Calibri" panose="020F0502020204030204"/>
                <a:cs typeface="Times New Roman" panose="02020603050405020304"/>
                <a:sym typeface="+mn-ea"/>
              </a:rPr>
              <a:t> plot1+plot2+plot3 </a:t>
            </a:r>
            <a:r>
              <a:rPr lang="en-US" sz="8000" b="1">
                <a:solidFill>
                  <a:srgbClr val="C00000"/>
                </a:solidFill>
                <a:latin typeface="Calibri" panose="020F0502020204030204"/>
                <a:cs typeface="Times New Roman" panose="02020603050405020304"/>
                <a:sym typeface="+mn-ea"/>
              </a:rPr>
              <a:t>!</a:t>
            </a:r>
            <a:endParaRPr lang="en-US" altLang="en-US" sz="8000" b="1">
              <a:solidFill>
                <a:srgbClr val="C00000"/>
              </a:solidFill>
              <a:latin typeface="Calibri" panose="020F0502020204030204"/>
              <a:ea typeface="宋体" panose="02010600030101010101" pitchFamily="2" charset="-122"/>
              <a:cs typeface="Times New Roman" panose="02020603050405020304"/>
            </a:endParaRPr>
          </a:p>
        </p:txBody>
      </p:sp>
      <p:sp>
        <p:nvSpPr>
          <p:cNvPr id="3" name="文本框 2"/>
          <p:cNvSpPr txBox="1"/>
          <p:nvPr/>
        </p:nvSpPr>
        <p:spPr>
          <a:xfrm>
            <a:off x="202565" y="2536825"/>
            <a:ext cx="8835390" cy="3538220"/>
          </a:xfrm>
          <a:prstGeom prst="rect">
            <a:avLst/>
          </a:prstGeom>
          <a:noFill/>
          <a:ln w="9525">
            <a:noFill/>
          </a:ln>
        </p:spPr>
        <p:txBody>
          <a:bodyPr wrap="square">
            <a:spAutoFit/>
          </a:bodyPr>
          <a:p>
            <a:r>
              <a:rPr lang="en-US" sz="4400" b="1" i="1">
                <a:solidFill>
                  <a:schemeClr val="accent2"/>
                </a:solidFill>
                <a:latin typeface="Calibri" panose="020F0502020204030204"/>
                <a:ea typeface="宋体" panose="02010600030101010101" pitchFamily="2" charset="-122"/>
                <a:cs typeface="Times New Roman" panose="02020603050405020304"/>
              </a:rPr>
              <a:t>Conclusion:</a:t>
            </a:r>
            <a:r>
              <a:rPr lang="en-US" sz="3600" b="1">
                <a:latin typeface="Calibri" panose="020F0502020204030204"/>
                <a:ea typeface="宋体" panose="02010600030101010101" pitchFamily="2" charset="-122"/>
                <a:cs typeface="Times New Roman" panose="02020603050405020304"/>
              </a:rPr>
              <a:t> </a:t>
            </a:r>
            <a:endParaRPr lang="en-US" sz="3600" b="1">
              <a:latin typeface="Calibri" panose="020F0502020204030204"/>
              <a:ea typeface="宋体" panose="02010600030101010101" pitchFamily="2" charset="-122"/>
              <a:cs typeface="Times New Roman" panose="02020603050405020304"/>
            </a:endParaRPr>
          </a:p>
          <a:p>
            <a:r>
              <a:rPr lang="en-US" sz="3600" b="1">
                <a:latin typeface="Calibri" panose="020F0502020204030204"/>
                <a:ea typeface="宋体" panose="02010600030101010101" pitchFamily="2" charset="-122"/>
                <a:cs typeface="Times New Roman" panose="02020603050405020304"/>
              </a:rPr>
              <a:t>A good story consists of not only </a:t>
            </a:r>
            <a:r>
              <a:rPr lang="en-US" sz="3600" b="1">
                <a:solidFill>
                  <a:srgbClr val="C00000"/>
                </a:solidFill>
                <a:latin typeface="Calibri" panose="020F0502020204030204"/>
                <a:ea typeface="宋体" panose="02010600030101010101" pitchFamily="2" charset="-122"/>
                <a:cs typeface="Times New Roman" panose="02020603050405020304"/>
              </a:rPr>
              <a:t>well-woven plots </a:t>
            </a:r>
            <a:r>
              <a:rPr lang="en-US" sz="3600" b="1">
                <a:latin typeface="Calibri" panose="020F0502020204030204"/>
                <a:ea typeface="宋体" panose="02010600030101010101" pitchFamily="2" charset="-122"/>
                <a:cs typeface="Times New Roman" panose="02020603050405020304"/>
              </a:rPr>
              <a:t>but also </a:t>
            </a:r>
            <a:r>
              <a:rPr lang="en-US" sz="3600" b="1">
                <a:solidFill>
                  <a:srgbClr val="C00000"/>
                </a:solidFill>
                <a:latin typeface="Calibri" panose="020F0502020204030204"/>
                <a:ea typeface="宋体" panose="02010600030101010101" pitchFamily="2" charset="-122"/>
                <a:cs typeface="Times New Roman" panose="02020603050405020304"/>
              </a:rPr>
              <a:t>the way</a:t>
            </a:r>
            <a:r>
              <a:rPr lang="en-US" sz="3600" b="1">
                <a:latin typeface="Calibri" panose="020F0502020204030204"/>
                <a:ea typeface="宋体" panose="02010600030101010101" pitchFamily="2" charset="-122"/>
                <a:cs typeface="Times New Roman" panose="02020603050405020304"/>
              </a:rPr>
              <a:t> you tell them ,</a:t>
            </a:r>
            <a:endParaRPr lang="en-US" sz="3600" b="1">
              <a:latin typeface="Calibri" panose="020F0502020204030204"/>
              <a:ea typeface="宋体" panose="02010600030101010101" pitchFamily="2" charset="-122"/>
              <a:cs typeface="Times New Roman" panose="02020603050405020304"/>
            </a:endParaRPr>
          </a:p>
          <a:p>
            <a:r>
              <a:rPr lang="en-US" sz="3600" b="1">
                <a:latin typeface="Calibri" panose="020F0502020204030204"/>
                <a:ea typeface="宋体" panose="02010600030101010101" pitchFamily="2" charset="-122"/>
                <a:cs typeface="Times New Roman" panose="02020603050405020304"/>
              </a:rPr>
              <a:t>                              </a:t>
            </a:r>
            <a:r>
              <a:rPr lang="en-US" sz="3600" b="1">
                <a:solidFill>
                  <a:srgbClr val="C00000"/>
                </a:solidFill>
                <a:latin typeface="Calibri" panose="020F0502020204030204"/>
                <a:ea typeface="宋体" panose="02010600030101010101" pitchFamily="2" charset="-122"/>
                <a:cs typeface="Times New Roman" panose="02020603050405020304"/>
              </a:rPr>
              <a:t>the way</a:t>
            </a:r>
            <a:r>
              <a:rPr lang="en-US" sz="3600" b="1">
                <a:latin typeface="Calibri" panose="020F0502020204030204"/>
                <a:ea typeface="宋体" panose="02010600030101010101" pitchFamily="2" charset="-122"/>
                <a:cs typeface="Times New Roman" panose="02020603050405020304"/>
              </a:rPr>
              <a:t> you weave them. </a:t>
            </a:r>
            <a:endParaRPr lang="en-US" sz="3600" b="1">
              <a:latin typeface="Calibri" panose="020F0502020204030204"/>
              <a:ea typeface="宋体" panose="02010600030101010101" pitchFamily="2" charset="-122"/>
              <a:cs typeface="Times New Roman" panose="02020603050405020304"/>
            </a:endParaRPr>
          </a:p>
          <a:p>
            <a:r>
              <a:rPr lang="en-US" sz="3600" b="1">
                <a:latin typeface="Calibri" panose="020F0502020204030204"/>
                <a:ea typeface="宋体" panose="02010600030101010101" pitchFamily="2" charset="-122"/>
                <a:cs typeface="Times New Roman" panose="02020603050405020304"/>
              </a:rPr>
              <a:t>                             </a:t>
            </a:r>
            <a:endParaRPr lang="en-US" sz="3600" b="1">
              <a:latin typeface="Calibri" panose="020F0502020204030204"/>
              <a:ea typeface="宋体" panose="02010600030101010101" pitchFamily="2" charset="-122"/>
              <a:cs typeface="Times New Roman" panose="02020603050405020304"/>
            </a:endParaRPr>
          </a:p>
          <a:p>
            <a:r>
              <a:rPr lang="en-US" sz="3600" b="1">
                <a:latin typeface="Calibri" panose="020F0502020204030204"/>
                <a:ea typeface="宋体" panose="02010600030101010101" pitchFamily="2" charset="-122"/>
                <a:cs typeface="Times New Roman" panose="02020603050405020304"/>
              </a:rPr>
              <a:t>                  </a:t>
            </a:r>
            <a:endParaRPr lang="zh-CN" altLang="en-US" sz="4800" b="1" i="1"/>
          </a:p>
        </p:txBody>
      </p:sp>
      <p:sp>
        <p:nvSpPr>
          <p:cNvPr id="5" name="椭圆形标注 4"/>
          <p:cNvSpPr/>
          <p:nvPr/>
        </p:nvSpPr>
        <p:spPr>
          <a:xfrm>
            <a:off x="5047615" y="4970780"/>
            <a:ext cx="3990340" cy="1778000"/>
          </a:xfrm>
          <a:prstGeom prst="wedgeEllipseCallout">
            <a:avLst>
              <a:gd name="adj1" fmla="val -62396"/>
              <a:gd name="adj2" fmla="val -5528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chemeClr val="accent2"/>
                </a:solidFill>
              </a:rPr>
              <a:t>logical</a:t>
            </a:r>
            <a:endParaRPr lang="en-US" altLang="zh-CN" sz="3200" b="1">
              <a:solidFill>
                <a:schemeClr val="accent2"/>
              </a:solidFill>
            </a:endParaRPr>
          </a:p>
          <a:p>
            <a:pPr algn="ctr"/>
            <a:r>
              <a:rPr lang="en-US" altLang="zh-CN" sz="3200" b="1">
                <a:solidFill>
                  <a:schemeClr val="accent2"/>
                </a:solidFill>
              </a:rPr>
              <a:t>scientific</a:t>
            </a:r>
            <a:endParaRPr lang="en-US" altLang="zh-CN" sz="3200" b="1">
              <a:solidFill>
                <a:schemeClr val="accent2"/>
              </a:solidFill>
            </a:endParaRPr>
          </a:p>
          <a:p>
            <a:pPr algn="ctr"/>
            <a:r>
              <a:rPr lang="en-US" altLang="zh-CN" sz="3200" b="1">
                <a:solidFill>
                  <a:schemeClr val="accent2"/>
                </a:solidFill>
              </a:rPr>
              <a:t>persuasive</a:t>
            </a:r>
            <a:endParaRPr lang="en-US" altLang="zh-CN" sz="3200" b="1">
              <a:solidFill>
                <a:schemeClr val="accent2"/>
              </a:solidFill>
            </a:endParaRPr>
          </a:p>
        </p:txBody>
      </p:sp>
      <p:sp>
        <p:nvSpPr>
          <p:cNvPr id="8" name="文本框 7"/>
          <p:cNvSpPr txBox="1"/>
          <p:nvPr/>
        </p:nvSpPr>
        <p:spPr>
          <a:xfrm>
            <a:off x="299720" y="5450840"/>
            <a:ext cx="3624580" cy="1014730"/>
          </a:xfrm>
          <a:prstGeom prst="rect">
            <a:avLst/>
          </a:prstGeom>
          <a:noFill/>
        </p:spPr>
        <p:txBody>
          <a:bodyPr wrap="square" rtlCol="0">
            <a:spAutoFit/>
          </a:bodyPr>
          <a:p>
            <a:r>
              <a:rPr lang="en-US" sz="6000" b="1" i="1">
                <a:solidFill>
                  <a:srgbClr val="C00000"/>
                </a:solidFill>
                <a:latin typeface="Calibri" panose="020F0502020204030204"/>
                <a:cs typeface="Times New Roman" panose="02020603050405020304"/>
                <a:sym typeface="+mn-ea"/>
              </a:rPr>
              <a:t>structure</a:t>
            </a:r>
            <a:endParaRPr lang="zh-CN" altLang="en-US" sz="6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9" name="图片 21508" descr="d1160924ab18972b5a286519e4cd7b899f510ad6"/>
          <p:cNvPicPr>
            <a:picLocks noChangeAspect="1"/>
          </p:cNvPicPr>
          <p:nvPr/>
        </p:nvPicPr>
        <p:blipFill>
          <a:blip r:embed="rId1"/>
          <a:stretch>
            <a:fillRect/>
          </a:stretch>
        </p:blipFill>
        <p:spPr>
          <a:xfrm>
            <a:off x="3175" y="-16510"/>
            <a:ext cx="9137650" cy="6890385"/>
          </a:xfrm>
          <a:prstGeom prst="rect">
            <a:avLst/>
          </a:prstGeom>
          <a:noFill/>
          <a:ln w="9525">
            <a:noFill/>
          </a:ln>
        </p:spPr>
      </p:pic>
      <p:sp>
        <p:nvSpPr>
          <p:cNvPr id="110" name="文本框 109"/>
          <p:cNvSpPr txBox="1"/>
          <p:nvPr/>
        </p:nvSpPr>
        <p:spPr>
          <a:xfrm>
            <a:off x="83820" y="1035685"/>
            <a:ext cx="8976995" cy="5692775"/>
          </a:xfrm>
          <a:prstGeom prst="rect">
            <a:avLst/>
          </a:prstGeom>
          <a:noFill/>
          <a:ln w="9525">
            <a:noFill/>
          </a:ln>
        </p:spPr>
        <p:txBody>
          <a:bodyPr wrap="square">
            <a:spAutoFit/>
          </a:bodyPr>
          <a:p>
            <a:r>
              <a:rPr lang="en-US" altLang="zh-CN" sz="4400" b="1">
                <a:solidFill>
                  <a:srgbClr val="0070C0"/>
                </a:solidFill>
                <a:ea typeface="宋体" panose="02010600030101010101" pitchFamily="2" charset="-122"/>
              </a:rPr>
              <a:t>  </a:t>
            </a:r>
            <a:r>
              <a:rPr lang="zh-CN" sz="4400" b="1">
                <a:solidFill>
                  <a:srgbClr val="0070C0"/>
                </a:solidFill>
                <a:ea typeface="宋体" panose="02010600030101010101" pitchFamily="2" charset="-122"/>
              </a:rPr>
              <a:t>读后续写题型分析</a:t>
            </a:r>
            <a:r>
              <a:rPr lang="en-US" altLang="zh-CN" sz="4400" b="1">
                <a:solidFill>
                  <a:srgbClr val="0070C0"/>
                </a:solidFill>
                <a:ea typeface="宋体" panose="02010600030101010101" pitchFamily="2" charset="-122"/>
              </a:rPr>
              <a:t>—</a:t>
            </a:r>
            <a:r>
              <a:rPr lang="en-US" altLang="zh-CN" sz="4400" b="1">
                <a:solidFill>
                  <a:schemeClr val="tx1"/>
                </a:solidFill>
                <a:ea typeface="宋体" panose="02010600030101010101" pitchFamily="2" charset="-122"/>
              </a:rPr>
              <a:t>结构</a:t>
            </a:r>
            <a:r>
              <a:rPr lang="zh-CN" sz="4400" b="1">
                <a:solidFill>
                  <a:schemeClr val="tx1"/>
                </a:solidFill>
                <a:ea typeface="宋体" panose="02010600030101010101" pitchFamily="2" charset="-122"/>
              </a:rPr>
              <a:t>特征</a:t>
            </a:r>
            <a:endParaRPr lang="en-US" sz="3600">
              <a:solidFill>
                <a:schemeClr val="tx1"/>
              </a:solidFill>
              <a:latin typeface="Times New Roman" panose="02020603050405020304"/>
              <a:ea typeface="宋体" panose="02010600030101010101" pitchFamily="2" charset="-122"/>
            </a:endParaRPr>
          </a:p>
          <a:p>
            <a:r>
              <a:rPr lang="en-US" sz="2000">
                <a:latin typeface="Times New Roman" panose="02020603050405020304"/>
                <a:ea typeface="宋体" panose="02010600030101010101" pitchFamily="2" charset="-122"/>
              </a:rPr>
              <a:t>      The</a:t>
            </a:r>
            <a:r>
              <a:rPr lang="en-US" sz="2000">
                <a:latin typeface="Times New Roman" panose="02020603050405020304"/>
                <a:ea typeface="宋体" panose="02010600030101010101" pitchFamily="2" charset="-122"/>
                <a:cs typeface="Times New Roman" panose="02020603050405020304"/>
              </a:rPr>
              <a:t> four </a:t>
            </a:r>
            <a:r>
              <a:rPr lang="en-US" sz="2000" u="sng">
                <a:latin typeface="Times New Roman" panose="02020603050405020304"/>
                <a:ea typeface="宋体" panose="02010600030101010101" pitchFamily="2" charset="-122"/>
                <a:cs typeface="Times New Roman" panose="02020603050405020304"/>
              </a:rPr>
              <a:t>men</a:t>
            </a:r>
            <a:r>
              <a:rPr lang="en-US" sz="2000">
                <a:latin typeface="Times New Roman" panose="02020603050405020304"/>
                <a:ea typeface="宋体" panose="02010600030101010101" pitchFamily="2" charset="-122"/>
                <a:cs typeface="Times New Roman" panose="02020603050405020304"/>
              </a:rPr>
              <a:t>—</a:t>
            </a:r>
            <a:r>
              <a:rPr lang="en-US" sz="2000">
                <a:latin typeface="Times New Roman" panose="02020603050405020304"/>
                <a:ea typeface="宋体" panose="02010600030101010101" pitchFamily="2" charset="-122"/>
              </a:rPr>
              <a:t>the captain, the sailor, the reporter and the cook, had been struggling in </a:t>
            </a:r>
            <a:r>
              <a:rPr lang="en-US" sz="2000" u="sng">
                <a:latin typeface="Times New Roman" panose="02020603050405020304"/>
                <a:ea typeface="宋体" panose="02010600030101010101" pitchFamily="2" charset="-122"/>
                <a:cs typeface="Times New Roman" panose="02020603050405020304"/>
              </a:rPr>
              <a:t>the sea</a:t>
            </a:r>
            <a:r>
              <a:rPr lang="en-US" sz="2000">
                <a:latin typeface="Times New Roman" panose="02020603050405020304"/>
                <a:ea typeface="宋体" panose="02010600030101010101" pitchFamily="2" charset="-122"/>
                <a:cs typeface="Times New Roman" panose="02020603050405020304"/>
              </a:rPr>
              <a:t> for seven days after their ship sank. They had to abandon the ship and got into a life-boat. The coast lay before the eyes of them. They could see a small house against the sky.</a:t>
            </a:r>
            <a:endParaRPr lang="en-US" sz="2000">
              <a:latin typeface="Times New Roman" panose="02020603050405020304"/>
              <a:ea typeface="宋体" panose="02010600030101010101" pitchFamily="2" charset="-122"/>
              <a:cs typeface="Times New Roman" panose="02020603050405020304"/>
            </a:endParaRPr>
          </a:p>
          <a:p>
            <a:r>
              <a:rPr lang="en-US" sz="2000">
                <a:latin typeface="Times New Roman" panose="02020603050405020304"/>
                <a:ea typeface="宋体" panose="02010600030101010101" pitchFamily="2" charset="-122"/>
                <a:cs typeface="Times New Roman" panose="02020603050405020304"/>
              </a:rPr>
              <a:t>     The waves grew stronger. It seemed that they were just about to break and roll over the little boat. The coast was still far away. The sailor said, "Boys, the boat won't live three minutes more, and we're too far out to swim. Shall I continue to row</a:t>
            </a:r>
            <a:endParaRPr lang="en-US" sz="2000">
              <a:latin typeface="Times New Roman" panose="02020603050405020304"/>
              <a:ea typeface="宋体" panose="02010600030101010101" pitchFamily="2" charset="-122"/>
              <a:cs typeface="Times New Roman" panose="02020603050405020304"/>
            </a:endParaRPr>
          </a:p>
          <a:p>
            <a:endParaRPr lang="en-US" sz="2000" b="1">
              <a:latin typeface="Times New Roman" panose="02020603050405020304"/>
              <a:ea typeface="宋体" panose="02010600030101010101" pitchFamily="2" charset="-122"/>
              <a:cs typeface="Times New Roman" panose="02020603050405020304"/>
            </a:endParaRPr>
          </a:p>
          <a:p>
            <a:r>
              <a:rPr lang="en-US" sz="2000" b="1">
                <a:latin typeface="Times New Roman" panose="02020603050405020304"/>
                <a:ea typeface="宋体" panose="02010600030101010101" pitchFamily="2" charset="-122"/>
                <a:cs typeface="Times New Roman" panose="02020603050405020304"/>
              </a:rPr>
              <a:t>Paragraph 1</a:t>
            </a:r>
            <a:r>
              <a:rPr lang="zh-CN" sz="2000">
                <a:latin typeface="Times New Roman" panose="02020603050405020304"/>
                <a:ea typeface="宋体" panose="02010600030101010101" pitchFamily="2" charset="-122"/>
              </a:rPr>
              <a:t>：</a:t>
            </a:r>
            <a:r>
              <a:rPr lang="en-US" sz="2000">
                <a:latin typeface="Times New Roman" panose="02020603050405020304"/>
                <a:ea typeface="宋体" panose="02010600030101010101" pitchFamily="2" charset="-122"/>
                <a:cs typeface="Times New Roman" panose="02020603050405020304"/>
              </a:rPr>
              <a:t>The reporter saw the sailor in front of him,swimming strongly and quickly._____________________________________________________________________________________________________________________________________</a:t>
            </a:r>
            <a:endParaRPr lang="en-US" sz="2000">
              <a:latin typeface="Times New Roman" panose="02020603050405020304"/>
              <a:ea typeface="宋体" panose="02010600030101010101" pitchFamily="2" charset="-122"/>
              <a:cs typeface="Times New Roman" panose="02020603050405020304"/>
            </a:endParaRPr>
          </a:p>
          <a:p>
            <a:r>
              <a:rPr lang="en-US" sz="2000" b="1">
                <a:latin typeface="Times New Roman" panose="02020603050405020304"/>
                <a:ea typeface="宋体" panose="02010600030101010101" pitchFamily="2" charset="-122"/>
                <a:cs typeface="Times New Roman" panose="02020603050405020304"/>
              </a:rPr>
              <a:t>Paragraph 2</a:t>
            </a:r>
            <a:r>
              <a:rPr lang="zh-CN" sz="2000">
                <a:latin typeface="Times New Roman" panose="02020603050405020304"/>
                <a:ea typeface="宋体" panose="02010600030101010101" pitchFamily="2" charset="-122"/>
              </a:rPr>
              <a:t>：</a:t>
            </a:r>
            <a:r>
              <a:rPr lang="en-US" sz="2000">
                <a:latin typeface="Times New Roman" panose="02020603050405020304"/>
                <a:ea typeface="宋体" panose="02010600030101010101" pitchFamily="2" charset="-122"/>
                <a:cs typeface="Times New Roman" panose="02020603050405020304"/>
              </a:rPr>
              <a:t>Then the reporter saw a strange man on the beach jumping into the water._______________________________________________________________________________________________________________________________________</a:t>
            </a:r>
            <a:endParaRPr lang="zh-CN" altLang="en-US" sz="2000"/>
          </a:p>
        </p:txBody>
      </p:sp>
      <p:sp>
        <p:nvSpPr>
          <p:cNvPr id="2" name="文本框 1"/>
          <p:cNvSpPr txBox="1"/>
          <p:nvPr/>
        </p:nvSpPr>
        <p:spPr>
          <a:xfrm>
            <a:off x="3946525" y="2768600"/>
            <a:ext cx="3209290" cy="645160"/>
          </a:xfrm>
          <a:prstGeom prst="rect">
            <a:avLst/>
          </a:prstGeom>
          <a:gradFill>
            <a:gsLst>
              <a:gs pos="0">
                <a:srgbClr val="14CD68"/>
              </a:gs>
              <a:gs pos="100000">
                <a:srgbClr val="0B6E38"/>
              </a:gs>
            </a:gsLst>
            <a:lin ang="5400000" scaled="0"/>
          </a:gradFill>
        </p:spPr>
        <p:txBody>
          <a:bodyPr wrap="square" rtlCol="0">
            <a:spAutoFit/>
          </a:bodyPr>
          <a:p>
            <a:r>
              <a:rPr lang="en-US" altLang="zh-CN" sz="3600" b="1">
                <a:solidFill>
                  <a:srgbClr val="C00000"/>
                </a:solidFill>
              </a:rPr>
              <a:t> plot1--</a:t>
            </a:r>
            <a:r>
              <a:rPr lang="en-US" altLang="zh-CN" sz="3600" b="1">
                <a:solidFill>
                  <a:srgbClr val="C00000"/>
                </a:solidFill>
                <a:sym typeface="+mn-ea"/>
              </a:rPr>
              <a:t>given</a:t>
            </a:r>
            <a:endParaRPr lang="en-US" altLang="zh-CN" sz="3600" b="1">
              <a:solidFill>
                <a:srgbClr val="C00000"/>
              </a:solidFill>
              <a:sym typeface="+mn-ea"/>
            </a:endParaRPr>
          </a:p>
        </p:txBody>
      </p:sp>
      <p:sp>
        <p:nvSpPr>
          <p:cNvPr id="4" name="文本框 3"/>
          <p:cNvSpPr txBox="1"/>
          <p:nvPr/>
        </p:nvSpPr>
        <p:spPr>
          <a:xfrm>
            <a:off x="2324735" y="4279900"/>
            <a:ext cx="3209290" cy="645160"/>
          </a:xfrm>
          <a:prstGeom prst="rect">
            <a:avLst/>
          </a:prstGeom>
          <a:gradFill>
            <a:gsLst>
              <a:gs pos="0">
                <a:srgbClr val="14CD68"/>
              </a:gs>
              <a:gs pos="100000">
                <a:srgbClr val="0B6E38"/>
              </a:gs>
            </a:gsLst>
            <a:lin ang="5400000" scaled="0"/>
          </a:gradFill>
        </p:spPr>
        <p:txBody>
          <a:bodyPr wrap="square" rtlCol="0">
            <a:spAutoFit/>
          </a:bodyPr>
          <a:p>
            <a:r>
              <a:rPr lang="en-US" altLang="zh-CN" sz="3600" b="1">
                <a:solidFill>
                  <a:srgbClr val="C00000"/>
                </a:solidFill>
              </a:rPr>
              <a:t>door 1--</a:t>
            </a:r>
            <a:r>
              <a:rPr lang="en-US" altLang="zh-CN" sz="3600" b="1">
                <a:solidFill>
                  <a:srgbClr val="C00000"/>
                </a:solidFill>
                <a:sym typeface="+mn-ea"/>
              </a:rPr>
              <a:t>given</a:t>
            </a:r>
            <a:r>
              <a:rPr lang="en-US" altLang="zh-CN" sz="3600" b="1">
                <a:solidFill>
                  <a:srgbClr val="C00000"/>
                </a:solidFill>
              </a:rPr>
              <a:t> </a:t>
            </a:r>
            <a:endParaRPr lang="en-US" altLang="zh-CN" sz="3600" b="1">
              <a:solidFill>
                <a:srgbClr val="C00000"/>
              </a:solidFill>
            </a:endParaRPr>
          </a:p>
        </p:txBody>
      </p:sp>
      <p:sp>
        <p:nvSpPr>
          <p:cNvPr id="5" name="文本框 4"/>
          <p:cNvSpPr txBox="1"/>
          <p:nvPr/>
        </p:nvSpPr>
        <p:spPr>
          <a:xfrm>
            <a:off x="901700" y="5711190"/>
            <a:ext cx="3209290" cy="645160"/>
          </a:xfrm>
          <a:prstGeom prst="rect">
            <a:avLst/>
          </a:prstGeom>
          <a:gradFill>
            <a:gsLst>
              <a:gs pos="0">
                <a:srgbClr val="14CD68"/>
              </a:gs>
              <a:gs pos="100000">
                <a:srgbClr val="0B6E38"/>
              </a:gs>
            </a:gsLst>
            <a:lin ang="5400000" scaled="0"/>
          </a:gradFill>
        </p:spPr>
        <p:txBody>
          <a:bodyPr wrap="square" rtlCol="0">
            <a:spAutoFit/>
          </a:bodyPr>
          <a:p>
            <a:r>
              <a:rPr lang="en-US" altLang="zh-CN" sz="3600" b="1">
                <a:solidFill>
                  <a:srgbClr val="C00000"/>
                </a:solidFill>
              </a:rPr>
              <a:t>door 2--</a:t>
            </a:r>
            <a:r>
              <a:rPr lang="en-US" altLang="zh-CN" sz="3600" b="1">
                <a:solidFill>
                  <a:srgbClr val="C00000"/>
                </a:solidFill>
                <a:sym typeface="+mn-ea"/>
              </a:rPr>
              <a:t>given</a:t>
            </a:r>
            <a:r>
              <a:rPr lang="en-US" altLang="zh-CN" sz="3600" b="1">
                <a:solidFill>
                  <a:srgbClr val="C00000"/>
                </a:solidFill>
              </a:rPr>
              <a:t> </a:t>
            </a:r>
            <a:endParaRPr lang="en-US" altLang="zh-CN" sz="3600" b="1">
              <a:solidFill>
                <a:srgbClr val="C00000"/>
              </a:solidFill>
            </a:endParaRPr>
          </a:p>
        </p:txBody>
      </p:sp>
      <p:sp>
        <p:nvSpPr>
          <p:cNvPr id="11" name="文本框 10"/>
          <p:cNvSpPr txBox="1"/>
          <p:nvPr/>
        </p:nvSpPr>
        <p:spPr>
          <a:xfrm>
            <a:off x="259080" y="160655"/>
            <a:ext cx="7814310" cy="768350"/>
          </a:xfrm>
          <a:prstGeom prst="rect">
            <a:avLst/>
          </a:prstGeom>
          <a:noFill/>
        </p:spPr>
        <p:txBody>
          <a:bodyPr wrap="square" rtlCol="0">
            <a:spAutoFit/>
          </a:bodyPr>
          <a:p>
            <a:r>
              <a:rPr lang="en-US" altLang="zh-CN" sz="4400" b="1" i="1">
                <a:solidFill>
                  <a:srgbClr val="FF0000"/>
                </a:solidFill>
                <a:effectLst>
                  <a:outerShdw blurRad="38100" dist="19050" dir="2700000" algn="tl" rotWithShape="0">
                    <a:schemeClr val="dk1">
                      <a:alpha val="40000"/>
                    </a:schemeClr>
                  </a:outerShdw>
                </a:effectLst>
                <a:sym typeface="+mn-ea"/>
              </a:rPr>
              <a:t>II. </a:t>
            </a:r>
            <a:r>
              <a:rPr lang="zh-CN" altLang="en-US" sz="4400" b="1" i="1">
                <a:solidFill>
                  <a:srgbClr val="FF0000"/>
                </a:solidFill>
                <a:effectLst>
                  <a:outerShdw blurRad="38100" dist="19050" dir="2700000" algn="tl" rotWithShape="0">
                    <a:schemeClr val="dk1">
                      <a:alpha val="40000"/>
                    </a:schemeClr>
                  </a:outerShdw>
                </a:effectLst>
                <a:sym typeface="+mn-ea"/>
              </a:rPr>
              <a:t>T</a:t>
            </a:r>
            <a:r>
              <a:rPr lang="en-US" altLang="zh-CN" sz="4400" b="1" i="1">
                <a:solidFill>
                  <a:srgbClr val="FF0000"/>
                </a:solidFill>
                <a:effectLst>
                  <a:outerShdw blurRad="38100" dist="19050" dir="2700000" algn="tl" rotWithShape="0">
                    <a:schemeClr val="dk1">
                      <a:alpha val="40000"/>
                    </a:schemeClr>
                  </a:outerShdw>
                </a:effectLst>
                <a:sym typeface="+mn-ea"/>
              </a:rPr>
              <a:t>hree</a:t>
            </a:r>
            <a:r>
              <a:rPr lang="zh-CN" altLang="en-US" sz="4400" b="1" i="1">
                <a:solidFill>
                  <a:srgbClr val="FF0000"/>
                </a:solidFill>
                <a:effectLst>
                  <a:outerShdw blurRad="38100" dist="19050" dir="2700000" algn="tl" rotWithShape="0">
                    <a:schemeClr val="dk1">
                      <a:alpha val="40000"/>
                    </a:schemeClr>
                  </a:outerShdw>
                </a:effectLst>
                <a:sym typeface="+mn-ea"/>
              </a:rPr>
              <a:t>-</a:t>
            </a:r>
            <a:r>
              <a:rPr lang="en-US" altLang="zh-CN" sz="4400" b="1" i="1">
                <a:solidFill>
                  <a:srgbClr val="FF0000"/>
                </a:solidFill>
                <a:effectLst>
                  <a:outerShdw blurRad="38100" dist="19050" dir="2700000" algn="tl" rotWithShape="0">
                    <a:schemeClr val="dk1">
                      <a:alpha val="40000"/>
                    </a:schemeClr>
                  </a:outerShdw>
                </a:effectLst>
                <a:sym typeface="+mn-ea"/>
              </a:rPr>
              <a:t>act &amp; two-door </a:t>
            </a:r>
            <a:r>
              <a:rPr lang="zh-CN" altLang="en-US" sz="4400" b="1" i="1">
                <a:solidFill>
                  <a:srgbClr val="FF0000"/>
                </a:solidFill>
                <a:effectLst>
                  <a:outerShdw blurRad="38100" dist="19050" dir="2700000" algn="tl" rotWithShape="0">
                    <a:schemeClr val="dk1">
                      <a:alpha val="40000"/>
                    </a:schemeClr>
                  </a:outerShdw>
                </a:effectLst>
                <a:sym typeface="+mn-ea"/>
              </a:rPr>
              <a:t>理论</a:t>
            </a:r>
            <a:r>
              <a:rPr lang="en-US" altLang="zh-CN" sz="4400" b="1" i="1">
                <a:solidFill>
                  <a:srgbClr val="0070C0"/>
                </a:solidFill>
                <a:effectLst>
                  <a:outerShdw blurRad="38100" dist="19050" dir="2700000" algn="tl" rotWithShape="0">
                    <a:schemeClr val="dk1">
                      <a:alpha val="40000"/>
                    </a:schemeClr>
                  </a:outerShdw>
                </a:effectLst>
                <a:sym typeface="+mn-ea"/>
              </a:rPr>
              <a:t> </a:t>
            </a:r>
            <a:endParaRPr lang="en-US" altLang="zh-CN" sz="4400" b="1" i="1">
              <a:solidFill>
                <a:srgbClr val="0070C0"/>
              </a:solidFill>
              <a:effectLst>
                <a:outerShdw blurRad="38100" dist="19050" dir="2700000" algn="tl" rotWithShape="0">
                  <a:schemeClr val="dk1">
                    <a:alpha val="40000"/>
                  </a:schemeClr>
                </a:outerShdw>
              </a:effectLst>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椭圆 14"/>
          <p:cNvSpPr/>
          <p:nvPr/>
        </p:nvSpPr>
        <p:spPr>
          <a:xfrm rot="20040000">
            <a:off x="360680" y="5396230"/>
            <a:ext cx="2028190" cy="667385"/>
          </a:xfrm>
          <a:prstGeom prst="ellipse">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b="1" kern="100">
                <a:latin typeface="Calibri" panose="020F0502020204030204"/>
                <a:ea typeface="宋体" panose="02010600030101010101" pitchFamily="2" charset="-122"/>
                <a:cs typeface="Times New Roman" panose="02020603050405020304"/>
                <a:sym typeface="Times New Roman" panose="02020603050405020304"/>
              </a:rPr>
              <a:t>Plot1</a:t>
            </a:r>
            <a:endParaRPr lang="en-US" altLang="zh-CN" sz="3600" b="1"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2" name="椭圆 14"/>
          <p:cNvSpPr/>
          <p:nvPr/>
        </p:nvSpPr>
        <p:spPr>
          <a:xfrm rot="20040000">
            <a:off x="4072890" y="3712210"/>
            <a:ext cx="2028190" cy="667385"/>
          </a:xfrm>
          <a:prstGeom prst="ellipse">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3600" b="1" kern="100">
                <a:latin typeface="Calibri" panose="020F0502020204030204"/>
                <a:ea typeface="宋体" panose="02010600030101010101" pitchFamily="2" charset="-122"/>
                <a:cs typeface="Times New Roman" panose="02020603050405020304"/>
                <a:sym typeface="Times New Roman" panose="02020603050405020304"/>
              </a:rPr>
              <a:t>Plot2</a:t>
            </a:r>
            <a:endParaRPr lang="en-US" altLang="zh-CN" sz="3600" b="1"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3" name="椭圆 14"/>
          <p:cNvSpPr/>
          <p:nvPr/>
        </p:nvSpPr>
        <p:spPr>
          <a:xfrm rot="19920000">
            <a:off x="7262495" y="1785620"/>
            <a:ext cx="2028190" cy="667385"/>
          </a:xfrm>
          <a:prstGeom prst="ellipse">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b="1" kern="100">
                <a:latin typeface="Calibri" panose="020F0502020204030204"/>
                <a:ea typeface="宋体" panose="02010600030101010101" pitchFamily="2" charset="-122"/>
                <a:cs typeface="Times New Roman" panose="02020603050405020304"/>
                <a:sym typeface="Times New Roman" panose="02020603050405020304"/>
              </a:rPr>
              <a:t>Plot3</a:t>
            </a:r>
            <a:endParaRPr lang="en-US" altLang="zh-CN" sz="3600" b="1"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41" name="流程图: 库存数据 41"/>
          <p:cNvSpPr/>
          <p:nvPr/>
        </p:nvSpPr>
        <p:spPr>
          <a:xfrm rot="9180000">
            <a:off x="2849245" y="4380230"/>
            <a:ext cx="758825" cy="1041400"/>
          </a:xfrm>
          <a:prstGeom prst="flowChartOnlineStorage">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4" name="流程图: 库存数据 41"/>
          <p:cNvSpPr/>
          <p:nvPr/>
        </p:nvSpPr>
        <p:spPr>
          <a:xfrm rot="9180000">
            <a:off x="6270625" y="2567940"/>
            <a:ext cx="758825" cy="1041400"/>
          </a:xfrm>
          <a:prstGeom prst="flowChartOnlineStorage">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just"/>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43" name="文本框 43"/>
          <p:cNvSpPr txBox="1"/>
          <p:nvPr/>
        </p:nvSpPr>
        <p:spPr>
          <a:xfrm rot="19920000">
            <a:off x="3063875" y="5343525"/>
            <a:ext cx="2065655" cy="54229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sz="3600" b="1" kern="100">
                <a:latin typeface="Calibri" panose="020F0502020204030204"/>
                <a:ea typeface="宋体" panose="02010600030101010101" pitchFamily="2" charset="-122"/>
                <a:cs typeface="Times New Roman" panose="02020603050405020304"/>
                <a:sym typeface="Times New Roman" panose="02020603050405020304"/>
              </a:rPr>
              <a:t>Door 1</a:t>
            </a:r>
            <a:endParaRPr lang="en-US" altLang="zh-CN" sz="3600" b="1"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5" name="文本框 43"/>
          <p:cNvSpPr txBox="1"/>
          <p:nvPr/>
        </p:nvSpPr>
        <p:spPr>
          <a:xfrm rot="19920000">
            <a:off x="6362700" y="3487420"/>
            <a:ext cx="2065655" cy="54229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just"/>
            <a:r>
              <a:rPr lang="en-US" altLang="zh-CN" sz="3600" b="1" kern="100">
                <a:latin typeface="Calibri" panose="020F0502020204030204"/>
                <a:ea typeface="宋体" panose="02010600030101010101" pitchFamily="2" charset="-122"/>
                <a:cs typeface="Times New Roman" panose="02020603050405020304"/>
                <a:sym typeface="Times New Roman" panose="02020603050405020304"/>
              </a:rPr>
              <a:t>Door 2</a:t>
            </a:r>
            <a:endParaRPr lang="en-US" altLang="zh-CN" sz="3600" b="1" kern="100">
              <a:latin typeface="Calibri" panose="020F0502020204030204"/>
              <a:ea typeface="宋体" panose="02010600030101010101" pitchFamily="2" charset="-122"/>
              <a:cs typeface="Times New Roman" panose="02020603050405020304"/>
              <a:sym typeface="Times New Roman" panose="02020603050405020304"/>
            </a:endParaRPr>
          </a:p>
        </p:txBody>
      </p:sp>
      <p:cxnSp>
        <p:nvCxnSpPr>
          <p:cNvPr id="6" name="直接箭头连接符 1"/>
          <p:cNvCxnSpPr/>
          <p:nvPr/>
        </p:nvCxnSpPr>
        <p:spPr>
          <a:xfrm flipV="1">
            <a:off x="6144260" y="2764790"/>
            <a:ext cx="1080135" cy="64770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1"/>
          <p:cNvCxnSpPr/>
          <p:nvPr/>
        </p:nvCxnSpPr>
        <p:spPr>
          <a:xfrm flipV="1">
            <a:off x="2654300" y="4482465"/>
            <a:ext cx="1320800" cy="805815"/>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椭圆形标注 14"/>
          <p:cNvSpPr/>
          <p:nvPr/>
        </p:nvSpPr>
        <p:spPr>
          <a:xfrm rot="19980000">
            <a:off x="-235585" y="3924300"/>
            <a:ext cx="2900680" cy="648335"/>
          </a:xfrm>
          <a:prstGeom prst="wedgeEllipseCallout">
            <a:avLst>
              <a:gd name="adj1" fmla="val -8900"/>
              <a:gd name="adj2" fmla="val 1189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beginning</a:t>
            </a:r>
            <a:endParaRPr lang="en-US" altLang="zh-CN" sz="2800" b="1">
              <a:solidFill>
                <a:schemeClr val="tx1"/>
              </a:solidFill>
            </a:endParaRPr>
          </a:p>
        </p:txBody>
      </p:sp>
      <p:sp>
        <p:nvSpPr>
          <p:cNvPr id="16" name="椭圆形标注 15"/>
          <p:cNvSpPr/>
          <p:nvPr/>
        </p:nvSpPr>
        <p:spPr>
          <a:xfrm rot="20040000">
            <a:off x="3377565" y="2290445"/>
            <a:ext cx="1807210" cy="539115"/>
          </a:xfrm>
          <a:prstGeom prst="wedgeEllipseCallout">
            <a:avLst>
              <a:gd name="adj1" fmla="val -2840"/>
              <a:gd name="adj2" fmla="val 105502"/>
            </a:avLst>
          </a:prstGeom>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800" b="1">
                <a:solidFill>
                  <a:schemeClr val="tx1"/>
                </a:solidFill>
                <a:sym typeface="+mn-ea"/>
              </a:rPr>
              <a:t>body</a:t>
            </a:r>
            <a:endParaRPr lang="en-US" altLang="zh-CN" sz="2800" b="1">
              <a:solidFill>
                <a:schemeClr val="tx1"/>
              </a:solidFill>
              <a:sym typeface="+mn-ea"/>
            </a:endParaRPr>
          </a:p>
        </p:txBody>
      </p:sp>
      <p:sp>
        <p:nvSpPr>
          <p:cNvPr id="17" name="椭圆形标注 16"/>
          <p:cNvSpPr/>
          <p:nvPr/>
        </p:nvSpPr>
        <p:spPr>
          <a:xfrm rot="20220000">
            <a:off x="6537325" y="619760"/>
            <a:ext cx="1469390" cy="648335"/>
          </a:xfrm>
          <a:prstGeom prst="wedgeEllipseCallout">
            <a:avLst>
              <a:gd name="adj1" fmla="val 13049"/>
              <a:gd name="adj2" fmla="val 1123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end</a:t>
            </a:r>
            <a:endParaRPr lang="en-US" altLang="zh-CN" sz="2800" b="1">
              <a:solidFill>
                <a:schemeClr val="tx1"/>
              </a:solidFill>
            </a:endParaRPr>
          </a:p>
        </p:txBody>
      </p:sp>
      <p:sp>
        <p:nvSpPr>
          <p:cNvPr id="18" name="文本框 17"/>
          <p:cNvSpPr txBox="1"/>
          <p:nvPr/>
        </p:nvSpPr>
        <p:spPr>
          <a:xfrm>
            <a:off x="316865" y="173990"/>
            <a:ext cx="2942590" cy="768350"/>
          </a:xfrm>
          <a:prstGeom prst="rect">
            <a:avLst/>
          </a:prstGeom>
          <a:noFill/>
        </p:spPr>
        <p:txBody>
          <a:bodyPr wrap="square" rtlCol="0">
            <a:spAutoFit/>
          </a:bodyPr>
          <a:p>
            <a:r>
              <a:rPr lang="zh-CN" sz="4400" b="1">
                <a:sym typeface="+mn-ea"/>
              </a:rPr>
              <a:t>内容特征</a:t>
            </a:r>
            <a:endParaRPr lang="en-US" altLang="zh-CN" sz="4400" b="1" i="1">
              <a:solidFill>
                <a:srgbClr val="0070C0"/>
              </a:solidFill>
              <a:effectLst>
                <a:outerShdw blurRad="38100" dist="19050" dir="2700000" algn="tl" rotWithShape="0">
                  <a:schemeClr val="dk1">
                    <a:alpha val="40000"/>
                  </a:schemeClr>
                </a:outerShdw>
              </a:effectLst>
              <a:sym typeface="+mn-ea"/>
            </a:endParaRPr>
          </a:p>
        </p:txBody>
      </p:sp>
      <p:sp>
        <p:nvSpPr>
          <p:cNvPr id="8" name="文本框 7"/>
          <p:cNvSpPr txBox="1"/>
          <p:nvPr/>
        </p:nvSpPr>
        <p:spPr>
          <a:xfrm>
            <a:off x="485140" y="3198495"/>
            <a:ext cx="1946910" cy="583565"/>
          </a:xfrm>
          <a:prstGeom prst="rect">
            <a:avLst/>
          </a:prstGeom>
          <a:solidFill>
            <a:srgbClr val="FFC000"/>
          </a:solidFill>
        </p:spPr>
        <p:txBody>
          <a:bodyPr wrap="square" rtlCol="0">
            <a:spAutoFit/>
          </a:bodyPr>
          <a:p>
            <a:r>
              <a:rPr lang="zh-CN" sz="3200" b="1">
                <a:sym typeface="+mn-ea"/>
              </a:rPr>
              <a:t>问题初萌</a:t>
            </a:r>
            <a:endParaRPr lang="zh-CN" sz="3200" b="1">
              <a:sym typeface="+mn-ea"/>
            </a:endParaRPr>
          </a:p>
        </p:txBody>
      </p:sp>
      <p:sp>
        <p:nvSpPr>
          <p:cNvPr id="9" name="文本框 8"/>
          <p:cNvSpPr txBox="1"/>
          <p:nvPr/>
        </p:nvSpPr>
        <p:spPr>
          <a:xfrm>
            <a:off x="5539105" y="173990"/>
            <a:ext cx="1946910" cy="583565"/>
          </a:xfrm>
          <a:prstGeom prst="rect">
            <a:avLst/>
          </a:prstGeom>
          <a:solidFill>
            <a:srgbClr val="FFC000"/>
          </a:solidFill>
        </p:spPr>
        <p:txBody>
          <a:bodyPr wrap="square" rtlCol="0">
            <a:spAutoFit/>
          </a:bodyPr>
          <a:p>
            <a:r>
              <a:rPr lang="zh-CN" sz="3200" b="1">
                <a:sym typeface="+mn-ea"/>
              </a:rPr>
              <a:t>问题解决</a:t>
            </a:r>
            <a:endParaRPr lang="zh-CN" sz="3200" b="1">
              <a:sym typeface="+mn-ea"/>
            </a:endParaRPr>
          </a:p>
        </p:txBody>
      </p:sp>
      <p:sp>
        <p:nvSpPr>
          <p:cNvPr id="10" name="文本框 9"/>
          <p:cNvSpPr txBox="1"/>
          <p:nvPr/>
        </p:nvSpPr>
        <p:spPr>
          <a:xfrm>
            <a:off x="3188970" y="1663700"/>
            <a:ext cx="1946910" cy="583565"/>
          </a:xfrm>
          <a:prstGeom prst="rect">
            <a:avLst/>
          </a:prstGeom>
          <a:solidFill>
            <a:srgbClr val="FFC000"/>
          </a:solidFill>
        </p:spPr>
        <p:txBody>
          <a:bodyPr wrap="square" rtlCol="0">
            <a:spAutoFit/>
          </a:bodyPr>
          <a:p>
            <a:r>
              <a:rPr lang="zh-CN" sz="3200" b="1">
                <a:sym typeface="+mn-ea"/>
              </a:rPr>
              <a:t>问题恶化</a:t>
            </a:r>
            <a:endParaRPr lang="zh-CN" sz="3200" b="1">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endParaRPr lang="en-US" altLang="zh-CN"/>
          </a:p>
        </p:txBody>
      </p:sp>
      <p:pic>
        <p:nvPicPr>
          <p:cNvPr id="4" name="内容占位符 3"/>
          <p:cNvPicPr>
            <a:picLocks noChangeAspect="1"/>
          </p:cNvPicPr>
          <p:nvPr>
            <p:ph idx="1"/>
          </p:nvPr>
        </p:nvPicPr>
        <p:blipFill>
          <a:blip r:embed="rId1"/>
          <a:stretch>
            <a:fillRect/>
          </a:stretch>
        </p:blipFill>
        <p:spPr>
          <a:xfrm>
            <a:off x="3587591" y="2108835"/>
            <a:ext cx="1893094" cy="3394710"/>
          </a:xfrm>
          <a:prstGeom prst="rect">
            <a:avLst/>
          </a:prstGeom>
        </p:spPr>
      </p:pic>
      <p:sp>
        <p:nvSpPr>
          <p:cNvPr id="5" name="文本框 4"/>
          <p:cNvSpPr txBox="1"/>
          <p:nvPr/>
        </p:nvSpPr>
        <p:spPr>
          <a:xfrm>
            <a:off x="3341370" y="1342073"/>
            <a:ext cx="2225516" cy="829945"/>
          </a:xfrm>
          <a:prstGeom prst="rect">
            <a:avLst/>
          </a:prstGeom>
          <a:noFill/>
        </p:spPr>
        <p:txBody>
          <a:bodyPr wrap="square" rtlCol="0">
            <a:spAutoFit/>
          </a:bodyPr>
          <a:p>
            <a:r>
              <a:rPr lang="en-US" altLang="zh-CN" sz="2400" b="1">
                <a:solidFill>
                  <a:srgbClr val="FF0000"/>
                </a:solidFill>
              </a:rPr>
              <a:t>     </a:t>
            </a:r>
            <a:r>
              <a:rPr lang="zh-CN" altLang="en-US" sz="2400" b="1">
                <a:solidFill>
                  <a:srgbClr val="FF0000"/>
                </a:solidFill>
              </a:rPr>
              <a:t>逻辑之门</a:t>
            </a:r>
            <a:endParaRPr lang="zh-CN" altLang="en-US" sz="2400" b="1">
              <a:solidFill>
                <a:srgbClr val="FF0000"/>
              </a:solidFill>
            </a:endParaRPr>
          </a:p>
          <a:p>
            <a:r>
              <a:rPr lang="zh-CN" altLang="en-US" sz="2400" b="1">
                <a:solidFill>
                  <a:srgbClr val="FF0000"/>
                </a:solidFill>
              </a:rPr>
              <a:t>不可折返之门</a:t>
            </a:r>
            <a:endParaRPr lang="zh-CN" altLang="en-US" sz="2400" b="1">
              <a:solidFill>
                <a:srgbClr val="FF0000"/>
              </a:solidFill>
            </a:endParaRPr>
          </a:p>
        </p:txBody>
      </p:sp>
      <p:sp>
        <p:nvSpPr>
          <p:cNvPr id="7" name="文本框 6"/>
          <p:cNvSpPr txBox="1"/>
          <p:nvPr/>
        </p:nvSpPr>
        <p:spPr>
          <a:xfrm>
            <a:off x="1179671" y="2318861"/>
            <a:ext cx="2327910" cy="460375"/>
          </a:xfrm>
          <a:prstGeom prst="rect">
            <a:avLst/>
          </a:prstGeom>
          <a:solidFill>
            <a:srgbClr val="FFC000"/>
          </a:solidFill>
        </p:spPr>
        <p:txBody>
          <a:bodyPr wrap="square" rtlCol="0">
            <a:spAutoFit/>
          </a:bodyPr>
          <a:p>
            <a:r>
              <a:rPr lang="zh-CN" altLang="en-US" sz="2400" b="1">
                <a:gradFill>
                  <a:gsLst>
                    <a:gs pos="0">
                      <a:srgbClr val="012D86"/>
                    </a:gs>
                    <a:gs pos="100000">
                      <a:srgbClr val="0E2557"/>
                    </a:gs>
                  </a:gsLst>
                  <a:lin scaled="0"/>
                </a:gradFill>
              </a:rPr>
              <a:t>悠闲稳定的生活</a:t>
            </a:r>
            <a:endParaRPr lang="zh-CN" altLang="en-US" sz="2400" b="1">
              <a:gradFill>
                <a:gsLst>
                  <a:gs pos="0">
                    <a:srgbClr val="012D86"/>
                  </a:gs>
                  <a:gs pos="100000">
                    <a:srgbClr val="0E2557"/>
                  </a:gs>
                </a:gsLst>
                <a:lin scaled="0"/>
              </a:gradFill>
            </a:endParaRPr>
          </a:p>
        </p:txBody>
      </p:sp>
      <p:sp>
        <p:nvSpPr>
          <p:cNvPr id="8" name="文本框 7"/>
          <p:cNvSpPr txBox="1"/>
          <p:nvPr/>
        </p:nvSpPr>
        <p:spPr>
          <a:xfrm>
            <a:off x="5566886" y="2318861"/>
            <a:ext cx="2363629" cy="829945"/>
          </a:xfrm>
          <a:prstGeom prst="rect">
            <a:avLst/>
          </a:prstGeom>
          <a:solidFill>
            <a:srgbClr val="FFC000"/>
          </a:solidFill>
        </p:spPr>
        <p:txBody>
          <a:bodyPr wrap="square" rtlCol="0">
            <a:spAutoFit/>
          </a:bodyPr>
          <a:p>
            <a:r>
              <a:rPr lang="zh-CN" altLang="en-US" sz="2400" b="1">
                <a:gradFill>
                  <a:gsLst>
                    <a:gs pos="0">
                      <a:srgbClr val="012D86"/>
                    </a:gs>
                    <a:gs pos="100000">
                      <a:srgbClr val="0E2557"/>
                    </a:gs>
                  </a:gsLst>
                  <a:lin scaled="0"/>
                </a:gradFill>
              </a:rPr>
              <a:t>未知的领域</a:t>
            </a:r>
            <a:endParaRPr lang="zh-CN" altLang="en-US" sz="2400" b="1">
              <a:gradFill>
                <a:gsLst>
                  <a:gs pos="0">
                    <a:srgbClr val="012D86"/>
                  </a:gs>
                  <a:gs pos="100000">
                    <a:srgbClr val="0E2557"/>
                  </a:gs>
                </a:gsLst>
                <a:lin scaled="0"/>
              </a:gradFill>
            </a:endParaRPr>
          </a:p>
          <a:p>
            <a:r>
              <a:rPr lang="zh-CN" altLang="en-US" sz="2400" b="1">
                <a:gradFill>
                  <a:gsLst>
                    <a:gs pos="0">
                      <a:srgbClr val="012D86"/>
                    </a:gs>
                    <a:gs pos="100000">
                      <a:srgbClr val="0E2557"/>
                    </a:gs>
                  </a:gsLst>
                  <a:lin scaled="0"/>
                </a:gradFill>
              </a:rPr>
              <a:t>黑暗的森林</a:t>
            </a:r>
            <a:endParaRPr lang="zh-CN" altLang="en-US" sz="2400" b="1">
              <a:gradFill>
                <a:gsLst>
                  <a:gs pos="0">
                    <a:srgbClr val="012D86"/>
                  </a:gs>
                  <a:gs pos="100000">
                    <a:srgbClr val="0E2557"/>
                  </a:gs>
                </a:gsLst>
                <a:lin scaled="0"/>
              </a:gradFill>
            </a:endParaRPr>
          </a:p>
        </p:txBody>
      </p:sp>
      <p:sp>
        <p:nvSpPr>
          <p:cNvPr id="9" name="文本框 8"/>
          <p:cNvSpPr txBox="1"/>
          <p:nvPr/>
        </p:nvSpPr>
        <p:spPr>
          <a:xfrm>
            <a:off x="1244441" y="3587591"/>
            <a:ext cx="2363629" cy="829945"/>
          </a:xfrm>
          <a:prstGeom prst="rect">
            <a:avLst/>
          </a:prstGeom>
          <a:solidFill>
            <a:srgbClr val="92D050"/>
          </a:solidFill>
        </p:spPr>
        <p:txBody>
          <a:bodyPr wrap="square" rtlCol="0">
            <a:spAutoFit/>
          </a:bodyPr>
          <a:p>
            <a:r>
              <a:rPr lang="zh-CN" altLang="en-US" sz="2400" b="1">
                <a:gradFill>
                  <a:gsLst>
                    <a:gs pos="0">
                      <a:srgbClr val="012D86"/>
                    </a:gs>
                    <a:gs pos="100000">
                      <a:srgbClr val="0E2557"/>
                    </a:gs>
                  </a:gsLst>
                  <a:lin scaled="0"/>
                </a:gradFill>
              </a:rPr>
              <a:t>集结外在的力量</a:t>
            </a:r>
            <a:endParaRPr lang="zh-CN" altLang="en-US" sz="2400" b="1">
              <a:gradFill>
                <a:gsLst>
                  <a:gs pos="0">
                    <a:srgbClr val="012D86"/>
                  </a:gs>
                  <a:gs pos="100000">
                    <a:srgbClr val="0E2557"/>
                  </a:gs>
                </a:gsLst>
                <a:lin scaled="0"/>
              </a:gradFill>
            </a:endParaRPr>
          </a:p>
          <a:p>
            <a:r>
              <a:rPr lang="zh-CN" altLang="en-US" sz="2400" b="1">
                <a:gradFill>
                  <a:gsLst>
                    <a:gs pos="0">
                      <a:srgbClr val="012D86"/>
                    </a:gs>
                    <a:gs pos="100000">
                      <a:srgbClr val="0E2557"/>
                    </a:gs>
                  </a:gsLst>
                  <a:lin scaled="0"/>
                </a:gradFill>
              </a:rPr>
              <a:t>内心力量</a:t>
            </a:r>
            <a:endParaRPr lang="zh-CN" altLang="en-US" sz="2400" b="1">
              <a:gradFill>
                <a:gsLst>
                  <a:gs pos="0">
                    <a:srgbClr val="012D86"/>
                  </a:gs>
                  <a:gs pos="100000">
                    <a:srgbClr val="0E2557"/>
                  </a:gs>
                </a:gsLst>
                <a:lin scaled="0"/>
              </a:gradFill>
            </a:endParaRPr>
          </a:p>
        </p:txBody>
      </p:sp>
      <p:sp>
        <p:nvSpPr>
          <p:cNvPr id="10" name="文本框 9"/>
          <p:cNvSpPr txBox="1"/>
          <p:nvPr/>
        </p:nvSpPr>
        <p:spPr>
          <a:xfrm>
            <a:off x="5480685" y="3587591"/>
            <a:ext cx="2363629" cy="460375"/>
          </a:xfrm>
          <a:prstGeom prst="rect">
            <a:avLst/>
          </a:prstGeom>
          <a:solidFill>
            <a:srgbClr val="92D050"/>
          </a:solidFill>
        </p:spPr>
        <p:txBody>
          <a:bodyPr wrap="square" rtlCol="0">
            <a:spAutoFit/>
          </a:bodyPr>
          <a:p>
            <a:r>
              <a:rPr lang="zh-CN" altLang="en-US" sz="2400" b="1">
                <a:gradFill>
                  <a:gsLst>
                    <a:gs pos="0">
                      <a:srgbClr val="012D86"/>
                    </a:gs>
                    <a:gs pos="100000">
                      <a:srgbClr val="0E2557"/>
                    </a:gs>
                  </a:gsLst>
                  <a:lin scaled="0"/>
                </a:gradFill>
              </a:rPr>
              <a:t>面对终绝之战</a:t>
            </a:r>
            <a:endParaRPr lang="zh-CN" altLang="en-US" sz="2400" b="1">
              <a:gradFill>
                <a:gsLst>
                  <a:gs pos="0">
                    <a:srgbClr val="012D86"/>
                  </a:gs>
                  <a:gs pos="100000">
                    <a:srgbClr val="0E2557"/>
                  </a:gs>
                </a:gsLst>
                <a:lin scaled="0"/>
              </a:gradFill>
            </a:endParaRPr>
          </a:p>
        </p:txBody>
      </p:sp>
      <p:sp>
        <p:nvSpPr>
          <p:cNvPr id="11" name="左弧形箭头 10"/>
          <p:cNvSpPr/>
          <p:nvPr/>
        </p:nvSpPr>
        <p:spPr>
          <a:xfrm rot="16200000">
            <a:off x="4210526" y="3320891"/>
            <a:ext cx="785336" cy="2347913"/>
          </a:xfrm>
          <a:prstGeom prst="curvedRightArrow">
            <a:avLst>
              <a:gd name="adj1" fmla="val 25000"/>
              <a:gd name="adj2" fmla="val 16081"/>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tx1"/>
              </a:solidFill>
            </a:endParaRPr>
          </a:p>
        </p:txBody>
      </p:sp>
      <p:sp>
        <p:nvSpPr>
          <p:cNvPr id="12" name="左弧形箭头 11"/>
          <p:cNvSpPr/>
          <p:nvPr/>
        </p:nvSpPr>
        <p:spPr>
          <a:xfrm rot="16200000">
            <a:off x="4136708" y="1962626"/>
            <a:ext cx="711994" cy="2301240"/>
          </a:xfrm>
          <a:prstGeom prst="curvedRightArrow">
            <a:avLst>
              <a:gd name="adj1" fmla="val 25000"/>
              <a:gd name="adj2" fmla="val 16081"/>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9" name="图片 21508" descr="d1160924ab18972b5a286519e4cd7b899f510ad6"/>
          <p:cNvPicPr>
            <a:picLocks noChangeAspect="1"/>
          </p:cNvPicPr>
          <p:nvPr/>
        </p:nvPicPr>
        <p:blipFill>
          <a:blip r:embed="rId1"/>
          <a:stretch>
            <a:fillRect/>
          </a:stretch>
        </p:blipFill>
        <p:spPr>
          <a:xfrm>
            <a:off x="3175" y="41275"/>
            <a:ext cx="9137650" cy="6890385"/>
          </a:xfrm>
          <a:prstGeom prst="rect">
            <a:avLst/>
          </a:prstGeom>
          <a:noFill/>
          <a:ln w="9525">
            <a:noFill/>
          </a:ln>
        </p:spPr>
      </p:pic>
      <p:sp>
        <p:nvSpPr>
          <p:cNvPr id="3" name="文本框 2"/>
          <p:cNvSpPr txBox="1"/>
          <p:nvPr/>
        </p:nvSpPr>
        <p:spPr>
          <a:xfrm>
            <a:off x="93345" y="41275"/>
            <a:ext cx="3091180" cy="768350"/>
          </a:xfrm>
          <a:prstGeom prst="rect">
            <a:avLst/>
          </a:prstGeom>
          <a:noFill/>
        </p:spPr>
        <p:txBody>
          <a:bodyPr wrap="square" rtlCol="0">
            <a:spAutoFit/>
          </a:bodyPr>
          <a:p>
            <a:r>
              <a:rPr lang="zh-CN" sz="4400" b="1"/>
              <a:t>思维力考查</a:t>
            </a:r>
            <a:endParaRPr lang="zh-CN" sz="4400" b="1"/>
          </a:p>
        </p:txBody>
      </p:sp>
      <p:sp>
        <p:nvSpPr>
          <p:cNvPr id="5" name="椭圆形标注 4"/>
          <p:cNvSpPr/>
          <p:nvPr/>
        </p:nvSpPr>
        <p:spPr>
          <a:xfrm>
            <a:off x="2540" y="1370330"/>
            <a:ext cx="9263380" cy="4158615"/>
          </a:xfrm>
          <a:prstGeom prst="wedgeEllipseCallout">
            <a:avLst>
              <a:gd name="adj1" fmla="val -37189"/>
              <a:gd name="adj2" fmla="val -3217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b="1">
                <a:solidFill>
                  <a:srgbClr val="FF0000"/>
                </a:solidFill>
              </a:rPr>
              <a:t>logical</a:t>
            </a:r>
            <a:r>
              <a:rPr lang="en-US" altLang="zh-CN" sz="3600" b="1">
                <a:solidFill>
                  <a:schemeClr val="accent2"/>
                </a:solidFill>
              </a:rPr>
              <a:t> thinking</a:t>
            </a:r>
            <a:endParaRPr lang="en-US" altLang="zh-CN" sz="3600" b="1">
              <a:solidFill>
                <a:schemeClr val="accent2"/>
              </a:solidFill>
            </a:endParaRPr>
          </a:p>
          <a:p>
            <a:pPr algn="ctr"/>
            <a:endParaRPr lang="en-US" altLang="zh-CN" sz="3600" b="1">
              <a:solidFill>
                <a:schemeClr val="accent2"/>
              </a:solidFill>
            </a:endParaRPr>
          </a:p>
          <a:p>
            <a:pPr algn="ctr"/>
            <a:r>
              <a:rPr lang="en-US" altLang="zh-CN" sz="3600" b="1">
                <a:solidFill>
                  <a:schemeClr val="accent2"/>
                </a:solidFill>
              </a:rPr>
              <a:t>      </a:t>
            </a:r>
            <a:r>
              <a:rPr lang="en-US" altLang="zh-CN" sz="3600" b="1">
                <a:solidFill>
                  <a:srgbClr val="FF0000"/>
                </a:solidFill>
              </a:rPr>
              <a:t>critical</a:t>
            </a:r>
            <a:r>
              <a:rPr lang="en-US" altLang="zh-CN" sz="3600" b="1">
                <a:solidFill>
                  <a:schemeClr val="accent2"/>
                </a:solidFill>
              </a:rPr>
              <a:t> thinking </a:t>
            </a:r>
            <a:endParaRPr lang="en-US" altLang="zh-CN" sz="3600" b="1">
              <a:solidFill>
                <a:schemeClr val="accent2"/>
              </a:solidFill>
            </a:endParaRPr>
          </a:p>
          <a:p>
            <a:pPr algn="ctr"/>
            <a:endParaRPr lang="en-US" altLang="zh-CN" sz="3600" b="1">
              <a:solidFill>
                <a:schemeClr val="accent2"/>
              </a:solidFill>
            </a:endParaRPr>
          </a:p>
          <a:p>
            <a:pPr algn="ctr"/>
            <a:r>
              <a:rPr lang="en-US" altLang="zh-CN" sz="3600" b="1">
                <a:solidFill>
                  <a:schemeClr val="accent2"/>
                </a:solidFill>
              </a:rPr>
              <a:t>               </a:t>
            </a:r>
            <a:r>
              <a:rPr lang="en-US" altLang="zh-CN" sz="3600" b="1">
                <a:solidFill>
                  <a:srgbClr val="FF0000"/>
                </a:solidFill>
              </a:rPr>
              <a:t>creative</a:t>
            </a:r>
            <a:r>
              <a:rPr lang="en-US" altLang="zh-CN" sz="3600" b="1">
                <a:solidFill>
                  <a:schemeClr val="accent2"/>
                </a:solidFill>
              </a:rPr>
              <a:t> thinking</a:t>
            </a:r>
            <a:endParaRPr lang="en-US" altLang="zh-CN" sz="3200" b="1">
              <a:solidFill>
                <a:schemeClr val="accent2"/>
              </a:solidFill>
            </a:endParaRPr>
          </a:p>
          <a:p>
            <a:pPr algn="ctr"/>
            <a:endParaRPr lang="en-US" altLang="zh-CN" sz="3200" b="1">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27025" y="127000"/>
            <a:ext cx="8403590" cy="843280"/>
          </a:xfrm>
        </p:spPr>
        <p:txBody>
          <a:bodyPr/>
          <a:p>
            <a:pPr algn="l"/>
            <a:r>
              <a:rPr lang="en-US" altLang="zh-CN" b="1">
                <a:solidFill>
                  <a:srgbClr val="FF0000"/>
                </a:solidFill>
              </a:rPr>
              <a:t>III. </a:t>
            </a:r>
            <a:r>
              <a:rPr lang="zh-CN" altLang="en-US" b="1">
                <a:solidFill>
                  <a:srgbClr val="FF0000"/>
                </a:solidFill>
              </a:rPr>
              <a:t>课例应用</a:t>
            </a:r>
            <a:r>
              <a:rPr lang="en-US" altLang="zh-CN" b="1">
                <a:solidFill>
                  <a:srgbClr val="FF0000"/>
                </a:solidFill>
              </a:rPr>
              <a:t> </a:t>
            </a:r>
            <a:br>
              <a:rPr lang="zh-CN" altLang="en-US"/>
            </a:br>
            <a:endParaRPr lang="zh-CN" altLang="en-US"/>
          </a:p>
        </p:txBody>
      </p:sp>
      <p:sp>
        <p:nvSpPr>
          <p:cNvPr id="3" name="内容占位符 2"/>
          <p:cNvSpPr>
            <a:spLocks noGrp="1"/>
          </p:cNvSpPr>
          <p:nvPr>
            <p:ph idx="1"/>
          </p:nvPr>
        </p:nvSpPr>
        <p:spPr>
          <a:xfrm>
            <a:off x="60325" y="602615"/>
            <a:ext cx="8936990" cy="5795645"/>
          </a:xfrm>
        </p:spPr>
        <p:txBody>
          <a:bodyPr/>
          <a:p>
            <a:pPr marL="0" indent="0">
              <a:buNone/>
            </a:pPr>
            <a:r>
              <a:rPr lang="en-US" altLang="zh-CN"/>
              <a:t>   </a:t>
            </a:r>
            <a:r>
              <a:rPr lang="en-US" altLang="zh-CN" sz="2800"/>
              <a:t> </a:t>
            </a:r>
            <a:r>
              <a:rPr lang="zh-CN" altLang="en-US" sz="2800"/>
              <a:t>The bus stopped in front of my office, and just as I was about to step off, I heard a man call                               me:“Madam.”I’ve been used to knowing that is me. I turned around. “Is that your scarf?”I looked back. The thin black cotton scarf was alone on the bench. My eyes watered and I said thank you in my way that wasn’t enough .And then I smiled.</a:t>
            </a:r>
            <a:endParaRPr lang="zh-CN" altLang="en-US" sz="2800"/>
          </a:p>
          <a:p>
            <a:pPr marL="0" indent="0">
              <a:buNone/>
            </a:pPr>
            <a:r>
              <a:rPr lang="en-US" altLang="zh-CN" sz="2800">
                <a:sym typeface="+mn-ea"/>
              </a:rPr>
              <a:t>    </a:t>
            </a:r>
            <a:r>
              <a:rPr lang="zh-CN" altLang="en-US" sz="2800">
                <a:sym typeface="+mn-ea"/>
              </a:rPr>
              <a:t>It’s not the scarf. It’s rather ordinary and has two holes in it. But if you’ve seen me in the fall or winter, I wear it almost every day. The real reason why I wear the scarf is that it is my mother’s.</a:t>
            </a:r>
            <a:endParaRPr lang="zh-CN" altLang="en-US" sz="2800">
              <a:sym typeface="+mn-ea"/>
            </a:endParaRPr>
          </a:p>
          <a:p>
            <a:pPr marL="0" indent="0">
              <a:buNone/>
            </a:pPr>
            <a:r>
              <a:rPr lang="zh-CN" altLang="en-US" sz="2800">
                <a:sym typeface="+mn-ea"/>
              </a:rPr>
              <a:t>    My mother wasn’t a person with a lot of things. She had a lovely house built on the side of the Phoenix </a:t>
            </a:r>
            <a:endParaRPr lang="zh-CN" altLang="en-US" sz="2800"/>
          </a:p>
        </p:txBody>
      </p:sp>
    </p:spTree>
  </p:cSld>
  <p:clrMapOvr>
    <a:masterClrMapping/>
  </p:clrMapOvr>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7626</Words>
  <Application>WPS 演示</Application>
  <PresentationFormat>在屏幕上显示</PresentationFormat>
  <Paragraphs>432</Paragraphs>
  <Slides>28</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Arial</vt:lpstr>
      <vt:lpstr>宋体</vt:lpstr>
      <vt:lpstr>Wingdings</vt:lpstr>
      <vt:lpstr>Calibri</vt:lpstr>
      <vt:lpstr>Times New Roman</vt:lpstr>
      <vt:lpstr>微软雅黑</vt:lpstr>
      <vt:lpstr>Arial Unicode MS</vt:lpstr>
      <vt:lpstr>默认设计模板</vt:lpstr>
      <vt:lpstr>PowerPoint 演示文稿</vt:lpstr>
      <vt:lpstr>warming up</vt:lpstr>
      <vt:lpstr>PowerPoint 演示文稿</vt:lpstr>
      <vt:lpstr>PowerPoint 演示文稿</vt:lpstr>
      <vt:lpstr>PowerPoint 演示文稿</vt:lpstr>
      <vt:lpstr>PowerPoint 演示文稿</vt:lpstr>
      <vt:lpstr> </vt:lpstr>
      <vt:lpstr>PowerPoint 演示文稿</vt:lpstr>
      <vt:lpstr>III. 课例应用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Step5 : Determine how to develop             a plot</vt:lpstr>
      <vt:lpstr>Appreciation2018（浙江高考参考）</vt:lpstr>
      <vt:lpstr>PowerPoint 演示文稿</vt:lpstr>
      <vt:lpstr>            </vt:lpstr>
      <vt:lpstr>Step5  Self Review&amp;Peer Review </vt:lpstr>
      <vt:lpstr>Step   6   学生作品点评</vt:lpstr>
      <vt:lpstr>PowerPoint 演示文稿</vt:lpstr>
      <vt:lpstr>Homework 山东高考模拟</vt:lpstr>
      <vt:lpstr>Homework2019山东高考模拟</vt:lpstr>
      <vt:lpstr>PowerPoint 演示文稿</vt:lpstr>
    </vt:vector>
  </TitlesOfParts>
  <Company>Microsoft 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gaoyuhua</dc:creator>
  <cp:lastModifiedBy>fangt</cp:lastModifiedBy>
  <cp:revision>829</cp:revision>
  <dcterms:created xsi:type="dcterms:W3CDTF">1900-01-01T00:00:00Z</dcterms:created>
  <dcterms:modified xsi:type="dcterms:W3CDTF">2020-03-26T12:23:39Z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2052-11.3.0.8632</vt:lpwstr>
  </property>
</Properties>
</file>