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22" r:id="rId2"/>
    <p:sldId id="397" r:id="rId3"/>
    <p:sldId id="297" r:id="rId4"/>
    <p:sldId id="295" r:id="rId5"/>
    <p:sldId id="399" r:id="rId6"/>
    <p:sldId id="376" r:id="rId7"/>
    <p:sldId id="305" r:id="rId8"/>
    <p:sldId id="306" r:id="rId9"/>
    <p:sldId id="402" r:id="rId10"/>
    <p:sldId id="309" r:id="rId11"/>
    <p:sldId id="403" r:id="rId12"/>
    <p:sldId id="311" r:id="rId13"/>
    <p:sldId id="310" r:id="rId14"/>
    <p:sldId id="405" r:id="rId15"/>
    <p:sldId id="407" r:id="rId16"/>
    <p:sldId id="408" r:id="rId17"/>
    <p:sldId id="409" r:id="rId18"/>
    <p:sldId id="410" r:id="rId19"/>
    <p:sldId id="411" r:id="rId20"/>
    <p:sldId id="412" r:id="rId21"/>
    <p:sldId id="413" r:id="rId22"/>
    <p:sldId id="414" r:id="rId23"/>
    <p:sldId id="415" r:id="rId24"/>
    <p:sldId id="416" r:id="rId25"/>
    <p:sldId id="417" r:id="rId26"/>
    <p:sldId id="418" r:id="rId27"/>
    <p:sldId id="419" r:id="rId28"/>
    <p:sldId id="420" r:id="rId29"/>
    <p:sldId id="421" r:id="rId30"/>
    <p:sldId id="312"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131" d="100"/>
          <a:sy n="131" d="100"/>
        </p:scale>
        <p:origin x="13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6FB701-D1FF-BC4B-B688-F1243602A208}" type="datetimeFigureOut">
              <a:rPr kumimoji="1" lang="zh-CN" altLang="en-US" smtClean="0"/>
              <a:t>2020/7/14</a:t>
            </a:fld>
            <a:endParaRPr kumimoji="1"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8E523-8F15-374D-A658-EBE2D6B333D4}" type="slidenum">
              <a:rPr kumimoji="1" lang="zh-CN" altLang="en-US" smtClean="0"/>
              <a:t>‹#›</a:t>
            </a:fld>
            <a:endParaRPr kumimoji="1" lang="zh-CN" altLang="en-US"/>
          </a:p>
        </p:txBody>
      </p:sp>
    </p:spTree>
    <p:extLst>
      <p:ext uri="{BB962C8B-B14F-4D97-AF65-F5344CB8AC3E}">
        <p14:creationId xmlns:p14="http://schemas.microsoft.com/office/powerpoint/2010/main" val="3167976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50E829A-D93B-4641-8AF3-0FA31E9770BB}" type="slidenum">
              <a:rPr lang="zh-CN" altLang="en-US" smtClean="0"/>
              <a:t>2</a:t>
            </a:fld>
            <a:endParaRPr lang="zh-CN" altLang="en-US"/>
          </a:p>
        </p:txBody>
      </p:sp>
    </p:spTree>
    <p:extLst>
      <p:ext uri="{BB962C8B-B14F-4D97-AF65-F5344CB8AC3E}">
        <p14:creationId xmlns:p14="http://schemas.microsoft.com/office/powerpoint/2010/main" val="269858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50E829A-D93B-4641-8AF3-0FA31E9770BB}" type="slidenum">
              <a:rPr lang="zh-CN" altLang="en-US" smtClean="0"/>
              <a:t>14</a:t>
            </a:fld>
            <a:endParaRPr lang="zh-CN" altLang="en-US"/>
          </a:p>
        </p:txBody>
      </p:sp>
    </p:spTree>
    <p:extLst>
      <p:ext uri="{BB962C8B-B14F-4D97-AF65-F5344CB8AC3E}">
        <p14:creationId xmlns:p14="http://schemas.microsoft.com/office/powerpoint/2010/main" val="274580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67C495-9164-3544-BADC-9EAA20DF8DCC}"/>
              </a:ext>
            </a:extLst>
          </p:cNvPr>
          <p:cNvSpPr>
            <a:spLocks noGrp="1"/>
          </p:cNvSpPr>
          <p:nvPr>
            <p:ph type="ctrTitle"/>
          </p:nvPr>
        </p:nvSpPr>
        <p:spPr>
          <a:xfrm>
            <a:off x="1143000" y="1122363"/>
            <a:ext cx="6858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29DC1544-B1EB-0442-8426-FA0D8C62536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666C24B2-AA40-A141-A17A-3501CF0506FB}"/>
              </a:ext>
            </a:extLst>
          </p:cNvPr>
          <p:cNvSpPr>
            <a:spLocks noGrp="1"/>
          </p:cNvSpPr>
          <p:nvPr>
            <p:ph type="dt" sz="half" idx="10"/>
          </p:nvPr>
        </p:nvSpPr>
        <p:spPr/>
        <p:txBody>
          <a:bodyPr/>
          <a:lstStyle/>
          <a:p>
            <a:fld id="{5812708C-2602-4C50-90B3-38403DD6A526}" type="datetimeFigureOut">
              <a:rPr lang="zh-CN" altLang="en-US" smtClean="0"/>
              <a:t>2020/7/14</a:t>
            </a:fld>
            <a:endParaRPr lang="zh-CN" altLang="en-US"/>
          </a:p>
        </p:txBody>
      </p:sp>
      <p:sp>
        <p:nvSpPr>
          <p:cNvPr id="5" name="页脚占位符 4">
            <a:extLst>
              <a:ext uri="{FF2B5EF4-FFF2-40B4-BE49-F238E27FC236}">
                <a16:creationId xmlns:a16="http://schemas.microsoft.com/office/drawing/2014/main" id="{FB1A9E31-68D3-FC4E-BECF-99B7B5F8CE3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E4FAD14-533B-7147-A329-8BEEB78D5249}"/>
              </a:ext>
            </a:extLst>
          </p:cNvPr>
          <p:cNvSpPr>
            <a:spLocks noGrp="1"/>
          </p:cNvSpPr>
          <p:nvPr>
            <p:ph type="sldNum" sz="quarter" idx="12"/>
          </p:nvPr>
        </p:nvSpPr>
        <p:spPr/>
        <p:txBody>
          <a:bodyPr/>
          <a:lstStyle/>
          <a:p>
            <a:fld id="{296E20AC-CFD9-4F54-B258-06C96168275D}" type="slidenum">
              <a:rPr lang="zh-CN" altLang="en-US" smtClean="0"/>
              <a:t>‹#›</a:t>
            </a:fld>
            <a:endParaRPr lang="zh-CN" altLang="en-US"/>
          </a:p>
        </p:txBody>
      </p:sp>
    </p:spTree>
    <p:extLst>
      <p:ext uri="{BB962C8B-B14F-4D97-AF65-F5344CB8AC3E}">
        <p14:creationId xmlns:p14="http://schemas.microsoft.com/office/powerpoint/2010/main" val="236465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bg>
      <p:bgPr>
        <a:solidFill>
          <a:srgbClr val="FCD767"/>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normAutofit/>
          </a:bodyPr>
          <a:lstStyle/>
          <a:p>
            <a:fld id="{2E2ECB0D-DA75-4A44-9D7A-29EE84664F04}" type="datetimeFigureOut">
              <a:rPr lang="zh-CN" altLang="en-US" smtClean="0"/>
              <a:t>2020/7/14</a:t>
            </a:fld>
            <a:endParaRPr lang="zh-CN" altLang="en-US"/>
          </a:p>
        </p:txBody>
      </p:sp>
      <p:sp>
        <p:nvSpPr>
          <p:cNvPr id="3" name="页脚占位符 2"/>
          <p:cNvSpPr>
            <a:spLocks noGrp="1"/>
          </p:cNvSpPr>
          <p:nvPr>
            <p:ph type="ftr" sz="quarter" idx="11"/>
          </p:nvPr>
        </p:nvSpPr>
        <p:spPr/>
        <p:txBody>
          <a:bodyPr>
            <a:normAutofit/>
          </a:bodyPr>
          <a:lstStyle/>
          <a:p>
            <a:endParaRPr lang="zh-CN" altLang="en-US"/>
          </a:p>
        </p:txBody>
      </p:sp>
      <p:sp>
        <p:nvSpPr>
          <p:cNvPr id="4" name="灯片编号占位符 3"/>
          <p:cNvSpPr>
            <a:spLocks noGrp="1"/>
          </p:cNvSpPr>
          <p:nvPr>
            <p:ph type="sldNum" sz="quarter" idx="12"/>
          </p:nvPr>
        </p:nvSpPr>
        <p:spPr/>
        <p:txBody>
          <a:bodyPr>
            <a:normAutofit/>
          </a:bodyPr>
          <a:lstStyle/>
          <a:p>
            <a:fld id="{8FBA98F0-5E6D-4DE2-9C7C-92F6DC577A88}" type="slidenum">
              <a:rPr lang="zh-CN" altLang="en-US" smtClean="0"/>
              <a:t>‹#›</a:t>
            </a:fld>
            <a:endParaRPr lang="zh-CN" altLang="en-US"/>
          </a:p>
        </p:txBody>
      </p:sp>
    </p:spTree>
    <p:extLst>
      <p:ext uri="{BB962C8B-B14F-4D97-AF65-F5344CB8AC3E}">
        <p14:creationId xmlns:p14="http://schemas.microsoft.com/office/powerpoint/2010/main" val="12288781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2708C-2602-4C50-90B3-38403DD6A526}" type="datetimeFigureOut">
              <a:rPr lang="zh-CN" altLang="en-US" smtClean="0"/>
              <a:t>2020/7/14</a:t>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E20AC-CFD9-4F54-B258-06C96168275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baike.sogou.com/v222600.htm" TargetMode="External"/><Relationship Id="rId7" Type="http://schemas.openxmlformats.org/officeDocument/2006/relationships/hyperlink" Target="https://baike.sogou.com/v7979142.htm" TargetMode="External"/><Relationship Id="rId2" Type="http://schemas.openxmlformats.org/officeDocument/2006/relationships/hyperlink" Target="https://baike.sogou.com/v52461147.htm" TargetMode="External"/><Relationship Id="rId1" Type="http://schemas.openxmlformats.org/officeDocument/2006/relationships/slideLayout" Target="../slideLayouts/slideLayout2.xml"/><Relationship Id="rId6" Type="http://schemas.openxmlformats.org/officeDocument/2006/relationships/hyperlink" Target="https://baike.sogou.com/v56384.htm" TargetMode="External"/><Relationship Id="rId5" Type="http://schemas.openxmlformats.org/officeDocument/2006/relationships/hyperlink" Target="https://baike.sogou.com/v63134.htm" TargetMode="External"/><Relationship Id="rId4" Type="http://schemas.openxmlformats.org/officeDocument/2006/relationships/hyperlink" Target="https://baike.sogou.com/v2689689.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00A2EBB7-53DF-C04E-A2C8-206BAC8DA8F4}"/>
              </a:ext>
            </a:extLst>
          </p:cNvPr>
          <p:cNvSpPr/>
          <p:nvPr/>
        </p:nvSpPr>
        <p:spPr>
          <a:xfrm>
            <a:off x="603115" y="465614"/>
            <a:ext cx="7966953" cy="4062651"/>
          </a:xfrm>
          <a:prstGeom prst="rect">
            <a:avLst/>
          </a:prstGeom>
        </p:spPr>
        <p:txBody>
          <a:bodyPr wrap="square">
            <a:spAutoFit/>
          </a:bodyPr>
          <a:lstStyle/>
          <a:p>
            <a:pPr algn="ctr"/>
            <a:r>
              <a:rPr lang="zh-CN" altLang="en-US" sz="4000" dirty="0">
                <a:solidFill>
                  <a:schemeClr val="bg2">
                    <a:lumMod val="10000"/>
                  </a:schemeClr>
                </a:solidFill>
              </a:rPr>
              <a:t>高考英语写作</a:t>
            </a:r>
            <a:br>
              <a:rPr lang="en-US" altLang="zh-CN" sz="4000" dirty="0">
                <a:solidFill>
                  <a:schemeClr val="bg2">
                    <a:lumMod val="10000"/>
                  </a:schemeClr>
                </a:solidFill>
              </a:rPr>
            </a:br>
            <a:r>
              <a:rPr lang="zh-CN" altLang="en-US" sz="4000" dirty="0">
                <a:solidFill>
                  <a:schemeClr val="bg2">
                    <a:lumMod val="10000"/>
                  </a:schemeClr>
                </a:solidFill>
              </a:rPr>
              <a:t>从零到满分的</a:t>
            </a:r>
            <a:br>
              <a:rPr lang="en-US" altLang="zh-CN" sz="4000" dirty="0">
                <a:solidFill>
                  <a:schemeClr val="bg2">
                    <a:lumMod val="10000"/>
                  </a:schemeClr>
                </a:solidFill>
              </a:rPr>
            </a:br>
            <a:r>
              <a:rPr lang="zh-CN" altLang="en-US" sz="4000" dirty="0">
                <a:solidFill>
                  <a:schemeClr val="bg2">
                    <a:lumMod val="10000"/>
                  </a:schemeClr>
                </a:solidFill>
              </a:rPr>
              <a:t>教学策略</a:t>
            </a:r>
            <a:endParaRPr lang="en-US" altLang="zh-CN" sz="4000" dirty="0">
              <a:solidFill>
                <a:schemeClr val="bg2">
                  <a:lumMod val="10000"/>
                </a:schemeClr>
              </a:solidFill>
            </a:endParaRPr>
          </a:p>
          <a:p>
            <a:pPr algn="ctr"/>
            <a:r>
              <a:rPr lang="zh-CN" altLang="en-US" sz="4000">
                <a:solidFill>
                  <a:srgbClr val="FF0000"/>
                </a:solidFill>
              </a:rPr>
              <a:t>人物</a:t>
            </a:r>
            <a:r>
              <a:rPr lang="zh-CN" altLang="en-US" sz="4000" dirty="0">
                <a:solidFill>
                  <a:srgbClr val="FF0000"/>
                </a:solidFill>
              </a:rPr>
              <a:t>类话题模版</a:t>
            </a:r>
            <a:br>
              <a:rPr lang="en-US" altLang="zh-CN" sz="4000" dirty="0"/>
            </a:br>
            <a:br>
              <a:rPr lang="en-US" altLang="zh-CN" sz="4000" dirty="0"/>
            </a:br>
            <a:r>
              <a:rPr lang="en-US" altLang="zh-CN" sz="4000" dirty="0">
                <a:solidFill>
                  <a:schemeClr val="bg2">
                    <a:lumMod val="10000"/>
                  </a:schemeClr>
                </a:solidFill>
              </a:rPr>
              <a:t>Huang</a:t>
            </a:r>
            <a:r>
              <a:rPr lang="zh-CN" altLang="en-US" sz="4000" dirty="0">
                <a:solidFill>
                  <a:schemeClr val="bg2">
                    <a:lumMod val="10000"/>
                  </a:schemeClr>
                </a:solidFill>
              </a:rPr>
              <a:t> </a:t>
            </a:r>
            <a:r>
              <a:rPr lang="en-US" altLang="zh-CN" sz="4000" dirty="0">
                <a:solidFill>
                  <a:schemeClr val="bg2">
                    <a:lumMod val="10000"/>
                  </a:schemeClr>
                </a:solidFill>
              </a:rPr>
              <a:t>Yun</a:t>
            </a:r>
            <a:br>
              <a:rPr lang="en-US" altLang="zh-CN" dirty="0"/>
            </a:br>
            <a:endParaRPr lang="zh-CN" altLang="en-US" dirty="0"/>
          </a:p>
        </p:txBody>
      </p:sp>
      <p:pic>
        <p:nvPicPr>
          <p:cNvPr id="3" name="Picture 2" descr="C:\Users\cynthia\Desktop\2A3BB781EEE1AC806FAD7CBBD369B175.jpg">
            <a:extLst>
              <a:ext uri="{FF2B5EF4-FFF2-40B4-BE49-F238E27FC236}">
                <a16:creationId xmlns:a16="http://schemas.microsoft.com/office/drawing/2014/main" id="{6A251777-8227-0D44-8711-655EA93EAE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6562" y="857250"/>
            <a:ext cx="977438" cy="969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347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marL="111853" indent="-111853" defTabSz="298408">
              <a:lnSpc>
                <a:spcPct val="120000"/>
              </a:lnSpc>
              <a:spcBef>
                <a:spcPts val="188"/>
              </a:spcBef>
              <a:buChar char="»"/>
            </a:pPr>
            <a:br>
              <a:rPr lang="en-US" altLang="zh-CN" sz="2400" dirty="0">
                <a:solidFill>
                  <a:schemeClr val="tx1">
                    <a:lumMod val="75000"/>
                  </a:schemeClr>
                </a:solidFill>
              </a:rPr>
            </a:br>
            <a:br>
              <a:rPr lang="en-US" altLang="zh-CN" sz="2400" dirty="0">
                <a:solidFill>
                  <a:schemeClr val="tx1">
                    <a:lumMod val="75000"/>
                  </a:schemeClr>
                </a:solidFill>
              </a:rPr>
            </a:br>
            <a:br>
              <a:rPr lang="en-US" altLang="zh-CN" sz="2400" b="1" dirty="0">
                <a:latin typeface="隶书" pitchFamily="49" charset="-122"/>
                <a:ea typeface="隶书" pitchFamily="49" charset="-122"/>
              </a:rPr>
            </a:br>
            <a:br>
              <a:rPr lang="en-US" altLang="zh-CN" sz="2400" b="1" dirty="0">
                <a:solidFill>
                  <a:srgbClr val="3E231A"/>
                </a:solidFill>
                <a:latin typeface="Songti SC Regular" charset="0"/>
                <a:ea typeface="Songti SC Regular" charset="0"/>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
        <p:nvSpPr>
          <p:cNvPr id="2" name="矩形 1"/>
          <p:cNvSpPr/>
          <p:nvPr/>
        </p:nvSpPr>
        <p:spPr>
          <a:xfrm>
            <a:off x="-1" y="845673"/>
            <a:ext cx="8870323" cy="5078313"/>
          </a:xfrm>
          <a:prstGeom prst="rect">
            <a:avLst/>
          </a:prstGeom>
        </p:spPr>
        <p:txBody>
          <a:bodyPr wrap="square">
            <a:spAutoFit/>
          </a:bodyPr>
          <a:lstStyle/>
          <a:p>
            <a:r>
              <a:rPr lang="en-US" altLang="zh-CN" sz="1350" b="1" dirty="0"/>
              <a:t>                                                                  The Woman I Admire Most</a:t>
            </a:r>
            <a:endParaRPr lang="zh-CN" altLang="zh-CN" sz="1350" b="1" dirty="0"/>
          </a:p>
          <a:p>
            <a:r>
              <a:rPr lang="en-US" altLang="zh-CN" sz="1350" dirty="0"/>
              <a:t> </a:t>
            </a:r>
            <a:endParaRPr lang="zh-CN" altLang="zh-CN" sz="1350" dirty="0"/>
          </a:p>
          <a:p>
            <a:r>
              <a:rPr lang="zh-CN" altLang="zh-CN" sz="1350" dirty="0">
                <a:solidFill>
                  <a:srgbClr val="FF0000"/>
                </a:solidFill>
              </a:rPr>
              <a:t>主题句</a:t>
            </a:r>
            <a:r>
              <a:rPr lang="en-US" altLang="zh-CN" sz="1350" dirty="0">
                <a:solidFill>
                  <a:srgbClr val="FF0000"/>
                </a:solidFill>
              </a:rPr>
              <a:t>[</a:t>
            </a:r>
            <a:r>
              <a:rPr lang="zh-CN" altLang="zh-CN" sz="1350" dirty="0">
                <a:solidFill>
                  <a:srgbClr val="FF0000"/>
                </a:solidFill>
              </a:rPr>
              <a:t>点出崇拜的对象</a:t>
            </a:r>
            <a:r>
              <a:rPr lang="en-US" altLang="zh-CN" sz="1350" dirty="0">
                <a:solidFill>
                  <a:srgbClr val="FF0000"/>
                </a:solidFill>
              </a:rPr>
              <a:t>]</a:t>
            </a:r>
            <a:r>
              <a:rPr lang="zh-CN" altLang="zh-CN" sz="1350" dirty="0">
                <a:solidFill>
                  <a:srgbClr val="FF0000"/>
                </a:solidFill>
              </a:rPr>
              <a:t>： </a:t>
            </a:r>
            <a:r>
              <a:rPr lang="en-US" altLang="zh-CN" sz="1350" dirty="0"/>
              <a:t>As social human beings, we cannot dispense with idolizing someone in our life. For me, my mother, who passed away many years ago, is the woman whom I will worship until the end of myself.</a:t>
            </a:r>
          </a:p>
          <a:p>
            <a:endParaRPr lang="zh-CN" altLang="zh-CN" sz="1350" dirty="0"/>
          </a:p>
          <a:p>
            <a:r>
              <a:rPr lang="zh-CN" altLang="zh-CN" sz="1350" dirty="0">
                <a:solidFill>
                  <a:srgbClr val="FF0000"/>
                </a:solidFill>
              </a:rPr>
              <a:t>【转接句母亲的伟大之处】</a:t>
            </a:r>
            <a:r>
              <a:rPr lang="en-US" altLang="zh-CN" sz="1350" dirty="0"/>
              <a:t>Not only did she give birth to me and bring me up by enduring all kinds of hardship , but she did provide an emotional anchor for me, which served as a beacon on all my way to growing up.</a:t>
            </a:r>
          </a:p>
          <a:p>
            <a:endParaRPr lang="zh-CN" altLang="zh-CN" sz="1350" dirty="0"/>
          </a:p>
          <a:p>
            <a:r>
              <a:rPr lang="zh-CN" altLang="zh-CN" sz="1350" dirty="0">
                <a:solidFill>
                  <a:srgbClr val="FF0000"/>
                </a:solidFill>
              </a:rPr>
              <a:t>【拓展句</a:t>
            </a:r>
            <a:r>
              <a:rPr lang="en-US" altLang="zh-CN" sz="1350" dirty="0">
                <a:solidFill>
                  <a:srgbClr val="FF0000"/>
                </a:solidFill>
              </a:rPr>
              <a:t>1</a:t>
            </a:r>
            <a:r>
              <a:rPr lang="zh-CN" altLang="zh-CN" sz="1350" dirty="0">
                <a:solidFill>
                  <a:srgbClr val="FF0000"/>
                </a:solidFill>
              </a:rPr>
              <a:t>】</a:t>
            </a:r>
            <a:r>
              <a:rPr lang="en-US" altLang="zh-CN" sz="1350" dirty="0"/>
              <a:t>She was a delicate, long-suffering woman of small build, who shouldered heavy loads to help support a large family. </a:t>
            </a:r>
          </a:p>
          <a:p>
            <a:endParaRPr lang="zh-CN" altLang="zh-CN" sz="1350" dirty="0"/>
          </a:p>
          <a:p>
            <a:r>
              <a:rPr lang="zh-CN" altLang="zh-CN" sz="1350" dirty="0">
                <a:solidFill>
                  <a:srgbClr val="FF0000"/>
                </a:solidFill>
              </a:rPr>
              <a:t>【细节支撑句</a:t>
            </a:r>
            <a:r>
              <a:rPr lang="en-US" altLang="zh-CN" sz="1350" dirty="0">
                <a:solidFill>
                  <a:srgbClr val="FF0000"/>
                </a:solidFill>
              </a:rPr>
              <a:t>1</a:t>
            </a:r>
            <a:r>
              <a:rPr lang="zh-CN" altLang="zh-CN" sz="1350" dirty="0">
                <a:solidFill>
                  <a:srgbClr val="FF0000"/>
                </a:solidFill>
              </a:rPr>
              <a:t>】</a:t>
            </a:r>
            <a:r>
              <a:rPr lang="en-US" altLang="zh-CN" sz="1350" dirty="0"/>
              <a:t>Born and survived in an impoverished peasant family of 6 sisters in late 1930s, my mother was scarcely educated, leaving ignored throughout her girlhood by my grandmother, who became a middle-aged widow and struggled along to feed her children. Without any romantic date, my mother was introduced to my father by a distant cousin and got married afterwards. And their honeymoon was spent sowing corn seeds in the field, and for 5 days in a row! </a:t>
            </a:r>
            <a:endParaRPr lang="zh-CN" altLang="zh-CN" sz="1350" dirty="0"/>
          </a:p>
          <a:p>
            <a:r>
              <a:rPr lang="zh-CN" altLang="zh-CN" sz="1350" dirty="0">
                <a:solidFill>
                  <a:srgbClr val="FF0000"/>
                </a:solidFill>
              </a:rPr>
              <a:t>【细节支撑句</a:t>
            </a:r>
            <a:r>
              <a:rPr lang="en-US" altLang="zh-CN" sz="1350" dirty="0">
                <a:solidFill>
                  <a:srgbClr val="FF0000"/>
                </a:solidFill>
              </a:rPr>
              <a:t>2</a:t>
            </a:r>
            <a:r>
              <a:rPr lang="zh-CN" altLang="zh-CN" sz="1350" dirty="0">
                <a:solidFill>
                  <a:srgbClr val="FF0000"/>
                </a:solidFill>
              </a:rPr>
              <a:t>】</a:t>
            </a:r>
            <a:r>
              <a:rPr lang="en-US" altLang="zh-CN" sz="1350" dirty="0"/>
              <a:t>Before I was born,  the policy of “One Family One Child ” had not been enforced in then China. Consequently, I have 3 elder brothers and one sister, which loaded a heavy burden on my parents, especially my mother, for my father was rather male chauvinist and showed no interest in household chores. </a:t>
            </a:r>
            <a:endParaRPr lang="zh-CN" altLang="zh-CN" sz="1350" dirty="0"/>
          </a:p>
          <a:p>
            <a:r>
              <a:rPr lang="zh-CN" altLang="zh-CN" sz="1350" dirty="0">
                <a:solidFill>
                  <a:srgbClr val="FF0000"/>
                </a:solidFill>
              </a:rPr>
              <a:t>【细节支撑句</a:t>
            </a:r>
            <a:r>
              <a:rPr lang="en-US" altLang="zh-CN" sz="1350" dirty="0">
                <a:solidFill>
                  <a:srgbClr val="FF0000"/>
                </a:solidFill>
              </a:rPr>
              <a:t>3</a:t>
            </a:r>
            <a:r>
              <a:rPr lang="zh-CN" altLang="zh-CN" sz="1350" dirty="0">
                <a:solidFill>
                  <a:srgbClr val="FF0000"/>
                </a:solidFill>
              </a:rPr>
              <a:t>】</a:t>
            </a:r>
            <a:r>
              <a:rPr lang="en-US" altLang="zh-CN" sz="1350" dirty="0"/>
              <a:t>Whenever and however exhausted by demanding farming labor, my mother would greet me at the door of the adobe with an amiable smile. I would remedied my long-lost warmth by hugging her tightly, regardless of the dirt from her soaked arms. Then, as you know it, followed the kissing my cheeks, sitting me on her knees and telling me the fairy tales about The Third Sister Liu of </a:t>
            </a:r>
            <a:r>
              <a:rPr lang="en-US" altLang="zh-CN" sz="1350" dirty="0" err="1"/>
              <a:t>Zhuang</a:t>
            </a:r>
            <a:r>
              <a:rPr lang="en-US" altLang="zh-CN" sz="1350" dirty="0"/>
              <a:t> nationality in Guangxi, until I fell into my dreams without noticing it.</a:t>
            </a:r>
            <a:endParaRPr lang="zh-CN" altLang="zh-CN" sz="1350" dirty="0"/>
          </a:p>
        </p:txBody>
      </p:sp>
    </p:spTree>
    <p:extLst>
      <p:ext uri="{BB962C8B-B14F-4D97-AF65-F5344CB8AC3E}">
        <p14:creationId xmlns:p14="http://schemas.microsoft.com/office/powerpoint/2010/main" val="1416070392"/>
      </p:ext>
    </p:extLst>
  </p:cSld>
  <p:clrMapOvr>
    <a:masterClrMapping/>
  </p:clrMapOvr>
  <p:transition spd="med"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845674"/>
            <a:ext cx="8870322" cy="5155077"/>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br>
              <a:rPr lang="zh-CN" altLang="zh-CN" sz="1350" dirty="0"/>
            </a:br>
            <a:br>
              <a:rPr lang="en-US" altLang="zh-CN" sz="1350" b="1" dirty="0">
                <a:latin typeface="华文楷体" pitchFamily="2" charset="-122"/>
                <a:ea typeface="华文楷体" pitchFamily="2" charset="-122"/>
                <a:cs typeface="Songti SC Regular" charset="0"/>
                <a:sym typeface="Songti SC Regular" charset="0"/>
              </a:rPr>
            </a:br>
            <a:endParaRPr lang="zh-CN" altLang="en-US" sz="1350" b="1" dirty="0">
              <a:latin typeface="华文楷体" pitchFamily="2" charset="-122"/>
              <a:ea typeface="华文楷体" pitchFamily="2" charset="-122"/>
              <a:cs typeface="Songti SC Regular" charset="0"/>
              <a:sym typeface="Songti SC Regular" charset="0"/>
            </a:endParaRPr>
          </a:p>
        </p:txBody>
      </p:sp>
      <p:sp>
        <p:nvSpPr>
          <p:cNvPr id="5" name="矩形 4"/>
          <p:cNvSpPr/>
          <p:nvPr/>
        </p:nvSpPr>
        <p:spPr>
          <a:xfrm>
            <a:off x="29317" y="964847"/>
            <a:ext cx="9114683" cy="4939814"/>
          </a:xfrm>
          <a:prstGeom prst="rect">
            <a:avLst/>
          </a:prstGeom>
        </p:spPr>
        <p:txBody>
          <a:bodyPr wrap="square">
            <a:spAutoFit/>
          </a:bodyPr>
          <a:lstStyle/>
          <a:p>
            <a:r>
              <a:rPr lang="zh-CN" altLang="zh-CN" sz="1500" dirty="0">
                <a:solidFill>
                  <a:srgbClr val="FF0000"/>
                </a:solidFill>
              </a:rPr>
              <a:t>【拓展句</a:t>
            </a:r>
            <a:r>
              <a:rPr lang="en-US" altLang="zh-CN" sz="1500" dirty="0">
                <a:solidFill>
                  <a:srgbClr val="FF0000"/>
                </a:solidFill>
              </a:rPr>
              <a:t>2</a:t>
            </a:r>
            <a:r>
              <a:rPr lang="zh-CN" altLang="zh-CN" sz="1500" dirty="0">
                <a:solidFill>
                  <a:srgbClr val="FF0000"/>
                </a:solidFill>
              </a:rPr>
              <a:t>】 </a:t>
            </a:r>
            <a:r>
              <a:rPr lang="en-US" altLang="zh-CN" sz="1500" dirty="0"/>
              <a:t>Like most of the great mothers in the world, she attached much importance to my education, both physically and mentally. </a:t>
            </a:r>
          </a:p>
          <a:p>
            <a:endParaRPr lang="zh-CN" altLang="zh-CN" sz="1500" dirty="0"/>
          </a:p>
          <a:p>
            <a:r>
              <a:rPr lang="zh-CN" altLang="zh-CN" sz="1500" dirty="0">
                <a:solidFill>
                  <a:srgbClr val="FF0000"/>
                </a:solidFill>
              </a:rPr>
              <a:t>【细节支撑句</a:t>
            </a:r>
            <a:r>
              <a:rPr lang="en-US" altLang="zh-CN" sz="1500" dirty="0">
                <a:solidFill>
                  <a:srgbClr val="FF0000"/>
                </a:solidFill>
              </a:rPr>
              <a:t>1</a:t>
            </a:r>
            <a:r>
              <a:rPr lang="zh-CN" altLang="zh-CN" sz="1500" dirty="0">
                <a:solidFill>
                  <a:srgbClr val="FF0000"/>
                </a:solidFill>
              </a:rPr>
              <a:t>】</a:t>
            </a:r>
            <a:r>
              <a:rPr lang="en-US" altLang="zh-CN" sz="1500" dirty="0"/>
              <a:t>In my early adolescence, I tasted a series of drawbacks and bewilderment. Sometimes the outside world was not so dear to me, as I suffered a lot from peer bullying, lack of improvement in my junior academic performance. I used to hover between great hopes and great fears until I was on the edge of quitting school. It was she who first read my inward conflict and worked as a psychological counselor. To ensure my strong build, she would pinch on her clothes in order to spend more on my food in the school. Much to my surprise, she contacted my PE teacher in person and asked him to keep an eye on my daily sports, for I was accustomed to staying inside the classroom the whole day, scrambling to finish my assignments. </a:t>
            </a:r>
          </a:p>
          <a:p>
            <a:endParaRPr lang="zh-CN" altLang="zh-CN" sz="1500" dirty="0"/>
          </a:p>
          <a:p>
            <a:r>
              <a:rPr lang="en-US" altLang="zh-CN" sz="1500" dirty="0">
                <a:solidFill>
                  <a:srgbClr val="FF0000"/>
                </a:solidFill>
              </a:rPr>
              <a:t> </a:t>
            </a:r>
            <a:r>
              <a:rPr lang="zh-CN" altLang="zh-CN" sz="1500" dirty="0">
                <a:solidFill>
                  <a:srgbClr val="FF0000"/>
                </a:solidFill>
              </a:rPr>
              <a:t>【细节支撑句</a:t>
            </a:r>
            <a:r>
              <a:rPr lang="en-US" altLang="zh-CN" sz="1500" dirty="0">
                <a:solidFill>
                  <a:srgbClr val="FF0000"/>
                </a:solidFill>
              </a:rPr>
              <a:t>2</a:t>
            </a:r>
            <a:r>
              <a:rPr lang="zh-CN" altLang="zh-CN" sz="1500" dirty="0">
                <a:solidFill>
                  <a:srgbClr val="FF0000"/>
                </a:solidFill>
              </a:rPr>
              <a:t>】</a:t>
            </a:r>
            <a:r>
              <a:rPr lang="en-US" altLang="zh-CN" sz="1500" dirty="0"/>
              <a:t>Humble and nearly illiterate as she was, my mother valued my education and career planning. While other farmer parents were double-minded about their children’s future, my mother insisted that I should pursue my studies far from home without taking dad and her retiring life into account. She once said, “Babe, if you are given a chance to go abroad, just go ahead! Your English is so good. ” Tears rolled down my face as I looked down at her lean and crook back. </a:t>
            </a:r>
          </a:p>
          <a:p>
            <a:endParaRPr lang="zh-CN" altLang="zh-CN" sz="1500" dirty="0"/>
          </a:p>
          <a:p>
            <a:r>
              <a:rPr lang="zh-CN" altLang="zh-CN" sz="1500" dirty="0">
                <a:solidFill>
                  <a:srgbClr val="FF0000"/>
                </a:solidFill>
              </a:rPr>
              <a:t>【总结句】</a:t>
            </a:r>
            <a:r>
              <a:rPr lang="en-US" altLang="zh-CN" sz="1500" dirty="0"/>
              <a:t>Three decades passed, and my mother is nowhere to be seen. Apart from much grief and mourning, I would express more endless gratitude to her, for her selfless love and warmth to her children. I believe that this is what a mother means. May Buddhist patriarch bless my mother!</a:t>
            </a:r>
            <a:endParaRPr lang="zh-CN" altLang="zh-CN" sz="1500" dirty="0"/>
          </a:p>
        </p:txBody>
      </p:sp>
    </p:spTree>
    <p:extLst>
      <p:ext uri="{BB962C8B-B14F-4D97-AF65-F5344CB8AC3E}">
        <p14:creationId xmlns:p14="http://schemas.microsoft.com/office/powerpoint/2010/main" val="1778508766"/>
      </p:ext>
    </p:extLst>
  </p:cSld>
  <p:clrMapOvr>
    <a:masterClrMapping/>
  </p:clrMapOvr>
  <p:transition spd="med"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ynthia\Desktop\作文题目.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9855" y="1348570"/>
            <a:ext cx="5875361" cy="4401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43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901385"/>
            <a:ext cx="8813042" cy="5170646"/>
          </a:xfrm>
          <a:prstGeom prst="rect">
            <a:avLst/>
          </a:prstGeom>
        </p:spPr>
        <p:txBody>
          <a:bodyPr wrap="square">
            <a:spAutoFit/>
          </a:bodyPr>
          <a:lstStyle/>
          <a:p>
            <a:r>
              <a:rPr lang="zh-CN" altLang="en-US" sz="1500" b="1" dirty="0"/>
              <a:t>应用文（文体）人物类（话题）的文章结构为：</a:t>
            </a:r>
            <a:endParaRPr lang="zh-CN" altLang="en-US" sz="1500" dirty="0"/>
          </a:p>
          <a:p>
            <a:r>
              <a:rPr lang="zh-CN" altLang="en-US" sz="1500" dirty="0">
                <a:solidFill>
                  <a:srgbClr val="FF0000"/>
                </a:solidFill>
              </a:rPr>
              <a:t> </a:t>
            </a:r>
          </a:p>
          <a:p>
            <a:r>
              <a:rPr lang="zh-CN" altLang="en-US" sz="1500" b="1" dirty="0">
                <a:solidFill>
                  <a:srgbClr val="FF0000"/>
                </a:solidFill>
              </a:rPr>
              <a:t>主题句：</a:t>
            </a:r>
            <a:r>
              <a:rPr lang="zh-CN" altLang="en-US" sz="1500" dirty="0"/>
              <a:t>（介绍目的）</a:t>
            </a:r>
            <a:r>
              <a:rPr lang="en-US" altLang="zh-CN" sz="1500" dirty="0"/>
              <a:t>Thank you for your offer to host two of our students, whose names are Li </a:t>
            </a:r>
            <a:r>
              <a:rPr lang="en-US" altLang="zh-CN" sz="1500" dirty="0" err="1"/>
              <a:t>Hua</a:t>
            </a:r>
            <a:r>
              <a:rPr lang="en-US" altLang="zh-CN" sz="1500" dirty="0"/>
              <a:t> and Chen Wei.</a:t>
            </a:r>
          </a:p>
          <a:p>
            <a:endParaRPr lang="en-US" altLang="zh-CN" sz="1500" dirty="0"/>
          </a:p>
          <a:p>
            <a:r>
              <a:rPr lang="zh-CN" altLang="en-US" sz="1500" b="1" dirty="0">
                <a:solidFill>
                  <a:srgbClr val="FF0000"/>
                </a:solidFill>
              </a:rPr>
              <a:t>承接句：</a:t>
            </a:r>
            <a:r>
              <a:rPr lang="en-US" altLang="zh-CN" sz="1500" dirty="0"/>
              <a:t>(</a:t>
            </a:r>
            <a:r>
              <a:rPr lang="zh-CN" altLang="en-US" sz="1500" dirty="0"/>
              <a:t>承上启下</a:t>
            </a:r>
            <a:r>
              <a:rPr lang="en-US" altLang="zh-CN" sz="1500" dirty="0"/>
              <a:t>)The further information about them are listed as following.</a:t>
            </a:r>
          </a:p>
          <a:p>
            <a:endParaRPr lang="en-US" altLang="zh-CN" sz="1500" dirty="0"/>
          </a:p>
          <a:p>
            <a:r>
              <a:rPr lang="en-US" altLang="zh-CN" sz="1500" dirty="0"/>
              <a:t>(</a:t>
            </a:r>
            <a:r>
              <a:rPr lang="zh-CN" altLang="en-US" sz="1500" dirty="0"/>
              <a:t>对题目信息一定要总结成</a:t>
            </a:r>
            <a:r>
              <a:rPr lang="zh-CN" altLang="en-US" sz="1500" b="1" dirty="0"/>
              <a:t>分叙述点</a:t>
            </a:r>
            <a:r>
              <a:rPr lang="zh-CN" altLang="en-US" sz="1500" dirty="0"/>
              <a:t>，切忌逐一翻译</a:t>
            </a:r>
            <a:r>
              <a:rPr lang="en-US" altLang="zh-CN" sz="1500" dirty="0"/>
              <a:t>)</a:t>
            </a:r>
            <a:endParaRPr lang="zh-CN" altLang="en-US" sz="1500" dirty="0"/>
          </a:p>
          <a:p>
            <a:r>
              <a:rPr lang="zh-CN" altLang="en-US" sz="1500" b="1" dirty="0">
                <a:solidFill>
                  <a:srgbClr val="FF0000"/>
                </a:solidFill>
              </a:rPr>
              <a:t>拓展句</a:t>
            </a:r>
            <a:r>
              <a:rPr lang="en-US" altLang="zh-CN" sz="1500" b="1" dirty="0">
                <a:solidFill>
                  <a:srgbClr val="FF0000"/>
                </a:solidFill>
              </a:rPr>
              <a:t>1</a:t>
            </a:r>
            <a:r>
              <a:rPr lang="zh-CN" altLang="en-US" sz="1500" b="1" dirty="0">
                <a:solidFill>
                  <a:srgbClr val="FF0000"/>
                </a:solidFill>
              </a:rPr>
              <a:t>：</a:t>
            </a:r>
            <a:r>
              <a:rPr lang="en-US" altLang="zh-CN" sz="1500" dirty="0"/>
              <a:t>First, both have unique and separate </a:t>
            </a:r>
            <a:r>
              <a:rPr lang="en-US" altLang="zh-CN" sz="1500" dirty="0">
                <a:solidFill>
                  <a:srgbClr val="FF0000"/>
                </a:solidFill>
              </a:rPr>
              <a:t>characters.</a:t>
            </a:r>
          </a:p>
          <a:p>
            <a:r>
              <a:rPr lang="zh-CN" altLang="en-US" sz="1500" b="1" dirty="0">
                <a:solidFill>
                  <a:srgbClr val="FF0000"/>
                </a:solidFill>
              </a:rPr>
              <a:t>细节支撑句</a:t>
            </a:r>
            <a:r>
              <a:rPr lang="en-US" altLang="zh-CN" sz="1500" b="1" dirty="0">
                <a:solidFill>
                  <a:srgbClr val="FF0000"/>
                </a:solidFill>
              </a:rPr>
              <a:t>:</a:t>
            </a:r>
            <a:r>
              <a:rPr lang="en-US" altLang="zh-CN" sz="1500" dirty="0"/>
              <a:t>Li is an open-minded and optimistic boy while Chen is very friendly but a bit shy.</a:t>
            </a:r>
          </a:p>
          <a:p>
            <a:endParaRPr lang="en-US" altLang="zh-CN" sz="1500" dirty="0"/>
          </a:p>
          <a:p>
            <a:r>
              <a:rPr lang="zh-CN" altLang="en-US" sz="1500" b="1" dirty="0">
                <a:solidFill>
                  <a:srgbClr val="FF0000"/>
                </a:solidFill>
              </a:rPr>
              <a:t>拓展句</a:t>
            </a:r>
            <a:r>
              <a:rPr lang="en-US" altLang="zh-CN" sz="1500" b="1" dirty="0">
                <a:solidFill>
                  <a:srgbClr val="FF0000"/>
                </a:solidFill>
              </a:rPr>
              <a:t>2: </a:t>
            </a:r>
            <a:r>
              <a:rPr lang="en-US" altLang="zh-CN" sz="1500" dirty="0"/>
              <a:t>Furthermore, both share same </a:t>
            </a:r>
            <a:r>
              <a:rPr lang="en-US" altLang="zh-CN" sz="1500" dirty="0">
                <a:solidFill>
                  <a:srgbClr val="FF0000"/>
                </a:solidFill>
              </a:rPr>
              <a:t>hobbies. </a:t>
            </a:r>
          </a:p>
          <a:p>
            <a:r>
              <a:rPr lang="zh-CN" altLang="en-US" sz="1500" b="1" dirty="0">
                <a:solidFill>
                  <a:srgbClr val="FF0000"/>
                </a:solidFill>
              </a:rPr>
              <a:t>细节支撑句</a:t>
            </a:r>
            <a:r>
              <a:rPr lang="en-US" altLang="zh-CN" sz="1500" b="1" dirty="0">
                <a:solidFill>
                  <a:srgbClr val="FF0000"/>
                </a:solidFill>
              </a:rPr>
              <a:t>1</a:t>
            </a:r>
            <a:r>
              <a:rPr lang="zh-CN" altLang="en-US" sz="1500" b="1" dirty="0">
                <a:solidFill>
                  <a:srgbClr val="FF0000"/>
                </a:solidFill>
              </a:rPr>
              <a:t>：</a:t>
            </a:r>
            <a:r>
              <a:rPr lang="en-US" altLang="zh-CN" sz="1500" dirty="0"/>
              <a:t>Both boys are crazy about playing sports, especially basketball and football.</a:t>
            </a:r>
          </a:p>
          <a:p>
            <a:r>
              <a:rPr lang="zh-CN" altLang="en-US" sz="1500" b="1" dirty="0">
                <a:solidFill>
                  <a:srgbClr val="FF0000"/>
                </a:solidFill>
              </a:rPr>
              <a:t>细节支撑句</a:t>
            </a:r>
            <a:r>
              <a:rPr lang="en-US" altLang="zh-CN" sz="1500" b="1" dirty="0">
                <a:solidFill>
                  <a:srgbClr val="FF0000"/>
                </a:solidFill>
              </a:rPr>
              <a:t>2: </a:t>
            </a:r>
            <a:r>
              <a:rPr lang="en-US" altLang="zh-CN" sz="1500" dirty="0"/>
              <a:t>Also enjoying  reading and listening to music are their favorites.   </a:t>
            </a:r>
          </a:p>
          <a:p>
            <a:endParaRPr lang="en-US" altLang="zh-CN" sz="1500" dirty="0"/>
          </a:p>
          <a:p>
            <a:r>
              <a:rPr lang="zh-CN" altLang="en-US" sz="1500" b="1" dirty="0">
                <a:solidFill>
                  <a:srgbClr val="FF0000"/>
                </a:solidFill>
              </a:rPr>
              <a:t>拓展句</a:t>
            </a:r>
            <a:r>
              <a:rPr lang="en-US" altLang="zh-CN" sz="1500" b="1" dirty="0">
                <a:solidFill>
                  <a:srgbClr val="FF0000"/>
                </a:solidFill>
              </a:rPr>
              <a:t>3</a:t>
            </a:r>
            <a:r>
              <a:rPr lang="zh-CN" altLang="en-US" sz="1500" b="1" dirty="0">
                <a:solidFill>
                  <a:srgbClr val="FF0000"/>
                </a:solidFill>
              </a:rPr>
              <a:t>：</a:t>
            </a:r>
            <a:r>
              <a:rPr lang="en-US" altLang="zh-CN" sz="1500" dirty="0"/>
              <a:t>Actually, as it is the first trip to the UK, they both feel a little </a:t>
            </a:r>
            <a:r>
              <a:rPr lang="en-US" altLang="zh-CN" sz="1500" dirty="0">
                <a:solidFill>
                  <a:srgbClr val="FF0000"/>
                </a:solidFill>
              </a:rPr>
              <a:t>anxious</a:t>
            </a:r>
            <a:r>
              <a:rPr lang="en-US" altLang="zh-CN" sz="1500" dirty="0"/>
              <a:t>.</a:t>
            </a:r>
          </a:p>
          <a:p>
            <a:r>
              <a:rPr lang="zh-CN" altLang="en-US" sz="1500" b="1" dirty="0">
                <a:solidFill>
                  <a:srgbClr val="FF0000"/>
                </a:solidFill>
              </a:rPr>
              <a:t>细节支撑句</a:t>
            </a:r>
            <a:r>
              <a:rPr lang="en-US" altLang="zh-CN" sz="1500" b="1" dirty="0">
                <a:solidFill>
                  <a:srgbClr val="FF0000"/>
                </a:solidFill>
              </a:rPr>
              <a:t>1</a:t>
            </a:r>
            <a:r>
              <a:rPr lang="zh-CN" altLang="en-US" sz="1500" b="1" dirty="0">
                <a:solidFill>
                  <a:srgbClr val="FF0000"/>
                </a:solidFill>
              </a:rPr>
              <a:t>：</a:t>
            </a:r>
            <a:r>
              <a:rPr lang="en-US" altLang="zh-CN" sz="1500" dirty="0"/>
              <a:t>Li is worried that he has trouble adjusting to British food while Chen is more concerned about being able to communicate with others.</a:t>
            </a:r>
          </a:p>
          <a:p>
            <a:r>
              <a:rPr lang="zh-CN" altLang="en-US" sz="1500" b="1" dirty="0">
                <a:solidFill>
                  <a:srgbClr val="FF0000"/>
                </a:solidFill>
              </a:rPr>
              <a:t>细节支撑句</a:t>
            </a:r>
            <a:r>
              <a:rPr lang="en-US" altLang="zh-CN" sz="1500" b="1" dirty="0">
                <a:solidFill>
                  <a:srgbClr val="FF0000"/>
                </a:solidFill>
              </a:rPr>
              <a:t>2</a:t>
            </a:r>
            <a:r>
              <a:rPr lang="zh-CN" altLang="en-US" sz="1500" b="1" dirty="0">
                <a:solidFill>
                  <a:srgbClr val="FF0000"/>
                </a:solidFill>
              </a:rPr>
              <a:t>：</a:t>
            </a:r>
            <a:r>
              <a:rPr lang="en-US" altLang="zh-CN" sz="1500" dirty="0"/>
              <a:t>Li is really looking forward to learning more about the history of UK and culture and Chen is eager to make some new friends and improve his oral English.</a:t>
            </a:r>
          </a:p>
          <a:p>
            <a:endParaRPr lang="en-US" altLang="zh-CN" sz="1500" dirty="0"/>
          </a:p>
          <a:p>
            <a:r>
              <a:rPr lang="zh-CN" altLang="en-US" sz="1500" b="1" dirty="0">
                <a:solidFill>
                  <a:srgbClr val="FF0000"/>
                </a:solidFill>
              </a:rPr>
              <a:t>结论句</a:t>
            </a:r>
            <a:r>
              <a:rPr lang="en-US" altLang="zh-CN" sz="1500" b="1" dirty="0">
                <a:solidFill>
                  <a:srgbClr val="FF0000"/>
                </a:solidFill>
              </a:rPr>
              <a:t>: </a:t>
            </a:r>
            <a:r>
              <a:rPr lang="en-US" altLang="zh-CN" sz="1500" dirty="0"/>
              <a:t>Once again thank you for your generosity.</a:t>
            </a:r>
          </a:p>
        </p:txBody>
      </p:sp>
    </p:spTree>
    <p:extLst>
      <p:ext uri="{BB962C8B-B14F-4D97-AF65-F5344CB8AC3E}">
        <p14:creationId xmlns:p14="http://schemas.microsoft.com/office/powerpoint/2010/main" val="174649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1"/>
          <p:cNvSpPr txBox="1"/>
          <p:nvPr/>
        </p:nvSpPr>
        <p:spPr>
          <a:xfrm>
            <a:off x="1" y="973366"/>
            <a:ext cx="8879205" cy="4801314"/>
          </a:xfrm>
          <a:prstGeom prst="rect">
            <a:avLst/>
          </a:prstGeom>
          <a:noFill/>
        </p:spPr>
        <p:txBody>
          <a:bodyPr wrap="square" rtlCol="0">
            <a:spAutoFit/>
          </a:bodyPr>
          <a:lstStyle/>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pPr algn="ctr"/>
            <a:r>
              <a:rPr lang="zh-CN" altLang="en-US" sz="27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a:t>
            </a:r>
            <a:r>
              <a:rPr lang="en-US" altLang="zh-CN" sz="27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2</a:t>
            </a:r>
            <a:r>
              <a:rPr lang="zh-CN" altLang="en-US" sz="27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）名人伟人类</a:t>
            </a:r>
            <a:r>
              <a:rPr lang="en-US" altLang="zh-CN" sz="27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 </a:t>
            </a:r>
          </a:p>
          <a:p>
            <a:pPr algn="ctr"/>
            <a:endParaRPr lang="en-US" altLang="zh-CN" sz="2400"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 I </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名人伟人的高考</a:t>
            </a:r>
            <a:r>
              <a:rPr lang="zh-CN" altLang="en-US" sz="3000" b="1" dirty="0">
                <a:solidFill>
                  <a:srgbClr val="FF0000"/>
                </a:solidFill>
                <a:effectLst>
                  <a:outerShdw blurRad="38100" dist="19050" dir="2700000" algn="tl" rotWithShape="0">
                    <a:schemeClr val="dk1">
                      <a:alpha val="40000"/>
                    </a:schemeClr>
                  </a:outerShdw>
                </a:effectLst>
                <a:latin typeface="隶书" pitchFamily="49" charset="-122"/>
                <a:ea typeface="隶书" pitchFamily="49" charset="-122"/>
              </a:rPr>
              <a:t>真题展示</a:t>
            </a:r>
            <a:endParaRPr lang="en-US" altLang="zh-CN" sz="3000" b="1" dirty="0">
              <a:solidFill>
                <a:srgbClr val="FF0000"/>
              </a:solidFill>
              <a:effectLst>
                <a:outerShdw blurRad="38100" dist="19050" dir="2700000" algn="tl" rotWithShape="0">
                  <a:schemeClr val="dk1">
                    <a:alpha val="40000"/>
                  </a:schemeClr>
                </a:outerShdw>
              </a:effectLst>
              <a:latin typeface="隶书" pitchFamily="49" charset="-122"/>
              <a:ea typeface="隶书" pitchFamily="49" charset="-122"/>
            </a:endParaRPr>
          </a:p>
          <a:p>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II </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名人伟人类记叙文的写作</a:t>
            </a:r>
            <a:r>
              <a:rPr lang="zh-CN" altLang="en-US" sz="3000" b="1" dirty="0">
                <a:solidFill>
                  <a:srgbClr val="FF0000"/>
                </a:solidFill>
                <a:effectLst>
                  <a:outerShdw blurRad="38100" dist="19050" dir="2700000" algn="tl" rotWithShape="0">
                    <a:schemeClr val="dk1">
                      <a:alpha val="40000"/>
                    </a:schemeClr>
                  </a:outerShdw>
                </a:effectLst>
                <a:latin typeface="隶书" pitchFamily="49" charset="-122"/>
                <a:ea typeface="隶书" pitchFamily="49" charset="-122"/>
              </a:rPr>
              <a:t>要点与结构</a:t>
            </a:r>
            <a:endParaRPr lang="en-US" altLang="zh-CN" sz="3000" b="1" dirty="0">
              <a:solidFill>
                <a:srgbClr val="FF0000"/>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1.</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企业家类（马云、马化腾、扎克伯格）</a:t>
            </a:r>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2.</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科学家类（屠呦呦、古道尔、爱迪生、袁隆平）</a:t>
            </a:r>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3.</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明星类</a:t>
            </a:r>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III </a:t>
            </a:r>
            <a:r>
              <a:rPr lang="zh-CN" altLang="en-US"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名人伟人类记叙文素材支撑</a:t>
            </a:r>
            <a:endParaRPr lang="en-US" altLang="zh-CN" sz="30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p:txBody>
      </p:sp>
    </p:spTree>
    <p:custDataLst>
      <p:tags r:id="rId1"/>
    </p:custDataLst>
    <p:extLst>
      <p:ext uri="{BB962C8B-B14F-4D97-AF65-F5344CB8AC3E}">
        <p14:creationId xmlns:p14="http://schemas.microsoft.com/office/powerpoint/2010/main" val="3477482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br>
              <a:rPr lang="en-US" altLang="zh-CN" sz="2400" dirty="0">
                <a:solidFill>
                  <a:schemeClr val="tx1">
                    <a:lumMod val="75000"/>
                  </a:schemeClr>
                </a:solidFill>
              </a:rPr>
            </a:br>
            <a:r>
              <a:rPr lang="zh-CN" altLang="en-US" sz="2400" dirty="0">
                <a:solidFill>
                  <a:schemeClr val="tx1">
                    <a:lumMod val="75000"/>
                  </a:schemeClr>
                </a:solidFill>
              </a:rPr>
              <a:t>高考题目展示：</a:t>
            </a:r>
            <a:br>
              <a:rPr lang="en-US" altLang="zh-CN" sz="2400" dirty="0">
                <a:solidFill>
                  <a:schemeClr val="tx1">
                    <a:lumMod val="75000"/>
                  </a:schemeClr>
                </a:solidFill>
              </a:rPr>
            </a:br>
            <a:br>
              <a:rPr lang="en-US" altLang="zh-CN" sz="2400" dirty="0">
                <a:solidFill>
                  <a:schemeClr val="tx1">
                    <a:lumMod val="75000"/>
                  </a:schemeClr>
                </a:solidFill>
              </a:rPr>
            </a:br>
            <a:r>
              <a:rPr lang="en-US" altLang="zh-CN" sz="2400" b="1" dirty="0">
                <a:solidFill>
                  <a:schemeClr val="tx1">
                    <a:lumMod val="50000"/>
                  </a:schemeClr>
                </a:solidFill>
              </a:rPr>
              <a:t>2016</a:t>
            </a:r>
            <a:r>
              <a:rPr lang="zh-CN" altLang="zh-CN" sz="2400" b="1" dirty="0">
                <a:solidFill>
                  <a:schemeClr val="tx1">
                    <a:lumMod val="50000"/>
                  </a:schemeClr>
                </a:solidFill>
              </a:rPr>
              <a:t>北京</a:t>
            </a:r>
            <a:r>
              <a:rPr lang="en-US" altLang="zh-CN" sz="2400" b="1" dirty="0">
                <a:solidFill>
                  <a:schemeClr val="tx1">
                    <a:lumMod val="50000"/>
                  </a:schemeClr>
                </a:solidFill>
              </a:rPr>
              <a:t>-</a:t>
            </a:r>
            <a:r>
              <a:rPr lang="zh-CN" altLang="zh-CN" sz="2400" b="1" dirty="0">
                <a:solidFill>
                  <a:schemeClr val="tx1">
                    <a:lumMod val="50000"/>
                  </a:schemeClr>
                </a:solidFill>
              </a:rPr>
              <a:t>记叙文—人物介绍 </a:t>
            </a:r>
            <a:br>
              <a:rPr lang="zh-CN" altLang="zh-CN" sz="2400" b="1" dirty="0">
                <a:solidFill>
                  <a:schemeClr val="tx1">
                    <a:lumMod val="50000"/>
                  </a:schemeClr>
                </a:solidFill>
              </a:rPr>
            </a:br>
            <a:r>
              <a:rPr lang="zh-CN" altLang="zh-CN" sz="2400" dirty="0">
                <a:solidFill>
                  <a:schemeClr val="tx1">
                    <a:lumMod val="50000"/>
                  </a:schemeClr>
                </a:solidFill>
              </a:rPr>
              <a:t>介绍一位你喜欢的中国历史人物。</a:t>
            </a:r>
            <a:br>
              <a:rPr lang="zh-CN" altLang="zh-CN" sz="2400" dirty="0">
                <a:solidFill>
                  <a:schemeClr val="tx1">
                    <a:lumMod val="50000"/>
                  </a:schemeClr>
                </a:solidFill>
              </a:rPr>
            </a:br>
            <a:r>
              <a:rPr lang="zh-CN" altLang="zh-CN" sz="2400" dirty="0">
                <a:solidFill>
                  <a:schemeClr val="tx1">
                    <a:lumMod val="50000"/>
                  </a:schemeClr>
                </a:solidFill>
              </a:rPr>
              <a:t>【参考思路】</a:t>
            </a:r>
            <a:r>
              <a:rPr lang="en-US" altLang="zh-CN" sz="2400" dirty="0">
                <a:solidFill>
                  <a:schemeClr val="tx1">
                    <a:lumMod val="50000"/>
                  </a:schemeClr>
                </a:solidFill>
              </a:rPr>
              <a:t> 1. </a:t>
            </a:r>
            <a:r>
              <a:rPr lang="zh-CN" altLang="zh-CN" sz="2400" dirty="0">
                <a:solidFill>
                  <a:schemeClr val="tx1">
                    <a:lumMod val="50000"/>
                  </a:schemeClr>
                </a:solidFill>
              </a:rPr>
              <a:t>人物</a:t>
            </a:r>
            <a:r>
              <a:rPr lang="en-US" altLang="zh-CN" sz="2400" dirty="0">
                <a:solidFill>
                  <a:schemeClr val="tx1">
                    <a:lumMod val="50000"/>
                  </a:schemeClr>
                </a:solidFill>
              </a:rPr>
              <a:t>   2.</a:t>
            </a:r>
            <a:r>
              <a:rPr lang="zh-CN" altLang="zh-CN" sz="2400" dirty="0">
                <a:solidFill>
                  <a:schemeClr val="tx1">
                    <a:lumMod val="50000"/>
                  </a:schemeClr>
                </a:solidFill>
              </a:rPr>
              <a:t>主要成就</a:t>
            </a:r>
            <a:r>
              <a:rPr lang="en-US" altLang="zh-CN" sz="2400" dirty="0">
                <a:solidFill>
                  <a:schemeClr val="tx1">
                    <a:lumMod val="50000"/>
                  </a:schemeClr>
                </a:solidFill>
              </a:rPr>
              <a:t>   3.</a:t>
            </a:r>
            <a:r>
              <a:rPr lang="zh-CN" altLang="zh-CN" sz="2400" dirty="0">
                <a:solidFill>
                  <a:schemeClr val="tx1">
                    <a:lumMod val="50000"/>
                  </a:schemeClr>
                </a:solidFill>
              </a:rPr>
              <a:t>对你的影响。</a:t>
            </a:r>
            <a:br>
              <a:rPr lang="zh-CN" altLang="zh-CN" sz="2400" dirty="0">
                <a:solidFill>
                  <a:schemeClr val="tx1">
                    <a:lumMod val="50000"/>
                  </a:schemeClr>
                </a:solidFill>
              </a:rPr>
            </a:br>
            <a:r>
              <a:rPr lang="en-US" altLang="zh-CN" sz="2400" dirty="0">
                <a:solidFill>
                  <a:schemeClr val="tx1">
                    <a:lumMod val="50000"/>
                  </a:schemeClr>
                </a:solidFill>
              </a:rPr>
              <a:t>    </a:t>
            </a:r>
            <a:r>
              <a:rPr lang="zh-CN" altLang="zh-CN" sz="2400" dirty="0">
                <a:solidFill>
                  <a:schemeClr val="tx1">
                    <a:lumMod val="50000"/>
                  </a:schemeClr>
                </a:solidFill>
              </a:rPr>
              <a:t>假设你是红星中学高三学生李华。你的英国朋友</a:t>
            </a:r>
            <a:r>
              <a:rPr lang="en-US" altLang="zh-CN" sz="2400" dirty="0">
                <a:solidFill>
                  <a:schemeClr val="tx1">
                    <a:lumMod val="50000"/>
                  </a:schemeClr>
                </a:solidFill>
              </a:rPr>
              <a:t>Jim </a:t>
            </a:r>
            <a:r>
              <a:rPr lang="zh-CN" altLang="zh-CN" sz="2400" dirty="0">
                <a:solidFill>
                  <a:schemeClr val="tx1">
                    <a:lumMod val="50000"/>
                  </a:schemeClr>
                </a:solidFill>
              </a:rPr>
              <a:t>在给你的邮件中提到他对中国历史很感兴趣，并请你介绍一位你喜欢的中国历史人物。请你给</a:t>
            </a:r>
            <a:r>
              <a:rPr lang="en-US" altLang="zh-CN" sz="2400" dirty="0">
                <a:solidFill>
                  <a:schemeClr val="tx1">
                    <a:lumMod val="50000"/>
                  </a:schemeClr>
                </a:solidFill>
              </a:rPr>
              <a:t>Jim</a:t>
            </a:r>
            <a:r>
              <a:rPr lang="zh-CN" altLang="zh-CN" sz="2400" dirty="0">
                <a:solidFill>
                  <a:schemeClr val="tx1">
                    <a:lumMod val="50000"/>
                  </a:schemeClr>
                </a:solidFill>
              </a:rPr>
              <a:t>回信，内容包括： </a:t>
            </a:r>
            <a:br>
              <a:rPr lang="zh-CN" altLang="zh-CN" sz="2400" dirty="0">
                <a:solidFill>
                  <a:schemeClr val="tx1">
                    <a:lumMod val="50000"/>
                  </a:schemeClr>
                </a:solidFill>
              </a:rPr>
            </a:br>
            <a:r>
              <a:rPr lang="en-US" altLang="zh-CN" sz="2400" dirty="0">
                <a:solidFill>
                  <a:schemeClr val="tx1">
                    <a:lumMod val="50000"/>
                  </a:schemeClr>
                </a:solidFill>
              </a:rPr>
              <a:t>1. </a:t>
            </a:r>
            <a:r>
              <a:rPr lang="zh-CN" altLang="zh-CN" sz="2400" dirty="0">
                <a:solidFill>
                  <a:schemeClr val="tx1">
                    <a:lumMod val="50000"/>
                  </a:schemeClr>
                </a:solidFill>
              </a:rPr>
              <a:t>该人物是谁； </a:t>
            </a:r>
            <a:br>
              <a:rPr lang="zh-CN" altLang="zh-CN" sz="2400" dirty="0">
                <a:solidFill>
                  <a:schemeClr val="tx1">
                    <a:lumMod val="50000"/>
                  </a:schemeClr>
                </a:solidFill>
              </a:rPr>
            </a:br>
            <a:r>
              <a:rPr lang="en-US" altLang="zh-CN" sz="2400" dirty="0">
                <a:solidFill>
                  <a:schemeClr val="tx1">
                    <a:lumMod val="50000"/>
                  </a:schemeClr>
                </a:solidFill>
              </a:rPr>
              <a:t>2. </a:t>
            </a:r>
            <a:r>
              <a:rPr lang="zh-CN" altLang="zh-CN" sz="2400" dirty="0">
                <a:solidFill>
                  <a:schemeClr val="tx1">
                    <a:lumMod val="50000"/>
                  </a:schemeClr>
                </a:solidFill>
              </a:rPr>
              <a:t>该人物的主要贡献； </a:t>
            </a:r>
            <a:br>
              <a:rPr lang="zh-CN" altLang="zh-CN" sz="2400" dirty="0">
                <a:solidFill>
                  <a:schemeClr val="tx1">
                    <a:lumMod val="50000"/>
                  </a:schemeClr>
                </a:solidFill>
              </a:rPr>
            </a:br>
            <a:r>
              <a:rPr lang="en-US" altLang="zh-CN" sz="2400" dirty="0">
                <a:solidFill>
                  <a:schemeClr val="tx1">
                    <a:lumMod val="50000"/>
                  </a:schemeClr>
                </a:solidFill>
              </a:rPr>
              <a:t>3. </a:t>
            </a:r>
            <a:r>
              <a:rPr lang="zh-CN" altLang="zh-CN" sz="2400" dirty="0">
                <a:solidFill>
                  <a:schemeClr val="tx1">
                    <a:lumMod val="50000"/>
                  </a:schemeClr>
                </a:solidFill>
              </a:rPr>
              <a:t>该人物对你的影响。 </a:t>
            </a:r>
            <a:br>
              <a:rPr lang="zh-CN" altLang="zh-CN" sz="2400" dirty="0"/>
            </a:br>
            <a:br>
              <a:rPr lang="en-US" altLang="zh-CN" sz="2400" b="1" dirty="0">
                <a:latin typeface="隶书" pitchFamily="49" charset="-122"/>
                <a:ea typeface="隶书" pitchFamily="49" charset="-122"/>
              </a:rPr>
            </a:br>
            <a:br>
              <a:rPr lang="en-US" altLang="zh-CN" sz="2400" b="1" dirty="0">
                <a:solidFill>
                  <a:srgbClr val="3E231A"/>
                </a:solidFill>
                <a:latin typeface="Songti SC Regular" charset="0"/>
                <a:ea typeface="Songti SC Regular" charset="0"/>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Tree>
    <p:extLst>
      <p:ext uri="{BB962C8B-B14F-4D97-AF65-F5344CB8AC3E}">
        <p14:creationId xmlns:p14="http://schemas.microsoft.com/office/powerpoint/2010/main" val="767529452"/>
      </p:ext>
    </p:extLst>
  </p:cSld>
  <p:clrMapOvr>
    <a:masterClrMapping/>
  </p:clrMapOvr>
  <p:transition spd="med"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br>
              <a:rPr lang="zh-CN" altLang="zh-CN" sz="2400" dirty="0"/>
            </a:br>
            <a:r>
              <a:rPr lang="zh-CN" altLang="zh-CN" sz="2400" dirty="0"/>
              <a:t>。 </a:t>
            </a:r>
            <a:br>
              <a:rPr lang="zh-CN" altLang="zh-CN" sz="2400" dirty="0"/>
            </a:br>
            <a:br>
              <a:rPr lang="en-US" altLang="zh-CN" sz="2400" b="1" dirty="0">
                <a:latin typeface="隶书" pitchFamily="49" charset="-122"/>
                <a:ea typeface="隶书" pitchFamily="49" charset="-122"/>
              </a:rPr>
            </a:br>
            <a:br>
              <a:rPr lang="en-US" altLang="zh-CN" sz="2400" b="1" dirty="0">
                <a:solidFill>
                  <a:srgbClr val="3E231A"/>
                </a:solidFill>
                <a:latin typeface="Songti SC Regular" charset="0"/>
                <a:ea typeface="Songti SC Regular" charset="0"/>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
        <p:nvSpPr>
          <p:cNvPr id="5" name="Rectangle 3"/>
          <p:cNvSpPr txBox="1">
            <a:spLocks noChangeArrowheads="1"/>
          </p:cNvSpPr>
          <p:nvPr/>
        </p:nvSpPr>
        <p:spPr>
          <a:xfrm>
            <a:off x="85725" y="1010787"/>
            <a:ext cx="8784598" cy="5757884"/>
          </a:xfrm>
          <a:prstGeom prst="rect">
            <a:avLst/>
          </a:prstGeom>
        </p:spPr>
        <p:txBody>
          <a:bodyPr/>
          <a:lstStyle>
            <a:lvl1pPr marL="228600" indent="-228600" algn="just" defTabSz="914400" rtl="0" eaLnBrk="1" latinLnBrk="0" hangingPunct="1">
              <a:lnSpc>
                <a:spcPct val="130000"/>
              </a:lnSpc>
              <a:spcBef>
                <a:spcPts val="1200"/>
              </a:spcBef>
              <a:buFont typeface="Wingdings" panose="05000000000000000000" pitchFamily="2" charset="2"/>
              <a:buChar char="n"/>
              <a:defRPr sz="2400" kern="1200">
                <a:solidFill>
                  <a:schemeClr val="tx1"/>
                </a:solidFill>
                <a:latin typeface="+mn-lt"/>
                <a:ea typeface="+mn-ea"/>
                <a:cs typeface="+mn-cs"/>
              </a:defRPr>
            </a:lvl1pPr>
            <a:lvl2pPr marL="802005" indent="-342900" algn="just" defTabSz="914400" rtl="0" eaLnBrk="1" latinLnBrk="0" hangingPunct="1">
              <a:lnSpc>
                <a:spcPct val="120000"/>
              </a:lnSpc>
              <a:spcBef>
                <a:spcPts val="600"/>
              </a:spcBef>
              <a:buFont typeface="Wingdings" panose="05000000000000000000" pitchFamily="2" charset="2"/>
              <a:buChar char="n"/>
              <a:defRPr sz="2000" kern="1200">
                <a:solidFill>
                  <a:schemeClr val="tx1"/>
                </a:solidFill>
                <a:latin typeface="+mn-lt"/>
                <a:ea typeface="+mn-ea"/>
                <a:cs typeface="+mn-cs"/>
              </a:defRPr>
            </a:lvl2pPr>
            <a:lvl3pPr marL="1143000" indent="-228600" algn="just"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just"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4pPr>
            <a:lvl5pPr marL="2057400" indent="-228600" algn="just"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75000"/>
              </a:lnSpc>
              <a:spcBef>
                <a:spcPct val="0"/>
              </a:spcBef>
            </a:pPr>
            <a:endParaRPr lang="en-US" altLang="zh-CN" sz="1800" b="1" dirty="0">
              <a:latin typeface="宋体" charset="-122"/>
            </a:endParaRPr>
          </a:p>
          <a:p>
            <a:pPr>
              <a:lnSpc>
                <a:spcPct val="75000"/>
              </a:lnSpc>
              <a:spcBef>
                <a:spcPct val="0"/>
              </a:spcBef>
            </a:pPr>
            <a:r>
              <a:rPr lang="en-US" altLang="zh-CN" sz="1800" b="1" dirty="0">
                <a:latin typeface="宋体" charset="-122"/>
              </a:rPr>
              <a:t>《</a:t>
            </a:r>
            <a:r>
              <a:rPr lang="zh-CN" altLang="en-US" sz="1800" b="1" dirty="0">
                <a:latin typeface="宋体" charset="-122"/>
              </a:rPr>
              <a:t>学生英文报</a:t>
            </a:r>
            <a:r>
              <a:rPr lang="en-US" altLang="zh-CN" sz="1800" b="1" dirty="0">
                <a:latin typeface="宋体" charset="-122"/>
              </a:rPr>
              <a:t>》</a:t>
            </a:r>
            <a:r>
              <a:rPr lang="zh-CN" altLang="en-US" sz="1800" b="1" dirty="0">
                <a:latin typeface="宋体" charset="-122"/>
              </a:rPr>
              <a:t>，对象是我国的学生，请用英语为该报写一段人物介绍，介绍游泳运动员罗雪娟。内容要点如下：</a:t>
            </a:r>
            <a:endParaRPr lang="en-US" altLang="zh-CN" sz="1800" b="1" dirty="0">
              <a:latin typeface="宋体" charset="-122"/>
            </a:endParaRPr>
          </a:p>
          <a:p>
            <a:pPr>
              <a:lnSpc>
                <a:spcPct val="75000"/>
              </a:lnSpc>
              <a:spcBef>
                <a:spcPct val="0"/>
              </a:spcBef>
            </a:pPr>
            <a:endParaRPr lang="zh-CN" altLang="en-US" sz="1800" b="1" dirty="0">
              <a:latin typeface="宋体" charset="-122"/>
            </a:endParaRPr>
          </a:p>
          <a:p>
            <a:pPr>
              <a:lnSpc>
                <a:spcPct val="75000"/>
              </a:lnSpc>
              <a:spcBef>
                <a:spcPct val="0"/>
              </a:spcBef>
            </a:pPr>
            <a:r>
              <a:rPr lang="zh-CN" altLang="en-US" sz="1800" b="1" dirty="0">
                <a:latin typeface="宋体" charset="-122"/>
              </a:rPr>
              <a:t>罗雪娟（</a:t>
            </a:r>
            <a:r>
              <a:rPr lang="en-US" altLang="zh-CN" sz="1800" b="1" dirty="0" err="1">
                <a:latin typeface="宋体" charset="-122"/>
              </a:rPr>
              <a:t>Luo</a:t>
            </a:r>
            <a:r>
              <a:rPr lang="en-US" altLang="zh-CN" sz="1800" b="1" dirty="0">
                <a:latin typeface="宋体" charset="-122"/>
              </a:rPr>
              <a:t> </a:t>
            </a:r>
            <a:r>
              <a:rPr lang="en-US" altLang="zh-CN" sz="1800" b="1" dirty="0" err="1">
                <a:latin typeface="宋体" charset="-122"/>
              </a:rPr>
              <a:t>Xuejuan</a:t>
            </a:r>
            <a:r>
              <a:rPr lang="zh-CN" altLang="en-US" sz="1800" b="1" dirty="0">
                <a:latin typeface="宋体" charset="-122"/>
              </a:rPr>
              <a:t>）</a:t>
            </a:r>
            <a:r>
              <a:rPr lang="en-US" altLang="zh-CN" sz="1800" b="1" dirty="0">
                <a:latin typeface="宋体" charset="-122"/>
              </a:rPr>
              <a:t>,</a:t>
            </a:r>
            <a:r>
              <a:rPr lang="zh-CN" altLang="en-US" sz="1800" b="1" dirty="0">
                <a:latin typeface="宋体" charset="-122"/>
              </a:rPr>
              <a:t>昵称：罗罗，女，</a:t>
            </a:r>
            <a:r>
              <a:rPr lang="en-US" altLang="zh-CN" sz="1800" b="1" dirty="0">
                <a:latin typeface="宋体" charset="-122"/>
              </a:rPr>
              <a:t>23</a:t>
            </a:r>
            <a:r>
              <a:rPr lang="zh-CN" altLang="en-US" sz="1800" b="1" dirty="0">
                <a:latin typeface="宋体" charset="-122"/>
              </a:rPr>
              <a:t>岁，浙江人；</a:t>
            </a:r>
            <a:endParaRPr lang="en-US" altLang="zh-CN" sz="1800" b="1" dirty="0">
              <a:latin typeface="宋体" charset="-122"/>
            </a:endParaRPr>
          </a:p>
          <a:p>
            <a:pPr>
              <a:lnSpc>
                <a:spcPct val="75000"/>
              </a:lnSpc>
              <a:spcBef>
                <a:spcPct val="0"/>
              </a:spcBef>
            </a:pPr>
            <a:endParaRPr lang="zh-CN" altLang="en-US" sz="1800" b="1" dirty="0">
              <a:latin typeface="宋体" charset="-122"/>
            </a:endParaRPr>
          </a:p>
          <a:p>
            <a:pPr>
              <a:lnSpc>
                <a:spcPct val="75000"/>
              </a:lnSpc>
              <a:spcBef>
                <a:spcPct val="0"/>
              </a:spcBef>
            </a:pPr>
            <a:r>
              <a:rPr lang="zh-CN" altLang="en-US" sz="1800" b="1" dirty="0">
                <a:latin typeface="宋体" charset="-122"/>
              </a:rPr>
              <a:t>从小接受游泳训练，</a:t>
            </a:r>
            <a:r>
              <a:rPr lang="en-US" altLang="zh-CN" sz="1800" b="1" dirty="0">
                <a:latin typeface="宋体" charset="-122"/>
              </a:rPr>
              <a:t>2000</a:t>
            </a:r>
            <a:r>
              <a:rPr lang="zh-CN" altLang="en-US" sz="1800" b="1" dirty="0">
                <a:latin typeface="宋体" charset="-122"/>
              </a:rPr>
              <a:t>年，崭露头角；</a:t>
            </a:r>
            <a:endParaRPr lang="en-US" altLang="zh-CN" sz="1800" b="1" dirty="0">
              <a:latin typeface="宋体" charset="-122"/>
            </a:endParaRPr>
          </a:p>
          <a:p>
            <a:pPr>
              <a:lnSpc>
                <a:spcPct val="75000"/>
              </a:lnSpc>
              <a:spcBef>
                <a:spcPct val="0"/>
              </a:spcBef>
            </a:pPr>
            <a:endParaRPr lang="zh-CN" altLang="en-US" sz="1800" b="1" dirty="0">
              <a:latin typeface="宋体" charset="-122"/>
            </a:endParaRPr>
          </a:p>
          <a:p>
            <a:pPr>
              <a:lnSpc>
                <a:spcPct val="75000"/>
              </a:lnSpc>
              <a:spcBef>
                <a:spcPct val="0"/>
              </a:spcBef>
            </a:pPr>
            <a:r>
              <a:rPr lang="zh-CN" altLang="en-US" sz="1800" b="1" dirty="0">
                <a:latin typeface="宋体" charset="-122"/>
              </a:rPr>
              <a:t>取得成绩：</a:t>
            </a:r>
            <a:r>
              <a:rPr lang="en-US" altLang="zh-CN" sz="1800" b="1" dirty="0">
                <a:latin typeface="宋体" charset="-122"/>
              </a:rPr>
              <a:t>2003</a:t>
            </a:r>
            <a:r>
              <a:rPr lang="zh-CN" altLang="en-US" sz="1800" b="1" dirty="0">
                <a:latin typeface="宋体" charset="-122"/>
              </a:rPr>
              <a:t>年在巴塞罗那世界锦标赛中获得三枚金牌；</a:t>
            </a:r>
            <a:r>
              <a:rPr lang="en-US" altLang="zh-CN" sz="1800" b="1" dirty="0">
                <a:latin typeface="宋体" charset="-122"/>
              </a:rPr>
              <a:t>2004</a:t>
            </a:r>
            <a:r>
              <a:rPr lang="zh-CN" altLang="en-US" sz="1800" b="1" dirty="0">
                <a:latin typeface="宋体" charset="-122"/>
              </a:rPr>
              <a:t>年雅典奥运会打破纪录；夺得</a:t>
            </a:r>
            <a:r>
              <a:rPr lang="en-US" altLang="zh-CN" sz="1800" b="1" dirty="0">
                <a:latin typeface="宋体" charset="-122"/>
              </a:rPr>
              <a:t>100</a:t>
            </a:r>
            <a:r>
              <a:rPr lang="zh-CN" altLang="en-US" sz="1800" b="1" dirty="0">
                <a:latin typeface="宋体" charset="-122"/>
              </a:rPr>
              <a:t>米游泳冠军。</a:t>
            </a:r>
            <a:endParaRPr lang="en-US" altLang="zh-CN" sz="1800" b="1" dirty="0">
              <a:latin typeface="宋体" charset="-122"/>
            </a:endParaRPr>
          </a:p>
          <a:p>
            <a:pPr>
              <a:lnSpc>
                <a:spcPct val="75000"/>
              </a:lnSpc>
              <a:spcBef>
                <a:spcPct val="0"/>
              </a:spcBef>
            </a:pPr>
            <a:endParaRPr lang="zh-CN" altLang="en-US" sz="1800" b="1" dirty="0">
              <a:latin typeface="宋体" charset="-122"/>
            </a:endParaRPr>
          </a:p>
          <a:p>
            <a:pPr>
              <a:lnSpc>
                <a:spcPct val="75000"/>
              </a:lnSpc>
              <a:spcBef>
                <a:spcPct val="0"/>
              </a:spcBef>
            </a:pPr>
            <a:r>
              <a:rPr lang="zh-CN" altLang="en-US" sz="1800" b="1" dirty="0">
                <a:latin typeface="宋体" charset="-122"/>
              </a:rPr>
              <a:t>其他情况：由于身体原因，现宣布退役，将到北京大学读书。</a:t>
            </a:r>
            <a:endParaRPr lang="en-US" altLang="zh-CN" sz="1800" b="1" dirty="0">
              <a:latin typeface="宋体" charset="-122"/>
            </a:endParaRPr>
          </a:p>
          <a:p>
            <a:pPr>
              <a:lnSpc>
                <a:spcPct val="75000"/>
              </a:lnSpc>
              <a:spcBef>
                <a:spcPct val="0"/>
              </a:spcBef>
            </a:pPr>
            <a:endParaRPr lang="en-US" altLang="zh-CN" sz="1800" b="1" dirty="0">
              <a:latin typeface="宋体" charset="-122"/>
            </a:endParaRPr>
          </a:p>
          <a:p>
            <a:pPr>
              <a:lnSpc>
                <a:spcPct val="75000"/>
              </a:lnSpc>
              <a:spcBef>
                <a:spcPct val="0"/>
              </a:spcBef>
            </a:pPr>
            <a:endParaRPr lang="zh-CN" altLang="en-US" sz="1800" b="1" dirty="0">
              <a:latin typeface="宋体" charset="-122"/>
            </a:endParaRPr>
          </a:p>
          <a:p>
            <a:pPr>
              <a:lnSpc>
                <a:spcPct val="75000"/>
              </a:lnSpc>
              <a:spcBef>
                <a:spcPct val="0"/>
              </a:spcBef>
            </a:pPr>
            <a:r>
              <a:rPr lang="zh-CN" altLang="en-US" sz="1800" b="1" dirty="0">
                <a:solidFill>
                  <a:srgbClr val="0000FF"/>
                </a:solidFill>
                <a:latin typeface="宋体" charset="-122"/>
              </a:rPr>
              <a:t>注意：</a:t>
            </a:r>
            <a:r>
              <a:rPr lang="en-US" altLang="zh-CN" sz="1800" b="1" dirty="0">
                <a:latin typeface="宋体" charset="-122"/>
              </a:rPr>
              <a:t>1</a:t>
            </a:r>
            <a:r>
              <a:rPr lang="zh-CN" altLang="en-US" sz="1800" b="1" dirty="0">
                <a:latin typeface="宋体" charset="-122"/>
              </a:rPr>
              <a:t>）要有标题。</a:t>
            </a:r>
          </a:p>
          <a:p>
            <a:pPr>
              <a:lnSpc>
                <a:spcPct val="75000"/>
              </a:lnSpc>
              <a:spcBef>
                <a:spcPct val="0"/>
              </a:spcBef>
            </a:pPr>
            <a:r>
              <a:rPr lang="zh-CN" altLang="en-US" sz="1800" b="1" dirty="0">
                <a:latin typeface="宋体" charset="-122"/>
              </a:rPr>
              <a:t>	  </a:t>
            </a:r>
            <a:r>
              <a:rPr lang="en-US" altLang="zh-CN" sz="1800" b="1" dirty="0">
                <a:latin typeface="宋体" charset="-122"/>
              </a:rPr>
              <a:t>2</a:t>
            </a:r>
            <a:r>
              <a:rPr lang="zh-CN" altLang="en-US" sz="1800" b="1" dirty="0">
                <a:latin typeface="宋体" charset="-122"/>
              </a:rPr>
              <a:t>）介绍须包括所有内容要点，但不要逐条译成英语。</a:t>
            </a:r>
          </a:p>
          <a:p>
            <a:pPr>
              <a:lnSpc>
                <a:spcPct val="75000"/>
              </a:lnSpc>
              <a:spcBef>
                <a:spcPct val="0"/>
              </a:spcBef>
            </a:pPr>
            <a:r>
              <a:rPr lang="zh-CN" altLang="en-US" sz="1800" b="1" dirty="0">
                <a:solidFill>
                  <a:srgbClr val="0000FF"/>
                </a:solidFill>
                <a:latin typeface="宋体" charset="-122"/>
              </a:rPr>
              <a:t>写作要求</a:t>
            </a:r>
            <a:r>
              <a:rPr lang="en-US" altLang="zh-CN" sz="1800" b="1" dirty="0">
                <a:solidFill>
                  <a:srgbClr val="0000FF"/>
                </a:solidFill>
                <a:latin typeface="宋体" charset="-122"/>
              </a:rPr>
              <a:t>:</a:t>
            </a:r>
            <a:r>
              <a:rPr lang="en-US" altLang="zh-CN" sz="1800" b="1" dirty="0">
                <a:latin typeface="宋体" charset="-122"/>
              </a:rPr>
              <a:t> </a:t>
            </a:r>
            <a:r>
              <a:rPr lang="zh-CN" altLang="en-US" sz="1800" b="1" dirty="0">
                <a:latin typeface="宋体" charset="-122"/>
              </a:rPr>
              <a:t>只能使用</a:t>
            </a:r>
            <a:r>
              <a:rPr lang="en-US" altLang="zh-CN" sz="1800" b="1" dirty="0">
                <a:latin typeface="宋体" charset="-122"/>
              </a:rPr>
              <a:t>5</a:t>
            </a:r>
            <a:r>
              <a:rPr lang="zh-CN" altLang="en-US" sz="1800" b="1" dirty="0">
                <a:latin typeface="宋体" charset="-122"/>
              </a:rPr>
              <a:t>个句子表达全部的内容</a:t>
            </a:r>
          </a:p>
          <a:p>
            <a:pPr>
              <a:lnSpc>
                <a:spcPct val="75000"/>
              </a:lnSpc>
              <a:spcBef>
                <a:spcPct val="0"/>
              </a:spcBef>
            </a:pPr>
            <a:r>
              <a:rPr lang="zh-CN" altLang="en-US" sz="1800" b="1" dirty="0">
                <a:solidFill>
                  <a:srgbClr val="0000FF"/>
                </a:solidFill>
                <a:latin typeface="宋体" charset="-122"/>
              </a:rPr>
              <a:t>评分标准</a:t>
            </a:r>
            <a:r>
              <a:rPr lang="en-US" altLang="zh-CN" sz="1800" b="1" dirty="0">
                <a:solidFill>
                  <a:srgbClr val="0000FF"/>
                </a:solidFill>
                <a:latin typeface="宋体" charset="-122"/>
              </a:rPr>
              <a:t>:</a:t>
            </a:r>
            <a:r>
              <a:rPr lang="en-US" altLang="zh-CN" sz="1800" b="1" dirty="0">
                <a:latin typeface="宋体" charset="-122"/>
              </a:rPr>
              <a:t> </a:t>
            </a:r>
            <a:r>
              <a:rPr lang="zh-CN" altLang="en-US" sz="1800" b="1" dirty="0">
                <a:latin typeface="宋体" charset="-122"/>
              </a:rPr>
              <a:t>句子结构的准确性，信息内容的完整性和连贯性 </a:t>
            </a:r>
          </a:p>
        </p:txBody>
      </p:sp>
    </p:spTree>
    <p:extLst>
      <p:ext uri="{BB962C8B-B14F-4D97-AF65-F5344CB8AC3E}">
        <p14:creationId xmlns:p14="http://schemas.microsoft.com/office/powerpoint/2010/main" val="2456999396"/>
      </p:ext>
    </p:extLst>
  </p:cSld>
  <p:clrMapOvr>
    <a:masterClrMapping/>
  </p:clrMapOvr>
  <p:transition spd="med"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a:lnSpc>
                <a:spcPct val="80000"/>
              </a:lnSpc>
              <a:spcBef>
                <a:spcPct val="5000"/>
              </a:spcBef>
            </a:pPr>
            <a:br>
              <a:rPr lang="en-US" altLang="zh-CN" sz="2400" dirty="0">
                <a:solidFill>
                  <a:schemeClr val="tx1">
                    <a:lumMod val="50000"/>
                  </a:schemeClr>
                </a:solidFill>
              </a:rPr>
            </a:br>
            <a:r>
              <a:rPr lang="en-US" altLang="zh-CN" sz="2100" dirty="0">
                <a:solidFill>
                  <a:schemeClr val="tx1">
                    <a:lumMod val="50000"/>
                  </a:schemeClr>
                </a:solidFill>
                <a:latin typeface="Times New Roman" pitchFamily="18" charset="0"/>
              </a:rPr>
              <a:t> </a:t>
            </a:r>
            <a:r>
              <a:rPr lang="zh-CN" altLang="en-US" sz="2100" dirty="0">
                <a:solidFill>
                  <a:schemeClr val="tx1">
                    <a:lumMod val="50000"/>
                  </a:schemeClr>
                </a:solidFill>
                <a:latin typeface="Times New Roman" pitchFamily="18" charset="0"/>
              </a:rPr>
              <a:t>根据下列提示，写一篇介绍我国著名的水稻专家袁隆平的文章。</a:t>
            </a:r>
            <a:br>
              <a:rPr lang="en-US" altLang="zh-CN" sz="2100" dirty="0">
                <a:solidFill>
                  <a:schemeClr val="tx1">
                    <a:lumMod val="50000"/>
                  </a:schemeClr>
                </a:solidFill>
                <a:latin typeface="Times New Roman" pitchFamily="18" charset="0"/>
              </a:rPr>
            </a:br>
            <a:br>
              <a:rPr lang="zh-CN" altLang="en-US" sz="2100" dirty="0">
                <a:solidFill>
                  <a:schemeClr val="tx1">
                    <a:lumMod val="50000"/>
                  </a:schemeClr>
                </a:solidFill>
                <a:latin typeface="Times New Roman" pitchFamily="18" charset="0"/>
              </a:rPr>
            </a:br>
            <a:r>
              <a:rPr lang="en-US" altLang="zh-CN" sz="2100" dirty="0">
                <a:solidFill>
                  <a:schemeClr val="tx1">
                    <a:lumMod val="50000"/>
                  </a:schemeClr>
                </a:solidFill>
                <a:latin typeface="Times New Roman" pitchFamily="18" charset="0"/>
              </a:rPr>
              <a:t>1</a:t>
            </a:r>
            <a:r>
              <a:rPr lang="zh-CN" altLang="en-US" sz="2100" dirty="0">
                <a:solidFill>
                  <a:schemeClr val="tx1">
                    <a:lumMod val="50000"/>
                  </a:schemeClr>
                </a:solidFill>
                <a:latin typeface="Times New Roman" pitchFamily="18" charset="0"/>
              </a:rPr>
              <a:t>．袁隆平</a:t>
            </a:r>
            <a:r>
              <a:rPr lang="en-US" altLang="zh-CN" sz="2100" dirty="0">
                <a:solidFill>
                  <a:schemeClr val="tx1">
                    <a:lumMod val="50000"/>
                  </a:schemeClr>
                </a:solidFill>
                <a:latin typeface="Times New Roman" pitchFamily="18" charset="0"/>
              </a:rPr>
              <a:t>, 1937</a:t>
            </a:r>
            <a:r>
              <a:rPr lang="zh-CN" altLang="en-US" sz="2100" dirty="0">
                <a:solidFill>
                  <a:schemeClr val="tx1">
                    <a:lumMod val="50000"/>
                  </a:schemeClr>
                </a:solidFill>
                <a:latin typeface="Times New Roman" pitchFamily="18" charset="0"/>
              </a:rPr>
              <a:t>年</a:t>
            </a:r>
            <a:r>
              <a:rPr lang="en-US" altLang="zh-CN" sz="2100" dirty="0">
                <a:solidFill>
                  <a:schemeClr val="tx1">
                    <a:lumMod val="50000"/>
                  </a:schemeClr>
                </a:solidFill>
                <a:latin typeface="Times New Roman" pitchFamily="18" charset="0"/>
              </a:rPr>
              <a:t>9</a:t>
            </a:r>
            <a:r>
              <a:rPr lang="zh-CN" altLang="en-US" sz="2100" dirty="0">
                <a:solidFill>
                  <a:schemeClr val="tx1">
                    <a:lumMod val="50000"/>
                  </a:schemeClr>
                </a:solidFill>
                <a:latin typeface="Times New Roman" pitchFamily="18" charset="0"/>
              </a:rPr>
              <a:t>月</a:t>
            </a:r>
            <a:r>
              <a:rPr lang="en-US" altLang="zh-CN" sz="2100" dirty="0">
                <a:solidFill>
                  <a:schemeClr val="tx1">
                    <a:lumMod val="50000"/>
                  </a:schemeClr>
                </a:solidFill>
                <a:latin typeface="Times New Roman" pitchFamily="18" charset="0"/>
              </a:rPr>
              <a:t>7</a:t>
            </a:r>
            <a:r>
              <a:rPr lang="zh-CN" altLang="en-US" sz="2100" dirty="0">
                <a:solidFill>
                  <a:schemeClr val="tx1">
                    <a:lumMod val="50000"/>
                  </a:schemeClr>
                </a:solidFill>
                <a:latin typeface="Times New Roman" pitchFamily="18" charset="0"/>
              </a:rPr>
              <a:t>日出生在重庆的一个贫困农民家庭。</a:t>
            </a:r>
            <a:br>
              <a:rPr lang="zh-CN" altLang="en-US" sz="2100" dirty="0">
                <a:solidFill>
                  <a:schemeClr val="tx1">
                    <a:lumMod val="50000"/>
                  </a:schemeClr>
                </a:solidFill>
                <a:latin typeface="Times New Roman" pitchFamily="18" charset="0"/>
              </a:rPr>
            </a:br>
            <a:r>
              <a:rPr lang="en-US" altLang="zh-CN" sz="2100" dirty="0">
                <a:solidFill>
                  <a:schemeClr val="tx1">
                    <a:lumMod val="50000"/>
                  </a:schemeClr>
                </a:solidFill>
                <a:latin typeface="Times New Roman" pitchFamily="18" charset="0"/>
              </a:rPr>
              <a:t>2</a:t>
            </a:r>
            <a:r>
              <a:rPr lang="zh-CN" altLang="en-US" sz="2100" dirty="0">
                <a:solidFill>
                  <a:schemeClr val="tx1">
                    <a:lumMod val="50000"/>
                  </a:schemeClr>
                </a:solidFill>
                <a:latin typeface="Times New Roman" pitchFamily="18" charset="0"/>
              </a:rPr>
              <a:t>．</a:t>
            </a:r>
            <a:r>
              <a:rPr lang="en-US" altLang="zh-CN" sz="2100" dirty="0">
                <a:solidFill>
                  <a:schemeClr val="tx1">
                    <a:lumMod val="50000"/>
                  </a:schemeClr>
                </a:solidFill>
                <a:latin typeface="Times New Roman" pitchFamily="18" charset="0"/>
              </a:rPr>
              <a:t>1953</a:t>
            </a:r>
            <a:r>
              <a:rPr lang="zh-CN" altLang="en-US" sz="2100" dirty="0">
                <a:solidFill>
                  <a:schemeClr val="tx1">
                    <a:lumMod val="50000"/>
                  </a:schemeClr>
                </a:solidFill>
                <a:latin typeface="Times New Roman" pitchFamily="18" charset="0"/>
              </a:rPr>
              <a:t>年毕业于西南农学院，毕业后被分配到湘西农校任教。</a:t>
            </a:r>
            <a:br>
              <a:rPr lang="zh-CN" altLang="en-US" sz="2100" dirty="0">
                <a:solidFill>
                  <a:schemeClr val="tx1">
                    <a:lumMod val="50000"/>
                  </a:schemeClr>
                </a:solidFill>
                <a:latin typeface="Times New Roman" pitchFamily="18" charset="0"/>
              </a:rPr>
            </a:br>
            <a:r>
              <a:rPr lang="en-US" altLang="zh-CN" sz="2100" dirty="0">
                <a:solidFill>
                  <a:schemeClr val="tx1">
                    <a:lumMod val="50000"/>
                  </a:schemeClr>
                </a:solidFill>
                <a:latin typeface="Times New Roman" pitchFamily="18" charset="0"/>
              </a:rPr>
              <a:t>3</a:t>
            </a:r>
            <a:r>
              <a:rPr lang="zh-CN" altLang="en-US" sz="2100" dirty="0">
                <a:solidFill>
                  <a:schemeClr val="tx1">
                    <a:lumMod val="50000"/>
                  </a:schemeClr>
                </a:solidFill>
                <a:latin typeface="Times New Roman" pitchFamily="18" charset="0"/>
              </a:rPr>
              <a:t>．</a:t>
            </a:r>
            <a:r>
              <a:rPr lang="en-US" altLang="zh-CN" sz="2100" dirty="0">
                <a:solidFill>
                  <a:schemeClr val="tx1">
                    <a:lumMod val="50000"/>
                  </a:schemeClr>
                </a:solidFill>
                <a:latin typeface="Times New Roman" pitchFamily="18" charset="0"/>
              </a:rPr>
              <a:t>1964</a:t>
            </a:r>
            <a:r>
              <a:rPr lang="zh-CN" altLang="en-US" sz="2100" dirty="0">
                <a:solidFill>
                  <a:schemeClr val="tx1">
                    <a:lumMod val="50000"/>
                  </a:schemeClr>
                </a:solidFill>
                <a:latin typeface="Times New Roman" pitchFamily="18" charset="0"/>
              </a:rPr>
              <a:t>年开始从事水稻研究。</a:t>
            </a:r>
            <a:r>
              <a:rPr lang="en-US" altLang="zh-CN" sz="2100" dirty="0">
                <a:solidFill>
                  <a:schemeClr val="tx1">
                    <a:lumMod val="50000"/>
                  </a:schemeClr>
                </a:solidFill>
                <a:latin typeface="Times New Roman" pitchFamily="18" charset="0"/>
              </a:rPr>
              <a:t>1981</a:t>
            </a:r>
            <a:r>
              <a:rPr lang="zh-CN" altLang="en-US" sz="2100" dirty="0">
                <a:solidFill>
                  <a:schemeClr val="tx1">
                    <a:lumMod val="50000"/>
                  </a:schemeClr>
                </a:solidFill>
                <a:latin typeface="Times New Roman" pitchFamily="18" charset="0"/>
              </a:rPr>
              <a:t>年荣获我国第一个国家发明特等奖，被国际上誉为“杂交水稻之父”。</a:t>
            </a:r>
            <a:br>
              <a:rPr lang="zh-CN" altLang="en-US" sz="2100" dirty="0">
                <a:solidFill>
                  <a:schemeClr val="tx1">
                    <a:lumMod val="50000"/>
                  </a:schemeClr>
                </a:solidFill>
                <a:latin typeface="Times New Roman" pitchFamily="18" charset="0"/>
              </a:rPr>
            </a:br>
            <a:r>
              <a:rPr lang="en-US" altLang="zh-CN" sz="2100" dirty="0">
                <a:solidFill>
                  <a:schemeClr val="tx1">
                    <a:lumMod val="50000"/>
                  </a:schemeClr>
                </a:solidFill>
                <a:latin typeface="Times New Roman" pitchFamily="18" charset="0"/>
              </a:rPr>
              <a:t>4</a:t>
            </a:r>
            <a:r>
              <a:rPr lang="zh-CN" altLang="en-US" sz="2100" dirty="0">
                <a:solidFill>
                  <a:schemeClr val="tx1">
                    <a:lumMod val="50000"/>
                  </a:schemeClr>
                </a:solidFill>
                <a:latin typeface="Times New Roman" pitchFamily="18" charset="0"/>
              </a:rPr>
              <a:t>．生活简朴，不计名利。 </a:t>
            </a:r>
            <a:br>
              <a:rPr lang="en-US" altLang="zh-CN" sz="2100" dirty="0">
                <a:solidFill>
                  <a:schemeClr val="tx1">
                    <a:lumMod val="50000"/>
                  </a:schemeClr>
                </a:solidFill>
                <a:latin typeface="Times New Roman" pitchFamily="18" charset="0"/>
              </a:rPr>
            </a:br>
            <a:br>
              <a:rPr lang="zh-CN" altLang="en-US" sz="2100" dirty="0">
                <a:solidFill>
                  <a:schemeClr val="tx1">
                    <a:lumMod val="50000"/>
                  </a:schemeClr>
                </a:solidFill>
                <a:latin typeface="Times New Roman" pitchFamily="18" charset="0"/>
              </a:rPr>
            </a:br>
            <a:r>
              <a:rPr lang="zh-CN" altLang="en-US" sz="2100" dirty="0">
                <a:solidFill>
                  <a:schemeClr val="tx1">
                    <a:lumMod val="50000"/>
                  </a:schemeClr>
                </a:solidFill>
                <a:latin typeface="Times New Roman" pitchFamily="18" charset="0"/>
              </a:rPr>
              <a:t>         </a:t>
            </a:r>
            <a:r>
              <a:rPr lang="zh-CN" altLang="en-US" sz="2100" i="1" dirty="0">
                <a:solidFill>
                  <a:schemeClr val="tx1">
                    <a:lumMod val="50000"/>
                  </a:schemeClr>
                </a:solidFill>
                <a:latin typeface="Times New Roman" pitchFamily="18" charset="0"/>
              </a:rPr>
              <a:t>注意：</a:t>
            </a:r>
            <a:br>
              <a:rPr lang="zh-CN" altLang="en-US" sz="2100" i="1" dirty="0">
                <a:solidFill>
                  <a:schemeClr val="tx1">
                    <a:lumMod val="50000"/>
                  </a:schemeClr>
                </a:solidFill>
                <a:latin typeface="Times New Roman" pitchFamily="18" charset="0"/>
              </a:rPr>
            </a:br>
            <a:r>
              <a:rPr lang="zh-CN" altLang="en-US" sz="2100" dirty="0">
                <a:solidFill>
                  <a:schemeClr val="tx1">
                    <a:lumMod val="50000"/>
                  </a:schemeClr>
                </a:solidFill>
                <a:latin typeface="Times New Roman" pitchFamily="18" charset="0"/>
              </a:rPr>
              <a:t>   </a:t>
            </a:r>
            <a:r>
              <a:rPr lang="en-US" altLang="zh-CN" sz="2100" dirty="0">
                <a:solidFill>
                  <a:schemeClr val="tx1">
                    <a:lumMod val="50000"/>
                  </a:schemeClr>
                </a:solidFill>
                <a:latin typeface="Times New Roman" pitchFamily="18" charset="0"/>
              </a:rPr>
              <a:t>1</a:t>
            </a:r>
            <a:r>
              <a:rPr lang="zh-CN" altLang="en-US" sz="2100" dirty="0">
                <a:solidFill>
                  <a:schemeClr val="tx1">
                    <a:lumMod val="50000"/>
                  </a:schemeClr>
                </a:solidFill>
                <a:latin typeface="Times New Roman" pitchFamily="18" charset="0"/>
              </a:rPr>
              <a:t>）要有标题。</a:t>
            </a:r>
            <a:br>
              <a:rPr lang="zh-CN" altLang="en-US" sz="2100" dirty="0">
                <a:solidFill>
                  <a:schemeClr val="tx1">
                    <a:lumMod val="50000"/>
                  </a:schemeClr>
                </a:solidFill>
                <a:latin typeface="Times New Roman" pitchFamily="18" charset="0"/>
              </a:rPr>
            </a:br>
            <a:r>
              <a:rPr lang="zh-CN" altLang="en-US" sz="2100" dirty="0">
                <a:solidFill>
                  <a:schemeClr val="tx1">
                    <a:lumMod val="50000"/>
                  </a:schemeClr>
                </a:solidFill>
                <a:latin typeface="Times New Roman" pitchFamily="18" charset="0"/>
              </a:rPr>
              <a:t>   </a:t>
            </a:r>
            <a:r>
              <a:rPr lang="en-US" altLang="zh-CN" sz="2100" dirty="0">
                <a:solidFill>
                  <a:schemeClr val="tx1">
                    <a:lumMod val="50000"/>
                  </a:schemeClr>
                </a:solidFill>
                <a:latin typeface="Times New Roman" pitchFamily="18" charset="0"/>
              </a:rPr>
              <a:t>2</a:t>
            </a:r>
            <a:r>
              <a:rPr lang="zh-CN" altLang="en-US" sz="2100" dirty="0">
                <a:solidFill>
                  <a:schemeClr val="tx1">
                    <a:lumMod val="50000"/>
                  </a:schemeClr>
                </a:solidFill>
                <a:latin typeface="Times New Roman" pitchFamily="18" charset="0"/>
              </a:rPr>
              <a:t>）介绍须包括所有内容要点，但不要逐条译成英语。</a:t>
            </a:r>
            <a:br>
              <a:rPr lang="zh-CN" altLang="en-US" sz="2100" dirty="0">
                <a:solidFill>
                  <a:schemeClr val="tx1">
                    <a:lumMod val="50000"/>
                  </a:schemeClr>
                </a:solidFill>
                <a:latin typeface="Times New Roman" pitchFamily="18" charset="0"/>
              </a:rPr>
            </a:br>
            <a:r>
              <a:rPr lang="zh-CN" altLang="en-US" sz="2100" dirty="0">
                <a:solidFill>
                  <a:schemeClr val="tx1">
                    <a:lumMod val="50000"/>
                  </a:schemeClr>
                </a:solidFill>
                <a:latin typeface="Times New Roman" pitchFamily="18" charset="0"/>
              </a:rPr>
              <a:t>       写作要求</a:t>
            </a:r>
            <a:r>
              <a:rPr lang="en-US" altLang="zh-CN" sz="2100" dirty="0">
                <a:solidFill>
                  <a:schemeClr val="tx1">
                    <a:lumMod val="50000"/>
                  </a:schemeClr>
                </a:solidFill>
                <a:latin typeface="Times New Roman" pitchFamily="18" charset="0"/>
              </a:rPr>
              <a:t>: </a:t>
            </a:r>
            <a:r>
              <a:rPr lang="zh-CN" altLang="en-US" sz="2100" dirty="0">
                <a:solidFill>
                  <a:schemeClr val="tx1">
                    <a:lumMod val="50000"/>
                  </a:schemeClr>
                </a:solidFill>
                <a:latin typeface="Times New Roman" pitchFamily="18" charset="0"/>
              </a:rPr>
              <a:t>只能使用</a:t>
            </a:r>
            <a:r>
              <a:rPr lang="en-US" altLang="zh-CN" sz="2100" dirty="0">
                <a:solidFill>
                  <a:schemeClr val="tx1">
                    <a:lumMod val="50000"/>
                  </a:schemeClr>
                </a:solidFill>
                <a:latin typeface="Times New Roman" pitchFamily="18" charset="0"/>
              </a:rPr>
              <a:t>5</a:t>
            </a:r>
            <a:r>
              <a:rPr lang="zh-CN" altLang="en-US" sz="2100" dirty="0">
                <a:solidFill>
                  <a:schemeClr val="tx1">
                    <a:lumMod val="50000"/>
                  </a:schemeClr>
                </a:solidFill>
                <a:latin typeface="Times New Roman" pitchFamily="18" charset="0"/>
              </a:rPr>
              <a:t>个句子表达全部的内容。</a:t>
            </a:r>
            <a:br>
              <a:rPr lang="zh-CN" altLang="en-US" sz="2100" dirty="0">
                <a:solidFill>
                  <a:schemeClr val="tx1">
                    <a:lumMod val="50000"/>
                  </a:schemeClr>
                </a:solidFill>
                <a:latin typeface="Times New Roman" pitchFamily="18" charset="0"/>
              </a:rPr>
            </a:br>
            <a:r>
              <a:rPr lang="zh-CN" altLang="en-US" sz="2100" dirty="0">
                <a:solidFill>
                  <a:schemeClr val="tx1">
                    <a:lumMod val="50000"/>
                  </a:schemeClr>
                </a:solidFill>
                <a:latin typeface="Times New Roman" pitchFamily="18" charset="0"/>
              </a:rPr>
              <a:t>       评分标准</a:t>
            </a:r>
            <a:r>
              <a:rPr lang="en-US" altLang="zh-CN" sz="2100" dirty="0">
                <a:solidFill>
                  <a:schemeClr val="tx1">
                    <a:lumMod val="50000"/>
                  </a:schemeClr>
                </a:solidFill>
                <a:latin typeface="Times New Roman" pitchFamily="18" charset="0"/>
              </a:rPr>
              <a:t>: </a:t>
            </a:r>
            <a:r>
              <a:rPr lang="zh-CN" altLang="en-US" sz="2100" dirty="0">
                <a:solidFill>
                  <a:schemeClr val="tx1">
                    <a:lumMod val="50000"/>
                  </a:schemeClr>
                </a:solidFill>
                <a:latin typeface="Times New Roman" pitchFamily="18" charset="0"/>
              </a:rPr>
              <a:t>句子结构的准确性，信息内容的完整性和连贯性。 </a:t>
            </a:r>
            <a:br>
              <a:rPr lang="zh-CN" altLang="zh-CN" sz="2400" dirty="0">
                <a:solidFill>
                  <a:schemeClr val="tx1">
                    <a:lumMod val="50000"/>
                  </a:schemeClr>
                </a:solidFill>
              </a:rPr>
            </a:br>
            <a:br>
              <a:rPr lang="en-US" altLang="zh-CN" sz="2400" b="1" dirty="0">
                <a:latin typeface="隶书" pitchFamily="49" charset="-122"/>
                <a:ea typeface="隶书" pitchFamily="49" charset="-122"/>
              </a:rPr>
            </a:br>
            <a:br>
              <a:rPr lang="en-US" altLang="zh-CN" sz="2400" b="1" dirty="0">
                <a:solidFill>
                  <a:srgbClr val="3E231A"/>
                </a:solidFill>
                <a:latin typeface="Songti SC Regular" charset="0"/>
                <a:ea typeface="Songti SC Regular" charset="0"/>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Tree>
    <p:extLst>
      <p:ext uri="{BB962C8B-B14F-4D97-AF65-F5344CB8AC3E}">
        <p14:creationId xmlns:p14="http://schemas.microsoft.com/office/powerpoint/2010/main" val="1950317986"/>
      </p:ext>
    </p:extLst>
  </p:cSld>
  <p:clrMapOvr>
    <a:masterClrMapping/>
  </p:clrMapOvr>
  <p:transition spd="med"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1174560"/>
            <a:ext cx="9144001" cy="4463081"/>
          </a:xfrm>
          <a:prstGeom prst="rect">
            <a:avLst/>
          </a:prstGeom>
        </p:spPr>
        <p:txBody>
          <a:bodyPr wrap="square">
            <a:spAutoFit/>
          </a:bodyPr>
          <a:lstStyle/>
          <a:p>
            <a:pPr>
              <a:lnSpc>
                <a:spcPct val="75000"/>
              </a:lnSpc>
              <a:spcBef>
                <a:spcPct val="0"/>
              </a:spcBef>
            </a:pPr>
            <a:endParaRPr lang="en-US" altLang="zh-CN" dirty="0">
              <a:latin typeface="Times New Roman" pitchFamily="18" charset="0"/>
            </a:endParaRPr>
          </a:p>
          <a:p>
            <a:pPr>
              <a:lnSpc>
                <a:spcPct val="75000"/>
              </a:lnSpc>
              <a:spcBef>
                <a:spcPct val="0"/>
              </a:spcBef>
            </a:pPr>
            <a:r>
              <a:rPr lang="en-US" altLang="zh-CN" dirty="0">
                <a:latin typeface="Times New Roman" pitchFamily="18" charset="0"/>
              </a:rPr>
              <a:t> </a:t>
            </a:r>
            <a:r>
              <a:rPr lang="zh-CN" altLang="en-US" dirty="0">
                <a:latin typeface="Times New Roman" pitchFamily="18" charset="0"/>
              </a:rPr>
              <a:t>写信向友人介绍作家鲁迅。你的美国朋友布鲁斯开始学习中国文学，来信询问鲁迅其人及作品。你回信介绍鲁迅，内容提要如下</a:t>
            </a:r>
            <a:r>
              <a:rPr lang="en-US" altLang="zh-CN" dirty="0">
                <a:latin typeface="Times New Roman" pitchFamily="18" charset="0"/>
              </a:rPr>
              <a:t>:</a:t>
            </a:r>
          </a:p>
          <a:p>
            <a:pPr>
              <a:lnSpc>
                <a:spcPct val="75000"/>
              </a:lnSpc>
              <a:spcBef>
                <a:spcPct val="0"/>
              </a:spcBef>
            </a:pPr>
            <a:endParaRPr lang="en-US" altLang="zh-CN" dirty="0">
              <a:latin typeface="Times New Roman" pitchFamily="18" charset="0"/>
            </a:endParaRPr>
          </a:p>
          <a:p>
            <a:pPr>
              <a:lnSpc>
                <a:spcPct val="75000"/>
              </a:lnSpc>
              <a:spcBef>
                <a:spcPct val="0"/>
              </a:spcBef>
            </a:pPr>
            <a:endParaRPr lang="zh-CN" altLang="en-US" dirty="0">
              <a:latin typeface="Times New Roman" pitchFamily="18" charset="0"/>
            </a:endParaRPr>
          </a:p>
          <a:p>
            <a:pPr>
              <a:lnSpc>
                <a:spcPct val="75000"/>
              </a:lnSpc>
              <a:spcBef>
                <a:spcPct val="0"/>
              </a:spcBef>
              <a:buFontTx/>
              <a:buNone/>
            </a:pPr>
            <a:r>
              <a:rPr lang="zh-CN" altLang="en-US" dirty="0">
                <a:latin typeface="Times New Roman" pitchFamily="18" charset="0"/>
              </a:rPr>
              <a:t>（</a:t>
            </a:r>
            <a:r>
              <a:rPr lang="en-US" altLang="zh-CN" dirty="0">
                <a:latin typeface="Times New Roman" pitchFamily="18" charset="0"/>
              </a:rPr>
              <a:t>1</a:t>
            </a:r>
            <a:r>
              <a:rPr lang="zh-CN" altLang="en-US" dirty="0">
                <a:latin typeface="Times New Roman" pitchFamily="18" charset="0"/>
              </a:rPr>
              <a:t>）鲁迅，原名周树人，浙江绍兴人，为了国家，弃医从文。</a:t>
            </a:r>
            <a:endParaRPr lang="en-US" altLang="zh-CN" dirty="0">
              <a:latin typeface="Times New Roman" pitchFamily="18" charset="0"/>
            </a:endParaRPr>
          </a:p>
          <a:p>
            <a:pPr>
              <a:lnSpc>
                <a:spcPct val="75000"/>
              </a:lnSpc>
              <a:spcBef>
                <a:spcPct val="0"/>
              </a:spcBef>
              <a:buFontTx/>
              <a:buNone/>
            </a:pPr>
            <a:endParaRPr lang="zh-CN" altLang="en-US" dirty="0">
              <a:latin typeface="Times New Roman" pitchFamily="18" charset="0"/>
            </a:endParaRPr>
          </a:p>
          <a:p>
            <a:pPr>
              <a:lnSpc>
                <a:spcPct val="75000"/>
              </a:lnSpc>
              <a:spcBef>
                <a:spcPct val="0"/>
              </a:spcBef>
              <a:buFontTx/>
              <a:buNone/>
            </a:pPr>
            <a:r>
              <a:rPr lang="zh-CN" altLang="en-US" dirty="0">
                <a:latin typeface="Times New Roman" pitchFamily="18" charset="0"/>
              </a:rPr>
              <a:t>（</a:t>
            </a:r>
            <a:r>
              <a:rPr lang="en-US" altLang="zh-CN" dirty="0">
                <a:latin typeface="Times New Roman" pitchFamily="18" charset="0"/>
              </a:rPr>
              <a:t>2</a:t>
            </a:r>
            <a:r>
              <a:rPr lang="zh-CN" altLang="en-US" dirty="0">
                <a:latin typeface="Times New Roman" pitchFamily="18" charset="0"/>
              </a:rPr>
              <a:t>）著名的作家，思想家，而且还是中国现代文学的开创者。</a:t>
            </a:r>
            <a:endParaRPr lang="en-US" altLang="zh-CN" dirty="0">
              <a:latin typeface="Times New Roman" pitchFamily="18" charset="0"/>
            </a:endParaRPr>
          </a:p>
          <a:p>
            <a:pPr>
              <a:lnSpc>
                <a:spcPct val="75000"/>
              </a:lnSpc>
              <a:spcBef>
                <a:spcPct val="0"/>
              </a:spcBef>
              <a:buFontTx/>
              <a:buNone/>
            </a:pPr>
            <a:endParaRPr lang="zh-CN" altLang="en-US" dirty="0">
              <a:latin typeface="Times New Roman" pitchFamily="18" charset="0"/>
            </a:endParaRPr>
          </a:p>
          <a:p>
            <a:pPr>
              <a:lnSpc>
                <a:spcPct val="75000"/>
              </a:lnSpc>
              <a:spcBef>
                <a:spcPct val="0"/>
              </a:spcBef>
              <a:buFontTx/>
              <a:buNone/>
            </a:pPr>
            <a:r>
              <a:rPr lang="zh-CN" altLang="en-US" dirty="0">
                <a:latin typeface="Times New Roman" pitchFamily="18" charset="0"/>
              </a:rPr>
              <a:t>（</a:t>
            </a:r>
            <a:r>
              <a:rPr lang="en-US" altLang="zh-CN" dirty="0">
                <a:latin typeface="Times New Roman" pitchFamily="18" charset="0"/>
              </a:rPr>
              <a:t>3</a:t>
            </a:r>
            <a:r>
              <a:rPr lang="zh-CN" altLang="en-US" dirty="0">
                <a:latin typeface="Times New Roman" pitchFamily="18" charset="0"/>
              </a:rPr>
              <a:t>）小说被译成多种文字，并被制成电影，如</a:t>
            </a:r>
            <a:r>
              <a:rPr lang="en-US" altLang="zh-CN" dirty="0">
                <a:latin typeface="Times New Roman" pitchFamily="18" charset="0"/>
              </a:rPr>
              <a:t>《</a:t>
            </a:r>
            <a:r>
              <a:rPr lang="zh-CN" altLang="en-US" dirty="0">
                <a:latin typeface="Times New Roman" pitchFamily="18" charset="0"/>
              </a:rPr>
              <a:t>阿</a:t>
            </a:r>
            <a:r>
              <a:rPr lang="en-US" altLang="zh-CN" dirty="0">
                <a:latin typeface="Times New Roman" pitchFamily="18" charset="0"/>
              </a:rPr>
              <a:t>Q</a:t>
            </a:r>
            <a:r>
              <a:rPr lang="zh-CN" altLang="en-US" dirty="0">
                <a:latin typeface="Times New Roman" pitchFamily="18" charset="0"/>
              </a:rPr>
              <a:t>正传</a:t>
            </a:r>
            <a:r>
              <a:rPr lang="en-US" altLang="zh-CN" dirty="0">
                <a:latin typeface="Times New Roman" pitchFamily="18" charset="0"/>
              </a:rPr>
              <a:t>》</a:t>
            </a:r>
            <a:r>
              <a:rPr lang="zh-CN" altLang="en-US" dirty="0">
                <a:latin typeface="Times New Roman" pitchFamily="18" charset="0"/>
              </a:rPr>
              <a:t>、</a:t>
            </a:r>
            <a:r>
              <a:rPr lang="en-US" altLang="zh-CN" dirty="0">
                <a:latin typeface="Times New Roman" pitchFamily="18" charset="0"/>
              </a:rPr>
              <a:t>《</a:t>
            </a:r>
            <a:r>
              <a:rPr lang="zh-CN" altLang="en-US" dirty="0">
                <a:latin typeface="Times New Roman" pitchFamily="18" charset="0"/>
              </a:rPr>
              <a:t>祝福</a:t>
            </a:r>
            <a:r>
              <a:rPr lang="en-US" altLang="zh-CN" dirty="0">
                <a:latin typeface="Times New Roman" pitchFamily="18" charset="0"/>
              </a:rPr>
              <a:t>》</a:t>
            </a:r>
            <a:r>
              <a:rPr lang="zh-CN" altLang="en-US" dirty="0">
                <a:latin typeface="Times New Roman" pitchFamily="18" charset="0"/>
              </a:rPr>
              <a:t>这两部影片。</a:t>
            </a:r>
            <a:endParaRPr lang="en-US" altLang="zh-CN" dirty="0">
              <a:latin typeface="Times New Roman" pitchFamily="18" charset="0"/>
            </a:endParaRPr>
          </a:p>
          <a:p>
            <a:pPr>
              <a:lnSpc>
                <a:spcPct val="75000"/>
              </a:lnSpc>
              <a:spcBef>
                <a:spcPct val="0"/>
              </a:spcBef>
              <a:buFontTx/>
              <a:buNone/>
            </a:pPr>
            <a:endParaRPr lang="zh-CN" altLang="en-US" dirty="0">
              <a:latin typeface="Times New Roman" pitchFamily="18" charset="0"/>
            </a:endParaRPr>
          </a:p>
          <a:p>
            <a:pPr>
              <a:lnSpc>
                <a:spcPct val="75000"/>
              </a:lnSpc>
              <a:spcBef>
                <a:spcPct val="0"/>
              </a:spcBef>
              <a:buFontTx/>
              <a:buNone/>
            </a:pPr>
            <a:r>
              <a:rPr lang="zh-CN" altLang="en-US" dirty="0">
                <a:latin typeface="Times New Roman" pitchFamily="18" charset="0"/>
              </a:rPr>
              <a:t>（</a:t>
            </a:r>
            <a:r>
              <a:rPr lang="en-US" altLang="zh-CN" dirty="0">
                <a:latin typeface="Times New Roman" pitchFamily="18" charset="0"/>
              </a:rPr>
              <a:t>4</a:t>
            </a:r>
            <a:r>
              <a:rPr lang="zh-CN" altLang="en-US" dirty="0">
                <a:latin typeface="Times New Roman" pitchFamily="18" charset="0"/>
              </a:rPr>
              <a:t>）一些作品还被选入了中学和大学课本。</a:t>
            </a:r>
            <a:endParaRPr lang="en-US" altLang="zh-CN" dirty="0">
              <a:latin typeface="Times New Roman" pitchFamily="18" charset="0"/>
            </a:endParaRPr>
          </a:p>
          <a:p>
            <a:pPr>
              <a:lnSpc>
                <a:spcPct val="75000"/>
              </a:lnSpc>
              <a:spcBef>
                <a:spcPct val="0"/>
              </a:spcBef>
              <a:buFontTx/>
              <a:buNone/>
            </a:pPr>
            <a:endParaRPr lang="zh-CN" altLang="en-US" dirty="0">
              <a:latin typeface="Times New Roman" pitchFamily="18" charset="0"/>
            </a:endParaRPr>
          </a:p>
          <a:p>
            <a:pPr>
              <a:lnSpc>
                <a:spcPct val="75000"/>
              </a:lnSpc>
              <a:spcBef>
                <a:spcPct val="0"/>
              </a:spcBef>
              <a:buFontTx/>
              <a:buNone/>
            </a:pPr>
            <a:r>
              <a:rPr lang="zh-CN" altLang="en-US" dirty="0">
                <a:latin typeface="Times New Roman" pitchFamily="18" charset="0"/>
              </a:rPr>
              <a:t>    参考词汇：  阿</a:t>
            </a:r>
            <a:r>
              <a:rPr lang="en-US" altLang="zh-CN" dirty="0">
                <a:latin typeface="Times New Roman" pitchFamily="18" charset="0"/>
              </a:rPr>
              <a:t>Q</a:t>
            </a:r>
            <a:r>
              <a:rPr lang="zh-CN" altLang="en-US" dirty="0">
                <a:latin typeface="Times New Roman" pitchFamily="18" charset="0"/>
              </a:rPr>
              <a:t>正传：</a:t>
            </a:r>
            <a:r>
              <a:rPr lang="en-US" altLang="zh-CN" dirty="0">
                <a:latin typeface="Times New Roman" pitchFamily="18" charset="0"/>
              </a:rPr>
              <a:t>The True Story of AH Q</a:t>
            </a:r>
          </a:p>
          <a:p>
            <a:pPr>
              <a:lnSpc>
                <a:spcPct val="75000"/>
              </a:lnSpc>
              <a:spcBef>
                <a:spcPct val="0"/>
              </a:spcBef>
              <a:buFontTx/>
              <a:buNone/>
            </a:pPr>
            <a:r>
              <a:rPr lang="en-US" altLang="zh-CN" dirty="0">
                <a:latin typeface="Times New Roman" pitchFamily="18" charset="0"/>
              </a:rPr>
              <a:t>                          </a:t>
            </a:r>
            <a:r>
              <a:rPr lang="zh-CN" altLang="en-US" dirty="0">
                <a:latin typeface="Times New Roman" pitchFamily="18" charset="0"/>
              </a:rPr>
              <a:t>祝福：</a:t>
            </a:r>
            <a:r>
              <a:rPr lang="en-US" altLang="zh-CN" dirty="0">
                <a:latin typeface="Times New Roman" pitchFamily="18" charset="0"/>
              </a:rPr>
              <a:t>The New Year’s Sacrifice</a:t>
            </a:r>
          </a:p>
          <a:p>
            <a:pPr>
              <a:lnSpc>
                <a:spcPct val="75000"/>
              </a:lnSpc>
              <a:spcBef>
                <a:spcPct val="0"/>
              </a:spcBef>
              <a:buFontTx/>
              <a:buNone/>
            </a:pPr>
            <a:endParaRPr lang="en-US" altLang="zh-CN" dirty="0">
              <a:latin typeface="Times New Roman" pitchFamily="18" charset="0"/>
            </a:endParaRPr>
          </a:p>
          <a:p>
            <a:pPr>
              <a:lnSpc>
                <a:spcPct val="75000"/>
              </a:lnSpc>
              <a:spcBef>
                <a:spcPct val="0"/>
              </a:spcBef>
              <a:buFontTx/>
              <a:buNone/>
            </a:pPr>
            <a:endParaRPr lang="en-US" altLang="zh-CN" dirty="0">
              <a:latin typeface="Times New Roman" pitchFamily="18" charset="0"/>
            </a:endParaRPr>
          </a:p>
          <a:p>
            <a:pPr>
              <a:lnSpc>
                <a:spcPct val="75000"/>
              </a:lnSpc>
              <a:spcBef>
                <a:spcPct val="0"/>
              </a:spcBef>
            </a:pPr>
            <a:r>
              <a:rPr lang="zh-CN" altLang="en-US" dirty="0">
                <a:latin typeface="Times New Roman" pitchFamily="18" charset="0"/>
              </a:rPr>
              <a:t>注意：</a:t>
            </a:r>
          </a:p>
          <a:p>
            <a:pPr>
              <a:lnSpc>
                <a:spcPct val="75000"/>
              </a:lnSpc>
              <a:spcBef>
                <a:spcPct val="0"/>
              </a:spcBef>
            </a:pPr>
            <a:r>
              <a:rPr lang="zh-CN" altLang="en-US" dirty="0">
                <a:latin typeface="Times New Roman" pitchFamily="18" charset="0"/>
              </a:rPr>
              <a:t>介绍必须包括所有内容要点，但不要逐条译成英语。</a:t>
            </a:r>
          </a:p>
          <a:p>
            <a:pPr>
              <a:lnSpc>
                <a:spcPct val="75000"/>
              </a:lnSpc>
              <a:spcBef>
                <a:spcPct val="0"/>
              </a:spcBef>
            </a:pPr>
            <a:r>
              <a:rPr lang="zh-CN" altLang="en-US" dirty="0">
                <a:solidFill>
                  <a:srgbClr val="FF0000"/>
                </a:solidFill>
                <a:latin typeface="Times New Roman" pitchFamily="18" charset="0"/>
              </a:rPr>
              <a:t>写作要求</a:t>
            </a:r>
            <a:r>
              <a:rPr lang="en-US" altLang="zh-CN" dirty="0">
                <a:solidFill>
                  <a:srgbClr val="FF0000"/>
                </a:solidFill>
                <a:latin typeface="Times New Roman" pitchFamily="18" charset="0"/>
              </a:rPr>
              <a:t>:   </a:t>
            </a:r>
            <a:r>
              <a:rPr lang="zh-CN" altLang="en-US" dirty="0">
                <a:latin typeface="Times New Roman" pitchFamily="18" charset="0"/>
              </a:rPr>
              <a:t>只能使用</a:t>
            </a:r>
            <a:r>
              <a:rPr lang="en-US" altLang="zh-CN" dirty="0">
                <a:latin typeface="Times New Roman" pitchFamily="18" charset="0"/>
              </a:rPr>
              <a:t>5</a:t>
            </a:r>
            <a:r>
              <a:rPr lang="zh-CN" altLang="en-US" dirty="0">
                <a:latin typeface="Times New Roman" pitchFamily="18" charset="0"/>
              </a:rPr>
              <a:t>个句子表达全部的内容。</a:t>
            </a:r>
          </a:p>
          <a:p>
            <a:pPr>
              <a:lnSpc>
                <a:spcPct val="75000"/>
              </a:lnSpc>
              <a:spcBef>
                <a:spcPct val="0"/>
              </a:spcBef>
            </a:pPr>
            <a:r>
              <a:rPr lang="zh-CN" altLang="en-US" dirty="0">
                <a:solidFill>
                  <a:srgbClr val="FF0000"/>
                </a:solidFill>
                <a:latin typeface="Times New Roman" pitchFamily="18" charset="0"/>
              </a:rPr>
              <a:t>评分标准</a:t>
            </a:r>
            <a:r>
              <a:rPr lang="en-US" altLang="zh-CN" dirty="0">
                <a:solidFill>
                  <a:srgbClr val="FF0000"/>
                </a:solidFill>
                <a:latin typeface="Times New Roman" pitchFamily="18" charset="0"/>
              </a:rPr>
              <a:t>:   </a:t>
            </a:r>
            <a:r>
              <a:rPr lang="zh-CN" altLang="en-US" dirty="0">
                <a:latin typeface="Times New Roman" pitchFamily="18" charset="0"/>
              </a:rPr>
              <a:t>句子结构的准确性，信息内容的完整性。</a:t>
            </a:r>
            <a:endParaRPr lang="zh-CN" altLang="en-US" dirty="0"/>
          </a:p>
        </p:txBody>
      </p:sp>
    </p:spTree>
    <p:extLst>
      <p:ext uri="{BB962C8B-B14F-4D97-AF65-F5344CB8AC3E}">
        <p14:creationId xmlns:p14="http://schemas.microsoft.com/office/powerpoint/2010/main" val="310828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文本框"/>
          <p:cNvSpPr>
            <a:spLocks noGrp="1"/>
          </p:cNvSpPr>
          <p:nvPr>
            <p:ph type="title" idx="4294967295"/>
          </p:nvPr>
        </p:nvSpPr>
        <p:spPr>
          <a:xfrm>
            <a:off x="1" y="1088011"/>
            <a:ext cx="8791376" cy="4697966"/>
          </a:xfrm>
          <a:prstGeom prst="rect">
            <a:avLst/>
          </a:prstGeom>
          <a:noFill/>
          <a:ln w="12700" cap="flat" cmpd="sng">
            <a:noFill/>
            <a:prstDash val="solid"/>
            <a:miter/>
          </a:ln>
        </p:spPr>
        <p:txBody>
          <a:bodyPr vert="horz" wrap="square" lIns="57401" tIns="28701" rIns="57401" bIns="28701" rtlCol="0" anchor="t" anchorCtr="0">
            <a:prstTxWarp prst="textNoShape">
              <a:avLst/>
            </a:prstTxWarp>
            <a:normAutofit fontScale="90000"/>
          </a:bodyPr>
          <a:lstStyle/>
          <a:p>
            <a:r>
              <a:rPr lang="en-US" altLang="zh-CN" sz="1800" b="1" dirty="0">
                <a:solidFill>
                  <a:srgbClr val="3E231A"/>
                </a:solidFill>
                <a:latin typeface="Songti SC Regular" charset="0"/>
                <a:ea typeface="Songti SC Regular" charset="0"/>
                <a:cs typeface="Songti SC Regular" charset="0"/>
                <a:sym typeface="Songti SC Regular" charset="0"/>
              </a:rPr>
              <a:t>    </a:t>
            </a:r>
            <a:r>
              <a:rPr lang="zh-CN" altLang="en-US" sz="1800" b="1" dirty="0">
                <a:solidFill>
                  <a:srgbClr val="3E231A"/>
                </a:solidFill>
                <a:latin typeface="Songti SC Regular" charset="0"/>
                <a:ea typeface="Songti SC Regular" charset="0"/>
                <a:cs typeface="Songti SC Regular" charset="0"/>
                <a:sym typeface="Songti SC Regular" charset="0"/>
              </a:rPr>
              <a:t>名人伟人类记叙文文章结构</a:t>
            </a:r>
            <a:br>
              <a:rPr lang="en-US" altLang="zh-CN" sz="1800" b="1" dirty="0">
                <a:solidFill>
                  <a:srgbClr val="3E231A"/>
                </a:solidFill>
                <a:latin typeface="Songti SC Regular" charset="0"/>
                <a:ea typeface="Songti SC Regular" charset="0"/>
                <a:cs typeface="Songti SC Regular" charset="0"/>
                <a:sym typeface="Songti SC Regular" charset="0"/>
              </a:rPr>
            </a:br>
            <a:br>
              <a:rPr lang="en-US" altLang="zh-CN" sz="1800" b="1" dirty="0">
                <a:solidFill>
                  <a:schemeClr val="tx1">
                    <a:lumMod val="50000"/>
                  </a:schemeClr>
                </a:solidFill>
                <a:latin typeface="Songti SC Regular" charset="0"/>
                <a:ea typeface="Songti SC Regular" charset="0"/>
                <a:cs typeface="Songti SC Regular" charset="0"/>
                <a:sym typeface="Songti SC Regular" charset="0"/>
              </a:rPr>
            </a:br>
            <a:r>
              <a:rPr lang="zh-CN" altLang="zh-CN" sz="1800" dirty="0">
                <a:solidFill>
                  <a:srgbClr val="FF0000"/>
                </a:solidFill>
              </a:rPr>
              <a:t>主题句（显赫身份及贡献）</a:t>
            </a:r>
            <a:r>
              <a:rPr lang="en-US" altLang="zh-CN" sz="1800" dirty="0">
                <a:solidFill>
                  <a:schemeClr val="tx1">
                    <a:lumMod val="50000"/>
                  </a:schemeClr>
                </a:solidFill>
              </a:rPr>
              <a:t>Born in September 10, 1964, in the city of Hangzhou, Zhejiang Province, Jack Ma( called Ma Yun in Chinese pronunciation) </a:t>
            </a:r>
            <a:r>
              <a:rPr lang="en-US" altLang="zh-CN" sz="1800" dirty="0">
                <a:solidFill>
                  <a:srgbClr val="00B0F0"/>
                </a:solidFill>
              </a:rPr>
              <a:t>is a prestigious Chinese entrepreneur,</a:t>
            </a:r>
            <a:r>
              <a:rPr lang="en-US" altLang="zh-CN" sz="1800" dirty="0">
                <a:solidFill>
                  <a:schemeClr val="tx1">
                    <a:lumMod val="50000"/>
                  </a:schemeClr>
                </a:solidFill>
              </a:rPr>
              <a:t> the founder of </a:t>
            </a:r>
            <a:r>
              <a:rPr lang="en-US" altLang="zh-CN" sz="1800" dirty="0" err="1">
                <a:solidFill>
                  <a:schemeClr val="tx1">
                    <a:lumMod val="50000"/>
                  </a:schemeClr>
                </a:solidFill>
              </a:rPr>
              <a:t>Alibaba</a:t>
            </a:r>
            <a:r>
              <a:rPr lang="en-US" altLang="zh-CN" sz="1800" dirty="0">
                <a:solidFill>
                  <a:schemeClr val="tx1">
                    <a:lumMod val="50000"/>
                  </a:schemeClr>
                </a:solidFill>
              </a:rPr>
              <a:t> Group, the </a:t>
            </a:r>
            <a:r>
              <a:rPr lang="en-US" altLang="zh-CN" sz="1800" dirty="0" err="1">
                <a:solidFill>
                  <a:schemeClr val="tx1">
                    <a:lumMod val="50000"/>
                  </a:schemeClr>
                </a:solidFill>
              </a:rPr>
              <a:t>Taobao</a:t>
            </a:r>
            <a:r>
              <a:rPr lang="en-US" altLang="zh-CN" sz="1800" dirty="0">
                <a:solidFill>
                  <a:schemeClr val="tx1">
                    <a:lumMod val="50000"/>
                  </a:schemeClr>
                </a:solidFill>
              </a:rPr>
              <a:t> Online shopping Platform and </a:t>
            </a:r>
            <a:r>
              <a:rPr lang="en-US" altLang="zh-CN" sz="1800" dirty="0" err="1">
                <a:solidFill>
                  <a:schemeClr val="tx1">
                    <a:lumMod val="50000"/>
                  </a:schemeClr>
                </a:solidFill>
              </a:rPr>
              <a:t>Alipay</a:t>
            </a:r>
            <a:r>
              <a:rPr lang="en-US" altLang="zh-CN" sz="1800" dirty="0">
                <a:solidFill>
                  <a:schemeClr val="tx1">
                    <a:lumMod val="50000"/>
                  </a:schemeClr>
                </a:solidFill>
              </a:rPr>
              <a:t>.</a:t>
            </a:r>
            <a:br>
              <a:rPr lang="en-US" altLang="zh-CN" sz="1800" dirty="0">
                <a:solidFill>
                  <a:schemeClr val="tx1">
                    <a:lumMod val="50000"/>
                  </a:schemeClr>
                </a:solidFill>
              </a:rPr>
            </a:br>
            <a:r>
              <a:rPr lang="en-US" altLang="zh-CN" sz="1800" dirty="0">
                <a:solidFill>
                  <a:srgbClr val="FF0000"/>
                </a:solidFill>
              </a:rPr>
              <a:t> </a:t>
            </a:r>
            <a:br>
              <a:rPr lang="zh-CN" altLang="zh-CN" sz="1800" dirty="0">
                <a:solidFill>
                  <a:srgbClr val="FF0000"/>
                </a:solidFill>
              </a:rPr>
            </a:br>
            <a:r>
              <a:rPr lang="zh-CN" altLang="zh-CN" sz="1800" dirty="0">
                <a:solidFill>
                  <a:srgbClr val="FF0000"/>
                </a:solidFill>
              </a:rPr>
              <a:t>承接句：</a:t>
            </a:r>
            <a:r>
              <a:rPr lang="en-US" altLang="zh-CN" sz="1800" dirty="0">
                <a:solidFill>
                  <a:schemeClr val="tx1">
                    <a:lumMod val="50000"/>
                  </a:schemeClr>
                </a:solidFill>
              </a:rPr>
              <a:t>However, Jack Ma lives a tremendous life, almost a legendary one.</a:t>
            </a:r>
            <a:br>
              <a:rPr lang="en-US" altLang="zh-CN" sz="1800" dirty="0">
                <a:solidFill>
                  <a:schemeClr val="tx1">
                    <a:lumMod val="50000"/>
                  </a:schemeClr>
                </a:solidFill>
              </a:rPr>
            </a:br>
            <a:br>
              <a:rPr lang="zh-CN" altLang="zh-CN" sz="1800" dirty="0">
                <a:solidFill>
                  <a:schemeClr val="tx1">
                    <a:lumMod val="50000"/>
                  </a:schemeClr>
                </a:solidFill>
              </a:rPr>
            </a:br>
            <a:r>
              <a:rPr lang="zh-CN" altLang="zh-CN" sz="1800" dirty="0">
                <a:solidFill>
                  <a:srgbClr val="FF0000"/>
                </a:solidFill>
              </a:rPr>
              <a:t>【拓展句</a:t>
            </a:r>
            <a:r>
              <a:rPr lang="en-US" altLang="zh-CN" sz="1800" dirty="0">
                <a:solidFill>
                  <a:srgbClr val="FF0000"/>
                </a:solidFill>
              </a:rPr>
              <a:t>1</a:t>
            </a:r>
            <a:r>
              <a:rPr lang="zh-CN" altLang="zh-CN" sz="1800" dirty="0">
                <a:solidFill>
                  <a:srgbClr val="FF0000"/>
                </a:solidFill>
              </a:rPr>
              <a:t>】</a:t>
            </a:r>
            <a:r>
              <a:rPr lang="en-US" altLang="zh-CN" sz="1800" dirty="0">
                <a:solidFill>
                  <a:schemeClr val="tx1">
                    <a:lumMod val="50000"/>
                  </a:schemeClr>
                </a:solidFill>
              </a:rPr>
              <a:t>In a sharp contrast with his brilliant achievements in business, Jack Ma had a very </a:t>
            </a:r>
            <a:r>
              <a:rPr lang="en-US" altLang="zh-CN" sz="1800" dirty="0">
                <a:solidFill>
                  <a:srgbClr val="00B0F0"/>
                </a:solidFill>
              </a:rPr>
              <a:t>unambitious education background</a:t>
            </a:r>
            <a:r>
              <a:rPr lang="en-US" altLang="zh-CN" sz="1800" dirty="0">
                <a:solidFill>
                  <a:schemeClr val="tx1">
                    <a:lumMod val="50000"/>
                  </a:schemeClr>
                </a:solidFill>
              </a:rPr>
              <a:t>. </a:t>
            </a:r>
            <a:br>
              <a:rPr lang="en-US" altLang="zh-CN" sz="1800" dirty="0">
                <a:solidFill>
                  <a:schemeClr val="tx1">
                    <a:lumMod val="50000"/>
                  </a:schemeClr>
                </a:solidFill>
              </a:rPr>
            </a:br>
            <a:br>
              <a:rPr lang="zh-CN" altLang="zh-CN" sz="1800" dirty="0">
                <a:solidFill>
                  <a:schemeClr val="tx1">
                    <a:lumMod val="50000"/>
                  </a:schemeClr>
                </a:solidFill>
              </a:rPr>
            </a:br>
            <a:r>
              <a:rPr lang="zh-CN" altLang="zh-CN" sz="1800" dirty="0">
                <a:solidFill>
                  <a:srgbClr val="FF0000"/>
                </a:solidFill>
              </a:rPr>
              <a:t>（细节支撑句</a:t>
            </a:r>
            <a:r>
              <a:rPr lang="en-US" altLang="zh-CN" sz="1800" dirty="0">
                <a:solidFill>
                  <a:srgbClr val="FF0000"/>
                </a:solidFill>
              </a:rPr>
              <a:t>1</a:t>
            </a:r>
            <a:r>
              <a:rPr lang="zh-CN" altLang="zh-CN" sz="1800" dirty="0">
                <a:solidFill>
                  <a:srgbClr val="FF0000"/>
                </a:solidFill>
              </a:rPr>
              <a:t>）</a:t>
            </a:r>
            <a:r>
              <a:rPr lang="en-US" altLang="zh-CN" sz="1800" dirty="0">
                <a:solidFill>
                  <a:schemeClr val="tx1">
                    <a:lumMod val="50000"/>
                  </a:schemeClr>
                </a:solidFill>
              </a:rPr>
              <a:t>At the age of 18, he met his Waterloo in his first college entrance examination. Worse still, fortune refused to favor him, which led to his second failure in the same examination the next year before he was narrowly matriculated as a junior college student in </a:t>
            </a:r>
            <a:r>
              <a:rPr lang="en-US" altLang="zh-CN" sz="1800" dirty="0" err="1">
                <a:solidFill>
                  <a:schemeClr val="tx1">
                    <a:lumMod val="50000"/>
                  </a:schemeClr>
                </a:solidFill>
              </a:rPr>
              <a:t>Hanzhou</a:t>
            </a:r>
            <a:r>
              <a:rPr lang="en-US" altLang="zh-CN" sz="1800" dirty="0">
                <a:solidFill>
                  <a:schemeClr val="tx1">
                    <a:lumMod val="50000"/>
                  </a:schemeClr>
                </a:solidFill>
              </a:rPr>
              <a:t> Teachers’ College.</a:t>
            </a:r>
            <a:br>
              <a:rPr lang="en-US" altLang="zh-CN" sz="1800" dirty="0">
                <a:solidFill>
                  <a:schemeClr val="tx1">
                    <a:lumMod val="50000"/>
                  </a:schemeClr>
                </a:solidFill>
              </a:rPr>
            </a:br>
            <a:br>
              <a:rPr lang="zh-CN" altLang="zh-CN" sz="1800" dirty="0">
                <a:solidFill>
                  <a:schemeClr val="tx1">
                    <a:lumMod val="50000"/>
                  </a:schemeClr>
                </a:solidFill>
              </a:rPr>
            </a:br>
            <a:r>
              <a:rPr lang="zh-CN" altLang="zh-CN" sz="1800" dirty="0">
                <a:solidFill>
                  <a:srgbClr val="FF0000"/>
                </a:solidFill>
              </a:rPr>
              <a:t>（细节支撑句</a:t>
            </a:r>
            <a:r>
              <a:rPr lang="en-US" altLang="zh-CN" sz="1800" dirty="0">
                <a:solidFill>
                  <a:srgbClr val="FF0000"/>
                </a:solidFill>
              </a:rPr>
              <a:t>2</a:t>
            </a:r>
            <a:r>
              <a:rPr lang="zh-CN" altLang="zh-CN" sz="1800" dirty="0">
                <a:solidFill>
                  <a:srgbClr val="FF0000"/>
                </a:solidFill>
              </a:rPr>
              <a:t>）</a:t>
            </a:r>
            <a:r>
              <a:rPr lang="en-US" altLang="zh-CN" sz="1800" dirty="0">
                <a:solidFill>
                  <a:schemeClr val="tx1">
                    <a:lumMod val="50000"/>
                  </a:schemeClr>
                </a:solidFill>
              </a:rPr>
              <a:t>After his graduation, Jack Ma chose to remain and serve as a teacher in the same college, where he used to be elected Excellent Young Teacher of Hangzhou. Even so, he didn’t reach any depth in his short academic performance. </a:t>
            </a:r>
            <a:br>
              <a:rPr lang="zh-CN" altLang="zh-CN" sz="1800" dirty="0">
                <a:solidFill>
                  <a:schemeClr val="tx1">
                    <a:lumMod val="50000"/>
                  </a:schemeClr>
                </a:solidFill>
              </a:rPr>
            </a:br>
            <a:r>
              <a:rPr lang="en-US" altLang="zh-CN" sz="1800" dirty="0">
                <a:solidFill>
                  <a:schemeClr val="tx1">
                    <a:lumMod val="50000"/>
                  </a:schemeClr>
                </a:solidFill>
              </a:rPr>
              <a:t>5 million </a:t>
            </a:r>
            <a:r>
              <a:rPr lang="en-US" altLang="zh-CN" sz="1800" dirty="0" err="1">
                <a:solidFill>
                  <a:schemeClr val="tx1">
                    <a:lumMod val="50000"/>
                  </a:schemeClr>
                </a:solidFill>
              </a:rPr>
              <a:t>yuan</a:t>
            </a:r>
            <a:r>
              <a:rPr lang="en-US" altLang="zh-CN" sz="1800" dirty="0">
                <a:solidFill>
                  <a:schemeClr val="tx1">
                    <a:lumMod val="50000"/>
                  </a:schemeClr>
                </a:solidFill>
              </a:rPr>
              <a:t>. </a:t>
            </a:r>
            <a:br>
              <a:rPr lang="zh-CN" altLang="zh-CN" sz="1800" dirty="0">
                <a:solidFill>
                  <a:schemeClr val="tx1">
                    <a:lumMod val="50000"/>
                  </a:schemeClr>
                </a:solidFill>
              </a:rPr>
            </a:br>
            <a:br>
              <a:rPr lang="en-US" altLang="zh-CN" sz="1800" b="1" dirty="0">
                <a:solidFill>
                  <a:srgbClr val="3E231A"/>
                </a:solidFill>
                <a:latin typeface="Songti SC Regular" charset="0"/>
                <a:ea typeface="Songti SC Regular" charset="0"/>
                <a:cs typeface="Songti SC Regular" charset="0"/>
                <a:sym typeface="Songti SC Regular" charset="0"/>
              </a:rPr>
            </a:br>
            <a:br>
              <a:rPr lang="en-US" altLang="zh-CN" sz="1800" b="1" dirty="0">
                <a:solidFill>
                  <a:srgbClr val="3E231A"/>
                </a:solidFill>
                <a:latin typeface="Songti SC Regular" charset="0"/>
                <a:ea typeface="Songti SC Regular" charset="0"/>
                <a:cs typeface="Songti SC Regular" charset="0"/>
                <a:sym typeface="Songti SC Regular" charset="0"/>
              </a:rPr>
            </a:br>
            <a:br>
              <a:rPr lang="en-US" altLang="zh-CN" sz="1500" b="1"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endParaRPr lang="zh-CN" altLang="en-US" sz="1500" dirty="0">
              <a:solidFill>
                <a:srgbClr val="3E231A"/>
              </a:solidFill>
              <a:latin typeface="Songti SC Regular" charset="0"/>
              <a:ea typeface="Songti SC Regular" charset="0"/>
              <a:cs typeface="Songti SC Regular" charset="0"/>
              <a:sym typeface="Songti SC Regular" charset="0"/>
            </a:endParaRPr>
          </a:p>
        </p:txBody>
      </p:sp>
    </p:spTree>
    <p:extLst>
      <p:ext uri="{BB962C8B-B14F-4D97-AF65-F5344CB8AC3E}">
        <p14:creationId xmlns:p14="http://schemas.microsoft.com/office/powerpoint/2010/main" val="1907344952"/>
      </p:ext>
    </p:extLst>
  </p:cSld>
  <p:clrMapOvr>
    <a:masterClrMapping/>
  </p:clrMapOvr>
  <p:transition spd="med"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1"/>
          <p:cNvSpPr txBox="1"/>
          <p:nvPr/>
        </p:nvSpPr>
        <p:spPr>
          <a:xfrm>
            <a:off x="0" y="689448"/>
            <a:ext cx="8997043" cy="7155805"/>
          </a:xfrm>
          <a:prstGeom prst="rect">
            <a:avLst/>
          </a:prstGeom>
          <a:noFill/>
        </p:spPr>
        <p:txBody>
          <a:bodyPr wrap="square" rtlCol="0">
            <a:spAutoFit/>
          </a:bodyPr>
          <a:lstStyle/>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pPr algn="ctr"/>
            <a:r>
              <a:rPr lang="en-US" altLang="zh-CN" sz="2700" b="1"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rPr>
              <a:t>Guidelines  </a:t>
            </a:r>
            <a:endParaRPr lang="en-US" altLang="zh-CN" sz="2400" dirty="0">
              <a:solidFill>
                <a:schemeClr val="bg2">
                  <a:lumMod val="10000"/>
                </a:schemeClr>
              </a:solidFill>
              <a:effectLst>
                <a:outerShdw blurRad="38100" dist="19050" dir="2700000" algn="tl" rotWithShape="0">
                  <a:schemeClr val="dk1">
                    <a:alpha val="40000"/>
                  </a:schemeClr>
                </a:outerShdw>
              </a:effectLst>
              <a:latin typeface="隶书" pitchFamily="49" charset="-122"/>
              <a:ea typeface="隶书" pitchFamily="49" charset="-122"/>
            </a:endParaRPr>
          </a:p>
          <a:p>
            <a:pPr lvl="0"/>
            <a:r>
              <a:rPr lang="en-US" altLang="zh-CN" sz="2100" b="1" dirty="0">
                <a:latin typeface="隶书" pitchFamily="49" charset="-122"/>
                <a:ea typeface="隶书" pitchFamily="49" charset="-122"/>
              </a:rPr>
              <a:t>I </a:t>
            </a:r>
            <a:r>
              <a:rPr lang="zh-CN" altLang="en-US" sz="2100" b="1" dirty="0">
                <a:latin typeface="隶书" pitchFamily="49" charset="-122"/>
                <a:ea typeface="隶书" pitchFamily="49" charset="-122"/>
              </a:rPr>
              <a:t>五步作文法的原理与操作办法</a:t>
            </a:r>
            <a:endParaRPr lang="en-US" altLang="zh-CN" sz="2100" b="1" dirty="0">
              <a:latin typeface="隶书" pitchFamily="49" charset="-122"/>
              <a:ea typeface="隶书" pitchFamily="49" charset="-122"/>
            </a:endParaRPr>
          </a:p>
          <a:p>
            <a:pPr lvl="0"/>
            <a:endParaRPr lang="en-US" altLang="zh-CN" sz="2100" b="1" dirty="0">
              <a:latin typeface="隶书" pitchFamily="49" charset="-122"/>
              <a:ea typeface="隶书" pitchFamily="49" charset="-122"/>
            </a:endParaRPr>
          </a:p>
          <a:p>
            <a:pPr lvl="0"/>
            <a:r>
              <a:rPr lang="en-US" altLang="zh-CN" sz="2100" b="1" dirty="0">
                <a:solidFill>
                  <a:schemeClr val="bg2">
                    <a:lumMod val="10000"/>
                  </a:schemeClr>
                </a:solidFill>
                <a:latin typeface="隶书" pitchFamily="49" charset="-122"/>
                <a:ea typeface="隶书" pitchFamily="49" charset="-122"/>
              </a:rPr>
              <a:t>II </a:t>
            </a:r>
            <a:r>
              <a:rPr lang="zh-CN" altLang="en-US" sz="2100" b="1" dirty="0">
                <a:solidFill>
                  <a:schemeClr val="bg2">
                    <a:lumMod val="10000"/>
                  </a:schemeClr>
                </a:solidFill>
                <a:latin typeface="隶书" pitchFamily="49" charset="-122"/>
                <a:ea typeface="隶书" pitchFamily="49" charset="-122"/>
              </a:rPr>
              <a:t>为什么背了那么多范文，却写不出满分作文？</a:t>
            </a:r>
            <a:endParaRPr lang="en-US" altLang="zh-CN" sz="2100" b="1" dirty="0">
              <a:solidFill>
                <a:schemeClr val="bg2">
                  <a:lumMod val="10000"/>
                </a:schemeClr>
              </a:solidFill>
              <a:latin typeface="隶书" pitchFamily="49" charset="-122"/>
              <a:ea typeface="隶书" pitchFamily="49" charset="-122"/>
            </a:endParaRPr>
          </a:p>
          <a:p>
            <a:pPr lvl="0"/>
            <a:endParaRPr lang="zh-CN" altLang="zh-CN" sz="2100" b="1" dirty="0">
              <a:solidFill>
                <a:schemeClr val="bg2">
                  <a:lumMod val="10000"/>
                </a:schemeClr>
              </a:solidFill>
              <a:latin typeface="隶书" pitchFamily="49" charset="-122"/>
              <a:ea typeface="隶书" pitchFamily="49" charset="-122"/>
            </a:endParaRPr>
          </a:p>
          <a:p>
            <a:pPr lvl="0"/>
            <a:r>
              <a:rPr lang="en-US" altLang="zh-CN" sz="2100" b="1" dirty="0">
                <a:latin typeface="隶书" pitchFamily="49" charset="-122"/>
                <a:ea typeface="隶书" pitchFamily="49" charset="-122"/>
              </a:rPr>
              <a:t>III </a:t>
            </a:r>
            <a:r>
              <a:rPr lang="zh-CN" altLang="en-US" sz="2100" b="1" dirty="0">
                <a:latin typeface="隶书" pitchFamily="49" charset="-122"/>
                <a:ea typeface="隶书" pitchFamily="49" charset="-122"/>
              </a:rPr>
              <a:t>零基础如何把</a:t>
            </a:r>
            <a:r>
              <a:rPr lang="zh-CN" altLang="en-US" sz="2100" b="1" dirty="0">
                <a:solidFill>
                  <a:srgbClr val="FF0000"/>
                </a:solidFill>
                <a:latin typeface="隶书" pitchFamily="49" charset="-122"/>
                <a:ea typeface="隶书" pitchFamily="49" charset="-122"/>
              </a:rPr>
              <a:t>句子</a:t>
            </a:r>
            <a:r>
              <a:rPr lang="zh-CN" altLang="en-US" sz="2100" b="1" dirty="0">
                <a:latin typeface="隶书" pitchFamily="49" charset="-122"/>
                <a:ea typeface="隶书" pitchFamily="49" charset="-122"/>
              </a:rPr>
              <a:t>写正确</a:t>
            </a:r>
            <a:endParaRPr lang="en-US" altLang="zh-CN" sz="2100" b="1" dirty="0">
              <a:latin typeface="隶书" pitchFamily="49" charset="-122"/>
              <a:ea typeface="隶书" pitchFamily="49" charset="-122"/>
            </a:endParaRPr>
          </a:p>
          <a:p>
            <a:pPr lvl="0"/>
            <a:endParaRPr lang="zh-CN" altLang="zh-CN" sz="2100" b="1" dirty="0">
              <a:latin typeface="隶书" pitchFamily="49" charset="-122"/>
              <a:ea typeface="隶书" pitchFamily="49" charset="-122"/>
            </a:endParaRPr>
          </a:p>
          <a:p>
            <a:pPr lvl="0"/>
            <a:r>
              <a:rPr lang="en-US" altLang="zh-CN" sz="2100" b="1" dirty="0">
                <a:solidFill>
                  <a:schemeClr val="bg2">
                    <a:lumMod val="10000"/>
                  </a:schemeClr>
                </a:solidFill>
                <a:latin typeface="隶书" pitchFamily="49" charset="-122"/>
                <a:ea typeface="隶书" pitchFamily="49" charset="-122"/>
              </a:rPr>
              <a:t>IV</a:t>
            </a:r>
            <a:r>
              <a:rPr lang="zh-CN" altLang="en-US" sz="2100" b="1" dirty="0">
                <a:solidFill>
                  <a:schemeClr val="bg2">
                    <a:lumMod val="10000"/>
                  </a:schemeClr>
                </a:solidFill>
                <a:latin typeface="隶书" pitchFamily="49" charset="-122"/>
                <a:ea typeface="隶书" pitchFamily="49" charset="-122"/>
              </a:rPr>
              <a:t> 各</a:t>
            </a:r>
            <a:r>
              <a:rPr lang="zh-CN" altLang="en-US" sz="2100" b="1" dirty="0">
                <a:solidFill>
                  <a:srgbClr val="FF0000"/>
                </a:solidFill>
                <a:latin typeface="隶书" pitchFamily="49" charset="-122"/>
                <a:ea typeface="隶书" pitchFamily="49" charset="-122"/>
              </a:rPr>
              <a:t>话题</a:t>
            </a:r>
            <a:r>
              <a:rPr lang="zh-CN" altLang="en-US" sz="2100" b="1" dirty="0">
                <a:solidFill>
                  <a:schemeClr val="bg2">
                    <a:lumMod val="10000"/>
                  </a:schemeClr>
                </a:solidFill>
                <a:latin typeface="隶书" pitchFamily="49" charset="-122"/>
                <a:ea typeface="隶书" pitchFamily="49" charset="-122"/>
              </a:rPr>
              <a:t>的拓展方法</a:t>
            </a:r>
            <a:endParaRPr lang="en-US" altLang="zh-CN" sz="2100" b="1" dirty="0">
              <a:solidFill>
                <a:schemeClr val="bg2">
                  <a:lumMod val="10000"/>
                </a:schemeClr>
              </a:solidFill>
              <a:latin typeface="隶书" pitchFamily="49" charset="-122"/>
              <a:ea typeface="隶书" pitchFamily="49" charset="-122"/>
            </a:endParaRPr>
          </a:p>
          <a:p>
            <a:pPr lvl="0"/>
            <a:endParaRPr lang="en-US" altLang="zh-CN" sz="2100" b="1" dirty="0">
              <a:solidFill>
                <a:schemeClr val="bg2">
                  <a:lumMod val="10000"/>
                </a:schemeClr>
              </a:solidFill>
              <a:effectLst>
                <a:outerShdw blurRad="38100" dist="19050" dir="2700000" algn="tl" rotWithShape="0">
                  <a:schemeClr val="dk1">
                    <a:alpha val="40000"/>
                  </a:schemeClr>
                </a:outerShdw>
              </a:effectLst>
              <a:ea typeface="隶书" pitchFamily="49" charset="-122"/>
            </a:endParaRPr>
          </a:p>
          <a:p>
            <a:pPr lvl="0"/>
            <a:r>
              <a:rPr lang="en-US" altLang="zh-CN" sz="2100" b="1" dirty="0">
                <a:ea typeface="隶书" pitchFamily="49" charset="-122"/>
              </a:rPr>
              <a:t>V</a:t>
            </a:r>
            <a:r>
              <a:rPr lang="zh-CN" altLang="en-US" sz="2100" b="1" dirty="0">
                <a:ea typeface="隶书" pitchFamily="49" charset="-122"/>
              </a:rPr>
              <a:t> 以高考真题为例 记叙文（叙人｜叙事）、应用文、说明文、议论文的文章</a:t>
            </a:r>
            <a:r>
              <a:rPr lang="zh-CN" altLang="en-US" sz="2100" b="1" dirty="0">
                <a:solidFill>
                  <a:srgbClr val="FF0000"/>
                </a:solidFill>
                <a:ea typeface="隶书" pitchFamily="49" charset="-122"/>
              </a:rPr>
              <a:t>结构</a:t>
            </a:r>
            <a:endParaRPr lang="en-US" altLang="zh-CN" sz="2100" b="1" dirty="0">
              <a:solidFill>
                <a:srgbClr val="FF0000"/>
              </a:solidFill>
              <a:ea typeface="隶书" pitchFamily="49" charset="-122"/>
            </a:endParaRPr>
          </a:p>
          <a:p>
            <a:pPr lvl="0"/>
            <a:endParaRPr lang="en-US" altLang="zh-CN" sz="2100" b="1" dirty="0">
              <a:solidFill>
                <a:srgbClr val="FF0000"/>
              </a:solidFill>
              <a:ea typeface="隶书" pitchFamily="49" charset="-122"/>
            </a:endParaRPr>
          </a:p>
          <a:p>
            <a:pPr lvl="0"/>
            <a:r>
              <a:rPr lang="en-US" altLang="zh-CN" sz="2100" b="1" dirty="0">
                <a:solidFill>
                  <a:schemeClr val="bg2">
                    <a:lumMod val="10000"/>
                  </a:schemeClr>
                </a:solidFill>
                <a:effectLst>
                  <a:outerShdw blurRad="38100" dist="19050" dir="2700000" algn="tl" rotWithShape="0">
                    <a:schemeClr val="dk1">
                      <a:alpha val="40000"/>
                    </a:schemeClr>
                  </a:outerShdw>
                </a:effectLst>
                <a:ea typeface="隶书" pitchFamily="49" charset="-122"/>
              </a:rPr>
              <a:t>VI</a:t>
            </a:r>
            <a:r>
              <a:rPr lang="zh-CN" altLang="en-US" sz="2100" b="1" dirty="0">
                <a:solidFill>
                  <a:schemeClr val="bg2">
                    <a:lumMod val="10000"/>
                  </a:schemeClr>
                </a:solidFill>
                <a:effectLst>
                  <a:outerShdw blurRad="38100" dist="19050" dir="2700000" algn="tl" rotWithShape="0">
                    <a:schemeClr val="dk1">
                      <a:alpha val="40000"/>
                    </a:schemeClr>
                  </a:outerShdw>
                </a:effectLst>
                <a:ea typeface="隶书" pitchFamily="49" charset="-122"/>
              </a:rPr>
              <a:t> 新题型</a:t>
            </a:r>
            <a:r>
              <a:rPr lang="en-US" altLang="zh-CN" sz="2100" b="1" dirty="0">
                <a:solidFill>
                  <a:schemeClr val="bg2">
                    <a:lumMod val="10000"/>
                  </a:schemeClr>
                </a:solidFill>
                <a:effectLst>
                  <a:outerShdw blurRad="38100" dist="19050" dir="2700000" algn="tl" rotWithShape="0">
                    <a:schemeClr val="dk1">
                      <a:alpha val="40000"/>
                    </a:schemeClr>
                  </a:outerShdw>
                </a:effectLst>
                <a:ea typeface="隶书" pitchFamily="49" charset="-122"/>
              </a:rPr>
              <a:t>——</a:t>
            </a:r>
            <a:r>
              <a:rPr lang="zh-CN" altLang="en-US" sz="2100" b="1" dirty="0">
                <a:solidFill>
                  <a:schemeClr val="bg2">
                    <a:lumMod val="10000"/>
                  </a:schemeClr>
                </a:solidFill>
                <a:effectLst>
                  <a:outerShdw blurRad="38100" dist="19050" dir="2700000" algn="tl" rotWithShape="0">
                    <a:schemeClr val="dk1">
                      <a:alpha val="40000"/>
                    </a:schemeClr>
                  </a:outerShdw>
                </a:effectLst>
                <a:ea typeface="隶书" pitchFamily="49" charset="-122"/>
              </a:rPr>
              <a:t>读后续写</a:t>
            </a:r>
            <a:endParaRPr lang="en-US" altLang="zh-CN" sz="2100" b="1" dirty="0">
              <a:solidFill>
                <a:schemeClr val="bg2">
                  <a:lumMod val="10000"/>
                </a:schemeClr>
              </a:solidFill>
              <a:effectLst>
                <a:outerShdw blurRad="38100" dist="19050" dir="2700000" algn="tl" rotWithShape="0">
                  <a:schemeClr val="dk1">
                    <a:alpha val="40000"/>
                  </a:schemeClr>
                </a:outerShdw>
              </a:effectLst>
              <a:ea typeface="隶书" pitchFamily="49" charset="-122"/>
            </a:endParaRPr>
          </a:p>
          <a:p>
            <a:pPr lvl="0"/>
            <a:endParaRPr lang="en-US" altLang="zh-CN" sz="2400" b="1" dirty="0">
              <a:solidFill>
                <a:schemeClr val="bg2">
                  <a:lumMod val="10000"/>
                </a:schemeClr>
              </a:solidFill>
              <a:effectLst>
                <a:outerShdw blurRad="38100" dist="19050" dir="2700000" algn="tl" rotWithShape="0">
                  <a:schemeClr val="dk1">
                    <a:alpha val="40000"/>
                  </a:schemeClr>
                </a:outerShdw>
              </a:effectLst>
              <a:ea typeface="隶书" pitchFamily="49" charset="-122"/>
            </a:endParaRPr>
          </a:p>
          <a:p>
            <a:pPr lvl="0"/>
            <a:r>
              <a:rPr lang="en-US" altLang="zh-CN" sz="2100" b="1" dirty="0">
                <a:ea typeface="隶书" pitchFamily="49" charset="-122"/>
              </a:rPr>
              <a:t>VII</a:t>
            </a:r>
            <a:r>
              <a:rPr lang="zh-CN" altLang="en-US" sz="2100" b="1" dirty="0">
                <a:ea typeface="隶书" pitchFamily="49" charset="-122"/>
              </a:rPr>
              <a:t> </a:t>
            </a:r>
            <a:r>
              <a:rPr lang="en-US" altLang="zh-CN" sz="2100" b="1" dirty="0">
                <a:ea typeface="隶书" pitchFamily="49" charset="-122"/>
              </a:rPr>
              <a:t>2020</a:t>
            </a:r>
            <a:r>
              <a:rPr lang="zh-CN" altLang="en-US" sz="2100" b="1" dirty="0">
                <a:ea typeface="隶书" pitchFamily="49" charset="-122"/>
              </a:rPr>
              <a:t>年预测</a:t>
            </a:r>
            <a:endParaRPr lang="en-US" altLang="zh-CN" sz="2100" b="1" dirty="0">
              <a:ea typeface="隶书" pitchFamily="49" charset="-122"/>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a:p>
            <a:endParaRPr lang="en-US" altLang="zh-CN" sz="1500" b="1" dirty="0">
              <a:solidFill>
                <a:schemeClr val="bg2">
                  <a:lumMod val="10000"/>
                </a:schemeClr>
              </a:solidFill>
              <a:effectLst>
                <a:outerShdw blurRad="38100" dist="19050" dir="2700000" algn="tl" rotWithShape="0">
                  <a:schemeClr val="dk1">
                    <a:alpha val="40000"/>
                  </a:schemeClr>
                </a:outerShdw>
              </a:effectLst>
            </a:endParaRPr>
          </a:p>
        </p:txBody>
      </p:sp>
      <p:pic>
        <p:nvPicPr>
          <p:cNvPr id="4" name="Picture 2" descr="C:\Users\cynthia\Desktop\2A3BB781EEE1AC806FAD7CBBD369B17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66562" y="857250"/>
            <a:ext cx="977438" cy="96935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7378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文本框"/>
          <p:cNvSpPr>
            <a:spLocks noGrp="1"/>
          </p:cNvSpPr>
          <p:nvPr>
            <p:ph type="title" idx="4294967295"/>
          </p:nvPr>
        </p:nvSpPr>
        <p:spPr>
          <a:xfrm>
            <a:off x="71650" y="1088011"/>
            <a:ext cx="8966579" cy="4697966"/>
          </a:xfrm>
          <a:prstGeom prst="rect">
            <a:avLst/>
          </a:prstGeom>
          <a:noFill/>
          <a:ln w="12700" cap="flat" cmpd="sng">
            <a:noFill/>
            <a:prstDash val="solid"/>
            <a:miter/>
          </a:ln>
        </p:spPr>
        <p:txBody>
          <a:bodyPr vert="horz" wrap="square" lIns="57401" tIns="28701" rIns="57401" bIns="28701" rtlCol="0" anchor="t" anchorCtr="0">
            <a:prstTxWarp prst="textNoShape">
              <a:avLst/>
            </a:prstTxWarp>
            <a:normAutofit fontScale="90000"/>
          </a:bodyPr>
          <a:lstStyle/>
          <a:p>
            <a:r>
              <a:rPr lang="zh-CN" altLang="zh-CN" sz="2400" dirty="0">
                <a:solidFill>
                  <a:schemeClr val="tx1">
                    <a:lumMod val="50000"/>
                  </a:schemeClr>
                </a:solidFill>
              </a:rPr>
              <a:t>【拓展句</a:t>
            </a:r>
            <a:r>
              <a:rPr lang="en-US" altLang="zh-CN" sz="2400" dirty="0">
                <a:solidFill>
                  <a:schemeClr val="tx1">
                    <a:lumMod val="50000"/>
                  </a:schemeClr>
                </a:solidFill>
              </a:rPr>
              <a:t>2</a:t>
            </a:r>
            <a:r>
              <a:rPr lang="zh-CN" altLang="zh-CN" sz="2400" dirty="0">
                <a:solidFill>
                  <a:schemeClr val="tx1">
                    <a:lumMod val="50000"/>
                  </a:schemeClr>
                </a:solidFill>
              </a:rPr>
              <a:t>】</a:t>
            </a:r>
            <a:r>
              <a:rPr lang="en-US" altLang="zh-CN" sz="2400" dirty="0">
                <a:solidFill>
                  <a:schemeClr val="tx1">
                    <a:lumMod val="50000"/>
                  </a:schemeClr>
                </a:solidFill>
              </a:rPr>
              <a:t>Business is the right arena for Jack Ma, where he has been displaying his </a:t>
            </a:r>
            <a:r>
              <a:rPr lang="en-US" altLang="zh-CN" sz="2400" dirty="0">
                <a:solidFill>
                  <a:srgbClr val="FF0000"/>
                </a:solidFill>
              </a:rPr>
              <a:t>unique and strong power in the business world</a:t>
            </a:r>
            <a:r>
              <a:rPr lang="en-US" altLang="zh-CN" sz="2400" dirty="0">
                <a:solidFill>
                  <a:schemeClr val="tx1">
                    <a:lumMod val="50000"/>
                  </a:schemeClr>
                </a:solidFill>
              </a:rPr>
              <a:t>. </a:t>
            </a:r>
            <a:br>
              <a:rPr lang="en-US" altLang="zh-CN" sz="2400" dirty="0">
                <a:solidFill>
                  <a:schemeClr val="tx1">
                    <a:lumMod val="50000"/>
                  </a:schemeClr>
                </a:solidFill>
              </a:rPr>
            </a:br>
            <a:br>
              <a:rPr lang="zh-CN" altLang="zh-CN" sz="2400" dirty="0">
                <a:solidFill>
                  <a:schemeClr val="tx1">
                    <a:lumMod val="50000"/>
                  </a:schemeClr>
                </a:solidFill>
              </a:rPr>
            </a:br>
            <a:r>
              <a:rPr lang="zh-CN" altLang="zh-CN" sz="2400" dirty="0">
                <a:solidFill>
                  <a:schemeClr val="tx1">
                    <a:lumMod val="50000"/>
                  </a:schemeClr>
                </a:solidFill>
              </a:rPr>
              <a:t>（细节支撑句</a:t>
            </a:r>
            <a:r>
              <a:rPr lang="en-US" altLang="zh-CN" sz="2400" dirty="0">
                <a:solidFill>
                  <a:schemeClr val="tx1">
                    <a:lumMod val="50000"/>
                  </a:schemeClr>
                </a:solidFill>
              </a:rPr>
              <a:t>1</a:t>
            </a:r>
            <a:r>
              <a:rPr lang="zh-CN" altLang="zh-CN" sz="2400" dirty="0">
                <a:solidFill>
                  <a:schemeClr val="tx1">
                    <a:lumMod val="50000"/>
                  </a:schemeClr>
                </a:solidFill>
              </a:rPr>
              <a:t>）</a:t>
            </a:r>
            <a:r>
              <a:rPr lang="en-US" altLang="zh-CN" sz="2400" dirty="0">
                <a:solidFill>
                  <a:schemeClr val="tx1">
                    <a:lumMod val="50000"/>
                  </a:schemeClr>
                </a:solidFill>
              </a:rPr>
              <a:t>Early in Hangzhou Teachers’ College, Jack Ma showed his talent in business and earned his big sum of money by translating materials and paddling daily goods.</a:t>
            </a:r>
            <a:br>
              <a:rPr lang="zh-CN" altLang="zh-CN" sz="2400" dirty="0">
                <a:solidFill>
                  <a:schemeClr val="tx1">
                    <a:lumMod val="50000"/>
                  </a:schemeClr>
                </a:solidFill>
              </a:rPr>
            </a:br>
            <a:r>
              <a:rPr lang="zh-CN" altLang="zh-CN" sz="2400" dirty="0">
                <a:solidFill>
                  <a:schemeClr val="tx1">
                    <a:lumMod val="50000"/>
                  </a:schemeClr>
                </a:solidFill>
              </a:rPr>
              <a:t>（细节支撑句</a:t>
            </a:r>
            <a:r>
              <a:rPr lang="en-US" altLang="zh-CN" sz="2400" dirty="0">
                <a:solidFill>
                  <a:schemeClr val="tx1">
                    <a:lumMod val="50000"/>
                  </a:schemeClr>
                </a:solidFill>
              </a:rPr>
              <a:t>2</a:t>
            </a:r>
            <a:r>
              <a:rPr lang="zh-CN" altLang="zh-CN" sz="2400" dirty="0">
                <a:solidFill>
                  <a:schemeClr val="tx1">
                    <a:lumMod val="50000"/>
                  </a:schemeClr>
                </a:solidFill>
              </a:rPr>
              <a:t>）</a:t>
            </a:r>
            <a:r>
              <a:rPr lang="en-US" altLang="zh-CN" sz="2400" dirty="0">
                <a:solidFill>
                  <a:schemeClr val="tx1">
                    <a:lumMod val="50000"/>
                  </a:schemeClr>
                </a:solidFill>
              </a:rPr>
              <a:t>In early 1995, Jack Ma, an outsider of the computer then, traveled to the US and had his first access to the Internet, where he was enlightened to start his online business adventure. Shortly after he returned to China, Jack built a website called “China Yellow Pages” and earned 5 million </a:t>
            </a:r>
            <a:r>
              <a:rPr lang="en-US" altLang="zh-CN" sz="2400" dirty="0" err="1">
                <a:solidFill>
                  <a:schemeClr val="tx1">
                    <a:lumMod val="50000"/>
                  </a:schemeClr>
                </a:solidFill>
              </a:rPr>
              <a:t>yuan</a:t>
            </a:r>
            <a:r>
              <a:rPr lang="en-US" altLang="zh-CN" sz="2400" dirty="0">
                <a:solidFill>
                  <a:schemeClr val="tx1">
                    <a:lumMod val="50000"/>
                  </a:schemeClr>
                </a:solidFill>
              </a:rPr>
              <a:t>. </a:t>
            </a:r>
            <a:br>
              <a:rPr lang="zh-CN" altLang="zh-CN" sz="2400" dirty="0">
                <a:solidFill>
                  <a:schemeClr val="tx1">
                    <a:lumMod val="50000"/>
                  </a:schemeClr>
                </a:solidFill>
              </a:rPr>
            </a:br>
            <a:r>
              <a:rPr lang="zh-CN" altLang="zh-CN" sz="2400" dirty="0">
                <a:solidFill>
                  <a:schemeClr val="tx1">
                    <a:lumMod val="50000"/>
                  </a:schemeClr>
                </a:solidFill>
              </a:rPr>
              <a:t>（细节支撑句</a:t>
            </a:r>
            <a:r>
              <a:rPr lang="en-US" altLang="zh-CN" sz="2400" dirty="0">
                <a:solidFill>
                  <a:schemeClr val="tx1">
                    <a:lumMod val="50000"/>
                  </a:schemeClr>
                </a:solidFill>
              </a:rPr>
              <a:t>3</a:t>
            </a:r>
            <a:r>
              <a:rPr lang="zh-CN" altLang="zh-CN" sz="2400" dirty="0">
                <a:solidFill>
                  <a:schemeClr val="tx1">
                    <a:lumMod val="50000"/>
                  </a:schemeClr>
                </a:solidFill>
              </a:rPr>
              <a:t>）</a:t>
            </a:r>
            <a:r>
              <a:rPr lang="en-US" altLang="zh-CN" sz="2400" dirty="0">
                <a:solidFill>
                  <a:schemeClr val="tx1">
                    <a:lumMod val="50000"/>
                  </a:schemeClr>
                </a:solidFill>
              </a:rPr>
              <a:t>From then on, we have witnessed the successful growth of a triumphant business tycoon like Jack Ma in mainland China.  In order to advance his e-commerce system, Jack Ma and his fellow partners created such famous e-commerce brands as </a:t>
            </a:r>
            <a:r>
              <a:rPr lang="en-US" altLang="zh-CN" sz="2400" dirty="0" err="1">
                <a:solidFill>
                  <a:schemeClr val="tx1">
                    <a:lumMod val="50000"/>
                  </a:schemeClr>
                </a:solidFill>
              </a:rPr>
              <a:t>Alibaba</a:t>
            </a:r>
            <a:r>
              <a:rPr lang="en-US" altLang="zh-CN" sz="2400" dirty="0">
                <a:solidFill>
                  <a:schemeClr val="tx1">
                    <a:lumMod val="50000"/>
                  </a:schemeClr>
                </a:solidFill>
              </a:rPr>
              <a:t>, </a:t>
            </a:r>
            <a:r>
              <a:rPr lang="en-US" altLang="zh-CN" sz="2400" dirty="0" err="1">
                <a:solidFill>
                  <a:schemeClr val="tx1">
                    <a:lumMod val="50000"/>
                  </a:schemeClr>
                </a:solidFill>
              </a:rPr>
              <a:t>Taobao</a:t>
            </a:r>
            <a:r>
              <a:rPr lang="en-US" altLang="zh-CN" sz="2400" dirty="0">
                <a:solidFill>
                  <a:schemeClr val="tx1">
                    <a:lumMod val="50000"/>
                  </a:schemeClr>
                </a:solidFill>
              </a:rPr>
              <a:t>, </a:t>
            </a:r>
            <a:r>
              <a:rPr lang="en-US" altLang="zh-CN" sz="2400" dirty="0" err="1">
                <a:solidFill>
                  <a:schemeClr val="tx1">
                    <a:lumMod val="50000"/>
                  </a:schemeClr>
                </a:solidFill>
              </a:rPr>
              <a:t>Alipay</a:t>
            </a:r>
            <a:r>
              <a:rPr lang="en-US" altLang="zh-CN" sz="2400" dirty="0">
                <a:solidFill>
                  <a:schemeClr val="tx1">
                    <a:lumMod val="50000"/>
                  </a:schemeClr>
                </a:solidFill>
              </a:rPr>
              <a:t>, Ali Clouds, etc. </a:t>
            </a:r>
            <a:br>
              <a:rPr lang="zh-CN" altLang="zh-CN" sz="1500" dirty="0"/>
            </a:br>
            <a:endParaRPr lang="zh-CN" altLang="en-US" sz="1500" dirty="0">
              <a:solidFill>
                <a:srgbClr val="3E231A"/>
              </a:solidFill>
              <a:latin typeface="Songti SC Regular" charset="0"/>
              <a:ea typeface="Songti SC Regular" charset="0"/>
              <a:cs typeface="Songti SC Regular" charset="0"/>
              <a:sym typeface="Songti SC Regular" charset="0"/>
            </a:endParaRPr>
          </a:p>
        </p:txBody>
      </p:sp>
    </p:spTree>
    <p:extLst>
      <p:ext uri="{BB962C8B-B14F-4D97-AF65-F5344CB8AC3E}">
        <p14:creationId xmlns:p14="http://schemas.microsoft.com/office/powerpoint/2010/main" val="80776011"/>
      </p:ext>
    </p:extLst>
  </p:cSld>
  <p:clrMapOvr>
    <a:masterClrMapping/>
  </p:clrMapOvr>
  <p:transition spd="med"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文本框"/>
          <p:cNvSpPr>
            <a:spLocks noGrp="1"/>
          </p:cNvSpPr>
          <p:nvPr>
            <p:ph type="title" idx="4294967295"/>
          </p:nvPr>
        </p:nvSpPr>
        <p:spPr>
          <a:xfrm>
            <a:off x="-1" y="1190368"/>
            <a:ext cx="8884693" cy="4697966"/>
          </a:xfrm>
          <a:prstGeom prst="rect">
            <a:avLst/>
          </a:prstGeom>
          <a:noFill/>
          <a:ln w="12700" cap="flat" cmpd="sng">
            <a:noFill/>
            <a:prstDash val="solid"/>
            <a:miter/>
          </a:ln>
        </p:spPr>
        <p:txBody>
          <a:bodyPr vert="horz" wrap="square" lIns="57401" tIns="28701" rIns="57401" bIns="28701" rtlCol="0" anchor="t" anchorCtr="0">
            <a:prstTxWarp prst="textNoShape">
              <a:avLst/>
            </a:prstTxWarp>
            <a:normAutofit fontScale="90000"/>
          </a:bodyPr>
          <a:lstStyle/>
          <a:p>
            <a:r>
              <a:rPr lang="zh-CN" altLang="zh-CN" sz="2400" dirty="0">
                <a:solidFill>
                  <a:srgbClr val="FF0000"/>
                </a:solidFill>
              </a:rPr>
              <a:t>【拓展句</a:t>
            </a:r>
            <a:r>
              <a:rPr lang="en-US" altLang="zh-CN" sz="2400" dirty="0">
                <a:solidFill>
                  <a:srgbClr val="FF0000"/>
                </a:solidFill>
              </a:rPr>
              <a:t>3</a:t>
            </a:r>
            <a:r>
              <a:rPr lang="zh-CN" altLang="zh-CN" sz="2400" dirty="0">
                <a:solidFill>
                  <a:srgbClr val="FF0000"/>
                </a:solidFill>
              </a:rPr>
              <a:t>】 </a:t>
            </a:r>
            <a:r>
              <a:rPr lang="en-US" altLang="zh-CN" sz="2400" dirty="0">
                <a:solidFill>
                  <a:schemeClr val="tx1">
                    <a:lumMod val="50000"/>
                  </a:schemeClr>
                </a:solidFill>
              </a:rPr>
              <a:t>Now, he has come to his peak, both in his career and life. Dubbed the father of </a:t>
            </a:r>
            <a:r>
              <a:rPr lang="en-US" altLang="zh-CN" sz="2400" dirty="0" err="1">
                <a:solidFill>
                  <a:schemeClr val="tx1">
                    <a:lumMod val="50000"/>
                  </a:schemeClr>
                </a:solidFill>
              </a:rPr>
              <a:t>Alipay</a:t>
            </a:r>
            <a:r>
              <a:rPr lang="en-US" altLang="zh-CN" sz="2400" dirty="0">
                <a:solidFill>
                  <a:schemeClr val="tx1">
                    <a:lumMod val="50000"/>
                  </a:schemeClr>
                </a:solidFill>
              </a:rPr>
              <a:t>, one of the Four New Inventions in China, Jack Ma deserves his reputation across the country as well as in the whole world.</a:t>
            </a:r>
            <a:br>
              <a:rPr lang="zh-CN" altLang="zh-CN" sz="2400" dirty="0">
                <a:solidFill>
                  <a:schemeClr val="tx1">
                    <a:lumMod val="50000"/>
                  </a:schemeClr>
                </a:solidFill>
              </a:rPr>
            </a:br>
            <a:r>
              <a:rPr lang="zh-CN" altLang="zh-CN" sz="2400" dirty="0">
                <a:solidFill>
                  <a:schemeClr val="tx1">
                    <a:lumMod val="50000"/>
                  </a:schemeClr>
                </a:solidFill>
              </a:rPr>
              <a:t>（细节支撑句）</a:t>
            </a:r>
            <a:r>
              <a:rPr lang="en-US" altLang="zh-CN" sz="2400" dirty="0">
                <a:solidFill>
                  <a:schemeClr val="tx1">
                    <a:lumMod val="50000"/>
                  </a:schemeClr>
                </a:solidFill>
              </a:rPr>
              <a:t>He was among the Top 50 Most Powerful Chinese Business Leaders in the Forbes Chart in 2012. Two years later, he was on the Times Weekly list of Top 100 Celebrities of 2014. </a:t>
            </a:r>
            <a:br>
              <a:rPr lang="en-US" altLang="zh-CN" sz="2400" dirty="0">
                <a:solidFill>
                  <a:schemeClr val="tx1">
                    <a:lumMod val="50000"/>
                  </a:schemeClr>
                </a:solidFill>
              </a:rPr>
            </a:br>
            <a:br>
              <a:rPr lang="zh-CN" altLang="zh-CN" sz="2400" dirty="0">
                <a:solidFill>
                  <a:schemeClr val="tx1">
                    <a:lumMod val="50000"/>
                  </a:schemeClr>
                </a:solidFill>
              </a:rPr>
            </a:br>
            <a:r>
              <a:rPr lang="zh-CN" altLang="zh-CN" sz="2400" dirty="0">
                <a:solidFill>
                  <a:srgbClr val="FF0000"/>
                </a:solidFill>
              </a:rPr>
              <a:t>【总结句】</a:t>
            </a:r>
            <a:r>
              <a:rPr lang="en-US" altLang="zh-CN" sz="2400" dirty="0">
                <a:solidFill>
                  <a:schemeClr val="tx1">
                    <a:lumMod val="50000"/>
                  </a:schemeClr>
                </a:solidFill>
              </a:rPr>
              <a:t>Jack Ma has set an excellent example to us that whatever difficulties and ordinary appearance we have, or however frequently we are defeated, we can achieve what we pursuit in our life, as long as we are not disheartened and go on with our dreams.</a:t>
            </a:r>
            <a:br>
              <a:rPr lang="zh-CN" altLang="zh-CN" sz="2400" dirty="0"/>
            </a:br>
            <a:br>
              <a:rPr lang="en-US" altLang="zh-CN" sz="1800" b="1" dirty="0">
                <a:solidFill>
                  <a:srgbClr val="3E231A"/>
                </a:solidFill>
                <a:latin typeface="Songti SC Regular" charset="0"/>
                <a:ea typeface="Songti SC Regular" charset="0"/>
                <a:cs typeface="Songti SC Regular" charset="0"/>
                <a:sym typeface="Songti SC Regular" charset="0"/>
              </a:rPr>
            </a:br>
            <a:br>
              <a:rPr lang="en-US" altLang="zh-CN" sz="1500" b="1"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endParaRPr lang="zh-CN" altLang="en-US" sz="1500" dirty="0">
              <a:solidFill>
                <a:srgbClr val="3E231A"/>
              </a:solidFill>
              <a:latin typeface="Songti SC Regular" charset="0"/>
              <a:ea typeface="Songti SC Regular" charset="0"/>
              <a:cs typeface="Songti SC Regular" charset="0"/>
              <a:sym typeface="Songti SC Regular" charset="0"/>
            </a:endParaRPr>
          </a:p>
        </p:txBody>
      </p:sp>
    </p:spTree>
    <p:extLst>
      <p:ext uri="{BB962C8B-B14F-4D97-AF65-F5344CB8AC3E}">
        <p14:creationId xmlns:p14="http://schemas.microsoft.com/office/powerpoint/2010/main" val="3988964984"/>
      </p:ext>
    </p:extLst>
  </p:cSld>
  <p:clrMapOvr>
    <a:masterClrMapping/>
  </p:clrMapOvr>
  <p:transition spd="med"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文本框"/>
          <p:cNvSpPr>
            <a:spLocks noGrp="1"/>
          </p:cNvSpPr>
          <p:nvPr>
            <p:ph type="title" idx="4294967295"/>
          </p:nvPr>
        </p:nvSpPr>
        <p:spPr>
          <a:xfrm>
            <a:off x="-1" y="1190368"/>
            <a:ext cx="8884693" cy="4697966"/>
          </a:xfrm>
          <a:prstGeom prst="rect">
            <a:avLst/>
          </a:prstGeom>
          <a:noFill/>
          <a:ln w="12700" cap="flat" cmpd="sng">
            <a:noFill/>
            <a:prstDash val="solid"/>
            <a:miter/>
          </a:ln>
        </p:spPr>
        <p:txBody>
          <a:bodyPr vert="horz" wrap="square" lIns="57401" tIns="28701" rIns="57401" bIns="28701" rtlCol="0" anchor="t" anchorCtr="0">
            <a:prstTxWarp prst="textNoShape">
              <a:avLst/>
            </a:prstTxWarp>
            <a:normAutofit fontScale="90000"/>
          </a:bodyPr>
          <a:lstStyle/>
          <a:p>
            <a:r>
              <a:rPr lang="zh-CN" altLang="en-US" sz="2400" dirty="0">
                <a:solidFill>
                  <a:srgbClr val="FF0000"/>
                </a:solidFill>
              </a:rPr>
              <a:t>                                                同类拓展</a:t>
            </a:r>
            <a:br>
              <a:rPr lang="en-US" altLang="zh-CN" sz="2400" dirty="0">
                <a:solidFill>
                  <a:schemeClr val="tx1">
                    <a:lumMod val="50000"/>
                  </a:schemeClr>
                </a:solidFill>
              </a:rPr>
            </a:br>
            <a:br>
              <a:rPr lang="en-US" altLang="zh-CN" sz="2400" dirty="0">
                <a:solidFill>
                  <a:schemeClr val="tx1">
                    <a:lumMod val="50000"/>
                  </a:schemeClr>
                </a:solidFill>
              </a:rPr>
            </a:br>
            <a:r>
              <a:rPr lang="zh-CN" altLang="en-US" sz="2400" dirty="0">
                <a:solidFill>
                  <a:schemeClr val="tx1">
                    <a:lumMod val="50000"/>
                  </a:schemeClr>
                </a:solidFill>
              </a:rPr>
              <a:t>马化腾：</a:t>
            </a:r>
            <a:br>
              <a:rPr lang="en-US" altLang="zh-CN" sz="2400" dirty="0">
                <a:solidFill>
                  <a:schemeClr val="tx1">
                    <a:lumMod val="50000"/>
                  </a:schemeClr>
                </a:solidFill>
              </a:rPr>
            </a:br>
            <a:r>
              <a:rPr lang="zh-CN" altLang="en-US" sz="2400" dirty="0">
                <a:solidFill>
                  <a:schemeClr val="tx1">
                    <a:lumMod val="50000"/>
                  </a:schemeClr>
                </a:solidFill>
              </a:rPr>
              <a:t>出生日期：</a:t>
            </a:r>
            <a:r>
              <a:rPr lang="en-US" altLang="zh-CN" sz="2400" dirty="0">
                <a:solidFill>
                  <a:schemeClr val="tx1">
                    <a:lumMod val="50000"/>
                  </a:schemeClr>
                </a:solidFill>
              </a:rPr>
              <a:t>1971</a:t>
            </a:r>
            <a:r>
              <a:rPr lang="zh-CN" altLang="en-US" sz="2400" dirty="0">
                <a:solidFill>
                  <a:schemeClr val="tx1">
                    <a:lumMod val="50000"/>
                  </a:schemeClr>
                </a:solidFill>
              </a:rPr>
              <a:t>年</a:t>
            </a:r>
            <a:r>
              <a:rPr lang="en-US" altLang="zh-CN" sz="2400" dirty="0">
                <a:solidFill>
                  <a:schemeClr val="tx1">
                    <a:lumMod val="50000"/>
                  </a:schemeClr>
                </a:solidFill>
              </a:rPr>
              <a:t>10</a:t>
            </a:r>
            <a:r>
              <a:rPr lang="zh-CN" altLang="en-US" sz="2400" dirty="0">
                <a:solidFill>
                  <a:schemeClr val="tx1">
                    <a:lumMod val="50000"/>
                  </a:schemeClr>
                </a:solidFill>
              </a:rPr>
              <a:t>月</a:t>
            </a:r>
            <a:r>
              <a:rPr lang="en-US" altLang="zh-CN" sz="2400" dirty="0">
                <a:solidFill>
                  <a:schemeClr val="tx1">
                    <a:lumMod val="50000"/>
                  </a:schemeClr>
                </a:solidFill>
              </a:rPr>
              <a:t>29</a:t>
            </a:r>
            <a:r>
              <a:rPr lang="zh-CN" altLang="en-US" sz="2400" dirty="0">
                <a:solidFill>
                  <a:schemeClr val="tx1">
                    <a:lumMod val="50000"/>
                  </a:schemeClr>
                </a:solidFill>
              </a:rPr>
              <a:t>日</a:t>
            </a:r>
            <a:br>
              <a:rPr lang="en-US" altLang="zh-CN" sz="2400" dirty="0">
                <a:solidFill>
                  <a:schemeClr val="tx1">
                    <a:lumMod val="50000"/>
                  </a:schemeClr>
                </a:solidFill>
              </a:rPr>
            </a:br>
            <a:r>
              <a:rPr lang="zh-CN" altLang="en-US" sz="2400" dirty="0">
                <a:solidFill>
                  <a:schemeClr val="tx1">
                    <a:lumMod val="50000"/>
                  </a:schemeClr>
                </a:solidFill>
              </a:rPr>
              <a:t>出生地：广东潮阳</a:t>
            </a:r>
            <a:br>
              <a:rPr lang="en-US" altLang="zh-CN" sz="2400" dirty="0">
                <a:solidFill>
                  <a:schemeClr val="tx1">
                    <a:lumMod val="50000"/>
                  </a:schemeClr>
                </a:solidFill>
              </a:rPr>
            </a:br>
            <a:r>
              <a:rPr lang="zh-CN" altLang="en-US" sz="2400" dirty="0">
                <a:solidFill>
                  <a:schemeClr val="tx1">
                    <a:lumMod val="50000"/>
                  </a:schemeClr>
                </a:solidFill>
              </a:rPr>
              <a:t>职业：商人、企业家</a:t>
            </a:r>
            <a:br>
              <a:rPr lang="en-US" altLang="zh-CN" sz="2400" dirty="0">
                <a:solidFill>
                  <a:schemeClr val="tx1">
                    <a:lumMod val="50000"/>
                  </a:schemeClr>
                </a:solidFill>
              </a:rPr>
            </a:br>
            <a:r>
              <a:rPr lang="zh-CN" altLang="en-US" sz="2400" dirty="0">
                <a:solidFill>
                  <a:schemeClr val="tx1">
                    <a:lumMod val="50000"/>
                  </a:schemeClr>
                </a:solidFill>
              </a:rPr>
              <a:t>毕业院校：深圳大学</a:t>
            </a:r>
            <a:br>
              <a:rPr lang="en-US" altLang="zh-CN" sz="2400" dirty="0">
                <a:solidFill>
                  <a:schemeClr val="tx1">
                    <a:lumMod val="50000"/>
                  </a:schemeClr>
                </a:solidFill>
              </a:rPr>
            </a:br>
            <a:r>
              <a:rPr lang="zh-CN" altLang="en-US" sz="2400" dirty="0">
                <a:solidFill>
                  <a:schemeClr val="tx1">
                    <a:lumMod val="50000"/>
                  </a:schemeClr>
                </a:solidFill>
              </a:rPr>
              <a:t>主要成就：创办腾讯和企鹅帝国，福布斯中国富豪榜列第</a:t>
            </a:r>
            <a:r>
              <a:rPr lang="en-US" altLang="zh-CN" sz="2400" dirty="0">
                <a:solidFill>
                  <a:schemeClr val="tx1">
                    <a:lumMod val="50000"/>
                  </a:schemeClr>
                </a:solidFill>
              </a:rPr>
              <a:t>3</a:t>
            </a:r>
            <a:r>
              <a:rPr lang="zh-CN" altLang="en-US" sz="2400" dirty="0">
                <a:solidFill>
                  <a:schemeClr val="tx1">
                    <a:lumMod val="50000"/>
                  </a:schemeClr>
                </a:solidFill>
              </a:rPr>
              <a:t>位。</a:t>
            </a:r>
            <a:br>
              <a:rPr lang="en-US" altLang="zh-CN" sz="2400" dirty="0">
                <a:solidFill>
                  <a:schemeClr val="tx1">
                    <a:lumMod val="50000"/>
                  </a:schemeClr>
                </a:solidFill>
              </a:rPr>
            </a:br>
            <a:r>
              <a:rPr lang="en-US" altLang="zh-CN" sz="2400" dirty="0">
                <a:solidFill>
                  <a:schemeClr val="tx1">
                    <a:lumMod val="50000"/>
                  </a:schemeClr>
                </a:solidFill>
              </a:rPr>
              <a:t>                  1999</a:t>
            </a:r>
            <a:r>
              <a:rPr lang="zh-CN" altLang="en-US" sz="2400" dirty="0">
                <a:solidFill>
                  <a:schemeClr val="tx1">
                    <a:lumMod val="50000"/>
                  </a:schemeClr>
                </a:solidFill>
              </a:rPr>
              <a:t>年</a:t>
            </a:r>
            <a:r>
              <a:rPr lang="en-US" altLang="zh-CN" sz="2400" dirty="0">
                <a:solidFill>
                  <a:schemeClr val="tx1">
                    <a:lumMod val="50000"/>
                  </a:schemeClr>
                </a:solidFill>
              </a:rPr>
              <a:t>2</a:t>
            </a:r>
            <a:r>
              <a:rPr lang="zh-CN" altLang="en-US" sz="2400" dirty="0">
                <a:solidFill>
                  <a:schemeClr val="tx1">
                    <a:lumMod val="50000"/>
                  </a:schemeClr>
                </a:solidFill>
              </a:rPr>
              <a:t>月，腾讯开发了</a:t>
            </a:r>
            <a:r>
              <a:rPr lang="en-US" altLang="zh-CN" sz="2400" dirty="0">
                <a:solidFill>
                  <a:schemeClr val="tx1">
                    <a:lumMod val="50000"/>
                  </a:schemeClr>
                </a:solidFill>
              </a:rPr>
              <a:t>QQ</a:t>
            </a:r>
            <a:r>
              <a:rPr lang="zh-CN" altLang="en-US" sz="2400" dirty="0">
                <a:solidFill>
                  <a:schemeClr val="tx1">
                    <a:lumMod val="50000"/>
                  </a:schemeClr>
                </a:solidFill>
              </a:rPr>
              <a:t>，收到用户欢迎，注册人数疯涨。        后来有推出了微信（</a:t>
            </a:r>
            <a:r>
              <a:rPr lang="en-US" altLang="zh-CN" sz="2400" dirty="0" err="1">
                <a:solidFill>
                  <a:schemeClr val="tx1">
                    <a:lumMod val="50000"/>
                  </a:schemeClr>
                </a:solidFill>
              </a:rPr>
              <a:t>Wechat</a:t>
            </a:r>
            <a:r>
              <a:rPr lang="en-US" altLang="zh-CN" sz="2400" dirty="0">
                <a:solidFill>
                  <a:schemeClr val="tx1">
                    <a:lumMod val="50000"/>
                  </a:schemeClr>
                </a:solidFill>
              </a:rPr>
              <a:t>)</a:t>
            </a:r>
            <a:r>
              <a:rPr lang="zh-CN" altLang="en-US" sz="2400" dirty="0">
                <a:solidFill>
                  <a:schemeClr val="tx1">
                    <a:lumMod val="50000"/>
                  </a:schemeClr>
                </a:solidFill>
              </a:rPr>
              <a:t>，改变了中国人的交流方式，甚至生活方式。</a:t>
            </a:r>
            <a:br>
              <a:rPr lang="en-US" altLang="zh-CN" sz="2400" dirty="0">
                <a:solidFill>
                  <a:schemeClr val="tx1">
                    <a:lumMod val="50000"/>
                  </a:schemeClr>
                </a:solidFill>
              </a:rPr>
            </a:br>
            <a:r>
              <a:rPr lang="en-US" altLang="zh-CN" sz="2400" dirty="0">
                <a:solidFill>
                  <a:schemeClr val="tx1">
                    <a:lumMod val="50000"/>
                  </a:schemeClr>
                </a:solidFill>
              </a:rPr>
              <a:t>         </a:t>
            </a:r>
            <a:br>
              <a:rPr lang="en-US" altLang="zh-CN" sz="2400" dirty="0">
                <a:solidFill>
                  <a:schemeClr val="tx1">
                    <a:lumMod val="50000"/>
                  </a:schemeClr>
                </a:solidFill>
              </a:rPr>
            </a:br>
            <a:br>
              <a:rPr lang="en-US" altLang="zh-CN" sz="2400" dirty="0">
                <a:solidFill>
                  <a:schemeClr val="tx1">
                    <a:lumMod val="50000"/>
                  </a:schemeClr>
                </a:solidFill>
              </a:rPr>
            </a:br>
            <a:r>
              <a:rPr lang="en-US" altLang="zh-CN" sz="2400" dirty="0">
                <a:solidFill>
                  <a:schemeClr val="tx1">
                    <a:lumMod val="50000"/>
                  </a:schemeClr>
                </a:solidFill>
              </a:rPr>
              <a:t>                </a:t>
            </a:r>
            <a:r>
              <a:rPr lang="zh-CN" altLang="en-US" sz="2400" dirty="0">
                <a:solidFill>
                  <a:schemeClr val="tx1">
                    <a:lumMod val="50000"/>
                  </a:schemeClr>
                </a:solidFill>
              </a:rPr>
              <a:t>虽然马化腾多次获得“中国经济年度人物商业领袖”，但他为人低调，热心公益，同时具有强烈的社会责任感。</a:t>
            </a:r>
            <a:br>
              <a:rPr lang="en-US" altLang="zh-CN" sz="2400" dirty="0">
                <a:solidFill>
                  <a:schemeClr val="tx1">
                    <a:lumMod val="50000"/>
                  </a:schemeClr>
                </a:solidFill>
              </a:rPr>
            </a:br>
            <a:br>
              <a:rPr lang="en-US" altLang="zh-CN" sz="2400" dirty="0">
                <a:solidFill>
                  <a:schemeClr val="tx1">
                    <a:lumMod val="50000"/>
                  </a:schemeClr>
                </a:solidFill>
              </a:rPr>
            </a:br>
            <a:br>
              <a:rPr lang="en-US" altLang="zh-CN" sz="2400" dirty="0">
                <a:solidFill>
                  <a:schemeClr val="tx1">
                    <a:lumMod val="50000"/>
                  </a:schemeClr>
                </a:solidFill>
              </a:rPr>
            </a:br>
            <a:br>
              <a:rPr lang="en-US" altLang="zh-CN" sz="2400" dirty="0">
                <a:solidFill>
                  <a:schemeClr val="tx1">
                    <a:lumMod val="50000"/>
                  </a:schemeClr>
                </a:solidFill>
              </a:rPr>
            </a:br>
            <a:br>
              <a:rPr lang="en-US" altLang="zh-CN" sz="2400" dirty="0">
                <a:solidFill>
                  <a:schemeClr val="tx1">
                    <a:lumMod val="50000"/>
                  </a:schemeClr>
                </a:solidFill>
              </a:rPr>
            </a:br>
            <a:br>
              <a:rPr lang="en-US" altLang="zh-CN" sz="2400" dirty="0">
                <a:solidFill>
                  <a:schemeClr val="tx1">
                    <a:lumMod val="50000"/>
                  </a:schemeClr>
                </a:solidFill>
              </a:rPr>
            </a:br>
            <a:br>
              <a:rPr lang="zh-CN" altLang="zh-CN" sz="2400" dirty="0">
                <a:solidFill>
                  <a:schemeClr val="tx1">
                    <a:lumMod val="50000"/>
                  </a:schemeClr>
                </a:solidFill>
              </a:rPr>
            </a:br>
            <a:br>
              <a:rPr lang="en-US" altLang="zh-CN" sz="1800" b="1" dirty="0">
                <a:solidFill>
                  <a:schemeClr val="tx1">
                    <a:lumMod val="50000"/>
                  </a:schemeClr>
                </a:solidFill>
                <a:latin typeface="Songti SC Regular" charset="0"/>
                <a:ea typeface="Songti SC Regular" charset="0"/>
                <a:cs typeface="Songti SC Regular" charset="0"/>
                <a:sym typeface="Songti SC Regular" charset="0"/>
              </a:rPr>
            </a:br>
            <a:br>
              <a:rPr lang="en-US" altLang="zh-CN" sz="1500" b="1" dirty="0">
                <a:solidFill>
                  <a:schemeClr val="tx1">
                    <a:lumMod val="50000"/>
                  </a:schemeClr>
                </a:solidFill>
                <a:latin typeface="Songti SC Regular" charset="0"/>
                <a:ea typeface="Songti SC Regular" charset="0"/>
                <a:cs typeface="Songti SC Regular" charset="0"/>
                <a:sym typeface="Songti SC Regular" charset="0"/>
              </a:rPr>
            </a:br>
            <a:br>
              <a:rPr lang="en-US" altLang="zh-CN" sz="1500" dirty="0">
                <a:solidFill>
                  <a:schemeClr val="tx1">
                    <a:lumMod val="50000"/>
                  </a:schemeClr>
                </a:solidFill>
                <a:latin typeface="Songti SC Regular" charset="0"/>
                <a:ea typeface="Songti SC Regular" charset="0"/>
                <a:cs typeface="Songti SC Regular" charset="0"/>
                <a:sym typeface="Songti SC Regular" charset="0"/>
              </a:rPr>
            </a:br>
            <a:br>
              <a:rPr lang="en-US" altLang="zh-CN" sz="1500" dirty="0">
                <a:solidFill>
                  <a:schemeClr val="tx1">
                    <a:lumMod val="50000"/>
                  </a:schemeClr>
                </a:solidFill>
                <a:latin typeface="Songti SC Regular" charset="0"/>
                <a:ea typeface="Songti SC Regular" charset="0"/>
                <a:cs typeface="Songti SC Regular" charset="0"/>
                <a:sym typeface="Songti SC Regular" charset="0"/>
              </a:rPr>
            </a:br>
            <a:endParaRPr lang="zh-CN" altLang="en-US" sz="1500" dirty="0">
              <a:solidFill>
                <a:schemeClr val="tx1">
                  <a:lumMod val="50000"/>
                </a:schemeClr>
              </a:solidFill>
              <a:latin typeface="Songti SC Regular" charset="0"/>
              <a:ea typeface="Songti SC Regular" charset="0"/>
              <a:cs typeface="Songti SC Regular" charset="0"/>
              <a:sym typeface="Songti SC Regular" charset="0"/>
            </a:endParaRPr>
          </a:p>
        </p:txBody>
      </p:sp>
    </p:spTree>
    <p:extLst>
      <p:ext uri="{BB962C8B-B14F-4D97-AF65-F5344CB8AC3E}">
        <p14:creationId xmlns:p14="http://schemas.microsoft.com/office/powerpoint/2010/main" val="2271765500"/>
      </p:ext>
    </p:extLst>
  </p:cSld>
  <p:clrMapOvr>
    <a:masterClrMapping/>
  </p:clrMapOvr>
  <p:transition spd="med"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866230"/>
            <a:ext cx="9144000" cy="4939814"/>
          </a:xfrm>
          <a:prstGeom prst="rect">
            <a:avLst/>
          </a:prstGeom>
        </p:spPr>
        <p:txBody>
          <a:bodyPr wrap="square">
            <a:spAutoFit/>
          </a:bodyPr>
          <a:lstStyle/>
          <a:p>
            <a:r>
              <a:rPr lang="zh-CN" altLang="en-US" sz="2400" dirty="0"/>
              <a:t>扎克伯格：</a:t>
            </a:r>
            <a:endParaRPr lang="en-US" altLang="zh-CN" sz="2400" dirty="0"/>
          </a:p>
          <a:p>
            <a:endParaRPr lang="en-US" altLang="zh-CN" sz="2400" dirty="0"/>
          </a:p>
          <a:p>
            <a:r>
              <a:rPr lang="zh-CN" altLang="en-US" sz="2400" dirty="0">
                <a:solidFill>
                  <a:schemeClr val="bg2">
                    <a:lumMod val="10000"/>
                  </a:schemeClr>
                </a:solidFill>
              </a:rPr>
              <a:t>（英语：</a:t>
            </a:r>
            <a:r>
              <a:rPr lang="en-US" altLang="zh-CN" sz="2400" dirty="0">
                <a:solidFill>
                  <a:schemeClr val="bg2">
                    <a:lumMod val="10000"/>
                  </a:schemeClr>
                </a:solidFill>
              </a:rPr>
              <a:t>Mark Elliot </a:t>
            </a:r>
            <a:r>
              <a:rPr lang="en-US" altLang="zh-CN" sz="2400" dirty="0" err="1">
                <a:solidFill>
                  <a:schemeClr val="bg2">
                    <a:lumMod val="10000"/>
                  </a:schemeClr>
                </a:solidFill>
              </a:rPr>
              <a:t>Zuckerberg</a:t>
            </a:r>
            <a:r>
              <a:rPr lang="zh-CN" altLang="en-US" sz="2400" dirty="0">
                <a:solidFill>
                  <a:schemeClr val="bg2">
                    <a:lumMod val="10000"/>
                  </a:schemeClr>
                </a:solidFill>
              </a:rPr>
              <a:t>，</a:t>
            </a:r>
            <a:r>
              <a:rPr lang="en-US" altLang="zh-CN" sz="2400" dirty="0">
                <a:solidFill>
                  <a:schemeClr val="bg2">
                    <a:lumMod val="10000"/>
                  </a:schemeClr>
                </a:solidFill>
              </a:rPr>
              <a:t>1984</a:t>
            </a:r>
            <a:r>
              <a:rPr lang="zh-CN" altLang="en-US" sz="2400" dirty="0">
                <a:solidFill>
                  <a:schemeClr val="bg2">
                    <a:lumMod val="10000"/>
                  </a:schemeClr>
                </a:solidFill>
              </a:rPr>
              <a:t>年</a:t>
            </a:r>
            <a:r>
              <a:rPr lang="en-US" altLang="zh-CN" sz="2400" dirty="0">
                <a:solidFill>
                  <a:schemeClr val="bg2">
                    <a:lumMod val="10000"/>
                  </a:schemeClr>
                </a:solidFill>
              </a:rPr>
              <a:t>5</a:t>
            </a:r>
            <a:r>
              <a:rPr lang="zh-CN" altLang="en-US" sz="2400" dirty="0">
                <a:solidFill>
                  <a:schemeClr val="bg2">
                    <a:lumMod val="10000"/>
                  </a:schemeClr>
                </a:solidFill>
              </a:rPr>
              <a:t>月</a:t>
            </a:r>
            <a:r>
              <a:rPr lang="en-US" altLang="zh-CN" sz="2400" dirty="0">
                <a:solidFill>
                  <a:schemeClr val="bg2">
                    <a:lumMod val="10000"/>
                  </a:schemeClr>
                </a:solidFill>
              </a:rPr>
              <a:t>14</a:t>
            </a:r>
            <a:r>
              <a:rPr lang="zh-CN" altLang="en-US" sz="2400" dirty="0">
                <a:solidFill>
                  <a:schemeClr val="bg2">
                    <a:lumMod val="10000"/>
                  </a:schemeClr>
                </a:solidFill>
              </a:rPr>
              <a:t>日－）</a:t>
            </a:r>
            <a:endParaRPr lang="en-US" altLang="zh-CN" sz="2400" dirty="0">
              <a:solidFill>
                <a:schemeClr val="bg2">
                  <a:lumMod val="10000"/>
                </a:schemeClr>
              </a:solidFill>
            </a:endParaRPr>
          </a:p>
          <a:p>
            <a:r>
              <a:rPr lang="en-US" altLang="zh-CN" sz="2400" dirty="0">
                <a:solidFill>
                  <a:schemeClr val="bg2">
                    <a:lumMod val="10000"/>
                  </a:schemeClr>
                </a:solidFill>
              </a:rPr>
              <a:t>   1. </a:t>
            </a:r>
            <a:r>
              <a:rPr lang="zh-CN" altLang="en-US" sz="2400" dirty="0">
                <a:solidFill>
                  <a:schemeClr val="bg2">
                    <a:lumMod val="10000"/>
                  </a:schemeClr>
                </a:solidFill>
              </a:rPr>
              <a:t>出生于</a:t>
            </a:r>
            <a:r>
              <a:rPr lang="zh-CN" altLang="en-US" sz="2400" dirty="0">
                <a:solidFill>
                  <a:schemeClr val="tx1">
                    <a:lumMod val="50000"/>
                  </a:schemeClr>
                </a:solidFill>
                <a:hlinkClick r:id="rId2"/>
              </a:rPr>
              <a:t>美国纽约州</a:t>
            </a:r>
            <a:r>
              <a:rPr lang="zh-CN" altLang="en-US" sz="2400" dirty="0">
                <a:solidFill>
                  <a:schemeClr val="bg2">
                    <a:lumMod val="10000"/>
                  </a:schemeClr>
                </a:solidFill>
              </a:rPr>
              <a:t>白原市。</a:t>
            </a:r>
            <a:endParaRPr lang="en-US" altLang="zh-CN" sz="2400" dirty="0">
              <a:solidFill>
                <a:schemeClr val="bg2">
                  <a:lumMod val="10000"/>
                </a:schemeClr>
              </a:solidFill>
            </a:endParaRPr>
          </a:p>
          <a:p>
            <a:r>
              <a:rPr lang="zh-CN" altLang="en-US" sz="2400" dirty="0">
                <a:solidFill>
                  <a:schemeClr val="bg2">
                    <a:lumMod val="10000"/>
                  </a:schemeClr>
                </a:solidFill>
              </a:rPr>
              <a:t>   </a:t>
            </a:r>
            <a:r>
              <a:rPr lang="en-US" altLang="zh-CN" sz="2400" dirty="0">
                <a:solidFill>
                  <a:schemeClr val="bg2">
                    <a:lumMod val="10000"/>
                  </a:schemeClr>
                </a:solidFill>
              </a:rPr>
              <a:t>2. </a:t>
            </a:r>
            <a:r>
              <a:rPr lang="zh-CN" altLang="en-US" sz="2400" dirty="0">
                <a:solidFill>
                  <a:schemeClr val="bg2">
                    <a:lumMod val="10000"/>
                  </a:schemeClr>
                </a:solidFill>
              </a:rPr>
              <a:t>哈佛大学</a:t>
            </a:r>
            <a:r>
              <a:rPr lang="zh-CN" altLang="en-US" sz="2400" u="sng" dirty="0">
                <a:solidFill>
                  <a:schemeClr val="accent6"/>
                </a:solidFill>
              </a:rPr>
              <a:t>计算机</a:t>
            </a:r>
            <a:r>
              <a:rPr lang="zh-CN" altLang="en-US" sz="2400" dirty="0">
                <a:solidFill>
                  <a:schemeClr val="bg2">
                    <a:lumMod val="10000"/>
                  </a:schemeClr>
                </a:solidFill>
              </a:rPr>
              <a:t>和</a:t>
            </a:r>
            <a:r>
              <a:rPr lang="zh-CN" altLang="en-US" sz="2400" dirty="0">
                <a:solidFill>
                  <a:schemeClr val="bg2">
                    <a:lumMod val="10000"/>
                  </a:schemeClr>
                </a:solidFill>
                <a:hlinkClick r:id="rId3"/>
              </a:rPr>
              <a:t>心理学专业</a:t>
            </a:r>
            <a:r>
              <a:rPr lang="zh-CN" altLang="en-US" sz="2400" dirty="0">
                <a:solidFill>
                  <a:schemeClr val="bg2">
                    <a:lumMod val="10000"/>
                  </a:schemeClr>
                </a:solidFill>
              </a:rPr>
              <a:t>辍学生，也是知名的社交网站    </a:t>
            </a:r>
            <a:r>
              <a:rPr lang="en-US" altLang="zh-CN" sz="2400" dirty="0">
                <a:solidFill>
                  <a:schemeClr val="bg2">
                    <a:lumMod val="10000"/>
                  </a:schemeClr>
                </a:solidFill>
              </a:rPr>
              <a:t>Facebook</a:t>
            </a:r>
            <a:r>
              <a:rPr lang="zh-CN" altLang="en-US" sz="2400" dirty="0">
                <a:solidFill>
                  <a:schemeClr val="bg2">
                    <a:lumMod val="10000"/>
                  </a:schemeClr>
                </a:solidFill>
              </a:rPr>
              <a:t>的创始人、董事长兼首席执行官，</a:t>
            </a:r>
            <a:r>
              <a:rPr lang="zh-CN" altLang="en-US" sz="2400" dirty="0">
                <a:solidFill>
                  <a:schemeClr val="bg2">
                    <a:lumMod val="10000"/>
                  </a:schemeClr>
                </a:solidFill>
                <a:hlinkClick r:id="rId4"/>
              </a:rPr>
              <a:t>软件设计师</a:t>
            </a:r>
            <a:r>
              <a:rPr lang="zh-CN" altLang="en-US" sz="2400" dirty="0">
                <a:solidFill>
                  <a:schemeClr val="bg2">
                    <a:lumMod val="10000"/>
                  </a:schemeClr>
                </a:solidFill>
              </a:rPr>
              <a:t>。</a:t>
            </a:r>
            <a:endParaRPr lang="en-US" altLang="zh-CN" sz="2400" dirty="0">
              <a:solidFill>
                <a:schemeClr val="bg2">
                  <a:lumMod val="10000"/>
                </a:schemeClr>
              </a:solidFill>
            </a:endParaRPr>
          </a:p>
          <a:p>
            <a:r>
              <a:rPr lang="en-US" altLang="zh-CN" sz="2400" dirty="0">
                <a:solidFill>
                  <a:schemeClr val="bg2">
                    <a:lumMod val="10000"/>
                  </a:schemeClr>
                </a:solidFill>
              </a:rPr>
              <a:t>3. 2004</a:t>
            </a:r>
            <a:r>
              <a:rPr lang="zh-CN" altLang="en-US" sz="2400" dirty="0">
                <a:solidFill>
                  <a:schemeClr val="bg2">
                    <a:lumMod val="10000"/>
                  </a:schemeClr>
                </a:solidFill>
              </a:rPr>
              <a:t>年与</a:t>
            </a:r>
            <a:r>
              <a:rPr lang="zh-CN" altLang="en-US" sz="2400" dirty="0">
                <a:solidFill>
                  <a:schemeClr val="bg2">
                    <a:lumMod val="10000"/>
                  </a:schemeClr>
                </a:solidFill>
                <a:hlinkClick r:id="rId5"/>
              </a:rPr>
              <a:t>哈佛大学</a:t>
            </a:r>
            <a:r>
              <a:rPr lang="zh-CN" altLang="en-US" sz="2400" dirty="0">
                <a:solidFill>
                  <a:schemeClr val="bg2">
                    <a:lumMod val="10000"/>
                  </a:schemeClr>
                </a:solidFill>
              </a:rPr>
              <a:t>的同学共同创立社交网站</a:t>
            </a:r>
            <a:r>
              <a:rPr lang="en-US" altLang="zh-CN" sz="2400" dirty="0">
                <a:solidFill>
                  <a:schemeClr val="bg2">
                    <a:lumMod val="10000"/>
                  </a:schemeClr>
                </a:solidFill>
              </a:rPr>
              <a:t>Facebook</a:t>
            </a:r>
            <a:r>
              <a:rPr lang="zh-CN" altLang="en-US" sz="2400" dirty="0">
                <a:solidFill>
                  <a:schemeClr val="bg2">
                    <a:lumMod val="10000"/>
                  </a:schemeClr>
                </a:solidFill>
              </a:rPr>
              <a:t>。</a:t>
            </a:r>
            <a:endParaRPr lang="en-US" altLang="zh-CN" sz="2400" dirty="0">
              <a:solidFill>
                <a:schemeClr val="bg2">
                  <a:lumMod val="10000"/>
                </a:schemeClr>
              </a:solidFill>
            </a:endParaRPr>
          </a:p>
          <a:p>
            <a:r>
              <a:rPr lang="en-US" altLang="zh-CN" sz="2400" dirty="0">
                <a:solidFill>
                  <a:schemeClr val="bg2">
                    <a:lumMod val="10000"/>
                  </a:schemeClr>
                </a:solidFill>
              </a:rPr>
              <a:t>    2016</a:t>
            </a:r>
            <a:r>
              <a:rPr lang="zh-CN" altLang="en-US" sz="2400" dirty="0">
                <a:solidFill>
                  <a:schemeClr val="bg2">
                    <a:lumMod val="10000"/>
                  </a:schemeClr>
                </a:solidFill>
              </a:rPr>
              <a:t>年</a:t>
            </a:r>
            <a:r>
              <a:rPr lang="en-US" altLang="zh-CN" sz="2400" dirty="0">
                <a:solidFill>
                  <a:schemeClr val="bg2">
                    <a:lumMod val="10000"/>
                  </a:schemeClr>
                </a:solidFill>
              </a:rPr>
              <a:t>10</a:t>
            </a:r>
            <a:r>
              <a:rPr lang="zh-CN" altLang="en-US" sz="2400" dirty="0">
                <a:solidFill>
                  <a:schemeClr val="bg2">
                    <a:lumMod val="10000"/>
                  </a:schemeClr>
                </a:solidFill>
              </a:rPr>
              <a:t>月位列</a:t>
            </a:r>
            <a:r>
              <a:rPr lang="en-US" altLang="zh-CN" sz="2400" dirty="0">
                <a:solidFill>
                  <a:schemeClr val="bg2">
                    <a:lumMod val="10000"/>
                  </a:schemeClr>
                </a:solidFill>
              </a:rPr>
              <a:t>《</a:t>
            </a:r>
            <a:r>
              <a:rPr lang="zh-CN" altLang="en-US" sz="2400" dirty="0">
                <a:solidFill>
                  <a:schemeClr val="tx1">
                    <a:lumMod val="75000"/>
                  </a:schemeClr>
                </a:solidFill>
                <a:hlinkClick r:id="rId6"/>
              </a:rPr>
              <a:t>福布斯</a:t>
            </a:r>
            <a:r>
              <a:rPr lang="en-US" altLang="zh-CN" sz="2400" dirty="0">
                <a:solidFill>
                  <a:schemeClr val="tx1">
                    <a:lumMod val="75000"/>
                  </a:schemeClr>
                </a:solidFill>
              </a:rPr>
              <a:t>》</a:t>
            </a:r>
            <a:r>
              <a:rPr lang="zh-CN" altLang="en-US" sz="2400" dirty="0">
                <a:solidFill>
                  <a:schemeClr val="bg2">
                    <a:lumMod val="10000"/>
                  </a:schemeClr>
                </a:solidFill>
              </a:rPr>
              <a:t>杂志年度“美国</a:t>
            </a:r>
            <a:r>
              <a:rPr lang="en-US" altLang="zh-CN" sz="2400" dirty="0">
                <a:solidFill>
                  <a:schemeClr val="bg2">
                    <a:lumMod val="10000"/>
                  </a:schemeClr>
                </a:solidFill>
              </a:rPr>
              <a:t>400</a:t>
            </a:r>
            <a:r>
              <a:rPr lang="zh-CN" altLang="en-US" sz="2400" dirty="0">
                <a:solidFill>
                  <a:schemeClr val="bg2">
                    <a:lumMod val="10000"/>
                  </a:schemeClr>
                </a:solidFill>
                <a:hlinkClick r:id="rId7"/>
              </a:rPr>
              <a:t>富豪榜</a:t>
            </a:r>
            <a:r>
              <a:rPr lang="zh-CN" altLang="en-US" sz="2400" dirty="0">
                <a:solidFill>
                  <a:schemeClr val="bg2">
                    <a:lumMod val="10000"/>
                  </a:schemeClr>
                </a:solidFill>
              </a:rPr>
              <a:t>”第四位。      历史上最年轻的“白手起家”的亿万富翁。</a:t>
            </a:r>
            <a:endParaRPr lang="en-US" altLang="zh-CN" sz="2400" dirty="0">
              <a:solidFill>
                <a:schemeClr val="bg2">
                  <a:lumMod val="10000"/>
                </a:schemeClr>
              </a:solidFill>
            </a:endParaRPr>
          </a:p>
          <a:p>
            <a:r>
              <a:rPr lang="en-US" altLang="zh-CN" sz="2400" dirty="0">
                <a:solidFill>
                  <a:schemeClr val="bg2">
                    <a:lumMod val="10000"/>
                  </a:schemeClr>
                </a:solidFill>
              </a:rPr>
              <a:t>4. </a:t>
            </a:r>
            <a:r>
              <a:rPr lang="zh-CN" altLang="en-US" sz="2400" dirty="0">
                <a:solidFill>
                  <a:schemeClr val="bg2">
                    <a:lumMod val="10000"/>
                  </a:schemeClr>
                </a:solidFill>
              </a:rPr>
              <a:t>和妻子热衷公益。</a:t>
            </a:r>
            <a:endParaRPr lang="en-US" altLang="zh-CN" sz="2400" dirty="0">
              <a:solidFill>
                <a:schemeClr val="bg2">
                  <a:lumMod val="10000"/>
                </a:schemeClr>
              </a:solidFill>
            </a:endParaRPr>
          </a:p>
          <a:p>
            <a:r>
              <a:rPr lang="en-US" altLang="zh-CN" sz="2400" dirty="0">
                <a:solidFill>
                  <a:schemeClr val="bg2">
                    <a:lumMod val="10000"/>
                  </a:schemeClr>
                </a:solidFill>
              </a:rPr>
              <a:t>5. </a:t>
            </a:r>
            <a:r>
              <a:rPr lang="zh-CN" altLang="en-US" sz="2400" dirty="0">
                <a:solidFill>
                  <a:schemeClr val="bg2">
                    <a:lumMod val="10000"/>
                  </a:schemeClr>
                </a:solidFill>
              </a:rPr>
              <a:t>他成功的主要因素：有志向，能抵御诱惑，同时超强的</a:t>
            </a:r>
            <a:r>
              <a:rPr lang="en-US" altLang="zh-CN" sz="2400" dirty="0">
                <a:solidFill>
                  <a:schemeClr val="bg2">
                    <a:lumMod val="10000"/>
                  </a:schemeClr>
                </a:solidFill>
              </a:rPr>
              <a:t>IT</a:t>
            </a:r>
            <a:r>
              <a:rPr lang="zh-CN" altLang="en-US" sz="2400" dirty="0">
                <a:solidFill>
                  <a:schemeClr val="bg2">
                    <a:lumMod val="10000"/>
                  </a:schemeClr>
                </a:solidFill>
              </a:rPr>
              <a:t>技能与爱心。</a:t>
            </a:r>
            <a:endParaRPr lang="en-US" altLang="zh-CN" sz="2400" dirty="0">
              <a:solidFill>
                <a:schemeClr val="bg2">
                  <a:lumMod val="10000"/>
                </a:schemeClr>
              </a:solidFill>
            </a:endParaRPr>
          </a:p>
          <a:p>
            <a:br>
              <a:rPr lang="en-US" altLang="zh-CN" sz="1350" dirty="0"/>
            </a:br>
            <a:endParaRPr lang="zh-CN" altLang="en-US" sz="1350" dirty="0"/>
          </a:p>
        </p:txBody>
      </p:sp>
    </p:spTree>
    <p:extLst>
      <p:ext uri="{BB962C8B-B14F-4D97-AF65-F5344CB8AC3E}">
        <p14:creationId xmlns:p14="http://schemas.microsoft.com/office/powerpoint/2010/main" val="327505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4567" y="1145922"/>
            <a:ext cx="8316884" cy="2585323"/>
          </a:xfrm>
          <a:prstGeom prst="rect">
            <a:avLst/>
          </a:prstGeom>
        </p:spPr>
        <p:txBody>
          <a:bodyPr wrap="square">
            <a:spAutoFit/>
          </a:bodyPr>
          <a:lstStyle/>
          <a:p>
            <a:r>
              <a:rPr lang="zh-CN" altLang="zh-CN" sz="2700" dirty="0"/>
              <a:t>湖南卷</a:t>
            </a:r>
            <a:r>
              <a:rPr lang="en-US" altLang="zh-CN" sz="2700" dirty="0"/>
              <a:t>  </a:t>
            </a:r>
            <a:endParaRPr lang="zh-CN" altLang="zh-CN" sz="2700" dirty="0"/>
          </a:p>
          <a:p>
            <a:r>
              <a:rPr lang="zh-CN" altLang="zh-CN" sz="2700" dirty="0"/>
              <a:t>假设</a:t>
            </a:r>
            <a:r>
              <a:rPr lang="en-US" altLang="zh-CN" sz="2700" dirty="0"/>
              <a:t>Thomas Edison</a:t>
            </a:r>
            <a:r>
              <a:rPr lang="zh-CN" altLang="zh-CN" sz="2700" dirty="0"/>
              <a:t>是你最喜欢的人，请根据信息写篇短文</a:t>
            </a:r>
            <a:endParaRPr lang="en-US" altLang="zh-CN" sz="2700" dirty="0"/>
          </a:p>
          <a:p>
            <a:r>
              <a:rPr lang="en-US" altLang="zh-CN" sz="2700" dirty="0"/>
              <a:t>1. </a:t>
            </a:r>
            <a:r>
              <a:rPr lang="zh-CN" altLang="zh-CN" sz="2700" dirty="0"/>
              <a:t>对该人物的简单介绍</a:t>
            </a:r>
            <a:r>
              <a:rPr lang="en-US" altLang="zh-CN" sz="2700" dirty="0"/>
              <a:t> </a:t>
            </a:r>
          </a:p>
          <a:p>
            <a:r>
              <a:rPr lang="en-US" altLang="zh-CN" sz="2700" dirty="0"/>
              <a:t>2. </a:t>
            </a:r>
            <a:r>
              <a:rPr lang="zh-CN" altLang="zh-CN" sz="2700" dirty="0"/>
              <a:t>喜欢该人物的理由</a:t>
            </a:r>
            <a:r>
              <a:rPr lang="en-US" altLang="zh-CN" sz="2700" dirty="0"/>
              <a:t>  </a:t>
            </a:r>
          </a:p>
          <a:p>
            <a:r>
              <a:rPr lang="en-US" altLang="zh-CN" sz="2700" dirty="0"/>
              <a:t>3. </a:t>
            </a:r>
            <a:r>
              <a:rPr lang="zh-CN" altLang="zh-CN" sz="2700" dirty="0"/>
              <a:t>从该人物身上得到的启示  </a:t>
            </a:r>
          </a:p>
        </p:txBody>
      </p:sp>
    </p:spTree>
    <p:extLst>
      <p:ext uri="{BB962C8B-B14F-4D97-AF65-F5344CB8AC3E}">
        <p14:creationId xmlns:p14="http://schemas.microsoft.com/office/powerpoint/2010/main" val="4118090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980840"/>
            <a:ext cx="9264535" cy="4801314"/>
          </a:xfrm>
          <a:prstGeom prst="rect">
            <a:avLst/>
          </a:prstGeom>
        </p:spPr>
        <p:txBody>
          <a:bodyPr wrap="square">
            <a:spAutoFit/>
          </a:bodyPr>
          <a:lstStyle/>
          <a:p>
            <a:r>
              <a:rPr lang="zh-CN" altLang="zh-CN" b="1" dirty="0"/>
              <a:t>主题句</a:t>
            </a:r>
            <a:r>
              <a:rPr lang="zh-CN" altLang="zh-CN" dirty="0"/>
              <a:t>（概述重大成就）</a:t>
            </a:r>
            <a:r>
              <a:rPr lang="en-US" altLang="zh-CN" dirty="0"/>
              <a:t>Throughout the 20th century, Edison, </a:t>
            </a:r>
            <a:r>
              <a:rPr lang="en-US" altLang="zh-CN" dirty="0">
                <a:solidFill>
                  <a:srgbClr val="FF0000"/>
                </a:solidFill>
              </a:rPr>
              <a:t>an American inventor and businessman</a:t>
            </a:r>
            <a:r>
              <a:rPr lang="en-US" altLang="zh-CN" dirty="0"/>
              <a:t>, who has been described as America's greatest inventor and the world's most prolific inventor, has been my idol.</a:t>
            </a:r>
          </a:p>
          <a:p>
            <a:endParaRPr lang="zh-CN" altLang="zh-CN" dirty="0"/>
          </a:p>
          <a:p>
            <a:r>
              <a:rPr lang="zh-CN" altLang="zh-CN" b="1" dirty="0"/>
              <a:t>承接句</a:t>
            </a:r>
            <a:r>
              <a:rPr lang="zh-CN" altLang="zh-CN" dirty="0"/>
              <a:t>（承上启下）</a:t>
            </a:r>
            <a:r>
              <a:rPr lang="en-US" altLang="zh-CN" dirty="0"/>
              <a:t>Edison, </a:t>
            </a:r>
            <a:r>
              <a:rPr lang="en-US" altLang="zh-CN" dirty="0">
                <a:solidFill>
                  <a:srgbClr val="FF0000"/>
                </a:solidFill>
              </a:rPr>
              <a:t>as a prolific inventor</a:t>
            </a:r>
            <a:r>
              <a:rPr lang="en-US" altLang="zh-CN" dirty="0"/>
              <a:t>, developed many devices that greatly </a:t>
            </a:r>
            <a:r>
              <a:rPr lang="en-US" altLang="zh-CN" dirty="0">
                <a:solidFill>
                  <a:srgbClr val="FF0000"/>
                </a:solidFill>
              </a:rPr>
              <a:t>influenced life </a:t>
            </a:r>
            <a:r>
              <a:rPr lang="en-US" altLang="zh-CN" dirty="0"/>
              <a:t>around the world, holding 1,093 patents in his name. </a:t>
            </a:r>
            <a:endParaRPr lang="zh-CN" altLang="zh-CN" dirty="0"/>
          </a:p>
          <a:p>
            <a:r>
              <a:rPr lang="en-US" altLang="zh-CN" dirty="0"/>
              <a:t> </a:t>
            </a:r>
            <a:endParaRPr lang="zh-CN" altLang="zh-CN" dirty="0"/>
          </a:p>
          <a:p>
            <a:r>
              <a:rPr lang="en-US" altLang="zh-CN" dirty="0"/>
              <a:t>(</a:t>
            </a:r>
            <a:r>
              <a:rPr lang="zh-CN" altLang="zh-CN" dirty="0"/>
              <a:t>对题目信息一定要总结成</a:t>
            </a:r>
            <a:r>
              <a:rPr lang="zh-CN" altLang="zh-CN" b="1" dirty="0"/>
              <a:t>分叙述点</a:t>
            </a:r>
            <a:r>
              <a:rPr lang="zh-CN" altLang="zh-CN" dirty="0"/>
              <a:t>，切忌逐一翻译</a:t>
            </a:r>
            <a:r>
              <a:rPr lang="en-US" altLang="zh-CN" dirty="0"/>
              <a:t>)</a:t>
            </a:r>
            <a:endParaRPr lang="zh-CN" altLang="zh-CN" dirty="0"/>
          </a:p>
          <a:p>
            <a:r>
              <a:rPr lang="en-US" altLang="zh-CN" dirty="0"/>
              <a:t> </a:t>
            </a:r>
            <a:endParaRPr lang="zh-CN" altLang="zh-CN" dirty="0"/>
          </a:p>
          <a:p>
            <a:r>
              <a:rPr lang="zh-CN" altLang="zh-CN" b="1" dirty="0"/>
              <a:t>拓展句</a:t>
            </a:r>
            <a:r>
              <a:rPr lang="en-US" altLang="zh-CN" b="1" dirty="0"/>
              <a:t>1</a:t>
            </a:r>
            <a:r>
              <a:rPr lang="en-US" altLang="zh-CN" dirty="0"/>
              <a:t> Owing to his </a:t>
            </a:r>
            <a:r>
              <a:rPr lang="en-US" altLang="zh-CN" dirty="0">
                <a:solidFill>
                  <a:srgbClr val="FF0000"/>
                </a:solidFill>
              </a:rPr>
              <a:t>great contributions </a:t>
            </a:r>
            <a:r>
              <a:rPr lang="en-US" altLang="zh-CN" dirty="0"/>
              <a:t>to the world, I admire him significantly.</a:t>
            </a:r>
            <a:endParaRPr lang="zh-CN" altLang="zh-CN" dirty="0"/>
          </a:p>
          <a:p>
            <a:r>
              <a:rPr lang="en-US" altLang="zh-CN" b="1" dirty="0"/>
              <a:t>(</a:t>
            </a:r>
            <a:r>
              <a:rPr lang="zh-CN" altLang="zh-CN" b="1" dirty="0"/>
              <a:t>细节支撑句</a:t>
            </a:r>
            <a:r>
              <a:rPr lang="en-US" altLang="zh-CN" b="1" dirty="0"/>
              <a:t>1</a:t>
            </a:r>
            <a:r>
              <a:rPr lang="en-US" altLang="zh-CN" dirty="0"/>
              <a:t>)Dubbed "The Wizard of Menlo Park", he was one of the first inventors to apply the principles of mass production and large-scale teamwork to the process of invention, including the phonograph, the motion picture camera, and the long-lasing, practical electric light bulb. </a:t>
            </a:r>
            <a:endParaRPr lang="zh-CN" altLang="zh-CN" dirty="0"/>
          </a:p>
          <a:p>
            <a:r>
              <a:rPr lang="en-US" altLang="zh-CN" b="1" dirty="0"/>
              <a:t>(</a:t>
            </a:r>
            <a:r>
              <a:rPr lang="zh-CN" altLang="zh-CN" b="1" dirty="0"/>
              <a:t>细节支撑句</a:t>
            </a:r>
            <a:r>
              <a:rPr lang="en-US" altLang="zh-CN" b="1" dirty="0"/>
              <a:t>2) </a:t>
            </a:r>
            <a:r>
              <a:rPr lang="en-US" altLang="zh-CN" dirty="0"/>
              <a:t>His advanced work in these fields was an outgrowth of his early career as an operator. Edison developed a system of electric-power generation and distribution to homes, businesses, and factories – a crucial development in the modern industrialized world. </a:t>
            </a:r>
            <a:endParaRPr lang="zh-CN" altLang="zh-CN" dirty="0"/>
          </a:p>
        </p:txBody>
      </p:sp>
    </p:spTree>
    <p:extLst>
      <p:ext uri="{BB962C8B-B14F-4D97-AF65-F5344CB8AC3E}">
        <p14:creationId xmlns:p14="http://schemas.microsoft.com/office/powerpoint/2010/main" val="1393090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980839"/>
            <a:ext cx="9144002" cy="4247317"/>
          </a:xfrm>
          <a:prstGeom prst="rect">
            <a:avLst/>
          </a:prstGeom>
        </p:spPr>
        <p:txBody>
          <a:bodyPr wrap="square">
            <a:spAutoFit/>
          </a:bodyPr>
          <a:lstStyle/>
          <a:p>
            <a:r>
              <a:rPr lang="en-US" altLang="zh-CN" sz="2700" b="1" dirty="0"/>
              <a:t>(</a:t>
            </a:r>
            <a:r>
              <a:rPr lang="zh-CN" altLang="zh-CN" sz="2700" b="1" dirty="0"/>
              <a:t>拓展句</a:t>
            </a:r>
            <a:r>
              <a:rPr lang="en-US" altLang="zh-CN" sz="2700" b="1" dirty="0"/>
              <a:t>2) </a:t>
            </a:r>
            <a:r>
              <a:rPr lang="en-US" altLang="zh-CN" sz="2700" dirty="0"/>
              <a:t>Although to be a great inventor is not my dream, he still </a:t>
            </a:r>
            <a:r>
              <a:rPr lang="en-US" altLang="zh-CN" sz="2700" dirty="0">
                <a:solidFill>
                  <a:srgbClr val="FF0000"/>
                </a:solidFill>
              </a:rPr>
              <a:t>impresses and influences me </a:t>
            </a:r>
            <a:r>
              <a:rPr lang="en-US" altLang="zh-CN" sz="2700" dirty="0"/>
              <a:t>significantly. </a:t>
            </a:r>
          </a:p>
          <a:p>
            <a:endParaRPr lang="zh-CN" altLang="zh-CN" sz="2700" dirty="0"/>
          </a:p>
          <a:p>
            <a:r>
              <a:rPr lang="zh-CN" altLang="zh-CN" sz="2700" b="1" dirty="0"/>
              <a:t>（细节支撑句）</a:t>
            </a:r>
            <a:r>
              <a:rPr lang="en-US" altLang="zh-CN" sz="2700" dirty="0"/>
              <a:t>His diverse contributions to the world demonstrate his famous saying well, “genius is one percent inspiration and ninety-nine percent perspiration.” </a:t>
            </a:r>
            <a:endParaRPr lang="zh-CN" altLang="zh-CN" sz="2700" dirty="0"/>
          </a:p>
          <a:p>
            <a:r>
              <a:rPr lang="en-US" altLang="zh-CN" sz="2700" dirty="0"/>
              <a:t> </a:t>
            </a:r>
            <a:endParaRPr lang="zh-CN" altLang="zh-CN" sz="2700" dirty="0"/>
          </a:p>
          <a:p>
            <a:r>
              <a:rPr lang="zh-CN" altLang="zh-CN" sz="2700" b="1" dirty="0"/>
              <a:t>结论句</a:t>
            </a:r>
            <a:r>
              <a:rPr lang="en-US" altLang="zh-CN" sz="2700" dirty="0"/>
              <a:t>From his motto, I would inspire myself to be a diligent man to struggle for my dream as well as for the human society.</a:t>
            </a:r>
            <a:endParaRPr lang="zh-CN" altLang="zh-CN" sz="2700" dirty="0"/>
          </a:p>
        </p:txBody>
      </p:sp>
    </p:spTree>
    <p:extLst>
      <p:ext uri="{BB962C8B-B14F-4D97-AF65-F5344CB8AC3E}">
        <p14:creationId xmlns:p14="http://schemas.microsoft.com/office/powerpoint/2010/main" val="1187176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6913" y="1031818"/>
            <a:ext cx="8815647" cy="3831818"/>
          </a:xfrm>
          <a:prstGeom prst="rect">
            <a:avLst/>
          </a:prstGeom>
        </p:spPr>
        <p:txBody>
          <a:bodyPr wrap="square">
            <a:spAutoFit/>
          </a:bodyPr>
          <a:lstStyle/>
          <a:p>
            <a:r>
              <a:rPr lang="en-US" altLang="zh-CN" sz="2700" dirty="0">
                <a:solidFill>
                  <a:schemeClr val="tx1">
                    <a:lumMod val="50000"/>
                  </a:schemeClr>
                </a:solidFill>
                <a:latin typeface="Times New Roman" pitchFamily="18" charset="0"/>
              </a:rPr>
              <a:t> </a:t>
            </a:r>
            <a:r>
              <a:rPr lang="zh-CN" altLang="en-US" sz="2700" dirty="0">
                <a:solidFill>
                  <a:schemeClr val="tx1">
                    <a:lumMod val="50000"/>
                  </a:schemeClr>
                </a:solidFill>
                <a:latin typeface="Times New Roman" pitchFamily="18" charset="0"/>
              </a:rPr>
              <a:t>根据下列提示，写一篇介绍我国著名的水稻专家袁隆平的文章。</a:t>
            </a:r>
            <a:br>
              <a:rPr lang="en-US" altLang="zh-CN" sz="2700" dirty="0">
                <a:solidFill>
                  <a:schemeClr val="tx1">
                    <a:lumMod val="50000"/>
                  </a:schemeClr>
                </a:solidFill>
                <a:latin typeface="Times New Roman" pitchFamily="18" charset="0"/>
              </a:rPr>
            </a:br>
            <a:br>
              <a:rPr lang="zh-CN" altLang="en-US" sz="2700" dirty="0">
                <a:solidFill>
                  <a:schemeClr val="tx1">
                    <a:lumMod val="50000"/>
                  </a:schemeClr>
                </a:solidFill>
                <a:latin typeface="Times New Roman" pitchFamily="18" charset="0"/>
              </a:rPr>
            </a:br>
            <a:r>
              <a:rPr lang="en-US" altLang="zh-CN" sz="2700" dirty="0">
                <a:solidFill>
                  <a:schemeClr val="tx1">
                    <a:lumMod val="50000"/>
                  </a:schemeClr>
                </a:solidFill>
                <a:latin typeface="Times New Roman" pitchFamily="18" charset="0"/>
              </a:rPr>
              <a:t>1</a:t>
            </a:r>
            <a:r>
              <a:rPr lang="zh-CN" altLang="en-US" sz="2700" dirty="0">
                <a:solidFill>
                  <a:schemeClr val="tx1">
                    <a:lumMod val="50000"/>
                  </a:schemeClr>
                </a:solidFill>
                <a:latin typeface="Times New Roman" pitchFamily="18" charset="0"/>
              </a:rPr>
              <a:t>．袁隆平</a:t>
            </a:r>
            <a:r>
              <a:rPr lang="en-US" altLang="zh-CN" sz="2700" dirty="0">
                <a:solidFill>
                  <a:schemeClr val="tx1">
                    <a:lumMod val="50000"/>
                  </a:schemeClr>
                </a:solidFill>
                <a:latin typeface="Times New Roman" pitchFamily="18" charset="0"/>
              </a:rPr>
              <a:t>, 1937</a:t>
            </a:r>
            <a:r>
              <a:rPr lang="zh-CN" altLang="en-US" sz="2700" dirty="0">
                <a:solidFill>
                  <a:schemeClr val="tx1">
                    <a:lumMod val="50000"/>
                  </a:schemeClr>
                </a:solidFill>
                <a:latin typeface="Times New Roman" pitchFamily="18" charset="0"/>
              </a:rPr>
              <a:t>年</a:t>
            </a:r>
            <a:r>
              <a:rPr lang="en-US" altLang="zh-CN" sz="2700" dirty="0">
                <a:solidFill>
                  <a:schemeClr val="tx1">
                    <a:lumMod val="50000"/>
                  </a:schemeClr>
                </a:solidFill>
                <a:latin typeface="Times New Roman" pitchFamily="18" charset="0"/>
              </a:rPr>
              <a:t>9</a:t>
            </a:r>
            <a:r>
              <a:rPr lang="zh-CN" altLang="en-US" sz="2700" dirty="0">
                <a:solidFill>
                  <a:schemeClr val="tx1">
                    <a:lumMod val="50000"/>
                  </a:schemeClr>
                </a:solidFill>
                <a:latin typeface="Times New Roman" pitchFamily="18" charset="0"/>
              </a:rPr>
              <a:t>月</a:t>
            </a:r>
            <a:r>
              <a:rPr lang="en-US" altLang="zh-CN" sz="2700" dirty="0">
                <a:solidFill>
                  <a:schemeClr val="tx1">
                    <a:lumMod val="50000"/>
                  </a:schemeClr>
                </a:solidFill>
                <a:latin typeface="Times New Roman" pitchFamily="18" charset="0"/>
              </a:rPr>
              <a:t>7</a:t>
            </a:r>
            <a:r>
              <a:rPr lang="zh-CN" altLang="en-US" sz="2700" dirty="0">
                <a:solidFill>
                  <a:schemeClr val="tx1">
                    <a:lumMod val="50000"/>
                  </a:schemeClr>
                </a:solidFill>
                <a:latin typeface="Times New Roman" pitchFamily="18" charset="0"/>
              </a:rPr>
              <a:t>日出生在重庆的一个贫困农民家庭。</a:t>
            </a:r>
            <a:br>
              <a:rPr lang="zh-CN" altLang="en-US" sz="2700" dirty="0">
                <a:solidFill>
                  <a:schemeClr val="tx1">
                    <a:lumMod val="50000"/>
                  </a:schemeClr>
                </a:solidFill>
                <a:latin typeface="Times New Roman" pitchFamily="18" charset="0"/>
              </a:rPr>
            </a:br>
            <a:r>
              <a:rPr lang="en-US" altLang="zh-CN" sz="2700" dirty="0">
                <a:solidFill>
                  <a:schemeClr val="tx1">
                    <a:lumMod val="50000"/>
                  </a:schemeClr>
                </a:solidFill>
                <a:latin typeface="Times New Roman" pitchFamily="18" charset="0"/>
              </a:rPr>
              <a:t>2</a:t>
            </a:r>
            <a:r>
              <a:rPr lang="zh-CN" altLang="en-US" sz="2700" dirty="0">
                <a:solidFill>
                  <a:schemeClr val="tx1">
                    <a:lumMod val="50000"/>
                  </a:schemeClr>
                </a:solidFill>
                <a:latin typeface="Times New Roman" pitchFamily="18" charset="0"/>
              </a:rPr>
              <a:t>．</a:t>
            </a:r>
            <a:r>
              <a:rPr lang="en-US" altLang="zh-CN" sz="2700" dirty="0">
                <a:solidFill>
                  <a:schemeClr val="tx1">
                    <a:lumMod val="50000"/>
                  </a:schemeClr>
                </a:solidFill>
                <a:latin typeface="Times New Roman" pitchFamily="18" charset="0"/>
              </a:rPr>
              <a:t>1953</a:t>
            </a:r>
            <a:r>
              <a:rPr lang="zh-CN" altLang="en-US" sz="2700" dirty="0">
                <a:solidFill>
                  <a:schemeClr val="tx1">
                    <a:lumMod val="50000"/>
                  </a:schemeClr>
                </a:solidFill>
                <a:latin typeface="Times New Roman" pitchFamily="18" charset="0"/>
              </a:rPr>
              <a:t>年毕业于西南农学院，毕业后被分配到湘西农校任教。</a:t>
            </a:r>
            <a:br>
              <a:rPr lang="zh-CN" altLang="en-US" sz="2700" dirty="0">
                <a:solidFill>
                  <a:schemeClr val="tx1">
                    <a:lumMod val="50000"/>
                  </a:schemeClr>
                </a:solidFill>
                <a:latin typeface="Times New Roman" pitchFamily="18" charset="0"/>
              </a:rPr>
            </a:br>
            <a:r>
              <a:rPr lang="en-US" altLang="zh-CN" sz="2700" dirty="0">
                <a:solidFill>
                  <a:schemeClr val="tx1">
                    <a:lumMod val="50000"/>
                  </a:schemeClr>
                </a:solidFill>
                <a:latin typeface="Times New Roman" pitchFamily="18" charset="0"/>
              </a:rPr>
              <a:t>3</a:t>
            </a:r>
            <a:r>
              <a:rPr lang="zh-CN" altLang="en-US" sz="2700" dirty="0">
                <a:solidFill>
                  <a:schemeClr val="tx1">
                    <a:lumMod val="50000"/>
                  </a:schemeClr>
                </a:solidFill>
                <a:latin typeface="Times New Roman" pitchFamily="18" charset="0"/>
              </a:rPr>
              <a:t>．</a:t>
            </a:r>
            <a:r>
              <a:rPr lang="en-US" altLang="zh-CN" sz="2700" dirty="0">
                <a:solidFill>
                  <a:schemeClr val="tx1">
                    <a:lumMod val="50000"/>
                  </a:schemeClr>
                </a:solidFill>
                <a:latin typeface="Times New Roman" pitchFamily="18" charset="0"/>
              </a:rPr>
              <a:t>1964</a:t>
            </a:r>
            <a:r>
              <a:rPr lang="zh-CN" altLang="en-US" sz="2700" dirty="0">
                <a:solidFill>
                  <a:schemeClr val="tx1">
                    <a:lumMod val="50000"/>
                  </a:schemeClr>
                </a:solidFill>
                <a:latin typeface="Times New Roman" pitchFamily="18" charset="0"/>
              </a:rPr>
              <a:t>年开始从事水稻研究。</a:t>
            </a:r>
            <a:r>
              <a:rPr lang="en-US" altLang="zh-CN" sz="2700" dirty="0">
                <a:solidFill>
                  <a:schemeClr val="tx1">
                    <a:lumMod val="50000"/>
                  </a:schemeClr>
                </a:solidFill>
                <a:latin typeface="Times New Roman" pitchFamily="18" charset="0"/>
              </a:rPr>
              <a:t>1981</a:t>
            </a:r>
            <a:r>
              <a:rPr lang="zh-CN" altLang="en-US" sz="2700" dirty="0">
                <a:solidFill>
                  <a:schemeClr val="tx1">
                    <a:lumMod val="50000"/>
                  </a:schemeClr>
                </a:solidFill>
                <a:latin typeface="Times New Roman" pitchFamily="18" charset="0"/>
              </a:rPr>
              <a:t>年荣获我国第一个国家发明特等奖，被国际上誉为“杂交水稻之父”。</a:t>
            </a:r>
            <a:br>
              <a:rPr lang="zh-CN" altLang="en-US" sz="2700" dirty="0">
                <a:solidFill>
                  <a:schemeClr val="tx1">
                    <a:lumMod val="50000"/>
                  </a:schemeClr>
                </a:solidFill>
                <a:latin typeface="Times New Roman" pitchFamily="18" charset="0"/>
              </a:rPr>
            </a:br>
            <a:r>
              <a:rPr lang="en-US" altLang="zh-CN" sz="2700" dirty="0">
                <a:solidFill>
                  <a:schemeClr val="tx1">
                    <a:lumMod val="50000"/>
                  </a:schemeClr>
                </a:solidFill>
                <a:latin typeface="Times New Roman" pitchFamily="18" charset="0"/>
              </a:rPr>
              <a:t>4</a:t>
            </a:r>
            <a:r>
              <a:rPr lang="zh-CN" altLang="en-US" sz="2700" dirty="0">
                <a:solidFill>
                  <a:schemeClr val="tx1">
                    <a:lumMod val="50000"/>
                  </a:schemeClr>
                </a:solidFill>
                <a:latin typeface="Times New Roman" pitchFamily="18" charset="0"/>
              </a:rPr>
              <a:t>．生活简朴，不计名利。 </a:t>
            </a:r>
            <a:endParaRPr lang="zh-CN" altLang="en-US" sz="2700" dirty="0"/>
          </a:p>
        </p:txBody>
      </p:sp>
    </p:spTree>
    <p:extLst>
      <p:ext uri="{BB962C8B-B14F-4D97-AF65-F5344CB8AC3E}">
        <p14:creationId xmlns:p14="http://schemas.microsoft.com/office/powerpoint/2010/main" val="1011107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1357" y="1075332"/>
            <a:ext cx="7798951" cy="4524315"/>
          </a:xfrm>
          <a:prstGeom prst="rect">
            <a:avLst/>
          </a:prstGeom>
        </p:spPr>
        <p:txBody>
          <a:bodyPr wrap="square">
            <a:spAutoFit/>
          </a:bodyPr>
          <a:lstStyle/>
          <a:p>
            <a:r>
              <a:rPr lang="en-US" altLang="zh-CN" sz="2400" b="1" dirty="0"/>
              <a:t>Jane </a:t>
            </a:r>
            <a:r>
              <a:rPr lang="en-US" altLang="zh-CN" sz="2400" b="1" dirty="0" err="1"/>
              <a:t>Goodall</a:t>
            </a:r>
            <a:endParaRPr lang="en-US" altLang="zh-CN" sz="2400" b="1" dirty="0"/>
          </a:p>
          <a:p>
            <a:r>
              <a:rPr lang="en-US" altLang="zh-CN" sz="2400" b="1" dirty="0"/>
              <a:t>1934</a:t>
            </a:r>
            <a:r>
              <a:rPr lang="zh-CN" altLang="zh-CN" sz="2400" b="1" dirty="0"/>
              <a:t>年出生于</a:t>
            </a:r>
            <a:r>
              <a:rPr lang="zh-CN" altLang="en-US" sz="2400" b="1" dirty="0"/>
              <a:t>伦敦</a:t>
            </a:r>
            <a:r>
              <a:rPr lang="zh-CN" altLang="zh-CN" sz="2400" b="1" dirty="0"/>
              <a:t>，她是著名的动物学家（</a:t>
            </a:r>
            <a:r>
              <a:rPr lang="en-US" altLang="zh-CN" sz="2400" b="1" dirty="0"/>
              <a:t>zoologist</a:t>
            </a:r>
            <a:r>
              <a:rPr lang="zh-CN" altLang="zh-CN" sz="2400" b="1" dirty="0"/>
              <a:t>）。</a:t>
            </a:r>
            <a:endParaRPr lang="en-US" altLang="zh-CN" sz="2400" b="1" dirty="0"/>
          </a:p>
          <a:p>
            <a:endParaRPr lang="en-US" altLang="zh-CN" sz="2400" b="1" dirty="0"/>
          </a:p>
          <a:p>
            <a:r>
              <a:rPr lang="zh-CN" altLang="zh-CN" sz="2400" b="1" dirty="0"/>
              <a:t>毕业于剑桥大学。从小就梦想在自然环境中研究动物。</a:t>
            </a:r>
            <a:endParaRPr lang="en-US" altLang="zh-CN" sz="2400" b="1" dirty="0"/>
          </a:p>
          <a:p>
            <a:r>
              <a:rPr lang="en-US" altLang="zh-CN" sz="2400" b="1" dirty="0"/>
              <a:t>1960</a:t>
            </a:r>
            <a:r>
              <a:rPr lang="zh-CN" altLang="zh-CN" sz="2400" b="1" dirty="0"/>
              <a:t>年来到非洲研究猩猩。</a:t>
            </a:r>
            <a:endParaRPr lang="en-US" altLang="zh-CN" sz="2400" b="1" dirty="0"/>
          </a:p>
          <a:p>
            <a:endParaRPr lang="en-US" altLang="zh-CN" sz="2400" b="1" dirty="0"/>
          </a:p>
          <a:p>
            <a:r>
              <a:rPr lang="zh-CN" altLang="zh-CN" sz="2400" b="1" dirty="0"/>
              <a:t>主要成就：在</a:t>
            </a:r>
            <a:r>
              <a:rPr lang="en-US" altLang="zh-CN" sz="2400" b="1" dirty="0"/>
              <a:t>Jane </a:t>
            </a:r>
            <a:r>
              <a:rPr lang="en-US" altLang="zh-CN" sz="2400" b="1" dirty="0" err="1"/>
              <a:t>Goodall</a:t>
            </a:r>
            <a:r>
              <a:rPr lang="zh-CN" altLang="zh-CN" sz="2400" b="1" dirty="0"/>
              <a:t>之前，没有人完全了解猩猩的行为：一起狩猎；像家庭成员一样交流；吃肉；生活。</a:t>
            </a:r>
            <a:endParaRPr lang="en-US" altLang="zh-CN" sz="2400" b="1" dirty="0"/>
          </a:p>
          <a:p>
            <a:endParaRPr lang="en-US" altLang="zh-CN" sz="2400" b="1" dirty="0"/>
          </a:p>
          <a:p>
            <a:r>
              <a:rPr lang="zh-CN" altLang="en-US" sz="2400" b="1" dirty="0"/>
              <a:t>她</a:t>
            </a:r>
            <a:r>
              <a:rPr lang="zh-CN" altLang="zh-CN" sz="2400" b="1" dirty="0"/>
              <a:t>保护并尊重黑猩猩，反对用于实验和娱乐。</a:t>
            </a:r>
            <a:endParaRPr lang="en-US" altLang="zh-CN" sz="2400" b="1" dirty="0"/>
          </a:p>
          <a:p>
            <a:endParaRPr lang="en-US" altLang="zh-CN" sz="2400" b="1" dirty="0"/>
          </a:p>
          <a:p>
            <a:r>
              <a:rPr lang="zh-CN" altLang="zh-CN" sz="2400" b="1" dirty="0"/>
              <a:t>帮助建立动物自然栖息地。</a:t>
            </a:r>
            <a:endParaRPr lang="zh-CN" altLang="zh-CN" sz="2400" dirty="0"/>
          </a:p>
        </p:txBody>
      </p:sp>
    </p:spTree>
    <p:extLst>
      <p:ext uri="{BB962C8B-B14F-4D97-AF65-F5344CB8AC3E}">
        <p14:creationId xmlns:p14="http://schemas.microsoft.com/office/powerpoint/2010/main" val="2643155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7407" y="1084020"/>
            <a:ext cx="8645237" cy="4939814"/>
          </a:xfrm>
          <a:prstGeom prst="rect">
            <a:avLst/>
          </a:prstGeom>
        </p:spPr>
        <p:txBody>
          <a:bodyPr wrap="square">
            <a:spAutoFit/>
          </a:bodyPr>
          <a:lstStyle/>
          <a:p>
            <a:r>
              <a:rPr lang="zh-CN" altLang="zh-CN" sz="2100" b="1" dirty="0"/>
              <a:t>（主题句）（概述重大成就）</a:t>
            </a:r>
            <a:r>
              <a:rPr lang="en-US" altLang="zh-CN" sz="2100" dirty="0"/>
              <a:t>As one of the most famous women zoologist to date, Jane </a:t>
            </a:r>
            <a:r>
              <a:rPr lang="en-US" altLang="zh-CN" sz="2100" dirty="0" err="1"/>
              <a:t>Goodall</a:t>
            </a:r>
            <a:r>
              <a:rPr lang="en-US" altLang="zh-CN" sz="2100" dirty="0"/>
              <a:t> has become an icon in the animal research and protection world and has received tributes from across the globe. </a:t>
            </a:r>
            <a:endParaRPr lang="zh-CN" altLang="zh-CN" sz="2100" dirty="0"/>
          </a:p>
          <a:p>
            <a:r>
              <a:rPr lang="en-US" altLang="zh-CN" sz="2100" b="1" dirty="0"/>
              <a:t>(</a:t>
            </a:r>
            <a:r>
              <a:rPr lang="zh-CN" altLang="zh-CN" sz="2100" b="1" dirty="0"/>
              <a:t>承接句</a:t>
            </a:r>
            <a:r>
              <a:rPr lang="en-US" altLang="zh-CN" sz="2100" b="1" dirty="0"/>
              <a:t>)</a:t>
            </a:r>
            <a:r>
              <a:rPr lang="zh-CN" altLang="zh-CN" sz="2100" b="1" dirty="0"/>
              <a:t>（承上启下）</a:t>
            </a:r>
            <a:r>
              <a:rPr lang="en-US" altLang="zh-CN" sz="2100" dirty="0"/>
              <a:t>So it is necessary to introduce her background and achievements in details to inspire more people who are taking up this career. </a:t>
            </a:r>
            <a:endParaRPr lang="zh-CN" altLang="zh-CN" sz="2100" dirty="0"/>
          </a:p>
          <a:p>
            <a:r>
              <a:rPr lang="en-US" altLang="zh-CN" sz="2100" b="1" dirty="0"/>
              <a:t>(</a:t>
            </a:r>
            <a:r>
              <a:rPr lang="zh-CN" altLang="zh-CN" sz="2100" b="1" dirty="0"/>
              <a:t>拓展句</a:t>
            </a:r>
            <a:r>
              <a:rPr lang="en-US" altLang="zh-CN" sz="2100" b="1" dirty="0"/>
              <a:t>1)</a:t>
            </a:r>
            <a:r>
              <a:rPr lang="en-US" altLang="zh-CN" sz="2100" dirty="0"/>
              <a:t> Great  dreams and perfect education background guaranteed her great achievements. </a:t>
            </a:r>
            <a:endParaRPr lang="zh-CN" altLang="zh-CN" sz="2100" dirty="0"/>
          </a:p>
          <a:p>
            <a:r>
              <a:rPr lang="zh-CN" altLang="zh-CN" sz="2100" b="1" dirty="0"/>
              <a:t>（细节支撑句）</a:t>
            </a:r>
            <a:r>
              <a:rPr lang="en-US" altLang="zh-CN" sz="2100" dirty="0"/>
              <a:t>Born in  England in 1934, Jane </a:t>
            </a:r>
            <a:r>
              <a:rPr lang="en-US" altLang="zh-CN" sz="2100" dirty="0" err="1"/>
              <a:t>Goodall</a:t>
            </a:r>
            <a:r>
              <a:rPr lang="en-US" altLang="zh-CN" sz="2100" dirty="0"/>
              <a:t> who graduated from Cambridge University became interested in animals and animal stories when she was still young. Since her childhood she had attempted to work with animals in their natural environment. In 1960, she achieved her dream—she arrived in Africa to study the chimps and devoted all her life to it.</a:t>
            </a:r>
            <a:endParaRPr lang="zh-CN" altLang="zh-CN" sz="2100" dirty="0"/>
          </a:p>
        </p:txBody>
      </p:sp>
    </p:spTree>
    <p:extLst>
      <p:ext uri="{BB962C8B-B14F-4D97-AF65-F5344CB8AC3E}">
        <p14:creationId xmlns:p14="http://schemas.microsoft.com/office/powerpoint/2010/main" val="2277465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41496"/>
            <a:ext cx="5353334" cy="4959255"/>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marL="111853" indent="-111853" defTabSz="298408">
              <a:lnSpc>
                <a:spcPct val="120000"/>
              </a:lnSpc>
              <a:spcBef>
                <a:spcPts val="188"/>
              </a:spcBef>
              <a:buChar char="»"/>
            </a:pPr>
            <a:r>
              <a:rPr lang="zh-CN" altLang="en-US" sz="2100" b="1" dirty="0">
                <a:solidFill>
                  <a:srgbClr val="3E231A"/>
                </a:solidFill>
                <a:latin typeface="Songti SC Regular" charset="0"/>
                <a:ea typeface="Songti SC Regular" charset="0"/>
                <a:cs typeface="Songti SC Regular" charset="0"/>
                <a:sym typeface="Songti SC Regular" charset="0"/>
              </a:rPr>
              <a:t>要点一：五步写作教学设计的总体思路</a:t>
            </a: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1. </a:t>
            </a:r>
            <a:r>
              <a:rPr lang="zh-CN" altLang="en-US" sz="2100" b="1" dirty="0">
                <a:solidFill>
                  <a:srgbClr val="FF0000"/>
                </a:solidFill>
                <a:latin typeface="Songti SC Regular" charset="0"/>
                <a:ea typeface="Songti SC Regular" charset="0"/>
                <a:cs typeface="Songti SC Regular" charset="0"/>
                <a:sym typeface="Songti SC Regular" charset="0"/>
              </a:rPr>
              <a:t>词汇</a:t>
            </a:r>
            <a:r>
              <a:rPr lang="zh-CN" altLang="en-US" sz="2100" b="1" dirty="0">
                <a:solidFill>
                  <a:srgbClr val="3E231A"/>
                </a:solidFill>
                <a:latin typeface="Songti SC Regular" charset="0"/>
                <a:ea typeface="Songti SC Regular" charset="0"/>
                <a:cs typeface="Songti SC Regular" charset="0"/>
                <a:sym typeface="Songti SC Regular" charset="0"/>
              </a:rPr>
              <a:t>层面</a:t>
            </a:r>
            <a:br>
              <a:rPr lang="en-US" altLang="zh-CN" sz="2100" b="1" dirty="0">
                <a:solidFill>
                  <a:srgbClr val="3E231A"/>
                </a:solidFill>
                <a:latin typeface="Songti SC Regular" charset="0"/>
                <a:ea typeface="Songti SC Regular" charset="0"/>
                <a:cs typeface="Songti SC Regular" charset="0"/>
                <a:sym typeface="Songti SC Regular" charset="0"/>
              </a:rPr>
            </a:b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2. </a:t>
            </a:r>
            <a:r>
              <a:rPr lang="zh-CN" altLang="en-US" sz="2100" b="1" dirty="0">
                <a:solidFill>
                  <a:srgbClr val="FF0000"/>
                </a:solidFill>
                <a:latin typeface="Songti SC Regular" charset="0"/>
                <a:ea typeface="Songti SC Regular" charset="0"/>
                <a:cs typeface="Songti SC Regular" charset="0"/>
                <a:sym typeface="Songti SC Regular" charset="0"/>
              </a:rPr>
              <a:t>语法</a:t>
            </a:r>
            <a:r>
              <a:rPr lang="zh-CN" altLang="en-US" sz="2100" b="1" dirty="0">
                <a:solidFill>
                  <a:srgbClr val="3E231A"/>
                </a:solidFill>
                <a:latin typeface="Songti SC Regular" charset="0"/>
                <a:ea typeface="Songti SC Regular" charset="0"/>
                <a:cs typeface="Songti SC Regular" charset="0"/>
                <a:sym typeface="Songti SC Regular" charset="0"/>
              </a:rPr>
              <a:t>与句式层面</a:t>
            </a:r>
            <a:br>
              <a:rPr lang="en-US" altLang="zh-CN" sz="2100" b="1" dirty="0">
                <a:solidFill>
                  <a:srgbClr val="3E231A"/>
                </a:solidFill>
                <a:latin typeface="Songti SC Regular" charset="0"/>
                <a:ea typeface="Songti SC Regular" charset="0"/>
                <a:cs typeface="Songti SC Regular" charset="0"/>
                <a:sym typeface="Songti SC Regular" charset="0"/>
              </a:rPr>
            </a:b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3. </a:t>
            </a:r>
            <a:r>
              <a:rPr lang="zh-CN" altLang="en-US" sz="2100" b="1" dirty="0">
                <a:solidFill>
                  <a:srgbClr val="3E231A"/>
                </a:solidFill>
                <a:latin typeface="Songti SC Regular" charset="0"/>
                <a:ea typeface="Songti SC Regular" charset="0"/>
                <a:cs typeface="Songti SC Regular" charset="0"/>
                <a:sym typeface="Songti SC Regular" charset="0"/>
              </a:rPr>
              <a:t>逻辑与</a:t>
            </a:r>
            <a:r>
              <a:rPr lang="zh-CN" altLang="en-US" sz="2100" b="1" dirty="0">
                <a:solidFill>
                  <a:srgbClr val="FF0000"/>
                </a:solidFill>
                <a:latin typeface="Songti SC Regular" charset="0"/>
                <a:ea typeface="Songti SC Regular" charset="0"/>
                <a:cs typeface="Songti SC Regular" charset="0"/>
                <a:sym typeface="Songti SC Regular" charset="0"/>
              </a:rPr>
              <a:t>结构</a:t>
            </a:r>
            <a:r>
              <a:rPr lang="zh-CN" altLang="en-US" sz="2100" b="1" dirty="0">
                <a:solidFill>
                  <a:srgbClr val="3E231A"/>
                </a:solidFill>
                <a:latin typeface="Songti SC Regular" charset="0"/>
                <a:ea typeface="Songti SC Regular" charset="0"/>
                <a:cs typeface="Songti SC Regular" charset="0"/>
                <a:sym typeface="Songti SC Regular" charset="0"/>
              </a:rPr>
              <a:t>层面</a:t>
            </a:r>
            <a:br>
              <a:rPr lang="en-US" altLang="zh-CN" sz="2100" b="1" dirty="0">
                <a:solidFill>
                  <a:srgbClr val="3E231A"/>
                </a:solidFill>
                <a:latin typeface="Songti SC Regular" charset="0"/>
                <a:ea typeface="Songti SC Regular" charset="0"/>
                <a:cs typeface="Songti SC Regular" charset="0"/>
                <a:sym typeface="Songti SC Regular" charset="0"/>
              </a:rPr>
            </a:b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4. </a:t>
            </a:r>
            <a:r>
              <a:rPr lang="zh-CN" altLang="en-US" sz="2100" b="1" dirty="0">
                <a:solidFill>
                  <a:srgbClr val="FF0000"/>
                </a:solidFill>
                <a:latin typeface="Songti SC Regular" charset="0"/>
                <a:ea typeface="Songti SC Regular" charset="0"/>
                <a:cs typeface="Songti SC Regular" charset="0"/>
                <a:sym typeface="Songti SC Regular" charset="0"/>
              </a:rPr>
              <a:t>修辞</a:t>
            </a:r>
            <a:r>
              <a:rPr lang="zh-CN" altLang="en-US" sz="2100" b="1" dirty="0">
                <a:solidFill>
                  <a:srgbClr val="3E231A"/>
                </a:solidFill>
                <a:latin typeface="Songti SC Regular" charset="0"/>
                <a:ea typeface="Songti SC Regular" charset="0"/>
                <a:cs typeface="Songti SC Regular" charset="0"/>
                <a:sym typeface="Songti SC Regular" charset="0"/>
              </a:rPr>
              <a:t>层面</a:t>
            </a:r>
            <a:br>
              <a:rPr lang="en-US" altLang="zh-CN" sz="2100" b="1" dirty="0">
                <a:solidFill>
                  <a:srgbClr val="3E231A"/>
                </a:solidFill>
                <a:latin typeface="Songti SC Regular" charset="0"/>
                <a:ea typeface="Songti SC Regular" charset="0"/>
                <a:cs typeface="Songti SC Regular" charset="0"/>
                <a:sym typeface="Songti SC Regular" charset="0"/>
              </a:rPr>
            </a:b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5. </a:t>
            </a:r>
            <a:r>
              <a:rPr lang="zh-CN" altLang="en-US" sz="2100" b="1" dirty="0">
                <a:solidFill>
                  <a:srgbClr val="FF0000"/>
                </a:solidFill>
                <a:latin typeface="Songti SC Regular" charset="0"/>
                <a:ea typeface="Songti SC Regular" charset="0"/>
                <a:cs typeface="Songti SC Regular" charset="0"/>
                <a:sym typeface="Songti SC Regular" charset="0"/>
              </a:rPr>
              <a:t>思维方式（文化差异）</a:t>
            </a:r>
            <a:br>
              <a:rPr lang="en-US" altLang="zh-CN" sz="2100" b="1" dirty="0">
                <a:solidFill>
                  <a:srgbClr val="3E231A"/>
                </a:solidFill>
                <a:latin typeface="Songti SC Regular" charset="0"/>
                <a:ea typeface="Songti SC Regular" charset="0"/>
                <a:cs typeface="Songti SC Regular" charset="0"/>
                <a:sym typeface="Songti SC Regular" charset="0"/>
              </a:rPr>
            </a:b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6. </a:t>
            </a:r>
            <a:r>
              <a:rPr lang="zh-CN" altLang="en-US" sz="2100" b="1" dirty="0">
                <a:solidFill>
                  <a:srgbClr val="FF0000"/>
                </a:solidFill>
                <a:latin typeface="Songti SC Regular" charset="0"/>
                <a:ea typeface="Songti SC Regular" charset="0"/>
                <a:cs typeface="Songti SC Regular" charset="0"/>
                <a:sym typeface="Songti SC Regular" charset="0"/>
              </a:rPr>
              <a:t>教学策略</a:t>
            </a:r>
            <a:r>
              <a:rPr lang="zh-CN" altLang="en-US" sz="2100" b="1" dirty="0">
                <a:solidFill>
                  <a:srgbClr val="3E231A"/>
                </a:solidFill>
                <a:latin typeface="Songti SC Regular" charset="0"/>
                <a:ea typeface="Songti SC Regular" charset="0"/>
                <a:cs typeface="Songti SC Regular" charset="0"/>
                <a:sym typeface="Songti SC Regular" charset="0"/>
              </a:rPr>
              <a:t>层面</a:t>
            </a:r>
            <a:br>
              <a:rPr lang="en-US" altLang="zh-CN" sz="2100" b="1" dirty="0">
                <a:solidFill>
                  <a:srgbClr val="3E231A"/>
                </a:solidFill>
                <a:latin typeface="Songti SC Regular" charset="0"/>
                <a:ea typeface="Songti SC Regular" charset="0"/>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
        <p:nvSpPr>
          <p:cNvPr id="5" name="文本框"/>
          <p:cNvSpPr txBox="1">
            <a:spLocks/>
          </p:cNvSpPr>
          <p:nvPr/>
        </p:nvSpPr>
        <p:spPr>
          <a:xfrm>
            <a:off x="3325336" y="1041496"/>
            <a:ext cx="5745707" cy="4801397"/>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a:lstStyle>
          <a:p>
            <a:pPr marL="111853" indent="-111853" defTabSz="298408">
              <a:lnSpc>
                <a:spcPct val="120000"/>
              </a:lnSpc>
              <a:spcBef>
                <a:spcPts val="188"/>
              </a:spcBef>
              <a:buFontTx/>
              <a:buChar char="»"/>
            </a:pP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1. </a:t>
            </a:r>
            <a:r>
              <a:rPr lang="zh-CN" altLang="en-US" sz="2100" b="1" dirty="0">
                <a:solidFill>
                  <a:srgbClr val="FF0000"/>
                </a:solidFill>
                <a:latin typeface="Songti SC Regular" charset="0"/>
                <a:ea typeface="Songti SC Regular" charset="0"/>
                <a:cs typeface="Songti SC Regular" charset="0"/>
                <a:sym typeface="Songti SC Regular" charset="0"/>
              </a:rPr>
              <a:t>教学策略</a:t>
            </a:r>
            <a:r>
              <a:rPr lang="zh-CN" altLang="en-US" sz="2100" b="1" dirty="0">
                <a:solidFill>
                  <a:srgbClr val="3E231A"/>
                </a:solidFill>
                <a:latin typeface="Songti SC Regular" charset="0"/>
                <a:ea typeface="Songti SC Regular" charset="0"/>
                <a:cs typeface="Songti SC Regular" charset="0"/>
                <a:sym typeface="Songti SC Regular" charset="0"/>
              </a:rPr>
              <a:t>层面</a:t>
            </a:r>
            <a:r>
              <a:rPr lang="en-US" altLang="zh-CN" sz="21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chemeClr val="tx1"/>
                </a:solidFill>
              </a:rPr>
              <a:t>同类话题的广泛迁移：十年高考</a:t>
            </a:r>
            <a:r>
              <a:rPr lang="zh-CN" altLang="en-US" sz="1500" b="1" dirty="0">
                <a:solidFill>
                  <a:srgbClr val="FF0000"/>
                </a:solidFill>
              </a:rPr>
              <a:t>分类题目</a:t>
            </a:r>
            <a:r>
              <a:rPr lang="en-US" altLang="zh-CN" sz="1500" b="1" dirty="0">
                <a:solidFill>
                  <a:srgbClr val="FF0000"/>
                </a:solidFill>
              </a:rPr>
              <a:t>—</a:t>
            </a:r>
            <a:r>
              <a:rPr lang="zh-CN" altLang="en-US" sz="1500" b="1" dirty="0">
                <a:solidFill>
                  <a:srgbClr val="FF0000"/>
                </a:solidFill>
              </a:rPr>
              <a:t>热点预测</a:t>
            </a:r>
            <a:endParaRPr lang="en-US" altLang="zh-CN" sz="1500" b="1" dirty="0">
              <a:solidFill>
                <a:srgbClr val="FF0000"/>
              </a:solidFill>
            </a:endParaRPr>
          </a:p>
          <a:p>
            <a:pPr marL="111853" indent="-111853" defTabSz="298408">
              <a:lnSpc>
                <a:spcPct val="120000"/>
              </a:lnSpc>
              <a:spcBef>
                <a:spcPts val="188"/>
              </a:spcBef>
              <a:buFontTx/>
              <a:buChar char="»"/>
            </a:pPr>
            <a:endParaRPr lang="zh-CN" altLang="en-US" sz="1500" b="1" dirty="0">
              <a:solidFill>
                <a:srgbClr val="3E231A"/>
              </a:solidFill>
              <a:latin typeface="华文楷体" pitchFamily="2" charset="-122"/>
              <a:ea typeface="华文楷体" pitchFamily="2" charset="-122"/>
              <a:cs typeface="Songti SC Regular" charset="0"/>
              <a:sym typeface="Songti SC Regular" charset="0"/>
            </a:endParaRPr>
          </a:p>
          <a:p>
            <a:pPr defTabSz="298408">
              <a:lnSpc>
                <a:spcPct val="120000"/>
              </a:lnSpc>
              <a:spcBef>
                <a:spcPts val="188"/>
              </a:spcBef>
            </a:pPr>
            <a:r>
              <a:rPr lang="en-US" altLang="zh-CN" sz="2100" b="1" dirty="0">
                <a:solidFill>
                  <a:srgbClr val="3E231A"/>
                </a:solidFill>
                <a:latin typeface="Songti SC Regular" charset="0"/>
                <a:ea typeface="Songti SC Regular" charset="0"/>
                <a:cs typeface="Songti SC Regular" charset="0"/>
                <a:sym typeface="Songti SC Regular" charset="0"/>
              </a:rPr>
              <a:t>2. </a:t>
            </a:r>
            <a:r>
              <a:rPr lang="zh-CN" altLang="en-US" sz="2100" b="1" dirty="0">
                <a:solidFill>
                  <a:srgbClr val="FF0000"/>
                </a:solidFill>
                <a:latin typeface="Songti SC Regular" charset="0"/>
                <a:ea typeface="Songti SC Regular" charset="0"/>
                <a:cs typeface="Songti SC Regular" charset="0"/>
                <a:sym typeface="Songti SC Regular" charset="0"/>
              </a:rPr>
              <a:t>思维方式（文化差异）</a:t>
            </a:r>
            <a:r>
              <a:rPr lang="zh-CN" altLang="en-US" sz="1500" b="1" dirty="0">
                <a:solidFill>
                  <a:srgbClr val="3E231A"/>
                </a:solidFill>
                <a:latin typeface="Songti SC Regular" charset="0"/>
                <a:ea typeface="Songti SC Regular" charset="0"/>
                <a:cs typeface="Songti SC Regular" charset="0"/>
                <a:sym typeface="Songti SC Regular" charset="0"/>
              </a:rPr>
              <a:t>层面</a:t>
            </a:r>
            <a:r>
              <a:rPr lang="en-US" altLang="zh-CN" sz="15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结构与逻辑</a:t>
            </a:r>
            <a:endParaRPr lang="en-US" altLang="zh-CN" sz="1500" b="1" dirty="0">
              <a:solidFill>
                <a:srgbClr val="3E231A"/>
              </a:solidFill>
              <a:latin typeface="Songti SC Regular" charset="0"/>
              <a:ea typeface="Songti SC Regular" charset="0"/>
              <a:cs typeface="Songti SC Regular" charset="0"/>
              <a:sym typeface="Songti SC Regular" charset="0"/>
            </a:endParaRPr>
          </a:p>
          <a:p>
            <a:pPr defTabSz="298408">
              <a:lnSpc>
                <a:spcPct val="120000"/>
              </a:lnSpc>
              <a:spcBef>
                <a:spcPts val="188"/>
              </a:spcBef>
            </a:pP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3. </a:t>
            </a:r>
            <a:r>
              <a:rPr lang="zh-CN" altLang="en-US" sz="2100" b="1" dirty="0">
                <a:solidFill>
                  <a:srgbClr val="FF0000"/>
                </a:solidFill>
                <a:latin typeface="Songti SC Regular" charset="0"/>
                <a:ea typeface="Songti SC Regular" charset="0"/>
                <a:cs typeface="Songti SC Regular" charset="0"/>
                <a:sym typeface="Songti SC Regular" charset="0"/>
              </a:rPr>
              <a:t>修辞</a:t>
            </a:r>
            <a:r>
              <a:rPr lang="zh-CN" altLang="en-US" sz="2100" b="1" dirty="0">
                <a:solidFill>
                  <a:srgbClr val="3E231A"/>
                </a:solidFill>
                <a:latin typeface="Songti SC Regular" charset="0"/>
                <a:ea typeface="Songti SC Regular" charset="0"/>
                <a:cs typeface="Songti SC Regular" charset="0"/>
                <a:sym typeface="Songti SC Regular" charset="0"/>
              </a:rPr>
              <a:t>层面</a:t>
            </a:r>
            <a:r>
              <a:rPr lang="en-US" altLang="zh-CN" sz="21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名家名句仿写：修辞手法</a:t>
            </a:r>
            <a:endParaRPr lang="en-US" altLang="zh-CN" sz="1500" b="1" dirty="0">
              <a:solidFill>
                <a:srgbClr val="3E231A"/>
              </a:solidFill>
              <a:latin typeface="Songti SC Regular" charset="0"/>
              <a:ea typeface="Songti SC Regular" charset="0"/>
              <a:cs typeface="Songti SC Regular" charset="0"/>
              <a:sym typeface="Songti SC Regular" charset="0"/>
            </a:endParaRPr>
          </a:p>
          <a:p>
            <a:pPr defTabSz="298408">
              <a:lnSpc>
                <a:spcPct val="120000"/>
              </a:lnSpc>
              <a:spcBef>
                <a:spcPts val="188"/>
              </a:spcBef>
            </a:pPr>
            <a:br>
              <a:rPr lang="en-US" altLang="zh-CN" sz="15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4. </a:t>
            </a:r>
            <a:r>
              <a:rPr lang="zh-CN" altLang="en-US" sz="2100" b="1" dirty="0">
                <a:solidFill>
                  <a:srgbClr val="3E231A"/>
                </a:solidFill>
                <a:latin typeface="Songti SC Regular" charset="0"/>
                <a:ea typeface="Songti SC Regular" charset="0"/>
                <a:cs typeface="Songti SC Regular" charset="0"/>
                <a:sym typeface="Songti SC Regular" charset="0"/>
              </a:rPr>
              <a:t>逻辑与</a:t>
            </a:r>
            <a:r>
              <a:rPr lang="zh-CN" altLang="en-US" sz="2100" b="1" dirty="0">
                <a:solidFill>
                  <a:srgbClr val="FF0000"/>
                </a:solidFill>
                <a:latin typeface="Songti SC Regular" charset="0"/>
                <a:ea typeface="Songti SC Regular" charset="0"/>
                <a:cs typeface="Songti SC Regular" charset="0"/>
                <a:sym typeface="Songti SC Regular" charset="0"/>
              </a:rPr>
              <a:t>结构</a:t>
            </a:r>
            <a:r>
              <a:rPr lang="zh-CN" altLang="en-US" sz="2100" b="1" dirty="0">
                <a:solidFill>
                  <a:srgbClr val="3E231A"/>
                </a:solidFill>
                <a:latin typeface="Songti SC Regular" charset="0"/>
                <a:ea typeface="Songti SC Regular" charset="0"/>
                <a:cs typeface="Songti SC Regular" charset="0"/>
                <a:sym typeface="Songti SC Regular" charset="0"/>
              </a:rPr>
              <a:t>层面</a:t>
            </a:r>
            <a:r>
              <a:rPr lang="en-US" altLang="zh-CN" sz="21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主题</a:t>
            </a:r>
            <a:r>
              <a:rPr lang="en-US" altLang="zh-CN" sz="15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承接</a:t>
            </a:r>
            <a:r>
              <a:rPr lang="en-US" altLang="zh-CN" sz="15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拓展</a:t>
            </a:r>
            <a:r>
              <a:rPr lang="en-US" altLang="zh-CN" sz="15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细节支撑</a:t>
            </a:r>
            <a:r>
              <a:rPr lang="en-US" altLang="zh-CN" sz="15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结论</a:t>
            </a:r>
            <a:endParaRPr lang="en-US" altLang="zh-CN" sz="1500" b="1" dirty="0">
              <a:solidFill>
                <a:srgbClr val="3E231A"/>
              </a:solidFill>
              <a:latin typeface="Songti SC Regular" charset="0"/>
              <a:ea typeface="Songti SC Regular" charset="0"/>
              <a:cs typeface="Songti SC Regular" charset="0"/>
              <a:sym typeface="Songti SC Regular" charset="0"/>
            </a:endParaRPr>
          </a:p>
          <a:p>
            <a:pPr defTabSz="298408">
              <a:lnSpc>
                <a:spcPct val="120000"/>
              </a:lnSpc>
              <a:spcBef>
                <a:spcPts val="188"/>
              </a:spcBef>
            </a:pPr>
            <a:br>
              <a:rPr lang="en-US" altLang="zh-CN" sz="2100" b="1" dirty="0">
                <a:solidFill>
                  <a:srgbClr val="3E231A"/>
                </a:solidFill>
                <a:latin typeface="Songti SC Regular" charset="0"/>
                <a:ea typeface="Songti SC Regular" charset="0"/>
                <a:cs typeface="Songti SC Regular" charset="0"/>
                <a:sym typeface="Songti SC Regular" charset="0"/>
              </a:rPr>
            </a:br>
            <a:r>
              <a:rPr lang="en-US" altLang="zh-CN" sz="2100" b="1" dirty="0">
                <a:solidFill>
                  <a:srgbClr val="3E231A"/>
                </a:solidFill>
                <a:latin typeface="Songti SC Regular" charset="0"/>
                <a:ea typeface="Songti SC Regular" charset="0"/>
                <a:cs typeface="Songti SC Regular" charset="0"/>
                <a:sym typeface="Songti SC Regular" charset="0"/>
              </a:rPr>
              <a:t>5. </a:t>
            </a:r>
            <a:r>
              <a:rPr lang="zh-CN" altLang="en-US" sz="2100" b="1" dirty="0">
                <a:solidFill>
                  <a:srgbClr val="FF0000"/>
                </a:solidFill>
                <a:latin typeface="Songti SC Regular" charset="0"/>
                <a:ea typeface="Songti SC Regular" charset="0"/>
                <a:cs typeface="Songti SC Regular" charset="0"/>
                <a:sym typeface="Songti SC Regular" charset="0"/>
              </a:rPr>
              <a:t>语法</a:t>
            </a:r>
            <a:r>
              <a:rPr lang="zh-CN" altLang="en-US" sz="2100" b="1" dirty="0">
                <a:solidFill>
                  <a:srgbClr val="3E231A"/>
                </a:solidFill>
                <a:latin typeface="Songti SC Regular" charset="0"/>
                <a:ea typeface="Songti SC Regular" charset="0"/>
                <a:cs typeface="Songti SC Regular" charset="0"/>
                <a:sym typeface="Songti SC Regular" charset="0"/>
              </a:rPr>
              <a:t>与句式层面</a:t>
            </a:r>
            <a:r>
              <a:rPr lang="en-US" altLang="zh-CN" sz="21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分层练习：基础句型、句式多变</a:t>
            </a:r>
            <a:endParaRPr lang="en-US" altLang="zh-CN" sz="1500" b="1" dirty="0">
              <a:solidFill>
                <a:srgbClr val="3E231A"/>
              </a:solidFill>
              <a:latin typeface="Songti SC Regular" charset="0"/>
              <a:ea typeface="Songti SC Regular" charset="0"/>
              <a:cs typeface="Songti SC Regular" charset="0"/>
              <a:sym typeface="Songti SC Regular" charset="0"/>
            </a:endParaRPr>
          </a:p>
          <a:p>
            <a:pPr defTabSz="298408">
              <a:lnSpc>
                <a:spcPct val="120000"/>
              </a:lnSpc>
              <a:spcBef>
                <a:spcPts val="188"/>
              </a:spcBef>
            </a:pPr>
            <a:endParaRPr lang="en-US" altLang="zh-CN" sz="1500" b="1" dirty="0">
              <a:solidFill>
                <a:srgbClr val="3E231A"/>
              </a:solidFill>
              <a:latin typeface="Songti SC Regular" charset="0"/>
              <a:ea typeface="Songti SC Regular" charset="0"/>
              <a:cs typeface="Songti SC Regular" charset="0"/>
              <a:sym typeface="Songti SC Regular" charset="0"/>
            </a:endParaRPr>
          </a:p>
          <a:p>
            <a:pPr marL="111853" indent="-111853" defTabSz="298408">
              <a:lnSpc>
                <a:spcPct val="120000"/>
              </a:lnSpc>
              <a:spcBef>
                <a:spcPts val="188"/>
              </a:spcBef>
              <a:buFontTx/>
              <a:buChar char="»"/>
            </a:pPr>
            <a:r>
              <a:rPr lang="en-US" altLang="zh-CN" sz="2100" b="1" dirty="0">
                <a:solidFill>
                  <a:srgbClr val="3E231A"/>
                </a:solidFill>
                <a:latin typeface="Songti SC Regular" charset="0"/>
                <a:ea typeface="Songti SC Regular" charset="0"/>
                <a:cs typeface="Songti SC Regular" charset="0"/>
                <a:sym typeface="Songti SC Regular" charset="0"/>
              </a:rPr>
              <a:t>6. </a:t>
            </a:r>
            <a:r>
              <a:rPr lang="zh-CN" altLang="en-US" sz="2100" b="1" dirty="0">
                <a:solidFill>
                  <a:srgbClr val="3E231A"/>
                </a:solidFill>
                <a:latin typeface="Songti SC Regular" charset="0"/>
                <a:ea typeface="Songti SC Regular" charset="0"/>
                <a:cs typeface="Songti SC Regular" charset="0"/>
                <a:sym typeface="Songti SC Regular" charset="0"/>
              </a:rPr>
              <a:t>词汇层面</a:t>
            </a:r>
            <a:r>
              <a:rPr lang="en-US" altLang="zh-CN" sz="2100" b="1" dirty="0">
                <a:solidFill>
                  <a:srgbClr val="3E231A"/>
                </a:solidFill>
                <a:latin typeface="Songti SC Regular" charset="0"/>
                <a:ea typeface="Songti SC Regular" charset="0"/>
                <a:cs typeface="Songti SC Regular" charset="0"/>
                <a:sym typeface="Songti SC Regular" charset="0"/>
              </a:rPr>
              <a:t>——</a:t>
            </a:r>
            <a:r>
              <a:rPr lang="zh-CN" altLang="en-US" sz="1500" b="1" dirty="0">
                <a:solidFill>
                  <a:srgbClr val="3E231A"/>
                </a:solidFill>
                <a:latin typeface="Songti SC Regular" charset="0"/>
                <a:ea typeface="Songti SC Regular" charset="0"/>
                <a:cs typeface="Songti SC Regular" charset="0"/>
                <a:sym typeface="Songti SC Regular" charset="0"/>
              </a:rPr>
              <a:t>主题分类词汇、刻意练习高级词汇替换</a:t>
            </a:r>
          </a:p>
        </p:txBody>
      </p:sp>
    </p:spTree>
    <p:extLst>
      <p:ext uri="{BB962C8B-B14F-4D97-AF65-F5344CB8AC3E}">
        <p14:creationId xmlns:p14="http://schemas.microsoft.com/office/powerpoint/2010/main" val="3222551127"/>
      </p:ext>
    </p:extLst>
  </p:cSld>
  <p:clrMapOvr>
    <a:masterClrMapping/>
  </p:clrMapOvr>
  <p:transition spd="med"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160" y="1217441"/>
            <a:ext cx="8840585" cy="4524315"/>
          </a:xfrm>
          <a:prstGeom prst="rect">
            <a:avLst/>
          </a:prstGeom>
        </p:spPr>
        <p:txBody>
          <a:bodyPr wrap="square">
            <a:spAutoFit/>
          </a:bodyPr>
          <a:lstStyle/>
          <a:p>
            <a:r>
              <a:rPr lang="zh-CN" altLang="zh-CN" sz="2400" b="1" dirty="0"/>
              <a:t>（拓展句</a:t>
            </a:r>
            <a:r>
              <a:rPr lang="en-US" altLang="zh-CN" sz="2400" b="1" dirty="0"/>
              <a:t>2</a:t>
            </a:r>
            <a:r>
              <a:rPr lang="zh-CN" altLang="zh-CN" sz="2400" b="1" dirty="0"/>
              <a:t>）</a:t>
            </a:r>
            <a:r>
              <a:rPr lang="zh-CN" altLang="zh-CN" sz="2400" dirty="0"/>
              <a:t> </a:t>
            </a:r>
            <a:r>
              <a:rPr lang="en-US" altLang="zh-CN" sz="2400" dirty="0"/>
              <a:t>Jane has made the greatest contribution to the protection of wildlife. (</a:t>
            </a:r>
            <a:r>
              <a:rPr lang="zh-CN" altLang="zh-CN" sz="2400" dirty="0"/>
              <a:t>细节支撑句</a:t>
            </a:r>
            <a:r>
              <a:rPr lang="en-US" altLang="zh-CN" sz="2400" dirty="0"/>
              <a:t>)Nobody before Jane fully understood chimp behavior. In 1960, Jane </a:t>
            </a:r>
            <a:r>
              <a:rPr lang="en-US" altLang="zh-CN" sz="2400" dirty="0" err="1"/>
              <a:t>Goodall</a:t>
            </a:r>
            <a:r>
              <a:rPr lang="en-US" altLang="zh-CN" sz="2400" dirty="0"/>
              <a:t> went down to carry out the study area of Tanganyika Lake chimpanzee river natural reserve. She found that chimps hunt and eat meat. She also discovered how chimps communicate with each other. She argued that wild animals should be left in the wild. </a:t>
            </a:r>
          </a:p>
          <a:p>
            <a:endParaRPr lang="zh-CN" altLang="zh-CN" sz="2400" dirty="0"/>
          </a:p>
          <a:p>
            <a:r>
              <a:rPr lang="zh-CN" altLang="zh-CN" sz="2400" dirty="0"/>
              <a:t>（结论句）</a:t>
            </a:r>
            <a:r>
              <a:rPr lang="en-US" altLang="zh-CN" sz="2400" dirty="0"/>
              <a:t>Thanks to her help, some special reserves have been set up, where chimps can live safely. Having devoted all her time to studying chimps, Jane </a:t>
            </a:r>
            <a:r>
              <a:rPr lang="en-US" altLang="zh-CN" sz="2400" dirty="0" err="1"/>
              <a:t>Goodall</a:t>
            </a:r>
            <a:r>
              <a:rPr lang="en-US" altLang="zh-CN" sz="2400" dirty="0"/>
              <a:t> gained many honors. Her spirit inspires many people, me included.</a:t>
            </a:r>
            <a:endParaRPr lang="zh-CN" altLang="zh-CN" sz="2400" dirty="0"/>
          </a:p>
        </p:txBody>
      </p:sp>
    </p:spTree>
    <p:extLst>
      <p:ext uri="{BB962C8B-B14F-4D97-AF65-F5344CB8AC3E}">
        <p14:creationId xmlns:p14="http://schemas.microsoft.com/office/powerpoint/2010/main" val="128957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文本框"/>
          <p:cNvSpPr>
            <a:spLocks noGrp="1"/>
          </p:cNvSpPr>
          <p:nvPr>
            <p:ph type="title" idx="4294967295"/>
          </p:nvPr>
        </p:nvSpPr>
        <p:spPr>
          <a:xfrm>
            <a:off x="488719" y="1088011"/>
            <a:ext cx="8415251" cy="4697966"/>
          </a:xfrm>
          <a:prstGeom prst="rect">
            <a:avLst/>
          </a:prstGeom>
          <a:noFill/>
          <a:ln w="12700" cap="flat" cmpd="sng">
            <a:noFill/>
            <a:prstDash val="solid"/>
            <a:miter/>
          </a:ln>
        </p:spPr>
        <p:txBody>
          <a:bodyPr vert="horz" wrap="square" lIns="57401" tIns="28701" rIns="57401" bIns="28701" rtlCol="0" anchor="t" anchorCtr="0">
            <a:prstTxWarp prst="textNoShape">
              <a:avLst/>
            </a:prstTxWarp>
            <a:normAutofit/>
          </a:bodyPr>
          <a:lstStyle/>
          <a:p>
            <a:pPr defTabSz="533753">
              <a:lnSpc>
                <a:spcPct val="100000"/>
              </a:lnSpc>
              <a:spcBef>
                <a:spcPts val="0"/>
              </a:spcBef>
            </a:pPr>
            <a:r>
              <a:rPr lang="zh-CN" altLang="en-US" sz="2400" b="1" dirty="0">
                <a:solidFill>
                  <a:srgbClr val="3E231A"/>
                </a:solidFill>
                <a:latin typeface="Songti SC Regular" charset="0"/>
                <a:ea typeface="Songti SC Regular" charset="0"/>
                <a:cs typeface="Songti SC Regular" charset="0"/>
                <a:sym typeface="Songti SC Regular" charset="0"/>
              </a:rPr>
              <a:t>要点二：</a:t>
            </a:r>
            <a:r>
              <a:rPr lang="en-US" altLang="zh-CN" sz="2400" b="1" dirty="0">
                <a:solidFill>
                  <a:srgbClr val="3E231A"/>
                </a:solidFill>
                <a:latin typeface="Songti SC Regular" charset="0"/>
                <a:ea typeface="Songti SC Regular" charset="0"/>
                <a:cs typeface="Songti SC Regular" charset="0"/>
                <a:sym typeface="Songti SC Regular" charset="0"/>
              </a:rPr>
              <a:t> </a:t>
            </a:r>
            <a:r>
              <a:rPr lang="zh-CN" altLang="en-US" sz="2400" b="1" dirty="0">
                <a:solidFill>
                  <a:srgbClr val="3E231A"/>
                </a:solidFill>
                <a:latin typeface="Songti SC Regular" charset="0"/>
                <a:ea typeface="Songti SC Regular" charset="0"/>
                <a:cs typeface="Songti SC Regular" charset="0"/>
                <a:sym typeface="Songti SC Regular" charset="0"/>
              </a:rPr>
              <a:t>五步作文法</a:t>
            </a:r>
            <a:br>
              <a:rPr lang="en-US" altLang="zh-CN" sz="1500" b="1" dirty="0">
                <a:solidFill>
                  <a:srgbClr val="3E231A"/>
                </a:solidFill>
                <a:latin typeface="Songti SC Regular" charset="0"/>
                <a:ea typeface="Songti SC Regular" charset="0"/>
                <a:cs typeface="Songti SC Regular" charset="0"/>
                <a:sym typeface="Songti SC Regular" charset="0"/>
              </a:rPr>
            </a:br>
            <a:br>
              <a:rPr lang="en-US" altLang="zh-CN" sz="1800" b="1" dirty="0">
                <a:solidFill>
                  <a:srgbClr val="3E231A"/>
                </a:solidFill>
                <a:latin typeface="Songti SC Regular" charset="0"/>
                <a:ea typeface="Songti SC Regular" charset="0"/>
                <a:cs typeface="Songti SC Regular" charset="0"/>
                <a:sym typeface="Songti SC Regular" charset="0"/>
              </a:rPr>
            </a:br>
            <a:r>
              <a:rPr lang="zh-CN" altLang="en-US" sz="1800" b="1" dirty="0"/>
              <a:t>严格的</a:t>
            </a:r>
            <a:r>
              <a:rPr lang="zh-CN" altLang="en-US" sz="1800" b="1" dirty="0">
                <a:solidFill>
                  <a:srgbClr val="FF0000"/>
                </a:solidFill>
              </a:rPr>
              <a:t>文体</a:t>
            </a:r>
            <a:r>
              <a:rPr lang="en-US" altLang="zh-CN" sz="1800" b="1" dirty="0">
                <a:solidFill>
                  <a:srgbClr val="FF0000"/>
                </a:solidFill>
              </a:rPr>
              <a:t>+</a:t>
            </a:r>
            <a:r>
              <a:rPr lang="zh-CN" altLang="en-US" sz="1800" b="1" dirty="0">
                <a:solidFill>
                  <a:srgbClr val="FF0000"/>
                </a:solidFill>
              </a:rPr>
              <a:t>话题</a:t>
            </a:r>
            <a:r>
              <a:rPr lang="zh-CN" altLang="en-US" sz="1800" b="1" dirty="0"/>
              <a:t>分类（应用文、记叙文、说明文、议论文；人、事、物、地）</a:t>
            </a:r>
            <a:br>
              <a:rPr lang="en-US" altLang="zh-CN" sz="1800" b="1" dirty="0"/>
            </a:br>
            <a:br>
              <a:rPr lang="en-US" altLang="zh-CN" sz="1800" b="1" dirty="0"/>
            </a:br>
            <a:r>
              <a:rPr lang="zh-CN" altLang="en-US" sz="1800" b="1" dirty="0"/>
              <a:t>严谨的文章</a:t>
            </a:r>
            <a:r>
              <a:rPr lang="zh-CN" altLang="en-US" sz="1800" b="1" dirty="0">
                <a:solidFill>
                  <a:srgbClr val="FF0000"/>
                </a:solidFill>
              </a:rPr>
              <a:t>结构</a:t>
            </a:r>
            <a:r>
              <a:rPr lang="zh-CN" altLang="en-US" sz="1800" b="1" dirty="0"/>
              <a:t>（主题句</a:t>
            </a:r>
            <a:r>
              <a:rPr lang="en-US" altLang="zh-CN" sz="1800" b="1" dirty="0"/>
              <a:t>+</a:t>
            </a:r>
            <a:r>
              <a:rPr lang="zh-CN" altLang="en-US" sz="1800" b="1" dirty="0"/>
              <a:t>承接句</a:t>
            </a:r>
            <a:r>
              <a:rPr lang="en-US" altLang="zh-CN" sz="1800" b="1" dirty="0"/>
              <a:t>+</a:t>
            </a:r>
            <a:r>
              <a:rPr lang="zh-CN" altLang="en-US" sz="1800" b="1" dirty="0"/>
              <a:t>拓展句子</a:t>
            </a:r>
            <a:r>
              <a:rPr lang="en-US" altLang="zh-CN" sz="1800" b="1" dirty="0"/>
              <a:t>+</a:t>
            </a:r>
            <a:r>
              <a:rPr lang="zh-CN" altLang="en-US" sz="1800" b="1" dirty="0"/>
              <a:t>细节支撑句</a:t>
            </a:r>
            <a:r>
              <a:rPr lang="en-US" altLang="zh-CN" sz="1800" b="1" dirty="0"/>
              <a:t>+</a:t>
            </a:r>
            <a:r>
              <a:rPr lang="zh-CN" altLang="en-US" sz="1800" b="1" dirty="0"/>
              <a:t>结论句）</a:t>
            </a:r>
            <a:br>
              <a:rPr lang="en-US" altLang="zh-CN" sz="1800" b="1" dirty="0"/>
            </a:br>
            <a:br>
              <a:rPr lang="en-US" altLang="zh-CN" sz="1800" b="1" dirty="0"/>
            </a:br>
            <a:r>
              <a:rPr lang="zh-CN" altLang="en-US" sz="1800" b="1" dirty="0"/>
              <a:t>精心的</a:t>
            </a:r>
            <a:r>
              <a:rPr lang="zh-CN" altLang="en-US" sz="1800" b="1" dirty="0">
                <a:solidFill>
                  <a:srgbClr val="FF0000"/>
                </a:solidFill>
              </a:rPr>
              <a:t>素材</a:t>
            </a:r>
            <a:r>
              <a:rPr lang="zh-CN" altLang="en-US" sz="1800" b="1" dirty="0"/>
              <a:t>支撑（按照四类话题分别展开）</a:t>
            </a:r>
            <a:br>
              <a:rPr lang="en-US" altLang="zh-CN" sz="1800" b="1" dirty="0"/>
            </a:br>
            <a:br>
              <a:rPr lang="en-US" altLang="zh-CN" sz="1800" b="1" dirty="0"/>
            </a:br>
            <a:r>
              <a:rPr lang="zh-CN" altLang="en-US" sz="1800" b="1" dirty="0">
                <a:solidFill>
                  <a:srgbClr val="FF0000"/>
                </a:solidFill>
              </a:rPr>
              <a:t>刻意练习</a:t>
            </a:r>
            <a:r>
              <a:rPr lang="en-US" altLang="zh-CN" sz="1800" b="1" dirty="0"/>
              <a:t>+</a:t>
            </a:r>
            <a:r>
              <a:rPr lang="zh-CN" altLang="en-US" sz="1800" b="1" dirty="0"/>
              <a:t>及时</a:t>
            </a:r>
            <a:r>
              <a:rPr lang="zh-CN" altLang="en-US" sz="1800" b="1" dirty="0">
                <a:solidFill>
                  <a:srgbClr val="FF0000"/>
                </a:solidFill>
              </a:rPr>
              <a:t>反馈</a:t>
            </a:r>
            <a:r>
              <a:rPr lang="zh-CN" altLang="en-US" sz="1800" b="1" dirty="0"/>
              <a:t>（根据每天练习提出修改意见：每天练习侧重点不同）</a:t>
            </a:r>
            <a:br>
              <a:rPr lang="en-US" altLang="zh-CN" sz="1800" b="1" dirty="0"/>
            </a:br>
            <a:br>
              <a:rPr lang="en-US" altLang="zh-CN" sz="1800" b="1" dirty="0"/>
            </a:br>
            <a:r>
              <a:rPr lang="zh-CN" altLang="en-US" sz="1800" b="1" dirty="0"/>
              <a:t>同类话题的广泛迁移（十年高考</a:t>
            </a:r>
            <a:r>
              <a:rPr lang="zh-CN" altLang="en-US" sz="1800" b="1" dirty="0">
                <a:solidFill>
                  <a:srgbClr val="FF0000"/>
                </a:solidFill>
              </a:rPr>
              <a:t>分类题目</a:t>
            </a:r>
            <a:r>
              <a:rPr lang="zh-CN" altLang="en-US" sz="1800" b="1" dirty="0"/>
              <a:t>，从全国卷到各省）</a:t>
            </a:r>
            <a:br>
              <a:rPr lang="en-US" altLang="zh-CN" sz="1800" b="1" dirty="0">
                <a:solidFill>
                  <a:srgbClr val="3E231A"/>
                </a:solidFill>
                <a:latin typeface="Songti SC Regular" charset="0"/>
                <a:ea typeface="Songti SC Regular" charset="0"/>
                <a:cs typeface="Songti SC Regular" charset="0"/>
                <a:sym typeface="Songti SC Regular" charset="0"/>
              </a:rPr>
            </a:br>
            <a:br>
              <a:rPr lang="en-US" altLang="zh-CN" sz="1500" b="1"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br>
              <a:rPr lang="en-US" altLang="zh-CN" sz="1500" dirty="0">
                <a:solidFill>
                  <a:srgbClr val="3E231A"/>
                </a:solidFill>
                <a:latin typeface="Songti SC Regular" charset="0"/>
                <a:ea typeface="Songti SC Regular" charset="0"/>
                <a:cs typeface="Songti SC Regular" charset="0"/>
                <a:sym typeface="Songti SC Regular" charset="0"/>
              </a:rPr>
            </a:br>
            <a:endParaRPr lang="zh-CN" altLang="en-US" sz="1500" dirty="0">
              <a:solidFill>
                <a:srgbClr val="3E231A"/>
              </a:solidFill>
              <a:latin typeface="Songti SC Regular" charset="0"/>
              <a:ea typeface="Songti SC Regular" charset="0"/>
              <a:cs typeface="Songti SC Regular" charset="0"/>
              <a:sym typeface="Songti SC Regular" charset="0"/>
            </a:endParaRPr>
          </a:p>
        </p:txBody>
      </p:sp>
    </p:spTree>
    <p:extLst>
      <p:ext uri="{BB962C8B-B14F-4D97-AF65-F5344CB8AC3E}">
        <p14:creationId xmlns:p14="http://schemas.microsoft.com/office/powerpoint/2010/main" val="288774173"/>
      </p:ext>
    </p:extLst>
  </p:cSld>
  <p:clrMapOvr>
    <a:masterClrMapping/>
  </p:clrMapOvr>
  <p:transition spd="med"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marL="111853" indent="-111853" defTabSz="298408">
              <a:lnSpc>
                <a:spcPct val="120000"/>
              </a:lnSpc>
              <a:spcBef>
                <a:spcPts val="188"/>
              </a:spcBef>
              <a:buFontTx/>
              <a:buChar char="»"/>
            </a:pPr>
            <a:r>
              <a:rPr lang="zh-CN" altLang="en-US" sz="2100" b="1" dirty="0">
                <a:solidFill>
                  <a:srgbClr val="3E231A"/>
                </a:solidFill>
                <a:latin typeface="华文楷体" pitchFamily="2" charset="-122"/>
                <a:ea typeface="华文楷体" pitchFamily="2" charset="-122"/>
                <a:cs typeface="Songti SC Regular" charset="0"/>
                <a:sym typeface="Songti SC Regular" charset="0"/>
              </a:rPr>
              <a:t>常见问题：</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1. </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为什么单纯背诵范文不起作用？</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2. </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一个句子都写不正确怎么办？</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3. </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词汇量太少如何补救？</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4. </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汉语也无话可说怎么办？</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5.</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 写作</a:t>
            </a:r>
            <a:r>
              <a:rPr lang="en-US" altLang="zh-CN" sz="2100" b="1" dirty="0">
                <a:solidFill>
                  <a:srgbClr val="3E231A"/>
                </a:solidFill>
                <a:latin typeface="华文楷体" pitchFamily="2" charset="-122"/>
                <a:ea typeface="华文楷体" pitchFamily="2" charset="-122"/>
                <a:cs typeface="Songti SC Regular" charset="0"/>
                <a:sym typeface="Songti SC Regular" charset="0"/>
              </a:rPr>
              <a:t>20</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分左右进入瓶颈期，怎么办？</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a:t>
            </a: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Tree>
    <p:extLst>
      <p:ext uri="{BB962C8B-B14F-4D97-AF65-F5344CB8AC3E}">
        <p14:creationId xmlns:p14="http://schemas.microsoft.com/office/powerpoint/2010/main" val="4007275335"/>
      </p:ext>
    </p:extLst>
  </p:cSld>
  <p:clrMapOvr>
    <a:masterClrMapping/>
  </p:clrMapOvr>
  <p:transition spd="med"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987524"/>
            <a:ext cx="9144001" cy="461665"/>
          </a:xfrm>
          <a:prstGeom prst="rect">
            <a:avLst/>
          </a:prstGeom>
        </p:spPr>
        <p:txBody>
          <a:bodyPr wrap="square">
            <a:spAutoFit/>
          </a:bodyPr>
          <a:lstStyle/>
          <a:p>
            <a:r>
              <a:rPr lang="en-US" altLang="zh-CN" sz="2400" dirty="0"/>
              <a:t> </a:t>
            </a:r>
            <a:endParaRPr lang="zh-CN" altLang="zh-CN" sz="2400" dirty="0"/>
          </a:p>
        </p:txBody>
      </p:sp>
      <p:pic>
        <p:nvPicPr>
          <p:cNvPr id="3074" name="Picture 2" descr="C:\Users\cynthia\AppData\Local\Temp\WeChat Files\5f95fe2a889df5ee019a1a70625cd8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54" y="857250"/>
            <a:ext cx="9044246" cy="4987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241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marL="111853" indent="-111853" defTabSz="298408">
              <a:lnSpc>
                <a:spcPct val="120000"/>
              </a:lnSpc>
              <a:spcBef>
                <a:spcPts val="188"/>
              </a:spcBef>
              <a:buFontTx/>
              <a:buChar char="»"/>
            </a:pPr>
            <a:r>
              <a:rPr lang="en-US" altLang="zh-CN" sz="2700" b="1" dirty="0">
                <a:solidFill>
                  <a:schemeClr val="bg2">
                    <a:lumMod val="10000"/>
                  </a:schemeClr>
                </a:solidFill>
                <a:latin typeface="隶书" pitchFamily="49" charset="-122"/>
                <a:ea typeface="隶书" pitchFamily="49" charset="-122"/>
              </a:rPr>
              <a:t>IV</a:t>
            </a:r>
            <a:r>
              <a:rPr lang="zh-CN" altLang="en-US" sz="2700" b="1" dirty="0">
                <a:solidFill>
                  <a:schemeClr val="bg2">
                    <a:lumMod val="10000"/>
                  </a:schemeClr>
                </a:solidFill>
                <a:latin typeface="隶书" pitchFamily="49" charset="-122"/>
                <a:ea typeface="隶书" pitchFamily="49" charset="-122"/>
              </a:rPr>
              <a:t> 各话题的拓展方法</a:t>
            </a:r>
            <a:br>
              <a:rPr lang="en-US" altLang="zh-CN" sz="2700" b="1" dirty="0">
                <a:solidFill>
                  <a:schemeClr val="bg2">
                    <a:lumMod val="10000"/>
                  </a:schemeClr>
                </a:solidFill>
                <a:effectLst>
                  <a:outerShdw blurRad="38100" dist="19050" dir="2700000" algn="tl" rotWithShape="0">
                    <a:schemeClr val="dk1">
                      <a:alpha val="40000"/>
                    </a:schemeClr>
                  </a:outerShdw>
                </a:effectLst>
                <a:ea typeface="隶书" pitchFamily="49" charset="-122"/>
              </a:rPr>
            </a:br>
            <a:br>
              <a:rPr lang="en-US" altLang="zh-CN" sz="2700" b="1" dirty="0">
                <a:latin typeface="隶书" pitchFamily="49" charset="-122"/>
                <a:ea typeface="隶书" pitchFamily="49" charset="-122"/>
              </a:rPr>
            </a:br>
            <a:r>
              <a:rPr lang="en-US" altLang="zh-CN" sz="2700" b="1" dirty="0">
                <a:latin typeface="隶书" pitchFamily="49" charset="-122"/>
                <a:ea typeface="隶书" pitchFamily="49" charset="-122"/>
              </a:rPr>
              <a:t>(</a:t>
            </a:r>
            <a:r>
              <a:rPr lang="en-US" altLang="zh-CN" sz="2700" b="1" dirty="0" err="1">
                <a:latin typeface="隶书" pitchFamily="49" charset="-122"/>
                <a:ea typeface="隶书" pitchFamily="49" charset="-122"/>
              </a:rPr>
              <a:t>i</a:t>
            </a:r>
            <a:r>
              <a:rPr lang="en-US" altLang="zh-CN" sz="2700" b="1" dirty="0">
                <a:latin typeface="隶书" pitchFamily="49" charset="-122"/>
                <a:ea typeface="隶书" pitchFamily="49" charset="-122"/>
              </a:rPr>
              <a:t>) </a:t>
            </a:r>
            <a:r>
              <a:rPr lang="zh-CN" altLang="en-US" sz="2700" b="1" dirty="0">
                <a:latin typeface="隶书" pitchFamily="49" charset="-122"/>
                <a:ea typeface="隶书" pitchFamily="49" charset="-122"/>
              </a:rPr>
              <a:t>人物类话题的写作</a:t>
            </a:r>
            <a:r>
              <a:rPr lang="zh-CN" altLang="en-US" sz="2700" b="1" dirty="0">
                <a:solidFill>
                  <a:srgbClr val="FF0000"/>
                </a:solidFill>
                <a:latin typeface="隶书" pitchFamily="49" charset="-122"/>
                <a:ea typeface="隶书" pitchFamily="49" charset="-122"/>
              </a:rPr>
              <a:t>要点</a:t>
            </a:r>
            <a:br>
              <a:rPr lang="en-US" altLang="zh-CN" sz="2100" b="1" dirty="0">
                <a:solidFill>
                  <a:srgbClr val="FF0000"/>
                </a:solidFill>
                <a:latin typeface="隶书" pitchFamily="49" charset="-122"/>
                <a:ea typeface="隶书" pitchFamily="49" charset="-122"/>
              </a:rPr>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1.</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大人物说</a:t>
            </a:r>
            <a:r>
              <a:rPr lang="zh-CN" altLang="en-US" sz="2100" b="1" dirty="0">
                <a:latin typeface="华文楷体" pitchFamily="2" charset="-122"/>
                <a:ea typeface="华文楷体" pitchFamily="2" charset="-122"/>
                <a:cs typeface="Songti SC Regular" charset="0"/>
                <a:sym typeface="Songti SC Regular" charset="0"/>
              </a:rPr>
              <a:t>成就（按照职业：科学家、政治家、企业家、教育家</a:t>
            </a:r>
            <a:r>
              <a:rPr lang="en-US" altLang="zh-CN" sz="2100" b="1" dirty="0">
                <a:latin typeface="华文楷体" pitchFamily="2" charset="-122"/>
                <a:ea typeface="华文楷体" pitchFamily="2" charset="-122"/>
                <a:cs typeface="Songti SC Regular" charset="0"/>
                <a:sym typeface="Songti SC Regular" charset="0"/>
              </a:rPr>
              <a:t>…</a:t>
            </a:r>
            <a:r>
              <a:rPr lang="zh-CN" altLang="en-US" sz="2100" b="1" dirty="0">
                <a:latin typeface="华文楷体" pitchFamily="2" charset="-122"/>
                <a:ea typeface="华文楷体" pitchFamily="2" charset="-122"/>
                <a:cs typeface="Songti SC Regular" charset="0"/>
                <a:sym typeface="Songti SC Regular" charset="0"/>
              </a:rPr>
              <a:t>）</a:t>
            </a:r>
            <a:br>
              <a:rPr lang="en-US" altLang="zh-CN" sz="2100" b="1" dirty="0">
                <a:latin typeface="华文楷体" pitchFamily="2" charset="-122"/>
                <a:ea typeface="华文楷体" pitchFamily="2" charset="-122"/>
                <a:cs typeface="Songti SC Regular" charset="0"/>
                <a:sym typeface="Songti SC Regular" charset="0"/>
              </a:rPr>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r>
              <a:rPr lang="en-US" altLang="zh-CN" sz="2100" b="1" dirty="0">
                <a:solidFill>
                  <a:srgbClr val="3E231A"/>
                </a:solidFill>
                <a:latin typeface="华文楷体" pitchFamily="2" charset="-122"/>
                <a:ea typeface="华文楷体" pitchFamily="2" charset="-122"/>
                <a:cs typeface="Songti SC Regular" charset="0"/>
                <a:sym typeface="Songti SC Regular" charset="0"/>
              </a:rPr>
              <a:t>2. </a:t>
            </a:r>
            <a:r>
              <a:rPr lang="zh-CN" altLang="en-US" sz="2100" b="1" dirty="0">
                <a:solidFill>
                  <a:srgbClr val="3E231A"/>
                </a:solidFill>
                <a:latin typeface="华文楷体" pitchFamily="2" charset="-122"/>
                <a:ea typeface="华文楷体" pitchFamily="2" charset="-122"/>
                <a:cs typeface="Songti SC Regular" charset="0"/>
                <a:sym typeface="Songti SC Regular" charset="0"/>
              </a:rPr>
              <a:t>小人物说</a:t>
            </a:r>
            <a:r>
              <a:rPr lang="zh-CN" altLang="en-US" sz="2100" b="1" dirty="0">
                <a:effectLst>
                  <a:outerShdw blurRad="38100" dist="38100" dir="2700000" algn="tl">
                    <a:srgbClr val="000000">
                      <a:alpha val="43137"/>
                    </a:srgbClr>
                  </a:outerShdw>
                </a:effectLst>
                <a:latin typeface="华文楷体" pitchFamily="2" charset="-122"/>
                <a:ea typeface="华文楷体" pitchFamily="2" charset="-122"/>
                <a:cs typeface="Songti SC Regular" charset="0"/>
                <a:sym typeface="Songti SC Regular" charset="0"/>
              </a:rPr>
              <a:t>性格（按照正反）</a:t>
            </a:r>
            <a:br>
              <a:rPr lang="en-US" altLang="zh-CN" sz="2100" b="1" dirty="0">
                <a:effectLst>
                  <a:outerShdw blurRad="38100" dist="38100" dir="2700000" algn="tl">
                    <a:srgbClr val="000000">
                      <a:alpha val="43137"/>
                    </a:srgbClr>
                  </a:outerShdw>
                </a:effectLst>
                <a:latin typeface="华文楷体" pitchFamily="2" charset="-122"/>
                <a:ea typeface="华文楷体" pitchFamily="2" charset="-122"/>
                <a:cs typeface="Songti SC Regular" charset="0"/>
                <a:sym typeface="Songti SC Regular" charset="0"/>
              </a:rPr>
            </a:br>
            <a:br>
              <a:rPr lang="en-US" altLang="zh-CN" sz="2100" b="1" dirty="0">
                <a:effectLst>
                  <a:outerShdw blurRad="38100" dist="38100" dir="2700000" algn="tl">
                    <a:srgbClr val="000000">
                      <a:alpha val="43137"/>
                    </a:srgbClr>
                  </a:outerShdw>
                </a:effectLst>
                <a:latin typeface="华文楷体" pitchFamily="2" charset="-122"/>
                <a:ea typeface="华文楷体" pitchFamily="2" charset="-122"/>
                <a:cs typeface="Songti SC Regular" charset="0"/>
                <a:sym typeface="Songti SC Regular" charset="0"/>
              </a:rPr>
            </a:br>
            <a:r>
              <a:rPr lang="en-US" altLang="zh-CN" sz="2100" dirty="0"/>
              <a:t>warm-hearted</a:t>
            </a:r>
            <a:r>
              <a:rPr lang="zh-CN" altLang="en-US" sz="2100" dirty="0"/>
              <a:t>、</a:t>
            </a:r>
            <a:r>
              <a:rPr lang="en-US" altLang="zh-CN" sz="2100" dirty="0"/>
              <a:t>hard-working(diligent)</a:t>
            </a:r>
            <a:r>
              <a:rPr lang="zh-CN" altLang="en-US" sz="2100" dirty="0"/>
              <a:t>、</a:t>
            </a:r>
            <a:r>
              <a:rPr lang="en-US" altLang="zh-CN" sz="2100" dirty="0"/>
              <a:t>positive</a:t>
            </a:r>
            <a:r>
              <a:rPr lang="zh-CN" altLang="en-US" sz="2100" dirty="0"/>
              <a:t>、</a:t>
            </a:r>
            <a:r>
              <a:rPr lang="en-US" altLang="zh-CN" sz="2100" dirty="0"/>
              <a:t>highly-cooperative/having a good sense of team spirit</a:t>
            </a:r>
            <a:br>
              <a:rPr lang="en-US" altLang="zh-CN" sz="2100" b="1" dirty="0">
                <a:effectLst>
                  <a:outerShdw blurRad="38100" dist="38100" dir="2700000" algn="tl">
                    <a:srgbClr val="000000">
                      <a:alpha val="43137"/>
                    </a:srgbClr>
                  </a:outerShdw>
                </a:effectLst>
                <a:latin typeface="华文楷体" pitchFamily="2" charset="-122"/>
                <a:ea typeface="华文楷体" pitchFamily="2" charset="-122"/>
                <a:cs typeface="Songti SC Regular" charset="0"/>
                <a:sym typeface="Songti SC Regular" charset="0"/>
              </a:rPr>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Tree>
    <p:extLst>
      <p:ext uri="{BB962C8B-B14F-4D97-AF65-F5344CB8AC3E}">
        <p14:creationId xmlns:p14="http://schemas.microsoft.com/office/powerpoint/2010/main" val="3424734204"/>
      </p:ext>
    </p:extLst>
  </p:cSld>
  <p:clrMapOvr>
    <a:masterClrMapping/>
  </p:clrMapOvr>
  <p:transition spd="med"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9236177"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pPr marL="111853" indent="-111853" algn="ctr" defTabSz="298408">
              <a:lnSpc>
                <a:spcPct val="120000"/>
              </a:lnSpc>
              <a:spcBef>
                <a:spcPts val="188"/>
              </a:spcBef>
              <a:buFontTx/>
              <a:buChar char="»"/>
            </a:pP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
        <p:nvSpPr>
          <p:cNvPr id="2" name="矩形 1"/>
          <p:cNvSpPr/>
          <p:nvPr/>
        </p:nvSpPr>
        <p:spPr>
          <a:xfrm>
            <a:off x="0" y="969472"/>
            <a:ext cx="9114683" cy="4201150"/>
          </a:xfrm>
          <a:prstGeom prst="rect">
            <a:avLst/>
          </a:prstGeom>
        </p:spPr>
        <p:txBody>
          <a:bodyPr wrap="square">
            <a:spAutoFit/>
          </a:bodyPr>
          <a:lstStyle/>
          <a:p>
            <a:r>
              <a:rPr lang="zh-CN" altLang="en-US" sz="2700" b="1" dirty="0"/>
              <a:t>素材提供：</a:t>
            </a:r>
            <a:endParaRPr lang="en-US" altLang="zh-CN" sz="2700" b="1" dirty="0"/>
          </a:p>
          <a:p>
            <a:r>
              <a:rPr lang="zh-CN" altLang="zh-CN" sz="2400" b="1" dirty="0"/>
              <a:t>以</a:t>
            </a:r>
            <a:r>
              <a:rPr lang="en-US" altLang="zh-CN" sz="2400" b="1" dirty="0"/>
              <a:t>warm-hearted</a:t>
            </a:r>
            <a:r>
              <a:rPr lang="zh-CN" altLang="zh-CN" sz="2400" b="1" dirty="0"/>
              <a:t>为例：</a:t>
            </a:r>
            <a:endParaRPr lang="en-US" altLang="zh-CN" sz="2400" b="1" dirty="0"/>
          </a:p>
          <a:p>
            <a:endParaRPr lang="zh-CN" altLang="zh-CN" sz="2700" dirty="0"/>
          </a:p>
          <a:p>
            <a:r>
              <a:rPr lang="zh-CN" altLang="zh-CN" sz="2700" b="1" dirty="0"/>
              <a:t>主题句：</a:t>
            </a:r>
            <a:r>
              <a:rPr lang="en-US" altLang="zh-CN" sz="2700" dirty="0"/>
              <a:t>He is very obliging. </a:t>
            </a:r>
          </a:p>
          <a:p>
            <a:endParaRPr lang="zh-CN" altLang="zh-CN" sz="2700" dirty="0"/>
          </a:p>
          <a:p>
            <a:r>
              <a:rPr lang="zh-CN" altLang="zh-CN" sz="2700" b="1" dirty="0"/>
              <a:t>拓展句：</a:t>
            </a:r>
            <a:r>
              <a:rPr lang="en-US" altLang="zh-CN" sz="2700" dirty="0"/>
              <a:t>Whenever you are in trouble, he is always the first one who comes up and gives you the shirt off his back. </a:t>
            </a:r>
          </a:p>
          <a:p>
            <a:endParaRPr lang="zh-CN" altLang="zh-CN" sz="2700" dirty="0"/>
          </a:p>
          <a:p>
            <a:r>
              <a:rPr lang="zh-CN" altLang="zh-CN" sz="2700" b="1" dirty="0"/>
              <a:t>细节支撑句：</a:t>
            </a:r>
            <a:r>
              <a:rPr lang="en-US" altLang="zh-CN" sz="2700" dirty="0"/>
              <a:t>Once my computer was attacked by Trojan horse, it is he who spent four hours to help me get rid of it.</a:t>
            </a:r>
            <a:endParaRPr lang="zh-CN" altLang="zh-CN" sz="2700" dirty="0"/>
          </a:p>
        </p:txBody>
      </p:sp>
    </p:spTree>
    <p:extLst>
      <p:ext uri="{BB962C8B-B14F-4D97-AF65-F5344CB8AC3E}">
        <p14:creationId xmlns:p14="http://schemas.microsoft.com/office/powerpoint/2010/main" val="3606235623"/>
      </p:ext>
    </p:extLst>
  </p:cSld>
  <p:clrMapOvr>
    <a:masterClrMapping/>
  </p:clrMapOvr>
  <p:transition spd="med"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p:cNvSpPr>
            <a:spLocks noGrp="1"/>
          </p:cNvSpPr>
          <p:nvPr>
            <p:ph type="title" idx="4294967295"/>
          </p:nvPr>
        </p:nvSpPr>
        <p:spPr>
          <a:xfrm>
            <a:off x="1" y="1088011"/>
            <a:ext cx="8870322" cy="4912739"/>
          </a:xfrm>
          <a:prstGeom prst="rect">
            <a:avLst/>
          </a:prstGeom>
          <a:noFill/>
          <a:ln w="12700" cap="flat" cmpd="sng">
            <a:noFill/>
            <a:prstDash val="solid"/>
            <a:miter/>
          </a:ln>
        </p:spPr>
        <p:txBody>
          <a:bodyPr vert="horz" wrap="square" lIns="57401" tIns="28701" rIns="57401" bIns="28701" rtlCol="0" anchor="t" anchorCtr="0">
            <a:prstTxWarp prst="textNoShape">
              <a:avLst/>
            </a:prstTxWarp>
            <a:noAutofit/>
          </a:bodyPr>
          <a:lstStyle/>
          <a:p>
            <a:r>
              <a:rPr lang="zh-CN" altLang="zh-CN" sz="2100" b="1" dirty="0"/>
              <a:t>以</a:t>
            </a:r>
            <a:r>
              <a:rPr lang="en-US" altLang="zh-CN" sz="2100" b="1" dirty="0"/>
              <a:t>positive</a:t>
            </a:r>
            <a:r>
              <a:rPr lang="zh-CN" altLang="zh-CN" sz="2100" b="1" dirty="0"/>
              <a:t>为例：</a:t>
            </a:r>
            <a:br>
              <a:rPr lang="en-US" altLang="zh-CN" sz="2100" b="1" dirty="0"/>
            </a:br>
            <a:br>
              <a:rPr lang="zh-CN" altLang="zh-CN" sz="2100" dirty="0"/>
            </a:br>
            <a:r>
              <a:rPr lang="zh-CN" altLang="zh-CN" sz="2100" b="1" dirty="0"/>
              <a:t>主题句：</a:t>
            </a:r>
            <a:r>
              <a:rPr lang="en-US" altLang="zh-CN" sz="2100" dirty="0"/>
              <a:t>He is a positive and optimistic person. </a:t>
            </a:r>
            <a:br>
              <a:rPr lang="en-US" altLang="zh-CN" sz="2100" dirty="0"/>
            </a:br>
            <a:br>
              <a:rPr lang="zh-CN" altLang="zh-CN" sz="2100" dirty="0"/>
            </a:br>
            <a:r>
              <a:rPr lang="zh-CN" altLang="zh-CN" sz="2100" b="1" dirty="0"/>
              <a:t>拓展句：</a:t>
            </a:r>
            <a:r>
              <a:rPr lang="en-US" altLang="zh-CN" sz="2100" dirty="0"/>
              <a:t>He always sees the glass as half full, not half empty and told me that a man only could be destroyed but cannot be defeated. </a:t>
            </a:r>
            <a:br>
              <a:rPr lang="en-US" altLang="zh-CN" sz="2100" dirty="0"/>
            </a:br>
            <a:br>
              <a:rPr lang="zh-CN" altLang="zh-CN" sz="2100" dirty="0"/>
            </a:br>
            <a:r>
              <a:rPr lang="zh-CN" altLang="zh-CN" sz="2100" b="1" dirty="0"/>
              <a:t>细节支撑句：</a:t>
            </a:r>
            <a:r>
              <a:rPr lang="en-US" altLang="zh-CN" sz="2100" dirty="0"/>
              <a:t>Last term, when he failed again in the </a:t>
            </a:r>
            <a:r>
              <a:rPr lang="en-US" altLang="zh-CN" sz="2100" dirty="0" err="1"/>
              <a:t>maths</a:t>
            </a:r>
            <a:r>
              <a:rPr lang="en-US" altLang="zh-CN" sz="2100" dirty="0"/>
              <a:t> exam, he complained nothing but reviewed the paper again and again. Whenever I feel frustrated or disappointed, I would think of him.</a:t>
            </a:r>
            <a:br>
              <a:rPr lang="zh-CN" altLang="zh-CN" sz="2100" dirty="0"/>
            </a:br>
            <a:br>
              <a:rPr lang="en-US" altLang="zh-CN" sz="2100" b="1" dirty="0">
                <a:solidFill>
                  <a:srgbClr val="3E231A"/>
                </a:solidFill>
                <a:latin typeface="华文楷体" pitchFamily="2" charset="-122"/>
                <a:ea typeface="华文楷体" pitchFamily="2" charset="-122"/>
                <a:cs typeface="Songti SC Regular" charset="0"/>
                <a:sym typeface="Songti SC Regular" charset="0"/>
              </a:rPr>
            </a:br>
            <a:endParaRPr lang="zh-CN" altLang="en-US" sz="2100" b="1" dirty="0">
              <a:solidFill>
                <a:srgbClr val="3E231A"/>
              </a:solidFill>
              <a:latin typeface="华文楷体" pitchFamily="2" charset="-122"/>
              <a:ea typeface="华文楷体" pitchFamily="2" charset="-122"/>
              <a:cs typeface="Songti SC Regular" charset="0"/>
              <a:sym typeface="Songti SC Regular" charset="0"/>
            </a:endParaRPr>
          </a:p>
        </p:txBody>
      </p:sp>
    </p:spTree>
    <p:extLst>
      <p:ext uri="{BB962C8B-B14F-4D97-AF65-F5344CB8AC3E}">
        <p14:creationId xmlns:p14="http://schemas.microsoft.com/office/powerpoint/2010/main" val="3699858238"/>
      </p:ext>
    </p:extLst>
  </p:cSld>
  <p:clrMapOvr>
    <a:masterClrMapping/>
  </p:clrMapOvr>
  <p:transition spd="med" advClick="0"/>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238"/>
  <p:tag name="KSO_WM_TAG_VERSION" val="1.0"/>
  <p:tag name="KSO_WM_SLIDE_ID" val="custom160238_2"/>
  <p:tag name="KSO_WM_SLIDE_INDEX" val="2"/>
  <p:tag name="KSO_WM_SLIDE_ITEM_CNT" val="1"/>
  <p:tag name="KSO_WM_SLIDE_LAYOUT" val="a_f"/>
  <p:tag name="KSO_WM_SLIDE_LAYOUT_CNT" val="1_1"/>
  <p:tag name="KSO_WM_SLIDE_TYPE" val="text"/>
  <p:tag name="KSO_WM_BEAUTIFY_FLAG" val="#wm#"/>
  <p:tag name="KSO_WM_SLIDE_POSITION" val="66*144"/>
  <p:tag name="KSO_WM_SLIDE_SIZE" val="828*343"/>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238"/>
  <p:tag name="KSO_WM_TAG_VERSION" val="1.0"/>
  <p:tag name="KSO_WM_SLIDE_ID" val="custom160238_2"/>
  <p:tag name="KSO_WM_SLIDE_INDEX" val="2"/>
  <p:tag name="KSO_WM_SLIDE_ITEM_CNT" val="1"/>
  <p:tag name="KSO_WM_SLIDE_LAYOUT" val="a_f"/>
  <p:tag name="KSO_WM_SLIDE_LAYOUT_CNT" val="1_1"/>
  <p:tag name="KSO_WM_SLIDE_TYPE" val="text"/>
  <p:tag name="KSO_WM_BEAUTIFY_FLAG" val="#wm#"/>
  <p:tag name="KSO_WM_SLIDE_POSITION" val="66*144"/>
  <p:tag name="KSO_WM_SLIDE_SIZE" val="828*34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4039</Words>
  <Application>Microsoft Macintosh PowerPoint</Application>
  <PresentationFormat>全屏显示(4:3)</PresentationFormat>
  <Paragraphs>189</Paragraphs>
  <Slides>30</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等线</vt:lpstr>
      <vt:lpstr>等线 Light</vt:lpstr>
      <vt:lpstr>华文楷体</vt:lpstr>
      <vt:lpstr>隶书</vt:lpstr>
      <vt:lpstr>宋体</vt:lpstr>
      <vt:lpstr>Songti SC Regular</vt:lpstr>
      <vt:lpstr>Arial</vt:lpstr>
      <vt:lpstr>Times New Roman</vt:lpstr>
      <vt:lpstr>Wingdings</vt:lpstr>
      <vt:lpstr>Office 主题​​</vt:lpstr>
      <vt:lpstr>PowerPoint 演示文稿</vt:lpstr>
      <vt:lpstr>PowerPoint 演示文稿</vt:lpstr>
      <vt:lpstr>要点一：五步写作教学设计的总体思路 1. 词汇层面  2. 语法与句式层面  3. 逻辑与结构层面  4. 修辞层面  5. 思维方式（文化差异）  6. 教学策略层面 </vt:lpstr>
      <vt:lpstr>要点二： 五步作文法  严格的文体+话题分类（应用文、记叙文、说明文、议论文；人、事、物、地）  严谨的文章结构（主题句+承接句+拓展句子+细节支撑句+结论句）  精心的素材支撑（按照四类话题分别展开）  刻意练习+及时反馈（根据每天练习提出修改意见：每天练习侧重点不同）  同类话题的广泛迁移（十年高考分类题目，从全国卷到各省）    </vt:lpstr>
      <vt:lpstr>常见问题：  1. 为什么单纯背诵范文不起作用？ 2. 一个句子都写不正确怎么办？ 3. 词汇量太少如何补救？ 4. 汉语也无话可说怎么办？ 5. 写作20分左右进入瓶颈期，怎么办？ ……  </vt:lpstr>
      <vt:lpstr>PowerPoint 演示文稿</vt:lpstr>
      <vt:lpstr>IV 各话题的拓展方法  (i) 人物类话题的写作要点  1.大人物说成就（按照职业：科学家、政治家、企业家、教育家…）  2. 小人物说性格（按照正反）  warm-hearted、hard-working(diligent)、positive、highly-cooperative/having a good sense of team spirit  </vt:lpstr>
      <vt:lpstr> </vt:lpstr>
      <vt:lpstr>以positive为例：  主题句：He is a positive and optimistic person.   拓展句：He always sees the glass as half full, not half empty and told me that a man only could be destroyed but cannot be defeated.   细节支撑句：Last term, when he failed again in the maths exam, he complained nothing but reviewed the paper again and again. Whenever I feel frustrated or disappointed, I would think of him.  </vt:lpstr>
      <vt:lpstr>    </vt:lpstr>
      <vt:lpstr>  </vt:lpstr>
      <vt:lpstr>PowerPoint 演示文稿</vt:lpstr>
      <vt:lpstr>PowerPoint 演示文稿</vt:lpstr>
      <vt:lpstr>PowerPoint 演示文稿</vt:lpstr>
      <vt:lpstr> 高考题目展示：  2016北京-记叙文—人物介绍  介绍一位你喜欢的中国历史人物。 【参考思路】 1. 人物   2.主要成就   3.对你的影响。     假设你是红星中学高三学生李华。你的英国朋友Jim 在给你的邮件中提到他对中国历史很感兴趣，并请你介绍一位你喜欢的中国历史人物。请你给Jim回信，内容包括：  1. 该人物是谁；  2. 该人物的主要贡献；  3. 该人物对你的影响。    </vt:lpstr>
      <vt:lpstr> 。    </vt:lpstr>
      <vt:lpstr>  根据下列提示，写一篇介绍我国著名的水稻专家袁隆平的文章。  1．袁隆平, 1937年9月7日出生在重庆的一个贫困农民家庭。 2．1953年毕业于西南农学院，毕业后被分配到湘西农校任教。 3．1964年开始从事水稻研究。1981年荣获我国第一个国家发明特等奖，被国际上誉为“杂交水稻之父”。 4．生活简朴，不计名利。            注意：    1）要有标题。    2）介绍须包括所有内容要点，但不要逐条译成英语。        写作要求: 只能使用5个句子表达全部的内容。        评分标准: 句子结构的准确性，信息内容的完整性和连贯性。    </vt:lpstr>
      <vt:lpstr>PowerPoint 演示文稿</vt:lpstr>
      <vt:lpstr>    名人伟人类记叙文文章结构  主题句（显赫身份及贡献）Born in September 10, 1964, in the city of Hangzhou, Zhejiang Province, Jack Ma( called Ma Yun in Chinese pronunciation) is a prestigious Chinese entrepreneur, the founder of Alibaba Group, the Taobao Online shopping Platform and Alipay.   承接句：However, Jack Ma lives a tremendous life, almost a legendary one.  【拓展句1】In a sharp contrast with his brilliant achievements in business, Jack Ma had a very unambitious education background.   （细节支撑句1）At the age of 18, he met his Waterloo in his first college entrance examination. Worse still, fortune refused to favor him, which led to his second failure in the same examination the next year before he was narrowly matriculated as a junior college student in Hanzhou Teachers’ College.  （细节支撑句2）After his graduation, Jack Ma chose to remain and serve as a teacher in the same college, where he used to be elected Excellent Young Teacher of Hangzhou. Even so, he didn’t reach any depth in his short academic performance.  5 million yuan.       </vt:lpstr>
      <vt:lpstr>【拓展句2】Business is the right arena for Jack Ma, where he has been displaying his unique and strong power in the business world.   （细节支撑句1）Early in Hangzhou Teachers’ College, Jack Ma showed his talent in business and earned his big sum of money by translating materials and paddling daily goods. （细节支撑句2）In early 1995, Jack Ma, an outsider of the computer then, traveled to the US and had his first access to the Internet, where he was enlightened to start his online business adventure. Shortly after he returned to China, Jack built a website called “China Yellow Pages” and earned 5 million yuan.  （细节支撑句3）From then on, we have witnessed the successful growth of a triumphant business tycoon like Jack Ma in mainland China.  In order to advance his e-commerce system, Jack Ma and his fellow partners created such famous e-commerce brands as Alibaba, Taobao, Alipay, Ali Clouds, etc.  </vt:lpstr>
      <vt:lpstr>【拓展句3】 Now, he has come to his peak, both in his career and life. Dubbed the father of Alipay, one of the Four New Inventions in China, Jack Ma deserves his reputation across the country as well as in the whole world. （细节支撑句）He was among the Top 50 Most Powerful Chinese Business Leaders in the Forbes Chart in 2012. Two years later, he was on the Times Weekly list of Top 100 Celebrities of 2014.   【总结句】Jack Ma has set an excellent example to us that whatever difficulties and ordinary appearance we have, or however frequently we are defeated, we can achieve what we pursuit in our life, as long as we are not disheartened and go on with our dreams.     </vt:lpstr>
      <vt:lpstr>                                                同类拓展  马化腾： 出生日期：1971年10月29日 出生地：广东潮阳 职业：商人、企业家 毕业院校：深圳大学 主要成就：创办腾讯和企鹅帝国，福布斯中国富豪榜列第3位。                   1999年2月，腾讯开发了QQ，收到用户欢迎，注册人数疯涨。        后来有推出了微信（Wechat)，改变了中国人的交流方式，甚至生活方式。                            虽然马化腾多次获得“中国经济年度人物商业领袖”，但他为人低调，热心公益，同时具有强烈的社会责任感。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yunhuang228@gmail.com</cp:lastModifiedBy>
  <cp:revision>2</cp:revision>
  <dcterms:created xsi:type="dcterms:W3CDTF">2020-07-10T17:07:09Z</dcterms:created>
  <dcterms:modified xsi:type="dcterms:W3CDTF">2020-07-15T01:42:28Z</dcterms:modified>
</cp:coreProperties>
</file>