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9"/>
  </p:handoutMasterIdLst>
  <p:sldIdLst>
    <p:sldId id="256" r:id="rId3"/>
    <p:sldId id="295" r:id="rId4"/>
    <p:sldId id="303" r:id="rId5"/>
    <p:sldId id="310" r:id="rId6"/>
    <p:sldId id="317" r:id="rId7"/>
    <p:sldId id="328" r:id="rId8"/>
    <p:sldId id="330" r:id="rId10"/>
    <p:sldId id="331" r:id="rId11"/>
    <p:sldId id="319" r:id="rId12"/>
    <p:sldId id="321" r:id="rId13"/>
    <p:sldId id="332" r:id="rId14"/>
    <p:sldId id="324" r:id="rId15"/>
    <p:sldId id="325" r:id="rId16"/>
    <p:sldId id="326" r:id="rId17"/>
    <p:sldId id="315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99"/>
    <a:srgbClr val="DDFFDD"/>
    <a:srgbClr val="CCFFFF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852" y="-90"/>
      </p:cViewPr>
      <p:guideLst>
        <p:guide orient="horz" pos="2176"/>
        <p:guide orient="horz" pos="328"/>
        <p:guide orient="horz" pos="4268"/>
        <p:guide pos="3734"/>
        <p:guide pos="96"/>
        <p:guide pos="74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页眉占位符 3276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32771" name="日期占位符 32770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fld id="{BB962C8B-B14F-4D97-AF65-F5344CB8AC3E}" type="datetimeFigureOut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2772" name="页脚占位符 3277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32773" name="灯片编号占位符 32772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31867-8F0A-4110-9968-6B36530094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66A842-F49B-46BE-AF6C-3C0002470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613" y="90488"/>
            <a:ext cx="12022137" cy="6645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oleObject" Target="../embeddings/Document3.doc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oleObject" Target="../embeddings/Document1.doc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8.emf"/><Relationship Id="rId2" Type="http://schemas.openxmlformats.org/officeDocument/2006/relationships/oleObject" Target="../embeddings/Document2.doc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1" name="Rectangle 19"/>
          <p:cNvSpPr/>
          <p:nvPr/>
        </p:nvSpPr>
        <p:spPr>
          <a:xfrm>
            <a:off x="1131888" y="54293"/>
            <a:ext cx="9937750" cy="169164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4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基因在染色体上和伴性遗传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矩形 4"/>
          <p:cNvSpPr/>
          <p:nvPr/>
        </p:nvSpPr>
        <p:spPr>
          <a:xfrm>
            <a:off x="703580" y="1957070"/>
            <a:ext cx="10784205" cy="4165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【复习目标】</a:t>
            </a:r>
            <a:endParaRPr lang="en-US" altLang="zh-CN" sz="36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阐述基因在染色体上的实验证据。（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科学探究、科学思维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通过概括各类伴性遗传方式的特点，总结性染色体上的基因传递与性别相关联。（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生命观念、科学思维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5" name="文本框 8"/>
          <p:cNvSpPr txBox="1"/>
          <p:nvPr/>
        </p:nvSpPr>
        <p:spPr>
          <a:xfrm flipH="1">
            <a:off x="9385300" y="6249988"/>
            <a:ext cx="30861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怀铁一中高三生物备课组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1">
            <a:lum bright="-24000" contrast="42000"/>
          </a:blip>
          <a:stretch>
            <a:fillRect/>
          </a:stretch>
        </p:blipFill>
        <p:spPr>
          <a:xfrm>
            <a:off x="2801620" y="1204595"/>
            <a:ext cx="6589395" cy="5493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01520" y="413385"/>
            <a:ext cx="277939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伴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显性遗传：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68850" y="462915"/>
            <a:ext cx="605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结合系谱图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，依次解释特点。</a:t>
            </a:r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080" y="146050"/>
            <a:ext cx="5107940" cy="681990"/>
          </a:xfrm>
        </p:spPr>
        <p:txBody>
          <a:bodyPr>
            <a:norm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伴性遗传的类型及特点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381000" y="664845"/>
          <a:ext cx="11544300" cy="5904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860"/>
                <a:gridCol w="3643630"/>
                <a:gridCol w="3441065"/>
                <a:gridCol w="2658745"/>
              </a:tblGrid>
              <a:tr h="47053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伴性遗传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4768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隐性遗传（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X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显性遗传（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Y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遗传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32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基因位置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314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正常基因型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918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患者基因型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32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实例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1696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典型系谱图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59956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遗传特点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2">
            <a:lum bright="-36000" contrast="54000"/>
          </a:blip>
          <a:stretch>
            <a:fillRect/>
          </a:stretch>
        </p:blipFill>
        <p:spPr>
          <a:xfrm>
            <a:off x="6316980" y="3657600"/>
            <a:ext cx="2164080" cy="156400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468880" y="3790315"/>
            <a:ext cx="2742565" cy="1376680"/>
            <a:chOff x="2504" y="6215"/>
            <a:chExt cx="3422" cy="3002"/>
          </a:xfrm>
        </p:grpSpPr>
        <p:pic>
          <p:nvPicPr>
            <p:cNvPr id="3" name="图片 2" descr="系谱图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4" y="6215"/>
              <a:ext cx="3423" cy="3003"/>
            </a:xfrm>
            <a:prstGeom prst="rect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3545" y="7407"/>
              <a:ext cx="377" cy="3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886" y="7430"/>
              <a:ext cx="283" cy="2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图片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060" y="3735070"/>
            <a:ext cx="2417445" cy="13538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916160" y="283591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无显隐之分</a:t>
            </a:r>
            <a:endParaRPr lang="zh-CN" altLang="en-US" sz="24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263380" y="2162810"/>
            <a:ext cx="2524125" cy="447040"/>
          </a:xfrm>
          <a:prstGeom prst="line">
            <a:avLst/>
          </a:prstGeom>
          <a:ln w="603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146935" y="5233670"/>
            <a:ext cx="38442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男性患者多于女性患者；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隔代、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交叉遗传；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女病，其父、子必病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1670" y="5238115"/>
            <a:ext cx="38131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女性患者多于男性患者；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连续遗传；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男病，其母、女必病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52915" y="5288280"/>
            <a:ext cx="26885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只有男性患病；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父传子，子传孙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68818" y="2698115"/>
            <a:ext cx="2586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89542" y="2738120"/>
            <a:ext cx="3916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78405" y="2258060"/>
            <a:ext cx="439562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69148" y="2267585"/>
            <a:ext cx="2586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16330" y="1668780"/>
            <a:ext cx="197273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Ⅱ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519702" y="1673225"/>
            <a:ext cx="197273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Ⅲ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68890" y="1673225"/>
            <a:ext cx="197273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Ⅱ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72665" y="3234055"/>
            <a:ext cx="3469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人类红绿色盲、血友病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10304" y="3274695"/>
            <a:ext cx="2075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抗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</a:t>
            </a:r>
            <a:r>
              <a:rPr lang="en-US" altLang="zh-CN" sz="24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佝偻病</a:t>
            </a:r>
            <a:endParaRPr lang="zh-CN" altLang="en-US" sz="2400" b="1" baseline="-25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51541" y="3296920"/>
            <a:ext cx="238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外耳道多毛症</a:t>
            </a:r>
            <a:endParaRPr lang="zh-CN" sz="2400" b="1" baseline="-25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6920230" y="145415"/>
            <a:ext cx="1587500" cy="2095500"/>
            <a:chOff x="5087" y="3144"/>
            <a:chExt cx="1774" cy="2608"/>
          </a:xfrm>
        </p:grpSpPr>
        <p:graphicFrame>
          <p:nvGraphicFramePr>
            <p:cNvPr id="24" name="对象 23"/>
            <p:cNvGraphicFramePr/>
            <p:nvPr/>
          </p:nvGraphicFramePr>
          <p:xfrm>
            <a:off x="5087" y="3144"/>
            <a:ext cx="1775" cy="2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" r:id="rId1" imgW="8799830" imgH="8091170" progId="Word.Document.8">
                    <p:embed/>
                  </p:oleObj>
                </mc:Choice>
                <mc:Fallback>
                  <p:oleObj name="" r:id="rId1" imgW="8799830" imgH="8091170" progId="Word.Document.8">
                    <p:embed/>
                    <p:pic>
                      <p:nvPicPr>
                        <p:cNvPr id="0" name="图片 3115" descr="image1"/>
                        <p:cNvPicPr/>
                        <p:nvPr/>
                      </p:nvPicPr>
                      <p:blipFill>
                        <a:blip r:embed="rId2"/>
                        <a:srcRect l="31636" t="38045" r="59132" b="43304"/>
                        <a:stretch>
                          <a:fillRect/>
                        </a:stretch>
                      </p:blipFill>
                      <p:spPr>
                        <a:xfrm>
                          <a:off x="5087" y="3144"/>
                          <a:ext cx="1775" cy="26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矩形 25"/>
            <p:cNvSpPr/>
            <p:nvPr/>
          </p:nvSpPr>
          <p:spPr>
            <a:xfrm>
              <a:off x="5905" y="4982"/>
              <a:ext cx="572" cy="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324735" y="1360170"/>
            <a:ext cx="4474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Q1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在Ⅰ区段有没有基因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24735" y="2026920"/>
            <a:ext cx="8930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Q2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基因位于Ⅰ区段，请写出女性、男性的基因型。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4735" y="5107940"/>
            <a:ext cx="7654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Q3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位于Ⅰ区段的基因的遗传与性别有关联吗？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思考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40" y="5028565"/>
            <a:ext cx="1428750" cy="1428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34995" y="2637155"/>
            <a:ext cx="11741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女性：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男性：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mtsc_body"/>
          <p:cNvPicPr>
            <a:picLocks noChangeAspect="1"/>
          </p:cNvPicPr>
          <p:nvPr/>
        </p:nvPicPr>
        <p:blipFill>
          <a:blip r:embed="rId1"/>
          <a:srcRect l="11085"/>
          <a:stretch>
            <a:fillRect/>
          </a:stretch>
        </p:blipFill>
        <p:spPr>
          <a:xfrm>
            <a:off x="6802755" y="441325"/>
            <a:ext cx="3916680" cy="62077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9475" y="513715"/>
            <a:ext cx="3520440" cy="681990"/>
          </a:xfrm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遗传咨询室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86965" y="6067425"/>
            <a:ext cx="11969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甲病女性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30190" y="6057265"/>
            <a:ext cx="1502410" cy="368300"/>
            <a:chOff x="6727" y="8631"/>
            <a:chExt cx="2366" cy="580"/>
          </a:xfrm>
          <a:solidFill>
            <a:schemeClr val="bg1"/>
          </a:solidFill>
        </p:grpSpPr>
        <p:sp>
          <p:nvSpPr>
            <p:cNvPr id="6" name="矩形 5"/>
            <p:cNvSpPr/>
            <p:nvPr/>
          </p:nvSpPr>
          <p:spPr>
            <a:xfrm>
              <a:off x="6727" y="8721"/>
              <a:ext cx="397" cy="397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208" y="8631"/>
              <a:ext cx="1885" cy="5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正常男性</a:t>
              </a:r>
              <a:endPara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35070" y="6067425"/>
            <a:ext cx="1463675" cy="368300"/>
            <a:chOff x="4714" y="9029"/>
            <a:chExt cx="2305" cy="580"/>
          </a:xfrm>
          <a:solidFill>
            <a:schemeClr val="bg1"/>
          </a:solidFill>
        </p:grpSpPr>
        <p:sp>
          <p:nvSpPr>
            <p:cNvPr id="7" name="椭圆 6"/>
            <p:cNvSpPr/>
            <p:nvPr/>
          </p:nvSpPr>
          <p:spPr>
            <a:xfrm>
              <a:off x="4714" y="9118"/>
              <a:ext cx="397" cy="397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34" y="9029"/>
              <a:ext cx="1885" cy="5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正常女性</a:t>
              </a:r>
              <a:endPara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39280" y="6054090"/>
            <a:ext cx="1537970" cy="368300"/>
            <a:chOff x="1305" y="7147"/>
            <a:chExt cx="2422" cy="580"/>
          </a:xfrm>
          <a:solidFill>
            <a:schemeClr val="bg1"/>
          </a:solidFill>
        </p:grpSpPr>
        <p:sp>
          <p:nvSpPr>
            <p:cNvPr id="15" name="矩形 14"/>
            <p:cNvSpPr/>
            <p:nvPr/>
          </p:nvSpPr>
          <p:spPr>
            <a:xfrm>
              <a:off x="1305" y="7221"/>
              <a:ext cx="397" cy="39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842" y="7147"/>
              <a:ext cx="1885" cy="5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乙病男性</a:t>
              </a:r>
              <a:endPara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34730" y="6054090"/>
            <a:ext cx="1463675" cy="368300"/>
            <a:chOff x="4714" y="9029"/>
            <a:chExt cx="2305" cy="580"/>
          </a:xfrm>
          <a:solidFill>
            <a:schemeClr val="bg1"/>
          </a:solidFill>
        </p:grpSpPr>
        <p:sp>
          <p:nvSpPr>
            <p:cNvPr id="19" name="椭圆 18"/>
            <p:cNvSpPr/>
            <p:nvPr/>
          </p:nvSpPr>
          <p:spPr>
            <a:xfrm>
              <a:off x="4714" y="9118"/>
              <a:ext cx="397" cy="397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134" y="9029"/>
              <a:ext cx="1885" cy="5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乙病女性</a:t>
              </a:r>
              <a:endPara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467610" y="1767840"/>
            <a:ext cx="444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乙病为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常染色体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隐性遗传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61260" y="1774825"/>
            <a:ext cx="444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乙病的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遗传方式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是？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072640" y="6113780"/>
            <a:ext cx="252095" cy="252095"/>
          </a:xfrm>
          <a:prstGeom prst="ellipse">
            <a:avLst/>
          </a:prstGeom>
          <a:pattFill prst="wdUpDiag">
            <a:fgClr>
              <a:srgbClr val="4A6982"/>
            </a:fgClr>
            <a:bgClr>
              <a:srgbClr val="FFFFFF"/>
            </a:bgClr>
          </a:patt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328545" y="2185670"/>
            <a:ext cx="7146290" cy="3575050"/>
            <a:chOff x="1015" y="2008"/>
            <a:chExt cx="11254" cy="5630"/>
          </a:xfrm>
        </p:grpSpPr>
        <p:pic>
          <p:nvPicPr>
            <p:cNvPr id="27" name="图片 26" descr="hello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" y="2008"/>
              <a:ext cx="7886" cy="5630"/>
            </a:xfrm>
            <a:prstGeom prst="rect">
              <a:avLst/>
            </a:prstGeom>
          </p:spPr>
        </p:pic>
        <p:sp>
          <p:nvSpPr>
            <p:cNvPr id="28" name="椭圆 27"/>
            <p:cNvSpPr/>
            <p:nvPr/>
          </p:nvSpPr>
          <p:spPr>
            <a:xfrm>
              <a:off x="4231" y="4954"/>
              <a:ext cx="2939" cy="12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692" y="6205"/>
              <a:ext cx="45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新婚夫妇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/>
            <p:cNvCxnSpPr>
              <a:stCxn id="28" idx="6"/>
              <a:endCxn id="29" idx="1"/>
            </p:cNvCxnSpPr>
            <p:nvPr/>
          </p:nvCxnSpPr>
          <p:spPr>
            <a:xfrm>
              <a:off x="7170" y="5579"/>
              <a:ext cx="522" cy="9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2448560" y="1304925"/>
            <a:ext cx="4951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甲病最可能属于哪一类伴性遗传？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66360" y="3400425"/>
            <a:ext cx="348615" cy="362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85160" y="2348230"/>
            <a:ext cx="6529705" cy="3278505"/>
            <a:chOff x="2616" y="3698"/>
            <a:chExt cx="10283" cy="5163"/>
          </a:xfrm>
        </p:grpSpPr>
        <p:pic>
          <p:nvPicPr>
            <p:cNvPr id="17" name="图片 16" descr="hello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6" y="3698"/>
              <a:ext cx="5086" cy="5163"/>
            </a:xfrm>
            <a:prstGeom prst="rect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3363" y="6360"/>
              <a:ext cx="2812" cy="14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22" y="7577"/>
              <a:ext cx="45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新婚夫妇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>
              <a:stCxn id="21" idx="6"/>
              <a:endCxn id="22" idx="1"/>
            </p:cNvCxnSpPr>
            <p:nvPr/>
          </p:nvCxnSpPr>
          <p:spPr>
            <a:xfrm>
              <a:off x="6175" y="7096"/>
              <a:ext cx="2147" cy="8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2446655" y="1296035"/>
            <a:ext cx="4951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甲病最可能是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伴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显性遗传！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069590" y="619125"/>
            <a:ext cx="264795" cy="264795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/>
      <p:bldP spid="25" grpId="0"/>
      <p:bldP spid="23" grpId="0"/>
      <p:bldP spid="25" grpId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34010" y="148928"/>
          <a:ext cx="11532235" cy="6599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160"/>
                <a:gridCol w="2590800"/>
                <a:gridCol w="2605405"/>
                <a:gridCol w="1585595"/>
                <a:gridCol w="1854200"/>
                <a:gridCol w="1870075"/>
              </a:tblGrid>
              <a:tr h="398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伴性遗传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常染色体遗传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706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隐性遗传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伴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X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显性遗传（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Y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遗传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常染色体隐性遗传（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常染色体显性遗传（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03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基因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位置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 anchor="ctr"/>
                </a:tc>
              </a:tr>
              <a:tr h="706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正常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基因型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06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患者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基因型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03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实例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244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典型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系谱图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430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遗传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特点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 anchor="ctr"/>
                </a:tc>
              </a:tr>
            </a:tbl>
          </a:graphicData>
        </a:graphic>
      </p:graphicFrame>
      <p:pic>
        <p:nvPicPr>
          <p:cNvPr id="68" name="图片 67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610" y="4142740"/>
            <a:ext cx="1529080" cy="1182370"/>
          </a:xfrm>
          <a:prstGeom prst="rect">
            <a:avLst/>
          </a:prstGeom>
        </p:spPr>
      </p:pic>
      <p:pic>
        <p:nvPicPr>
          <p:cNvPr id="69" name="图片 68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05" y="4291330"/>
            <a:ext cx="1136650" cy="997585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316990" y="5541010"/>
            <a:ext cx="27006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男性患者多于女性患者；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隔代、交叉遗传；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女病其父、子必病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984625" y="5428615"/>
            <a:ext cx="25228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女性患者多于男性患者；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连续遗传；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男病其母、女必病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574155" y="5454015"/>
            <a:ext cx="15468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只有男性患病；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父传子，子传孙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726565" y="3362325"/>
            <a:ext cx="35877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人类红绿色盲、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血友病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372610" y="3499485"/>
            <a:ext cx="1910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抗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</a:t>
            </a:r>
            <a:r>
              <a:rPr lang="en-US" altLang="zh-CN" sz="2000" b="1" baseline="-25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佝偻病</a:t>
            </a:r>
            <a:endParaRPr lang="zh-CN" altLang="en-US" sz="2000" b="1" baseline="-250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475095" y="3534410"/>
            <a:ext cx="1843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外耳道多毛症</a:t>
            </a:r>
            <a:endParaRPr lang="zh-CN" sz="2000" b="1" baseline="-250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2009140" y="2848610"/>
            <a:ext cx="1784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endParaRPr lang="en-US" altLang="zh-CN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017645" y="2844165"/>
            <a:ext cx="2518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endParaRPr lang="en-US" altLang="zh-CN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682875" y="1482090"/>
            <a:ext cx="490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Ⅱ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977765" y="1465580"/>
            <a:ext cx="5168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Ⅱ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901180" y="1465580"/>
            <a:ext cx="667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Ⅲ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9263380" y="1468755"/>
            <a:ext cx="1863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常染色体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660765" y="2867660"/>
            <a:ext cx="602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aa</a:t>
            </a:r>
            <a:endParaRPr lang="en-US" sz="2000" b="1" baseline="30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0208895" y="2867660"/>
            <a:ext cx="1337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AA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Aa</a:t>
            </a:r>
            <a:endParaRPr lang="en-US" sz="2000" b="1" baseline="30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8589645" y="5659755"/>
            <a:ext cx="32156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后代表现型与性别无关，男女患病几率相等</a:t>
            </a:r>
            <a:endParaRPr lang="zh-CN" altLang="en-US" sz="20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188325" y="3375660"/>
            <a:ext cx="1950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白化病、镰刀型细胞贫血症</a:t>
            </a:r>
            <a:endParaRPr lang="zh-CN" sz="2000" b="1" baseline="-25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0073005" y="3382645"/>
            <a:ext cx="18751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并指、多指、软骨发育不全</a:t>
            </a:r>
            <a:endParaRPr lang="zh-CN" sz="2000" b="1" baseline="-25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64640" y="2132965"/>
            <a:ext cx="4272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endParaRPr lang="en-US" altLang="zh-CN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97705" y="2132965"/>
            <a:ext cx="1750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en-US" altLang="zh-CN" sz="2000" b="1" baseline="30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endParaRPr lang="en-US" altLang="zh-CN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656705" y="2025650"/>
            <a:ext cx="1156970" cy="6134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318500" y="2132965"/>
            <a:ext cx="1337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AA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Aa</a:t>
            </a:r>
            <a:endParaRPr lang="en-US" sz="2000" b="1" baseline="30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72420" y="2240280"/>
            <a:ext cx="811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aa</a:t>
            </a:r>
            <a:endParaRPr lang="en-US" sz="2000" b="1" baseline="30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87490" y="2839720"/>
            <a:ext cx="1580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无显隐之分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147050" y="4142740"/>
            <a:ext cx="1843405" cy="12160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909810" y="4053840"/>
            <a:ext cx="1884045" cy="1235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726565" y="4142105"/>
            <a:ext cx="1697990" cy="1150620"/>
            <a:chOff x="2035" y="6386"/>
            <a:chExt cx="2648" cy="1942"/>
          </a:xfrm>
        </p:grpSpPr>
        <p:pic>
          <p:nvPicPr>
            <p:cNvPr id="67" name="图片 66" descr="系谱图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5" y="6386"/>
              <a:ext cx="2648" cy="1942"/>
            </a:xfrm>
            <a:prstGeom prst="rect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2810" y="7133"/>
              <a:ext cx="283" cy="2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19" y="7110"/>
              <a:ext cx="283" cy="2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69" name="矩形 34"/>
          <p:cNvSpPr/>
          <p:nvPr/>
        </p:nvSpPr>
        <p:spPr>
          <a:xfrm>
            <a:off x="180975" y="185738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【知识体系构建】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0" name="椭圆 35879"/>
          <p:cNvSpPr/>
          <p:nvPr/>
        </p:nvSpPr>
        <p:spPr>
          <a:xfrm>
            <a:off x="4178300" y="2281238"/>
            <a:ext cx="2916238" cy="693737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基因在染色体上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1" name="直接连接符 35880"/>
          <p:cNvSpPr/>
          <p:nvPr/>
        </p:nvSpPr>
        <p:spPr>
          <a:xfrm flipV="1">
            <a:off x="2511425" y="2627313"/>
            <a:ext cx="1504950" cy="1111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5882" name="直接连接符 35881"/>
          <p:cNvSpPr/>
          <p:nvPr/>
        </p:nvSpPr>
        <p:spPr>
          <a:xfrm rot="10800000" flipV="1">
            <a:off x="7240588" y="2670175"/>
            <a:ext cx="1504950" cy="111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5883" name="直接连接符 35882"/>
          <p:cNvSpPr/>
          <p:nvPr/>
        </p:nvSpPr>
        <p:spPr>
          <a:xfrm>
            <a:off x="5602288" y="3055938"/>
            <a:ext cx="0" cy="382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85" name="任意多边形 35884"/>
          <p:cNvSpPr/>
          <p:nvPr/>
        </p:nvSpPr>
        <p:spPr>
          <a:xfrm>
            <a:off x="4325938" y="3462338"/>
            <a:ext cx="2698750" cy="384175"/>
          </a:xfrm>
          <a:custGeom>
            <a:avLst/>
            <a:gdLst/>
            <a:ahLst/>
            <a:cxnLst/>
            <a:pathLst>
              <a:path w="1700" h="431">
                <a:moveTo>
                  <a:pt x="0" y="423"/>
                </a:moveTo>
                <a:lnTo>
                  <a:pt x="0" y="0"/>
                </a:lnTo>
                <a:lnTo>
                  <a:pt x="1693" y="0"/>
                </a:lnTo>
                <a:lnTo>
                  <a:pt x="1700" y="386"/>
                </a:lnTo>
                <a:lnTo>
                  <a:pt x="1685" y="43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txBody>
          <a:bodyPr/>
          <a:p>
            <a:endParaRPr lang="zh-CN" altLang="en-US"/>
          </a:p>
        </p:txBody>
      </p:sp>
      <p:sp>
        <p:nvSpPr>
          <p:cNvPr id="35886" name="文本框 35885"/>
          <p:cNvSpPr txBox="1"/>
          <p:nvPr/>
        </p:nvSpPr>
        <p:spPr>
          <a:xfrm>
            <a:off x="3692525" y="3768725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常染色体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7" name="文本框 35886"/>
          <p:cNvSpPr txBox="1"/>
          <p:nvPr/>
        </p:nvSpPr>
        <p:spPr>
          <a:xfrm>
            <a:off x="6281738" y="3752850"/>
            <a:ext cx="19669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性染色体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8" name="文本框 35887"/>
          <p:cNvSpPr txBox="1"/>
          <p:nvPr/>
        </p:nvSpPr>
        <p:spPr>
          <a:xfrm>
            <a:off x="1130300" y="24257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萨顿假说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9" name="文本框 35888"/>
          <p:cNvSpPr txBox="1"/>
          <p:nvPr/>
        </p:nvSpPr>
        <p:spPr>
          <a:xfrm>
            <a:off x="8423275" y="2236788"/>
            <a:ext cx="246538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摩尔根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果蝇杂交实验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90" name="文本框 35889"/>
          <p:cNvSpPr txBox="1"/>
          <p:nvPr/>
        </p:nvSpPr>
        <p:spPr>
          <a:xfrm>
            <a:off x="2530475" y="2078038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类比推理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91" name="文本框 35890"/>
          <p:cNvSpPr txBox="1"/>
          <p:nvPr/>
        </p:nvSpPr>
        <p:spPr>
          <a:xfrm>
            <a:off x="7121525" y="2157413"/>
            <a:ext cx="1828800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假说演绎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92" name="文本框 35891"/>
          <p:cNvSpPr txBox="1"/>
          <p:nvPr/>
        </p:nvSpPr>
        <p:spPr>
          <a:xfrm>
            <a:off x="6276975" y="4865688"/>
            <a:ext cx="1447800" cy="4953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伴性遗传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4" name="直接连接符 35903"/>
          <p:cNvSpPr/>
          <p:nvPr/>
        </p:nvSpPr>
        <p:spPr>
          <a:xfrm rot="-5400000" flipH="1" flipV="1">
            <a:off x="6678613" y="4540250"/>
            <a:ext cx="6477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5905" name="任意多边形 35904"/>
          <p:cNvSpPr/>
          <p:nvPr/>
        </p:nvSpPr>
        <p:spPr>
          <a:xfrm>
            <a:off x="7735888" y="3017838"/>
            <a:ext cx="2081212" cy="2074862"/>
          </a:xfrm>
          <a:custGeom>
            <a:avLst/>
            <a:gdLst/>
            <a:ahLst/>
            <a:cxnLst/>
            <a:pathLst>
              <a:path w="1311" h="1307">
                <a:moveTo>
                  <a:pt x="1311" y="0"/>
                </a:moveTo>
                <a:lnTo>
                  <a:pt x="1296" y="1297"/>
                </a:lnTo>
                <a:lnTo>
                  <a:pt x="0" y="130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txBody>
          <a:bodyPr/>
          <a:p>
            <a:endParaRPr lang="zh-CN" altLang="en-US"/>
          </a:p>
        </p:txBody>
      </p:sp>
      <p:sp>
        <p:nvSpPr>
          <p:cNvPr id="35906" name="直接连接符 35905"/>
          <p:cNvSpPr/>
          <p:nvPr/>
        </p:nvSpPr>
        <p:spPr>
          <a:xfrm>
            <a:off x="5529263" y="5127625"/>
            <a:ext cx="660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907" name="文本框 35906"/>
          <p:cNvSpPr txBox="1"/>
          <p:nvPr/>
        </p:nvSpPr>
        <p:spPr>
          <a:xfrm>
            <a:off x="1951038" y="4914900"/>
            <a:ext cx="3714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概念、类型及特点、应用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8" name="直接连接符 35907"/>
          <p:cNvSpPr/>
          <p:nvPr/>
        </p:nvSpPr>
        <p:spPr>
          <a:xfrm flipV="1">
            <a:off x="7610475" y="3975100"/>
            <a:ext cx="695325" cy="111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5909" name="文本框 35908"/>
          <p:cNvSpPr txBox="1"/>
          <p:nvPr/>
        </p:nvSpPr>
        <p:spPr>
          <a:xfrm>
            <a:off x="8248650" y="3741738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决定性别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0" name="文本框 35909"/>
          <p:cNvSpPr txBox="1"/>
          <p:nvPr/>
        </p:nvSpPr>
        <p:spPr>
          <a:xfrm>
            <a:off x="6511925" y="42164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  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6" grpId="0"/>
      <p:bldP spid="35887" grpId="0"/>
      <p:bldP spid="35888" grpId="0"/>
      <p:bldP spid="35889" grpId="0"/>
      <p:bldP spid="35890" grpId="0"/>
      <p:bldP spid="35891" grpId="0"/>
      <p:bldP spid="35892" grpId="0" bldLvl="0" animBg="1"/>
      <p:bldP spid="35907" grpId="0"/>
      <p:bldP spid="35909" grpId="0"/>
      <p:bldP spid="359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8" name="矩形 67587"/>
          <p:cNvSpPr/>
          <p:nvPr/>
        </p:nvSpPr>
        <p:spPr>
          <a:xfrm>
            <a:off x="201613" y="573088"/>
            <a:ext cx="11901487" cy="5704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萨顿的假说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研究方法：</a:t>
            </a:r>
            <a:r>
              <a:rPr lang="en-US" altLang="zh-CN" sz="2400" b="1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假说内容：基因是由</a:t>
            </a:r>
            <a:r>
              <a:rPr lang="en-US" altLang="zh-CN" sz="2400" b="1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携带从亲代传递给下一代的，即基因就在染色体上。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依据：基因和染色体行为存在明显的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关系。形成配子时，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基因自由组合；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染色体自由组合。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4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基因位于染色体上的实验证明者：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； 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选材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果蝇具有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等特点；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研究方法：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4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基因与染色体的关系：一条染色体上有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基因，基因在染色体上呈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排列。</a:t>
            </a:r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4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伴性遗传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ourier New" panose="02070309020205020404" pitchFamily="49" charset="0"/>
            </a:endParaRPr>
          </a:p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概念：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 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上的基因控制的性状的遗传与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相关联的遗传方式。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(2)</a:t>
            </a:r>
            <a:r>
              <a:rPr lang="zh-CN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类型：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若控制某性状的基因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(A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、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a)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仅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位于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X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染色体上，则基因型有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种；若控制某性状的基因仅位于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Y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染色体上，遗传特点有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和 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；若控制某性状的基因位于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X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和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Y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上，则男性的基因型有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种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ourier New" panose="02070309020205020404" pitchFamily="49" charset="0"/>
            </a:endParaRPr>
          </a:p>
        </p:txBody>
      </p:sp>
      <p:sp>
        <p:nvSpPr>
          <p:cNvPr id="67589" name="矩形 1"/>
          <p:cNvSpPr/>
          <p:nvPr/>
        </p:nvSpPr>
        <p:spPr>
          <a:xfrm>
            <a:off x="152400" y="0"/>
            <a:ext cx="2995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【教材知识梳理】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91" name="矩形 67590"/>
          <p:cNvSpPr/>
          <p:nvPr/>
        </p:nvSpPr>
        <p:spPr>
          <a:xfrm>
            <a:off x="5532120" y="165258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平行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593" name="矩形 67592"/>
          <p:cNvSpPr/>
          <p:nvPr/>
        </p:nvSpPr>
        <p:spPr>
          <a:xfrm>
            <a:off x="2324100" y="91313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类比推理法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648" name="矩形 67647"/>
          <p:cNvSpPr/>
          <p:nvPr/>
        </p:nvSpPr>
        <p:spPr>
          <a:xfrm>
            <a:off x="5148263" y="2471738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摩尔根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649" name="矩形 67648"/>
          <p:cNvSpPr/>
          <p:nvPr/>
        </p:nvSpPr>
        <p:spPr>
          <a:xfrm>
            <a:off x="3562350" y="1263650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染色体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650" name="矩形 67649"/>
          <p:cNvSpPr/>
          <p:nvPr/>
        </p:nvSpPr>
        <p:spPr>
          <a:xfrm>
            <a:off x="8860790" y="1701800"/>
            <a:ext cx="272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非同源染色体上非等位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651" name="矩形 67650"/>
          <p:cNvSpPr/>
          <p:nvPr/>
        </p:nvSpPr>
        <p:spPr>
          <a:xfrm>
            <a:off x="2298700" y="2027238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非同源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652" name="矩形 67651"/>
          <p:cNvSpPr/>
          <p:nvPr/>
        </p:nvSpPr>
        <p:spPr>
          <a:xfrm>
            <a:off x="2709863" y="2889250"/>
            <a:ext cx="3536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易饲养、繁殖快和后代多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653" name="矩形 67652"/>
          <p:cNvSpPr/>
          <p:nvPr/>
        </p:nvSpPr>
        <p:spPr>
          <a:xfrm>
            <a:off x="2298700" y="3225800"/>
            <a:ext cx="20367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假说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演绎法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664" name="矩形 6"/>
          <p:cNvSpPr/>
          <p:nvPr/>
        </p:nvSpPr>
        <p:spPr>
          <a:xfrm>
            <a:off x="1489075" y="4613275"/>
            <a:ext cx="1463675" cy="485775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defTabSz="12192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ourier New" panose="02070309020205020404" pitchFamily="49" charset="0"/>
              </a:rPr>
              <a:t>性染色体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67665" name="矩形 12"/>
          <p:cNvSpPr/>
          <p:nvPr/>
        </p:nvSpPr>
        <p:spPr>
          <a:xfrm>
            <a:off x="6810058" y="4625975"/>
            <a:ext cx="854075" cy="485775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defTabSz="12192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ourier New" panose="02070309020205020404" pitchFamily="49" charset="0"/>
              </a:rPr>
              <a:t>性别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67668" name="矩形 12"/>
          <p:cNvSpPr/>
          <p:nvPr/>
        </p:nvSpPr>
        <p:spPr>
          <a:xfrm>
            <a:off x="5672138" y="3730625"/>
            <a:ext cx="854075" cy="485775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defTabSz="12192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ourier New" panose="02070309020205020404" pitchFamily="49" charset="0"/>
              </a:rPr>
              <a:t>多个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67669" name="矩形 12"/>
          <p:cNvSpPr/>
          <p:nvPr/>
        </p:nvSpPr>
        <p:spPr>
          <a:xfrm>
            <a:off x="9720263" y="3757613"/>
            <a:ext cx="854075" cy="485775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defTabSz="12192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ourier New" panose="02070309020205020404" pitchFamily="49" charset="0"/>
              </a:rPr>
              <a:t>线性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67670" name="矩形 12"/>
          <p:cNvSpPr/>
          <p:nvPr/>
        </p:nvSpPr>
        <p:spPr>
          <a:xfrm>
            <a:off x="9687878" y="5002213"/>
            <a:ext cx="431800" cy="485775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defTabSz="1219200" eaLnBrk="1" hangingPunct="1">
              <a:buFont typeface="Arial" panose="020B0604020202020204" pitchFamily="34" charset="0"/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5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67671" name="矩形 12"/>
          <p:cNvSpPr/>
          <p:nvPr/>
        </p:nvSpPr>
        <p:spPr>
          <a:xfrm>
            <a:off x="6351588" y="5362575"/>
            <a:ext cx="4359275" cy="485775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defTabSz="12192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ourier New" panose="02070309020205020404" pitchFamily="49" charset="0"/>
              </a:rPr>
              <a:t>患者全为男性      世代连续遗传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Courier New" panose="02070309020205020404" pitchFamily="49" charset="0"/>
            </a:endParaRPr>
          </a:p>
        </p:txBody>
      </p:sp>
      <p:sp>
        <p:nvSpPr>
          <p:cNvPr id="67673" name="矩形 67672"/>
          <p:cNvSpPr/>
          <p:nvPr/>
        </p:nvSpPr>
        <p:spPr>
          <a:xfrm>
            <a:off x="7056755" y="5765800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endParaRPr lang="en-US" sz="2400" b="1" baseline="30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3" dur="500"/>
                                        <p:tgtEl>
                                          <p:spTgt spid="6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6" dur="500"/>
                                        <p:tgtEl>
                                          <p:spTgt spid="6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9" dur="500"/>
                                        <p:tgtEl>
                                          <p:spTgt spid="6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2" dur="500"/>
                                        <p:tgtEl>
                                          <p:spTgt spid="6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5" dur="500"/>
                                        <p:tgtEl>
                                          <p:spTgt spid="6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8" dur="500"/>
                                        <p:tgtEl>
                                          <p:spTgt spid="6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3" grpId="0"/>
      <p:bldP spid="67648" grpId="0"/>
      <p:bldP spid="67649" grpId="0"/>
      <p:bldP spid="67650" grpId="0"/>
      <p:bldP spid="67651" grpId="0"/>
      <p:bldP spid="67652" grpId="0"/>
      <p:bldP spid="67653" grpId="0"/>
      <p:bldP spid="67664" grpId="0" bldLvl="0"/>
      <p:bldP spid="67665" grpId="0" bldLvl="0"/>
      <p:bldP spid="67668" grpId="0" bldLvl="0"/>
      <p:bldP spid="67669" grpId="0" bldLvl="0"/>
      <p:bldP spid="67670" grpId="0" bldLvl="0"/>
      <p:bldP spid="67671" grpId="0" bldLvl="0"/>
      <p:bldP spid="676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矩形 75777"/>
          <p:cNvSpPr/>
          <p:nvPr/>
        </p:nvSpPr>
        <p:spPr>
          <a:xfrm>
            <a:off x="10342563" y="6694488"/>
            <a:ext cx="4283075" cy="4116387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75779" name="组合 75778"/>
          <p:cNvGrpSpPr/>
          <p:nvPr/>
        </p:nvGrpSpPr>
        <p:grpSpPr>
          <a:xfrm>
            <a:off x="4618038" y="1481455"/>
            <a:ext cx="7496175" cy="1246188"/>
            <a:chOff x="2781" y="1881"/>
            <a:chExt cx="4722" cy="785"/>
          </a:xfrm>
        </p:grpSpPr>
        <p:sp>
          <p:nvSpPr>
            <p:cNvPr id="75780" name="左大括号 1"/>
            <p:cNvSpPr/>
            <p:nvPr/>
          </p:nvSpPr>
          <p:spPr>
            <a:xfrm>
              <a:off x="3045" y="1881"/>
              <a:ext cx="157" cy="748"/>
            </a:xfrm>
            <a:prstGeom prst="leftBrace">
              <a:avLst>
                <a:gd name="adj1" fmla="val 41908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>
                <a:buFont typeface="Arial" panose="020B0604020202020204" pitchFamily="34" charset="0"/>
              </a:pP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endParaRPr>
            </a:p>
          </p:txBody>
        </p:sp>
        <p:sp>
          <p:nvSpPr>
            <p:cNvPr id="75781" name="矩形 6"/>
            <p:cNvSpPr/>
            <p:nvPr/>
          </p:nvSpPr>
          <p:spPr>
            <a:xfrm>
              <a:off x="3173" y="1882"/>
              <a:ext cx="4330" cy="7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05000"/>
                </a:lnSpc>
                <a:buFont typeface="Arial" panose="020B0604020202020204" pitchFamily="34" charset="0"/>
              </a:pP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F</a:t>
              </a:r>
              <a:r>
                <a:rPr lang="en-US" altLang="zh-CN" sz="2400" b="1" baseline="-25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全为红眼</a:t>
              </a: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mbria Math" panose="02040503050406030204" pitchFamily="18" charset="0"/>
                </a:rPr>
                <a:t>⇒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红眼为</a:t>
              </a:r>
              <a:r>
                <a:rPr lang="en-US" altLang="zh-CN" sz="2400" b="1" u="sng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    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性性状</a:t>
              </a:r>
              <a:endPara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 eaLnBrk="1" hangingPunct="1">
                <a:lnSpc>
                  <a:spcPct val="105000"/>
                </a:lnSpc>
                <a:buFont typeface="Arial" panose="020B0604020202020204" pitchFamily="34" charset="0"/>
              </a:pP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F</a:t>
              </a:r>
              <a:r>
                <a:rPr lang="en-US" altLang="zh-CN" sz="2400" b="1" baseline="-25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中红眼</a:t>
              </a: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: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白眼＝</a:t>
              </a: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3:1</a:t>
              </a: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mbria Math" panose="02040503050406030204" pitchFamily="18" charset="0"/>
                </a:rPr>
                <a:t>⇒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符合基因的</a:t>
              </a:r>
              <a:r>
                <a:rPr lang="en-US" altLang="zh-CN" sz="2400" b="1" u="sng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      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定律</a:t>
              </a:r>
              <a:endPara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 eaLnBrk="1" hangingPunct="1">
                <a:lnSpc>
                  <a:spcPct val="105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白眼性状的表现总是与</a:t>
              </a:r>
              <a:r>
                <a:rPr lang="en-US" altLang="zh-CN" sz="2400" b="1" u="sng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          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相关联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endParaRPr>
            </a:p>
          </p:txBody>
        </p:sp>
        <p:sp>
          <p:nvSpPr>
            <p:cNvPr id="75782" name="矩形 75781"/>
            <p:cNvSpPr/>
            <p:nvPr/>
          </p:nvSpPr>
          <p:spPr>
            <a:xfrm>
              <a:off x="2781" y="2012"/>
              <a:ext cx="356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现象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75787" name="矩形 75786"/>
          <p:cNvSpPr/>
          <p:nvPr/>
        </p:nvSpPr>
        <p:spPr>
          <a:xfrm>
            <a:off x="238443" y="3436938"/>
            <a:ext cx="3230880" cy="4603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algn="l"/>
            <a:r>
              <a:rPr lang="en-US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②</a:t>
            </a:r>
            <a:r>
              <a:rPr lang="en-US" altLang="en-US" sz="2400" b="1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提出假说，进行解释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788" name="矩形 75787"/>
          <p:cNvSpPr/>
          <p:nvPr/>
        </p:nvSpPr>
        <p:spPr>
          <a:xfrm>
            <a:off x="242570" y="4719638"/>
            <a:ext cx="1706880" cy="4603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algn="l"/>
            <a:r>
              <a:rPr lang="en-US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③</a:t>
            </a:r>
            <a:r>
              <a:rPr lang="en-US" altLang="en-US" sz="2400" b="1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演绎推理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789" name="矩形 75788"/>
          <p:cNvSpPr/>
          <p:nvPr/>
        </p:nvSpPr>
        <p:spPr>
          <a:xfrm>
            <a:off x="225425" y="3897313"/>
            <a:ext cx="119665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假设：控制果蝇红眼与白眼的基因只位于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染色体上，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染色体上无相应的等位基因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写出遗传图解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790" name="矩形 75789"/>
          <p:cNvSpPr/>
          <p:nvPr/>
        </p:nvSpPr>
        <p:spPr>
          <a:xfrm>
            <a:off x="2172335" y="4631690"/>
            <a:ext cx="101727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设计测交实验 ，预测实验结果</a:t>
            </a:r>
            <a:endParaRPr lang="zh-CN" altLang="en-US" sz="2800" b="1" i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zh-CN" altLang="en-US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亲本中的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果蝇与</a:t>
            </a:r>
            <a:r>
              <a:rPr lang="zh-CN" altLang="en-US" sz="2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果蝇交配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ourier New" panose="02070309020205020404" pitchFamily="49" charset="0"/>
            </a:endParaRPr>
          </a:p>
        </p:txBody>
      </p:sp>
      <p:sp>
        <p:nvSpPr>
          <p:cNvPr id="75791" name="矩形 75790"/>
          <p:cNvSpPr/>
          <p:nvPr/>
        </p:nvSpPr>
        <p:spPr>
          <a:xfrm>
            <a:off x="226060" y="5567363"/>
            <a:ext cx="1706880" cy="4603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④</a:t>
            </a:r>
            <a:r>
              <a:rPr lang="en-US" altLang="en-US" sz="2400" b="1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实验验证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792" name="矩形 75791"/>
          <p:cNvSpPr/>
          <p:nvPr/>
        </p:nvSpPr>
        <p:spPr>
          <a:xfrm>
            <a:off x="257175" y="6164263"/>
            <a:ext cx="1717675" cy="4667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⑤</a:t>
            </a:r>
            <a:r>
              <a:rPr lang="en-US" altLang="en-US" sz="2400" b="1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得出结论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793" name="矩形 75792"/>
          <p:cNvSpPr/>
          <p:nvPr/>
        </p:nvSpPr>
        <p:spPr>
          <a:xfrm>
            <a:off x="3708400" y="5044440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白眼雌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794" name="矩形 75793"/>
          <p:cNvSpPr/>
          <p:nvPr/>
        </p:nvSpPr>
        <p:spPr>
          <a:xfrm>
            <a:off x="5542915" y="5060950"/>
            <a:ext cx="20653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F1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中的红眼雄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795" name="矩形 75794"/>
          <p:cNvSpPr/>
          <p:nvPr/>
        </p:nvSpPr>
        <p:spPr>
          <a:xfrm>
            <a:off x="5406708" y="342900"/>
            <a:ext cx="1050925" cy="1185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96" name="矩形 17"/>
          <p:cNvSpPr/>
          <p:nvPr/>
        </p:nvSpPr>
        <p:spPr>
          <a:xfrm>
            <a:off x="8434388" y="222631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性别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797" name="矩形 15"/>
          <p:cNvSpPr/>
          <p:nvPr/>
        </p:nvSpPr>
        <p:spPr>
          <a:xfrm>
            <a:off x="8088313" y="142589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显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798" name="矩形 16"/>
          <p:cNvSpPr/>
          <p:nvPr/>
        </p:nvSpPr>
        <p:spPr>
          <a:xfrm>
            <a:off x="9748838" y="183419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分离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806" name="矩形 75805"/>
          <p:cNvSpPr/>
          <p:nvPr/>
        </p:nvSpPr>
        <p:spPr>
          <a:xfrm>
            <a:off x="828675" y="1438275"/>
            <a:ext cx="27606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P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红眼</a:t>
            </a:r>
            <a:r>
              <a:rPr lang="zh-CN" altLang="en-US" sz="2400" b="1" dirty="0">
                <a:solidFill>
                  <a:srgbClr val="000000"/>
                </a:solidFill>
                <a:latin typeface="等线" pitchFamily="2" charset="-122"/>
                <a:sym typeface="Times New Roman" panose="02020603050405020304" pitchFamily="18" charset="0"/>
              </a:rPr>
              <a:t>♀</a:t>
            </a:r>
            <a:r>
              <a:rPr lang="en-US" altLang="zh-CN" sz="2400" b="1">
                <a:latin typeface="等线" pitchFamily="2" charset="-122"/>
                <a:sym typeface="Times New Roman" panose="02020603050405020304" pitchFamily="18" charset="0"/>
              </a:rPr>
              <a:t>×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白眼</a:t>
            </a:r>
            <a:r>
              <a:rPr lang="zh-CN" altLang="en-US" sz="2400" b="1" dirty="0">
                <a:latin typeface="等线" pitchFamily="2" charset="-122"/>
                <a:sym typeface="Times New Roman" panose="02020603050405020304" pitchFamily="18" charset="0"/>
              </a:rPr>
              <a:t>♂</a:t>
            </a:r>
            <a:endParaRPr lang="zh-CN" altLang="en-US" sz="2400" b="1" dirty="0">
              <a:latin typeface="等线" pitchFamily="2" charset="-122"/>
              <a:sym typeface="Times New Roman" panose="02020603050405020304" pitchFamily="18" charset="0"/>
            </a:endParaRPr>
          </a:p>
        </p:txBody>
      </p:sp>
      <p:sp>
        <p:nvSpPr>
          <p:cNvPr id="75807" name="直接连接符 75806"/>
          <p:cNvSpPr/>
          <p:nvPr/>
        </p:nvSpPr>
        <p:spPr>
          <a:xfrm>
            <a:off x="2206625" y="1835150"/>
            <a:ext cx="11113" cy="2921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75808" name="矩形 75807"/>
          <p:cNvSpPr/>
          <p:nvPr/>
        </p:nvSpPr>
        <p:spPr>
          <a:xfrm>
            <a:off x="815975" y="2051050"/>
            <a:ext cx="30083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F1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红眼（</a:t>
            </a:r>
            <a:r>
              <a:rPr lang="zh-CN" altLang="en-US" sz="2400" b="1" dirty="0">
                <a:solidFill>
                  <a:srgbClr val="000000"/>
                </a:solidFill>
                <a:latin typeface="等线" pitchFamily="2" charset="-122"/>
                <a:sym typeface="Times New Roman" panose="02020603050405020304" pitchFamily="18" charset="0"/>
              </a:rPr>
              <a:t>♀ 、</a:t>
            </a:r>
            <a:r>
              <a:rPr lang="zh-CN" altLang="en-US" sz="2400" b="1" dirty="0">
                <a:latin typeface="等线" pitchFamily="2" charset="-122"/>
                <a:sym typeface="Times New Roman" panose="02020603050405020304" pitchFamily="18" charset="0"/>
              </a:rPr>
              <a:t>♂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809" name="直接连接符 75808"/>
          <p:cNvSpPr/>
          <p:nvPr/>
        </p:nvSpPr>
        <p:spPr>
          <a:xfrm flipH="1">
            <a:off x="2157413" y="2463800"/>
            <a:ext cx="11112" cy="3460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75810" name="矩形 75809"/>
          <p:cNvSpPr/>
          <p:nvPr/>
        </p:nvSpPr>
        <p:spPr>
          <a:xfrm>
            <a:off x="2273300" y="2395538"/>
            <a:ext cx="1435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雌雄交配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811" name="矩形 75810"/>
          <p:cNvSpPr/>
          <p:nvPr/>
        </p:nvSpPr>
        <p:spPr>
          <a:xfrm>
            <a:off x="446088" y="2835275"/>
            <a:ext cx="37195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F2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红眼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等线" pitchFamily="2" charset="-122"/>
                <a:sym typeface="Times New Roman" panose="02020603050405020304" pitchFamily="18" charset="0"/>
              </a:rPr>
              <a:t>♀ </a:t>
            </a:r>
            <a:r>
              <a:rPr lang="zh-CN" altLang="en-US" sz="2400" b="1" dirty="0">
                <a:solidFill>
                  <a:srgbClr val="000000"/>
                </a:solidFill>
                <a:latin typeface="等线" pitchFamily="2" charset="-122"/>
                <a:sym typeface="Times New Roman" panose="02020603050405020304" pitchFamily="18" charset="0"/>
              </a:rPr>
              <a:t>、</a:t>
            </a:r>
            <a:r>
              <a:rPr lang="zh-CN" altLang="en-US" sz="2400" b="1" dirty="0">
                <a:latin typeface="等线" pitchFamily="2" charset="-122"/>
                <a:sym typeface="Times New Roman" panose="02020603050405020304" pitchFamily="18" charset="0"/>
              </a:rPr>
              <a:t>♂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白眼</a:t>
            </a:r>
            <a:r>
              <a:rPr lang="zh-CN" altLang="en-US" sz="2400" b="1" dirty="0">
                <a:latin typeface="等线" pitchFamily="2" charset="-122"/>
                <a:sym typeface="Times New Roman" panose="02020603050405020304" pitchFamily="18" charset="0"/>
              </a:rPr>
              <a:t>♂</a:t>
            </a:r>
            <a:endParaRPr lang="zh-CN" altLang="en-US" sz="2400" b="1" dirty="0">
              <a:latin typeface="等线" pitchFamily="2" charset="-122"/>
              <a:sym typeface="Times New Roman" panose="02020603050405020304" pitchFamily="18" charset="0"/>
            </a:endParaRPr>
          </a:p>
        </p:txBody>
      </p:sp>
      <p:sp>
        <p:nvSpPr>
          <p:cNvPr id="75812" name="矩形 75811"/>
          <p:cNvSpPr/>
          <p:nvPr/>
        </p:nvSpPr>
        <p:spPr>
          <a:xfrm>
            <a:off x="161925" y="889000"/>
            <a:ext cx="3230880" cy="4603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algn="l"/>
            <a:r>
              <a:rPr lang="en-US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①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观察</a:t>
            </a:r>
            <a:r>
              <a:rPr lang="en-US" altLang="en-US" sz="2400" b="1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实验</a:t>
            </a:r>
            <a:r>
              <a:rPr lang="zh-CN" altLang="en-US" sz="2400" b="1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en-US" sz="2400" b="1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提出问题</a:t>
            </a:r>
            <a:endParaRPr lang="zh-CN" altLang="en-US" sz="2400" b="1" err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814" name="矩形 3"/>
          <p:cNvSpPr/>
          <p:nvPr/>
        </p:nvSpPr>
        <p:spPr>
          <a:xfrm>
            <a:off x="304800" y="381000"/>
            <a:ext cx="4908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5.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urier New" panose="02070309020205020404" pitchFamily="49" charset="0"/>
              </a:rPr>
              <a:t>摩尔根果蝇杂交实验研究过程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6320" y="5584190"/>
            <a:ext cx="66338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进行实验，测交实验结果与预测相符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ourier New" panose="02070309020205020404" pitchFamily="49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320" y="6164580"/>
            <a:ext cx="61874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控制果蝇红眼与白眼的基因只位于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染色体上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/>
      <p:bldP spid="75790" grpId="0"/>
      <p:bldP spid="75793" grpId="0"/>
      <p:bldP spid="75794" grpId="0"/>
      <p:bldP spid="75796" grpId="0"/>
      <p:bldP spid="75797" grpId="0"/>
      <p:bldP spid="75798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15265" y="319405"/>
            <a:ext cx="11910060" cy="61544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【对点练】</a:t>
            </a:r>
            <a:endParaRPr lang="zh-CN" altLang="en-US" sz="3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在果蝇的杂交实验中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下列杂交实验成立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①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朱红眼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雄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)×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暗红眼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雌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→全为暗红眼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②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暗红眼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雄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)×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暗红眼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雌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→雌性全为暗红眼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雄性中朱红眼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(1/2)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、暗红眼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(1/2)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若让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杂交的后代中的暗红眼果蝇交配</a:t>
            </a:r>
            <a:r>
              <a:rPr 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所得后代中朱红眼的比例应是(　　)A.1/2　　　　B.1/4　　　　C.1/8　　　　D.3/8</a:t>
            </a:r>
            <a:endParaRPr lang="zh-CN" sz="2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2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果蝇的某对相对性状由等位基因G、g控制,且对于这对性状的表现型而言,G对g完全显性。受精卵中不存在G、g中的某个特定基因时会致死。用一对表现型不同的果蝇进行交配,得到的子一代果蝇中雌∶雄=2∶1,且雌蝇有两种表现型。据此可推测:雌蝇中	(　　)</a:t>
            </a:r>
            <a:endParaRPr lang="zh-CN" altLang="en-US" sz="2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A.这对等位基因位于常染色体上,G基因纯合时致死</a:t>
            </a:r>
            <a:endParaRPr lang="zh-CN" altLang="en-US" sz="2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B.这对等位基因位于常染色体上,g基因纯合时致死</a:t>
            </a:r>
            <a:endParaRPr lang="zh-CN" altLang="en-US" sz="2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C.这对等位基因位于X染色体上,g基因纯合时致死</a:t>
            </a:r>
            <a:endParaRPr lang="zh-CN" altLang="en-US" sz="2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D.这对等位基因位于X染色体上,G基因纯合时致死</a:t>
            </a:r>
            <a:endParaRPr lang="zh-CN" altLang="en-US" sz="2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5797" name="矩形 15"/>
          <p:cNvSpPr/>
          <p:nvPr/>
        </p:nvSpPr>
        <p:spPr>
          <a:xfrm>
            <a:off x="10536555" y="2037715"/>
            <a:ext cx="6540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矩形 15"/>
          <p:cNvSpPr/>
          <p:nvPr/>
        </p:nvSpPr>
        <p:spPr>
          <a:xfrm>
            <a:off x="2309495" y="4298315"/>
            <a:ext cx="6540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动作按钮: 自定义 2">
            <a:hlinkClick r:id="" action="ppaction://hlinkshowjump?jump=nextslide"/>
          </p:cNvPr>
          <p:cNvSpPr/>
          <p:nvPr/>
        </p:nvSpPr>
        <p:spPr>
          <a:xfrm>
            <a:off x="8783320" y="5735955"/>
            <a:ext cx="2729865" cy="529590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伴性遗传的类型及特点</a:t>
            </a:r>
            <a:endParaRPr lang="zh-CN" altLang="en-US" sz="20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mtsc_body"/>
          <p:cNvPicPr>
            <a:picLocks noChangeAspect="1"/>
          </p:cNvPicPr>
          <p:nvPr/>
        </p:nvPicPr>
        <p:blipFill>
          <a:blip r:embed="rId1"/>
          <a:srcRect l="11085"/>
          <a:stretch>
            <a:fillRect/>
          </a:stretch>
        </p:blipFill>
        <p:spPr>
          <a:xfrm>
            <a:off x="7634605" y="943610"/>
            <a:ext cx="3547110" cy="5622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7390" y="5461000"/>
            <a:ext cx="203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甲病女性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80965" y="5528945"/>
            <a:ext cx="2593975" cy="521970"/>
            <a:chOff x="6805" y="8579"/>
            <a:chExt cx="4085" cy="822"/>
          </a:xfrm>
        </p:grpSpPr>
        <p:sp>
          <p:nvSpPr>
            <p:cNvPr id="6" name="矩形 5"/>
            <p:cNvSpPr/>
            <p:nvPr/>
          </p:nvSpPr>
          <p:spPr>
            <a:xfrm>
              <a:off x="6805" y="8773"/>
              <a:ext cx="397" cy="39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rgbClr val="4A6982"/>
                    </a:fgClr>
                    <a:bgClr>
                      <a:srgbClr val="FFFFFF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381" y="8579"/>
              <a:ext cx="350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正常男性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2752090" y="5638800"/>
            <a:ext cx="285115" cy="248285"/>
          </a:xfrm>
          <a:prstGeom prst="ellipse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46730" y="5506085"/>
            <a:ext cx="2001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正常女性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959610" y="3735070"/>
            <a:ext cx="2147570" cy="11861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24145" y="4477385"/>
            <a:ext cx="2906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新婚夫妇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  <a:endCxn id="19" idx="1"/>
          </p:cNvCxnSpPr>
          <p:nvPr/>
        </p:nvCxnSpPr>
        <p:spPr>
          <a:xfrm>
            <a:off x="4090670" y="4328160"/>
            <a:ext cx="1116965" cy="410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09880" y="1026160"/>
            <a:ext cx="338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病历资料：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55295" y="5619115"/>
            <a:ext cx="252095" cy="252095"/>
          </a:xfrm>
          <a:prstGeom prst="ellipse">
            <a:avLst/>
          </a:prstGeom>
          <a:pattFill prst="wdUpDiag">
            <a:fgClr>
              <a:srgbClr val="4A6982"/>
            </a:fgClr>
            <a:bgClr>
              <a:srgbClr val="FFFFFF"/>
            </a:bgClr>
          </a:patt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hello1"/>
          <p:cNvPicPr>
            <a:picLocks noChangeAspect="1"/>
          </p:cNvPicPr>
          <p:nvPr/>
        </p:nvPicPr>
        <p:blipFill>
          <a:blip r:embed="rId2">
            <a:lum bright="-30000" contrast="54000"/>
          </a:blip>
          <a:stretch>
            <a:fillRect/>
          </a:stretch>
        </p:blipFill>
        <p:spPr>
          <a:xfrm>
            <a:off x="1329055" y="1762760"/>
            <a:ext cx="3861435" cy="391985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1057275" y="330200"/>
            <a:ext cx="3133725" cy="695960"/>
          </a:xfrm>
        </p:spPr>
        <p:txBody>
          <a:bodyPr/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遗传咨询室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07390" y="474345"/>
            <a:ext cx="264795" cy="264795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9" name="文本框 28"/>
          <p:cNvSpPr txBox="1"/>
          <p:nvPr/>
        </p:nvSpPr>
        <p:spPr>
          <a:xfrm>
            <a:off x="3033395" y="1254760"/>
            <a:ext cx="48787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甲病最可能是哪一类</a:t>
            </a:r>
            <a:r>
              <a:rPr lang="zh-CN" altLang="en-US"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伴性遗传</a:t>
            </a:r>
            <a:r>
              <a:rPr lang="zh-CN" altLang="en-US" sz="2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080" y="146050"/>
            <a:ext cx="7291070" cy="681990"/>
          </a:xfrm>
        </p:spPr>
        <p:txBody>
          <a:bodyPr>
            <a:normAutofit fontScale="90000"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【重难点突破】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伴性遗传的类型及特点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480060" y="664845"/>
          <a:ext cx="11445240" cy="5810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8005"/>
                <a:gridCol w="3527425"/>
                <a:gridCol w="3441065"/>
                <a:gridCol w="2658745"/>
              </a:tblGrid>
              <a:tr h="49974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伴性遗传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749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隐性遗传（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X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显性遗传（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Y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遗传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68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基因位置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673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正常基因型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20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患者基因型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68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实例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1786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典型系谱图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遗传特点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2">
            <a:lum bright="-36000" contrast="54000"/>
          </a:blip>
          <a:stretch>
            <a:fillRect/>
          </a:stretch>
        </p:blipFill>
        <p:spPr>
          <a:xfrm>
            <a:off x="5936615" y="3790315"/>
            <a:ext cx="3404235" cy="24606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220595" y="3905885"/>
            <a:ext cx="3569970" cy="2105025"/>
            <a:chOff x="2504" y="6215"/>
            <a:chExt cx="3422" cy="3002"/>
          </a:xfrm>
        </p:grpSpPr>
        <p:pic>
          <p:nvPicPr>
            <p:cNvPr id="3" name="图片 2" descr="系谱图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4" y="6215"/>
              <a:ext cx="3423" cy="3003"/>
            </a:xfrm>
            <a:prstGeom prst="rect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3545" y="7407"/>
              <a:ext cx="377" cy="3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886" y="7430"/>
              <a:ext cx="283" cy="2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图片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630" y="4243070"/>
            <a:ext cx="2555240" cy="143129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982200" y="288544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无显隐之分</a:t>
            </a:r>
            <a:endParaRPr lang="zh-CN" altLang="en-US" sz="24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670415" y="2444115"/>
            <a:ext cx="2117090" cy="330835"/>
          </a:xfrm>
          <a:prstGeom prst="line">
            <a:avLst/>
          </a:prstGeom>
          <a:ln w="603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080" y="146050"/>
            <a:ext cx="5107940" cy="681990"/>
          </a:xfrm>
        </p:spPr>
        <p:txBody>
          <a:bodyPr>
            <a:norm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伴性遗传的类型及特点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480060" y="664845"/>
          <a:ext cx="11445240" cy="5810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8005"/>
                <a:gridCol w="3527425"/>
                <a:gridCol w="3441065"/>
                <a:gridCol w="2658745"/>
              </a:tblGrid>
              <a:tr h="49974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伴性遗传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749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隐性遗传（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X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显性遗传（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Y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遗传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68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基因位置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673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正常基因型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20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患者基因型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68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实例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1786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典型系谱图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遗传特点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2">
            <a:lum bright="-36000" contrast="54000"/>
          </a:blip>
          <a:stretch>
            <a:fillRect/>
          </a:stretch>
        </p:blipFill>
        <p:spPr>
          <a:xfrm>
            <a:off x="5936615" y="3790315"/>
            <a:ext cx="3404235" cy="24606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220595" y="3905885"/>
            <a:ext cx="3569970" cy="2105025"/>
            <a:chOff x="2504" y="6215"/>
            <a:chExt cx="3422" cy="3002"/>
          </a:xfrm>
        </p:grpSpPr>
        <p:pic>
          <p:nvPicPr>
            <p:cNvPr id="3" name="图片 2" descr="系谱图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4" y="6215"/>
              <a:ext cx="3423" cy="3003"/>
            </a:xfrm>
            <a:prstGeom prst="rect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3545" y="7407"/>
              <a:ext cx="377" cy="3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886" y="7430"/>
              <a:ext cx="283" cy="2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图片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630" y="4243070"/>
            <a:ext cx="2555240" cy="143129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982200" y="288544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无显隐之分</a:t>
            </a:r>
            <a:endParaRPr lang="zh-CN" altLang="en-US" sz="24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670415" y="2444115"/>
            <a:ext cx="2117090" cy="330835"/>
          </a:xfrm>
          <a:prstGeom prst="line">
            <a:avLst/>
          </a:prstGeom>
          <a:ln w="603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336800" y="3790315"/>
            <a:ext cx="9588500" cy="2685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54775" y="3852545"/>
            <a:ext cx="1353185" cy="2623185"/>
            <a:chOff x="3258" y="3369"/>
            <a:chExt cx="3219" cy="2608"/>
          </a:xfrm>
        </p:grpSpPr>
        <p:sp>
          <p:nvSpPr>
            <p:cNvPr id="26" name="矩形 25"/>
            <p:cNvSpPr/>
            <p:nvPr/>
          </p:nvSpPr>
          <p:spPr>
            <a:xfrm>
              <a:off x="5905" y="4982"/>
              <a:ext cx="572" cy="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4" name="对象 23"/>
            <p:cNvGraphicFramePr/>
            <p:nvPr/>
          </p:nvGraphicFramePr>
          <p:xfrm>
            <a:off x="3258" y="3369"/>
            <a:ext cx="3219" cy="2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" r:id="rId5" imgW="8799830" imgH="8091170" progId="Word.Document.8">
                    <p:embed/>
                  </p:oleObj>
                </mc:Choice>
                <mc:Fallback>
                  <p:oleObj name="" r:id="rId5" imgW="8799830" imgH="8091170" progId="Word.Document.8">
                    <p:embed/>
                    <p:pic>
                      <p:nvPicPr>
                        <p:cNvPr id="0" name="图片 3115" descr="image6"/>
                        <p:cNvPicPr/>
                        <p:nvPr/>
                      </p:nvPicPr>
                      <p:blipFill>
                        <a:blip r:embed="rId6"/>
                        <a:srcRect l="31636" t="38045" r="59132" b="43304"/>
                        <a:stretch>
                          <a:fillRect/>
                        </a:stretch>
                      </p:blipFill>
                      <p:spPr>
                        <a:xfrm>
                          <a:off x="3258" y="3369"/>
                          <a:ext cx="3219" cy="26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080" y="146050"/>
            <a:ext cx="5107940" cy="681990"/>
          </a:xfrm>
        </p:spPr>
        <p:txBody>
          <a:bodyPr>
            <a:norm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伴性遗传的类型及特点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480060" y="664845"/>
          <a:ext cx="11445240" cy="5810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8005"/>
                <a:gridCol w="3527425"/>
                <a:gridCol w="3441065"/>
                <a:gridCol w="2658745"/>
              </a:tblGrid>
              <a:tr h="49974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伴性遗传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749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隐性遗传（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X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显性遗传（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Y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遗传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68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基因位置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673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正常基因型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20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患者基因型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68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实例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1786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典型系谱图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遗传特点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8957310" y="-69215"/>
            <a:ext cx="1189990" cy="2001520"/>
            <a:chOff x="5087" y="3144"/>
            <a:chExt cx="1774" cy="2608"/>
          </a:xfrm>
        </p:grpSpPr>
        <p:graphicFrame>
          <p:nvGraphicFramePr>
            <p:cNvPr id="24" name="对象 23"/>
            <p:cNvGraphicFramePr/>
            <p:nvPr/>
          </p:nvGraphicFramePr>
          <p:xfrm>
            <a:off x="5087" y="3144"/>
            <a:ext cx="1775" cy="2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" r:id="rId2" imgW="8799830" imgH="8091170" progId="Word.Document.8">
                    <p:embed/>
                  </p:oleObj>
                </mc:Choice>
                <mc:Fallback>
                  <p:oleObj name="" r:id="rId2" imgW="8799830" imgH="8091170" progId="Word.Document.8">
                    <p:embed/>
                    <p:pic>
                      <p:nvPicPr>
                        <p:cNvPr id="0" name="图片 3115" descr="image6"/>
                        <p:cNvPicPr/>
                        <p:nvPr/>
                      </p:nvPicPr>
                      <p:blipFill>
                        <a:blip r:embed="rId3"/>
                        <a:srcRect l="31636" t="38045" r="59132" b="43304"/>
                        <a:stretch>
                          <a:fillRect/>
                        </a:stretch>
                      </p:blipFill>
                      <p:spPr>
                        <a:xfrm>
                          <a:off x="5087" y="3144"/>
                          <a:ext cx="1775" cy="26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矩形 25"/>
            <p:cNvSpPr/>
            <p:nvPr/>
          </p:nvSpPr>
          <p:spPr>
            <a:xfrm>
              <a:off x="5905" y="4982"/>
              <a:ext cx="572" cy="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4">
            <a:lum bright="-36000" contrast="54000"/>
          </a:blip>
          <a:stretch>
            <a:fillRect/>
          </a:stretch>
        </p:blipFill>
        <p:spPr>
          <a:xfrm>
            <a:off x="5936615" y="3790315"/>
            <a:ext cx="3404235" cy="24606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220595" y="3905885"/>
            <a:ext cx="3569970" cy="2105025"/>
            <a:chOff x="2504" y="6215"/>
            <a:chExt cx="3422" cy="3002"/>
          </a:xfrm>
        </p:grpSpPr>
        <p:pic>
          <p:nvPicPr>
            <p:cNvPr id="3" name="图片 2" descr="系谱图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4" y="6215"/>
              <a:ext cx="3423" cy="3003"/>
            </a:xfrm>
            <a:prstGeom prst="rect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3545" y="7407"/>
              <a:ext cx="377" cy="3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886" y="7430"/>
              <a:ext cx="283" cy="2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图片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630" y="4243070"/>
            <a:ext cx="2555240" cy="143129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982200" y="288544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无显隐之分</a:t>
            </a:r>
            <a:endParaRPr lang="zh-CN" altLang="en-US" sz="24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670415" y="2444115"/>
            <a:ext cx="2117090" cy="330835"/>
          </a:xfrm>
          <a:prstGeom prst="line">
            <a:avLst/>
          </a:prstGeom>
          <a:ln w="603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300605" y="1929130"/>
            <a:ext cx="7520305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任务要求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）完成表格；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）图文转换，从对应典型系谱图中找出该遗传方式的特点，并填写在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遗传特点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一栏；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）结合系谱图依次解释特点。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1645" y="291465"/>
            <a:ext cx="2612390" cy="681990"/>
          </a:xfrm>
          <a:solidFill>
            <a:schemeClr val="bg1"/>
          </a:solidFill>
        </p:spPr>
        <p:txBody>
          <a:bodyPr/>
          <a:lstStyle/>
          <a:p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伴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隐性遗传：</a:t>
            </a:r>
            <a:endParaRPr lang="zh-CN" altLang="en-US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1200" y="371475"/>
            <a:ext cx="605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结合系谱图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，依次解释特点。</a:t>
            </a:r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21205" y="1070610"/>
            <a:ext cx="8161020" cy="5749290"/>
            <a:chOff x="783" y="1686"/>
            <a:chExt cx="12852" cy="9054"/>
          </a:xfrm>
        </p:grpSpPr>
        <p:pic>
          <p:nvPicPr>
            <p:cNvPr id="3" name="图片 2" descr="系谱图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83" y="1686"/>
              <a:ext cx="12852" cy="905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138" y="5261"/>
              <a:ext cx="1217" cy="98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642" y="5261"/>
              <a:ext cx="1359" cy="12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b1d0a285-5ba0-45df-a0b5-4c87f3eeb1e6}"/>
</p:tagLst>
</file>

<file path=ppt/tags/tag2.xml><?xml version="1.0" encoding="utf-8"?>
<p:tagLst xmlns:p="http://schemas.openxmlformats.org/presentationml/2006/main">
  <p:tag name="KSO_WM_UNIT_TABLE_BEAUTIFY" val="smartTable{b1d0a285-5ba0-45df-a0b5-4c87f3eeb1e6}"/>
</p:tagLst>
</file>

<file path=ppt/tags/tag3.xml><?xml version="1.0" encoding="utf-8"?>
<p:tagLst xmlns:p="http://schemas.openxmlformats.org/presentationml/2006/main">
  <p:tag name="KSO_WM_UNIT_TABLE_BEAUTIFY" val="smartTable{b1d0a285-5ba0-45df-a0b5-4c87f3eeb1e6}"/>
</p:tagLst>
</file>

<file path=ppt/tags/tag4.xml><?xml version="1.0" encoding="utf-8"?>
<p:tagLst xmlns:p="http://schemas.openxmlformats.org/presentationml/2006/main">
  <p:tag name="KSO_WM_UNIT_TABLE_BEAUTIFY" val="smartTable{b1d0a285-5ba0-45df-a0b5-4c87f3eeb1e6}"/>
</p:tagLst>
</file>

<file path=ppt/tags/tag5.xml><?xml version="1.0" encoding="utf-8"?>
<p:tagLst xmlns:p="http://schemas.openxmlformats.org/presentationml/2006/main">
  <p:tag name="KSO_WM_UNIT_TABLE_BEAUTIFY" val="smartTable{6ff04e04-57ea-4ab5-ab44-2c068372a97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2666</Words>
  <Application>WPS 演示</Application>
  <PresentationFormat/>
  <Paragraphs>459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等线</vt:lpstr>
      <vt:lpstr>等线 Light</vt:lpstr>
      <vt:lpstr>微软雅黑</vt:lpstr>
      <vt:lpstr>Courier New</vt:lpstr>
      <vt:lpstr>Times New Roman</vt:lpstr>
      <vt:lpstr>黑体</vt:lpstr>
      <vt:lpstr>Cambria Math</vt:lpstr>
      <vt:lpstr>Arial Unicode MS</vt:lpstr>
      <vt:lpstr>Calibri</vt:lpstr>
      <vt:lpstr>Office 主题​​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遗传咨询室</vt:lpstr>
      <vt:lpstr>【重难点突破】             6.伴性遗传的类型及特点</vt:lpstr>
      <vt:lpstr> 6.伴性遗传的类型及特点</vt:lpstr>
      <vt:lpstr> 6.伴性遗传的类型及特点</vt:lpstr>
      <vt:lpstr>伴X隐性遗传：</vt:lpstr>
      <vt:lpstr>PowerPoint 演示文稿</vt:lpstr>
      <vt:lpstr> 6.伴性遗传的类型及特点</vt:lpstr>
      <vt:lpstr>PowerPoint 演示文稿</vt:lpstr>
      <vt:lpstr>遗传咨询室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MD</cp:lastModifiedBy>
  <cp:revision>135</cp:revision>
  <dcterms:created xsi:type="dcterms:W3CDTF">2018-07-02T07:23:00Z</dcterms:created>
  <dcterms:modified xsi:type="dcterms:W3CDTF">2020-10-15T02:58:54Z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