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446" r:id="rId3"/>
    <p:sldId id="257" r:id="rId5"/>
    <p:sldId id="478" r:id="rId6"/>
    <p:sldId id="481" r:id="rId7"/>
    <p:sldId id="482" r:id="rId8"/>
    <p:sldId id="483" r:id="rId9"/>
    <p:sldId id="485" r:id="rId10"/>
    <p:sldId id="486" r:id="rId11"/>
    <p:sldId id="487" r:id="rId12"/>
    <p:sldId id="458" r:id="rId13"/>
    <p:sldId id="488" r:id="rId14"/>
    <p:sldId id="497" r:id="rId15"/>
    <p:sldId id="490" r:id="rId16"/>
    <p:sldId id="477" r:id="rId17"/>
    <p:sldId id="491" r:id="rId18"/>
    <p:sldId id="498" r:id="rId19"/>
    <p:sldId id="445" r:id="rId20"/>
    <p:sldId id="45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FF9900"/>
    <a:srgbClr val="CC0099"/>
    <a:srgbClr val="006600"/>
    <a:srgbClr val="003366"/>
    <a:srgbClr val="FFCCFF"/>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97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88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C21CA-7A7A-4BFA-9F52-A347A14260B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03E0ED-7EA7-45E8-B45A-F20FEB0EBC4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F9669-1DFD-46DF-931A-CE9FB908AD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14FF2-9B07-4087-8CA9-C5C3E44C596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Among</a:t>
            </a:r>
            <a:r>
              <a:rPr kumimoji="1" lang="zh-CN" altLang="en-US" dirty="0" smtClean="0"/>
              <a:t> </a:t>
            </a:r>
            <a:r>
              <a:rPr kumimoji="1" lang="en-US" altLang="zh-CN" dirty="0" smtClean="0"/>
              <a:t>the</a:t>
            </a:r>
            <a:r>
              <a:rPr kumimoji="1" lang="zh-CN" altLang="en-US" dirty="0" smtClean="0"/>
              <a:t> </a:t>
            </a:r>
            <a:r>
              <a:rPr kumimoji="1" lang="en-US" altLang="zh-CN" dirty="0" smtClean="0"/>
              <a:t>8</a:t>
            </a:r>
            <a:r>
              <a:rPr kumimoji="1" lang="zh-CN" altLang="en-US" dirty="0" smtClean="0"/>
              <a:t> </a:t>
            </a:r>
            <a:r>
              <a:rPr kumimoji="1" lang="en-US" altLang="zh-CN" dirty="0" smtClean="0"/>
              <a:t>paras</a:t>
            </a:r>
            <a:r>
              <a:rPr kumimoji="1" lang="zh-CN" altLang="en-US" dirty="0" smtClean="0"/>
              <a:t> </a:t>
            </a:r>
            <a:r>
              <a:rPr kumimoji="1" lang="en-US" altLang="zh-CN" dirty="0" smtClean="0"/>
              <a:t>of</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article,</a:t>
            </a:r>
            <a:r>
              <a:rPr kumimoji="1" lang="zh-CN" altLang="en-US" baseline="0" dirty="0" smtClean="0"/>
              <a:t> </a:t>
            </a:r>
            <a:r>
              <a:rPr kumimoji="1" lang="en-US" altLang="zh-CN" dirty="0" smtClean="0"/>
              <a:t>which</a:t>
            </a:r>
            <a:r>
              <a:rPr kumimoji="1" lang="zh-CN" altLang="en-US" dirty="0" smtClean="0"/>
              <a:t> </a:t>
            </a:r>
            <a:r>
              <a:rPr kumimoji="1" lang="en-US" altLang="zh-CN" dirty="0" smtClean="0"/>
              <a:t>part</a:t>
            </a:r>
            <a:r>
              <a:rPr kumimoji="1" lang="zh-CN" altLang="en-US" dirty="0" smtClean="0"/>
              <a:t>  </a:t>
            </a:r>
            <a:r>
              <a:rPr kumimoji="1" lang="en-US" altLang="zh-CN" dirty="0" smtClean="0"/>
              <a:t>should</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read</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information</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want</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Carter.</a:t>
            </a:r>
            <a:r>
              <a:rPr kumimoji="1" lang="zh-CN" altLang="en-US" baseline="0" dirty="0" smtClean="0"/>
              <a:t>  </a:t>
            </a:r>
            <a:r>
              <a:rPr kumimoji="1" lang="zh-CN" altLang="en-US" dirty="0" smtClean="0"/>
              <a:t>  </a:t>
            </a:r>
            <a:endParaRPr kumimoji="1" lang="zh-CN" altLang="en-US" dirty="0" smtClean="0"/>
          </a:p>
          <a:p>
            <a:r>
              <a:rPr kumimoji="1" lang="en-US" altLang="zh-CN" dirty="0" smtClean="0"/>
              <a:t>How</a:t>
            </a:r>
            <a:r>
              <a:rPr kumimoji="1" lang="zh-CN" altLang="en-US" dirty="0" smtClean="0"/>
              <a:t> </a:t>
            </a:r>
            <a:r>
              <a:rPr kumimoji="1" lang="en-US" altLang="zh-CN" dirty="0" smtClean="0"/>
              <a:t>many</a:t>
            </a:r>
            <a:r>
              <a:rPr kumimoji="1" lang="zh-CN" altLang="en-US" dirty="0" smtClean="0"/>
              <a:t> </a:t>
            </a:r>
            <a:r>
              <a:rPr kumimoji="1" lang="en-US" altLang="zh-CN" dirty="0" smtClean="0"/>
              <a:t>paras</a:t>
            </a:r>
            <a:r>
              <a:rPr kumimoji="1" lang="zh-CN" altLang="en-US" baseline="0" dirty="0" smtClean="0"/>
              <a:t> </a:t>
            </a:r>
            <a:r>
              <a:rPr kumimoji="1" lang="en-US" altLang="zh-CN" baseline="0" dirty="0" smtClean="0"/>
              <a:t>deal</a:t>
            </a:r>
            <a:r>
              <a:rPr kumimoji="1" lang="zh-CN" altLang="en-US" baseline="0" dirty="0" smtClean="0"/>
              <a:t> </a:t>
            </a:r>
            <a:r>
              <a:rPr kumimoji="1" lang="en-US" altLang="zh-CN" baseline="0" dirty="0" smtClean="0"/>
              <a:t>with</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discoverer?</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defRPr/>
            </a:pPr>
            <a:r>
              <a:rPr kumimoji="1" lang="en-US" altLang="zh-CN" baseline="0" dirty="0" smtClean="0"/>
              <a:t>Now,</a:t>
            </a:r>
            <a:r>
              <a:rPr kumimoji="1" lang="zh-CN" altLang="en-US" baseline="0" dirty="0" smtClean="0"/>
              <a:t> </a:t>
            </a:r>
            <a:r>
              <a:rPr kumimoji="1" lang="en-US" altLang="zh-CN" baseline="0" dirty="0" smtClean="0"/>
              <a:t>please</a:t>
            </a:r>
            <a:r>
              <a:rPr kumimoji="1" lang="zh-CN" altLang="en-US" baseline="0" dirty="0" smtClean="0"/>
              <a:t> </a:t>
            </a:r>
            <a:r>
              <a:rPr kumimoji="1" lang="en-US" altLang="zh-CN" baseline="0" dirty="0" smtClean="0"/>
              <a:t>scan</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article</a:t>
            </a:r>
            <a:r>
              <a:rPr kumimoji="1" lang="zh-CN" altLang="en-US" baseline="0" dirty="0" smtClean="0"/>
              <a:t> </a:t>
            </a:r>
            <a:r>
              <a:rPr kumimoji="1" lang="en-US" altLang="zh-CN" baseline="0" dirty="0" smtClean="0"/>
              <a:t>again</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get</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whole</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figured</a:t>
            </a:r>
            <a:r>
              <a:rPr kumimoji="1" lang="zh-CN" altLang="en-US" baseline="0" dirty="0" smtClean="0"/>
              <a:t> </a:t>
            </a:r>
            <a:r>
              <a:rPr kumimoji="1" lang="en-US" altLang="zh-CN" baseline="0" dirty="0" smtClean="0"/>
              <a:t>out.</a:t>
            </a:r>
            <a:r>
              <a:rPr kumimoji="1" lang="en-US" altLang="zh-CN" dirty="0" smtClean="0"/>
              <a:t> So</a:t>
            </a:r>
            <a:r>
              <a:rPr kumimoji="1" lang="zh-CN" altLang="en-US" baseline="0" dirty="0" smtClean="0"/>
              <a:t> </a:t>
            </a:r>
            <a:r>
              <a:rPr kumimoji="1" lang="en-US" altLang="zh-CN" baseline="0" dirty="0" smtClean="0"/>
              <a:t>information</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carter,</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know</a:t>
            </a:r>
            <a:r>
              <a:rPr kumimoji="1" lang="zh-CN" altLang="en-US" baseline="0" dirty="0" smtClean="0"/>
              <a:t> </a:t>
            </a:r>
            <a:r>
              <a:rPr kumimoji="1" lang="en-US" altLang="zh-CN" baseline="0" dirty="0" smtClean="0"/>
              <a:t>where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find</a:t>
            </a:r>
            <a:r>
              <a:rPr kumimoji="1" lang="zh-CN" altLang="en-US" baseline="0" dirty="0" smtClean="0"/>
              <a:t> </a:t>
            </a:r>
            <a:r>
              <a:rPr kumimoji="1" lang="en-US" altLang="zh-CN" baseline="0" dirty="0" smtClean="0"/>
              <a:t>it</a:t>
            </a:r>
            <a:endParaRPr kumimoji="1" lang="zh-CN" altLang="en-US" dirty="0" smtClean="0"/>
          </a:p>
          <a:p>
            <a:endParaRPr kumimoji="1" lang="zh-CN" altLang="en-US" baseline="0" dirty="0" smtClean="0"/>
          </a:p>
        </p:txBody>
      </p:sp>
      <p:sp>
        <p:nvSpPr>
          <p:cNvPr id="4" name="幻灯片编号占位符 3"/>
          <p:cNvSpPr>
            <a:spLocks noGrp="1"/>
          </p:cNvSpPr>
          <p:nvPr>
            <p:ph type="sldNum" sz="quarter" idx="10"/>
          </p:nvPr>
        </p:nvSpPr>
        <p:spPr/>
        <p:txBody>
          <a:bodyPr/>
          <a:lstStyle/>
          <a:p>
            <a:fld id="{ABCDB7F4-0E54-7E4C-AFCB-2F77709A6CB8}"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标题和内容">
    <p:bg>
      <p:bgRef idx="1001">
        <a:schemeClr val="bg1"/>
      </p:bgRef>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buNone/>
              <a:defRPr/>
            </a:lvl1pPr>
            <a:lvl2pPr>
              <a:buNone/>
              <a:defRPr/>
            </a:lvl2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a:t>
            </a:r>
            <a:r>
              <a:rPr lang="en-US" altLang="zh-CN" sz="5500" b="1" dirty="0" smtClean="0">
                <a:solidFill>
                  <a:srgbClr val="000000"/>
                </a:solidFill>
                <a:latin typeface="Times New Roman" panose="02020603050405020304" pitchFamily="18" charset="0"/>
                <a:cs typeface="Times New Roman" panose="02020603050405020304" pitchFamily="18" charset="0"/>
              </a:rPr>
              <a:t>2 Let’s talk teens</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Integrated </a:t>
            </a:r>
            <a:r>
              <a:rPr lang="en-US" altLang="zh-CN" sz="4000" dirty="0" smtClean="0">
                <a:solidFill>
                  <a:srgbClr val="000000"/>
                </a:solidFill>
                <a:latin typeface="Times New Roman" panose="02020603050405020304" pitchFamily="18" charset="0"/>
                <a:cs typeface="Times New Roman" panose="02020603050405020304" pitchFamily="18" charset="0"/>
              </a:rPr>
              <a:t>skills (II)</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内容占位符 2"/>
          <p:cNvSpPr>
            <a:spLocks noGrp="1"/>
          </p:cNvSpPr>
          <p:nvPr>
            <p:ph idx="1"/>
          </p:nvPr>
        </p:nvSpPr>
        <p:spPr>
          <a:xfrm>
            <a:off x="213827" y="747183"/>
            <a:ext cx="9375452" cy="5486399"/>
          </a:xfrm>
        </p:spPr>
        <p:txBody>
          <a:bodyPr>
            <a:normAutofit/>
          </a:bodyPr>
          <a:lstStyle/>
          <a:p>
            <a:pPr marL="0" indent="0">
              <a:buNone/>
            </a:pPr>
            <a:endParaRPr kumimoji="1" lang="en-US" altLang="zh-CN" sz="3200" b="1" dirty="0">
              <a:solidFill>
                <a:schemeClr val="accent5"/>
              </a:solidFill>
            </a:endParaRPr>
          </a:p>
          <a:p>
            <a:endParaRPr kumimoji="1" lang="en-US" altLang="zh-CN" sz="3200" b="1" dirty="0" smtClean="0">
              <a:solidFill>
                <a:schemeClr val="accent5"/>
              </a:solidFill>
            </a:endParaRPr>
          </a:p>
          <a:p>
            <a:pPr marL="0" indent="0">
              <a:buNone/>
            </a:pPr>
            <a:endParaRPr kumimoji="1" lang="zh-CN" altLang="en-US" sz="3200" b="1" dirty="0">
              <a:solidFill>
                <a:schemeClr val="accent5"/>
              </a:solidFill>
            </a:endParaRPr>
          </a:p>
          <a:p>
            <a:pPr marL="0" indent="0">
              <a:buNone/>
            </a:pPr>
            <a:endParaRPr kumimoji="1" lang="en-US" altLang="zh-CN" sz="3200" b="1" dirty="0" smtClean="0">
              <a:solidFill>
                <a:schemeClr val="accent5"/>
              </a:solidFill>
            </a:endParaRPr>
          </a:p>
          <a:p>
            <a:pPr marL="0" indent="0">
              <a:buNone/>
            </a:pPr>
            <a:endParaRPr kumimoji="1" lang="en-US" altLang="zh-CN" sz="3200" b="1" dirty="0" smtClean="0">
              <a:solidFill>
                <a:schemeClr val="accent5"/>
              </a:solidFill>
            </a:endParaRPr>
          </a:p>
        </p:txBody>
      </p:sp>
      <p:sp>
        <p:nvSpPr>
          <p:cNvPr id="5" name="文本框 4"/>
          <p:cNvSpPr txBox="1"/>
          <p:nvPr/>
        </p:nvSpPr>
        <p:spPr>
          <a:xfrm>
            <a:off x="1929113" y="1600979"/>
            <a:ext cx="7000892" cy="4399915"/>
          </a:xfrm>
          <a:prstGeom prst="rect">
            <a:avLst/>
          </a:prstGeom>
          <a:noFill/>
        </p:spPr>
        <p:txBody>
          <a:bodyPr wrap="square" rtlCol="0">
            <a:spAutoFit/>
          </a:bodyPr>
          <a:lstStyle/>
          <a:p>
            <a:r>
              <a:rPr kumimoji="1" lang="en-US" altLang="zh-CN" sz="2800" dirty="0" smtClean="0">
                <a:latin typeface="Times New Roman" panose="02020603050405020304" pitchFamily="18" charset="0"/>
                <a:cs typeface="Times New Roman" panose="02020603050405020304" pitchFamily="18" charset="0"/>
              </a:rPr>
              <a:t>Part 1  Para.</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1</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S</a:t>
            </a:r>
            <a:r>
              <a:rPr kumimoji="1" lang="en-US" altLang="zh-CN" sz="2800" dirty="0" smtClean="0">
                <a:latin typeface="Times New Roman" panose="02020603050405020304" pitchFamily="18" charset="0"/>
                <a:cs typeface="Times New Roman" panose="02020603050405020304" pitchFamily="18" charset="0"/>
              </a:rPr>
              <a:t>how her _____________   		        </a:t>
            </a:r>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r>
              <a:rPr kumimoji="1" lang="en-US" altLang="zh-CN" sz="2800" dirty="0" smtClean="0">
                <a:latin typeface="Times New Roman" panose="02020603050405020304" pitchFamily="18" charset="0"/>
                <a:cs typeface="Times New Roman" panose="02020603050405020304" pitchFamily="18" charset="0"/>
              </a:rPr>
              <a:t>Part 2  </a:t>
            </a:r>
            <a:r>
              <a:rPr kumimoji="1" lang="en-US" altLang="zh-CN" sz="2800" dirty="0" err="1" smtClean="0">
                <a:latin typeface="Times New Roman" panose="02020603050405020304" pitchFamily="18" charset="0"/>
                <a:cs typeface="Times New Roman" panose="02020603050405020304" pitchFamily="18" charset="0"/>
              </a:rPr>
              <a:t>Paras.</a:t>
            </a:r>
            <a:r>
              <a:rPr kumimoji="1" lang="en-US" altLang="zh-CN" sz="2800" dirty="0" smtClean="0">
                <a:latin typeface="Times New Roman" panose="02020603050405020304" pitchFamily="18" charset="0"/>
                <a:cs typeface="Times New Roman" panose="02020603050405020304" pitchFamily="18" charset="0"/>
              </a:rPr>
              <a:t> 2</a:t>
            </a:r>
            <a:r>
              <a:rPr kumimoji="1" lang="en-US" altLang="zh-CN" sz="2800" dirty="0" smtClean="0">
                <a:latin typeface="微软雅黑" panose="020B0503020204020204" charset="-122"/>
                <a:ea typeface="微软雅黑" panose="020B0503020204020204" charset="-122"/>
                <a:cs typeface="Times New Roman" panose="02020603050405020304" pitchFamily="18" charset="0"/>
              </a:rPr>
              <a:t>–</a:t>
            </a:r>
            <a:r>
              <a:rPr kumimoji="1" lang="en-US" altLang="zh-CN" sz="2800" dirty="0" smtClean="0">
                <a:latin typeface="Times New Roman" panose="02020603050405020304" pitchFamily="18" charset="0"/>
                <a:cs typeface="Times New Roman" panose="02020603050405020304" pitchFamily="18" charset="0"/>
              </a:rPr>
              <a:t>4  Offer _______ on how to   		          improve the relationship</a:t>
            </a:r>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r>
              <a:rPr kumimoji="1" lang="en-US" altLang="zh-CN" sz="2800" dirty="0" smtClean="0">
                <a:latin typeface="Times New Roman" panose="02020603050405020304" pitchFamily="18" charset="0"/>
                <a:cs typeface="Times New Roman" panose="02020603050405020304" pitchFamily="18" charset="0"/>
              </a:rPr>
              <a:t>Part 3  Para. 5</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End the letter with _______</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		          message</a:t>
            </a:r>
            <a:endParaRPr kumimoji="1"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196649" y="1611643"/>
            <a:ext cx="2500330" cy="521970"/>
          </a:xfrm>
          <a:prstGeom prst="rect">
            <a:avLst/>
          </a:prstGeom>
          <a:noFill/>
        </p:spPr>
        <p:txBody>
          <a:bodyPr wrap="square" rtlCol="0">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understanding</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2" name="文本框 11"/>
          <p:cNvSpPr txBox="1"/>
          <p:nvPr/>
        </p:nvSpPr>
        <p:spPr>
          <a:xfrm>
            <a:off x="7353607" y="4991745"/>
            <a:ext cx="1500198" cy="521970"/>
          </a:xfrm>
          <a:prstGeom prst="rect">
            <a:avLst/>
          </a:prstGeom>
          <a:noFill/>
        </p:spPr>
        <p:txBody>
          <a:bodyPr wrap="square" rtlCol="0">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positive</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8" name="矩形 17"/>
          <p:cNvSpPr/>
          <p:nvPr/>
        </p:nvSpPr>
        <p:spPr>
          <a:xfrm>
            <a:off x="5582293" y="3302022"/>
            <a:ext cx="1111885" cy="521970"/>
          </a:xfrm>
          <a:prstGeom prst="rect">
            <a:avLst/>
          </a:prstGeom>
        </p:spPr>
        <p:txBody>
          <a:bodyPr wrap="none">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advice</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5" name="Text Box 37" descr="画布"/>
          <p:cNvSpPr txBox="1">
            <a:spLocks noChangeArrowheads="1"/>
          </p:cNvSpPr>
          <p:nvPr/>
        </p:nvSpPr>
        <p:spPr bwMode="auto">
          <a:xfrm>
            <a:off x="214949" y="1562721"/>
            <a:ext cx="2071670"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Beginning</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6" name="AutoShape 38"/>
          <p:cNvSpPr>
            <a:spLocks noChangeArrowheads="1"/>
          </p:cNvSpPr>
          <p:nvPr/>
        </p:nvSpPr>
        <p:spPr bwMode="auto">
          <a:xfrm rot="5400000">
            <a:off x="585603" y="2549357"/>
            <a:ext cx="762000" cy="217488"/>
          </a:xfrm>
          <a:prstGeom prst="chevron">
            <a:avLst>
              <a:gd name="adj" fmla="val 87591"/>
            </a:avLst>
          </a:prstGeom>
          <a:solidFill>
            <a:srgbClr val="000000">
              <a:alpha val="70000"/>
            </a:srgbClr>
          </a:solidFill>
          <a:ln w="9525" algn="ctr">
            <a:noFill/>
            <a:miter lim="800000"/>
          </a:ln>
          <a:effec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7" name="AutoShape 39"/>
          <p:cNvSpPr>
            <a:spLocks noChangeArrowheads="1"/>
          </p:cNvSpPr>
          <p:nvPr/>
        </p:nvSpPr>
        <p:spPr bwMode="auto">
          <a:xfrm rot="5400000">
            <a:off x="585603" y="4263870"/>
            <a:ext cx="762000" cy="217487"/>
          </a:xfrm>
          <a:prstGeom prst="chevron">
            <a:avLst>
              <a:gd name="adj" fmla="val 87591"/>
            </a:avLst>
          </a:prstGeom>
          <a:solidFill>
            <a:srgbClr val="000000">
              <a:alpha val="70000"/>
            </a:srgbClr>
          </a:solidFill>
          <a:ln w="9525" algn="ctr">
            <a:noFill/>
            <a:miter lim="800000"/>
          </a:ln>
          <a:effec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9" name="Text Box 40" descr="画布"/>
          <p:cNvSpPr txBox="1">
            <a:spLocks noChangeArrowheads="1"/>
          </p:cNvSpPr>
          <p:nvPr/>
        </p:nvSpPr>
        <p:spPr bwMode="auto">
          <a:xfrm>
            <a:off x="429231" y="3277233"/>
            <a:ext cx="1357322"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Body</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20" name="Text Box 41" descr="画布"/>
          <p:cNvSpPr txBox="1">
            <a:spLocks noChangeArrowheads="1"/>
          </p:cNvSpPr>
          <p:nvPr/>
        </p:nvSpPr>
        <p:spPr bwMode="auto">
          <a:xfrm>
            <a:off x="286355" y="4991745"/>
            <a:ext cx="1643042"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Ending</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1" name="Text Box 7"/>
          <p:cNvSpPr txBox="1">
            <a:spLocks noChangeArrowheads="1"/>
          </p:cNvSpPr>
          <p:nvPr/>
        </p:nvSpPr>
        <p:spPr bwMode="auto">
          <a:xfrm>
            <a:off x="214282" y="6000768"/>
            <a:ext cx="1785918" cy="706755"/>
          </a:xfrm>
          <a:prstGeom prst="rect">
            <a:avLst/>
          </a:prstGeom>
          <a:noFill/>
          <a:ln w="9525">
            <a:noFill/>
            <a:miter lim="800000"/>
          </a:ln>
          <a:effectLst/>
        </p:spPr>
        <p:txBody>
          <a:bodyPr wrap="square">
            <a:spAutoFit/>
          </a:bodyPr>
          <a:lstStyle/>
          <a:p>
            <a:pPr algn="ctr">
              <a:spcBef>
                <a:spcPct val="50000"/>
              </a:spcBef>
            </a:pPr>
            <a:r>
              <a:rPr lang="en-US" altLang="zh-CN" sz="2000" dirty="0" smtClean="0">
                <a:solidFill>
                  <a:schemeClr val="bg1"/>
                </a:solidFill>
                <a:latin typeface="Times New Roman" panose="02020603050405020304" pitchFamily="18" charset="0"/>
                <a:cs typeface="Times New Roman" panose="02020603050405020304" pitchFamily="18" charset="0"/>
              </a:rPr>
              <a:t>Letter of advice</a:t>
            </a:r>
            <a:endParaRPr lang="en-US" altLang="zh-CN" sz="2000" dirty="0" smtClean="0">
              <a:solidFill>
                <a:schemeClr val="bg1"/>
              </a:solidFill>
              <a:latin typeface="Times New Roman" panose="02020603050405020304" pitchFamily="18" charset="0"/>
              <a:cs typeface="Times New Roman" panose="02020603050405020304" pitchFamily="18" charset="0"/>
            </a:endParaRPr>
          </a:p>
        </p:txBody>
      </p:sp>
      <p:sp>
        <p:nvSpPr>
          <p:cNvPr id="23" name="AutoShape 3"/>
          <p:cNvSpPr>
            <a:spLocks noChangeArrowheads="1"/>
          </p:cNvSpPr>
          <p:nvPr/>
        </p:nvSpPr>
        <p:spPr bwMode="auto">
          <a:xfrm>
            <a:off x="72175" y="71414"/>
            <a:ext cx="3000396" cy="1000132"/>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Learning about</a:t>
            </a:r>
            <a:endParaRPr lang="zh-CN" altLang="en-US" sz="2400" dirty="0" smtClean="0">
              <a:solidFill>
                <a:schemeClr val="bg1"/>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the</a:t>
            </a:r>
            <a:r>
              <a:rPr lang="en-US" altLang="zh-CN" sz="2400" dirty="0" smtClean="0">
                <a:solidFill>
                  <a:srgbClr val="FF6600"/>
                </a:solidFill>
                <a:latin typeface="Broadway" panose="04040905080B02020502" pitchFamily="82" charset="0"/>
              </a:rPr>
              <a:t> structure  </a:t>
            </a:r>
            <a:endParaRPr lang="en-US" altLang="zh-CN" sz="2400" dirty="0" smtClean="0">
              <a:solidFill>
                <a:srgbClr val="FF6600"/>
              </a:solidFill>
              <a:latin typeface="Broadway" panose="04040905080B020205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8" grpId="0"/>
      <p:bldP spid="15" grpId="0" bldLvl="0" animBg="1"/>
      <p:bldP spid="16" grpId="0" bldLvl="0" animBg="1"/>
      <p:bldP spid="17" grpId="0" bldLvl="0" animBg="1"/>
      <p:bldP spid="19"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3" name="Group 7"/>
          <p:cNvGrpSpPr/>
          <p:nvPr/>
        </p:nvGrpSpPr>
        <p:grpSpPr bwMode="auto">
          <a:xfrm>
            <a:off x="642908" y="357166"/>
            <a:ext cx="7454900" cy="1000126"/>
            <a:chOff x="632" y="1179"/>
            <a:chExt cx="4696" cy="630"/>
          </a:xfrm>
        </p:grpSpPr>
        <p:sp>
          <p:nvSpPr>
            <p:cNvPr id="4" name="AutoShape 5"/>
            <p:cNvSpPr>
              <a:spLocks noChangeArrowheads="1"/>
            </p:cNvSpPr>
            <p:nvPr/>
          </p:nvSpPr>
          <p:spPr bwMode="auto">
            <a:xfrm rot="5400000">
              <a:off x="542" y="1449"/>
              <a:ext cx="405" cy="225"/>
            </a:xfrm>
            <a:prstGeom prst="chevron">
              <a:avLst>
                <a:gd name="adj" fmla="val 36193"/>
              </a:avLst>
            </a:prstGeom>
            <a:solidFill>
              <a:schemeClr val="tx2"/>
            </a:solidFill>
            <a:ln w="3175" algn="ctr">
              <a:noFill/>
              <a:miter lim="800000"/>
            </a:ln>
            <a:effectLst/>
          </p:spPr>
          <p:txBody>
            <a:bodyPr wrap="none" anchor="ctr"/>
            <a:lstStyle/>
            <a:p>
              <a:endParaRPr lang="zh-CN" altLang="en-US"/>
            </a:p>
          </p:txBody>
        </p:sp>
        <p:sp>
          <p:nvSpPr>
            <p:cNvPr id="5" name="矩形: 圆角 14"/>
            <p:cNvSpPr>
              <a:spLocks noChangeArrowheads="1"/>
            </p:cNvSpPr>
            <p:nvPr/>
          </p:nvSpPr>
          <p:spPr bwMode="auto">
            <a:xfrm>
              <a:off x="889" y="1179"/>
              <a:ext cx="4439" cy="630"/>
            </a:xfrm>
            <a:prstGeom prst="roundRect">
              <a:avLst>
                <a:gd name="adj" fmla="val 16667"/>
              </a:avLst>
            </a:prstGeom>
            <a:noFill/>
            <a:ln w="3175">
              <a:solidFill>
                <a:schemeClr val="tx2"/>
              </a:solidFill>
              <a:miter lim="800000"/>
            </a:ln>
          </p:spPr>
          <p:txBody>
            <a:bodyPr anchor="ctr"/>
            <a:lstStyle/>
            <a:p>
              <a:pPr>
                <a:lnSpc>
                  <a:spcPct val="120000"/>
                </a:lnSpc>
              </a:pPr>
              <a:r>
                <a:rPr lang="en-US" altLang="zh-CN" sz="2400" dirty="0" smtClean="0">
                  <a:solidFill>
                    <a:srgbClr val="000000"/>
                  </a:solidFill>
                  <a:latin typeface="Times New Roman" panose="02020603050405020304" pitchFamily="18" charset="0"/>
                </a:rPr>
                <a:t>Why does Cynthia show her understanding to Rebecca at the very beginning?</a:t>
              </a:r>
              <a:endParaRPr lang="en-US" altLang="zh-CN" sz="2400" dirty="0">
                <a:solidFill>
                  <a:srgbClr val="000000"/>
                </a:solidFill>
                <a:latin typeface="Times New Roman" panose="02020603050405020304" pitchFamily="18" charset="0"/>
              </a:endParaRPr>
            </a:p>
          </p:txBody>
        </p:sp>
      </p:grpSp>
      <p:grpSp>
        <p:nvGrpSpPr>
          <p:cNvPr id="6" name="Group 11"/>
          <p:cNvGrpSpPr/>
          <p:nvPr/>
        </p:nvGrpSpPr>
        <p:grpSpPr bwMode="auto">
          <a:xfrm>
            <a:off x="642909" y="2786058"/>
            <a:ext cx="7454901" cy="952500"/>
            <a:chOff x="632" y="1203"/>
            <a:chExt cx="4696" cy="600"/>
          </a:xfrm>
        </p:grpSpPr>
        <p:sp>
          <p:nvSpPr>
            <p:cNvPr id="7" name="AutoShape 12"/>
            <p:cNvSpPr>
              <a:spLocks noChangeArrowheads="1"/>
            </p:cNvSpPr>
            <p:nvPr/>
          </p:nvSpPr>
          <p:spPr bwMode="auto">
            <a:xfrm rot="5400000">
              <a:off x="542" y="1428"/>
              <a:ext cx="405" cy="225"/>
            </a:xfrm>
            <a:prstGeom prst="chevron">
              <a:avLst>
                <a:gd name="adj" fmla="val 36193"/>
              </a:avLst>
            </a:prstGeom>
            <a:solidFill>
              <a:schemeClr val="tx2"/>
            </a:solidFill>
            <a:ln w="3175" algn="ctr">
              <a:noFill/>
              <a:miter lim="800000"/>
            </a:ln>
            <a:effectLst/>
          </p:spPr>
          <p:txBody>
            <a:bodyPr wrap="none" anchor="ctr"/>
            <a:lstStyle/>
            <a:p>
              <a:endParaRPr lang="zh-CN" altLang="en-US"/>
            </a:p>
          </p:txBody>
        </p:sp>
        <p:sp>
          <p:nvSpPr>
            <p:cNvPr id="8" name="矩形: 圆角 14"/>
            <p:cNvSpPr>
              <a:spLocks noChangeArrowheads="1"/>
            </p:cNvSpPr>
            <p:nvPr/>
          </p:nvSpPr>
          <p:spPr bwMode="auto">
            <a:xfrm>
              <a:off x="889" y="1203"/>
              <a:ext cx="4439" cy="600"/>
            </a:xfrm>
            <a:prstGeom prst="roundRect">
              <a:avLst>
                <a:gd name="adj" fmla="val 16667"/>
              </a:avLst>
            </a:prstGeom>
            <a:noFill/>
            <a:ln w="3175">
              <a:solidFill>
                <a:schemeClr val="tx2"/>
              </a:solidFill>
              <a:miter lim="800000"/>
            </a:ln>
          </p:spPr>
          <p:txBody>
            <a:bodyPr anchor="ctr"/>
            <a:lstStyle/>
            <a:p>
              <a:pPr>
                <a:lnSpc>
                  <a:spcPct val="120000"/>
                </a:lnSpc>
              </a:pPr>
              <a:r>
                <a:rPr lang="en-US" altLang="zh-CN" sz="2400" dirty="0" smtClean="0">
                  <a:solidFill>
                    <a:srgbClr val="000000"/>
                  </a:solidFill>
                  <a:latin typeface="Times New Roman" panose="02020603050405020304" pitchFamily="18" charset="0"/>
                </a:rPr>
                <a:t>How does Cynthia illustrate her points?</a:t>
              </a:r>
              <a:endParaRPr lang="en-US" altLang="zh-CN" sz="2400" dirty="0" smtClean="0">
                <a:solidFill>
                  <a:srgbClr val="000000"/>
                </a:solidFill>
                <a:latin typeface="Times New Roman" panose="02020603050405020304" pitchFamily="18" charset="0"/>
              </a:endParaRPr>
            </a:p>
          </p:txBody>
        </p:sp>
      </p:grpSp>
      <p:sp>
        <p:nvSpPr>
          <p:cNvPr id="9" name="AutoShape 24"/>
          <p:cNvSpPr/>
          <p:nvPr/>
        </p:nvSpPr>
        <p:spPr bwMode="auto">
          <a:xfrm>
            <a:off x="3786182" y="1643050"/>
            <a:ext cx="4572000" cy="857256"/>
          </a:xfrm>
          <a:prstGeom prst="borderCallout2">
            <a:avLst>
              <a:gd name="adj1" fmla="val 18750"/>
              <a:gd name="adj2" fmla="val -1667"/>
              <a:gd name="adj3" fmla="val 18750"/>
              <a:gd name="adj4" fmla="val -4968"/>
              <a:gd name="adj5" fmla="val 100523"/>
              <a:gd name="adj6" fmla="val -16806"/>
            </a:avLst>
          </a:prstGeom>
          <a:solidFill>
            <a:schemeClr val="tx2"/>
          </a:solidFill>
          <a:ln w="3175" algn="ctr">
            <a:solidFill>
              <a:srgbClr val="3366CC"/>
            </a:solidFill>
            <a:miter lim="800000"/>
          </a:ln>
          <a:effectLst/>
        </p:spPr>
        <p:txBody>
          <a:bodyPr anchor="ctr"/>
          <a:lstStyle/>
          <a:p>
            <a:r>
              <a:rPr lang="en-US" altLang="zh-CN" sz="2000" dirty="0" smtClean="0">
                <a:solidFill>
                  <a:schemeClr val="bg1"/>
                </a:solidFill>
                <a:latin typeface="Britannic Bold" panose="020B0903060703020204" pitchFamily="34" charset="0"/>
              </a:rPr>
              <a:t>To shorten the distance between them and make her advice easily accepted.</a:t>
            </a:r>
            <a:endParaRPr lang="en-US" altLang="zh-CN" sz="2000" dirty="0">
              <a:solidFill>
                <a:schemeClr val="bg1"/>
              </a:solidFill>
              <a:latin typeface="Britannic Bold" panose="020B0903060703020204" pitchFamily="34" charset="0"/>
            </a:endParaRPr>
          </a:p>
        </p:txBody>
      </p:sp>
      <p:sp>
        <p:nvSpPr>
          <p:cNvPr id="10" name="AutoShape 25"/>
          <p:cNvSpPr/>
          <p:nvPr/>
        </p:nvSpPr>
        <p:spPr bwMode="auto">
          <a:xfrm>
            <a:off x="3830320" y="4143375"/>
            <a:ext cx="4572000" cy="571500"/>
          </a:xfrm>
          <a:prstGeom prst="borderCallout2">
            <a:avLst>
              <a:gd name="adj1" fmla="val 18750"/>
              <a:gd name="adj2" fmla="val -1667"/>
              <a:gd name="adj3" fmla="val 18750"/>
              <a:gd name="adj4" fmla="val -4968"/>
              <a:gd name="adj5" fmla="val 100523"/>
              <a:gd name="adj6" fmla="val -16806"/>
            </a:avLst>
          </a:prstGeom>
          <a:solidFill>
            <a:schemeClr val="tx2"/>
          </a:solidFill>
          <a:ln w="3175" algn="ctr">
            <a:solidFill>
              <a:srgbClr val="3366CC"/>
            </a:solidFill>
            <a:miter lim="800000"/>
          </a:ln>
          <a:effectLst/>
        </p:spPr>
        <p:txBody>
          <a:bodyPr anchor="ctr"/>
          <a:lstStyle/>
          <a:p>
            <a:r>
              <a:rPr lang="en-US" altLang="zh-CN" sz="2000" dirty="0" smtClean="0">
                <a:solidFill>
                  <a:schemeClr val="bg1"/>
                </a:solidFill>
                <a:latin typeface="Britannic Bold" panose="020B0903060703020204" pitchFamily="34" charset="0"/>
              </a:rPr>
              <a:t>By sharing personal experiences.</a:t>
            </a:r>
            <a:endParaRPr lang="en-US" altLang="zh-CN" sz="2000" dirty="0">
              <a:solidFill>
                <a:schemeClr val="bg1"/>
              </a:solidFill>
              <a:latin typeface="Britannic Bold" panose="020B0903060703020204" pitchFamily="34" charset="0"/>
            </a:endParaRPr>
          </a:p>
        </p:txBody>
      </p:sp>
      <p:sp>
        <p:nvSpPr>
          <p:cNvPr id="11" name="云形标注 5"/>
          <p:cNvSpPr/>
          <p:nvPr/>
        </p:nvSpPr>
        <p:spPr>
          <a:xfrm>
            <a:off x="0" y="4714884"/>
            <a:ext cx="2643174" cy="1643074"/>
          </a:xfrm>
          <a:prstGeom prst="cloudCallout">
            <a:avLst>
              <a:gd name="adj1" fmla="val -52277"/>
              <a:gd name="adj2" fmla="val 8545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C00000"/>
                </a:solidFill>
                <a:latin typeface="Broadway" panose="04040905080B02020502" pitchFamily="82" charset="0"/>
              </a:rPr>
              <a:t>?</a:t>
            </a:r>
            <a:endParaRPr lang="zh-CN" altLang="en-US" sz="4000" dirty="0">
              <a:solidFill>
                <a:srgbClr val="C00000"/>
              </a:solidFill>
              <a:latin typeface="Broadway" panose="04040905080B02020502" pitchFamily="82" charset="0"/>
            </a:endParaRPr>
          </a:p>
        </p:txBody>
      </p:sp>
      <p:sp>
        <p:nvSpPr>
          <p:cNvPr id="15" name="文本框 4"/>
          <p:cNvSpPr txBox="1"/>
          <p:nvPr/>
        </p:nvSpPr>
        <p:spPr>
          <a:xfrm>
            <a:off x="5643570" y="4857760"/>
            <a:ext cx="2135505" cy="829945"/>
          </a:xfrm>
          <a:prstGeom prst="rect">
            <a:avLst/>
          </a:prstGeom>
          <a:noFill/>
        </p:spPr>
        <p:txBody>
          <a:bodyPr wrap="none" rtlCol="0" anchor="t">
            <a:spAutoFit/>
          </a:bodyPr>
          <a:lstStyle/>
          <a:p>
            <a:r>
              <a:rPr lang="en-US" altLang="zh-CN" sz="4800" b="1" i="1" dirty="0" smtClean="0">
                <a:solidFill>
                  <a:srgbClr val="FF6600"/>
                </a:solidFill>
                <a:latin typeface="Gabriola" panose="04040605051002020D02" charset="0"/>
                <a:cs typeface="Gabriola" panose="04040605051002020D02" charset="0"/>
                <a:sym typeface="+mn-ea"/>
              </a:rPr>
              <a:t>persuasive</a:t>
            </a:r>
            <a:endParaRPr lang="en-US" altLang="zh-CN" sz="4800" b="1" i="1" dirty="0" smtClean="0">
              <a:solidFill>
                <a:srgbClr val="FF6600"/>
              </a:solidFill>
              <a:latin typeface="Gabriola" panose="04040605051002020D02" charset="0"/>
              <a:cs typeface="Gabriola" panose="04040605051002020D02" charset="0"/>
              <a:sym typeface="+mn-ea"/>
            </a:endParaRPr>
          </a:p>
        </p:txBody>
      </p:sp>
      <p:sp>
        <p:nvSpPr>
          <p:cNvPr id="16" name="文本框 5"/>
          <p:cNvSpPr txBox="1"/>
          <p:nvPr/>
        </p:nvSpPr>
        <p:spPr>
          <a:xfrm>
            <a:off x="3071802" y="5534561"/>
            <a:ext cx="1695450" cy="829945"/>
          </a:xfrm>
          <a:prstGeom prst="rect">
            <a:avLst/>
          </a:prstGeom>
          <a:noFill/>
        </p:spPr>
        <p:txBody>
          <a:bodyPr wrap="none" rtlCol="0" anchor="t">
            <a:spAutoFit/>
          </a:bodyPr>
          <a:lstStyle/>
          <a:p>
            <a:r>
              <a:rPr lang="en-US" altLang="zh-CN" sz="4800" b="1" i="1" dirty="0" smtClean="0">
                <a:solidFill>
                  <a:srgbClr val="78AC01"/>
                </a:solidFill>
                <a:latin typeface="Gabriola" panose="04040605051002020D02" charset="0"/>
                <a:cs typeface="Gabriola" panose="04040605051002020D02" charset="0"/>
                <a:sym typeface="+mn-ea"/>
              </a:rPr>
              <a:t>selective</a:t>
            </a:r>
            <a:endParaRPr lang="en-US" altLang="zh-CN" sz="4800" b="1" i="1" dirty="0" smtClean="0">
              <a:solidFill>
                <a:srgbClr val="78AC01"/>
              </a:solidFill>
              <a:latin typeface="Gabriola" panose="04040605051002020D02" charset="0"/>
              <a:cs typeface="Gabriola" panose="04040605051002020D02" charset="0"/>
              <a:sym typeface="+mn-ea"/>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4" name="AutoShape 3"/>
          <p:cNvSpPr>
            <a:spLocks noChangeArrowheads="1"/>
          </p:cNvSpPr>
          <p:nvPr/>
        </p:nvSpPr>
        <p:spPr bwMode="auto">
          <a:xfrm>
            <a:off x="72174" y="71414"/>
            <a:ext cx="4499826" cy="642942"/>
          </a:xfrm>
          <a:prstGeom prst="roundRect">
            <a:avLst>
              <a:gd name="adj" fmla="val 16667"/>
            </a:avLst>
          </a:prstGeom>
          <a:solidFill>
            <a:schemeClr val="tx2"/>
          </a:solidFill>
          <a:ln w="9525">
            <a:noFill/>
            <a:round/>
          </a:ln>
          <a:effectLst/>
        </p:spPr>
        <p:txBody>
          <a:bodyPr wrap="none" anchor="ctr"/>
          <a:lstStyle/>
          <a:p>
            <a:pPr algn="ctr"/>
            <a:r>
              <a:rPr lang="en-US" altLang="zh-CN" sz="2000" dirty="0" smtClean="0">
                <a:solidFill>
                  <a:schemeClr val="bg1"/>
                </a:solidFill>
                <a:latin typeface="Broadway" panose="04040905080B02020502" pitchFamily="82" charset="0"/>
              </a:rPr>
              <a:t>Learning </a:t>
            </a:r>
            <a:r>
              <a:rPr lang="en-US" altLang="zh-CN" sz="2000" dirty="0" smtClean="0">
                <a:solidFill>
                  <a:schemeClr val="bg1"/>
                </a:solidFill>
                <a:latin typeface="Broadway" panose="04040905080B02020502" pitchFamily="82" charset="0"/>
              </a:rPr>
              <a:t>about the</a:t>
            </a:r>
            <a:r>
              <a:rPr lang="en-US" altLang="zh-CN" sz="2000" dirty="0" smtClean="0">
                <a:solidFill>
                  <a:srgbClr val="FF6600"/>
                </a:solidFill>
                <a:latin typeface="Broadway" panose="04040905080B02020502" pitchFamily="82" charset="0"/>
              </a:rPr>
              <a:t> language</a:t>
            </a:r>
            <a:endParaRPr lang="en-US" altLang="zh-CN" sz="2000" dirty="0" smtClean="0">
              <a:solidFill>
                <a:srgbClr val="FF6600"/>
              </a:solidFill>
              <a:latin typeface="Broadway" panose="04040905080B02020502" pitchFamily="82" charset="0"/>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
        <p:nvSpPr>
          <p:cNvPr id="3" name="流程图: 可选过程 2"/>
          <p:cNvSpPr/>
          <p:nvPr/>
        </p:nvSpPr>
        <p:spPr>
          <a:xfrm>
            <a:off x="635635" y="1124585"/>
            <a:ext cx="3479800" cy="444246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4643120" y="1124585"/>
            <a:ext cx="3381375" cy="437070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43280" y="1544320"/>
            <a:ext cx="2957830" cy="3633470"/>
          </a:xfrm>
          <a:prstGeom prst="rect">
            <a:avLst/>
          </a:prstGeom>
          <a:noFill/>
        </p:spPr>
        <p:txBody>
          <a:bodyPr wrap="square" rtlCol="0" anchor="t">
            <a:spAutoFit/>
          </a:bodyPr>
          <a:p>
            <a:pPr lvl="0">
              <a:lnSpc>
                <a:spcPct val="90000"/>
              </a:lnSpc>
              <a:spcBef>
                <a:spcPct val="0"/>
              </a:spcBef>
              <a:spcAft>
                <a:spcPct val="35000"/>
              </a:spcAft>
            </a:pPr>
            <a:r>
              <a:rPr lang="en-US" altLang="zh-CN" sz="2800" dirty="0" smtClean="0">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Be polite and considerate.</a:t>
            </a:r>
            <a:endParaRPr lang="zh-CN" altLang="en-US" dirty="0">
              <a:solidFill>
                <a:schemeClr val="tx1"/>
              </a:solidFill>
              <a:effectLst>
                <a:outerShdw blurRad="38100" dist="19050" dir="2700000" algn="tl" rotWithShape="0">
                  <a:schemeClr val="dk1">
                    <a:alpha val="40000"/>
                  </a:schemeClr>
                </a:outerShdw>
              </a:effectLst>
              <a:latin typeface="Broadway" panose="04040905080B02020502" pitchFamily="82"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I understand your feelings/how you feel. </a:t>
            </a:r>
            <a:endParaRPr lang="zh-CN" altLang="en-US" dirty="0">
              <a:latin typeface="Times New Roman" panose="02020603050405020304" pitchFamily="18" charset="0"/>
              <a:cs typeface="Times New Roman" panose="02020603050405020304" pitchFamily="18"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I hope … I wish you all the best.</a:t>
            </a:r>
            <a:endParaRPr lang="zh-CN" dirty="0">
              <a:latin typeface="Times New Roman" panose="02020603050405020304" pitchFamily="18" charset="0"/>
              <a:cs typeface="Times New Roman" panose="02020603050405020304" pitchFamily="18"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Everything will turn out all right, I promise.</a:t>
            </a:r>
            <a:endParaRPr lang="zh-CN" altLang="en-US"/>
          </a:p>
        </p:txBody>
      </p:sp>
      <p:sp>
        <p:nvSpPr>
          <p:cNvPr id="8" name="文本框 7"/>
          <p:cNvSpPr txBox="1"/>
          <p:nvPr/>
        </p:nvSpPr>
        <p:spPr>
          <a:xfrm>
            <a:off x="5064125" y="1544320"/>
            <a:ext cx="2726055" cy="3172460"/>
          </a:xfrm>
          <a:prstGeom prst="rect">
            <a:avLst/>
          </a:prstGeom>
          <a:noFill/>
        </p:spPr>
        <p:txBody>
          <a:bodyPr wrap="square" rtlCol="0" anchor="t">
            <a:spAutoFit/>
          </a:bodyPr>
          <a:p>
            <a:pPr lvl="0" algn="l">
              <a:lnSpc>
                <a:spcPct val="90000"/>
              </a:lnSpc>
              <a:spcAft>
                <a:spcPct val="35000"/>
              </a:spcAft>
              <a:buClrTx/>
              <a:buSzTx/>
              <a:buFontTx/>
            </a:pPr>
            <a:r>
              <a:rPr lang="en-US" altLang="zh-CN" sz="2800" dirty="0" smtClean="0">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Be logical and well-organized.</a:t>
            </a:r>
            <a:endParaRPr lang="en-US" altLang="zh-CN" sz="2800" dirty="0" smtClean="0">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marL="285750" lvl="1" indent="-285750" algn="l">
              <a:lnSpc>
                <a:spcPct val="150000"/>
              </a:lnSpc>
              <a:spcAft>
                <a:spcPct val="15000"/>
              </a:spcAft>
              <a:buClrTx/>
              <a:buSz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Try following these pieces of advice and see if they help improve your relationship. </a:t>
            </a:r>
            <a:endParaRPr lang="en-US" dirty="0" smtClean="0">
              <a:latin typeface="Times New Roman" panose="02020603050405020304" pitchFamily="18" charset="0"/>
              <a:cs typeface="Times New Roman" panose="02020603050405020304" pitchFamily="18" charset="0"/>
              <a:sym typeface="+mn-ea"/>
            </a:endParaRPr>
          </a:p>
          <a:p>
            <a:pPr marL="285750" lvl="1" indent="-285750" algn="l">
              <a:lnSpc>
                <a:spcPct val="150000"/>
              </a:lnSpc>
              <a:spcAft>
                <a:spcPct val="15000"/>
              </a:spcAft>
              <a:buClrTx/>
              <a:buSz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First, … Second,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7" name="Rectangle 6" descr="画布"/>
          <p:cNvSpPr>
            <a:spLocks noChangeArrowheads="1"/>
          </p:cNvSpPr>
          <p:nvPr/>
        </p:nvSpPr>
        <p:spPr bwMode="auto">
          <a:xfrm>
            <a:off x="347345" y="1102995"/>
            <a:ext cx="8380730" cy="829945"/>
          </a:xfrm>
          <a:prstGeom prst="rect">
            <a:avLst/>
          </a:prstGeom>
          <a:noFill/>
          <a:ln w="9525" algn="ctr">
            <a:noFill/>
            <a:miter lim="800000"/>
          </a:ln>
          <a:effectLst/>
        </p:spPr>
        <p:txBody>
          <a:bodyPr wrap="square" anchor="ctr">
            <a:spAutoFit/>
          </a:bodyPr>
          <a:lstStyle/>
          <a:p>
            <a:r>
              <a:rPr lang="en-US" altLang="zh-CN" sz="2400" dirty="0" smtClean="0">
                <a:latin typeface="Times New Roman" panose="02020603050405020304" pitchFamily="18" charset="0"/>
                <a:cs typeface="Times New Roman" panose="02020603050405020304" pitchFamily="18" charset="0"/>
              </a:rPr>
              <a:t>Write a letter of advice in response to Simon’s problem following the instructions:</a:t>
            </a:r>
            <a:endParaRPr lang="en-US" altLang="zh-CN" sz="2400" dirty="0"/>
          </a:p>
        </p:txBody>
      </p:sp>
      <p:sp>
        <p:nvSpPr>
          <p:cNvPr id="20" name="AutoShape 9"/>
          <p:cNvSpPr>
            <a:spLocks noChangeArrowheads="1"/>
          </p:cNvSpPr>
          <p:nvPr/>
        </p:nvSpPr>
        <p:spPr bwMode="auto">
          <a:xfrm>
            <a:off x="428596" y="2357430"/>
            <a:ext cx="8134350" cy="3071834"/>
          </a:xfrm>
          <a:prstGeom prst="flowChartPunchedCard">
            <a:avLst/>
          </a:prstGeom>
          <a:noFill/>
          <a:ln w="3175" algn="ctr">
            <a:solidFill>
              <a:srgbClr val="003366"/>
            </a:solidFill>
            <a:miter lim="800000"/>
          </a:ln>
          <a:effectLst/>
        </p:spPr>
        <p:txBody>
          <a:bodyPr wrap="none" anchor="ctr"/>
          <a:lstStyle/>
          <a:p>
            <a:endParaRPr lang="zh-CN" altLang="zh-CN">
              <a:solidFill>
                <a:srgbClr val="000099"/>
              </a:solidFill>
            </a:endParaRPr>
          </a:p>
        </p:txBody>
      </p:sp>
      <p:sp>
        <p:nvSpPr>
          <p:cNvPr id="22" name="Text Box 12" descr="画布"/>
          <p:cNvSpPr txBox="1">
            <a:spLocks noChangeArrowheads="1"/>
          </p:cNvSpPr>
          <p:nvPr/>
        </p:nvSpPr>
        <p:spPr bwMode="auto">
          <a:xfrm>
            <a:off x="785786" y="3819734"/>
            <a:ext cx="7162800" cy="607695"/>
          </a:xfrm>
          <a:prstGeom prst="rect">
            <a:avLst/>
          </a:prstGeom>
          <a:noFill/>
          <a:ln w="9525" algn="ctr">
            <a:noFill/>
            <a:miter lim="800000"/>
          </a:ln>
          <a:effectLst/>
        </p:spPr>
        <p:txBody>
          <a:bodyPr>
            <a:spAutoFit/>
          </a:bodyPr>
          <a:lstStyle/>
          <a:p>
            <a:pPr marL="342900" indent="-342900">
              <a:lnSpc>
                <a:spcPct val="140000"/>
              </a:lnSpc>
              <a:spcBef>
                <a:spcPct val="50000"/>
              </a:spcBef>
              <a:buFont typeface="Arial" panose="020B0604020202020204" pitchFamily="34" charset="0"/>
              <a:buChar char="•"/>
            </a:pPr>
            <a:r>
              <a:rPr lang="en-US" altLang="zh-CN" sz="2000" dirty="0" smtClean="0">
                <a:solidFill>
                  <a:srgbClr val="000000"/>
                </a:solidFill>
                <a:latin typeface="Times New Roman" panose="02020603050405020304" pitchFamily="18" charset="0"/>
                <a:cs typeface="Times New Roman" panose="02020603050405020304" pitchFamily="18" charset="0"/>
              </a:rPr>
              <a:t>Mind the </a:t>
            </a:r>
            <a:r>
              <a:rPr lang="en-US" altLang="zh-CN" sz="2400" dirty="0" smtClean="0">
                <a:solidFill>
                  <a:srgbClr val="990000"/>
                </a:solidFill>
                <a:latin typeface="Monotype Corsiva" panose="03010101010201010101" pitchFamily="66" charset="0"/>
                <a:cs typeface="Times New Roman" panose="02020603050405020304" pitchFamily="18" charset="0"/>
              </a:rPr>
              <a:t>structure</a:t>
            </a:r>
            <a:r>
              <a:rPr lang="en-US" altLang="zh-CN" sz="2000" dirty="0" smtClean="0">
                <a:solidFill>
                  <a:srgbClr val="000000"/>
                </a:solidFill>
                <a:latin typeface="Times New Roman" panose="02020603050405020304" pitchFamily="18" charset="0"/>
                <a:cs typeface="Times New Roman" panose="02020603050405020304" pitchFamily="18" charset="0"/>
              </a:rPr>
              <a:t> and </a:t>
            </a:r>
            <a:r>
              <a:rPr lang="en-US" altLang="zh-CN" sz="2400" dirty="0" smtClean="0">
                <a:solidFill>
                  <a:srgbClr val="990000"/>
                </a:solidFill>
                <a:latin typeface="Monotype Corsiva" panose="03010101010201010101" pitchFamily="66" charset="0"/>
                <a:cs typeface="Times New Roman" panose="02020603050405020304" pitchFamily="18" charset="0"/>
              </a:rPr>
              <a:t>language</a:t>
            </a:r>
            <a:r>
              <a:rPr lang="en-US" altLang="zh-CN" sz="2000" dirty="0" smtClean="0">
                <a:solidFill>
                  <a:srgbClr val="000000"/>
                </a:solidFill>
                <a:latin typeface="Times New Roman" panose="02020603050405020304" pitchFamily="18" charset="0"/>
                <a:cs typeface="Times New Roman" panose="02020603050405020304" pitchFamily="18" charset="0"/>
              </a:rPr>
              <a:t>.</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
        <p:nvSpPr>
          <p:cNvPr id="24" name="Rectangle 17" descr="画布"/>
          <p:cNvSpPr>
            <a:spLocks noChangeArrowheads="1"/>
          </p:cNvSpPr>
          <p:nvPr/>
        </p:nvSpPr>
        <p:spPr bwMode="auto">
          <a:xfrm>
            <a:off x="790546" y="4753285"/>
            <a:ext cx="7629582" cy="460375"/>
          </a:xfrm>
          <a:prstGeom prst="rect">
            <a:avLst/>
          </a:prstGeom>
          <a:noFill/>
          <a:ln w="9525" algn="ctr">
            <a:noFill/>
            <a:miter lim="800000"/>
          </a:ln>
          <a:effectLst/>
        </p:spPr>
        <p:txBody>
          <a:bodyPr wrap="square">
            <a:spAutoFit/>
          </a:bodyPr>
          <a:lstStyle/>
          <a:p>
            <a:pPr marL="342900" indent="-342900" algn="just">
              <a:spcBef>
                <a:spcPct val="50000"/>
              </a:spcBef>
              <a:buFont typeface="Arial" panose="020B0604020202020204" pitchFamily="34" charset="0"/>
              <a:buChar char="•"/>
            </a:pPr>
            <a:r>
              <a:rPr lang="en-US" altLang="zh-CN" sz="2000" dirty="0" smtClean="0">
                <a:solidFill>
                  <a:srgbClr val="000000"/>
                </a:solidFill>
                <a:latin typeface="Times New Roman" panose="02020603050405020304" pitchFamily="18" charset="0"/>
                <a:cs typeface="Times New Roman" panose="02020603050405020304" pitchFamily="18" charset="0"/>
              </a:rPr>
              <a:t>Limit your letter to about </a:t>
            </a:r>
            <a:r>
              <a:rPr lang="en-US" altLang="zh-CN" sz="2400" dirty="0" smtClean="0">
                <a:solidFill>
                  <a:srgbClr val="990000"/>
                </a:solidFill>
                <a:latin typeface="Monotype Corsiva" panose="03010101010201010101" pitchFamily="66" charset="0"/>
                <a:cs typeface="Times New Roman" panose="02020603050405020304" pitchFamily="18" charset="0"/>
              </a:rPr>
              <a:t>150 </a:t>
            </a:r>
            <a:r>
              <a:rPr lang="en-US" altLang="zh-CN" sz="2000" dirty="0" smtClean="0">
                <a:solidFill>
                  <a:srgbClr val="000000"/>
                </a:solidFill>
                <a:latin typeface="Times New Roman" panose="02020603050405020304" pitchFamily="18" charset="0"/>
                <a:cs typeface="Times New Roman" panose="02020603050405020304" pitchFamily="18" charset="0"/>
              </a:rPr>
              <a:t>words.</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
        <p:nvSpPr>
          <p:cNvPr id="26" name="AutoShape 6"/>
          <p:cNvSpPr>
            <a:spLocks noChangeArrowheads="1"/>
          </p:cNvSpPr>
          <p:nvPr/>
        </p:nvSpPr>
        <p:spPr bwMode="auto">
          <a:xfrm>
            <a:off x="347634" y="2357430"/>
            <a:ext cx="2143140" cy="571504"/>
          </a:xfrm>
          <a:prstGeom prst="homePlate">
            <a:avLst>
              <a:gd name="adj" fmla="val 75000"/>
            </a:avLst>
          </a:prstGeom>
          <a:solidFill>
            <a:schemeClr val="tx2"/>
          </a:solidFill>
          <a:ln w="9525" algn="ctr">
            <a:noFill/>
            <a:miter lim="800000"/>
          </a:ln>
          <a:effectLst/>
        </p:spPr>
        <p:txBody>
          <a:bodyPr wrap="none" anchor="ctr"/>
          <a:lstStyle/>
          <a:p>
            <a:r>
              <a:rPr lang="en-US" altLang="zh-CN" sz="2400" b="1" dirty="0" smtClean="0">
                <a:solidFill>
                  <a:schemeClr val="bg1"/>
                </a:solidFill>
                <a:latin typeface="Colonna MT" panose="04020805060202030203" pitchFamily="82" charset="0"/>
              </a:rPr>
              <a:t>Requirements</a:t>
            </a:r>
            <a:endParaRPr lang="en-US" altLang="zh-CN" sz="2400" b="1" dirty="0">
              <a:solidFill>
                <a:schemeClr val="bg1"/>
              </a:solidFill>
              <a:latin typeface="Colonna MT" panose="04020805060202030203" pitchFamily="82" charset="0"/>
            </a:endParaRPr>
          </a:p>
        </p:txBody>
      </p:sp>
      <p:grpSp>
        <p:nvGrpSpPr>
          <p:cNvPr id="2" name="组合 13"/>
          <p:cNvGrpSpPr/>
          <p:nvPr/>
        </p:nvGrpSpPr>
        <p:grpSpPr>
          <a:xfrm>
            <a:off x="-32" y="0"/>
            <a:ext cx="4357719" cy="785794"/>
            <a:chOff x="-360702" y="0"/>
            <a:chExt cx="3143063" cy="648072"/>
          </a:xfrm>
        </p:grpSpPr>
        <p:sp>
          <p:nvSpPr>
            <p:cNvPr id="15" name="燕尾形 2"/>
            <p:cNvSpPr/>
            <p:nvPr/>
          </p:nvSpPr>
          <p:spPr>
            <a:xfrm>
              <a:off x="1794092"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6" name="燕尾形 4"/>
            <p:cNvSpPr/>
            <p:nvPr/>
          </p:nvSpPr>
          <p:spPr>
            <a:xfrm>
              <a:off x="2206297"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7" name="五边形 1"/>
            <p:cNvSpPr/>
            <p:nvPr/>
          </p:nvSpPr>
          <p:spPr>
            <a:xfrm>
              <a:off x="-360702" y="0"/>
              <a:ext cx="2318629" cy="64807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3200" b="1" dirty="0" smtClean="0">
                  <a:solidFill>
                    <a:schemeClr val="bg1"/>
                  </a:solidFill>
                  <a:latin typeface="Colonna MT" panose="04020805060202030203" pitchFamily="82" charset="0"/>
                  <a:ea typeface="宋体" panose="02010600030101010101" pitchFamily="2" charset="-122"/>
                </a:rPr>
                <a:t>Writing</a:t>
              </a:r>
              <a:endParaRPr lang="zh-CN" altLang="en-US" sz="3200" b="1" dirty="0">
                <a:solidFill>
                  <a:schemeClr val="bg1"/>
                </a:solidFill>
                <a:latin typeface="Colonna MT" panose="04020805060202030203" pitchFamily="82" charset="0"/>
                <a:ea typeface="宋体" panose="02010600030101010101" pitchFamily="2" charset="-122"/>
              </a:endParaRPr>
            </a:p>
          </p:txBody>
        </p:sp>
      </p:grpSp>
      <p:sp>
        <p:nvSpPr>
          <p:cNvPr id="18" name="Text Box 12" descr="画布"/>
          <p:cNvSpPr txBox="1">
            <a:spLocks noChangeArrowheads="1"/>
          </p:cNvSpPr>
          <p:nvPr/>
        </p:nvSpPr>
        <p:spPr bwMode="auto">
          <a:xfrm>
            <a:off x="776262" y="3214686"/>
            <a:ext cx="7686732" cy="460375"/>
          </a:xfrm>
          <a:prstGeom prst="rect">
            <a:avLst/>
          </a:prstGeom>
          <a:noFill/>
          <a:ln w="9525" algn="ctr">
            <a:noFill/>
            <a:miter lim="800000"/>
          </a:ln>
          <a:effectLst/>
        </p:spPr>
        <p:txBody>
          <a:bodyPr wrap="square">
            <a:spAutoFit/>
          </a:bodyPr>
          <a:lstStyle/>
          <a:p>
            <a:pPr marL="342900" indent="-342900" algn="just">
              <a:spcBef>
                <a:spcPct val="50000"/>
              </a:spcBef>
              <a:buFont typeface="Arial" panose="020B0604020202020204" pitchFamily="34" charset="0"/>
              <a:buChar char="•"/>
            </a:pPr>
            <a:r>
              <a:rPr lang="en-US" altLang="zh-CN" sz="2000" dirty="0" smtClean="0">
                <a:solidFill>
                  <a:srgbClr val="000000"/>
                </a:solidFill>
                <a:latin typeface="Times New Roman" panose="02020603050405020304" pitchFamily="18" charset="0"/>
                <a:cs typeface="Times New Roman" panose="02020603050405020304" pitchFamily="18" charset="0"/>
              </a:rPr>
              <a:t>Use </a:t>
            </a:r>
            <a:r>
              <a:rPr lang="en-US" altLang="zh-CN" sz="2400" dirty="0" smtClean="0">
                <a:solidFill>
                  <a:srgbClr val="990000"/>
                </a:solidFill>
                <a:latin typeface="Monotype Corsiva" panose="03010101010201010101" pitchFamily="66" charset="0"/>
                <a:cs typeface="Times New Roman" panose="02020603050405020304" pitchFamily="18" charset="0"/>
              </a:rPr>
              <a:t>the ideas from the conversation</a:t>
            </a:r>
            <a:r>
              <a:rPr lang="en-US" altLang="zh-CN" sz="2000" dirty="0" smtClean="0">
                <a:solidFill>
                  <a:srgbClr val="000000"/>
                </a:solidFill>
                <a:latin typeface="Times New Roman" panose="02020603050405020304" pitchFamily="18" charset="0"/>
                <a:cs typeface="Times New Roman" panose="02020603050405020304" pitchFamily="18" charset="0"/>
              </a:rPr>
              <a:t> between you and your partner.</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7" name="组合 6"/>
          <p:cNvGrpSpPr/>
          <p:nvPr/>
        </p:nvGrpSpPr>
        <p:grpSpPr>
          <a:xfrm>
            <a:off x="390437" y="2847975"/>
            <a:ext cx="4513033" cy="3401060"/>
            <a:chOff x="357158" y="4168594"/>
            <a:chExt cx="4214842" cy="2403654"/>
          </a:xfrm>
        </p:grpSpPr>
        <p:sp>
          <p:nvSpPr>
            <p:cNvPr id="3" name="同侧圆角矩形 2"/>
            <p:cNvSpPr/>
            <p:nvPr/>
          </p:nvSpPr>
          <p:spPr>
            <a:xfrm>
              <a:off x="357158" y="4214818"/>
              <a:ext cx="4214842" cy="2357430"/>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523293" y="4168594"/>
              <a:ext cx="3982547" cy="2286074"/>
            </a:xfrm>
            <a:prstGeom prst="rect">
              <a:avLst/>
            </a:prstGeom>
          </p:spPr>
          <p:txBody>
            <a:bodyPr vert="horz" rtlCol="0">
              <a:noAutofit/>
            </a:bodyPr>
            <a:lstStyle/>
            <a:p>
              <a:pPr marL="342900" indent="-342900" algn="ctr">
                <a:lnSpc>
                  <a:spcPct val="150000"/>
                </a:lnSpc>
                <a:spcBef>
                  <a:spcPct val="20000"/>
                </a:spcBef>
                <a:buClr>
                  <a:schemeClr val="tx2"/>
                </a:buClr>
                <a:buSzPct val="60000"/>
                <a:defRPr/>
              </a:pPr>
              <a:r>
                <a:rPr kumimoji="0" lang="en-US" altLang="zh-CN" sz="2000" b="1" i="0" u="none" strike="noStrike" kern="1200" cap="none" spc="0" normalizeH="0" baseline="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rPr>
                <a:t> </a:t>
              </a:r>
              <a:r>
                <a:rPr lang="en-US" sz="2000" b="1" dirty="0" smtClean="0">
                  <a:latin typeface="Garamond" panose="02020404030301010803" pitchFamily="18" charset="0"/>
                </a:rPr>
                <a:t>Self-review</a:t>
              </a: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Is your writing in conformance to the requirement?</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What advanced words and sentence patterns have you employed?</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What is the sentence you are the most satisfied with?</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Do the examples support the advice you give?</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p:txBody>
        </p:sp>
      </p:grpSp>
      <p:sp>
        <p:nvSpPr>
          <p:cNvPr id="6" name="AutoShape 3"/>
          <p:cNvSpPr>
            <a:spLocks noChangeArrowheads="1"/>
          </p:cNvSpPr>
          <p:nvPr/>
        </p:nvSpPr>
        <p:spPr bwMode="auto">
          <a:xfrm>
            <a:off x="214282" y="142852"/>
            <a:ext cx="3929090" cy="714380"/>
          </a:xfrm>
          <a:prstGeom prst="roundRect">
            <a:avLst>
              <a:gd name="adj" fmla="val 16667"/>
            </a:avLst>
          </a:prstGeom>
          <a:solidFill>
            <a:schemeClr val="tx2"/>
          </a:solidFill>
          <a:ln w="9525">
            <a:noFill/>
            <a:round/>
          </a:ln>
          <a:effectLst/>
        </p:spPr>
        <p:txBody>
          <a:bodyPr wrap="none" anchor="ctr"/>
          <a:lstStyle/>
          <a:p>
            <a:r>
              <a:rPr lang="en-US" altLang="zh-CN" sz="2400" dirty="0" smtClean="0">
                <a:solidFill>
                  <a:schemeClr val="bg1"/>
                </a:solidFill>
                <a:latin typeface="Broadway" panose="04040905080B02020502" pitchFamily="82" charset="0"/>
              </a:rPr>
              <a:t>Checking your writing</a:t>
            </a:r>
            <a:endParaRPr lang="zh-CN" altLang="en-US" sz="2400" dirty="0">
              <a:solidFill>
                <a:schemeClr val="bg1"/>
              </a:solidFill>
              <a:latin typeface="Broadway" panose="04040905080B02020502" pitchFamily="82" charset="0"/>
            </a:endParaRPr>
          </a:p>
        </p:txBody>
      </p:sp>
      <p:grpSp>
        <p:nvGrpSpPr>
          <p:cNvPr id="8" name="组合 7"/>
          <p:cNvGrpSpPr/>
          <p:nvPr/>
        </p:nvGrpSpPr>
        <p:grpSpPr>
          <a:xfrm>
            <a:off x="5169535" y="2913380"/>
            <a:ext cx="3456941" cy="3389629"/>
            <a:chOff x="-373478" y="3428711"/>
            <a:chExt cx="4286439" cy="7607835"/>
          </a:xfrm>
        </p:grpSpPr>
        <p:sp>
          <p:nvSpPr>
            <p:cNvPr id="9" name="同侧圆角矩形 8"/>
            <p:cNvSpPr/>
            <p:nvPr/>
          </p:nvSpPr>
          <p:spPr>
            <a:xfrm>
              <a:off x="-373478" y="3428711"/>
              <a:ext cx="4286438" cy="7486692"/>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内容占位符 2"/>
            <p:cNvSpPr txBox="1"/>
            <p:nvPr/>
          </p:nvSpPr>
          <p:spPr>
            <a:xfrm>
              <a:off x="-104197" y="3619690"/>
              <a:ext cx="4017158" cy="7416856"/>
            </a:xfrm>
            <a:prstGeom prst="rect">
              <a:avLst/>
            </a:prstGeom>
          </p:spPr>
          <p:txBody>
            <a:bodyPr vert="horz" rtlCol="0">
              <a:noAutofit/>
            </a:bodyPr>
            <a:lstStyle/>
            <a:p>
              <a:pPr marL="342900" indent="-342900" algn="ctr">
                <a:lnSpc>
                  <a:spcPct val="150000"/>
                </a:lnSpc>
                <a:spcBef>
                  <a:spcPct val="20000"/>
                </a:spcBef>
                <a:buClr>
                  <a:schemeClr val="tx2"/>
                </a:buClr>
                <a:buSzPct val="60000"/>
                <a:defRPr/>
              </a:pPr>
              <a:r>
                <a:rPr lang="en-US" altLang="zh-CN" sz="2000" b="1" dirty="0" smtClean="0">
                  <a:latin typeface="Garamond" panose="02020404030301010803" pitchFamily="18" charset="0"/>
                  <a:ea typeface="Meiryo" panose="020B0604030504040204" pitchFamily="34" charset="-128"/>
                  <a:cs typeface="Traditional Arabic" panose="02020603050405020304" pitchFamily="18" charset="-78"/>
                </a:rPr>
                <a:t>Peer-review </a:t>
              </a:r>
              <a:endParaRPr lang="en-US" altLang="zh-CN" sz="2000" b="1" dirty="0" smtClean="0">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3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What does your partner think of the advice and examples you give?</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3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How can you improve your writing?</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just">
                <a:lnSpc>
                  <a:spcPct val="130000"/>
                </a:lnSpc>
                <a:spcBef>
                  <a:spcPct val="20000"/>
                </a:spcBef>
                <a:buClr>
                  <a:schemeClr val="tx2"/>
                </a:buClr>
                <a:buSzPct val="60000"/>
                <a:buFont typeface="Wingdings" panose="05000000000000000000" pitchFamily="2" charset="2"/>
                <a:buChar char="u"/>
                <a:defRPr/>
              </a:pP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35" name="组合 34"/>
          <p:cNvGrpSpPr/>
          <p:nvPr/>
        </p:nvGrpSpPr>
        <p:grpSpPr>
          <a:xfrm>
            <a:off x="500034" y="1395699"/>
            <a:ext cx="1919533" cy="461665"/>
            <a:chOff x="571472" y="1357298"/>
            <a:chExt cx="1919533" cy="461665"/>
          </a:xfrm>
        </p:grpSpPr>
        <p:sp>
          <p:nvSpPr>
            <p:cNvPr id="29" name="矩形 28"/>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57224" y="1357298"/>
              <a:ext cx="1633781" cy="461665"/>
            </a:xfrm>
            <a:prstGeom prst="rect">
              <a:avLst/>
            </a:prstGeom>
          </p:spPr>
          <p:txBody>
            <a:bodyPr wrap="none">
              <a:spAutoFit/>
            </a:bodyPr>
            <a:lstStyle/>
            <a:p>
              <a:r>
                <a:rPr lang="en-US" altLang="zh-CN" sz="2400" dirty="0" smtClean="0">
                  <a:latin typeface="Garamond" panose="02020404030301010803" pitchFamily="18" charset="0"/>
                </a:rPr>
                <a:t>Punctuation</a:t>
              </a:r>
              <a:endParaRPr lang="zh-CN" altLang="en-US" sz="2400" dirty="0">
                <a:latin typeface="Garamond" panose="02020404030301010803" pitchFamily="18" charset="0"/>
              </a:endParaRPr>
            </a:p>
          </p:txBody>
        </p:sp>
      </p:grpSp>
      <p:grpSp>
        <p:nvGrpSpPr>
          <p:cNvPr id="36" name="组合 35"/>
          <p:cNvGrpSpPr/>
          <p:nvPr/>
        </p:nvGrpSpPr>
        <p:grpSpPr>
          <a:xfrm>
            <a:off x="3590850" y="1357298"/>
            <a:ext cx="1409778" cy="461665"/>
            <a:chOff x="571472" y="1357298"/>
            <a:chExt cx="1409778" cy="461665"/>
          </a:xfrm>
        </p:grpSpPr>
        <p:sp>
          <p:nvSpPr>
            <p:cNvPr id="37" name="矩形 36"/>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57224" y="1357298"/>
              <a:ext cx="1124026" cy="461665"/>
            </a:xfrm>
            <a:prstGeom prst="rect">
              <a:avLst/>
            </a:prstGeom>
          </p:spPr>
          <p:txBody>
            <a:bodyPr wrap="none">
              <a:spAutoFit/>
            </a:bodyPr>
            <a:lstStyle/>
            <a:p>
              <a:r>
                <a:rPr lang="en-US" altLang="zh-CN" sz="2400" dirty="0" smtClean="0">
                  <a:latin typeface="Garamond" panose="02020404030301010803" pitchFamily="18" charset="0"/>
                </a:rPr>
                <a:t>Spelling</a:t>
              </a:r>
              <a:endParaRPr lang="zh-CN" altLang="en-US" sz="2400" dirty="0">
                <a:latin typeface="Garamond" panose="02020404030301010803" pitchFamily="18" charset="0"/>
              </a:endParaRPr>
            </a:p>
          </p:txBody>
        </p:sp>
      </p:grpSp>
      <p:grpSp>
        <p:nvGrpSpPr>
          <p:cNvPr id="39" name="组合 38"/>
          <p:cNvGrpSpPr/>
          <p:nvPr/>
        </p:nvGrpSpPr>
        <p:grpSpPr>
          <a:xfrm>
            <a:off x="7143768" y="1428736"/>
            <a:ext cx="1637404" cy="461665"/>
            <a:chOff x="571472" y="1357298"/>
            <a:chExt cx="1637404" cy="461665"/>
          </a:xfrm>
        </p:grpSpPr>
        <p:sp>
          <p:nvSpPr>
            <p:cNvPr id="40" name="矩形 39"/>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57224" y="1357298"/>
              <a:ext cx="1351652" cy="461665"/>
            </a:xfrm>
            <a:prstGeom prst="rect">
              <a:avLst/>
            </a:prstGeom>
          </p:spPr>
          <p:txBody>
            <a:bodyPr wrap="none">
              <a:spAutoFit/>
            </a:bodyPr>
            <a:lstStyle/>
            <a:p>
              <a:r>
                <a:rPr lang="en-US" altLang="zh-CN" sz="2400" dirty="0" smtClean="0">
                  <a:latin typeface="Garamond" panose="02020404030301010803" pitchFamily="18" charset="0"/>
                </a:rPr>
                <a:t>Grammar</a:t>
              </a:r>
              <a:endParaRPr lang="zh-CN" altLang="en-US" sz="2400" dirty="0">
                <a:latin typeface="Garamond" panose="02020404030301010803" pitchFamily="18" charset="0"/>
              </a:endParaRPr>
            </a:p>
          </p:txBody>
        </p:sp>
      </p:grpSp>
      <p:grpSp>
        <p:nvGrpSpPr>
          <p:cNvPr id="42" name="组合 41"/>
          <p:cNvGrpSpPr/>
          <p:nvPr/>
        </p:nvGrpSpPr>
        <p:grpSpPr>
          <a:xfrm>
            <a:off x="500034" y="2214554"/>
            <a:ext cx="2481097" cy="461665"/>
            <a:chOff x="571472" y="1357298"/>
            <a:chExt cx="2481097" cy="461665"/>
          </a:xfrm>
        </p:grpSpPr>
        <p:sp>
          <p:nvSpPr>
            <p:cNvPr id="43" name="矩形 42"/>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57224" y="1357298"/>
              <a:ext cx="2195345" cy="461665"/>
            </a:xfrm>
            <a:prstGeom prst="rect">
              <a:avLst/>
            </a:prstGeom>
          </p:spPr>
          <p:txBody>
            <a:bodyPr wrap="none">
              <a:spAutoFit/>
            </a:bodyPr>
            <a:lstStyle/>
            <a:p>
              <a:r>
                <a:rPr lang="en-US" altLang="zh-CN" sz="2400" dirty="0" smtClean="0">
                  <a:latin typeface="Garamond" panose="02020404030301010803" pitchFamily="18" charset="0"/>
                </a:rPr>
                <a:t>Choice of </a:t>
              </a:r>
              <a:r>
                <a:rPr lang="en-US" altLang="zh-CN" sz="2400" dirty="0" smtClean="0">
                  <a:latin typeface="Garamond" panose="02020404030301010803" pitchFamily="18" charset="0"/>
                </a:rPr>
                <a:t>words</a:t>
              </a:r>
              <a:endParaRPr lang="zh-CN" altLang="en-US" sz="2400" dirty="0">
                <a:latin typeface="Garamond" panose="02020404030301010803" pitchFamily="18" charset="0"/>
              </a:endParaRPr>
            </a:p>
          </p:txBody>
        </p:sp>
      </p:grpSp>
      <p:grpSp>
        <p:nvGrpSpPr>
          <p:cNvPr id="45" name="组合 44"/>
          <p:cNvGrpSpPr/>
          <p:nvPr/>
        </p:nvGrpSpPr>
        <p:grpSpPr>
          <a:xfrm>
            <a:off x="3571868" y="2214554"/>
            <a:ext cx="3279264" cy="461665"/>
            <a:chOff x="571472" y="1357298"/>
            <a:chExt cx="3279264" cy="461665"/>
          </a:xfrm>
        </p:grpSpPr>
        <p:sp>
          <p:nvSpPr>
            <p:cNvPr id="46" name="矩形 45"/>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57224" y="1357298"/>
              <a:ext cx="2993512" cy="461665"/>
            </a:xfrm>
            <a:prstGeom prst="rect">
              <a:avLst/>
            </a:prstGeom>
          </p:spPr>
          <p:txBody>
            <a:bodyPr wrap="none">
              <a:spAutoFit/>
            </a:bodyPr>
            <a:lstStyle/>
            <a:p>
              <a:r>
                <a:rPr lang="en-US" altLang="zh-CN" sz="2400" dirty="0" smtClean="0">
                  <a:latin typeface="Garamond" panose="02020404030301010803" pitchFamily="18" charset="0"/>
                </a:rPr>
                <a:t>Style (formal/informal)</a:t>
              </a:r>
              <a:endParaRPr lang="zh-CN" altLang="en-US" sz="2400" dirty="0">
                <a:latin typeface="Garamond" panose="02020404030301010803" pitchFamily="18" charset="0"/>
              </a:endParaRPr>
            </a:p>
          </p:txBody>
        </p:sp>
      </p:grpSp>
      <p:grpSp>
        <p:nvGrpSpPr>
          <p:cNvPr id="28" name="组合 27"/>
          <p:cNvGrpSpPr/>
          <p:nvPr/>
        </p:nvGrpSpPr>
        <p:grpSpPr>
          <a:xfrm>
            <a:off x="7143768" y="2214554"/>
            <a:ext cx="1570399" cy="461665"/>
            <a:chOff x="571472" y="1357298"/>
            <a:chExt cx="1570399" cy="461665"/>
          </a:xfrm>
        </p:grpSpPr>
        <p:sp>
          <p:nvSpPr>
            <p:cNvPr id="30" name="矩形 29"/>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57224" y="1357298"/>
              <a:ext cx="1284647" cy="461665"/>
            </a:xfrm>
            <a:prstGeom prst="rect">
              <a:avLst/>
            </a:prstGeom>
          </p:spPr>
          <p:txBody>
            <a:bodyPr wrap="none">
              <a:spAutoFit/>
            </a:bodyPr>
            <a:lstStyle/>
            <a:p>
              <a:r>
                <a:rPr lang="en-US" altLang="zh-CN" sz="2400" dirty="0" smtClean="0">
                  <a:latin typeface="Garamond" panose="02020404030301010803" pitchFamily="18" charset="0"/>
                </a:rPr>
                <a:t>Structure</a:t>
              </a:r>
              <a:endParaRPr lang="zh-CN" altLang="en-US" sz="2400" dirty="0">
                <a:latin typeface="Garamond" panose="02020404030301010803"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142852"/>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a:t>
            </a:r>
            <a:r>
              <a:rPr lang="en-US" altLang="zh-CN" sz="2400" dirty="0" smtClean="0">
                <a:solidFill>
                  <a:schemeClr val="bg1"/>
                </a:solidFill>
                <a:latin typeface="Broadway" panose="04040905080B02020502" pitchFamily="82" charset="0"/>
              </a:rPr>
              <a:t>4</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Sentence patterns </a:t>
            </a:r>
            <a:endParaRPr lang="en-US" altLang="zh-CN" dirty="0" smtClean="0">
              <a:solidFill>
                <a:schemeClr val="bg1"/>
              </a:solidFill>
              <a:latin typeface="Broadway" panose="04040905080B02020502" pitchFamily="82" charset="0"/>
            </a:endParaRPr>
          </a:p>
        </p:txBody>
      </p:sp>
      <p:grpSp>
        <p:nvGrpSpPr>
          <p:cNvPr id="5" name="组合 4"/>
          <p:cNvGrpSpPr/>
          <p:nvPr/>
        </p:nvGrpSpPr>
        <p:grpSpPr>
          <a:xfrm>
            <a:off x="142875" y="1143000"/>
            <a:ext cx="4420235" cy="3000375"/>
            <a:chOff x="285720" y="4214818"/>
            <a:chExt cx="4286280" cy="3000396"/>
          </a:xfrm>
        </p:grpSpPr>
        <p:sp>
          <p:nvSpPr>
            <p:cNvPr id="6" name="同侧圆角矩形 5"/>
            <p:cNvSpPr/>
            <p:nvPr/>
          </p:nvSpPr>
          <p:spPr>
            <a:xfrm>
              <a:off x="357158" y="4214818"/>
              <a:ext cx="4214842" cy="300039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内容占位符 2"/>
            <p:cNvSpPr txBox="1"/>
            <p:nvPr/>
          </p:nvSpPr>
          <p:spPr>
            <a:xfrm>
              <a:off x="285720" y="4214818"/>
              <a:ext cx="4205207" cy="2500630"/>
            </a:xfrm>
            <a:prstGeom prst="rect">
              <a:avLst/>
            </a:prstGeom>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 know you have trouble in ... after reading your letter. I am writing to give you some  suggestions/offer you some advice. </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You’ve asked me for advice with regard to/regarding ... and I’ll try to make some useful suggestions here. </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8" name="组合 7"/>
          <p:cNvGrpSpPr/>
          <p:nvPr/>
        </p:nvGrpSpPr>
        <p:grpSpPr>
          <a:xfrm>
            <a:off x="4853940" y="1453515"/>
            <a:ext cx="4004311" cy="2689860"/>
            <a:chOff x="357158" y="4130967"/>
            <a:chExt cx="4214842" cy="3084247"/>
          </a:xfrm>
        </p:grpSpPr>
        <p:sp>
          <p:nvSpPr>
            <p:cNvPr id="9" name="同侧圆角矩形 8"/>
            <p:cNvSpPr/>
            <p:nvPr/>
          </p:nvSpPr>
          <p:spPr>
            <a:xfrm>
              <a:off x="357158" y="4214818"/>
              <a:ext cx="4214842" cy="300039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内容占位符 2"/>
            <p:cNvSpPr txBox="1"/>
            <p:nvPr/>
          </p:nvSpPr>
          <p:spPr>
            <a:xfrm>
              <a:off x="357158" y="4130967"/>
              <a:ext cx="4080495" cy="2353231"/>
            </a:xfrm>
            <a:prstGeom prst="rect">
              <a:avLst/>
            </a:prstGeom>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The following are my suggestions. / My suggestions are as follows.</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In my opinion/Personally/As far as I’m concerned, it would be wise to take the following action.</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14" name="组合 13"/>
          <p:cNvGrpSpPr/>
          <p:nvPr/>
        </p:nvGrpSpPr>
        <p:grpSpPr>
          <a:xfrm rot="873025">
            <a:off x="510752" y="4445289"/>
            <a:ext cx="5877579" cy="2168112"/>
            <a:chOff x="5784870" y="5418061"/>
            <a:chExt cx="2441440" cy="1379776"/>
          </a:xfrm>
        </p:grpSpPr>
        <p:sp>
          <p:nvSpPr>
            <p:cNvPr id="15" name="矩形 14"/>
            <p:cNvSpPr/>
            <p:nvPr/>
          </p:nvSpPr>
          <p:spPr>
            <a:xfrm rot="20615458">
              <a:off x="5918323" y="5464738"/>
              <a:ext cx="2307987" cy="1333099"/>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1" i="0" u="none" strike="noStrike" kern="0" cap="none" spc="0" normalizeH="0" baseline="0" noProof="0" dirty="0">
                <a:ln>
                  <a:noFill/>
                </a:ln>
                <a:effectLst>
                  <a:outerShdw blurRad="38100" dist="38100" dir="2700000" algn="tl">
                    <a:srgbClr val="000000">
                      <a:alpha val="43137"/>
                    </a:srgbClr>
                  </a:outerShdw>
                </a:effectLst>
                <a:uLnTx/>
                <a:uFillTx/>
                <a:latin typeface="Tempus Sans ITC" panose="04020404030D07020202" pitchFamily="82" charset="0"/>
              </a:endParaRPr>
            </a:p>
          </p:txBody>
        </p:sp>
        <p:sp>
          <p:nvSpPr>
            <p:cNvPr id="16" name="矩形 15"/>
            <p:cNvSpPr/>
            <p:nvPr/>
          </p:nvSpPr>
          <p:spPr>
            <a:xfrm rot="20615458">
              <a:off x="5784870" y="5418061"/>
              <a:ext cx="2278014" cy="1293527"/>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grpSp>
      <p:sp>
        <p:nvSpPr>
          <p:cNvPr id="17" name="内容占位符 2"/>
          <p:cNvSpPr txBox="1"/>
          <p:nvPr/>
        </p:nvSpPr>
        <p:spPr>
          <a:xfrm>
            <a:off x="785163" y="4220535"/>
            <a:ext cx="5268938" cy="2024076"/>
          </a:xfrm>
          <a:prstGeom prst="rect">
            <a:avLst/>
          </a:prstGeom>
          <a:ln w="0">
            <a:noFill/>
          </a:ln>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 hope you will find these suggestions helpful. / I hope my suggestions will be of benefit to you.</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 I believe you will take my advice into account/consideration seriously.</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048510" y="382905"/>
            <a:ext cx="4958080" cy="786130"/>
          </a:xfrm>
          <a:prstGeom prst="roundRect">
            <a:avLst>
              <a:gd name="adj" fmla="val 16667"/>
            </a:avLst>
          </a:prstGeom>
          <a:solidFill>
            <a:schemeClr val="tx2"/>
          </a:solidFill>
          <a:ln w="9525">
            <a:noFill/>
            <a:round/>
          </a:ln>
          <a:effectLst/>
        </p:spPr>
        <p:txBody>
          <a:bodyPr wrap="none" anchor="ctr"/>
          <a:p>
            <a:pPr algn="ctr"/>
            <a:r>
              <a:rPr lang="en-US" altLang="zh-CN" sz="2400" dirty="0" smtClean="0">
                <a:solidFill>
                  <a:schemeClr val="bg1"/>
                </a:solidFill>
                <a:latin typeface="Broadway" panose="04040905080B02020502" pitchFamily="82" charset="0"/>
              </a:rPr>
              <a:t>Word bank 5</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Linking words for enumerating ideas</a:t>
            </a:r>
            <a:endParaRPr lang="en-US" altLang="zh-CN" dirty="0" smtClean="0">
              <a:solidFill>
                <a:schemeClr val="bg1"/>
              </a:solidFill>
              <a:latin typeface="Broadway" panose="04040905080B02020502" pitchFamily="82" charset="0"/>
            </a:endParaRPr>
          </a:p>
        </p:txBody>
      </p:sp>
      <p:sp>
        <p:nvSpPr>
          <p:cNvPr id="5" name="流程图: 可选过程 4"/>
          <p:cNvSpPr/>
          <p:nvPr/>
        </p:nvSpPr>
        <p:spPr>
          <a:xfrm>
            <a:off x="647700" y="1590040"/>
            <a:ext cx="7200265" cy="100774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532255" y="1678940"/>
            <a:ext cx="6391910" cy="829945"/>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firstly, first of all, to begin with, in the first place,  for one thing</a:t>
            </a:r>
            <a:endParaRPr lang="zh-CN" altLang="en-US"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840105" y="1752600"/>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①</a:t>
            </a:r>
            <a:r>
              <a:rPr lang="zh-CN" altLang="en-US">
                <a:latin typeface="Times New Roman" panose="02020603050405020304" pitchFamily="18" charset="0"/>
                <a:cs typeface="Times New Roman" panose="02020603050405020304" pitchFamily="18" charset="0"/>
                <a:sym typeface="+mn-ea"/>
              </a:rPr>
              <a:t>  </a:t>
            </a:r>
            <a:endParaRPr lang="zh-CN" altLang="en-US"/>
          </a:p>
        </p:txBody>
      </p:sp>
      <p:sp>
        <p:nvSpPr>
          <p:cNvPr id="14" name="流程图: 可选过程 13"/>
          <p:cNvSpPr/>
          <p:nvPr/>
        </p:nvSpPr>
        <p:spPr>
          <a:xfrm>
            <a:off x="647700" y="2988945"/>
            <a:ext cx="7200265" cy="150368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532255" y="3077845"/>
            <a:ext cx="6391910" cy="1198880"/>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secondly, moreover, furthermore, additionally, in addition, what</a:t>
            </a:r>
            <a:r>
              <a:rPr lang="en-US" altLang="zh-CN" sz="2400" dirty="0" smtClean="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rPr>
              <a:t>s more, for another thing, worse still, to make things even worse</a:t>
            </a:r>
            <a:endParaRPr lang="zh-CN" altLang="en-US" sz="2400">
              <a:latin typeface="Times New Roman" panose="02020603050405020304" pitchFamily="18" charset="0"/>
              <a:cs typeface="Times New Roman" panose="02020603050405020304" pitchFamily="18" charset="0"/>
            </a:endParaRPr>
          </a:p>
        </p:txBody>
      </p:sp>
      <p:sp>
        <p:nvSpPr>
          <p:cNvPr id="16" name="文本框 15"/>
          <p:cNvSpPr txBox="1"/>
          <p:nvPr/>
        </p:nvSpPr>
        <p:spPr>
          <a:xfrm>
            <a:off x="840105" y="3151505"/>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②</a:t>
            </a:r>
            <a:r>
              <a:rPr lang="zh-CN" altLang="en-US">
                <a:latin typeface="Times New Roman" panose="02020603050405020304" pitchFamily="18" charset="0"/>
                <a:cs typeface="Times New Roman" panose="02020603050405020304" pitchFamily="18" charset="0"/>
                <a:sym typeface="+mn-ea"/>
              </a:rPr>
              <a:t>  </a:t>
            </a:r>
            <a:endParaRPr lang="zh-CN" altLang="en-US"/>
          </a:p>
        </p:txBody>
      </p:sp>
      <p:sp>
        <p:nvSpPr>
          <p:cNvPr id="17" name="流程图: 可选过程 16"/>
          <p:cNvSpPr/>
          <p:nvPr/>
        </p:nvSpPr>
        <p:spPr>
          <a:xfrm>
            <a:off x="647700" y="4809490"/>
            <a:ext cx="7200265" cy="84391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532255" y="4972050"/>
            <a:ext cx="6391910" cy="460375"/>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finally, at last, in the end, last but not the least</a:t>
            </a:r>
            <a:endParaRPr lang="zh-CN" altLang="en-US" sz="2400">
              <a:latin typeface="Times New Roman" panose="02020603050405020304" pitchFamily="18" charset="0"/>
              <a:cs typeface="Times New Roman" panose="02020603050405020304" pitchFamily="18" charset="0"/>
            </a:endParaRPr>
          </a:p>
        </p:txBody>
      </p:sp>
      <p:sp>
        <p:nvSpPr>
          <p:cNvPr id="20" name="文本框 19"/>
          <p:cNvSpPr txBox="1"/>
          <p:nvPr/>
        </p:nvSpPr>
        <p:spPr>
          <a:xfrm>
            <a:off x="840105" y="4809490"/>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③</a:t>
            </a:r>
            <a:r>
              <a:rPr lang="zh-CN" altLang="en-US">
                <a:latin typeface="Times New Roman" panose="02020603050405020304" pitchFamily="18" charset="0"/>
                <a:cs typeface="Times New Roman" panose="02020603050405020304" pitchFamily="18" charset="0"/>
                <a:sym typeface="+mn-ea"/>
              </a:rPr>
              <a:t>  </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12" name="同侧圆角矩形 11"/>
          <p:cNvSpPr/>
          <p:nvPr/>
        </p:nvSpPr>
        <p:spPr>
          <a:xfrm>
            <a:off x="323215" y="1548765"/>
            <a:ext cx="8317865" cy="4315460"/>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altLang="zh-CN" sz="2000" dirty="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 name="内容占位符 2"/>
          <p:cNvSpPr txBox="1"/>
          <p:nvPr/>
        </p:nvSpPr>
        <p:spPr>
          <a:xfrm>
            <a:off x="608965" y="2108835"/>
            <a:ext cx="8032115" cy="4037330"/>
          </a:xfrm>
          <a:prstGeom prst="rect">
            <a:avLst/>
          </a:prstGeom>
        </p:spPr>
        <p:txBody>
          <a:bodyPr vert="horz" rtlCol="0">
            <a:normAutofit/>
          </a:bodyPr>
          <a:lstStyle/>
          <a:p>
            <a:pPr marL="342900" marR="0" lvl="0" indent="-342900" algn="just" defTabSz="914400" rtl="0" eaLnBrk="1" fontAlgn="auto" latinLnBrk="0" hangingPunct="1">
              <a:lnSpc>
                <a:spcPct val="140000"/>
              </a:lnSpc>
              <a:spcBef>
                <a:spcPct val="20000"/>
              </a:spcBef>
              <a:spcAft>
                <a:spcPts val="0"/>
              </a:spcAft>
              <a:buClr>
                <a:schemeClr val="tx2"/>
              </a:buClr>
              <a:buSzPct val="60000"/>
              <a:buFont typeface="Wingdings 2" panose="05020102010507070707"/>
              <a:buNone/>
              <a:defRPr/>
            </a:pPr>
            <a:r>
              <a:rPr kumimoji="0" lang="en-US" altLang="zh-CN" sz="2800" b="0" i="0" u="none" strike="noStrike" kern="1200" cap="none" spc="0" normalizeH="0" baseline="0" noProof="0" dirty="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800" b="0" i="0" u="none" strike="noStrike" kern="1200" cap="none" spc="0" normalizeH="0" noProof="0" dirty="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40000"/>
              </a:lnSpc>
              <a:spcBef>
                <a:spcPct val="20000"/>
              </a:spcBef>
              <a:buClr>
                <a:schemeClr val="tx2"/>
              </a:buClr>
              <a:buSzPct val="60000"/>
              <a:buFont typeface="Wingdings" panose="05000000000000000000" pitchFamily="2" charset="2"/>
              <a:buChar char="u"/>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Review what’s been learnt in class.</a:t>
            </a:r>
            <a:endParaRPr lang="en-US" altLang="zh-CN" sz="2800" dirty="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30000"/>
              </a:lnSpc>
              <a:spcBef>
                <a:spcPct val="20000"/>
              </a:spcBef>
              <a:buClr>
                <a:schemeClr val="tx2"/>
              </a:buClr>
              <a:buSzPct val="60000"/>
              <a:buFont typeface="Wingdings" panose="05000000000000000000" pitchFamily="2" charset="2"/>
              <a:buChar char="u"/>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Write a letter of advice to Laura in the name </a:t>
            </a: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indent="0" algn="just">
              <a:lnSpc>
                <a:spcPct val="90000"/>
              </a:lnSpc>
              <a:spcBef>
                <a:spcPct val="20000"/>
              </a:spcBef>
              <a:buClr>
                <a:schemeClr val="tx2"/>
              </a:buClr>
              <a:buSzPct val="60000"/>
              <a:buFont typeface="Wingdings" panose="05000000000000000000" pitchFamily="2" charset="2"/>
              <a:buNone/>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   of Cynthia.</a:t>
            </a: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20000"/>
              </a:lnSpc>
              <a:spcBef>
                <a:spcPct val="20000"/>
              </a:spcBef>
              <a:buClr>
                <a:schemeClr val="tx2"/>
              </a:buClr>
              <a:buSzPct val="60000"/>
              <a:defRPr/>
            </a:pP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20000"/>
              </a:lnSpc>
              <a:spcBef>
                <a:spcPct val="20000"/>
              </a:spcBef>
              <a:buClr>
                <a:schemeClr val="tx2"/>
              </a:buClr>
              <a:buSzPct val="60000"/>
              <a:defRPr/>
            </a:pPr>
            <a:endParaRPr lang="en-US" altLang="zh-CN" sz="2800" dirty="0">
              <a:latin typeface="Traditional Arabic" panose="02020603050405020304" pitchFamily="18" charset="-78"/>
              <a:ea typeface="Meiryo" panose="020B0604030504040204" pitchFamily="34" charset="-128"/>
              <a:cs typeface="Traditional Arabic" panose="02020603050405020304" pitchFamily="18" charset="-78"/>
            </a:endParaRPr>
          </a:p>
        </p:txBody>
      </p:sp>
      <p:sp>
        <p:nvSpPr>
          <p:cNvPr id="7" name="矩形 6"/>
          <p:cNvSpPr/>
          <p:nvPr/>
        </p:nvSpPr>
        <p:spPr>
          <a:xfrm>
            <a:off x="1295636" y="553570"/>
            <a:ext cx="6552728" cy="707886"/>
          </a:xfrm>
          <a:prstGeom prst="rect">
            <a:avLst/>
          </a:prstGeom>
          <a:noFill/>
        </p:spPr>
        <p:txBody>
          <a:bodyPr wrap="square" lIns="91440" tIns="45720" rIns="91440" bIns="45720">
            <a:spAutoFit/>
          </a:bodyPr>
          <a:lstStyle/>
          <a:p>
            <a:pPr algn="ctr"/>
            <a:r>
              <a:rPr lang="en-US" altLang="zh-CN" sz="4000" b="1" cap="all" dirty="0" smtClean="0">
                <a:ln w="9000" cmpd="sng">
                  <a:solidFill>
                    <a:schemeClr val="accent4">
                      <a:shade val="50000"/>
                      <a:satMod val="120000"/>
                    </a:schemeClr>
                  </a:solidFill>
                  <a:prstDash val="solid"/>
                </a:ln>
                <a:solidFill>
                  <a:srgbClr val="008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Homework</a:t>
            </a:r>
            <a:endParaRPr lang="en-US" altLang="zh-CN" sz="4000" b="1" cap="all" dirty="0">
              <a:ln w="9000" cmpd="sng">
                <a:solidFill>
                  <a:schemeClr val="accent4">
                    <a:shade val="50000"/>
                    <a:satMod val="120000"/>
                  </a:schemeClr>
                </a:solidFill>
                <a:prstDash val="solid"/>
              </a:ln>
              <a:solidFill>
                <a:srgbClr val="008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25" name="矩形: 圆角 11"/>
          <p:cNvSpPr/>
          <p:nvPr/>
        </p:nvSpPr>
        <p:spPr>
          <a:xfrm>
            <a:off x="0" y="5431155"/>
            <a:ext cx="9144000" cy="78105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smtClean="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How do you find your relationship with your parents?</a:t>
            </a:r>
            <a:endParaRPr lang="zh-CN" altLang="en-US" sz="2800" b="1" dirty="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
        <p:nvSpPr>
          <p:cNvPr id="4" name="圆角矩形 3"/>
          <p:cNvSpPr/>
          <p:nvPr/>
        </p:nvSpPr>
        <p:spPr>
          <a:xfrm>
            <a:off x="2826345" y="2326268"/>
            <a:ext cx="3491880" cy="11521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Broadway" panose="04040905080B02020502" pitchFamily="82" charset="0"/>
                <a:cs typeface="Times New Roman" panose="02020603050405020304" pitchFamily="18" charset="0"/>
              </a:rPr>
              <a:t>Parent-child</a:t>
            </a:r>
            <a:endParaRPr lang="en-US" altLang="zh-CN" sz="2800" dirty="0" smtClean="0">
              <a:solidFill>
                <a:schemeClr val="bg1"/>
              </a:solidFill>
              <a:latin typeface="Broadway" panose="04040905080B02020502" pitchFamily="82" charset="0"/>
              <a:cs typeface="Times New Roman" panose="02020603050405020304" pitchFamily="18" charset="0"/>
            </a:endParaRPr>
          </a:p>
          <a:p>
            <a:pPr algn="ctr"/>
            <a:r>
              <a:rPr lang="en-US" altLang="zh-CN" sz="2400" dirty="0" smtClean="0">
                <a:solidFill>
                  <a:schemeClr val="bg1"/>
                </a:solidFill>
                <a:latin typeface="Times New Roman" panose="02020603050405020304" pitchFamily="18" charset="0"/>
                <a:cs typeface="Times New Roman" panose="02020603050405020304" pitchFamily="18" charset="0"/>
              </a:rPr>
              <a:t>relationship</a:t>
            </a:r>
            <a:endParaRPr lang="en-US" altLang="zh-CN" sz="2400" dirty="0" smtClean="0">
              <a:solidFill>
                <a:schemeClr val="bg1"/>
              </a:solidFill>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flipV="1">
            <a:off x="4518025" y="15332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997745" y="304584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390233" y="304584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518025" y="347763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97545" y="2613794"/>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椭圆 19"/>
          <p:cNvSpPr/>
          <p:nvPr/>
        </p:nvSpPr>
        <p:spPr>
          <a:xfrm>
            <a:off x="3365897" y="669578"/>
            <a:ext cx="2232248"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 </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 name="椭圆 20"/>
          <p:cNvSpPr/>
          <p:nvPr/>
        </p:nvSpPr>
        <p:spPr>
          <a:xfrm>
            <a:off x="7110313" y="2613794"/>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椭圆 21"/>
          <p:cNvSpPr/>
          <p:nvPr/>
        </p:nvSpPr>
        <p:spPr>
          <a:xfrm>
            <a:off x="3672344" y="4111987"/>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1" y="0"/>
            <a:ext cx="3643338" cy="785794"/>
            <a:chOff x="-360702" y="0"/>
            <a:chExt cx="3143063" cy="648072"/>
          </a:xfrm>
        </p:grpSpPr>
        <p:sp>
          <p:nvSpPr>
            <p:cNvPr id="14" name="燕尾形 2"/>
            <p:cNvSpPr/>
            <p:nvPr/>
          </p:nvSpPr>
          <p:spPr>
            <a:xfrm>
              <a:off x="1794092"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6" name="燕尾形 4"/>
            <p:cNvSpPr/>
            <p:nvPr/>
          </p:nvSpPr>
          <p:spPr>
            <a:xfrm>
              <a:off x="2206297"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8" name="五边形 1"/>
            <p:cNvSpPr/>
            <p:nvPr/>
          </p:nvSpPr>
          <p:spPr>
            <a:xfrm>
              <a:off x="-360702" y="0"/>
              <a:ext cx="2318629" cy="64807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3200" b="1" dirty="0" smtClean="0">
                  <a:solidFill>
                    <a:schemeClr val="bg1"/>
                  </a:solidFill>
                  <a:latin typeface="Colonna MT" panose="04020805060202030203" pitchFamily="82" charset="0"/>
                  <a:ea typeface="宋体" panose="02010600030101010101" pitchFamily="2" charset="-122"/>
                </a:rPr>
                <a:t>Lead-in</a:t>
              </a:r>
              <a:endParaRPr lang="zh-CN" altLang="en-US" sz="3200" b="1" dirty="0">
                <a:solidFill>
                  <a:schemeClr val="bg1"/>
                </a:solidFill>
                <a:latin typeface="Colonna MT" panose="04020805060202030203" pitchFamily="82" charset="0"/>
                <a:ea typeface="宋体" panose="02010600030101010101" pitchFamily="2" charset="-122"/>
              </a:endParaRPr>
            </a:p>
          </p:txBody>
        </p:sp>
      </p:grpSp>
      <p:sp>
        <p:nvSpPr>
          <p:cNvPr id="19" name="云形标注 5"/>
          <p:cNvSpPr/>
          <p:nvPr/>
        </p:nvSpPr>
        <p:spPr>
          <a:xfrm>
            <a:off x="6357950" y="500042"/>
            <a:ext cx="2592288" cy="1728192"/>
          </a:xfrm>
          <a:prstGeom prst="cloudCallout">
            <a:avLst>
              <a:gd name="adj1" fmla="val -31074"/>
              <a:gd name="adj2" fmla="val 7530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Comic Sans MS" panose="030F0702030302020204" pitchFamily="66" charset="0"/>
              </a:rPr>
              <a:t>?</a:t>
            </a:r>
            <a:endParaRPr lang="zh-CN" altLang="en-US" sz="3600"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635"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1</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Abstract  nouns</a:t>
            </a:r>
            <a:endParaRPr lang="zh-CN" altLang="en-US" dirty="0" smtClean="0">
              <a:solidFill>
                <a:schemeClr val="bg1"/>
              </a:solidFill>
              <a:latin typeface="Broadway" panose="04040905080B02020502" pitchFamily="82" charset="0"/>
            </a:endParaRPr>
          </a:p>
        </p:txBody>
      </p:sp>
      <p:sp>
        <p:nvSpPr>
          <p:cNvPr id="4" name="圆角矩形 3"/>
          <p:cNvSpPr/>
          <p:nvPr/>
        </p:nvSpPr>
        <p:spPr>
          <a:xfrm>
            <a:off x="428596" y="1928486"/>
            <a:ext cx="3929090" cy="350046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142876" y="2571428"/>
            <a:ext cx="500034" cy="235745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O</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S</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T</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V</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178561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4" name="AutoShape 3"/>
          <p:cNvSpPr>
            <a:spLocks noChangeArrowheads="1"/>
          </p:cNvSpPr>
          <p:nvPr/>
        </p:nvSpPr>
        <p:spPr bwMode="auto">
          <a:xfrm>
            <a:off x="4714876" y="2571428"/>
            <a:ext cx="500034" cy="235745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N</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G</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A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T</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V</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en-US" altLang="zh-CN" sz="2000" b="1" dirty="0" smtClean="0">
              <a:solidFill>
                <a:schemeClr val="bg1"/>
              </a:solidFill>
              <a:latin typeface="Colonna MT" panose="04020805060202030203" pitchFamily="82" charset="0"/>
            </a:endParaRPr>
          </a:p>
        </p:txBody>
      </p:sp>
      <p:sp>
        <p:nvSpPr>
          <p:cNvPr id="15" name="Text Box 19"/>
          <p:cNvSpPr txBox="1">
            <a:spLocks noChangeArrowheads="1"/>
          </p:cNvSpPr>
          <p:nvPr/>
        </p:nvSpPr>
        <p:spPr bwMode="auto">
          <a:xfrm>
            <a:off x="928662" y="2142800"/>
            <a:ext cx="3214710" cy="2968625"/>
          </a:xfrm>
          <a:prstGeom prst="rect">
            <a:avLst/>
          </a:prstGeom>
          <a:noFill/>
          <a:ln w="9525">
            <a:noFill/>
            <a:miter lim="800000"/>
          </a:ln>
          <a:effectLst/>
        </p:spPr>
        <p:txBody>
          <a:bodyPr wrap="square">
            <a:spAutoFit/>
          </a:bodyPr>
          <a:lstStyle/>
          <a:p>
            <a:pPr algn="l">
              <a:lnSpc>
                <a:spcPct val="130000"/>
              </a:lnSpc>
              <a:spcBef>
                <a:spcPct val="50000"/>
              </a:spcBef>
            </a:pPr>
            <a:r>
              <a:rPr lang="en-US" altLang="zh-CN" sz="2400" dirty="0" smtClean="0">
                <a:solidFill>
                  <a:srgbClr val="FF6600"/>
                </a:solidFill>
                <a:latin typeface="Times New Roman" panose="02020603050405020304" pitchFamily="18" charset="0"/>
                <a:cs typeface="Times New Roman" panose="02020603050405020304" pitchFamily="18" charset="0"/>
              </a:rPr>
              <a:t>love, respect, care, patience, freedom, understanding, communication, protection, independence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6" name="Text Box 19"/>
          <p:cNvSpPr txBox="1">
            <a:spLocks noChangeArrowheads="1"/>
          </p:cNvSpPr>
          <p:nvPr/>
        </p:nvSpPr>
        <p:spPr bwMode="auto">
          <a:xfrm>
            <a:off x="5429256" y="2071362"/>
            <a:ext cx="3214710" cy="3415030"/>
          </a:xfrm>
          <a:prstGeom prst="rect">
            <a:avLst/>
          </a:prstGeom>
          <a:noFill/>
          <a:ln w="9525">
            <a:noFill/>
            <a:miter lim="800000"/>
          </a:ln>
          <a:effectLst/>
        </p:spPr>
        <p:txBody>
          <a:bodyPr wrap="square">
            <a:spAutoFit/>
          </a:bodyPr>
          <a:lstStyle/>
          <a:p>
            <a:pPr algn="l">
              <a:spcBef>
                <a:spcPct val="50000"/>
              </a:spcBef>
            </a:pPr>
            <a:r>
              <a:rPr lang="en-US" altLang="zh-CN" sz="2400" dirty="0" smtClean="0">
                <a:solidFill>
                  <a:srgbClr val="FF6600"/>
                </a:solidFill>
                <a:latin typeface="Times New Roman" panose="02020603050405020304" pitchFamily="18" charset="0"/>
                <a:cs typeface="Times New Roman" panose="02020603050405020304" pitchFamily="18" charset="0"/>
              </a:rPr>
              <a:t>argument, tension, control, difficulty, complaint, pressure, strictness, loneliness, silence, misunderstanding,  over-protection, impatience, dissatisfaction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2</a:t>
            </a:r>
            <a:endParaRPr lang="en-US" altLang="zh-CN" sz="2400" dirty="0" smtClean="0">
              <a:solidFill>
                <a:schemeClr val="bg1"/>
              </a:solidFill>
              <a:latin typeface="Broadway" panose="04040905080B02020502" pitchFamily="82" charset="0"/>
            </a:endParaRPr>
          </a:p>
        </p:txBody>
      </p:sp>
      <p:sp>
        <p:nvSpPr>
          <p:cNvPr id="4" name="圆角矩形 3"/>
          <p:cNvSpPr/>
          <p:nvPr/>
        </p:nvSpPr>
        <p:spPr>
          <a:xfrm>
            <a:off x="428625" y="1857375"/>
            <a:ext cx="4079875" cy="2435860"/>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857224" y="1509700"/>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Problems facing Simon</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200024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5" name="Text Box 19"/>
          <p:cNvSpPr txBox="1">
            <a:spLocks noChangeArrowheads="1"/>
          </p:cNvSpPr>
          <p:nvPr/>
        </p:nvSpPr>
        <p:spPr bwMode="auto">
          <a:xfrm>
            <a:off x="571500" y="2214245"/>
            <a:ext cx="3937000" cy="1886585"/>
          </a:xfrm>
          <a:prstGeom prst="rect">
            <a:avLst/>
          </a:prstGeom>
          <a:noFill/>
          <a:ln w="9525">
            <a:noFill/>
            <a:miter lim="800000"/>
          </a:ln>
          <a:effectLst/>
        </p:spPr>
        <p:txBody>
          <a:bodyPr wrap="square">
            <a:spAutoFit/>
          </a:bodyPr>
          <a:lstStyle/>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Eager for parents’ love</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Hardly see them during the week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Feel stressed about schoolwork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Feel lonely at home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a family outing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a long talk</a:t>
            </a:r>
            <a:r>
              <a:rPr lang="en-US" altLang="zh-CN" sz="2400" b="1" dirty="0" smtClean="0">
                <a:latin typeface="Garamond" panose="02020404030301010803" pitchFamily="18" charset="0"/>
              </a:rPr>
              <a:t>	</a:t>
            </a:r>
            <a:endParaRPr lang="en-US" altLang="zh-CN" sz="2400" b="1" dirty="0" smtClean="0">
              <a:latin typeface="Garamond" panose="02020404030301010803" pitchFamily="18" charset="0"/>
            </a:endParaRPr>
          </a:p>
        </p:txBody>
      </p:sp>
      <p:sp>
        <p:nvSpPr>
          <p:cNvPr id="16" name="Text Box 19"/>
          <p:cNvSpPr txBox="1">
            <a:spLocks noChangeArrowheads="1"/>
          </p:cNvSpPr>
          <p:nvPr/>
        </p:nvSpPr>
        <p:spPr bwMode="auto">
          <a:xfrm>
            <a:off x="5287015" y="2594921"/>
            <a:ext cx="3214710" cy="2889250"/>
          </a:xfrm>
          <a:prstGeom prst="rect">
            <a:avLst/>
          </a:prstGeom>
          <a:noFill/>
          <a:ln w="9525">
            <a:noFill/>
            <a:miter lim="800000"/>
          </a:ln>
          <a:effectLst/>
        </p:spPr>
        <p:txBody>
          <a:bodyPr wrap="square">
            <a:spAutoFit/>
          </a:bodyPr>
          <a:lstStyle/>
          <a:p>
            <a:pPr marL="342900" indent="-342900">
              <a:lnSpc>
                <a:spcPts val="2500"/>
              </a:lnSpc>
              <a:spcBef>
                <a:spcPct val="50000"/>
              </a:spcBef>
              <a:buFont typeface="Arial" panose="020B0604020202020204" pitchFamily="34" charset="0"/>
              <a:buChar char="•"/>
            </a:pPr>
            <a:r>
              <a:rPr lang="en-US" altLang="zh-CN" sz="2400" dirty="0" smtClean="0">
                <a:solidFill>
                  <a:srgbClr val="008000"/>
                </a:solidFill>
                <a:latin typeface="Times New Roman" panose="02020603050405020304" pitchFamily="18" charset="0"/>
                <a:cs typeface="Times New Roman" panose="02020603050405020304" pitchFamily="18" charset="0"/>
              </a:rPr>
              <a:t>What shall I do?</a:t>
            </a:r>
            <a:endParaRPr lang="en-US" altLang="zh-CN" sz="2400" dirty="0" smtClean="0">
              <a:solidFill>
                <a:srgbClr val="0080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What do you think I should do?</a:t>
            </a:r>
            <a:endParaRPr lang="en-US" altLang="zh-CN" sz="2400" dirty="0" smtClean="0">
              <a:solidFill>
                <a:srgbClr val="FF66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CC0099"/>
                </a:solidFill>
                <a:latin typeface="Times New Roman" panose="02020603050405020304" pitchFamily="18" charset="0"/>
                <a:cs typeface="Times New Roman" panose="02020603050405020304" pitchFamily="18" charset="0"/>
              </a:rPr>
              <a:t>Do you think that I should …?</a:t>
            </a:r>
            <a:endParaRPr lang="en-US" altLang="zh-CN" sz="2400" dirty="0" smtClean="0">
              <a:solidFill>
                <a:srgbClr val="CC0099"/>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Do you have any ideas/suggestions?</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7" name="AutoShape 3"/>
          <p:cNvSpPr>
            <a:spLocks noChangeArrowheads="1"/>
          </p:cNvSpPr>
          <p:nvPr/>
        </p:nvSpPr>
        <p:spPr bwMode="auto">
          <a:xfrm>
            <a:off x="5429250" y="1509395"/>
            <a:ext cx="2929255" cy="776605"/>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Expressions for asking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for advice</a:t>
            </a:r>
            <a:endParaRPr lang="en-US" altLang="zh-CN" sz="2000" b="1" dirty="0" smtClean="0">
              <a:solidFill>
                <a:schemeClr val="bg1"/>
              </a:solidFill>
              <a:latin typeface="Colonna MT" panose="04020805060202030203" pitchFamily="82" charset="0"/>
            </a:endParaRPr>
          </a:p>
        </p:txBody>
      </p:sp>
      <p:sp>
        <p:nvSpPr>
          <p:cNvPr id="18" name="圆角矩形 17"/>
          <p:cNvSpPr/>
          <p:nvPr/>
        </p:nvSpPr>
        <p:spPr>
          <a:xfrm>
            <a:off x="428625" y="4714875"/>
            <a:ext cx="4079875" cy="1950720"/>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9" name="AutoShape 3"/>
          <p:cNvSpPr>
            <a:spLocks noChangeArrowheads="1"/>
          </p:cNvSpPr>
          <p:nvPr/>
        </p:nvSpPr>
        <p:spPr bwMode="auto">
          <a:xfrm>
            <a:off x="857224" y="4486601"/>
            <a:ext cx="2928958" cy="42022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Problems facing </a:t>
            </a:r>
            <a:r>
              <a:rPr lang="en-US" altLang="zh-CN" sz="2000" b="1" dirty="0" smtClean="0">
                <a:solidFill>
                  <a:schemeClr val="bg1"/>
                </a:solidFill>
                <a:latin typeface="Colonna MT" panose="04020805060202030203" pitchFamily="82" charset="0"/>
              </a:rPr>
              <a:t> Laura</a:t>
            </a:r>
            <a:endParaRPr lang="zh-CN" altLang="en-US" sz="2000" b="1" dirty="0">
              <a:solidFill>
                <a:schemeClr val="bg1"/>
              </a:solidFill>
              <a:latin typeface="Colonna MT" panose="04020805060202030203" pitchFamily="82" charset="0"/>
            </a:endParaRPr>
          </a:p>
        </p:txBody>
      </p:sp>
      <p:sp>
        <p:nvSpPr>
          <p:cNvPr id="20" name="Text Box 19"/>
          <p:cNvSpPr txBox="1">
            <a:spLocks noChangeArrowheads="1"/>
          </p:cNvSpPr>
          <p:nvPr/>
        </p:nvSpPr>
        <p:spPr bwMode="auto">
          <a:xfrm>
            <a:off x="575310" y="4907280"/>
            <a:ext cx="3933190" cy="1758315"/>
          </a:xfrm>
          <a:prstGeom prst="rect">
            <a:avLst/>
          </a:prstGeom>
          <a:noFill/>
          <a:ln w="9525">
            <a:noFill/>
            <a:miter lim="800000"/>
          </a:ln>
          <a:effectLst/>
        </p:spPr>
        <p:txBody>
          <a:bodyPr wrap="square">
            <a:spAutoFit/>
          </a:bodyPr>
          <a:lstStyle/>
          <a:p>
            <a:pPr marL="342900" indent="-342900" algn="l">
              <a:lnSpc>
                <a:spcPct val="10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Is not allowed to go out with friends	</a:t>
            </a:r>
            <a:endParaRPr lang="en-US" altLang="zh-CN" sz="2000" dirty="0" smtClean="0">
              <a:latin typeface="Times New Roman" panose="02020603050405020304" pitchFamily="18" charset="0"/>
              <a:cs typeface="Times New Roman" panose="02020603050405020304" pitchFamily="18" charset="0"/>
            </a:endParaRPr>
          </a:p>
          <a:p>
            <a:pPr marL="342900" indent="-342900" algn="l">
              <a:lnSpc>
                <a:spcPct val="10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to make my own choices about what to do in my spare time</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3</a:t>
            </a:r>
            <a:endParaRPr lang="en-US" altLang="zh-CN" sz="2400" dirty="0" smtClean="0">
              <a:solidFill>
                <a:schemeClr val="bg1"/>
              </a:solidFill>
              <a:latin typeface="Broadway" panose="04040905080B02020502" pitchFamily="82" charset="0"/>
            </a:endParaRPr>
          </a:p>
        </p:txBody>
      </p:sp>
      <p:sp>
        <p:nvSpPr>
          <p:cNvPr id="4" name="圆角矩形 3"/>
          <p:cNvSpPr/>
          <p:nvPr/>
        </p:nvSpPr>
        <p:spPr>
          <a:xfrm>
            <a:off x="428596" y="1928802"/>
            <a:ext cx="3929090" cy="300039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928344" y="1429055"/>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Advice for Simon</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200024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5" name="Text Box 19"/>
          <p:cNvSpPr txBox="1">
            <a:spLocks noChangeArrowheads="1"/>
          </p:cNvSpPr>
          <p:nvPr/>
        </p:nvSpPr>
        <p:spPr bwMode="auto">
          <a:xfrm>
            <a:off x="571472" y="2101903"/>
            <a:ext cx="3929090" cy="3053715"/>
          </a:xfrm>
          <a:prstGeom prst="rect">
            <a:avLst/>
          </a:prstGeom>
          <a:noFill/>
          <a:ln w="9525">
            <a:noFill/>
            <a:miter lim="800000"/>
          </a:ln>
          <a:effectLst/>
        </p:spPr>
        <p:txBody>
          <a:bodyPr wrap="square">
            <a:spAutoFit/>
          </a:bodyPr>
          <a:lstStyle/>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talk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Stop complaining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Tell them your loneliness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Put yourself into their shoes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Understand them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Make a deal with them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family outing</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Ask them to help you with your</a:t>
            </a:r>
            <a:endParaRPr lang="en-US" altLang="zh-CN" sz="2000" dirty="0" smtClean="0">
              <a:latin typeface="Times New Roman" panose="02020603050405020304" pitchFamily="18" charset="0"/>
              <a:cs typeface="Times New Roman" panose="02020603050405020304" pitchFamily="18" charset="0"/>
            </a:endParaRPr>
          </a:p>
          <a:p>
            <a:pPr indent="0">
              <a:lnSpc>
                <a:spcPct val="50000"/>
              </a:lnSpc>
              <a:spcBef>
                <a:spcPct val="50000"/>
              </a:spcBef>
              <a:buFont typeface="Arial" panose="020B0604020202020204" pitchFamily="34" charset="0"/>
              <a:buNone/>
            </a:pPr>
            <a:r>
              <a:rPr lang="en-US" altLang="zh-CN" sz="2000" dirty="0" smtClean="0">
                <a:latin typeface="Times New Roman" panose="02020603050405020304" pitchFamily="18" charset="0"/>
                <a:cs typeface="Times New Roman" panose="02020603050405020304" pitchFamily="18" charset="0"/>
              </a:rPr>
              <a:t>schoolwork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ct val="50000"/>
              </a:spcBef>
            </a:pP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p:txBody>
      </p:sp>
      <p:sp>
        <p:nvSpPr>
          <p:cNvPr id="16" name="Text Box 19"/>
          <p:cNvSpPr txBox="1">
            <a:spLocks noChangeArrowheads="1"/>
          </p:cNvSpPr>
          <p:nvPr/>
        </p:nvSpPr>
        <p:spPr bwMode="auto">
          <a:xfrm>
            <a:off x="5287015" y="2484749"/>
            <a:ext cx="3214710" cy="2889250"/>
          </a:xfrm>
          <a:prstGeom prst="rect">
            <a:avLst/>
          </a:prstGeom>
          <a:noFill/>
          <a:ln w="9525">
            <a:noFill/>
            <a:miter lim="800000"/>
          </a:ln>
          <a:effectLst/>
        </p:spPr>
        <p:txBody>
          <a:bodyPr wrap="square">
            <a:spAutoFit/>
          </a:bodyPr>
          <a:lstStyle/>
          <a:p>
            <a:pPr marL="342900" indent="-342900">
              <a:lnSpc>
                <a:spcPts val="2500"/>
              </a:lnSpc>
              <a:spcBef>
                <a:spcPct val="50000"/>
              </a:spcBef>
              <a:buFont typeface="Arial" panose="020B0604020202020204" pitchFamily="34" charset="0"/>
              <a:buChar char="•"/>
            </a:pPr>
            <a:r>
              <a:rPr lang="en-US" altLang="zh-CN" sz="2400" dirty="0" smtClean="0">
                <a:solidFill>
                  <a:srgbClr val="008000"/>
                </a:solidFill>
                <a:latin typeface="Times New Roman" panose="02020603050405020304" pitchFamily="18" charset="0"/>
                <a:cs typeface="Times New Roman" panose="02020603050405020304" pitchFamily="18" charset="0"/>
              </a:rPr>
              <a:t>I suggest that you …</a:t>
            </a:r>
            <a:endParaRPr lang="en-US" altLang="zh-CN" sz="2400" dirty="0" smtClean="0">
              <a:solidFill>
                <a:srgbClr val="0080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I think/feel you can try …</a:t>
            </a:r>
            <a:endParaRPr lang="en-US" altLang="zh-CN" sz="2400" dirty="0" smtClean="0">
              <a:solidFill>
                <a:srgbClr val="FF66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CC0099"/>
                </a:solidFill>
                <a:latin typeface="Times New Roman" panose="02020603050405020304" pitchFamily="18" charset="0"/>
                <a:cs typeface="Times New Roman" panose="02020603050405020304" pitchFamily="18" charset="0"/>
              </a:rPr>
              <a:t>It might be a good idea to …</a:t>
            </a:r>
            <a:endParaRPr lang="en-US" altLang="zh-CN" sz="2400" dirty="0" smtClean="0">
              <a:solidFill>
                <a:srgbClr val="CC0099"/>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How about/What about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7" name="AutoShape 3"/>
          <p:cNvSpPr>
            <a:spLocks noChangeArrowheads="1"/>
          </p:cNvSpPr>
          <p:nvPr/>
        </p:nvSpPr>
        <p:spPr bwMode="auto">
          <a:xfrm>
            <a:off x="5393690" y="1428750"/>
            <a:ext cx="3000375" cy="785495"/>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Expressions for asking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for advice</a:t>
            </a:r>
            <a:endParaRPr lang="en-US" altLang="zh-CN" sz="2000" b="1" dirty="0" smtClean="0">
              <a:solidFill>
                <a:schemeClr val="bg1"/>
              </a:solidFill>
              <a:latin typeface="Colonna MT" panose="04020805060202030203" pitchFamily="82" charset="0"/>
            </a:endParaRPr>
          </a:p>
        </p:txBody>
      </p:sp>
      <p:sp>
        <p:nvSpPr>
          <p:cNvPr id="11" name="圆角矩形 10"/>
          <p:cNvSpPr/>
          <p:nvPr/>
        </p:nvSpPr>
        <p:spPr>
          <a:xfrm>
            <a:off x="499745" y="5357495"/>
            <a:ext cx="3929380" cy="1317625"/>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2" name="AutoShape 3"/>
          <p:cNvSpPr>
            <a:spLocks noChangeArrowheads="1"/>
          </p:cNvSpPr>
          <p:nvPr/>
        </p:nvSpPr>
        <p:spPr bwMode="auto">
          <a:xfrm>
            <a:off x="928662" y="5072050"/>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Advice for </a:t>
            </a:r>
            <a:r>
              <a:rPr lang="en-US" altLang="zh-CN" sz="2000" b="1" dirty="0" smtClean="0">
                <a:solidFill>
                  <a:schemeClr val="bg1"/>
                </a:solidFill>
                <a:latin typeface="Colonna MT" panose="04020805060202030203" pitchFamily="82" charset="0"/>
              </a:rPr>
              <a:t>Laura</a:t>
            </a:r>
            <a:endParaRPr lang="zh-CN" altLang="en-US" sz="2000" b="1" dirty="0">
              <a:solidFill>
                <a:schemeClr val="bg1"/>
              </a:solidFill>
              <a:latin typeface="Colonna MT" panose="04020805060202030203" pitchFamily="82" charset="0"/>
            </a:endParaRPr>
          </a:p>
        </p:txBody>
      </p:sp>
      <p:sp>
        <p:nvSpPr>
          <p:cNvPr id="13" name="Text Box 19"/>
          <p:cNvSpPr txBox="1">
            <a:spLocks noChangeArrowheads="1"/>
          </p:cNvSpPr>
          <p:nvPr/>
        </p:nvSpPr>
        <p:spPr bwMode="auto">
          <a:xfrm>
            <a:off x="571472" y="5715016"/>
            <a:ext cx="3929090" cy="899160"/>
          </a:xfrm>
          <a:prstGeom prst="rect">
            <a:avLst/>
          </a:prstGeom>
          <a:noFill/>
          <a:ln w="9525">
            <a:noFill/>
            <a:miter lim="800000"/>
          </a:ln>
          <a:effectLst/>
        </p:spPr>
        <p:txBody>
          <a:bodyPr wrap="square">
            <a:spAutoFit/>
          </a:bodyPr>
          <a:lstStyle/>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talk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Tell them your feelings</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Make a deal with them</a:t>
            </a:r>
            <a:r>
              <a:rPr lang="en-US" altLang="zh-CN" sz="2000" b="1" dirty="0" smtClean="0">
                <a:latin typeface="Garamond" panose="02020404030301010803" pitchFamily="18" charset="0"/>
              </a:rPr>
              <a:t> </a:t>
            </a:r>
            <a:r>
              <a:rPr lang="en-US" altLang="zh-CN" sz="2000" b="1" dirty="0" smtClean="0">
                <a:latin typeface="Garamond" panose="02020404030301010803" pitchFamily="18" charset="0"/>
              </a:rPr>
              <a:t>	</a:t>
            </a:r>
            <a:endParaRPr lang="en-US" altLang="zh-CN" sz="2000" b="1" dirty="0" smtClean="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4000"/>
            <a:lum/>
          </a:blip>
          <a:srcRect/>
          <a:stretch>
            <a:fillRect l="-11000" r="-11000"/>
          </a:stretch>
        </a:blipFill>
        <a:effectLst/>
      </p:bgPr>
    </p:bg>
    <p:spTree>
      <p:nvGrpSpPr>
        <p:cNvPr id="1" name=""/>
        <p:cNvGrpSpPr/>
        <p:nvPr/>
      </p:nvGrpSpPr>
      <p:grpSpPr>
        <a:xfrm>
          <a:off x="0" y="0"/>
          <a:ext cx="0" cy="0"/>
          <a:chOff x="0" y="0"/>
          <a:chExt cx="0" cy="0"/>
        </a:xfrm>
      </p:grpSpPr>
      <p:pic>
        <p:nvPicPr>
          <p:cNvPr id="3" name="内容占位符 2" descr="dreamstime_l_104247047.jpg"/>
          <p:cNvPicPr>
            <a:picLocks noGrp="1" noChangeAspect="1"/>
          </p:cNvPicPr>
          <p:nvPr>
            <p:ph idx="1"/>
          </p:nvPr>
        </p:nvPicPr>
        <p:blipFill>
          <a:blip r:embed="rId2"/>
          <a:stretch>
            <a:fillRect/>
          </a:stretch>
        </p:blipFill>
        <p:spPr/>
      </p:pic>
      <p:sp>
        <p:nvSpPr>
          <p:cNvPr id="4" name="矩形 3"/>
          <p:cNvSpPr/>
          <p:nvPr/>
        </p:nvSpPr>
        <p:spPr>
          <a:xfrm>
            <a:off x="318836" y="667047"/>
            <a:ext cx="4110288" cy="2762313"/>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10600030101010101" charset="-122"/>
              <a:cs typeface="+mn-cs"/>
            </a:endParaRPr>
          </a:p>
        </p:txBody>
      </p:sp>
      <p:sp>
        <p:nvSpPr>
          <p:cNvPr id="5" name="矩形 4"/>
          <p:cNvSpPr/>
          <p:nvPr/>
        </p:nvSpPr>
        <p:spPr>
          <a:xfrm>
            <a:off x="103573" y="500042"/>
            <a:ext cx="4056908" cy="2680315"/>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6" name="矩形 5"/>
          <p:cNvSpPr/>
          <p:nvPr/>
        </p:nvSpPr>
        <p:spPr>
          <a:xfrm>
            <a:off x="4071934" y="2714620"/>
            <a:ext cx="4110288" cy="2762313"/>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10600030101010101" charset="-122"/>
              <a:cs typeface="+mn-cs"/>
            </a:endParaRPr>
          </a:p>
        </p:txBody>
      </p:sp>
      <p:sp>
        <p:nvSpPr>
          <p:cNvPr id="7" name="矩形 6"/>
          <p:cNvSpPr/>
          <p:nvPr/>
        </p:nvSpPr>
        <p:spPr>
          <a:xfrm>
            <a:off x="3856671" y="2547615"/>
            <a:ext cx="4056908" cy="2680315"/>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10" name="文本框 2"/>
          <p:cNvSpPr txBox="1"/>
          <p:nvPr/>
        </p:nvSpPr>
        <p:spPr>
          <a:xfrm>
            <a:off x="642910" y="1428736"/>
            <a:ext cx="3219151" cy="769441"/>
          </a:xfrm>
          <a:prstGeom prst="rect">
            <a:avLst/>
          </a:prstGeom>
          <a:noFill/>
        </p:spPr>
        <p:txBody>
          <a:bodyPr wrap="none" rtlCol="0" anchor="t">
            <a:spAutoFit/>
          </a:bodyPr>
          <a:lstStyle/>
          <a:p>
            <a:r>
              <a:rPr lang="en-US" altLang="zh-CN" sz="4400" b="1" i="1" dirty="0" smtClean="0">
                <a:solidFill>
                  <a:srgbClr val="C00000"/>
                </a:solidFill>
                <a:latin typeface="Gabriola" panose="04040605051002020D02" charset="0"/>
                <a:cs typeface="Gabriola" panose="04040605051002020D02" charset="0"/>
                <a:sym typeface="+mn-ea"/>
              </a:rPr>
              <a:t>Asking  for advice</a:t>
            </a:r>
            <a:endParaRPr lang="en-US" altLang="zh-CN" sz="4400" b="1" i="1" dirty="0">
              <a:solidFill>
                <a:srgbClr val="C00000"/>
              </a:solidFill>
              <a:latin typeface="Gabriola" panose="04040605051002020D02" charset="0"/>
              <a:cs typeface="Gabriola" panose="04040605051002020D02" charset="0"/>
              <a:sym typeface="+mn-ea"/>
            </a:endParaRPr>
          </a:p>
        </p:txBody>
      </p:sp>
      <p:sp>
        <p:nvSpPr>
          <p:cNvPr id="11" name="文本框 2"/>
          <p:cNvSpPr txBox="1"/>
          <p:nvPr/>
        </p:nvSpPr>
        <p:spPr>
          <a:xfrm>
            <a:off x="4857752" y="3571876"/>
            <a:ext cx="2451312" cy="769441"/>
          </a:xfrm>
          <a:prstGeom prst="rect">
            <a:avLst/>
          </a:prstGeom>
          <a:noFill/>
        </p:spPr>
        <p:txBody>
          <a:bodyPr wrap="none" rtlCol="0" anchor="t">
            <a:spAutoFit/>
          </a:bodyPr>
          <a:lstStyle/>
          <a:p>
            <a:r>
              <a:rPr lang="en-US" altLang="zh-CN" sz="4400" b="1" i="1" dirty="0" smtClean="0">
                <a:solidFill>
                  <a:srgbClr val="7030A0"/>
                </a:solidFill>
                <a:latin typeface="Gabriola" panose="04040605051002020D02" charset="0"/>
                <a:cs typeface="Gabriola" panose="04040605051002020D02" charset="0"/>
                <a:sym typeface="+mn-ea"/>
              </a:rPr>
              <a:t>Giving advice</a:t>
            </a:r>
            <a:endParaRPr lang="en-US" altLang="zh-CN" sz="4400" b="1" i="1" dirty="0">
              <a:solidFill>
                <a:srgbClr val="7030A0"/>
              </a:solidFill>
              <a:latin typeface="Gabriola" panose="04040605051002020D02" charset="0"/>
              <a:cs typeface="Gabriola" panose="04040605051002020D02" charset="0"/>
              <a:sym typeface="+mn-ea"/>
            </a:endParaRPr>
          </a:p>
        </p:txBody>
      </p:sp>
      <p:sp>
        <p:nvSpPr>
          <p:cNvPr id="16" name="六边形 15"/>
          <p:cNvSpPr/>
          <p:nvPr/>
        </p:nvSpPr>
        <p:spPr>
          <a:xfrm>
            <a:off x="0" y="4071942"/>
            <a:ext cx="3071835" cy="2457468"/>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十边形 16"/>
          <p:cNvSpPr/>
          <p:nvPr/>
        </p:nvSpPr>
        <p:spPr>
          <a:xfrm>
            <a:off x="5357818" y="785794"/>
            <a:ext cx="2714644" cy="857256"/>
          </a:xfrm>
          <a:prstGeom prst="decag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Harrington" panose="04040505050A02020702" pitchFamily="82" charset="0"/>
              </a:rPr>
              <a:t>Conversation</a:t>
            </a:r>
            <a:endParaRPr lang="en-US" altLang="zh-CN" sz="2400" b="1" dirty="0" smtClean="0">
              <a:latin typeface="Harrington" panose="04040505050A02020702" pitchFamily="82" charset="0"/>
            </a:endParaRPr>
          </a:p>
        </p:txBody>
      </p:sp>
    </p:spTree>
  </p:cSld>
  <p:clrMapOvr>
    <a:masterClrMapping/>
  </p:clrMapOvr>
  <p:timing>
    <p:tnLst>
      <p:par>
        <p:cTn id="1" dur="indefinite" restart="never" nodeType="tmRoot"/>
      </p:par>
    </p:tnLst>
    <p:bldLst>
      <p:bldP spid="10" grpId="1"/>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3000"/>
            <a:lum/>
          </a:blip>
          <a:srcRect/>
          <a:stretch>
            <a:fillRect l="-11000" r="-11000"/>
          </a:stretch>
        </a:blipFill>
        <a:effectLst/>
      </p:bgPr>
    </p:bg>
    <p:spTree>
      <p:nvGrpSpPr>
        <p:cNvPr id="1" name=""/>
        <p:cNvGrpSpPr/>
        <p:nvPr/>
      </p:nvGrpSpPr>
      <p:grpSpPr>
        <a:xfrm>
          <a:off x="0" y="0"/>
          <a:ext cx="0" cy="0"/>
          <a:chOff x="0" y="0"/>
          <a:chExt cx="0" cy="0"/>
        </a:xfrm>
      </p:grpSpPr>
      <p:sp>
        <p:nvSpPr>
          <p:cNvPr id="3" name="同侧圆角矩形 2"/>
          <p:cNvSpPr/>
          <p:nvPr/>
        </p:nvSpPr>
        <p:spPr>
          <a:xfrm>
            <a:off x="285720" y="1142984"/>
            <a:ext cx="8643966" cy="550072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654974" y="857549"/>
            <a:ext cx="8215370" cy="6072206"/>
          </a:xfrm>
          <a:prstGeom prst="rect">
            <a:avLst/>
          </a:prstGeom>
        </p:spPr>
        <p:txBody>
          <a:bodyPr vert="horz" rtlCol="0">
            <a:normAutofit lnSpcReduction="20000"/>
          </a:bodyPr>
          <a:lstStyle/>
          <a:p>
            <a:pPr marL="342900" marR="0" lvl="0" indent="-342900" algn="l" defTabSz="914400" rtl="0" eaLnBrk="1" fontAlgn="auto" latinLnBrk="0" hangingPunct="1">
              <a:lnSpc>
                <a:spcPct val="150000"/>
              </a:lnSpc>
              <a:spcBef>
                <a:spcPct val="20000"/>
              </a:spcBef>
              <a:spcAft>
                <a:spcPts val="0"/>
              </a:spcAft>
              <a:buClr>
                <a:schemeClr val="tx2"/>
              </a:buClr>
              <a:buSzPct val="60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000" b="0" i="0" u="none" strike="noStrike" kern="1200" cap="none" spc="0" normalizeH="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just">
              <a:lnSpc>
                <a:spcPct val="130000"/>
              </a:lnSpc>
              <a:spcBef>
                <a:spcPct val="20000"/>
              </a:spcBef>
              <a:buClr>
                <a:schemeClr val="tx2"/>
              </a:buClr>
              <a:buSzPct val="60000"/>
              <a:defRPr/>
            </a:pPr>
            <a:r>
              <a:rPr lang="en-US" altLang="zh-CN" sz="2000" b="1" dirty="0" smtClean="0">
                <a:solidFill>
                  <a:srgbClr val="C00000"/>
                </a:solidFill>
                <a:latin typeface="Times New Roman" panose="02020603050405020304" pitchFamily="18" charset="0"/>
                <a:cs typeface="Times New Roman" panose="02020603050405020304" pitchFamily="18" charset="0"/>
              </a:rPr>
              <a:t>Dear Rebecca,</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lvl="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sym typeface="+mn-ea"/>
              </a:rPr>
              <a:t>I understand your feelings.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As you mentioned in the email, you put a lot of effort into your schoolwork. If your mother doesn’t value that, of course you’re going to be unhappy. </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lvl="0" indent="0" algn="just">
              <a:lnSpc>
                <a:spcPct val="16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But remember: every parent has high hopes for their children. Your mother wants you to be successful but she probably fails to see how you struggle. </a:t>
            </a:r>
            <a:r>
              <a:rPr lang="en-US" altLang="zh-CN" sz="2000" b="1" dirty="0" smtClean="0">
                <a:solidFill>
                  <a:srgbClr val="FF6600"/>
                </a:solidFill>
                <a:latin typeface="Times New Roman" panose="02020603050405020304" pitchFamily="18" charset="0"/>
                <a:cs typeface="Times New Roman" panose="02020603050405020304" pitchFamily="18" charset="0"/>
              </a:rPr>
              <a:t>Try these pieces of advice and see if they help improve your relationship.</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lvl="0" indent="0" algn="just">
              <a:lnSpc>
                <a:spcPct val="15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First,</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talk to your mother. Make sure she understands your feelings. Choose a good time and start the conversation politely. You can begin with something like, “I know that you expect me to do well at school, but I’m struggling sometimes. Can we please talk?” you should also try to meet in the middle when talking to your mother. Of course, school matters, but relaxation is good for you too. Tell your mother about your interests and ask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sym typeface="+mn-ea"/>
              </a:rPr>
              <a:t>for more free time</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p:txBody>
      </p:sp>
      <p:sp>
        <p:nvSpPr>
          <p:cNvPr id="8" name="矩形 7"/>
          <p:cNvSpPr/>
          <p:nvPr/>
        </p:nvSpPr>
        <p:spPr>
          <a:xfrm>
            <a:off x="8143900" y="5842337"/>
            <a:ext cx="800739" cy="1015663"/>
          </a:xfrm>
          <a:prstGeom prst="rect">
            <a:avLst/>
          </a:prstGeom>
        </p:spPr>
        <p:txBody>
          <a:bodyPr wrap="square">
            <a:spAutoFit/>
          </a:bodyPr>
          <a:lstStyle/>
          <a:p>
            <a:r>
              <a:rPr lang="en-US" sz="6000" dirty="0" smtClean="0">
                <a:solidFill>
                  <a:srgbClr val="92D050"/>
                </a:solidFill>
                <a:latin typeface="Wingdings" panose="05000000000000000000"/>
                <a:ea typeface="宋体" panose="02010600030101010101" pitchFamily="2" charset="-122"/>
                <a:cs typeface="Times New Roman" panose="02020603050405020304"/>
              </a:rPr>
              <a:t>8</a:t>
            </a:r>
            <a:endParaRPr lang="zh-CN" altLang="en-US" sz="6000" dirty="0">
              <a:solidFill>
                <a:srgbClr val="92D050"/>
              </a:solidFill>
            </a:endParaRPr>
          </a:p>
        </p:txBody>
      </p:sp>
      <p:sp>
        <p:nvSpPr>
          <p:cNvPr id="4" name="AutoShape 3"/>
          <p:cNvSpPr>
            <a:spLocks noChangeArrowheads="1"/>
          </p:cNvSpPr>
          <p:nvPr/>
        </p:nvSpPr>
        <p:spPr bwMode="auto">
          <a:xfrm>
            <a:off x="214282" y="142852"/>
            <a:ext cx="3214710" cy="714380"/>
          </a:xfrm>
          <a:prstGeom prst="roundRect">
            <a:avLst>
              <a:gd name="adj" fmla="val 16667"/>
            </a:avLst>
          </a:prstGeom>
          <a:solidFill>
            <a:schemeClr val="tx2"/>
          </a:solidFill>
          <a:ln w="9525">
            <a:noFill/>
            <a:round/>
          </a:ln>
          <a:effectLst/>
        </p:spPr>
        <p:txBody>
          <a:bodyPr wrap="none" anchor="ctr"/>
          <a:p>
            <a:pPr algn="ctr"/>
            <a:r>
              <a:rPr lang="en-US" altLang="zh-CN" sz="2400" dirty="0" smtClean="0">
                <a:solidFill>
                  <a:schemeClr val="bg1"/>
                </a:solidFill>
                <a:latin typeface="Broadway" panose="04040905080B02020502" pitchFamily="82" charset="0"/>
              </a:rPr>
              <a:t>A </a:t>
            </a:r>
            <a:r>
              <a:rPr lang="en-US" altLang="zh-CN" sz="2400" dirty="0" smtClean="0">
                <a:solidFill>
                  <a:srgbClr val="FF6600"/>
                </a:solidFill>
                <a:latin typeface="Broadway" panose="04040905080B02020502" pitchFamily="82" charset="0"/>
              </a:rPr>
              <a:t>sample</a:t>
            </a:r>
            <a:endParaRPr lang="en-US" altLang="zh-CN" sz="2400" dirty="0" smtClean="0">
              <a:solidFill>
                <a:srgbClr val="FF6600"/>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 letter of advice</a:t>
            </a:r>
            <a:endParaRPr lang="zh-CN" altLang="en-US" sz="2400" dirty="0">
              <a:solidFill>
                <a:schemeClr val="bg1"/>
              </a:solidFill>
              <a:latin typeface="Broadway" panose="04040905080B02020502"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2000"/>
            <a:lum/>
          </a:blip>
          <a:srcRect/>
          <a:stretch>
            <a:fillRect l="-11000" r="-11000"/>
          </a:stretch>
        </a:blipFill>
        <a:effectLst/>
      </p:bgPr>
    </p:bg>
    <p:spTree>
      <p:nvGrpSpPr>
        <p:cNvPr id="1" name=""/>
        <p:cNvGrpSpPr/>
        <p:nvPr/>
      </p:nvGrpSpPr>
      <p:grpSpPr>
        <a:xfrm>
          <a:off x="0" y="0"/>
          <a:ext cx="0" cy="0"/>
          <a:chOff x="0" y="0"/>
          <a:chExt cx="0" cy="0"/>
        </a:xfrm>
      </p:grpSpPr>
      <p:sp>
        <p:nvSpPr>
          <p:cNvPr id="3" name="同侧圆角矩形 2"/>
          <p:cNvSpPr/>
          <p:nvPr/>
        </p:nvSpPr>
        <p:spPr>
          <a:xfrm>
            <a:off x="214282" y="1071546"/>
            <a:ext cx="8715436" cy="5572164"/>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356840" y="570869"/>
            <a:ext cx="8429684" cy="6072206"/>
          </a:xfrm>
          <a:prstGeom prst="rect">
            <a:avLst/>
          </a:prstGeom>
        </p:spPr>
        <p:txBody>
          <a:bodyPr vert="horz" rtlCol="0">
            <a:normAutofit lnSpcReduction="20000"/>
          </a:bodyPr>
          <a:lstStyle/>
          <a:p>
            <a:pPr marL="342900" marR="0" lvl="0" indent="-342900" algn="l" defTabSz="914400" rtl="0" eaLnBrk="1" fontAlgn="auto" latinLnBrk="0" hangingPunct="1">
              <a:lnSpc>
                <a:spcPct val="150000"/>
              </a:lnSpc>
              <a:spcBef>
                <a:spcPct val="20000"/>
              </a:spcBef>
              <a:spcAft>
                <a:spcPts val="0"/>
              </a:spcAft>
              <a:buClr>
                <a:schemeClr val="tx2"/>
              </a:buClr>
              <a:buSzPct val="60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000" b="0" i="0" u="none" strike="noStrike" kern="1200" cap="none" spc="0" normalizeH="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30000"/>
              </a:lnSpc>
              <a:spcBef>
                <a:spcPct val="20000"/>
              </a:spcBef>
              <a:buClr>
                <a:schemeClr val="tx2"/>
              </a:buClr>
              <a:buSzPct val="60000"/>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sym typeface="+mn-ea"/>
              </a:rPr>
              <a:t>to spend on them.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For example, if you like listening to music, explain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indent="-342900" algn="just">
              <a:lnSpc>
                <a:spcPct val="130000"/>
              </a:lnSpc>
              <a:spcBef>
                <a:spcPct val="20000"/>
              </a:spcBef>
              <a:buClr>
                <a:schemeClr val="tx2"/>
              </a:buClr>
              <a:buSzPct val="60000"/>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why you enjoy it and how it helps you. </a:t>
            </a:r>
            <a:r>
              <a:rPr lang="en-US" altLang="zh-CN"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Meiryo" panose="020B0604030504040204" pitchFamily="34" charset="-128"/>
                <a:cs typeface="Times New Roman" panose="02020603050405020304" pitchFamily="18" charset="0"/>
              </a:rPr>
              <a:t>Why don’t you</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make a deal that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indent="-342900" algn="just">
              <a:lnSpc>
                <a:spcPct val="130000"/>
              </a:lnSpc>
              <a:spcBef>
                <a:spcPct val="20000"/>
              </a:spcBef>
              <a:buClr>
                <a:schemeClr val="tx2"/>
              </a:buClr>
              <a:buSzPct val="60000"/>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you are both satisfied with?</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     Second,</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put yourself in your mother’s shoes and try to understand what she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does. I know it isn’t easy, but you must be patient. When your mother keeps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pressing you to study all the time, think about the reason why she does so.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When I was your age, I thought senior high school was tiring too. I couldn’t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understand why my parents were so strict with me. However, when I grew up,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I realized that they just wanted me to have the best possible future. After that,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I became so much closer to my mum and dad.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    Everything will turn out all right, I promise.</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marL="342900" lvl="0" indent="-342900" algn="just">
              <a:lnSpc>
                <a:spcPct val="140000"/>
              </a:lnSpc>
              <a:spcBef>
                <a:spcPct val="20000"/>
              </a:spcBef>
              <a:buClr>
                <a:schemeClr val="tx2"/>
              </a:buClr>
              <a:buSzPct val="60000"/>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a:t>
            </a:r>
            <a:r>
              <a:rPr lang="en-US" altLang="zh-CN" sz="2000" b="1" dirty="0" smtClean="0">
                <a:solidFill>
                  <a:srgbClr val="C00000"/>
                </a:solidFill>
                <a:latin typeface="Times New Roman" panose="02020603050405020304" pitchFamily="18" charset="0"/>
                <a:cs typeface="Times New Roman" panose="02020603050405020304" pitchFamily="18" charset="0"/>
              </a:rPr>
              <a:t>Yours sincerely,</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marL="342900" lvl="0" indent="-342900" algn="just">
              <a:lnSpc>
                <a:spcPct val="140000"/>
              </a:lnSpc>
              <a:spcBef>
                <a:spcPct val="20000"/>
              </a:spcBef>
              <a:buClr>
                <a:schemeClr val="tx2"/>
              </a:buClr>
              <a:buSzPct val="60000"/>
              <a:buNone/>
              <a:defRPr/>
            </a:pPr>
            <a:r>
              <a:rPr lang="en-US" altLang="zh-CN" sz="2000" b="1" dirty="0" smtClean="0">
                <a:solidFill>
                  <a:srgbClr val="C00000"/>
                </a:solidFill>
                <a:latin typeface="Times New Roman" panose="02020603050405020304" pitchFamily="18" charset="0"/>
                <a:cs typeface="Times New Roman" panose="02020603050405020304" pitchFamily="18" charset="0"/>
              </a:rPr>
              <a:t>     Cynthia</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214282" y="142852"/>
            <a:ext cx="3214710" cy="714380"/>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A </a:t>
            </a:r>
            <a:r>
              <a:rPr lang="en-US" altLang="zh-CN" sz="2400" dirty="0" smtClean="0">
                <a:solidFill>
                  <a:srgbClr val="FF6600"/>
                </a:solidFill>
                <a:latin typeface="Broadway" panose="04040905080B02020502" pitchFamily="82" charset="0"/>
              </a:rPr>
              <a:t>sample</a:t>
            </a:r>
            <a:endParaRPr lang="en-US" altLang="zh-CN" sz="2400" dirty="0" smtClean="0">
              <a:solidFill>
                <a:srgbClr val="FF6600"/>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 letter of advice</a:t>
            </a:r>
            <a:endParaRPr lang="zh-CN" altLang="en-US" sz="2400" dirty="0">
              <a:solidFill>
                <a:schemeClr val="bg1"/>
              </a:solidFill>
              <a:latin typeface="Broadway" panose="04040905080B02020502" pitchFamily="82" charset="0"/>
            </a:endParaRPr>
          </a:p>
        </p:txBody>
      </p:sp>
      <p:sp>
        <p:nvSpPr>
          <p:cNvPr id="8" name="矩形 7"/>
          <p:cNvSpPr/>
          <p:nvPr/>
        </p:nvSpPr>
        <p:spPr>
          <a:xfrm>
            <a:off x="8072462" y="5842337"/>
            <a:ext cx="800739" cy="1015663"/>
          </a:xfrm>
          <a:prstGeom prst="rect">
            <a:avLst/>
          </a:prstGeom>
        </p:spPr>
        <p:txBody>
          <a:bodyPr wrap="square">
            <a:spAutoFit/>
          </a:bodyPr>
          <a:lstStyle/>
          <a:p>
            <a:r>
              <a:rPr lang="en-US" sz="6000" dirty="0" smtClean="0">
                <a:solidFill>
                  <a:srgbClr val="92D050"/>
                </a:solidFill>
                <a:latin typeface="Wingdings" panose="05000000000000000000"/>
                <a:ea typeface="宋体" panose="02010600030101010101" pitchFamily="2" charset="-122"/>
                <a:cs typeface="Times New Roman" panose="02020603050405020304"/>
              </a:rPr>
              <a:t>8</a:t>
            </a:r>
            <a:endParaRPr lang="zh-CN" altLang="en-US" sz="6000" dirty="0">
              <a:solidFill>
                <a:srgbClr val="92D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2" name="组合 22"/>
          <p:cNvGrpSpPr/>
          <p:nvPr/>
        </p:nvGrpSpPr>
        <p:grpSpPr>
          <a:xfrm>
            <a:off x="428596" y="1285860"/>
            <a:ext cx="8104985" cy="2428892"/>
            <a:chOff x="467543" y="1783367"/>
            <a:chExt cx="8208913" cy="3172952"/>
          </a:xfrm>
        </p:grpSpPr>
        <p:sp>
          <p:nvSpPr>
            <p:cNvPr id="9" name="Line 5"/>
            <p:cNvSpPr>
              <a:spLocks noChangeShapeType="1"/>
            </p:cNvSpPr>
            <p:nvPr/>
          </p:nvSpPr>
          <p:spPr bwMode="auto">
            <a:xfrm flipH="1">
              <a:off x="467543" y="1988840"/>
              <a:ext cx="1691680" cy="18586"/>
            </a:xfrm>
            <a:prstGeom prst="line">
              <a:avLst/>
            </a:prstGeom>
            <a:noFill/>
            <a:ln w="28575">
              <a:solidFill>
                <a:schemeClr val="accent3">
                  <a:lumMod val="75000"/>
                </a:schemeClr>
              </a:solidFill>
              <a:prstDash val="sysDot"/>
              <a:round/>
              <a:headEnd type="oval" w="med" len="med"/>
            </a:ln>
          </p:spPr>
          <p:txBody>
            <a:bodyPr/>
            <a:lstStyle/>
            <a:p>
              <a:pPr algn="just"/>
              <a:endParaRPr lang="zh-CN" altLang="en-US"/>
            </a:p>
          </p:txBody>
        </p:sp>
        <p:sp>
          <p:nvSpPr>
            <p:cNvPr id="12" name="Line 7"/>
            <p:cNvSpPr>
              <a:spLocks noChangeShapeType="1"/>
            </p:cNvSpPr>
            <p:nvPr/>
          </p:nvSpPr>
          <p:spPr bwMode="auto">
            <a:xfrm flipH="1">
              <a:off x="467544" y="2007426"/>
              <a:ext cx="0" cy="2933742"/>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3" name="Line 8"/>
            <p:cNvSpPr>
              <a:spLocks noChangeShapeType="1"/>
            </p:cNvSpPr>
            <p:nvPr/>
          </p:nvSpPr>
          <p:spPr bwMode="auto">
            <a:xfrm flipV="1">
              <a:off x="467544" y="4941168"/>
              <a:ext cx="8208912" cy="15151"/>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4" name="Line 9"/>
            <p:cNvSpPr>
              <a:spLocks noChangeShapeType="1"/>
            </p:cNvSpPr>
            <p:nvPr/>
          </p:nvSpPr>
          <p:spPr bwMode="auto">
            <a:xfrm flipH="1">
              <a:off x="8676456" y="1988843"/>
              <a:ext cx="0" cy="2880317"/>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1" name="Line 6"/>
            <p:cNvSpPr>
              <a:spLocks noChangeShapeType="1"/>
            </p:cNvSpPr>
            <p:nvPr/>
          </p:nvSpPr>
          <p:spPr bwMode="auto">
            <a:xfrm flipH="1" flipV="1">
              <a:off x="2743426" y="1783367"/>
              <a:ext cx="5897535" cy="205472"/>
            </a:xfrm>
            <a:prstGeom prst="line">
              <a:avLst/>
            </a:prstGeom>
            <a:noFill/>
            <a:ln w="28575">
              <a:solidFill>
                <a:schemeClr val="accent3">
                  <a:lumMod val="75000"/>
                </a:schemeClr>
              </a:solidFill>
              <a:prstDash val="sysDot"/>
              <a:round/>
              <a:tailEnd type="oval" w="med" len="med"/>
            </a:ln>
          </p:spPr>
          <p:txBody>
            <a:bodyPr/>
            <a:lstStyle/>
            <a:p>
              <a:pPr algn="just"/>
              <a:endParaRPr lang="zh-CN" altLang="en-US"/>
            </a:p>
          </p:txBody>
        </p:sp>
      </p:grpSp>
      <p:sp>
        <p:nvSpPr>
          <p:cNvPr id="18" name="TextBox 17"/>
          <p:cNvSpPr txBox="1"/>
          <p:nvPr/>
        </p:nvSpPr>
        <p:spPr>
          <a:xfrm>
            <a:off x="0" y="785794"/>
            <a:ext cx="8462142" cy="3315642"/>
          </a:xfrm>
          <a:prstGeom prst="rect">
            <a:avLst/>
          </a:prstGeom>
          <a:noFill/>
        </p:spPr>
        <p:txBody>
          <a:bodyPr wrap="square" lIns="108000" tIns="72000" rtlCol="0">
            <a:spAutoFit/>
          </a:bodyPr>
          <a:lstStyle/>
          <a:p>
            <a:pPr lvl="1">
              <a:lnSpc>
                <a:spcPts val="5000"/>
              </a:lnSpc>
              <a:buClr>
                <a:schemeClr val="bg2"/>
              </a:buClr>
              <a:buSzPct val="60000"/>
            </a:pPr>
            <a:endParaRPr lang="en-US" altLang="zh-CN" sz="3200" b="1" dirty="0">
              <a:latin typeface="Cambria Math" panose="02040503050406030204" pitchFamily="18" charset="0"/>
              <a:ea typeface="Cambria Math" panose="02040503050406030204" pitchFamily="18" charset="0"/>
              <a:cs typeface="Mongolian Baiti" panose="03000500000000000000" pitchFamily="66" charset="0"/>
            </a:endParaRPr>
          </a:p>
          <a:p>
            <a:pPr lvl="1" algn="just">
              <a:lnSpc>
                <a:spcPct val="200000"/>
              </a:lnSpc>
              <a:buClr>
                <a:srgbClr val="002060"/>
              </a:buClr>
              <a:buSzPct val="60000"/>
              <a:buFont typeface="Wingdings" panose="05000000000000000000" pitchFamily="2" charset="2"/>
              <a:buChar char="u"/>
            </a:pPr>
            <a:r>
              <a:rPr lang="en-US" altLang="zh-CN" sz="2800" b="1" dirty="0">
                <a:latin typeface="Cambria Math" panose="02040503050406030204" pitchFamily="18" charset="0"/>
                <a:ea typeface="Cambria Math" panose="02040503050406030204" pitchFamily="18" charset="0"/>
                <a:cs typeface="Mongolian Baiti" panose="03000500000000000000" pitchFamily="66" charset="0"/>
              </a:rPr>
              <a:t> </a:t>
            </a:r>
            <a:r>
              <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rPr>
              <a:t>What’s the purpose of writing a letter of advice?</a:t>
            </a:r>
            <a:endPar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endParaRPr>
          </a:p>
          <a:p>
            <a:pPr lvl="1" algn="just">
              <a:lnSpc>
                <a:spcPct val="200000"/>
              </a:lnSpc>
              <a:buClr>
                <a:srgbClr val="002060"/>
              </a:buClr>
              <a:buSzPct val="60000"/>
              <a:buFont typeface="Wingdings" panose="05000000000000000000" pitchFamily="2" charset="2"/>
              <a:buChar char="u"/>
            </a:pPr>
            <a:r>
              <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rPr>
              <a:t> How does the writer help solve the problem?</a:t>
            </a:r>
            <a:endParaRPr lang="zh-CN" altLang="en-US" sz="2800" b="1" dirty="0">
              <a:latin typeface="Cambria Math" panose="02040503050406030204" pitchFamily="18" charset="0"/>
              <a:ea typeface="MS PMincho" panose="02020600040205080304" pitchFamily="18" charset="-128"/>
              <a:cs typeface="Mongolian Baiti" panose="03000500000000000000" pitchFamily="66" charset="0"/>
            </a:endParaRPr>
          </a:p>
          <a:p>
            <a:pPr>
              <a:lnSpc>
                <a:spcPct val="200000"/>
              </a:lnSpc>
            </a:pPr>
            <a:endParaRPr lang="zh-CN" altLang="en-US" sz="3200" b="1" dirty="0">
              <a:solidFill>
                <a:schemeClr val="bg2"/>
              </a:solidFill>
              <a:latin typeface="Cambria Math" panose="02040503050406030204" pitchFamily="18" charset="0"/>
              <a:cs typeface="Times New Roman" panose="02020603050405020304" pitchFamily="18" charset="0"/>
            </a:endParaRPr>
          </a:p>
        </p:txBody>
      </p:sp>
      <p:sp>
        <p:nvSpPr>
          <p:cNvPr id="30" name="AutoShape 3"/>
          <p:cNvSpPr>
            <a:spLocks noChangeArrowheads="1"/>
          </p:cNvSpPr>
          <p:nvPr/>
        </p:nvSpPr>
        <p:spPr bwMode="auto">
          <a:xfrm>
            <a:off x="72175" y="71414"/>
            <a:ext cx="3000396" cy="1000132"/>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Learning about</a:t>
            </a:r>
            <a:endParaRPr lang="zh-CN" altLang="en-US" sz="2400" dirty="0" smtClean="0">
              <a:solidFill>
                <a:schemeClr val="bg1"/>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the</a:t>
            </a:r>
            <a:r>
              <a:rPr lang="en-US" altLang="zh-CN" sz="2400" dirty="0" smtClean="0">
                <a:solidFill>
                  <a:srgbClr val="FF6600"/>
                </a:solidFill>
                <a:latin typeface="Broadway" panose="04040905080B02020502" pitchFamily="82" charset="0"/>
              </a:rPr>
              <a:t> </a:t>
            </a:r>
            <a:r>
              <a:rPr lang="en-US" altLang="zh-CN" sz="2400" dirty="0" smtClean="0">
                <a:solidFill>
                  <a:srgbClr val="FF6600"/>
                </a:solidFill>
                <a:latin typeface="Broadway" panose="04040905080B02020502" pitchFamily="82" charset="0"/>
              </a:rPr>
              <a:t>text type  </a:t>
            </a:r>
            <a:endParaRPr lang="en-US" altLang="zh-CN" sz="2400" dirty="0" smtClean="0">
              <a:solidFill>
                <a:srgbClr val="FF6600"/>
              </a:solidFill>
              <a:latin typeface="Broadway" panose="04040905080B02020502" pitchFamily="82" charset="0"/>
            </a:endParaRPr>
          </a:p>
        </p:txBody>
      </p:sp>
      <p:sp>
        <p:nvSpPr>
          <p:cNvPr id="31" name="矩形 30"/>
          <p:cNvSpPr/>
          <p:nvPr/>
        </p:nvSpPr>
        <p:spPr>
          <a:xfrm>
            <a:off x="7715272" y="2928934"/>
            <a:ext cx="970137" cy="1323439"/>
          </a:xfrm>
          <a:prstGeom prst="rect">
            <a:avLst/>
          </a:prstGeom>
        </p:spPr>
        <p:txBody>
          <a:bodyPr wrap="none">
            <a:spAutoFit/>
          </a:bodyPr>
          <a:lstStyle/>
          <a:p>
            <a:r>
              <a:rPr lang="en-US" sz="8000" dirty="0" smtClean="0">
                <a:solidFill>
                  <a:srgbClr val="FF6600"/>
                </a:solidFill>
                <a:latin typeface="Wingdings 2" panose="05020102010507070707"/>
                <a:ea typeface="宋体" panose="02010600030101010101" pitchFamily="2" charset="-122"/>
                <a:cs typeface="Times New Roman" panose="02020603050405020304"/>
              </a:rPr>
              <a:t>P</a:t>
            </a:r>
            <a:endParaRPr lang="zh-CN" altLang="en-US" sz="8000" dirty="0">
              <a:solidFill>
                <a:srgbClr val="FF6600"/>
              </a:solidFill>
            </a:endParaRPr>
          </a:p>
        </p:txBody>
      </p:sp>
      <p:sp>
        <p:nvSpPr>
          <p:cNvPr id="33" name="云形标注 5"/>
          <p:cNvSpPr/>
          <p:nvPr/>
        </p:nvSpPr>
        <p:spPr>
          <a:xfrm>
            <a:off x="0" y="4500570"/>
            <a:ext cx="2643174" cy="1643074"/>
          </a:xfrm>
          <a:prstGeom prst="cloudCallout">
            <a:avLst>
              <a:gd name="adj1" fmla="val -52277"/>
              <a:gd name="adj2" fmla="val 8545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C00000"/>
                </a:solidFill>
                <a:latin typeface="Broadway" panose="04040905080B02020502" pitchFamily="82" charset="0"/>
              </a:rPr>
              <a:t>?</a:t>
            </a:r>
            <a:endParaRPr lang="zh-CN" altLang="en-US" sz="4000" dirty="0">
              <a:solidFill>
                <a:srgbClr val="C00000"/>
              </a:solidFill>
              <a:latin typeface="Broadway" panose="04040905080B02020502" pitchFamily="82" charset="0"/>
            </a:endParaRPr>
          </a:p>
        </p:txBody>
      </p:sp>
      <p:sp>
        <p:nvSpPr>
          <p:cNvPr id="35" name="文本框 5"/>
          <p:cNvSpPr txBox="1"/>
          <p:nvPr/>
        </p:nvSpPr>
        <p:spPr>
          <a:xfrm>
            <a:off x="3000364" y="3929066"/>
            <a:ext cx="4204335" cy="1198880"/>
          </a:xfrm>
          <a:prstGeom prst="rect">
            <a:avLst/>
          </a:prstGeom>
          <a:noFill/>
        </p:spPr>
        <p:txBody>
          <a:bodyPr wrap="none" rtlCol="0" anchor="t">
            <a:spAutoFit/>
          </a:bodyPr>
          <a:lstStyle/>
          <a:p>
            <a:r>
              <a:rPr lang="en-US" altLang="zh-CN" sz="2800" b="1" i="1" dirty="0" smtClean="0">
                <a:solidFill>
                  <a:srgbClr val="C00000"/>
                </a:solidFill>
                <a:latin typeface="Gabriola" panose="04040605051002020D02" charset="0"/>
                <a:cs typeface="Gabriola" panose="04040605051002020D02" charset="0"/>
                <a:sym typeface="+mn-ea"/>
              </a:rPr>
              <a:t>To help solve a </a:t>
            </a:r>
            <a:r>
              <a:rPr lang="en-US" altLang="zh-CN" sz="7200" b="1" i="1" dirty="0" smtClean="0">
                <a:solidFill>
                  <a:srgbClr val="78AC01"/>
                </a:solidFill>
                <a:latin typeface="Gabriola" panose="04040605051002020D02" charset="0"/>
                <a:cs typeface="Gabriola" panose="04040605051002020D02" charset="0"/>
                <a:sym typeface="+mn-ea"/>
              </a:rPr>
              <a:t>problem</a:t>
            </a:r>
            <a:endParaRPr lang="en-US" altLang="zh-CN" sz="7200" b="1" i="1" dirty="0">
              <a:solidFill>
                <a:srgbClr val="78AC01"/>
              </a:solidFill>
              <a:latin typeface="Gabriola" panose="04040605051002020D02" charset="0"/>
              <a:cs typeface="Gabriola" panose="04040605051002020D02" charset="0"/>
              <a:sym typeface="+mn-ea"/>
            </a:endParaRPr>
          </a:p>
        </p:txBody>
      </p:sp>
      <p:grpSp>
        <p:nvGrpSpPr>
          <p:cNvPr id="40" name="组合 39"/>
          <p:cNvGrpSpPr/>
          <p:nvPr/>
        </p:nvGrpSpPr>
        <p:grpSpPr>
          <a:xfrm>
            <a:off x="6072198" y="5000636"/>
            <a:ext cx="2522295" cy="1500272"/>
            <a:chOff x="5784870" y="5418061"/>
            <a:chExt cx="2522295" cy="1500272"/>
          </a:xfrm>
        </p:grpSpPr>
        <p:sp>
          <p:nvSpPr>
            <p:cNvPr id="38" name="矩形 37"/>
            <p:cNvSpPr/>
            <p:nvPr/>
          </p:nvSpPr>
          <p:spPr>
            <a:xfrm rot="20615458">
              <a:off x="5999177" y="5585234"/>
              <a:ext cx="2307988" cy="1333099"/>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smtClean="0">
                  <a:solidFill>
                    <a:srgbClr val="C00000"/>
                  </a:solidFill>
                  <a:effectLst>
                    <a:outerShdw blurRad="38100" dist="38100" dir="2700000" algn="tl">
                      <a:srgbClr val="000000">
                        <a:alpha val="43137"/>
                      </a:srgbClr>
                    </a:outerShdw>
                  </a:effectLst>
                  <a:latin typeface="Tempus Sans ITC" panose="04020404030D07020202" pitchFamily="82" charset="0"/>
                </a:rPr>
                <a:t>By offering </a:t>
              </a:r>
              <a:r>
                <a:rPr kumimoji="0" lang="en-US" altLang="zh-CN" sz="3600" b="1" i="0" u="none" strike="noStrike" kern="0" cap="none" spc="0" normalizeH="0" baseline="0" noProof="0" dirty="0" smtClean="0">
                  <a:ln>
                    <a:noFill/>
                  </a:ln>
                  <a:effectLst>
                    <a:outerShdw blurRad="38100" dist="38100" dir="2700000" algn="tl">
                      <a:srgbClr val="000000">
                        <a:alpha val="43137"/>
                      </a:srgbClr>
                    </a:outerShdw>
                  </a:effectLst>
                  <a:uLnTx/>
                  <a:uFillTx/>
                  <a:latin typeface="Tempus Sans ITC" panose="04020404030D07020202" pitchFamily="82" charset="0"/>
                </a:rPr>
                <a:t>advice</a:t>
              </a:r>
              <a:endParaRPr kumimoji="0" lang="zh-CN" altLang="en-US" sz="3600" b="1" i="0" u="none" strike="noStrike" kern="0" cap="none" spc="0" normalizeH="0" baseline="0" noProof="0" dirty="0">
                <a:ln>
                  <a:noFill/>
                </a:ln>
                <a:effectLst>
                  <a:outerShdw blurRad="38100" dist="38100" dir="2700000" algn="tl">
                    <a:srgbClr val="000000">
                      <a:alpha val="43137"/>
                    </a:srgbClr>
                  </a:outerShdw>
                </a:effectLst>
                <a:uLnTx/>
                <a:uFillTx/>
                <a:latin typeface="Tempus Sans ITC" panose="04020404030D07020202" pitchFamily="82" charset="0"/>
              </a:endParaRPr>
            </a:p>
          </p:txBody>
        </p:sp>
        <p:sp>
          <p:nvSpPr>
            <p:cNvPr id="39" name="矩形 38"/>
            <p:cNvSpPr/>
            <p:nvPr/>
          </p:nvSpPr>
          <p:spPr>
            <a:xfrm rot="20615458">
              <a:off x="5784870" y="5418061"/>
              <a:ext cx="2278014" cy="1293527"/>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7675</Words>
  <Application>WPS 演示</Application>
  <PresentationFormat>全屏显示(4:3)</PresentationFormat>
  <Paragraphs>295</Paragraphs>
  <Slides>18</Slides>
  <Notes>2</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18</vt:i4>
      </vt:variant>
    </vt:vector>
  </HeadingPairs>
  <TitlesOfParts>
    <vt:vector size="52" baseType="lpstr">
      <vt:lpstr>Arial</vt:lpstr>
      <vt:lpstr>宋体</vt:lpstr>
      <vt:lpstr>Wingdings</vt:lpstr>
      <vt:lpstr>Times New Roman</vt:lpstr>
      <vt:lpstr>方正北魏楷书简体</vt:lpstr>
      <vt:lpstr>华文楷体</vt:lpstr>
      <vt:lpstr>华文宋体</vt:lpstr>
      <vt:lpstr>Garamond</vt:lpstr>
      <vt:lpstr>PMingLiU-ExtB</vt:lpstr>
      <vt:lpstr>Broadway</vt:lpstr>
      <vt:lpstr>Colonna MT</vt:lpstr>
      <vt:lpstr>Comic Sans MS</vt:lpstr>
      <vt:lpstr>Gabriola</vt:lpstr>
      <vt:lpstr>Wingdings</vt:lpstr>
      <vt:lpstr>Monotype Corsiva</vt:lpstr>
      <vt:lpstr>等线</vt:lpstr>
      <vt:lpstr>Harrington</vt:lpstr>
      <vt:lpstr>Wingdings 2</vt:lpstr>
      <vt:lpstr>Wingdings</vt:lpstr>
      <vt:lpstr>Traditional Arabic</vt:lpstr>
      <vt:lpstr>Meiryo</vt:lpstr>
      <vt:lpstr>Times New Roman</vt:lpstr>
      <vt:lpstr>Cambria Math</vt:lpstr>
      <vt:lpstr>Mongolian Baiti</vt:lpstr>
      <vt:lpstr>MS PMincho</vt:lpstr>
      <vt:lpstr>Tempus Sans ITC</vt:lpstr>
      <vt:lpstr>微软雅黑</vt:lpstr>
      <vt:lpstr>Yu Gothic UI Semibold</vt:lpstr>
      <vt:lpstr>MS UI Gothic</vt:lpstr>
      <vt:lpstr>Britannic Bold</vt:lpstr>
      <vt:lpstr>Segoe Print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Winny</cp:lastModifiedBy>
  <cp:revision>334</cp:revision>
  <dcterms:created xsi:type="dcterms:W3CDTF">2019-09-30T02:46:00Z</dcterms:created>
  <dcterms:modified xsi:type="dcterms:W3CDTF">2020-10-24T04:05:46Z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