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57" r:id="rId3"/>
    <p:sldId id="456" r:id="rId5"/>
    <p:sldId id="459" r:id="rId6"/>
    <p:sldId id="460" r:id="rId7"/>
    <p:sldId id="461" r:id="rId8"/>
    <p:sldId id="463" r:id="rId9"/>
    <p:sldId id="487" r:id="rId10"/>
    <p:sldId id="507" r:id="rId11"/>
    <p:sldId id="522" r:id="rId12"/>
    <p:sldId id="464" r:id="rId13"/>
    <p:sldId id="490" r:id="rId14"/>
    <p:sldId id="488" r:id="rId15"/>
    <p:sldId id="489" r:id="rId16"/>
    <p:sldId id="491" r:id="rId17"/>
    <p:sldId id="466" r:id="rId18"/>
    <p:sldId id="523" r:id="rId19"/>
    <p:sldId id="510" r:id="rId20"/>
    <p:sldId id="492" r:id="rId21"/>
    <p:sldId id="521" r:id="rId22"/>
    <p:sldId id="511" r:id="rId23"/>
    <p:sldId id="469" r:id="rId24"/>
    <p:sldId id="508" r:id="rId25"/>
    <p:sldId id="509" r:id="rId26"/>
    <p:sldId id="405" r:id="rId2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1"/>
      <p:bold r:id="rId3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2FC"/>
    <a:srgbClr val="ABDCF7"/>
    <a:srgbClr val="2D91B9"/>
    <a:srgbClr val="6600FF"/>
    <a:srgbClr val="9900FF"/>
    <a:srgbClr val="FF0000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>
      <p:cViewPr>
        <p:scale>
          <a:sx n="75" d="100"/>
          <a:sy n="75" d="100"/>
        </p:scale>
        <p:origin x="-1152" y="84"/>
      </p:cViewPr>
      <p:guideLst>
        <p:guide orient="horz" pos="2164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F37A6E-1070-4A1F-8CA6-CAA98E448DC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A17D-0965-400E-91F4-8106DE17D6F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DBE5-C3E4-426E-B23D-817563F79A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43F-CF17-4039-8456-8B1C2C2272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E875-7EDB-42AF-85C8-E014938947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6584-E067-42E7-B47E-756065B18F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BEA8-FEBB-4628-B2D9-AF08326D1A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B933-446F-47C8-B4A7-AE864DB25D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C952-165A-4ACC-AD3B-DD95894EA8F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377B-6B09-4A2F-B87D-95114F2DC3D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8A21-7EB8-45C3-8380-3211A230F1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3E5D-1B4D-41D8-B3C1-681B0CC934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06B473-6BC0-4A71-A613-AFD312E985B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hp\Desktop\PPT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标题 1"/>
          <p:cNvSpPr txBox="1">
            <a:spLocks noChangeArrowheads="1"/>
          </p:cNvSpPr>
          <p:nvPr/>
        </p:nvSpPr>
        <p:spPr bwMode="auto">
          <a:xfrm>
            <a:off x="360363" y="4211638"/>
            <a:ext cx="8423275" cy="190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500" b="1">
                <a:solidFill>
                  <a:srgbClr val="000000"/>
                </a:solidFill>
                <a:cs typeface="Times New Roman" panose="02020603050405020304" pitchFamily="18" charset="0"/>
              </a:rPr>
              <a:t>Unit 2 Let’s talk teens</a:t>
            </a:r>
            <a:endParaRPr lang="en-US" altLang="zh-CN" sz="55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cs typeface="Times New Roman" panose="02020603050405020304" pitchFamily="18" charset="0"/>
              </a:rPr>
              <a:t>Project</a:t>
            </a:r>
            <a:endParaRPr lang="en-US" altLang="zh-CN" sz="4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220720" y="1049020"/>
            <a:ext cx="3038475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Watch a video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8145" y="1758950"/>
          <a:ext cx="8347710" cy="4608830"/>
        </p:xfrm>
        <a:graphic>
          <a:graphicData uri="http://schemas.openxmlformats.org/drawingml/2006/table">
            <a:tbl>
              <a:tblPr/>
              <a:tblGrid>
                <a:gridCol w="2628265"/>
                <a:gridCol w="5719445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Elements of a play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play you watch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Setting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Theme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0F2FC"/>
                        </a:gs>
                        <a:gs pos="100000">
                          <a:srgbClr val="ABDCF7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5624" name="Text Box 37"/>
          <p:cNvSpPr txBox="1">
            <a:spLocks noChangeArrowheads="1"/>
          </p:cNvSpPr>
          <p:nvPr/>
        </p:nvSpPr>
        <p:spPr bwMode="auto">
          <a:xfrm>
            <a:off x="468313" y="10525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</p:txBody>
      </p:sp>
      <p:sp>
        <p:nvSpPr>
          <p:cNvPr id="25625" name="Text Box 38"/>
          <p:cNvSpPr txBox="1">
            <a:spLocks noChangeArrowheads="1"/>
          </p:cNvSpPr>
          <p:nvPr/>
        </p:nvSpPr>
        <p:spPr bwMode="auto">
          <a:xfrm>
            <a:off x="-184150" y="1628775"/>
            <a:ext cx="1841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  <a:p>
            <a:endParaRPr lang="zh-CN" altLang="en-US" b="1"/>
          </a:p>
        </p:txBody>
      </p:sp>
      <p:sp>
        <p:nvSpPr>
          <p:cNvPr id="25626" name="Text Box 39"/>
          <p:cNvSpPr txBox="1">
            <a:spLocks noChangeArrowheads="1"/>
          </p:cNvSpPr>
          <p:nvPr/>
        </p:nvSpPr>
        <p:spPr bwMode="auto">
          <a:xfrm>
            <a:off x="0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5627" name="Text Box 40"/>
          <p:cNvSpPr txBox="1">
            <a:spLocks noChangeArrowheads="1"/>
          </p:cNvSpPr>
          <p:nvPr/>
        </p:nvSpPr>
        <p:spPr bwMode="auto">
          <a:xfrm>
            <a:off x="-396875" y="314166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0720" y="2940050"/>
            <a:ext cx="3237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In the court of King Lear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090160" y="-15430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20720" y="3771900"/>
            <a:ext cx="5474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King Lear, Goneril, Regan, Cordelia, Kent</a:t>
            </a:r>
            <a:endParaRPr lang="en-US" altLang="zh-CN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788410" y="908050"/>
            <a:ext cx="916305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Plot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69950" y="1491615"/>
            <a:ext cx="76708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/>
              <a:t>King Lear decided to divide his kingdom according to his daughters’ love.</a:t>
            </a:r>
            <a:endParaRPr lang="en-US" altLang="zh-CN" b="1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89305" y="2571115"/>
            <a:ext cx="775081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/>
              <a:t>Goneril and Regan lied to King Lear and told him they loved him the most.</a:t>
            </a:r>
            <a:endParaRPr lang="en-US" altLang="zh-CN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88988" y="3650298"/>
            <a:ext cx="63785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/>
              <a:t>Cordelia told her true feelings about King Lear.</a:t>
            </a:r>
            <a:endParaRPr lang="en-US" altLang="zh-CN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77875" y="4274185"/>
            <a:ext cx="71431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Kent tried to persuade King Lear to forgive Cordelia.</a:t>
            </a:r>
            <a:endParaRPr lang="en-US" altLang="zh-CN" b="1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52475" y="5018723"/>
            <a:ext cx="76187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King Lear got angry and asked Kent to leave his country.</a:t>
            </a:r>
            <a:endParaRPr lang="en-US" altLang="zh-CN" b="1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88988" y="5831523"/>
            <a:ext cx="1401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Kent left.</a:t>
            </a:r>
            <a:endParaRPr lang="en-US" altLang="zh-CN" b="1"/>
          </a:p>
        </p:txBody>
      </p:sp>
      <p:sp>
        <p:nvSpPr>
          <p:cNvPr id="26635" name="AutoShape 21"/>
          <p:cNvSpPr>
            <a:spLocks noChangeArrowheads="1"/>
          </p:cNvSpPr>
          <p:nvPr/>
        </p:nvSpPr>
        <p:spPr bwMode="auto">
          <a:xfrm>
            <a:off x="377825" y="2138998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AutoShape 22"/>
          <p:cNvSpPr>
            <a:spLocks noChangeArrowheads="1"/>
          </p:cNvSpPr>
          <p:nvPr/>
        </p:nvSpPr>
        <p:spPr bwMode="auto">
          <a:xfrm>
            <a:off x="304800" y="3075623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7" name="AutoShape 23"/>
          <p:cNvSpPr>
            <a:spLocks noChangeArrowheads="1"/>
          </p:cNvSpPr>
          <p:nvPr/>
        </p:nvSpPr>
        <p:spPr bwMode="auto">
          <a:xfrm>
            <a:off x="304800" y="3867785"/>
            <a:ext cx="360363" cy="719138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8" name="AutoShape 24"/>
          <p:cNvSpPr>
            <a:spLocks noChangeArrowheads="1"/>
          </p:cNvSpPr>
          <p:nvPr/>
        </p:nvSpPr>
        <p:spPr bwMode="auto">
          <a:xfrm>
            <a:off x="304800" y="4515485"/>
            <a:ext cx="360363" cy="719138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9" name="AutoShape 25"/>
          <p:cNvSpPr>
            <a:spLocks noChangeArrowheads="1"/>
          </p:cNvSpPr>
          <p:nvPr/>
        </p:nvSpPr>
        <p:spPr bwMode="auto">
          <a:xfrm>
            <a:off x="304800" y="5450523"/>
            <a:ext cx="360363" cy="719137"/>
          </a:xfrm>
          <a:prstGeom prst="curvedRightArrow">
            <a:avLst>
              <a:gd name="adj1" fmla="val 39912"/>
              <a:gd name="adj2" fmla="val 7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2" grpId="0"/>
      <p:bldP spid="49163" grpId="0"/>
      <p:bldP spid="49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318" name="Group 2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7660" y="1566545"/>
          <a:ext cx="8676005" cy="2625090"/>
        </p:xfrm>
        <a:graphic>
          <a:graphicData uri="http://schemas.openxmlformats.org/drawingml/2006/table">
            <a:tbl>
              <a:tblPr/>
              <a:tblGrid>
                <a:gridCol w="1979930"/>
                <a:gridCol w="6695758"/>
              </a:tblGrid>
              <a:tr h="551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Feelings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King Lear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Cordelia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Kent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Line 215"/>
          <p:cNvSpPr>
            <a:spLocks noChangeShapeType="1"/>
          </p:cNvSpPr>
          <p:nvPr/>
        </p:nvSpPr>
        <p:spPr bwMode="auto">
          <a:xfrm flipV="1">
            <a:off x="3508375" y="2475865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323" name="Text Box 219"/>
          <p:cNvSpPr txBox="1">
            <a:spLocks noChangeArrowheads="1"/>
          </p:cNvSpPr>
          <p:nvPr/>
        </p:nvSpPr>
        <p:spPr bwMode="auto">
          <a:xfrm>
            <a:off x="2309813" y="2255520"/>
            <a:ext cx="11985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satisfied</a:t>
            </a:r>
            <a:endParaRPr lang="en-US" altLang="zh-CN"/>
          </a:p>
        </p:txBody>
      </p:sp>
      <p:sp>
        <p:nvSpPr>
          <p:cNvPr id="47324" name="Text Box 220"/>
          <p:cNvSpPr txBox="1">
            <a:spLocks noChangeArrowheads="1"/>
          </p:cNvSpPr>
          <p:nvPr/>
        </p:nvSpPr>
        <p:spPr bwMode="auto">
          <a:xfrm>
            <a:off x="4223068" y="2255203"/>
            <a:ext cx="1047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furious</a:t>
            </a:r>
            <a:endParaRPr lang="en-US" altLang="zh-CN"/>
          </a:p>
        </p:txBody>
      </p:sp>
      <p:sp>
        <p:nvSpPr>
          <p:cNvPr id="47325" name="Text Box 221"/>
          <p:cNvSpPr txBox="1">
            <a:spLocks noChangeArrowheads="1"/>
          </p:cNvSpPr>
          <p:nvPr/>
        </p:nvSpPr>
        <p:spPr bwMode="auto">
          <a:xfrm>
            <a:off x="2276475" y="2913380"/>
            <a:ext cx="3238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disapproval of her sisters</a:t>
            </a:r>
            <a:endParaRPr lang="en-US" altLang="zh-CN"/>
          </a:p>
        </p:txBody>
      </p:sp>
      <p:sp>
        <p:nvSpPr>
          <p:cNvPr id="47326" name="Text Box 222"/>
          <p:cNvSpPr txBox="1">
            <a:spLocks noChangeArrowheads="1"/>
          </p:cNvSpPr>
          <p:nvPr/>
        </p:nvSpPr>
        <p:spPr bwMode="auto">
          <a:xfrm>
            <a:off x="6229668" y="2913380"/>
            <a:ext cx="1927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/>
              <a:t>sure of herself</a:t>
            </a:r>
            <a:endParaRPr lang="en-US" altLang="zh-CN"/>
          </a:p>
        </p:txBody>
      </p:sp>
      <p:sp>
        <p:nvSpPr>
          <p:cNvPr id="47327" name="Text Box 223"/>
          <p:cNvSpPr txBox="1">
            <a:spLocks noChangeArrowheads="1"/>
          </p:cNvSpPr>
          <p:nvPr/>
        </p:nvSpPr>
        <p:spPr bwMode="auto">
          <a:xfrm>
            <a:off x="2276158" y="3644265"/>
            <a:ext cx="1231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pleading</a:t>
            </a:r>
            <a:endParaRPr lang="en-US" altLang="zh-CN"/>
          </a:p>
        </p:txBody>
      </p:sp>
      <p:sp>
        <p:nvSpPr>
          <p:cNvPr id="47328" name="Text Box 224"/>
          <p:cNvSpPr txBox="1">
            <a:spLocks noChangeArrowheads="1"/>
          </p:cNvSpPr>
          <p:nvPr/>
        </p:nvSpPr>
        <p:spPr bwMode="auto">
          <a:xfrm>
            <a:off x="4161155" y="3644265"/>
            <a:ext cx="47656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disappointed and determined to leave</a:t>
            </a:r>
            <a:endParaRPr lang="en-US" altLang="zh-CN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" name="Line 215"/>
          <p:cNvSpPr>
            <a:spLocks noChangeShapeType="1"/>
          </p:cNvSpPr>
          <p:nvPr/>
        </p:nvSpPr>
        <p:spPr bwMode="auto">
          <a:xfrm flipV="1">
            <a:off x="5514975" y="3135630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Line 215"/>
          <p:cNvSpPr>
            <a:spLocks noChangeShapeType="1"/>
          </p:cNvSpPr>
          <p:nvPr/>
        </p:nvSpPr>
        <p:spPr bwMode="auto">
          <a:xfrm flipV="1">
            <a:off x="3446145" y="3866515"/>
            <a:ext cx="715010" cy="16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2235" y="4803775"/>
            <a:ext cx="1951990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Inner story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(The feelings)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2510" y="4803775"/>
            <a:ext cx="2138680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Outer story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(The incidents)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箭头连接符 6"/>
          <p:cNvCxnSpPr>
            <a:stCxn id="5" idx="3"/>
            <a:endCxn id="6" idx="1"/>
          </p:cNvCxnSpPr>
          <p:nvPr/>
        </p:nvCxnSpPr>
        <p:spPr>
          <a:xfrm>
            <a:off x="3324225" y="5219065"/>
            <a:ext cx="151828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23" grpId="0"/>
      <p:bldP spid="47324" grpId="0"/>
      <p:bldP spid="47325" grpId="0"/>
      <p:bldP spid="47326" grpId="0"/>
      <p:bldP spid="47327" grpId="0"/>
      <p:bldP spid="47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11188" y="4868863"/>
            <a:ext cx="7869237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611505" y="115951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1505" y="1159510"/>
            <a:ext cx="8001000" cy="37096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</a:t>
            </a:r>
            <a:endParaRPr lang="en-US" altLang="zh-CN" b="1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b="1">
                <a:sym typeface="+mn-ea"/>
              </a:rPr>
              <a:t>☆ </a:t>
            </a:r>
            <a:r>
              <a:rPr lang="en-US" altLang="zh-CN" b="1"/>
              <a:t>Feelings can reveal characters’ personalities. 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Feelings can be shown through characters’ words and actions.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The change of feelings can 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promote the development of the plot. </a:t>
            </a:r>
            <a:endParaRPr lang="en-US" altLang="zh-CN" b="1"/>
          </a:p>
        </p:txBody>
      </p:sp>
      <p:pic>
        <p:nvPicPr>
          <p:cNvPr id="5" name="图片 4" descr="dreamstime_l_53908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35" y="3174365"/>
            <a:ext cx="2957195" cy="295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112010" y="1370330"/>
            <a:ext cx="1470660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Theme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7653" name="对角圆角矩形 5"/>
          <p:cNvSpPr/>
          <p:nvPr/>
        </p:nvSpPr>
        <p:spPr bwMode="auto">
          <a:xfrm>
            <a:off x="561340" y="2257425"/>
            <a:ext cx="5024120" cy="2739390"/>
          </a:xfrm>
          <a:custGeom>
            <a:avLst/>
            <a:gdLst>
              <a:gd name="T0" fmla="*/ 2147483647 w 13154"/>
              <a:gd name="T1" fmla="*/ 2147483647 h 2722"/>
              <a:gd name="T2" fmla="*/ 2147483647 w 13154"/>
              <a:gd name="T3" fmla="*/ 2147483647 h 2722"/>
              <a:gd name="T4" fmla="*/ 0 w 13154"/>
              <a:gd name="T5" fmla="*/ 2147483647 h 2722"/>
              <a:gd name="T6" fmla="*/ 2147483647 w 13154"/>
              <a:gd name="T7" fmla="*/ 0 h 272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33 w 13154"/>
              <a:gd name="T13" fmla="*/ 133 h 2722"/>
              <a:gd name="T14" fmla="*/ 13021 w 13154"/>
              <a:gd name="T15" fmla="*/ 2589 h 27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54" h="2722">
                <a:moveTo>
                  <a:pt x="454" y="0"/>
                </a:moveTo>
                <a:lnTo>
                  <a:pt x="13154" y="0"/>
                </a:lnTo>
                <a:lnTo>
                  <a:pt x="13154" y="2268"/>
                </a:lnTo>
                <a:cubicBezTo>
                  <a:pt x="13154" y="2518"/>
                  <a:pt x="12950" y="2721"/>
                  <a:pt x="12700" y="2722"/>
                </a:cubicBezTo>
                <a:lnTo>
                  <a:pt x="0" y="2722"/>
                </a:lnTo>
                <a:lnTo>
                  <a:pt x="0" y="454"/>
                </a:lnTo>
                <a:cubicBezTo>
                  <a:pt x="0" y="203"/>
                  <a:pt x="203" y="0"/>
                  <a:pt x="453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69315" y="2588260"/>
            <a:ext cx="4408170" cy="200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/>
              <a:t>Cordelia had a deep love for King Lear, and Kent was loyal to King Lear. But King Lear turned a blind eye to all these. </a:t>
            </a:r>
            <a:endParaRPr lang="en-US" altLang="zh-CN" b="1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42988" y="5300663"/>
            <a:ext cx="7508875" cy="5835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Tip:</a:t>
            </a:r>
            <a:r>
              <a:rPr lang="en-US" altLang="zh-CN" sz="3200" b="1"/>
              <a:t>   </a:t>
            </a:r>
            <a:endParaRPr lang="en-US" altLang="zh-CN" sz="3200" b="1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dreamstime_l_30439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60" y="3653155"/>
            <a:ext cx="3106420" cy="236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42570" y="346075"/>
            <a:ext cx="633793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Decide on the elements of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9263" y="1311910"/>
          <a:ext cx="8064500" cy="4608514"/>
        </p:xfrm>
        <a:graphic>
          <a:graphicData uri="http://schemas.openxmlformats.org/drawingml/2006/table">
            <a:tbl>
              <a:tblPr/>
              <a:tblGrid>
                <a:gridCol w="2663825"/>
                <a:gridCol w="5400675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Elements of a play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Your own play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Setting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Characters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Theme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?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42570" y="346075"/>
            <a:ext cx="633793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Decide on the elements of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9263" y="1311910"/>
          <a:ext cx="936625" cy="932180"/>
        </p:xfrm>
        <a:graphic>
          <a:graphicData uri="http://schemas.openxmlformats.org/drawingml/2006/table">
            <a:tbl>
              <a:tblPr/>
              <a:tblGrid>
                <a:gridCol w="936625"/>
              </a:tblGrid>
              <a:tr h="932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Plot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D6D7"/>
                        </a:gs>
                        <a:gs pos="100000">
                          <a:srgbClr val="CBBBD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15770" y="1414145"/>
            <a:ext cx="15716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Exposition 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1400" y="1178560"/>
            <a:ext cx="5365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800"/>
              <a:t>The exposition is t</a:t>
            </a:r>
            <a:r>
              <a:rPr lang="zh-CN" altLang="en-US" sz="1800"/>
              <a:t>he part of the play (normally in the beginning) in which the writer </a:t>
            </a:r>
            <a:r>
              <a:rPr lang="en-US" altLang="zh-CN" sz="1800"/>
              <a:t>“</a:t>
            </a:r>
            <a:r>
              <a:rPr lang="zh-CN" altLang="en-US" sz="1800"/>
              <a:t>exposes</a:t>
            </a:r>
            <a:r>
              <a:rPr lang="en-US" altLang="zh-CN" sz="1800"/>
              <a:t>”</a:t>
            </a:r>
            <a:r>
              <a:rPr lang="zh-CN" altLang="en-US" sz="1800"/>
              <a:t> the background information that the audience needs to understand the story. 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1715770" y="2899410"/>
            <a:ext cx="157226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Conflict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5770" y="4083050"/>
            <a:ext cx="157226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Climax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1400" y="2601595"/>
            <a:ext cx="5195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800"/>
              <a:t>The conflict is a dramatic struggle between two forces in the play. It can be anything from a concept in one person’s head to a battle between characters.</a:t>
            </a:r>
            <a:endParaRPr sz="1800"/>
          </a:p>
        </p:txBody>
      </p:sp>
      <p:sp>
        <p:nvSpPr>
          <p:cNvPr id="8" name="文本框 7"/>
          <p:cNvSpPr txBox="1"/>
          <p:nvPr/>
        </p:nvSpPr>
        <p:spPr>
          <a:xfrm>
            <a:off x="3563620" y="3747135"/>
            <a:ext cx="5195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800"/>
              <a:t>The climax happens when the conflict is resolved in some way. It is the most exciting part of a play, but the journey toward a climax can be </a:t>
            </a:r>
            <a:r>
              <a:rPr lang="en-US" sz="1800"/>
              <a:t>difficult</a:t>
            </a:r>
            <a:r>
              <a:rPr sz="1800"/>
              <a:t>. A play can have a mini-climax, a setback, and then a bigger, final climax.</a:t>
            </a:r>
            <a:endParaRPr sz="1800"/>
          </a:p>
        </p:txBody>
      </p:sp>
      <p:sp>
        <p:nvSpPr>
          <p:cNvPr id="9" name="文本框 8"/>
          <p:cNvSpPr txBox="1"/>
          <p:nvPr/>
        </p:nvSpPr>
        <p:spPr>
          <a:xfrm>
            <a:off x="1715770" y="5223510"/>
            <a:ext cx="15716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1400" y="5315585"/>
            <a:ext cx="5195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The ending is what becomes of the characters at the end of the play.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990600"/>
            <a:ext cx="4891405" cy="54527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31665" y="575310"/>
            <a:ext cx="2539365" cy="829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the plot into 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acts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scenes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60755" y="1105535"/>
            <a:ext cx="2557145" cy="40005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>
            <a:stCxn id="13" idx="3"/>
            <a:endCxn id="12" idx="1"/>
          </p:cNvCxnSpPr>
          <p:nvPr/>
        </p:nvCxnSpPr>
        <p:spPr>
          <a:xfrm flipV="1">
            <a:off x="3517900" y="990600"/>
            <a:ext cx="913765" cy="314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200660"/>
            <a:ext cx="4968875" cy="5890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907540"/>
            <a:ext cx="2850515" cy="1427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676015"/>
            <a:ext cx="3228975" cy="1173480"/>
          </a:xfrm>
          <a:prstGeom prst="rect">
            <a:avLst/>
          </a:prstGeom>
        </p:spPr>
      </p:pic>
      <p:cxnSp>
        <p:nvCxnSpPr>
          <p:cNvPr id="7" name="直接连接符 6"/>
          <p:cNvCxnSpPr>
            <a:stCxn id="4" idx="3"/>
          </p:cNvCxnSpPr>
          <p:nvPr/>
        </p:nvCxnSpPr>
        <p:spPr>
          <a:xfrm flipV="1">
            <a:off x="3101340" y="1772920"/>
            <a:ext cx="966470" cy="8483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294380" y="2493010"/>
            <a:ext cx="1349375" cy="11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AutoShape 10"/>
          <p:cNvSpPr/>
          <p:nvPr/>
        </p:nvSpPr>
        <p:spPr bwMode="auto">
          <a:xfrm>
            <a:off x="516890" y="5309235"/>
            <a:ext cx="3134360" cy="1253490"/>
          </a:xfrm>
          <a:prstGeom prst="borderCallout2">
            <a:avLst>
              <a:gd name="adj1" fmla="val -2482"/>
              <a:gd name="adj2" fmla="val 76012"/>
              <a:gd name="adj3" fmla="val -53596"/>
              <a:gd name="adj4" fmla="val 88026"/>
              <a:gd name="adj5" fmla="val -82826"/>
              <a:gd name="adj6" fmla="val 87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and able to reveal the feelings of the characters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74620" y="3983990"/>
            <a:ext cx="735965" cy="2882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25" y="1192530"/>
            <a:ext cx="315976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stage directions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200660"/>
            <a:ext cx="4968875" cy="5890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330" y="4451350"/>
            <a:ext cx="263271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states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42865" y="327406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98770" y="436372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42865" y="5908675"/>
            <a:ext cx="1854200" cy="18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580890" y="3573145"/>
            <a:ext cx="495300" cy="15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467225" y="4757420"/>
            <a:ext cx="495300" cy="15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05205" y="5044440"/>
            <a:ext cx="2331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(</a:t>
            </a:r>
            <a:r>
              <a:rPr lang="zh-CN" altLang="en-US" i="1"/>
              <a:t>Anxiously</a:t>
            </a:r>
            <a:r>
              <a:rPr lang="en-US" altLang="zh-CN"/>
              <a:t>)</a:t>
            </a:r>
            <a:endParaRPr lang="en-US" altLang="zh-CN"/>
          </a:p>
          <a:p>
            <a:pPr algn="l"/>
            <a:r>
              <a:rPr lang="en-US" altLang="zh-CN"/>
              <a:t>(</a:t>
            </a:r>
            <a:r>
              <a:rPr lang="zh-CN" altLang="en-US" i="1"/>
              <a:t>Enthusiastically</a:t>
            </a:r>
            <a:r>
              <a:rPr lang="en-US" altLang="zh-CN"/>
              <a:t>)</a:t>
            </a:r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4049395" y="5516880"/>
            <a:ext cx="2178685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35330" y="2447925"/>
            <a:ext cx="2632710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actions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570855" y="230124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80890" y="2593340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049395" y="1328420"/>
            <a:ext cx="4483100" cy="120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49395" y="1612265"/>
            <a:ext cx="4267200" cy="165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049395" y="1920875"/>
            <a:ext cx="317373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96265" y="1223645"/>
            <a:ext cx="78111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Tell a short story about you and your parents.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323850" y="188913"/>
            <a:ext cx="2817813" cy="604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Sharing stories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VCG211101905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5" y="2090420"/>
            <a:ext cx="5774690" cy="389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pic>
        <p:nvPicPr>
          <p:cNvPr id="2" name="图片 1" descr="QQ图片202003052009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15" y="415925"/>
            <a:ext cx="4951730" cy="5443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2526665"/>
            <a:ext cx="2926715" cy="97853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3347720" y="2276475"/>
            <a:ext cx="720090" cy="1441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5" name="AutoShape 9"/>
          <p:cNvSpPr/>
          <p:nvPr/>
        </p:nvSpPr>
        <p:spPr bwMode="auto">
          <a:xfrm>
            <a:off x="1316355" y="4271010"/>
            <a:ext cx="1974850" cy="907415"/>
          </a:xfrm>
          <a:prstGeom prst="borderCallout2">
            <a:avLst>
              <a:gd name="adj1" fmla="val 15000"/>
              <a:gd name="adj2" fmla="val -3856"/>
              <a:gd name="adj3" fmla="val -17750"/>
              <a:gd name="adj4" fmla="val -8617"/>
              <a:gd name="adj5" fmla="val -78656"/>
              <a:gd name="adj6" fmla="val -9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and natural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20420" y="2820035"/>
            <a:ext cx="495935" cy="2882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25" y="1261110"/>
            <a:ext cx="3159760" cy="829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dialogues for the characters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82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474278" y="1384618"/>
            <a:ext cx="4194175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Write your own play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34251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Write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46100" y="250444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46100" y="2504440"/>
            <a:ext cx="3867150" cy="130873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Lines and actions of the characters should reveal their feelings.</a:t>
            </a:r>
            <a:endParaRPr lang="en-US" altLang="zh-CN" b="1"/>
          </a:p>
        </p:txBody>
      </p:sp>
      <p:pic>
        <p:nvPicPr>
          <p:cNvPr id="4" name="图片 3" descr="dreamstime_l_30439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80" y="2071370"/>
            <a:ext cx="4441825" cy="337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71183" y="5229543"/>
            <a:ext cx="7869237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71500" y="1520190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71500" y="1520190"/>
            <a:ext cx="8001000" cy="4337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</a:t>
            </a:r>
            <a:endParaRPr lang="en-US" altLang="zh-CN" b="1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b="1"/>
              <a:t>To perform a play well, you should: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learn how to say your lines. Try to speaking in different ways, e.g. softly, angrily, to see which way works best;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perform with confidence. Speak loudly so that you can be heard clearly;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/>
              <a:t>☆ use body language to show your feelings.</a:t>
            </a:r>
            <a:endParaRPr lang="en-US" altLang="zh-CN" b="1"/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28848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>
            <a:spAutoFit/>
          </a:bodyPr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Stage your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413063" y="825907"/>
            <a:ext cx="8317576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49935" y="2715260"/>
            <a:ext cx="7643495" cy="45434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3200">
                <a:cs typeface="Times New Roman" panose="02020603050405020304" pitchFamily="18" charset="0"/>
                <a:sym typeface="+mn-ea"/>
              </a:rPr>
              <a:t>Watch the other group’s play and write a</a:t>
            </a:r>
            <a:endParaRPr lang="en-US" altLang="zh-CN" sz="3200"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3200">
                <a:cs typeface="Times New Roman" panose="02020603050405020304" pitchFamily="18" charset="0"/>
                <a:sym typeface="+mn-ea"/>
              </a:rPr>
              <a:t>review about the play.</a:t>
            </a:r>
            <a:endParaRPr lang="en-US" altLang="zh-CN" sz="3200" dirty="0"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881" y="1120625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cap="all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sz="3600" b="1">
                <a:solidFill>
                  <a:srgbClr val="00CCFF"/>
                </a:solidFill>
                <a:ea typeface="宋体" panose="02010600030101010101" pitchFamily="2" charset="-122"/>
              </a:rPr>
              <a:t>            </a:t>
            </a:r>
            <a:endParaRPr lang="zh-CN" altLang="en-US" sz="3600" b="1">
              <a:solidFill>
                <a:srgbClr val="00CCFF"/>
              </a:solidFill>
              <a:ea typeface="宋体" panose="02010600030101010101" pitchFamily="2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195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55650" y="973773"/>
            <a:ext cx="630428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/>
              <a:t>Do you often quarrel with your parents?</a:t>
            </a:r>
            <a:endParaRPr lang="en-US" altLang="zh-CN" sz="2800" b="1"/>
          </a:p>
          <a:p>
            <a:r>
              <a:rPr lang="en-US" altLang="zh-CN" sz="2800" b="1"/>
              <a:t>We often quarrel about ______.</a:t>
            </a:r>
            <a:endParaRPr lang="en-US" altLang="zh-CN" sz="2800" b="1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1778000" cy="6048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Free talk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3311525" y="3907790"/>
            <a:ext cx="2520950" cy="6483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700780" y="3905568"/>
            <a:ext cx="17430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/>
              <a:t>Quarrels</a:t>
            </a:r>
            <a:endParaRPr lang="en-US" altLang="zh-CN" sz="3200" b="1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4572000" y="29733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2051050" y="3763963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V="1">
            <a:off x="2051050" y="4556125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5832158" y="376396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832158" y="448468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>
            <a:off x="2984500" y="4556125"/>
            <a:ext cx="11525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5069523" y="4584700"/>
            <a:ext cx="10795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AutoShape 15"/>
          <p:cNvSpPr>
            <a:spLocks noChangeArrowheads="1"/>
          </p:cNvSpPr>
          <p:nvPr/>
        </p:nvSpPr>
        <p:spPr bwMode="auto">
          <a:xfrm>
            <a:off x="3758565" y="2256155"/>
            <a:ext cx="1626870" cy="644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3200"/>
          </a:p>
        </p:txBody>
      </p:sp>
      <p:sp>
        <p:nvSpPr>
          <p:cNvPr id="18446" name="AutoShape 16"/>
          <p:cNvSpPr>
            <a:spLocks noChangeArrowheads="1"/>
          </p:cNvSpPr>
          <p:nvPr/>
        </p:nvSpPr>
        <p:spPr bwMode="auto">
          <a:xfrm>
            <a:off x="6840855" y="3360420"/>
            <a:ext cx="1582420" cy="645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7" name="AutoShape 17"/>
          <p:cNvSpPr>
            <a:spLocks noChangeArrowheads="1"/>
          </p:cNvSpPr>
          <p:nvPr/>
        </p:nvSpPr>
        <p:spPr bwMode="auto">
          <a:xfrm>
            <a:off x="6840855" y="4485005"/>
            <a:ext cx="1581785" cy="5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8" name="AutoShape 18"/>
          <p:cNvSpPr>
            <a:spLocks noChangeArrowheads="1"/>
          </p:cNvSpPr>
          <p:nvPr/>
        </p:nvSpPr>
        <p:spPr bwMode="auto">
          <a:xfrm>
            <a:off x="407670" y="3360420"/>
            <a:ext cx="1616710" cy="6197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49" name="AutoShape 19"/>
          <p:cNvSpPr>
            <a:spLocks noChangeArrowheads="1"/>
          </p:cNvSpPr>
          <p:nvPr/>
        </p:nvSpPr>
        <p:spPr bwMode="auto">
          <a:xfrm>
            <a:off x="407670" y="4556125"/>
            <a:ext cx="1643380" cy="6978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0" name="AutoShape 20"/>
          <p:cNvSpPr>
            <a:spLocks noChangeArrowheads="1"/>
          </p:cNvSpPr>
          <p:nvPr/>
        </p:nvSpPr>
        <p:spPr bwMode="auto">
          <a:xfrm>
            <a:off x="2141220" y="5346700"/>
            <a:ext cx="1666875" cy="6565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1" name="AutoShape 21"/>
          <p:cNvSpPr>
            <a:spLocks noChangeArrowheads="1"/>
          </p:cNvSpPr>
          <p:nvPr/>
        </p:nvSpPr>
        <p:spPr bwMode="auto">
          <a:xfrm>
            <a:off x="5832475" y="5375275"/>
            <a:ext cx="1573530" cy="6280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18452" name="Text Box 24"/>
          <p:cNvSpPr txBox="1">
            <a:spLocks noChangeArrowheads="1"/>
          </p:cNvSpPr>
          <p:nvPr/>
        </p:nvSpPr>
        <p:spPr bwMode="auto">
          <a:xfrm>
            <a:off x="3879850" y="2286635"/>
            <a:ext cx="13112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/>
              <a:t>friends</a:t>
            </a:r>
            <a:endParaRPr lang="en-US" altLang="zh-CN" sz="3200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2355215" y="3145790"/>
            <a:ext cx="4359910" cy="209931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Generation gap</a:t>
            </a:r>
            <a:r>
              <a:rPr lang="en-US" altLang="zh-CN" sz="3200"/>
              <a:t>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714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962275" y="1104265"/>
            <a:ext cx="31851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Parent-child tensions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256858" y="30956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47078" y="2924493"/>
            <a:ext cx="126301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045008" y="2860993"/>
            <a:ext cx="136334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Children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2190750" y="1564005"/>
            <a:ext cx="4576445" cy="3067050"/>
          </a:xfrm>
          <a:prstGeom prst="leftRightArrow">
            <a:avLst>
              <a:gd name="adj1" fmla="val 50000"/>
              <a:gd name="adj2" fmla="val 24389"/>
            </a:avLst>
          </a:prstGeom>
          <a:solidFill>
            <a:schemeClr val="accent1">
              <a:lumMod val="90000"/>
            </a:schemeClr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972277" y="2313305"/>
            <a:ext cx="319976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/>
              <a:t>hate</a:t>
            </a:r>
            <a:endParaRPr lang="en-US" altLang="zh-CN" b="1"/>
          </a:p>
          <a:p>
            <a:pPr algn="ctr"/>
            <a:r>
              <a:rPr lang="en-US" altLang="zh-CN" b="1"/>
              <a:t>misunderstand</a:t>
            </a:r>
            <a:endParaRPr lang="en-US" altLang="zh-CN" b="1"/>
          </a:p>
          <a:p>
            <a:pPr algn="ctr"/>
            <a:r>
              <a:rPr lang="en-US" altLang="zh-CN" b="1"/>
              <a:t>disbelieve</a:t>
            </a:r>
            <a:endParaRPr lang="en-US" altLang="zh-CN" b="1"/>
          </a:p>
          <a:p>
            <a:pPr algn="ctr"/>
            <a:r>
              <a:rPr lang="en-US" altLang="zh-CN" b="1"/>
              <a:t>disagree on values with</a:t>
            </a:r>
            <a:endParaRPr lang="en-US" altLang="zh-CN" b="1"/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525780" y="5089525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25780" y="5089525"/>
            <a:ext cx="7906385" cy="9772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Conflicts in a play are expected by the audience. If a topic can carry a conflict, it is a good topic.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36458" y="1394460"/>
            <a:ext cx="4638040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Good parent-child relationships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4530" y="2874963"/>
            <a:ext cx="126301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Parents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179628" y="2874963"/>
            <a:ext cx="136334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Children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2774315" y="2305685"/>
            <a:ext cx="3461385" cy="25723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>
              <a:alpha val="43921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667602" y="2700338"/>
            <a:ext cx="1673860" cy="19380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love</a:t>
            </a:r>
            <a:endParaRPr lang="en-US" altLang="zh-CN" b="1"/>
          </a:p>
          <a:p>
            <a:pPr algn="ctr"/>
            <a:r>
              <a:rPr lang="en-US" altLang="zh-CN" b="1"/>
              <a:t>understand</a:t>
            </a:r>
            <a:endParaRPr lang="en-US" altLang="zh-CN" b="1"/>
          </a:p>
          <a:p>
            <a:pPr algn="ctr"/>
            <a:r>
              <a:rPr lang="en-US" altLang="zh-CN" b="1"/>
              <a:t>respect</a:t>
            </a:r>
            <a:endParaRPr lang="en-US" altLang="zh-CN" b="1"/>
          </a:p>
          <a:p>
            <a:pPr algn="ctr"/>
            <a:r>
              <a:rPr lang="en-US" altLang="zh-CN" b="1"/>
              <a:t>help</a:t>
            </a:r>
            <a:endParaRPr lang="en-US" altLang="zh-CN" b="1"/>
          </a:p>
          <a:p>
            <a:pPr algn="ctr"/>
            <a:endParaRPr lang="en-US" altLang="zh-CN" b="1"/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485775" y="5175885"/>
            <a:ext cx="831850" cy="499110"/>
          </a:xfrm>
          <a:prstGeom prst="homePlate">
            <a:avLst>
              <a:gd name="adj" fmla="val 4690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5775" y="5175885"/>
            <a:ext cx="7940675" cy="9772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b="1">
                <a:solidFill>
                  <a:schemeClr val="bg1"/>
                </a:solidFill>
              </a:rPr>
              <a:t>Tip</a:t>
            </a:r>
            <a:r>
              <a:rPr lang="en-US" altLang="zh-CN" b="1"/>
              <a:t>     A good topic should reflect the change of the parent-child relationship.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542988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Case study: Is “Dream” a good topic?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75285" y="1953260"/>
            <a:ext cx="8208645" cy="82994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Conflict: You want to be a singer while your parents want you to be a writer.</a:t>
            </a:r>
            <a:endParaRPr lang="en-US" altLang="zh-C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3850" y="5013325"/>
            <a:ext cx="8260080" cy="82994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/>
              <a:t>Solution: You and your parents come to an agreement—be a song composer and singer.</a:t>
            </a:r>
            <a:endParaRPr lang="en-US" altLang="zh-CN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60800" y="3262313"/>
            <a:ext cx="936625" cy="1368425"/>
          </a:xfrm>
          <a:prstGeom prst="downArrow">
            <a:avLst>
              <a:gd name="adj1" fmla="val 50000"/>
              <a:gd name="adj2" fmla="val 365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11413" y="3716338"/>
            <a:ext cx="78549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How</a:t>
            </a: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292725" y="3573463"/>
            <a:ext cx="1331595" cy="8299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Change</a:t>
            </a:r>
            <a:endParaRPr lang="en-US" altLang="zh-CN">
              <a:latin typeface="Comic Sans MS" panose="030F0702030302020204" pitchFamily="66" charset="0"/>
            </a:endParaRPr>
          </a:p>
          <a:p>
            <a:r>
              <a:rPr lang="en-US" altLang="zh-CN">
                <a:latin typeface="Comic Sans MS" panose="030F0702030302020204" pitchFamily="66" charset="0"/>
              </a:rPr>
              <a:t>(Climax)</a:t>
            </a:r>
            <a:endParaRPr lang="en-US" altLang="zh-CN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/>
      <p:bldP spid="22533" grpId="0" bldLvl="0" animBg="1"/>
      <p:bldP spid="22538" grpId="0" bldLvl="0" animBg="1"/>
      <p:bldP spid="22539" grpId="0"/>
      <p:bldP spid="22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711450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Choose a topic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280478" y="1883093"/>
            <a:ext cx="63785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Decide on a topic in your group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1542733" y="3136583"/>
            <a:ext cx="5113337" cy="2232025"/>
          </a:xfrm>
          <a:prstGeom prst="parallelogram">
            <a:avLst>
              <a:gd name="adj" fmla="val 57272"/>
            </a:avLst>
          </a:prstGeom>
          <a:solidFill>
            <a:schemeClr val="accent1">
              <a:lumMod val="90000"/>
              <a:alpha val="43000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2583815" y="3295650"/>
            <a:ext cx="302069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    Our topic is:</a:t>
            </a:r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r>
              <a:rPr lang="en-US" altLang="zh-CN" sz="3200">
                <a:latin typeface="Comic Sans MS" panose="030F0702030302020204" pitchFamily="66" charset="0"/>
              </a:rPr>
              <a:t>__________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16175" y="689610"/>
            <a:ext cx="3807460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Elements of a play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771650"/>
            <a:ext cx="178371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Setting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015" y="2646680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Character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015" y="3470910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Plot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015" y="4580255"/>
            <a:ext cx="17843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</a:rPr>
              <a:t>Theme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0215" y="1771650"/>
            <a:ext cx="3990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When and where the play is set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990215" y="2401570"/>
            <a:ext cx="5574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A person or sometimes even an animal appearing in the play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2990215" y="3470910"/>
            <a:ext cx="5667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The things that happen in the play and the ways in which those incidents are connected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2990215" y="4580255"/>
            <a:ext cx="5709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The controlling idea or central insight that the author of the play is trying to get across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hp\Desktop\PPT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140710" y="930275"/>
            <a:ext cx="3038475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Watch a video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25624" name="Text Box 37"/>
          <p:cNvSpPr txBox="1">
            <a:spLocks noChangeArrowheads="1"/>
          </p:cNvSpPr>
          <p:nvPr/>
        </p:nvSpPr>
        <p:spPr bwMode="auto">
          <a:xfrm>
            <a:off x="468313" y="10525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</p:txBody>
      </p:sp>
      <p:sp>
        <p:nvSpPr>
          <p:cNvPr id="25625" name="Text Box 38"/>
          <p:cNvSpPr txBox="1">
            <a:spLocks noChangeArrowheads="1"/>
          </p:cNvSpPr>
          <p:nvPr/>
        </p:nvSpPr>
        <p:spPr bwMode="auto">
          <a:xfrm>
            <a:off x="-184150" y="1628775"/>
            <a:ext cx="1841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b="1"/>
          </a:p>
          <a:p>
            <a:endParaRPr lang="zh-CN" altLang="en-US" b="1"/>
          </a:p>
        </p:txBody>
      </p:sp>
      <p:sp>
        <p:nvSpPr>
          <p:cNvPr id="25626" name="Text Box 39"/>
          <p:cNvSpPr txBox="1">
            <a:spLocks noChangeArrowheads="1"/>
          </p:cNvSpPr>
          <p:nvPr/>
        </p:nvSpPr>
        <p:spPr bwMode="auto">
          <a:xfrm>
            <a:off x="0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5627" name="Text Box 40"/>
          <p:cNvSpPr txBox="1">
            <a:spLocks noChangeArrowheads="1"/>
          </p:cNvSpPr>
          <p:nvPr/>
        </p:nvSpPr>
        <p:spPr bwMode="auto">
          <a:xfrm>
            <a:off x="-396875" y="3141663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90160" y="-15430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0825" y="260350"/>
            <a:ext cx="2643505" cy="58356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DAEDEF"/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spAutoFit/>
          </a:bodyPr>
          <a:p>
            <a:pPr algn="l">
              <a:defRPr/>
            </a:pPr>
            <a:r>
              <a:rPr lang="en-US" altLang="zh-CN" sz="3200" b="1">
                <a:solidFill>
                  <a:srgbClr val="4571D3"/>
                </a:solidFill>
              </a:rPr>
              <a:t>Watch a video</a:t>
            </a:r>
            <a:endParaRPr lang="en-US" altLang="zh-CN" sz="3200" b="1">
              <a:solidFill>
                <a:srgbClr val="4571D3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170" y="5258435"/>
            <a:ext cx="729488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/>
              <a:t>Adapted from</a:t>
            </a:r>
            <a:r>
              <a:rPr lang="en-US" altLang="zh-CN" i="1"/>
              <a:t> King Lear</a:t>
            </a:r>
            <a:r>
              <a:rPr lang="en-US" altLang="zh-CN"/>
              <a:t> by William Shakespeare, written in 1605–1606 and published in 1608</a:t>
            </a:r>
            <a:endParaRPr lang="en-US" altLang="zh-CN"/>
          </a:p>
        </p:txBody>
      </p:sp>
      <p:pic>
        <p:nvPicPr>
          <p:cNvPr id="2" name="图片 1" descr="U@J$`XO[IF696H2RV)QHQM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" y="1537335"/>
            <a:ext cx="7747000" cy="37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123259d-4964-43df-9e9f-a9029a09646d}"/>
</p:tagLst>
</file>

<file path=ppt/tags/tag2.xml><?xml version="1.0" encoding="utf-8"?>
<p:tagLst xmlns:p="http://schemas.openxmlformats.org/presentationml/2006/main">
  <p:tag name="KSO_WM_UNIT_TABLE_BEAUTIFY" val="smartTable{c805eec0-0b00-4e80-8280-6cfd9a0d38e5}"/>
</p:tagLst>
</file>

<file path=ppt/tags/tag3.xml><?xml version="1.0" encoding="utf-8"?>
<p:tagLst xmlns:p="http://schemas.openxmlformats.org/presentationml/2006/main">
  <p:tag name="KSO_WM_UNIT_TABLE_BEAUTIFY" val="smartTable{72664e15-d45c-4ff4-8852-39762d0b98f0}"/>
</p:tagLst>
</file>

<file path=ppt/tags/tag4.xml><?xml version="1.0" encoding="utf-8"?>
<p:tagLst xmlns:p="http://schemas.openxmlformats.org/presentationml/2006/main">
  <p:tag name="KSO_WM_UNIT_TABLE_BEAUTIFY" val="smartTable{72664e15-d45c-4ff4-8852-39762d0b98f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4104</Words>
  <Application>WPS 演示</Application>
  <PresentationFormat>全屏显示(4:3)</PresentationFormat>
  <Paragraphs>274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汉仪中宋简</vt:lpstr>
      <vt:lpstr>Comic Sans MS</vt:lpstr>
      <vt:lpstr>微软雅黑</vt:lpstr>
      <vt:lpstr>Arial Unicode MS</vt:lpstr>
      <vt:lpstr>Meiryo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Winny</cp:lastModifiedBy>
  <cp:revision>559</cp:revision>
  <dcterms:created xsi:type="dcterms:W3CDTF">2014-10-10T12:32:00Z</dcterms:created>
  <dcterms:modified xsi:type="dcterms:W3CDTF">2020-10-24T04:09:02Z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