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350" r:id="rId3"/>
    <p:sldId id="496" r:id="rId5"/>
    <p:sldId id="505" r:id="rId6"/>
    <p:sldId id="562" r:id="rId7"/>
    <p:sldId id="541" r:id="rId8"/>
    <p:sldId id="524" r:id="rId9"/>
    <p:sldId id="527" r:id="rId10"/>
    <p:sldId id="526" r:id="rId11"/>
    <p:sldId id="528" r:id="rId12"/>
    <p:sldId id="529" r:id="rId13"/>
    <p:sldId id="525" r:id="rId14"/>
    <p:sldId id="540" r:id="rId15"/>
    <p:sldId id="531" r:id="rId16"/>
    <p:sldId id="530" r:id="rId17"/>
    <p:sldId id="542" r:id="rId18"/>
    <p:sldId id="504" r:id="rId19"/>
    <p:sldId id="532" r:id="rId20"/>
    <p:sldId id="563" r:id="rId21"/>
    <p:sldId id="543" r:id="rId22"/>
    <p:sldId id="544" r:id="rId23"/>
    <p:sldId id="545" r:id="rId24"/>
    <p:sldId id="533" r:id="rId25"/>
    <p:sldId id="515" r:id="rId26"/>
    <p:sldId id="538" r:id="rId27"/>
    <p:sldId id="565" r:id="rId28"/>
    <p:sldId id="564" r:id="rId29"/>
  </p:sldIdLst>
  <p:sldSz cx="9144000" cy="6858000" type="screen4x3"/>
  <p:notesSz cx="6858000" cy="9144000"/>
  <p:embeddedFontLst>
    <p:embeddedFont>
      <p:font typeface="Segoe UI Black" panose="02010600030101010101" pitchFamily="34" charset="0"/>
      <p:regular r:id="rId33"/>
    </p:embeddedFont>
    <p:embeddedFont>
      <p:font typeface="Arial Black" panose="020B0A04020102020204" charset="0"/>
      <p:bold r:id="rId34"/>
    </p:embeddedFont>
    <p:embeddedFont>
      <p:font typeface="Comic Sans MS" panose="030F0702030302020204" pitchFamily="66" charset="0"/>
      <p:regular r:id="rId35"/>
      <p:bold r:id="rId36"/>
    </p:embeddedFont>
  </p:embeddedFont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AF138"/>
    <a:srgbClr val="716A3F"/>
    <a:srgbClr val="6600FF"/>
    <a:srgbClr val="33CCFF"/>
    <a:srgbClr val="2D91B9"/>
    <a:srgbClr val="ABDCF7"/>
    <a:srgbClr val="E0F2FC"/>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07" autoAdjust="0"/>
  </p:normalViewPr>
  <p:slideViewPr>
    <p:cSldViewPr showGuides="1">
      <p:cViewPr>
        <p:scale>
          <a:sx n="75" d="100"/>
          <a:sy n="75" d="100"/>
        </p:scale>
        <p:origin x="-678" y="72"/>
      </p:cViewPr>
      <p:guideLst>
        <p:guide orient="horz" pos="2335"/>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80" name="Rectangle 4"/>
          <p:cNvSpPr>
            <a:spLocks noGrp="1" noRot="1" noChangeAspect="1"/>
          </p:cNvSpPr>
          <p:nvPr>
            <p:ph type="sldImg" idx="2"/>
          </p:nvPr>
        </p:nvSpPr>
        <p:spPr>
          <a:xfrm>
            <a:off x="1143000" y="685800"/>
            <a:ext cx="4572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emf"/><Relationship Id="rId2" Type="http://schemas.openxmlformats.org/officeDocument/2006/relationships/tags" Target="../tags/tag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hp\Desktop\PPT-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344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1" name="标题 1"/>
          <p:cNvSpPr txBox="1"/>
          <p:nvPr/>
        </p:nvSpPr>
        <p:spPr>
          <a:xfrm>
            <a:off x="360362" y="4210977"/>
            <a:ext cx="8423275" cy="1902747"/>
          </a:xfrm>
          <a:prstGeom prst="rect">
            <a:avLst/>
          </a:prstGeom>
          <a:noFill/>
          <a:ln w="9525">
            <a:noFill/>
          </a:ln>
        </p:spPr>
        <p:txBody>
          <a:bodyPr anchor="ctr"/>
          <a:lstStyle/>
          <a:p>
            <a:pPr algn="ctr"/>
            <a:r>
              <a:rPr lang="en-US" altLang="zh-CN" sz="5500" b="1" dirty="0">
                <a:solidFill>
                  <a:srgbClr val="000000"/>
                </a:solidFill>
                <a:latin typeface="Times New Roman" panose="02020603050405020304" pitchFamily="18" charset="0"/>
                <a:cs typeface="Times New Roman" panose="02020603050405020304" pitchFamily="18" charset="0"/>
              </a:rPr>
              <a:t>Unit 1 Back to </a:t>
            </a:r>
            <a:r>
              <a:rPr lang="en-US" altLang="zh-CN" sz="5500" b="1" dirty="0" smtClean="0">
                <a:solidFill>
                  <a:srgbClr val="000000"/>
                </a:solidFill>
                <a:latin typeface="Times New Roman" panose="02020603050405020304" pitchFamily="18" charset="0"/>
                <a:cs typeface="Times New Roman" panose="02020603050405020304" pitchFamily="18" charset="0"/>
              </a:rPr>
              <a:t>school</a:t>
            </a:r>
            <a:endParaRPr lang="en-US" altLang="zh-CN" sz="5500" b="1" dirty="0" smtClean="0">
              <a:solidFill>
                <a:srgbClr val="000000"/>
              </a:solidFill>
              <a:latin typeface="Times New Roman" panose="02020603050405020304" pitchFamily="18" charset="0"/>
              <a:cs typeface="Times New Roman" panose="02020603050405020304" pitchFamily="18" charset="0"/>
            </a:endParaRPr>
          </a:p>
          <a:p>
            <a:pPr algn="ctr"/>
            <a:r>
              <a:rPr lang="en-US" altLang="zh-CN" sz="4000" dirty="0" smtClean="0">
                <a:solidFill>
                  <a:srgbClr val="000000"/>
                </a:solidFill>
                <a:latin typeface="Times New Roman" panose="02020603050405020304" pitchFamily="18" charset="0"/>
                <a:cs typeface="Times New Roman" panose="02020603050405020304" pitchFamily="18" charset="0"/>
              </a:rPr>
              <a:t>Grammar and usage</a:t>
            </a:r>
            <a:endParaRPr lang="en-US" altLang="zh-CN"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7030" y="1506220"/>
            <a:ext cx="8278495" cy="4707890"/>
          </a:xfrm>
          <a:prstGeom prst="rect">
            <a:avLst/>
          </a:prstGeom>
          <a:noFill/>
          <a:ln w="19050">
            <a:solidFill>
              <a:schemeClr val="tx1"/>
            </a:solidFill>
            <a:prstDash val="sysDash"/>
          </a:ln>
        </p:spPr>
        <p:txBody>
          <a:bodyPr wrap="square" rtlCol="0">
            <a:spAutoFit/>
          </a:bodyPr>
          <a:lstStyle/>
          <a:p>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a:t>
            </a:r>
            <a:r>
              <a:rPr lang="en-US" altLang="zh-CN" sz="2400" dirty="0" smtClean="0">
                <a:latin typeface="Times New Roman" panose="02020603050405020304" pitchFamily="18" charset="0"/>
                <a:cs typeface="Times New Roman" panose="02020603050405020304" pitchFamily="18" charset="0"/>
              </a:rPr>
              <a:t> </a:t>
            </a:r>
            <a:r>
              <a:rPr lang="en-US" altLang="zh-CN" sz="2400" b="1" dirty="0" smtClean="0">
                <a:solidFill>
                  <a:schemeClr val="accent2"/>
                </a:solidFill>
                <a:latin typeface="Times New Roman" panose="02020603050405020304" pitchFamily="18" charset="0"/>
                <a:cs typeface="Times New Roman" panose="02020603050405020304" pitchFamily="18" charset="0"/>
              </a:rPr>
              <a:t>object complements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r>
              <a:rPr lang="en-US" altLang="zh-CN" sz="2400" b="1" dirty="0" smtClean="0">
                <a:solidFill>
                  <a:srgbClr val="FF0000"/>
                </a:solidFill>
                <a:latin typeface="Times New Roman" panose="02020603050405020304" pitchFamily="18" charset="0"/>
                <a:cs typeface="Times New Roman" panose="02020603050405020304" pitchFamily="18" charset="0"/>
              </a:rPr>
              <a:t> </a:t>
            </a:r>
            <a:endParaRPr lang="zh-CN" altLang="zh-CN"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1. Mrs. Barrow named her dog ________.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2. I wanted to paint my bedroom _______.</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3. I smelled something _______ in the kitchen.</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4. The terrible news left us ____________.</a:t>
            </a:r>
            <a:endParaRPr lang="en-US"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5. I watched a magician _______________ on TV.</a:t>
            </a:r>
            <a:endParaRPr lang="zh-CN" altLang="zh-CN" sz="2800" dirty="0" smtClean="0">
              <a:latin typeface="Times New Roman" panose="02020603050405020304" pitchFamily="18" charset="0"/>
              <a:cs typeface="Times New Roman" panose="02020603050405020304" pitchFamily="18" charset="0"/>
            </a:endParaRPr>
          </a:p>
          <a:p>
            <a:pPr>
              <a:lnSpc>
                <a:spcPct val="150000"/>
              </a:lnSpc>
            </a:pPr>
            <a:r>
              <a:rPr lang="en-US" altLang="zh-CN" sz="2800" dirty="0" smtClean="0">
                <a:latin typeface="Times New Roman" panose="02020603050405020304" pitchFamily="18" charset="0"/>
                <a:cs typeface="Times New Roman" panose="02020603050405020304" pitchFamily="18" charset="0"/>
              </a:rPr>
              <a:t>6. Our principal encouraged us ____________________.</a:t>
            </a:r>
            <a:endParaRPr lang="zh-CN" altLang="en-US" sz="2800" dirty="0">
              <a:latin typeface="Times New Roman" panose="02020603050405020304" pitchFamily="18" charset="0"/>
              <a:cs typeface="Times New Roman" panose="02020603050405020304" pitchFamily="18" charset="0"/>
            </a:endParaRPr>
          </a:p>
        </p:txBody>
      </p:sp>
      <p:sp>
        <p:nvSpPr>
          <p:cNvPr id="6" name="矩形 5"/>
          <p:cNvSpPr/>
          <p:nvPr/>
        </p:nvSpPr>
        <p:spPr>
          <a:xfrm>
            <a:off x="4943589" y="2421136"/>
            <a:ext cx="1529586" cy="523220"/>
          </a:xfrm>
          <a:prstGeom prst="rect">
            <a:avLst/>
          </a:prstGeom>
        </p:spPr>
        <p:txBody>
          <a:bodyPr wrap="none">
            <a:spAutoFit/>
          </a:bodyPr>
          <a:lstStyle/>
          <a:p>
            <a:r>
              <a:rPr lang="en-US" altLang="zh-CN" u="sng"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Bluebell</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矩形 6"/>
          <p:cNvSpPr/>
          <p:nvPr/>
        </p:nvSpPr>
        <p:spPr>
          <a:xfrm>
            <a:off x="5435962" y="3069084"/>
            <a:ext cx="84510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pink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3812798" y="3697729"/>
            <a:ext cx="1386918"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burning</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278119" y="4327897"/>
            <a:ext cx="2424062"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in great shock</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4048001" y="4958700"/>
            <a:ext cx="2884123" cy="52322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perform a magic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943475" y="5621655"/>
            <a:ext cx="3867150" cy="460375"/>
          </a:xfrm>
          <a:prstGeom prst="rect">
            <a:avLst/>
          </a:prstGeom>
        </p:spPr>
        <p:txBody>
          <a:bodyPr wrap="square">
            <a:spAutoFit/>
          </a:bodyPr>
          <a:lstStyle/>
          <a:p>
            <a:r>
              <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rPr>
              <a:t>to fully realize our potential</a:t>
            </a:r>
            <a:endParaRPr lang="en-US" altLang="zh-CN" sz="24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3" y="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3292" y="61258"/>
            <a:ext cx="576064" cy="922020"/>
          </a:xfrm>
          <a:prstGeom prst="rect">
            <a:avLst/>
          </a:prstGeom>
          <a:noFill/>
        </p:spPr>
        <p:txBody>
          <a:bodyPr wrap="square" rtlCol="0">
            <a:spAutoFit/>
          </a:bodyPr>
          <a:lstStyle/>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矩形 3"/>
          <p:cNvSpPr/>
          <p:nvPr/>
        </p:nvSpPr>
        <p:spPr>
          <a:xfrm>
            <a:off x="323528" y="26064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smtClean="0"/>
              <a:t>S+V+O</a:t>
            </a:r>
            <a:endParaRPr lang="zh-CN" altLang="en-US" sz="2800" dirty="0"/>
          </a:p>
        </p:txBody>
      </p:sp>
      <p:sp>
        <p:nvSpPr>
          <p:cNvPr id="5" name="矩形 4"/>
          <p:cNvSpPr/>
          <p:nvPr/>
        </p:nvSpPr>
        <p:spPr>
          <a:xfrm>
            <a:off x="2699792" y="26064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n-US" altLang="zh-CN" sz="2800" dirty="0" smtClean="0"/>
              <a:t>S+V+P</a:t>
            </a:r>
            <a:endParaRPr lang="zh-CN" altLang="en-US" sz="2800" dirty="0"/>
          </a:p>
        </p:txBody>
      </p:sp>
      <p:sp>
        <p:nvSpPr>
          <p:cNvPr id="6" name="矩形 5"/>
          <p:cNvSpPr/>
          <p:nvPr/>
        </p:nvSpPr>
        <p:spPr>
          <a:xfrm>
            <a:off x="1763688" y="0"/>
            <a:ext cx="877163" cy="923330"/>
          </a:xfrm>
          <a:prstGeom prst="rect">
            <a:avLst/>
          </a:prstGeom>
          <a:noFill/>
        </p:spPr>
        <p:txBody>
          <a:bodyPr wrap="none" lIns="91440" tIns="45720" rIns="91440" bIns="45720">
            <a:spAutoFit/>
          </a:bodyPr>
          <a:lstStyle/>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250825" y="1150620"/>
            <a:ext cx="8461375" cy="2501900"/>
          </a:xfrm>
          <a:prstGeom prst="rect">
            <a:avLst/>
          </a:prstGeom>
          <a:noFill/>
          <a:ln w="19050">
            <a:solidFill>
              <a:schemeClr val="tx1"/>
            </a:solidFill>
            <a:prstDash val="sysDash"/>
          </a:ln>
        </p:spPr>
        <p:txBody>
          <a:bodyPr wrap="square" rtlCol="0">
            <a:spAutoFit/>
          </a:bodyPr>
          <a:lstStyle/>
          <a:p>
            <a:pPr>
              <a:lnSpc>
                <a:spcPct val="14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4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948483" y="193958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3" name="矩形 12"/>
          <p:cNvSpPr/>
          <p:nvPr/>
        </p:nvSpPr>
        <p:spPr>
          <a:xfrm>
            <a:off x="5497602" y="131284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4" name="矩形 13"/>
          <p:cNvSpPr/>
          <p:nvPr/>
        </p:nvSpPr>
        <p:spPr>
          <a:xfrm>
            <a:off x="3597047" y="305020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8" name="矩形 17"/>
          <p:cNvSpPr/>
          <p:nvPr/>
        </p:nvSpPr>
        <p:spPr bwMode="auto">
          <a:xfrm>
            <a:off x="269240" y="3801110"/>
            <a:ext cx="8460740" cy="21628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9" name="矩形 8"/>
          <p:cNvSpPr/>
          <p:nvPr/>
        </p:nvSpPr>
        <p:spPr>
          <a:xfrm>
            <a:off x="6279366" y="3915911"/>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946587" y="4788262"/>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3727847" y="4788515"/>
            <a:ext cx="1507490" cy="521970"/>
          </a:xfrm>
          <a:prstGeom prst="rect">
            <a:avLst/>
          </a:prstGeom>
        </p:spPr>
        <p:txBody>
          <a:bodyPr wrap="non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transitive</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矩形 14"/>
          <p:cNvSpPr/>
          <p:nvPr/>
        </p:nvSpPr>
        <p:spPr>
          <a:xfrm>
            <a:off x="612200" y="4345672"/>
            <a:ext cx="1872615"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should keep</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6" name="矩形 15"/>
          <p:cNvSpPr/>
          <p:nvPr/>
        </p:nvSpPr>
        <p:spPr>
          <a:xfrm>
            <a:off x="3010813" y="4345672"/>
            <a:ext cx="1315720" cy="521970"/>
          </a:xfrm>
          <a:prstGeom prst="rect">
            <a:avLst/>
          </a:prstGeom>
        </p:spPr>
        <p:txBody>
          <a:bodyPr wrap="none">
            <a:spAutoFit/>
          </a:bodyPr>
          <a:lstStyle/>
          <a:p>
            <a:r>
              <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rPr>
              <a:t>remains</a:t>
            </a:r>
            <a:endParaRPr lang="en-US" altLang="zh-CN" sz="2800"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矩形 16"/>
          <p:cNvSpPr/>
          <p:nvPr/>
        </p:nvSpPr>
        <p:spPr>
          <a:xfrm>
            <a:off x="1051019" y="5211425"/>
            <a:ext cx="1331640" cy="521970"/>
          </a:xfrm>
          <a:prstGeom prst="rect">
            <a:avLst/>
          </a:prstGeom>
        </p:spPr>
        <p:txBody>
          <a:bodyPr wrap="square">
            <a:spAutoFit/>
          </a:bodyPr>
          <a:lstStyle/>
          <a:p>
            <a:r>
              <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rPr>
              <a:t>linking </a:t>
            </a:r>
            <a:endParaRPr lang="en-US" altLang="zh-CN" sz="28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5366" y="3915916"/>
            <a:ext cx="8352928" cy="2091690"/>
          </a:xfrm>
          <a:prstGeom prst="rect">
            <a:avLst/>
          </a:prstGeom>
          <a:noFill/>
        </p:spPr>
        <p:txBody>
          <a:bodyPr wrap="square" rtlCol="0">
            <a:spAutoFit/>
          </a:bodyPr>
          <a:lstStyle/>
          <a:p>
            <a:pPr marL="457200" indent="-457200">
              <a:buFont typeface="Wingdings" panose="05000000000000000000" charset="0"/>
              <a:buChar char="p"/>
            </a:pPr>
            <a:r>
              <a:rPr lang="en-US" altLang="zh-CN" sz="2800" dirty="0" smtClean="0">
                <a:latin typeface="Times New Roman" panose="02020603050405020304" pitchFamily="18" charset="0"/>
                <a:cs typeface="Times New Roman" panose="02020603050405020304" pitchFamily="18" charset="0"/>
              </a:rPr>
              <a:t>The verbs in the above sentences are ___________, _________and ________.They each belong to the ________ verb, the _________ verb and the _________ verb.</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5" grpId="0"/>
      <p:bldP spid="16" grpId="0"/>
      <p:bldP spid="17" grpId="0"/>
      <p:bldP spid="2" grpId="0" animBg="1"/>
      <p:bldP spid="2" grpId="1" animBg="1"/>
      <p:bldP spid="14" grpId="0" animBg="1"/>
      <p:bldP spid="14"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8864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6240" y="1627505"/>
            <a:ext cx="8474710" cy="3980815"/>
          </a:xfrm>
          <a:prstGeom prst="rect">
            <a:avLst/>
          </a:prstGeom>
          <a:noFill/>
        </p:spPr>
        <p:txBody>
          <a:bodyPr wrap="square" rtlCol="0">
            <a:spAutoFit/>
          </a:bodyPr>
          <a:lstStyle/>
          <a:p>
            <a:pPr>
              <a:lnSpc>
                <a:spcPct val="160000"/>
              </a:lnSpc>
              <a:buFont typeface="Wingdings" panose="05000000000000000000" pitchFamily="2" charset="2"/>
              <a:buChar char="p"/>
            </a:pPr>
            <a:r>
              <a:rPr lang="en-US" altLang="zh-CN" sz="2800" b="1" i="1" dirty="0" smtClean="0">
                <a:latin typeface="Times New Roman" panose="02020603050405020304" pitchFamily="18" charset="0"/>
                <a:cs typeface="Times New Roman" panose="02020603050405020304" pitchFamily="18" charset="0"/>
              </a:rPr>
              <a:t> </a:t>
            </a:r>
            <a:r>
              <a:rPr lang="en-US" altLang="zh-CN" sz="2800" b="1" dirty="0" smtClean="0">
                <a:latin typeface="Times New Roman" panose="02020603050405020304" pitchFamily="18" charset="0"/>
                <a:cs typeface="Times New Roman" panose="02020603050405020304" pitchFamily="18" charset="0"/>
              </a:rPr>
              <a:t>Linking verbs include _______ verbs and verbs like __________________________________________________________________________________________. </a:t>
            </a:r>
            <a:endParaRPr lang="en-US" altLang="zh-CN" sz="2800" b="1" dirty="0" smtClean="0">
              <a:latin typeface="Times New Roman" panose="02020603050405020304" pitchFamily="18" charset="0"/>
              <a:cs typeface="Times New Roman" panose="02020603050405020304" pitchFamily="18" charset="0"/>
            </a:endParaRPr>
          </a:p>
          <a:p>
            <a:pPr>
              <a:lnSpc>
                <a:spcPct val="160000"/>
              </a:lnSpc>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A word or a group of words that follows a linking verb is _________________ .</a:t>
            </a:r>
            <a:endParaRPr lang="zh-CN" altLang="zh-CN" sz="2800" b="1" dirty="0" smtClean="0">
              <a:latin typeface="Times New Roman" panose="02020603050405020304" pitchFamily="18" charset="0"/>
              <a:cs typeface="Times New Roman" panose="02020603050405020304" pitchFamily="18" charset="0"/>
            </a:endParaRPr>
          </a:p>
          <a:p>
            <a:pPr>
              <a:lnSpc>
                <a:spcPct val="160000"/>
              </a:lnSpc>
            </a:pPr>
            <a:endParaRPr lang="zh-CN" altLang="en-US" dirty="0"/>
          </a:p>
        </p:txBody>
      </p:sp>
      <p:sp>
        <p:nvSpPr>
          <p:cNvPr id="9" name="矩形 8"/>
          <p:cNvSpPr/>
          <p:nvPr/>
        </p:nvSpPr>
        <p:spPr>
          <a:xfrm>
            <a:off x="4470787" y="1787019"/>
            <a:ext cx="522900" cy="523220"/>
          </a:xfrm>
          <a:prstGeom prst="rect">
            <a:avLst/>
          </a:prstGeom>
        </p:spPr>
        <p:txBody>
          <a:bodyPr wrap="non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be</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0" name="矩形 9"/>
          <p:cNvSpPr/>
          <p:nvPr/>
        </p:nvSpPr>
        <p:spPr>
          <a:xfrm>
            <a:off x="449511" y="3090153"/>
            <a:ext cx="6912768" cy="521970"/>
          </a:xfrm>
          <a:prstGeom prst="rect">
            <a:avLst/>
          </a:prstGeom>
        </p:spPr>
        <p:txBody>
          <a:bodyPr wrap="square">
            <a:spAutoFit/>
          </a:bodyPr>
          <a:lstStyle/>
          <a:p>
            <a:r>
              <a:rPr lang="en-US" altLang="zh-CN"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get, become, turn, stay, remain, keep, etc</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矩形 11"/>
          <p:cNvSpPr/>
          <p:nvPr/>
        </p:nvSpPr>
        <p:spPr>
          <a:xfrm>
            <a:off x="1620560" y="4528036"/>
            <a:ext cx="2850460" cy="52322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the predicative (P</a:t>
            </a:r>
            <a:r>
              <a:rPr lang="en-US" altLang="zh-CN" b="1"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altLang="zh-CN"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矩形 12"/>
          <p:cNvSpPr/>
          <p:nvPr/>
        </p:nvSpPr>
        <p:spPr>
          <a:xfrm>
            <a:off x="449764" y="2447032"/>
            <a:ext cx="4680520" cy="523220"/>
          </a:xfrm>
          <a:prstGeom prst="rect">
            <a:avLst/>
          </a:prstGeom>
        </p:spPr>
        <p:txBody>
          <a:bodyPr wrap="square">
            <a:spAutoFit/>
          </a:bodyPr>
          <a:lstStyle/>
          <a:p>
            <a:r>
              <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rPr>
              <a:t>look, sound, taste, smell, feel</a:t>
            </a:r>
            <a:endParaRPr lang="en-US" altLang="zh-CN" sz="2800" b="1" i="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 name="TextBox 2"/>
          <p:cNvSpPr txBox="1"/>
          <p:nvPr/>
        </p:nvSpPr>
        <p:spPr>
          <a:xfrm>
            <a:off x="4158367" y="33494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矩形 13"/>
          <p:cNvSpPr/>
          <p:nvPr/>
        </p:nvSpPr>
        <p:spPr>
          <a:xfrm>
            <a:off x="271458" y="53433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5" name="矩形 14"/>
          <p:cNvSpPr/>
          <p:nvPr/>
        </p:nvSpPr>
        <p:spPr>
          <a:xfrm>
            <a:off x="2647722" y="53433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矩形 15"/>
          <p:cNvSpPr/>
          <p:nvPr/>
        </p:nvSpPr>
        <p:spPr>
          <a:xfrm>
            <a:off x="1770038" y="262890"/>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9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95536" y="3429000"/>
            <a:ext cx="8280920" cy="2953385"/>
          </a:xfrm>
          <a:prstGeom prst="rect">
            <a:avLst/>
          </a:prstGeom>
          <a:noFill/>
        </p:spPr>
        <p:txBody>
          <a:bodyPr wrap="square" rtlCol="0">
            <a:spAutoFit/>
          </a:bodyPr>
          <a:lstStyle/>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Question: </a:t>
            </a:r>
            <a:r>
              <a:rPr lang="en-US" altLang="zh-CN" sz="2800" dirty="0" smtClean="0">
                <a:latin typeface="Times New Roman" panose="02020603050405020304" pitchFamily="18" charset="0"/>
                <a:cs typeface="Times New Roman" panose="02020603050405020304" pitchFamily="18" charset="0"/>
              </a:rPr>
              <a:t>How can we decide the verb in a sentence is a linking verb, a transitive or an intransitive verb?</a:t>
            </a:r>
            <a:endParaRPr lang="zh-CN" altLang="zh-CN" sz="2800" dirty="0" smtClean="0">
              <a:latin typeface="Times New Roman" panose="02020603050405020304" pitchFamily="18" charset="0"/>
              <a:cs typeface="Times New Roman" panose="02020603050405020304" pitchFamily="18" charset="0"/>
            </a:endParaRPr>
          </a:p>
          <a:p>
            <a:endParaRPr lang="en-US" altLang="zh-CN" sz="2800" b="1"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p"/>
            </a:pPr>
            <a:r>
              <a:rPr lang="en-US" altLang="zh-CN" sz="2800" b="1" dirty="0" smtClean="0">
                <a:latin typeface="Times New Roman" panose="02020603050405020304" pitchFamily="18" charset="0"/>
                <a:cs typeface="Times New Roman" panose="02020603050405020304" pitchFamily="18" charset="0"/>
              </a:rPr>
              <a:t> Tip: </a:t>
            </a:r>
            <a:r>
              <a:rPr lang="en-US" altLang="zh-CN" sz="2800" dirty="0" smtClean="0">
                <a:latin typeface="Times New Roman" panose="02020603050405020304" pitchFamily="18" charset="0"/>
                <a:cs typeface="Times New Roman" panose="02020603050405020304" pitchFamily="18" charset="0"/>
              </a:rPr>
              <a:t>Change the verb into “be” verb. If the sentence still makes sense, the verb is a linking verb.</a:t>
            </a:r>
            <a:endParaRPr lang="zh-CN" altLang="zh-CN" sz="2800"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sz="2800" b="1" i="1" dirty="0" smtClean="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zh-CN" altLang="en-US" dirty="0"/>
          </a:p>
        </p:txBody>
      </p:sp>
      <p:sp>
        <p:nvSpPr>
          <p:cNvPr id="7" name="TextBox 6"/>
          <p:cNvSpPr txBox="1"/>
          <p:nvPr/>
        </p:nvSpPr>
        <p:spPr>
          <a:xfrm>
            <a:off x="250825" y="1150620"/>
            <a:ext cx="8461375" cy="1986280"/>
          </a:xfrm>
          <a:prstGeom prst="rect">
            <a:avLst/>
          </a:prstGeom>
          <a:noFill/>
          <a:ln w="19050">
            <a:solidFill>
              <a:schemeClr val="tx1"/>
            </a:solidFill>
            <a:prstDash val="sysDash"/>
          </a:ln>
        </p:spPr>
        <p:txBody>
          <a:bodyPr wrap="square" rtlCol="0">
            <a:spAutoFit/>
          </a:bodyPr>
          <a:p>
            <a:pPr>
              <a:lnSpc>
                <a:spcPct val="11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rPr>
              <a:t>We should keep positive in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We should keep a positive attitude to life.</a:t>
            </a: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Achieving a balance between my study and hobbies remains a challenge.</a:t>
            </a:r>
            <a:endParaRPr lang="zh-CN" altLang="en-US" sz="2800" dirty="0">
              <a:latin typeface="Times New Roman" panose="02020603050405020304" pitchFamily="18" charset="0"/>
              <a:cs typeface="Times New Roman" panose="02020603050405020304" pitchFamily="18" charset="0"/>
            </a:endParaRPr>
          </a:p>
        </p:txBody>
      </p:sp>
      <p:sp>
        <p:nvSpPr>
          <p:cNvPr id="2" name="矩形 1"/>
          <p:cNvSpPr/>
          <p:nvPr/>
        </p:nvSpPr>
        <p:spPr>
          <a:xfrm>
            <a:off x="6674798" y="1674158"/>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4" name="矩形 13"/>
          <p:cNvSpPr/>
          <p:nvPr/>
        </p:nvSpPr>
        <p:spPr>
          <a:xfrm>
            <a:off x="5250587" y="115091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5" name="矩形 14"/>
          <p:cNvSpPr/>
          <p:nvPr/>
        </p:nvSpPr>
        <p:spPr>
          <a:xfrm>
            <a:off x="3288437" y="2613958"/>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6" name="TextBox 2"/>
          <p:cNvSpPr txBox="1"/>
          <p:nvPr/>
        </p:nvSpPr>
        <p:spPr>
          <a:xfrm>
            <a:off x="4282827" y="188893"/>
            <a:ext cx="576064" cy="922020"/>
          </a:xfrm>
          <a:prstGeom prst="rect">
            <a:avLst/>
          </a:prstGeom>
          <a:noFill/>
        </p:spPr>
        <p:txBody>
          <a:bodyPr wrap="square" rtlCol="0">
            <a:spAutoFit/>
          </a:bodyPr>
          <a:p>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矩形 16"/>
          <p:cNvSpPr/>
          <p:nvPr/>
        </p:nvSpPr>
        <p:spPr>
          <a:xfrm>
            <a:off x="395918" y="388283"/>
            <a:ext cx="1361270" cy="52197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p>
            <a:r>
              <a:rPr lang="en-US" altLang="zh-CN" sz="2800" dirty="0" smtClean="0"/>
              <a:t>S+V+O</a:t>
            </a:r>
            <a:endParaRPr lang="zh-CN" altLang="en-US" sz="2800" dirty="0"/>
          </a:p>
        </p:txBody>
      </p:sp>
      <p:sp>
        <p:nvSpPr>
          <p:cNvPr id="18" name="矩形 17"/>
          <p:cNvSpPr/>
          <p:nvPr/>
        </p:nvSpPr>
        <p:spPr>
          <a:xfrm>
            <a:off x="2772182" y="388283"/>
            <a:ext cx="132119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smtClean="0"/>
              <a:t>S+V+P</a:t>
            </a:r>
            <a:endParaRPr lang="zh-CN" altLang="en-US" sz="2800" dirty="0"/>
          </a:p>
        </p:txBody>
      </p:sp>
      <p:sp>
        <p:nvSpPr>
          <p:cNvPr id="19" name="矩形 18"/>
          <p:cNvSpPr/>
          <p:nvPr/>
        </p:nvSpPr>
        <p:spPr>
          <a:xfrm>
            <a:off x="1757338" y="133985"/>
            <a:ext cx="877163" cy="923330"/>
          </a:xfrm>
          <a:prstGeom prst="rect">
            <a:avLst/>
          </a:prstGeom>
          <a:noFill/>
        </p:spPr>
        <p:txBody>
          <a:bodyPr wrap="none" lIns="91440" tIns="45720" rIns="91440" bIns="45720">
            <a:spAutoFit/>
          </a:bodyPr>
          <a:p>
            <a:pPr algn="ctr"/>
            <a:r>
              <a:rPr lang="en-US" altLang="zh-CN"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endParaRPr lang="zh-CN" alt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linds(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5" grpId="0" bldLvl="0" animBg="1"/>
      <p:bldP spid="15" grpId="1" animBg="1"/>
      <p:bldP spid="14" grpId="0" bldLvl="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1259379" y="3398649"/>
            <a:ext cx="1512168" cy="432048"/>
          </a:xfrm>
          <a:prstGeom prst="rect">
            <a:avLst/>
          </a:prstGeom>
          <a:solidFill>
            <a:srgbClr val="FFFF00"/>
          </a:solidFill>
          <a:ln>
            <a:noFill/>
          </a:ln>
          <a:effectLst>
            <a:outerShdw blurRad="50800" dist="50800" dir="5400000" algn="ctr" rotWithShape="0">
              <a:srgbClr val="000000">
                <a:alpha val="10000"/>
              </a:srgbClr>
            </a:outerShdw>
          </a:effectLst>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267" y="1382425"/>
            <a:ext cx="8640960" cy="4092575"/>
          </a:xfrm>
          <a:prstGeom prst="rect">
            <a:avLst/>
          </a:prstGeom>
          <a:noFill/>
          <a:ln>
            <a:noFill/>
          </a:ln>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We can add</a:t>
            </a:r>
            <a:r>
              <a:rPr lang="en-US" altLang="zh-CN" sz="2800" b="1" dirty="0" smtClean="0">
                <a:latin typeface="Times New Roman" panose="02020603050405020304" pitchFamily="18" charset="0"/>
                <a:cs typeface="Times New Roman" panose="02020603050405020304" pitchFamily="18" charset="0"/>
              </a:rPr>
              <a:t> an adverbial</a:t>
            </a:r>
            <a:r>
              <a:rPr lang="en-US" altLang="zh-CN" sz="2800" b="1" i="1" dirty="0" smtClean="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to each of the above five sentence structures. We use an adverbial to show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when</a:t>
            </a:r>
            <a:r>
              <a:rPr lang="en-US" altLang="zh-CN" sz="2800" dirty="0" smtClean="0">
                <a:latin typeface="Times New Roman" panose="02020603050405020304" pitchFamily="18" charset="0"/>
                <a:cs typeface="Times New Roman" panose="02020603050405020304" pitchFamily="18" charset="0"/>
              </a:rPr>
              <a:t> (adverbial of time),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where</a:t>
            </a:r>
            <a:r>
              <a:rPr lang="en-US" altLang="zh-CN" sz="2800" dirty="0" smtClean="0">
                <a:latin typeface="Times New Roman" panose="02020603050405020304" pitchFamily="18" charset="0"/>
                <a:cs typeface="Times New Roman" panose="02020603050405020304" pitchFamily="18" charset="0"/>
              </a:rPr>
              <a:t> (adverbial of place) or </a:t>
            </a:r>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how</a:t>
            </a:r>
            <a:r>
              <a:rPr lang="en-US" altLang="zh-CN" sz="2800" dirty="0" smtClean="0">
                <a:latin typeface="Times New Roman" panose="02020603050405020304" pitchFamily="18" charset="0"/>
                <a:cs typeface="Times New Roman" panose="02020603050405020304" pitchFamily="18" charset="0"/>
              </a:rPr>
              <a:t> (adverbial of manner) an action is done.</a:t>
            </a:r>
            <a:endParaRPr lang="zh-CN" altLang="zh-CN" sz="2800"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We                      watched our chemistry teacher do an experiment                                                             .</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99339" y="4245600"/>
            <a:ext cx="1755775" cy="521970"/>
          </a:xfrm>
          <a:prstGeom prst="rect">
            <a:avLst/>
          </a:prstGeom>
        </p:spPr>
        <p:txBody>
          <a:bodyPr wrap="non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[carefully]</a:t>
            </a:r>
            <a:r>
              <a:rPr lang="en-US" altLang="zh-CN" sz="2800" dirty="0" smtClean="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8" name="矩形 7"/>
          <p:cNvSpPr/>
          <p:nvPr/>
        </p:nvSpPr>
        <p:spPr>
          <a:xfrm>
            <a:off x="1906811" y="4635103"/>
            <a:ext cx="6480720" cy="523220"/>
          </a:xfrm>
          <a:prstGeom prst="rect">
            <a:avLst/>
          </a:prstGeom>
        </p:spPr>
        <p:txBody>
          <a:bodyPr wrap="square">
            <a:spAutoFit/>
          </a:bodyPr>
          <a:lstStyle/>
          <a:p>
            <a:r>
              <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rPr>
              <a:t>[with tubes] [in the lab] [last week]</a:t>
            </a:r>
            <a:endParaRPr lang="en-US" altLang="zh-CN" sz="2800" b="1"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箭头: 下 1"/>
          <p:cNvSpPr/>
          <p:nvPr/>
        </p:nvSpPr>
        <p:spPr>
          <a:xfrm>
            <a:off x="3533919" y="3310895"/>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6692" y="1460664"/>
            <a:ext cx="8064896" cy="3707765"/>
          </a:xfrm>
          <a:prstGeom prst="rect">
            <a:avLst/>
          </a:prstGeom>
          <a:noFill/>
          <a:ln w="25400">
            <a:solidFill>
              <a:schemeClr val="tx1"/>
            </a:solidFill>
            <a:prstDash val="sysDash"/>
          </a:ln>
        </p:spPr>
        <p:txBody>
          <a:bodyPr wrap="square" rtlCol="0">
            <a:spAutoFit/>
          </a:bodyPr>
          <a:lstStyle/>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1. By setting goals now, you are deciding what you want to achieve in the future.</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2. To realize your goal, you need to have a good plan, manage your time well and pay attention to details.</a:t>
            </a:r>
            <a:endParaRPr lang="en-US" altLang="zh-CN" sz="2800" dirty="0" smtClean="0">
              <a:latin typeface="Times New Roman" panose="02020603050405020304" pitchFamily="18" charset="0"/>
              <a:cs typeface="Times New Roman" panose="02020603050405020304" pitchFamily="18" charset="0"/>
            </a:endParaRPr>
          </a:p>
          <a:p>
            <a:pPr marL="342900" indent="-342900">
              <a:lnSpc>
                <a:spcPct val="140000"/>
              </a:lnSpc>
            </a:pPr>
            <a:r>
              <a:rPr lang="en-US" altLang="zh-CN" sz="2800" dirty="0" smtClean="0">
                <a:latin typeface="Times New Roman" panose="02020603050405020304" pitchFamily="18" charset="0"/>
                <a:cs typeface="Times New Roman" panose="02020603050405020304" pitchFamily="18" charset="0"/>
              </a:rPr>
              <a:t>3. When you achieve a goal, you see the result of your hard work.</a:t>
            </a:r>
            <a:endParaRPr lang="zh-CN" altLang="en-US" sz="2800" b="1" dirty="0">
              <a:latin typeface="+mj-lt"/>
            </a:endParaRPr>
          </a:p>
        </p:txBody>
      </p:sp>
      <p:sp>
        <p:nvSpPr>
          <p:cNvPr id="7" name="TextBox 6"/>
          <p:cNvSpPr txBox="1"/>
          <p:nvPr/>
        </p:nvSpPr>
        <p:spPr>
          <a:xfrm>
            <a:off x="827584" y="1556792"/>
            <a:ext cx="2592288"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8" name="TextBox 7"/>
          <p:cNvSpPr txBox="1"/>
          <p:nvPr/>
        </p:nvSpPr>
        <p:spPr>
          <a:xfrm>
            <a:off x="3198386" y="1572032"/>
            <a:ext cx="8640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9" name="TextBox 8"/>
          <p:cNvSpPr txBox="1"/>
          <p:nvPr/>
        </p:nvSpPr>
        <p:spPr>
          <a:xfrm>
            <a:off x="3085867" y="2212360"/>
            <a:ext cx="2664296"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0" name="TextBox 9"/>
          <p:cNvSpPr txBox="1"/>
          <p:nvPr/>
        </p:nvSpPr>
        <p:spPr>
          <a:xfrm>
            <a:off x="827331" y="2763153"/>
            <a:ext cx="3168352"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1" name="TextBox 10"/>
          <p:cNvSpPr txBox="1"/>
          <p:nvPr/>
        </p:nvSpPr>
        <p:spPr>
          <a:xfrm>
            <a:off x="3419475" y="3371215"/>
            <a:ext cx="915670" cy="52197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2" name="TextBox 11"/>
          <p:cNvSpPr txBox="1"/>
          <p:nvPr/>
        </p:nvSpPr>
        <p:spPr>
          <a:xfrm>
            <a:off x="776149" y="3980309"/>
            <a:ext cx="3960440" cy="523220"/>
          </a:xfrm>
          <a:prstGeom prst="rect">
            <a:avLst/>
          </a:prstGeom>
          <a:noFill/>
        </p:spPr>
        <p:txBody>
          <a:bodyPr wrap="square" rtlCol="0">
            <a:spAutoFit/>
          </a:bodyPr>
          <a:lstStyle/>
          <a:p>
            <a:r>
              <a:rPr lang="en-US" altLang="zh-CN" sz="2800" b="1" dirty="0" smtClean="0">
                <a:solidFill>
                  <a:srgbClr val="FF0000"/>
                </a:solidFill>
              </a:rPr>
              <a:t>[                                    ]</a:t>
            </a:r>
            <a:endParaRPr lang="zh-CN" altLang="en-US" sz="2800" b="1" dirty="0">
              <a:solidFill>
                <a:srgbClr val="FF0000"/>
              </a:solidFill>
            </a:endParaRPr>
          </a:p>
        </p:txBody>
      </p:sp>
      <p:sp>
        <p:nvSpPr>
          <p:cNvPr id="18" name="矩形 17"/>
          <p:cNvSpPr/>
          <p:nvPr/>
        </p:nvSpPr>
        <p:spPr>
          <a:xfrm>
            <a:off x="357277" y="508933"/>
            <a:ext cx="1841500" cy="52197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p>
            <a:r>
              <a:rPr lang="en-US" altLang="zh-CN" sz="2800" dirty="0"/>
              <a:t>Adverbials</a:t>
            </a:r>
            <a:endParaRPr lang="en-US" altLang="zh-CN" sz="2800" dirty="0"/>
          </a:p>
        </p:txBody>
      </p:sp>
      <p:sp>
        <p:nvSpPr>
          <p:cNvPr id="23" name="文本框 22"/>
          <p:cNvSpPr txBox="1"/>
          <p:nvPr/>
        </p:nvSpPr>
        <p:spPr>
          <a:xfrm rot="1200000">
            <a:off x="7149465" y="1228090"/>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605" y="356235"/>
            <a:ext cx="4051935" cy="521970"/>
          </a:xfrm>
          <a:prstGeom prst="rect">
            <a:avLst/>
          </a:prstGeom>
          <a:noFill/>
        </p:spPr>
        <p:txBody>
          <a:bodyPr wrap="square" rtlCol="0">
            <a:spAutoFit/>
          </a:bodyPr>
          <a:p>
            <a:r>
              <a:rPr lang="en-US" altLang="zh-CN" sz="2800" dirty="0" smtClean="0">
                <a:solidFill>
                  <a:srgbClr val="FF0000"/>
                </a:solidFill>
                <a:latin typeface="Arial Black" panose="020B0A04020102020204" charset="0"/>
                <a:ea typeface="Segoe UI Black" panose="02010600030101010101" pitchFamily="34" charset="0"/>
                <a:cs typeface="Arial Black" panose="020B0A04020102020204" charset="0"/>
              </a:rPr>
              <a:t>Applying the rules</a:t>
            </a:r>
            <a:endParaRPr lang="zh-CN" altLang="en-US" sz="2800" dirty="0" smtClean="0">
              <a:solidFill>
                <a:srgbClr val="FF0000"/>
              </a:solidFill>
              <a:latin typeface="Arial Black" panose="020B0A04020102020204" charset="0"/>
              <a:ea typeface="Segoe UI Black" panose="02010600030101010101" pitchFamily="34" charset="0"/>
              <a:cs typeface="Arial Black" panose="020B0A04020102020204" charset="0"/>
            </a:endParaRPr>
          </a:p>
        </p:txBody>
      </p:sp>
      <p:pic>
        <p:nvPicPr>
          <p:cNvPr id="4" name="Picture 36" descr="vvzcx"/>
          <p:cNvPicPr>
            <a:picLocks noChangeAspect="1" noChangeArrowheads="1"/>
          </p:cNvPicPr>
          <p:nvPr/>
        </p:nvPicPr>
        <p:blipFill>
          <a:blip r:embed="rId2" cstate="print"/>
          <a:srcRect/>
          <a:stretch>
            <a:fillRect/>
          </a:stretch>
        </p:blipFill>
        <p:spPr bwMode="auto">
          <a:xfrm>
            <a:off x="395605" y="236220"/>
            <a:ext cx="3820160" cy="762635"/>
          </a:xfrm>
          <a:prstGeom prst="rect">
            <a:avLst/>
          </a:prstGeom>
          <a:noFill/>
        </p:spPr>
      </p:pic>
      <p:pic>
        <p:nvPicPr>
          <p:cNvPr id="8" name="图片 7" descr="PXHB@R$27[{W[~7}B({BNUU"/>
          <p:cNvPicPr>
            <a:picLocks noChangeAspect="1"/>
          </p:cNvPicPr>
          <p:nvPr/>
        </p:nvPicPr>
        <p:blipFill>
          <a:blip r:embed="rId3"/>
          <a:stretch>
            <a:fillRect/>
          </a:stretch>
        </p:blipFill>
        <p:spPr>
          <a:xfrm>
            <a:off x="144780" y="1631950"/>
            <a:ext cx="9067800" cy="4573905"/>
          </a:xfrm>
          <a:prstGeom prst="rect">
            <a:avLst/>
          </a:prstGeom>
        </p:spPr>
      </p:pic>
      <p:sp>
        <p:nvSpPr>
          <p:cNvPr id="10" name="文本框 9"/>
          <p:cNvSpPr txBox="1"/>
          <p:nvPr/>
        </p:nvSpPr>
        <p:spPr>
          <a:xfrm>
            <a:off x="228600" y="1301750"/>
            <a:ext cx="7172960" cy="398780"/>
          </a:xfrm>
          <a:prstGeom prst="rect">
            <a:avLst/>
          </a:prstGeom>
          <a:noFill/>
        </p:spPr>
        <p:txBody>
          <a:bodyPr wrap="none" rtlCol="0">
            <a:spAutoFit/>
          </a:bodyPr>
          <a:p>
            <a:pPr algn="l"/>
            <a:r>
              <a:rPr lang="zh-CN" altLang="en-US" sz="2000">
                <a:latin typeface="Times New Roman" panose="02020603050405020304" pitchFamily="18" charset="0"/>
                <a:cs typeface="Times New Roman" panose="02020603050405020304" pitchFamily="18" charset="0"/>
              </a:rPr>
              <a:t>Mark the different elements of each sentence with different symbols.</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77165" y="339090"/>
            <a:ext cx="8650605" cy="706755"/>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Below are some tips about setting goals. Match the underlined sentences with the correct structures. Write the letters in the boxes.</a:t>
            </a:r>
            <a:endParaRPr lang="zh-CN" altLang="en-US" sz="2000">
              <a:latin typeface="Times New Roman" panose="02020603050405020304" pitchFamily="18" charset="0"/>
              <a:cs typeface="Times New Roman" panose="02020603050405020304" pitchFamily="18" charset="0"/>
            </a:endParaRPr>
          </a:p>
        </p:txBody>
      </p:sp>
      <p:pic>
        <p:nvPicPr>
          <p:cNvPr id="3" name="图片 2" descr="~LU83$0ULS}MY]X[YI[31V9"/>
          <p:cNvPicPr>
            <a:picLocks noChangeAspect="1"/>
          </p:cNvPicPr>
          <p:nvPr/>
        </p:nvPicPr>
        <p:blipFill>
          <a:blip r:embed="rId2"/>
          <a:stretch>
            <a:fillRect/>
          </a:stretch>
        </p:blipFill>
        <p:spPr>
          <a:xfrm>
            <a:off x="396240" y="1045845"/>
            <a:ext cx="7988300" cy="531431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折角形 13"/>
          <p:cNvSpPr/>
          <p:nvPr/>
        </p:nvSpPr>
        <p:spPr>
          <a:xfrm>
            <a:off x="353695" y="974090"/>
            <a:ext cx="8358505" cy="5556250"/>
          </a:xfrm>
          <a:prstGeom prst="foldedCorner">
            <a:avLst/>
          </a:prstGeom>
          <a:solidFill>
            <a:schemeClr val="accent5"/>
          </a:solidFill>
          <a:ln>
            <a:noFill/>
          </a:ln>
        </p:spPr>
        <p:txBody>
          <a:bodyPr anchor="ctr"/>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00000"/>
              </a:lnSpc>
              <a:spcBef>
                <a:spcPct val="0"/>
              </a:spcBef>
              <a:buFont typeface="Arial" panose="020B0604020202020204" pitchFamily="34" charset="0"/>
              <a:buNone/>
            </a:pP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Manage time properly is an important way of leading a more successful life. You will benefit the tips below. </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zh-CN" altLang="en-US" sz="2400" b="1">
                <a:solidFill>
                  <a:schemeClr val="tx1"/>
                </a:solidFill>
                <a:latin typeface="Times New Roman" panose="02020603050405020304" pitchFamily="18" charset="0"/>
                <a:cs typeface="Times New Roman" panose="02020603050405020304" pitchFamily="18" charset="0"/>
                <a:sym typeface="宋体" panose="02010600030101010101" pitchFamily="2" charset="-122"/>
              </a:rPr>
              <a:t>Keep a diary.</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It may seem difficult to start</a:t>
            </a:r>
            <a:r>
              <a:rPr lang="en-US" altLang="zh-CN"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but</a:t>
            </a:r>
            <a:r>
              <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sticking to it will give the chance to see how you spend your time.</a:t>
            </a:r>
            <a:endParaRPr lang="zh-CN" altLang="en-US" sz="24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Make a to-do list.</a:t>
            </a:r>
            <a:r>
              <a:rPr lang="en-US" altLang="zh-CN" sz="2400" dirty="0" smtClean="0">
                <a:latin typeface="Times New Roman" panose="02020603050405020304" pitchFamily="18" charset="0"/>
                <a:cs typeface="Times New Roman" panose="02020603050405020304" pitchFamily="18" charset="0"/>
                <a:sym typeface="+mn-ea"/>
              </a:rPr>
              <a:t> Sometimes you feel caught between so many tasks. In this case, a to-do list may helpful. You can also break big tasks into small action steps. This makes difficult tasks easily to manage and complete. </a:t>
            </a:r>
            <a:endParaRPr lang="en-US" altLang="zh-CN" sz="2400" dirty="0" smtClean="0">
              <a:latin typeface="Times New Roman" panose="02020603050405020304" pitchFamily="18" charset="0"/>
              <a:cs typeface="Times New Roman" panose="02020603050405020304" pitchFamily="18" charset="0"/>
              <a:sym typeface="+mn-ea"/>
            </a:endParaRPr>
          </a:p>
          <a:p>
            <a:pPr algn="l" eaLnBrk="1" hangingPunct="1">
              <a:lnSpc>
                <a:spcPct val="110000"/>
              </a:lnSpc>
              <a:spcBef>
                <a:spcPct val="0"/>
              </a:spcBef>
              <a:buFont typeface="Arial" panose="020B0604020202020204" pitchFamily="34" charset="0"/>
              <a:buNone/>
            </a:pPr>
            <a:r>
              <a:rPr lang="en-US" altLang="zh-CN" sz="2400" b="1" dirty="0" smtClean="0">
                <a:latin typeface="Times New Roman" panose="02020603050405020304" pitchFamily="18" charset="0"/>
                <a:cs typeface="Times New Roman" panose="02020603050405020304" pitchFamily="18" charset="0"/>
                <a:sym typeface="+mn-ea"/>
              </a:rPr>
              <a:t>Use technology wisely. </a:t>
            </a:r>
            <a:r>
              <a:rPr lang="en-US" altLang="zh-CN" sz="2400" dirty="0" smtClean="0">
                <a:latin typeface="Times New Roman" panose="02020603050405020304" pitchFamily="18" charset="0"/>
                <a:cs typeface="Times New Roman" panose="02020603050405020304" pitchFamily="18" charset="0"/>
                <a:sym typeface="+mn-ea"/>
              </a:rPr>
              <a:t>To manage your time well</a:t>
            </a:r>
            <a:r>
              <a:rPr lang="en-US" altLang="zh-CN" sz="2400" dirty="0" smtClean="0">
                <a:latin typeface="Times New Roman" panose="02020603050405020304" pitchFamily="18" charset="0"/>
                <a:cs typeface="Times New Roman" panose="02020603050405020304" pitchFamily="18" charset="0"/>
                <a:sym typeface="+mn-ea"/>
              </a:rPr>
              <a:t>, you should also make wisely use of communication tools. The best way is set aside some time for dealing with them. You should not waste too much time on them.</a:t>
            </a:r>
            <a:endParaRPr lang="zh-CN" altLang="zh-CN" sz="2400" dirty="0" smtClean="0">
              <a:latin typeface="Times New Roman" panose="02020603050405020304" pitchFamily="18" charset="0"/>
              <a:cs typeface="Times New Roman" panose="02020603050405020304" pitchFamily="18" charset="0"/>
            </a:endParaRPr>
          </a:p>
          <a:p>
            <a:pPr algn="l" eaLnBrk="1" hangingPunct="1">
              <a:lnSpc>
                <a:spcPct val="100000"/>
              </a:lnSpc>
              <a:spcBef>
                <a:spcPct val="0"/>
              </a:spcBef>
              <a:buFont typeface="Arial" panose="020B0604020202020204" pitchFamily="34" charset="0"/>
              <a:buNone/>
            </a:pPr>
            <a:r>
              <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rPr>
              <a:t> </a:t>
            </a:r>
            <a:endParaRPr lang="zh-CN" altLang="en-US" sz="1800">
              <a:solidFill>
                <a:schemeClr val="tx1"/>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31800" y="1316990"/>
            <a:ext cx="8281035" cy="455231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683568" y="1953156"/>
            <a:ext cx="7776864" cy="4009390"/>
          </a:xfrm>
          <a:prstGeom prst="rect">
            <a:avLst/>
          </a:prstGeom>
          <a:noFill/>
        </p:spPr>
        <p:txBody>
          <a:bodyPr wrap="square" rtlCol="0">
            <a:spAutoFit/>
          </a:bodyPr>
          <a:lstStyle/>
          <a:p>
            <a:pPr algn="l">
              <a:lnSpc>
                <a:spcPct val="130000"/>
              </a:lnSpc>
            </a:pPr>
            <a:r>
              <a:rPr lang="en-US" altLang="zh-CN" sz="2800" dirty="0" smtClean="0">
                <a:latin typeface="Times New Roman" panose="02020603050405020304" pitchFamily="18" charset="0"/>
                <a:cs typeface="Times New Roman" panose="02020603050405020304" pitchFamily="18" charset="0"/>
              </a:rPr>
              <a:t>Manage time properly is an important way of leading a more successful life. You will benefit the tips below.</a:t>
            </a:r>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r>
              <a:rPr lang="en-US" altLang="zh-CN" sz="2800" b="1" dirty="0" smtClean="0">
                <a:latin typeface="Times New Roman" panose="02020603050405020304" pitchFamily="18" charset="0"/>
                <a:cs typeface="Times New Roman" panose="02020603050405020304" pitchFamily="18" charset="0"/>
              </a:rPr>
              <a:t>Keep a diary. </a:t>
            </a:r>
            <a:r>
              <a:rPr lang="en-US" altLang="zh-CN" sz="2800" dirty="0" smtClean="0">
                <a:latin typeface="Times New Roman" panose="02020603050405020304" pitchFamily="18" charset="0"/>
                <a:cs typeface="Times New Roman" panose="02020603050405020304" pitchFamily="18" charset="0"/>
              </a:rPr>
              <a:t>It may seem difficult to start, but sticking to it will give the chance to see how you spend your time. </a:t>
            </a:r>
            <a:endParaRPr lang="zh-CN" altLang="zh-CN" sz="2800" dirty="0" smtClean="0">
              <a:latin typeface="Times New Roman" panose="02020603050405020304" pitchFamily="18" charset="0"/>
              <a:cs typeface="Times New Roman" panose="02020603050405020304" pitchFamily="18" charset="0"/>
            </a:endParaRPr>
          </a:p>
          <a:p>
            <a:pPr algn="l">
              <a:lnSpc>
                <a:spcPct val="130000"/>
              </a:lnSpc>
            </a:pPr>
            <a:endParaRPr lang="zh-CN" altLang="en-US" sz="2800"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bwMode="auto">
          <a:xfrm>
            <a:off x="867336" y="2203599"/>
            <a:ext cx="1008112" cy="360040"/>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8" name="TextBox 7"/>
          <p:cNvSpPr txBox="1"/>
          <p:nvPr/>
        </p:nvSpPr>
        <p:spPr>
          <a:xfrm>
            <a:off x="597208" y="1518315"/>
            <a:ext cx="1800200" cy="523220"/>
          </a:xfrm>
          <a:prstGeom prst="rect">
            <a:avLst/>
          </a:prstGeom>
          <a:noFill/>
        </p:spPr>
        <p:txBody>
          <a:bodyPr wrap="square" rtlCol="0">
            <a:spAutoFit/>
          </a:bodyPr>
          <a:lstStyle/>
          <a:p>
            <a:r>
              <a:rPr lang="en-US" altLang="zh-CN" sz="2800" i="1" dirty="0" smtClean="0">
                <a:solidFill>
                  <a:srgbClr val="0000FF"/>
                </a:solidFill>
              </a:rPr>
              <a:t>Managing</a:t>
            </a:r>
            <a:endParaRPr lang="en-US" altLang="zh-CN" sz="2800" i="1" dirty="0" smtClean="0">
              <a:solidFill>
                <a:srgbClr val="0000FF"/>
              </a:solidFill>
            </a:endParaRPr>
          </a:p>
        </p:txBody>
      </p:sp>
      <p:sp>
        <p:nvSpPr>
          <p:cNvPr id="9" name="矩形 8"/>
          <p:cNvSpPr/>
          <p:nvPr/>
        </p:nvSpPr>
        <p:spPr>
          <a:xfrm>
            <a:off x="6127065" y="2731150"/>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10" name="TextBox 9"/>
          <p:cNvSpPr txBox="1"/>
          <p:nvPr/>
        </p:nvSpPr>
        <p:spPr>
          <a:xfrm>
            <a:off x="6126817" y="3066807"/>
            <a:ext cx="900608" cy="523220"/>
          </a:xfrm>
          <a:prstGeom prst="rect">
            <a:avLst/>
          </a:prstGeom>
          <a:noFill/>
        </p:spPr>
        <p:txBody>
          <a:bodyPr wrap="square" rtlCol="0">
            <a:spAutoFit/>
          </a:bodyPr>
          <a:lstStyle/>
          <a:p>
            <a:r>
              <a:rPr lang="en-US" altLang="zh-CN" sz="2800" i="1" dirty="0" smtClean="0">
                <a:solidFill>
                  <a:srgbClr val="0000FF"/>
                </a:solidFill>
              </a:rPr>
              <a:t>from</a:t>
            </a:r>
            <a:endParaRPr lang="en-US" altLang="zh-CN" sz="2800" i="1" dirty="0" smtClean="0">
              <a:solidFill>
                <a:srgbClr val="0000FF"/>
              </a:solidFill>
            </a:endParaRPr>
          </a:p>
        </p:txBody>
      </p:sp>
      <p:sp>
        <p:nvSpPr>
          <p:cNvPr id="11" name="TextBox 10"/>
          <p:cNvSpPr txBox="1"/>
          <p:nvPr/>
        </p:nvSpPr>
        <p:spPr>
          <a:xfrm>
            <a:off x="3625210" y="4862061"/>
            <a:ext cx="900608" cy="523220"/>
          </a:xfrm>
          <a:prstGeom prst="rect">
            <a:avLst/>
          </a:prstGeom>
          <a:noFill/>
        </p:spPr>
        <p:txBody>
          <a:bodyPr wrap="square" rtlCol="0">
            <a:spAutoFit/>
          </a:bodyPr>
          <a:lstStyle/>
          <a:p>
            <a:r>
              <a:rPr lang="en-US" altLang="zh-CN" sz="2800" i="1" dirty="0" smtClean="0">
                <a:solidFill>
                  <a:srgbClr val="0000FF"/>
                </a:solidFill>
              </a:rPr>
              <a:t>you</a:t>
            </a:r>
            <a:endParaRPr lang="en-US" altLang="zh-CN" sz="2800" i="1" dirty="0" smtClean="0">
              <a:solidFill>
                <a:srgbClr val="0000FF"/>
              </a:solidFill>
            </a:endParaRPr>
          </a:p>
        </p:txBody>
      </p:sp>
      <p:sp>
        <p:nvSpPr>
          <p:cNvPr id="12" name="矩形 11"/>
          <p:cNvSpPr/>
          <p:nvPr/>
        </p:nvSpPr>
        <p:spPr>
          <a:xfrm>
            <a:off x="3685282" y="4466461"/>
            <a:ext cx="595035" cy="584775"/>
          </a:xfrm>
          <a:prstGeom prst="rect">
            <a:avLst/>
          </a:prstGeom>
        </p:spPr>
        <p:txBody>
          <a:bodyPr wrap="none">
            <a:spAutoFit/>
          </a:bodyPr>
          <a:lstStyle/>
          <a:p>
            <a:r>
              <a:rPr lang="en-US" altLang="zh-CN" sz="3200" dirty="0" smtClean="0">
                <a:solidFill>
                  <a:srgbClr val="FF0000"/>
                </a:solidFill>
              </a:rPr>
              <a:t>︿</a:t>
            </a:r>
            <a:endParaRPr lang="en-US" altLang="zh-CN" sz="3200" dirty="0" smtClean="0">
              <a:solidFill>
                <a:srgbClr val="FF0000"/>
              </a:solidFill>
            </a:endParaRPr>
          </a:p>
        </p:txBody>
      </p:sp>
      <p:sp>
        <p:nvSpPr>
          <p:cNvPr id="6" name="文本框 5"/>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995" y="439420"/>
            <a:ext cx="572262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10600030101010101" pitchFamily="34" charset="0"/>
                <a:cs typeface="Arial" panose="020B0604020202020204" pitchFamily="34" charset="0"/>
              </a:rPr>
              <a:t>Link the words into a sentence</a:t>
            </a:r>
            <a:endParaRPr lang="en-US" altLang="zh-CN" sz="3200" dirty="0" smtClean="0">
              <a:solidFill>
                <a:schemeClr val="tx1"/>
              </a:solidFill>
              <a:ea typeface="Segoe UI Black" panose="02010600030101010101" pitchFamily="34" charset="0"/>
              <a:cs typeface="Arial" panose="020B0604020202020204" pitchFamily="34" charset="0"/>
            </a:endParaRPr>
          </a:p>
        </p:txBody>
      </p:sp>
      <p:sp>
        <p:nvSpPr>
          <p:cNvPr id="5" name="TextBox 4"/>
          <p:cNvSpPr txBox="1"/>
          <p:nvPr/>
        </p:nvSpPr>
        <p:spPr>
          <a:xfrm>
            <a:off x="539552" y="1831231"/>
            <a:ext cx="8064896"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to was excited to the opportunity give be given really a speech.</a:t>
            </a:r>
            <a:endParaRPr lang="zh-CN" altLang="en-US" sz="3200" dirty="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431165" y="1652270"/>
            <a:ext cx="8173720" cy="143573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8" name="箭头: 下 1"/>
          <p:cNvSpPr/>
          <p:nvPr/>
        </p:nvSpPr>
        <p:spPr>
          <a:xfrm>
            <a:off x="3437652" y="3344034"/>
            <a:ext cx="1090373" cy="815780"/>
          </a:xfrm>
          <a:prstGeom prst="downArrow">
            <a:avLst>
              <a:gd name="adj1" fmla="val 37770"/>
              <a:gd name="adj2" fmla="val 71658"/>
            </a:avLst>
          </a:prstGeom>
          <a:ln>
            <a:solidFill>
              <a:schemeClr val="accent1">
                <a:lumMod val="50000"/>
              </a:schemeClr>
            </a:solidFill>
          </a:ln>
          <a:effectLst>
            <a:outerShdw blurRad="50800" dist="38100" dir="8100000" algn="tr" rotWithShape="0">
              <a:prstClr val="black">
                <a:alpha val="40000"/>
              </a:prstClr>
            </a:outerShdw>
            <a:softEdge rad="6350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2"/>
          <p:cNvSpPr>
            <a:spLocks noChangeArrowheads="1"/>
          </p:cNvSpPr>
          <p:nvPr/>
        </p:nvSpPr>
        <p:spPr bwMode="auto">
          <a:xfrm>
            <a:off x="431165" y="4353560"/>
            <a:ext cx="8173720" cy="1382395"/>
          </a:xfrm>
          <a:prstGeom prst="rect">
            <a:avLst/>
          </a:prstGeom>
          <a:noFill/>
          <a:ln w="38100">
            <a:solidFill>
              <a:srgbClr val="FCA0E4"/>
            </a:solidFill>
            <a:prstDash val="sysDash"/>
            <a:miter lim="800000"/>
          </a:ln>
        </p:spPr>
        <p:txBody>
          <a:bodyPr wrap="none" anchor="ctr"/>
          <a:lstStyle/>
          <a:p>
            <a:pPr>
              <a:defRPr/>
            </a:pPr>
            <a:endParaRPr lang="zh-CN" altLang="en-US"/>
          </a:p>
        </p:txBody>
      </p:sp>
      <p:sp>
        <p:nvSpPr>
          <p:cNvPr id="11" name="TextBox 10"/>
          <p:cNvSpPr txBox="1"/>
          <p:nvPr/>
        </p:nvSpPr>
        <p:spPr>
          <a:xfrm>
            <a:off x="611942" y="4536420"/>
            <a:ext cx="7992888" cy="107632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Miss Yan was really excited to be given the opportunity to give a speech.</a:t>
            </a:r>
            <a:endParaRPr lang="zh-CN" altLang="en-US"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0" grpId="0" bldLvl="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56565" y="1343025"/>
            <a:ext cx="8049260" cy="4217670"/>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663630" y="1738407"/>
            <a:ext cx="7632848" cy="3969385"/>
          </a:xfrm>
          <a:prstGeom prst="rect">
            <a:avLst/>
          </a:prstGeom>
          <a:noFill/>
        </p:spPr>
        <p:txBody>
          <a:bodyPr wrap="square" rtlCol="0">
            <a:spAutoFit/>
          </a:bodyPr>
          <a:lstStyle/>
          <a:p>
            <a:pPr algn="l">
              <a:lnSpc>
                <a:spcPct val="150000"/>
              </a:lnSpc>
            </a:pPr>
            <a:r>
              <a:rPr lang="en-US" altLang="zh-CN" sz="2800" b="1" dirty="0" smtClean="0">
                <a:latin typeface="Times New Roman" panose="02020603050405020304" pitchFamily="18" charset="0"/>
                <a:cs typeface="Times New Roman" panose="02020603050405020304" pitchFamily="18" charset="0"/>
              </a:rPr>
              <a:t>Make a to-do list</a:t>
            </a:r>
            <a:r>
              <a:rPr lang="en-US" altLang="zh-CN" sz="2800" dirty="0" smtClean="0">
                <a:latin typeface="Times New Roman" panose="02020603050405020304" pitchFamily="18" charset="0"/>
                <a:cs typeface="Times New Roman" panose="02020603050405020304" pitchFamily="18" charset="0"/>
              </a:rPr>
              <a:t>. Sometimes you feel caught between so many tasks. In this case, a to-do list may helpful. You can also break big tasks into small action steps. This makes difficult tasks easily to manage and complete. </a:t>
            </a:r>
            <a:endParaRPr lang="zh-CN" altLang="zh-CN" sz="2800" dirty="0" smtClean="0">
              <a:latin typeface="Times New Roman" panose="02020603050405020304" pitchFamily="18" charset="0"/>
              <a:cs typeface="Times New Roman" panose="02020603050405020304" pitchFamily="18" charset="0"/>
            </a:endParaRPr>
          </a:p>
          <a:p>
            <a:pPr algn="l">
              <a:lnSpc>
                <a:spcPct val="150000"/>
              </a:lnSpc>
            </a:pPr>
            <a:endParaRPr lang="zh-CN" altLang="en-US" sz="2800" dirty="0" smtClean="0">
              <a:latin typeface="Times New Roman" panose="02020603050405020304" pitchFamily="18" charset="0"/>
              <a:cs typeface="Times New Roman" panose="02020603050405020304" pitchFamily="18" charset="0"/>
            </a:endParaRPr>
          </a:p>
        </p:txBody>
      </p:sp>
      <p:sp>
        <p:nvSpPr>
          <p:cNvPr id="3" name="矩形 2"/>
          <p:cNvSpPr/>
          <p:nvPr/>
        </p:nvSpPr>
        <p:spPr>
          <a:xfrm>
            <a:off x="1076747" y="3400316"/>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4" name="TextBox 3"/>
          <p:cNvSpPr txBox="1"/>
          <p:nvPr/>
        </p:nvSpPr>
        <p:spPr>
          <a:xfrm>
            <a:off x="771436" y="3461782"/>
            <a:ext cx="900608" cy="523220"/>
          </a:xfrm>
          <a:prstGeom prst="rect">
            <a:avLst/>
          </a:prstGeom>
          <a:noFill/>
        </p:spPr>
        <p:txBody>
          <a:bodyPr wrap="square" rtlCol="0">
            <a:spAutoFit/>
          </a:bodyPr>
          <a:lstStyle/>
          <a:p>
            <a:r>
              <a:rPr lang="en-US" altLang="zh-CN" sz="2800" i="1" dirty="0" smtClean="0">
                <a:solidFill>
                  <a:srgbClr val="0000FF"/>
                </a:solidFill>
              </a:rPr>
              <a:t>be</a:t>
            </a:r>
            <a:endParaRPr lang="zh-CN" altLang="en-US" sz="2800" i="1" dirty="0">
              <a:solidFill>
                <a:srgbClr val="0000FF"/>
              </a:solidFill>
            </a:endParaRPr>
          </a:p>
        </p:txBody>
      </p:sp>
      <p:cxnSp>
        <p:nvCxnSpPr>
          <p:cNvPr id="6" name="直接连接符 5"/>
          <p:cNvCxnSpPr/>
          <p:nvPr/>
        </p:nvCxnSpPr>
        <p:spPr bwMode="auto">
          <a:xfrm>
            <a:off x="6356137" y="3985012"/>
            <a:ext cx="864096" cy="432048"/>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7" name="TextBox 6"/>
          <p:cNvSpPr txBox="1"/>
          <p:nvPr/>
        </p:nvSpPr>
        <p:spPr>
          <a:xfrm>
            <a:off x="5847502" y="4417060"/>
            <a:ext cx="2448272" cy="523220"/>
          </a:xfrm>
          <a:prstGeom prst="rect">
            <a:avLst/>
          </a:prstGeom>
          <a:noFill/>
        </p:spPr>
        <p:txBody>
          <a:bodyPr wrap="square" rtlCol="0">
            <a:spAutoFit/>
          </a:bodyPr>
          <a:lstStyle/>
          <a:p>
            <a:r>
              <a:rPr lang="en-US" altLang="zh-CN" sz="2800" i="1" dirty="0" smtClean="0">
                <a:solidFill>
                  <a:srgbClr val="0000FF"/>
                </a:solidFill>
              </a:rPr>
              <a:t>easy/easier</a:t>
            </a:r>
            <a:endParaRPr lang="zh-CN" altLang="en-US" sz="2800" i="1" dirty="0">
              <a:solidFill>
                <a:srgbClr val="0000FF"/>
              </a:solidFill>
            </a:endParaRPr>
          </a:p>
        </p:txBody>
      </p:sp>
      <p:sp>
        <p:nvSpPr>
          <p:cNvPr id="5" name="文本框 4"/>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折角形 13"/>
          <p:cNvSpPr/>
          <p:nvPr/>
        </p:nvSpPr>
        <p:spPr>
          <a:xfrm>
            <a:off x="465455" y="1336675"/>
            <a:ext cx="8027035" cy="441515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752783" y="1739166"/>
            <a:ext cx="7488832" cy="3537585"/>
          </a:xfrm>
          <a:prstGeom prst="rect">
            <a:avLst/>
          </a:prstGeom>
          <a:noFill/>
        </p:spPr>
        <p:txBody>
          <a:bodyPr wrap="square" rtlCol="0">
            <a:spAutoFit/>
          </a:bodyPr>
          <a:lstStyle/>
          <a:p>
            <a:pPr algn="l">
              <a:lnSpc>
                <a:spcPct val="160000"/>
              </a:lnSpc>
            </a:pPr>
            <a:r>
              <a:rPr lang="en-US" altLang="zh-CN" sz="2800" b="1" dirty="0" smtClean="0">
                <a:latin typeface="Times New Roman" panose="02020603050405020304" pitchFamily="18" charset="0"/>
                <a:cs typeface="Times New Roman" panose="02020603050405020304" pitchFamily="18" charset="0"/>
              </a:rPr>
              <a:t>Use technology wisely. </a:t>
            </a:r>
            <a:r>
              <a:rPr lang="en-US" altLang="zh-CN" sz="2800" dirty="0" smtClean="0">
                <a:latin typeface="Times New Roman" panose="02020603050405020304" pitchFamily="18" charset="0"/>
                <a:cs typeface="Times New Roman" panose="02020603050405020304" pitchFamily="18" charset="0"/>
              </a:rPr>
              <a:t>To manage your time well, you should make wisely use of communication tools. The best way is set aside some time for dealing with them. You should not waste too much time on them. </a:t>
            </a:r>
            <a:endParaRPr lang="zh-CN" altLang="zh-CN" sz="2800" dirty="0" smtClean="0">
              <a:latin typeface="Times New Roman" panose="02020603050405020304" pitchFamily="18" charset="0"/>
              <a:cs typeface="Times New Roman" panose="02020603050405020304" pitchFamily="18" charset="0"/>
            </a:endParaRPr>
          </a:p>
        </p:txBody>
      </p:sp>
      <p:cxnSp>
        <p:nvCxnSpPr>
          <p:cNvPr id="3" name="直接连接符 2"/>
          <p:cNvCxnSpPr/>
          <p:nvPr/>
        </p:nvCxnSpPr>
        <p:spPr bwMode="auto">
          <a:xfrm>
            <a:off x="3330540" y="2825135"/>
            <a:ext cx="864096" cy="216024"/>
          </a:xfrm>
          <a:prstGeom prst="line">
            <a:avLst/>
          </a:prstGeom>
          <a:solidFill>
            <a:schemeClr val="accent1"/>
          </a:solidFill>
          <a:ln w="25400" cap="flat" cmpd="sng" algn="ctr">
            <a:solidFill>
              <a:srgbClr val="FF0000"/>
            </a:solidFill>
            <a:prstDash val="solid"/>
            <a:round/>
            <a:headEnd type="none" w="med" len="med"/>
            <a:tailEnd type="none" w="med" len="med"/>
          </a:ln>
        </p:spPr>
      </p:cxnSp>
      <p:sp>
        <p:nvSpPr>
          <p:cNvPr id="5" name="TextBox 4"/>
          <p:cNvSpPr txBox="1"/>
          <p:nvPr/>
        </p:nvSpPr>
        <p:spPr>
          <a:xfrm>
            <a:off x="3311862" y="3041040"/>
            <a:ext cx="900608" cy="523220"/>
          </a:xfrm>
          <a:prstGeom prst="rect">
            <a:avLst/>
          </a:prstGeom>
          <a:noFill/>
        </p:spPr>
        <p:txBody>
          <a:bodyPr wrap="square" rtlCol="0">
            <a:spAutoFit/>
          </a:bodyPr>
          <a:lstStyle/>
          <a:p>
            <a:r>
              <a:rPr lang="en-US" altLang="zh-CN" sz="2800" i="1" dirty="0" smtClean="0">
                <a:solidFill>
                  <a:srgbClr val="0000FF"/>
                </a:solidFill>
              </a:rPr>
              <a:t>wise</a:t>
            </a:r>
            <a:endParaRPr lang="zh-CN" altLang="en-US" sz="2800" i="1" dirty="0">
              <a:solidFill>
                <a:srgbClr val="0000FF"/>
              </a:solidFill>
            </a:endParaRPr>
          </a:p>
        </p:txBody>
      </p:sp>
      <p:sp>
        <p:nvSpPr>
          <p:cNvPr id="6" name="矩形 5"/>
          <p:cNvSpPr/>
          <p:nvPr/>
        </p:nvSpPr>
        <p:spPr>
          <a:xfrm>
            <a:off x="3692838" y="3564518"/>
            <a:ext cx="595035" cy="584775"/>
          </a:xfrm>
          <a:prstGeom prst="rect">
            <a:avLst/>
          </a:prstGeom>
        </p:spPr>
        <p:txBody>
          <a:bodyPr wrap="none">
            <a:spAutoFit/>
          </a:bodyPr>
          <a:lstStyle/>
          <a:p>
            <a:r>
              <a:rPr lang="en-US" altLang="zh-CN" sz="3200" i="1" dirty="0" smtClean="0">
                <a:solidFill>
                  <a:srgbClr val="FF0000"/>
                </a:solidFill>
              </a:rPr>
              <a:t>︿</a:t>
            </a:r>
            <a:endParaRPr lang="zh-CN" altLang="en-US" sz="3200" dirty="0"/>
          </a:p>
        </p:txBody>
      </p:sp>
      <p:sp>
        <p:nvSpPr>
          <p:cNvPr id="7" name="TextBox 6"/>
          <p:cNvSpPr txBox="1"/>
          <p:nvPr/>
        </p:nvSpPr>
        <p:spPr>
          <a:xfrm>
            <a:off x="4194741" y="3594487"/>
            <a:ext cx="900608" cy="523220"/>
          </a:xfrm>
          <a:prstGeom prst="rect">
            <a:avLst/>
          </a:prstGeom>
          <a:noFill/>
        </p:spPr>
        <p:txBody>
          <a:bodyPr wrap="square" rtlCol="0">
            <a:spAutoFit/>
          </a:bodyPr>
          <a:lstStyle/>
          <a:p>
            <a:r>
              <a:rPr lang="en-US" altLang="zh-CN" sz="2800" i="1" dirty="0" smtClean="0">
                <a:solidFill>
                  <a:srgbClr val="0000FF"/>
                </a:solidFill>
              </a:rPr>
              <a:t>to</a:t>
            </a:r>
            <a:endParaRPr lang="zh-CN" altLang="en-US" sz="2800" i="1" dirty="0">
              <a:solidFill>
                <a:srgbClr val="0000FF"/>
              </a:solidFill>
            </a:endParaRPr>
          </a:p>
        </p:txBody>
      </p:sp>
      <p:sp>
        <p:nvSpPr>
          <p:cNvPr id="4" name="文本框 3"/>
          <p:cNvSpPr txBox="1"/>
          <p:nvPr/>
        </p:nvSpPr>
        <p:spPr>
          <a:xfrm>
            <a:off x="224155" y="415925"/>
            <a:ext cx="8650605" cy="398780"/>
          </a:xfrm>
          <a:prstGeom prst="rect">
            <a:avLst/>
          </a:prstGeom>
          <a:noFill/>
        </p:spPr>
        <p:txBody>
          <a:bodyPr wrap="square" rtlCol="0">
            <a:spAutoFit/>
          </a:bodyPr>
          <a:p>
            <a:pPr algn="l"/>
            <a:r>
              <a:rPr lang="zh-CN" altLang="en-US" sz="2000">
                <a:latin typeface="Times New Roman" panose="02020603050405020304" pitchFamily="18" charset="0"/>
                <a:cs typeface="Times New Roman" panose="02020603050405020304" pitchFamily="18" charset="0"/>
              </a:rPr>
              <a:t>Correct the grammar mistakes in the following passage.</a:t>
            </a:r>
            <a:endParaRPr lang="zh-CN" altLang="en-US" sz="2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356870" y="354330"/>
            <a:ext cx="42360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buClrTx/>
              <a:buSzTx/>
            </a:pPr>
            <a:r>
              <a:rPr lang="en-US" altLang="zh-CN" sz="3200" dirty="0" smtClean="0">
                <a:solidFill>
                  <a:schemeClr val="tx1"/>
                </a:solidFill>
                <a:ea typeface="Segoe UI Black" panose="02010600030101010101" pitchFamily="34" charset="0"/>
                <a:cs typeface="Arial" panose="020B0604020202020204" pitchFamily="34" charset="0"/>
              </a:rPr>
              <a:t>Write a short passage</a:t>
            </a:r>
            <a:endParaRPr lang="en-US" altLang="zh-CN" sz="3200" dirty="0" smtClean="0">
              <a:solidFill>
                <a:schemeClr val="tx1"/>
              </a:solidFill>
              <a:ea typeface="Segoe UI Black" panose="02010600030101010101" pitchFamily="34" charset="0"/>
              <a:cs typeface="Arial" panose="020B0604020202020204" pitchFamily="34" charset="0"/>
            </a:endParaRPr>
          </a:p>
        </p:txBody>
      </p:sp>
      <p:sp>
        <p:nvSpPr>
          <p:cNvPr id="6" name="TextBox 4"/>
          <p:cNvSpPr txBox="1"/>
          <p:nvPr/>
        </p:nvSpPr>
        <p:spPr>
          <a:xfrm>
            <a:off x="536575" y="1211580"/>
            <a:ext cx="7530465" cy="1383665"/>
          </a:xfrm>
          <a:prstGeom prst="rect">
            <a:avLst/>
          </a:prstGeom>
          <a:noFill/>
          <a:ln w="25400">
            <a:noFill/>
            <a:prstDash val="sysDash"/>
          </a:ln>
        </p:spPr>
        <p:txBody>
          <a:bodyPr wrap="square" rtlCol="0">
            <a:spAutoFit/>
          </a:bodyPr>
          <a:p>
            <a:pPr marL="342900" indent="-342900">
              <a:lnSpc>
                <a:spcPct val="100000"/>
              </a:lnSpc>
            </a:pPr>
            <a:r>
              <a:rPr lang="zh-CN" altLang="en-US" sz="2800" dirty="0">
                <a:latin typeface="Times New Roman" panose="02020603050405020304" pitchFamily="18" charset="0"/>
                <a:cs typeface="Times New Roman" panose="02020603050405020304" pitchFamily="18" charset="0"/>
              </a:rPr>
              <a:t>What is your goal for the new term? How are yo</a:t>
            </a:r>
            <a:r>
              <a:rPr lang="en-US" altLang="zh-CN" sz="2800" dirty="0">
                <a:latin typeface="Times New Roman" panose="02020603050405020304" pitchFamily="18" charset="0"/>
                <a:cs typeface="Times New Roman" panose="02020603050405020304" pitchFamily="18" charset="0"/>
              </a:rPr>
              <a:t>u </a:t>
            </a:r>
            <a:endParaRPr lang="en-US" altLang="zh-CN"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going to achieve your goal? Write about it using</a:t>
            </a:r>
            <a:endParaRPr lang="zh-CN" altLang="en-US" sz="2800" dirty="0">
              <a:latin typeface="Times New Roman" panose="02020603050405020304" pitchFamily="18" charset="0"/>
              <a:cs typeface="Times New Roman" panose="02020603050405020304" pitchFamily="18" charset="0"/>
            </a:endParaRPr>
          </a:p>
          <a:p>
            <a:pPr marL="342900" indent="-342900">
              <a:lnSpc>
                <a:spcPct val="100000"/>
              </a:lnSpc>
            </a:pPr>
            <a:r>
              <a:rPr lang="zh-CN" altLang="en-US" sz="2800" dirty="0">
                <a:latin typeface="Times New Roman" panose="02020603050405020304" pitchFamily="18" charset="0"/>
                <a:cs typeface="Times New Roman" panose="02020603050405020304" pitchFamily="18" charset="0"/>
              </a:rPr>
              <a:t>different sentence structures.</a:t>
            </a:r>
            <a:endParaRPr lang="zh-CN" altLang="en-US" sz="2800" dirty="0">
              <a:latin typeface="Times New Roman" panose="02020603050405020304" pitchFamily="18" charset="0"/>
              <a:cs typeface="Times New Roman" panose="02020603050405020304" pitchFamily="18" charset="0"/>
            </a:endParaRPr>
          </a:p>
        </p:txBody>
      </p:sp>
      <p:pic>
        <p:nvPicPr>
          <p:cNvPr id="7" name="图片 6" descr="dreamstime_l_46493259_爱奇艺"/>
          <p:cNvPicPr>
            <a:picLocks noChangeAspect="1"/>
          </p:cNvPicPr>
          <p:nvPr/>
        </p:nvPicPr>
        <p:blipFill>
          <a:blip r:embed="rId2"/>
          <a:stretch>
            <a:fillRect/>
          </a:stretch>
        </p:blipFill>
        <p:spPr>
          <a:xfrm>
            <a:off x="0" y="2706370"/>
            <a:ext cx="9144635" cy="366903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64540" y="211709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7" name="文本框 6"/>
          <p:cNvSpPr txBox="1"/>
          <p:nvPr/>
        </p:nvSpPr>
        <p:spPr>
          <a:xfrm>
            <a:off x="764540" y="278955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9" name="文本框 8"/>
          <p:cNvSpPr txBox="1"/>
          <p:nvPr/>
        </p:nvSpPr>
        <p:spPr>
          <a:xfrm>
            <a:off x="764540" y="348297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10" name="文本框 9"/>
          <p:cNvSpPr txBox="1"/>
          <p:nvPr/>
        </p:nvSpPr>
        <p:spPr>
          <a:xfrm>
            <a:off x="764540" y="412432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12" name="文本框 11"/>
          <p:cNvSpPr txBox="1"/>
          <p:nvPr/>
        </p:nvSpPr>
        <p:spPr>
          <a:xfrm>
            <a:off x="764540" y="480758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3" name="TextBox 2"/>
          <p:cNvSpPr txBox="1"/>
          <p:nvPr/>
        </p:nvSpPr>
        <p:spPr>
          <a:xfrm>
            <a:off x="349885" y="621030"/>
            <a:ext cx="5353685"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10600030101010101" pitchFamily="34" charset="0"/>
                <a:cs typeface="Arial" panose="020B0604020202020204" pitchFamily="34" charset="0"/>
              </a:rPr>
              <a:t>Presentation and evaluation</a:t>
            </a:r>
            <a:endParaRPr lang="en-US" altLang="zh-CN" sz="3200" dirty="0" smtClean="0">
              <a:solidFill>
                <a:schemeClr val="tx1"/>
              </a:solidFill>
              <a:ea typeface="Segoe UI Black" panose="02010600030101010101"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3177" y="508928"/>
            <a:ext cx="5400600" cy="584775"/>
          </a:xfrm>
          <a:prstGeom prst="rect">
            <a:avLst/>
          </a:prstGeom>
          <a:noFill/>
        </p:spPr>
        <p:txBody>
          <a:bodyPr wrap="square" rtlCol="0">
            <a:spAutoFit/>
            <a:scene3d>
              <a:camera prst="orthographicFront"/>
              <a:lightRig rig="threePt" dir="t"/>
            </a:scene3d>
          </a:bodyPr>
          <a:lstStyle/>
          <a:p>
            <a:r>
              <a:rPr lang="en-US" altLang="zh-CN" sz="3200" b="1" dirty="0" smtClean="0">
                <a:ln w="22225">
                  <a:solidFill>
                    <a:schemeClr val="accent2"/>
                  </a:solidFill>
                  <a:prstDash val="solid"/>
                </a:ln>
                <a:solidFill>
                  <a:schemeClr val="accent2">
                    <a:lumMod val="40000"/>
                    <a:lumOff val="60000"/>
                  </a:schemeClr>
                </a:solidFill>
                <a:effectLst/>
                <a:latin typeface="Segoe UI Black" panose="02010600030101010101" pitchFamily="34" charset="0"/>
                <a:ea typeface="Segoe UI Black" panose="02010600030101010101" pitchFamily="34" charset="0"/>
              </a:rPr>
              <a:t>A sample</a:t>
            </a:r>
            <a:endParaRPr lang="en-US" altLang="zh-CN" sz="3200" b="1" dirty="0" smtClean="0">
              <a:ln w="22225">
                <a:solidFill>
                  <a:schemeClr val="accent2"/>
                </a:solidFill>
                <a:prstDash val="solid"/>
              </a:ln>
              <a:solidFill>
                <a:schemeClr val="accent2">
                  <a:lumMod val="40000"/>
                  <a:lumOff val="60000"/>
                </a:schemeClr>
              </a:solidFill>
              <a:effectLst/>
              <a:latin typeface="Segoe UI Black" panose="02010600030101010101" pitchFamily="34" charset="0"/>
              <a:ea typeface="Segoe UI Black" panose="02010600030101010101" pitchFamily="34" charset="0"/>
            </a:endParaRPr>
          </a:p>
        </p:txBody>
      </p:sp>
      <p:sp>
        <p:nvSpPr>
          <p:cNvPr id="14" name="折角形 13"/>
          <p:cNvSpPr/>
          <p:nvPr/>
        </p:nvSpPr>
        <p:spPr>
          <a:xfrm>
            <a:off x="190500" y="1221105"/>
            <a:ext cx="8465185" cy="5051425"/>
          </a:xfrm>
          <a:prstGeom prst="foldedCorner">
            <a:avLst/>
          </a:prstGeom>
          <a:solidFill>
            <a:schemeClr val="accent5"/>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 name="TextBox 2"/>
          <p:cNvSpPr txBox="1"/>
          <p:nvPr/>
        </p:nvSpPr>
        <p:spPr>
          <a:xfrm>
            <a:off x="358775" y="1492885"/>
            <a:ext cx="8128635" cy="439991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sym typeface="+mn-ea"/>
              </a:rPr>
              <a:t>Speaking in public confidently remains a challenge to me. I find it difficult to speak in public confidently. </a:t>
            </a:r>
            <a:r>
              <a:rPr lang="en-US" altLang="zh-CN" sz="2800" dirty="0" smtClean="0">
                <a:latin typeface="Times New Roman" panose="02020603050405020304" pitchFamily="18" charset="0"/>
                <a:cs typeface="Times New Roman" panose="02020603050405020304" pitchFamily="18" charset="0"/>
              </a:rPr>
              <a:t>My goal for the new term is to improve my communication skills. To achieve this goal, I will encourage myself to ask and answer more questions. Joining a club also seems a great idea. I think it can offer me a good opportunity to make new friends and acquire new skills. Besides, I will read a book on how to improve communication skills. Always try hard and I will succeed! </a:t>
            </a:r>
            <a:endParaRPr lang="zh-CN"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2826385" y="1042035"/>
            <a:ext cx="3039110" cy="768350"/>
          </a:xfrm>
          <a:prstGeom prst="rect">
            <a:avLst/>
          </a:prstGeom>
          <a:noFill/>
          <a:ln>
            <a:noFill/>
          </a:ln>
        </p:spPr>
        <p:txBody>
          <a:bodyPr wrap="none" rtlCol="0" anchor="t">
            <a:spAutoFit/>
          </a:bodyPr>
          <a:p>
            <a:pPr algn="ctr"/>
            <a:r>
              <a:rPr lang="en-US" altLang="zh-CN" sz="4400" b="1">
                <a:ln w="6600">
                  <a:solidFill>
                    <a:schemeClr val="accent2"/>
                  </a:solidFill>
                  <a:prstDash val="solid"/>
                </a:ln>
                <a:solidFill>
                  <a:srgbClr val="FFFFFF"/>
                </a:solidFill>
                <a:effectLst>
                  <a:outerShdw dist="38100" dir="2700000" algn="tl" rotWithShape="0">
                    <a:schemeClr val="accent2"/>
                  </a:outerShdw>
                </a:effectLst>
              </a:rPr>
              <a:t>Homework</a:t>
            </a:r>
            <a:endParaRPr lang="en-US" altLang="zh-CN"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43010" name="AutoShape 15"/>
          <p:cNvSpPr>
            <a:spLocks noChangeArrowheads="1"/>
          </p:cNvSpPr>
          <p:nvPr/>
        </p:nvSpPr>
        <p:spPr bwMode="auto">
          <a:xfrm>
            <a:off x="920750" y="2294890"/>
            <a:ext cx="6850380" cy="2909570"/>
          </a:xfrm>
          <a:prstGeom prst="roundRect">
            <a:avLst>
              <a:gd name="adj" fmla="val 16667"/>
            </a:avLst>
          </a:prstGeom>
          <a:ln w="28575" cap="flat" cmpd="dbl">
            <a:solidFill>
              <a:schemeClr val="accent1">
                <a:shade val="50000"/>
              </a:schemeClr>
            </a:solidFill>
            <a:prstDash val="sysDash"/>
            <a:round/>
          </a:ln>
        </p:spPr>
        <p:style>
          <a:lnRef idx="2">
            <a:schemeClr val="accent5"/>
          </a:lnRef>
          <a:fillRef idx="1">
            <a:schemeClr val="lt1"/>
          </a:fillRef>
          <a:effectRef idx="0">
            <a:schemeClr val="accent5"/>
          </a:effectRef>
          <a:fontRef idx="minor">
            <a:schemeClr val="dk1"/>
          </a:fontRef>
        </p:style>
        <p:txBody>
          <a:bodyPr wrap="none" anchor="ctr"/>
          <a:p>
            <a:endParaRPr lang="zh-CN" altLang="en-US"/>
          </a:p>
        </p:txBody>
      </p:sp>
      <p:sp>
        <p:nvSpPr>
          <p:cNvPr id="3" name="文本框 2"/>
          <p:cNvSpPr txBox="1"/>
          <p:nvPr/>
        </p:nvSpPr>
        <p:spPr>
          <a:xfrm>
            <a:off x="1591310" y="2605405"/>
            <a:ext cx="5960745" cy="228790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p>
            <a:pPr algn="l">
              <a:lnSpc>
                <a:spcPct val="170000"/>
              </a:lnSpc>
            </a:pPr>
            <a:r>
              <a:rPr lang="zh-CN" altLang="en-US" sz="2800"/>
              <a:t>Polish your writing after class and exchange your writing with other classmates.</a:t>
            </a:r>
            <a:endParaRPr lang="zh-CN" altLang="en-US" sz="2800"/>
          </a:p>
        </p:txBody>
      </p:sp>
      <p:sp>
        <p:nvSpPr>
          <p:cNvPr id="4" name="云形 3"/>
          <p:cNvSpPr/>
          <p:nvPr/>
        </p:nvSpPr>
        <p:spPr>
          <a:xfrm>
            <a:off x="4280535" y="2853055"/>
            <a:ext cx="75565" cy="75565"/>
          </a:xfrm>
          <a:prstGeom prst="cloud">
            <a:avLst/>
          </a:prstGeom>
          <a:solidFill>
            <a:schemeClr val="accent6">
              <a:lumMod val="60000"/>
              <a:lumOff val="40000"/>
            </a:schemeClr>
          </a:solidFill>
          <a:ln>
            <a:noFill/>
          </a:ln>
        </p:spPr>
        <p:txBody>
          <a:bodyPr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23850" y="909638"/>
            <a:ext cx="8594725" cy="762000"/>
          </a:xfrm>
          <a:prstGeom prst="rect">
            <a:avLst/>
          </a:prstGeom>
          <a:noFill/>
          <a:ln w="9525">
            <a:noFill/>
            <a:miter lim="800000"/>
          </a:ln>
        </p:spPr>
        <p:txBody>
          <a:bodyPr>
            <a:spAutoFit/>
          </a:bodyPr>
          <a:lstStyle/>
          <a:p>
            <a:pPr marR="0" defTabSz="914400">
              <a:buClrTx/>
              <a:buSzTx/>
              <a:defRPr/>
            </a:pPr>
            <a:r>
              <a:rPr kumimoji="0" lang="zh-CN" altLang="en-US" sz="4400" b="1" kern="1200" cap="none" spc="0" normalizeH="0" baseline="0" noProof="0">
                <a:effectLst>
                  <a:outerShdw blurRad="38100" dist="38100" dir="2700000" algn="tl">
                    <a:srgbClr val="C0C0C0"/>
                  </a:outerShdw>
                </a:effectLst>
                <a:latin typeface="Comic Sans MS" panose="030F0702030302020204" pitchFamily="66" charset="0"/>
                <a:ea typeface="宋体" panose="02010600030101010101" pitchFamily="2" charset="-122"/>
                <a:cs typeface="+mn-cs"/>
              </a:rPr>
              <a:t> </a:t>
            </a:r>
            <a:r>
              <a:rPr kumimoji="0" 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rPr>
              <a:t>            </a:t>
            </a:r>
            <a:endParaRPr kumimoji="0" lang="zh-CN" altLang="en-US" sz="3600" b="1" kern="1200" cap="none" spc="0" normalizeH="0" baseline="0" noProof="0">
              <a:solidFill>
                <a:srgbClr val="00CCFF"/>
              </a:solidFill>
              <a:latin typeface="Times New Roman" panose="02020603050405020304" pitchFamily="18" charset="0"/>
              <a:ea typeface="宋体" panose="02010600030101010101" pitchFamily="2" charset="-122"/>
              <a:cs typeface="+mn-cs"/>
            </a:endParaRPr>
          </a:p>
        </p:txBody>
      </p:sp>
      <p:pic>
        <p:nvPicPr>
          <p:cNvPr id="3"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bwMode="auto">
          <a:xfrm>
            <a:off x="323528" y="2636912"/>
            <a:ext cx="8280920" cy="432048"/>
          </a:xfrm>
          <a:prstGeom prst="rect">
            <a:avLst/>
          </a:prstGeom>
          <a:no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 name="TextBox 1"/>
          <p:cNvSpPr txBox="1"/>
          <p:nvPr/>
        </p:nvSpPr>
        <p:spPr>
          <a:xfrm>
            <a:off x="395605" y="476885"/>
            <a:ext cx="4051935" cy="521970"/>
          </a:xfrm>
          <a:prstGeom prst="rect">
            <a:avLst/>
          </a:prstGeom>
          <a:noFill/>
        </p:spPr>
        <p:txBody>
          <a:bodyPr wrap="square" rtlCol="0">
            <a:spAutoFit/>
          </a:bodyPr>
          <a:lstStyle/>
          <a:p>
            <a:r>
              <a:rPr lang="en-US" altLang="zh-CN" sz="2800" dirty="0" smtClean="0">
                <a:solidFill>
                  <a:srgbClr val="FF0000"/>
                </a:solidFill>
                <a:latin typeface="Arial Black" panose="020B0A04020102020204" charset="0"/>
                <a:ea typeface="Segoe UI Black" panose="02010600030101010101" pitchFamily="34" charset="0"/>
                <a:cs typeface="Arial Black" panose="020B0A04020102020204" charset="0"/>
              </a:rPr>
              <a:t>Exploring the rules</a:t>
            </a:r>
            <a:endParaRPr lang="zh-CN" altLang="en-US" sz="2800" dirty="0" smtClean="0">
              <a:solidFill>
                <a:srgbClr val="FF0000"/>
              </a:solidFill>
              <a:latin typeface="Arial Black" panose="020B0A04020102020204" charset="0"/>
              <a:ea typeface="Segoe UI Black" panose="02010600030101010101" pitchFamily="34" charset="0"/>
              <a:cs typeface="Arial Black" panose="020B0A04020102020204" charset="0"/>
            </a:endParaRPr>
          </a:p>
        </p:txBody>
      </p:sp>
      <p:graphicFrame>
        <p:nvGraphicFramePr>
          <p:cNvPr id="3" name="表格 2"/>
          <p:cNvGraphicFramePr>
            <a:graphicFrameLocks noGrp="1"/>
          </p:cNvGraphicFramePr>
          <p:nvPr>
            <p:custDataLst>
              <p:tags r:id="rId2"/>
            </p:custDataLst>
          </p:nvPr>
        </p:nvGraphicFramePr>
        <p:xfrm>
          <a:off x="323528" y="1412776"/>
          <a:ext cx="8352790" cy="4140200"/>
        </p:xfrm>
        <a:graphic>
          <a:graphicData uri="http://schemas.openxmlformats.org/drawingml/2006/table">
            <a:tbl>
              <a:tblPr firstRow="1" bandRow="1">
                <a:tableStyleId>{5C22544A-7EE6-4342-B048-85BDC9FD1C3A}</a:tableStyleId>
              </a:tblPr>
              <a:tblGrid>
                <a:gridCol w="2232025"/>
                <a:gridCol w="1512168"/>
                <a:gridCol w="2088232"/>
                <a:gridCol w="2520280"/>
              </a:tblGrid>
              <a:tr h="370840">
                <a:tc>
                  <a:txBody>
                    <a:bodyPr/>
                    <a:lstStyle/>
                    <a:p>
                      <a:pPr marL="0" algn="l" defTabSz="914400" rtl="0" eaLnBrk="1" latinLnBrk="0" hangingPunct="1"/>
                      <a:r>
                        <a:rPr lang="en-US" altLang="zh-CN" sz="1800" kern="1200" dirty="0" smtClean="0">
                          <a:solidFill>
                            <a:schemeClr val="bg1"/>
                          </a:solidFill>
                          <a:latin typeface="+mn-lt"/>
                          <a:ea typeface="+mn-ea"/>
                          <a:cs typeface="+mn-cs"/>
                        </a:rPr>
                        <a:t>Subject</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kern="1200" dirty="0" smtClean="0">
                          <a:solidFill>
                            <a:schemeClr val="bg1"/>
                          </a:solidFill>
                          <a:latin typeface="+mn-lt"/>
                          <a:ea typeface="+mn-ea"/>
                          <a:cs typeface="+mn-cs"/>
                        </a:rPr>
                        <a:t>Verb</a:t>
                      </a:r>
                      <a:endParaRPr lang="zh-CN" altLang="en-US" sz="1800" kern="1200" dirty="0" smtClean="0">
                        <a:solidFill>
                          <a:schemeClr val="bg1"/>
                        </a:solidFill>
                        <a:latin typeface="+mn-lt"/>
                        <a:ea typeface="+mn-ea"/>
                        <a:cs typeface="+mn-cs"/>
                      </a:endParaRPr>
                    </a:p>
                  </a:txBody>
                  <a:tcPr>
                    <a:solidFill>
                      <a:srgbClr val="2D91B9"/>
                    </a:solidFill>
                  </a:tcPr>
                </a:tc>
                <a:tc>
                  <a:txBody>
                    <a:bodyPr/>
                    <a:lstStyle/>
                    <a:p>
                      <a:endParaRPr lang="zh-CN" altLang="en-US" dirty="0"/>
                    </a:p>
                  </a:txBody>
                  <a:tcPr>
                    <a:solidFill>
                      <a:srgbClr val="2D91B9"/>
                    </a:solidFill>
                  </a:tcPr>
                </a:tc>
                <a:tc>
                  <a:txBody>
                    <a:bodyPr/>
                    <a:lstStyle/>
                    <a:p>
                      <a:endParaRPr lang="zh-CN" altLang="en-US" dirty="0"/>
                    </a:p>
                  </a:txBody>
                  <a:tcPr>
                    <a:solidFill>
                      <a:srgbClr val="2D91B9"/>
                    </a:solidFill>
                  </a:tcPr>
                </a:tc>
              </a:tr>
              <a:tr h="370840">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I </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0" algn="l" defTabSz="914400" rtl="0" eaLnBrk="1" latinLnBrk="0" hangingPunct="1"/>
                      <a:r>
                        <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rPr>
                        <a:t> agree.</a:t>
                      </a:r>
                      <a:endParaRPr lang="en-US" altLang="zh-CN" sz="2400" b="1" kern="1200" baseline="0" dirty="0" smtClean="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endParaRPr lang="zh-CN" altLang="en-US">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ltLang="en-US" dirty="0"/>
                    </a:p>
                  </a:txBody>
                  <a:tcPr/>
                </a:tc>
              </a:tr>
              <a:tr h="370840">
                <a:tc>
                  <a:txBody>
                    <a:bodyPr/>
                    <a:lstStyle/>
                    <a:p>
                      <a:pPr marL="0" algn="l" defTabSz="914400" rtl="0" eaLnBrk="1" latinLnBrk="0" hangingPunct="1"/>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pPr marL="0" algn="l" defTabSz="914400" rtl="0" eaLnBrk="1" latinLnBrk="0" hangingPunct="1"/>
                      <a:r>
                        <a:rPr lang="en-US" altLang="zh-CN" sz="1800" b="1" kern="1200" dirty="0" smtClean="0">
                          <a:solidFill>
                            <a:schemeClr val="bg1"/>
                          </a:solidFill>
                          <a:latin typeface="+mn-lt"/>
                          <a:ea typeface="+mn-ea"/>
                          <a:cs typeface="+mn-cs"/>
                        </a:rPr>
                        <a:t>Predictive</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endParaRPr lang="zh-CN" altLang="en-US" dirty="0">
                        <a:ln>
                          <a:solidFill>
                            <a:srgbClr val="33CCFF"/>
                          </a:solidFill>
                        </a:ln>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a:p>
                  </a:txBody>
                  <a:tcPr/>
                </a:tc>
              </a:tr>
              <a:tr h="370840">
                <a:tc>
                  <a:txBody>
                    <a:bodyPr/>
                    <a:lstStyle/>
                    <a:p>
                      <a:r>
                        <a:rPr lang="en-US" altLang="zh-CN" b="1" dirty="0" smtClean="0">
                          <a:solidFill>
                            <a:schemeClr val="bg1"/>
                          </a:solidFill>
                        </a:rPr>
                        <a:t>Subject</a:t>
                      </a:r>
                      <a:r>
                        <a:rPr lang="en-US" altLang="zh-CN" b="1" baseline="0" dirty="0" smtClean="0">
                          <a:solidFill>
                            <a:schemeClr val="bg1"/>
                          </a:solidFill>
                        </a:rPr>
                        <a: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endParaRPr lang="zh-CN" altLang="en-US" dirty="0"/>
                    </a:p>
                  </a:txBody>
                  <a:tcPr>
                    <a:solidFill>
                      <a:srgbClr val="2D91B9"/>
                    </a:solidFill>
                  </a:tcPr>
                </a:tc>
              </a:tr>
              <a:tr h="370840">
                <a:tc>
                  <a:txBody>
                    <a:bodyPr/>
                    <a:lstStyle/>
                    <a:p>
                      <a:endParaRPr lang="en-US" altLang="zh-CN" sz="2400" b="1" dirty="0" smtClean="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sz="2400" b="1" dirty="0">
                        <a:solidFill>
                          <a:srgbClr val="0000FF"/>
                        </a:solidFill>
                      </a:endParaRPr>
                    </a:p>
                  </a:txBody>
                  <a:tcPr/>
                </a:tc>
                <a:tc>
                  <a:txBody>
                    <a:bodyPr/>
                    <a:lstStyle/>
                    <a:p>
                      <a:endParaRPr lang="zh-CN" altLang="en-US" b="1" dirty="0">
                        <a:solidFill>
                          <a:srgbClr val="0000FF"/>
                        </a:solidFill>
                      </a:endParaRPr>
                    </a:p>
                  </a:txBody>
                  <a:tcPr/>
                </a:tc>
              </a:tr>
              <a:tr h="370840">
                <a:tc>
                  <a:txBody>
                    <a:bodyPr/>
                    <a:lstStyle/>
                    <a:p>
                      <a:r>
                        <a:rPr lang="en-US" altLang="zh-CN" sz="1800" b="1" kern="1200" dirty="0" smtClean="0">
                          <a:solidFill>
                            <a:schemeClr val="bg1"/>
                          </a:solidFill>
                          <a:latin typeface="+mn-lt"/>
                          <a:ea typeface="+mn-ea"/>
                          <a:cs typeface="+mn-cs"/>
                        </a:rPr>
                        <a:t>Subject </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Verb</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Indirect object</a:t>
                      </a:r>
                      <a:endParaRPr lang="zh-CN" altLang="en-US" sz="1800" b="1" kern="1200" dirty="0" smtClean="0">
                        <a:solidFill>
                          <a:schemeClr val="bg1"/>
                        </a:solidFill>
                        <a:latin typeface="+mn-lt"/>
                        <a:ea typeface="+mn-ea"/>
                        <a:cs typeface="+mn-cs"/>
                      </a:endParaRPr>
                    </a:p>
                  </a:txBody>
                  <a:tcPr>
                    <a:solidFill>
                      <a:srgbClr val="2D91B9"/>
                    </a:solidFill>
                  </a:tcPr>
                </a:tc>
                <a:tc>
                  <a:txBody>
                    <a:bodyPr/>
                    <a:lstStyle/>
                    <a:p>
                      <a:r>
                        <a:rPr lang="en-US" altLang="zh-CN" sz="1800" b="1" kern="1200" dirty="0" smtClean="0">
                          <a:solidFill>
                            <a:schemeClr val="bg1"/>
                          </a:solidFill>
                          <a:latin typeface="+mn-lt"/>
                          <a:ea typeface="+mn-ea"/>
                          <a:cs typeface="+mn-cs"/>
                        </a:rPr>
                        <a:t>Direct object</a:t>
                      </a:r>
                      <a:endParaRPr lang="zh-CN" altLang="en-US" sz="1800" b="1" kern="1200" dirty="0" smtClean="0">
                        <a:solidFill>
                          <a:schemeClr val="bg1"/>
                        </a:solidFill>
                        <a:latin typeface="+mn-lt"/>
                        <a:ea typeface="+mn-ea"/>
                        <a:cs typeface="+mn-cs"/>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endParaRPr lang="zh-CN" altLang="en-US" dirty="0"/>
                    </a:p>
                  </a:txBody>
                  <a:tcPr/>
                </a:tc>
                <a:tc>
                  <a:txBody>
                    <a:bodyPr/>
                    <a:lstStyle/>
                    <a:p>
                      <a:endParaRPr lang="zh-CN" altLang="en-US" dirty="0"/>
                    </a:p>
                  </a:txBody>
                  <a:tcPr/>
                </a:tc>
              </a:tr>
              <a:tr h="370840">
                <a:tc>
                  <a:txBody>
                    <a:bodyPr/>
                    <a:lstStyle/>
                    <a:p>
                      <a:r>
                        <a:rPr lang="en-US" altLang="zh-CN" b="1" dirty="0" smtClean="0">
                          <a:solidFill>
                            <a:schemeClr val="bg1"/>
                          </a:solidFill>
                        </a:rPr>
                        <a:t>Subject </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Verb</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a:t>
                      </a:r>
                      <a:endParaRPr lang="zh-CN" altLang="en-US" b="1" dirty="0">
                        <a:solidFill>
                          <a:schemeClr val="bg1"/>
                        </a:solidFill>
                      </a:endParaRPr>
                    </a:p>
                  </a:txBody>
                  <a:tcPr>
                    <a:solidFill>
                      <a:srgbClr val="2D91B9"/>
                    </a:solidFill>
                  </a:tcPr>
                </a:tc>
                <a:tc>
                  <a:txBody>
                    <a:bodyPr/>
                    <a:lstStyle/>
                    <a:p>
                      <a:r>
                        <a:rPr lang="en-US" altLang="zh-CN" b="1" dirty="0" smtClean="0">
                          <a:solidFill>
                            <a:schemeClr val="bg1"/>
                          </a:solidFill>
                        </a:rPr>
                        <a:t>Object complement</a:t>
                      </a:r>
                      <a:endParaRPr lang="zh-CN" altLang="en-US" b="1" dirty="0">
                        <a:solidFill>
                          <a:schemeClr val="bg1"/>
                        </a:solidFill>
                      </a:endParaRPr>
                    </a:p>
                  </a:txBody>
                  <a:tcPr>
                    <a:solidFill>
                      <a:srgbClr val="2D91B9"/>
                    </a:solidFill>
                  </a:tcPr>
                </a:tc>
              </a:tr>
              <a:tr h="370840">
                <a:tc>
                  <a:txBody>
                    <a:bodyPr/>
                    <a:lstStyle/>
                    <a:p>
                      <a:pPr marL="0" algn="l" defTabSz="914400" rtl="0" eaLnBrk="1" latinLnBrk="0" hangingPunct="1"/>
                      <a:endParaRPr lang="en-US" altLang="zh-CN"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r>
                        <a:rPr lang="en-US" altLang="zh-CN" sz="2400" b="1" kern="1200" baseline="0" dirty="0" smtClean="0">
                          <a:solidFill>
                            <a:srgbClr val="0000FF"/>
                          </a:solidFill>
                          <a:latin typeface="+mn-lt"/>
                          <a:ea typeface="+mn-ea"/>
                          <a:cs typeface="+mn-cs"/>
                        </a:rPr>
                        <a:t> </a:t>
                      </a:r>
                      <a:endParaRPr lang="zh-CN" altLang="en-US" sz="2400" b="1" kern="1200" baseline="0" dirty="0" smtClean="0">
                        <a:solidFill>
                          <a:srgbClr val="0000FF"/>
                        </a:solidFill>
                        <a:latin typeface="+mn-lt"/>
                        <a:ea typeface="+mn-ea"/>
                        <a:cs typeface="+mn-cs"/>
                      </a:endParaRPr>
                    </a:p>
                  </a:txBody>
                  <a:tcPr/>
                </a:tc>
                <a:tc>
                  <a:txBody>
                    <a:bodyPr/>
                    <a:lstStyle/>
                    <a:p>
                      <a:pPr marL="0" algn="l" defTabSz="914400" rtl="0" eaLnBrk="1" latinLnBrk="0" hangingPunct="1"/>
                      <a:endParaRPr lang="zh-CN" altLang="en-US" sz="2400" b="1" kern="1200" baseline="0" dirty="0" smtClean="0">
                        <a:solidFill>
                          <a:srgbClr val="0000FF"/>
                        </a:solidFill>
                        <a:latin typeface="+mn-lt"/>
                        <a:ea typeface="+mn-ea"/>
                        <a:cs typeface="+mn-cs"/>
                      </a:endParaRPr>
                    </a:p>
                  </a:txBody>
                  <a:tcPr/>
                </a:tc>
              </a:tr>
            </a:tbl>
          </a:graphicData>
        </a:graphic>
      </p:graphicFrame>
      <p:sp>
        <p:nvSpPr>
          <p:cNvPr id="6" name="矩形 5"/>
          <p:cNvSpPr/>
          <p:nvPr/>
        </p:nvSpPr>
        <p:spPr>
          <a:xfrm>
            <a:off x="395536" y="2636912"/>
            <a:ext cx="181737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These habits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2627784" y="2636912"/>
            <a:ext cx="103759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be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4211960" y="2636912"/>
            <a:ext cx="127631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helpful.</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395789" y="3429000"/>
            <a:ext cx="690880" cy="46037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2555776" y="3429000"/>
            <a:ext cx="1550424"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will have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4067944" y="3429000"/>
            <a:ext cx="2045753"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happy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395536" y="4221088"/>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 </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2627784" y="4293096"/>
            <a:ext cx="971741"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gives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4133855" y="4293096"/>
            <a:ext cx="731290" cy="46166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6228184" y="4293096"/>
            <a:ext cx="197739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a focus in life.</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379155" y="5084931"/>
            <a:ext cx="1833880" cy="460375"/>
          </a:xfrm>
          <a:prstGeom prst="rect">
            <a:avLst/>
          </a:prstGeom>
        </p:spPr>
        <p:txBody>
          <a:bodyPr wrap="non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Setting goals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矩形 16"/>
          <p:cNvSpPr/>
          <p:nvPr/>
        </p:nvSpPr>
        <p:spPr>
          <a:xfrm>
            <a:off x="2627402" y="5091534"/>
            <a:ext cx="1144865" cy="461665"/>
          </a:xfrm>
          <a:prstGeom prst="rect">
            <a:avLst/>
          </a:prstGeom>
        </p:spPr>
        <p:txBody>
          <a:bodyPr wrap="non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makes</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17"/>
          <p:cNvSpPr/>
          <p:nvPr/>
        </p:nvSpPr>
        <p:spPr>
          <a:xfrm>
            <a:off x="4106674" y="5085184"/>
            <a:ext cx="731290" cy="461665"/>
          </a:xfrm>
          <a:prstGeom prst="rect">
            <a:avLst/>
          </a:prstGeom>
        </p:spPr>
        <p:txBody>
          <a:bodyPr wrap="square">
            <a:spAutoFit/>
          </a:bodyPr>
          <a:lstStyle/>
          <a:p>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you</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1" name="Picture 36" descr="vvzcx"/>
          <p:cNvPicPr>
            <a:picLocks noChangeAspect="1" noChangeArrowheads="1"/>
          </p:cNvPicPr>
          <p:nvPr/>
        </p:nvPicPr>
        <p:blipFill>
          <a:blip r:embed="rId3" cstate="print"/>
          <a:srcRect/>
          <a:stretch>
            <a:fillRect/>
          </a:stretch>
        </p:blipFill>
        <p:spPr bwMode="auto">
          <a:xfrm>
            <a:off x="323215" y="356870"/>
            <a:ext cx="4043045" cy="762635"/>
          </a:xfrm>
          <a:prstGeom prst="rect">
            <a:avLst/>
          </a:prstGeom>
          <a:noFill/>
        </p:spPr>
      </p:pic>
      <p:sp>
        <p:nvSpPr>
          <p:cNvPr id="19" name="矩形 18"/>
          <p:cNvSpPr/>
          <p:nvPr/>
        </p:nvSpPr>
        <p:spPr>
          <a:xfrm>
            <a:off x="6228184" y="5013176"/>
            <a:ext cx="2915816" cy="461665"/>
          </a:xfrm>
          <a:prstGeom prst="rect">
            <a:avLst/>
          </a:prstGeom>
        </p:spPr>
        <p:txBody>
          <a:bodyPr wrap="square">
            <a:spAutoFit/>
          </a:bodyPr>
          <a:lstStyle/>
          <a:p>
            <a:pPr lvl="0" fontAlgn="auto">
              <a:spcBef>
                <a:spcPts val="0"/>
              </a:spcBef>
              <a:spcAft>
                <a:spcPts val="0"/>
              </a:spcAft>
            </a:pPr>
            <a:r>
              <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more confident.</a:t>
            </a:r>
            <a:endParaRPr lang="en-US" altLang="zh-CN" sz="2400" b="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500"/>
                                        <p:tgtEl>
                                          <p:spTgt spid="1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0" y="1352550"/>
            <a:ext cx="266001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(SV)</a:t>
            </a:r>
            <a:endParaRPr lang="en-US" altLang="zh-CN" sz="2400">
              <a:latin typeface="Times New Roman" panose="02020603050405020304" pitchFamily="18" charset="0"/>
              <a:cs typeface="Times New Roman" panose="02020603050405020304" pitchFamily="18" charset="0"/>
            </a:endParaRPr>
          </a:p>
        </p:txBody>
      </p:sp>
      <p:sp>
        <p:nvSpPr>
          <p:cNvPr id="3" name="文本框 2"/>
          <p:cNvSpPr txBox="1"/>
          <p:nvPr/>
        </p:nvSpPr>
        <p:spPr>
          <a:xfrm>
            <a:off x="1022350" y="2025015"/>
            <a:ext cx="4524375" cy="46037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Predicative (SVP)</a:t>
            </a:r>
            <a:endParaRPr lang="en-US" altLang="zh-CN" sz="2400">
              <a:latin typeface="Times New Roman" panose="02020603050405020304" pitchFamily="18" charset="0"/>
              <a:cs typeface="Times New Roman" panose="02020603050405020304" pitchFamily="18" charset="0"/>
            </a:endParaRPr>
          </a:p>
        </p:txBody>
      </p:sp>
      <p:sp>
        <p:nvSpPr>
          <p:cNvPr id="4" name="文本框 3"/>
          <p:cNvSpPr txBox="1"/>
          <p:nvPr/>
        </p:nvSpPr>
        <p:spPr>
          <a:xfrm>
            <a:off x="1022350" y="2718435"/>
            <a:ext cx="401701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(SVO)</a:t>
            </a:r>
            <a:endParaRPr lang="en-US" altLang="zh-CN" sz="2400">
              <a:latin typeface="Times New Roman" panose="02020603050405020304" pitchFamily="18" charset="0"/>
              <a:cs typeface="Times New Roman" panose="02020603050405020304" pitchFamily="18" charset="0"/>
            </a:endParaRPr>
          </a:p>
        </p:txBody>
      </p:sp>
      <p:sp>
        <p:nvSpPr>
          <p:cNvPr id="5" name="文本框 4"/>
          <p:cNvSpPr txBox="1"/>
          <p:nvPr/>
        </p:nvSpPr>
        <p:spPr>
          <a:xfrm>
            <a:off x="1022350" y="3359785"/>
            <a:ext cx="7099300"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Indirect object + Direct object (SVOO)</a:t>
            </a:r>
            <a:endParaRPr lang="en-US" altLang="zh-CN"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1022350" y="4043045"/>
            <a:ext cx="6938645" cy="4603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p>
            <a:r>
              <a:rPr lang="en-US" altLang="zh-CN" sz="2400">
                <a:latin typeface="Times New Roman" panose="02020603050405020304" pitchFamily="18" charset="0"/>
                <a:cs typeface="Times New Roman" panose="02020603050405020304" pitchFamily="18" charset="0"/>
              </a:rPr>
              <a:t>Subject + Verb + Object + Object complement (SVOC)</a:t>
            </a:r>
            <a:endParaRPr lang="en-US" altLang="zh-CN" sz="2400">
              <a:latin typeface="Times New Roman" panose="02020603050405020304" pitchFamily="18" charset="0"/>
              <a:cs typeface="Times New Roman" panose="02020603050405020304" pitchFamily="18" charset="0"/>
            </a:endParaRPr>
          </a:p>
        </p:txBody>
      </p:sp>
      <p:sp>
        <p:nvSpPr>
          <p:cNvPr id="16" name="矩形 15"/>
          <p:cNvSpPr/>
          <p:nvPr/>
        </p:nvSpPr>
        <p:spPr bwMode="auto">
          <a:xfrm>
            <a:off x="466090" y="4977765"/>
            <a:ext cx="8051165" cy="119570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2" name="TextBox 21"/>
          <p:cNvSpPr txBox="1"/>
          <p:nvPr/>
        </p:nvSpPr>
        <p:spPr>
          <a:xfrm>
            <a:off x="534670" y="5099050"/>
            <a:ext cx="8051800" cy="95313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r>
              <a:rPr lang="en-US" altLang="zh-CN" sz="2800" b="1" dirty="0" smtClean="0">
                <a:solidFill>
                  <a:schemeClr val="tx1"/>
                </a:solidFill>
                <a:latin typeface="Times New Roman" panose="02020603050405020304" pitchFamily="18" charset="0"/>
                <a:cs typeface="Times New Roman" panose="02020603050405020304" pitchFamily="18" charset="0"/>
              </a:rPr>
              <a:t>Rule 1: </a:t>
            </a:r>
            <a:r>
              <a:rPr lang="en-US" altLang="zh-CN" sz="2800" dirty="0" smtClean="0">
                <a:solidFill>
                  <a:schemeClr val="tx1"/>
                </a:solidFill>
                <a:latin typeface="Times New Roman" panose="02020603050405020304" pitchFamily="18" charset="0"/>
                <a:cs typeface="Times New Roman" panose="02020603050405020304" pitchFamily="18" charset="0"/>
              </a:rPr>
              <a:t>The subject and the ________ are necessary parts of a sentence.</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4792588" y="5045809"/>
            <a:ext cx="913765" cy="521970"/>
          </a:xfrm>
          <a:prstGeom prst="rect">
            <a:avLst/>
          </a:prstGeom>
        </p:spPr>
        <p:txBody>
          <a:bodyPr wrap="none">
            <a:spAutoFit/>
          </a:bodyPr>
          <a:p>
            <a:r>
              <a:rPr lang="en-US" altLang="zh-CN" sz="2800" dirty="0" smtClean="0">
                <a:solidFill>
                  <a:schemeClr val="tx2"/>
                </a:solidFill>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verb</a:t>
            </a:r>
            <a:r>
              <a:rPr lang="en-US" altLang="zh-CN" sz="2800" dirty="0" smtClean="0">
                <a:solidFill>
                  <a:srgbClr val="FFFF00"/>
                </a:solidFill>
              </a:rPr>
              <a:t> </a:t>
            </a:r>
            <a:endParaRPr lang="en-US" altLang="zh-CN" sz="2800" dirty="0" smtClean="0">
              <a:solidFill>
                <a:srgbClr val="FFFF00"/>
              </a:solidFill>
            </a:endParaRPr>
          </a:p>
        </p:txBody>
      </p:sp>
      <p:sp>
        <p:nvSpPr>
          <p:cNvPr id="9" name="TextBox 2"/>
          <p:cNvSpPr txBox="1"/>
          <p:nvPr/>
        </p:nvSpPr>
        <p:spPr>
          <a:xfrm>
            <a:off x="467995" y="439420"/>
            <a:ext cx="4047490" cy="583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p>
            <a:pPr algn="l">
              <a:buClrTx/>
              <a:buSzTx/>
            </a:pPr>
            <a:r>
              <a:rPr lang="en-US" altLang="zh-CN" sz="3200" dirty="0" smtClean="0">
                <a:solidFill>
                  <a:schemeClr val="tx1"/>
                </a:solidFill>
                <a:ea typeface="Segoe UI Black" panose="02010600030101010101" pitchFamily="34" charset="0"/>
                <a:cs typeface="Arial" panose="020B0604020202020204" pitchFamily="34" charset="0"/>
              </a:rPr>
              <a:t>Working out the rules</a:t>
            </a:r>
            <a:endParaRPr lang="en-US" altLang="zh-CN" sz="3200" dirty="0" smtClean="0">
              <a:solidFill>
                <a:schemeClr val="tx1"/>
              </a:solidFill>
              <a:ea typeface="Segoe UI Black" panose="02010600030101010101"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bwMode="auto">
          <a:xfrm>
            <a:off x="6800820" y="4631035"/>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34" name="矩形 33"/>
          <p:cNvSpPr/>
          <p:nvPr/>
        </p:nvSpPr>
        <p:spPr bwMode="auto">
          <a:xfrm>
            <a:off x="6682333" y="3332346"/>
            <a:ext cx="1584176" cy="720080"/>
          </a:xfrm>
          <a:prstGeom prst="rect">
            <a:avLst/>
          </a:prstGeom>
          <a:gradFill>
            <a:gsLst>
              <a:gs pos="0">
                <a:srgbClr val="FFEFD1"/>
              </a:gs>
              <a:gs pos="64999">
                <a:srgbClr val="F0EBD5"/>
              </a:gs>
              <a:gs pos="100000">
                <a:srgbClr val="D1C39F"/>
              </a:gs>
            </a:gsLst>
            <a:lin ang="5400000" scaled="0"/>
          </a:gra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213"/>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接连接符 35"/>
          <p:cNvCxnSpPr/>
          <p:nvPr/>
        </p:nvCxnSpPr>
        <p:spPr bwMode="auto">
          <a:xfrm>
            <a:off x="4686687" y="3922752"/>
            <a:ext cx="432048" cy="0"/>
          </a:xfrm>
          <a:prstGeom prst="line">
            <a:avLst/>
          </a:prstGeom>
          <a:noFill/>
        </p:spPr>
      </p:cxnSp>
      <p:sp>
        <p:nvSpPr>
          <p:cNvPr id="47" name="TextBox 46"/>
          <p:cNvSpPr txBox="1"/>
          <p:nvPr/>
        </p:nvSpPr>
        <p:spPr>
          <a:xfrm>
            <a:off x="1460500" y="1162050"/>
            <a:ext cx="5282565" cy="2676525"/>
          </a:xfrm>
          <a:prstGeom prst="rect">
            <a:avLst/>
          </a:prstGeom>
          <a:noFill/>
        </p:spPr>
        <p:txBody>
          <a:bodyPr wrap="square" rtlCol="0">
            <a:spAutoFit/>
          </a:bodyPr>
          <a:lstStyle/>
          <a:p>
            <a:pPr>
              <a:buFont typeface="Wingdings" panose="05000000000000000000" pitchFamily="2" charset="2"/>
              <a:buChar char="Ø"/>
            </a:pPr>
            <a:r>
              <a:rPr lang="en-US" altLang="zh-CN" sz="2800" b="1" dirty="0" smtClean="0">
                <a:solidFill>
                  <a:srgbClr val="002060"/>
                </a:solidFill>
              </a:rPr>
              <a:t>   </a:t>
            </a:r>
            <a:r>
              <a:rPr lang="en-US" altLang="zh-CN" sz="2800" b="1" dirty="0" smtClean="0">
                <a:solidFill>
                  <a:srgbClr val="FF0000"/>
                </a:solidFill>
              </a:rPr>
              <a:t> </a:t>
            </a:r>
            <a:r>
              <a:rPr lang="en-US" altLang="zh-CN" sz="2800" b="1" dirty="0" smtClean="0">
                <a:solidFill>
                  <a:schemeClr val="tx1"/>
                </a:solidFill>
              </a:rPr>
              <a:t>I </a:t>
            </a:r>
            <a:r>
              <a:rPr lang="en-US" altLang="zh-CN" sz="2800" b="1" dirty="0" smtClean="0">
                <a:solidFill>
                  <a:srgbClr val="FF0000"/>
                </a:solidFill>
              </a:rPr>
              <a:t>              </a:t>
            </a:r>
            <a:r>
              <a:rPr lang="en-US" altLang="zh-CN" sz="2800" b="1" dirty="0" smtClean="0">
                <a:solidFill>
                  <a:srgbClr val="002060"/>
                </a:solidFill>
              </a:rPr>
              <a:t>agree.</a:t>
            </a:r>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endParaRPr lang="en-US" altLang="zh-CN" sz="2800" b="1" dirty="0" smtClean="0">
              <a:solidFill>
                <a:srgbClr val="002060"/>
              </a:solidFill>
            </a:endParaRPr>
          </a:p>
          <a:p>
            <a:pPr>
              <a:buFont typeface="Wingdings" panose="05000000000000000000" pitchFamily="2" charset="2"/>
              <a:buChar char="Ø"/>
            </a:pPr>
            <a:r>
              <a:rPr lang="en-US" altLang="zh-CN" sz="2800" b="1" u="sng" dirty="0" smtClean="0">
                <a:solidFill>
                  <a:schemeClr val="tx1"/>
                </a:solidFill>
              </a:rPr>
              <a:t> You</a:t>
            </a:r>
            <a:r>
              <a:rPr lang="en-US" altLang="zh-CN" sz="2800" b="1" dirty="0" smtClean="0">
                <a:solidFill>
                  <a:srgbClr val="FF0000"/>
                </a:solidFill>
              </a:rPr>
              <a:t> </a:t>
            </a:r>
            <a:r>
              <a:rPr lang="en-US" altLang="zh-CN" sz="2800" b="1" u="sng" dirty="0" smtClean="0">
                <a:solidFill>
                  <a:srgbClr val="002060"/>
                </a:solidFill>
              </a:rPr>
              <a:t>will live</a:t>
            </a:r>
            <a:r>
              <a:rPr lang="en-US" altLang="zh-CN" sz="2800" b="1" dirty="0" smtClean="0">
                <a:solidFill>
                  <a:srgbClr val="002060"/>
                </a:solidFill>
              </a:rPr>
              <a:t>  </a:t>
            </a:r>
            <a:r>
              <a:rPr lang="en-US" altLang="zh-CN" sz="2800" b="1" u="sng" dirty="0" smtClean="0"/>
              <a:t>a happy life</a:t>
            </a:r>
            <a:r>
              <a:rPr lang="en-US" altLang="zh-CN" sz="2800" b="1" dirty="0" smtClean="0"/>
              <a:t>.</a:t>
            </a:r>
            <a:endParaRPr lang="en-US" altLang="zh-CN" sz="2800" b="1" dirty="0" smtClean="0"/>
          </a:p>
          <a:p>
            <a:pPr>
              <a:buFont typeface="Wingdings" panose="05000000000000000000" pitchFamily="2" charset="2"/>
              <a:buChar char="Ø"/>
            </a:pPr>
            <a:endParaRPr lang="zh-CN" altLang="en-US" sz="2800" b="1" dirty="0">
              <a:solidFill>
                <a:srgbClr val="002060"/>
              </a:solidFill>
            </a:endParaRPr>
          </a:p>
        </p:txBody>
      </p:sp>
      <p:cxnSp>
        <p:nvCxnSpPr>
          <p:cNvPr id="50" name="直接连接符 49"/>
          <p:cNvCxnSpPr/>
          <p:nvPr/>
        </p:nvCxnSpPr>
        <p:spPr bwMode="auto">
          <a:xfrm>
            <a:off x="2062024" y="1666384"/>
            <a:ext cx="576064" cy="0"/>
          </a:xfrm>
          <a:prstGeom prst="line">
            <a:avLst/>
          </a:prstGeom>
          <a:solidFill>
            <a:schemeClr val="accent1"/>
          </a:solidFill>
          <a:ln w="28575" cap="flat" cmpd="sng" algn="ctr">
            <a:solidFill>
              <a:schemeClr val="tx1"/>
            </a:solidFill>
            <a:prstDash val="solid"/>
            <a:round/>
            <a:headEnd type="none" w="med" len="med"/>
            <a:tailEnd type="none" w="med" len="med"/>
          </a:ln>
        </p:spPr>
      </p:cxnSp>
      <p:cxnSp>
        <p:nvCxnSpPr>
          <p:cNvPr id="51" name="直接连接符 50"/>
          <p:cNvCxnSpPr/>
          <p:nvPr/>
        </p:nvCxnSpPr>
        <p:spPr bwMode="auto">
          <a:xfrm>
            <a:off x="3790216" y="1666384"/>
            <a:ext cx="1008112" cy="0"/>
          </a:xfrm>
          <a:prstGeom prst="line">
            <a:avLst/>
          </a:prstGeom>
          <a:solidFill>
            <a:schemeClr val="accent1"/>
          </a:solidFill>
          <a:ln w="28575" cap="flat" cmpd="sng" algn="ctr">
            <a:solidFill>
              <a:schemeClr val="tx1"/>
            </a:solidFill>
            <a:prstDash val="solid"/>
            <a:round/>
            <a:headEnd type="none" w="med" len="med"/>
            <a:tailEnd type="none" w="med" len="med"/>
          </a:ln>
        </p:spPr>
      </p:cxnSp>
      <p:sp>
        <p:nvSpPr>
          <p:cNvPr id="10" name="文本框 9"/>
          <p:cNvSpPr txBox="1"/>
          <p:nvPr/>
        </p:nvSpPr>
        <p:spPr>
          <a:xfrm>
            <a:off x="1831340" y="1882140"/>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2" name="文本框 11"/>
          <p:cNvSpPr txBox="1"/>
          <p:nvPr/>
        </p:nvSpPr>
        <p:spPr>
          <a:xfrm>
            <a:off x="1438275" y="3462655"/>
            <a:ext cx="1199515"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Subject</a:t>
            </a:r>
            <a:endParaRPr lang="en-US" altLang="zh-CN" sz="2400"/>
          </a:p>
        </p:txBody>
      </p:sp>
      <p:sp>
        <p:nvSpPr>
          <p:cNvPr id="13" name="文本框 12"/>
          <p:cNvSpPr txBox="1"/>
          <p:nvPr/>
        </p:nvSpPr>
        <p:spPr>
          <a:xfrm>
            <a:off x="3790315" y="1882140"/>
            <a:ext cx="2858770" cy="4603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p>
            <a:r>
              <a:rPr lang="en-US" altLang="zh-CN" sz="2400"/>
              <a:t>Intranstive verb (</a:t>
            </a:r>
            <a:r>
              <a:rPr lang="en-US" altLang="zh-CN" sz="2400" i="1"/>
              <a:t>vi.</a:t>
            </a:r>
            <a:r>
              <a:rPr lang="en-US" altLang="zh-CN" sz="2400"/>
              <a:t>) </a:t>
            </a:r>
            <a:endParaRPr lang="en-US" altLang="zh-CN" sz="2400"/>
          </a:p>
        </p:txBody>
      </p:sp>
      <p:sp>
        <p:nvSpPr>
          <p:cNvPr id="14" name="文本框 13"/>
          <p:cNvSpPr txBox="1"/>
          <p:nvPr/>
        </p:nvSpPr>
        <p:spPr>
          <a:xfrm>
            <a:off x="2724150" y="3462655"/>
            <a:ext cx="1469390" cy="8299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Transtive verb (</a:t>
            </a:r>
            <a:r>
              <a:rPr lang="en-US" altLang="zh-CN" sz="2400" i="1"/>
              <a:t>vt.</a:t>
            </a:r>
            <a:r>
              <a:rPr lang="en-US" altLang="zh-CN" sz="2400"/>
              <a:t>) </a:t>
            </a:r>
            <a:endParaRPr lang="en-US" altLang="zh-CN" sz="2400"/>
          </a:p>
        </p:txBody>
      </p:sp>
      <p:sp>
        <p:nvSpPr>
          <p:cNvPr id="15" name="文本框 14"/>
          <p:cNvSpPr txBox="1"/>
          <p:nvPr/>
        </p:nvSpPr>
        <p:spPr>
          <a:xfrm>
            <a:off x="4647565" y="3462655"/>
            <a:ext cx="1143635" cy="4603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400"/>
              <a:t>Object</a:t>
            </a:r>
            <a:endParaRPr lang="en-US" altLang="zh-CN" sz="2400"/>
          </a:p>
        </p:txBody>
      </p:sp>
      <p:sp>
        <p:nvSpPr>
          <p:cNvPr id="38" name="矩形 37"/>
          <p:cNvSpPr/>
          <p:nvPr/>
        </p:nvSpPr>
        <p:spPr bwMode="auto">
          <a:xfrm>
            <a:off x="407035" y="4833620"/>
            <a:ext cx="8133715" cy="124841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57" name="矩形 56"/>
          <p:cNvSpPr/>
          <p:nvPr/>
        </p:nvSpPr>
        <p:spPr>
          <a:xfrm>
            <a:off x="824156" y="5434940"/>
            <a:ext cx="1052830"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object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9" name="矩形 28"/>
          <p:cNvSpPr/>
          <p:nvPr/>
        </p:nvSpPr>
        <p:spPr>
          <a:xfrm>
            <a:off x="4667726" y="5436463"/>
            <a:ext cx="1089660" cy="521970"/>
          </a:xfrm>
          <a:prstGeom prst="rect">
            <a:avLst/>
          </a:prstGeom>
        </p:spPr>
        <p:txBody>
          <a:bodyPr wrap="none">
            <a:spAutoFit/>
          </a:bodyPr>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nouns</a:t>
            </a:r>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endParaRPr lang="en-US" altLang="zh-CN"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2" name="矩形 31"/>
          <p:cNvSpPr/>
          <p:nvPr/>
        </p:nvSpPr>
        <p:spPr>
          <a:xfrm>
            <a:off x="6298625" y="5436076"/>
            <a:ext cx="1563370" cy="521970"/>
          </a:xfrm>
          <a:prstGeom prst="rect">
            <a:avLst/>
          </a:prstGeom>
        </p:spPr>
        <p:txBody>
          <a:bodyPr wrap="none">
            <a:spAutoFit/>
          </a:bodyPr>
          <a:p>
            <a:r>
              <a:rPr lang="en-US" altLang="zh-CN"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pronouns</a:t>
            </a:r>
            <a:r>
              <a:rPr lang="en-US" altLang="zh-CN"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03250" y="4833620"/>
            <a:ext cx="7937500" cy="112458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p>
            <a:pPr algn="l">
              <a:lnSpc>
                <a:spcPct val="140000"/>
              </a:lnSpc>
              <a:spcBef>
                <a:spcPts val="600"/>
              </a:spcBef>
              <a:spcAft>
                <a:spcPts val="1200"/>
              </a:spcAft>
              <a:buClrTx/>
              <a:buSzTx/>
            </a:pPr>
            <a:r>
              <a:rPr lang="en-US" altLang="zh-CN" sz="2400" b="1" dirty="0" smtClean="0">
                <a:solidFill>
                  <a:schemeClr val="tx1"/>
                </a:solidFill>
                <a:latin typeface="Times New Roman" panose="02020603050405020304" pitchFamily="18" charset="0"/>
                <a:cs typeface="Times New Roman" panose="02020603050405020304" pitchFamily="18" charset="0"/>
              </a:rPr>
              <a:t>Rule 2: </a:t>
            </a:r>
            <a:r>
              <a:rPr lang="en-US" altLang="zh-CN" sz="2400" dirty="0" smtClean="0">
                <a:solidFill>
                  <a:schemeClr val="tx1"/>
                </a:solidFill>
                <a:latin typeface="Times New Roman" panose="02020603050405020304" pitchFamily="18" charset="0"/>
                <a:cs typeface="Times New Roman" panose="02020603050405020304" pitchFamily="18" charset="0"/>
              </a:rPr>
              <a:t>A transitive verb is always followed by a(n) _________. </a:t>
            </a:r>
            <a:r>
              <a:rPr lang="en-US" altLang="zh-CN" sz="2400" dirty="0" smtClean="0">
                <a:solidFill>
                  <a:schemeClr val="tx1"/>
                </a:solidFill>
                <a:latin typeface="Times New Roman" panose="02020603050405020304" pitchFamily="18" charset="0"/>
                <a:cs typeface="Times New Roman" panose="02020603050405020304" pitchFamily="18" charset="0"/>
                <a:sym typeface="+mn-ea"/>
              </a:rPr>
              <a:t>Objects are usually _______ or ____________.</a:t>
            </a:r>
            <a:endParaRPr lang="en-US" altLang="zh-CN" sz="2400" dirty="0" smtClean="0">
              <a:solidFill>
                <a:schemeClr val="tx1"/>
              </a:solidFill>
              <a:latin typeface="Times New Roman" panose="02020603050405020304" pitchFamily="18" charset="0"/>
              <a:cs typeface="Times New Roman" panose="02020603050405020304" pitchFamily="18" charset="0"/>
            </a:endParaRPr>
          </a:p>
        </p:txBody>
      </p:sp>
      <p:sp>
        <p:nvSpPr>
          <p:cNvPr id="41"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9"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91880" y="404664"/>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sp>
        <p:nvSpPr>
          <p:cNvPr id="4" name="TextBox 3"/>
          <p:cNvSpPr txBox="1"/>
          <p:nvPr/>
        </p:nvSpPr>
        <p:spPr>
          <a:xfrm>
            <a:off x="755576" y="1700808"/>
            <a:ext cx="2016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zh-CN" altLang="zh-CN" sz="3600" dirty="0" smtClean="0"/>
          </a:p>
        </p:txBody>
      </p:sp>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7650" y="1439545"/>
            <a:ext cx="8648700" cy="4608195"/>
          </a:xfrm>
          <a:prstGeom prst="rect">
            <a:avLst/>
          </a:prstGeom>
          <a:noFill/>
          <a:ln w="19050">
            <a:solidFill>
              <a:schemeClr val="tx1"/>
            </a:solidFill>
            <a:prstDash val="sysDash"/>
          </a:ln>
        </p:spPr>
        <p:txBody>
          <a:bodyPr wrap="square" rtlCol="0">
            <a:spAutoFit/>
          </a:bodyPr>
          <a:lstStyle/>
          <a:p>
            <a:pPr>
              <a:lnSpc>
                <a:spcPct val="110000"/>
              </a:lnSpc>
            </a:pP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Complete the following sentences with proper </a:t>
            </a:r>
            <a:r>
              <a:rPr lang="en-US" altLang="zh-CN" sz="2400" b="1" dirty="0" smtClean="0">
                <a:solidFill>
                  <a:schemeClr val="accent2"/>
                </a:solidFill>
                <a:latin typeface="Times New Roman" panose="02020603050405020304" pitchFamily="18" charset="0"/>
                <a:cs typeface="Times New Roman" panose="02020603050405020304" pitchFamily="18" charset="0"/>
              </a:rPr>
              <a:t>verbs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 or </a:t>
            </a:r>
            <a:r>
              <a:rPr lang="en-US" altLang="zh-CN" sz="2400" b="1" dirty="0" smtClean="0">
                <a:solidFill>
                  <a:schemeClr val="accent2"/>
                </a:solidFill>
                <a:latin typeface="Times New Roman" panose="02020603050405020304" pitchFamily="18" charset="0"/>
                <a:cs typeface="Times New Roman" panose="02020603050405020304" pitchFamily="18" charset="0"/>
              </a:rPr>
              <a:t>objects</a:t>
            </a:r>
            <a:r>
              <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rPr>
              <a:t>.</a:t>
            </a:r>
            <a:endParaRPr lang="en-US" altLang="zh-CN" sz="24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pPr>
              <a:lnSpc>
                <a:spcPct val="120000"/>
              </a:lnSpc>
            </a:pPr>
            <a:r>
              <a:rPr lang="en-US" altLang="zh-CN" sz="2800" dirty="0" smtClean="0">
                <a:latin typeface="Times New Roman" panose="02020603050405020304" pitchFamily="18" charset="0"/>
                <a:cs typeface="Times New Roman" panose="02020603050405020304" pitchFamily="18" charset="0"/>
              </a:rPr>
              <a:t>1. </a:t>
            </a:r>
            <a:r>
              <a:rPr lang="en-US" altLang="zh-CN" sz="2800" dirty="0" smtClean="0">
                <a:latin typeface="Times New Roman" panose="02020603050405020304" pitchFamily="18" charset="0"/>
                <a:cs typeface="Times New Roman" panose="02020603050405020304" pitchFamily="18" charset="0"/>
                <a:sym typeface="+mn-ea"/>
              </a:rPr>
              <a:t>D</a:t>
            </a:r>
            <a:r>
              <a:rPr lang="en-US" altLang="zh-CN" sz="2800" dirty="0" smtClean="0">
                <a:latin typeface="Times New Roman" panose="02020603050405020304" pitchFamily="18" charset="0"/>
                <a:cs typeface="Times New Roman" panose="02020603050405020304" pitchFamily="18" charset="0"/>
                <a:sym typeface="+mn-ea"/>
              </a:rPr>
              <a:t>uring the three years of senior high school, </a:t>
            </a:r>
            <a:r>
              <a:rPr lang="en-US" altLang="zh-CN" sz="2800" dirty="0" smtClean="0">
                <a:latin typeface="Times New Roman" panose="02020603050405020304" pitchFamily="18" charset="0"/>
                <a:cs typeface="Times New Roman" panose="02020603050405020304" pitchFamily="18" charset="0"/>
              </a:rPr>
              <a:t>I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________ great knowledge and ________ personal growth.</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2. In order to improve my football skills,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join ______________.</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endParaRPr lang="zh-CN"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3. To achieve my goal for the new term, I will </a:t>
            </a:r>
            <a:endParaRPr lang="en-US" altLang="zh-CN" sz="2800" dirty="0" smtClean="0">
              <a:latin typeface="Times New Roman" panose="02020603050405020304" pitchFamily="18" charset="0"/>
              <a:cs typeface="Times New Roman" panose="02020603050405020304" pitchFamily="18" charset="0"/>
            </a:endParaRPr>
          </a:p>
          <a:p>
            <a:pPr>
              <a:lnSpc>
                <a:spcPct val="110000"/>
              </a:lnSpc>
            </a:pPr>
            <a:r>
              <a:rPr lang="en-US" altLang="zh-CN" sz="2800" dirty="0" smtClean="0">
                <a:latin typeface="Times New Roman" panose="02020603050405020304" pitchFamily="18" charset="0"/>
                <a:cs typeface="Times New Roman" panose="02020603050405020304" pitchFamily="18" charset="0"/>
              </a:rPr>
              <a:t>learn ______________. (</a:t>
            </a:r>
            <a:r>
              <a:rPr lang="en-US" altLang="zh-CN" sz="2800" i="1" dirty="0" smtClean="0">
                <a:latin typeface="Times New Roman" panose="02020603050405020304" pitchFamily="18" charset="0"/>
                <a:cs typeface="Times New Roman" panose="02020603050405020304" pitchFamily="18" charset="0"/>
              </a:rPr>
              <a:t>to-infinitive serving as object</a:t>
            </a:r>
            <a:r>
              <a:rPr lang="en-US" altLang="zh-CN" sz="2800" dirty="0" smtClean="0">
                <a:latin typeface="Times New Roman" panose="02020603050405020304" pitchFamily="18" charset="0"/>
                <a:cs typeface="Times New Roman" panose="02020603050405020304" pitchFamily="18" charset="0"/>
              </a:rPr>
              <a:t>)</a:t>
            </a:r>
            <a:endParaRPr lang="zh-CN" altLang="zh-CN" sz="2800" dirty="0" smtClean="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301769" y="2354724"/>
            <a:ext cx="1407795" cy="521970"/>
          </a:xfrm>
          <a:prstGeom prst="rect">
            <a:avLst/>
          </a:prstGeom>
        </p:spPr>
        <p:txBody>
          <a:bodyPr wrap="none">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acquired</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矩形 7"/>
          <p:cNvSpPr/>
          <p:nvPr/>
        </p:nvSpPr>
        <p:spPr>
          <a:xfrm>
            <a:off x="4802431" y="2396500"/>
            <a:ext cx="1490345" cy="521970"/>
          </a:xfrm>
          <a:prstGeom prst="rect">
            <a:avLst/>
          </a:prstGeom>
        </p:spPr>
        <p:txBody>
          <a:bodyPr wrap="none">
            <a:spAutoFit/>
          </a:bodyPr>
          <a:lstStyle/>
          <a:p>
            <a:r>
              <a:rPr lang="en-US" altLang="zh-CN" dirty="0" smtClean="0">
                <a:latin typeface="Times New Roman" panose="02020603050405020304" pitchFamily="18" charset="0"/>
                <a:cs typeface="Times New Roman" panose="02020603050405020304" pitchFamily="18" charset="0"/>
              </a:rPr>
              <a:t>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enjoyed </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67030" y="467360"/>
            <a:ext cx="2254250"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O</a:t>
            </a:r>
            <a:endParaRPr lang="zh-CN" altLang="en-US" sz="3200" dirty="0" smtClean="0">
              <a:solidFill>
                <a:schemeClr val="bg1"/>
              </a:solidFill>
            </a:endParaRPr>
          </a:p>
        </p:txBody>
      </p:sp>
      <p:sp>
        <p:nvSpPr>
          <p:cNvPr id="14" name="圆角矩形 13"/>
          <p:cNvSpPr/>
          <p:nvPr/>
        </p:nvSpPr>
        <p:spPr bwMode="auto">
          <a:xfrm>
            <a:off x="247650" y="2437765"/>
            <a:ext cx="3946525" cy="391795"/>
          </a:xfrm>
          <a:prstGeom prst="roundRect">
            <a:avLst/>
          </a:prstGeom>
          <a:noFill/>
          <a:ln w="25400">
            <a:solidFill>
              <a:srgbClr val="FFC000">
                <a:alpha val="74000"/>
              </a:srgbClr>
            </a:solid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1" name="TextBox 20"/>
          <p:cNvSpPr txBox="1"/>
          <p:nvPr/>
        </p:nvSpPr>
        <p:spPr>
          <a:xfrm>
            <a:off x="953770" y="3792855"/>
            <a:ext cx="2534920" cy="521970"/>
          </a:xfrm>
          <a:prstGeom prst="rect">
            <a:avLst/>
          </a:prstGeom>
          <a:noFill/>
        </p:spPr>
        <p:txBody>
          <a:bodyPr wrap="square" rtlCol="0">
            <a:spAutoFit/>
          </a:bodyPr>
          <a:lstStyle/>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 football club</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 name="TextBox 19"/>
          <p:cNvSpPr txBox="1"/>
          <p:nvPr/>
        </p:nvSpPr>
        <p:spPr>
          <a:xfrm>
            <a:off x="1106081" y="5231001"/>
            <a:ext cx="2520280" cy="521970"/>
          </a:xfrm>
          <a:prstGeom prst="rect">
            <a:avLst/>
          </a:prstGeom>
          <a:noFill/>
        </p:spPr>
        <p:txBody>
          <a:bodyPr wrap="square" rtlCol="0">
            <a:spAutoFit/>
          </a:bodyPr>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to play football</a:t>
            </a:r>
            <a:endParaRPr lang="en-US" sz="28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圆角矩形 2"/>
          <p:cNvSpPr/>
          <p:nvPr/>
        </p:nvSpPr>
        <p:spPr bwMode="auto">
          <a:xfrm>
            <a:off x="4864100" y="2437765"/>
            <a:ext cx="3858895" cy="43878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13" name="圆角矩形 12"/>
          <p:cNvSpPr/>
          <p:nvPr/>
        </p:nvSpPr>
        <p:spPr bwMode="auto">
          <a:xfrm>
            <a:off x="301625" y="5287645"/>
            <a:ext cx="3324860" cy="40957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2" name="圆角矩形 21"/>
          <p:cNvSpPr/>
          <p:nvPr/>
        </p:nvSpPr>
        <p:spPr bwMode="auto">
          <a:xfrm>
            <a:off x="301625" y="3834130"/>
            <a:ext cx="3161030" cy="440055"/>
          </a:xfrm>
          <a:prstGeom prst="roundRect">
            <a:avLst/>
          </a:prstGeom>
          <a:noFill/>
          <a:ln w="25400">
            <a:solidFill>
              <a:srgbClr val="FFC000">
                <a:alpha val="74000"/>
              </a:srgbClr>
            </a:solid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Times New Roman" panose="02020603050405020304" pitchFamily="18" charset="0"/>
              <a:cs typeface="Times New Roman" panose="02020603050405020304" pitchFamily="18" charset="0"/>
              <a:sym typeface="宋体" panose="02010600030101010101" pitchFamily="2" charset="-122"/>
            </a:endParaRPr>
          </a:p>
        </p:txBody>
      </p:sp>
      <p:sp>
        <p:nvSpPr>
          <p:cNvPr id="23" name="文本框 22"/>
          <p:cNvSpPr txBox="1"/>
          <p:nvPr/>
        </p:nvSpPr>
        <p:spPr>
          <a:xfrm rot="1200000">
            <a:off x="7254875" y="99885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800" y="12700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 y="26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1225" y="1389296"/>
            <a:ext cx="8208912" cy="1722120"/>
          </a:xfrm>
          <a:prstGeom prst="rect">
            <a:avLst/>
          </a:prstGeom>
          <a:noFill/>
        </p:spPr>
        <p:txBody>
          <a:bodyPr wrap="square" rtlCol="0">
            <a:spAutoFit/>
          </a:bodyPr>
          <a:lstStyle/>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You will have a happy life. </a:t>
            </a:r>
            <a:endParaRPr lang="en-US" altLang="zh-CN" sz="2800" dirty="0" smtClean="0">
              <a:latin typeface="Times New Roman" panose="02020603050405020304" pitchFamily="18" charset="0"/>
              <a:cs typeface="Times New Roman" panose="02020603050405020304" pitchFamily="18" charset="0"/>
            </a:endParaRPr>
          </a:p>
          <a:p>
            <a:pPr marL="514350" indent="-5143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Setting goals gives you a focus in life. </a:t>
            </a:r>
            <a:r>
              <a:rPr lang="en-US" altLang="zh-CN" sz="2800" dirty="0" smtClean="0"/>
              <a:t> </a:t>
            </a:r>
            <a:endParaRPr lang="zh-CN" altLang="zh-CN" sz="2800" dirty="0" smtClean="0"/>
          </a:p>
          <a:p>
            <a:endParaRPr lang="en-US" altLang="zh-CN" sz="2800" dirty="0" smtClean="0"/>
          </a:p>
          <a:p>
            <a:endParaRPr lang="zh-CN" altLang="en-US" dirty="0"/>
          </a:p>
        </p:txBody>
      </p:sp>
      <p:sp>
        <p:nvSpPr>
          <p:cNvPr id="6" name="TextBox 5"/>
          <p:cNvSpPr txBox="1"/>
          <p:nvPr/>
        </p:nvSpPr>
        <p:spPr>
          <a:xfrm>
            <a:off x="539552" y="4869160"/>
            <a:ext cx="8352928" cy="646331"/>
          </a:xfrm>
          <a:prstGeom prst="rect">
            <a:avLst/>
          </a:prstGeom>
          <a:noFill/>
        </p:spPr>
        <p:txBody>
          <a:bodyPr wrap="square" rtlCol="0">
            <a:spAutoFit/>
          </a:bodyPr>
          <a:lstStyle/>
          <a:p>
            <a:endParaRPr lang="zh-CN" altLang="zh-CN" dirty="0" smtClean="0"/>
          </a:p>
          <a:p>
            <a:endParaRPr lang="zh-CN" altLang="en-US" dirty="0"/>
          </a:p>
        </p:txBody>
      </p:sp>
      <p:sp>
        <p:nvSpPr>
          <p:cNvPr id="10" name="矩形 9"/>
          <p:cNvSpPr/>
          <p:nvPr/>
        </p:nvSpPr>
        <p:spPr>
          <a:xfrm>
            <a:off x="1295445" y="2667516"/>
            <a:ext cx="7018268"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7030A0"/>
                </a:solidFill>
              </a:rPr>
              <a:t>a focus </a:t>
            </a:r>
            <a:r>
              <a:rPr lang="en-US" altLang="zh-CN" sz="3200" dirty="0" smtClean="0">
                <a:solidFill>
                  <a:srgbClr val="000000"/>
                </a:solidFill>
              </a:rPr>
              <a:t>in life</a:t>
            </a:r>
            <a:r>
              <a:rPr lang="en-US" altLang="zh-CN" sz="3200" dirty="0" smtClean="0"/>
              <a:t>.</a:t>
            </a:r>
            <a:endParaRPr lang="zh-CN" altLang="zh-CN" sz="3200" dirty="0" smtClean="0"/>
          </a:p>
        </p:txBody>
      </p:sp>
      <p:sp>
        <p:nvSpPr>
          <p:cNvPr id="18" name="左弧形箭头 17"/>
          <p:cNvSpPr/>
          <p:nvPr/>
        </p:nvSpPr>
        <p:spPr bwMode="auto">
          <a:xfrm>
            <a:off x="431349" y="3027556"/>
            <a:ext cx="864096" cy="1008112"/>
          </a:xfrm>
          <a:prstGeom prst="curvedRightArrow">
            <a:avLst/>
          </a:prstGeom>
          <a:solidFill>
            <a:schemeClr val="accent6">
              <a:lumMod val="60000"/>
              <a:lumOff val="40000"/>
            </a:schemeClr>
          </a:solidFill>
          <a:ln>
            <a:noFill/>
          </a:ln>
        </p:spPr>
        <p:txBody>
          <a:bodyPr rtlCol="0" anchor="ct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9" name="矩形 18"/>
          <p:cNvSpPr/>
          <p:nvPr/>
        </p:nvSpPr>
        <p:spPr>
          <a:xfrm>
            <a:off x="1295445" y="3531612"/>
            <a:ext cx="7473521"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gives </a:t>
            </a:r>
            <a:r>
              <a:rPr lang="en-US" altLang="zh-CN" sz="3200" dirty="0" smtClean="0">
                <a:solidFill>
                  <a:srgbClr val="7030A0"/>
                </a:solidFill>
              </a:rPr>
              <a:t>a focus </a:t>
            </a:r>
            <a:r>
              <a:rPr lang="en-US" altLang="zh-CN" sz="3200" dirty="0" smtClean="0">
                <a:solidFill>
                  <a:srgbClr val="000000"/>
                </a:solidFill>
              </a:rPr>
              <a:t>to</a:t>
            </a:r>
            <a:r>
              <a:rPr lang="en-US" altLang="zh-CN" sz="3200" dirty="0" smtClean="0"/>
              <a:t> </a:t>
            </a:r>
            <a:r>
              <a:rPr lang="en-US" altLang="zh-CN" sz="3200" dirty="0" smtClean="0">
                <a:solidFill>
                  <a:srgbClr val="00B050"/>
                </a:solidFill>
              </a:rPr>
              <a:t>you</a:t>
            </a:r>
            <a:r>
              <a:rPr lang="en-US" altLang="zh-CN" sz="3200" dirty="0" smtClean="0"/>
              <a:t> </a:t>
            </a:r>
            <a:r>
              <a:rPr lang="en-US" altLang="zh-CN" sz="3200" dirty="0" smtClean="0">
                <a:solidFill>
                  <a:srgbClr val="000000"/>
                </a:solidFill>
              </a:rPr>
              <a:t>in life</a:t>
            </a:r>
            <a:r>
              <a:rPr lang="en-US" altLang="zh-CN" sz="3200" dirty="0" smtClean="0"/>
              <a:t>.</a:t>
            </a:r>
            <a:endParaRPr lang="zh-CN" altLang="zh-CN" sz="3200" dirty="0" smtClean="0"/>
          </a:p>
        </p:txBody>
      </p:sp>
      <p:sp>
        <p:nvSpPr>
          <p:cNvPr id="7" name="矩形 6"/>
          <p:cNvSpPr/>
          <p:nvPr/>
        </p:nvSpPr>
        <p:spPr bwMode="auto">
          <a:xfrm>
            <a:off x="273685" y="4572000"/>
            <a:ext cx="8495030" cy="1619250"/>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21" name="TextBox 20"/>
          <p:cNvSpPr txBox="1"/>
          <p:nvPr/>
        </p:nvSpPr>
        <p:spPr>
          <a:xfrm>
            <a:off x="359723" y="4658980"/>
            <a:ext cx="8424936" cy="1383665"/>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altLang="zh-CN" sz="2800" b="1" dirty="0" smtClean="0">
                <a:solidFill>
                  <a:schemeClr val="tx1"/>
                </a:solidFill>
                <a:latin typeface="Times New Roman" panose="02020603050405020304" pitchFamily="18" charset="0"/>
                <a:cs typeface="Times New Roman" panose="02020603050405020304" pitchFamily="18" charset="0"/>
              </a:rPr>
              <a:t>Rule 3</a:t>
            </a:r>
            <a:r>
              <a:rPr lang="en-US" altLang="zh-CN" sz="2800" dirty="0" smtClean="0">
                <a:solidFill>
                  <a:schemeClr val="tx1"/>
                </a:solidFill>
                <a:latin typeface="Times New Roman" panose="02020603050405020304" pitchFamily="18" charset="0"/>
                <a:cs typeface="Times New Roman" panose="02020603050405020304" pitchFamily="18" charset="0"/>
              </a:rPr>
              <a:t>: Some verbs can have two objects. The indirect object usually refers to a person and the direct object a thing. </a:t>
            </a:r>
            <a:endParaRPr lang="en-US" altLang="zh-CN" sz="2800" dirty="0" smtClean="0">
              <a:solidFill>
                <a:schemeClr val="tx1"/>
              </a:solidFill>
              <a:latin typeface="Times New Roman" panose="02020603050405020304" pitchFamily="18" charset="0"/>
              <a:cs typeface="Times New Roman" panose="02020603050405020304" pitchFamily="18" charset="0"/>
            </a:endParaRPr>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1">
                                            <p:bg/>
                                          </p:spTgt>
                                        </p:tgtEl>
                                        <p:attrNameLst>
                                          <p:attrName>style.visibility</p:attrName>
                                        </p:attrNameLst>
                                      </p:cBhvr>
                                      <p:to>
                                        <p:strVal val="visible"/>
                                      </p:to>
                                    </p:set>
                                    <p:animEffect transition="in" filter="blinds(horizontal)">
                                      <p:cBhvr>
                                        <p:cTn id="23" dur="500"/>
                                        <p:tgtEl>
                                          <p:spTgt spid="21">
                                            <p:bg/>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blinds(horizontal)">
                                      <p:cBhvr>
                                        <p:cTn id="2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P spid="18" grpId="0" bldLvl="0" animBg="1"/>
      <p:bldP spid="19" grpId="0" bldLvl="0" animBg="1"/>
      <p:bldP spid="21" grpId="0" animBg="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71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7544" y="1484784"/>
            <a:ext cx="8424936" cy="3969385"/>
          </a:xfrm>
          <a:prstGeom prst="rect">
            <a:avLst/>
          </a:prstGeom>
          <a:noFill/>
          <a:ln w="19050">
            <a:solidFill>
              <a:schemeClr val="tx1"/>
            </a:solidFill>
            <a:prstDash val="sysDash"/>
          </a:ln>
        </p:spPr>
        <p:txBody>
          <a:bodyPr wrap="square" rtlCol="0">
            <a:spAutoFit/>
          </a:bodyPr>
          <a:lstStyle/>
          <a:p>
            <a:r>
              <a:rPr lang="en-US"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1. </a:t>
            </a:r>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Brainstorm. </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What verbs have we learned that can take two objects?</a:t>
            </a:r>
            <a:endParaRPr lang="zh-CN" altLang="zh-CN" sz="2800" dirty="0" smtClean="0">
              <a:latin typeface="Times New Roman" panose="02020603050405020304" pitchFamily="18" charset="0"/>
              <a:cs typeface="Times New Roman" panose="02020603050405020304" pitchFamily="18" charset="0"/>
            </a:endParaRPr>
          </a:p>
          <a:p>
            <a:r>
              <a:rPr lang="en-US" altLang="zh-CN" sz="2800" u="sng"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 sb. </a:t>
            </a:r>
            <a:r>
              <a:rPr lang="en-US" altLang="zh-CN" sz="2800" dirty="0" err="1" smtClean="0">
                <a:solidFill>
                  <a:schemeClr val="accent1">
                    <a:lumMod val="50000"/>
                  </a:schemeClr>
                </a:solidFill>
                <a:latin typeface="Times New Roman" panose="02020603050405020304" pitchFamily="18" charset="0"/>
                <a:cs typeface="Times New Roman" panose="02020603050405020304" pitchFamily="18" charset="0"/>
              </a:rPr>
              <a:t>sth</a:t>
            </a:r>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zh-CN" altLang="zh-CN" sz="2800" dirty="0" smtClean="0">
              <a:latin typeface="Times New Roman" panose="02020603050405020304" pitchFamily="18" charset="0"/>
              <a:cs typeface="Times New Roman" panose="02020603050405020304" pitchFamily="18" charset="0"/>
            </a:endParaRPr>
          </a:p>
          <a:p>
            <a:r>
              <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rPr>
              <a:t>2. Make sentences using S+V+IO+DO structure.</a:t>
            </a:r>
            <a:endParaRPr lang="en-US" altLang="zh-CN" sz="2800" dirty="0" smtClean="0">
              <a:solidFill>
                <a:schemeClr val="accent6">
                  <a:lumMod val="60000"/>
                  <a:lumOff val="40000"/>
                </a:schemeClr>
              </a:solidFill>
              <a:latin typeface="Times New Roman" panose="02020603050405020304" pitchFamily="18" charset="0"/>
              <a:cs typeface="Times New Roman" panose="02020603050405020304" pitchFamily="18" charset="0"/>
            </a:endParaRPr>
          </a:p>
          <a:p>
            <a:r>
              <a:rPr lang="en-US" altLang="zh-CN" sz="2800" dirty="0" smtClean="0">
                <a:solidFill>
                  <a:schemeClr val="accent1">
                    <a:lumMod val="50000"/>
                  </a:schemeClr>
                </a:solidFill>
                <a:latin typeface="Times New Roman" panose="02020603050405020304" pitchFamily="18" charset="0"/>
                <a:cs typeface="Times New Roman" panose="02020603050405020304" pitchFamily="18" charset="0"/>
              </a:rPr>
              <a:t>e.g. Joining a school club offers me a good opportunity to learn new skills.</a:t>
            </a:r>
            <a:endParaRPr lang="zh-CN" altLang="en-US" sz="2800"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altLang="zh-CN" sz="2800" dirty="0" smtClean="0">
                <a:solidFill>
                  <a:srgbClr val="FF0000"/>
                </a:solidFill>
                <a:latin typeface="Times New Roman" panose="02020603050405020304" pitchFamily="18" charset="0"/>
                <a:cs typeface="Times New Roman" panose="02020603050405020304" pitchFamily="18" charset="0"/>
              </a:rPr>
              <a:t> </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sz="2800" dirty="0">
              <a:latin typeface="+mj-lt"/>
            </a:endParaRPr>
          </a:p>
        </p:txBody>
      </p:sp>
      <p:sp>
        <p:nvSpPr>
          <p:cNvPr id="6" name="TextBox 5"/>
          <p:cNvSpPr txBox="1"/>
          <p:nvPr/>
        </p:nvSpPr>
        <p:spPr>
          <a:xfrm>
            <a:off x="3707904" y="4653136"/>
            <a:ext cx="4680520" cy="523220"/>
          </a:xfrm>
          <a:prstGeom prst="rect">
            <a:avLst/>
          </a:prstGeom>
          <a:noFill/>
        </p:spPr>
        <p:txBody>
          <a:bodyPr wrap="square" rtlCol="0">
            <a:spAutoFit/>
          </a:bodyPr>
          <a:lstStyle/>
          <a:p>
            <a:endParaRPr lang="zh-CN" alt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16385" name="Rectangle 1"/>
          <p:cNvSpPr>
            <a:spLocks noChangeArrowheads="1"/>
          </p:cNvSpPr>
          <p:nvPr/>
        </p:nvSpPr>
        <p:spPr bwMode="auto">
          <a:xfrm>
            <a:off x="539552" y="4284558"/>
            <a:ext cx="7776864" cy="138366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   </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r>
              <a:rPr lang="en-US" altLang="zh-CN" sz="2800" dirty="0" smtClean="0">
                <a:cs typeface="宋体" panose="02010600030101010101" pitchFamily="2" charset="-122"/>
              </a:rPr>
              <a:t>____________________________________</a:t>
            </a:r>
            <a:endParaRPr lang="en-US" altLang="zh-CN" sz="2800" dirty="0" smtClean="0">
              <a:cs typeface="宋体" panose="02010600030101010101" pitchFamily="2" charset="-122"/>
            </a:endParaRPr>
          </a:p>
          <a:p>
            <a:pPr marL="0" marR="0" lvl="0" indent="333375" algn="l" defTabSz="914400" rtl="0" eaLnBrk="1" fontAlgn="base" latinLnBrk="0" hangingPunct="1">
              <a:lnSpc>
                <a:spcPct val="100000"/>
              </a:lnSpc>
              <a:spcBef>
                <a:spcPct val="0"/>
              </a:spcBef>
              <a:spcAft>
                <a:spcPct val="0"/>
              </a:spcAft>
              <a:buClrTx/>
              <a:buSzTx/>
              <a:buFontTx/>
              <a:buNone/>
            </a:pPr>
            <a:endParaRPr kumimoji="0" lang="en-US" altLang="zh-CN"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文本框 22"/>
          <p:cNvSpPr txBox="1"/>
          <p:nvPr/>
        </p:nvSpPr>
        <p:spPr>
          <a:xfrm rot="1200000">
            <a:off x="7219950" y="1219835"/>
            <a:ext cx="1764665" cy="583565"/>
          </a:xfrm>
          <a:prstGeom prst="rect">
            <a:avLst/>
          </a:prstGeom>
          <a:gradFill>
            <a:gsLst>
              <a:gs pos="0">
                <a:srgbClr val="7B32B2"/>
              </a:gs>
              <a:gs pos="100000">
                <a:srgbClr val="401A5D"/>
              </a:gs>
            </a:gsLst>
            <a:lin ang="16200000" scaled="0"/>
          </a:gradFill>
        </p:spPr>
        <p:style>
          <a:lnRef idx="1">
            <a:schemeClr val="accent3"/>
          </a:lnRef>
          <a:fillRef idx="3">
            <a:schemeClr val="accent3"/>
          </a:fillRef>
          <a:effectRef idx="2">
            <a:schemeClr val="accent3"/>
          </a:effectRef>
          <a:fontRef idx="minor">
            <a:schemeClr val="lt1"/>
          </a:fontRef>
        </p:style>
        <p:txBody>
          <a:bodyPr wrap="none" rtlCol="0">
            <a:spAutoFit/>
          </a:bodyPr>
          <a:p>
            <a:r>
              <a:rPr lang="en-US" altLang="zh-CN" sz="3200" b="1"/>
              <a:t>Practice</a:t>
            </a:r>
            <a:endParaRPr lang="en-US" altLang="zh-CN" sz="3200" b="1"/>
          </a:p>
        </p:txBody>
      </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DO + IO</a:t>
            </a:r>
            <a:endParaRPr lang="zh-CN" altLang="en-US" sz="3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hp\Desktop\PPT-2.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2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547931" y="2875533"/>
            <a:ext cx="7835799" cy="584775"/>
          </a:xfrm>
          <a:prstGeom prst="rect">
            <a:avLst/>
          </a:prstGeom>
          <a:ln w="19050">
            <a:solidFill>
              <a:srgbClr val="92D050"/>
            </a:solidFill>
          </a:ln>
          <a:effectLst>
            <a:outerShdw blurRad="50800" dist="38100" dir="2700000" algn="tl" rotWithShape="0">
              <a:prstClr val="black">
                <a:alpha val="40000"/>
              </a:prstClr>
            </a:outerShdw>
          </a:effectLst>
        </p:spPr>
        <p:txBody>
          <a:bodyPr wrap="none">
            <a:spAutoFit/>
          </a:bodyPr>
          <a:lstStyle/>
          <a:p>
            <a:r>
              <a:rPr lang="en-US" altLang="zh-CN" sz="3200" dirty="0" smtClean="0">
                <a:solidFill>
                  <a:srgbClr val="FF0000"/>
                </a:solidFill>
              </a:rPr>
              <a:t>Setting goals </a:t>
            </a:r>
            <a:r>
              <a:rPr lang="en-US" altLang="zh-CN" sz="3200" dirty="0" smtClean="0">
                <a:solidFill>
                  <a:srgbClr val="0000FF"/>
                </a:solidFill>
              </a:rPr>
              <a:t>makes</a:t>
            </a:r>
            <a:r>
              <a:rPr lang="en-US" altLang="zh-CN" sz="3200" dirty="0" smtClean="0"/>
              <a:t> </a:t>
            </a:r>
            <a:r>
              <a:rPr lang="en-US" altLang="zh-CN" sz="3200" dirty="0" smtClean="0">
                <a:solidFill>
                  <a:srgbClr val="00B050"/>
                </a:solidFill>
              </a:rPr>
              <a:t>you</a:t>
            </a:r>
            <a:r>
              <a:rPr lang="en-US" altLang="zh-CN" sz="3200" dirty="0" smtClean="0"/>
              <a:t> </a:t>
            </a:r>
            <a:r>
              <a:rPr lang="en-US" altLang="zh-CN" sz="3200" b="1" dirty="0" smtClean="0">
                <a:solidFill>
                  <a:srgbClr val="FFC000"/>
                </a:solidFill>
              </a:rPr>
              <a:t>more confident</a:t>
            </a:r>
            <a:r>
              <a:rPr lang="en-US" altLang="zh-CN" sz="3200" dirty="0" smtClean="0"/>
              <a:t>.</a:t>
            </a:r>
            <a:endParaRPr lang="zh-CN" altLang="zh-CN" sz="3200" dirty="0" smtClean="0"/>
          </a:p>
        </p:txBody>
      </p:sp>
      <p:grpSp>
        <p:nvGrpSpPr>
          <p:cNvPr id="4" name="组合 3"/>
          <p:cNvGrpSpPr/>
          <p:nvPr/>
        </p:nvGrpSpPr>
        <p:grpSpPr>
          <a:xfrm>
            <a:off x="5149850" y="1852295"/>
            <a:ext cx="3161030" cy="949325"/>
            <a:chOff x="8387" y="4263"/>
            <a:chExt cx="4978" cy="1495"/>
          </a:xfrm>
        </p:grpSpPr>
        <p:sp>
          <p:nvSpPr>
            <p:cNvPr id="3" name="TextBox 2"/>
            <p:cNvSpPr txBox="1"/>
            <p:nvPr/>
          </p:nvSpPr>
          <p:spPr>
            <a:xfrm>
              <a:off x="8387" y="4263"/>
              <a:ext cx="4978" cy="6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CN" sz="2000" b="1" dirty="0" smtClean="0">
                  <a:solidFill>
                    <a:srgbClr val="FFC000"/>
                  </a:solidFill>
                  <a:latin typeface="Arial" panose="020B0604020202020204" pitchFamily="34" charset="0"/>
                  <a:ea typeface="宋体" panose="02010600030101010101" pitchFamily="2" charset="-122"/>
                </a:rPr>
                <a:t>Object complement (OC)</a:t>
              </a:r>
              <a:endParaRPr lang="en-US" altLang="zh-CN" sz="2000" b="1" dirty="0" smtClean="0">
                <a:solidFill>
                  <a:srgbClr val="FFC000"/>
                </a:solidFill>
                <a:latin typeface="Arial" panose="020B0604020202020204" pitchFamily="34" charset="0"/>
                <a:ea typeface="宋体" panose="02010600030101010101" pitchFamily="2" charset="-122"/>
                <a:cs typeface="Times New Roman" panose="02020603050405020304" pitchFamily="18" charset="0"/>
              </a:endParaRPr>
            </a:p>
          </p:txBody>
        </p:sp>
        <p:sp>
          <p:nvSpPr>
            <p:cNvPr id="2" name="下箭头 1"/>
            <p:cNvSpPr/>
            <p:nvPr/>
          </p:nvSpPr>
          <p:spPr bwMode="auto">
            <a:xfrm>
              <a:off x="10511" y="4988"/>
              <a:ext cx="318" cy="770"/>
            </a:xfrm>
            <a:prstGeom prst="downArrow">
              <a:avLst/>
            </a:prstGeom>
            <a:solidFill>
              <a:schemeClr val="accent1"/>
            </a:solidFill>
            <a:ln>
              <a:noFill/>
            </a:ln>
          </p:spPr>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grpSp>
      <p:sp>
        <p:nvSpPr>
          <p:cNvPr id="5" name="TextBox 11"/>
          <p:cNvSpPr txBox="1"/>
          <p:nvPr/>
        </p:nvSpPr>
        <p:spPr>
          <a:xfrm>
            <a:off x="367030" y="467360"/>
            <a:ext cx="3400425" cy="5835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pPr algn="ctr"/>
            <a:r>
              <a:rPr lang="en-US" altLang="zh-CN" sz="3200" dirty="0" smtClean="0">
                <a:solidFill>
                  <a:schemeClr val="bg1"/>
                </a:solidFill>
              </a:rPr>
              <a:t>S + V + O + OC</a:t>
            </a:r>
            <a:endParaRPr lang="zh-CN" altLang="en-US" sz="3200" dirty="0" smtClean="0">
              <a:solidFill>
                <a:schemeClr val="bg1"/>
              </a:solidFill>
            </a:endParaRPr>
          </a:p>
        </p:txBody>
      </p:sp>
      <p:sp>
        <p:nvSpPr>
          <p:cNvPr id="7" name="矩形 6"/>
          <p:cNvSpPr/>
          <p:nvPr/>
        </p:nvSpPr>
        <p:spPr bwMode="auto">
          <a:xfrm>
            <a:off x="243205" y="4192905"/>
            <a:ext cx="8623300" cy="1213485"/>
          </a:xfrm>
          <a:prstGeom prst="rect">
            <a:avLst/>
          </a:prstGeom>
          <a:ln>
            <a:solidFill>
              <a:schemeClr val="accent1"/>
            </a:solidFill>
            <a:prstDash val="sysDash"/>
          </a:ln>
        </p:spPr>
        <p:style>
          <a:lnRef idx="3">
            <a:schemeClr val="lt1"/>
          </a:lnRef>
          <a:fillRef idx="1">
            <a:schemeClr val="accent1"/>
          </a:fillRef>
          <a:effectRef idx="1">
            <a:schemeClr val="accent1"/>
          </a:effectRef>
          <a:fontRef idx="minor">
            <a:schemeClr val="lt1"/>
          </a:fontRef>
        </p:style>
        <p:txBody>
          <a:bodyPr rtlCol="0" anchor="ctr"/>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宋体" panose="02010600030101010101" pitchFamily="2" charset="-122"/>
              <a:sym typeface="宋体" panose="02010600030101010101" pitchFamily="2" charset="-122"/>
            </a:endParaRPr>
          </a:p>
        </p:txBody>
      </p:sp>
      <p:sp>
        <p:nvSpPr>
          <p:cNvPr id="10" name="TextBox 9"/>
          <p:cNvSpPr txBox="1"/>
          <p:nvPr/>
        </p:nvSpPr>
        <p:spPr>
          <a:xfrm>
            <a:off x="367030" y="4316095"/>
            <a:ext cx="8580755" cy="1229995"/>
          </a:xfrm>
          <a:prstGeom prst="rect">
            <a:avLst/>
          </a:prstGeom>
          <a:noFill/>
          <a:ln w="19050">
            <a:noFill/>
            <a:prstDash val="sysDash"/>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Rule 4</a:t>
            </a:r>
            <a:r>
              <a:rPr lang="en-US" altLang="zh-CN" sz="2800" dirty="0" smtClean="0">
                <a:latin typeface="Times New Roman" panose="02020603050405020304" pitchFamily="18" charset="0"/>
                <a:cs typeface="Times New Roman" panose="02020603050405020304" pitchFamily="18" charset="0"/>
              </a:rPr>
              <a:t>: The object complement adds more information about the object.</a:t>
            </a:r>
            <a:endParaRPr lang="zh-CN" altLang="zh-CN" sz="2800" dirty="0" smtClean="0">
              <a:solidFill>
                <a:srgbClr val="FF0000"/>
              </a:solidFill>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ags/tag1.xml><?xml version="1.0" encoding="utf-8"?>
<p:tagLst xmlns:p="http://schemas.openxmlformats.org/presentationml/2006/main">
  <p:tag name="KSO_WM_UNIT_TABLE_BEAUTIFY" val="smartTable{a93df76f-0bc2-40cb-87da-37c15590ffa6}"/>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lumMod val="60000"/>
            <a:lumOff val="40000"/>
          </a:schemeClr>
        </a:solidFill>
        <a:ln>
          <a:noFill/>
        </a:ln>
      </a:spPr>
      <a:bodyPr anchor="ctr"/>
      <a:lstStyle>
        <a:defPPr algn="ctr" eaLnBrk="1" hangingPunct="1">
          <a:lnSpc>
            <a:spcPct val="100000"/>
          </a:lnSpc>
          <a:spcBef>
            <a:spcPct val="0"/>
          </a:spcBef>
          <a:buFont typeface="Arial" panose="020B0604020202020204" pitchFamily="34" charset="0"/>
          <a:buNone/>
          <a:defRPr sz="1800">
            <a:solidFill>
              <a:srgbClr val="FFFFFF"/>
            </a:solidFill>
            <a:latin typeface="宋体" panose="02010600030101010101" pitchFamily="2" charset="-122"/>
            <a:sym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7260</Words>
  <Application>WPS 演示</Application>
  <PresentationFormat>全屏显示(4:3)</PresentationFormat>
  <Paragraphs>399</Paragraphs>
  <Slides>26</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Times New Roman</vt:lpstr>
      <vt:lpstr>华文楷体</vt:lpstr>
      <vt:lpstr>华文宋体</vt:lpstr>
      <vt:lpstr>Segoe UI Black</vt:lpstr>
      <vt:lpstr>Arial Black</vt:lpstr>
      <vt:lpstr>微软雅黑</vt:lpstr>
      <vt:lpstr>Arial Unicode MS</vt:lpstr>
      <vt:lpstr>Wingdings</vt:lpstr>
      <vt:lpstr>Comic Sans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Winny</cp:lastModifiedBy>
  <cp:revision>576</cp:revision>
  <dcterms:created xsi:type="dcterms:W3CDTF">2014-10-10T12:32:00Z</dcterms:created>
  <dcterms:modified xsi:type="dcterms:W3CDTF">2020-10-24T03:45:24Z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2052-11.1.0.10072</vt:lpwstr>
  </property>
</Properties>
</file>