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446" r:id="rId3"/>
    <p:sldId id="257" r:id="rId5"/>
    <p:sldId id="456" r:id="rId6"/>
    <p:sldId id="459" r:id="rId7"/>
    <p:sldId id="462" r:id="rId8"/>
    <p:sldId id="458" r:id="rId9"/>
    <p:sldId id="449" r:id="rId10"/>
    <p:sldId id="463" r:id="rId11"/>
    <p:sldId id="464" r:id="rId12"/>
    <p:sldId id="468" r:id="rId13"/>
    <p:sldId id="470" r:id="rId14"/>
    <p:sldId id="471" r:id="rId15"/>
    <p:sldId id="477" r:id="rId16"/>
    <p:sldId id="469" r:id="rId17"/>
    <p:sldId id="429" r:id="rId18"/>
    <p:sldId id="472" r:id="rId19"/>
    <p:sldId id="267" r:id="rId20"/>
    <p:sldId id="445" r:id="rId21"/>
    <p:sldId id="45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3366"/>
    <a:srgbClr val="FFCCFF"/>
    <a:srgbClr val="FFCC00"/>
    <a:srgbClr val="FF99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2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9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21CA-7A7A-4BFA-9F52-A347A1426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3E0ED-7EA7-45E8-B45A-F20FEB0EB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9669-1DFD-46DF-931A-CE9FB908A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4FF2-9B07-4087-8CA9-C5C3E44C59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Among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article,</a:t>
            </a:r>
            <a:r>
              <a:rPr kumimoji="1" lang="zh-CN" altLang="en-US" baseline="0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should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read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information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want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about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Carter.</a:t>
            </a:r>
            <a:r>
              <a:rPr kumimoji="1" lang="zh-CN" altLang="en-US" baseline="0" dirty="0" smtClean="0"/>
              <a:t>  </a:t>
            </a:r>
            <a:r>
              <a:rPr kumimoji="1" lang="zh-CN" altLang="en-US" dirty="0" smtClean="0"/>
              <a:t>  </a:t>
            </a:r>
            <a:endParaRPr kumimoji="1" lang="zh-CN" altLang="en-US" dirty="0" smtClean="0"/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deal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with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discoverer?</a:t>
            </a:r>
            <a:endParaRPr kumimoji="1"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aseline="0" dirty="0" smtClean="0"/>
              <a:t>Now,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please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scan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article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again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get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whole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structure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figured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out.</a:t>
            </a:r>
            <a:r>
              <a:rPr kumimoji="1" lang="en-US" altLang="zh-CN" dirty="0" smtClean="0"/>
              <a:t> So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information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about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carter,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know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find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</a:t>
            </a:r>
            <a:endParaRPr kumimoji="1" lang="zh-CN" altLang="en-US" dirty="0" smtClean="0"/>
          </a:p>
          <a:p>
            <a:endParaRPr kumimoji="1" lang="zh-CN" altLang="en-US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B7F4-0E54-7E4C-AFCB-2F77709A6CB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r>
              <a:rPr lang="en-US" altLang="zh-CN" sz="5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reading 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" y="141"/>
            <a:ext cx="9144000" cy="6858000"/>
          </a:xfrm>
          <a:prstGeom prst="rect">
            <a:avLst/>
          </a:prstGeom>
          <a:noFill/>
        </p:spPr>
      </p:pic>
      <p:grpSp>
        <p:nvGrpSpPr>
          <p:cNvPr id="34" name="组合 22"/>
          <p:cNvGrpSpPr/>
          <p:nvPr/>
        </p:nvGrpSpPr>
        <p:grpSpPr>
          <a:xfrm>
            <a:off x="467543" y="1961719"/>
            <a:ext cx="8208913" cy="1753033"/>
            <a:chOff x="467543" y="1988840"/>
            <a:chExt cx="8208913" cy="2967479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sp>
        <p:nvSpPr>
          <p:cNvPr id="52" name="十边形 51"/>
          <p:cNvSpPr/>
          <p:nvPr/>
        </p:nvSpPr>
        <p:spPr>
          <a:xfrm>
            <a:off x="2143108" y="1428736"/>
            <a:ext cx="2286016" cy="785818"/>
          </a:xfrm>
          <a:prstGeom prst="dec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Challenges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3" name="矩形: 圆角 31"/>
          <p:cNvSpPr/>
          <p:nvPr/>
        </p:nvSpPr>
        <p:spPr>
          <a:xfrm>
            <a:off x="467360" y="4358005"/>
            <a:ext cx="8209280" cy="12147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help and encouragement from his teachers and classmates, he overcame the challenge of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in English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had his language skills improved a lot.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4282" y="2100431"/>
            <a:ext cx="8501122" cy="1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ts val="5000"/>
              </a:lnSpc>
              <a:buClr>
                <a:srgbClr val="002060"/>
              </a:buClr>
              <a:buSzPct val="60000"/>
              <a:buFont typeface="Wingdings" panose="05000000000000000000" charset="0"/>
              <a:buChar char="u"/>
            </a:pP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What challenges was he confronted with?</a:t>
            </a:r>
            <a:endParaRPr lang="en-US" altLang="zh-CN" sz="3200" b="1" dirty="0" smtClean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marL="914400" lvl="1" indent="-457200" algn="just">
              <a:lnSpc>
                <a:spcPts val="5000"/>
              </a:lnSpc>
              <a:buClr>
                <a:srgbClr val="002060"/>
              </a:buClr>
              <a:buSzPct val="60000"/>
              <a:buFont typeface="Wingdings" panose="05000000000000000000" charset="0"/>
              <a:buChar char="u"/>
            </a:pP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How did he overcome them?</a:t>
            </a:r>
            <a:endParaRPr lang="zh-CN" altLang="en-US" sz="3200" b="1" dirty="0">
              <a:latin typeface="Cambria Math" panose="02040503050406030204" pitchFamily="18" charset="0"/>
              <a:ea typeface="MS PMincho" panose="02020600040205080304" pitchFamily="18" charset="-128"/>
              <a:cs typeface="Mongolian Baiti" panose="03000500000000000000" pitchFamily="66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29" name="流程图: 终止 28"/>
          <p:cNvSpPr/>
          <p:nvPr/>
        </p:nvSpPr>
        <p:spPr>
          <a:xfrm>
            <a:off x="71406" y="199568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71406" y="199568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71406" y="285293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71406" y="371019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71406" y="456744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71406" y="535782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71406" y="621508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十边形 22"/>
          <p:cNvSpPr/>
          <p:nvPr/>
        </p:nvSpPr>
        <p:spPr>
          <a:xfrm>
            <a:off x="3500120" y="1186815"/>
            <a:ext cx="1500505" cy="59880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UK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十边形 23"/>
          <p:cNvSpPr/>
          <p:nvPr/>
        </p:nvSpPr>
        <p:spPr>
          <a:xfrm>
            <a:off x="7000892" y="1186901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China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77665" y="1142984"/>
            <a:ext cx="708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3286116" y="2000240"/>
            <a:ext cx="5224718" cy="642942"/>
            <a:chOff x="3633" y="2700"/>
            <a:chExt cx="3347" cy="330"/>
          </a:xfrm>
          <a:noFill/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633" y="2700"/>
              <a:ext cx="1668" cy="330"/>
            </a:xfrm>
            <a:prstGeom prst="homePlate">
              <a:avLst>
                <a:gd name="adj" fmla="val 126364"/>
              </a:avLst>
            </a:prstGeom>
            <a:grp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10800000">
              <a:off x="5312" y="2700"/>
              <a:ext cx="1668" cy="330"/>
            </a:xfrm>
            <a:prstGeom prst="homePlate">
              <a:avLst>
                <a:gd name="adj" fmla="val 126364"/>
              </a:avLst>
            </a:prstGeom>
            <a:grp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7" name="流程图: 终止 26"/>
          <p:cNvSpPr/>
          <p:nvPr/>
        </p:nvSpPr>
        <p:spPr>
          <a:xfrm>
            <a:off x="52938" y="2857496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143116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9:00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sym typeface="+mn-ea"/>
              </a:rPr>
              <a:t>–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16:00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6578" y="2110079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6:40–21:40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214678" y="3500438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572000" y="3500438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4678" y="4138221"/>
            <a:ext cx="1500198" cy="143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Business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Technology</a:t>
            </a:r>
            <a:endParaRPr lang="zh-CN" alt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644" y="4143380"/>
            <a:ext cx="121444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Chinese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Politics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625" y="3869690"/>
            <a:ext cx="22148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English    </a:t>
            </a:r>
            <a:r>
              <a:rPr lang="en-US" altLang="zh-C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Maths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Biology   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sym typeface="+mn-ea"/>
              </a:rPr>
              <a:t>Physics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sym typeface="+mn-ea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Chemistry  History     Art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Geography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85720" y="285728"/>
            <a:ext cx="242889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Comparison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20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208 0.2513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 animBg="1"/>
      <p:bldP spid="30" grpId="0"/>
      <p:bldP spid="31" grpId="0"/>
      <p:bldP spid="1030" grpId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grpSp>
        <p:nvGrpSpPr>
          <p:cNvPr id="49" name="组合 48"/>
          <p:cNvGrpSpPr/>
          <p:nvPr/>
        </p:nvGrpSpPr>
        <p:grpSpPr>
          <a:xfrm>
            <a:off x="3222933" y="1451753"/>
            <a:ext cx="5000660" cy="2162175"/>
            <a:chOff x="3214678" y="1838468"/>
            <a:chExt cx="5000660" cy="2162175"/>
          </a:xfrm>
        </p:grpSpPr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3214678" y="2128368"/>
              <a:ext cx="0" cy="1514946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3214678" y="2128368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3214678" y="3643314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643303" y="1838468"/>
              <a:ext cx="207200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l" fontAlgn="base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Students</a:t>
              </a:r>
              <a:r>
                <a:rPr lang="zh-CN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  </a:t>
              </a: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moving </a:t>
              </a: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around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770847" y="1857365"/>
              <a:ext cx="1997782" cy="59040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______________ moving around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Group 14"/>
            <p:cNvGrpSpPr/>
            <p:nvPr/>
          </p:nvGrpSpPr>
          <p:grpSpPr bwMode="auto">
            <a:xfrm flipH="1">
              <a:off x="7781038" y="2109010"/>
              <a:ext cx="434300" cy="1534303"/>
              <a:chOff x="2930" y="5180"/>
              <a:chExt cx="350" cy="980"/>
            </a:xfrm>
          </p:grpSpPr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>
                <a:off x="2930" y="5180"/>
                <a:ext cx="0" cy="98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2930" y="5180"/>
                <a:ext cx="35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>
                <a:off x="2930" y="6160"/>
                <a:ext cx="350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ffectLst/>
            </p:spPr>
          </p:cxnSp>
        </p:grp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643303" y="2571893"/>
              <a:ext cx="207200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just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</a:t>
              </a: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20</a:t>
              </a:r>
              <a:endParaRPr kumimoji="0" lang="en-US" altLang="zh-CN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770847" y="2552848"/>
              <a:ext cx="2016395" cy="59040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643303" y="3338973"/>
              <a:ext cx="2072005" cy="66167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lnSpc>
                  <a:spcPct val="96000"/>
                </a:lnSpc>
                <a:buClrTx/>
                <a:buSzTx/>
                <a:buFontTx/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Class discussion: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very important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5775810" y="3338666"/>
              <a:ext cx="2010900" cy="661838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Class discussion: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b="1" dirty="0" smtClean="0">
                  <a:latin typeface="Garamond" panose="02020404030301010803" pitchFamily="18" charset="0"/>
                </a:rPr>
                <a:t>_</a:t>
              </a:r>
              <a:r>
                <a:rPr lang="en-US" altLang="zh-C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</a:t>
              </a:r>
              <a:r>
                <a:rPr lang="en-US" altLang="zh-CN" sz="2000" b="1" dirty="0" smtClean="0">
                  <a:latin typeface="Garamond" panose="02020404030301010803" pitchFamily="18" charset="0"/>
                </a:rPr>
                <a:t>___________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47" name="AutoShape 10"/>
            <p:cNvCxnSpPr>
              <a:cxnSpLocks noChangeShapeType="1"/>
            </p:cNvCxnSpPr>
            <p:nvPr/>
          </p:nvCxnSpPr>
          <p:spPr bwMode="auto">
            <a:xfrm>
              <a:off x="3214678" y="285749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48" name="AutoShape 10"/>
            <p:cNvCxnSpPr>
              <a:cxnSpLocks noChangeShapeType="1"/>
            </p:cNvCxnSpPr>
            <p:nvPr/>
          </p:nvCxnSpPr>
          <p:spPr bwMode="auto">
            <a:xfrm>
              <a:off x="7781038" y="285749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</p:grpSp>
      <p:sp>
        <p:nvSpPr>
          <p:cNvPr id="17" name="流程图: 终止 16"/>
          <p:cNvSpPr/>
          <p:nvPr/>
        </p:nvSpPr>
        <p:spPr>
          <a:xfrm>
            <a:off x="79661" y="2180469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79661" y="3899541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79661" y="4899673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十边形 22"/>
          <p:cNvSpPr/>
          <p:nvPr/>
        </p:nvSpPr>
        <p:spPr>
          <a:xfrm>
            <a:off x="3865875" y="800186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UK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十边形 23"/>
          <p:cNvSpPr/>
          <p:nvPr/>
        </p:nvSpPr>
        <p:spPr>
          <a:xfrm>
            <a:off x="6294767" y="756269"/>
            <a:ext cx="1214446" cy="599025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China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94635" y="756269"/>
            <a:ext cx="7088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图: 终止 50"/>
          <p:cNvSpPr/>
          <p:nvPr/>
        </p:nvSpPr>
        <p:spPr>
          <a:xfrm>
            <a:off x="79661" y="2180469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0453" y="1427729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Teachers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23395" y="2142109"/>
            <a:ext cx="9286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30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60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4764" y="3214689"/>
            <a:ext cx="1785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optional 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9" name="流程图: 终止 58"/>
          <p:cNvSpPr/>
          <p:nvPr/>
        </p:nvSpPr>
        <p:spPr>
          <a:xfrm>
            <a:off x="79661" y="3904101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008619" y="3975539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	         			</a:t>
            </a:r>
            <a:r>
              <a:rPr lang="en-US" sz="2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More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94371" y="3975539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aramond" panose="02020404030301010803" pitchFamily="18" charset="0"/>
              </a:rPr>
              <a:t>Less  </a:t>
            </a:r>
            <a:r>
              <a:rPr lang="en-US" altLang="zh-CN" sz="2000" dirty="0" smtClean="0">
                <a:latin typeface="Broadway" panose="04040905080B02020502" pitchFamily="82" charset="0"/>
              </a:rPr>
              <a:t> </a:t>
            </a:r>
            <a:endParaRPr lang="zh-CN" altLang="en-US" sz="2000" dirty="0">
              <a:latin typeface="Broadway" panose="04040905080B02020502" pitchFamily="82" charset="0"/>
            </a:endParaRPr>
          </a:p>
        </p:txBody>
      </p:sp>
      <p:sp>
        <p:nvSpPr>
          <p:cNvPr id="62" name="流程图: 终止 61"/>
          <p:cNvSpPr/>
          <p:nvPr/>
        </p:nvSpPr>
        <p:spPr>
          <a:xfrm>
            <a:off x="61193" y="4899673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22625" y="4613910"/>
            <a:ext cx="321881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Garamond" panose="02020404030301010803" pitchFamily="18" charset="0"/>
              </a:rPr>
              <a:t>lots of options, including bread and butter, chicken and puddings	</a:t>
            </a:r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85720" y="285728"/>
            <a:ext cx="242889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Comparison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9" name="流程图: 终止 38"/>
          <p:cNvSpPr/>
          <p:nvPr/>
        </p:nvSpPr>
        <p:spPr>
          <a:xfrm>
            <a:off x="98129" y="57919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图: 终止 39"/>
          <p:cNvSpPr/>
          <p:nvPr/>
        </p:nvSpPr>
        <p:spPr>
          <a:xfrm>
            <a:off x="79661" y="579646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2625" y="5628640"/>
            <a:ext cx="39344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000" b="1" dirty="0" smtClean="0">
                <a:latin typeface="Garamond" panose="02020404030301010803" pitchFamily="18" charset="0"/>
              </a:rPr>
              <a:t>Many, including the Rugby Club and the Theatre Club</a:t>
            </a:r>
            <a:r>
              <a:rPr lang="en-US" altLang="zh-CN" sz="2000" b="1" dirty="0" smtClean="0">
                <a:latin typeface="Garamond" panose="02020404030301010803" pitchFamily="18" charset="0"/>
              </a:rPr>
              <a:t>	</a:t>
            </a:r>
            <a:endParaRPr lang="zh-CN" altLang="en-US" sz="2000" b="1" dirty="0">
              <a:latin typeface="Garamond" panose="020204040303010108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66271" y="4899673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?</a:t>
            </a:r>
            <a:endParaRPr lang="zh-CN" altLang="en-US" sz="2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6271" y="5828367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?</a:t>
            </a:r>
            <a:endParaRPr lang="zh-CN" altLang="en-US" sz="2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1" grpId="1" bldLvl="0" animBg="1"/>
      <p:bldP spid="53" grpId="0"/>
      <p:bldP spid="55" grpId="0"/>
      <p:bldP spid="58" grpId="0"/>
      <p:bldP spid="59" grpId="0" bldLvl="0" animBg="1"/>
      <p:bldP spid="59" grpId="1" bldLvl="0" animBg="1"/>
      <p:bldP spid="60" grpId="0"/>
      <p:bldP spid="61" grpId="0"/>
      <p:bldP spid="62" grpId="0" bldLvl="0" animBg="1"/>
      <p:bldP spid="62" grpId="1" bldLvl="0" animBg="1"/>
      <p:bldP spid="40" grpId="0" bldLvl="0" animBg="1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3" name="同侧圆角矩形 2"/>
          <p:cNvSpPr/>
          <p:nvPr/>
        </p:nvSpPr>
        <p:spPr>
          <a:xfrm>
            <a:off x="500034" y="1214422"/>
            <a:ext cx="6912768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3702" y="1428736"/>
            <a:ext cx="324036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00034" y="600373"/>
            <a:ext cx="6643734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lvl="0" indent="-342900" algn="l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Some people think that school life in the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is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to that in 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32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 </a:t>
            </a:r>
            <a:endParaRPr lang="en-US" altLang="zh-CN" sz="3200" dirty="0" smtClean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3200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What is your opinion?</a:t>
            </a:r>
            <a:endParaRPr lang="en-US" altLang="zh-CN" sz="32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282" y="142852"/>
            <a:ext cx="314327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Further thinking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7" name="Picture 2" descr="C:\Users\hp\Desktop\PPT-2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1115616" y="2191978"/>
            <a:ext cx="7344816" cy="4320480"/>
          </a:xfrm>
          <a:prstGeom prst="round2Same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1331640" y="1990774"/>
            <a:ext cx="1763688" cy="57150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Summary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71625" y="2847975"/>
            <a:ext cx="6477635" cy="2786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who studied at a British secondary school as an exchange student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year ago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introduces to us different aspects of the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life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timetable, subjects, classes etc. He also talks about the challenges that he faced and how he overcame them.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5616" y="5864386"/>
            <a:ext cx="3344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5400000" flipH="1" flipV="1">
            <a:off x="4305950" y="2816268"/>
            <a:ext cx="1008682" cy="928694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147945" y="4436745"/>
            <a:ext cx="2210435" cy="119761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40200" y="4436745"/>
            <a:ext cx="1424940" cy="13576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终止 21"/>
          <p:cNvSpPr/>
          <p:nvPr/>
        </p:nvSpPr>
        <p:spPr>
          <a:xfrm>
            <a:off x="4866013" y="2343086"/>
            <a:ext cx="1143008" cy="43318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流程图: 终止 22"/>
          <p:cNvSpPr/>
          <p:nvPr/>
        </p:nvSpPr>
        <p:spPr>
          <a:xfrm>
            <a:off x="6858016" y="5700990"/>
            <a:ext cx="1285884" cy="504626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流程图: 终止 23"/>
          <p:cNvSpPr/>
          <p:nvPr/>
        </p:nvSpPr>
        <p:spPr>
          <a:xfrm>
            <a:off x="5103059" y="5874712"/>
            <a:ext cx="1326329" cy="473780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2630" y="1163089"/>
            <a:ext cx="792961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Garamond" panose="02020404030301010803" pitchFamily="18" charset="0"/>
              </a:rPr>
              <a:t>Summarize the main idea of the article with about 50 words.</a:t>
            </a:r>
            <a:endParaRPr lang="zh-CN" altLang="en-US" sz="2400" b="1" dirty="0">
              <a:latin typeface="Garamond" panose="02020404030301010803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1094747"/>
            <a:ext cx="113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cxnSp>
        <p:nvCxnSpPr>
          <p:cNvPr id="33" name="直接箭头连接符 32"/>
          <p:cNvCxnSpPr/>
          <p:nvPr/>
        </p:nvCxnSpPr>
        <p:spPr>
          <a:xfrm rot="10800000" flipV="1">
            <a:off x="1000100" y="3357562"/>
            <a:ext cx="714380" cy="42704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流程图: 终止 33"/>
          <p:cNvSpPr/>
          <p:nvPr/>
        </p:nvSpPr>
        <p:spPr>
          <a:xfrm>
            <a:off x="115570" y="3784661"/>
            <a:ext cx="1000100" cy="42862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625"/>
            <a:ext cx="243205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Summary</a:t>
            </a:r>
            <a:endParaRPr 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  <p:bldP spid="23" grpId="0" animBg="1"/>
      <p:bldP spid="24" grpId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>
              <a:lnSpc>
                <a:spcPts val="5000"/>
              </a:lnSpc>
              <a:buClr>
                <a:schemeClr val="bg2"/>
              </a:buClr>
              <a:buNone/>
            </a:pPr>
            <a:r>
              <a:rPr lang="en-US" altLang="zh-CN" b="1" dirty="0">
                <a:solidFill>
                  <a:srgbClr val="00206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ongolian Baiti" panose="03000500000000000000" pitchFamily="66" charset="0"/>
              </a:rPr>
              <a:t> 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467543" y="2259851"/>
            <a:ext cx="8104985" cy="2538851"/>
            <a:chOff x="467543" y="1988840"/>
            <a:chExt cx="8208913" cy="2967479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32490" y="1561641"/>
            <a:ext cx="8462142" cy="4695190"/>
          </a:xfrm>
          <a:prstGeom prst="rect">
            <a:avLst/>
          </a:prstGeom>
          <a:noFill/>
        </p:spPr>
        <p:txBody>
          <a:bodyPr wrap="square" lIns="108000" tIns="72000" rtlCol="0">
            <a:spAutoFit/>
          </a:bodyPr>
          <a:lstStyle/>
          <a:p>
            <a:pPr lvl="1">
              <a:lnSpc>
                <a:spcPts val="5000"/>
              </a:lnSpc>
              <a:buClr>
                <a:schemeClr val="bg2"/>
              </a:buClr>
              <a:buSzPct val="60000"/>
            </a:pPr>
            <a:endParaRPr lang="en-US" altLang="zh-CN" sz="3200" b="1" dirty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 indent="0" algn="just">
              <a:lnSpc>
                <a:spcPct val="160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 </a:t>
            </a:r>
            <a:r>
              <a:rPr lang="en-US" altLang="zh-CN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ongolian Baiti" panose="03000500000000000000" pitchFamily="66" charset="0"/>
              </a:rPr>
              <a:t>What’s the author’s attitude towards his school life in the UK? List the words or expressions in the article to support your idea. </a:t>
            </a:r>
            <a:endParaRPr lang="zh-CN" altLang="en-US" sz="3200" b="1" dirty="0">
              <a:latin typeface="Cambria Math" panose="02040503050406030204" pitchFamily="18" charset="0"/>
              <a:ea typeface="MS PMincho" panose="02020600040205080304" pitchFamily="18" charset="-128"/>
              <a:cs typeface="Mongolian Baiti" panose="03000500000000000000" pitchFamily="66" charset="0"/>
            </a:endParaRPr>
          </a:p>
          <a:p>
            <a:pPr>
              <a:lnSpc>
                <a:spcPct val="160000"/>
              </a:lnSpc>
            </a:pPr>
            <a:endParaRPr lang="zh-CN" altLang="en-US" sz="3200" b="1" dirty="0">
              <a:solidFill>
                <a:schemeClr val="bg2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十边形 14"/>
          <p:cNvSpPr/>
          <p:nvPr/>
        </p:nvSpPr>
        <p:spPr>
          <a:xfrm>
            <a:off x="2298366" y="1866886"/>
            <a:ext cx="2000264" cy="785818"/>
          </a:xfrm>
          <a:prstGeom prst="dec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Positive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2640" y="2847975"/>
            <a:ext cx="133477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lovely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14245" y="2847975"/>
            <a:ext cx="14331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(L13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377692" y="2847673"/>
            <a:ext cx="12144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(L29)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14072" y="2847673"/>
            <a:ext cx="8572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8204" y="3493254"/>
            <a:ext cx="92867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338705" y="3475355"/>
            <a:ext cx="160401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8021" y="3475053"/>
            <a:ext cx="92869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(L38)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26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五边形 1"/>
            <p:cNvSpPr/>
            <p:nvPr/>
          </p:nvSpPr>
          <p:spPr>
            <a:xfrm>
              <a:off x="-360702" y="0"/>
              <a:ext cx="2370178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In-depth reading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20860351">
            <a:off x="5501428" y="4750273"/>
            <a:ext cx="3000396" cy="100013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Employment of </a:t>
            </a:r>
            <a:endParaRPr lang="en-US" altLang="zh-CN" sz="2400" dirty="0" smtClean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zh-CN" sz="2400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</a:rPr>
              <a:t>positive </a:t>
            </a:r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words</a:t>
            </a:r>
            <a:endParaRPr lang="zh-CN" altLang="en-US" sz="24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2060"/>
              </a:solidFill>
              <a:latin typeface="Mongolian Baiti" panose="03000500000000000000" pitchFamily="66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>
              <a:lnSpc>
                <a:spcPts val="5000"/>
              </a:lnSpc>
              <a:buClr>
                <a:schemeClr val="bg2"/>
              </a:buClr>
              <a:buNone/>
            </a:pPr>
            <a:r>
              <a:rPr lang="en-US" altLang="zh-CN" b="1" dirty="0">
                <a:solidFill>
                  <a:srgbClr val="00206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ongolian Baiti" panose="03000500000000000000" pitchFamily="66" charset="0"/>
              </a:rPr>
              <a:t> </a:t>
            </a:r>
            <a:endParaRPr lang="zh-CN" altLang="en-US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71406" y="2000240"/>
            <a:ext cx="1571636" cy="92869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Overt   </a:t>
            </a:r>
            <a:endParaRPr lang="en-US" altLang="zh-CN" sz="2400" dirty="0" smtClean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plot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71406" y="4286256"/>
            <a:ext cx="1571636" cy="92869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Covert </a:t>
            </a:r>
            <a:endParaRPr lang="en-US" altLang="zh-CN" sz="2400" dirty="0" smtClean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plot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857356" y="2428868"/>
            <a:ext cx="4857784" cy="15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5" name="直接连接符 64"/>
          <p:cNvCxnSpPr/>
          <p:nvPr/>
        </p:nvCxnSpPr>
        <p:spPr>
          <a:xfrm rot="5400000">
            <a:off x="2213752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3999702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5714214" y="2428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500166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Beginning 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286116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Body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929190" y="160013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C00000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Ending</a:t>
            </a:r>
            <a:endParaRPr lang="en-US" altLang="zh-CN" sz="2000" dirty="0" smtClean="0">
              <a:solidFill>
                <a:srgbClr val="C00000"/>
              </a:solidFill>
              <a:latin typeface="Broadway" panose="04040905080B02020502" pitchFamily="82" charset="0"/>
              <a:cs typeface="Times New Roman" panose="02020603050405020304" pitchFamily="18" charset="0"/>
            </a:endParaRPr>
          </a:p>
        </p:txBody>
      </p:sp>
      <p:sp>
        <p:nvSpPr>
          <p:cNvPr id="73" name="十边形 72"/>
          <p:cNvSpPr/>
          <p:nvPr/>
        </p:nvSpPr>
        <p:spPr>
          <a:xfrm>
            <a:off x="6786578" y="1714488"/>
            <a:ext cx="2357422" cy="1357322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School life in the UK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AutoShape 2"/>
          <p:cNvCxnSpPr>
            <a:cxnSpLocks noChangeShapeType="1"/>
          </p:cNvCxnSpPr>
          <p:nvPr/>
        </p:nvCxnSpPr>
        <p:spPr bwMode="auto">
          <a:xfrm>
            <a:off x="1785918" y="4714884"/>
            <a:ext cx="4857784" cy="15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75" name="十边形 74"/>
          <p:cNvSpPr/>
          <p:nvPr/>
        </p:nvSpPr>
        <p:spPr>
          <a:xfrm>
            <a:off x="6715140" y="4071942"/>
            <a:ext cx="2500330" cy="1357322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Education system in the UK</a:t>
            </a:r>
            <a:endParaRPr lang="zh-CN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979295" y="2420620"/>
            <a:ext cx="460883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979295" y="4607560"/>
            <a:ext cx="460883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 descr="画布"/>
          <p:cNvSpPr>
            <a:spLocks noChangeArrowheads="1"/>
          </p:cNvSpPr>
          <p:nvPr/>
        </p:nvSpPr>
        <p:spPr bwMode="auto">
          <a:xfrm>
            <a:off x="665191" y="1187556"/>
            <a:ext cx="763651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narration about their dream school life following the instructions:</a:t>
            </a:r>
            <a:endParaRPr lang="en-US" altLang="zh-CN" sz="2000" dirty="0"/>
          </a:p>
        </p:txBody>
      </p:sp>
      <p:sp>
        <p:nvSpPr>
          <p:cNvPr id="8" name="Rectangle 14" descr="画布"/>
          <p:cNvSpPr>
            <a:spLocks noChangeArrowheads="1"/>
          </p:cNvSpPr>
          <p:nvPr/>
        </p:nvSpPr>
        <p:spPr bwMode="auto">
          <a:xfrm>
            <a:off x="134966" y="1135050"/>
            <a:ext cx="1150886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altLang="zh-CN" sz="3200" dirty="0">
                <a:solidFill>
                  <a:srgbClr val="990000"/>
                </a:solidFill>
                <a:latin typeface="Wingdings" panose="05000000000000000000" pitchFamily="2" charset="2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solidFill>
                  <a:srgbClr val="990000"/>
                </a:solidFill>
              </a:rPr>
              <a:t> </a:t>
            </a:r>
            <a:endParaRPr lang="en-US" altLang="zh-CN" dirty="0">
              <a:solidFill>
                <a:srgbClr val="990000"/>
              </a:solidFill>
            </a:endParaRPr>
          </a:p>
        </p:txBody>
      </p:sp>
      <p:sp>
        <p:nvSpPr>
          <p:cNvPr id="9" name="Rectangle 11" descr="画布"/>
          <p:cNvSpPr>
            <a:spLocks noChangeArrowheads="1"/>
          </p:cNvSpPr>
          <p:nvPr/>
        </p:nvSpPr>
        <p:spPr bwMode="auto">
          <a:xfrm>
            <a:off x="357158" y="1935296"/>
            <a:ext cx="8358246" cy="706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0000"/>
                </a:solidFill>
                <a:latin typeface="Britannic Bold" panose="020B0903060703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Suppose </a:t>
            </a:r>
            <a:r>
              <a:rPr lang="en-US" altLang="zh-CN" sz="2000" dirty="0" smtClean="0">
                <a:solidFill>
                  <a:srgbClr val="990000"/>
                </a:solidFill>
                <a:latin typeface="Britannic Bold" panose="020B0903060703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you were invited to write a narration about your dream school life for the school newspaper. </a:t>
            </a:r>
            <a:endParaRPr lang="en-US" altLang="zh-CN" sz="2000" dirty="0" smtClean="0">
              <a:solidFill>
                <a:srgbClr val="990000"/>
              </a:solidFill>
              <a:latin typeface="Britannic Bold" panose="020B0903060703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68600" y="2896551"/>
            <a:ext cx="8134350" cy="3071834"/>
          </a:xfrm>
          <a:prstGeom prst="flowChartPunchedCard">
            <a:avLst/>
          </a:prstGeom>
          <a:noFill/>
          <a:ln w="3175" algn="ctr">
            <a:solidFill>
              <a:srgbClr val="003366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zh-CN">
              <a:solidFill>
                <a:srgbClr val="000099"/>
              </a:solidFill>
            </a:endParaRPr>
          </a:p>
        </p:txBody>
      </p:sp>
      <p:sp>
        <p:nvSpPr>
          <p:cNvPr id="21" name="Text Box 10" descr="画布"/>
          <p:cNvSpPr txBox="1">
            <a:spLocks noChangeArrowheads="1"/>
          </p:cNvSpPr>
          <p:nvPr/>
        </p:nvSpPr>
        <p:spPr bwMode="auto">
          <a:xfrm>
            <a:off x="802296" y="3650918"/>
            <a:ext cx="7467600" cy="6076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 algn="l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at least </a:t>
            </a:r>
            <a:r>
              <a:rPr lang="en-US" altLang="zh-CN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aspects talked about during this period.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 descr="画布"/>
          <p:cNvSpPr txBox="1">
            <a:spLocks noChangeArrowheads="1"/>
          </p:cNvSpPr>
          <p:nvPr/>
        </p:nvSpPr>
        <p:spPr bwMode="auto">
          <a:xfrm>
            <a:off x="801975" y="4257996"/>
            <a:ext cx="716280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your article to </a:t>
            </a:r>
            <a:r>
              <a:rPr lang="en-US" altLang="zh-CN" sz="2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7" descr="画布"/>
          <p:cNvSpPr txBox="1">
            <a:spLocks noChangeArrowheads="1"/>
          </p:cNvSpPr>
          <p:nvPr/>
        </p:nvSpPr>
        <p:spPr bwMode="auto">
          <a:xfrm>
            <a:off x="757525" y="4780201"/>
            <a:ext cx="7629582" cy="9531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indent="0" algn="l">
              <a:lnSpc>
                <a:spcPct val="14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Share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your articles in groups of four,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choose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best one, and then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it to the whole class.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68630" y="2896235"/>
            <a:ext cx="2143125" cy="628650"/>
          </a:xfrm>
          <a:prstGeom prst="homePlate">
            <a:avLst>
              <a:gd name="adj" fmla="val 75000"/>
            </a:avLst>
          </a:prstGeom>
          <a:solidFill>
            <a:schemeClr val="tx2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Requirements</a:t>
            </a:r>
            <a:endParaRPr lang="en-US" altLang="zh-CN" sz="2400" b="1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5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Sharing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太阳形 1"/>
          <p:cNvSpPr/>
          <p:nvPr/>
        </p:nvSpPr>
        <p:spPr>
          <a:xfrm>
            <a:off x="602615" y="391604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>
            <a:off x="602615" y="446214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太阳形 4"/>
          <p:cNvSpPr/>
          <p:nvPr/>
        </p:nvSpPr>
        <p:spPr>
          <a:xfrm>
            <a:off x="586105" y="4953635"/>
            <a:ext cx="215900" cy="2159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413063" y="825907"/>
            <a:ext cx="8317576" cy="4968552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97560" y="1390650"/>
            <a:ext cx="7643495" cy="45262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Polish up your </a:t>
            </a:r>
            <a:r>
              <a:rPr lang="en-US" altLang="zh-CN" sz="28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article.</a:t>
            </a:r>
            <a:endParaRPr lang="en-US" altLang="zh-CN" sz="28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Get divided into groups and search for information about school life in different countries.</a:t>
            </a:r>
            <a:r>
              <a:rPr lang="en-US" altLang="zh-CN" sz="3200" i="1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</a:t>
            </a:r>
            <a:r>
              <a:rPr lang="en-US" altLang="zh-CN" sz="3200" i="1" dirty="0" smtClean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</a:t>
            </a:r>
            <a:endParaRPr lang="en-US" altLang="zh-CN" sz="3200" dirty="0" smtClean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3200" dirty="0" smtClean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32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8031" y="1017755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9" y="141"/>
            <a:ext cx="9144000" cy="6858000"/>
          </a:xfrm>
          <a:prstGeom prst="rect">
            <a:avLst/>
          </a:prstGeom>
          <a:noFill/>
        </p:spPr>
      </p:pic>
      <p:sp>
        <p:nvSpPr>
          <p:cNvPr id="4" name="圆角矩形 3"/>
          <p:cNvSpPr/>
          <p:nvPr/>
        </p:nvSpPr>
        <p:spPr>
          <a:xfrm>
            <a:off x="2906355" y="3279403"/>
            <a:ext cx="3491880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dirty="0" smtClean="0">
                <a:solidFill>
                  <a:schemeClr val="bg1"/>
                </a:solidFill>
                <a:latin typeface="Broadway" panose="04040905080B02020502" pitchFamily="82" charset="0"/>
                <a:cs typeface="Times New Roman" panose="02020603050405020304" pitchFamily="18" charset="0"/>
              </a:rPr>
              <a:t>aspects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might be included in the article?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598035" y="2415307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077755" y="3855467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470243" y="385546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598035" y="457554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28990" y="3422784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60000"/>
              </a:lnSpc>
              <a:spcAft>
                <a:spcPts val="1200"/>
              </a:spcAft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45907" y="1479203"/>
            <a:ext cx="2232248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190323" y="3423419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33939" y="5295627"/>
            <a:ext cx="1691680" cy="864096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Title prediction</a:t>
              </a:r>
              <a:endParaRPr lang="zh-CN" alt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" name="云形标注 5"/>
          <p:cNvSpPr/>
          <p:nvPr/>
        </p:nvSpPr>
        <p:spPr>
          <a:xfrm>
            <a:off x="6383985" y="998517"/>
            <a:ext cx="2592288" cy="1728192"/>
          </a:xfrm>
          <a:prstGeom prst="cloudCallout">
            <a:avLst>
              <a:gd name="adj1" fmla="val -31074"/>
              <a:gd name="adj2" fmla="val 7530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zh-CN" altLang="en-US" sz="8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708825" y="17450"/>
            <a:ext cx="0" cy="68571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Decision 78"/>
          <p:cNvSpPr/>
          <p:nvPr/>
        </p:nvSpPr>
        <p:spPr>
          <a:xfrm>
            <a:off x="1283335" y="3022600"/>
            <a:ext cx="850900" cy="845820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23" tIns="36411" rIns="72823" bIns="36411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2644929" y="1090598"/>
            <a:ext cx="570629" cy="760880"/>
            <a:chOff x="4231809" y="1009798"/>
            <a:chExt cx="570731" cy="657995"/>
          </a:xfrm>
        </p:grpSpPr>
        <p:grpSp>
          <p:nvGrpSpPr>
            <p:cNvPr id="3" name="组合 7"/>
            <p:cNvGrpSpPr/>
            <p:nvPr/>
          </p:nvGrpSpPr>
          <p:grpSpPr>
            <a:xfrm>
              <a:off x="4231809" y="1009798"/>
              <a:ext cx="570731" cy="657995"/>
              <a:chOff x="4067944" y="489262"/>
              <a:chExt cx="1375279" cy="1585559"/>
            </a:xfrm>
          </p:grpSpPr>
          <p:sp>
            <p:nvSpPr>
              <p:cNvPr id="10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11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9" name="TextBox 12"/>
            <p:cNvSpPr txBox="1"/>
            <p:nvPr/>
          </p:nvSpPr>
          <p:spPr>
            <a:xfrm>
              <a:off x="4310472" y="1151468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01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7" name="组合 11"/>
          <p:cNvGrpSpPr/>
          <p:nvPr/>
        </p:nvGrpSpPr>
        <p:grpSpPr>
          <a:xfrm>
            <a:off x="2596468" y="2233606"/>
            <a:ext cx="570629" cy="877219"/>
            <a:chOff x="4231809" y="1692397"/>
            <a:chExt cx="570731" cy="657995"/>
          </a:xfrm>
        </p:grpSpPr>
        <p:grpSp>
          <p:nvGrpSpPr>
            <p:cNvPr id="8" name="组合 12"/>
            <p:cNvGrpSpPr/>
            <p:nvPr/>
          </p:nvGrpSpPr>
          <p:grpSpPr>
            <a:xfrm>
              <a:off x="4231809" y="1692397"/>
              <a:ext cx="570731" cy="657995"/>
              <a:chOff x="4067944" y="489262"/>
              <a:chExt cx="1375279" cy="1585559"/>
            </a:xfrm>
          </p:grpSpPr>
          <p:sp>
            <p:nvSpPr>
              <p:cNvPr id="15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16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14" name="TextBox 61"/>
            <p:cNvSpPr txBox="1"/>
            <p:nvPr/>
          </p:nvSpPr>
          <p:spPr>
            <a:xfrm>
              <a:off x="4310472" y="1855545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02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2619607" y="3767315"/>
            <a:ext cx="570629" cy="760880"/>
            <a:chOff x="4231809" y="2366292"/>
            <a:chExt cx="570731" cy="657995"/>
          </a:xfrm>
        </p:grpSpPr>
        <p:grpSp>
          <p:nvGrpSpPr>
            <p:cNvPr id="13" name="组合 17"/>
            <p:cNvGrpSpPr/>
            <p:nvPr/>
          </p:nvGrpSpPr>
          <p:grpSpPr>
            <a:xfrm>
              <a:off x="4231809" y="2366292"/>
              <a:ext cx="570731" cy="657995"/>
              <a:chOff x="4067944" y="489262"/>
              <a:chExt cx="1375279" cy="1585559"/>
            </a:xfrm>
          </p:grpSpPr>
          <p:sp>
            <p:nvSpPr>
              <p:cNvPr id="20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21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19" name="TextBox 63"/>
            <p:cNvSpPr txBox="1"/>
            <p:nvPr/>
          </p:nvSpPr>
          <p:spPr>
            <a:xfrm>
              <a:off x="4310472" y="2531445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03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2574488" y="5067313"/>
            <a:ext cx="570629" cy="760880"/>
            <a:chOff x="4231809" y="3024287"/>
            <a:chExt cx="570731" cy="657995"/>
          </a:xfrm>
        </p:grpSpPr>
        <p:grpSp>
          <p:nvGrpSpPr>
            <p:cNvPr id="18" name="组合 22"/>
            <p:cNvGrpSpPr/>
            <p:nvPr/>
          </p:nvGrpSpPr>
          <p:grpSpPr>
            <a:xfrm>
              <a:off x="4231809" y="3024287"/>
              <a:ext cx="570731" cy="657995"/>
              <a:chOff x="4067944" y="489262"/>
              <a:chExt cx="1375279" cy="1585559"/>
            </a:xfrm>
          </p:grpSpPr>
          <p:sp>
            <p:nvSpPr>
              <p:cNvPr id="25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  <p:sp>
            <p:nvSpPr>
              <p:cNvPr id="26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24" name="TextBox 64"/>
            <p:cNvSpPr txBox="1"/>
            <p:nvPr/>
          </p:nvSpPr>
          <p:spPr>
            <a:xfrm>
              <a:off x="4310472" y="3180686"/>
              <a:ext cx="470084" cy="32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4F81BD"/>
                  </a:solidFill>
                </a:rPr>
                <a:t>04</a:t>
              </a:r>
              <a:endParaRPr lang="zh-CN" altLang="en-US" sz="2200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33" name="十边形 32"/>
          <p:cNvSpPr/>
          <p:nvPr/>
        </p:nvSpPr>
        <p:spPr>
          <a:xfrm>
            <a:off x="4303393" y="1090598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5" name="十边形 34"/>
          <p:cNvSpPr/>
          <p:nvPr/>
        </p:nvSpPr>
        <p:spPr>
          <a:xfrm>
            <a:off x="4231640" y="2376170"/>
            <a:ext cx="2451735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Structure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6" name="十边形 35"/>
          <p:cNvSpPr/>
          <p:nvPr/>
        </p:nvSpPr>
        <p:spPr>
          <a:xfrm>
            <a:off x="4303395" y="3777615"/>
            <a:ext cx="237998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7" name="十边形 36"/>
          <p:cNvSpPr/>
          <p:nvPr/>
        </p:nvSpPr>
        <p:spPr>
          <a:xfrm>
            <a:off x="4303395" y="5091430"/>
            <a:ext cx="2379980" cy="741680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Summary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44" name="图片 43" descr="dreamstime_l_2664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6435" y="3869055"/>
            <a:ext cx="202692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33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1845" y="2165985"/>
            <a:ext cx="7980045" cy="4526280"/>
          </a:xfrm>
        </p:spPr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narration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story or account of events.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exposition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 detailed explanation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idea or a theory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argumentation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discussion in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you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a point and then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 persuasive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logical evidence to back it up.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62405" y="2065655"/>
            <a:ext cx="1677035" cy="72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十边形 5"/>
          <p:cNvSpPr/>
          <p:nvPr/>
        </p:nvSpPr>
        <p:spPr>
          <a:xfrm>
            <a:off x="369570" y="105481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305" y="2164385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06375" y="2949253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06375" y="4334833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Wingdings" panose="05000000000000000000" pitchFamily="2" charset="2"/>
              </a:rPr>
              <a:t>stu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en-US" sz="28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32" y="0"/>
            <a:ext cx="4357719" cy="785794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Global reading</a:t>
              </a:r>
              <a:endParaRPr 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20065" y="2249170"/>
            <a:ext cx="1657350" cy="28575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06026" y="189197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06026" y="367792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606026" y="560674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44090" y="36779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15690" y="1654502"/>
            <a:ext cx="990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Who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34720" y="5369278"/>
            <a:ext cx="113347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When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4252" y="3463606"/>
            <a:ext cx="134779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Where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625346" y="189197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720590" y="563087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654058" y="1391904"/>
            <a:ext cx="309563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John Li, a former exchange student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58810" y="3177854"/>
            <a:ext cx="290513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a British secondary school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225562" y="5352747"/>
            <a:ext cx="216694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6600"/>
                </a:solidFill>
                <a:latin typeface="Garamond" panose="02020404030301010803" pitchFamily="18" charset="0"/>
              </a:rPr>
              <a:t>a year ago</a:t>
            </a:r>
            <a:endParaRPr lang="en-US" altLang="zh-CN" sz="2800" b="1" dirty="0">
              <a:solidFill>
                <a:srgbClr val="FF660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4007" y="2820662"/>
            <a:ext cx="1643074" cy="1272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School  life  in the UK</a:t>
            </a:r>
            <a:endParaRPr lang="en-US" altLang="zh-CN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5400000">
            <a:off x="748638" y="3748564"/>
            <a:ext cx="37147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720596" y="374904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8171" y="1391904"/>
            <a:ext cx="113347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What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1434" y="2820664"/>
            <a:ext cx="1728192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prstClr val="white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rot="16200000" flipV="1">
            <a:off x="967871" y="2310913"/>
            <a:ext cx="842652" cy="47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十边形 4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Genre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21" grpId="0" bldLvl="0" animBg="1"/>
      <p:bldP spid="23" grpId="0" bldLvl="0" animBg="1"/>
      <p:bldP spid="24" grpId="0" bldLvl="0" animBg="1"/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"/>
            <a:ext cx="9144000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012" y="728133"/>
            <a:ext cx="9375452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3200" b="1" dirty="0">
              <a:solidFill>
                <a:schemeClr val="accent5"/>
              </a:solidFill>
            </a:endParaRPr>
          </a:p>
          <a:p>
            <a:endParaRPr kumimoji="1" lang="en-US" altLang="zh-CN" sz="32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zh-CN" altLang="en-US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en-US" altLang="zh-CN" sz="32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kumimoji="1" lang="en-US" altLang="zh-CN" sz="3200" b="1" dirty="0" smtClean="0">
              <a:solidFill>
                <a:schemeClr val="accent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6760" y="1593850"/>
            <a:ext cx="69576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1  </a:t>
            </a:r>
            <a:r>
              <a:rPr kumimoji="1" lang="en-US" sz="2800" b="1" dirty="0" smtClean="0">
                <a:latin typeface="Garamond" panose="02020404030301010803" pitchFamily="18" charset="0"/>
              </a:rPr>
              <a:t>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</a:t>
            </a:r>
            <a:r>
              <a:rPr kumimoji="1" lang="zh-CN" altLang="en-US" sz="2800" dirty="0" smtClean="0">
                <a:latin typeface="Garamond" panose="02020404030301010803" pitchFamily="18" charset="0"/>
              </a:rPr>
              <a:t>        </a:t>
            </a:r>
            <a:r>
              <a:rPr kumimoji="1" lang="en-US" altLang="zh-CN" sz="2800" dirty="0" smtClean="0">
                <a:latin typeface="Garamond" panose="02020404030301010803" pitchFamily="18" charset="0"/>
              </a:rPr>
              <a:t>____________</a:t>
            </a:r>
            <a:r>
              <a:rPr kumimoji="1" lang="zh-CN" altLang="en-US" sz="2800" dirty="0" smtClean="0">
                <a:latin typeface="Garamond" panose="02020404030301010803" pitchFamily="18" charset="0"/>
              </a:rPr>
              <a:t>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to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the    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                                 school life in the UK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2 </a:t>
            </a:r>
            <a:r>
              <a:rPr kumimoji="1" lang="en-US" sz="2800" b="1" dirty="0" smtClean="0">
                <a:latin typeface="Garamond" panose="02020404030301010803" pitchFamily="18" charset="0"/>
                <a:sym typeface="+mn-ea"/>
              </a:rPr>
              <a:t>_________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      Different _________ of    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                                  the school life in the UK</a:t>
            </a:r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endParaRPr kumimoji="1" lang="en-US" altLang="zh-CN" sz="2800" b="1" dirty="0" smtClean="0">
              <a:latin typeface="Garamond" panose="02020404030301010803" pitchFamily="18" charset="0"/>
            </a:endParaRPr>
          </a:p>
          <a:p>
            <a:r>
              <a:rPr kumimoji="1" lang="en-US" altLang="zh-CN" sz="2800" b="1" dirty="0" smtClean="0">
                <a:latin typeface="Garamond" panose="02020404030301010803" pitchFamily="18" charset="0"/>
              </a:rPr>
              <a:t>Part 3 </a:t>
            </a:r>
            <a:r>
              <a:rPr kumimoji="1" lang="en-US" sz="2800" b="1" dirty="0" smtClean="0">
                <a:latin typeface="Garamond" panose="02020404030301010803" pitchFamily="18" charset="0"/>
                <a:sym typeface="+mn-ea"/>
              </a:rPr>
              <a:t>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          </a:t>
            </a:r>
            <a:r>
              <a:rPr kumimoji="1" lang="en-US" altLang="zh-CN" sz="2800" b="1" dirty="0" smtClean="0">
                <a:latin typeface="Garamond" panose="02020404030301010803" pitchFamily="18" charset="0"/>
              </a:rPr>
              <a:t>____________</a:t>
            </a:r>
            <a:r>
              <a:rPr kumimoji="1" lang="zh-CN" altLang="en-US" sz="2800" b="1" dirty="0" smtClean="0">
                <a:latin typeface="Garamond" panose="02020404030301010803" pitchFamily="18" charset="0"/>
              </a:rPr>
              <a:t>    </a:t>
            </a:r>
            <a:endParaRPr kumimoji="1" lang="zh-CN" altLang="en-US" sz="2800" b="1" dirty="0">
              <a:latin typeface="Garamond" panose="020204040303010108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8736" y="1594137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Introduction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16234" y="4947930"/>
            <a:ext cx="223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Conclusion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44512" y="3233442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aspects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5" name="Text Box 37" descr="画布"/>
          <p:cNvSpPr txBox="1">
            <a:spLocks noChangeArrowheads="1"/>
          </p:cNvSpPr>
          <p:nvPr/>
        </p:nvSpPr>
        <p:spPr bwMode="auto">
          <a:xfrm>
            <a:off x="171769" y="1461756"/>
            <a:ext cx="2071670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Beginning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 rot="5400000">
            <a:off x="542423" y="2457917"/>
            <a:ext cx="762000" cy="217488"/>
          </a:xfrm>
          <a:prstGeom prst="chevron">
            <a:avLst>
              <a:gd name="adj" fmla="val 87591"/>
            </a:avLst>
          </a:prstGeom>
          <a:solidFill>
            <a:srgbClr val="000000">
              <a:alpha val="70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39"/>
          <p:cNvSpPr>
            <a:spLocks noChangeArrowheads="1"/>
          </p:cNvSpPr>
          <p:nvPr/>
        </p:nvSpPr>
        <p:spPr bwMode="auto">
          <a:xfrm rot="5400000">
            <a:off x="542423" y="4172430"/>
            <a:ext cx="762000" cy="217487"/>
          </a:xfrm>
          <a:prstGeom prst="chevron">
            <a:avLst>
              <a:gd name="adj" fmla="val 87591"/>
            </a:avLst>
          </a:prstGeom>
          <a:solidFill>
            <a:srgbClr val="000000">
              <a:alpha val="70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40" descr="画布"/>
          <p:cNvSpPr txBox="1">
            <a:spLocks noChangeArrowheads="1"/>
          </p:cNvSpPr>
          <p:nvPr/>
        </p:nvSpPr>
        <p:spPr bwMode="auto">
          <a:xfrm>
            <a:off x="386051" y="3185793"/>
            <a:ext cx="1357322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Body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20" name="Text Box 41" descr="画布"/>
          <p:cNvSpPr txBox="1">
            <a:spLocks noChangeArrowheads="1"/>
          </p:cNvSpPr>
          <p:nvPr/>
        </p:nvSpPr>
        <p:spPr bwMode="auto">
          <a:xfrm>
            <a:off x="243175" y="4900305"/>
            <a:ext cx="1643042" cy="5708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charset="0"/>
                <a:ea typeface="Yu Gothic UI Semibold" panose="020B0700000000000000" pitchFamily="34" charset="-128"/>
                <a:cs typeface="Arial Black" panose="020B0A04020102020204" charset="0"/>
              </a:rPr>
              <a:t>Ending</a:t>
            </a:r>
            <a:endParaRPr lang="en-US" altLang="zh-CN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charset="0"/>
              <a:ea typeface="Yu Gothic UI Semibold" panose="020B0700000000000000" pitchFamily="34" charset="-128"/>
              <a:cs typeface="Arial Black" panose="020B0A04020102020204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Structure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9115" y="1510665"/>
            <a:ext cx="122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Para. 1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18790" y="4949190"/>
            <a:ext cx="122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Para. 7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18790" y="323342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Yu Gothic UI Semibold" panose="020B0700000000000000" pitchFamily="34" charset="-128"/>
              </a:rPr>
              <a:t>Paras. 2–6</a:t>
            </a:r>
            <a:endParaRPr lang="en-US" altLang="zh-CN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Yu Gothic UI Semibold" panose="020B07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10" grpId="0"/>
      <p:bldP spid="10" grpId="1"/>
      <p:bldP spid="7" grpId="0"/>
      <p:bldP spid="7" grpId="1"/>
      <p:bldP spid="23" grpId="0"/>
      <p:bldP spid="23" grpId="1"/>
      <p:bldP spid="18" grpId="0"/>
      <p:bldP spid="18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-2399"/>
            <a:ext cx="9144000" cy="6858000"/>
          </a:xfrm>
          <a:prstGeom prst="rect">
            <a:avLst/>
          </a:prstGeom>
          <a:noFill/>
        </p:spPr>
      </p:pic>
      <p:sp>
        <p:nvSpPr>
          <p:cNvPr id="5" name="圆角矩形 6"/>
          <p:cNvSpPr/>
          <p:nvPr/>
        </p:nvSpPr>
        <p:spPr>
          <a:xfrm>
            <a:off x="1411583" y="1996750"/>
            <a:ext cx="1928826" cy="32403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 included in the article</a:t>
            </a:r>
            <a:endParaRPr lang="en-US" altLang="zh-CN" sz="2000" b="1" dirty="0" smtClean="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燕尾形 5"/>
          <p:cNvSpPr/>
          <p:nvPr/>
        </p:nvSpPr>
        <p:spPr>
          <a:xfrm rot="5400000">
            <a:off x="1267567" y="192189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rot="5400000">
            <a:off x="1519534" y="3527313"/>
            <a:ext cx="5072098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340409" y="3568386"/>
            <a:ext cx="71438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054789" y="992058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054789" y="1995162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054789" y="3068320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054789" y="4066864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054789" y="506243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054789" y="606415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流程图: 终止 34"/>
          <p:cNvSpPr/>
          <p:nvPr/>
        </p:nvSpPr>
        <p:spPr>
          <a:xfrm>
            <a:off x="5269235" y="77318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流程图: 终止 35"/>
          <p:cNvSpPr/>
          <p:nvPr/>
        </p:nvSpPr>
        <p:spPr>
          <a:xfrm>
            <a:off x="5269235" y="170643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流程图: 终止 36"/>
          <p:cNvSpPr/>
          <p:nvPr/>
        </p:nvSpPr>
        <p:spPr>
          <a:xfrm>
            <a:off x="5269235" y="277800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流程图: 终止 38"/>
          <p:cNvSpPr/>
          <p:nvPr/>
        </p:nvSpPr>
        <p:spPr>
          <a:xfrm>
            <a:off x="5269235" y="37827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流程图: 终止 39"/>
          <p:cNvSpPr/>
          <p:nvPr/>
        </p:nvSpPr>
        <p:spPr>
          <a:xfrm>
            <a:off x="5269235" y="477827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流程图: 终止 40"/>
          <p:cNvSpPr/>
          <p:nvPr/>
        </p:nvSpPr>
        <p:spPr>
          <a:xfrm>
            <a:off x="5322205" y="577840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0" y="5857892"/>
            <a:ext cx="1928794" cy="928670"/>
            <a:chOff x="0" y="6143644"/>
            <a:chExt cx="1928794" cy="928670"/>
          </a:xfrm>
        </p:grpSpPr>
        <p:sp>
          <p:nvSpPr>
            <p:cNvPr id="42" name="六边形 41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六边形 42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六边形 44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六边形 45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十边形 1"/>
          <p:cNvSpPr/>
          <p:nvPr/>
        </p:nvSpPr>
        <p:spPr>
          <a:xfrm>
            <a:off x="266700" y="894158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4598035" cy="785495"/>
            <a:chOff x="-360702" y="0"/>
            <a:chExt cx="3143063" cy="648072"/>
          </a:xfrm>
        </p:grpSpPr>
        <p:sp>
          <p:nvSpPr>
            <p:cNvPr id="14" name="燕尾形 2"/>
            <p:cNvSpPr/>
            <p:nvPr/>
          </p:nvSpPr>
          <p:spPr>
            <a:xfrm>
              <a:off x="1794092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4"/>
            <p:cNvSpPr/>
            <p:nvPr/>
          </p:nvSpPr>
          <p:spPr>
            <a:xfrm>
              <a:off x="2206297" y="0"/>
              <a:ext cx="576064" cy="62068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五边形 1"/>
            <p:cNvSpPr/>
            <p:nvPr/>
          </p:nvSpPr>
          <p:spPr>
            <a:xfrm>
              <a:off x="-360702" y="0"/>
              <a:ext cx="2318629" cy="64807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Colonna MT" panose="04020805060202030203" pitchFamily="82" charset="0"/>
                  <a:ea typeface="宋体" panose="02010600030101010101" pitchFamily="2" charset="-122"/>
                </a:rPr>
                <a:t>Detailed reading</a:t>
              </a:r>
              <a:endParaRPr lang="en-US" sz="3200" b="1" dirty="0">
                <a:solidFill>
                  <a:schemeClr val="bg1"/>
                </a:solidFill>
                <a:latin typeface="Colonna MT" panose="04020805060202030203" pitchFamily="8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29" name="流程图: 终止 28"/>
          <p:cNvSpPr/>
          <p:nvPr/>
        </p:nvSpPr>
        <p:spPr>
          <a:xfrm>
            <a:off x="2338954" y="121442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2338954" y="1214422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2338954" y="2209994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2357422" y="321468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2338954" y="4214818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2338954" y="521039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254625" y="1219200"/>
            <a:ext cx="2183130" cy="643255"/>
          </a:xfrm>
          <a:prstGeom prst="homePlate">
            <a:avLst>
              <a:gd name="adj" fmla="val 126364"/>
            </a:avLst>
          </a:prstGeom>
          <a:noFill/>
          <a:ln w="317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流程图: 终止 26"/>
          <p:cNvSpPr/>
          <p:nvPr/>
        </p:nvSpPr>
        <p:spPr>
          <a:xfrm>
            <a:off x="2338954" y="2209994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272208"/>
            <a:ext cx="178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9:00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–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16:00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072066" y="3071810"/>
            <a:ext cx="4000528" cy="2286016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825490" y="3379470"/>
            <a:ext cx="30384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English    </a:t>
            </a:r>
            <a:r>
              <a:rPr lang="en-US" altLang="zh-C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Maths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Biology    Chemistry Physics     History      Art Business   Geography Technology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8" name="圆角矩形 6"/>
          <p:cNvSpPr/>
          <p:nvPr/>
        </p:nvSpPr>
        <p:spPr>
          <a:xfrm>
            <a:off x="71438" y="1714488"/>
            <a:ext cx="1928794" cy="292439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included in the article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燕尾形 31"/>
          <p:cNvSpPr/>
          <p:nvPr/>
        </p:nvSpPr>
        <p:spPr>
          <a:xfrm rot="5400000">
            <a:off x="-76030" y="157275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流程图: 终止 32"/>
          <p:cNvSpPr/>
          <p:nvPr/>
        </p:nvSpPr>
        <p:spPr>
          <a:xfrm>
            <a:off x="2357422" y="6215082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14282" y="6143644"/>
            <a:ext cx="714380" cy="714380"/>
            <a:chOff x="1214414" y="5857892"/>
            <a:chExt cx="714380" cy="714380"/>
          </a:xfrm>
        </p:grpSpPr>
        <p:sp>
          <p:nvSpPr>
            <p:cNvPr id="38" name="泪滴形 37"/>
            <p:cNvSpPr/>
            <p:nvPr/>
          </p:nvSpPr>
          <p:spPr>
            <a:xfrm>
              <a:off x="1214414" y="6215082"/>
              <a:ext cx="357190" cy="357190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泪滴形 38"/>
            <p:cNvSpPr/>
            <p:nvPr/>
          </p:nvSpPr>
          <p:spPr>
            <a:xfrm rot="16200000">
              <a:off x="1571604" y="6215082"/>
              <a:ext cx="357190" cy="357190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泪滴形 39"/>
            <p:cNvSpPr/>
            <p:nvPr/>
          </p:nvSpPr>
          <p:spPr>
            <a:xfrm rot="5400000" flipV="1">
              <a:off x="1571604" y="5857892"/>
              <a:ext cx="357190" cy="35719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 flipV="1">
              <a:off x="1214414" y="5857892"/>
              <a:ext cx="357190" cy="357190"/>
            </a:xfrm>
            <a:prstGeom prst="teardrop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20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0208 0.25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7" grpId="0" animBg="1"/>
      <p:bldP spid="3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终止 16"/>
          <p:cNvSpPr/>
          <p:nvPr/>
        </p:nvSpPr>
        <p:spPr>
          <a:xfrm>
            <a:off x="3161708" y="1281300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3161708" y="3141605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>
            <a:off x="3161665" y="4186555"/>
            <a:ext cx="2358390" cy="575945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流程图: 终止 50"/>
          <p:cNvSpPr/>
          <p:nvPr/>
        </p:nvSpPr>
        <p:spPr>
          <a:xfrm>
            <a:off x="3161708" y="128130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0958" y="14572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9" name="流程图: 终止 58"/>
          <p:cNvSpPr/>
          <p:nvPr/>
        </p:nvSpPr>
        <p:spPr>
          <a:xfrm>
            <a:off x="3161708" y="3140450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43636" y="3543358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198" y="3228023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aramond" panose="02020404030301010803" pitchFamily="18" charset="0"/>
              </a:rPr>
              <a:t>Less  </a:t>
            </a:r>
            <a:r>
              <a:rPr lang="en-US" altLang="zh-CN" sz="2000" dirty="0" smtClean="0">
                <a:latin typeface="Broadway" panose="04040905080B02020502" pitchFamily="82" charset="0"/>
              </a:rPr>
              <a:t> </a:t>
            </a:r>
            <a:endParaRPr lang="zh-CN" altLang="en-US" sz="2000" dirty="0">
              <a:latin typeface="Broadway" panose="04040905080B02020502" pitchFamily="82" charset="0"/>
            </a:endParaRPr>
          </a:p>
        </p:txBody>
      </p:sp>
      <p:sp>
        <p:nvSpPr>
          <p:cNvPr id="62" name="流程图: 终止 61"/>
          <p:cNvSpPr/>
          <p:nvPr/>
        </p:nvSpPr>
        <p:spPr>
          <a:xfrm>
            <a:off x="3143240" y="4173864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lunch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00760" y="3921995"/>
            <a:ext cx="2571768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Garamond" panose="02020404030301010803" pitchFamily="18" charset="0"/>
              </a:rPr>
              <a:t>lots of options, including bread and butter, chicken and puddings 	</a:t>
            </a:r>
            <a:endParaRPr lang="zh-CN" alt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流程图: 终止 43"/>
          <p:cNvSpPr/>
          <p:nvPr/>
        </p:nvSpPr>
        <p:spPr>
          <a:xfrm>
            <a:off x="3161708" y="5258356"/>
            <a:ext cx="2375922" cy="576064"/>
          </a:xfrm>
          <a:prstGeom prst="flowChartTerminato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流程图: 终止 44"/>
          <p:cNvSpPr/>
          <p:nvPr/>
        </p:nvSpPr>
        <p:spPr>
          <a:xfrm>
            <a:off x="3143240" y="5262916"/>
            <a:ext cx="2375922" cy="576064"/>
          </a:xfrm>
          <a:prstGeom prst="flowChartTerminator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95035" y="5243830"/>
            <a:ext cx="31489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Many,  including _________________   and _________________</a:t>
            </a:r>
            <a:r>
              <a:rPr lang="en-US" sz="2000" dirty="0" smtClean="0">
                <a:latin typeface="Britannic Bold" panose="020B0903060703020204" pitchFamily="34" charset="0"/>
              </a:rPr>
              <a:t>	</a:t>
            </a:r>
            <a:endParaRPr lang="zh-CN" altLang="en-US" sz="2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25" y="5551805"/>
            <a:ext cx="2143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Rugby Club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 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2076450" y="8175625"/>
            <a:ext cx="222250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</a:ln>
        </p:spPr>
      </p:cxnSp>
      <p:grpSp>
        <p:nvGrpSpPr>
          <p:cNvPr id="64" name="组合 63"/>
          <p:cNvGrpSpPr/>
          <p:nvPr/>
        </p:nvGrpSpPr>
        <p:grpSpPr>
          <a:xfrm>
            <a:off x="6072198" y="552641"/>
            <a:ext cx="2568575" cy="2447925"/>
            <a:chOff x="6072198" y="552641"/>
            <a:chExt cx="2568575" cy="2447925"/>
          </a:xfrm>
        </p:grpSpPr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6072198" y="813966"/>
              <a:ext cx="0" cy="190065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6072198" y="81396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6072198" y="2714620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6506538" y="552641"/>
              <a:ext cx="2128520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 moving around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506538" y="1453071"/>
              <a:ext cx="2128520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About ________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students per class </a:t>
              </a:r>
              <a:endParaRPr kumimoji="0" lang="zh-CN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506538" y="2410016"/>
              <a:ext cx="2134235" cy="59055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_______________:</a:t>
              </a:r>
              <a:endParaRPr kumimoji="0" lang="en-US" alt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lvl="0" fontAlgn="base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very important	</a:t>
              </a:r>
              <a:endPara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53" name="AutoShape 11"/>
            <p:cNvCxnSpPr>
              <a:cxnSpLocks noChangeShapeType="1"/>
            </p:cNvCxnSpPr>
            <p:nvPr/>
          </p:nvCxnSpPr>
          <p:spPr bwMode="auto">
            <a:xfrm>
              <a:off x="6072198" y="1785926"/>
              <a:ext cx="43430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6714824" y="47268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Students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01130" y="2409825"/>
            <a:ext cx="2256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Class discussio</a:t>
            </a:r>
            <a:r>
              <a:rPr lang="en-US" altLang="zh-CN" sz="2000" b="1" dirty="0" smtClean="0">
                <a:latin typeface="Garamond" panose="02020404030301010803" pitchFamily="18" charset="0"/>
              </a:rPr>
              <a:t>n</a:t>
            </a:r>
            <a:endParaRPr lang="zh-CN" alt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十边形 1"/>
          <p:cNvSpPr/>
          <p:nvPr/>
        </p:nvSpPr>
        <p:spPr>
          <a:xfrm>
            <a:off x="172085" y="301703"/>
            <a:ext cx="2286016" cy="741901"/>
          </a:xfrm>
          <a:prstGeom prst="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Broadway" panose="04040905080B02020502" pitchFamily="82" charset="0"/>
                <a:sym typeface="+mn-ea"/>
              </a:rPr>
              <a:t>Details</a:t>
            </a:r>
            <a:endParaRPr lang="zh-CN" alt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46"/>
          <p:cNvSpPr txBox="1"/>
          <p:nvPr/>
        </p:nvSpPr>
        <p:spPr>
          <a:xfrm>
            <a:off x="6215380" y="5859780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Theatre Club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 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8" name="圆角矩形 6"/>
          <p:cNvSpPr/>
          <p:nvPr/>
        </p:nvSpPr>
        <p:spPr>
          <a:xfrm>
            <a:off x="432118" y="2143748"/>
            <a:ext cx="1928794" cy="292439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FF66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Aspects</a:t>
            </a:r>
            <a:r>
              <a:rPr lang="en-US" altLang="zh-CN" sz="2000" b="1" dirty="0" smtClean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included in the article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燕尾形 31"/>
          <p:cNvSpPr/>
          <p:nvPr/>
        </p:nvSpPr>
        <p:spPr>
          <a:xfrm rot="5400000">
            <a:off x="284650" y="2002012"/>
            <a:ext cx="720080" cy="43204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4" grpId="0"/>
      <p:bldP spid="59" grpId="0" bldLvl="0" animBg="1"/>
      <p:bldP spid="59" grpId="1" bldLvl="0" animBg="1"/>
      <p:bldP spid="60" grpId="0"/>
      <p:bldP spid="61" grpId="0"/>
      <p:bldP spid="62" grpId="0" bldLvl="0" animBg="1"/>
      <p:bldP spid="62" grpId="1" bldLvl="0" animBg="1"/>
      <p:bldP spid="45" grpId="0" bldLvl="0" animBg="1"/>
      <p:bldP spid="5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4503</Words>
  <Application>WPS 演示</Application>
  <PresentationFormat>全屏显示(4:3)</PresentationFormat>
  <Paragraphs>424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方正北魏楷书简体</vt:lpstr>
      <vt:lpstr>华文楷体</vt:lpstr>
      <vt:lpstr>华文宋体</vt:lpstr>
      <vt:lpstr>Broadway</vt:lpstr>
      <vt:lpstr>Gabriola</vt:lpstr>
      <vt:lpstr>Colonna MT</vt:lpstr>
      <vt:lpstr>Comic Sans MS</vt:lpstr>
      <vt:lpstr>Garamond</vt:lpstr>
      <vt:lpstr>PMingLiU-ExtB</vt:lpstr>
      <vt:lpstr>Yu Gothic UI Semibold</vt:lpstr>
      <vt:lpstr>Arial Black</vt:lpstr>
      <vt:lpstr>微软雅黑</vt:lpstr>
      <vt:lpstr>Britannic Bold</vt:lpstr>
      <vt:lpstr>Calibri</vt:lpstr>
      <vt:lpstr>Arial Unicode MS</vt:lpstr>
      <vt:lpstr>等线</vt:lpstr>
      <vt:lpstr>Wingdings</vt:lpstr>
      <vt:lpstr>Cambria Math</vt:lpstr>
      <vt:lpstr>Mongolian Baiti</vt:lpstr>
      <vt:lpstr>MS PMincho</vt:lpstr>
      <vt:lpstr>Wingdings 2</vt:lpstr>
      <vt:lpstr>Traditional Arabic</vt:lpstr>
      <vt:lpstr>Meiryo</vt:lpstr>
      <vt:lpstr>Segoe Print</vt:lpstr>
      <vt:lpstr>MS UI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Winny</cp:lastModifiedBy>
  <cp:revision>276</cp:revision>
  <dcterms:created xsi:type="dcterms:W3CDTF">2019-09-30T02:46:00Z</dcterms:created>
  <dcterms:modified xsi:type="dcterms:W3CDTF">2020-10-24T03:50:57Z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