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3"/>
  </p:sldMasterIdLst>
  <p:notesMasterIdLst>
    <p:notesMasterId r:id="rId5"/>
  </p:notesMasterIdLst>
  <p:sldIdLst>
    <p:sldId id="435" r:id="rId4"/>
    <p:sldId id="976" r:id="rId6"/>
    <p:sldId id="977" r:id="rId7"/>
    <p:sldId id="567" r:id="rId8"/>
    <p:sldId id="1101" r:id="rId9"/>
    <p:sldId id="1095" r:id="rId10"/>
    <p:sldId id="1100" r:id="rId11"/>
    <p:sldId id="1099" r:id="rId12"/>
    <p:sldId id="1096" r:id="rId13"/>
    <p:sldId id="1102" r:id="rId14"/>
    <p:sldId id="979" r:id="rId15"/>
    <p:sldId id="878" r:id="rId16"/>
    <p:sldId id="881" r:id="rId17"/>
    <p:sldId id="883" r:id="rId18"/>
    <p:sldId id="1203" r:id="rId19"/>
    <p:sldId id="908" r:id="rId20"/>
    <p:sldId id="909" r:id="rId21"/>
    <p:sldId id="910" r:id="rId22"/>
    <p:sldId id="911" r:id="rId23"/>
    <p:sldId id="913" r:id="rId24"/>
    <p:sldId id="918" r:id="rId25"/>
    <p:sldId id="919" r:id="rId26"/>
    <p:sldId id="920" r:id="rId27"/>
    <p:sldId id="921" r:id="rId28"/>
    <p:sldId id="922" r:id="rId29"/>
    <p:sldId id="923" r:id="rId30"/>
    <p:sldId id="924" r:id="rId31"/>
    <p:sldId id="925" r:id="rId32"/>
    <p:sldId id="926" r:id="rId33"/>
    <p:sldId id="928" r:id="rId34"/>
    <p:sldId id="929" r:id="rId35"/>
    <p:sldId id="1103" r:id="rId36"/>
    <p:sldId id="931" r:id="rId37"/>
    <p:sldId id="932" r:id="rId38"/>
    <p:sldId id="933" r:id="rId39"/>
    <p:sldId id="934" r:id="rId40"/>
    <p:sldId id="935" r:id="rId41"/>
    <p:sldId id="937" r:id="rId42"/>
    <p:sldId id="938" r:id="rId43"/>
    <p:sldId id="940" r:id="rId44"/>
    <p:sldId id="939" r:id="rId45"/>
    <p:sldId id="1098" r:id="rId46"/>
    <p:sldId id="941" r:id="rId47"/>
    <p:sldId id="942" r:id="rId48"/>
    <p:sldId id="943" r:id="rId49"/>
    <p:sldId id="945" r:id="rId50"/>
    <p:sldId id="947" r:id="rId51"/>
    <p:sldId id="948" r:id="rId52"/>
    <p:sldId id="949" r:id="rId53"/>
    <p:sldId id="950" r:id="rId54"/>
    <p:sldId id="951" r:id="rId55"/>
    <p:sldId id="952" r:id="rId56"/>
    <p:sldId id="954" r:id="rId57"/>
    <p:sldId id="956" r:id="rId58"/>
    <p:sldId id="958" r:id="rId59"/>
    <p:sldId id="959" r:id="rId60"/>
    <p:sldId id="960" r:id="rId61"/>
    <p:sldId id="961" r:id="rId62"/>
    <p:sldId id="962" r:id="rId63"/>
    <p:sldId id="963" r:id="rId64"/>
    <p:sldId id="964" r:id="rId65"/>
    <p:sldId id="965" r:id="rId66"/>
    <p:sldId id="966" r:id="rId67"/>
    <p:sldId id="431" r:id="rId68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066E"/>
    <a:srgbClr val="0000FF"/>
    <a:srgbClr val="0033CC"/>
    <a:srgbClr val="080808"/>
    <a:srgbClr val="8460C2"/>
    <a:srgbClr val="8761C4"/>
    <a:srgbClr val="000000"/>
    <a:srgbClr val="333333"/>
    <a:srgbClr val="1C1C1C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631"/>
  </p:normalViewPr>
  <p:slideViewPr>
    <p:cSldViewPr>
      <p:cViewPr varScale="1">
        <p:scale>
          <a:sx n="143" d="100"/>
          <a:sy n="143" d="100"/>
        </p:scale>
        <p:origin x="666" y="108"/>
      </p:cViewPr>
      <p:guideLst>
        <p:guide orient="horz" pos="1696"/>
        <p:guide pos="2811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1" Type="http://schemas.openxmlformats.org/officeDocument/2006/relationships/tableStyles" Target="tableStyles.xml"/><Relationship Id="rId70" Type="http://schemas.openxmlformats.org/officeDocument/2006/relationships/viewProps" Target="viewProps.xml"/><Relationship Id="rId7" Type="http://schemas.openxmlformats.org/officeDocument/2006/relationships/slide" Target="slides/slide3.xml"/><Relationship Id="rId69" Type="http://schemas.openxmlformats.org/officeDocument/2006/relationships/presProps" Target="presProps.xml"/><Relationship Id="rId68" Type="http://schemas.openxmlformats.org/officeDocument/2006/relationships/slide" Target="slides/slide64.xml"/><Relationship Id="rId67" Type="http://schemas.openxmlformats.org/officeDocument/2006/relationships/slide" Target="slides/slide63.xml"/><Relationship Id="rId66" Type="http://schemas.openxmlformats.org/officeDocument/2006/relationships/slide" Target="slides/slide62.xml"/><Relationship Id="rId65" Type="http://schemas.openxmlformats.org/officeDocument/2006/relationships/slide" Target="slides/slide61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60" Type="http://schemas.openxmlformats.org/officeDocument/2006/relationships/slide" Target="slides/slide56.xml"/><Relationship Id="rId6" Type="http://schemas.openxmlformats.org/officeDocument/2006/relationships/slide" Target="slides/slide2.xml"/><Relationship Id="rId59" Type="http://schemas.openxmlformats.org/officeDocument/2006/relationships/slide" Target="slides/slide55.xml"/><Relationship Id="rId58" Type="http://schemas.openxmlformats.org/officeDocument/2006/relationships/slide" Target="slides/slide54.xml"/><Relationship Id="rId57" Type="http://schemas.openxmlformats.org/officeDocument/2006/relationships/slide" Target="slides/slide53.xml"/><Relationship Id="rId56" Type="http://schemas.openxmlformats.org/officeDocument/2006/relationships/slide" Target="slides/slide52.xml"/><Relationship Id="rId55" Type="http://schemas.openxmlformats.org/officeDocument/2006/relationships/slide" Target="slides/slide51.xml"/><Relationship Id="rId54" Type="http://schemas.openxmlformats.org/officeDocument/2006/relationships/slide" Target="slides/slide50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0" Type="http://schemas.openxmlformats.org/officeDocument/2006/relationships/slide" Target="slides/slide36.xml"/><Relationship Id="rId4" Type="http://schemas.openxmlformats.org/officeDocument/2006/relationships/slide" Target="slides/slide1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673B58EF-4ABD-40F4-ACA4-FE81D742E6DD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微软雅黑" panose="020B0503020204020204" pitchFamily="34" charset="-122"/>
              </a:defRPr>
            </a:lvl1pPr>
          </a:lstStyle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BF2980-540F-4F7F-A4CC-709C5E98033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3107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 smtClean="0"/>
              <a:t>蔡伊影</a:t>
            </a:r>
            <a:endParaRPr lang="zh-CN" altLang="en-US" smtClean="0"/>
          </a:p>
        </p:txBody>
      </p:sp>
      <p:sp>
        <p:nvSpPr>
          <p:cNvPr id="13107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07038670-04A0-477D-BF12-AF5AC4A2C1B0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3517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 smtClean="0"/>
              <a:t>两分钟</a:t>
            </a:r>
            <a:endParaRPr lang="zh-CN" altLang="en-US" smtClean="0"/>
          </a:p>
        </p:txBody>
      </p:sp>
      <p:sp>
        <p:nvSpPr>
          <p:cNvPr id="13517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2ABBF610-34B2-4F5B-AF87-1E4EA9E6DD5C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71682" name="文本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 smtClean="0"/>
              <a:t>你是一个大胖子。请注意，倒车！    赚</a:t>
            </a:r>
            <a:r>
              <a:rPr lang="en-US" altLang="zh-CN" smtClean="0"/>
              <a:t>3</a:t>
            </a:r>
            <a:r>
              <a:rPr lang="zh-CN" altLang="en-US" smtClean="0"/>
              <a:t>块，出五块！</a:t>
            </a:r>
            <a:endParaRPr lang="zh-CN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73730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 smtClean="0"/>
              <a:t>英语老师教英文歌曲，申请优酷账号。</a:t>
            </a:r>
            <a:endParaRPr lang="zh-CN" altLang="en-US" smtClean="0"/>
          </a:p>
        </p:txBody>
      </p:sp>
      <p:sp>
        <p:nvSpPr>
          <p:cNvPr id="73731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759D4D68-3C73-4C3C-B6B9-80AE0E9C975A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90114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 smtClean="0"/>
              <a:t>霹雳舞，三个球杂技，每节课让学生至少笑一次。</a:t>
            </a:r>
            <a:endParaRPr lang="zh-CN" altLang="en-US" smtClean="0"/>
          </a:p>
        </p:txBody>
      </p:sp>
      <p:sp>
        <p:nvSpPr>
          <p:cNvPr id="9011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7134EF3F-FA86-43EF-ACE8-0136EF78BBB8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李健唐僧一样的眼睛。岳云鹏几次伸手，李健没搭理，岳云鹏多么希望李健伸出唐僧一样的手。老师要有唐僧一样的眼睛和手。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45559-5CC2-4CF3-B13C-0EF56EBCF050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/>
              <a:t>把古诗改写成现代诗是一个给新手练习写诗的方法。</a:t>
            </a:r>
            <a:endParaRPr lang="zh-CN" altLang="en-US" dirty="0" smtClean="0">
              <a:effectLst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C315-5849-4899-AA50-8CC0581150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 smtClean="0">
                <a:effectLst/>
              </a:rPr>
              <a:t>如果以一首古诗为蓝本来改写，在这种有很大限制的情况下，写诗反倒变得容易了。是不是很神奇呢？</a:t>
            </a:r>
            <a:endParaRPr lang="zh-CN" altLang="en-US" dirty="0" smtClean="0">
              <a:effectLst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4DC315-5849-4899-AA50-8CC0581150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0342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 smtClean="0"/>
              <a:t>不要复制，更糟糕，睡觉的学生更多。</a:t>
            </a:r>
            <a:endParaRPr lang="zh-CN" altLang="en-US" smtClean="0"/>
          </a:p>
        </p:txBody>
      </p:sp>
      <p:sp>
        <p:nvSpPr>
          <p:cNvPr id="10342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6D7306C8-31F7-4806-8EC3-1D316E4D3990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129026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zh-CN" altLang="en-US" smtClean="0"/>
              <a:t>蔡伊影</a:t>
            </a:r>
            <a:endParaRPr lang="zh-CN" altLang="en-US" smtClean="0"/>
          </a:p>
        </p:txBody>
      </p:sp>
      <p:sp>
        <p:nvSpPr>
          <p:cNvPr id="129027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fld id="{A0C5835D-DBD2-462E-A102-243DE8F29262}" type="slidenum">
              <a:rPr lang="zh-CN" altLang="en-US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457200" y="1058466"/>
            <a:ext cx="8229600" cy="13097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>
              <a:buNone/>
              <a:defRPr sz="15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685800" indent="0">
              <a:buNone/>
              <a:defRPr sz="135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028700" indent="0">
              <a:buNone/>
              <a:defRPr sz="12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371600" indent="0">
              <a:buNone/>
              <a:defRPr sz="12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342900" indent="0">
              <a:buNone/>
              <a:defRPr sz="15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2pPr>
            <a:lvl3pPr marL="685800" indent="0">
              <a:buNone/>
              <a:defRPr sz="135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3pPr>
            <a:lvl4pPr marL="1028700" indent="0">
              <a:buNone/>
              <a:defRPr sz="12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4pPr>
            <a:lvl5pPr marL="1371600" indent="0">
              <a:buNone/>
              <a:defRPr sz="1200" b="1">
                <a:effectLst>
                  <a:outerShdw blurRad="50800" dist="25400" dir="5400000" algn="tl" rotWithShape="0">
                    <a:srgbClr val="000000">
                      <a:alpha val="43137"/>
                    </a:srgbClr>
                  </a:outerShdw>
                </a:effectLst>
              </a:defRPr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8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B0482-C694-4DA5-85E4-84F39542FA19}" type="datetime1">
              <a:rPr lang="zh-CN" altLang="en-US"/>
            </a:fld>
            <a:endParaRPr lang="zh-CN" altLang="en-US"/>
          </a:p>
        </p:txBody>
      </p:sp>
      <p:sp>
        <p:nvSpPr>
          <p:cNvPr id="9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F28983B-5D25-45AA-BD9A-74F00F10979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7200" y="1058466"/>
            <a:ext cx="8229600" cy="13097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B3260-17E0-4FBA-A2B6-394379A6FA09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749C24F-E745-44A0-906F-3B26E4479BD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1100F-000B-4A29-BCFB-E4B422978EE6}" type="datetime1">
              <a:rPr lang="zh-CN" altLang="en-US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120F3BE5-A8DF-473A-B5CC-84D7B2FD3B0F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86063" y="790575"/>
            <a:ext cx="5903912" cy="13097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786050" y="171450"/>
            <a:ext cx="5900752" cy="632210"/>
          </a:xfrm>
        </p:spPr>
        <p:txBody>
          <a:bodyPr anchor="b"/>
          <a:lstStyle>
            <a:lvl1pPr algn="ctr">
              <a:defRPr sz="2100" b="0"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86050" y="857238"/>
            <a:ext cx="5900750" cy="38576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5" y="857238"/>
            <a:ext cx="2257408" cy="3857652"/>
          </a:xfrm>
        </p:spPr>
        <p:txBody>
          <a:bodyPr anchor="ctr"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5A0AAD-A885-466B-9E73-0E4F4CB5D3BD}" type="datetime1">
              <a:rPr lang="zh-CN" altLang="en-US"/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4209BCF-BD0A-42EC-843F-26AF1AE90D1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6400800" cy="514350"/>
          </a:xfrm>
        </p:spPr>
        <p:txBody>
          <a:bodyPr/>
          <a:lstStyle>
            <a:lvl1pPr algn="l">
              <a:defRPr sz="1800" b="0"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01552" y="857250"/>
            <a:ext cx="7223248" cy="2985129"/>
          </a:xfrm>
          <a:prstGeom prst="roundRect">
            <a:avLst>
              <a:gd name="adj" fmla="val 18278"/>
            </a:avLst>
          </a:prstGeom>
          <a:solidFill>
            <a:schemeClr val="accent1">
              <a:tint val="40000"/>
            </a:schemeClr>
          </a:solidFill>
          <a:ln w="50800" cap="rnd">
            <a:gradFill flip="none" rotWithShape="1">
              <a:gsLst>
                <a:gs pos="0">
                  <a:schemeClr val="accent1">
                    <a:shade val="50000"/>
                  </a:schemeClr>
                </a:gs>
                <a:gs pos="20000">
                  <a:schemeClr val="accent2">
                    <a:shade val="50000"/>
                  </a:schemeClr>
                </a:gs>
                <a:gs pos="40000">
                  <a:schemeClr val="accent3">
                    <a:shade val="50000"/>
                  </a:schemeClr>
                </a:gs>
                <a:gs pos="60000">
                  <a:schemeClr val="accent4">
                    <a:shade val="50000"/>
                  </a:schemeClr>
                </a:gs>
                <a:gs pos="80000">
                  <a:schemeClr val="accent5">
                    <a:shade val="50000"/>
                  </a:schemeClr>
                </a:gs>
                <a:gs pos="100000">
                  <a:schemeClr val="accent6">
                    <a:shade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round/>
          </a:ln>
          <a:effectLst>
            <a:outerShdw blurRad="50800" dist="38100" dir="5400000" algn="tl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CN" altLang="en-US" noProof="0" smtClean="0"/>
              <a:t>单击图标添加图片</a:t>
            </a:r>
            <a:endParaRPr 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62200" y="4057650"/>
            <a:ext cx="5657888" cy="603647"/>
          </a:xfrm>
        </p:spPr>
        <p:txBody>
          <a:bodyPr anchor="ctr"/>
          <a:lstStyle>
            <a:lvl1pPr marL="0" indent="0" algn="r">
              <a:buNone/>
              <a:defRPr sz="900" b="0"/>
            </a:lvl1pPr>
            <a:lvl2pPr marL="342900" indent="0" algn="r">
              <a:buNone/>
              <a:defRPr sz="900" b="0"/>
            </a:lvl2pPr>
            <a:lvl3pPr marL="685800" indent="0" algn="r">
              <a:buNone/>
              <a:defRPr sz="900" b="0"/>
            </a:lvl3pPr>
            <a:lvl4pPr marL="1028700" indent="0" algn="r">
              <a:buNone/>
              <a:defRPr sz="900" b="0"/>
            </a:lvl4pPr>
            <a:lvl5pPr marL="1371600" indent="0" algn="r">
              <a:buNone/>
              <a:defRPr sz="900" b="0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5B918-9B61-4A86-A13C-FE8C15B42DDC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E08D44-4CBB-4D54-A874-BC474CAABD67}" type="slidenum">
              <a:rPr lang="zh-CN" altLang="en-US"/>
            </a:fld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1058466"/>
            <a:ext cx="8229600" cy="13097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236D5-DE66-4D86-934B-C9113E8D9484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D351AF1-6B40-4749-9320-E868DB32700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215206" y="205979"/>
            <a:ext cx="1471594" cy="4508912"/>
          </a:xfrm>
        </p:spPr>
        <p:txBody>
          <a:bodyPr vert="eaVert"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686568" cy="4508912"/>
          </a:xfrm>
        </p:spPr>
        <p:txBody>
          <a:bodyPr vert="eaVert"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35DD8-9139-4D40-85A4-BAFE034E56D2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03D53C9-3F52-4DE7-91E8-51FA15C41587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3400" y="309563"/>
            <a:ext cx="8229600" cy="422672"/>
          </a:xfr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807244"/>
            <a:ext cx="4038600" cy="3936206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807244"/>
            <a:ext cx="4038600" cy="3936206"/>
          </a:xfrm>
        </p:spPr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zh-CN" alt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67503-C490-477B-A33B-62E1F36639A2}" type="datetime1">
              <a:rPr lang="zh-CN" altLang="en-US">
                <a:solidFill>
                  <a:srgbClr val="2F2F2F">
                    <a:lumMod val="75000"/>
                    <a:lumOff val="25000"/>
                  </a:srgbClr>
                </a:solidFill>
              </a:rPr>
            </a:fld>
            <a:endParaRPr lang="en-US" altLang="zh-CN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>
              <a:solidFill>
                <a:srgbClr val="2F2F2F">
                  <a:lumMod val="75000"/>
                  <a:lumOff val="25000"/>
                </a:srgbClr>
              </a:solidFill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A7A0E-6950-4F09-871F-24E0ADFA449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4E37400-0646-4690-B3CD-AFE7E074604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543FE73-A404-45C1-B77A-6DB3BD9EA9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6C7970AC-7DF2-429C-8FB0-BA8AB0BBD25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E7A7AC83-91F5-4EAE-BEA3-1F236B7C253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57200" y="1058466"/>
            <a:ext cx="8229600" cy="13097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4" name="日期占位符 2"/>
          <p:cNvSpPr>
            <a:spLocks noGrp="1"/>
          </p:cNvSpPr>
          <p:nvPr>
            <p:ph type="dt" sz="half" idx="10"/>
          </p:nvPr>
        </p:nvSpPr>
        <p:spPr>
          <a:xfrm>
            <a:off x="76200" y="4800601"/>
            <a:ext cx="3200400" cy="2131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B3260-17E0-4FBA-A2B6-394379A6FA09}" type="datetime1">
              <a:rPr lang="zh-CN" altLang="en-US"/>
            </a:fld>
            <a:endParaRPr lang="zh-CN" altLang="en-US"/>
          </a:p>
        </p:txBody>
      </p:sp>
      <p:sp>
        <p:nvSpPr>
          <p:cNvPr id="5" name="页脚占位符 3"/>
          <p:cNvSpPr>
            <a:spLocks noGrp="1"/>
          </p:cNvSpPr>
          <p:nvPr>
            <p:ph type="ftr" sz="quarter" idx="11"/>
          </p:nvPr>
        </p:nvSpPr>
        <p:spPr>
          <a:xfrm>
            <a:off x="5334000" y="4800601"/>
            <a:ext cx="3733800" cy="21312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4114800" y="4800601"/>
            <a:ext cx="914400" cy="213122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749C24F-E745-44A0-906F-3B26E4479BD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5800" y="2397919"/>
            <a:ext cx="7772400" cy="13097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257301"/>
            <a:ext cx="7772400" cy="1153715"/>
          </a:xfrm>
        </p:spPr>
        <p:txBody>
          <a:bodyPr anchor="b"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411015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noProof="1" smtClean="0"/>
              <a:t>单击此处编辑母版副标题样式</a:t>
            </a:r>
            <a:endParaRPr 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CDEBF-D6F4-4B5C-9AB0-BF99A83A77D6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E71F1AE-4031-4ABF-9A67-CC206B12463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57200" y="1058466"/>
            <a:ext cx="8229600" cy="13097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73025" y="4800600"/>
            <a:ext cx="3200400" cy="21312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CFCC2-9E05-47FD-AF01-20A441EC047D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330825" y="4800600"/>
            <a:ext cx="3733800" cy="213122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B3EECE4D-E036-42A8-900D-7AA4D467005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85800" y="2357438"/>
            <a:ext cx="7772400" cy="13097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2357436"/>
            <a:ext cx="7772400" cy="1021556"/>
          </a:xfrm>
        </p:spPr>
        <p:txBody>
          <a:bodyPr anchor="t"/>
          <a:lstStyle>
            <a:lvl1pPr algn="ctr">
              <a:defRPr sz="3000" b="0" cap="all"/>
            </a:lvl1pPr>
          </a:lstStyle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1232296"/>
            <a:ext cx="7772400" cy="1125140"/>
          </a:xfrm>
        </p:spPr>
        <p:txBody>
          <a:bodyPr anchor="b"/>
          <a:lstStyle>
            <a:lvl1pPr marL="0" indent="0" algn="ctr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68FD1-42DA-4B8E-923F-F36211548778}" type="datetime1">
              <a:rPr lang="zh-CN" altLang="en-US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65AF426-A853-4EFB-B8B6-DC16EDA497C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57200" y="1058466"/>
            <a:ext cx="8229600" cy="13097"/>
          </a:xfrm>
          <a:prstGeom prst="rect">
            <a:avLst/>
          </a:prstGeom>
          <a:gradFill>
            <a:gsLst>
              <a:gs pos="0">
                <a:schemeClr val="accent1">
                  <a:tint val="40000"/>
                  <a:alpha val="20000"/>
                </a:schemeClr>
              </a:gs>
              <a:gs pos="50000">
                <a:schemeClr val="accent1">
                  <a:alpha val="40000"/>
                </a:schemeClr>
              </a:gs>
              <a:gs pos="100000">
                <a:schemeClr val="accent1">
                  <a:tint val="40000"/>
                  <a:alpha val="5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en-US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noProof="1" smtClean="0"/>
              <a:t>单击此处编辑母版文本样式</a:t>
            </a:r>
            <a:endParaRPr lang="zh-CN" altLang="en-US" noProof="1" smtClean="0"/>
          </a:p>
          <a:p>
            <a:pPr lvl="1"/>
            <a:r>
              <a:rPr lang="zh-CN" altLang="en-US" noProof="1" smtClean="0"/>
              <a:t>第二级</a:t>
            </a:r>
            <a:endParaRPr lang="zh-CN" altLang="en-US" noProof="1" smtClean="0"/>
          </a:p>
          <a:p>
            <a:pPr lvl="2"/>
            <a:r>
              <a:rPr lang="zh-CN" altLang="en-US" noProof="1" smtClean="0"/>
              <a:t>第三级</a:t>
            </a:r>
            <a:endParaRPr lang="zh-CN" altLang="en-US" noProof="1" smtClean="0"/>
          </a:p>
          <a:p>
            <a:pPr lvl="3"/>
            <a:r>
              <a:rPr lang="zh-CN" altLang="en-US" noProof="1" smtClean="0"/>
              <a:t>第四级</a:t>
            </a:r>
            <a:endParaRPr lang="zh-CN" altLang="en-US" noProof="1" smtClean="0"/>
          </a:p>
          <a:p>
            <a:pPr lvl="4"/>
            <a:r>
              <a:rPr lang="zh-CN" altLang="en-US" noProof="1" smtClean="0"/>
              <a:t>第五级</a:t>
            </a:r>
            <a:endParaRPr lang="en-US" noProof="1"/>
          </a:p>
        </p:txBody>
      </p:sp>
      <p:sp>
        <p:nvSpPr>
          <p:cNvPr id="6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1E8E3-18F7-4BFD-8213-F3AD5D852F64}" type="datetime1">
              <a:rPr lang="zh-CN" altLang="en-US"/>
            </a:fld>
            <a:endParaRPr lang="zh-CN" altLang="en-US"/>
          </a:p>
        </p:txBody>
      </p:sp>
      <p:sp>
        <p:nvSpPr>
          <p:cNvPr id="7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ABF251E-F91C-42EC-A29E-CCB44835F41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4" Type="http://schemas.openxmlformats.org/officeDocument/2006/relationships/theme" Target="../theme/theme2.xml"/><Relationship Id="rId13" Type="http://schemas.openxmlformats.org/officeDocument/2006/relationships/image" Target="../media/image3.jpeg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008960"/>
            <a:ext cx="9144000" cy="13454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051" name="标题占位符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2052" name="文本占位符 2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200150"/>
            <a:ext cx="82296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6200" y="4800600"/>
            <a:ext cx="3200400" cy="213122"/>
          </a:xfrm>
          <a:prstGeom prst="rect">
            <a:avLst/>
          </a:prstGeom>
        </p:spPr>
        <p:txBody>
          <a:bodyPr vert="horz" rtlCol="0" anchor="b"/>
          <a:lstStyle>
            <a:lvl1pPr algn="l" eaLnBrk="1" latinLnBrk="0" hangingPunct="1">
              <a:buFontTx/>
              <a:buNone/>
              <a:defRPr kumimoji="0" sz="135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22A882-1DEC-4430-9D51-C57A14314FEC}" type="datetime1">
              <a:rPr lang="zh-CN" altLang="en-US">
                <a:latin typeface="Arial" panose="020B0604020202020204" pitchFamily="34" charset="0"/>
                <a:ea typeface="宋体" panose="02010600030101010101" pitchFamily="2" charset="-122"/>
              </a:rPr>
            </a:fld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5334000" y="4800600"/>
            <a:ext cx="3733800" cy="213122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buFontTx/>
              <a:buNone/>
              <a:defRPr kumimoji="0" sz="825">
                <a:solidFill>
                  <a:srgbClr val="2F2F2F">
                    <a:lumMod val="75000"/>
                    <a:lumOff val="25000"/>
                  </a:srgbClr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4114800" y="4800600"/>
            <a:ext cx="914400" cy="213122"/>
          </a:xfrm>
          <a:prstGeom prst="rect">
            <a:avLst/>
          </a:prstGeom>
          <a:noFill/>
        </p:spPr>
        <p:txBody>
          <a:bodyPr vert="horz" wrap="square" lIns="45720" tIns="45720" rIns="45720" bIns="45720" numCol="1" anchor="ctr" anchorCtr="0" compatLnSpc="1"/>
          <a:lstStyle>
            <a:lvl1pPr algn="ctr">
              <a:defRPr sz="825">
                <a:solidFill>
                  <a:srgbClr val="636363"/>
                </a:solidFill>
                <a:latin typeface="Georgia" panose="0204050205040502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fld id="{D018AE59-2387-4114-8C35-A184531401C0}" type="slidenum">
              <a:rPr lang="zh-CN" altLang="en-US">
                <a:ea typeface="宋体" panose="02010600030101010101" pitchFamily="2" charset="-122"/>
              </a:rPr>
            </a:fld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0"/>
            <a:ext cx="9144000" cy="8096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50000">
                <a:schemeClr val="accent1">
                  <a:tint val="20000"/>
                </a:schemeClr>
              </a:gs>
              <a:gs pos="100000">
                <a:schemeClr val="accent1">
                  <a:alpha val="40000"/>
                </a:schemeClr>
              </a:gs>
            </a:gsLst>
            <a:lin ang="0" scaled="1"/>
          </a:gra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800">
              <a:solidFill>
                <a:prstClr val="white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Franklin Gothic Medium" panose="020B0603020102020204" pitchFamily="34" charset="0"/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257175" indent="-257175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ß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3995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Þ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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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SzPct val="50000"/>
        <a:buFont typeface="Wingdings 2" panose="05020102010507070707" pitchFamily="18" charset="2"/>
        <a:buChar char="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15000"/>
        </a:spcBef>
        <a:buFont typeface="Arial" panose="020B0604020202020204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15000"/>
        </a:spcBef>
        <a:buFont typeface="Arial" panose="020B0604020202020204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15000"/>
        </a:spcBef>
        <a:buFont typeface="Arial" panose="020B0604020202020204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15000"/>
        </a:spcBef>
        <a:buFont typeface="Arial" panose="020B0604020202020204"/>
        <a:buChar char="•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0.jpe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5.jpeg"/><Relationship Id="rId1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5.jpeg"/><Relationship Id="rId1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0.png"/><Relationship Id="rId1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3.jpeg"/><Relationship Id="rId1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7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.v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1.bin"/><Relationship Id="rId3" Type="http://schemas.openxmlformats.org/officeDocument/2006/relationships/image" Target="../media/image12.png"/><Relationship Id="rId2" Type="http://schemas.openxmlformats.org/officeDocument/2006/relationships/tags" Target="../tags/tag1.xml"/><Relationship Id="rId1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75.jpeg"/><Relationship Id="rId1" Type="http://schemas.openxmlformats.org/officeDocument/2006/relationships/image" Target="../media/image8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3.jpeg"/><Relationship Id="rId1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4.jpeg"/><Relationship Id="rId1" Type="http://schemas.openxmlformats.org/officeDocument/2006/relationships/hyperlink" Target="http://pic.sogou.com/d?query=%CF%F3%C6%E5&amp;mode=1&amp;did=9" TargetMode="External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image" Target="../media/image8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9.jpeg"/><Relationship Id="rId1" Type="http://schemas.openxmlformats.org/officeDocument/2006/relationships/image" Target="../media/image88.jpe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image" Target="../media/image90.jpeg"/></Relationships>
</file>

<file path=ppt/slides/_rels/slide5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5.jpeg"/><Relationship Id="rId2" Type="http://schemas.openxmlformats.org/officeDocument/2006/relationships/image" Target="../media/image94.png"/><Relationship Id="rId1" Type="http://schemas.openxmlformats.org/officeDocument/2006/relationships/image" Target="../media/image93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tags" Target="../tags/tag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9.png"/><Relationship Id="rId1" Type="http://schemas.openxmlformats.org/officeDocument/2006/relationships/image" Target="../media/image98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0.jpeg"/></Relationships>
</file>

<file path=ppt/slides/_rels/slide6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86.jpeg"/><Relationship Id="rId4" Type="http://schemas.openxmlformats.org/officeDocument/2006/relationships/image" Target="../media/image72.jpeg"/><Relationship Id="rId3" Type="http://schemas.openxmlformats.org/officeDocument/2006/relationships/image" Target="../media/image68.jpeg"/><Relationship Id="rId2" Type="http://schemas.openxmlformats.org/officeDocument/2006/relationships/image" Target="../media/image65.jpeg"/><Relationship Id="rId1" Type="http://schemas.openxmlformats.org/officeDocument/2006/relationships/image" Target="../media/image6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2.v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png"/><Relationship Id="rId3" Type="http://schemas.openxmlformats.org/officeDocument/2006/relationships/tags" Target="../tags/tag4.xml"/><Relationship Id="rId2" Type="http://schemas.openxmlformats.org/officeDocument/2006/relationships/image" Target="../media/image19.png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矩形 619"/>
          <p:cNvSpPr/>
          <p:nvPr/>
        </p:nvSpPr>
        <p:spPr>
          <a:xfrm>
            <a:off x="0" y="2188378"/>
            <a:ext cx="9144000" cy="13936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/>
          </a:p>
        </p:txBody>
      </p:sp>
      <p:grpSp>
        <p:nvGrpSpPr>
          <p:cNvPr id="602" name="组合 601"/>
          <p:cNvGrpSpPr/>
          <p:nvPr/>
        </p:nvGrpSpPr>
        <p:grpSpPr>
          <a:xfrm>
            <a:off x="1021700" y="2007333"/>
            <a:ext cx="301060" cy="301060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03" name="同心圆 60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604" name="椭圆 60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grpSp>
        <p:nvGrpSpPr>
          <p:cNvPr id="608" name="组合 607"/>
          <p:cNvGrpSpPr/>
          <p:nvPr/>
        </p:nvGrpSpPr>
        <p:grpSpPr>
          <a:xfrm>
            <a:off x="1449976" y="1538334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09" name="同心圆 60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610" name="椭圆 60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grpSp>
        <p:nvGrpSpPr>
          <p:cNvPr id="611" name="组合 610"/>
          <p:cNvGrpSpPr/>
          <p:nvPr/>
        </p:nvGrpSpPr>
        <p:grpSpPr>
          <a:xfrm>
            <a:off x="432219" y="3676774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12" name="同心圆 6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613" name="椭圆 61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grpSp>
        <p:nvGrpSpPr>
          <p:cNvPr id="616" name="组合 615"/>
          <p:cNvGrpSpPr/>
          <p:nvPr/>
        </p:nvGrpSpPr>
        <p:grpSpPr>
          <a:xfrm>
            <a:off x="7801858" y="3525186"/>
            <a:ext cx="713989" cy="71398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7" name="同心圆 6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618" name="椭圆 6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</p:grpSp>
      <p:sp>
        <p:nvSpPr>
          <p:cNvPr id="622" name="TextBox 7"/>
          <p:cNvSpPr>
            <a:spLocks noChangeArrowheads="1"/>
          </p:cNvSpPr>
          <p:nvPr/>
        </p:nvSpPr>
        <p:spPr bwMode="auto">
          <a:xfrm>
            <a:off x="371579" y="2546783"/>
            <a:ext cx="8492826" cy="67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3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提高学生学习兴趣的</a:t>
            </a:r>
            <a:r>
              <a:rPr lang="zh-CN" altLang="en-US" sz="3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策略</a:t>
            </a:r>
            <a:endParaRPr lang="zh-CN" altLang="en-US" sz="3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TextBox 7"/>
          <p:cNvSpPr>
            <a:spLocks noChangeArrowheads="1"/>
          </p:cNvSpPr>
          <p:nvPr/>
        </p:nvSpPr>
        <p:spPr bwMode="auto">
          <a:xfrm>
            <a:off x="1898898" y="4083894"/>
            <a:ext cx="4464496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24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长沙教育学院  </a:t>
            </a:r>
            <a:r>
              <a:rPr lang="zh-CN" altLang="en-US" sz="2400" b="1" dirty="0" smtClean="0">
                <a:effectLst/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汤新文</a:t>
            </a:r>
            <a:endParaRPr lang="zh-CN" altLang="en-US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defTabSz="914400">
              <a:lnSpc>
                <a:spcPct val="150000"/>
              </a:lnSpc>
            </a:pPr>
            <a:endParaRPr lang="zh-CN" altLang="en-US" sz="2400" b="1" dirty="0">
              <a:effectLst/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135117" y="185439"/>
            <a:ext cx="4731482" cy="648289"/>
            <a:chOff x="1135117" y="185439"/>
            <a:chExt cx="4731482" cy="648289"/>
          </a:xfrm>
        </p:grpSpPr>
        <p:sp>
          <p:nvSpPr>
            <p:cNvPr id="28" name="文本框 7"/>
            <p:cNvSpPr txBox="1"/>
            <p:nvPr/>
          </p:nvSpPr>
          <p:spPr>
            <a:xfrm>
              <a:off x="1135117" y="185439"/>
              <a:ext cx="25136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800" b="1" dirty="0">
                <a:solidFill>
                  <a:srgbClr val="9F251C"/>
                </a:solidFill>
                <a:latin typeface="钟齐志莽行书" panose="02010600030101010101" pitchFamily="2" charset="-122"/>
                <a:ea typeface="钟齐志莽行书" panose="02010600030101010101" pitchFamily="2" charset="-122"/>
              </a:endParaRPr>
            </a:p>
          </p:txBody>
        </p:sp>
        <p:sp>
          <p:nvSpPr>
            <p:cNvPr id="29" name="文本框 8"/>
            <p:cNvSpPr txBox="1"/>
            <p:nvPr/>
          </p:nvSpPr>
          <p:spPr>
            <a:xfrm>
              <a:off x="1170343" y="464396"/>
              <a:ext cx="4696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CHANGSHA EDUCATION COLLEGE</a:t>
              </a:r>
              <a:endPara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31" name="Picture 2" descr="D:\教师培训工作\0模板\航拍 图标\教院图标\院名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22" y="91631"/>
            <a:ext cx="1611502" cy="44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D:\教师培训工作\0模板\航拍 图标\教院图标\教育学院院徽（白底）16-4-1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9" y="89535"/>
            <a:ext cx="753041" cy="75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1.46123E-6 L 0.20451 0.58418 " pathEditMode="relative" rAng="0" ptsTypes="AA">
                                      <p:cBhvr>
                                        <p:cTn id="13" dur="500" spd="-10000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91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2.5E-6 6.17284E-7 L -0.71736 -0.40556 " pathEditMode="relative" rAng="0" ptsTypes="AA">
                                      <p:cBhvr>
                                        <p:cTn id="22" dur="500" spd="-100000" fill="hold"/>
                                        <p:tgtEl>
                                          <p:spTgt spid="6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3.20988E-6 L 1.0349 -0.87346 " pathEditMode="relative" rAng="0" ptsTypes="AA">
                                      <p:cBhvr>
                                        <p:cTn id="31" dur="500" spd="-100000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36" y="-436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4.44444E-6 4.32099E-6 L -0.64115 -0.9497 " pathEditMode="relative" rAng="0" ptsTypes="AA">
                                      <p:cBhvr>
                                        <p:cTn id="40" dur="500" spd="-100000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"/>
                            </p:stCondLst>
                            <p:childTnLst>
                              <p:par>
                                <p:cTn id="46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" grpId="0" bldLvl="0" animBg="1"/>
      <p:bldP spid="622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"/>
          <a:srcRect b="5131"/>
          <a:stretch>
            <a:fillRect/>
          </a:stretch>
        </p:blipFill>
        <p:spPr>
          <a:xfrm>
            <a:off x="1978660" y="788670"/>
            <a:ext cx="3001010" cy="3654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47185"/>
          <a:stretch>
            <a:fillRect/>
          </a:stretch>
        </p:blipFill>
        <p:spPr>
          <a:xfrm>
            <a:off x="2346960" y="961390"/>
            <a:ext cx="5161280" cy="33985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矩形 5"/>
          <p:cNvSpPr>
            <a:spLocks noChangeArrowheads="1"/>
          </p:cNvSpPr>
          <p:nvPr/>
        </p:nvSpPr>
        <p:spPr bwMode="auto">
          <a:xfrm>
            <a:off x="1115060" y="1673860"/>
            <a:ext cx="7173595" cy="2654935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lstStyle/>
          <a:p>
            <a:pPr marL="342900" indent="-342900" eaLnBrk="0" hangingPunct="0">
              <a:defRPr/>
            </a:pPr>
            <a:r>
              <a:rPr lang="en-US" altLang="zh-CN" sz="2400" dirty="0">
                <a:solidFill>
                  <a:srgbClr val="0000CC"/>
                </a:solidFill>
                <a:latin typeface="Franklin Gothic Medium" panose="020B0603020102020204"/>
                <a:sym typeface="+mn-ea"/>
              </a:rPr>
              <a:t>      </a:t>
            </a:r>
            <a:r>
              <a:rPr lang="zh-CN" altLang="zh-CN" sz="2800" b="1" dirty="0">
                <a:solidFill>
                  <a:srgbClr val="0000CC"/>
                </a:solidFill>
                <a:latin typeface="Franklin Gothic Medium" panose="020B0603020102020204"/>
                <a:sym typeface="+mn-ea"/>
              </a:rPr>
              <a:t>兴趣是个体力求认识某种事物或从事某项活动的心理倾向。</a:t>
            </a:r>
            <a:endParaRPr lang="en-US" altLang="zh-CN" sz="2800" b="1" dirty="0">
              <a:solidFill>
                <a:srgbClr val="0000CC"/>
              </a:solidFill>
              <a:latin typeface="Franklin Gothic Medium" panose="020B0603020102020204"/>
              <a:sym typeface="+mn-ea"/>
            </a:endParaRPr>
          </a:p>
          <a:p>
            <a:pPr marL="342900" indent="-342900" eaLnBrk="0" hangingPunct="0">
              <a:buFont typeface="Arial" panose="020B0604020202020204" pitchFamily="34" charset="0"/>
              <a:buChar char="•"/>
              <a:defRPr/>
            </a:pPr>
            <a:endParaRPr lang="en-US" altLang="zh-CN" sz="2400" dirty="0">
              <a:solidFill>
                <a:srgbClr val="0000CC"/>
              </a:solidFill>
              <a:latin typeface="Franklin Gothic Medium" panose="020B0603020102020204"/>
              <a:sym typeface="+mn-ea"/>
            </a:endParaRPr>
          </a:p>
          <a:p>
            <a:pPr marL="342900" indent="-342900" eaLnBrk="0" hangingPunct="0">
              <a:defRPr/>
            </a:pPr>
            <a:r>
              <a:rPr lang="en-US" altLang="zh-CN" sz="2400" dirty="0">
                <a:solidFill>
                  <a:srgbClr val="0000CC"/>
                </a:solidFill>
                <a:latin typeface="Franklin Gothic Medium" panose="020B0603020102020204"/>
                <a:sym typeface="+mn-ea"/>
              </a:rPr>
              <a:t>     </a:t>
            </a:r>
            <a:endParaRPr lang="zh-CN" altLang="en-US" sz="2400" dirty="0">
              <a:solidFill>
                <a:srgbClr val="0000CC"/>
              </a:solidFill>
              <a:latin typeface="Franklin Gothic Medium" panose="020B0603020102020204"/>
              <a:sym typeface="+mn-ea"/>
            </a:endParaRPr>
          </a:p>
        </p:txBody>
      </p:sp>
      <p:sp>
        <p:nvSpPr>
          <p:cNvPr id="51203" name="矩形 1"/>
          <p:cNvSpPr>
            <a:spLocks noChangeArrowheads="1"/>
          </p:cNvSpPr>
          <p:nvPr/>
        </p:nvSpPr>
        <p:spPr bwMode="auto">
          <a:xfrm>
            <a:off x="1600200" y="1143000"/>
            <a:ext cx="4910138" cy="4381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1.</a:t>
            </a:r>
            <a:r>
              <a:rPr lang="zh-CN" altLang="en-US" sz="3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兴趣的定义</a:t>
            </a:r>
            <a:endParaRPr lang="zh-CN" altLang="en-US" sz="3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9812" y="280447"/>
            <a:ext cx="5084306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一、兴趣是什么？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标题 1"/>
          <p:cNvSpPr>
            <a:spLocks noGrp="1"/>
          </p:cNvSpPr>
          <p:nvPr>
            <p:ph type="title"/>
          </p:nvPr>
        </p:nvSpPr>
        <p:spPr>
          <a:xfrm>
            <a:off x="4857751" y="1143000"/>
            <a:ext cx="2946797" cy="857250"/>
          </a:xfrm>
        </p:spPr>
        <p:txBody>
          <a:bodyPr rtlCol="0">
            <a:normAutofit fontScale="90000"/>
          </a:bodyPr>
          <a:lstStyle/>
          <a:p>
            <a:pPr algn="l" fontAlgn="auto">
              <a:spcAft>
                <a:spcPts val="0"/>
              </a:spcAft>
              <a:defRPr/>
            </a:pPr>
            <a:br>
              <a:rPr lang="zh-CN" altLang="zh-CN" sz="2400" dirty="0">
                <a:solidFill>
                  <a:srgbClr val="0000CC"/>
                </a:solidFill>
                <a:ea typeface="黑体" panose="02010609060101010101" pitchFamily="49" charset="-122"/>
                <a:cs typeface="+mn-cs"/>
              </a:rPr>
            </a:br>
            <a:r>
              <a:rPr lang="zh-CN" altLang="zh-CN" sz="2400" dirty="0">
                <a:solidFill>
                  <a:srgbClr val="0000CC"/>
                </a:solidFill>
                <a:ea typeface="黑体" panose="02010609060101010101" pitchFamily="49" charset="-122"/>
                <a:cs typeface="+mn-cs"/>
              </a:rPr>
              <a:t>“兴趣是最好的老师”</a:t>
            </a:r>
            <a:br>
              <a:rPr lang="zh-CN" altLang="zh-CN" sz="2400" dirty="0">
                <a:solidFill>
                  <a:srgbClr val="0000CC"/>
                </a:solidFill>
                <a:ea typeface="黑体" panose="02010609060101010101" pitchFamily="49" charset="-122"/>
                <a:cs typeface="+mn-cs"/>
              </a:rPr>
            </a:br>
            <a:endParaRPr lang="zh-CN" altLang="zh-CN" sz="2400" dirty="0">
              <a:solidFill>
                <a:srgbClr val="0000CC"/>
              </a:solidFill>
              <a:ea typeface="黑体" panose="02010609060101010101" pitchFamily="49" charset="-122"/>
              <a:cs typeface="+mn-cs"/>
            </a:endParaRPr>
          </a:p>
        </p:txBody>
      </p:sp>
      <p:sp>
        <p:nvSpPr>
          <p:cNvPr id="45059" name="内容占位符 2"/>
          <p:cNvSpPr>
            <a:spLocks noGrp="1" noChangeArrowheads="1"/>
          </p:cNvSpPr>
          <p:nvPr>
            <p:ph idx="1"/>
          </p:nvPr>
        </p:nvSpPr>
        <p:spPr>
          <a:xfrm>
            <a:off x="251520" y="850107"/>
            <a:ext cx="4279999" cy="1294210"/>
          </a:xfrm>
        </p:spPr>
        <p:txBody>
          <a:bodyPr vert="horz" rtlCol="0" anchor="t">
            <a:normAutofit/>
          </a:bodyPr>
          <a:lstStyle/>
          <a:p>
            <a:pPr marL="0" lvl="0" algn="l" fontAlgn="auto"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2400" dirty="0">
              <a:solidFill>
                <a:srgbClr val="0000CC"/>
              </a:solidFill>
              <a:latin typeface="+mj-lt"/>
              <a:ea typeface="黑体" panose="02010609060101010101" pitchFamily="49" charset="-122"/>
              <a:sym typeface="+mn-ea"/>
            </a:endParaRPr>
          </a:p>
          <a:p>
            <a:pPr marL="0" lvl="0" algn="l" fontAlgn="auto"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zh-CN" sz="2400" dirty="0">
                <a:solidFill>
                  <a:srgbClr val="0000CC"/>
                </a:solidFill>
                <a:latin typeface="+mj-lt"/>
                <a:ea typeface="黑体" panose="02010609060101010101" pitchFamily="49" charset="-122"/>
                <a:sym typeface="+mn-ea"/>
              </a:rPr>
              <a:t>“知之者不如好之者，好之者不如乐之者.”</a:t>
            </a:r>
            <a:r>
              <a:rPr lang="zh-CN" altLang="zh-CN" sz="2400" dirty="0">
                <a:solidFill>
                  <a:srgbClr val="0000CC"/>
                </a:solidFill>
                <a:latin typeface="+mj-lt"/>
                <a:ea typeface="黑体" panose="02010609060101010101" pitchFamily="49" charset="-122"/>
                <a:sym typeface="黑体" panose="02010609060101010101" pitchFamily="49" charset="-122"/>
              </a:rPr>
              <a:t>          </a:t>
            </a:r>
            <a:endParaRPr lang="zh-CN" altLang="zh-CN" sz="2400" dirty="0">
              <a:solidFill>
                <a:srgbClr val="0000CC"/>
              </a:solidFill>
              <a:latin typeface="+mj-lt"/>
              <a:ea typeface="黑体" panose="02010609060101010101" pitchFamily="49" charset="-122"/>
              <a:sym typeface="黑体" panose="02010609060101010101" pitchFamily="49" charset="-122"/>
            </a:endParaRPr>
          </a:p>
        </p:txBody>
      </p:sp>
      <p:sp>
        <p:nvSpPr>
          <p:cNvPr id="51203" name="矩形 1"/>
          <p:cNvSpPr>
            <a:spLocks noChangeArrowheads="1"/>
          </p:cNvSpPr>
          <p:nvPr/>
        </p:nvSpPr>
        <p:spPr bwMode="auto">
          <a:xfrm>
            <a:off x="1608535" y="233363"/>
            <a:ext cx="2922984" cy="438150"/>
          </a:xfrm>
          <a:prstGeom prst="rect">
            <a:avLst/>
          </a:prstGeom>
          <a:noFill/>
          <a:ln w="28575">
            <a:solidFill>
              <a:srgbClr val="009900"/>
            </a:solidFill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2.</a:t>
            </a:r>
            <a:r>
              <a:rPr lang="zh-CN" altLang="en-US" sz="3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兴趣的重要性</a:t>
            </a:r>
            <a:endParaRPr lang="zh-CN" altLang="en-US" sz="3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" name="组合 8"/>
          <p:cNvGrpSpPr/>
          <p:nvPr/>
        </p:nvGrpSpPr>
        <p:grpSpPr bwMode="auto">
          <a:xfrm>
            <a:off x="1200150" y="2114550"/>
            <a:ext cx="2686050" cy="2747294"/>
            <a:chOff x="76318" y="2819416"/>
            <a:chExt cx="3581306" cy="3663557"/>
          </a:xfrm>
        </p:grpSpPr>
        <p:pic>
          <p:nvPicPr>
            <p:cNvPr id="37893" name="图片 2054" descr="孔子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86" y="2819416"/>
              <a:ext cx="2362138" cy="358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4" name="矩形 6"/>
            <p:cNvSpPr>
              <a:spLocks noChangeArrowheads="1"/>
            </p:cNvSpPr>
            <p:nvPr/>
          </p:nvSpPr>
          <p:spPr bwMode="auto">
            <a:xfrm>
              <a:off x="76318" y="5867336"/>
              <a:ext cx="1066931" cy="615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</a:pPr>
              <a:r>
                <a:rPr lang="zh-CN" altLang="zh-CN" sz="2400">
                  <a:solidFill>
                    <a:srgbClr val="0000CC"/>
                  </a:solidFill>
                  <a:latin typeface="Franklin Gothic Medium" panose="020B0603020102020204" pitchFamily="34" charset="0"/>
                  <a:sym typeface="黑体" panose="02010609060101010101" pitchFamily="49" charset="-122"/>
                </a:rPr>
                <a:t>孔子</a:t>
              </a:r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" name="组合 9"/>
          <p:cNvGrpSpPr/>
          <p:nvPr/>
        </p:nvGrpSpPr>
        <p:grpSpPr bwMode="auto">
          <a:xfrm>
            <a:off x="4114800" y="2114551"/>
            <a:ext cx="3701774" cy="2633364"/>
            <a:chOff x="3962416" y="2819416"/>
            <a:chExt cx="4936139" cy="3511153"/>
          </a:xfrm>
        </p:grpSpPr>
        <p:pic>
          <p:nvPicPr>
            <p:cNvPr id="37896" name="图片 2056" descr="爱因斯坦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16" y="2819416"/>
              <a:ext cx="2895524" cy="350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7"/>
            <p:cNvSpPr/>
            <p:nvPr/>
          </p:nvSpPr>
          <p:spPr>
            <a:xfrm>
              <a:off x="7010690" y="5715016"/>
              <a:ext cx="188786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zh-CN" sz="2400" dirty="0">
                  <a:solidFill>
                    <a:srgbClr val="0000CC"/>
                  </a:solidFill>
                  <a:latin typeface="Franklin Gothic Medium" panose="020B0603020102020204"/>
                  <a:sym typeface="+mn-ea"/>
                </a:rPr>
                <a:t>爱因斯坦</a:t>
              </a:r>
              <a:endPara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1267460" y="3771900"/>
            <a:ext cx="6155055" cy="829945"/>
          </a:xfrm>
          <a:prstGeom prst="rect">
            <a:avLst/>
          </a:prstGeom>
          <a:noFill/>
          <a:ln w="9525">
            <a:solidFill>
              <a:srgbClr val="0099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>
                <a:solidFill>
                  <a:srgbClr val="0000CC"/>
                </a:solidFill>
                <a:latin typeface="Franklin Gothic Medium" panose="020B0603020102020204" pitchFamily="34" charset="0"/>
                <a:ea typeface="黑体" panose="02010609060101010101" pitchFamily="49" charset="-122"/>
              </a:rPr>
              <a:t>“没有任何兴趣，被迫进行学习，会扼杀学生掌握知识的意图”</a:t>
            </a:r>
            <a:r>
              <a:rPr lang="en-US" altLang="zh-CN" sz="2400">
                <a:solidFill>
                  <a:srgbClr val="0000CC"/>
                </a:solidFill>
                <a:latin typeface="Franklin Gothic Medium" panose="020B0603020102020204" pitchFamily="34" charset="0"/>
                <a:ea typeface="黑体" panose="02010609060101010101" pitchFamily="49" charset="-122"/>
              </a:rPr>
              <a:t>.</a:t>
            </a:r>
            <a:endParaRPr lang="en-US" altLang="zh-CN" sz="2400">
              <a:solidFill>
                <a:srgbClr val="0000CC"/>
              </a:solidFill>
              <a:latin typeface="Franklin Gothic Medium" panose="020B0603020102020204" pitchFamily="34" charset="0"/>
              <a:ea typeface="黑体" panose="02010609060101010101" pitchFamily="49" charset="-122"/>
            </a:endParaRPr>
          </a:p>
        </p:txBody>
      </p:sp>
      <p:pic>
        <p:nvPicPr>
          <p:cNvPr id="39938" name="图片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3" y="242887"/>
            <a:ext cx="1819275" cy="283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矩形 3"/>
          <p:cNvSpPr>
            <a:spLocks noChangeArrowheads="1"/>
          </p:cNvSpPr>
          <p:nvPr/>
        </p:nvSpPr>
        <p:spPr bwMode="auto">
          <a:xfrm>
            <a:off x="3200400" y="3143250"/>
            <a:ext cx="2343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>
                <a:solidFill>
                  <a:srgbClr val="0000CC"/>
                </a:solidFill>
                <a:latin typeface="Franklin Gothic Medium" panose="020B0603020102020204" pitchFamily="34" charset="0"/>
                <a:sym typeface="+mn-ea"/>
              </a:rPr>
              <a:t>乌申斯基</a:t>
            </a:r>
            <a:r>
              <a:rPr lang="zh-CN" altLang="en-US" sz="2400">
                <a:solidFill>
                  <a:srgbClr val="0000CC"/>
                </a:solidFill>
                <a:latin typeface="Franklin Gothic Medium" panose="020B0603020102020204" pitchFamily="34" charset="0"/>
                <a:sym typeface="+mn-ea"/>
              </a:rPr>
              <a:t>（俄国）</a:t>
            </a: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51" y="1196804"/>
            <a:ext cx="4020125" cy="313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标题 1"/>
          <p:cNvSpPr txBox="1">
            <a:spLocks noChangeArrowheads="1"/>
          </p:cNvSpPr>
          <p:nvPr/>
        </p:nvSpPr>
        <p:spPr bwMode="auto">
          <a:xfrm>
            <a:off x="1485900" y="205979"/>
            <a:ext cx="61722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altLang="zh-CN" sz="3000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</a:t>
            </a:r>
            <a:r>
              <a:rPr lang="zh-CN" altLang="zh-CN" sz="3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兴趣的发展有一定的规律。</a:t>
            </a:r>
            <a:endParaRPr lang="zh-CN" altLang="en-US" sz="30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797935" y="3652520"/>
            <a:ext cx="482409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很原始，好奇，多变，</a:t>
            </a:r>
            <a:r>
              <a:rPr lang="zh-CN" altLang="en-US" sz="1800" b="1" dirty="0" smtClean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不稳定</a:t>
            </a:r>
            <a:endParaRPr lang="zh-CN" altLang="en-US" sz="1800" b="1" dirty="0" smtClean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624580" y="2978785"/>
            <a:ext cx="494474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具有定向、专一、较为稳定的特点</a:t>
            </a:r>
            <a:endParaRPr lang="zh-CN" altLang="zh-CN" sz="18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56280" y="2365375"/>
            <a:ext cx="566229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1800" b="1" dirty="0">
                <a:solidFill>
                  <a:srgbClr val="0000CC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具有自觉、坚持的特点，具有巨大的社会价值</a:t>
            </a:r>
            <a:endParaRPr lang="zh-CN" altLang="zh-CN" sz="1800" b="1" dirty="0">
              <a:solidFill>
                <a:srgbClr val="0000CC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/>
          <p:nvPr/>
        </p:nvSpPr>
        <p:spPr>
          <a:xfrm>
            <a:off x="1326356" y="1151335"/>
            <a:ext cx="6572250" cy="85725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defRPr/>
            </a:pPr>
            <a:r>
              <a:rPr lang="zh-CN" altLang="en-US" sz="3600" dirty="0" smtClean="0">
                <a:solidFill>
                  <a:srgbClr val="0000FF"/>
                </a:solidFill>
                <a:latin typeface="微软雅黑" panose="020B0503020204020204" pitchFamily="34" charset="-122"/>
                <a:sym typeface="+mn-ea"/>
              </a:rPr>
              <a:t>二、</a:t>
            </a:r>
            <a:r>
              <a:rPr lang="zh-CN" altLang="en-US" sz="3600" dirty="0">
                <a:solidFill>
                  <a:srgbClr val="0000FF"/>
                </a:solidFill>
                <a:latin typeface="微软雅黑" panose="020B0503020204020204" pitchFamily="34" charset="-122"/>
                <a:sym typeface="+mn-ea"/>
              </a:rPr>
              <a:t>如何培养学生的学习兴趣？</a:t>
            </a:r>
            <a:endParaRPr lang="zh-CN" altLang="en-US" sz="3600" dirty="0">
              <a:solidFill>
                <a:srgbClr val="0000FF"/>
              </a:solidFill>
              <a:latin typeface="微软雅黑" panose="020B0503020204020204" pitchFamily="34" charset="-122"/>
              <a:sym typeface="+mn-ea"/>
            </a:endParaRPr>
          </a:p>
        </p:txBody>
      </p:sp>
      <p:pic>
        <p:nvPicPr>
          <p:cNvPr id="68610" name="Picture 2" descr="思考3D小人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148" y="2008585"/>
            <a:ext cx="3064669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标题 1"/>
          <p:cNvSpPr txBox="1">
            <a:spLocks noChangeArrowheads="1"/>
          </p:cNvSpPr>
          <p:nvPr/>
        </p:nvSpPr>
        <p:spPr bwMode="auto">
          <a:xfrm>
            <a:off x="1691680" y="162238"/>
            <a:ext cx="67437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dirty="0">
                <a:solidFill>
                  <a:srgbClr val="FF0000"/>
                </a:solidFill>
                <a:latin typeface="Franklin Gothic Medium" panose="020B0603020102020204" pitchFamily="34" charset="0"/>
                <a:ea typeface="微软雅黑" panose="020B0503020204020204" pitchFamily="34" charset="-122"/>
              </a:rPr>
              <a:t>大千世界，各显神通。</a:t>
            </a:r>
            <a:endParaRPr lang="zh-CN" altLang="en-US" sz="2400" dirty="0">
              <a:solidFill>
                <a:srgbClr val="FF0000"/>
              </a:solidFill>
              <a:latin typeface="Franklin Gothic Medium" panose="020B0603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1533525" y="1423988"/>
            <a:ext cx="6400800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700" b="1" dirty="0">
                <a:solidFill>
                  <a:srgbClr val="0000CC"/>
                </a:solidFill>
                <a:latin typeface="Arial" panose="020B0604020202020204" pitchFamily="34" charset="0"/>
              </a:rPr>
              <a:t>1.</a:t>
            </a:r>
            <a:r>
              <a:rPr lang="zh-CN" altLang="en-US" sz="2700" b="1" dirty="0">
                <a:solidFill>
                  <a:srgbClr val="0000CC"/>
                </a:solidFill>
                <a:latin typeface="Arial" panose="020B0604020202020204" pitchFamily="34" charset="0"/>
              </a:rPr>
              <a:t>提升学生关于</a:t>
            </a:r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</a:rPr>
              <a:t>一个知识点</a:t>
            </a:r>
            <a:r>
              <a:rPr lang="zh-CN" altLang="en-US" sz="2700" b="1" dirty="0">
                <a:solidFill>
                  <a:srgbClr val="0000CC"/>
                </a:solidFill>
                <a:latin typeface="Arial" panose="020B0604020202020204" pitchFamily="34" charset="0"/>
              </a:rPr>
              <a:t>兴趣的方法</a:t>
            </a:r>
            <a:r>
              <a:rPr lang="zh-CN" altLang="zh-CN" sz="2700" b="1" dirty="0">
                <a:solidFill>
                  <a:srgbClr val="0000CC"/>
                </a:solidFill>
                <a:latin typeface="Arial" panose="020B0604020202020204" pitchFamily="34" charset="0"/>
              </a:rPr>
              <a:t>。</a:t>
            </a:r>
            <a:endParaRPr lang="zh-CN" altLang="en-US" sz="27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1533525" y="2740819"/>
            <a:ext cx="6236494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700" b="1" dirty="0">
                <a:solidFill>
                  <a:srgbClr val="0000CC"/>
                </a:solidFill>
                <a:latin typeface="Arial" panose="020B0604020202020204" pitchFamily="34" charset="0"/>
              </a:rPr>
              <a:t>2.</a:t>
            </a:r>
            <a:r>
              <a:rPr lang="zh-CN" altLang="en-US" sz="2700" b="1" dirty="0">
                <a:solidFill>
                  <a:srgbClr val="0000CC"/>
                </a:solidFill>
                <a:latin typeface="Arial" panose="020B0604020202020204" pitchFamily="34" charset="0"/>
              </a:rPr>
              <a:t>提升学生关于</a:t>
            </a:r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</a:rPr>
              <a:t>一门学科</a:t>
            </a:r>
            <a:r>
              <a:rPr lang="zh-CN" altLang="en-US" sz="2700" b="1" dirty="0">
                <a:solidFill>
                  <a:srgbClr val="0000CC"/>
                </a:solidFill>
                <a:latin typeface="Arial" panose="020B0604020202020204" pitchFamily="34" charset="0"/>
              </a:rPr>
              <a:t>兴趣的方法</a:t>
            </a:r>
            <a:r>
              <a:rPr lang="zh-CN" altLang="zh-CN" sz="2700" b="1" dirty="0">
                <a:solidFill>
                  <a:srgbClr val="0000CC"/>
                </a:solidFill>
                <a:latin typeface="Arial" panose="020B0604020202020204" pitchFamily="34" charset="0"/>
              </a:rPr>
              <a:t>。</a:t>
            </a:r>
            <a:endParaRPr lang="zh-CN" altLang="en-US" sz="27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1533525" y="3771901"/>
            <a:ext cx="6236494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700" b="1" dirty="0">
                <a:solidFill>
                  <a:srgbClr val="0000CC"/>
                </a:solidFill>
                <a:latin typeface="Arial" panose="020B0604020202020204" pitchFamily="34" charset="0"/>
              </a:rPr>
              <a:t>3.</a:t>
            </a:r>
            <a:r>
              <a:rPr lang="zh-CN" altLang="en-US" sz="2700" b="1" dirty="0">
                <a:solidFill>
                  <a:srgbClr val="0000CC"/>
                </a:solidFill>
                <a:latin typeface="Arial" panose="020B0604020202020204" pitchFamily="34" charset="0"/>
              </a:rPr>
              <a:t>提升学生关于</a:t>
            </a:r>
            <a:r>
              <a:rPr lang="zh-CN" altLang="en-US" sz="2700" b="1" dirty="0">
                <a:solidFill>
                  <a:srgbClr val="FF0000"/>
                </a:solidFill>
                <a:latin typeface="Arial" panose="020B0604020202020204" pitchFamily="34" charset="0"/>
              </a:rPr>
              <a:t>所有学科</a:t>
            </a:r>
            <a:r>
              <a:rPr lang="zh-CN" altLang="en-US" sz="2700" b="1" dirty="0">
                <a:solidFill>
                  <a:srgbClr val="0000CC"/>
                </a:solidFill>
                <a:latin typeface="Arial" panose="020B0604020202020204" pitchFamily="34" charset="0"/>
              </a:rPr>
              <a:t>兴趣的方法</a:t>
            </a:r>
            <a:r>
              <a:rPr lang="zh-CN" altLang="zh-CN" sz="2700" b="1" dirty="0">
                <a:solidFill>
                  <a:srgbClr val="0000CC"/>
                </a:solidFill>
                <a:latin typeface="Arial" panose="020B0604020202020204" pitchFamily="34" charset="0"/>
              </a:rPr>
              <a:t>。</a:t>
            </a:r>
            <a:endParaRPr lang="zh-CN" altLang="en-US" sz="27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矩形 2"/>
          <p:cNvSpPr>
            <a:spLocks noChangeArrowheads="1"/>
          </p:cNvSpPr>
          <p:nvPr/>
        </p:nvSpPr>
        <p:spPr bwMode="auto">
          <a:xfrm>
            <a:off x="1422798" y="514351"/>
            <a:ext cx="6401990" cy="507831"/>
          </a:xfrm>
          <a:prstGeom prst="rect">
            <a:avLst/>
          </a:prstGeom>
          <a:solidFill>
            <a:srgbClr val="FFFF00"/>
          </a:solidFill>
          <a:ln w="9525">
            <a:solidFill>
              <a:srgbClr val="00B0F0"/>
            </a:solidFill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700" b="1">
                <a:solidFill>
                  <a:srgbClr val="FF0000"/>
                </a:solidFill>
                <a:latin typeface="Arial" panose="020B0604020202020204" pitchFamily="34" charset="0"/>
              </a:rPr>
              <a:t>1.</a:t>
            </a:r>
            <a:r>
              <a:rPr lang="zh-CN" altLang="en-US" sz="2700" b="1">
                <a:solidFill>
                  <a:srgbClr val="FF0000"/>
                </a:solidFill>
                <a:latin typeface="Arial" panose="020B0604020202020204" pitchFamily="34" charset="0"/>
              </a:rPr>
              <a:t>提升学生关于一个知识点兴趣的方法</a:t>
            </a:r>
            <a:r>
              <a:rPr lang="zh-CN" altLang="zh-CN" sz="2700" b="1">
                <a:solidFill>
                  <a:srgbClr val="FF0000"/>
                </a:solidFill>
                <a:latin typeface="Arial" panose="020B0604020202020204" pitchFamily="34" charset="0"/>
              </a:rPr>
              <a:t>。</a:t>
            </a:r>
            <a:endParaRPr lang="zh-CN" altLang="zh-CN" sz="27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0898" name="矩形 2"/>
          <p:cNvSpPr>
            <a:spLocks noChangeArrowheads="1"/>
          </p:cNvSpPr>
          <p:nvPr/>
        </p:nvSpPr>
        <p:spPr bwMode="auto">
          <a:xfrm>
            <a:off x="1422797" y="1369219"/>
            <a:ext cx="2205038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）迁移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69" y="2164557"/>
            <a:ext cx="3168254" cy="210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005" y="2164715"/>
            <a:ext cx="2814320" cy="210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矩形 2"/>
          <p:cNvSpPr>
            <a:spLocks noChangeArrowheads="1"/>
          </p:cNvSpPr>
          <p:nvPr/>
        </p:nvSpPr>
        <p:spPr bwMode="auto">
          <a:xfrm>
            <a:off x="1514476" y="600076"/>
            <a:ext cx="4193381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）提高紧张度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72706" name="图片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44" y="1275160"/>
            <a:ext cx="2864644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1275160"/>
            <a:ext cx="304204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图片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3032522"/>
            <a:ext cx="317063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Administrator\Desktop\1-16032320523412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21581"/>
            <a:ext cx="685800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0" b="81511"/>
          <a:stretch>
            <a:fillRect/>
          </a:stretch>
        </p:blipFill>
        <p:spPr bwMode="auto">
          <a:xfrm>
            <a:off x="6606779" y="1221582"/>
            <a:ext cx="1388269" cy="4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矩形 2"/>
          <p:cNvSpPr>
            <a:spLocks noChangeArrowheads="1"/>
          </p:cNvSpPr>
          <p:nvPr/>
        </p:nvSpPr>
        <p:spPr bwMode="auto">
          <a:xfrm>
            <a:off x="1514476" y="600076"/>
            <a:ext cx="4193381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）设置悬念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76802" name="图片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29" y="1079897"/>
            <a:ext cx="3343275" cy="187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文本框 6"/>
          <p:cNvSpPr txBox="1"/>
          <p:nvPr/>
        </p:nvSpPr>
        <p:spPr>
          <a:xfrm>
            <a:off x="1643063" y="4014787"/>
            <a:ext cx="2038350" cy="4154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2100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  </a:t>
            </a:r>
            <a:r>
              <a:rPr lang="zh-CN" altLang="en-US" sz="2100" i="1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r </a:t>
            </a:r>
            <a:r>
              <a:rPr lang="zh-CN" altLang="en-US" sz="2100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= </a:t>
            </a:r>
            <a:r>
              <a:rPr lang="zh-CN" altLang="en-US" sz="2100" i="1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a </a:t>
            </a:r>
            <a:r>
              <a:rPr lang="zh-CN" altLang="en-US" sz="2100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（1-sin</a:t>
            </a:r>
            <a:r>
              <a:rPr lang="zh-CN" altLang="en-US" sz="2100" i="1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θ</a:t>
            </a:r>
            <a:r>
              <a:rPr lang="zh-CN" altLang="en-US" sz="2100" noProof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）</a:t>
            </a:r>
            <a:endParaRPr lang="zh-CN" altLang="en-US" sz="2100" noProof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76804" name="图片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919" y="1584723"/>
            <a:ext cx="2794397" cy="1583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图片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10" y="3078956"/>
            <a:ext cx="2389584" cy="194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横卷形 4"/>
          <p:cNvSpPr/>
          <p:nvPr/>
        </p:nvSpPr>
        <p:spPr>
          <a:xfrm>
            <a:off x="1314450" y="173831"/>
            <a:ext cx="6229350" cy="4114800"/>
          </a:xfrm>
          <a:prstGeom prst="horizontalScroll">
            <a:avLst/>
          </a:prstGeom>
          <a:solidFill>
            <a:srgbClr val="86205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rgbClr val="FFFFF4"/>
              </a:solidFill>
            </a:endParaRPr>
          </a:p>
        </p:txBody>
      </p:sp>
      <p:sp>
        <p:nvSpPr>
          <p:cNvPr id="84994" name="矩形 1"/>
          <p:cNvSpPr>
            <a:spLocks noChangeArrowheads="1"/>
          </p:cNvSpPr>
          <p:nvPr/>
        </p:nvSpPr>
        <p:spPr bwMode="auto">
          <a:xfrm>
            <a:off x="1885950" y="916782"/>
            <a:ext cx="565785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FFFFF4"/>
                </a:solidFill>
                <a:latin typeface="Arial" panose="020B0604020202020204" pitchFamily="34" charset="0"/>
              </a:rPr>
              <a:t>       今天情人节，历史课老师说：“云南有个奇特的寨子女人都不结婚，晚上门口放只鞋，就可以进去住一晚上。”</a:t>
            </a:r>
            <a:endParaRPr lang="zh-CN" altLang="en-US">
              <a:solidFill>
                <a:srgbClr val="FFFFF4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FFFFF4"/>
                </a:solidFill>
                <a:latin typeface="Arial" panose="020B0604020202020204" pitchFamily="34" charset="0"/>
              </a:rPr>
              <a:t>        说毕，全班男生都沸腾了。</a:t>
            </a:r>
            <a:endParaRPr lang="zh-CN" altLang="en-US">
              <a:solidFill>
                <a:srgbClr val="FFFFF4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FFFFF4"/>
                </a:solidFill>
                <a:latin typeface="Arial" panose="020B0604020202020204" pitchFamily="34" charset="0"/>
              </a:rPr>
              <a:t>       </a:t>
            </a:r>
            <a:endParaRPr lang="zh-CN" altLang="en-US">
              <a:solidFill>
                <a:srgbClr val="FFFFF4"/>
              </a:solidFill>
              <a:latin typeface="Arial" panose="020B0604020202020204" pitchFamily="34" charset="0"/>
            </a:endParaRPr>
          </a:p>
        </p:txBody>
      </p:sp>
      <p:sp>
        <p:nvSpPr>
          <p:cNvPr id="86019" name="矩形 2"/>
          <p:cNvSpPr>
            <a:spLocks noChangeArrowheads="1"/>
          </p:cNvSpPr>
          <p:nvPr/>
        </p:nvSpPr>
        <p:spPr bwMode="auto">
          <a:xfrm>
            <a:off x="2057400" y="2114550"/>
            <a:ext cx="53149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FFFFF4"/>
                </a:solidFill>
                <a:latin typeface="Arial" panose="020B0604020202020204" pitchFamily="34" charset="0"/>
              </a:rPr>
              <a:t>     历史老师幽怨地说：“你们再不好好上我的课，我就不告诉你们什么颜色的鞋子代表什么年龄的女人！”</a:t>
            </a:r>
            <a:endParaRPr lang="en-US" altLang="zh-CN">
              <a:solidFill>
                <a:srgbClr val="FFFFF4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</a:pPr>
            <a:r>
              <a:rPr lang="en-US" altLang="zh-CN">
                <a:solidFill>
                  <a:srgbClr val="FFFFF4"/>
                </a:solidFill>
                <a:latin typeface="Arial" panose="020B0604020202020204" pitchFamily="34" charset="0"/>
              </a:rPr>
              <a:t>      </a:t>
            </a:r>
            <a:r>
              <a:rPr lang="zh-CN" altLang="en-US">
                <a:solidFill>
                  <a:srgbClr val="FFFFF4"/>
                </a:solidFill>
                <a:latin typeface="Arial" panose="020B0604020202020204" pitchFamily="34" charset="0"/>
              </a:rPr>
              <a:t>教室里鸦雀无声</a:t>
            </a:r>
            <a:r>
              <a:rPr lang="en-US" altLang="zh-CN">
                <a:solidFill>
                  <a:srgbClr val="FFFFF4"/>
                </a:solidFill>
                <a:latin typeface="Arial" panose="020B0604020202020204" pitchFamily="34" charset="0"/>
              </a:rPr>
              <a:t>…… </a:t>
            </a:r>
            <a:endParaRPr lang="zh-CN" altLang="en-US">
              <a:solidFill>
                <a:srgbClr val="FFFFF4"/>
              </a:solidFill>
              <a:latin typeface="Arial" panose="020B0604020202020204" pitchFamily="34" charset="0"/>
            </a:endParaRPr>
          </a:p>
        </p:txBody>
      </p:sp>
      <p:sp>
        <p:nvSpPr>
          <p:cNvPr id="86020" name="矩形 3"/>
          <p:cNvSpPr>
            <a:spLocks noChangeArrowheads="1"/>
          </p:cNvSpPr>
          <p:nvPr/>
        </p:nvSpPr>
        <p:spPr bwMode="auto">
          <a:xfrm>
            <a:off x="2057400" y="3317081"/>
            <a:ext cx="25827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>
                <a:solidFill>
                  <a:srgbClr val="FFFFF4"/>
                </a:solidFill>
                <a:latin typeface="Arial" panose="020B0604020202020204" pitchFamily="34" charset="0"/>
              </a:rPr>
              <a:t>     这就是知识的力量。</a:t>
            </a:r>
            <a:endParaRPr lang="zh-CN" altLang="en-US">
              <a:solidFill>
                <a:srgbClr val="FFFFF4"/>
              </a:solidFill>
              <a:latin typeface="Arial" panose="020B0604020202020204" pitchFamily="34" charset="0"/>
            </a:endParaRPr>
          </a:p>
        </p:txBody>
      </p:sp>
      <p:pic>
        <p:nvPicPr>
          <p:cNvPr id="84997" name="Picture 2" descr="http://img4.duitang.com/uploads/item/201401/21/20140121083705_YJEdd.thumb.600_0.jpe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260" y="3831431"/>
            <a:ext cx="123944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8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6631" y="3835003"/>
            <a:ext cx="1938338" cy="128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9" name="矩形 7"/>
          <p:cNvSpPr>
            <a:spLocks noChangeArrowheads="1"/>
          </p:cNvSpPr>
          <p:nvPr/>
        </p:nvSpPr>
        <p:spPr bwMode="auto">
          <a:xfrm>
            <a:off x="1543051" y="228600"/>
            <a:ext cx="22765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设置悬念得把握分寸</a:t>
            </a: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9" grpId="0"/>
      <p:bldP spid="860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矩形 2"/>
          <p:cNvSpPr>
            <a:spLocks noChangeArrowheads="1"/>
          </p:cNvSpPr>
          <p:nvPr/>
        </p:nvSpPr>
        <p:spPr bwMode="auto">
          <a:xfrm>
            <a:off x="1514476" y="600076"/>
            <a:ext cx="4193381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4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）重视课堂生成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87042" name="Picture 2" descr="http://www.cd-pa.com/bbs/data/attachment/forum/201507/06/162805of13817zk5zkxlnl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257300"/>
            <a:ext cx="580072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2057401" y="1543051"/>
            <a:ext cx="419338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彩虹欣赏课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2000251" y="2286001"/>
            <a:ext cx="419338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不该让孩子错过的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》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48064" y="183365"/>
            <a:ext cx="3186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solidFill>
                  <a:srgbClr val="333333"/>
                </a:solidFill>
                <a:latin typeface="-apple-system-font"/>
              </a:rPr>
              <a:t>七</a:t>
            </a:r>
            <a:r>
              <a:rPr lang="zh-CN" altLang="en-US" dirty="0" smtClean="0">
                <a:solidFill>
                  <a:srgbClr val="333333"/>
                </a:solidFill>
                <a:latin typeface="-apple-system-font"/>
              </a:rPr>
              <a:t>年级</a:t>
            </a:r>
            <a:r>
              <a:rPr lang="zh-CN" altLang="en-US" dirty="0">
                <a:solidFill>
                  <a:srgbClr val="333333"/>
                </a:solidFill>
                <a:latin typeface="-apple-system-font"/>
              </a:rPr>
              <a:t>语文</a:t>
            </a:r>
            <a:r>
              <a:rPr lang="zh-CN" altLang="en-US" dirty="0" smtClean="0">
                <a:solidFill>
                  <a:srgbClr val="333333"/>
                </a:solidFill>
                <a:latin typeface="-apple-system-font"/>
              </a:rPr>
              <a:t>下</a:t>
            </a:r>
            <a:r>
              <a:rPr lang="zh-CN" altLang="en-US" dirty="0">
                <a:solidFill>
                  <a:srgbClr val="333333"/>
                </a:solidFill>
                <a:latin typeface="-apple-system-font"/>
              </a:rPr>
              <a:t>册综合性</a:t>
            </a:r>
            <a:r>
              <a:rPr lang="zh-CN" altLang="en-US" dirty="0" smtClean="0">
                <a:solidFill>
                  <a:srgbClr val="333333"/>
                </a:solidFill>
                <a:latin typeface="-apple-system-font"/>
              </a:rPr>
              <a:t>学习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5436096" y="512242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  <a:latin typeface="-apple-system-font"/>
              </a:rPr>
              <a:t>“我来写广告词”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12"/>
          <a:stretch>
            <a:fillRect/>
          </a:stretch>
        </p:blipFill>
        <p:spPr>
          <a:xfrm>
            <a:off x="2681790" y="1005576"/>
            <a:ext cx="3672230" cy="249093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817605" y="3908046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srgbClr val="0000FF"/>
                </a:solidFill>
                <a:latin typeface="-apple-system-font"/>
              </a:rPr>
              <a:t>  根据</a:t>
            </a:r>
            <a:r>
              <a:rPr lang="zh-CN" altLang="en-US" b="1" dirty="0">
                <a:solidFill>
                  <a:srgbClr val="0000FF"/>
                </a:solidFill>
                <a:latin typeface="-apple-system-font"/>
              </a:rPr>
              <a:t>广告词的特点与方法，小组合作完成广告语创作，注意体现主题与语言文字的魅力。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86512" y="4574050"/>
            <a:ext cx="25090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-apple-system-font"/>
              </a:rPr>
              <a:t>给老师写“征婚广告”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5536" y="317044"/>
            <a:ext cx="40767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000" dirty="0">
                <a:solidFill>
                  <a:srgbClr val="0000FF"/>
                </a:solidFill>
                <a:latin typeface="+mn-ea"/>
                <a:ea typeface="+mn-ea"/>
              </a:rPr>
              <a:t>浙江杭州景芳中学的</a:t>
            </a:r>
            <a:r>
              <a:rPr lang="en-US" altLang="zh-CN" sz="2000" dirty="0">
                <a:solidFill>
                  <a:srgbClr val="0000FF"/>
                </a:solidFill>
                <a:latin typeface="+mn-ea"/>
                <a:ea typeface="+mn-ea"/>
              </a:rPr>
              <a:t>95</a:t>
            </a:r>
            <a:r>
              <a:rPr lang="zh-CN" altLang="en-US" sz="2000" dirty="0">
                <a:solidFill>
                  <a:srgbClr val="0000FF"/>
                </a:solidFill>
                <a:latin typeface="+mn-ea"/>
                <a:ea typeface="+mn-ea"/>
              </a:rPr>
              <a:t>后教师陈欣</a:t>
            </a:r>
            <a:endParaRPr lang="zh-CN" altLang="en-US" sz="2000" dirty="0">
              <a:solidFill>
                <a:srgbClr val="0000FF"/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67844" y="2193708"/>
            <a:ext cx="3429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-apple-system-font"/>
              </a:rPr>
              <a:t>此女只应天上有，</a:t>
            </a:r>
            <a:endParaRPr lang="en-US" altLang="zh-CN" sz="2400" b="1" dirty="0">
              <a:solidFill>
                <a:srgbClr val="FF0000"/>
              </a:solidFill>
              <a:latin typeface="-apple-system-font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-apple-system-font"/>
              </a:rPr>
              <a:t>人间能得几回瞧。</a:t>
            </a:r>
            <a:endParaRPr lang="en-US" altLang="zh-CN" sz="2400" b="1" dirty="0">
              <a:solidFill>
                <a:srgbClr val="FF0000"/>
              </a:solidFill>
              <a:latin typeface="-apple-system-font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-apple-system-font"/>
              </a:rPr>
              <a:t>琴棋书画样样行，</a:t>
            </a:r>
            <a:endParaRPr lang="en-US" altLang="zh-CN" sz="2400" b="1" dirty="0">
              <a:solidFill>
                <a:srgbClr val="FF0000"/>
              </a:solidFill>
              <a:latin typeface="-apple-system-font"/>
            </a:endParaRPr>
          </a:p>
          <a:p>
            <a:r>
              <a:rPr lang="zh-CN" altLang="en-US" sz="2400" b="1" dirty="0">
                <a:solidFill>
                  <a:srgbClr val="FF0000"/>
                </a:solidFill>
                <a:latin typeface="-apple-system-font"/>
              </a:rPr>
              <a:t>嫁妆试卷千万张。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18500" r="38800" b="26900"/>
          <a:stretch>
            <a:fillRect/>
          </a:stretch>
        </p:blipFill>
        <p:spPr>
          <a:xfrm rot="16200000">
            <a:off x="3747234" y="-979938"/>
            <a:ext cx="1404156" cy="4295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6" b="18667"/>
          <a:stretch>
            <a:fillRect/>
          </a:stretch>
        </p:blipFill>
        <p:spPr>
          <a:xfrm>
            <a:off x="1439652" y="142669"/>
            <a:ext cx="3881601" cy="85918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871700" y="1089232"/>
            <a:ext cx="4212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-apple-system-font"/>
              </a:rPr>
              <a:t>仙女芳龄十八，‘陈’熟稳重，让你每天‘欣’情自在。仙女晨新出现，一路火花闪电。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19" b="38955"/>
          <a:stretch>
            <a:fillRect/>
          </a:stretch>
        </p:blipFill>
        <p:spPr>
          <a:xfrm>
            <a:off x="1331641" y="2234710"/>
            <a:ext cx="3807371" cy="419756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76092" y="2664500"/>
            <a:ext cx="4315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-apple-system-font"/>
              </a:rPr>
              <a:t>我是你的诚‘欣’，你要把我捧在手心。</a:t>
            </a:r>
            <a:endParaRPr lang="zh-CN" altLang="en-US" b="1" dirty="0">
              <a:solidFill>
                <a:srgbClr val="FF0000"/>
              </a:solidFill>
              <a:latin typeface="-apple-system-fon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82" b="24401"/>
          <a:stretch>
            <a:fillRect/>
          </a:stretch>
        </p:blipFill>
        <p:spPr>
          <a:xfrm>
            <a:off x="1413401" y="3450576"/>
            <a:ext cx="6429375" cy="594066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176092" y="4083919"/>
            <a:ext cx="5692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-apple-system-font"/>
              </a:rPr>
              <a:t>美愉悦眼睛，而气质的优雅又使你灵魂入迷。什么样的女人，孕育出什么样的家庭。找女友，选陈欣，好生活将会来临。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70" y="142670"/>
            <a:ext cx="1630069" cy="20856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63727">
            <a:off x="5097816" y="2469867"/>
            <a:ext cx="1817682" cy="705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矩形 2"/>
          <p:cNvSpPr>
            <a:spLocks noChangeArrowheads="1"/>
          </p:cNvSpPr>
          <p:nvPr/>
        </p:nvSpPr>
        <p:spPr bwMode="auto">
          <a:xfrm>
            <a:off x="1514476" y="600076"/>
            <a:ext cx="4193381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5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）提出高质量的问题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88066" name="Picture 2" descr="http://y3.ifengimg.com/51a990702eb76081/2012/0619/rdn_4fdfe167cd09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314450"/>
            <a:ext cx="5086350" cy="285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矩形 3"/>
          <p:cNvSpPr>
            <a:spLocks noChangeArrowheads="1"/>
          </p:cNvSpPr>
          <p:nvPr/>
        </p:nvSpPr>
        <p:spPr bwMode="auto">
          <a:xfrm>
            <a:off x="1882378" y="4343400"/>
            <a:ext cx="56042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100" b="1">
                <a:solidFill>
                  <a:prstClr val="black"/>
                </a:solidFill>
                <a:latin typeface="Arial" panose="020B0604020202020204" pitchFamily="34" charset="0"/>
              </a:rPr>
              <a:t>【</a:t>
            </a:r>
            <a:r>
              <a:rPr lang="zh-CN" altLang="en-US" sz="2100" b="1">
                <a:solidFill>
                  <a:prstClr val="black"/>
                </a:solidFill>
                <a:latin typeface="Arial" panose="020B0604020202020204" pitchFamily="34" charset="0"/>
              </a:rPr>
              <a:t>例</a:t>
            </a:r>
            <a:r>
              <a:rPr lang="en-US" altLang="zh-CN" sz="2100" b="1">
                <a:solidFill>
                  <a:prstClr val="black"/>
                </a:solidFill>
                <a:latin typeface="Arial" panose="020B0604020202020204" pitchFamily="34" charset="0"/>
              </a:rPr>
              <a:t>】</a:t>
            </a:r>
            <a:r>
              <a:rPr lang="zh-CN" altLang="en-US" sz="2100" b="1">
                <a:solidFill>
                  <a:prstClr val="black"/>
                </a:solidFill>
                <a:latin typeface="Arial" panose="020B0604020202020204" pitchFamily="34" charset="0"/>
              </a:rPr>
              <a:t>在绕地正常运行的天宫一号中如何测量物体的质量</a:t>
            </a:r>
            <a:r>
              <a:rPr lang="en-US" altLang="zh-CN" sz="2100" b="1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lang="zh-CN" altLang="en-US" sz="21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8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矩形 2"/>
          <p:cNvSpPr>
            <a:spLocks noChangeArrowheads="1"/>
          </p:cNvSpPr>
          <p:nvPr/>
        </p:nvSpPr>
        <p:spPr bwMode="auto">
          <a:xfrm>
            <a:off x="1428751" y="400051"/>
            <a:ext cx="4193381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6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）改编成歌曲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icture 4" descr="http://image.tupian114.com/20121128/0929107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0" r="6001" b="16772"/>
          <a:stretch>
            <a:fillRect/>
          </a:stretch>
        </p:blipFill>
        <p:spPr bwMode="auto">
          <a:xfrm>
            <a:off x="2685187" y="1289318"/>
            <a:ext cx="394335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45393" y="477390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 smtClean="0">
                <a:solidFill>
                  <a:srgbClr val="AFB591">
                    <a:lumMod val="75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视频歌曲</a:t>
            </a:r>
            <a:endParaRPr lang="en-US" altLang="zh-CN" dirty="0">
              <a:solidFill>
                <a:srgbClr val="AFB591">
                  <a:lumMod val="75000"/>
                </a:srgbClr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矩形 2"/>
          <p:cNvSpPr>
            <a:spLocks noChangeArrowheads="1"/>
          </p:cNvSpPr>
          <p:nvPr/>
        </p:nvSpPr>
        <p:spPr bwMode="auto">
          <a:xfrm>
            <a:off x="1543051" y="457201"/>
            <a:ext cx="4193381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7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）改编成节目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89091" name="Picture 6" descr="http://img1.ooopic.com/00/92/53/97bOOOPIC2ad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794" y="200025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AutoShape 8" descr="http://a4.att.hoodong.com/76/99/01300000167882121324998380250.gif"/>
          <p:cNvSpPr>
            <a:spLocks noChangeAspect="1" noChangeArrowheads="1"/>
          </p:cNvSpPr>
          <p:nvPr/>
        </p:nvSpPr>
        <p:spPr bwMode="auto">
          <a:xfrm>
            <a:off x="1190625" y="-102394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>
              <a:solidFill>
                <a:prstClr val="blac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89093" name="Picture 10" descr="http://img.ph.126.net/Fyv7tSmgmGcoT6olViD4Ng==/49199011179259192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50"/>
          <a:stretch>
            <a:fillRect/>
          </a:stretch>
        </p:blipFill>
        <p:spPr bwMode="auto">
          <a:xfrm>
            <a:off x="4360545" y="2085975"/>
            <a:ext cx="261620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矩形 2"/>
          <p:cNvSpPr>
            <a:spLocks noChangeArrowheads="1"/>
          </p:cNvSpPr>
          <p:nvPr/>
        </p:nvSpPr>
        <p:spPr bwMode="auto">
          <a:xfrm>
            <a:off x="1543050" y="457201"/>
            <a:ext cx="4579144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8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）创造身临其境的感觉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49" y="4774018"/>
            <a:ext cx="10972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AFB591">
                    <a:lumMod val="75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视频教授</a:t>
            </a:r>
            <a:endParaRPr lang="en-US" altLang="zh-CN" dirty="0">
              <a:solidFill>
                <a:srgbClr val="AFB591">
                  <a:lumMod val="75000"/>
                </a:srgbClr>
              </a:solidFill>
              <a:latin typeface="Arial" panose="020B0604020202020204" pitchFamily="3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91139" name="文本框 1"/>
          <p:cNvSpPr txBox="1">
            <a:spLocks noChangeArrowheads="1"/>
          </p:cNvSpPr>
          <p:nvPr/>
        </p:nvSpPr>
        <p:spPr bwMode="auto">
          <a:xfrm>
            <a:off x="3731816" y="4487942"/>
            <a:ext cx="167997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000">
                <a:solidFill>
                  <a:srgbClr val="FF0000"/>
                </a:solidFill>
              </a:rPr>
              <a:t>做实验</a:t>
            </a:r>
            <a:endParaRPr lang="zh-CN" altLang="en-US" sz="3000">
              <a:solidFill>
                <a:srgbClr val="FF0000"/>
              </a:solidFill>
            </a:endParaRPr>
          </a:p>
        </p:txBody>
      </p:sp>
      <p:pic>
        <p:nvPicPr>
          <p:cNvPr id="91140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886" y="1185227"/>
            <a:ext cx="47625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图片 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4" y="273844"/>
            <a:ext cx="6834188" cy="3837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文本框 1"/>
          <p:cNvSpPr txBox="1">
            <a:spLocks noChangeArrowheads="1"/>
          </p:cNvSpPr>
          <p:nvPr/>
        </p:nvSpPr>
        <p:spPr bwMode="auto">
          <a:xfrm>
            <a:off x="3329863" y="4446083"/>
            <a:ext cx="29546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D0D0D"/>
                </a:solidFill>
                <a:latin typeface="华文细黑" panose="02010600040101010101" pitchFamily="2" charset="-122"/>
                <a:ea typeface="华文细黑" panose="02010600040101010101" pitchFamily="2" charset="-122"/>
                <a:sym typeface="Calibri" panose="020F0502020204030204" pitchFamily="34" charset="0"/>
              </a:rPr>
              <a:t>长沙市中小学教师发展中心</a:t>
            </a:r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矩形 2"/>
          <p:cNvSpPr>
            <a:spLocks noChangeArrowheads="1"/>
          </p:cNvSpPr>
          <p:nvPr/>
        </p:nvSpPr>
        <p:spPr bwMode="auto">
          <a:xfrm>
            <a:off x="1314450" y="285751"/>
            <a:ext cx="6236494" cy="507831"/>
          </a:xfrm>
          <a:prstGeom prst="rect">
            <a:avLst/>
          </a:prstGeom>
          <a:solidFill>
            <a:srgbClr val="FFFF00"/>
          </a:solidFill>
          <a:ln w="9525">
            <a:solidFill>
              <a:srgbClr val="00B0F0"/>
            </a:solidFill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700" b="1">
                <a:solidFill>
                  <a:srgbClr val="FF0000"/>
                </a:solidFill>
                <a:latin typeface="Arial" panose="020B0604020202020204" pitchFamily="34" charset="0"/>
              </a:rPr>
              <a:t>2.提升学生关于一门学科兴趣的方法。</a:t>
            </a:r>
            <a:endParaRPr lang="en-US" altLang="zh-CN" sz="27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86019" name="Picture 2" descr="http://www.napai.cn/static_old/team/2015/0702/2015070212430096134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1" y="1771650"/>
            <a:ext cx="3802856" cy="284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矩形 4"/>
          <p:cNvSpPr>
            <a:spLocks noChangeArrowheads="1"/>
          </p:cNvSpPr>
          <p:nvPr/>
        </p:nvSpPr>
        <p:spPr bwMode="auto">
          <a:xfrm>
            <a:off x="1885950" y="1200150"/>
            <a:ext cx="41857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prstClr val="black"/>
                </a:solidFill>
                <a:latin typeface="Arial" panose="020B0604020202020204" pitchFamily="34" charset="0"/>
              </a:rPr>
              <a:t>“在学校内，谁最不容易呀？</a:t>
            </a:r>
            <a:endParaRPr lang="zh-CN" altLang="en-US" sz="24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6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矩形 2"/>
          <p:cNvSpPr>
            <a:spLocks noChangeArrowheads="1"/>
          </p:cNvSpPr>
          <p:nvPr/>
        </p:nvSpPr>
        <p:spPr bwMode="auto">
          <a:xfrm>
            <a:off x="1543051" y="457201"/>
            <a:ext cx="4193381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）从最低目标开始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93186" name="Picture 2" descr="http://i04.pic.sogou.com/391e58275afd931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01"/>
          <a:stretch>
            <a:fillRect/>
          </a:stretch>
        </p:blipFill>
        <p:spPr bwMode="auto">
          <a:xfrm>
            <a:off x="1308497" y="3277167"/>
            <a:ext cx="4061222" cy="147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2"/>
          <p:cNvSpPr>
            <a:spLocks noChangeArrowheads="1"/>
          </p:cNvSpPr>
          <p:nvPr/>
        </p:nvSpPr>
        <p:spPr bwMode="auto">
          <a:xfrm>
            <a:off x="5600700" y="1885950"/>
            <a:ext cx="3028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 b="1">
                <a:solidFill>
                  <a:srgbClr val="0000CC"/>
                </a:solidFill>
                <a:latin typeface="Arial" panose="020B0604020202020204" pitchFamily="34" charset="0"/>
              </a:rPr>
              <a:t>第一</a:t>
            </a:r>
            <a:r>
              <a:rPr lang="zh-CN" alt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天</a:t>
            </a:r>
            <a:r>
              <a:rPr lang="zh-CN" altLang="zh-CN" sz="2400" b="1">
                <a:solidFill>
                  <a:srgbClr val="0000CC"/>
                </a:solidFill>
                <a:latin typeface="Arial" panose="020B0604020202020204" pitchFamily="34" charset="0"/>
              </a:rPr>
              <a:t>，</a:t>
            </a:r>
            <a:r>
              <a:rPr lang="zh-CN" alt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写一句</a:t>
            </a:r>
            <a:r>
              <a:rPr lang="zh-CN" altLang="zh-CN" sz="2400" b="1">
                <a:solidFill>
                  <a:srgbClr val="0000CC"/>
                </a:solidFill>
                <a:latin typeface="Arial" panose="020B0604020202020204" pitchFamily="34" charset="0"/>
              </a:rPr>
              <a:t>。</a:t>
            </a:r>
            <a:endParaRPr lang="zh-CN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2" descr="http://i04.pic.sogou.com/391e58275afd931c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33"/>
          <a:stretch>
            <a:fillRect/>
          </a:stretch>
        </p:blipFill>
        <p:spPr bwMode="auto">
          <a:xfrm>
            <a:off x="1308497" y="1200151"/>
            <a:ext cx="4061222" cy="18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3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596" y="384010"/>
            <a:ext cx="4724400" cy="1866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97" y="1393660"/>
            <a:ext cx="4724400" cy="1714500"/>
          </a:xfrm>
          <a:prstGeom prst="rect">
            <a:avLst/>
          </a:prstGeom>
        </p:spPr>
      </p:pic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5868144" y="1789245"/>
            <a:ext cx="3028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 b="1">
                <a:solidFill>
                  <a:srgbClr val="0000CC"/>
                </a:solidFill>
                <a:latin typeface="Arial" panose="020B0604020202020204" pitchFamily="34" charset="0"/>
              </a:rPr>
              <a:t>第一</a:t>
            </a:r>
            <a:r>
              <a:rPr lang="zh-CN" alt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天</a:t>
            </a:r>
            <a:r>
              <a:rPr lang="zh-CN" altLang="zh-CN" sz="2400" b="1">
                <a:solidFill>
                  <a:srgbClr val="0000CC"/>
                </a:solidFill>
                <a:latin typeface="Arial" panose="020B0604020202020204" pitchFamily="34" charset="0"/>
              </a:rPr>
              <a:t>，</a:t>
            </a:r>
            <a:r>
              <a:rPr lang="zh-CN" alt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写一句</a:t>
            </a:r>
            <a:r>
              <a:rPr lang="zh-CN" altLang="zh-CN" sz="2400" b="1">
                <a:solidFill>
                  <a:srgbClr val="0000CC"/>
                </a:solidFill>
                <a:latin typeface="Arial" panose="020B0604020202020204" pitchFamily="34" charset="0"/>
              </a:rPr>
              <a:t>。</a:t>
            </a:r>
            <a:endParaRPr lang="zh-CN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1" name="矩形 7"/>
          <p:cNvSpPr>
            <a:spLocks noChangeArrowheads="1"/>
          </p:cNvSpPr>
          <p:nvPr/>
        </p:nvSpPr>
        <p:spPr bwMode="auto">
          <a:xfrm>
            <a:off x="5810994" y="2475045"/>
            <a:ext cx="31432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400" b="1">
                <a:solidFill>
                  <a:srgbClr val="0000CC"/>
                </a:solidFill>
                <a:latin typeface="Arial" panose="020B0604020202020204" pitchFamily="34" charset="0"/>
              </a:rPr>
              <a:t>第</a:t>
            </a:r>
            <a:r>
              <a:rPr lang="zh-CN" alt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二天</a:t>
            </a:r>
            <a:r>
              <a:rPr lang="zh-CN" altLang="zh-CN" sz="2400" b="1">
                <a:solidFill>
                  <a:srgbClr val="0000CC"/>
                </a:solidFill>
                <a:latin typeface="Arial" panose="020B0604020202020204" pitchFamily="34" charset="0"/>
              </a:rPr>
              <a:t>，</a:t>
            </a:r>
            <a:r>
              <a:rPr lang="zh-CN" altLang="en-US" sz="2400" b="1">
                <a:solidFill>
                  <a:srgbClr val="0000CC"/>
                </a:solidFill>
                <a:latin typeface="Arial" panose="020B0604020202020204" pitchFamily="34" charset="0"/>
              </a:rPr>
              <a:t>写两句</a:t>
            </a:r>
            <a:r>
              <a:rPr lang="zh-CN" altLang="zh-CN" sz="2400" b="1">
                <a:solidFill>
                  <a:srgbClr val="0000CC"/>
                </a:solidFill>
                <a:latin typeface="Arial" panose="020B0604020202020204" pitchFamily="34" charset="0"/>
              </a:rPr>
              <a:t>。</a:t>
            </a:r>
            <a:endParaRPr lang="zh-CN" altLang="en-US" sz="24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5810994" y="3217995"/>
            <a:ext cx="30289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0000CC"/>
                </a:solidFill>
                <a:latin typeface="Arial" panose="020B0604020202020204" pitchFamily="34" charset="0"/>
              </a:rPr>
              <a:t>……</a:t>
            </a:r>
            <a:endParaRPr lang="zh-CN" altLang="en-US" sz="24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矩形 2"/>
          <p:cNvSpPr>
            <a:spLocks noChangeArrowheads="1"/>
          </p:cNvSpPr>
          <p:nvPr/>
        </p:nvSpPr>
        <p:spPr bwMode="auto">
          <a:xfrm>
            <a:off x="1600200" y="514351"/>
            <a:ext cx="1943100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人物训练</a:t>
            </a:r>
            <a:r>
              <a:rPr lang="zh-CN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。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171950" y="514351"/>
            <a:ext cx="1600200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妈妈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》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543050" y="1314451"/>
            <a:ext cx="5200650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首先写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勤劳的妈妈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》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2514600" y="2215754"/>
            <a:ext cx="285750" cy="21145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914650" y="2044304"/>
            <a:ext cx="4857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）点题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857500" y="2672954"/>
            <a:ext cx="4857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）详写一件事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2971800" y="3244454"/>
            <a:ext cx="4857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）略写一件事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1" name="矩形 10"/>
          <p:cNvSpPr>
            <a:spLocks noChangeArrowheads="1"/>
          </p:cNvSpPr>
          <p:nvPr/>
        </p:nvSpPr>
        <p:spPr bwMode="auto">
          <a:xfrm>
            <a:off x="2914650" y="3873104"/>
            <a:ext cx="48577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4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）点题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1543050" y="4514851"/>
            <a:ext cx="4686300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再写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《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朴素的妈妈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》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09161" y="1958074"/>
            <a:ext cx="3429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/>
              <a:t>我问 </a:t>
            </a:r>
            <a:endParaRPr lang="zh-CN" altLang="en-US" dirty="0"/>
          </a:p>
          <a:p>
            <a:r>
              <a:rPr lang="zh-CN" altLang="en-US" dirty="0"/>
              <a:t>松树下的小孩：</a:t>
            </a:r>
            <a:endParaRPr lang="zh-CN" altLang="en-US" dirty="0"/>
          </a:p>
          <a:p>
            <a:r>
              <a:rPr lang="zh-CN" altLang="en-US" dirty="0"/>
              <a:t>“你师父呢？”</a:t>
            </a:r>
            <a:endParaRPr lang="zh-CN" altLang="en-US" dirty="0"/>
          </a:p>
          <a:p>
            <a:r>
              <a:rPr lang="zh-CN" altLang="en-US" dirty="0"/>
              <a:t>小孩答： </a:t>
            </a:r>
            <a:endParaRPr lang="zh-CN" altLang="en-US" dirty="0"/>
          </a:p>
          <a:p>
            <a:r>
              <a:rPr lang="zh-CN" altLang="en-US" dirty="0"/>
              <a:t>“师父采药去了。” </a:t>
            </a:r>
            <a:endParaRPr lang="zh-CN" altLang="en-US" dirty="0"/>
          </a:p>
          <a:p>
            <a:r>
              <a:rPr lang="zh-CN" altLang="en-US" dirty="0"/>
              <a:t>我又问小孩：</a:t>
            </a:r>
            <a:endParaRPr lang="zh-CN" altLang="en-US" dirty="0"/>
          </a:p>
          <a:p>
            <a:r>
              <a:rPr lang="zh-CN" altLang="en-US" dirty="0"/>
              <a:t>“去哪采药了？” </a:t>
            </a:r>
            <a:endParaRPr lang="zh-CN" altLang="en-US" dirty="0"/>
          </a:p>
          <a:p>
            <a:r>
              <a:rPr lang="zh-CN" altLang="en-US" dirty="0"/>
              <a:t>“山里面。” </a:t>
            </a:r>
            <a:endParaRPr lang="zh-CN" altLang="en-US" dirty="0"/>
          </a:p>
          <a:p>
            <a:r>
              <a:rPr lang="zh-CN" altLang="en-US" dirty="0"/>
              <a:t>“山的哪里面？” </a:t>
            </a:r>
            <a:endParaRPr lang="zh-CN" altLang="en-US" dirty="0"/>
          </a:p>
          <a:p>
            <a:r>
              <a:rPr lang="zh-CN" altLang="en-US" dirty="0"/>
              <a:t>小孩又答：</a:t>
            </a:r>
            <a:endParaRPr lang="zh-CN" altLang="en-US" dirty="0"/>
          </a:p>
          <a:p>
            <a:r>
              <a:rPr lang="zh-CN" altLang="en-US" dirty="0"/>
              <a:t>“云里面。”</a:t>
            </a:r>
            <a:endParaRPr lang="zh-CN" altLang="en-US" dirty="0"/>
          </a:p>
        </p:txBody>
      </p:sp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1600200" y="514351"/>
            <a:ext cx="1945686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0000CC"/>
                </a:solidFill>
                <a:latin typeface="Arial" panose="020B0604020202020204" pitchFamily="34" charset="0"/>
              </a:rPr>
              <a:t>写现代诗</a:t>
            </a:r>
            <a:endParaRPr lang="zh-CN" altLang="en-US" sz="27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984854" y="1287236"/>
            <a:ext cx="1176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找师父 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5382091" y="1869673"/>
            <a:ext cx="238177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</a:rPr>
              <a:t>寻隐者不遇 </a:t>
            </a:r>
            <a:endParaRPr lang="zh-CN" altLang="en-US" sz="2400" dirty="0">
              <a:solidFill>
                <a:srgbClr val="0000FF"/>
              </a:solidFill>
            </a:endParaRPr>
          </a:p>
          <a:p>
            <a:pPr algn="ctr"/>
            <a:r>
              <a:rPr lang="en-US" altLang="zh-CN" dirty="0" smtClean="0">
                <a:solidFill>
                  <a:srgbClr val="0000FF"/>
                </a:solidFill>
              </a:rPr>
              <a:t>【</a:t>
            </a:r>
            <a:r>
              <a:rPr lang="zh-CN" altLang="en-US" dirty="0">
                <a:solidFill>
                  <a:srgbClr val="0000FF"/>
                </a:solidFill>
              </a:rPr>
              <a:t>唐</a:t>
            </a:r>
            <a:r>
              <a:rPr lang="en-US" altLang="zh-CN" dirty="0">
                <a:solidFill>
                  <a:srgbClr val="0000FF"/>
                </a:solidFill>
              </a:rPr>
              <a:t>】</a:t>
            </a:r>
            <a:r>
              <a:rPr lang="zh-CN" altLang="en-US" dirty="0">
                <a:solidFill>
                  <a:srgbClr val="0000FF"/>
                </a:solidFill>
              </a:rPr>
              <a:t>贾岛 </a:t>
            </a:r>
            <a:endParaRPr lang="en-US" altLang="zh-CN" dirty="0" smtClean="0">
              <a:solidFill>
                <a:srgbClr val="0000FF"/>
              </a:solidFill>
            </a:endParaRPr>
          </a:p>
          <a:p>
            <a:r>
              <a:rPr lang="zh-CN" altLang="en-US" sz="2400" dirty="0">
                <a:solidFill>
                  <a:srgbClr val="0000FF"/>
                </a:solidFill>
              </a:rPr>
              <a:t>松下问童子，</a:t>
            </a:r>
            <a:endParaRPr lang="en-US" altLang="zh-CN" sz="2400" dirty="0">
              <a:solidFill>
                <a:srgbClr val="0000FF"/>
              </a:solidFill>
            </a:endParaRPr>
          </a:p>
          <a:p>
            <a:r>
              <a:rPr lang="zh-CN" altLang="en-US" sz="2400" dirty="0">
                <a:solidFill>
                  <a:srgbClr val="0000FF"/>
                </a:solidFill>
              </a:rPr>
              <a:t>言师采药去。 </a:t>
            </a:r>
            <a:endParaRPr lang="en-US" altLang="zh-CN" sz="2400" dirty="0">
              <a:solidFill>
                <a:srgbClr val="0000FF"/>
              </a:solidFill>
            </a:endParaRPr>
          </a:p>
          <a:p>
            <a:r>
              <a:rPr lang="zh-CN" altLang="en-US" sz="2400" dirty="0">
                <a:solidFill>
                  <a:srgbClr val="0000FF"/>
                </a:solidFill>
              </a:rPr>
              <a:t>只在此山中，</a:t>
            </a:r>
            <a:endParaRPr lang="en-US" altLang="zh-CN" sz="2400" dirty="0">
              <a:solidFill>
                <a:srgbClr val="0000FF"/>
              </a:solidFill>
            </a:endParaRPr>
          </a:p>
          <a:p>
            <a:r>
              <a:rPr lang="zh-CN" altLang="en-US" sz="2400" dirty="0">
                <a:solidFill>
                  <a:srgbClr val="0000FF"/>
                </a:solidFill>
              </a:rPr>
              <a:t>云深不知处。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817694" y="1221601"/>
            <a:ext cx="199822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+mn-ea"/>
                <a:ea typeface="+mn-ea"/>
              </a:rPr>
              <a:t>老朋友 哦，</a:t>
            </a:r>
            <a:endParaRPr lang="zh-CN" altLang="en-US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我的老朋友 </a:t>
            </a:r>
            <a:endParaRPr lang="zh-CN" altLang="en-US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黄鹤楼一别 </a:t>
            </a:r>
            <a:endParaRPr lang="zh-CN" altLang="en-US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你已去了扬州 </a:t>
            </a:r>
            <a:endParaRPr lang="zh-CN" altLang="en-US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总是想起 </a:t>
            </a:r>
            <a:endParaRPr lang="zh-CN" altLang="en-US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你那孤单的小船 </a:t>
            </a:r>
            <a:endParaRPr lang="zh-CN" altLang="en-US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消失在长江 </a:t>
            </a:r>
            <a:endParaRPr lang="zh-CN" altLang="en-US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这蓝天碧水中 </a:t>
            </a:r>
            <a:endParaRPr lang="zh-CN" altLang="en-US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人生啊，</a:t>
            </a:r>
            <a:endParaRPr lang="zh-CN" altLang="en-US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就如江水 </a:t>
            </a:r>
            <a:endParaRPr lang="en-US" altLang="zh-CN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一去就不回头 </a:t>
            </a:r>
            <a:endParaRPr lang="en-US" altLang="zh-CN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而我们的友谊</a:t>
            </a:r>
            <a:endParaRPr lang="zh-CN" altLang="en-US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会在这春天里 </a:t>
            </a:r>
            <a:endParaRPr lang="en-US" altLang="zh-CN" dirty="0">
              <a:latin typeface="+mn-ea"/>
              <a:ea typeface="+mn-ea"/>
            </a:endParaRPr>
          </a:p>
          <a:p>
            <a:r>
              <a:rPr lang="zh-CN" altLang="en-US" dirty="0">
                <a:latin typeface="+mn-ea"/>
                <a:ea typeface="+mn-ea"/>
              </a:rPr>
              <a:t>永远停留 </a:t>
            </a:r>
            <a:endParaRPr lang="zh-CN" altLang="en-US" dirty="0">
              <a:latin typeface="+mn-ea"/>
              <a:ea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763688" y="573528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</a:rPr>
              <a:t>送朋友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09982" y="1437624"/>
            <a:ext cx="34290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</a:rPr>
              <a:t>黄鹤楼送孟浩然之广陵 </a:t>
            </a:r>
            <a:endParaRPr lang="en-US" altLang="zh-CN" sz="2400" dirty="0">
              <a:solidFill>
                <a:srgbClr val="0000FF"/>
              </a:solidFill>
            </a:endParaRPr>
          </a:p>
          <a:p>
            <a:pPr algn="ctr"/>
            <a:r>
              <a:rPr lang="en-US" altLang="zh-CN" sz="1500" dirty="0">
                <a:solidFill>
                  <a:srgbClr val="0000FF"/>
                </a:solidFill>
              </a:rPr>
              <a:t>【</a:t>
            </a:r>
            <a:r>
              <a:rPr lang="zh-CN" altLang="en-US" sz="1500" dirty="0">
                <a:solidFill>
                  <a:srgbClr val="0000FF"/>
                </a:solidFill>
              </a:rPr>
              <a:t>唐</a:t>
            </a:r>
            <a:r>
              <a:rPr lang="en-US" altLang="zh-CN" sz="1500" dirty="0">
                <a:solidFill>
                  <a:srgbClr val="0000FF"/>
                </a:solidFill>
              </a:rPr>
              <a:t>】</a:t>
            </a:r>
            <a:r>
              <a:rPr lang="zh-CN" altLang="en-US" sz="1500" dirty="0">
                <a:solidFill>
                  <a:srgbClr val="0000FF"/>
                </a:solidFill>
              </a:rPr>
              <a:t>李白 </a:t>
            </a:r>
            <a:endParaRPr lang="en-US" altLang="zh-CN" sz="1500" dirty="0">
              <a:solidFill>
                <a:srgbClr val="0000FF"/>
              </a:solidFill>
            </a:endParaRPr>
          </a:p>
          <a:p>
            <a:pPr algn="ctr"/>
            <a:r>
              <a:rPr lang="zh-CN" altLang="en-US" sz="2400" dirty="0">
                <a:solidFill>
                  <a:srgbClr val="0000FF"/>
                </a:solidFill>
              </a:rPr>
              <a:t>故人西辞黄鹤楼，</a:t>
            </a:r>
            <a:endParaRPr lang="zh-CN" altLang="en-US" sz="2400" dirty="0">
              <a:solidFill>
                <a:srgbClr val="0000FF"/>
              </a:solidFill>
            </a:endParaRPr>
          </a:p>
          <a:p>
            <a:pPr algn="ctr"/>
            <a:r>
              <a:rPr lang="zh-CN" altLang="en-US" sz="2400" dirty="0">
                <a:solidFill>
                  <a:srgbClr val="0000FF"/>
                </a:solidFill>
              </a:rPr>
              <a:t>烟花三月下扬州。 </a:t>
            </a:r>
            <a:endParaRPr lang="en-US" altLang="zh-CN" sz="2400" dirty="0">
              <a:solidFill>
                <a:srgbClr val="0000FF"/>
              </a:solidFill>
            </a:endParaRPr>
          </a:p>
          <a:p>
            <a:pPr algn="ctr"/>
            <a:r>
              <a:rPr lang="zh-CN" altLang="en-US" sz="2400" dirty="0">
                <a:solidFill>
                  <a:srgbClr val="0000FF"/>
                </a:solidFill>
              </a:rPr>
              <a:t>孤帆远影碧空尽，</a:t>
            </a:r>
            <a:endParaRPr lang="zh-CN" altLang="en-US" sz="2400" dirty="0">
              <a:solidFill>
                <a:srgbClr val="0000FF"/>
              </a:solidFill>
            </a:endParaRPr>
          </a:p>
          <a:p>
            <a:pPr algn="ctr"/>
            <a:r>
              <a:rPr lang="zh-CN" altLang="en-US" sz="2400" dirty="0">
                <a:solidFill>
                  <a:srgbClr val="0000FF"/>
                </a:solidFill>
              </a:rPr>
              <a:t>唯见长江天际流。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矩形 2"/>
          <p:cNvSpPr>
            <a:spLocks noChangeArrowheads="1"/>
          </p:cNvSpPr>
          <p:nvPr/>
        </p:nvSpPr>
        <p:spPr bwMode="auto">
          <a:xfrm>
            <a:off x="1543050" y="457201"/>
            <a:ext cx="6343650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2F2F2F"/>
              </a:buClr>
              <a:buSzPct val="50000"/>
              <a:buFont typeface="Wingdings 2" panose="05020102010507070707" pitchFamily="18" charset="2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）让知识穿过身体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197769" y="1027510"/>
            <a:ext cx="6841331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        一位音乐教育家讲，培养小孩子听音乐，千万不能用大人那一套，讲解什么音乐的主题，创作背景，思想内涵，什么贝多芬的第五交响曲就是命运在敲门等等。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98307" name="图片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38" y="3599260"/>
            <a:ext cx="4441031" cy="151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1260872" y="2151460"/>
            <a:ext cx="671512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        这些东西都是概念，小孩子很难有接受概念的能力。那怎么办？你可以给孩子放一段音乐，然后问他，</a:t>
            </a:r>
            <a:r>
              <a:rPr lang="zh-CN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这段音乐是什么颜色的，是蓝色的还是白色的？是什么味道的，是咸的还是甜的？</a:t>
            </a:r>
            <a:endParaRPr lang="zh-C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98309" name="图片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769" y="3582591"/>
            <a:ext cx="2228850" cy="1588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371600" y="2400300"/>
            <a:ext cx="5886450" cy="106182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学习有两种模式：</a:t>
            </a:r>
            <a:endParaRPr lang="en-US" altLang="zh-CN" sz="2100" b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altLang="zh-CN" sz="2100" b="1">
                <a:solidFill>
                  <a:srgbClr val="0000CC"/>
                </a:solidFill>
                <a:latin typeface="Arial" panose="020B0604020202020204" pitchFamily="34" charset="0"/>
              </a:rPr>
              <a:t>1.</a:t>
            </a: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是从信息到概念，然后储存。</a:t>
            </a:r>
            <a:endParaRPr lang="en-US" altLang="zh-CN" sz="2100" b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en-US" altLang="zh-CN" sz="2100" b="1">
                <a:solidFill>
                  <a:srgbClr val="0000CC"/>
                </a:solidFill>
                <a:latin typeface="Arial" panose="020B0604020202020204" pitchFamily="34" charset="0"/>
              </a:rPr>
              <a:t>2.</a:t>
            </a: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是从一种感受到另一种感受，然后输出。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99330" name="矩形 5"/>
          <p:cNvSpPr>
            <a:spLocks noChangeArrowheads="1"/>
          </p:cNvSpPr>
          <p:nvPr/>
        </p:nvSpPr>
        <p:spPr bwMode="auto">
          <a:xfrm>
            <a:off x="1371600" y="342901"/>
            <a:ext cx="6286500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当孩子接纳了这个音乐，然后运用通感能力，表达成另外一种感受的时候，这段音乐就真的在塑造他的审美能力，这对他将来写作、表达，都有巨大的帮助。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371600" y="4057650"/>
            <a:ext cx="6048375" cy="73866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后一种学习方式，</a:t>
            </a:r>
            <a:r>
              <a:rPr lang="zh-CN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让知识穿过身体，它也会成为你的财富。</a:t>
            </a:r>
            <a:endParaRPr lang="zh-CN" altLang="en-US" sz="21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1" descr="C:\Users\hp\AppData\Local\YNote\data\tomxwen@163.com\5450c41dd7e4487b8e263b37441a37ee\0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3" b="-2"/>
          <a:stretch>
            <a:fillRect/>
          </a:stretch>
        </p:blipFill>
        <p:spPr bwMode="auto">
          <a:xfrm>
            <a:off x="1148954" y="1088231"/>
            <a:ext cx="6761559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矩形 4"/>
          <p:cNvSpPr>
            <a:spLocks noChangeArrowheads="1"/>
          </p:cNvSpPr>
          <p:nvPr/>
        </p:nvSpPr>
        <p:spPr bwMode="auto">
          <a:xfrm>
            <a:off x="1307306" y="3481388"/>
            <a:ext cx="722513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 dirty="0">
                <a:solidFill>
                  <a:srgbClr val="0000CC"/>
                </a:solidFill>
                <a:latin typeface="Arial" panose="020B0604020202020204" pitchFamily="34" charset="0"/>
              </a:rPr>
              <a:t>宁夏银川英才学校地理老师王伯明有一项“绝活儿”——他能在四分钟里手绘出世界地图。</a:t>
            </a:r>
            <a:endParaRPr lang="zh-CN" altLang="en-US" sz="21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89092" name="矩形 5"/>
          <p:cNvSpPr>
            <a:spLocks noChangeArrowheads="1"/>
          </p:cNvSpPr>
          <p:nvPr/>
        </p:nvSpPr>
        <p:spPr bwMode="auto">
          <a:xfrm>
            <a:off x="1428750" y="4343400"/>
            <a:ext cx="6000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“王老师手绘地图，让我们以周游世界的方式领略了地理的魅力。”学生李烨丹说。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01380" name="矩形 2"/>
          <p:cNvSpPr>
            <a:spLocks noChangeArrowheads="1"/>
          </p:cNvSpPr>
          <p:nvPr/>
        </p:nvSpPr>
        <p:spPr bwMode="auto">
          <a:xfrm>
            <a:off x="1543050" y="457201"/>
            <a:ext cx="6343650" cy="50673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）形成自己独具魅力的教学风格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9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/>
      <p:bldP spid="8909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1" descr="C:\Users\hp\AppData\Local\YNote\data\tomxwen@163.com\3eb23c7bea9441078339a9c227b308c3\0.jpe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55" y="749935"/>
            <a:ext cx="3359785" cy="3001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6" name="Picture 3" descr="C:\Users\hp\AppData\Local\YNote\data\tomxwen@163.com\bab77e4dcd374c02ae5fe4dc877fd8f6\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/>
          <a:stretch>
            <a:fillRect/>
          </a:stretch>
        </p:blipFill>
        <p:spPr bwMode="auto">
          <a:xfrm>
            <a:off x="4979670" y="749935"/>
            <a:ext cx="3328670" cy="3004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4" name="矩形 6"/>
          <p:cNvSpPr>
            <a:spLocks noChangeArrowheads="1"/>
          </p:cNvSpPr>
          <p:nvPr/>
        </p:nvSpPr>
        <p:spPr bwMode="auto">
          <a:xfrm>
            <a:off x="1371600" y="4057650"/>
            <a:ext cx="252055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北师大二附中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02405" name="矩形 7"/>
          <p:cNvSpPr>
            <a:spLocks noChangeArrowheads="1"/>
          </p:cNvSpPr>
          <p:nvPr/>
        </p:nvSpPr>
        <p:spPr bwMode="auto">
          <a:xfrm>
            <a:off x="3550444" y="4057809"/>
            <a:ext cx="204311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纪连海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633821" y="1806977"/>
            <a:ext cx="5084306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一、兴趣是什么？</a:t>
            </a:r>
            <a:endParaRPr lang="zh-CN" altLang="en-US" dirty="0"/>
          </a:p>
        </p:txBody>
      </p:sp>
      <p:cxnSp>
        <p:nvCxnSpPr>
          <p:cNvPr id="3" name="直接连接符 2"/>
          <p:cNvCxnSpPr/>
          <p:nvPr/>
        </p:nvCxnSpPr>
        <p:spPr>
          <a:xfrm>
            <a:off x="1907704" y="987574"/>
            <a:ext cx="0" cy="324036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683568" y="1617062"/>
            <a:ext cx="158417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32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en-US" altLang="zh-CN" sz="32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32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endParaRPr lang="zh-CN" altLang="en-US" sz="3200" b="1" dirty="0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标题 1"/>
          <p:cNvSpPr txBox="1"/>
          <p:nvPr/>
        </p:nvSpPr>
        <p:spPr>
          <a:xfrm>
            <a:off x="2633752" y="3217401"/>
            <a:ext cx="6572250" cy="4921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lnSpc>
                <a:spcPct val="100000"/>
              </a:lnSpc>
              <a:spcBef>
                <a:spcPct val="50000"/>
              </a:spcBef>
              <a:buFont typeface="Arial" panose="020B0604020202020204" pitchFamily="34" charset="0"/>
              <a:buNone/>
              <a:defRPr sz="32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>
                <a:sym typeface="+mn-ea"/>
              </a:rPr>
              <a:t>二、</a:t>
            </a:r>
            <a:r>
              <a:rPr lang="zh-CN" altLang="en-US" dirty="0">
                <a:sym typeface="+mn-ea"/>
              </a:rPr>
              <a:t>如何培养学生的学习兴趣？</a:t>
            </a:r>
            <a:endParaRPr lang="zh-CN" altLang="en-US" dirty="0"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1" descr="C:\Users\hp\AppData\Local\YNote\data\tomxwen@163.com\df8b55baf86041729d9406df4f88c57e\0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114301"/>
            <a:ext cx="5000625" cy="2593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hp\AppData\Local\YNote\data\tomxwen@163.com\bb1e38ecc736468b823fc5f5079d4b10\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257300"/>
            <a:ext cx="5000625" cy="281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7" name="Picture 3" descr="C:\Users\hp\AppData\Local\YNote\data\tomxwen@163.com\d5c9848989f94c289e9992b3abceb149\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"/>
            <a:ext cx="6884194" cy="395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8" name="矩形 6"/>
          <p:cNvSpPr>
            <a:spLocks noChangeArrowheads="1"/>
          </p:cNvSpPr>
          <p:nvPr/>
        </p:nvSpPr>
        <p:spPr bwMode="auto">
          <a:xfrm>
            <a:off x="1238250" y="4183856"/>
            <a:ext cx="48577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台湾树德科技大学老师钟全斌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98309" name="矩形 8"/>
          <p:cNvSpPr>
            <a:spLocks noChangeArrowheads="1"/>
          </p:cNvSpPr>
          <p:nvPr/>
        </p:nvSpPr>
        <p:spPr bwMode="auto">
          <a:xfrm>
            <a:off x="3189685" y="4572000"/>
            <a:ext cx="42862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更加直观的了解人体的构造。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8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8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8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08" grpId="0"/>
      <p:bldP spid="9830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C:\Users\hp\AppData\Local\YNote\data\tomxwen@163.com\9eb4391b51044be4be7d02f7f76bb93e\0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04" y="308372"/>
            <a:ext cx="25717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6"/>
          <p:cNvSpPr>
            <a:spLocks noChangeArrowheads="1"/>
          </p:cNvSpPr>
          <p:nvPr/>
        </p:nvSpPr>
        <p:spPr bwMode="auto">
          <a:xfrm>
            <a:off x="1314450" y="4002881"/>
            <a:ext cx="63436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集美大学中国近代史纲要的课堂上，教师董立功身着龙袍，以道光皇帝的视角，“自述”了他所经历的鸦片战争。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628650"/>
            <a:ext cx="373261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3520" y="103505"/>
            <a:ext cx="3302000" cy="49371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17195" y="1956435"/>
            <a:ext cx="2903220" cy="153860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外国的老师们，上啥课就喜欢打扮成啥样，历史老师就喜欢穿成各个时代君主或者士兵</a:t>
            </a:r>
            <a:r>
              <a:rPr lang="en-US" altLang="zh-CN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.</a:t>
            </a:r>
            <a:endParaRPr lang="zh-CN" alt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  <a:p>
            <a:endParaRPr lang="zh-CN" altLang="en-US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7" name="Picture 1" descr="C:\Users\hp\AppData\Local\YNote\data\tomxwen@163.com\e45b048c9a4040daabec7eca99b8be00\0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666" y="457200"/>
            <a:ext cx="3551635" cy="361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hp\AppData\Local\YNote\data\tomxwen@163.com\58939933456549a8ae85211319351e76\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457" y="538162"/>
            <a:ext cx="3061097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矩形 5"/>
          <p:cNvSpPr>
            <a:spLocks noChangeArrowheads="1"/>
          </p:cNvSpPr>
          <p:nvPr/>
        </p:nvSpPr>
        <p:spPr bwMode="auto">
          <a:xfrm>
            <a:off x="1600200" y="4400550"/>
            <a:ext cx="571500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荷兰的一位生物老师Debby Heerkens，为了学生真是太拼了！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9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1" name="Picture 1" descr="C:\Users\hp\AppData\Local\YNote\data\tomxwen@163.com\d42eef3f4a1746468f711b9c936af1b3\0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14300"/>
            <a:ext cx="3846910" cy="394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4"/>
          <p:cNvSpPr>
            <a:spLocks noChangeArrowheads="1"/>
          </p:cNvSpPr>
          <p:nvPr/>
        </p:nvSpPr>
        <p:spPr bwMode="auto">
          <a:xfrm>
            <a:off x="1237060" y="4237435"/>
            <a:ext cx="62865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CC"/>
                </a:solidFill>
                <a:latin typeface="Arial" panose="020B0604020202020204" pitchFamily="34" charset="0"/>
              </a:rPr>
              <a:t>这个班级的生物成绩不要太好啊。</a:t>
            </a:r>
            <a:endParaRPr lang="zh-CN" altLang="en-US" b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b="1">
                <a:solidFill>
                  <a:srgbClr val="0000CC"/>
                </a:solidFill>
                <a:latin typeface="Arial" panose="020B0604020202020204" pitchFamily="34" charset="0"/>
              </a:rPr>
              <a:t>所以，有些时候不是咱们的学生不爱学习，而是别人家的老师太拼啦。</a:t>
            </a:r>
            <a:endParaRPr lang="zh-CN" altLang="en-US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矩形 4"/>
          <p:cNvSpPr>
            <a:spLocks noChangeArrowheads="1"/>
          </p:cNvSpPr>
          <p:nvPr/>
        </p:nvSpPr>
        <p:spPr bwMode="auto">
          <a:xfrm>
            <a:off x="1314450" y="4129088"/>
            <a:ext cx="27158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 dirty="0">
                <a:solidFill>
                  <a:srgbClr val="0000CC"/>
                </a:solidFill>
                <a:latin typeface="Arial" panose="020B0604020202020204" pitchFamily="34" charset="0"/>
              </a:rPr>
              <a:t>北京大学附中的数学特级教师张思明。</a:t>
            </a:r>
            <a:endParaRPr lang="zh-CN" altLang="en-US" sz="21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08546" name="Picture 2" descr="C:\Users\hp\AppData\Local\YNote\data\tomxwen@163.com\57b578f5c74348f3b22b32c0d07c23fa\640.jpe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628651"/>
            <a:ext cx="2294335" cy="316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6"/>
          <p:cNvSpPr>
            <a:spLocks noChangeArrowheads="1"/>
          </p:cNvSpPr>
          <p:nvPr/>
        </p:nvSpPr>
        <p:spPr bwMode="auto">
          <a:xfrm>
            <a:off x="4097020" y="713105"/>
            <a:ext cx="4356735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努力在课堂上为学生创设可激发探索欲和创造欲的问题环境。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" name="文本框 1"/>
          <p:cNvSpPr txBox="1">
            <a:spLocks noChangeArrowheads="1"/>
          </p:cNvSpPr>
          <p:nvPr/>
        </p:nvSpPr>
        <p:spPr bwMode="auto">
          <a:xfrm>
            <a:off x="4262437" y="1955006"/>
            <a:ext cx="412598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400" b="1" noProof="1">
                <a:solidFill>
                  <a:srgbClr val="0000CC"/>
                </a:solidFill>
                <a:ea typeface="黑体" panose="02010609060101010101" pitchFamily="49" charset="-122"/>
                <a:sym typeface="+mn-ea"/>
              </a:rPr>
              <a:t>搬家时大衣柜是否能通过楼道？</a:t>
            </a:r>
            <a:endParaRPr lang="zh-CN" altLang="en-US" sz="2400" b="1" noProof="1">
              <a:solidFill>
                <a:srgbClr val="0000CC"/>
              </a:solidFill>
              <a:ea typeface="黑体" panose="02010609060101010101" pitchFamily="49" charset="-122"/>
              <a:sym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400" b="1" noProof="1">
                <a:solidFill>
                  <a:srgbClr val="0000CC"/>
                </a:solidFill>
                <a:ea typeface="黑体" panose="02010609060101010101" pitchFamily="49" charset="-122"/>
                <a:sym typeface="+mn-ea"/>
              </a:rPr>
              <a:t>大西瓜和小西瓜哪个瓤占的比例大？</a:t>
            </a:r>
            <a:endParaRPr lang="zh-CN" altLang="en-US" sz="2400" b="1" noProof="1">
              <a:solidFill>
                <a:srgbClr val="0000CC"/>
              </a:solidFill>
              <a:ea typeface="黑体" panose="02010609060101010101" pitchFamily="49" charset="-122"/>
              <a:sym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zh-CN" altLang="en-US" sz="2400" b="1" noProof="1">
                <a:solidFill>
                  <a:srgbClr val="0000CC"/>
                </a:solidFill>
                <a:ea typeface="黑体" panose="02010609060101010101" pitchFamily="49" charset="-122"/>
                <a:sym typeface="+mn-ea"/>
              </a:rPr>
              <a:t>停车场怎么设计停车最多……</a:t>
            </a:r>
            <a:endParaRPr lang="zh-CN" altLang="en-US" sz="2400" b="1" noProof="1">
              <a:solidFill>
                <a:srgbClr val="0000CC"/>
              </a:solidFill>
              <a:ea typeface="黑体" panose="02010609060101010101" pitchFamily="49" charset="-122"/>
              <a:sym typeface="+mn-ea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400" b="1" noProof="1" smtClean="0">
                <a:solidFill>
                  <a:srgbClr val="0000CC"/>
                </a:solidFill>
                <a:ea typeface="黑体" panose="02010609060101010101" pitchFamily="49" charset="-122"/>
                <a:sym typeface="+mn-ea"/>
              </a:rPr>
              <a:t>          这些</a:t>
            </a:r>
            <a:r>
              <a:rPr lang="zh-CN" altLang="en-US" sz="2400" b="1" noProof="1">
                <a:solidFill>
                  <a:srgbClr val="0000CC"/>
                </a:solidFill>
                <a:ea typeface="黑体" panose="02010609060101010101" pitchFamily="49" charset="-122"/>
                <a:sym typeface="+mn-ea"/>
              </a:rPr>
              <a:t>都成为他启发学生们用数学去思考的问题。</a:t>
            </a:r>
            <a:endParaRPr lang="zh-CN" altLang="en-US" sz="2400" b="1" noProof="1">
              <a:solidFill>
                <a:srgbClr val="0000CC"/>
              </a:solidFill>
              <a:ea typeface="黑体" panose="02010609060101010101" pitchFamily="49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3528" y="108229"/>
            <a:ext cx="11144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 smtClean="0">
                <a:solidFill>
                  <a:srgbClr val="0000CC"/>
                </a:solidFill>
                <a:latin typeface="Arial" panose="020B0604020202020204" pitchFamily="34" charset="0"/>
              </a:rPr>
              <a:t>数学教师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5" grpId="0"/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矩形 3"/>
          <p:cNvSpPr>
            <a:spLocks noChangeArrowheads="1"/>
          </p:cNvSpPr>
          <p:nvPr/>
        </p:nvSpPr>
        <p:spPr bwMode="auto">
          <a:xfrm>
            <a:off x="1222772" y="1050132"/>
            <a:ext cx="65722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100" b="1">
                <a:solidFill>
                  <a:srgbClr val="0000CC"/>
                </a:solidFill>
                <a:latin typeface="Arial" panose="020B0604020202020204" pitchFamily="34" charset="0"/>
              </a:rPr>
              <a:t>     </a:t>
            </a: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张思明走了进来，他问几个同学：“除了老师出的这几道题，你们还想到哪些生活中的数学例子？”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110594" name="文本框 1"/>
          <p:cNvSpPr txBox="1">
            <a:spLocks noChangeArrowheads="1"/>
          </p:cNvSpPr>
          <p:nvPr/>
        </p:nvSpPr>
        <p:spPr bwMode="auto">
          <a:xfrm>
            <a:off x="3781426" y="426244"/>
            <a:ext cx="20502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FF0000"/>
                </a:solidFill>
              </a:rPr>
              <a:t>课堂实录</a:t>
            </a:r>
            <a:endParaRPr lang="zh-CN" altLang="en-US" sz="2100" b="1">
              <a:solidFill>
                <a:srgbClr val="FF0000"/>
              </a:solidFill>
            </a:endParaRPr>
          </a:p>
        </p:txBody>
      </p:sp>
      <p:sp>
        <p:nvSpPr>
          <p:cNvPr id="110595" name="文本框 2"/>
          <p:cNvSpPr txBox="1">
            <a:spLocks noChangeArrowheads="1"/>
          </p:cNvSpPr>
          <p:nvPr/>
        </p:nvSpPr>
        <p:spPr bwMode="auto">
          <a:xfrm>
            <a:off x="784225" y="2126615"/>
            <a:ext cx="4930775" cy="1706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100" b="1">
                <a:solidFill>
                  <a:srgbClr val="0000CC"/>
                </a:solidFill>
                <a:sym typeface="黑体" panose="02010609060101010101" pitchFamily="49" charset="-122"/>
              </a:rPr>
              <a:t>    </a:t>
            </a:r>
            <a:r>
              <a:rPr lang="zh-CN" altLang="en-US" sz="2100" b="1">
                <a:solidFill>
                  <a:srgbClr val="0000CC"/>
                </a:solidFill>
                <a:sym typeface="黑体" panose="02010609060101010101" pitchFamily="49" charset="-122"/>
              </a:rPr>
              <a:t>一个女生思索片刻，仰头答道：“我发现，副食店里卖酱油用的提子，设计得不太合理，每次往瓶子里灌酱油，都要洒出一些，造成浪费，我想那个提子可以重新设计一下……”</a:t>
            </a:r>
            <a:endParaRPr lang="zh-CN" altLang="en-US" sz="2100" b="1">
              <a:solidFill>
                <a:srgbClr val="0000CC"/>
              </a:solidFill>
              <a:sym typeface="黑体" panose="02010609060101010101" pitchFamily="49" charset="-122"/>
            </a:endParaRPr>
          </a:p>
        </p:txBody>
      </p:sp>
      <p:pic>
        <p:nvPicPr>
          <p:cNvPr id="110596" name="Picture 6" descr="http://images.china.cn/attachement/jpg/site1000/20081102/000802e406ec0a7793512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1943100"/>
            <a:ext cx="2143125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3800"/>
          <a:stretch>
            <a:fillRect/>
          </a:stretch>
        </p:blipFill>
        <p:spPr>
          <a:xfrm>
            <a:off x="1493658" y="141480"/>
            <a:ext cx="5689867" cy="426647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439653" y="4569972"/>
            <a:ext cx="6227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rgbClr val="0000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思考：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在自家的小区，帮送奶工和保安分别设计最佳路线。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19772" y="2517744"/>
            <a:ext cx="3653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长春一送奶工每天投递</a:t>
            </a:r>
            <a:r>
              <a:rPr lang="en-US" altLang="zh-CN" dirty="0">
                <a:solidFill>
                  <a:srgbClr val="FF0000"/>
                </a:solidFill>
              </a:rPr>
              <a:t>3000</a:t>
            </a:r>
            <a:r>
              <a:rPr lang="zh-CN" altLang="en-US" dirty="0">
                <a:solidFill>
                  <a:srgbClr val="FF0000"/>
                </a:solidFill>
              </a:rPr>
              <a:t>份牛奶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601670" y="3273828"/>
            <a:ext cx="62106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100" b="1" dirty="0">
                <a:solidFill>
                  <a:srgbClr val="0000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   杜师傅说，他从事送奶的工作已经</a:t>
            </a:r>
            <a:r>
              <a:rPr lang="en-US" altLang="zh-CN" sz="2100" b="1" dirty="0">
                <a:solidFill>
                  <a:srgbClr val="0000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3</a:t>
            </a:r>
            <a:r>
              <a:rPr lang="zh-CN" altLang="en-US" sz="2100" b="1" dirty="0">
                <a:solidFill>
                  <a:srgbClr val="0000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年了，一点点地摸索出送奶的经验，先是掌握住户家庭住址，然后再记住每户订奶的种类，按照自己总结的</a:t>
            </a:r>
            <a:r>
              <a:rPr lang="zh-CN" altLang="en-US" sz="21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最佳路线投递</a:t>
            </a:r>
            <a:r>
              <a:rPr lang="zh-CN" altLang="en-US" sz="2100" b="1" dirty="0">
                <a:solidFill>
                  <a:srgbClr val="0000CC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，大大提高了效率。</a:t>
            </a:r>
            <a:endParaRPr lang="zh-CN" altLang="en-US" sz="2100" b="1" dirty="0">
              <a:solidFill>
                <a:srgbClr val="0000CC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86" y="303498"/>
            <a:ext cx="2857500" cy="1943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文本框 3"/>
          <p:cNvSpPr txBox="1">
            <a:spLocks noChangeArrowheads="1"/>
          </p:cNvSpPr>
          <p:nvPr/>
        </p:nvSpPr>
        <p:spPr bwMode="auto">
          <a:xfrm>
            <a:off x="1714500" y="400050"/>
            <a:ext cx="60579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2100" b="1">
              <a:solidFill>
                <a:srgbClr val="0000CC"/>
              </a:solidFill>
              <a:sym typeface="黑体" panose="02010609060101010101" pitchFamily="49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en-US" altLang="zh-CN" sz="2100" b="1">
              <a:solidFill>
                <a:srgbClr val="0000CC"/>
              </a:solidFill>
              <a:sym typeface="黑体" panose="02010609060101010101" pitchFamily="49" charset="-122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CC"/>
                </a:solidFill>
                <a:sym typeface="黑体" panose="02010609060101010101" pitchFamily="49" charset="-122"/>
              </a:rPr>
              <a:t>张思明的愿景：“我并不期盼每个学生都成为数学家，但如果通过我的教学，能使他们有一种在生活和学习中应用数学的思维观念和习惯，那他们将终生受益无穷。”</a:t>
            </a:r>
            <a:endParaRPr lang="zh-CN" altLang="en-US" sz="2100" b="1">
              <a:solidFill>
                <a:srgbClr val="0000CC"/>
              </a:solidFill>
              <a:sym typeface="黑体" panose="02010609060101010101" pitchFamily="49" charset="-122"/>
            </a:endParaRPr>
          </a:p>
        </p:txBody>
      </p:sp>
      <p:pic>
        <p:nvPicPr>
          <p:cNvPr id="112642" name="Picture 4" descr="http://a4.att.hudong.com/55/55/01200000032860134377554255320_s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2571751"/>
            <a:ext cx="3486150" cy="245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10438"/>
          <a:stretch>
            <a:fillRect/>
          </a:stretch>
        </p:blipFill>
        <p:spPr>
          <a:xfrm>
            <a:off x="4813300" y="2867660"/>
            <a:ext cx="3923030" cy="1981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8189" b="29851"/>
          <a:stretch>
            <a:fillRect/>
          </a:stretch>
        </p:blipFill>
        <p:spPr>
          <a:xfrm>
            <a:off x="5498465" y="65405"/>
            <a:ext cx="2856865" cy="2767330"/>
          </a:xfrm>
          <a:prstGeom prst="rect">
            <a:avLst/>
          </a:prstGeom>
        </p:spPr>
      </p:pic>
      <p:graphicFrame>
        <p:nvGraphicFramePr>
          <p:cNvPr id="8" name="对象 7"/>
          <p:cNvGraphicFramePr/>
          <p:nvPr/>
        </p:nvGraphicFramePr>
        <p:xfrm>
          <a:off x="244475" y="234950"/>
          <a:ext cx="4443095" cy="2597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" r:id="rId4" imgW="6381750" imgH="3752850" progId="Paint.Picture">
                  <p:embed/>
                </p:oleObj>
              </mc:Choice>
              <mc:Fallback>
                <p:oleObj name="" r:id="rId4" imgW="6381750" imgH="3752850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44475" y="234950"/>
                        <a:ext cx="4443095" cy="2597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908" y="997418"/>
            <a:ext cx="4935418" cy="3293206"/>
          </a:xfrm>
          <a:prstGeom prst="rect">
            <a:avLst/>
          </a:prstGeom>
        </p:spPr>
      </p:pic>
      <p:pic>
        <p:nvPicPr>
          <p:cNvPr id="3" name="Picture 2" descr="C:\Users\hp\AppData\Local\YNote\data\tomxwen@163.com\57b578f5c74348f3b22b32c0d07c23fa\64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559" y="997418"/>
            <a:ext cx="2140186" cy="295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22" y="764611"/>
            <a:ext cx="5302009" cy="35378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1560" y="1059582"/>
            <a:ext cx="42461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0000FF"/>
                </a:solidFill>
                <a:latin typeface="-apple-system-font"/>
              </a:rPr>
              <a:t>这样一位丝毫没有明星相的人，却因为讲古诗</a:t>
            </a:r>
            <a:r>
              <a:rPr lang="zh-CN" altLang="en-US" dirty="0">
                <a:solidFill>
                  <a:srgbClr val="0000FF"/>
                </a:solidFill>
                <a:latin typeface="-apple-system-font"/>
              </a:rPr>
              <a:t>词</a:t>
            </a:r>
            <a:r>
              <a:rPr lang="zh-CN" altLang="en-US" b="1" dirty="0">
                <a:solidFill>
                  <a:srgbClr val="0000FF"/>
                </a:solidFill>
                <a:latin typeface="-apple-system-font"/>
              </a:rPr>
              <a:t>一夜间红遍了抖音。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28739" y="411510"/>
            <a:ext cx="28777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500" b="1" dirty="0">
                <a:solidFill>
                  <a:srgbClr val="AB1942"/>
                </a:solidFill>
                <a:latin typeface="-apple-system-font"/>
              </a:rPr>
              <a:t>戴建业</a:t>
            </a:r>
            <a:r>
              <a:rPr lang="zh-CN" altLang="en-US" sz="1500" dirty="0">
                <a:solidFill>
                  <a:srgbClr val="666666"/>
                </a:solidFill>
                <a:latin typeface="-apple-system-font"/>
              </a:rPr>
              <a:t>，</a:t>
            </a:r>
            <a:r>
              <a:rPr lang="zh-CN" altLang="en-US" sz="1500" dirty="0">
                <a:solidFill>
                  <a:srgbClr val="0000FF"/>
                </a:solidFill>
                <a:latin typeface="-apple-system-font"/>
              </a:rPr>
              <a:t>华中师范大学的教授。</a:t>
            </a:r>
            <a:endParaRPr lang="zh-CN" altLang="en-US" sz="1500" dirty="0">
              <a:solidFill>
                <a:srgbClr val="0000FF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90" y="195486"/>
            <a:ext cx="2464383" cy="3975906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490102" y="2949792"/>
            <a:ext cx="2160240" cy="102611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17" y="2030820"/>
            <a:ext cx="3480463" cy="2601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2303748" y="4736183"/>
            <a:ext cx="3429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《</a:t>
            </a:r>
            <a:r>
              <a:rPr lang="zh-CN" altLang="en-US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戴建业</a:t>
            </a:r>
            <a:r>
              <a:rPr lang="en-US" altLang="zh-CN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》</a:t>
            </a:r>
            <a:r>
              <a:rPr lang="zh-CN" altLang="en-US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视频</a:t>
            </a:r>
            <a:endParaRPr lang="en-US" altLang="zh-CN" dirty="0">
              <a:solidFill>
                <a:schemeClr val="tx2">
                  <a:lumMod val="50000"/>
                  <a:lumOff val="50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2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矩形 2"/>
          <p:cNvSpPr>
            <a:spLocks noChangeArrowheads="1"/>
          </p:cNvSpPr>
          <p:nvPr/>
        </p:nvSpPr>
        <p:spPr bwMode="auto">
          <a:xfrm>
            <a:off x="1428750" y="1257301"/>
            <a:ext cx="6172200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1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）保护学生对学习的良好感觉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00356" name="Picture 3" descr="http://i01.pictn.sogoucdn.com/072b07b1493bbf41">
            <a:hlinkClick r:id="rId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070" y="2111375"/>
            <a:ext cx="3585845" cy="237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矩形 2"/>
          <p:cNvSpPr>
            <a:spLocks noChangeArrowheads="1"/>
          </p:cNvSpPr>
          <p:nvPr/>
        </p:nvSpPr>
        <p:spPr bwMode="auto">
          <a:xfrm>
            <a:off x="1485900" y="457201"/>
            <a:ext cx="6236494" cy="507831"/>
          </a:xfrm>
          <a:prstGeom prst="rect">
            <a:avLst/>
          </a:prstGeom>
          <a:solidFill>
            <a:srgbClr val="FFFF00"/>
          </a:solidFill>
          <a:ln w="9525">
            <a:solidFill>
              <a:srgbClr val="00B0F0"/>
            </a:solidFill>
            <a:miter lim="800000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CN" sz="2700" b="1">
                <a:solidFill>
                  <a:srgbClr val="FF0000"/>
                </a:solidFill>
                <a:latin typeface="Arial" panose="020B0604020202020204" pitchFamily="34" charset="0"/>
              </a:rPr>
              <a:t>3.提升学生关于所有学科兴趣的方法。</a:t>
            </a:r>
            <a:endParaRPr lang="en-US" altLang="zh-CN" sz="27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Picture 2" descr="http://i1.hdslb.com/bfs/archive/7cb1e0543c40254fba0d915cad7a5b3adb0de1b8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15" y="132080"/>
            <a:ext cx="3757613" cy="2349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 descr="http://i02.pictn.sogoucdn.com/587abd4197238f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285750"/>
            <a:ext cx="3045619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6" descr="http://img1.gamersky.com/image2016/04/20160408_djy_248_3/gamersky_03small_06_2016481219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165" y="2899410"/>
            <a:ext cx="328485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9" name="矩形 7"/>
          <p:cNvSpPr>
            <a:spLocks noChangeArrowheads="1"/>
          </p:cNvSpPr>
          <p:nvPr/>
        </p:nvSpPr>
        <p:spPr bwMode="auto">
          <a:xfrm>
            <a:off x="1828801" y="2628900"/>
            <a:ext cx="16502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费曼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6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矩形 2"/>
          <p:cNvSpPr>
            <a:spLocks noChangeArrowheads="1"/>
          </p:cNvSpPr>
          <p:nvPr/>
        </p:nvSpPr>
        <p:spPr bwMode="auto">
          <a:xfrm>
            <a:off x="1570434" y="852486"/>
            <a:ext cx="6172200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28625" indent="-428625" eaLnBrk="0" hangingPunct="0">
              <a:buFont typeface="Wingdings 2" panose="05020102010507070707" pitchFamily="18" charset="2"/>
              <a:buChar char="ß"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植入理想信念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21858" name="Picture 2" descr="http://www.80end.cn/uploadfile/2015/1215/20151215033125751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239" y="1584722"/>
            <a:ext cx="3461147" cy="210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TextBox 5"/>
          <p:cNvSpPr txBox="1">
            <a:spLocks noChangeArrowheads="1"/>
          </p:cNvSpPr>
          <p:nvPr/>
        </p:nvSpPr>
        <p:spPr bwMode="auto">
          <a:xfrm>
            <a:off x="3028950" y="4400550"/>
            <a:ext cx="2571723" cy="369332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>
                <a:solidFill>
                  <a:prstClr val="black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我在宁乡一中等你</a:t>
            </a:r>
            <a:endParaRPr lang="zh-CN" altLang="en-US">
              <a:solidFill>
                <a:prstClr val="black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pic>
        <p:nvPicPr>
          <p:cNvPr id="121860" name="图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 b="8939"/>
          <a:stretch>
            <a:fillRect/>
          </a:stretch>
        </p:blipFill>
        <p:spPr bwMode="auto">
          <a:xfrm>
            <a:off x="5453101" y="1815666"/>
            <a:ext cx="2289533" cy="167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683568" y="162232"/>
            <a:ext cx="6172200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2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）创设激励环境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8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矩形 2"/>
          <p:cNvSpPr>
            <a:spLocks noChangeArrowheads="1"/>
          </p:cNvSpPr>
          <p:nvPr/>
        </p:nvSpPr>
        <p:spPr bwMode="auto">
          <a:xfrm>
            <a:off x="1371600" y="514351"/>
            <a:ext cx="6172200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28625" indent="-428625" eaLnBrk="0" hangingPunct="0">
              <a:buFont typeface="Wingdings 2" panose="05020102010507070707" pitchFamily="18" charset="2"/>
              <a:buChar char="ß"/>
            </a:pP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理解学习的意义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007269"/>
            <a:ext cx="305752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50" y="1943101"/>
            <a:ext cx="2686050" cy="182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3779" r="28001" b="12851"/>
          <a:stretch>
            <a:fillRect/>
          </a:stretch>
        </p:blipFill>
        <p:spPr bwMode="auto">
          <a:xfrm>
            <a:off x="4914900" y="3406379"/>
            <a:ext cx="2743200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4165998" y="4882754"/>
            <a:ext cx="777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b="1" dirty="0">
                <a:solidFill>
                  <a:srgbClr val="AFB591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视频</a:t>
            </a:r>
            <a:r>
              <a:rPr lang="en-US" altLang="zh-CN" b="1" dirty="0">
                <a:solidFill>
                  <a:srgbClr val="AFB591">
                    <a:lumMod val="60000"/>
                    <a:lumOff val="40000"/>
                  </a:srgbClr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5</a:t>
            </a:r>
            <a:endParaRPr lang="zh-CN" altLang="en-US" b="1" dirty="0">
              <a:solidFill>
                <a:srgbClr val="AFB591">
                  <a:lumMod val="60000"/>
                  <a:lumOff val="40000"/>
                </a:srgb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图片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764530" y="752792"/>
            <a:ext cx="2800350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44" y="57150"/>
            <a:ext cx="5173459" cy="376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7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30" y="2931790"/>
            <a:ext cx="2947988" cy="196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矩形 2"/>
          <p:cNvSpPr>
            <a:spLocks noChangeArrowheads="1"/>
          </p:cNvSpPr>
          <p:nvPr/>
        </p:nvSpPr>
        <p:spPr bwMode="auto">
          <a:xfrm>
            <a:off x="1371600" y="514351"/>
            <a:ext cx="6172200" cy="507831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 dirty="0">
                <a:solidFill>
                  <a:srgbClr val="0000CC"/>
                </a:solidFill>
                <a:latin typeface="Arial" panose="020B0604020202020204" pitchFamily="34" charset="0"/>
              </a:rPr>
              <a:t>（</a:t>
            </a:r>
            <a:r>
              <a:rPr lang="en-US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3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）</a:t>
            </a:r>
            <a:r>
              <a:rPr lang="zh-CN" altLang="en-US" sz="2700" b="1" dirty="0">
                <a:solidFill>
                  <a:srgbClr val="0000CC"/>
                </a:solidFill>
                <a:latin typeface="Arial" panose="020B0604020202020204" pitchFamily="34" charset="0"/>
              </a:rPr>
              <a:t>利用互联网公开课资源</a:t>
            </a:r>
            <a:endParaRPr lang="zh-CN" altLang="en-US" sz="2700" b="1" dirty="0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1657350"/>
            <a:ext cx="1829991" cy="2188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矩形 7"/>
          <p:cNvSpPr>
            <a:spLocks noChangeArrowheads="1"/>
          </p:cNvSpPr>
          <p:nvPr/>
        </p:nvSpPr>
        <p:spPr bwMode="auto">
          <a:xfrm>
            <a:off x="2514600" y="4307681"/>
            <a:ext cx="449353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sz="2100">
                <a:solidFill>
                  <a:srgbClr val="191919"/>
                </a:solidFill>
                <a:latin typeface="PingFang SC"/>
              </a:rPr>
              <a:t>云南省红河州元阳县</a:t>
            </a:r>
            <a:r>
              <a:rPr lang="en-US" altLang="zh-CN" sz="2100">
                <a:solidFill>
                  <a:srgbClr val="191919"/>
                </a:solidFill>
                <a:latin typeface="PingFang SC"/>
              </a:rPr>
              <a:t>11</a:t>
            </a:r>
            <a:r>
              <a:rPr lang="zh-CN" altLang="en-US" sz="2100">
                <a:solidFill>
                  <a:srgbClr val="191919"/>
                </a:solidFill>
                <a:latin typeface="PingFang SC"/>
              </a:rPr>
              <a:t>岁小学生王洵</a:t>
            </a:r>
            <a:endParaRPr lang="zh-CN" altLang="en-US" sz="21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矩形 1"/>
          <p:cNvSpPr>
            <a:spLocks noChangeArrowheads="1"/>
          </p:cNvSpPr>
          <p:nvPr/>
        </p:nvSpPr>
        <p:spPr bwMode="auto">
          <a:xfrm>
            <a:off x="2800350" y="400050"/>
            <a:ext cx="341632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>
                <a:solidFill>
                  <a:srgbClr val="FF0000"/>
                </a:solidFill>
                <a:latin typeface="PingFang SC"/>
              </a:rPr>
              <a:t>“爱课程”网中国大学</a:t>
            </a:r>
            <a:r>
              <a:rPr lang="en-US" altLang="zh-CN">
                <a:solidFill>
                  <a:srgbClr val="FF0000"/>
                </a:solidFill>
                <a:latin typeface="PingFang SC"/>
              </a:rPr>
              <a:t>MOOC</a:t>
            </a:r>
            <a:r>
              <a:rPr lang="zh-CN" altLang="en-US">
                <a:solidFill>
                  <a:srgbClr val="FF0000"/>
                </a:solidFill>
                <a:latin typeface="PingFang SC"/>
              </a:rPr>
              <a:t>频道</a:t>
            </a:r>
            <a:endParaRPr lang="zh-CN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130050" name="图片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01" t="15926" r="12502" b="4076"/>
          <a:stretch>
            <a:fillRect/>
          </a:stretch>
        </p:blipFill>
        <p:spPr bwMode="auto">
          <a:xfrm>
            <a:off x="1943101" y="1428750"/>
            <a:ext cx="5232797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24790" y="97790"/>
            <a:ext cx="1970405" cy="26771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395" y="2930525"/>
            <a:ext cx="2973070" cy="19761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b="34323"/>
          <a:stretch>
            <a:fillRect/>
          </a:stretch>
        </p:blipFill>
        <p:spPr>
          <a:xfrm>
            <a:off x="2841625" y="2723515"/>
            <a:ext cx="1741805" cy="225361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rcRect b="5234"/>
          <a:stretch>
            <a:fillRect/>
          </a:stretch>
        </p:blipFill>
        <p:spPr>
          <a:xfrm>
            <a:off x="2509520" y="97790"/>
            <a:ext cx="2780665" cy="24841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403215" y="431165"/>
            <a:ext cx="3764280" cy="245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上课睡觉，防止被老师发现，学生招数多</a:t>
            </a:r>
            <a:endParaRPr lang="zh-CN" altLang="en-US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矩形 5"/>
          <p:cNvSpPr>
            <a:spLocks noChangeArrowheads="1"/>
          </p:cNvSpPr>
          <p:nvPr/>
        </p:nvSpPr>
        <p:spPr bwMode="auto">
          <a:xfrm>
            <a:off x="2171700" y="400050"/>
            <a:ext cx="52578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完成“古文字学（武汉大学）” 课程，还获得了优秀证书。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32098" name="图片 6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953" y="1200150"/>
            <a:ext cx="2565797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099" name="图片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35185" r="39166" b="21852"/>
          <a:stretch>
            <a:fillRect/>
          </a:stretch>
        </p:blipFill>
        <p:spPr bwMode="auto">
          <a:xfrm>
            <a:off x="1200150" y="1657350"/>
            <a:ext cx="40195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矩形 5"/>
          <p:cNvSpPr>
            <a:spLocks noChangeArrowheads="1"/>
          </p:cNvSpPr>
          <p:nvPr/>
        </p:nvSpPr>
        <p:spPr bwMode="auto">
          <a:xfrm>
            <a:off x="1657350" y="285750"/>
            <a:ext cx="61722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sz="2100" b="1">
                <a:solidFill>
                  <a:srgbClr val="0000CC"/>
                </a:solidFill>
                <a:latin typeface="Arial" panose="020B0604020202020204" pitchFamily="34" charset="0"/>
              </a:rPr>
              <a:t>“奇异的仿生学（吉林大学）”“人体科学（华东师大）”等专业性较强的课程。</a:t>
            </a:r>
            <a:endParaRPr lang="zh-CN" altLang="en-US" sz="21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pic>
        <p:nvPicPr>
          <p:cNvPr id="133122" name="图片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38"/>
          <a:stretch>
            <a:fillRect/>
          </a:stretch>
        </p:blipFill>
        <p:spPr bwMode="auto">
          <a:xfrm>
            <a:off x="2686050" y="1657350"/>
            <a:ext cx="3714750" cy="17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2027635" y="4171951"/>
            <a:ext cx="5431631" cy="5078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Wingdings 2" panose="05020102010507070707" pitchFamily="18" charset="2"/>
              <a:buNone/>
            </a:pPr>
            <a:r>
              <a:rPr lang="zh-CN" altLang="en-US" sz="2700" b="1">
                <a:solidFill>
                  <a:prstClr val="black"/>
                </a:solidFill>
                <a:latin typeface="Arial" panose="020B0604020202020204" pitchFamily="34" charset="0"/>
              </a:rPr>
              <a:t>兴趣的形成往往是机遇！</a:t>
            </a:r>
            <a:endParaRPr lang="zh-CN" altLang="en-US" sz="27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1" descr="C:\Users\hp\AppData\Local\YNote\data\tomxwen@163.com\5450c41dd7e4487b8e263b37441a37ee\0.jpe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76"/>
          <a:stretch>
            <a:fillRect/>
          </a:stretch>
        </p:blipFill>
        <p:spPr bwMode="auto">
          <a:xfrm>
            <a:off x="1143000" y="3665935"/>
            <a:ext cx="4514850" cy="147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6" name="Picture 3" descr="C:\Users\hp\AppData\Local\YNote\data\tomxwen@163.com\bab77e4dcd374c02ae5fe4dc877fd8f6\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0" r="36597"/>
          <a:stretch>
            <a:fillRect/>
          </a:stretch>
        </p:blipFill>
        <p:spPr bwMode="auto">
          <a:xfrm>
            <a:off x="1314450" y="1200151"/>
            <a:ext cx="1371600" cy="2212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7" name="Picture 3" descr="C:\Users\hp\AppData\Local\YNote\data\tomxwen@163.com\d5c9848989f94c289e9992b3abceb149\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480" y="1360805"/>
            <a:ext cx="266581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1" descr="C:\Users\hp\AppData\Local\YNote\data\tomxwen@163.com\e45b048c9a4040daabec7eca99b8be00\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780" y="1296035"/>
            <a:ext cx="1828800" cy="186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9" name="Picture 4" descr="http://i02.pictn.sogoucdn.com/587abd4197238f0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360" y="3657600"/>
            <a:ext cx="1980009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3" name="TextBox 3"/>
          <p:cNvSpPr txBox="1">
            <a:spLocks noChangeArrowheads="1"/>
          </p:cNvSpPr>
          <p:nvPr/>
        </p:nvSpPr>
        <p:spPr bwMode="auto">
          <a:xfrm>
            <a:off x="1814830" y="331471"/>
            <a:ext cx="3886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>
                <a:solidFill>
                  <a:prstClr val="black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分享你的兴趣故事！</a:t>
            </a:r>
            <a:endParaRPr lang="zh-CN" altLang="en-US" sz="2700">
              <a:solidFill>
                <a:prstClr val="black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1657350" y="1771650"/>
            <a:ext cx="5657850" cy="92333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第一，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激发直接兴趣，让学生对学习过程产生兴趣</a:t>
            </a:r>
            <a:r>
              <a:rPr lang="zh-CN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。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1714500" y="2971800"/>
            <a:ext cx="5657850" cy="923330"/>
          </a:xfrm>
          <a:prstGeom prst="rect">
            <a:avLst/>
          </a:prstGeom>
          <a:noFill/>
          <a:ln w="9525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第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二</a:t>
            </a:r>
            <a:r>
              <a:rPr lang="zh-CN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，</a:t>
            </a:r>
            <a:r>
              <a:rPr lang="zh-CN" altLang="en-US" sz="2700" b="1">
                <a:solidFill>
                  <a:srgbClr val="0000CC"/>
                </a:solidFill>
                <a:latin typeface="Arial" panose="020B0604020202020204" pitchFamily="34" charset="0"/>
              </a:rPr>
              <a:t>建立间接兴趣，让学生从学习结果中收获愉悦的体验</a:t>
            </a:r>
            <a:r>
              <a:rPr lang="zh-CN" altLang="zh-CN" sz="2700" b="1">
                <a:solidFill>
                  <a:srgbClr val="0000CC"/>
                </a:solidFill>
                <a:latin typeface="Arial" panose="020B0604020202020204" pitchFamily="34" charset="0"/>
              </a:rPr>
              <a:t>。</a:t>
            </a:r>
            <a:endParaRPr lang="zh-CN" altLang="en-US" sz="2700" b="1">
              <a:solidFill>
                <a:srgbClr val="0000CC"/>
              </a:solidFill>
              <a:latin typeface="Arial" panose="020B0604020202020204" pitchFamily="34" charset="0"/>
            </a:endParaRP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1187624" y="4299942"/>
            <a:ext cx="6991672" cy="484584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给学生的</a:t>
            </a:r>
            <a:r>
              <a:rPr lang="zh-CN" altLang="en-US" sz="27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学习结果</a:t>
            </a:r>
            <a:r>
              <a:rPr lang="zh-CN" altLang="en-US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与</a:t>
            </a:r>
            <a:r>
              <a:rPr lang="zh-CN" altLang="en-US" sz="27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强烈愿望</a:t>
            </a:r>
            <a:r>
              <a:rPr lang="zh-CN" altLang="en-US" sz="2700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之间建立联系。</a:t>
            </a:r>
            <a:endParaRPr lang="zh-CN" altLang="en-US" sz="2700" b="1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543300" y="171450"/>
            <a:ext cx="2686050" cy="598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3300" b="1">
                <a:solidFill>
                  <a:prstClr val="black"/>
                </a:solidFill>
                <a:latin typeface="方正舒体" panose="02010601030101010101" pitchFamily="2" charset="-122"/>
                <a:ea typeface="方正舒体" panose="02010601030101010101" pitchFamily="2" charset="-122"/>
              </a:rPr>
              <a:t>总结：</a:t>
            </a:r>
            <a:endParaRPr lang="zh-CN" altLang="en-US" sz="3300" b="1">
              <a:solidFill>
                <a:prstClr val="black"/>
              </a:solidFill>
              <a:latin typeface="方正舒体" panose="02010601030101010101" pitchFamily="2" charset="-122"/>
              <a:ea typeface="方正舒体" panose="02010601030101010101" pitchFamily="2" charset="-122"/>
            </a:endParaRPr>
          </a:p>
        </p:txBody>
      </p:sp>
      <p:sp>
        <p:nvSpPr>
          <p:cNvPr id="136197" name="矩形 5"/>
          <p:cNvSpPr>
            <a:spLocks noChangeArrowheads="1"/>
          </p:cNvSpPr>
          <p:nvPr/>
        </p:nvSpPr>
        <p:spPr bwMode="auto">
          <a:xfrm>
            <a:off x="2431943" y="1028701"/>
            <a:ext cx="40110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zh-CN" altLang="en-US" sz="2700" b="1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  <a:sym typeface="Calibri" panose="020F0502020204030204" pitchFamily="34" charset="0"/>
              </a:rPr>
              <a:t>提高学生学习兴趣的策略</a:t>
            </a:r>
            <a:endParaRPr lang="en-US" altLang="zh-CN" sz="2700" b="1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2967927"/>
            <a:ext cx="9144000" cy="13936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747814" y="846409"/>
            <a:ext cx="1870428" cy="18704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椭圆 6"/>
          <p:cNvSpPr/>
          <p:nvPr/>
        </p:nvSpPr>
        <p:spPr>
          <a:xfrm>
            <a:off x="576178" y="1587425"/>
            <a:ext cx="677676" cy="677676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898898" y="507680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870435" y="2666867"/>
            <a:ext cx="301060" cy="301060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044971" y="1641695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3590561" y="2545213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32219" y="4349008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椭圆 20"/>
          <p:cNvSpPr/>
          <p:nvPr/>
        </p:nvSpPr>
        <p:spPr>
          <a:xfrm>
            <a:off x="4534785" y="1054817"/>
            <a:ext cx="274777" cy="274777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4549298" y="4510926"/>
            <a:ext cx="137389" cy="13738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7580013" y="3949930"/>
            <a:ext cx="713989" cy="71398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" name="同心圆 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6" name="TextBox 7"/>
          <p:cNvSpPr>
            <a:spLocks noChangeArrowheads="1"/>
          </p:cNvSpPr>
          <p:nvPr/>
        </p:nvSpPr>
        <p:spPr bwMode="auto">
          <a:xfrm>
            <a:off x="678051" y="3170864"/>
            <a:ext cx="4614029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3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谢谢聆听</a:t>
            </a:r>
            <a:endParaRPr lang="zh-CN" altLang="en-US" sz="3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1243855" y="3815698"/>
            <a:ext cx="5447228" cy="0"/>
          </a:xfrm>
          <a:prstGeom prst="line">
            <a:avLst/>
          </a:prstGeom>
          <a:ln w="63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矩形 26"/>
          <p:cNvSpPr/>
          <p:nvPr/>
        </p:nvSpPr>
        <p:spPr>
          <a:xfrm>
            <a:off x="4534785" y="3300960"/>
            <a:ext cx="2133918" cy="5601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zh-CN" altLang="en-US" sz="3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敬请指正</a:t>
            </a:r>
            <a:endParaRPr lang="zh-CN" altLang="en-US" sz="3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blackWhite">
          <a:xfrm>
            <a:off x="3419872" y="862514"/>
            <a:ext cx="5105400" cy="873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zh-CN" sz="5400" b="1" kern="10" dirty="0">
                <a:ln w="28575">
                  <a:solidFill>
                    <a:srgbClr val="FEFEFE"/>
                  </a:solidFill>
                  <a:round/>
                </a:ln>
                <a:gradFill rotWithShape="1"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0" scaled="1"/>
                </a:gradFill>
                <a:effectLst>
                  <a:outerShdw dist="71842" dir="2700000" algn="ctr" rotWithShape="0">
                    <a:srgbClr val="080808">
                      <a:alpha val="50000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 !</a:t>
            </a:r>
            <a:endParaRPr lang="zh-CN" altLang="en-US" sz="5400" b="1" kern="10" dirty="0">
              <a:ln w="28575">
                <a:solidFill>
                  <a:srgbClr val="FEFEFE"/>
                </a:solidFill>
                <a:round/>
              </a:ln>
              <a:gradFill rotWithShape="1"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1"/>
              </a:gradFill>
              <a:effectLst>
                <a:outerShdw dist="71842" dir="2700000" algn="ctr" rotWithShape="0">
                  <a:srgbClr val="080808">
                    <a:alpha val="50000"/>
                  </a:srgbClr>
                </a:outerShdw>
              </a:effectLst>
              <a:latin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t01f912bcdead1b3f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1920" y="960755"/>
            <a:ext cx="3630930" cy="36461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5910"/>
          <a:stretch>
            <a:fillRect/>
          </a:stretch>
        </p:blipFill>
        <p:spPr>
          <a:xfrm>
            <a:off x="1884680" y="3018790"/>
            <a:ext cx="2352040" cy="21247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7179" t="20395" b="18849"/>
          <a:stretch>
            <a:fillRect/>
          </a:stretch>
        </p:blipFill>
        <p:spPr>
          <a:xfrm>
            <a:off x="4697095" y="2279650"/>
            <a:ext cx="4189730" cy="28638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47090" y="342265"/>
            <a:ext cx="5647055" cy="245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防学生上课睡觉，老师也是操碎了心</a:t>
            </a:r>
            <a:endParaRPr lang="zh-CN" altLang="en-US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  <p:graphicFrame>
        <p:nvGraphicFramePr>
          <p:cNvPr id="6" name="对象 5"/>
          <p:cNvGraphicFramePr/>
          <p:nvPr/>
        </p:nvGraphicFramePr>
        <p:xfrm>
          <a:off x="4761230" y="91440"/>
          <a:ext cx="3553460" cy="2099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" r:id="rId5" imgW="6010275" imgH="4105275" progId="Paint.Picture">
                  <p:embed/>
                </p:oleObj>
              </mc:Choice>
              <mc:Fallback>
                <p:oleObj name="" r:id="rId5" imgW="6010275" imgH="4105275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61230" y="91440"/>
                        <a:ext cx="3553460" cy="2099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rcRect b="7333"/>
          <a:stretch>
            <a:fillRect/>
          </a:stretch>
        </p:blipFill>
        <p:spPr>
          <a:xfrm>
            <a:off x="201295" y="756920"/>
            <a:ext cx="3223895" cy="2038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b="9806"/>
          <a:stretch>
            <a:fillRect/>
          </a:stretch>
        </p:blipFill>
        <p:spPr>
          <a:xfrm>
            <a:off x="179705" y="123825"/>
            <a:ext cx="3005455" cy="2275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743" r="21960"/>
          <a:stretch>
            <a:fillRect/>
          </a:stretch>
        </p:blipFill>
        <p:spPr>
          <a:xfrm>
            <a:off x="3256915" y="843915"/>
            <a:ext cx="2180590" cy="31934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b="46075"/>
          <a:stretch>
            <a:fillRect/>
          </a:stretch>
        </p:blipFill>
        <p:spPr>
          <a:xfrm>
            <a:off x="5527675" y="2640965"/>
            <a:ext cx="3547110" cy="19062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79705" y="4495165"/>
            <a:ext cx="5647055" cy="24574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zh-CN" altLang="en-US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</a:rPr>
              <a:t>手中有武器，效果就是好！</a:t>
            </a:r>
            <a:endParaRPr lang="zh-CN" altLang="en-US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390" y="235585"/>
            <a:ext cx="3140075" cy="2118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zoom/>
      </p:transition>
    </mc:Choice>
    <mc:Fallback>
      <p:transition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12615,&quot;width&quot;:8070}"/>
</p:tagLst>
</file>

<file path=ppt/tags/tag2.xml><?xml version="1.0" encoding="utf-8"?>
<p:tagLst xmlns:p="http://schemas.openxmlformats.org/presentationml/2006/main">
  <p:tag name="KSO_WM_UNIT_PLACING_PICTURE_USER_VIEWPORT" val="{&quot;height&quot;:6540,&quot;width&quot;:4815}"/>
</p:tagLst>
</file>

<file path=ppt/tags/tag3.xml><?xml version="1.0" encoding="utf-8"?>
<p:tagLst xmlns:p="http://schemas.openxmlformats.org/presentationml/2006/main">
  <p:tag name="KSO_WM_UNIT_PLACING_PICTURE_USER_VIEWPORT" val="{&quot;height&quot;:5403,&quot;width&quot;:5981}"/>
</p:tagLst>
</file>

<file path=ppt/tags/tag4.xml><?xml version="1.0" encoding="utf-8"?>
<p:tagLst xmlns:p="http://schemas.openxmlformats.org/presentationml/2006/main">
  <p:tag name="KSO_WM_UNIT_PLACING_PICTURE_USER_VIEWPORT" val="{&quot;height&quot;:4510,&quot;width&quot;:6598}"/>
</p:tagLst>
</file>

<file path=ppt/tags/tag5.xml><?xml version="1.0" encoding="utf-8"?>
<p:tagLst xmlns:p="http://schemas.openxmlformats.org/presentationml/2006/main">
  <p:tag name="KSO_WM_UNIT_PLACING_PICTURE_USER_VIEWPORT" val="{&quot;height&quot;:4762.7338582677166,&quot;width&quot;:3912.2456692913383}"/>
</p:tagLst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主题​​">
  <a:themeElements>
    <a:clrScheme name="自定义 276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C00002"/>
      </a:accent1>
      <a:accent2>
        <a:srgbClr val="C00002"/>
      </a:accent2>
      <a:accent3>
        <a:srgbClr val="C00002"/>
      </a:accent3>
      <a:accent4>
        <a:srgbClr val="C00002"/>
      </a:accent4>
      <a:accent5>
        <a:srgbClr val="808080"/>
      </a:accent5>
      <a:accent6>
        <a:srgbClr val="808080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1600" dirty="0" smtClean="0">
            <a:solidFill>
              <a:schemeClr val="tx1">
                <a:lumMod val="95000"/>
                <a:lumOff val="5000"/>
              </a:schemeClr>
            </a:solidFill>
            <a:latin typeface="+mn-ea"/>
            <a:ea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暗香扑面">
  <a:themeElements>
    <a:clrScheme name="暗香扑面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918415"/>
      </a:accent1>
      <a:accent2>
        <a:srgbClr val="C47546"/>
      </a:accent2>
      <a:accent3>
        <a:srgbClr val="AFB591"/>
      </a:accent3>
      <a:accent4>
        <a:srgbClr val="B9945B"/>
      </a:accent4>
      <a:accent5>
        <a:srgbClr val="85ADBC"/>
      </a:accent5>
      <a:accent6>
        <a:srgbClr val="E5B440"/>
      </a:accent6>
      <a:hlink>
        <a:srgbClr val="00D5D5"/>
      </a:hlink>
      <a:folHlink>
        <a:srgbClr val="DD00DD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暗香扑面">
      <a:fillStyleLst>
        <a:solidFill>
          <a:schemeClr val="phClr"/>
        </a:solidFill>
        <a:gradFill rotWithShape="1">
          <a:gsLst>
            <a:gs pos="0">
              <a:schemeClr val="phClr">
                <a:tint val="98000"/>
                <a:satMod val="220000"/>
              </a:schemeClr>
            </a:gs>
            <a:gs pos="31000">
              <a:schemeClr val="phClr">
                <a:tint val="30000"/>
                <a:satMod val="150000"/>
              </a:schemeClr>
            </a:gs>
            <a:gs pos="91000">
              <a:schemeClr val="phClr">
                <a:tint val="96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28000"/>
                <a:satMod val="100000"/>
              </a:schemeClr>
              <a:schemeClr val="phClr">
                <a:tint val="100000"/>
                <a:satMod val="200000"/>
              </a:schemeClr>
            </a:duotone>
          </a:blip>
          <a:tile tx="0" ty="0" sx="80000" sy="8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10000"/>
              </a:schemeClr>
            </a:glow>
          </a:effectLst>
        </a:effectStyle>
        <a:effectStyle>
          <a:effectLst>
            <a:outerShdw blurRad="34925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9525" prstMaterial="dkEdge">
            <a:bevelT w="12000" h="24150"/>
            <a:contourClr>
              <a:schemeClr val="phClr">
                <a:satMod val="110000"/>
              </a:schemeClr>
            </a:contourClr>
          </a:sp3d>
        </a:effectStyle>
        <a:effectStyle>
          <a:effectLst>
            <a:outerShdw blurRad="50800" dist="31750" dir="5400000" algn="tl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flood" dir="t">
              <a:rot lat="0" lon="0" rev="5400000"/>
            </a:lightRig>
          </a:scene3d>
          <a:sp3d contourW="18700" prstMaterial="dkEdge">
            <a:bevelT w="44450" h="80600"/>
            <a:contourClr>
              <a:schemeClr val="phClr"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0000"/>
                <a:satMod val="1000000"/>
              </a:schemeClr>
            </a:gs>
            <a:gs pos="31000">
              <a:schemeClr val="phClr">
                <a:shade val="85000"/>
                <a:satMod val="450000"/>
              </a:schemeClr>
            </a:gs>
            <a:gs pos="100000">
              <a:schemeClr val="phClr">
                <a:tint val="70000"/>
                <a:satMod val="300000"/>
              </a:schemeClr>
            </a:gs>
          </a:gsLst>
          <a:path path="circle">
            <a:fillToRect l="50000" t="150000" r="50000"/>
          </a:path>
        </a:gradFill>
        <a:blipFill>
          <a:blip xmlns:r="http://schemas.openxmlformats.org/officeDocument/2006/relationships" r:embed="rId2">
            <a:duotone>
              <a:schemeClr val="phClr">
                <a:tint val="100000"/>
                <a:shade val="70000"/>
                <a:hueMod val="100000"/>
                <a:satMod val="100000"/>
              </a:schemeClr>
              <a:schemeClr val="phClr">
                <a:tint val="90000"/>
                <a:shade val="100000"/>
                <a:hueMod val="100000"/>
                <a:satMod val="100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2775</Words>
  <Application>WPS 演示</Application>
  <PresentationFormat>全屏显示(16:9)</PresentationFormat>
  <Paragraphs>322</Paragraphs>
  <Slides>64</Slides>
  <Notes>22</Notes>
  <HiddenSlides>0</HiddenSlides>
  <MMClips>0</MMClips>
  <ScaleCrop>false</ScaleCrop>
  <HeadingPairs>
    <vt:vector size="8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64</vt:i4>
      </vt:variant>
    </vt:vector>
  </HeadingPairs>
  <TitlesOfParts>
    <vt:vector size="93" baseType="lpstr">
      <vt:lpstr>Arial</vt:lpstr>
      <vt:lpstr>宋体</vt:lpstr>
      <vt:lpstr>Wingdings</vt:lpstr>
      <vt:lpstr>Calibri</vt:lpstr>
      <vt:lpstr>微软雅黑</vt:lpstr>
      <vt:lpstr>钟齐志莽行书</vt:lpstr>
      <vt:lpstr>楷体</vt:lpstr>
      <vt:lpstr>华文细黑</vt:lpstr>
      <vt:lpstr>Arial Unicode MS</vt:lpstr>
      <vt:lpstr>华文琥珀</vt:lpstr>
      <vt:lpstr>Franklin Gothic Medium</vt:lpstr>
      <vt:lpstr>Wingdings 2</vt:lpstr>
      <vt:lpstr>PingFang SC</vt:lpstr>
      <vt:lpstr>Segoe Print</vt:lpstr>
      <vt:lpstr>黑体</vt:lpstr>
      <vt:lpstr>Franklin Gothic Medium</vt:lpstr>
      <vt:lpstr>楷体_GB2312</vt:lpstr>
      <vt:lpstr>新宋体</vt:lpstr>
      <vt:lpstr>Verdana</vt:lpstr>
      <vt:lpstr>-apple-system-font</vt:lpstr>
      <vt:lpstr>方正舒体</vt:lpstr>
      <vt:lpstr>方正姚体</vt:lpstr>
      <vt:lpstr>Franklin Gothic Book</vt:lpstr>
      <vt:lpstr>Georgia</vt:lpstr>
      <vt:lpstr>Arial</vt:lpstr>
      <vt:lpstr>Office 主题​​</vt:lpstr>
      <vt:lpstr>1_暗香扑面</vt:lpstr>
      <vt:lpstr>Paint.Picture</vt:lpstr>
      <vt:lpstr>Paint.Picture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“兴趣是最好的老师”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kingpub</dc:creator>
  <cp:keywords>plus206</cp:keywords>
  <cp:category>plus206</cp:category>
  <cp:lastModifiedBy>Administrator</cp:lastModifiedBy>
  <cp:revision>1490</cp:revision>
  <dcterms:created xsi:type="dcterms:W3CDTF">2015-04-24T01:01:00Z</dcterms:created>
  <dcterms:modified xsi:type="dcterms:W3CDTF">2020-10-30T02:34:38Z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