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sldIdLst>
    <p:sldId id="321" r:id="rId4"/>
    <p:sldId id="346" r:id="rId5"/>
    <p:sldId id="332" r:id="rId6"/>
    <p:sldId id="375" r:id="rId7"/>
    <p:sldId id="376" r:id="rId8"/>
    <p:sldId id="349" r:id="rId9"/>
    <p:sldId id="344" r:id="rId10"/>
    <p:sldId id="345" r:id="rId11"/>
    <p:sldId id="312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33" name="Rectangle 2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4" name="Rectangle 3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5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l" fontAlgn="base">
              <a:buFont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1036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ctr" fontAlgn="base">
              <a:buFont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1037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r" fontAlgn="base">
              <a:buFont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marL="0" lvl="1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2pPr>
      <a:lvl3pPr marL="0" lvl="2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3pPr>
      <a:lvl4pPr marL="0" lvl="3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4pPr>
      <a:lvl5pPr marL="0" lvl="4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5pPr>
    </p:titleStyle>
    <p:bodyStyle>
      <a:lvl1pPr marL="342900" lvl="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Char char="•"/>
        <a:defRPr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8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2pPr>
      <a:lvl3pPr marL="1143000" lvl="2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24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3pPr>
      <a:lvl4pPr marL="1600200" lvl="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4pPr>
      <a:lvl5pPr marL="2057400" lvl="4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5pPr>
      <a:lvl6pPr marL="2514600" lvl="5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6pPr>
      <a:lvl7pPr marL="2971800" lvl="6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7pPr>
      <a:lvl8pPr marL="3429000" lvl="7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8pPr>
      <a:lvl9pPr marL="3886200" lvl="8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14" name="Rectangle 2"/>
          <p:cNvSpPr/>
          <p:nvPr>
            <p:ph type="title" idx="4294967295"/>
          </p:nvPr>
        </p:nvSpPr>
        <p:spPr>
          <a:xfrm>
            <a:off x="219393" y="1891030"/>
            <a:ext cx="8229600" cy="1143000"/>
          </a:xfrm>
        </p:spPr>
        <p:txBody>
          <a:bodyPr wrap="square" lIns="91440" tIns="45720" rIns="91440" bIns="45720" anchor="ctr"/>
          <a:p>
            <a:pPr eaLnBrk="1" hangingPunct="1"/>
            <a:r>
              <a:rPr lang="zh-CN" altLang="zh-CN" sz="4800" b="1">
                <a:latin typeface="楷体" panose="02010609060101010101" charset="-122"/>
                <a:ea typeface="楷体" panose="02010609060101010101" charset="-122"/>
              </a:rPr>
              <a:t>书写青春的乐章</a:t>
            </a:r>
            <a:endParaRPr lang="zh-CN" altLang="zh-CN" sz="4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2831783" y="276923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>
            <a:lvl1pPr marL="0" lv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lvl="1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2pPr>
            <a:lvl3pPr marL="0" lvl="2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3pPr>
            <a:lvl4pPr marL="0" lvl="3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4pPr>
            <a:lvl5pPr marL="0" lvl="4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5pPr>
          </a:lstStyle>
          <a:p>
            <a:pPr eaLnBrk="1" hangingPunct="1"/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现代诗歌写作</a:t>
            </a:r>
            <a:endParaRPr lang="en-US" altLang="zh-CN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494280" y="2307590"/>
            <a:ext cx="618934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600" b="1">
                <a:solidFill>
                  <a:schemeClr val="accent5">
                    <a:lumMod val="75000"/>
                  </a:schemeClr>
                </a:solidFill>
                <a:sym typeface="+mn-ea"/>
              </a:rPr>
              <a:t>谢谢！</a:t>
            </a:r>
            <a:endParaRPr lang="zh-CN" altLang="en-US" sz="6600" b="1">
              <a:solidFill>
                <a:schemeClr val="accent5">
                  <a:lumMod val="75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95985" y="1187450"/>
            <a:ext cx="103993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课堂目标</a:t>
            </a:r>
            <a:endParaRPr lang="zh-CN" sz="3600" b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304800"/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1、把握现代诗意象美、意境美的特点，</a:t>
            </a:r>
            <a:r>
              <a:rPr lang="zh-CN" sz="36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掌握现代诗写作的基本方法。</a:t>
            </a:r>
            <a:endParaRPr lang="zh-CN" sz="3600">
              <a:solidFill>
                <a:srgbClr val="000000"/>
              </a:solidFill>
              <a:ea typeface="宋体" panose="02010600030101010101" pitchFamily="2" charset="-122"/>
              <a:sym typeface="+mn-ea"/>
            </a:endParaRPr>
          </a:p>
          <a:p>
            <a:pPr indent="304800"/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2、体悟青春之美，抓住富有诗意的青春意象</a:t>
            </a:r>
            <a:r>
              <a:rPr lang="en-US" alt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,</a:t>
            </a:r>
            <a:r>
              <a:rPr lang="zh-CN" alt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学会用意象来表情达意</a:t>
            </a:r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。</a:t>
            </a:r>
            <a:endParaRPr lang="zh-CN" sz="3600" b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304800"/>
            <a:r>
              <a:rPr lang="en-US" alt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3</a:t>
            </a:r>
            <a:r>
              <a:rPr lang="zh-CN" altLang="en-US" sz="3600" b="0">
                <a:solidFill>
                  <a:srgbClr val="000000"/>
                </a:solidFill>
                <a:ea typeface="宋体" panose="02010600030101010101" pitchFamily="2" charset="-122"/>
              </a:rPr>
              <a:t>、尝试进行现代诗歌的创作。</a:t>
            </a:r>
            <a:endParaRPr lang="zh-CN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6070" y="992505"/>
            <a:ext cx="3604895" cy="5069205"/>
          </a:xfrm>
        </p:spPr>
        <p:txBody>
          <a:bodyPr/>
          <a:p>
            <a:pPr marL="0" indent="0" algn="ctr">
              <a:buNone/>
            </a:pPr>
            <a:r>
              <a:rPr lang="zh-CN" altLang="en-US" b="1">
                <a:solidFill>
                  <a:srgbClr val="FF0000"/>
                </a:solidFill>
              </a:rPr>
              <a:t>再别康桥</a:t>
            </a:r>
            <a:endParaRPr lang="zh-CN" altLang="en-US" b="1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zh-CN" altLang="en-US"/>
              <a:t>轻轻的我走了，　　　　</a:t>
            </a:r>
            <a:endParaRPr lang="zh-CN" altLang="en-US"/>
          </a:p>
          <a:p>
            <a:pPr marL="0" indent="0" algn="l">
              <a:buNone/>
            </a:pPr>
            <a:r>
              <a:rPr lang="zh-CN" altLang="en-US"/>
              <a:t>正如我轻轻的来；</a:t>
            </a:r>
            <a:endParaRPr lang="zh-CN" altLang="en-US"/>
          </a:p>
          <a:p>
            <a:pPr marL="0" indent="0" algn="l">
              <a:buNone/>
            </a:pPr>
            <a:r>
              <a:rPr lang="zh-CN" altLang="en-US"/>
              <a:t>我轻轻的招手，</a:t>
            </a:r>
            <a:endParaRPr lang="zh-CN" altLang="en-US"/>
          </a:p>
          <a:p>
            <a:pPr marL="0" indent="0" algn="l">
              <a:buNone/>
            </a:pPr>
            <a:r>
              <a:rPr lang="zh-CN" altLang="en-US"/>
              <a:t>作别西天的云彩。</a:t>
            </a:r>
            <a:endParaRPr lang="zh-CN" altLang="en-US"/>
          </a:p>
          <a:p>
            <a:pPr marL="0" indent="0" algn="l">
              <a:buNone/>
            </a:pPr>
            <a:r>
              <a:rPr lang="zh-CN" altLang="en-US" b="1"/>
              <a:t>　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那河畔的金柳，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是夕阳中的新娘；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波光里的艳影，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在我的心头荡漾。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　　　　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4128770" y="1310640"/>
            <a:ext cx="3934460" cy="5360035"/>
          </a:xfrm>
        </p:spPr>
        <p:txBody>
          <a:bodyPr/>
          <a:p>
            <a:pPr marL="0" indent="0" algn="l">
              <a:buNone/>
            </a:pPr>
            <a:r>
              <a:rPr lang="zh-CN" altLang="en-US" b="1">
                <a:sym typeface="+mn-ea"/>
              </a:rPr>
              <a:t>那河底的水草，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随着水波招摇；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在康河的水波里，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我甘心做一条水草！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/>
              <a:t>那榆荫下的一潭，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清透的泉水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繁密的浮藻间，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沉淀着我青春的梦。</a:t>
            </a:r>
            <a:endParaRPr lang="zh-CN" altLang="en-US" b="1"/>
          </a:p>
        </p:txBody>
      </p:sp>
      <p:sp>
        <p:nvSpPr>
          <p:cNvPr id="6" name="内容占位符 4"/>
          <p:cNvSpPr>
            <a:spLocks noGrp="1"/>
          </p:cNvSpPr>
          <p:nvPr/>
        </p:nvSpPr>
        <p:spPr>
          <a:xfrm>
            <a:off x="8063230" y="1150620"/>
            <a:ext cx="3871595" cy="506920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5pPr>
            <a:lvl6pPr marL="2514600" lvl="5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6pPr>
            <a:lvl7pPr marL="2971800" lvl="6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7pPr>
            <a:lvl8pPr marL="3429000" lvl="7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8pPr>
            <a:lvl9pPr marL="3886200" lvl="8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b="1">
                <a:sym typeface="+mn-ea"/>
              </a:rPr>
              <a:t>寻梦？撑一支长篙，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向青草更青处漫溯；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满载一船星辉，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在星辉斑斓里放歌。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/>
              <a:t>悄悄的我走了，</a:t>
            </a:r>
            <a:endParaRPr lang="zh-CN" altLang="en-US"/>
          </a:p>
          <a:p>
            <a:pPr marL="0" indent="0" algn="l">
              <a:buNone/>
            </a:pPr>
            <a:r>
              <a:rPr lang="zh-CN" altLang="en-US"/>
              <a:t>正如我悄悄的来；</a:t>
            </a:r>
            <a:endParaRPr lang="zh-CN" altLang="en-US"/>
          </a:p>
          <a:p>
            <a:pPr marL="0" indent="0" algn="l">
              <a:buNone/>
            </a:pPr>
            <a:r>
              <a:rPr lang="zh-CN" altLang="en-US"/>
              <a:t>我挥一挥衣袖，</a:t>
            </a:r>
            <a:endParaRPr lang="zh-CN" altLang="en-US"/>
          </a:p>
          <a:p>
            <a:pPr marL="0" indent="0" algn="l">
              <a:buNone/>
            </a:pPr>
            <a:r>
              <a:rPr lang="zh-CN" altLang="en-US"/>
              <a:t>不带走一片云彩。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1605" y="141605"/>
            <a:ext cx="110940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合作探究：怎样的诗歌更富诗意？</a:t>
            </a:r>
            <a:endParaRPr lang="zh-CN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7691120" y="781685"/>
            <a:ext cx="3934460" cy="5643245"/>
          </a:xfrm>
        </p:spPr>
        <p:txBody>
          <a:bodyPr/>
          <a:p>
            <a:pPr marL="0" indent="0" algn="l">
              <a:buNone/>
            </a:pPr>
            <a:r>
              <a:rPr lang="zh-CN" altLang="en-US" b="1">
                <a:sym typeface="+mn-ea"/>
              </a:rPr>
              <a:t>软泥上的青荇，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油油的在水底招摇；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在康河的柔波里，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我甘心做一条水草！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/>
              <a:t>那榆荫下的一潭，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不是清泉，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是天上虹；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揉碎在浮藻间，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沉淀着彩虹似的梦。</a:t>
            </a:r>
            <a:endParaRPr lang="zh-CN" altLang="en-US" b="1"/>
          </a:p>
        </p:txBody>
      </p:sp>
      <p:sp>
        <p:nvSpPr>
          <p:cNvPr id="4" name="内容占位符 4"/>
          <p:cNvSpPr>
            <a:spLocks noGrp="1"/>
          </p:cNvSpPr>
          <p:nvPr/>
        </p:nvSpPr>
        <p:spPr>
          <a:xfrm>
            <a:off x="1516380" y="781685"/>
            <a:ext cx="3934460" cy="536003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5pPr>
            <a:lvl6pPr marL="2514600" lvl="5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6pPr>
            <a:lvl7pPr marL="2971800" lvl="6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7pPr>
            <a:lvl8pPr marL="3429000" lvl="7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8pPr>
            <a:lvl9pPr marL="3886200" lvl="8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b="1">
                <a:sym typeface="+mn-ea"/>
              </a:rPr>
              <a:t>那河底的水草，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随着水波招摇；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在康河的水波里，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我甘心做一条水草！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/>
              <a:t>那榆荫下的一潭，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清透的泉水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繁密的浮藻间，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/>
              <a:t>沉淀着我青春的梦。</a:t>
            </a:r>
            <a:endParaRPr lang="zh-CN" altLang="en-US" b="1"/>
          </a:p>
        </p:txBody>
      </p:sp>
      <p:sp>
        <p:nvSpPr>
          <p:cNvPr id="7" name="右箭头 6"/>
          <p:cNvSpPr/>
          <p:nvPr/>
        </p:nvSpPr>
        <p:spPr>
          <a:xfrm>
            <a:off x="4894580" y="1750060"/>
            <a:ext cx="2210435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4894580" y="4505325"/>
            <a:ext cx="2181225" cy="454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4"/>
          <p:cNvSpPr>
            <a:spLocks noGrp="1"/>
          </p:cNvSpPr>
          <p:nvPr/>
        </p:nvSpPr>
        <p:spPr>
          <a:xfrm>
            <a:off x="7929880" y="384810"/>
            <a:ext cx="4060825" cy="647319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5pPr>
            <a:lvl6pPr marL="2514600" lvl="5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6pPr>
            <a:lvl7pPr marL="2971800" lvl="6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7pPr>
            <a:lvl8pPr marL="3429000" lvl="7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8pPr>
            <a:lvl9pPr marL="3886200" lvl="8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9pPr>
          </a:lstStyle>
          <a:p>
            <a:pPr marL="0" indent="0" algn="l">
              <a:buNone/>
            </a:pP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那榆荫下的一潭，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不是清泉，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是天上虹；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揉碎在浮藻间，</a:t>
            </a: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沉淀着彩虹似的梦。</a:t>
            </a:r>
            <a:endParaRPr lang="zh-CN" altLang="en-US" b="1"/>
          </a:p>
          <a:p>
            <a:pPr marL="0" indent="0" algn="l">
              <a:buNone/>
            </a:pPr>
            <a:endParaRPr lang="zh-CN" altLang="en-US" b="1"/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寻梦？撑一支长篙，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向青草更青处漫溯；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满载一船星辉，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r>
              <a:rPr lang="zh-CN" altLang="en-US" b="1">
                <a:sym typeface="+mn-ea"/>
              </a:rPr>
              <a:t>在星辉斑斓里放歌。</a:t>
            </a:r>
            <a:endParaRPr lang="zh-CN" altLang="en-US" b="1">
              <a:sym typeface="+mn-ea"/>
            </a:endParaRPr>
          </a:p>
          <a:p>
            <a:pPr marL="0" indent="0" algn="l">
              <a:buNone/>
            </a:pPr>
            <a:endParaRPr lang="zh-CN" altLang="en-US" b="1"/>
          </a:p>
        </p:txBody>
      </p:sp>
      <p:sp>
        <p:nvSpPr>
          <p:cNvPr id="2" name="文本框 1"/>
          <p:cNvSpPr txBox="1"/>
          <p:nvPr/>
        </p:nvSpPr>
        <p:spPr>
          <a:xfrm>
            <a:off x="3603625" y="1028700"/>
            <a:ext cx="382206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那河畔的金柳，</a:t>
            </a:r>
            <a:endParaRPr lang="zh-CN" altLang="en-US" sz="3200" b="1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是夕阳中的新娘；</a:t>
            </a:r>
            <a:endParaRPr lang="zh-CN" altLang="en-US" sz="3200" b="1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波光里的艳影，</a:t>
            </a:r>
            <a:endParaRPr lang="zh-CN" altLang="en-US" sz="3200" b="1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在我的心头荡漾。</a:t>
            </a:r>
            <a:endParaRPr lang="zh-CN" altLang="en-US" sz="3200" b="1">
              <a:sym typeface="+mn-ea"/>
            </a:endParaRPr>
          </a:p>
          <a:p>
            <a:pPr marL="0" indent="0" algn="l">
              <a:buNone/>
            </a:pPr>
            <a:endParaRPr lang="zh-CN" altLang="en-US" sz="3200"/>
          </a:p>
          <a:p>
            <a:pPr marL="0" indent="0" algn="l">
              <a:buNone/>
            </a:pPr>
            <a:endParaRPr lang="zh-CN" altLang="en-US" sz="3200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软泥上的青荇，</a:t>
            </a:r>
            <a:endParaRPr lang="zh-CN" altLang="en-US" sz="3200" b="1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油油的在水底招摇；</a:t>
            </a:r>
            <a:endParaRPr lang="zh-CN" altLang="en-US" sz="3200" b="1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在康河的柔波里，</a:t>
            </a:r>
            <a:endParaRPr lang="zh-CN" altLang="en-US" sz="3200" b="1"/>
          </a:p>
          <a:p>
            <a:pPr marL="0" indent="0" algn="l">
              <a:buNone/>
            </a:pPr>
            <a:r>
              <a:rPr lang="zh-CN" altLang="en-US" sz="3200" b="1">
                <a:sym typeface="+mn-ea"/>
              </a:rPr>
              <a:t>我甘心做一条水草！</a:t>
            </a:r>
            <a:endParaRPr lang="zh-CN" altLang="en-US" sz="3200" b="1">
              <a:sym typeface="+mn-ea"/>
            </a:endParaRPr>
          </a:p>
          <a:p>
            <a:pPr marL="0" indent="0" algn="l">
              <a:buNone/>
            </a:pPr>
            <a:endParaRPr lang="zh-CN" altLang="en-US" sz="3200" b="1">
              <a:sym typeface="+mn-ea"/>
            </a:endParaRPr>
          </a:p>
          <a:p>
            <a:pPr marL="0" indent="0" algn="l">
              <a:buNone/>
            </a:pPr>
            <a:endParaRPr lang="zh-CN" altLang="en-US" sz="3200"/>
          </a:p>
        </p:txBody>
      </p:sp>
      <p:sp>
        <p:nvSpPr>
          <p:cNvPr id="6" name="文本框 5"/>
          <p:cNvSpPr txBox="1"/>
          <p:nvPr/>
        </p:nvSpPr>
        <p:spPr>
          <a:xfrm>
            <a:off x="315595" y="920750"/>
            <a:ext cx="285305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小组合作任务：仿写</a:t>
            </a:r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3200" b="1">
                <a:solidFill>
                  <a:srgbClr val="FF0000"/>
                </a:solidFill>
              </a:rPr>
              <a:t>回忆初中三年的青春生活，</a:t>
            </a:r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3200" b="1">
                <a:solidFill>
                  <a:srgbClr val="FF0000"/>
                </a:solidFill>
              </a:rPr>
              <a:t>选取你印象最深的画面，仿照诗歌任意一个章节的形式写作</a:t>
            </a:r>
            <a:r>
              <a:rPr lang="en-US" altLang="zh-CN" sz="3200" b="1">
                <a:solidFill>
                  <a:srgbClr val="FF0000"/>
                </a:solidFill>
              </a:rPr>
              <a:t>.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2600" y="1889443"/>
            <a:ext cx="10972800" cy="1143000"/>
          </a:xfrm>
        </p:spPr>
        <p:txBody>
          <a:bodyPr/>
          <a:p>
            <a:pPr algn="l"/>
            <a:r>
              <a:rPr lang="en-US" altLang="zh-CN"/>
              <a:t>       </a:t>
            </a:r>
            <a:r>
              <a:rPr lang="zh-CN" altLang="en-US" sz="4800" b="1">
                <a:latin typeface="楷体" panose="02010609060101010101" charset="-122"/>
                <a:ea typeface="楷体" panose="02010609060101010101" charset="-122"/>
              </a:rPr>
              <a:t>要想写好一首现代诗，要注意哪些方面的问题？</a:t>
            </a:r>
            <a:endParaRPr lang="zh-CN" altLang="en-US" sz="48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1932305" y="335915"/>
            <a:ext cx="9622155" cy="6186805"/>
          </a:xfrm>
        </p:spPr>
        <p:txBody>
          <a:bodyPr/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三行诗</a:t>
            </a:r>
            <a:endParaRPr lang="zh-CN" altLang="zh-CN" b="1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一种微型诗，三行以内、一般不超过30字。</a:t>
            </a:r>
            <a:endParaRPr lang="zh-CN" altLang="zh-CN" b="1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特点：一种意境，一两种表达方式，以小见大。如</a:t>
            </a:r>
            <a:r>
              <a:rPr lang="en-US" altLang="zh-CN" b="1">
                <a:sym typeface="+mn-ea"/>
              </a:rPr>
              <a:t>:</a:t>
            </a:r>
            <a:endParaRPr lang="zh-CN" altLang="zh-CN" b="1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endParaRPr lang="zh-CN" altLang="zh-CN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olidFill>
                  <a:srgbClr val="FF0000"/>
                </a:solidFill>
                <a:sym typeface="+mn-ea"/>
              </a:rPr>
              <a:t>《墙角的花》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olidFill>
                  <a:srgbClr val="FF0000"/>
                </a:solidFill>
                <a:sym typeface="+mn-ea"/>
              </a:rPr>
              <a:t>冰心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墙角的花，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你孤芳自赏时，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天地就小了。</a:t>
            </a:r>
            <a:endParaRPr lang="zh-CN" altLang="zh-CN" b="1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endParaRPr lang="zh-CN" altLang="zh-CN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olidFill>
                  <a:srgbClr val="FF0000"/>
                </a:solidFill>
                <a:sym typeface="+mn-ea"/>
              </a:rPr>
              <a:t>《无题》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sz="2400" b="1">
                <a:solidFill>
                  <a:srgbClr val="FF0000"/>
                </a:solidFill>
                <a:sym typeface="+mn-ea"/>
              </a:rPr>
              <a:t>宗白华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生命的河 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是深蓝色的夜流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映带了几点金色的灯光</a:t>
            </a:r>
            <a:endParaRPr lang="zh-CN" altLang="zh-CN" b="1"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7010" y="102235"/>
            <a:ext cx="887095" cy="75704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zh-CN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课</a:t>
            </a:r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zh-CN" altLang="zh-CN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堂</a:t>
            </a:r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zh-CN" altLang="zh-CN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写</a:t>
            </a:r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zh-CN" altLang="zh-CN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作</a:t>
            </a:r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zh-CN" altLang="zh-CN" sz="5400" b="1">
                <a:sym typeface="+mn-ea"/>
              </a:rPr>
              <a:t>三</a:t>
            </a:r>
            <a:endParaRPr lang="zh-CN" altLang="zh-CN" sz="5400" b="1">
              <a:sym typeface="+mn-ea"/>
            </a:endParaRPr>
          </a:p>
          <a:p>
            <a:pPr algn="ctr"/>
            <a:r>
              <a:rPr lang="zh-CN" altLang="zh-CN" sz="5400" b="1">
                <a:sym typeface="+mn-ea"/>
              </a:rPr>
              <a:t>行</a:t>
            </a:r>
            <a:endParaRPr lang="zh-CN" altLang="zh-CN" sz="5400" b="1">
              <a:sym typeface="+mn-ea"/>
            </a:endParaRPr>
          </a:p>
          <a:p>
            <a:pPr algn="ctr"/>
            <a:r>
              <a:rPr lang="zh-CN" altLang="zh-CN" sz="5400" b="1">
                <a:sym typeface="+mn-ea"/>
              </a:rPr>
              <a:t>诗</a:t>
            </a:r>
            <a:endParaRPr lang="zh-CN" altLang="zh-CN" sz="5400" b="1">
              <a:sym typeface="+mn-ea"/>
            </a:endParaRPr>
          </a:p>
          <a:p>
            <a:pPr algn="ctr"/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524318"/>
            <a:ext cx="10972800" cy="1143000"/>
          </a:xfrm>
        </p:spPr>
        <p:txBody>
          <a:bodyPr/>
          <a:p>
            <a:pPr algn="l"/>
            <a:r>
              <a:rPr lang="en-US" altLang="zh-CN" sz="3600"/>
              <a:t>       </a:t>
            </a:r>
            <a:r>
              <a:rPr lang="zh-CN" altLang="en-US" sz="3600"/>
              <a:t>围绕</a:t>
            </a:r>
            <a:r>
              <a:rPr lang="en-US" altLang="zh-CN" sz="3600"/>
              <a:t>“</a:t>
            </a:r>
            <a:r>
              <a:rPr lang="zh-CN" altLang="en-US" sz="3600"/>
              <a:t>我的青春</a:t>
            </a:r>
            <a:r>
              <a:rPr lang="en-US" altLang="zh-CN" sz="3600"/>
              <a:t>”</a:t>
            </a:r>
            <a:r>
              <a:rPr lang="zh-CN" altLang="en-US" sz="3600"/>
              <a:t>这一中心主题，自拟标题，写一首三行诗，表达你对青春的感触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2849880"/>
            <a:ext cx="10727690" cy="4495165"/>
          </a:xfrm>
        </p:spPr>
        <p:txBody>
          <a:bodyPr/>
          <a:p>
            <a:r>
              <a:rPr lang="zh-CN" altLang="en-US" b="1">
                <a:solidFill>
                  <a:srgbClr val="FF0000"/>
                </a:solidFill>
              </a:rPr>
              <a:t>要求：</a:t>
            </a:r>
            <a:endParaRPr lang="zh-CN" altLang="en-US"/>
          </a:p>
          <a:p>
            <a:r>
              <a:rPr lang="zh-CN" altLang="en-US" b="1"/>
              <a:t>至少选择一个意象</a:t>
            </a:r>
            <a:endParaRPr lang="zh-CN" altLang="en-US" b="1"/>
          </a:p>
          <a:p>
            <a:r>
              <a:rPr lang="zh-CN" altLang="en-US" b="1"/>
              <a:t>描绘一幅独立的画面</a:t>
            </a:r>
            <a:endParaRPr lang="zh-CN" altLang="en-US" b="1"/>
          </a:p>
          <a:p>
            <a:r>
              <a:rPr lang="zh-CN" altLang="en-US" b="1"/>
              <a:t>至少运用一种修辞手法</a:t>
            </a:r>
            <a:endParaRPr lang="zh-CN" altLang="en-US" b="1"/>
          </a:p>
          <a:p>
            <a:r>
              <a:rPr lang="zh-CN" altLang="en-US" b="1"/>
              <a:t>表达一种情感或体悟</a:t>
            </a:r>
            <a:endParaRPr lang="zh-CN" altLang="en-US" b="1"/>
          </a:p>
          <a:p>
            <a:endParaRPr lang="zh-CN" altLang="en-US" b="1"/>
          </a:p>
        </p:txBody>
      </p:sp>
      <p:sp>
        <p:nvSpPr>
          <p:cNvPr id="5" name="矩形 4"/>
          <p:cNvSpPr/>
          <p:nvPr/>
        </p:nvSpPr>
        <p:spPr>
          <a:xfrm>
            <a:off x="849630" y="71120"/>
            <a:ext cx="2938780" cy="922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课堂写作</a:t>
            </a:r>
            <a:endParaRPr lang="zh-CN" altLang="zh-CN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7160" y="1374140"/>
            <a:ext cx="11937365" cy="2122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4400"/>
              <a:t>课后任务：</a:t>
            </a:r>
            <a:endParaRPr lang="zh-CN" altLang="zh-CN" sz="4400"/>
          </a:p>
          <a:p>
            <a:r>
              <a:rPr lang="zh-CN" altLang="zh-CN" sz="4400"/>
              <a:t>         </a:t>
            </a:r>
            <a:r>
              <a:rPr lang="zh-CN" altLang="zh-CN" sz="4400">
                <a:latin typeface="楷体" panose="02010609060101010101" charset="-122"/>
                <a:ea typeface="楷体" panose="02010609060101010101" charset="-122"/>
              </a:rPr>
              <a:t>在课堂练习的基础上，扩充诗歌篇幅，使其</a:t>
            </a:r>
            <a:endParaRPr lang="zh-CN" altLang="zh-CN" sz="44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zh-CN" sz="4400">
                <a:latin typeface="楷体" panose="02010609060101010101" charset="-122"/>
                <a:ea typeface="楷体" panose="02010609060101010101" charset="-122"/>
              </a:rPr>
              <a:t>内容和情感的表达更丰富、深刻。</a:t>
            </a:r>
            <a:endParaRPr lang="zh-CN" altLang="zh-CN" sz="4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004C4B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4E1900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2A57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2A5783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666666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34344E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251A10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WPS 演示</Application>
  <PresentationFormat>宽屏</PresentationFormat>
  <Paragraphs>141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Arial</vt:lpstr>
      <vt:lpstr>楷体</vt:lpstr>
      <vt:lpstr>微软雅黑</vt:lpstr>
      <vt:lpstr>Arial Unicode MS</vt:lpstr>
      <vt:lpstr>Calibri Light</vt:lpstr>
      <vt:lpstr>Calibri</vt:lpstr>
      <vt:lpstr>Office 主题</vt:lpstr>
      <vt:lpstr>默认设计模板_2</vt:lpstr>
      <vt:lpstr>书写青春的乐章</vt:lpstr>
      <vt:lpstr>PowerPoint 演示文稿</vt:lpstr>
      <vt:lpstr>PowerPoint 演示文稿</vt:lpstr>
      <vt:lpstr>PowerPoint 演示文稿</vt:lpstr>
      <vt:lpstr>PowerPoint 演示文稿</vt:lpstr>
      <vt:lpstr>       要想写好一首现代诗，要注意哪些方面的问题？</vt:lpstr>
      <vt:lpstr>PowerPoint 演示文稿</vt:lpstr>
      <vt:lpstr>       围绕“我的青春”这一中心主题，自拟标题，写一首三行诗，表达你对青春的感触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28</cp:revision>
  <dcterms:created xsi:type="dcterms:W3CDTF">2018-12-03T03:47:00Z</dcterms:created>
  <dcterms:modified xsi:type="dcterms:W3CDTF">2020-10-28T17:14:42Z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