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82" r:id="rId4"/>
    <p:sldId id="276" r:id="rId5"/>
    <p:sldId id="275" r:id="rId6"/>
    <p:sldId id="277" r:id="rId7"/>
    <p:sldId id="281" r:id="rId8"/>
    <p:sldId id="279" r:id="rId9"/>
    <p:sldId id="278" r:id="rId10"/>
    <p:sldId id="280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A817C-5D46-4B04-92B8-97D11A1F252A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2533-EC33-4966-9FA9-D0A5CD45E3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128E7-89DF-46CA-A347-DC096315CB4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885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5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3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542A-B033-4D00-9D3C-42B0E36DD6D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1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542A-B033-4D00-9D3C-42B0E36DD6D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/>
              <a:t>第</a:t>
            </a:r>
            <a:r>
              <a:rPr lang="en-US" altLang="zh-CN" sz="6000" b="1" dirty="0" smtClean="0"/>
              <a:t>20</a:t>
            </a:r>
            <a:r>
              <a:rPr lang="zh-CN" altLang="en-US" sz="6000" b="1" dirty="0" smtClean="0"/>
              <a:t>课 北洋军阀统治时期的政治、经济与文化</a:t>
            </a:r>
            <a:endParaRPr lang="zh-CN" alt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3284984"/>
            <a:ext cx="7524328" cy="26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课程标准：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了解北洋军阀的统治及特点；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概述新文化运动的主要内容，探讨其对近代中国思想解放的影响。</a:t>
            </a:r>
            <a:endParaRPr lang="zh-CN" altLang="en-US" sz="28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88490" y="-14749"/>
            <a:ext cx="9232490" cy="6872750"/>
          </a:xfrm>
          <a:prstGeom prst="rect">
            <a:avLst/>
          </a:prstGeom>
          <a:solidFill>
            <a:srgbClr val="1A2954"/>
          </a:solidFill>
          <a:ln>
            <a:solidFill>
              <a:srgbClr val="1A2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217476" y="-14748"/>
            <a:ext cx="4930175" cy="6872748"/>
          </a:xfrm>
          <a:prstGeom prst="rect">
            <a:avLst/>
          </a:prstGeom>
          <a:solidFill>
            <a:srgbClr val="C8A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" name="组合 45"/>
          <p:cNvGrpSpPr/>
          <p:nvPr/>
        </p:nvGrpSpPr>
        <p:grpSpPr>
          <a:xfrm>
            <a:off x="3630268" y="-14749"/>
            <a:ext cx="1338146" cy="6857999"/>
            <a:chOff x="5436508" y="0"/>
            <a:chExt cx="1891393" cy="7023100"/>
          </a:xfrm>
          <a:solidFill>
            <a:srgbClr val="C8A063"/>
          </a:solidFill>
        </p:grpSpPr>
        <p:sp>
          <p:nvSpPr>
            <p:cNvPr id="47" name="Freeform 109"/>
            <p:cNvSpPr/>
            <p:nvPr/>
          </p:nvSpPr>
          <p:spPr bwMode="auto">
            <a:xfrm>
              <a:off x="6097588" y="4877098"/>
              <a:ext cx="1230313" cy="31402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Freeform 111"/>
            <p:cNvSpPr/>
            <p:nvPr/>
          </p:nvSpPr>
          <p:spPr bwMode="auto">
            <a:xfrm>
              <a:off x="5513388" y="4275138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9" name="Freeform 113"/>
            <p:cNvSpPr/>
            <p:nvPr/>
          </p:nvSpPr>
          <p:spPr bwMode="auto">
            <a:xfrm>
              <a:off x="5918201" y="3663950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Freeform 117"/>
            <p:cNvSpPr/>
            <p:nvPr/>
          </p:nvSpPr>
          <p:spPr bwMode="auto">
            <a:xfrm>
              <a:off x="5802313" y="24431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Freeform 119"/>
            <p:cNvSpPr/>
            <p:nvPr/>
          </p:nvSpPr>
          <p:spPr bwMode="auto">
            <a:xfrm>
              <a:off x="5899295" y="1831975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Freeform 121"/>
            <p:cNvSpPr/>
            <p:nvPr/>
          </p:nvSpPr>
          <p:spPr bwMode="auto">
            <a:xfrm>
              <a:off x="5577322" y="122078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3" name="Freeform 123"/>
            <p:cNvSpPr/>
            <p:nvPr/>
          </p:nvSpPr>
          <p:spPr bwMode="auto">
            <a:xfrm>
              <a:off x="6089198" y="605455"/>
              <a:ext cx="1230313" cy="298424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4" name="Freeform 125"/>
            <p:cNvSpPr/>
            <p:nvPr/>
          </p:nvSpPr>
          <p:spPr bwMode="auto">
            <a:xfrm>
              <a:off x="5462588" y="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5" name="Freeform 126"/>
            <p:cNvSpPr/>
            <p:nvPr/>
          </p:nvSpPr>
          <p:spPr bwMode="auto">
            <a:xfrm>
              <a:off x="5436508" y="305435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Freeform 103"/>
            <p:cNvSpPr/>
            <p:nvPr/>
          </p:nvSpPr>
          <p:spPr bwMode="auto">
            <a:xfrm>
              <a:off x="6110288" y="6718300"/>
              <a:ext cx="1093788" cy="304800"/>
            </a:xfrm>
            <a:custGeom>
              <a:avLst/>
              <a:gdLst>
                <a:gd name="T0" fmla="*/ 36 w 257"/>
                <a:gd name="T1" fmla="*/ 0 h 72"/>
                <a:gd name="T2" fmla="*/ 221 w 257"/>
                <a:gd name="T3" fmla="*/ 0 h 72"/>
                <a:gd name="T4" fmla="*/ 257 w 257"/>
                <a:gd name="T5" fmla="*/ 36 h 72"/>
                <a:gd name="T6" fmla="*/ 257 w 257"/>
                <a:gd name="T7" fmla="*/ 36 h 72"/>
                <a:gd name="T8" fmla="*/ 221 w 257"/>
                <a:gd name="T9" fmla="*/ 72 h 72"/>
                <a:gd name="T10" fmla="*/ 36 w 257"/>
                <a:gd name="T11" fmla="*/ 72 h 72"/>
                <a:gd name="T12" fmla="*/ 0 w 257"/>
                <a:gd name="T13" fmla="*/ 36 h 72"/>
                <a:gd name="T14" fmla="*/ 0 w 257"/>
                <a:gd name="T15" fmla="*/ 36 h 72"/>
                <a:gd name="T16" fmla="*/ 36 w 257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72">
                  <a:moveTo>
                    <a:pt x="36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40" y="0"/>
                    <a:pt x="257" y="16"/>
                    <a:pt x="257" y="36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257" y="56"/>
                    <a:pt x="240" y="72"/>
                    <a:pt x="221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7" name="Freeform 105"/>
            <p:cNvSpPr/>
            <p:nvPr/>
          </p:nvSpPr>
          <p:spPr bwMode="auto">
            <a:xfrm>
              <a:off x="5603876" y="610711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8" name="Freeform 107"/>
            <p:cNvSpPr/>
            <p:nvPr/>
          </p:nvSpPr>
          <p:spPr bwMode="auto">
            <a:xfrm>
              <a:off x="5799138" y="5497513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" name="组合 58"/>
          <p:cNvGrpSpPr/>
          <p:nvPr/>
        </p:nvGrpSpPr>
        <p:grpSpPr>
          <a:xfrm>
            <a:off x="3663392" y="279401"/>
            <a:ext cx="1338146" cy="6262732"/>
            <a:chOff x="5436508" y="0"/>
            <a:chExt cx="1891393" cy="6413501"/>
          </a:xfrm>
          <a:solidFill>
            <a:srgbClr val="1A2954"/>
          </a:solidFill>
        </p:grpSpPr>
        <p:sp>
          <p:nvSpPr>
            <p:cNvPr id="60" name="Freeform 109"/>
            <p:cNvSpPr/>
            <p:nvPr/>
          </p:nvSpPr>
          <p:spPr bwMode="auto">
            <a:xfrm>
              <a:off x="6097588" y="4894610"/>
              <a:ext cx="1230313" cy="296516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Freeform 111"/>
            <p:cNvSpPr/>
            <p:nvPr/>
          </p:nvSpPr>
          <p:spPr bwMode="auto">
            <a:xfrm>
              <a:off x="5513388" y="4281515"/>
              <a:ext cx="1231900" cy="298424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Freeform 113"/>
            <p:cNvSpPr/>
            <p:nvPr/>
          </p:nvSpPr>
          <p:spPr bwMode="auto">
            <a:xfrm>
              <a:off x="5918201" y="3663949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3" name="Freeform 117"/>
            <p:cNvSpPr/>
            <p:nvPr/>
          </p:nvSpPr>
          <p:spPr bwMode="auto">
            <a:xfrm>
              <a:off x="5802313" y="2443163"/>
              <a:ext cx="1231900" cy="308297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Freeform 119"/>
            <p:cNvSpPr/>
            <p:nvPr/>
          </p:nvSpPr>
          <p:spPr bwMode="auto">
            <a:xfrm>
              <a:off x="5899295" y="1831975"/>
              <a:ext cx="1231900" cy="307822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Freeform 121"/>
            <p:cNvSpPr/>
            <p:nvPr/>
          </p:nvSpPr>
          <p:spPr bwMode="auto">
            <a:xfrm>
              <a:off x="5577322" y="122078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6" name="Freeform 123"/>
            <p:cNvSpPr/>
            <p:nvPr/>
          </p:nvSpPr>
          <p:spPr bwMode="auto">
            <a:xfrm>
              <a:off x="6089198" y="6111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7" name="Freeform 125"/>
            <p:cNvSpPr/>
            <p:nvPr/>
          </p:nvSpPr>
          <p:spPr bwMode="auto">
            <a:xfrm>
              <a:off x="5462588" y="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Freeform 126"/>
            <p:cNvSpPr/>
            <p:nvPr/>
          </p:nvSpPr>
          <p:spPr bwMode="auto">
            <a:xfrm>
              <a:off x="5436508" y="3054350"/>
              <a:ext cx="1231900" cy="31402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Freeform 105"/>
            <p:cNvSpPr/>
            <p:nvPr/>
          </p:nvSpPr>
          <p:spPr bwMode="auto">
            <a:xfrm>
              <a:off x="5603876" y="610711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0" name="Freeform 107"/>
            <p:cNvSpPr/>
            <p:nvPr/>
          </p:nvSpPr>
          <p:spPr bwMode="auto">
            <a:xfrm>
              <a:off x="5799138" y="5497513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24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57756" y="2519796"/>
            <a:ext cx="337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政治上：巩固共和制度</a:t>
            </a:r>
            <a:endParaRPr lang="en-US" altLang="zh-CN" sz="2400" noProof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二次革命、护国战争、护法战争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19881" y="1086771"/>
            <a:ext cx="3121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C8A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4400" noProof="0" dirty="0" smtClean="0">
                <a:solidFill>
                  <a:srgbClr val="C8A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是最好的时代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8A0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613247" y="1086771"/>
            <a:ext cx="3211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>
                <a:solidFill>
                  <a:srgbClr val="1A2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4400" dirty="0" smtClean="0">
                <a:solidFill>
                  <a:srgbClr val="1A29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是最坏的时代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1A29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57756" y="3679364"/>
            <a:ext cx="337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经济上</a:t>
            </a:r>
            <a:r>
              <a:rPr lang="zh-CN" altLang="en-US" sz="240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：民族资本主义发展</a:t>
            </a:r>
            <a:endParaRPr lang="en-US" altLang="zh-CN" sz="2400" noProof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提倡国货、兴办实业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57756" y="5011278"/>
            <a:ext cx="33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文化上：新文化运动发展</a:t>
            </a:r>
            <a:endParaRPr lang="en-US" altLang="zh-CN" sz="2400" noProof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文明开化、马克思主义传播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385971" y="2519796"/>
            <a:ext cx="337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政治上：军阀混战</a:t>
            </a:r>
            <a:endParaRPr lang="en-US" altLang="zh-CN" sz="2400" noProof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直系、皖系、奉系、滇系、桂系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385971" y="3679364"/>
            <a:ext cx="3499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zh-CN" altLang="en-US" sz="2400" noProof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上：维护帝国主义、地主阶级、资产阶级利益</a:t>
            </a:r>
            <a:endParaRPr lang="en-US" altLang="zh-CN" sz="2400" noProof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385971" y="5011278"/>
            <a:ext cx="33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r>
              <a:rPr lang="zh-CN" altLang="en-US" sz="2400" noProof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上：对传统文化的全盘否定</a:t>
            </a:r>
            <a:endParaRPr lang="en-US" altLang="zh-CN" sz="2400" noProof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“打到孔家店”</a:t>
            </a:r>
            <a:endParaRPr lang="en-US" altLang="zh-CN" sz="2400" noProof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400" noProof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043790" y="1165662"/>
            <a:ext cx="6074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dirty="0" smtClean="0">
                <a:solidFill>
                  <a:prstClr val="white"/>
                </a:solidFill>
                <a:latin typeface="汉仪海纹体繁" panose="01010104010101010101" pitchFamily="2" charset="-122"/>
                <a:ea typeface="汉仪海纹体繁" panose="01010104010101010101" pitchFamily="2" charset="-122"/>
              </a:rPr>
              <a:t>光</a:t>
            </a:r>
            <a:endParaRPr lang="en-US" altLang="zh-CN" sz="4800" dirty="0" smtClean="0">
              <a:solidFill>
                <a:prstClr val="white"/>
              </a:solidFill>
              <a:latin typeface="汉仪海纹体繁" panose="01010104010101010101" pitchFamily="2" charset="-122"/>
              <a:ea typeface="汉仪海纹体繁" panose="0101010401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dirty="0" smtClean="0">
                <a:solidFill>
                  <a:prstClr val="white"/>
                </a:solidFill>
                <a:latin typeface="汉仪海纹体繁" panose="01010104010101010101" pitchFamily="2" charset="-122"/>
                <a:ea typeface="汉仪海纹体繁" panose="01010104010101010101" pitchFamily="2" charset="-122"/>
              </a:rPr>
              <a:t>明</a:t>
            </a:r>
            <a:endParaRPr lang="en-US" altLang="zh-CN" sz="4800" dirty="0" smtClean="0">
              <a:solidFill>
                <a:prstClr val="white"/>
              </a:solidFill>
              <a:latin typeface="汉仪海纹体繁" panose="01010104010101010101" pitchFamily="2" charset="-122"/>
              <a:ea typeface="汉仪海纹体繁" panose="0101010401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dirty="0" smtClean="0">
                <a:solidFill>
                  <a:prstClr val="white"/>
                </a:solidFill>
                <a:latin typeface="汉仪海纹体繁" panose="01010104010101010101" pitchFamily="2" charset="-122"/>
                <a:ea typeface="汉仪海纹体繁" panose="01010104010101010101" pitchFamily="2" charset="-122"/>
              </a:rPr>
              <a:t>与</a:t>
            </a:r>
            <a:endParaRPr lang="en-US" altLang="zh-CN" sz="4800" dirty="0" smtClean="0">
              <a:solidFill>
                <a:prstClr val="white"/>
              </a:solidFill>
              <a:latin typeface="汉仪海纹体繁" panose="01010104010101010101" pitchFamily="2" charset="-122"/>
              <a:ea typeface="汉仪海纹体繁" panose="0101010401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dirty="0" smtClean="0">
                <a:solidFill>
                  <a:prstClr val="white"/>
                </a:solidFill>
                <a:latin typeface="汉仪海纹体繁" panose="01010104010101010101" pitchFamily="2" charset="-122"/>
                <a:ea typeface="汉仪海纹体繁" panose="01010104010101010101" pitchFamily="2" charset="-122"/>
              </a:rPr>
              <a:t>黑</a:t>
            </a:r>
            <a:endParaRPr lang="en-US" altLang="zh-CN" sz="4800" dirty="0" smtClean="0">
              <a:solidFill>
                <a:prstClr val="white"/>
              </a:solidFill>
              <a:latin typeface="汉仪海纹体繁" panose="01010104010101010101" pitchFamily="2" charset="-122"/>
              <a:ea typeface="汉仪海纹体繁" panose="0101010401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dirty="0" smtClean="0">
                <a:solidFill>
                  <a:prstClr val="white"/>
                </a:solidFill>
                <a:latin typeface="汉仪海纹体繁" panose="01010104010101010101" pitchFamily="2" charset="-122"/>
                <a:ea typeface="汉仪海纹体繁" panose="01010104010101010101" pitchFamily="2" charset="-122"/>
              </a:rPr>
              <a:t>暗</a:t>
            </a:r>
            <a:endParaRPr lang="en-US" altLang="zh-CN" sz="4800" dirty="0" smtClean="0">
              <a:solidFill>
                <a:prstClr val="white"/>
              </a:solidFill>
              <a:latin typeface="汉仪海纹体繁" panose="01010104010101010101" pitchFamily="2" charset="-122"/>
              <a:ea typeface="汉仪海纹体繁" panose="0101010401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dirty="0" smtClean="0">
                <a:solidFill>
                  <a:prstClr val="white"/>
                </a:solidFill>
                <a:latin typeface="汉仪海纹体繁" panose="01010104010101010101" pitchFamily="2" charset="-122"/>
                <a:ea typeface="汉仪海纹体繁" panose="01010104010101010101" pitchFamily="2" charset="-122"/>
              </a:rPr>
              <a:t>并</a:t>
            </a:r>
            <a:endParaRPr lang="en-US" altLang="zh-CN" sz="4800" dirty="0" smtClean="0">
              <a:solidFill>
                <a:prstClr val="white"/>
              </a:solidFill>
              <a:latin typeface="汉仪海纹体繁" panose="01010104010101010101" pitchFamily="2" charset="-122"/>
              <a:ea typeface="汉仪海纹体繁" panose="0101010401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dirty="0" smtClean="0">
                <a:solidFill>
                  <a:prstClr val="white"/>
                </a:solidFill>
                <a:latin typeface="汉仪海纹体繁" panose="01010104010101010101" pitchFamily="2" charset="-122"/>
                <a:ea typeface="汉仪海纹体繁" panose="01010104010101010101" pitchFamily="2" charset="-122"/>
              </a:rPr>
              <a:t>存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海纹体繁" panose="01010104010101010101" pitchFamily="2" charset="-122"/>
              <a:ea typeface="汉仪海纹体繁" panose="0101010401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4" grpId="0"/>
      <p:bldP spid="75" grpId="0"/>
      <p:bldP spid="76" grpId="0"/>
      <p:bldP spid="77" grpId="0"/>
      <p:bldP spid="78" grpId="0"/>
      <p:bldP spid="79" grpId="0"/>
      <p:bldP spid="88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EBDC5C9-B192-4CD9-AD4C-F56907D26349}"/>
              </a:ext>
            </a:extLst>
          </p:cNvPr>
          <p:cNvSpPr/>
          <p:nvPr/>
        </p:nvSpPr>
        <p:spPr>
          <a:xfrm>
            <a:off x="101008" y="1572022"/>
            <a:ext cx="86017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军阀是一种封建势力，但又有着异乎寻常的特点。一、在他们手里，本是国家的统治工具的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武装、军队</a:t>
            </a: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变成了一己私有之物；二、私有的武装、军队又分割地方，形成了私有的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地盘</a:t>
            </a: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。没有无军队和地盘的军阀。因此，军阀统治的实质是实力之下的统治，它比寻常的封建统治有更多的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动乱性</a:t>
            </a: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黑暗性</a:t>
            </a:r>
            <a:r>
              <a:rPr lang="zh-CN" altLang="en-US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···</a:t>
            </a:r>
            <a:r>
              <a:rPr lang="zh-CN" altLang="en-US" sz="2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陈旭麓</a:t>
            </a: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近代中国社会的新陈代谢</a:t>
            </a: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endParaRPr lang="zh-CN" altLang="zh-CN"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098571F-9FC0-4097-B034-7B38DDAAFEA2}"/>
              </a:ext>
            </a:extLst>
          </p:cNvPr>
          <p:cNvSpPr/>
          <p:nvPr/>
        </p:nvSpPr>
        <p:spPr>
          <a:xfrm>
            <a:off x="693063" y="134151"/>
            <a:ext cx="6785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概念：北洋军阀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1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066" y="1"/>
            <a:ext cx="108347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3316" name="文本框 3"/>
          <p:cNvSpPr txBox="1">
            <a:spLocks noChangeArrowheads="1"/>
          </p:cNvSpPr>
          <p:nvPr/>
        </p:nvSpPr>
        <p:spPr bwMode="auto">
          <a:xfrm>
            <a:off x="539552" y="260648"/>
            <a:ext cx="5734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民国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初年的经济发展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36946" y="1052736"/>
            <a:ext cx="8807054" cy="4081463"/>
          </a:xfrm>
          <a:prstGeom prst="roundRect">
            <a:avLst>
              <a:gd name="adj" fmla="val 11801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3319" name="文本框 99"/>
          <p:cNvSpPr txBox="1">
            <a:spLocks noChangeArrowheads="1"/>
          </p:cNvSpPr>
          <p:nvPr/>
        </p:nvSpPr>
        <p:spPr bwMode="auto">
          <a:xfrm>
            <a:off x="569119" y="980728"/>
            <a:ext cx="857488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材料一</a:t>
            </a:r>
            <a:r>
              <a:rPr lang="zh-CN" altLang="zh-CN" sz="2000" dirty="0">
                <a:latin typeface="楷体" pitchFamily="49" charset="-122"/>
                <a:ea typeface="楷体" pitchFamily="49" charset="-122"/>
              </a:rPr>
              <a:t>  从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1912-1916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年间，北京政府所颁发的有关发展实业的条例、章程、细则、法规等达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96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项之多。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有关工商业方面的重要法令有：《暂行工艺品奖励章程》《公司条例》《公司注册规则》《商人通例》《商业注册规则》《商会法》《商标法》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……</a:t>
            </a:r>
          </a:p>
          <a:p>
            <a:pPr algn="r">
              <a:lnSpc>
                <a:spcPct val="125000"/>
              </a:lnSpc>
            </a:pP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《北洋军阀统治时期中国社会之变迁》</a:t>
            </a:r>
            <a:endParaRPr lang="zh-CN" altLang="zh-CN" sz="20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材料二</a:t>
            </a:r>
            <a:r>
              <a:rPr lang="zh-CN" altLang="en-US" sz="2000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欧洲列强对华商品输出表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2123728" y="3284984"/>
          <a:ext cx="5523071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97455"/>
                <a:gridCol w="1274921"/>
                <a:gridCol w="1750695"/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国别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减少比例</a:t>
                      </a:r>
                    </a:p>
                  </a:txBody>
                  <a:tcPr marL="68580" marR="68580"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1915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年与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1914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年相比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欧洲列强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约</a:t>
                      </a: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1/5</a:t>
                      </a:r>
                    </a:p>
                  </a:txBody>
                  <a:tcPr marL="68580" marR="68580"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1918</a:t>
                      </a: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年与一战前相比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英国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1/2</a:t>
                      </a:r>
                    </a:p>
                  </a:txBody>
                  <a:tcPr marL="68580" marR="68580"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1918年与一战前相比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法国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楷体" panose="02010609060101010101" charset="-122"/>
                          <a:ea typeface="楷体" panose="02010609060101010101" charset="-122"/>
                        </a:rPr>
                        <a:t>1/3</a:t>
                      </a:r>
                    </a:p>
                  </a:txBody>
                  <a:tcPr marL="68580" marR="68580"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1918年与一战前相比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楷体" panose="02010609060101010101" charset="-122"/>
                          <a:ea typeface="楷体" panose="02010609060101010101" charset="-122"/>
                        </a:rPr>
                        <a:t>德国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楷体" panose="02010609060101010101" charset="-122"/>
                          <a:ea typeface="楷体" panose="02010609060101010101" charset="-122"/>
                        </a:rPr>
                        <a:t>完全停止出口</a:t>
                      </a:r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13346" name="文本框 4"/>
          <p:cNvSpPr txBox="1">
            <a:spLocks noChangeArrowheads="1"/>
          </p:cNvSpPr>
          <p:nvPr/>
        </p:nvSpPr>
        <p:spPr bwMode="auto">
          <a:xfrm>
            <a:off x="283369" y="5301208"/>
            <a:ext cx="88606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【课堂探究】根据以上材料及所学知识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指出民族经济发展概况</a:t>
            </a:r>
            <a:endParaRPr lang="zh-CN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283369" y="5905816"/>
            <a:ext cx="8860631" cy="49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民族经济中尤其是面粉业和纺织业发展最为显著，迎来短暂春天</a:t>
            </a:r>
            <a:endParaRPr lang="zh-CN" altLang="zh-CN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066" y="1"/>
            <a:ext cx="108347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7171" name="文本框 2"/>
          <p:cNvSpPr txBox="1">
            <a:spLocks noChangeArrowheads="1"/>
          </p:cNvSpPr>
          <p:nvPr/>
        </p:nvSpPr>
        <p:spPr bwMode="auto">
          <a:xfrm>
            <a:off x="395536" y="476672"/>
            <a:ext cx="44719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方正大黑简体" charset="-122"/>
                <a:ea typeface="方正大黑简体" charset="-122"/>
              </a:rPr>
              <a:t>袁世凯复辟</a:t>
            </a:r>
            <a:r>
              <a:rPr lang="zh-CN" altLang="en-US" sz="2800" dirty="0" smtClean="0">
                <a:latin typeface="方正大黑简体" charset="-122"/>
                <a:ea typeface="方正大黑简体" charset="-122"/>
              </a:rPr>
              <a:t>帝制</a:t>
            </a:r>
            <a:endParaRPr lang="zh-CN" altLang="en-US" sz="2800" dirty="0">
              <a:latin typeface="方正大黑简体" charset="-122"/>
              <a:ea typeface="方正大黑简体" charset="-122"/>
            </a:endParaRPr>
          </a:p>
        </p:txBody>
      </p:sp>
      <p:sp>
        <p:nvSpPr>
          <p:cNvPr id="7173" name="文本框 4"/>
          <p:cNvSpPr txBox="1">
            <a:spLocks noChangeArrowheads="1"/>
          </p:cNvSpPr>
          <p:nvPr/>
        </p:nvSpPr>
        <p:spPr bwMode="auto">
          <a:xfrm>
            <a:off x="144067" y="1203325"/>
            <a:ext cx="199191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latin typeface="黑体" pitchFamily="49" charset="-122"/>
                <a:ea typeface="黑体" pitchFamily="49" charset="-122"/>
              </a:rPr>
              <a:t>(1)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前期准备</a:t>
            </a:r>
          </a:p>
        </p:txBody>
      </p:sp>
      <p:sp>
        <p:nvSpPr>
          <p:cNvPr id="1642" name="Google Shape;1642;p48"/>
          <p:cNvSpPr/>
          <p:nvPr>
            <p:custDataLst>
              <p:tags r:id="rId1"/>
            </p:custDataLst>
          </p:nvPr>
        </p:nvSpPr>
        <p:spPr>
          <a:xfrm>
            <a:off x="200025" y="3546475"/>
            <a:ext cx="1071563" cy="1428750"/>
          </a:xfrm>
          <a:prstGeom prst="ellipse">
            <a:avLst/>
          </a:prstGeom>
          <a:solidFill>
            <a:srgbClr val="2196F3"/>
          </a:solidFill>
          <a:ln>
            <a:noFill/>
          </a:ln>
        </p:spPr>
        <p:txBody>
          <a:bodyPr spcFirstLastPara="1" lIns="19067" tIns="19067" rIns="19067" bIns="19067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defRPr/>
            </a:pPr>
            <a:endParaRPr sz="106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372667" y="3779838"/>
            <a:ext cx="725090" cy="963612"/>
          </a:xfrm>
          <a:prstGeom prst="rect">
            <a:avLst/>
          </a:prstGeom>
          <a:noFill/>
        </p:spPr>
        <p:txBody>
          <a:bodyPr anchor="ctr">
            <a:normAutofit fontScale="70000" lnSpcReduction="20000"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spc="300" noProof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前期准备</a:t>
            </a:r>
          </a:p>
        </p:txBody>
      </p:sp>
      <p:sp>
        <p:nvSpPr>
          <p:cNvPr id="20" name="Google Shape;1642;p48"/>
          <p:cNvSpPr/>
          <p:nvPr>
            <p:custDataLst>
              <p:tags r:id="rId3"/>
            </p:custDataLst>
          </p:nvPr>
        </p:nvSpPr>
        <p:spPr>
          <a:xfrm>
            <a:off x="275035" y="3646489"/>
            <a:ext cx="920353" cy="1228725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txBody>
          <a:bodyPr spcFirstLastPara="1" lIns="19067" tIns="19067" rIns="19067" bIns="19067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defRPr/>
            </a:pPr>
            <a:endParaRPr sz="1065">
              <a:solidFill>
                <a:srgbClr val="74808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48" name="Google Shape;1648;p48"/>
          <p:cNvSpPr/>
          <p:nvPr>
            <p:custDataLst>
              <p:tags r:id="rId4"/>
            </p:custDataLst>
          </p:nvPr>
        </p:nvSpPr>
        <p:spPr>
          <a:xfrm>
            <a:off x="1428750" y="3379789"/>
            <a:ext cx="1352550" cy="923925"/>
          </a:xfrm>
          <a:custGeom>
            <a:avLst/>
            <a:gdLst/>
            <a:ahLst/>
            <a:cxnLst/>
            <a:rect l="l" t="t" r="r" b="b"/>
            <a:pathLst>
              <a:path w="21534" h="21599" extrusionOk="0">
                <a:moveTo>
                  <a:pt x="18068" y="0"/>
                </a:moveTo>
                <a:cubicBezTo>
                  <a:pt x="17919" y="-1"/>
                  <a:pt x="17772" y="110"/>
                  <a:pt x="17662" y="332"/>
                </a:cubicBezTo>
                <a:lnTo>
                  <a:pt x="14753" y="6023"/>
                </a:lnTo>
                <a:cubicBezTo>
                  <a:pt x="14528" y="6463"/>
                  <a:pt x="14528" y="7177"/>
                  <a:pt x="14753" y="7617"/>
                </a:cubicBezTo>
                <a:cubicBezTo>
                  <a:pt x="14978" y="8057"/>
                  <a:pt x="15343" y="8057"/>
                  <a:pt x="15568" y="7617"/>
                </a:cubicBezTo>
                <a:lnTo>
                  <a:pt x="17507" y="3823"/>
                </a:lnTo>
                <a:lnTo>
                  <a:pt x="17507" y="15982"/>
                </a:lnTo>
                <a:cubicBezTo>
                  <a:pt x="17539" y="16819"/>
                  <a:pt x="17391" y="17643"/>
                  <a:pt x="17098" y="18256"/>
                </a:cubicBezTo>
                <a:cubicBezTo>
                  <a:pt x="16780" y="18923"/>
                  <a:pt x="16325" y="19271"/>
                  <a:pt x="15860" y="19205"/>
                </a:cubicBezTo>
                <a:lnTo>
                  <a:pt x="533" y="19296"/>
                </a:lnTo>
                <a:cubicBezTo>
                  <a:pt x="238" y="19351"/>
                  <a:pt x="10" y="19826"/>
                  <a:pt x="0" y="20406"/>
                </a:cubicBezTo>
                <a:cubicBezTo>
                  <a:pt x="-10" y="21016"/>
                  <a:pt x="223" y="21537"/>
                  <a:pt x="533" y="21599"/>
                </a:cubicBezTo>
                <a:lnTo>
                  <a:pt x="16315" y="21508"/>
                </a:lnTo>
                <a:cubicBezTo>
                  <a:pt x="16973" y="21408"/>
                  <a:pt x="17583" y="20801"/>
                  <a:pt x="18012" y="19822"/>
                </a:cubicBezTo>
                <a:cubicBezTo>
                  <a:pt x="18355" y="19041"/>
                  <a:pt x="18560" y="18066"/>
                  <a:pt x="18599" y="17039"/>
                </a:cubicBezTo>
                <a:lnTo>
                  <a:pt x="18599" y="3800"/>
                </a:lnTo>
                <a:lnTo>
                  <a:pt x="20550" y="7617"/>
                </a:lnTo>
                <a:cubicBezTo>
                  <a:pt x="20775" y="8057"/>
                  <a:pt x="21140" y="8057"/>
                  <a:pt x="21365" y="7617"/>
                </a:cubicBezTo>
                <a:cubicBezTo>
                  <a:pt x="21590" y="7177"/>
                  <a:pt x="21590" y="6463"/>
                  <a:pt x="21365" y="6023"/>
                </a:cubicBezTo>
                <a:lnTo>
                  <a:pt x="18477" y="332"/>
                </a:lnTo>
                <a:cubicBezTo>
                  <a:pt x="18368" y="119"/>
                  <a:pt x="18221" y="2"/>
                  <a:pt x="18068" y="0"/>
                </a:cubicBezTo>
                <a:close/>
              </a:path>
            </a:pathLst>
          </a:custGeom>
          <a:solidFill>
            <a:srgbClr val="2196F3"/>
          </a:solidFill>
          <a:ln>
            <a:noFill/>
          </a:ln>
        </p:spPr>
        <p:txBody>
          <a:bodyPr spcFirstLastPara="1"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sz="1065">
              <a:solidFill>
                <a:srgbClr val="74808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49" name="Google Shape;1649;p48"/>
          <p:cNvSpPr txBox="1"/>
          <p:nvPr>
            <p:custDataLst>
              <p:tags r:id="rId5"/>
            </p:custDataLst>
          </p:nvPr>
        </p:nvSpPr>
        <p:spPr>
          <a:xfrm>
            <a:off x="1571625" y="3775075"/>
            <a:ext cx="876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lIns="19067" tIns="19067" rIns="19067" bIns="19067" anchor="ctr">
            <a:normAutofit fontScale="92500"/>
          </a:bodyPr>
          <a:lstStyle/>
          <a:p>
            <a:pPr algn="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GB" sz="1400" b="1" spc="15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1912.03</a:t>
            </a: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755576" y="2276872"/>
            <a:ext cx="2952328" cy="723900"/>
          </a:xfrm>
          <a:prstGeom prst="rect">
            <a:avLst/>
          </a:prstGeom>
          <a:noFill/>
        </p:spPr>
        <p:txBody>
          <a:bodyPr anchor="b"/>
          <a:lstStyle/>
          <a:p>
            <a:pPr algn="ctr" defTabSz="457200">
              <a:lnSpc>
                <a:spcPct val="120000"/>
              </a:lnSpc>
              <a:defRPr/>
            </a:pPr>
            <a:r>
              <a:rPr kumimoji="1" lang="zh-CN" altLang="en-US" spc="150" noProof="1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在北京宣誓就任中华民国第二任临时大总统</a:t>
            </a:r>
          </a:p>
        </p:txBody>
      </p:sp>
      <p:sp>
        <p:nvSpPr>
          <p:cNvPr id="1666" name="Google Shape;1666;p48"/>
          <p:cNvSpPr/>
          <p:nvPr>
            <p:custDataLst>
              <p:tags r:id="rId7"/>
            </p:custDataLst>
          </p:nvPr>
        </p:nvSpPr>
        <p:spPr>
          <a:xfrm rot="10800000" flipH="1">
            <a:off x="2814638" y="4210051"/>
            <a:ext cx="1352550" cy="923925"/>
          </a:xfrm>
          <a:custGeom>
            <a:avLst/>
            <a:gdLst/>
            <a:ahLst/>
            <a:cxnLst/>
            <a:rect l="l" t="t" r="r" b="b"/>
            <a:pathLst>
              <a:path w="21534" h="21599" extrusionOk="0">
                <a:moveTo>
                  <a:pt x="18068" y="0"/>
                </a:moveTo>
                <a:cubicBezTo>
                  <a:pt x="17919" y="-1"/>
                  <a:pt x="17772" y="110"/>
                  <a:pt x="17662" y="332"/>
                </a:cubicBezTo>
                <a:lnTo>
                  <a:pt x="14753" y="6023"/>
                </a:lnTo>
                <a:cubicBezTo>
                  <a:pt x="14528" y="6463"/>
                  <a:pt x="14528" y="7177"/>
                  <a:pt x="14753" y="7617"/>
                </a:cubicBezTo>
                <a:cubicBezTo>
                  <a:pt x="14978" y="8057"/>
                  <a:pt x="15343" y="8057"/>
                  <a:pt x="15568" y="7617"/>
                </a:cubicBezTo>
                <a:lnTo>
                  <a:pt x="17507" y="3823"/>
                </a:lnTo>
                <a:lnTo>
                  <a:pt x="17507" y="15982"/>
                </a:lnTo>
                <a:cubicBezTo>
                  <a:pt x="17539" y="16819"/>
                  <a:pt x="17391" y="17643"/>
                  <a:pt x="17098" y="18256"/>
                </a:cubicBezTo>
                <a:cubicBezTo>
                  <a:pt x="16780" y="18923"/>
                  <a:pt x="16325" y="19271"/>
                  <a:pt x="15860" y="19205"/>
                </a:cubicBezTo>
                <a:lnTo>
                  <a:pt x="533" y="19296"/>
                </a:lnTo>
                <a:cubicBezTo>
                  <a:pt x="238" y="19351"/>
                  <a:pt x="10" y="19826"/>
                  <a:pt x="0" y="20406"/>
                </a:cubicBezTo>
                <a:cubicBezTo>
                  <a:pt x="-10" y="21016"/>
                  <a:pt x="223" y="21537"/>
                  <a:pt x="533" y="21599"/>
                </a:cubicBezTo>
                <a:lnTo>
                  <a:pt x="16315" y="21508"/>
                </a:lnTo>
                <a:cubicBezTo>
                  <a:pt x="16973" y="21408"/>
                  <a:pt x="17583" y="20801"/>
                  <a:pt x="18012" y="19822"/>
                </a:cubicBezTo>
                <a:cubicBezTo>
                  <a:pt x="18355" y="19041"/>
                  <a:pt x="18560" y="18066"/>
                  <a:pt x="18599" y="17039"/>
                </a:cubicBezTo>
                <a:lnTo>
                  <a:pt x="18599" y="3800"/>
                </a:lnTo>
                <a:lnTo>
                  <a:pt x="20550" y="7617"/>
                </a:lnTo>
                <a:cubicBezTo>
                  <a:pt x="20775" y="8057"/>
                  <a:pt x="21140" y="8057"/>
                  <a:pt x="21365" y="7617"/>
                </a:cubicBezTo>
                <a:cubicBezTo>
                  <a:pt x="21590" y="7177"/>
                  <a:pt x="21590" y="6463"/>
                  <a:pt x="21365" y="6023"/>
                </a:cubicBezTo>
                <a:lnTo>
                  <a:pt x="18477" y="332"/>
                </a:lnTo>
                <a:cubicBezTo>
                  <a:pt x="18368" y="119"/>
                  <a:pt x="18221" y="2"/>
                  <a:pt x="18068" y="0"/>
                </a:cubicBezTo>
                <a:close/>
              </a:path>
            </a:pathLst>
          </a:custGeom>
          <a:solidFill>
            <a:srgbClr val="009587"/>
          </a:solidFill>
          <a:ln>
            <a:noFill/>
          </a:ln>
        </p:spPr>
        <p:txBody>
          <a:bodyPr spcFirstLastPara="1"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sz="1065">
              <a:solidFill>
                <a:srgbClr val="74808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67" name="Google Shape;1667;p48"/>
          <p:cNvSpPr txBox="1"/>
          <p:nvPr>
            <p:custDataLst>
              <p:tags r:id="rId8"/>
            </p:custDataLst>
          </p:nvPr>
        </p:nvSpPr>
        <p:spPr>
          <a:xfrm>
            <a:off x="3034904" y="4364039"/>
            <a:ext cx="812006" cy="382587"/>
          </a:xfrm>
          <a:prstGeom prst="rect">
            <a:avLst/>
          </a:prstGeom>
          <a:noFill/>
          <a:ln>
            <a:noFill/>
          </a:ln>
        </p:spPr>
        <p:txBody>
          <a:bodyPr spcFirstLastPara="1" lIns="19067" tIns="19067" rIns="19067" bIns="19067" anchor="ctr">
            <a:normAutofit fontScale="85000" lnSpcReduction="10000"/>
          </a:bodyPr>
          <a:lstStyle/>
          <a:p>
            <a:pPr algn="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GB" sz="1400" b="1" spc="15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1913.11</a:t>
            </a: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3055144" y="5284788"/>
            <a:ext cx="1789510" cy="722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defTabSz="457200">
              <a:lnSpc>
                <a:spcPct val="120000"/>
              </a:lnSpc>
              <a:defRPr/>
            </a:pPr>
            <a:r>
              <a:rPr kumimoji="1" lang="zh-CN" altLang="en-US" spc="150" noProof="1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解散国民党</a:t>
            </a:r>
          </a:p>
        </p:txBody>
      </p:sp>
      <p:sp>
        <p:nvSpPr>
          <p:cNvPr id="1672" name="Google Shape;1672;p48"/>
          <p:cNvSpPr/>
          <p:nvPr>
            <p:custDataLst>
              <p:tags r:id="rId10"/>
            </p:custDataLst>
          </p:nvPr>
        </p:nvSpPr>
        <p:spPr>
          <a:xfrm rot="10800000" flipH="1">
            <a:off x="5585222" y="4210051"/>
            <a:ext cx="1352550" cy="923925"/>
          </a:xfrm>
          <a:custGeom>
            <a:avLst/>
            <a:gdLst/>
            <a:ahLst/>
            <a:cxnLst/>
            <a:rect l="l" t="t" r="r" b="b"/>
            <a:pathLst>
              <a:path w="21534" h="21599" extrusionOk="0">
                <a:moveTo>
                  <a:pt x="18068" y="0"/>
                </a:moveTo>
                <a:cubicBezTo>
                  <a:pt x="17919" y="-1"/>
                  <a:pt x="17772" y="110"/>
                  <a:pt x="17662" y="332"/>
                </a:cubicBezTo>
                <a:lnTo>
                  <a:pt x="14753" y="6023"/>
                </a:lnTo>
                <a:cubicBezTo>
                  <a:pt x="14528" y="6463"/>
                  <a:pt x="14528" y="7177"/>
                  <a:pt x="14753" y="7617"/>
                </a:cubicBezTo>
                <a:cubicBezTo>
                  <a:pt x="14978" y="8057"/>
                  <a:pt x="15343" y="8057"/>
                  <a:pt x="15568" y="7617"/>
                </a:cubicBezTo>
                <a:lnTo>
                  <a:pt x="17507" y="3823"/>
                </a:lnTo>
                <a:lnTo>
                  <a:pt x="17507" y="15982"/>
                </a:lnTo>
                <a:cubicBezTo>
                  <a:pt x="17539" y="16819"/>
                  <a:pt x="17391" y="17643"/>
                  <a:pt x="17098" y="18256"/>
                </a:cubicBezTo>
                <a:cubicBezTo>
                  <a:pt x="16780" y="18923"/>
                  <a:pt x="16325" y="19271"/>
                  <a:pt x="15860" y="19205"/>
                </a:cubicBezTo>
                <a:lnTo>
                  <a:pt x="533" y="19296"/>
                </a:lnTo>
                <a:cubicBezTo>
                  <a:pt x="238" y="19351"/>
                  <a:pt x="10" y="19826"/>
                  <a:pt x="0" y="20406"/>
                </a:cubicBezTo>
                <a:cubicBezTo>
                  <a:pt x="-10" y="21016"/>
                  <a:pt x="223" y="21537"/>
                  <a:pt x="533" y="21599"/>
                </a:cubicBezTo>
                <a:lnTo>
                  <a:pt x="16315" y="21508"/>
                </a:lnTo>
                <a:cubicBezTo>
                  <a:pt x="16973" y="21408"/>
                  <a:pt x="17583" y="20801"/>
                  <a:pt x="18012" y="19822"/>
                </a:cubicBezTo>
                <a:cubicBezTo>
                  <a:pt x="18355" y="19041"/>
                  <a:pt x="18560" y="18066"/>
                  <a:pt x="18599" y="17039"/>
                </a:cubicBezTo>
                <a:lnTo>
                  <a:pt x="18599" y="3800"/>
                </a:lnTo>
                <a:lnTo>
                  <a:pt x="20550" y="7617"/>
                </a:lnTo>
                <a:cubicBezTo>
                  <a:pt x="20775" y="8057"/>
                  <a:pt x="21140" y="8057"/>
                  <a:pt x="21365" y="7617"/>
                </a:cubicBezTo>
                <a:cubicBezTo>
                  <a:pt x="21590" y="7177"/>
                  <a:pt x="21590" y="6463"/>
                  <a:pt x="21365" y="6023"/>
                </a:cubicBezTo>
                <a:lnTo>
                  <a:pt x="18477" y="332"/>
                </a:lnTo>
                <a:cubicBezTo>
                  <a:pt x="18368" y="119"/>
                  <a:pt x="18221" y="2"/>
                  <a:pt x="18068" y="0"/>
                </a:cubicBezTo>
                <a:close/>
              </a:path>
            </a:pathLst>
          </a:custGeom>
          <a:solidFill>
            <a:srgbClr val="009587"/>
          </a:solidFill>
          <a:ln>
            <a:noFill/>
          </a:ln>
        </p:spPr>
        <p:txBody>
          <a:bodyPr spcFirstLastPara="1"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sz="1065">
              <a:solidFill>
                <a:srgbClr val="74808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73" name="Google Shape;1673;p48"/>
          <p:cNvSpPr txBox="1"/>
          <p:nvPr>
            <p:custDataLst>
              <p:tags r:id="rId11"/>
            </p:custDataLst>
          </p:nvPr>
        </p:nvSpPr>
        <p:spPr>
          <a:xfrm>
            <a:off x="5742385" y="4364039"/>
            <a:ext cx="848915" cy="382587"/>
          </a:xfrm>
          <a:prstGeom prst="rect">
            <a:avLst/>
          </a:prstGeom>
          <a:noFill/>
          <a:ln>
            <a:noFill/>
          </a:ln>
        </p:spPr>
        <p:txBody>
          <a:bodyPr spcFirstLastPara="1" lIns="19067" tIns="19067" rIns="19067" bIns="19067" anchor="ctr">
            <a:normAutofit fontScale="92500"/>
          </a:bodyPr>
          <a:lstStyle/>
          <a:p>
            <a:pPr algn="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GB" sz="1400" b="1" spc="15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1914</a:t>
            </a:r>
            <a:r>
              <a:rPr lang="en-US" altLang="zh-CN" sz="1400" b="1" spc="15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.12</a:t>
            </a: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5364088" y="5301208"/>
            <a:ext cx="2769194" cy="722312"/>
          </a:xfrm>
          <a:prstGeom prst="rect">
            <a:avLst/>
          </a:prstGeom>
          <a:noFill/>
        </p:spPr>
        <p:txBody>
          <a:bodyPr/>
          <a:lstStyle/>
          <a:p>
            <a:pPr algn="ctr" defTabSz="457200">
              <a:defRPr/>
            </a:pPr>
            <a:r>
              <a:rPr kumimoji="1" lang="zh-CN" altLang="en-US" spc="150" noProof="1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颁布《修正大总统选举法》，规定总统任期十年，可连选连任</a:t>
            </a:r>
          </a:p>
        </p:txBody>
      </p:sp>
      <p:sp>
        <p:nvSpPr>
          <p:cNvPr id="1654" name="Google Shape;1654;p48"/>
          <p:cNvSpPr/>
          <p:nvPr>
            <p:custDataLst>
              <p:tags r:id="rId13"/>
            </p:custDataLst>
          </p:nvPr>
        </p:nvSpPr>
        <p:spPr>
          <a:xfrm>
            <a:off x="4199335" y="3379789"/>
            <a:ext cx="1352550" cy="923925"/>
          </a:xfrm>
          <a:custGeom>
            <a:avLst/>
            <a:gdLst/>
            <a:ahLst/>
            <a:cxnLst/>
            <a:rect l="l" t="t" r="r" b="b"/>
            <a:pathLst>
              <a:path w="21534" h="21599" extrusionOk="0">
                <a:moveTo>
                  <a:pt x="18068" y="0"/>
                </a:moveTo>
                <a:cubicBezTo>
                  <a:pt x="17919" y="-1"/>
                  <a:pt x="17772" y="110"/>
                  <a:pt x="17662" y="332"/>
                </a:cubicBezTo>
                <a:lnTo>
                  <a:pt x="14753" y="6023"/>
                </a:lnTo>
                <a:cubicBezTo>
                  <a:pt x="14528" y="6463"/>
                  <a:pt x="14528" y="7177"/>
                  <a:pt x="14753" y="7617"/>
                </a:cubicBezTo>
                <a:cubicBezTo>
                  <a:pt x="14978" y="8057"/>
                  <a:pt x="15343" y="8057"/>
                  <a:pt x="15568" y="7617"/>
                </a:cubicBezTo>
                <a:lnTo>
                  <a:pt x="17507" y="3823"/>
                </a:lnTo>
                <a:lnTo>
                  <a:pt x="17507" y="15982"/>
                </a:lnTo>
                <a:cubicBezTo>
                  <a:pt x="17539" y="16819"/>
                  <a:pt x="17391" y="17643"/>
                  <a:pt x="17098" y="18256"/>
                </a:cubicBezTo>
                <a:cubicBezTo>
                  <a:pt x="16780" y="18923"/>
                  <a:pt x="16325" y="19271"/>
                  <a:pt x="15860" y="19205"/>
                </a:cubicBezTo>
                <a:lnTo>
                  <a:pt x="533" y="19296"/>
                </a:lnTo>
                <a:cubicBezTo>
                  <a:pt x="238" y="19351"/>
                  <a:pt x="10" y="19826"/>
                  <a:pt x="0" y="20406"/>
                </a:cubicBezTo>
                <a:cubicBezTo>
                  <a:pt x="-10" y="21016"/>
                  <a:pt x="223" y="21537"/>
                  <a:pt x="533" y="21599"/>
                </a:cubicBezTo>
                <a:lnTo>
                  <a:pt x="16315" y="21508"/>
                </a:lnTo>
                <a:cubicBezTo>
                  <a:pt x="16973" y="21408"/>
                  <a:pt x="17583" y="20801"/>
                  <a:pt x="18012" y="19822"/>
                </a:cubicBezTo>
                <a:cubicBezTo>
                  <a:pt x="18355" y="19041"/>
                  <a:pt x="18560" y="18066"/>
                  <a:pt x="18599" y="17039"/>
                </a:cubicBezTo>
                <a:lnTo>
                  <a:pt x="18599" y="3800"/>
                </a:lnTo>
                <a:lnTo>
                  <a:pt x="20550" y="7617"/>
                </a:lnTo>
                <a:cubicBezTo>
                  <a:pt x="20775" y="8057"/>
                  <a:pt x="21140" y="8057"/>
                  <a:pt x="21365" y="7617"/>
                </a:cubicBezTo>
                <a:cubicBezTo>
                  <a:pt x="21590" y="7177"/>
                  <a:pt x="21590" y="6463"/>
                  <a:pt x="21365" y="6023"/>
                </a:cubicBezTo>
                <a:lnTo>
                  <a:pt x="18477" y="332"/>
                </a:lnTo>
                <a:cubicBezTo>
                  <a:pt x="18368" y="119"/>
                  <a:pt x="18221" y="2"/>
                  <a:pt x="18068" y="0"/>
                </a:cubicBezTo>
                <a:close/>
              </a:path>
            </a:pathLst>
          </a:custGeom>
          <a:solidFill>
            <a:srgbClr val="2196F3"/>
          </a:solidFill>
          <a:ln>
            <a:noFill/>
          </a:ln>
        </p:spPr>
        <p:txBody>
          <a:bodyPr spcFirstLastPara="1"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sz="1065">
              <a:solidFill>
                <a:srgbClr val="74808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55" name="Google Shape;1655;p48"/>
          <p:cNvSpPr txBox="1"/>
          <p:nvPr>
            <p:custDataLst>
              <p:tags r:id="rId14"/>
            </p:custDataLst>
          </p:nvPr>
        </p:nvSpPr>
        <p:spPr>
          <a:xfrm>
            <a:off x="4382692" y="3781425"/>
            <a:ext cx="820340" cy="381000"/>
          </a:xfrm>
          <a:prstGeom prst="rect">
            <a:avLst/>
          </a:prstGeom>
          <a:noFill/>
          <a:ln>
            <a:noFill/>
          </a:ln>
        </p:spPr>
        <p:txBody>
          <a:bodyPr spcFirstLastPara="1" lIns="19067" tIns="19067" rIns="19067" bIns="19067" anchor="ctr">
            <a:normAutofit fontScale="85000" lnSpcReduction="10000"/>
          </a:bodyPr>
          <a:lstStyle/>
          <a:p>
            <a:pPr algn="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GB" sz="1400" b="1" spc="15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1914.05</a:t>
            </a:r>
          </a:p>
        </p:txBody>
      </p:sp>
      <p:sp>
        <p:nvSpPr>
          <p:cNvPr id="25" name="文本框 24"/>
          <p:cNvSpPr txBox="1"/>
          <p:nvPr>
            <p:custDataLst>
              <p:tags r:id="rId15"/>
            </p:custDataLst>
          </p:nvPr>
        </p:nvSpPr>
        <p:spPr>
          <a:xfrm>
            <a:off x="3995936" y="2348880"/>
            <a:ext cx="2723256" cy="723900"/>
          </a:xfrm>
          <a:prstGeom prst="rect">
            <a:avLst/>
          </a:prstGeom>
          <a:noFill/>
        </p:spPr>
        <p:txBody>
          <a:bodyPr anchor="b"/>
          <a:lstStyle/>
          <a:p>
            <a:pPr algn="ctr" defTabSz="457200">
              <a:lnSpc>
                <a:spcPct val="120000"/>
              </a:lnSpc>
              <a:defRPr/>
            </a:pPr>
            <a:r>
              <a:rPr kumimoji="1" lang="zh-CN" altLang="en-US" spc="150" noProof="1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公布《中华民国约法》，改责任内阁制为总统制</a:t>
            </a:r>
          </a:p>
        </p:txBody>
      </p:sp>
      <p:sp>
        <p:nvSpPr>
          <p:cNvPr id="1660" name="Google Shape;1660;p48"/>
          <p:cNvSpPr/>
          <p:nvPr>
            <p:custDataLst>
              <p:tags r:id="rId16"/>
            </p:custDataLst>
          </p:nvPr>
        </p:nvSpPr>
        <p:spPr>
          <a:xfrm>
            <a:off x="6980635" y="3379789"/>
            <a:ext cx="1352550" cy="923925"/>
          </a:xfrm>
          <a:custGeom>
            <a:avLst/>
            <a:gdLst/>
            <a:ahLst/>
            <a:cxnLst/>
            <a:rect l="l" t="t" r="r" b="b"/>
            <a:pathLst>
              <a:path w="21534" h="21599" extrusionOk="0">
                <a:moveTo>
                  <a:pt x="18068" y="0"/>
                </a:moveTo>
                <a:cubicBezTo>
                  <a:pt x="17919" y="-1"/>
                  <a:pt x="17772" y="110"/>
                  <a:pt x="17662" y="332"/>
                </a:cubicBezTo>
                <a:lnTo>
                  <a:pt x="14753" y="6023"/>
                </a:lnTo>
                <a:cubicBezTo>
                  <a:pt x="14528" y="6463"/>
                  <a:pt x="14528" y="7177"/>
                  <a:pt x="14753" y="7617"/>
                </a:cubicBezTo>
                <a:cubicBezTo>
                  <a:pt x="14978" y="8057"/>
                  <a:pt x="15343" y="8057"/>
                  <a:pt x="15568" y="7617"/>
                </a:cubicBezTo>
                <a:lnTo>
                  <a:pt x="17507" y="3823"/>
                </a:lnTo>
                <a:lnTo>
                  <a:pt x="17507" y="15982"/>
                </a:lnTo>
                <a:cubicBezTo>
                  <a:pt x="17539" y="16819"/>
                  <a:pt x="17391" y="17643"/>
                  <a:pt x="17098" y="18256"/>
                </a:cubicBezTo>
                <a:cubicBezTo>
                  <a:pt x="16780" y="18923"/>
                  <a:pt x="16325" y="19271"/>
                  <a:pt x="15860" y="19205"/>
                </a:cubicBezTo>
                <a:lnTo>
                  <a:pt x="533" y="19296"/>
                </a:lnTo>
                <a:cubicBezTo>
                  <a:pt x="238" y="19351"/>
                  <a:pt x="10" y="19826"/>
                  <a:pt x="0" y="20406"/>
                </a:cubicBezTo>
                <a:cubicBezTo>
                  <a:pt x="-10" y="21016"/>
                  <a:pt x="223" y="21537"/>
                  <a:pt x="533" y="21599"/>
                </a:cubicBezTo>
                <a:lnTo>
                  <a:pt x="16315" y="21508"/>
                </a:lnTo>
                <a:cubicBezTo>
                  <a:pt x="16973" y="21408"/>
                  <a:pt x="17583" y="20801"/>
                  <a:pt x="18012" y="19822"/>
                </a:cubicBezTo>
                <a:cubicBezTo>
                  <a:pt x="18355" y="19041"/>
                  <a:pt x="18560" y="18066"/>
                  <a:pt x="18599" y="17039"/>
                </a:cubicBezTo>
                <a:lnTo>
                  <a:pt x="18599" y="3800"/>
                </a:lnTo>
                <a:lnTo>
                  <a:pt x="20550" y="7617"/>
                </a:lnTo>
                <a:cubicBezTo>
                  <a:pt x="20775" y="8057"/>
                  <a:pt x="21140" y="8057"/>
                  <a:pt x="21365" y="7617"/>
                </a:cubicBezTo>
                <a:cubicBezTo>
                  <a:pt x="21590" y="7177"/>
                  <a:pt x="21590" y="6463"/>
                  <a:pt x="21365" y="6023"/>
                </a:cubicBezTo>
                <a:lnTo>
                  <a:pt x="18477" y="332"/>
                </a:lnTo>
                <a:cubicBezTo>
                  <a:pt x="18368" y="119"/>
                  <a:pt x="18221" y="2"/>
                  <a:pt x="18068" y="0"/>
                </a:cubicBezTo>
                <a:close/>
              </a:path>
            </a:pathLst>
          </a:custGeom>
          <a:solidFill>
            <a:srgbClr val="2196F3"/>
          </a:solidFill>
          <a:ln>
            <a:noFill/>
          </a:ln>
        </p:spPr>
        <p:txBody>
          <a:bodyPr spcFirstLastPara="1"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sz="1065">
              <a:solidFill>
                <a:srgbClr val="74808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61" name="Google Shape;1661;p48"/>
          <p:cNvSpPr txBox="1"/>
          <p:nvPr>
            <p:custDataLst>
              <p:tags r:id="rId17"/>
            </p:custDataLst>
          </p:nvPr>
        </p:nvSpPr>
        <p:spPr>
          <a:xfrm>
            <a:off x="7086600" y="3787775"/>
            <a:ext cx="904875" cy="381000"/>
          </a:xfrm>
          <a:prstGeom prst="rect">
            <a:avLst/>
          </a:prstGeom>
          <a:noFill/>
          <a:ln>
            <a:noFill/>
          </a:ln>
        </p:spPr>
        <p:txBody>
          <a:bodyPr spcFirstLastPara="1" lIns="19067" tIns="19067" rIns="19067" bIns="19067" anchor="ctr">
            <a:normAutofit/>
          </a:bodyPr>
          <a:lstStyle/>
          <a:p>
            <a:pPr algn="r" defTabSz="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GB" sz="1400" b="1" spc="15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1915.05</a:t>
            </a:r>
          </a:p>
        </p:txBody>
      </p:sp>
      <p:sp>
        <p:nvSpPr>
          <p:cNvPr id="26" name="文本框 25"/>
          <p:cNvSpPr txBox="1"/>
          <p:nvPr>
            <p:custDataLst>
              <p:tags r:id="rId18"/>
            </p:custDataLst>
          </p:nvPr>
        </p:nvSpPr>
        <p:spPr>
          <a:xfrm>
            <a:off x="6876256" y="2276872"/>
            <a:ext cx="2045717" cy="723900"/>
          </a:xfrm>
          <a:prstGeom prst="rect">
            <a:avLst/>
          </a:prstGeom>
          <a:noFill/>
        </p:spPr>
        <p:txBody>
          <a:bodyPr anchor="b"/>
          <a:lstStyle/>
          <a:p>
            <a:pPr algn="ctr" defTabSz="457200">
              <a:lnSpc>
                <a:spcPct val="120000"/>
              </a:lnSpc>
              <a:defRPr/>
            </a:pPr>
            <a:r>
              <a:rPr kumimoji="1" lang="zh-CN" altLang="en-US" spc="15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签订</a:t>
            </a:r>
          </a:p>
          <a:p>
            <a:pPr algn="ctr" defTabSz="457200">
              <a:lnSpc>
                <a:spcPct val="120000"/>
              </a:lnSpc>
              <a:defRPr/>
            </a:pPr>
            <a:r>
              <a:rPr kumimoji="1" lang="en-US" altLang="zh-CN" spc="15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“</a:t>
            </a:r>
            <a:r>
              <a:rPr kumimoji="1" lang="zh-CN" altLang="en-US" spc="15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中日民四条约</a:t>
            </a:r>
            <a:r>
              <a:rPr kumimoji="1" lang="en-US" altLang="zh-CN" spc="15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/>
          <a:srcRect t="12084" r="1" b="41287"/>
          <a:stretch>
            <a:fillRect/>
          </a:stretch>
        </p:blipFill>
        <p:spPr>
          <a:xfrm>
            <a:off x="179512" y="188640"/>
            <a:ext cx="4296411" cy="307919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/>
          <a:srcRect r="-3" b="27874"/>
          <a:stretch>
            <a:fillRect/>
          </a:stretch>
        </p:blipFill>
        <p:spPr>
          <a:xfrm>
            <a:off x="125060" y="3429001"/>
            <a:ext cx="4296411" cy="30471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/>
          <a:srcRect t="3687" r="-1" b="-1"/>
          <a:stretch>
            <a:fillRect/>
          </a:stretch>
        </p:blipFill>
        <p:spPr>
          <a:xfrm>
            <a:off x="4546531" y="189996"/>
            <a:ext cx="4597469" cy="6668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066" y="1"/>
            <a:ext cx="108347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0243" name="文本框 2"/>
          <p:cNvSpPr txBox="1">
            <a:spLocks noChangeArrowheads="1"/>
          </p:cNvSpPr>
          <p:nvPr/>
        </p:nvSpPr>
        <p:spPr bwMode="auto">
          <a:xfrm>
            <a:off x="252412" y="49214"/>
            <a:ext cx="44719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方正大黑简体" charset="-122"/>
                <a:ea typeface="方正大黑简体" charset="-122"/>
              </a:rPr>
              <a:t>北洋时期的军阀割据</a:t>
            </a:r>
          </a:p>
        </p:txBody>
      </p:sp>
      <p:sp>
        <p:nvSpPr>
          <p:cNvPr id="10244" name="文本框 3"/>
          <p:cNvSpPr txBox="1">
            <a:spLocks noChangeArrowheads="1"/>
          </p:cNvSpPr>
          <p:nvPr/>
        </p:nvSpPr>
        <p:spPr bwMode="auto">
          <a:xfrm>
            <a:off x="133350" y="742951"/>
            <a:ext cx="4006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    军阀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割据的形成</a:t>
            </a:r>
          </a:p>
        </p:txBody>
      </p:sp>
      <p:pic>
        <p:nvPicPr>
          <p:cNvPr id="10246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621" y="0"/>
            <a:ext cx="3406379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文本框 3"/>
          <p:cNvSpPr txBox="1">
            <a:spLocks noChangeArrowheads="1"/>
          </p:cNvSpPr>
          <p:nvPr/>
        </p:nvSpPr>
        <p:spPr bwMode="auto">
          <a:xfrm>
            <a:off x="5831632" y="6211669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/>
              <a:t>北洋军阀</a:t>
            </a:r>
            <a:r>
              <a:rPr lang="zh-CN" altLang="en-US" dirty="0"/>
              <a:t>统治时期军阀割据示意图</a:t>
            </a:r>
          </a:p>
        </p:txBody>
      </p:sp>
      <p:graphicFrame>
        <p:nvGraphicFramePr>
          <p:cNvPr id="6" name="表格 5"/>
          <p:cNvGraphicFramePr/>
          <p:nvPr/>
        </p:nvGraphicFramePr>
        <p:xfrm>
          <a:off x="144067" y="1755775"/>
          <a:ext cx="5424012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3878"/>
                <a:gridCol w="751999"/>
                <a:gridCol w="712946"/>
                <a:gridCol w="3415189"/>
              </a:tblGrid>
              <a:tr h="474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黑体" panose="02010609060101010101" charset="-122"/>
                          <a:ea typeface="黑体" panose="02010609060101010101" charset="-122"/>
                        </a:rPr>
                        <a:t>派系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代表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支持国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占据区域</a:t>
                      </a:r>
                    </a:p>
                  </a:txBody>
                  <a:tcPr marL="68580" marR="68580" anchor="ctr"/>
                </a:tc>
              </a:tr>
              <a:tr h="474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黑体" panose="02010609060101010101" charset="-122"/>
                          <a:ea typeface="黑体" panose="02010609060101010101" charset="-122"/>
                        </a:rPr>
                        <a:t>直系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冯国璋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英、美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直隶及长江中下游的苏、赣、鄂等省</a:t>
                      </a:r>
                    </a:p>
                  </a:txBody>
                  <a:tcPr marL="68580" marR="68580" anchor="ctr"/>
                </a:tc>
              </a:tr>
              <a:tr h="474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皖系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段祺瑞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日本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皖、浙、闽、鲁、陕</a:t>
                      </a:r>
                    </a:p>
                  </a:txBody>
                  <a:tcPr marL="68580" marR="68580" anchor="ctr"/>
                </a:tc>
              </a:tr>
              <a:tr h="474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奉系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黑体" panose="02010609060101010101" charset="-122"/>
                          <a:ea typeface="黑体" panose="02010609060101010101" charset="-122"/>
                        </a:rPr>
                        <a:t>张作霖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日本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000" dirty="0">
                          <a:latin typeface="黑体" panose="02010609060101010101" charset="-122"/>
                          <a:ea typeface="黑体" panose="02010609060101010101" charset="-122"/>
                        </a:rPr>
                        <a:t>东北三省</a:t>
                      </a:r>
                    </a:p>
                  </a:txBody>
                  <a:tcPr marL="68580" marR="68580" anchor="ctr"/>
                </a:tc>
              </a:tr>
            </a:tbl>
          </a:graphicData>
        </a:graphic>
      </p:graphicFrame>
      <p:pic>
        <p:nvPicPr>
          <p:cNvPr id="8" name="图片 7" descr="timg[3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351" y="3768725"/>
            <a:ext cx="1575197" cy="2762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timgUP5LAKF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9307" y="3768725"/>
            <a:ext cx="1574006" cy="2762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timg1CA0P9AK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4548" y="3768725"/>
            <a:ext cx="1574006" cy="2762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78" name="文本框 10"/>
          <p:cNvSpPr txBox="1">
            <a:spLocks noChangeArrowheads="1"/>
          </p:cNvSpPr>
          <p:nvPr/>
        </p:nvSpPr>
        <p:spPr bwMode="auto">
          <a:xfrm>
            <a:off x="133351" y="6530975"/>
            <a:ext cx="157519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冯国璋</a:t>
            </a:r>
          </a:p>
        </p:txBody>
      </p:sp>
      <p:sp>
        <p:nvSpPr>
          <p:cNvPr id="10279" name="文本框 11"/>
          <p:cNvSpPr txBox="1">
            <a:spLocks noChangeArrowheads="1"/>
          </p:cNvSpPr>
          <p:nvPr/>
        </p:nvSpPr>
        <p:spPr bwMode="auto">
          <a:xfrm>
            <a:off x="2068116" y="6530975"/>
            <a:ext cx="157519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段祺瑞</a:t>
            </a:r>
          </a:p>
        </p:txBody>
      </p:sp>
      <p:sp>
        <p:nvSpPr>
          <p:cNvPr id="10280" name="文本框 12"/>
          <p:cNvSpPr txBox="1">
            <a:spLocks noChangeArrowheads="1"/>
          </p:cNvSpPr>
          <p:nvPr/>
        </p:nvSpPr>
        <p:spPr bwMode="auto">
          <a:xfrm>
            <a:off x="3993357" y="6530975"/>
            <a:ext cx="157519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张作霖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5630" y="0"/>
            <a:ext cx="9144000" cy="6858000"/>
          </a:xfrm>
          <a:prstGeom prst="rect">
            <a:avLst/>
          </a:prstGeom>
          <a:solidFill>
            <a:srgbClr val="1A2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03063" y="355600"/>
            <a:ext cx="8721090" cy="6146800"/>
          </a:xfrm>
          <a:prstGeom prst="rect">
            <a:avLst/>
          </a:prstGeom>
          <a:solidFill>
            <a:srgbClr val="C8A0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83568" y="260648"/>
          <a:ext cx="8190163" cy="59395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42394"/>
                <a:gridCol w="837926"/>
                <a:gridCol w="821268"/>
                <a:gridCol w="1771020"/>
                <a:gridCol w="1956635"/>
                <a:gridCol w="760920"/>
              </a:tblGrid>
              <a:tr h="5996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任职时间</a:t>
                      </a:r>
                      <a:endParaRPr lang="zh-CN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lang="zh-CN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职位</a:t>
                      </a:r>
                      <a:endParaRPr lang="zh-CN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派别</a:t>
                      </a:r>
                      <a:endParaRPr lang="zh-CN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时事</a:t>
                      </a:r>
                      <a:endParaRPr lang="zh-CN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北京政权实际控制者</a:t>
                      </a:r>
                      <a:endParaRPr lang="zh-CN" sz="1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1916.6.7-1917.7.1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黎元洪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大总统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北洋政府进步党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皖系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1917.7.6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1918.10.10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冯国璋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代理</a:t>
                      </a:r>
                      <a:r>
                        <a:rPr lang="zh-CN" sz="1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大总统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北洋政府（直系）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616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1918.10.10-1922.6.2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徐世昌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大总统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北洋政府（皖系）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668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直系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1923.10.10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1924.10.30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曹锟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大总统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北洋政府（直系）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709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1924.11.24-1926.4.20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段祺瑞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临时执政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北洋政府（皖系）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国民政府北伐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奉系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1927.6.18-1928.6.3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张作霖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spc="-100" baseline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陆海军大元帅</a:t>
                      </a:r>
                      <a:endParaRPr lang="zh-CN" sz="1800" kern="100" spc="-100" baseline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北洋政府（奉系）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r>
                        <a:rPr lang="zh-CN" altLang="en-US" sz="1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皇姑屯事件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961" marR="319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矩形 31"/>
          <p:cNvSpPr/>
          <p:nvPr/>
        </p:nvSpPr>
        <p:spPr>
          <a:xfrm>
            <a:off x="97003" y="163056"/>
            <a:ext cx="545613" cy="242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军阀割据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8184" y="1412776"/>
            <a:ext cx="14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府院之争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张勋复辟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00192" y="2780928"/>
            <a:ext cx="147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直皖战争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12160" y="3645024"/>
            <a:ext cx="1893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第一次直奉战争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23479" y="4145027"/>
            <a:ext cx="1893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直奉战争</a:t>
            </a:r>
            <a:r>
              <a:rPr lang="en-US" altLang="zh-CN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1924</a:t>
            </a:r>
            <a:r>
              <a:rPr lang="zh-CN" altLang="zh-CN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8184" y="2276872"/>
            <a:ext cx="147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南北政府对峙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3488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资产阶级革命派：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03040" y="162880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孙中山：“</a:t>
            </a:r>
            <a:r>
              <a:rPr lang="zh-CN" altLang="en-US" sz="4400" dirty="0" smtClean="0"/>
              <a:t>二次革命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03040" y="314096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唐继尧、蔡锷：“护国运动”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03040" y="458112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孙中山：两次“护法运动”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066" y="1"/>
            <a:ext cx="108347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7411" name="文本框 2"/>
          <p:cNvSpPr txBox="1">
            <a:spLocks noChangeArrowheads="1"/>
          </p:cNvSpPr>
          <p:nvPr/>
        </p:nvSpPr>
        <p:spPr bwMode="auto">
          <a:xfrm>
            <a:off x="252412" y="49214"/>
            <a:ext cx="6479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方正大黑简体" charset="-122"/>
                <a:ea typeface="方正大黑简体" charset="-122"/>
              </a:rPr>
              <a:t>新文化运动的</a:t>
            </a:r>
            <a:r>
              <a:rPr lang="zh-CN" altLang="en-US" sz="2800" dirty="0" smtClean="0">
                <a:latin typeface="方正大黑简体" charset="-122"/>
                <a:ea typeface="方正大黑简体" charset="-122"/>
              </a:rPr>
              <a:t>开展（</a:t>
            </a:r>
            <a:r>
              <a:rPr lang="zh-CN" altLang="en-US" sz="2800" dirty="0" smtClean="0">
                <a:solidFill>
                  <a:srgbClr val="00B0F0"/>
                </a:solidFill>
                <a:latin typeface="方正大黑简体" charset="-122"/>
                <a:ea typeface="方正大黑简体" charset="-122"/>
              </a:rPr>
              <a:t>资产阶级激进派</a:t>
            </a:r>
            <a:r>
              <a:rPr lang="zh-CN" altLang="en-US" sz="2800" dirty="0" smtClean="0">
                <a:latin typeface="方正大黑简体" charset="-122"/>
                <a:ea typeface="方正大黑简体" charset="-122"/>
              </a:rPr>
              <a:t>）</a:t>
            </a:r>
            <a:endParaRPr lang="zh-CN" altLang="en-US" sz="2800" dirty="0">
              <a:latin typeface="方正大黑简体" charset="-122"/>
              <a:ea typeface="方正大黑简体" charset="-122"/>
            </a:endParaRPr>
          </a:p>
        </p:txBody>
      </p:sp>
      <p:sp>
        <p:nvSpPr>
          <p:cNvPr id="17412" name="文本框 3"/>
          <p:cNvSpPr txBox="1">
            <a:spLocks noChangeArrowheads="1"/>
          </p:cNvSpPr>
          <p:nvPr/>
        </p:nvSpPr>
        <p:spPr bwMode="auto">
          <a:xfrm>
            <a:off x="133350" y="742951"/>
            <a:ext cx="283011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原因</a:t>
            </a:r>
          </a:p>
        </p:txBody>
      </p:sp>
      <p:sp>
        <p:nvSpPr>
          <p:cNvPr id="17415" name="文本框 3"/>
          <p:cNvSpPr txBox="1">
            <a:spLocks noChangeArrowheads="1"/>
          </p:cNvSpPr>
          <p:nvPr/>
        </p:nvSpPr>
        <p:spPr bwMode="auto">
          <a:xfrm>
            <a:off x="251520" y="1268760"/>
            <a:ext cx="283011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兴起</a:t>
            </a:r>
          </a:p>
        </p:txBody>
      </p:sp>
      <p:sp>
        <p:nvSpPr>
          <p:cNvPr id="17416" name="文本框 4"/>
          <p:cNvSpPr txBox="1">
            <a:spLocks noChangeArrowheads="1"/>
          </p:cNvSpPr>
          <p:nvPr/>
        </p:nvSpPr>
        <p:spPr bwMode="auto">
          <a:xfrm>
            <a:off x="323528" y="1772816"/>
            <a:ext cx="81369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(1)</a:t>
            </a:r>
            <a:r>
              <a:rPr lang="zh-CN" sz="2400" dirty="0">
                <a:latin typeface="黑体" pitchFamily="49" charset="-122"/>
                <a:ea typeface="黑体" pitchFamily="49" charset="-122"/>
              </a:rPr>
              <a:t>开始：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1915</a:t>
            </a:r>
            <a:r>
              <a:rPr lang="zh-CN" sz="2400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9</a:t>
            </a:r>
            <a:r>
              <a:rPr lang="zh-CN" sz="2400" dirty="0">
                <a:latin typeface="黑体" pitchFamily="49" charset="-122"/>
                <a:ea typeface="黑体" pitchFamily="49" charset="-122"/>
              </a:rPr>
              <a:t>月，陈独秀在上海创办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sz="2400" dirty="0">
                <a:latin typeface="黑体" pitchFamily="49" charset="-122"/>
                <a:ea typeface="黑体" pitchFamily="49" charset="-122"/>
              </a:rPr>
              <a:t>青年杂志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sz="2400" dirty="0"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sz="2400" dirty="0">
                <a:latin typeface="黑体" pitchFamily="49" charset="-122"/>
                <a:ea typeface="黑体" pitchFamily="49" charset="-122"/>
              </a:rPr>
              <a:t>青年杂志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sz="2400" dirty="0">
                <a:latin typeface="黑体" pitchFamily="49" charset="-122"/>
                <a:ea typeface="黑体" pitchFamily="49" charset="-122"/>
              </a:rPr>
              <a:t>从第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sz="2400" dirty="0">
                <a:latin typeface="黑体" pitchFamily="49" charset="-122"/>
                <a:ea typeface="黑体" pitchFamily="49" charset="-122"/>
              </a:rPr>
              <a:t>卷起改名为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sz="2400" dirty="0">
                <a:latin typeface="黑体" pitchFamily="49" charset="-122"/>
                <a:ea typeface="黑体" pitchFamily="49" charset="-122"/>
              </a:rPr>
              <a:t>新青年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sz="2400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4" name="文本框 4"/>
          <p:cNvSpPr txBox="1">
            <a:spLocks noChangeArrowheads="1"/>
          </p:cNvSpPr>
          <p:nvPr/>
        </p:nvSpPr>
        <p:spPr bwMode="auto">
          <a:xfrm>
            <a:off x="503040" y="2708920"/>
            <a:ext cx="864096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(2)</a:t>
            </a:r>
            <a:r>
              <a:rPr lang="en-US" altLang="zh-CN" sz="2400" dirty="0" err="1">
                <a:latin typeface="黑体" pitchFamily="49" charset="-122"/>
                <a:ea typeface="黑体" pitchFamily="49" charset="-122"/>
              </a:rPr>
              <a:t>主要阵地：北京大学和《新青年》杂志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。</a:t>
            </a:r>
          </a:p>
          <a:p>
            <a:pPr algn="just">
              <a:lnSpc>
                <a:spcPct val="125000"/>
              </a:lnSpc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(3)</a:t>
            </a:r>
            <a:r>
              <a:rPr lang="en-US" altLang="zh-CN" sz="2400" dirty="0" err="1">
                <a:latin typeface="黑体" pitchFamily="49" charset="-122"/>
                <a:ea typeface="黑体" pitchFamily="49" charset="-122"/>
              </a:rPr>
              <a:t>代表人物：陈独秀、李大钊、胡适、鲁迅、钱玄同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等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23528" y="3717032"/>
            <a:ext cx="3773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主张</a:t>
            </a:r>
          </a:p>
        </p:txBody>
      </p:sp>
      <p:sp>
        <p:nvSpPr>
          <p:cNvPr id="16" name="文本框 4"/>
          <p:cNvSpPr txBox="1">
            <a:spLocks noChangeArrowheads="1"/>
          </p:cNvSpPr>
          <p:nvPr/>
        </p:nvSpPr>
        <p:spPr bwMode="auto">
          <a:xfrm>
            <a:off x="251521" y="4221088"/>
            <a:ext cx="88924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前期：提倡民主科学，反对专制愚昧；提倡新道德，反对旧道德；提倡新文学，反对旧文学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后期：李大钊等宣传马克思主义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431032" y="5661248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影响：极大的解放了人们的思想，但也存在一定的偏激之处。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1495_2*m_i*1_1"/>
  <p:tag name="KSO_WM_TEMPLATE_CATEGORY" val="diagram"/>
  <p:tag name="KSO_WM_TEMPLATE_INDEX" val="20201495"/>
  <p:tag name="KSO_WM_UNIT_LAYERLEVEL" val="1_1"/>
  <p:tag name="KSO_WM_TAG_VERSION" val="1.0"/>
  <p:tag name="KSO_WM_BEAUTIFY_FLAG" val="#wm#"/>
  <p:tag name="KSO_WM_UNIT_FILL_FORE_SCHEMECOLOR_INDEX" val="5"/>
  <p:tag name="KSO_WM_UNI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1495_2*m_h_i*1_4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2019.11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1495_2*m_h_a*1_4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1495_2*m_h_f*1_4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495_2*m_h_i*1_3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2019.09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1495_2*m_h_a*1_3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1495_2*m_h_f*1_3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201495_2*m_h_i*1_5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2019.12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201495_2*m_h_a*1_5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20201495_2*m_h_f*1_5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RELATE_UNITID" val="layout_m1"/>
  <p:tag name="KSO_WM_UNIT_PRESET_TEXT" val="添加标题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g"/>
  <p:tag name="KSO_WM_UNIT_INDEX" val="1_1"/>
  <p:tag name="KSO_WM_UNIT_ID" val="diagram20201495_2*m_g*1_1"/>
  <p:tag name="KSO_WM_TEMPLATE_CATEGORY" val="diagram"/>
  <p:tag name="KSO_WM_TEMPLATE_INDEX" val="20201495"/>
  <p:tag name="KSO_WM_UNIT_LAYERLEVEL" val="1_1"/>
  <p:tag name="KSO_WM_TAG_VERSION" val="1.0"/>
  <p:tag name="KSO_WM_BEAUTIFY_FLAG" val="#wm#"/>
  <p:tag name="KSO_WM_UNIT_TEXT_FILL_FORE_SCHEMECOLOR_INDEX" val="14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201495_2*m_i*1_2"/>
  <p:tag name="KSO_WM_TEMPLATE_CATEGORY" val="diagram"/>
  <p:tag name="KSO_WM_TEMPLATE_INDEX" val="20201495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495_2*m_h_i*1_1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2019.07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1495_2*m_h_a*1_1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1495_2*m_h_f*1_1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495_2*m_h_i*1_2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2019.08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1495_2*m_h_a*1_2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1495_2*m_h_f*1_2_1"/>
  <p:tag name="KSO_WM_TEMPLATE_CATEGORY" val="diagram"/>
  <p:tag name="KSO_WM_TEMPLATE_INDEX" val="2020149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732</Words>
  <Application>Microsoft Office PowerPoint</Application>
  <PresentationFormat>全屏显示(4:3)</PresentationFormat>
  <Paragraphs>143</Paragraphs>
  <Slides>10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资产阶级革命派：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Sky123.Org</cp:lastModifiedBy>
  <cp:revision>24</cp:revision>
  <dcterms:created xsi:type="dcterms:W3CDTF">2020-11-23T02:34:52Z</dcterms:created>
  <dcterms:modified xsi:type="dcterms:W3CDTF">2020-11-24T07:51:30Z</dcterms:modified>
</cp:coreProperties>
</file>