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sldIdLst>
    <p:sldId id="266" r:id="rId4"/>
    <p:sldId id="318" r:id="rId5"/>
    <p:sldId id="319" r:id="rId6"/>
    <p:sldId id="320" r:id="rId7"/>
    <p:sldId id="321" r:id="rId8"/>
    <p:sldId id="323" r:id="rId9"/>
    <p:sldId id="322" r:id="rId10"/>
    <p:sldId id="336" r:id="rId11"/>
    <p:sldId id="345" r:id="rId12"/>
    <p:sldId id="324" r:id="rId13"/>
    <p:sldId id="337" r:id="rId14"/>
    <p:sldId id="340" r:id="rId15"/>
    <p:sldId id="341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14" y="-294"/>
      </p:cViewPr>
      <p:guideLst>
        <p:guide orient="horz" pos="2210"/>
        <p:guide pos="27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14348" y="-24"/>
            <a:ext cx="8072494" cy="666755"/>
          </a:xfrm>
        </p:spPr>
        <p:txBody>
          <a:bodyPr/>
          <a:lstStyle/>
          <a:p>
            <a:pPr eaLnBrk="1" fontAlgn="base" latinLnBrk="0" hangingPunct="1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smtClean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/>
          <a:p>
            <a:pPr lvl="0" eaLnBrk="1" fontAlgn="base" latinLnBrk="0" hangingPunct="1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eaLnBrk="1" fontAlgn="base" latinLnBrk="0" hangingPunct="1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eaLnBrk="1" fontAlgn="base" latinLnBrk="0" hangingPunct="1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eaLnBrk="1" fontAlgn="base" latinLnBrk="0" hangingPunct="1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eaLnBrk="1" fontAlgn="base" latinLnBrk="0" hangingPunct="1"/>
            <a:r>
              <a:rPr lang="zh-CN" altLang="en-US" strike="noStrike" noProof="1" smtClean="0"/>
              <a:t>第五级</a:t>
            </a:r>
            <a:endParaRPr lang="zh-CN" altLang="en-US" strike="noStrike" noProof="1" smtClean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E4606EA6-EFEA-4C30-9264-4F9291A5780D}" type="datetime1">
              <a:rPr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strike="noStrike" noProof="1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kumimoji="0" lang="zh-CN" strike="noStrike" noProof="1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>
          <a:xfrm>
            <a:off x="0" y="857250"/>
            <a:ext cx="5334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fontAlgn="base"/>
            <a:fld id="{8F82E0A0-C266-4798-8C8F-B9F91E9DA37E}" type="slidenum">
              <a:rPr kumimoji="0" lang="zh-CN" sz="1400" b="1" strike="noStrike" noProof="1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strike="noStrike" noProof="1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14348" y="-24"/>
            <a:ext cx="8072494" cy="666755"/>
          </a:xfrm>
        </p:spPr>
        <p:txBody>
          <a:bodyPr/>
          <a:lstStyle/>
          <a:p>
            <a:pPr eaLnBrk="1" fontAlgn="base" latinLnBrk="0" hangingPunct="1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smtClean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/>
          <a:p>
            <a:pPr lvl="0" eaLnBrk="1" fontAlgn="base" latinLnBrk="0" hangingPunct="1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eaLnBrk="1" fontAlgn="base" latinLnBrk="0" hangingPunct="1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eaLnBrk="1" fontAlgn="base" latinLnBrk="0" hangingPunct="1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eaLnBrk="1" fontAlgn="base" latinLnBrk="0" hangingPunct="1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eaLnBrk="1" fontAlgn="base" latinLnBrk="0" hangingPunct="1"/>
            <a:r>
              <a:rPr lang="zh-CN" altLang="en-US" strike="noStrike" noProof="1" smtClean="0"/>
              <a:t>第五级</a:t>
            </a:r>
            <a:endParaRPr lang="zh-CN" altLang="en-US" strike="noStrike" noProof="1" smtClean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E4606EA6-EFEA-4C30-9264-4F9291A5780D}" type="datetime1">
              <a:rPr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strike="noStrike" noProof="1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kumimoji="0" lang="zh-CN" strike="noStrike" noProof="1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>
          <a:xfrm>
            <a:off x="0" y="857250"/>
            <a:ext cx="5334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fontAlgn="base"/>
            <a:fld id="{8F82E0A0-C266-4798-8C8F-B9F91E9DA37E}" type="slidenum">
              <a:rPr kumimoji="0" lang="zh-CN" sz="1400" b="1" strike="noStrike" noProof="1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17.wmf"/><Relationship Id="rId2" Type="http://schemas.openxmlformats.org/officeDocument/2006/relationships/oleObject" Target="../embeddings/oleObject13.bin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13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22.png"/><Relationship Id="rId10" Type="http://schemas.openxmlformats.org/officeDocument/2006/relationships/vmlDrawing" Target="../drawings/vmlDrawing8.vml"/><Relationship Id="rId1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9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17.wmf"/><Relationship Id="rId2" Type="http://schemas.openxmlformats.org/officeDocument/2006/relationships/oleObject" Target="../embeddings/oleObject19.bin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13.xml"/><Relationship Id="rId7" Type="http://schemas.openxmlformats.org/officeDocument/2006/relationships/image" Target="../media/image4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wmf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Relationship Id="rId3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4.wmf"/><Relationship Id="rId1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标题 12289"/>
          <p:cNvSpPr>
            <a:spLocks noGrp="1"/>
          </p:cNvSpPr>
          <p:nvPr>
            <p:ph type="ctrTitle"/>
          </p:nvPr>
        </p:nvSpPr>
        <p:spPr>
          <a:xfrm>
            <a:off x="-828675" y="188913"/>
            <a:ext cx="6629400" cy="1295400"/>
          </a:xfrm>
        </p:spPr>
        <p:txBody>
          <a:bodyPr anchor="ctr"/>
          <a:p>
            <a:pPr defTabSz="914400">
              <a:buClrTx/>
              <a:buSzTx/>
              <a:buFontTx/>
            </a:pPr>
            <a:r>
              <a:rPr lang="zh-CN" altLang="en-US" sz="3200" b="1" kern="1200" baseline="0" dirty="0">
                <a:latin typeface="+mj-lt"/>
                <a:ea typeface="+mj-ea"/>
                <a:cs typeface="+mj-cs"/>
              </a:rPr>
              <a:t>第四章  运动和力的关系</a:t>
            </a:r>
            <a:endParaRPr lang="zh-CN" altLang="en-US" sz="3200" b="1" kern="120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37890" name="文本框 12290"/>
          <p:cNvSpPr txBox="1"/>
          <p:nvPr/>
        </p:nvSpPr>
        <p:spPr>
          <a:xfrm>
            <a:off x="1763713" y="2349500"/>
            <a:ext cx="6629400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6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牛顿第二定律</a:t>
            </a:r>
            <a:endParaRPr lang="zh-CN" altLang="en-US" sz="60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3088" y="528638"/>
            <a:ext cx="1682750" cy="541338"/>
          </a:xfrm>
          <a:solidFill>
            <a:schemeClr val="accent2"/>
          </a:solidFill>
          <a:ln w="12700">
            <a:solidFill>
              <a:schemeClr val="accent2">
                <a:shade val="50000"/>
              </a:schemeClr>
            </a:solidFill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kern="1200" cap="none" spc="0" normalizeH="0" baseline="0" noProof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理解：</a:t>
            </a:r>
            <a:endParaRPr kumimoji="0" lang="zh-CN" altLang="en-US" sz="4400" b="0" i="0" u="none" strike="noStrike" kern="1200" cap="none" spc="0" normalizeH="0" baseline="0" noProof="1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0178" name="组合 6"/>
          <p:cNvGrpSpPr/>
          <p:nvPr/>
        </p:nvGrpSpPr>
        <p:grpSpPr>
          <a:xfrm>
            <a:off x="7075488" y="528638"/>
            <a:ext cx="1643062" cy="2220912"/>
            <a:chOff x="3214678" y="3857628"/>
            <a:chExt cx="2357454" cy="3003725"/>
          </a:xfrm>
        </p:grpSpPr>
        <p:pic>
          <p:nvPicPr>
            <p:cNvPr id="50179" name="Picture 3" descr="d:\Users\X\Desktop\牛顿.jp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286116" y="3857628"/>
              <a:ext cx="2179335" cy="228601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0180" name="TextBox 8"/>
            <p:cNvSpPr txBox="1"/>
            <p:nvPr/>
          </p:nvSpPr>
          <p:spPr>
            <a:xfrm>
              <a:off x="3214678" y="6072203"/>
              <a:ext cx="2357454" cy="7891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/>
              <a:r>
                <a:rPr lang="zh-CN" altLang="en-US" sz="1600">
                  <a:latin typeface="微软雅黑" panose="020B0503020204020204" charset="-122"/>
                  <a:ea typeface="微软雅黑" panose="020B0503020204020204" charset="-122"/>
                </a:rPr>
                <a:t>牛顿</a:t>
              </a:r>
              <a:endParaRPr lang="en-US" altLang="zh-CN" sz="160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/>
              <a:r>
                <a:rPr lang="en-US" altLang="zh-CN" sz="1600">
                  <a:latin typeface="微软雅黑" panose="020B0503020204020204" charset="-122"/>
                  <a:ea typeface="微软雅黑" panose="020B0503020204020204" charset="-122"/>
                </a:rPr>
                <a:t>1643</a:t>
              </a:r>
              <a:r>
                <a:rPr lang="zh-CN" altLang="en-US" sz="1600">
                  <a:latin typeface="微软雅黑" panose="020B0503020204020204" charset="-122"/>
                  <a:ea typeface="微软雅黑" panose="020B0503020204020204" charset="-122"/>
                </a:rPr>
                <a:t>年</a:t>
              </a:r>
              <a:r>
                <a:rPr lang="en-US" altLang="zh-CN" sz="1600">
                  <a:latin typeface="微软雅黑" panose="020B0503020204020204" charset="-122"/>
                  <a:ea typeface="微软雅黑" panose="020B0503020204020204" charset="-122"/>
                </a:rPr>
                <a:t>-1727</a:t>
              </a:r>
              <a:r>
                <a:rPr lang="zh-CN" altLang="en-US" sz="1600">
                  <a:latin typeface="微软雅黑" panose="020B0503020204020204" charset="-122"/>
                  <a:ea typeface="微软雅黑" panose="020B0503020204020204" charset="-122"/>
                </a:rPr>
                <a:t>年</a:t>
              </a:r>
              <a:endParaRPr lang="zh-CN" altLang="en-US" sz="16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57188" y="3471545"/>
            <a:ext cx="8286750" cy="5835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zh-CN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矢量性</a:t>
            </a:r>
            <a:r>
              <a:rPr lang="en-US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r>
              <a:rPr lang="zh-CN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任意时刻</a:t>
            </a:r>
            <a:r>
              <a:rPr lang="en-US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a</a:t>
            </a:r>
            <a:r>
              <a:rPr lang="zh-CN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的方向与</a:t>
            </a:r>
            <a:r>
              <a:rPr lang="en-US" altLang="zh-CN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F</a:t>
            </a:r>
            <a:r>
              <a:rPr lang="zh-CN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方向相同</a:t>
            </a:r>
            <a:endParaRPr lang="zh-CN" altLang="en-US" sz="3200" strike="noStrike" noProof="1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50183" name="Object 4"/>
          <p:cNvGraphicFramePr>
            <a:graphicFrameLocks noChangeAspect="1"/>
          </p:cNvGraphicFramePr>
          <p:nvPr/>
        </p:nvGraphicFramePr>
        <p:xfrm>
          <a:off x="573088" y="1244600"/>
          <a:ext cx="347027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2" imgW="12192000" imgH="4267200" progId="Equation.3">
                  <p:embed/>
                </p:oleObj>
              </mc:Choice>
              <mc:Fallback>
                <p:oleObj name="" r:id="rId2" imgW="12192000" imgH="42672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73088" y="1244600"/>
                        <a:ext cx="3470275" cy="1214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1"/>
          <p:cNvSpPr txBox="1"/>
          <p:nvPr/>
        </p:nvSpPr>
        <p:spPr>
          <a:xfrm>
            <a:off x="357188" y="4311333"/>
            <a:ext cx="8286750" cy="15684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fontAlgn="base"/>
            <a:r>
              <a:rPr lang="en-US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独立性：作用在物体上的每一个力都产生加速度，物体的实际加速度是这些加速度的矢量和</a:t>
            </a:r>
            <a:endParaRPr lang="en-US" altLang="en-US" sz="3200" strike="noStrike" noProof="1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3" grpId="2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 txBox="1"/>
          <p:nvPr/>
        </p:nvSpPr>
        <p:spPr>
          <a:xfrm>
            <a:off x="0" y="1176338"/>
            <a:ext cx="7110413" cy="3092450"/>
          </a:xfrm>
          <a:prstGeom prst="rect">
            <a:avLst/>
          </a:prstGeom>
        </p:spPr>
        <p:txBody>
          <a:bodyPr vert="horz"/>
          <a:lstStyle/>
          <a:p>
            <a:pPr>
              <a:buClr>
                <a:schemeClr val="accent2"/>
              </a:buClr>
              <a:buSzPct val="60000"/>
              <a:defRPr/>
            </a:pPr>
            <a:r>
              <a:rPr altLang="en-US" sz="82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    </a:t>
            </a:r>
            <a:r>
              <a:rPr altLang="en-US" sz="280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某同学在列车车厢的顶部用细线悬挂一个小球，在列车以某一加速度渐渐启动的过程中，细线就会偏过一定角度并相对车厢保持静止，通过测定偏角的大小就能确定列车的加速度在某次测定中，悬线与竖直方向的夹角为</a:t>
            </a:r>
            <a:r>
              <a:rPr lang="en-US" altLang="zh-CN" sz="280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θ</a:t>
            </a:r>
            <a:r>
              <a:rPr altLang="en-US" sz="280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，求列车的加速度</a:t>
            </a:r>
            <a:endParaRPr altLang="en-US" sz="2800" b="1" noProof="1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714375" y="974725"/>
            <a:ext cx="8429625" cy="4445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6" name="圆角矩形 5"/>
          <p:cNvSpPr/>
          <p:nvPr/>
        </p:nvSpPr>
        <p:spPr>
          <a:xfrm>
            <a:off x="0" y="974725"/>
            <a:ext cx="714375" cy="444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7" name="矩形 6"/>
          <p:cNvSpPr/>
          <p:nvPr/>
        </p:nvSpPr>
        <p:spPr>
          <a:xfrm>
            <a:off x="330200" y="3802063"/>
            <a:ext cx="7000875" cy="830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解法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1 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：选择小球为研究对象。设小球的质量为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m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，小球受到的拉力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F</a:t>
            </a:r>
            <a:r>
              <a:rPr lang="en-US" altLang="zh-CN" sz="2400" baseline="-25000">
                <a:latin typeface="楷体" panose="02010609060101010101" pitchFamily="49" charset="-122"/>
                <a:ea typeface="楷体" panose="02010609060101010101" pitchFamily="49" charset="-122"/>
              </a:rPr>
              <a:t>T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与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mg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的合力方向水平向右，且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01638" y="5006975"/>
            <a:ext cx="621506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根据牛顿第二定律，小球具有的加速度为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2230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83400" y="1176338"/>
            <a:ext cx="2260600" cy="15001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797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800" y="2854325"/>
            <a:ext cx="1519238" cy="30162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2295525" y="4630738"/>
          <a:ext cx="24272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3" imgW="35661600" imgH="5486400" progId="Equation.3">
                  <p:embed/>
                </p:oleObj>
              </mc:Choice>
              <mc:Fallback>
                <p:oleObj name="" r:id="rId3" imgW="35661600" imgH="5486400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5525" y="4630738"/>
                        <a:ext cx="2427288" cy="374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2636838" y="5686425"/>
          <a:ext cx="1744662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5" imgW="25603200" imgH="9753600" progId="Equation.3">
                  <p:embed/>
                </p:oleObj>
              </mc:Choice>
              <mc:Fallback>
                <p:oleObj name="" r:id="rId5" imgW="25603200" imgH="97536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6838" y="5686425"/>
                        <a:ext cx="1744662" cy="665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标题 1"/>
          <p:cNvSpPr>
            <a:spLocks noGrp="1"/>
          </p:cNvSpPr>
          <p:nvPr/>
        </p:nvSpPr>
        <p:spPr>
          <a:xfrm>
            <a:off x="187325" y="168275"/>
            <a:ext cx="1639888" cy="6667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0000" lnSpcReduction="20000"/>
          </a:bodyPr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altLang="en-US" strike="noStrike" noProof="1" smtClean="0"/>
              <a:t>例题</a:t>
            </a:r>
            <a:r>
              <a:rPr lang="en-US" strike="noStrike" noProof="1" smtClean="0"/>
              <a:t>2</a:t>
            </a:r>
            <a:endParaRPr lang="en-US" strike="noStrike" noProof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669925" y="987425"/>
            <a:ext cx="8429625" cy="460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6" name="圆角矩形 5"/>
          <p:cNvSpPr/>
          <p:nvPr/>
        </p:nvSpPr>
        <p:spPr>
          <a:xfrm>
            <a:off x="0" y="987425"/>
            <a:ext cx="714375" cy="460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7" name="矩形 6"/>
          <p:cNvSpPr/>
          <p:nvPr/>
        </p:nvSpPr>
        <p:spPr>
          <a:xfrm>
            <a:off x="0" y="3779838"/>
            <a:ext cx="7286625" cy="11985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解法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2 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：小球在水平方向上做匀加速直线运动，在竖直方向上处于平衡状态，建立直角坐标系。将小球所受的拉力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F</a:t>
            </a:r>
            <a:r>
              <a:rPr lang="en-US" altLang="zh-CN" sz="2400" baseline="-25000">
                <a:latin typeface="楷体" panose="02010609060101010101" pitchFamily="49" charset="-122"/>
                <a:ea typeface="楷体" panose="02010609060101010101" pitchFamily="49" charset="-122"/>
              </a:rPr>
              <a:t>T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分解为水平方向的</a:t>
            </a:r>
            <a:r>
              <a:rPr lang="en-US" altLang="zh-CN" sz="2400" err="1">
                <a:latin typeface="楷体" panose="02010609060101010101" pitchFamily="49" charset="-122"/>
                <a:ea typeface="楷体" panose="02010609060101010101" pitchFamily="49" charset="-122"/>
              </a:rPr>
              <a:t>F</a:t>
            </a:r>
            <a:r>
              <a:rPr lang="en-US" altLang="zh-CN" sz="2400" baseline="-2500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和竖直方向的</a:t>
            </a:r>
            <a:r>
              <a:rPr lang="en-US" altLang="zh-CN" sz="2400" err="1">
                <a:latin typeface="楷体" panose="02010609060101010101" pitchFamily="49" charset="-122"/>
                <a:ea typeface="楷体" panose="02010609060101010101" pitchFamily="49" charset="-122"/>
              </a:rPr>
              <a:t>F</a:t>
            </a:r>
            <a:r>
              <a:rPr lang="en-US" altLang="zh-CN" sz="2400" baseline="-25000" err="1">
                <a:latin typeface="楷体" panose="02010609060101010101" pitchFamily="49" charset="-122"/>
                <a:ea typeface="楷体" panose="02010609060101010101" pitchFamily="49" charset="-122"/>
              </a:rPr>
              <a:t>y</a:t>
            </a:r>
            <a:endParaRPr lang="en-US" altLang="zh-CN" sz="2400" baseline="-25000" err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3252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83400" y="1160463"/>
            <a:ext cx="2260600" cy="15001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0413" y="2898775"/>
            <a:ext cx="2071687" cy="28797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3" name="组合 12"/>
          <p:cNvGrpSpPr/>
          <p:nvPr/>
        </p:nvGrpSpPr>
        <p:grpSpPr>
          <a:xfrm>
            <a:off x="857250" y="4951413"/>
            <a:ext cx="6215063" cy="428625"/>
            <a:chOff x="1000100" y="4110349"/>
            <a:chExt cx="6215106" cy="428628"/>
          </a:xfrm>
        </p:grpSpPr>
        <p:sp>
          <p:nvSpPr>
            <p:cNvPr id="53255" name="矩形 13"/>
            <p:cNvSpPr/>
            <p:nvPr/>
          </p:nvSpPr>
          <p:spPr>
            <a:xfrm>
              <a:off x="1000100" y="4110349"/>
              <a:ext cx="6215106" cy="3987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000">
                  <a:latin typeface="楷体" panose="02010609060101010101" pitchFamily="49" charset="-122"/>
                  <a:ea typeface="楷体" panose="02010609060101010101" pitchFamily="49" charset="-122"/>
                </a:rPr>
                <a:t>在竖直方向有</a:t>
              </a:r>
              <a:endParaRPr lang="zh-CN" altLang="en-US" sz="2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53256" name="对象 14"/>
            <p:cNvGraphicFramePr>
              <a:graphicFrameLocks noChangeAspect="1"/>
            </p:cNvGraphicFramePr>
            <p:nvPr/>
          </p:nvGraphicFramePr>
          <p:xfrm>
            <a:off x="2714612" y="4175440"/>
            <a:ext cx="4024312" cy="363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" r:id="rId3" imgW="64008000" imgH="5791200" progId="Equation.3">
                    <p:embed/>
                  </p:oleObj>
                </mc:Choice>
                <mc:Fallback>
                  <p:oleObj name="" r:id="rId3" imgW="64008000" imgH="5791200" progId="Equation.3">
                    <p:embed/>
                    <p:pic>
                      <p:nvPicPr>
                        <p:cNvPr id="0" name="图片 309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14612" y="4175440"/>
                          <a:ext cx="4024312" cy="3635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组合 15"/>
          <p:cNvGrpSpPr/>
          <p:nvPr/>
        </p:nvGrpSpPr>
        <p:grpSpPr>
          <a:xfrm>
            <a:off x="857250" y="5380038"/>
            <a:ext cx="6215063" cy="428625"/>
            <a:chOff x="1000100" y="4110349"/>
            <a:chExt cx="6215106" cy="428628"/>
          </a:xfrm>
        </p:grpSpPr>
        <p:sp>
          <p:nvSpPr>
            <p:cNvPr id="53258" name="矩形 18"/>
            <p:cNvSpPr/>
            <p:nvPr/>
          </p:nvSpPr>
          <p:spPr>
            <a:xfrm>
              <a:off x="1000100" y="4110349"/>
              <a:ext cx="6215106" cy="3987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000">
                  <a:latin typeface="楷体" panose="02010609060101010101" pitchFamily="49" charset="-122"/>
                  <a:ea typeface="楷体" panose="02010609060101010101" pitchFamily="49" charset="-122"/>
                </a:rPr>
                <a:t>在水平方向有</a:t>
              </a:r>
              <a:endParaRPr lang="zh-CN" altLang="en-US" sz="2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53259" name="对象 19"/>
            <p:cNvGraphicFramePr>
              <a:graphicFrameLocks noChangeAspect="1"/>
            </p:cNvGraphicFramePr>
            <p:nvPr/>
          </p:nvGraphicFramePr>
          <p:xfrm>
            <a:off x="2714612" y="4194490"/>
            <a:ext cx="2778125" cy="344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" r:id="rId5" imgW="44196000" imgH="5486400" progId="Equation.3">
                    <p:embed/>
                  </p:oleObj>
                </mc:Choice>
                <mc:Fallback>
                  <p:oleObj name="" r:id="rId5" imgW="44196000" imgH="5486400" progId="Equation.3">
                    <p:embed/>
                    <p:pic>
                      <p:nvPicPr>
                        <p:cNvPr id="0" name="图片 308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714612" y="4194490"/>
                          <a:ext cx="2778125" cy="3444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组合 20"/>
          <p:cNvGrpSpPr/>
          <p:nvPr/>
        </p:nvGrpSpPr>
        <p:grpSpPr>
          <a:xfrm>
            <a:off x="857250" y="5737225"/>
            <a:ext cx="6215063" cy="398463"/>
            <a:chOff x="1000100" y="4110349"/>
            <a:chExt cx="6215106" cy="398780"/>
          </a:xfrm>
        </p:grpSpPr>
        <p:sp>
          <p:nvSpPr>
            <p:cNvPr id="53261" name="矩形 21"/>
            <p:cNvSpPr/>
            <p:nvPr/>
          </p:nvSpPr>
          <p:spPr>
            <a:xfrm>
              <a:off x="1000100" y="4110349"/>
              <a:ext cx="6215106" cy="3987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000">
                  <a:latin typeface="楷体" panose="02010609060101010101" pitchFamily="49" charset="-122"/>
                  <a:ea typeface="楷体" panose="02010609060101010101" pitchFamily="49" charset="-122"/>
                </a:rPr>
                <a:t>联立方程求得小球的加速度为</a:t>
              </a:r>
              <a:endParaRPr lang="zh-CN" altLang="en-US" sz="20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53262" name="对象 22"/>
            <p:cNvGraphicFramePr>
              <a:graphicFrameLocks noChangeAspect="1"/>
            </p:cNvGraphicFramePr>
            <p:nvPr/>
          </p:nvGraphicFramePr>
          <p:xfrm>
            <a:off x="4500562" y="4181787"/>
            <a:ext cx="1054100" cy="306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7" imgW="16764000" imgH="4876800" progId="Equation.3">
                    <p:embed/>
                  </p:oleObj>
                </mc:Choice>
                <mc:Fallback>
                  <p:oleObj name="" r:id="rId7" imgW="16764000" imgH="4876800" progId="Equation.3">
                    <p:embed/>
                    <p:pic>
                      <p:nvPicPr>
                        <p:cNvPr id="0" name="图片 309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500562" y="4181787"/>
                          <a:ext cx="1054100" cy="3063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矩形 23"/>
          <p:cNvSpPr/>
          <p:nvPr/>
        </p:nvSpPr>
        <p:spPr>
          <a:xfrm>
            <a:off x="857250" y="6135688"/>
            <a:ext cx="8143875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列车的加速度与小球相同，大小为</a:t>
            </a:r>
            <a:r>
              <a:rPr lang="en-US" altLang="en-US" sz="2000" err="1">
                <a:latin typeface="楷体" panose="02010609060101010101" pitchFamily="49" charset="-122"/>
                <a:ea typeface="楷体" panose="02010609060101010101" pitchFamily="49" charset="-122"/>
              </a:rPr>
              <a:t>gtan </a:t>
            </a:r>
            <a:r>
              <a:rPr lang="el-GR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θ，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方向水平向右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187325" y="168275"/>
            <a:ext cx="1639888" cy="6667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0000" lnSpcReduction="20000"/>
          </a:bodyPr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altLang="en-US" strike="noStrike" noProof="1" smtClean="0"/>
              <a:t>例题</a:t>
            </a:r>
            <a:r>
              <a:rPr lang="en-US" strike="noStrike" noProof="1" smtClean="0"/>
              <a:t>2</a:t>
            </a:r>
            <a:endParaRPr lang="en-US" strike="noStrike" noProof="1" smtClean="0"/>
          </a:p>
        </p:txBody>
      </p:sp>
      <p:sp>
        <p:nvSpPr>
          <p:cNvPr id="10" name="文本占位符 2"/>
          <p:cNvSpPr txBox="1"/>
          <p:nvPr/>
        </p:nvSpPr>
        <p:spPr>
          <a:xfrm>
            <a:off x="0" y="1176338"/>
            <a:ext cx="7110413" cy="3092450"/>
          </a:xfrm>
          <a:prstGeom prst="rect">
            <a:avLst/>
          </a:prstGeom>
        </p:spPr>
        <p:txBody>
          <a:bodyPr vert="horz"/>
          <a:p>
            <a:pPr>
              <a:buClr>
                <a:schemeClr val="accent2"/>
              </a:buClr>
              <a:buSzPct val="60000"/>
              <a:defRPr/>
            </a:pPr>
            <a:r>
              <a:rPr altLang="en-US" sz="82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    </a:t>
            </a:r>
            <a:r>
              <a:rPr altLang="en-US" sz="280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某同学在列车车厢的顶部用细线悬挂一个小球，在列车以某一加速度渐渐启动的过程中，细线就会偏过一定角度并相对车厢保持静止，通过测定偏角的大小就能确定列车的加速度在某次测定中，悬线与竖直方向的夹角为</a:t>
            </a:r>
            <a:r>
              <a:rPr lang="en-US" altLang="zh-CN" sz="280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θ</a:t>
            </a:r>
            <a:r>
              <a:rPr altLang="en-US" sz="2800" b="1" noProof="1" smtClean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，求列车的加速度</a:t>
            </a:r>
            <a:endParaRPr altLang="en-US" sz="2800" b="1" noProof="1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9"/>
          <p:cNvSpPr>
            <a:spLocks noChangeArrowheads="1"/>
          </p:cNvSpPr>
          <p:nvPr/>
        </p:nvSpPr>
        <p:spPr bwMode="auto">
          <a:xfrm>
            <a:off x="0" y="2906713"/>
            <a:ext cx="2357438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fontAlgn="base">
              <a:defRPr/>
            </a:pPr>
            <a:r>
              <a:rPr kumimoji="1" altLang="en-US" sz="3200" b="1" strike="noStrike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表达式</a:t>
            </a:r>
            <a:r>
              <a:rPr kumimoji="1" lang="zh-CN" altLang="en-US" sz="3200" b="1" strike="noStrike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：</a:t>
            </a:r>
            <a:endParaRPr lang="zh-CN" altLang="en-US" sz="3200" strike="noStrike" noProof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9"/>
          <p:cNvSpPr>
            <a:spLocks noChangeArrowheads="1"/>
          </p:cNvSpPr>
          <p:nvPr/>
        </p:nvSpPr>
        <p:spPr bwMode="auto">
          <a:xfrm>
            <a:off x="187325" y="3841750"/>
            <a:ext cx="8429625" cy="5222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base">
              <a:defRPr/>
            </a:pPr>
            <a:r>
              <a:rPr altLang="en-US" sz="2800" strike="noStrike" noProof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同</a:t>
            </a:r>
            <a:r>
              <a:rPr lang="zh-CN" sz="2800" strike="noStrike" noProof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体</a:t>
            </a:r>
            <a:r>
              <a:rPr altLang="en-US" sz="2800" strike="noStrike" noProof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性、瞬时性</a:t>
            </a:r>
            <a:r>
              <a:rPr lang="zh-CN" sz="2800" strike="noStrike" noProof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、独立性</a:t>
            </a:r>
            <a:endParaRPr lang="zh-CN" sz="2800" strike="noStrike" noProof="1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12"/>
          <p:cNvGrpSpPr/>
          <p:nvPr/>
        </p:nvGrpSpPr>
        <p:grpSpPr>
          <a:xfrm>
            <a:off x="120650" y="1163638"/>
            <a:ext cx="8429625" cy="1384300"/>
            <a:chOff x="500063" y="1616075"/>
            <a:chExt cx="8286750" cy="1383665"/>
          </a:xfrm>
        </p:grpSpPr>
        <p:sp>
          <p:nvSpPr>
            <p:cNvPr id="8" name="矩形 9"/>
            <p:cNvSpPr>
              <a:spLocks noChangeArrowheads="1"/>
            </p:cNvSpPr>
            <p:nvPr/>
          </p:nvSpPr>
          <p:spPr bwMode="auto">
            <a:xfrm>
              <a:off x="2143125" y="1616075"/>
              <a:ext cx="6643688" cy="138366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base">
                <a:defRPr/>
              </a:pPr>
              <a:r>
                <a:rPr lang="zh-CN" altLang="en-US" sz="2800" strike="noStrike" noProof="1" smtClean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牛顿第二定律：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物体</a:t>
              </a:r>
              <a:r>
                <a:rPr altLang="en-US" sz="2800" strike="noStrike" noProof="1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加速度的大小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跟它受到的</a:t>
              </a:r>
              <a:r>
                <a:rPr altLang="en-US" sz="2800" strike="noStrike" noProof="1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作用力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成</a:t>
              </a:r>
              <a:r>
                <a:rPr altLang="en-US" sz="2800" u="sng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正比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，跟它的</a:t>
              </a:r>
              <a:r>
                <a:rPr altLang="en-US" sz="2800" strike="noStrike" noProof="1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质量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成</a:t>
              </a:r>
              <a:r>
                <a:rPr altLang="en-US" sz="2800" u="sng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反比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，</a:t>
              </a:r>
              <a:r>
                <a:rPr altLang="en-US" sz="2800" strike="noStrike" noProof="1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加速度方向</a:t>
              </a:r>
              <a:r>
                <a:rPr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跟</a:t>
              </a:r>
              <a:r>
                <a:rPr altLang="en-US" sz="2800" strike="noStrike" noProof="1" smtClean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作用力的方向</a:t>
              </a:r>
              <a:r>
                <a:rPr altLang="en-US" sz="2800" u="sng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相同</a:t>
              </a:r>
              <a:r>
                <a:rPr lang="zh-CN" altLang="en-US" sz="2800" strike="noStrike" noProof="1" smtClean="0">
                  <a:latin typeface="微软雅黑" panose="020B0503020204020204" charset="-122"/>
                  <a:ea typeface="微软雅黑" panose="020B0503020204020204" charset="-122"/>
                </a:rPr>
                <a:t>。</a:t>
              </a:r>
              <a:endParaRPr lang="zh-CN" altLang="en-US" sz="2800" strike="noStrike" noProof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9" name="Picture 3" descr="d:\Users\X\Desktop\牛顿.jpg"/>
            <p:cNvPicPr>
              <a:picLocks noChangeAspect="1" noChangeArrowheads="1"/>
            </p:cNvPicPr>
            <p:nvPr/>
          </p:nvPicPr>
          <p:blipFill>
            <a:blip r:embed="rId1"/>
            <a:stretch>
              <a:fillRect/>
            </a:stretch>
          </p:blipFill>
          <p:spPr bwMode="auto">
            <a:xfrm>
              <a:off x="500063" y="1616075"/>
              <a:ext cx="1285875" cy="134778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</p:grpSp>
      <p:sp>
        <p:nvSpPr>
          <p:cNvPr id="11" name="圆角矩形 10"/>
          <p:cNvSpPr/>
          <p:nvPr/>
        </p:nvSpPr>
        <p:spPr>
          <a:xfrm>
            <a:off x="714375" y="989013"/>
            <a:ext cx="8429625" cy="460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12" name="圆角矩形 11"/>
          <p:cNvSpPr/>
          <p:nvPr/>
        </p:nvSpPr>
        <p:spPr>
          <a:xfrm>
            <a:off x="0" y="989013"/>
            <a:ext cx="714375" cy="460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792288" y="2690813"/>
          <a:ext cx="268446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2" imgW="12192000" imgH="4267200" progId="Equation.3">
                  <p:embed/>
                </p:oleObj>
              </mc:Choice>
              <mc:Fallback>
                <p:oleObj name="" r:id="rId2" imgW="12192000" imgH="4267200" progId="Equation.3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92288" y="2690813"/>
                        <a:ext cx="2684462" cy="939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357688" y="2690813"/>
            <a:ext cx="4071938" cy="10144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altLang="en-US" sz="2000" strike="noStrike" noProof="1" smtClean="0"/>
              <a:t>力的单位取牛顿（</a:t>
            </a:r>
            <a:r>
              <a:rPr lang="en-US" altLang="zh-CN" sz="2000" strike="noStrike" noProof="1" smtClean="0"/>
              <a:t>N</a:t>
            </a:r>
            <a:r>
              <a:rPr altLang="en-US" sz="2000" strike="noStrike" noProof="1" smtClean="0"/>
              <a:t>）</a:t>
            </a:r>
            <a:endParaRPr lang="en-US" altLang="en-US" sz="2000" strike="noStrike" noProof="1" smtClean="0"/>
          </a:p>
          <a:p>
            <a:pPr fontAlgn="base"/>
            <a:r>
              <a:rPr altLang="en-US" sz="2000" strike="noStrike" noProof="1" smtClean="0"/>
              <a:t>质量单位取千克（</a:t>
            </a:r>
            <a:r>
              <a:rPr lang="en-US" altLang="zh-CN" sz="2000" strike="noStrike" noProof="1" smtClean="0"/>
              <a:t>kg</a:t>
            </a:r>
            <a:r>
              <a:rPr altLang="en-US" sz="2000" strike="noStrike" noProof="1" smtClean="0"/>
              <a:t>）</a:t>
            </a:r>
            <a:endParaRPr lang="en-US" altLang="en-US" sz="2000" strike="noStrike" noProof="1" smtClean="0"/>
          </a:p>
          <a:p>
            <a:pPr fontAlgn="base"/>
            <a:r>
              <a:rPr altLang="en-US" sz="2000" strike="noStrike" noProof="1" smtClean="0"/>
              <a:t>加速度单位取米每二次方秒（</a:t>
            </a:r>
            <a:r>
              <a:rPr lang="en-US" altLang="en-US" sz="2000" strike="noStrike" noProof="1" smtClean="0"/>
              <a:t>m/s</a:t>
            </a:r>
            <a:r>
              <a:rPr lang="en-US" altLang="en-US" sz="2000" strike="noStrike" baseline="30000" noProof="1" smtClean="0"/>
              <a:t>2</a:t>
            </a:r>
            <a:r>
              <a:rPr altLang="en-US" sz="2000" strike="noStrike" noProof="1" smtClean="0"/>
              <a:t>）</a:t>
            </a:r>
            <a:endParaRPr lang="zh-CN" altLang="en-US" sz="2000" strike="noStrike" noProof="1"/>
          </a:p>
        </p:txBody>
      </p:sp>
      <p:sp>
        <p:nvSpPr>
          <p:cNvPr id="15" name="矩形 9"/>
          <p:cNvSpPr>
            <a:spLocks noChangeArrowheads="1"/>
          </p:cNvSpPr>
          <p:nvPr/>
        </p:nvSpPr>
        <p:spPr bwMode="auto">
          <a:xfrm>
            <a:off x="120650" y="4449763"/>
            <a:ext cx="114300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base">
              <a:defRPr/>
            </a:pPr>
            <a:r>
              <a:rPr kumimoji="1" altLang="en-US" sz="3200" b="1" strike="noStrike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解题</a:t>
            </a:r>
            <a:endParaRPr kumimoji="1" lang="en-US" altLang="en-US" sz="3200" b="1" strike="noStrike" noProof="1" smtClean="0"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fontAlgn="base">
              <a:defRPr/>
            </a:pPr>
            <a:r>
              <a:rPr kumimoji="1" altLang="en-US" sz="3200" b="1" strike="noStrike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步骤</a:t>
            </a:r>
            <a:endParaRPr kumimoji="1" lang="en-US" altLang="en-US" sz="3200" b="1" strike="noStrike" noProof="1" smtClean="0">
              <a:effectLst>
                <a:outerShdw blurRad="38100" dist="38100" dir="2700000" algn="tl">
                  <a:srgbClr val="C0C0C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0813" y="4541838"/>
            <a:ext cx="7500938" cy="8921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altLang="en-US" sz="2600" strike="noStrike" noProof="1" smtClean="0"/>
              <a:t>确定研究对象→分析运动情况和受力情况画出受力分析图→由牛顿第二定律</a:t>
            </a:r>
            <a:r>
              <a:rPr lang="zh-CN" sz="2600" strike="noStrike" noProof="1" smtClean="0"/>
              <a:t>和运动学规律求解</a:t>
            </a:r>
            <a:endParaRPr lang="zh-CN" sz="2600" strike="noStrike" noProof="1" smtClean="0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187325" y="168275"/>
            <a:ext cx="1639888" cy="6667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60000"/>
          </a:bodyPr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l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trike="noStrike" noProof="1" smtClean="0"/>
              <a:t>课堂小结</a:t>
            </a:r>
            <a:endParaRPr lang="zh-CN" altLang="en-US" strike="noStrike" noProof="1" smtClean="0"/>
          </a:p>
        </p:txBody>
      </p:sp>
      <p:sp>
        <p:nvSpPr>
          <p:cNvPr id="10" name="文本框 9"/>
          <p:cNvSpPr txBox="1"/>
          <p:nvPr/>
        </p:nvSpPr>
        <p:spPr>
          <a:xfrm>
            <a:off x="366713" y="5862638"/>
            <a:ext cx="7135812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作业：《课时作业》——牛顿第二定律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1" bldLvl="0" animBg="1"/>
      <p:bldP spid="14" grpId="2" bldLvl="0" animBg="1"/>
      <p:bldP spid="15" grpId="3"/>
      <p:bldP spid="16" grpId="4" bldLvl="0" animBg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/>
              <a:t>学习目标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-42862" y="1666875"/>
            <a:ext cx="9228138" cy="3786188"/>
          </a:xfrm>
        </p:spPr>
        <p:txBody>
          <a:bodyPr>
            <a:normAutofit lnSpcReduction="20000"/>
          </a:bodyPr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1.知道牛顿第二定律的内容、表达式的确切含义。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2.知道国际单位制中力的单位“牛顿”是怎样定义的。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altLang="en-US" sz="3200" b="1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3.能应用牛顿第二定律解决简单的实际问题。</a:t>
            </a:r>
            <a:endParaRPr kumimoji="0" lang="zh-CN" altLang="en-US" sz="3200" b="1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9937" name="组合 6"/>
          <p:cNvGrpSpPr/>
          <p:nvPr/>
        </p:nvGrpSpPr>
        <p:grpSpPr>
          <a:xfrm>
            <a:off x="357188" y="1501775"/>
            <a:ext cx="1643062" cy="2220913"/>
            <a:chOff x="3214678" y="3857628"/>
            <a:chExt cx="2357454" cy="3003725"/>
          </a:xfrm>
        </p:grpSpPr>
        <p:pic>
          <p:nvPicPr>
            <p:cNvPr id="39938" name="Picture 3" descr="d:\Users\X\Desktop\牛顿.jp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286116" y="3857628"/>
              <a:ext cx="2179335" cy="228601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9939" name="TextBox 8"/>
            <p:cNvSpPr txBox="1"/>
            <p:nvPr/>
          </p:nvSpPr>
          <p:spPr>
            <a:xfrm>
              <a:off x="3214678" y="6072203"/>
              <a:ext cx="2357454" cy="7891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/>
              <a:r>
                <a:rPr lang="zh-CN" altLang="en-US" sz="1600">
                  <a:latin typeface="微软雅黑" panose="020B0503020204020204" charset="-122"/>
                  <a:ea typeface="微软雅黑" panose="020B0503020204020204" charset="-122"/>
                </a:rPr>
                <a:t>牛顿</a:t>
              </a:r>
              <a:endParaRPr lang="en-US" altLang="zh-CN" sz="160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/>
              <a:r>
                <a:rPr lang="en-US" altLang="zh-CN" sz="1600">
                  <a:latin typeface="微软雅黑" panose="020B0503020204020204" charset="-122"/>
                  <a:ea typeface="微软雅黑" panose="020B0503020204020204" charset="-122"/>
                </a:rPr>
                <a:t>1643</a:t>
              </a:r>
              <a:r>
                <a:rPr lang="zh-CN" altLang="en-US" sz="1600">
                  <a:latin typeface="微软雅黑" panose="020B0503020204020204" charset="-122"/>
                  <a:ea typeface="微软雅黑" panose="020B0503020204020204" charset="-122"/>
                </a:rPr>
                <a:t>年</a:t>
              </a:r>
              <a:r>
                <a:rPr lang="en-US" altLang="zh-CN" sz="1600">
                  <a:latin typeface="微软雅黑" panose="020B0503020204020204" charset="-122"/>
                  <a:ea typeface="微软雅黑" panose="020B0503020204020204" charset="-122"/>
                </a:rPr>
                <a:t>-1727</a:t>
              </a:r>
              <a:r>
                <a:rPr lang="zh-CN" altLang="en-US" sz="1600">
                  <a:latin typeface="微软雅黑" panose="020B0503020204020204" charset="-122"/>
                  <a:ea typeface="微软雅黑" panose="020B0503020204020204" charset="-122"/>
                </a:rPr>
                <a:t>年</a:t>
              </a:r>
              <a:endParaRPr lang="zh-CN" altLang="en-US" sz="160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9940" name="矩形 9"/>
          <p:cNvSpPr/>
          <p:nvPr/>
        </p:nvSpPr>
        <p:spPr>
          <a:xfrm>
            <a:off x="2108200" y="1501775"/>
            <a:ext cx="6786563" cy="1752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一切物体总保持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匀速直线运动状态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或</a:t>
            </a:r>
            <a:r>
              <a:rPr lang="zh-CN" altLang="en-US" sz="36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静止状态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，除非作用在它上面的</a:t>
            </a:r>
            <a:r>
              <a:rPr lang="zh-CN" altLang="en-US" sz="3600" u="sng">
                <a:latin typeface="微软雅黑" panose="020B0503020204020204" charset="-122"/>
                <a:ea typeface="微软雅黑" panose="020B0503020204020204" charset="-122"/>
              </a:rPr>
              <a:t>力迫使它改变这种状态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714375" y="1382713"/>
            <a:ext cx="8429625" cy="460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18" name="圆角矩形 17"/>
          <p:cNvSpPr/>
          <p:nvPr/>
        </p:nvSpPr>
        <p:spPr>
          <a:xfrm>
            <a:off x="0" y="1382713"/>
            <a:ext cx="714375" cy="460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cxnSp>
        <p:nvCxnSpPr>
          <p:cNvPr id="19" name="直接连接符 18"/>
          <p:cNvCxnSpPr>
            <a:stCxn id="18" idx="3"/>
          </p:cNvCxnSpPr>
          <p:nvPr/>
        </p:nvCxnSpPr>
        <p:spPr>
          <a:xfrm>
            <a:off x="714375" y="1406525"/>
            <a:ext cx="7858125" cy="238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857625"/>
            <a:ext cx="1714500" cy="952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altLang="en-US" sz="2800" strike="noStrike" noProof="1" smtClean="0">
                <a:latin typeface="仿宋" panose="02010609060101010101" pitchFamily="49" charset="-122"/>
                <a:ea typeface="仿宋" panose="02010609060101010101" pitchFamily="49" charset="-122"/>
              </a:rPr>
              <a:t>运动状态</a:t>
            </a:r>
            <a:endParaRPr lang="en-US" altLang="en-US" sz="2800" strike="noStrike" noProof="1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 fontAlgn="base"/>
            <a:r>
              <a:rPr altLang="en-US" sz="2800" strike="noStrike" noProof="1" smtClean="0">
                <a:latin typeface="仿宋" panose="02010609060101010101" pitchFamily="49" charset="-122"/>
                <a:ea typeface="仿宋" panose="02010609060101010101" pitchFamily="49" charset="-122"/>
              </a:rPr>
              <a:t>的改变</a:t>
            </a:r>
            <a:endParaRPr lang="zh-CN" altLang="en-US" sz="2800" strike="noStrike" noProof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3438" y="3857625"/>
            <a:ext cx="1714500" cy="952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altLang="en-US" sz="2800" strike="noStrike" noProof="1" smtClean="0">
                <a:latin typeface="仿宋" panose="02010609060101010101" pitchFamily="49" charset="-122"/>
                <a:ea typeface="仿宋" panose="02010609060101010101" pitchFamily="49" charset="-122"/>
              </a:rPr>
              <a:t>速度</a:t>
            </a:r>
            <a:endParaRPr lang="en-US" altLang="en-US" sz="2800" strike="noStrike" noProof="1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 fontAlgn="base"/>
            <a:r>
              <a:rPr altLang="en-US" sz="2800" strike="noStrike" noProof="1" smtClean="0">
                <a:latin typeface="仿宋" panose="02010609060101010101" pitchFamily="49" charset="-122"/>
                <a:ea typeface="仿宋" panose="02010609060101010101" pitchFamily="49" charset="-122"/>
              </a:rPr>
              <a:t>的改变</a:t>
            </a:r>
            <a:endParaRPr lang="zh-CN" altLang="en-US" sz="2800" strike="noStrike" noProof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00875" y="4006850"/>
            <a:ext cx="1714500" cy="7064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altLang="en-US" sz="4000" strike="noStrike" noProof="1" smtClean="0">
                <a:latin typeface="仿宋" panose="02010609060101010101" pitchFamily="49" charset="-122"/>
                <a:ea typeface="仿宋" panose="02010609060101010101" pitchFamily="49" charset="-122"/>
              </a:rPr>
              <a:t>加速度</a:t>
            </a:r>
            <a:endParaRPr lang="zh-CN" altLang="en-US" sz="4000" strike="noStrike" noProof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063" y="3929063"/>
            <a:ext cx="1071563" cy="8302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altLang="en-US" sz="4800" strike="noStrike" noProof="1" smtClean="0">
                <a:latin typeface="仿宋" panose="02010609060101010101" pitchFamily="49" charset="-122"/>
                <a:ea typeface="仿宋" panose="02010609060101010101" pitchFamily="49" charset="-122"/>
              </a:rPr>
              <a:t>力</a:t>
            </a:r>
            <a:endParaRPr lang="zh-CN" altLang="en-US" sz="4800" strike="noStrike" noProof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1" name="左右箭头 30"/>
          <p:cNvSpPr/>
          <p:nvPr/>
        </p:nvSpPr>
        <p:spPr>
          <a:xfrm>
            <a:off x="4071938" y="3929063"/>
            <a:ext cx="500063" cy="785813"/>
          </a:xfrm>
          <a:prstGeom prst="leftRightArrow">
            <a:avLst>
              <a:gd name="adj1" fmla="val 50000"/>
              <a:gd name="adj2" fmla="val 29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32" name="左右箭头 31"/>
          <p:cNvSpPr/>
          <p:nvPr/>
        </p:nvSpPr>
        <p:spPr>
          <a:xfrm>
            <a:off x="6429375" y="4000500"/>
            <a:ext cx="500063" cy="785813"/>
          </a:xfrm>
          <a:prstGeom prst="leftRightArrow">
            <a:avLst>
              <a:gd name="adj1" fmla="val 50000"/>
              <a:gd name="adj2" fmla="val 29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graphicFrame>
        <p:nvGraphicFramePr>
          <p:cNvPr id="34" name="对象 33"/>
          <p:cNvGraphicFramePr>
            <a:graphicFrameLocks noChangeAspect="1"/>
          </p:cNvGraphicFramePr>
          <p:nvPr/>
        </p:nvGraphicFramePr>
        <p:xfrm>
          <a:off x="642938" y="4929188"/>
          <a:ext cx="107156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2" imgW="3962400" imgH="3962400" progId="Equation.3">
                  <p:embed/>
                </p:oleObj>
              </mc:Choice>
              <mc:Fallback>
                <p:oleObj name="" r:id="rId2" imgW="3962400" imgH="39624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2938" y="4929188"/>
                        <a:ext cx="1071562" cy="1071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左右箭头 34"/>
          <p:cNvSpPr/>
          <p:nvPr/>
        </p:nvSpPr>
        <p:spPr>
          <a:xfrm>
            <a:off x="1643063" y="4000500"/>
            <a:ext cx="500063" cy="785813"/>
          </a:xfrm>
          <a:prstGeom prst="leftRightArrow">
            <a:avLst>
              <a:gd name="adj1" fmla="val 50000"/>
              <a:gd name="adj2" fmla="val 29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51425" y="5021263"/>
          <a:ext cx="10414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4" imgW="5181600" imgH="4267200" progId="Equation.3">
                  <p:embed/>
                </p:oleObj>
              </mc:Choice>
              <mc:Fallback>
                <p:oleObj name="" r:id="rId4" imgW="5181600" imgH="42672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51425" y="5021263"/>
                        <a:ext cx="1041400" cy="857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643813" y="5072063"/>
          <a:ext cx="6127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6" imgW="3048000" imgH="3352800" progId="Equation.3">
                  <p:embed/>
                </p:oleObj>
              </mc:Choice>
              <mc:Fallback>
                <p:oleObj name="" r:id="rId6" imgW="3048000" imgH="33528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43813" y="5072063"/>
                        <a:ext cx="612775" cy="673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左右箭头 35"/>
          <p:cNvSpPr/>
          <p:nvPr/>
        </p:nvSpPr>
        <p:spPr>
          <a:xfrm>
            <a:off x="6143625" y="5000625"/>
            <a:ext cx="1428750" cy="785813"/>
          </a:xfrm>
          <a:prstGeom prst="leftRightArrow">
            <a:avLst>
              <a:gd name="adj1" fmla="val 50000"/>
              <a:gd name="adj2" fmla="val 29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37" name="左右箭头 36"/>
          <p:cNvSpPr/>
          <p:nvPr/>
        </p:nvSpPr>
        <p:spPr>
          <a:xfrm>
            <a:off x="1643063" y="5000625"/>
            <a:ext cx="5929313" cy="785813"/>
          </a:xfrm>
          <a:prstGeom prst="leftRightArrow">
            <a:avLst>
              <a:gd name="adj1" fmla="val 50000"/>
              <a:gd name="adj2" fmla="val 29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altLang="en-US" sz="6600" strike="noStrike" noProof="1" smtClean="0">
                <a:solidFill>
                  <a:srgbClr val="FF0000"/>
                </a:solidFill>
              </a:rPr>
              <a:t>？</a:t>
            </a:r>
            <a:endParaRPr lang="zh-CN" altLang="en-US" sz="6600" strike="noStrike" noProof="1">
              <a:solidFill>
                <a:srgbClr val="FF0000"/>
              </a:solidFill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87325" y="352425"/>
            <a:ext cx="1639888" cy="666750"/>
          </a:xfrm>
          <a:solidFill>
            <a:schemeClr val="accent2"/>
          </a:solidFill>
          <a:ln w="12700">
            <a:solidFill>
              <a:schemeClr val="accent2">
                <a:shade val="50000"/>
              </a:schemeClr>
            </a:solidFill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0" i="0" u="none" strike="noStrike" kern="1200" cap="none" spc="0" normalizeH="0" baseline="0" noProof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复习</a:t>
            </a:r>
            <a:endParaRPr kumimoji="0" lang="zh-CN" altLang="en-US" sz="4400" b="0" i="0" u="none" strike="noStrike" kern="1200" cap="none" spc="0" normalizeH="0" baseline="0" noProof="1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1" nodeType="after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2" nodeType="after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28" grpId="1" bldLvl="0" animBg="1"/>
      <p:bldP spid="29" grpId="2" bldLvl="0" animBg="1"/>
      <p:bldP spid="30" grpId="3" bldLvl="0" animBg="1"/>
      <p:bldP spid="31" grpId="4" bldLvl="0" animBg="1"/>
      <p:bldP spid="32" grpId="5" bldLvl="0" animBg="1"/>
      <p:bldP spid="35" grpId="6" bldLvl="0" animBg="1"/>
      <p:bldP spid="36" grpId="7" bldLvl="0" animBg="1"/>
      <p:bldP spid="37" grpId="8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Text Box 4"/>
          <p:cNvSpPr txBox="1"/>
          <p:nvPr/>
        </p:nvSpPr>
        <p:spPr>
          <a:xfrm>
            <a:off x="600075" y="2511425"/>
            <a:ext cx="28194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  <a:ea typeface="华文新魏" panose="02010800040101010101" pitchFamily="2" charset="-122"/>
              </a:rPr>
              <a:t>m</a:t>
            </a:r>
            <a:r>
              <a:rPr lang="zh-CN" altLang="en-US" sz="2800">
                <a:latin typeface="Comic Sans MS" panose="030F0702030302020204" pitchFamily="66" charset="0"/>
                <a:ea typeface="华文新魏" panose="02010800040101010101" pitchFamily="2" charset="-122"/>
              </a:rPr>
              <a:t>一定时，</a:t>
            </a:r>
            <a:r>
              <a:rPr lang="en-US" altLang="zh-CN" sz="2800" err="1">
                <a:latin typeface="Comic Sans MS" panose="030F0702030302020204" pitchFamily="66" charset="0"/>
                <a:ea typeface="华文新魏" panose="02010800040101010101" pitchFamily="2" charset="-122"/>
              </a:rPr>
              <a:t>a∝F</a:t>
            </a:r>
            <a:endParaRPr lang="en-US" altLang="zh-CN" sz="2800" err="1">
              <a:latin typeface="Comic Sans MS" panose="030F0702030302020204" pitchFamily="66" charset="0"/>
              <a:ea typeface="华文新魏" panose="02010800040101010101" pitchFamily="2" charset="-122"/>
            </a:endParaRPr>
          </a:p>
        </p:txBody>
      </p:sp>
      <p:sp>
        <p:nvSpPr>
          <p:cNvPr id="43011" name="Text Box 5"/>
          <p:cNvSpPr txBox="1"/>
          <p:nvPr/>
        </p:nvSpPr>
        <p:spPr>
          <a:xfrm>
            <a:off x="600075" y="3213735"/>
            <a:ext cx="3429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latin typeface="Comic Sans MS" panose="030F0702030302020204" pitchFamily="66" charset="0"/>
                <a:ea typeface="华文新魏" panose="02010800040101010101" pitchFamily="2" charset="-122"/>
              </a:rPr>
              <a:t>F</a:t>
            </a:r>
            <a:r>
              <a:rPr lang="zh-CN" altLang="en-US" sz="2800">
                <a:latin typeface="Comic Sans MS" panose="030F0702030302020204" pitchFamily="66" charset="0"/>
                <a:ea typeface="华文新魏" panose="02010800040101010101" pitchFamily="2" charset="-122"/>
              </a:rPr>
              <a:t>一定时，</a:t>
            </a:r>
            <a:r>
              <a:rPr lang="en-US" altLang="zh-CN" sz="2800">
                <a:latin typeface="Comic Sans MS" panose="030F0702030302020204" pitchFamily="66" charset="0"/>
                <a:ea typeface="华文新魏" panose="02010800040101010101" pitchFamily="2" charset="-122"/>
              </a:rPr>
              <a:t>a∝1/m</a:t>
            </a:r>
            <a:endParaRPr lang="en-US" altLang="zh-CN" sz="2800">
              <a:latin typeface="Comic Sans MS" panose="030F0702030302020204" pitchFamily="66" charset="0"/>
              <a:ea typeface="华文新魏" panose="0201080004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606425"/>
            <a:ext cx="2182813" cy="666750"/>
          </a:xfrm>
          <a:solidFill>
            <a:schemeClr val="accent2"/>
          </a:solidFill>
          <a:ln w="12700">
            <a:solidFill>
              <a:schemeClr val="accent2">
                <a:shade val="50000"/>
              </a:schemeClr>
            </a:solidFill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kern="1200" cap="none" spc="0" normalizeH="0" baseline="0" noProof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实验结论：</a:t>
            </a:r>
            <a:endParaRPr kumimoji="0" altLang="en-US" sz="4400" b="0" i="0" u="none" strike="noStrike" kern="1200" cap="none" spc="0" normalizeH="0" baseline="0" noProof="1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93738" y="3921125"/>
          <a:ext cx="1563687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10668000" imgH="9448800" progId="Equation.3">
                  <p:embed/>
                </p:oleObj>
              </mc:Choice>
              <mc:Fallback>
                <p:oleObj name="" r:id="rId1" imgW="10668000" imgH="94488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93738" y="3921125"/>
                        <a:ext cx="1563687" cy="1384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233738" y="3943350"/>
          <a:ext cx="1966912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3" imgW="13411200" imgH="9448800" progId="Equation.3">
                  <p:embed/>
                </p:oleObj>
              </mc:Choice>
              <mc:Fallback>
                <p:oleObj name="" r:id="rId3" imgW="13411200" imgH="944880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3738" y="3943350"/>
                        <a:ext cx="1966912" cy="1384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511925" y="4322763"/>
          <a:ext cx="20097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5" imgW="13716000" imgH="4267200" progId="Equation.3">
                  <p:embed/>
                </p:oleObj>
              </mc:Choice>
              <mc:Fallback>
                <p:oleObj name="" r:id="rId5" imgW="13716000" imgH="42672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11925" y="4322763"/>
                        <a:ext cx="2009775" cy="625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右箭头 10"/>
          <p:cNvSpPr/>
          <p:nvPr/>
        </p:nvSpPr>
        <p:spPr>
          <a:xfrm>
            <a:off x="2424113" y="4064000"/>
            <a:ext cx="642938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grpSp>
        <p:nvGrpSpPr>
          <p:cNvPr id="14" name="组合 13"/>
          <p:cNvGrpSpPr/>
          <p:nvPr/>
        </p:nvGrpSpPr>
        <p:grpSpPr>
          <a:xfrm>
            <a:off x="5499100" y="4108450"/>
            <a:ext cx="857250" cy="1143000"/>
            <a:chOff x="5929322" y="3786196"/>
            <a:chExt cx="857256" cy="1142999"/>
          </a:xfrm>
        </p:grpSpPr>
        <p:sp>
          <p:nvSpPr>
            <p:cNvPr id="12" name="右箭头 11"/>
            <p:cNvSpPr/>
            <p:nvPr/>
          </p:nvSpPr>
          <p:spPr>
            <a:xfrm>
              <a:off x="5929322" y="3786196"/>
              <a:ext cx="857256" cy="114299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trike="noStrike" noProof="1"/>
            </a:p>
          </p:txBody>
        </p:sp>
        <p:graphicFrame>
          <p:nvGraphicFramePr>
            <p:cNvPr id="43019" name="Object 5"/>
            <p:cNvGraphicFramePr>
              <a:graphicFrameLocks noChangeAspect="1"/>
            </p:cNvGraphicFramePr>
            <p:nvPr/>
          </p:nvGraphicFramePr>
          <p:xfrm>
            <a:off x="5929322" y="4000510"/>
            <a:ext cx="714498" cy="669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7" imgW="10058400" imgH="9448800" progId="Equation.3">
                    <p:embed/>
                  </p:oleObj>
                </mc:Choice>
                <mc:Fallback>
                  <p:oleObj name="" r:id="rId7" imgW="10058400" imgH="9448800" progId="Equation.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929322" y="4000510"/>
                          <a:ext cx="714498" cy="6699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020" name="文本框 3"/>
          <p:cNvSpPr txBox="1"/>
          <p:nvPr/>
        </p:nvSpPr>
        <p:spPr>
          <a:xfrm>
            <a:off x="425450" y="1438275"/>
            <a:ext cx="7583488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牛顿第二定律内容：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" name="圆角矩形标注 14"/>
          <p:cNvSpPr/>
          <p:nvPr/>
        </p:nvSpPr>
        <p:spPr>
          <a:xfrm>
            <a:off x="4286250" y="5613400"/>
            <a:ext cx="2601913" cy="769938"/>
          </a:xfrm>
          <a:prstGeom prst="wedgeRoundRectCallout">
            <a:avLst>
              <a:gd name="adj1" fmla="val 70360"/>
              <a:gd name="adj2" fmla="val -13314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r>
              <a:rPr lang="zh-CN" altLang="en-US" sz="3200" b="1" strike="noStrike" noProof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数学表达式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bldLvl="0" animBg="1"/>
      <p:bldP spid="43010" grpId="0"/>
      <p:bldP spid="43011" grpId="0"/>
      <p:bldP spid="43010" grpId="1"/>
      <p:bldP spid="43011" grpId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2" name="文本框 48131"/>
          <p:cNvSpPr txBox="1"/>
          <p:nvPr/>
        </p:nvSpPr>
        <p:spPr>
          <a:xfrm>
            <a:off x="533400" y="304800"/>
            <a:ext cx="2095500" cy="6445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p>
            <a:pPr fontAlgn="base">
              <a:spcBef>
                <a:spcPct val="50000"/>
              </a:spcBef>
            </a:pPr>
            <a:r>
              <a:rPr lang="zh-CN" altLang="en-US" sz="3600" b="1" strike="noStrike" noProof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力的单位</a:t>
            </a:r>
            <a:r>
              <a:rPr lang="en-US" altLang="zh-CN" sz="3600" b="1" strike="noStrike" noProof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:</a:t>
            </a:r>
            <a:endParaRPr lang="en-US" altLang="zh-CN" sz="3600" b="1" strike="noStrike" noProof="1">
              <a:solidFill>
                <a:schemeClr val="bg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44034" name="矩形 48132"/>
          <p:cNvSpPr/>
          <p:nvPr/>
        </p:nvSpPr>
        <p:spPr>
          <a:xfrm>
            <a:off x="642938" y="1368425"/>
            <a:ext cx="6911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：牛二的数学表达式： </a:t>
            </a:r>
            <a:r>
              <a:rPr lang="en-US" altLang="zh-CN" sz="2800" b="1" err="1">
                <a:latin typeface="Arial" panose="020B0604020202020204" pitchFamily="34" charset="0"/>
                <a:ea typeface="宋体" panose="02010600030101010101" pitchFamily="2" charset="-122"/>
              </a:rPr>
              <a:t>F=kma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34" name="圆角矩形标注 48133"/>
          <p:cNvSpPr/>
          <p:nvPr/>
        </p:nvSpPr>
        <p:spPr>
          <a:xfrm>
            <a:off x="5940425" y="476250"/>
            <a:ext cx="914400" cy="609600"/>
          </a:xfrm>
          <a:prstGeom prst="wedgeRoundRectCallout">
            <a:avLst>
              <a:gd name="adj1" fmla="val -114583"/>
              <a:gd name="adj2" fmla="val 117449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35" name="文本框 48134"/>
          <p:cNvSpPr txBox="1"/>
          <p:nvPr/>
        </p:nvSpPr>
        <p:spPr>
          <a:xfrm>
            <a:off x="6084888" y="47625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36" name="矩形 48135"/>
          <p:cNvSpPr/>
          <p:nvPr/>
        </p:nvSpPr>
        <p:spPr>
          <a:xfrm>
            <a:off x="642938" y="5039360"/>
            <a:ext cx="8243887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定义：使质量是</a:t>
            </a:r>
            <a:r>
              <a:rPr lang="en-US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1kg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的物体产生</a:t>
            </a:r>
            <a:r>
              <a:rPr lang="en-US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1m/s</a:t>
            </a:r>
            <a:r>
              <a:rPr lang="en-US" altLang="en-US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加速度的力，叫做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1N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38" name="矩形 48137"/>
          <p:cNvSpPr/>
          <p:nvPr/>
        </p:nvSpPr>
        <p:spPr>
          <a:xfrm>
            <a:off x="642938" y="2103438"/>
            <a:ext cx="7777162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：当各物理量均选</a:t>
            </a:r>
            <a:r>
              <a:rPr lang="zh-CN" altLang="en-US" sz="2800" b="1" dirty="0">
                <a:solidFill>
                  <a:srgbClr val="1604F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国际单位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时，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k=1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>
              <a:solidFill>
                <a:srgbClr val="0066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39" name="文本框 48138"/>
          <p:cNvSpPr txBox="1"/>
          <p:nvPr/>
        </p:nvSpPr>
        <p:spPr>
          <a:xfrm>
            <a:off x="642938" y="2814955"/>
            <a:ext cx="6265862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：牛二的数学表达式：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F=ma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40" name="文本框 48139"/>
          <p:cNvSpPr txBox="1"/>
          <p:nvPr/>
        </p:nvSpPr>
        <p:spPr>
          <a:xfrm>
            <a:off x="642938" y="3570923"/>
            <a:ext cx="8267700" cy="13836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：我们把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1kg.m/s</a:t>
            </a:r>
            <a:r>
              <a:rPr lang="en-US" altLang="zh-CN" sz="2800" b="1" baseline="30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叫做一个单位的力，力的单位就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是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kg.m/s</a:t>
            </a:r>
            <a:r>
              <a:rPr lang="en-US" altLang="zh-CN" sz="2800" b="1" baseline="30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。后来为了纪念牛顿，就把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kg.m/s</a:t>
            </a:r>
            <a:r>
              <a:rPr lang="en-US" altLang="zh-CN" sz="2800" b="1" baseline="30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称为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“牛顿”。用符号“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N”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表示。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bldLvl="0" animBg="1"/>
      <p:bldP spid="48135" grpId="0"/>
      <p:bldP spid="48136" grpId="0"/>
      <p:bldP spid="48138" grpId="0"/>
      <p:bldP spid="48139" grpId="0"/>
      <p:bldP spid="481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8" y="350838"/>
            <a:ext cx="1752600" cy="666750"/>
          </a:xfrm>
          <a:solidFill>
            <a:schemeClr val="accent2"/>
          </a:solidFill>
          <a:ln w="12700">
            <a:solidFill>
              <a:schemeClr val="accent2">
                <a:shade val="50000"/>
              </a:schemeClr>
            </a:solidFill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600" b="1" i="0" u="none" strike="noStrike" kern="1200" cap="none" spc="0" normalizeH="0" baseline="0" noProof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讨论：</a:t>
            </a:r>
            <a:endParaRPr kumimoji="0" lang="zh-CN" altLang="en-US" sz="3600" b="1" i="0" u="none" strike="noStrike" kern="1200" cap="none" spc="0" normalizeH="0" baseline="0" noProof="1" dirty="0">
              <a:solidFill>
                <a:schemeClr val="bg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7106" name="Rectangle 2"/>
          <p:cNvSpPr/>
          <p:nvPr/>
        </p:nvSpPr>
        <p:spPr>
          <a:xfrm>
            <a:off x="8429625" y="4662488"/>
            <a:ext cx="34671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indent="276225"/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7107" name="AutoShape 2" descr="data:image/jpeg;base64,/9j/4AAQSkZJRgABAQEC+QL5AAD/2wBDAAgGBgcGBQgHBwcJCQgKDBQNDAsLDBkSEw8UHRofHh0aHBwgJC4nICIsIxwcKDcpLDAxNDQ0Hyc5PTgyPC4zNDL/2wBDAQkJCQwLDBgNDRgyIRwhMjIyMjIyMjIyMjIyMjIyMjIyMjIyMjIyMjIyMjIyMjIyMjIyMjIyMjIyMjIyMjIyMjL/wAARCAFcAfQDAREAAhEBAxEB/8QAHAABAAEFAQEAAAAAAAAAAAAAAAUCAwQGBwEI/8QAURAAAQMDAQMIBgUIBgkEAgMAAQACAwQFEQYSITEHEyJBUWFxgRQyUpGhwRVCYrHRCBYjM1NykuEkNEOCorIlRFRVY3OTwvA2dIPxFyZko9L/xAAbAQEAAwEBAQEAAAAAAAAAAAAAAQMEAgUGB//EADMRAQACAgEDAwMDAgYBBQAAAAABAgMREgQhMRNBUSIyYQUUcUKRBiMzUoGx0RWhweHx/9oADAMBAAIRAxEAPwDv6AgICAgICAgICAgICAgICAgICAgICAgICAgICAgICAgICAgZCDVb1r6z2pzoonmsqG7iyE9EHvdw92VTfPWv5acfS3v3ntDSq/lKvVSSKVkFIzq2W7bvefwWe3UWnw106PHHnu1+s1Bd7gCKq41MrT9XbwPcNyqm9p8yvripXxDBinnp5BJDLJG8fWY4g+8LmJmPDuaxPlsVs15fbc8bdT6XEOLKgZ9zuKtrnvVRfpcdvbTpGndY27UAETT6PV4yYJDvP7p6/vWvHmrd5+Xp7Y+/s2NWqBAQEBAQEBAQEBAQEBAQEBAQEBAQEBAQEBAQEBAQUSSsijdJI9rGNGS5xwAFEzpMRMzqGp3PlGsdA8sjkdUuHXHhrfeVRbqaR47tuP8AT8tu9u38o2PlSppHbrc9ze1kzSVX+7j4X/8Apcz4unLbrqy3BzWOndSyHg2cbI/i4K2nUUt+GfL0GbH31v8AhsjXtc0OaQQd4IO4q9i8PUBAQEBAQEBAQEBAQEBAQEBAQEBBRLKyGJ8srwxjAXOc44AA60nsREz2hyHV2uZ7s+SloZXQW5u4uzsmXvJ6h3e9YcuabTqvh6mDpopHK3lzyovlJBlsZdM4exw96rjHMrbZ6x47o2bUFU/IiZHEPDaPxXcY4UzntPhhS19XN69TKe4Ox9y7isQrm9p8ytx1VRE7ajnkae5xTUIi0x4lKUmoJWENqmc432m7nD8VxbHHsupnmPuT9JWMmDZ6Wbe0ghzThzT8iqpiYaYtW8dnXNFa1F1DbdcXgVoH6OQ7hMP/APX3rZhzcvpt5ed1PT8Pqr4bwtDGICAgICAgICAgICAgICAgICAgICAgICAgICCB1Tq606Qt3pd0n2S7IihYMySnsaPnwCiZiHVaTadQ5FWcv10kqSKCyUkcOeiJ5HOcfHGAFXORojp495Qt/wBfXzVIBqZG01N9WmgJDfEniSs2W82nu39PijHG48tcO85O89pVS56x7o3BzHFrhwLThCO3hI096qIyBMBK3t4FczSF1c0x5blpnWdVbXj0ScyQfXpZTux3dniFNMl8c/hzlwYuojv5djs14pb3QMq6V3RO57D6zHdhXo47xeNw8HNhthtxskV2qEBAQEBAQEBAQEBAQEBAQEBAQcq5W9Zstscdip3bc0jRJO1px0fqtPjx8gqM0zP0w1dPqv1y4hVV1RWOzNISOpo3NHkqorEeFtr2t5Y6lwICAgILkE8tNKJIXljx1jr8UmIny6rMxO4bPa722okYC7mappBaWnGSOtp7VRak17w10y1v2s73ozU41BbdiYgV0ADZm+0Opw8fvWzFk5x+XndRh9O3bxLZlcziAgICAgICAgICAgICAgICAgICAgICAgIMW5XCmtVtqa+rkEdPTxmSR3YAFEpiNzp8j6r1NWatv890rCQHHZhizuijHBo+faVRady3VrFY1CLp25Jd5BcysrCdY3ZY1vYFnlrjw9UJEGVQ2+e4SSMg2csbtHaOB4Li94pG5Toko62jlBfBNG8Hc4N+YUxeto7Sd4l0Lk5vlVDeImGKTYnIimbskA9j/L8V3hvFMkR8uOrrXNhmZ8w7YvSeEICAgICAgICAgICAgICAgICDwnA3oPkzVd0detV3O4OJIlqHbGepoOy0e4BZrTudtdY1GkOuUiAgICAgICDbtI6xnsl2p55XE7B2S4n12ni134rjU1nlVdyjJXhd9LUVZDcKKGrp37cMzA9ju4rbE7jcPOtWazqWQpQICAgICAgICAgICAgICAgICAgICAgICDlXLveDR6Spbax5D6+o6QB4xsGT8S1cZJ7LsFd22+d1S1synGzG09+VxKyvhM8VS1CgXqalnq5ebgidI7rxwHiepRa0VjcjetNWZ1DC4zAOe47TiOHcO/CyXt6lt+0EzqGw81GOEbfco1Hw43LLtrmwV8bmtaNrokgdqsxareJV5Y3V0iF23BG7taCvbrO428i0alcUoEBAQEBAQEBAQEBAQEBAQEGs691TTaR0lWXGbDpXNMVPFnBkkcMAeHWe4KJTEbl8qwzNnjD2nPb4rNMaa4na4oBAQEDrx1oCAgICDoPJ1yjTaYqG2+5PfLaJHceJpyfrD7PaPMLuluLi9OX8voeCeKqgjngkbJFI0OY9hyHA8CCtDMuICAgICAgICAgICAgICAgICAgICAgICD5t5b7v6frltE12Y6CnbHgHdtu6TvhsjyVN57teGNV25ouFyYs9tqLvX0lupADPUODGbRwB2knsAyVxKyJ1G3Qqnk4kp7W6SiuzK2rhaXOgEeztgcQw53nx4qnlW09pd1yTHa0NYs9JFXXFkM20Y9kuOycE4VWW00ruGiO7pNFbaWkgayOFrRjOMbgsut957uJszV0gQXqRpfWQtHtgrqkbtDi86rLo9J/VIv3Qvbp9sPIv90r66ciAgICAgICAgICAgICAgICD5x/KCq612rqCjkkPoUdGJYWDhtOc4OPj0QuZWU8OSxTPhftMOD1jqK5mNrInTPZcoyOmxzT3bwq5o65L8NVHOSGkgjqPWomswmJ2vLlLDravmOgw9MjJPYF3Wu3Np0lI9D3eotQr9uPnnN2207iecI48eAPcqJ6zHF+H/uujprzXkiaKqc53My52uonj4FaLV94U1n2ZyrdCAgIOrcjWpLu27/QLY3VNtcx0pyf6t3g9hO7HacjrVuOZ8KstY1t3ZXKBAQEBAQEBAQEBAQEBAQEBAQEBAQEFEsjIo3SSODWMBc4ngAOKD42v9zdetQ3G5vzmqqHyjPUCdw92As8zuW+saiIRyh03Dk8nbDqujeeJjlY394sOFTlnVZWVjcQ601xY5rmkhw3gjqK89dPdG01joqWpqJ42HbnkL3dgyc4Hcl5m/l1EzEJFECAgnNP2501Q2VwwDw8OsrX02Lc7ll6jJqNN3a0NAA3AbgvUea9QEBAQEBAQEBAQEBAQEBAQEHLeWbQdbqq10txtUXPXCh2mmEetLG7eQO8EZA8VEw6rOnzrV2G8UH9btNfBvI/S0z28PELiZiPK6ImfCPcCw4cC09jhhEPWuLSHNOCOBBQStJWCbDH4En+ZV2rpZFtrdsiZU6lo4phtsfVNa4HrG0oyzNcUzHwY43eIn5d4oYWua6RzQSTgZHBeLSPeXqXn2co5RbO20akZWU7NiGsbzoA4CQHDh57j5r1ulvypxn2ednrq+/lGA7QBHAjK6ciC2+aKP15GjzU6k3DKstBcNS3VltstG+qqHes49Fkbfaeeof8AgXcUmXFrxD6T0VpKDR1HHQwyc9VSt5yqqNnHOO7AOpo6h5q6tYjwz2tNpbfsv9pSh7su9tA2Xe2gYeOsFA23Di1B6Hg9aCpAQEBAQEBAQEBAQEBAQEBBqPKdd/oXk+us7XbMssXo8f7zzs/cSubTqHeON2h8oKhuEErp81JvFK2jOKgStcw9QxxJ7sZVWaYiszKzH3nTt0dTHLgA4cfqnivMi0S0TGl4EEZHBdIEBAQbNpmp6TGE72uLPI8Fu6W/sxdTX3bcvRYBAQEBAQEBAQEBAQEBAQEBAQEEZfbSy8WySnJ2ZB0on+y78FR1GGM1OK7BlnFfk5U61smklgqmMEsbi18ckYdj3rw4raJmN6mHszaJiJ1uGFUaOs9Q07dvpHO/5Wz8QrYvlr4tKua4581cl1Rp2bTtz2MONLIS6B54j7J7x8V6fT5oy17+Y8sObF6c9vDEsBJ1JbXE7zVMyfNdZ/8ASt/DnF/qR/Lv9GMUrO/J+K8en2vSt5a7rnTr9Q2ymjhlZFNBKXtL2kggjBG7h1K/Dn9KdzG9qcmL1I1Dmk+jtR0/RbTmZo4GGYH4EgrZXq8E+7PPT5Y9mO3SmopTg22o/vuAH3rueqwx/VDn0Ms+ze9B8jUt+dNVX2pfS0sLw0Q0zg58pxk5dwaBu7TvVmHLXLEzVVmrbHqLO9WPT1p01bxQ2iiipYOLgwdJ57XOO9x7yr2eZ2y2n/SJI6mIhklxPEoPEBB6HEdaCsSdoRL0ta7ePgg8y5nHeEFYcHDcg9QEBAQEBAQEBAQEBAQEHFOX+77NPaLMx297nVUg7h0W/Eu9yryS0YI8y4hFFJPMyGFjpJZHBjGMGS5xOAAO1VNLodJyJavqADMLfS534lqC4jyaD9674SpnPWErYdDfm1eZ21NZBWVDAGudC0hjO1u/ieC83qsnK3px4jy24I+nnPu27r71QsWaU5pmdo3LmvhNvK8ukCAg2vTVE18DJDw9d3ec7l6HS44mNsHU31Om0rexCAgICAgICAgICDVdW65tuloiyRzZawjIi2sBve49XhxWfLninaO8tfTdHbNHKZ1X5/8ADkV45Y7zVuc2mmMLOoQN2B/EclZpvnv5nTfGLpcfivKfy1So1veal5dJUSvJ9qd5+a4nFvzaVsdRFftpC7R65ulLIHNnqWHtiqHD4FR6Vo71tKf3FLdr0iXQdM8rtWHtirnCti6w4BkzR3dTl3XqMuOfrjcK79FgzxvFOp+HXrVdqK80LKuhmEsTt27cWnsI6it9Mlbxyq8fLhvitxvHdnLtWICDn2tYRS32mqI2gGaPDz7RBx92F5HXV45ItHu9Topm2OYn2Rizr0derLSX62y0VYzLXDovHrMd1OHguqXmluUItWLRqUBYuT6gsxbO+UVVYN/PPZuafst6vHiu82e+XtvUOcWKtO/mW2wx81E1mc461TEajSyZ3O1akW308T/Wjae/CiaxJEzC2aGnP1SP7y54VTzlv2m6NlFY4WtbjnCZD5/yXs9JSKYoeT1V+WWZSy0s7Gj318p7GgIMlAQEBAQehxB3ILrXBwRKlzS05b7kFTXbQ70FSAgICAgICAgICAgIBQfKPKdf26g13cKiN4NNTn0aE53FrNxPm7JVFp3LbirqrpHJDye+gQx6mu8OKuVuaKF43wsP9oR7RHDsB7Su6V91ObJv6YdD1Rd5bTaw6Bp56Z3Ntf1M3Zz49ip6zNOKn0+ZT0uGMt+/iGj0jNinDs5c/pE9q8ikdnq2nuvrpDGY408xY/dG92WO6gT1FcRPGdOp7wyV24ESbycDieCIdDslP6PbI29eN69nBXjSIeTntyukVcqEBAQEBAQEBAQadyj60bovTZqYgx9wqX8zSRu4bXW49zRv9w61zadQ7pXlbT5kr6+rudXJVVs755pHFznvPElYoiIerNpljKXIgIAJBBBII3gjqRLetC68qrBdYzK8uieQ2RpO6Rvf9odRVUROG3Onj3hdaa9RT08nn2l9KUdXDXUcVVTvD4ZWh7HDrBXo1tFo3DxL0mlprbzC+unIg0zX8X6G3z9TZHNJ8QD8l5v6jHasvQ6Ce9oa4yRkg2mODh3LDE78NmtKlIICAgIKo4zLI2NvrPcGjzUxG50iZ1G3SI42xRsjb6rGho8ty92I1GniTO52qUoY0G+qqD3gIMlAQEBAQEAbjuQXmu2h3olS5padoIK2naGUHqAgICAgICAgICAgiNTS3GLTtaLRAZ7i+Mx07A4Nw924OJO4AZznuUT4TXW+7lWkeRdtBc6Wt1FVx1UkZ50UcIzGXDhtuPrb9+AMLiKfK6+ffarsisZ0DrCm5/Tkzsb4XNlHkcH4FY+upywzPw1dHbWaPy0egftU+z1tOF5NJ7PVvHdlLty8c1r2lrgC08QomNiu20NRVV7KNjmlrw4te76uBnBXWLHa9+EOcl4pXlLPlsVxhdh0GR7TXAhXW6bJX2VV6jHPuy7bZ5DUNc/Dng7mjeB3kqzFgnfdxlzRrs3WKMRRNYODRhenEajTzpnc7VqUCAgICAgICAgIPmXlrvL7nyjNoA/MNuhbG1vVtuG04+O8DyVWSezTgjw0RZm0QEG6aa0pbbxbaaWrfUxvle4OfE4bgDgYBGFlvnmuXj7LIpum/dY1VoKv05B6dDK2uthP9YY3Bj7NtvV48PBaYmJjcKYt31LUlLp3vkb1QaujdZ6h+XAF8WT1j1h9zvep6a/G845/mHPW4+eOM8efEutLa8sQYlwttJdIGw1kXORtdtAZI3+Xiq8mKmSNXh3jyWxzusombRtodE5sET6eUjoyMeSQfAnes9uixTH0xpfXrMsT3nbTblR11knEdbHtxE9CZg3O/n3LzcuO+GdXj/l6GPJTLG6qI5GysD2HIK5idupjSpSCAgk9Pwc/eYMjLY8yHy/mr+lryywz9TbjjlvK9h5Qgx6Xe+c9r0GQgICAgICAg9BwchBeBDgiVv8AVv7iiF1EiAgICAgICAgoklZHs7RxtHAQUmQnhuQUcUQsjfWOPssAQXkFitpxV0NRTnhLG5nvC4yV5Umvy7pbjaLOUUDiycxu3EjB8Qvnadp096/eNpJXKxBNaXj27sX9UcTj79y19HG8m2Tq51j03Jeo802nMBLACeztQXI5WyMDhwPwRK4gICAgICAgICAg+Q9dyc/ym6gkDg4CseMg54AD5KjJ4bMEeEMqGoQPAZPYg7FpqhNFQUsDhvhiG1+8d5+JK8yZ55Js0eK6bNTztjD4ZoxLTStLZYnDIc07juV2PJNJ/Cm9OX8uNaz0y7TV6MUWX2+oBlpJOOWdbSe1vD3LZE7jcOKzvyr0RdpLRfoqhhwY3tlA7cHePMEqrLPGYvHs1YIjJFsU+8PqyKVk0TJWHLHtDmntB3henE7jbwZiYnUq1KBAQReoaJ1fYquBjcvLNpg7xvCo6mk3xTELsF+GSJlyymq+Yjc0sJ35G/GF4Nb8XtWrtNWu0Xa8sEsDI4KcnHOydfgOtacWDLljcdoZ8ubHinU95bPRaMpYcOqqqepf1jOw33BbqdDSPumZY79ZaftjSWFotsLcNooT4tz960xgxx/SzzmyT7sbnLRbrgyHbpKarmZljC4Mc9uert3rquOlZ3WHNsl7RqZ2kcY4rtwIMej3xvPa8oMhAQEBAQEBAQVNdsnuQXHDab9yJeRuyMIK0BAQEBAQEBBEzu9KrgwHoN3fiiGcgILMW+onPeB8EF5A4b0HKLxAbfqGqjxgNmLm/unf8189nrwzWj8vew254on8MsEEZHArpAg2zSlNsUk1QRvkdst8B/Mr0uipqs2+XndZbdoq2BbWNQ6aNvGRo80Fts7GybcWX53OaAd/f4oM0cceYRKpAQEBAQEBAQQGtb6dN6Oul1aRzsEB5r987m/EhRM6TWNzp8gUxfJJLLI4ue45c4nJJO8lZskt+KPdkqtcINj0jZXV9e2slYTTwO6Ix67+oeXErN1GXjXjHmVmOu53LrNNDzMQad7jvce9ZaxqHdp3K6ukMW82ZmpbBUWl2PSBmajefqygcPAjctGC/wDTKnJGvqcVthdDd4GvaWuDyxzTxB3ghW5Y3SV3TzrLV9U6LqjWaQtkrjlwi5snvaS35LX01uWKsvN62nDqLQn1eyiAgIIl+mrRJVmqfQxGQnaPHBPbjgs89Lim3Ka910dRlivGJSrWhjQ1oAA3ADqWhS9QWXjpFEORcrwBu9ryP9Xf/nRMI/k8vVzZqGGh9OndSOikJhe/abkDIwDw8lBLrrK/qezzapQvUf8AVh3klBfb1+KD1AQEBAQEBAQXI3dXuRLx3RflBdByMoCAgICAgIKJX83C9/YCUEZQDL3uPEDCIZyAgswb+cd2yFAkqGMOy0F7/ZagsujqpRtFwZjeGgoITUlqF0oXy83sV9MwuacfrGjiPwWPrOnjJTlHmGvpM847cZ8S0+gm24+bJ3t4d4XkUtuNPUvHuy+CscugWqLmbTSMxgiIE+J3/Ne1hrxx1h42ad5JlXIfSJeZaf0bfXI6+5Wq11sETPVjb96C4grDgGBxIGzxJRLGmvNugOH1kWexp2vuQRVZqyCPLaWF8rvad0W/igx6PV73TNbVwRiMnBfGT0e/CCZ+n7X/ALZH7j+CC/S3OjrXllPUMkcBkgcUGWgICDmHLzUOh5OxG0/rq2Jp8Bl3yXNvDvH5fOlM3Zgb371lvPd6GONVXVy7Ttg01U3mVsj2ujpM7343v7m/iqMuaKdo7y7rTfd1e3W6G308ccbGsDG4a1vBo/HvWOImZ5W8rJn2hmrpAgqY90b2vacOachTE6naJjcac21xZnUevPSqaIimrNisBA3NJ9ce8E+a38ZyVnipx5a47RN58OkaJ15ZLTY4LbXTTRSMe87ZiJYAXE8R49i0dPjnHjitmXrctc2ab08OnwzR1ELJoZGyRvaHNe05DgesK9kXEBAQEBAQW5BwKDkPK8P9LWs//wAd4/xIQ1/QL2s1fShxA2o5Gtz1nZ4KCXdWNjkia7ZaQQOIUoXGtawBrQAOwIPGb2Z7SfvQVICAgICAgA5GUBABwcoLu57e9EqWO2TslBdQEBAQEBBj1xxRyeCDDoPVk8QiGYgpzh47D96CyyCTY2Xv2W5Jw3r8SgvMjZGMMaAO5BUgsVLTstlaMujOcdo6wg5ld6X6JvkrIx+iJ5yPvY7fj7x5L5/qMfo5Zh7mC/q4olkM/S7IbvD8AeamO5PZ0SYuhijhj9YgNHcAF70RqNPEmd91yGIQxho8z2lShcQaLygcpdBopkdHFGK29VA/QUgdgNB3Bzz1DsHE/FBy646mvl4kZLcbhJI9hBDI+hG13c0bvflQ6Yz7tcZPWrqg5+3hBjvqJ5PXnld4vJQZ1qvVRanu2f0sLvWicd2e0HqKIS355vA/qDf+qfwUmm/acLnXqkc3Izknw2SiHQkSICDmPLxTmXk65wD9TWROPgct+a5t4d4/L51hcHQsPAY34WS3l6NJ3WHRqvRVvutoims7mw1DYxjLssnGNxJ6ie1Ysee29XX2pHs2HSs8stsMVXCYa2mIhmjcMEEDcfAjeq7Vitp17p3uITqgEBAQQWt2c9b7O5rS6UPliAAySNxwvS6S30Tt53VV+rsg4dIX+eISR21+yeG09oPuytPqU+VHp2+Gw6Z1Ld9D1LKK70lQLbIfUc3fGe1h4HvC6i0T4czWY8uy0dZT3Ckjq6SZk0Erdpj2HIIXTlfQEBAQEFLxlpQck5WW84bdUdQfJH8AfxQhzuhrH2+vp6yP14JGyDyP4KEvoi2VTJ42ujOYpWCRh7iMqXKQcdlpceoZQUw/qWeGUFaAgICAgolcWtAHrPOy35lBWAAABwQEBB612ycoLj27Q2giRjsjB4oK0BAQEBBj1wzRyeX3oMKgO6QeCIZqCmRpcwgceo96BG8SRh3bxHYUFSAgINN1nbtqjZUNHSp3cf8Ahu/A/evP/UMXKkXj2b+hyavNPlA6fcJrjTUzv2rSPDKwdN3vFfy29R2pMukfrK4nqjb8SvfeGyEELq3UdPpPS9deakBwp4/0cZOOckO5rfM/DKD5QtFTWai1NWXy5SmaoLjI9563u3DHcBwHVgIltKhIgICD0Nc87LWlzjwAGSkzEd5IiZ7Q7To6ppTdNhzzzohwzduzuzv6lRXqsV78Kytt0+SteVob8tCkQEGrco9rN45Pb3SMbmT0Z0rP3mdIfconw6rOpfJVG/LHN8ws14b8U+zadO6oqLJIIn7UtIT6o4s72/gsmXDF+8dpaK212nw32LV1tnYx8dVT7chDBnIdnqBHFZZpljtpZ9HnbYIZmzM2m8esdi5rO0TGlxdAgILj2sdSwuLQXskfsnrAIGcLvc8NONRy2pY98TtqNxae1pwuYmY8OpiJ8ss1rKqndS3GFlTTvGHBw/8APxV1M81nupvhifCPstVNoW7MHPun03XSbO2d5p3nhns7z1jvC9PFli8PPyY5pLqwIIBByCrVT1AQEBAO8YQcs5ToCbDA8jfFVge9pCDlShLuujZ+d09aJM8adrT5ZHyUuWyVbtmmf37kF1gxG0dwQVICAgIPQMnCDGjdz9U+QeowbLUGQgICAgrY7G48EBzdk7QRK4CCMoPUBAQEFqpbt00jfslBGUB/SuHa1EJBAQY8Z5uqfH1P6bfmgyEBAQYtwpWVdJJE8ZDmlpHaDxXNqxas1n3dVtNbRaPZpGl7c6C91E04yKLLR9p53D4ZK8ro8Exmnl/S9Pq80TiiI/qb1SscGOe8Yc85K9d5S+g4R+Ube3Mhs1ijdgP26uYZ446LP+9EudaUgEVlEmN8ry4+A3D5qEpxAQEBBN6eo3STmcj7DPE8V53X5O0Yo92/osfeckt5os0Dg6E9LrJ+t4rFT6J3DXf6/LeLLd/S2sYcnO7fxaexergzc+zzc2Hj3Ti1Mwgpe1r2FrgC0jBB6wg+NtSWd2m9ZXK0uBDYZ3Njz1sO9h9xCoyQ2Yrd4YqoamdaoedrNvG6MbXn1KzFG7bUdRbVNfLq9ubPJTQyw5zsNyc9y8fJWYyW18t9LROOu/hLNklaBzsJ8WHPwU7n3hGo9nvpMQ4lw8WlOUGpYF01DbLNTekV9RzMZyG5acuI6gOsrulbXnVI24vatI3adKLBfIr/AEbK6BrmQyg7DHHeMOIOe9L1mmSaT7FLRekWhLqHQguxCGZklHVN26SpHNysPfwI7wrcOSaWVZaRarZtEV077fUWiseX1drk5gvPF8eMxu927yXs1ncbeTaNTptKlAgICAg5/wApcG1pqtOPUkjk/wAX80HF+tQl2Tk/m2tJ0Bz+re9nuefxUoluFe71GDrOUQzBwAQEBAQEFqsl5in2Qem/d4BElNHzcDR1neUQuoCAgICC6x20MFEqRljsHgUF1AQEBAIyMIIaAc1Whh7S1EJFAQYtZlhjlHFp3oMoEEAjgUBAQEGLBRQxTSytaMvftHxxjPwURWImZj3TNpmNSylKBB8scvk75eUx8bjuho4WNHYCC77yUSw9PkGw0mPZI88lQlJoCAgv0lLJWVAiZu63O6mjtVWbLXFXlKzFinLbjDerVSMhjbsNwxg2W9/aV4fKclpvZ7HGKVilUmu0Ni0v+tH/ADPktvSeWPqvDcl6TzxAQcB/KCsLKe4WzUEOA6oBpph2uaNpp92R5BcXhdin2cojBl2QxpcXcAOtZdd9N+41tslDSikpww73u3uPf2LTSvGHn5cnO2/Z0PTkm1QRN7Yx8DhePmjWe0PUw98NZTS4dGSg0vlCo6S6UtJRzO/Stc542T0mZAAK39FE95YusmO0IzkyqXQ22ehlPTo6pzCO538wVR11eOWLfK7o7csU1+HR1nXiJEQk7XWtouUpkBOBcLc3a73sJIPuyvZwT9Lyc0fU6CrlQgICAg1PX1Pz2mLiMcaZx82kFBwPioS6rybS7empo8746p3xAKlEt4nfztS3sw0IhJ9aAgICCtgx0jwCJRjn+l1o9nO7wCISCAgICAgIHA5QXd0jO9EjHfVKCtAQEBBE1zearGyDgcFEM7Od6AgtVLdumeOwZQeUj9unbv3jcgvICCl7gxjnHg0ZQeRAiJgPHGSgrQVtGBtHqQfMn5RFudTa5oq7ZOxV0Td/2mOIPwLfeiWo6Qr2vppKFx6bCXsHa08fcfvQbMoSIL1LSyVc4ijG/iSeAHaVXly1xV5WWYsdsluNW42y1sijEcYIYN73ni4rxMmS+e3Kz18eOuGvGqca0MaGtGAOAU+B6gzrdcDRPwc7BdnaHFp7Vbiy8JVZMfOG9UFc2rjG8beM7usdoXrY8kWh5mSk1lmKxWIOWcvdCanQMVS0ZNLWRvPcHAt+a5t4WY/L54tNRsV9Ox3DbAB7FVr6olom30TEtyVzI27TMn9FgHY5zF43VxrqP509bpZ3gbMqljDutcLdbpanALmjDAetx4KzDj9S8VcZb8KTZzqWV88r5ZXl8jzlzj1lezEREah5MzMzuVmxTC360dETiK5Qbv8AmM3/AHfesXX4+WLl8NfRX45OPy6lTS89A13XwPivNrO4ehMaldXSFcMZlnZGOLnAKaxudObTqNtSuupWf/kl9XC4GO1VMdPkHiGgF/8AmcPJe1ijVXk5J3Z31rg5oc05BGQQrFb1AQEBBC6ni5+0VEOM7cErf8KD5wbvaPBQl0nkvlzR3OH2ZY3+8EfJSiXQYRmdg+0EQl0BAQetbtHCCzcJubhETTvfx7giVigj3OkI7giGYgICAgICAg9a7ZOUFxwyNpvFEvWu2h3oKkBAQYlwi5yn2gN7N/kgppnbdOw9eMFELqDwjIIPAoMN0TYKmEMLhtHfvQZqAgx6s/ogwfXcAgyOG5B6BlwCC47eQ3qRLkv5Qlh+kdEwXWNmZbbOCSBv5t/Rd8dkoPmGCeSmnZNC8skYctcOpB0Kz3eK60u0MNnZ+sZ2d47lCUigmrBOA+WAgZcNoHtxxC839RpM1i/w39BeItNZbvEWuhYWgBpHALFHhsnyrUggINo0yJXiIjOGOO/7K39LuYhh6nUbbYvQYRBC6usjdR6TudpONqpgc1hPU8b2n3gKJ7wmJ1O3xpiSlqsStLJYZMPaeLXNO8e8Kpp8w30EOG0OB3hWszY9OybNM8exLn4LyP1CNZIn8PU6Gd45j8txyMZzu45VC5pGob0LhJ6NTn+jRuztftHdvgvU6bB6ccreXndRm5zxjwglqZkXfBLFRx11OcT0UrZ2HwO9RasWiaz7praazFodMsN1hr6Onq4j+hqWBw+yeseRyF8/NZx3mkvci0ZKRaE4u3DPs4BuTAeODg9itw/ery/a+f7A54rrxBK5zpG1Ti5zjkk5IJPuXsx4eTPl9EaD11SXSkp7VWuEFfEwRsLj0ZgBgYPtd3uUob6gICAgjroNrmmHg7I9+5B88UVluFzrpKWhpXzOY8tcRuazBx0jwChLqGkNLSacjnknqmyz1DWhzGDoMxngeJO9ShtdMM1MfiiEqgICC6MRsLnHgMkolCTymeZz+3gO5EJOFnNwtZ2DegrQEBAQEBAQEFbHY3Hgg9I2HbQ4IlcQEBB4QHAg8DuKCPpRzb5YT9V2R4IhkoCDHqQAYpDwa8Z8EGQgIMaq9aAfbQZKANxQXjueO8IlFakoYLpZ57dVDNPVMdFIO4jGfLj5IPiW8Wuosl5rLZVNInpZXRP3ccHj58fNBn6VpZZrsJmOcyOEZeR154N80HU7dpypuFI+YPbERjYa8et49iyX6ulbcfPy1U6W9q8vDEkpqyz1kb54XMLXZB4hw68FWTNM9JrE+VcRfDeLTDebbM2Wnw05HrNPcV4ldxus+z2LanVo92au3IgINp03cAyMRuwAOi75Fb+lyajTD1OPc7bWvQYRAQfN/Ldod9ovTtR0UR9Ar3f0gNG6KbtPc7j457Qq7Qux232alabtTT00NO+ZralrQ0sfu2sdnauo8OLxqWz2qviohM2YPw/GNkLH1fT2za4+zT0ueuLfL3Zt31EayjZS0oexhbiVztxd3DuTp+l4Tyv5M/Uc+1fCAW1kEFMkbZo3RPGWvBaR3Hcgs8mlTMw3O1yPJjp3h7Aeoklp+4Ly/wBRpEcb+70egtM7q6vTvL6eNxOSRvWOs7hqnykbW7YuUJ78K7F98K8v2y4NGz0TlA1JSnd/SZSB4SH8V7Nfth5NvulNAkEEHBByD2KUOq6D5Q3SSRWi9zZc7DYKp54nqa8/cfeiHUlIICCOuZw+Luyg1ux2ptppahm7bnqpZ34+047I8hhEJaOJ8rtlgyevuQSEFMyHf6z+1BfQEFyNvWfJEsS5T7LBCDvdvd4IMKlj5yobngN5RCUQEBAQEBAQEBAQXWnaYQUSRnoIK0BAQRRmH0m49ROyiGagILc7Ocge3uQKd/OQMd14wUFxBjVH6+nH2kGSgILjj0WlEsK6HdEPEoPnDl7stLS3y33eJ7Gz1sRZNF1uLMAP9xA8kGqaMutDTbFNJGOe5zbIed0vZjvHYuMlZtWaxOneO0VtEzG3X7bdKeSDoHaaTkkcR4heFalsM8bw9mt65Y5VlnVVPT3OifA8h0bhxHFp6j4rvHkmlotVxkxxaONmLZbfUUEBjqXscW5awsPFvVldZprbJN6+6MUWrThb2SirWCAgyrfUej1bST0HdFysxW42V5K8ob/b5jNSt2j0m9Er18dt1eVkrqzLVjgQYtxt1JdrdPQV0DJ6WdhZJG8ZDgUI7PlflN5Lbho+d9ZStkqrOXZjqAMmL7MnYew8D4rmI0smYtH5aTQair6DDC/noh9STfjwPELpW2mg1JQV2GOf6PKfqyHcfAqEpdAQEGLowcxra8w9T4tsfxA/NYP1GP8ALify29BP1zH4dVoTmlHcSF5tPDfbykKN2zWwn7YV2OfqhXf7ZcU1E30XlkvUfASTPP8AE0OXs0+2Hk3+6UgunIg7Xya6sdebe62Vsm1W0rRsvcd8kfAHxHA+SlDfUBBGXT14/AoMSGPnZWs6uvwRCUYxsbdlgwEFSAg9a3aOEF17hHGXO3NaMolBSyGWVz3cSUQzKGPZjLzxcd3ggy0BAQEBAQEBAQEFxm5hKJexjooK0BBS92wxzjwAygggHOa6XsI+KISsbtuNrx1jKCpAQYtKdiSWE9TshBlIMab+t048SgyUBBHXDUVqtjCyoq2GQf2cfTd7hwRLULtriSrIbRUwia0EB8p2j7huCDgPKpXVtdqmJ9XM+QCmaIy7gBkk480GjjIOUHQ+T651dfc/R5mmRsEZfz3WBwAd28Vj668VwzHy19HWZyxPw7DSs2KZgxvxkryqx2elbyplE0TtuHpNPFh+Sidx4I1PlSK9gOJGPYfBOce6eHwr9Mp/2g9xU84Rxl4a2AcHE+AUc6nCVtteyV4YwtYD9Z53fBaMWDJk9tR+VGXPjx++5/DeLRqCip6ZkMwma7rkOHA9+5evjpwrp5d78522CnrqWqGYJ45O4O3+5duWQgIKJoY6iF8U0bZI3gtcx4yHDsIPFBw7XvIDFWyvuGkXRU0jt76CV2I3H7Dvq+B3d4QcRvmjtRaaybvZ6uljDtnnXszGT3OG4+9BiUF8rrfgRSl0f7N+9v8AJBtFBqmiqsMqM00h9o5afPq81CU40hzQ5pBaeBByCgsWMczyhg8BPROHiR/9LH18bw/8tfRT/muoW4/onjsdleTj8PTv5Z0R2ZmO7HA/FWx5VT4ch5RmCl5ZpJOAl5l3vjAXtYvteTk+5kLtwIJKwXaSx32kuMZP6F42x7TDucPdlB9JxSMmiZIw5Y9oc09oPBShWgi7n+tjH2UQ9oY8MdIeLtwQZaAgILzW7IRLAuUxw2Ede9yCPALiAOJOEQl2NDGNaOAGEFSAgICAgICAg8LmtHSIHiUFt1VAxpe+VoY3i7qHnwQale+VjSNnd6P9Jx1VUSGtgpTzhLjwBI3DzKJby31Qg9QEGNXv2KV32tyDDp4tqikHW7OPJEK6F+1EWHi0oMpAQYkp5quY/qeMFBloMeTfXQjsaUGuXfXFNQ1c9HSQ+kTwu2JHOdhjXdnacINSuGpbrcstlqnMiP8AZw9Bvw3nzRKJ8EBBGVVtorrVyx11LFUMY0AB44HuPEIMb8ztPbBb9FQ4PXtOz78oN50TZbPJaquwQ0kNI9x9IhlY3pFwGDk8XY7D1EqnPhjNTjK3DlnFblCqYTUFU6irmc1Mzdn6rh1EHsXi2iaW4X8vXrMXjlXwrUoeOa13rNB8Qo0lcorXHXV0NO2FuXuGcDgOs+5dY8UXtFYhzfJNKzbaDr4jTXCpgGQI5XMA7gdy9qmHHT7aw8m2W9vulHxfo55Iuo9Nvnx+KsVs2GpmgP6N5A9k7wgkYLqwkc4DG72m8EE/SX6vgaDFVGSPsf0giE3QaqbNPFBVQhhkeGB7XbsnhuKJbKgIOVflByc3yaBo/tK6Jp9zj8kHzxpe201e2rdVQiRrdlrckjB38EElU6PpJMmnnliPY7pD8UGJFaL9aHF1FMyaP2Gu3H+6fkglLFcKmfWdoNVRPppRtxPJB2XZacYWXrI3gs0dLOs1XXbcenI3tAK8XG9e6QzhWq3J+WZvo/KJQVXASUkD/c4j5L2cM7q8nNH1Lp4lWq3iAg+hdB1prtFWyVztp7IuacT2tJb8lKGx53IISoeaiqds78nZaiEixgYxrRwAwgqQEFyNv1iiXskjYonyPOGtBJPcggDUCrPPg7n7wiHrXFrg4HBHBBnQ1od0Zdx9rqQZYORkICAgpdIxvrPaPNBadWQt4OLvAILTq8fVjJ8SgtOrpTwDW+AQYtVcG01NLU1dU2GnibtSSSPDWsHaSg4jrHlzlbVOpNKxxmJmQ6uqI9ovP2GngO87z2BEuVXnVl/1A8m63aqqR7DpCGDwaNw9yCPt5xcqU/8AGZ/mCD71HqjwQeoCCNuj98bPEoL0DdiBjewIhgbbqWpfsgccYPYguenyew34oMKo1JTUrxG+SN0h+ozLj8OCoydRjp2me66nT5L94hfpKr6XjY8N2Ggk9/Yu8eSMleUOMlJpbjKVVjhAaou/0Jb5q0Ec62PYhB63u3D3cfJBxmkfM6pOw4ukkByXdZ458coln0tTz7CHbpG+sEGQgIMal6U1S/tfhBkoMigrZLdXwVkXrxPDsdo6x5jKDrFbbbfqS2xPkbtNewPilb6zcjqPyVObBTNGrLcWa2Kd1aVcNMXa0NfJE+OelYC4v2g3ZA6yDw968u/R5cf294elj6rHk7T2lrcOo6OWWOIVdIHPcGhzn7LR4ngAqYrkmdabv2uSYm0Vns6np2zi30vPyyRy1Eoztxb2hvUGnr8V63TYPTjc95eH1OWb24xGohzrU0fNamuDccZdr3gH5rUzIOo6BZMPqHf+6eKC+gIK45ZIXbUby09yDJNykkqKKJwAcahp2h4FB121VgrrbDPnpEYf+8OKDNQcj/KKOOTqlHbco/8AJIg4ho5uLdUO7ZsfBBsahIgyKJ+xX07s7hIFVnjeK0fhZhnWSs/lvFAcVWO0ELwMfl7d/CUVyty7l0j/ANKWGp/aUJbn915/Fev007o8rqI+pYgfztPFIPrMa73hXqVxA6kH0Zo+2/ROk7dSEYeIg+T953SP3qUM64zljBG04LuPggxaGPalLzwaN3iiEggIPWjLgEF9Etf1NX83C2jYelJ0n46m9nmgiLVUYcYHHcd7fHrRCVQEF2Kokh3NOR2HggqdWTO4ODfAILTpHu9Z7j5oKUBAQajq/lGsWjo3x1M3pVwA6NFA4F/988GDx39yD561fr696zqf6bNzVG12YqOHIjZ3n2j3lEoCG211R+qpJn94YcIJu1aEvV2eWxtp4S3eRNMAcduBkoNz09yOumutKLjfYqdu2D+hhL9+dwySPeg+pRuACD1AQQtc/bq3/Z3IhkQ1jX4a/DXdvUUGNeGyQ0VTWRNa50UReGnrIVeW80pNo9lmKsWvFZ93OKu9V9bkSTuaw/Uj6IXh5Oqy5PM9ns4+mx4/ELtHT8yzbcOm74Bc0rru6tO246WkzG9nY4/EZXrdFO8cx+Xl9ZGrxLZFsZHL+VGuLrjR0DT0WR888d53D4AomGoWyPL3ydgwEFdwYaarjqoxhsw2sfaG5w+fmgzGPbIxr28HDKCpBizQGIunheGOG9wPqlBdp5XTQh7mFufiguoOgaEvDTb5qCd+DTnbjz1sPV5H70Gjcrl4vL7pDbZjzNpkjE0TGbud7dvtIPVw3grLmm29ez6H9Jx4fT5x93v+P4c7wMY6ljl9VWIiI06fyQVNyfW19PHUvdRQwtcIHuywOLuI7NwPBaummdzHs+d/xDTHFKWiPqmfP4ZesAfznqXOYWFzWEg/uj8FsfLIF4a5jmu9UjBQWqWTnKdu/Jb0Se3CC8gIMeSTYuVCepsgcfeg6jpOs2Z5aQnoyDbZ4jj8EG2oOS/lEM2uTiA+zcYj/geEHEdHkfRMv/OP3BBKPqeYu0cDz0KmP9Gftt4jzBHuUJZiD1jth7XdhBUTG40mJ1O2+Ujv6VG7qJ+9fN17W09+e8JdXqXOuXCLatWmqjsE8R/wlep0k/Q83qo+pBWaTnbNRu/4QHu3fJamdnIPQS1wI3EHIKD6G0bqEak09DVOGzURnmp2gbtsdY7juKlC9WSc7UvPUNw8kQzaaPm4Gg8TvKC8gILkQ3kolcQRF5sza9pmiw2oA8njsKDUCJIJcEFkjDwPEFEJ+nmFRA2QdfEdhQXUBAQED70Gv6j1rp/SsZN1uEbJsZbTRdOZ390cPE4QcW1RyzX2/vdQ2CF9tpn9HajO1USD94er/d96JarQaUmnfz9zlc0uO0WA5e495QbNT0VNSMDIII4wOxu/38VCV/J7UFcM0lPMyWJ5ZIw5aQg3y3Vra+ijqG9Fx3OaPquHFS5dYsdU+sstLM9208tw4nrI3IlIoCC3JBHMMPYD3oMKW2dcT/JyDElMkMZppwNmZpja1xHSyOA7VFo5RMFZ1O3L4mmKqa1w3tfskHuOF8zEatp9DM7jaYWhUm9NTCOrkDjgYB+S3dDPe0MPWR2iW45BGQdy9FgcT1zUGo1lcDndG5sQ8GtHzyjpi0TNilb2u6RRDJqYfSrROwDL4CJW+HByCOtsvrRH95qCQQYch56sEEnRYBtBvtlBmICDOs1aLfdqapf+qa/Eg7WHcf8AzuQbtyj6bGo9KvfTsD6yjzPT44uGOk3zHxAVWWvKrf8Ap/Uejmjfie0vnqOQEAE+awTX3fZ4c0RHGzs/IvSbNpulYR+tqGxg/utz/wBy1dLHaZfP/wCIckTkpSPaN/3/APxb1x/6pm/5Uf3LU+darVQSTtDWvAb1tPX5oEcpjcyJ8Oxnc0tOQgyEBBYqGYu0bP2cIJ8Tv+aDZ7FXuhfFID04HDzb/wDW5B1SN7ZI2vactcMg9yDmXL5FznJfO79lVQv/AMWPmg4Ho12bdUN7JQfeP5IJC/UT6y3Ew5FRA7nYyOORxA/86lCVFkvcd0hDHuDato6TOG13j8EEtxQblb5dumpZfstK+ezV45bR+Xu4p5Yon8Ni6124aPyzR7ehrRLj9VXvZ72E/Jel0c9mDq47tL0xJt2GEew5zfjn5rYyJhAQdh5KZOa0pXv6xVHHjshShtMEfOztaeGclEJZAQEF5gw1EqgcjIQEETeLOy4MMseG1DRuPU7uKDXKCR9LVOppgW7RwQepyIS6AN5wBk9gQYdxu1ttERluVwpaNg655Ws+B3oNBvnLdpe2hzLeKi6TDcOabzcef3nb/cEHML9ywar1A51NRSC3QP3CKiB23DsL/WPlhEoGi0tV1chnuMro9o7TgTtSO8T1INoorfS2+PYpoWs7XcXHxKhLJQEBAQbDpWcieopydzmh48RuP3qUS7HpGpDbLsE+rK4fcfmg2RAQEBBxf8o2Z8OlrM6N7mPFftNc04IIjdvBQa/pW4PuOmrfVySOfLsbMjnHJLmnBJPbuXz/AFNeGa0Pc6e3LFEt0znepGNcdRN0rbprvJSvqYodkSRscGu2XOAyCezIWnpJ1l/lm6qu8aV0xypaYvuxHS3NsMzv9VrP0T89xO4+RXrPLaRqRzanVlydG4ObJUu2SDkFHTIADQAOAGEQy7e4CrDHb2yAsI8Qg157HUNxfGf7KQt8v/pBLoMerhMkYez9ZHvagrp5hPCHjjwI7CguoCDqujbl9IWCNj3Zmpv0T+3A9U+7CDg2taKjo9a3Wmt5/o7Js4xuY4jLmjuBJWDLqtp0+x/T4vmw15edOu8kHNDQ4bGcvFVLznc7Ix8MLR087o8T9Zx2p1Op+IQ+tznVVQOyOMfBXvJa8gsHp1wHVGzPmUF9BdpoueqY4+onf4IMV7uevFfL1bewPL/6QZlHP6PUtcfVO53gg6tpqr9ItTYycuhOx5dSDXeWSl9L5Kr23G9jGS/wyNKD5n0ZJvrIv3XfeEG1qEtYvWnJHTGttoxITtOiacHPa38FKEUzUl3pP0Urw5zd2Jo+kPmg6hoe6yXXTbZZi0zRSvjdsjA7R968Prq6zb+XsdHbeLXw39p2mNPaAq48LJQfKHQ/SHJfdAAC+kljqW9wBAPwJW/o576Yuqjs5No+Tatk8Z+pNn3j+S9BgbEiRB1fk0f/APq1SwddYSf4QpRLfaCPDXSHr3BEMxAQVNZneeCDBlu1NNdJLTBKHVcbGvlaPqNccDPeUSkwAAAOAQeoCDjPK9yl0umLrBbLfRx1N0DBJO97iGxtPqtOOLjx7hjtQcyqeXTV0zS2Ftup93FlPtH/ABEoNduPKRrC6NLam/1gYfqQuEQ9zQEGvNZWXKoOBNUTO4k5cfMoJ6g0hNJh9dKIm/s2b3e/gEGzUVvpLezZpoWsPW7i4+JUJZSAgICAgIJbTZxeWd8bx8ERLo1uuDqSndGDjL8/AKUOmIkQEBBxH8pM/wD61ZW9tY8/4EGicmFZz1kq6Qu3wTbQHc4fiCvH/UaavFvl6vQW3Sa/DqUJ2oWHtaFnjwvnyjNT0vpulbtTgZL6V5aO8DaHxCtwzrJWVeWN0mHFdE22Gqq56qdjX8wG7DXDI2j1+WF7bx3TbfTbxM4bh6o+aCRQVxO2JmP7HAoMXUsHN3Nso4SsB8xu/BCHtK/nKaN3XjBQXkGFIPQ6nnR+pk3OHYUGaN4yOCAgm9OagZp6SsnmP6A07nEdrmglvv4eai06jbvFScl4pHvLlD5pamaWpmcXTTPMjz2knJ+JXmXncv0DpccUp2dT5GLjsVN0tjj67W1DBns6Lv8AtWjprd5h4n+IcO60yx/H/wAq9Wyc7qmuPsua33NC2Pl0KgsU3TfNL7T8DwCC+gz7aBGJqp/qxtP4lBDUJLoXynjI8uKDKQbpoq6COpEMjtzxzZ8fqn5INj1xRfSOhb7S8TJQzADvDSR9yD5A0hLsXd8Z/tIj7xgoNthqf6VJSSnEzRtM/wCIztHeOBUJZKC1PTQVLcTwxyj7bQUE1panp6NlVDTwtia4teQ3gTwXmfqNfts9HoLfdVvVM7apoz9lYq+Gu3lkT0guOnL3QEZ5+jkaB37Jx8cLX006sy9RG4fPmjJOlWRdzXfeF6zzG2KEsu2W6ou1xgoaZuZZXYBPBo63HuA3oO42q2QWugp6Ckb+jjGyD1uPW495O9S5bFGwRxtYOoYQVIK2MzvPBEtW1vrOHTFFzNOWSXOZv6KM7wwe27u7B1lBoPJhcJH63ldUSuklrIJC97zkucCHZPxUDtikEBB8XcqE0k/KbqF8udoVjmjPYMAfABBrNCyOWvp45RmN8jWuAONxOEG8RaYtUL8mB8hHVI8kfBQlKRRRwM2IY2Rs9lgwEFaAgICAgICAgmNMs2rvtezE4/JES3HBPUpQ6+iRAQEHDfylD/oKxDtqZD/gCDlHJjWczqCelJ6NRAcfvNOR8MrB+oU3jifiW3obaya+XbqM7VKzu3Lzafa9C3lecwStdG7g8Fp89y6idd3MxtxfR1C6jFz2s5bUcz/DnP3r3qzuNvFmNTp0Gk/qcX7qlC8gIMjUsfOW+nn62uAPgR/JCEXbXZgc32XfegzEFL2NkYWPGWnigxaZ7oZDSynh6ju0IMxB45rXscxwy1wII7ikxvsmtprMWjzDRZYnU1RLTv8AWjcW+IXmZK8Zff8ARdRGbHEx7tl5Pbj9G65trycMnead3g8YH+LZU4bavCv9Vxer0l4+O/8Ab/6bHeJvSL3XS+1O/Hvx8l6T4NHyyCKJ7z9UZQU0zObpo2njjJ8SguoMq5P9D06WcHzkD37z8Agj6VuxSxj7OUF5BlUFQaarY7aw07iezsKDrdBUR3e0DnN+2wxyjvxgoPiyjjdadXejSbnQVT4H+8tKDbbpQOrYGuhfzdXCdqGQbsHs8CoSsWm9NrSaapbzNczc+M7tojs/BBLIJOxSbNxLep7CPdvWLr67w7+Ja+itrLr5bzQnNK0dhIXl08PSt5TNmI9OLDwe3B9604J+pnzR9L5wssXoGrblRcObdLHj91/8l7Hs8r3bUg6zoTTv0VbfTqlmKyqaDgjfHHxA8TxPkpRLeKGLLjIeDdw8UQz0FxjOsolaqqttONkb3nq7PFB856i9I/OS5CqlfLMKh4c95ySM7vhhQllaLq/QtZWqYnAM4jPg7o/NB9FqUCAeCD5F5b7U628p9wkwRHWNjqWbuOW4PxaUHPoH83PG/wBlwPxQdTJyc9u9QkQEBAQEBAQEBBsOlI8z1UnYxrfef5KUS6BarcauldJjOHkfAIOjoCDTtecoNLoGKjnrrbWVNPUucwS05bhjhvwckcRn3FBp0f5R2lXevbLuz/44z/3oOd8r/KVZdeW+1Q2qKsjfSyyPk9IjDdxAAxgnsKDnOnri203+irpCRHFKC/Aydk7j8Cqs9PUxzVZhvwvFnYaPlL0vFDsSVk7SCcZp3LzK9HliNTD0bdVimfLMZyk6UcRi5uH70Dx8lP7XL8I/c4vlqJv+n4KytMFxjMc1VJM07Dh6xz2L08UTFIi3l52SYm8zCYpNV2EUsbTdacEDeDkfJWOGSNT2J3C70fnJhBcGoLM7hdqL/rBBK194tNbZHQw3Shkm2GlrGVDS4kY3AZ4oIq2O6cje0AoJJAQWamATx4Bw9u9p7EFNNUGVpZJulZucO3vQZCDV9S0/NVkVU0bpG7LvEfyWXPXvt9H+jZ54TT3r/wBSwKN0grad8Li2QStLHDqIIwVkiJ5RD6PLkr6Nrz41P/TeHuL3uc45LnEk9pJXqvzmGFXO2jFTji9wJ8EGYguQR89PHH7R3+CCzqifaqYKccI27RHeeHwCEKIJmTRAsPAYI6wguoCDeNF3bZlFPI7dJ0Dn2hwPnwQfOnKrb3WblSvTWt2Q+oFSz++A/wC8lBPRSieGOVvCRocPMZUJRd5sbLkBPC4RVbPVfw2uwH8UEbSaiqbfN6Jd4X7Td3OAdLz7fFENsstwpqiup5aedkjdsA7J3jO7eOKp6mvLDaPwuwW45ay6Lbj+ie3scvDxz2ezfyl7a7YuEJ7SR8FoxT9cKMnesuB3mMUPK5dYhuDq2YfxZPzXsU+2Hk3+6XSNDad+mLl6ZUszRUrgSDwkfxDfDrPkunLrgBc4AbySpQlooxFG1g6kF9jMDJRLGq64RExx739Z6ggi3EuJLiSTxJRDkXKFR+jaqfMB0amJko8R0T9yhMNZp5jT1MU7Tgxva8HwOUS+oIJRNBHK3g9ocPMZUoXEBB8tflC3H0rlBhpBjFHRMYfFxLvuIQclQdTp385TQv8AajafgFCVxAQEBAQEBAQEG16VjxRVEntSAe4fzUol1nSMANkLj9aVx+4fJBsiAg1blE0w3V2ibhaw0GoLOdpj2St3t9+8eBKD4rex0cjmPaWuacEHiCgpQEBAygZQMoCAgrikdFKyRhw9jg5p7CEHY7PcGVUFLWs9WVoLh2Z3Ee9BsaAgIMepgc8iWI4mbw7+5BVT1DZ2djx6zexBiXym9JtUuBl0f6Rvlx+GVXlrurd+nZfT6iN+J7IDT8fPXRm7oxgv/BZcVd3iXv8A6j1Hp9Jan+7t/wCW3uIa0uccAbyVufJMOlaZpnVTxuO5gQZqCQtUWZXy+yMDxKDD1nZai1XSOaQl0VVG17HEcCAMt8vmhDXopXwvD2HB+9EpamqWVDd2544tRC+gy7dUmnq2nawHYGew9RQaRy803PXmz3xrcemUphlP/Ejdv+DmoIPTdR6RY4MnLosxny4fAqEpZBj1lDTV8PN1MQeBwPAt8Cg1qbTFVQVTKq3y86I3B4aTsvGDnwKTG40ROp27hbZNsvPDaaHYXztI1Mw92/eIlLU7tipid2PCupOrRKu8brLkGo9O3W98t10prTAHSMqGSvkfujibsty5x6h8SvYraIpEy8m1Zm8xDv8AabfTWm2Q0NKP0cTd5PFxPFx7yV3W0Wjs4tWaz3TFDFtPMh4N3DxXTlIsbk56ggwb3e6ay0rZJtovkOyxjRkntPgFTmz0wxuy7FhtlnVWv01+oK2TZbMWyHfiRuznz4KvH1mG86if7u79JlpG5hJLUzNP5UrORY7fcQ3pwyGOQ/ZfvHxHxRMOe6ctpu+oqCgwS2WZu3+6N7vgCoS+k2gNAAGAOAClD1AKD4s5TbkLrykX6pDstFW6Jp7mdD/tQamg6XaX85Z6N3bC34blCWYgICAgICAgICDdNOM2LNEfbc53xx8lKJde03HzNgpQRvc0uPmSglkBAQfJPLZpX83Nez1MEezRXMGpiwNweT02/wAW/wDvBBzZAQEBAQEBAQEG9aFr+cpp6B53xnnIx3Hcfjj3oOk0snO0zHZ34wfEILyAgIMaop3F/PQHZlH+JB7BUMqGljxsvxhzCidzHeEfY6A0b6tzhv5zm2/uhU4a8dvT/UupjNFIj43/AHZ0hNW/m2fqWnpuH1j2BXPLZIAaAAMAbgEHqDZtPUrZJaOJ3CWQOd/55INt1tZheNNVDGtzPAOei7cjiPMZCDhiJSduh2YzKRvduHgiGagIIrlGpZbzoLnI27clBMJ3DrDcbLj7tk+SDmujanD6mlJ4gSNHhuPyQbaoSICDdLRVFlHTy42sxhpHw+S8DP8ARmtH5e3h+vFVsFBtXCYMgY7DcFznDc3/AM7F1jibz2Rk1SO6ZnlpbbLUPp4YxVVLxJM5o3vcAAC49wAAC15MvHt7suPHvujY6yeOp9IDyZDxzwI7PBZ6ZbVtyie6+2Otq8ZbrZ66CupBzO6RvrsPEHt7wvWw5q5Y3Hl5eXFbHOpW71q7T2m4S663ikpiB+rdIC8+DRvPuVqtyKm1HU6tfU32cOZDUzObSQk/qoG9Fo8Sck95Xi9ffll18PX6Kmse/lM0EWzGZDxduHgs2OO21957t307TSuja2YktHSDT9UdQXsdJyiupeV1UVm24SmpLUL1p6ut+7bliOx3PG9vxAWtmcy5JbU6W+1lfKwj0SPmhnqe47/cAUS7EiBBjXCrbb7bVVj/AFKeF8rvBoJ+SD4OqZ31NVLUSHL5Xl7j2knJQWkHQ9OP5yw0p7A5vuJUJSiAgICAgICAgIN+tURjtVJGBv5sbu87/mpcuyUkPo9HBD+zja33BEryAgIOc8tWlfzl0FUTQR7VbbSaqHA3loHTb5t3+LQg+RkBAQEBAQEBAQSViuH0beKeoJ6AdsyfuncUHZrbJhz4s5B6QQSKAgICDFrIGuYZm5bIwZBHWgtwekVUY5x+zF143FyDNa1rGhrQA0cAEHqAg2nT78T293Y9o+OEQ6YQCN/BEvnu80LaDUFbRk7McVQ5o7m5yPgUFz0+nYA1u0QBgYagoNzZ9WJx8ThBdhmnm3801jO1xJJ8EEnQvYJHQTNDoZ2lj2u4EEY3/d5oOPXaxy6L1rFC4k0crswSH60bt2D3jgfBBsqhIgIN10hbprrRhoyyGJ5a+THDrwO0ryuqwTfPv209Lps0Vw/luUtVDQQCkoWgBvF/Hf8AM965teKRxo6ik3nldGEknJ3k8SqFwg5dqvVd3v1wdZtJmoMMZ2aiqp3FvOHs2upg8d634aUwx6mSdSxZbWzTwxxth2nk1YXiovdW6aQnJhhccE/aed58veqsv6jPjHH91mPoY83lv1FRxQRQ0lLGI4mANYxvBoXnTM3tufMt8RFI1Hs3Cz241EjHbGWNOGN9o/gtuDFynbJmycYb5S0zaaEMG9x3uPaV69K8Y08u1uU7X105R9ss9LaX1rqZuPS6h1Q/ucQBgd274lBIICDS+Ve5fRfJjfJg4tdJBzDT3vIb80HxoeKAg3vSb9uyBvsSuH3FQlOICAgICAgICBjO7t3IOqWOk5650NNjcHNB8Bv+Sly6oiRAQEFL2Newtc0OaRggjIIQfFvKPpd2kdb3C2taRTF/PUx7Ynb2+7e3yQaogICAgICAgICDqukrp6XaKaYnMkB5qTvxw+GEG3x1MMvqSNJ7DuKC6gICCmUZieO1pQWKH+px+f3oMlAQEGwWR+yymd7Mo/zIOrIOIa/pZafV9XI+JzI5tl8biNzxsgEjzRLWOCDIpZadh2pWlx6iN4Hkgk2VMMnqyNz2HciF1BhawtA1Lo+duAa2hBmhd17hvHm0e8BBptsuENdRwuE0bptgbbA4ZB69yhLN4IJvTFgN/uRjke6OlhbtzyDiB1NHeVxe/GNu6V5S6JJUQ09Kyht8YhpYxsgN3ZH/AJ18SvLy5pt4ejjxRXyxFQuEEZdXRVdM+jcXGKQYl2XFu0PZyOo9a4nJNZ+l16cWjuxqS3iOFsNLTshhb6rWNDWjyXE8rzuXccaxqEhHb2DfI4uPYNwXUY490Tf4Z1NTh8rIYmhu0cbgra13OoV2tqNy3WzU7WzANGGRNwF6mCup7ezzc1twnVqZhAQEBBxz8ou5+jaJoKBpw6rrQSO1rGkn4lqD5jQEG56NfmgqWdkoPvH8lA2REiAgICAgICC/RR87XU8ftSNHxQdl0bTiW7yzEboozjxJx92VKG+ICAgICDjP5QmlPpLTNPqCnZmotztibA3mFx4+Tse8oPmZAQEBAQEBAQEG98lbW1+qo7JI9rG14wx7jjZe0E/dke5B27UOibDaGtxdKtkzxlsWw2Qnv6sDzVGbqaYfu8r8OC+X7WqC318e0aVzpWN7OPuKqxdbjv57O8nSZKfldhbcnetQSO7wNn71fOfHH9UKow5J9mayiqnjJgczucQuJ6rFHu6/bZfhRNTyw7pG4B6+pWY8tMn2yrvjvT7oYdCMUjR2E/erHDIQEBBsVmo6p9LkQuAD8gvGzn3rib1jzLqKWnw6Uy4UzgP0gB7wU9Svyn07fCJ1DHabtQPpKxokHFrwQCw9oK4tmrV1XFaWq2yz6btDmvkgbXSt37cxL/c31VTPV1hd+1mfCRrbNpvVri1kZoq/HRkY0NLvEcHfercXUUyTqPKrJgvjjc+GnXXR1Rp97XVIE8TjhkzR0c9hHUVepYY3IJC0DaqntIy1zcEeaD5vr4209yqY4jhscz2tI7A4gIM2gvV2iljhgmfMXODWxvG3kngB1oPpK1UD7Dp2nt0oYK6RolrSzhtkeqO4cPLvXmdTl3Ooej0+PUblWsbWII6pfJ6S5pdIIuvZCqtvbuutMmnhp9najAd3neV1WK+yJmfdkYJOAMrtw8a9rwSxzXAEjLTneOIQ3tM2imLQ6dzTl25neO1acFJ+5nzW9m5UFN6PT9IdN29y9LHXjDz8luUspWOBAQEBB82/lIXLntR2i2h+RT0rpS3sL3Y+5qDiSAg2vRb+lWR9zXfEj5oNsUJEBAQEBAQEEjYo+cvVMPZJd7gUHbdEw7NFUzEevIG57gP5qUNqQEBAQEGLcrfT3W21NBVsD6epidFI3ta4YKD4e1JZKjTeoq+z1Q/S0kzo8+0Pqu8CMHzQRaAgICAgICAgy7ZcJ7TdKS4Ury2emlbNG4dTmnI+5B9ES3lmo523YEiKrDXsBOdlpG4eS+e6iZtmty+Xu4IiMUcfhLMY2NgYwYaFMRrwiZ2qUgiFD8YIc3LTx3Z+CRaazuCYie0sB9si2M0hAGSdnOR5FbsXW+1/7seXpPejBex0btl7S09hW+totG6yw2rNZ1KldIbDbo47fTbQja+rfvL3DIjHYO/vXndR1O540b8PT6jdmQ6sqncaiT3rHzt8tXCvwoM8ruMsh/vFRyn5Txj4WySeJJ8VCRBXEXiaMxkiQOGzjjnO5TG9xonWu7pNVSQ11G+mqow+ORuHAr3oeI49cLZNQ3aooADI6J+AR1jiD7kE1YrU+Sqigbve9wL3Dg0BEOAcqOnxpzlDu1GxmxBJL6RABw2H9IY8CSPJEti5HtMtnrpdT1se1T0Ltila4bpJyOPg0b/EhZ+oy8Kr8GPnZ1l7nPe57jlzjkleTM7ncvUiNdnihKMuV1mt1dSRi2VdVTTB3OTUzNswkEYy3rB3+5WUpFomd6V2vNZjsvvr4nwuDBLtEYAfE5nHxVV/pjusp9XhdpYOYiAI6R3uUVrqE2ncorVNjrb9bPRaO7S0DgSTsDoy9ziN+PDtV+HJFLbmNqcuObxqJ0kNKWQ260W+0ktc6GMCVzeBOcuPmSpmfVyTKIj08em6U9+sVC4iaqzMw7Oy2NxDcdXBepiw6jbFfnbwyDriyDhNM7whcr+MqvSstu15ZxwFS7/4/wCacZT6Nlt3KBaxwp6s/wB1v4pxk9Gy07lDofq0VSfEtHzTin0ZW3cokH1bdKfGQD5JxPRn5SNr1pbbg4RzE0kx4NlPRPg7h71E1mHNsUx4fMXLNc/pPlRuxa4OjpyynYR9loz8SVCtoKAg2HSEzI7nKxz2t5yLAycZORuQbsoSICAgICAgIJvS8e1dHvxuZEfiQERLuelIua0/AfbLn/H+SkTSCO+n7R/vGm/6gU6l1wt8H0/aP9403/UCak4W+D6ftH+8ab/qBNScLfB9P2j/AHjTf9QJqThb4Pp+0f7xpv8AqBNScLfDgP5QNooamrodSW6oglc8ejVTY3ZORvY4+WR5BNImsx5cPUIEBAQEBAQEBB1Dk7v0H0PLbqqZrH079qPazvY7q8j968vremve/Okb29HpOopWnG86b/T3ynbhpqopG9hfgrJ6WavmstXqYreLQlYK2mqBmOaMns2hlTqfeDcfK9tNLtjO8jOO1c7jwlbe58HS2S+Pr7W/iomdJ8qdmOYc5C/Zd7TfmE1E94O8dpeHYqmOilaBI3iOzvCsxZbUtuFeXFF66lgU8ccFQ41B3sO4AZye1buq6mIpHH+pk6fpp5bt7Mn0uSeURQjZzxceICw0x2tXnPav/f8ADdMxE68yyi9sYDMlzupo3kriZiDW1Y2jvdgdw6lI9QEQ2XTFo557bjMP0bf1I9o+14di3dJg3/mT/wAMfVZtfRDbZJGRRufI4NY0ZJPABeiwOcXivinr6isPRY93R7SAMBTEbTFZtOoQf0zWRSOdTVD6drhjDHYyO9dxWGmuOIhg1FG3UFxidWQx1tUQI2STsEjgM5xk9QySlpisbl1xr8NhlpfR6YUFrpcxU7dljIWADJ9Z2B2leTEevn7+IX7jHTc+61S0V1a1rJKCYtHB24H71fn6OLzypOpc16isdplkTU81PjnonMzwyF518dqTq0NFMlb/AGyxKmf0dgcBlxOAMqq1tLKxtj0wfVTmeXeG+qOrK4rHKdy6t2jUL89VHA9rXZJPHHUFtxdNfLWbVUWvFZ0ute1zQ5rgQeBBVFqzWdT5dx37wl6Ieh22atLXOcW5aGjJIHD3launxzMdvdny276a063XCrmdJDbqohxzuidx9y9XFWaUitp2qteu9wvx6Xvkvq22UfvlrfvK73Dj1K/LDrbZXW52Kullh+05vRPmNynbqLRPhiIkQEBBD3jTFpvYJqqYNmI3TxdF/mevzUTES4tSLOe3nk8udBtS0JFdAN+GDEgHe3r8lzNZU2xTHhqD2PjeWPaWuacFrhghcqlKCat2pa2hwyQ+kQj6rzvHgUG22+9UNyAEUmxL+yfud5dqhKQQEBAQEBBs+lIsQ1U3a5rB5DPzUol3OzR81ZqNn/BafeMoM5BwtWtwgICAgwL1QxXKzVdJKDsyRnBAyQ4bwR5hRPhzaNxpyF+k68eq+nd4Px94VbGsP01dWcKcP/deCgx32W5R+tRTeTc/cgxn0lTH69PK3xYQgtFpHEEeKDxAQEBBJWOt9Cu0MhOI3HYf4FB0FQkwOxBW2SRp6Ejx+64qJiJ8wmJmPEr30tW04z9ITRj7UxA+K5nFSfMQ6jJePEsc609DeXfTA2uvZw/PuCr/AGuH/a7/AHOX/csS8qL2Pa9rnTvbwPMhq4nosU99Oo6vJDKs/KJV3+/0tDJQwRNlJaZGk7WACeHDqV2LDSkcfMflMdRa1u7e4p3RRkMwC7i7rXm9dlvbLNIjtD0cNIiu5XmVjYWnYi6R4uc7JKy4q3vPGkbl3bUd7SqNyp4ojNVS7DW7yXENY3/zvVuTBkpbVomf48OItWY3EsyzXOzXa4GlN1pYugXNPPs3nsGSrMGGcltWiYU5s0Y67rMS2c6Ugk2XmeWaLOdlrgGu8cD5rX+xx+8yy/vL+0QnBUVUbAxjGtY0YAa3cAtkRqNQyTMz3liVZNY0MqcvaDnZO4e5ShhutdA8hz6SFxHDablNpi0x4X47VCB+joIx4Qj8FO08pn3XJbbUmBwp6drH46O4NCqy1tauqu8V4rbdnlusVRRwkO2DI45c7PwXHT4fSr38us+X1LdvDPFslPF7B71eoVG0te0tkkDmniNncVExExqUxMxO4Q50Fbnyue+oqi0nIaHDd3ZxlYZ/T8czvctsddkiNahnQaStUDAwRSOA9qQq2vR4ojWldurySut0xZQ4uNvhc48S/LvvWmscY418Kpy3nzLMhtlDTt2YaOnYPsxgJNYmdzDnnb5ZTWhow0ADuCa058vVIIKXMa9pa5oc08QRkFBB1+j7PX5d6PzEh+vAdn4cFPKXcZLQ1iv0BWw5dRVEdQ3qa/oO/BdRZbGaPdrVZbq23v2aullh73N3Hz4LrcLYtE+GKiRAQRd209a72witpWukxumZ0Xjz6/PKTG3NqRby5/eeTivpNqW2yemQjfsHoyDy4Hy9y4mqi2KY8NLlhlgkdHLG6ORpw5rxgjyXKpSCQcjignLdqiso9mOf+kQjqeekPA/ig2u33iiuQAglAk64n7nfz8lCWegICAg3HTTNmzh3W+Rx+SlEu5UzdilhZ7LGj4ILqDhatbhAQEBAQWn00EnrwxuPewJqEcY+Fh1roX8aZg8MhRxhz6dfhadY6F3BsjfB6jjCPSqsusEJ9Solb44KcIR6MMeTTQf/AG0Tv34lHBzOH8sGXSDX8aaik/u4+ScJc+jZhS6JiPG2Rn/lvx81HGUenZgy6Jphxoqpn7rifxUalzwt8MCXRlKP7WqjP2mg/IIjUsZ+j2/2dd/FH/NBcqtSPtzzRupxLNCAx0hdgOIHHCIYJ1Ldap2zTQsBPARxlx+aaT3X47brC5Do09dsntHNj44U6l1FLT7MuHk5vtS4OqZaeLt5yUvPwyp4y6jDZLU3JbEMGqujz2iGLHxJ+Sni6jD8ymKbk80/BjnIp6gj9pLge5uFPGHcYqpqisdqtzxJR2+nhkHB7WdIeZ3qdQ7isR4SClIoFEsUc0T4pWNkjeNlzHDIcOwhCY2gqnROnqr1rc2M9sL3M+eFHGHE46/CxBo99ucHWfUF2t5HARzEgeQwo4uJwwlqe7cpFs/q2p6a4MHBldACT54z8VHFzOGfZKwcp2tKTDbnpKirm/WfRVBYfcSVHGXM4rQk6XlmsDHj6XsV5trgd5fT7bPeMH4KNOOMx5bdbeVLRN12RT6jomOPBk7jCfDpgIhtFPWU1YzbpqiKdntRPDh8EF9AQEBAQEBAQMoPMoLM1bS0wJnqYYgOJfIG/eUEPV640rQ5FTqK1xkdRqmZ92UEJV8sWgqTO1qCKQjqhikf8Q3CCCq+X7RLWujYy4VYO7ZbTDB/iIQajcOVDTt0eTbtGXbnDwfE8Rg+QBC6iZW1veEjuO8Agd67aRAQEGBdLJbrzHsV9KyU4wJOD2+DhvSY25tWLeXP7zya1cG1LaZvSo+PMyYbIPA8D8FxNVNsM+zSKimnpJnQ1EL4pW8WPaQR5FcqZjS2HFrgWkgjgQg2G1anq4ZY4KkieIuDdpx6TfPr80G6ncSFCRAQb1p5n+iKMe183FSh21u5o8EHqDhatbhAQEBAQEBAQEBAQEBA48d6C26CF/rxRu8WhNQjUMR9ktUk/PyW2lfLjG26IEpqEcK/DNijZC3ZijZGOxjQ37kdKuPHegICAgICAgICAgIGR2hA2t2Nrd2ZQYdTa7bWAipoaWXPW+JpKahE1ifMI/8ANKzxyGSkjnopD9ekqHxkfHCjUOJxVSNK/VFtx9G6zujQ3gysa2pb4dIKOLmcMe0pmm13r2jwJmWS5sHWWyU7z7sj4KOLmcM+yXpuVqtiwLpo65MA4voZGVA924qNS4nHaGe/lj0tFEDK26slP9i63Sh4+GPioc6lHVHLdaxuotOaiqj3UeyD8SiNI6flmvsjf6Bye3V56jKXD7mInUo+blR5TqkYo9Cth7DLHI75hDUo+TVfLbWnEVthowesQRNx/G4qdJ4yxX0PLNcDmo1D6ODx2KhjMfwBNJ4Sx38nOt685uWrqh+eI9Ikd95U6T6cfIzkVEjg6sus87v3gPvymodcK/KQg5G7PFjbbzh+3M75AKdQnjRKQcmNmgxs0VDkdboy/wC8p2T9Pwk4NHUsGOa9Hj/5dO0KduuUe0MsacaNxrJMdzcfNNp5qhpun66iY+ACbRzlUNO0Y4yTHzH4Js5yrFgoRxEp8XptHOVYsdvH9k4+Lyo2cpVizW8f6sD4uP4ps5SqFqoBwpIvMJtHKUPqzT9nrdM3F1TbaaR8NLLJE8sw5jg0kEHiFEubd47vltcqXoJDgRxG9B1OJ4khjkHBzQ73hQlWgIN+07vttv8AL/MpQ7UgIOQfm/Xf8H+P+Ss22c4ejT1b7UP8R/BNnOHv5u1f7SH3n8E2c4e/m5Vftofj+CbRzhUNN1HXUQ+4ps5w9/NufrqYv4SmznD3825euqj/AICmzm9Gmn9dU3+A/imzm9Gmj11f/wDX/NNnN6NNDrqz/wBP+abOar82mf7U7+AJtHN7+bcX+1SfwBNnN7+bcH+0S/whNnN7+blN+3m9wTZze/m5S/tpveE2c5ejTtH+0n/iH4Js5yqGnqL2pv4h+CbOcvRp+h/438f8k2c5eiwUHsyn/wCRNo5y9FioP2b/APqFRs5S9+g7f+xd/GU2cpe/Qtv/ANn/AMZTZylULNb/APZh/EfxTZyl79EW/wD2VnvP4ps5S9+iqAf6pH8U2cpei2UA/wBUi9ybRyl79HUQ4UkP8KbNyqFBRjhSw/wBDcvRRUo/1aH+AJs3KoUtOP8AV4v4AhuXvo8H7CL+AIbe8zEOEUf8IRG3vNsH1GfwhB7st9lvuQMDsHuQeoPdt3tO96Btv9t38RQC5x4uPvQeYQMDsQEBAQEBAQEBAQEBAQEEbqL/ANMXf/2U3+QqET4fJJXKkQdKs8nO2ajf180AfLd8lCWagIN600/atdGfZfj3OUoduHAICDSF2vEBAQEBAQEBAQEBAQEBAQEBAQEBAQEBAQEBAQEBAQEBAQEBAQEBAQEBAQEBAQEBAQEBAQEBBG6i/wDTF3/9lN/kKhE+HySVypEG/wCl5OcsUQz6j3N+OfmoSmEBBtulZ80Eked8UufIjPyUol3mM5jae0BBUg0hdrxAQEBAQEBAQEBAQEBAQEBAQEBAQEBAQEBAQEBAQEBAQEBAQEBAQEBAQEBAQEBAQEBAQEBAQRuov/TF3/8AZTf5CoRPh8klcqRBuujiTbJweAm3e4KBsSJEE9pV7hWVDM9F0WSO8H+alEvoSjJdRQE8TG0/BBeQf//Z"/>
          <p:cNvSpPr>
            <a:spLocks noChangeAspect="1"/>
          </p:cNvSpPr>
          <p:nvPr/>
        </p:nvSpPr>
        <p:spPr>
          <a:xfrm>
            <a:off x="155575" y="71278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7108" name="AutoShape 4" descr="data:image/jpeg;base64,/9j/4AAQSkZJRgABAQEC+QL5AAD/2wBDAAgGBgcGBQgHBwcJCQgKDBQNDAsLDBkSEw8UHRofHh0aHBwgJC4nICIsIxwcKDcpLDAxNDQ0Hyc5PTgyPC4zNDL/2wBDAQkJCQwLDBgNDRgyIRwhMjIyMjIyMjIyMjIyMjIyMjIyMjIyMjIyMjIyMjIyMjIyMjIyMjIyMjIyMjIyMjIyMjL/wAARCAFcAfQDAREAAhEBAxEB/8QAHAABAAEFAQEAAAAAAAAAAAAAAAUCAwQGBwEI/8QAURAAAQMDAQMIBgUIBgkEAgMAAQACAwQFEQYSITEHEyJBUWFxgRQyUpGhwRVCYrHRCBYjM1NykuEkNEOCorIlRFRVY3OTwvA2dIPxFyZko9L/xAAbAQEAAwEBAQEAAAAAAAAAAAAAAQMEAgUGB//EADMRAQACAgEDAwMDAgYBBQAAAAABAgMREgQhMRNBUSIyYQUUcUKRBiMzUoGx0RWhweHx/9oADAMBAAIRAxEAPwDv6AgICAgICAgICAgICAgICAgICAgICAgICAgICAgICAgICAgZCDVb1r6z2pzoonmsqG7iyE9EHvdw92VTfPWv5acfS3v3ntDSq/lKvVSSKVkFIzq2W7bvefwWe3UWnw106PHHnu1+s1Bd7gCKq41MrT9XbwPcNyqm9p8yvripXxDBinnp5BJDLJG8fWY4g+8LmJmPDuaxPlsVs15fbc8bdT6XEOLKgZ9zuKtrnvVRfpcdvbTpGndY27UAETT6PV4yYJDvP7p6/vWvHmrd5+Xp7Y+/s2NWqBAQEBAQEBAQEBAQEBAQEBAQEBAQEBAQEBAQEBAQUSSsijdJI9rGNGS5xwAFEzpMRMzqGp3PlGsdA8sjkdUuHXHhrfeVRbqaR47tuP8AT8tu9u38o2PlSppHbrc9ze1kzSVX+7j4X/8Apcz4unLbrqy3BzWOndSyHg2cbI/i4K2nUUt+GfL0GbH31v8AhsjXtc0OaQQd4IO4q9i8PUBAQEBAQEBAQEBAQEBAQEBAQEBBRLKyGJ8srwxjAXOc44AA60nsREz2hyHV2uZ7s+SloZXQW5u4uzsmXvJ6h3e9YcuabTqvh6mDpopHK3lzyovlJBlsZdM4exw96rjHMrbZ6x47o2bUFU/IiZHEPDaPxXcY4UzntPhhS19XN69TKe4Ox9y7isQrm9p8ytx1VRE7ajnkae5xTUIi0x4lKUmoJWENqmc432m7nD8VxbHHsupnmPuT9JWMmDZ6Wbe0ghzThzT8iqpiYaYtW8dnXNFa1F1DbdcXgVoH6OQ7hMP/APX3rZhzcvpt5ed1PT8Pqr4bwtDGICAgICAgICAgICAgICAgICAgICAgICAgICCB1Tq606Qt3pd0n2S7IihYMySnsaPnwCiZiHVaTadQ5FWcv10kqSKCyUkcOeiJ5HOcfHGAFXORojp495Qt/wBfXzVIBqZG01N9WmgJDfEniSs2W82nu39PijHG48tcO85O89pVS56x7o3BzHFrhwLThCO3hI096qIyBMBK3t4FczSF1c0x5blpnWdVbXj0ScyQfXpZTux3dniFNMl8c/hzlwYuojv5djs14pb3QMq6V3RO57D6zHdhXo47xeNw8HNhthtxskV2qEBAQEBAQEBAQEBAQEBAQEBAQcq5W9Zstscdip3bc0jRJO1px0fqtPjx8gqM0zP0w1dPqv1y4hVV1RWOzNISOpo3NHkqorEeFtr2t5Y6lwICAgILkE8tNKJIXljx1jr8UmIny6rMxO4bPa722okYC7mappBaWnGSOtp7VRak17w10y1v2s73ozU41BbdiYgV0ADZm+0Opw8fvWzFk5x+XndRh9O3bxLZlcziAgICAgICAgICAgICAgICAgICAgICAgIMW5XCmtVtqa+rkEdPTxmSR3YAFEpiNzp8j6r1NWatv890rCQHHZhizuijHBo+faVRady3VrFY1CLp25Jd5BcysrCdY3ZY1vYFnlrjw9UJEGVQ2+e4SSMg2csbtHaOB4Li94pG5Toko62jlBfBNG8Hc4N+YUxeto7Sd4l0Lk5vlVDeImGKTYnIimbskA9j/L8V3hvFMkR8uOrrXNhmZ8w7YvSeEICAgICAgICAgICAgICAgICDwnA3oPkzVd0detV3O4OJIlqHbGepoOy0e4BZrTudtdY1GkOuUiAgICAgICDbtI6xnsl2p55XE7B2S4n12ni134rjU1nlVdyjJXhd9LUVZDcKKGrp37cMzA9ju4rbE7jcPOtWazqWQpQICAgICAgICAgICAgICAgICAgICAgICDlXLveDR6Spbax5D6+o6QB4xsGT8S1cZJ7LsFd22+d1S1synGzG09+VxKyvhM8VS1CgXqalnq5ebgidI7rxwHiepRa0VjcjetNWZ1DC4zAOe47TiOHcO/CyXt6lt+0EzqGw81GOEbfco1Hw43LLtrmwV8bmtaNrokgdqsxareJV5Y3V0iF23BG7taCvbrO428i0alcUoEBAQEBAQEBAQEBAQEBAQEGs691TTaR0lWXGbDpXNMVPFnBkkcMAeHWe4KJTEbl8qwzNnjD2nPb4rNMaa4na4oBAQEDrx1oCAgICDoPJ1yjTaYqG2+5PfLaJHceJpyfrD7PaPMLuluLi9OX8voeCeKqgjngkbJFI0OY9hyHA8CCtDMuICAgICAgICAgICAgICAgICAgICAgICD5t5b7v6frltE12Y6CnbHgHdtu6TvhsjyVN57teGNV25ouFyYs9tqLvX0lupADPUODGbRwB2knsAyVxKyJ1G3Qqnk4kp7W6SiuzK2rhaXOgEeztgcQw53nx4qnlW09pd1yTHa0NYs9JFXXFkM20Y9kuOycE4VWW00ruGiO7pNFbaWkgayOFrRjOMbgsut957uJszV0gQXqRpfWQtHtgrqkbtDi86rLo9J/VIv3Qvbp9sPIv90r66ciAgICAgICAgICAgICAgICD5x/KCq612rqCjkkPoUdGJYWDhtOc4OPj0QuZWU8OSxTPhftMOD1jqK5mNrInTPZcoyOmxzT3bwq5o65L8NVHOSGkgjqPWomswmJ2vLlLDravmOgw9MjJPYF3Wu3Np0lI9D3eotQr9uPnnN2207iecI48eAPcqJ6zHF+H/uujprzXkiaKqc53My52uonj4FaLV94U1n2ZyrdCAgIOrcjWpLu27/QLY3VNtcx0pyf6t3g9hO7HacjrVuOZ8KstY1t3ZXKBAQEBAQEBAQEBAQEBAQEBAQEBAQEFEsjIo3SSODWMBc4ngAOKD42v9zdetQ3G5vzmqqHyjPUCdw92As8zuW+saiIRyh03Dk8nbDqujeeJjlY394sOFTlnVZWVjcQ601xY5rmkhw3gjqK89dPdG01joqWpqJ42HbnkL3dgyc4Hcl5m/l1EzEJFECAgnNP2501Q2VwwDw8OsrX02Lc7ll6jJqNN3a0NAA3AbgvUea9QEBAQEBAQEBAQEBAQEBAQEHLeWbQdbqq10txtUXPXCh2mmEetLG7eQO8EZA8VEw6rOnzrV2G8UH9btNfBvI/S0z28PELiZiPK6ImfCPcCw4cC09jhhEPWuLSHNOCOBBQStJWCbDH4En+ZV2rpZFtrdsiZU6lo4phtsfVNa4HrG0oyzNcUzHwY43eIn5d4oYWua6RzQSTgZHBeLSPeXqXn2co5RbO20akZWU7NiGsbzoA4CQHDh57j5r1ulvypxn2ednrq+/lGA7QBHAjK6ciC2+aKP15GjzU6k3DKstBcNS3VltstG+qqHes49Fkbfaeeof8AgXcUmXFrxD6T0VpKDR1HHQwyc9VSt5yqqNnHOO7AOpo6h5q6tYjwz2tNpbfsv9pSh7su9tA2Xe2gYeOsFA23Di1B6Hg9aCpAQEBAQEBAQEBAQEBAQEBBqPKdd/oXk+us7XbMssXo8f7zzs/cSubTqHeON2h8oKhuEErp81JvFK2jOKgStcw9QxxJ7sZVWaYiszKzH3nTt0dTHLgA4cfqnivMi0S0TGl4EEZHBdIEBAQbNpmp6TGE72uLPI8Fu6W/sxdTX3bcvRYBAQEBAQEBAQEBAQEBAQEBAQEEZfbSy8WySnJ2ZB0on+y78FR1GGM1OK7BlnFfk5U61smklgqmMEsbi18ckYdj3rw4raJmN6mHszaJiJ1uGFUaOs9Q07dvpHO/5Wz8QrYvlr4tKua4581cl1Rp2bTtz2MONLIS6B54j7J7x8V6fT5oy17+Y8sObF6c9vDEsBJ1JbXE7zVMyfNdZ/8ASt/DnF/qR/Lv9GMUrO/J+K8en2vSt5a7rnTr9Q2ymjhlZFNBKXtL2kggjBG7h1K/Dn9KdzG9qcmL1I1Dmk+jtR0/RbTmZo4GGYH4EgrZXq8E+7PPT5Y9mO3SmopTg22o/vuAH3rueqwx/VDn0Ms+ze9B8jUt+dNVX2pfS0sLw0Q0zg58pxk5dwaBu7TvVmHLXLEzVVmrbHqLO9WPT1p01bxQ2iiipYOLgwdJ57XOO9x7yr2eZ2y2n/SJI6mIhklxPEoPEBB6HEdaCsSdoRL0ta7ePgg8y5nHeEFYcHDcg9QEBAQEBAQEBAQEBAQEHFOX+77NPaLMx297nVUg7h0W/Eu9yryS0YI8y4hFFJPMyGFjpJZHBjGMGS5xOAAO1VNLodJyJavqADMLfS534lqC4jyaD9674SpnPWErYdDfm1eZ21NZBWVDAGudC0hjO1u/ieC83qsnK3px4jy24I+nnPu27r71QsWaU5pmdo3LmvhNvK8ukCAg2vTVE18DJDw9d3ec7l6HS44mNsHU31Om0rexCAgICAgICAgICDVdW65tuloiyRzZawjIi2sBve49XhxWfLninaO8tfTdHbNHKZ1X5/8ADkV45Y7zVuc2mmMLOoQN2B/EclZpvnv5nTfGLpcfivKfy1So1veal5dJUSvJ9qd5+a4nFvzaVsdRFftpC7R65ulLIHNnqWHtiqHD4FR6Vo71tKf3FLdr0iXQdM8rtWHtirnCti6w4BkzR3dTl3XqMuOfrjcK79FgzxvFOp+HXrVdqK80LKuhmEsTt27cWnsI6it9Mlbxyq8fLhvitxvHdnLtWICDn2tYRS32mqI2gGaPDz7RBx92F5HXV45ItHu9Topm2OYn2Rizr0derLSX62y0VYzLXDovHrMd1OHguqXmluUItWLRqUBYuT6gsxbO+UVVYN/PPZuafst6vHiu82e+XtvUOcWKtO/mW2wx81E1mc461TEajSyZ3O1akW308T/Wjae/CiaxJEzC2aGnP1SP7y54VTzlv2m6NlFY4WtbjnCZD5/yXs9JSKYoeT1V+WWZSy0s7Gj318p7GgIMlAQEBAQehxB3ILrXBwRKlzS05b7kFTXbQ70FSAgICAgICAgICAgIBQfKPKdf26g13cKiN4NNTn0aE53FrNxPm7JVFp3LbirqrpHJDye+gQx6mu8OKuVuaKF43wsP9oR7RHDsB7Su6V91ObJv6YdD1Rd5bTaw6Bp56Z3Ntf1M3Zz49ip6zNOKn0+ZT0uGMt+/iGj0jNinDs5c/pE9q8ikdnq2nuvrpDGY408xY/dG92WO6gT1FcRPGdOp7wyV24ESbycDieCIdDslP6PbI29eN69nBXjSIeTntyukVcqEBAQEBAQEBAQadyj60bovTZqYgx9wqX8zSRu4bXW49zRv9w61zadQ7pXlbT5kr6+rudXJVVs755pHFznvPElYoiIerNpljKXIgIAJBBBII3gjqRLetC68qrBdYzK8uieQ2RpO6Rvf9odRVUROG3Onj3hdaa9RT08nn2l9KUdXDXUcVVTvD4ZWh7HDrBXo1tFo3DxL0mlprbzC+unIg0zX8X6G3z9TZHNJ8QD8l5v6jHasvQ6Ce9oa4yRkg2mODh3LDE78NmtKlIICAgIKo4zLI2NvrPcGjzUxG50iZ1G3SI42xRsjb6rGho8ty92I1GniTO52qUoY0G+qqD3gIMlAQEBAQEAbjuQXmu2h3olS5padoIK2naGUHqAgICAgICAgICAgiNTS3GLTtaLRAZ7i+Mx07A4Nw924OJO4AZznuUT4TXW+7lWkeRdtBc6Wt1FVx1UkZ50UcIzGXDhtuPrb9+AMLiKfK6+ffarsisZ0DrCm5/Tkzsb4XNlHkcH4FY+upywzPw1dHbWaPy0egftU+z1tOF5NJ7PVvHdlLty8c1r2lrgC08QomNiu20NRVV7KNjmlrw4te76uBnBXWLHa9+EOcl4pXlLPlsVxhdh0GR7TXAhXW6bJX2VV6jHPuy7bZ5DUNc/Dng7mjeB3kqzFgnfdxlzRrs3WKMRRNYODRhenEajTzpnc7VqUCAgICAgICAgIPmXlrvL7nyjNoA/MNuhbG1vVtuG04+O8DyVWSezTgjw0RZm0QEG6aa0pbbxbaaWrfUxvle4OfE4bgDgYBGFlvnmuXj7LIpum/dY1VoKv05B6dDK2uthP9YY3Bj7NtvV48PBaYmJjcKYt31LUlLp3vkb1QaujdZ6h+XAF8WT1j1h9zvep6a/G845/mHPW4+eOM8efEutLa8sQYlwttJdIGw1kXORtdtAZI3+Xiq8mKmSNXh3jyWxzusombRtodE5sET6eUjoyMeSQfAnes9uixTH0xpfXrMsT3nbTblR11knEdbHtxE9CZg3O/n3LzcuO+GdXj/l6GPJTLG6qI5GysD2HIK5idupjSpSCAgk9Pwc/eYMjLY8yHy/mr+lryywz9TbjjlvK9h5Qgx6Xe+c9r0GQgICAgICAg9BwchBeBDgiVv8AVv7iiF1EiAgICAgICAgoklZHs7RxtHAQUmQnhuQUcUQsjfWOPssAQXkFitpxV0NRTnhLG5nvC4yV5Umvy7pbjaLOUUDiycxu3EjB8Qvnadp096/eNpJXKxBNaXj27sX9UcTj79y19HG8m2Tq51j03Jeo802nMBLACeztQXI5WyMDhwPwRK4gICAgICAgICAg+Q9dyc/ym6gkDg4CseMg54AD5KjJ4bMEeEMqGoQPAZPYg7FpqhNFQUsDhvhiG1+8d5+JK8yZ55Js0eK6bNTztjD4ZoxLTStLZYnDIc07juV2PJNJ/Cm9OX8uNaz0y7TV6MUWX2+oBlpJOOWdbSe1vD3LZE7jcOKzvyr0RdpLRfoqhhwY3tlA7cHePMEqrLPGYvHs1YIjJFsU+8PqyKVk0TJWHLHtDmntB3henE7jbwZiYnUq1KBAQReoaJ1fYquBjcvLNpg7xvCo6mk3xTELsF+GSJlyymq+Yjc0sJ35G/GF4Nb8XtWrtNWu0Xa8sEsDI4KcnHOydfgOtacWDLljcdoZ8ubHinU95bPRaMpYcOqqqepf1jOw33BbqdDSPumZY79ZaftjSWFotsLcNooT4tz960xgxx/SzzmyT7sbnLRbrgyHbpKarmZljC4Mc9uert3rquOlZ3WHNsl7RqZ2kcY4rtwIMej3xvPa8oMhAQEBAQEBAQVNdsnuQXHDab9yJeRuyMIK0BAQEBAQEBBEzu9KrgwHoN3fiiGcgILMW+onPeB8EF5A4b0HKLxAbfqGqjxgNmLm/unf8189nrwzWj8vew254on8MsEEZHArpAg2zSlNsUk1QRvkdst8B/Mr0uipqs2+XndZbdoq2BbWNQ6aNvGRo80Fts7GybcWX53OaAd/f4oM0cceYRKpAQEBAQEBAQQGtb6dN6Oul1aRzsEB5r987m/EhRM6TWNzp8gUxfJJLLI4ue45c4nJJO8lZskt+KPdkqtcINj0jZXV9e2slYTTwO6Ix67+oeXErN1GXjXjHmVmOu53LrNNDzMQad7jvce9ZaxqHdp3K6ukMW82ZmpbBUWl2PSBmajefqygcPAjctGC/wDTKnJGvqcVthdDd4GvaWuDyxzTxB3ghW5Y3SV3TzrLV9U6LqjWaQtkrjlwi5snvaS35LX01uWKsvN62nDqLQn1eyiAgIIl+mrRJVmqfQxGQnaPHBPbjgs89Lim3Ka910dRlivGJSrWhjQ1oAA3ADqWhS9QWXjpFEORcrwBu9ryP9Xf/nRMI/k8vVzZqGGh9OndSOikJhe/abkDIwDw8lBLrrK/qezzapQvUf8AVh3klBfb1+KD1AQEBAQEBAQXI3dXuRLx3RflBdByMoCAgICAgIKJX83C9/YCUEZQDL3uPEDCIZyAgswb+cd2yFAkqGMOy0F7/ZagsujqpRtFwZjeGgoITUlqF0oXy83sV9MwuacfrGjiPwWPrOnjJTlHmGvpM847cZ8S0+gm24+bJ3t4d4XkUtuNPUvHuy+CscugWqLmbTSMxgiIE+J3/Ne1hrxx1h42ad5JlXIfSJeZaf0bfXI6+5Wq11sETPVjb96C4grDgGBxIGzxJRLGmvNugOH1kWexp2vuQRVZqyCPLaWF8rvad0W/igx6PV73TNbVwRiMnBfGT0e/CCZ+n7X/ALZH7j+CC/S3OjrXllPUMkcBkgcUGWgICDmHLzUOh5OxG0/rq2Jp8Bl3yXNvDvH5fOlM3Zgb371lvPd6GONVXVy7Ttg01U3mVsj2ujpM7343v7m/iqMuaKdo7y7rTfd1e3W6G308ccbGsDG4a1vBo/HvWOImZ5W8rJn2hmrpAgqY90b2vacOachTE6naJjcac21xZnUevPSqaIimrNisBA3NJ9ce8E+a38ZyVnipx5a47RN58OkaJ15ZLTY4LbXTTRSMe87ZiJYAXE8R49i0dPjnHjitmXrctc2ab08OnwzR1ELJoZGyRvaHNe05DgesK9kXEBAQEBAQW5BwKDkPK8P9LWs//wAd4/xIQ1/QL2s1fShxA2o5Gtz1nZ4KCXdWNjkia7ZaQQOIUoXGtawBrQAOwIPGb2Z7SfvQVICAgICAgA5GUBABwcoLu57e9EqWO2TslBdQEBAQEBBj1xxRyeCDDoPVk8QiGYgpzh47D96CyyCTY2Xv2W5Jw3r8SgvMjZGMMaAO5BUgsVLTstlaMujOcdo6wg5ld6X6JvkrIx+iJ5yPvY7fj7x5L5/qMfo5Zh7mC/q4olkM/S7IbvD8AeamO5PZ0SYuhijhj9YgNHcAF70RqNPEmd91yGIQxho8z2lShcQaLygcpdBopkdHFGK29VA/QUgdgNB3Bzz1DsHE/FBy646mvl4kZLcbhJI9hBDI+hG13c0bvflQ6Yz7tcZPWrqg5+3hBjvqJ5PXnld4vJQZ1qvVRanu2f0sLvWicd2e0HqKIS355vA/qDf+qfwUmm/acLnXqkc3Izknw2SiHQkSICDmPLxTmXk65wD9TWROPgct+a5t4d4/L51hcHQsPAY34WS3l6NJ3WHRqvRVvutoims7mw1DYxjLssnGNxJ6ie1Ysee29XX2pHs2HSs8stsMVXCYa2mIhmjcMEEDcfAjeq7Vitp17p3uITqgEBAQQWt2c9b7O5rS6UPliAAySNxwvS6S30Tt53VV+rsg4dIX+eISR21+yeG09oPuytPqU+VHp2+Gw6Z1Ld9D1LKK70lQLbIfUc3fGe1h4HvC6i0T4czWY8uy0dZT3Ckjq6SZk0Erdpj2HIIXTlfQEBAQEFLxlpQck5WW84bdUdQfJH8AfxQhzuhrH2+vp6yP14JGyDyP4KEvoi2VTJ42ujOYpWCRh7iMqXKQcdlpceoZQUw/qWeGUFaAgICAgolcWtAHrPOy35lBWAAABwQEBB612ycoLj27Q2giRjsjB4oK0BAQEBBj1wzRyeX3oMKgO6QeCIZqCmRpcwgceo96BG8SRh3bxHYUFSAgINN1nbtqjZUNHSp3cf8Ahu/A/evP/UMXKkXj2b+hyavNPlA6fcJrjTUzv2rSPDKwdN3vFfy29R2pMukfrK4nqjb8SvfeGyEELq3UdPpPS9deakBwp4/0cZOOckO5rfM/DKD5QtFTWai1NWXy5SmaoLjI9563u3DHcBwHVgIltKhIgICD0Nc87LWlzjwAGSkzEd5IiZ7Q7To6ppTdNhzzzohwzduzuzv6lRXqsV78Kytt0+SteVob8tCkQEGrco9rN45Pb3SMbmT0Z0rP3mdIfconw6rOpfJVG/LHN8ws14b8U+zadO6oqLJIIn7UtIT6o4s72/gsmXDF+8dpaK212nw32LV1tnYx8dVT7chDBnIdnqBHFZZpljtpZ9HnbYIZmzM2m8esdi5rO0TGlxdAgILj2sdSwuLQXskfsnrAIGcLvc8NONRy2pY98TtqNxae1pwuYmY8OpiJ8ss1rKqndS3GFlTTvGHBw/8APxV1M81nupvhifCPstVNoW7MHPun03XSbO2d5p3nhns7z1jvC9PFli8PPyY5pLqwIIBByCrVT1AQEBAO8YQcs5ToCbDA8jfFVge9pCDlShLuujZ+d09aJM8adrT5ZHyUuWyVbtmmf37kF1gxG0dwQVICAgIPQMnCDGjdz9U+QeowbLUGQgICAgrY7G48EBzdk7QRK4CCMoPUBAQEFqpbt00jfslBGUB/SuHa1EJBAQY8Z5uqfH1P6bfmgyEBAQYtwpWVdJJE8ZDmlpHaDxXNqxas1n3dVtNbRaPZpGl7c6C91E04yKLLR9p53D4ZK8ro8Exmnl/S9Pq80TiiI/qb1SscGOe8Yc85K9d5S+g4R+Ube3Mhs1ijdgP26uYZ446LP+9EudaUgEVlEmN8ry4+A3D5qEpxAQEBBN6eo3STmcj7DPE8V53X5O0Yo92/osfeckt5os0Dg6E9LrJ+t4rFT6J3DXf6/LeLLd/S2sYcnO7fxaexergzc+zzc2Hj3Ti1Mwgpe1r2FrgC0jBB6wg+NtSWd2m9ZXK0uBDYZ3Njz1sO9h9xCoyQ2Yrd4YqoamdaoedrNvG6MbXn1KzFG7bUdRbVNfLq9ubPJTQyw5zsNyc9y8fJWYyW18t9LROOu/hLNklaBzsJ8WHPwU7n3hGo9nvpMQ4lw8WlOUGpYF01DbLNTekV9RzMZyG5acuI6gOsrulbXnVI24vatI3adKLBfIr/AEbK6BrmQyg7DHHeMOIOe9L1mmSaT7FLRekWhLqHQguxCGZklHVN26SpHNysPfwI7wrcOSaWVZaRarZtEV077fUWiseX1drk5gvPF8eMxu927yXs1ncbeTaNTptKlAgICAg5/wApcG1pqtOPUkjk/wAX80HF+tQl2Tk/m2tJ0Bz+re9nuefxUoluFe71GDrOUQzBwAQEBAQEFqsl5in2Qem/d4BElNHzcDR1neUQuoCAgICC6x20MFEqRljsHgUF1AQEBAIyMIIaAc1Whh7S1EJFAQYtZlhjlHFp3oMoEEAjgUBAQEGLBRQxTSytaMvftHxxjPwURWImZj3TNpmNSylKBB8scvk75eUx8bjuho4WNHYCC77yUSw9PkGw0mPZI88lQlJoCAgv0lLJWVAiZu63O6mjtVWbLXFXlKzFinLbjDerVSMhjbsNwxg2W9/aV4fKclpvZ7HGKVilUmu0Ni0v+tH/ADPktvSeWPqvDcl6TzxAQcB/KCsLKe4WzUEOA6oBpph2uaNpp92R5BcXhdin2cojBl2QxpcXcAOtZdd9N+41tslDSikpww73u3uPf2LTSvGHn5cnO2/Z0PTkm1QRN7Yx8DhePmjWe0PUw98NZTS4dGSg0vlCo6S6UtJRzO/Stc542T0mZAAK39FE95YusmO0IzkyqXQ22ehlPTo6pzCO538wVR11eOWLfK7o7csU1+HR1nXiJEQk7XWtouUpkBOBcLc3a73sJIPuyvZwT9Lyc0fU6CrlQgICAg1PX1Pz2mLiMcaZx82kFBwPioS6rybS7empo8746p3xAKlEt4nfztS3sw0IhJ9aAgICCtgx0jwCJRjn+l1o9nO7wCISCAgICAgIHA5QXd0jO9EjHfVKCtAQEBBE1zearGyDgcFEM7Od6AgtVLdumeOwZQeUj9unbv3jcgvICCl7gxjnHg0ZQeRAiJgPHGSgrQVtGBtHqQfMn5RFudTa5oq7ZOxV0Td/2mOIPwLfeiWo6Qr2vppKFx6bCXsHa08fcfvQbMoSIL1LSyVc4ijG/iSeAHaVXly1xV5WWYsdsluNW42y1sijEcYIYN73ni4rxMmS+e3Kz18eOuGvGqca0MaGtGAOAU+B6gzrdcDRPwc7BdnaHFp7Vbiy8JVZMfOG9UFc2rjG8beM7usdoXrY8kWh5mSk1lmKxWIOWcvdCanQMVS0ZNLWRvPcHAt+a5t4WY/L54tNRsV9Ox3DbAB7FVr6olom30TEtyVzI27TMn9FgHY5zF43VxrqP509bpZ3gbMqljDutcLdbpanALmjDAetx4KzDj9S8VcZb8KTZzqWV88r5ZXl8jzlzj1lezEREah5MzMzuVmxTC360dETiK5Qbv8AmM3/AHfesXX4+WLl8NfRX45OPy6lTS89A13XwPivNrO4ehMaldXSFcMZlnZGOLnAKaxudObTqNtSuupWf/kl9XC4GO1VMdPkHiGgF/8AmcPJe1ijVXk5J3Z31rg5oc05BGQQrFb1AQEBBC6ni5+0VEOM7cErf8KD5wbvaPBQl0nkvlzR3OH2ZY3+8EfJSiXQYRmdg+0EQl0BAQetbtHCCzcJubhETTvfx7giVigj3OkI7giGYgICAgICAg9a7ZOUFxwyNpvFEvWu2h3oKkBAQYlwi5yn2gN7N/kgppnbdOw9eMFELqDwjIIPAoMN0TYKmEMLhtHfvQZqAgx6s/ogwfXcAgyOG5B6BlwCC47eQ3qRLkv5Qlh+kdEwXWNmZbbOCSBv5t/Rd8dkoPmGCeSmnZNC8skYctcOpB0Kz3eK60u0MNnZ+sZ2d47lCUigmrBOA+WAgZcNoHtxxC839RpM1i/w39BeItNZbvEWuhYWgBpHALFHhsnyrUggINo0yJXiIjOGOO/7K39LuYhh6nUbbYvQYRBC6usjdR6TudpONqpgc1hPU8b2n3gKJ7wmJ1O3xpiSlqsStLJYZMPaeLXNO8e8Kpp8w30EOG0OB3hWszY9OybNM8exLn4LyP1CNZIn8PU6Gd45j8txyMZzu45VC5pGob0LhJ6NTn+jRuztftHdvgvU6bB6ccreXndRm5zxjwglqZkXfBLFRx11OcT0UrZ2HwO9RasWiaz7praazFodMsN1hr6Onq4j+hqWBw+yeseRyF8/NZx3mkvci0ZKRaE4u3DPs4BuTAeODg9itw/ery/a+f7A54rrxBK5zpG1Ti5zjkk5IJPuXsx4eTPl9EaD11SXSkp7VWuEFfEwRsLj0ZgBgYPtd3uUob6gICAgjroNrmmHg7I9+5B88UVluFzrpKWhpXzOY8tcRuazBx0jwChLqGkNLSacjnknqmyz1DWhzGDoMxngeJO9ShtdMM1MfiiEqgICC6MRsLnHgMkolCTymeZz+3gO5EJOFnNwtZ2DegrQEBAQEBAQEFbHY3Hgg9I2HbQ4IlcQEBB4QHAg8DuKCPpRzb5YT9V2R4IhkoCDHqQAYpDwa8Z8EGQgIMaq9aAfbQZKANxQXjueO8IlFakoYLpZ57dVDNPVMdFIO4jGfLj5IPiW8Wuosl5rLZVNInpZXRP3ccHj58fNBn6VpZZrsJmOcyOEZeR154N80HU7dpypuFI+YPbERjYa8et49iyX6ulbcfPy1U6W9q8vDEkpqyz1kb54XMLXZB4hw68FWTNM9JrE+VcRfDeLTDebbM2Wnw05HrNPcV4ldxus+z2LanVo92au3IgINp03cAyMRuwAOi75Fb+lyajTD1OPc7bWvQYRAQfN/Ldod9ovTtR0UR9Ar3f0gNG6KbtPc7j457Qq7Qux232alabtTT00NO+ZralrQ0sfu2sdnauo8OLxqWz2qviohM2YPw/GNkLH1fT2za4+zT0ueuLfL3Zt31EayjZS0oexhbiVztxd3DuTp+l4Tyv5M/Uc+1fCAW1kEFMkbZo3RPGWvBaR3Hcgs8mlTMw3O1yPJjp3h7Aeoklp+4Ly/wBRpEcb+70egtM7q6vTvL6eNxOSRvWOs7hqnykbW7YuUJ78K7F98K8v2y4NGz0TlA1JSnd/SZSB4SH8V7Nfth5NvulNAkEEHBByD2KUOq6D5Q3SSRWi9zZc7DYKp54nqa8/cfeiHUlIICCOuZw+Luyg1ux2ptppahm7bnqpZ34+047I8hhEJaOJ8rtlgyevuQSEFMyHf6z+1BfQEFyNvWfJEsS5T7LBCDvdvd4IMKlj5yobngN5RCUQEBAQEBAQEBAQXWnaYQUSRnoIK0BAQRRmH0m49ROyiGagILc7Ocge3uQKd/OQMd14wUFxBjVH6+nH2kGSgILjj0WlEsK6HdEPEoPnDl7stLS3y33eJ7Gz1sRZNF1uLMAP9xA8kGqaMutDTbFNJGOe5zbIed0vZjvHYuMlZtWaxOneO0VtEzG3X7bdKeSDoHaaTkkcR4heFalsM8bw9mt65Y5VlnVVPT3OifA8h0bhxHFp6j4rvHkmlotVxkxxaONmLZbfUUEBjqXscW5awsPFvVldZprbJN6+6MUWrThb2SirWCAgyrfUej1bST0HdFysxW42V5K8ob/b5jNSt2j0m9Er18dt1eVkrqzLVjgQYtxt1JdrdPQV0DJ6WdhZJG8ZDgUI7PlflN5Lbho+d9ZStkqrOXZjqAMmL7MnYew8D4rmI0smYtH5aTQair6DDC/noh9STfjwPELpW2mg1JQV2GOf6PKfqyHcfAqEpdAQEGLowcxra8w9T4tsfxA/NYP1GP8ALify29BP1zH4dVoTmlHcSF5tPDfbykKN2zWwn7YV2OfqhXf7ZcU1E30XlkvUfASTPP8AE0OXs0+2Hk3+6UgunIg7Xya6sdebe62Vsm1W0rRsvcd8kfAHxHA+SlDfUBBGXT14/AoMSGPnZWs6uvwRCUYxsbdlgwEFSAg9a3aOEF17hHGXO3NaMolBSyGWVz3cSUQzKGPZjLzxcd3ggy0BAQEBAQEBAQEFxm5hKJexjooK0BBS92wxzjwAygggHOa6XsI+KISsbtuNrx1jKCpAQYtKdiSWE9TshBlIMab+t048SgyUBBHXDUVqtjCyoq2GQf2cfTd7hwRLULtriSrIbRUwia0EB8p2j7huCDgPKpXVtdqmJ9XM+QCmaIy7gBkk480GjjIOUHQ+T651dfc/R5mmRsEZfz3WBwAd28Vj668VwzHy19HWZyxPw7DSs2KZgxvxkryqx2elbyplE0TtuHpNPFh+Sidx4I1PlSK9gOJGPYfBOce6eHwr9Mp/2g9xU84Rxl4a2AcHE+AUc6nCVtteyV4YwtYD9Z53fBaMWDJk9tR+VGXPjx++5/DeLRqCip6ZkMwma7rkOHA9+5evjpwrp5d78522CnrqWqGYJ45O4O3+5duWQgIKJoY6iF8U0bZI3gtcx4yHDsIPFBw7XvIDFWyvuGkXRU0jt76CV2I3H7Dvq+B3d4QcRvmjtRaaybvZ6uljDtnnXszGT3OG4+9BiUF8rrfgRSl0f7N+9v8AJBtFBqmiqsMqM00h9o5afPq81CU40hzQ5pBaeBByCgsWMczyhg8BPROHiR/9LH18bw/8tfRT/muoW4/onjsdleTj8PTv5Z0R2ZmO7HA/FWx5VT4ch5RmCl5ZpJOAl5l3vjAXtYvteTk+5kLtwIJKwXaSx32kuMZP6F42x7TDucPdlB9JxSMmiZIw5Y9oc09oPBShWgi7n+tjH2UQ9oY8MdIeLtwQZaAgILzW7IRLAuUxw2Ede9yCPALiAOJOEQl2NDGNaOAGEFSAgICAgICAg8LmtHSIHiUFt1VAxpe+VoY3i7qHnwQale+VjSNnd6P9Jx1VUSGtgpTzhLjwBI3DzKJby31Qg9QEGNXv2KV32tyDDp4tqikHW7OPJEK6F+1EWHi0oMpAQYkp5quY/qeMFBloMeTfXQjsaUGuXfXFNQ1c9HSQ+kTwu2JHOdhjXdnacINSuGpbrcstlqnMiP8AZw9Bvw3nzRKJ8EBBGVVtorrVyx11LFUMY0AB44HuPEIMb8ztPbBb9FQ4PXtOz78oN50TZbPJaquwQ0kNI9x9IhlY3pFwGDk8XY7D1EqnPhjNTjK3DlnFblCqYTUFU6irmc1Mzdn6rh1EHsXi2iaW4X8vXrMXjlXwrUoeOa13rNB8Qo0lcorXHXV0NO2FuXuGcDgOs+5dY8UXtFYhzfJNKzbaDr4jTXCpgGQI5XMA7gdy9qmHHT7aw8m2W9vulHxfo55Iuo9Nvnx+KsVs2GpmgP6N5A9k7wgkYLqwkc4DG72m8EE/SX6vgaDFVGSPsf0giE3QaqbNPFBVQhhkeGB7XbsnhuKJbKgIOVflByc3yaBo/tK6Jp9zj8kHzxpe201e2rdVQiRrdlrckjB38EElU6PpJMmnnliPY7pD8UGJFaL9aHF1FMyaP2Gu3H+6fkglLFcKmfWdoNVRPppRtxPJB2XZacYWXrI3gs0dLOs1XXbcenI3tAK8XG9e6QzhWq3J+WZvo/KJQVXASUkD/c4j5L2cM7q8nNH1Lp4lWq3iAg+hdB1prtFWyVztp7IuacT2tJb8lKGx53IISoeaiqds78nZaiEixgYxrRwAwgqQEFyNv1iiXskjYonyPOGtBJPcggDUCrPPg7n7wiHrXFrg4HBHBBnQ1od0Zdx9rqQZYORkICAgpdIxvrPaPNBadWQt4OLvAILTq8fVjJ8SgtOrpTwDW+AQYtVcG01NLU1dU2GnibtSSSPDWsHaSg4jrHlzlbVOpNKxxmJmQ6uqI9ovP2GngO87z2BEuVXnVl/1A8m63aqqR7DpCGDwaNw9yCPt5xcqU/8AGZ/mCD71HqjwQeoCCNuj98bPEoL0DdiBjewIhgbbqWpfsgccYPYguenyew34oMKo1JTUrxG+SN0h+ozLj8OCoydRjp2me66nT5L94hfpKr6XjY8N2Ggk9/Yu8eSMleUOMlJpbjKVVjhAaou/0Jb5q0Ec62PYhB63u3D3cfJBxmkfM6pOw4ukkByXdZ458coln0tTz7CHbpG+sEGQgIMal6U1S/tfhBkoMigrZLdXwVkXrxPDsdo6x5jKDrFbbbfqS2xPkbtNewPilb6zcjqPyVObBTNGrLcWa2Kd1aVcNMXa0NfJE+OelYC4v2g3ZA6yDw968u/R5cf294elj6rHk7T2lrcOo6OWWOIVdIHPcGhzn7LR4ngAqYrkmdabv2uSYm0Vns6np2zi30vPyyRy1Eoztxb2hvUGnr8V63TYPTjc95eH1OWb24xGohzrU0fNamuDccZdr3gH5rUzIOo6BZMPqHf+6eKC+gIK45ZIXbUby09yDJNykkqKKJwAcahp2h4FB121VgrrbDPnpEYf+8OKDNQcj/KKOOTqlHbco/8AJIg4ho5uLdUO7ZsfBBsahIgyKJ+xX07s7hIFVnjeK0fhZhnWSs/lvFAcVWO0ELwMfl7d/CUVyty7l0j/ANKWGp/aUJbn915/Fev007o8rqI+pYgfztPFIPrMa73hXqVxA6kH0Zo+2/ROk7dSEYeIg+T953SP3qUM64zljBG04LuPggxaGPalLzwaN3iiEggIPWjLgEF9Etf1NX83C2jYelJ0n46m9nmgiLVUYcYHHcd7fHrRCVQEF2Kokh3NOR2HggqdWTO4ODfAILTpHu9Z7j5oKUBAQajq/lGsWjo3x1M3pVwA6NFA4F/988GDx39yD561fr696zqf6bNzVG12YqOHIjZ3n2j3lEoCG211R+qpJn94YcIJu1aEvV2eWxtp4S3eRNMAcduBkoNz09yOumutKLjfYqdu2D+hhL9+dwySPeg+pRuACD1AQQtc/bq3/Z3IhkQ1jX4a/DXdvUUGNeGyQ0VTWRNa50UReGnrIVeW80pNo9lmKsWvFZ93OKu9V9bkSTuaw/Uj6IXh5Oqy5PM9ns4+mx4/ELtHT8yzbcOm74Bc0rru6tO246WkzG9nY4/EZXrdFO8cx+Xl9ZGrxLZFsZHL+VGuLrjR0DT0WR888d53D4AomGoWyPL3ydgwEFdwYaarjqoxhsw2sfaG5w+fmgzGPbIxr28HDKCpBizQGIunheGOG9wPqlBdp5XTQh7mFufiguoOgaEvDTb5qCd+DTnbjz1sPV5H70Gjcrl4vL7pDbZjzNpkjE0TGbud7dvtIPVw3grLmm29ez6H9Jx4fT5x93v+P4c7wMY6ljl9VWIiI06fyQVNyfW19PHUvdRQwtcIHuywOLuI7NwPBaummdzHs+d/xDTHFKWiPqmfP4ZesAfznqXOYWFzWEg/uj8FsfLIF4a5jmu9UjBQWqWTnKdu/Jb0Se3CC8gIMeSTYuVCepsgcfeg6jpOs2Z5aQnoyDbZ4jj8EG2oOS/lEM2uTiA+zcYj/geEHEdHkfRMv/OP3BBKPqeYu0cDz0KmP9Gftt4jzBHuUJZiD1jth7XdhBUTG40mJ1O2+Ujv6VG7qJ+9fN17W09+e8JdXqXOuXCLatWmqjsE8R/wlep0k/Q83qo+pBWaTnbNRu/4QHu3fJamdnIPQS1wI3EHIKD6G0bqEak09DVOGzURnmp2gbtsdY7juKlC9WSc7UvPUNw8kQzaaPm4Gg8TvKC8gILkQ3kolcQRF5sza9pmiw2oA8njsKDUCJIJcEFkjDwPEFEJ+nmFRA2QdfEdhQXUBAQED70Gv6j1rp/SsZN1uEbJsZbTRdOZ390cPE4QcW1RyzX2/vdQ2CF9tpn9HajO1USD94er/d96JarQaUmnfz9zlc0uO0WA5e495QbNT0VNSMDIII4wOxu/38VCV/J7UFcM0lPMyWJ5ZIw5aQg3y3Vra+ijqG9Fx3OaPquHFS5dYsdU+sstLM9208tw4nrI3IlIoCC3JBHMMPYD3oMKW2dcT/JyDElMkMZppwNmZpja1xHSyOA7VFo5RMFZ1O3L4mmKqa1w3tfskHuOF8zEatp9DM7jaYWhUm9NTCOrkDjgYB+S3dDPe0MPWR2iW45BGQdy9FgcT1zUGo1lcDndG5sQ8GtHzyjpi0TNilb2u6RRDJqYfSrROwDL4CJW+HByCOtsvrRH95qCQQYch56sEEnRYBtBvtlBmICDOs1aLfdqapf+qa/Eg7WHcf8AzuQbtyj6bGo9KvfTsD6yjzPT44uGOk3zHxAVWWvKrf8Ap/Uejmjfie0vnqOQEAE+awTX3fZ4c0RHGzs/IvSbNpulYR+tqGxg/utz/wBy1dLHaZfP/wCIckTkpSPaN/3/APxb1x/6pm/5Uf3LU+darVQSTtDWvAb1tPX5oEcpjcyJ8Oxnc0tOQgyEBBYqGYu0bP2cIJ8Tv+aDZ7FXuhfFID04HDzb/wDW5B1SN7ZI2vactcMg9yDmXL5FznJfO79lVQv/AMWPmg4Ho12bdUN7JQfeP5IJC/UT6y3Ew5FRA7nYyOORxA/86lCVFkvcd0hDHuDato6TOG13j8EEtxQblb5dumpZfstK+ezV45bR+Xu4p5Yon8Ni6124aPyzR7ehrRLj9VXvZ72E/Jel0c9mDq47tL0xJt2GEew5zfjn5rYyJhAQdh5KZOa0pXv6xVHHjshShtMEfOztaeGclEJZAQEF5gw1EqgcjIQEETeLOy4MMseG1DRuPU7uKDXKCR9LVOppgW7RwQepyIS6AN5wBk9gQYdxu1ttERluVwpaNg655Ws+B3oNBvnLdpe2hzLeKi6TDcOabzcef3nb/cEHML9ywar1A51NRSC3QP3CKiB23DsL/WPlhEoGi0tV1chnuMro9o7TgTtSO8T1INoorfS2+PYpoWs7XcXHxKhLJQEBAQbDpWcieopydzmh48RuP3qUS7HpGpDbLsE+rK4fcfmg2RAQEBBxf8o2Z8OlrM6N7mPFftNc04IIjdvBQa/pW4PuOmrfVySOfLsbMjnHJLmnBJPbuXz/AFNeGa0Pc6e3LFEt0znepGNcdRN0rbprvJSvqYodkSRscGu2XOAyCezIWnpJ1l/lm6qu8aV0xypaYvuxHS3NsMzv9VrP0T89xO4+RXrPLaRqRzanVlydG4ObJUu2SDkFHTIADQAOAGEQy7e4CrDHb2yAsI8Qg157HUNxfGf7KQt8v/pBLoMerhMkYez9ZHvagrp5hPCHjjwI7CguoCDqujbl9IWCNj3Zmpv0T+3A9U+7CDg2taKjo9a3Wmt5/o7Js4xuY4jLmjuBJWDLqtp0+x/T4vmw15edOu8kHNDQ4bGcvFVLznc7Ix8MLR087o8T9Zx2p1Op+IQ+tznVVQOyOMfBXvJa8gsHp1wHVGzPmUF9BdpoueqY4+onf4IMV7uevFfL1bewPL/6QZlHP6PUtcfVO53gg6tpqr9ItTYycuhOx5dSDXeWSl9L5Kr23G9jGS/wyNKD5n0ZJvrIv3XfeEG1qEtYvWnJHTGttoxITtOiacHPa38FKEUzUl3pP0Urw5zd2Jo+kPmg6hoe6yXXTbZZi0zRSvjdsjA7R968Prq6zb+XsdHbeLXw39p2mNPaAq48LJQfKHQ/SHJfdAAC+kljqW9wBAPwJW/o576Yuqjs5No+Tatk8Z+pNn3j+S9BgbEiRB1fk0f/APq1SwddYSf4QpRLfaCPDXSHr3BEMxAQVNZneeCDBlu1NNdJLTBKHVcbGvlaPqNccDPeUSkwAAAOAQeoCDjPK9yl0umLrBbLfRx1N0DBJO97iGxtPqtOOLjx7hjtQcyqeXTV0zS2Ftup93FlPtH/ABEoNduPKRrC6NLam/1gYfqQuEQ9zQEGvNZWXKoOBNUTO4k5cfMoJ6g0hNJh9dKIm/s2b3e/gEGzUVvpLezZpoWsPW7i4+JUJZSAgICAgIJbTZxeWd8bx8ERLo1uuDqSndGDjL8/AKUOmIkQEBBxH8pM/wD61ZW9tY8/4EGicmFZz1kq6Qu3wTbQHc4fiCvH/UaavFvl6vQW3Sa/DqUJ2oWHtaFnjwvnyjNT0vpulbtTgZL6V5aO8DaHxCtwzrJWVeWN0mHFdE22Gqq56qdjX8wG7DXDI2j1+WF7bx3TbfTbxM4bh6o+aCRQVxO2JmP7HAoMXUsHN3Nso4SsB8xu/BCHtK/nKaN3XjBQXkGFIPQ6nnR+pk3OHYUGaN4yOCAgm9OagZp6SsnmP6A07nEdrmglvv4eai06jbvFScl4pHvLlD5pamaWpmcXTTPMjz2knJ+JXmXncv0DpccUp2dT5GLjsVN0tjj67W1DBns6Lv8AtWjprd5h4n+IcO60yx/H/wAq9Wyc7qmuPsua33NC2Pl0KgsU3TfNL7T8DwCC+gz7aBGJqp/qxtP4lBDUJLoXynjI8uKDKQbpoq6COpEMjtzxzZ8fqn5INj1xRfSOhb7S8TJQzADvDSR9yD5A0hLsXd8Z/tIj7xgoNthqf6VJSSnEzRtM/wCIztHeOBUJZKC1PTQVLcTwxyj7bQUE1panp6NlVDTwtia4teQ3gTwXmfqNfts9HoLfdVvVM7apoz9lYq+Gu3lkT0guOnL3QEZ5+jkaB37Jx8cLX006sy9RG4fPmjJOlWRdzXfeF6zzG2KEsu2W6ou1xgoaZuZZXYBPBo63HuA3oO42q2QWugp6Ckb+jjGyD1uPW495O9S5bFGwRxtYOoYQVIK2MzvPBEtW1vrOHTFFzNOWSXOZv6KM7wwe27u7B1lBoPJhcJH63ldUSuklrIJC97zkucCHZPxUDtikEBB8XcqE0k/KbqF8udoVjmjPYMAfABBrNCyOWvp45RmN8jWuAONxOEG8RaYtUL8mB8hHVI8kfBQlKRRRwM2IY2Rs9lgwEFaAgICAgICAgmNMs2rvtezE4/JES3HBPUpQ6+iRAQEHDfylD/oKxDtqZD/gCDlHJjWczqCelJ6NRAcfvNOR8MrB+oU3jifiW3obaya+XbqM7VKzu3Lzafa9C3lecwStdG7g8Fp89y6idd3MxtxfR1C6jFz2s5bUcz/DnP3r3qzuNvFmNTp0Gk/qcX7qlC8gIMjUsfOW+nn62uAPgR/JCEXbXZgc32XfegzEFL2NkYWPGWnigxaZ7oZDSynh6ju0IMxB45rXscxwy1wII7ikxvsmtprMWjzDRZYnU1RLTv8AWjcW+IXmZK8Zff8ARdRGbHEx7tl5Pbj9G65trycMnead3g8YH+LZU4bavCv9Vxer0l4+O/8Ab/6bHeJvSL3XS+1O/Hvx8l6T4NHyyCKJ7z9UZQU0zObpo2njjJ8SguoMq5P9D06WcHzkD37z8Agj6VuxSxj7OUF5BlUFQaarY7aw07iezsKDrdBUR3e0DnN+2wxyjvxgoPiyjjdadXejSbnQVT4H+8tKDbbpQOrYGuhfzdXCdqGQbsHs8CoSsWm9NrSaapbzNczc+M7tojs/BBLIJOxSbNxLep7CPdvWLr67w7+Ja+itrLr5bzQnNK0dhIXl08PSt5TNmI9OLDwe3B9604J+pnzR9L5wssXoGrblRcObdLHj91/8l7Hs8r3bUg6zoTTv0VbfTqlmKyqaDgjfHHxA8TxPkpRLeKGLLjIeDdw8UQz0FxjOsolaqqttONkb3nq7PFB856i9I/OS5CqlfLMKh4c95ySM7vhhQllaLq/QtZWqYnAM4jPg7o/NB9FqUCAeCD5F5b7U628p9wkwRHWNjqWbuOW4PxaUHPoH83PG/wBlwPxQdTJyc9u9QkQEBAQEBAQEBBsOlI8z1UnYxrfef5KUS6BarcauldJjOHkfAIOjoCDTtecoNLoGKjnrrbWVNPUucwS05bhjhvwckcRn3FBp0f5R2lXevbLuz/44z/3oOd8r/KVZdeW+1Q2qKsjfSyyPk9IjDdxAAxgnsKDnOnri203+irpCRHFKC/Aydk7j8Cqs9PUxzVZhvwvFnYaPlL0vFDsSVk7SCcZp3LzK9HliNTD0bdVimfLMZyk6UcRi5uH70Dx8lP7XL8I/c4vlqJv+n4KytMFxjMc1VJM07Dh6xz2L08UTFIi3l52SYm8zCYpNV2EUsbTdacEDeDkfJWOGSNT2J3C70fnJhBcGoLM7hdqL/rBBK194tNbZHQw3Shkm2GlrGVDS4kY3AZ4oIq2O6cje0AoJJAQWamATx4Bw9u9p7EFNNUGVpZJulZucO3vQZCDV9S0/NVkVU0bpG7LvEfyWXPXvt9H+jZ54TT3r/wBSwKN0grad8Li2QStLHDqIIwVkiJ5RD6PLkr6Nrz41P/TeHuL3uc45LnEk9pJXqvzmGFXO2jFTji9wJ8EGYguQR89PHH7R3+CCzqifaqYKccI27RHeeHwCEKIJmTRAsPAYI6wguoCDeNF3bZlFPI7dJ0Dn2hwPnwQfOnKrb3WblSvTWt2Q+oFSz++A/wC8lBPRSieGOVvCRocPMZUJRd5sbLkBPC4RVbPVfw2uwH8UEbSaiqbfN6Jd4X7Td3OAdLz7fFENsstwpqiup5aedkjdsA7J3jO7eOKp6mvLDaPwuwW45ay6Lbj+ie3scvDxz2ezfyl7a7YuEJ7SR8FoxT9cKMnesuB3mMUPK5dYhuDq2YfxZPzXsU+2Hk3+6XSNDad+mLl6ZUszRUrgSDwkfxDfDrPkunLrgBc4AbySpQlooxFG1g6kF9jMDJRLGq64RExx739Z6ggi3EuJLiSTxJRDkXKFR+jaqfMB0amJko8R0T9yhMNZp5jT1MU7Tgxva8HwOUS+oIJRNBHK3g9ocPMZUoXEBB8tflC3H0rlBhpBjFHRMYfFxLvuIQclQdTp385TQv8AajafgFCVxAQEBAQEBAQEG16VjxRVEntSAe4fzUol1nSMANkLj9aVx+4fJBsiAg1blE0w3V2ibhaw0GoLOdpj2St3t9+8eBKD4rex0cjmPaWuacEHiCgpQEBAygZQMoCAgrikdFKyRhw9jg5p7CEHY7PcGVUFLWs9WVoLh2Z3Ee9BsaAgIMepgc8iWI4mbw7+5BVT1DZ2djx6zexBiXym9JtUuBl0f6Rvlx+GVXlrurd+nZfT6iN+J7IDT8fPXRm7oxgv/BZcVd3iXv8A6j1Hp9Jan+7t/wCW3uIa0uccAbyVufJMOlaZpnVTxuO5gQZqCQtUWZXy+yMDxKDD1nZai1XSOaQl0VVG17HEcCAMt8vmhDXopXwvD2HB+9EpamqWVDd2544tRC+gy7dUmnq2nawHYGew9RQaRy803PXmz3xrcemUphlP/Ejdv+DmoIPTdR6RY4MnLosxny4fAqEpZBj1lDTV8PN1MQeBwPAt8Cg1qbTFVQVTKq3y86I3B4aTsvGDnwKTG40ROp27hbZNsvPDaaHYXztI1Mw92/eIlLU7tipid2PCupOrRKu8brLkGo9O3W98t10prTAHSMqGSvkfujibsty5x6h8SvYraIpEy8m1Zm8xDv8AabfTWm2Q0NKP0cTd5PFxPFx7yV3W0Wjs4tWaz3TFDFtPMh4N3DxXTlIsbk56ggwb3e6ay0rZJtovkOyxjRkntPgFTmz0wxuy7FhtlnVWv01+oK2TZbMWyHfiRuznz4KvH1mG86if7u79JlpG5hJLUzNP5UrORY7fcQ3pwyGOQ/ZfvHxHxRMOe6ctpu+oqCgwS2WZu3+6N7vgCoS+k2gNAAGAOAClD1AKD4s5TbkLrykX6pDstFW6Jp7mdD/tQamg6XaX85Z6N3bC34blCWYgICAgICAgICDdNOM2LNEfbc53xx8lKJde03HzNgpQRvc0uPmSglkBAQfJPLZpX83Nez1MEezRXMGpiwNweT02/wAW/wDvBBzZAQEBAQEBAQEG9aFr+cpp6B53xnnIx3Hcfjj3oOk0snO0zHZ34wfEILyAgIMaop3F/PQHZlH+JB7BUMqGljxsvxhzCidzHeEfY6A0b6tzhv5zm2/uhU4a8dvT/UupjNFIj43/AHZ0hNW/m2fqWnpuH1j2BXPLZIAaAAMAbgEHqDZtPUrZJaOJ3CWQOd/55INt1tZheNNVDGtzPAOei7cjiPMZCDhiJSduh2YzKRvduHgiGagIIrlGpZbzoLnI27clBMJ3DrDcbLj7tk+SDmujanD6mlJ4gSNHhuPyQbaoSICDdLRVFlHTy42sxhpHw+S8DP8ARmtH5e3h+vFVsFBtXCYMgY7DcFznDc3/AM7F1jibz2Rk1SO6ZnlpbbLUPp4YxVVLxJM5o3vcAAC49wAAC15MvHt7suPHvujY6yeOp9IDyZDxzwI7PBZ6ZbVtyie6+2Otq8ZbrZ66CupBzO6RvrsPEHt7wvWw5q5Y3Hl5eXFbHOpW71q7T2m4S663ikpiB+rdIC8+DRvPuVqtyKm1HU6tfU32cOZDUzObSQk/qoG9Fo8Sck95Xi9ffll18PX6Kmse/lM0EWzGZDxduHgs2OO21957t307TSuja2YktHSDT9UdQXsdJyiupeV1UVm24SmpLUL1p6ut+7bliOx3PG9vxAWtmcy5JbU6W+1lfKwj0SPmhnqe47/cAUS7EiBBjXCrbb7bVVj/AFKeF8rvBoJ+SD4OqZ31NVLUSHL5Xl7j2knJQWkHQ9OP5yw0p7A5vuJUJSiAgICAgICAgIN+tURjtVJGBv5sbu87/mpcuyUkPo9HBD+zja33BEryAgIOc8tWlfzl0FUTQR7VbbSaqHA3loHTb5t3+LQg+RkBAQEBAQEBAQSViuH0beKeoJ6AdsyfuncUHZrbJhz4s5B6QQSKAgICDFrIGuYZm5bIwZBHWgtwekVUY5x+zF143FyDNa1rGhrQA0cAEHqAg2nT78T293Y9o+OEQ6YQCN/BEvnu80LaDUFbRk7McVQ5o7m5yPgUFz0+nYA1u0QBgYagoNzZ9WJx8ThBdhmnm3801jO1xJJ8EEnQvYJHQTNDoZ2lj2u4EEY3/d5oOPXaxy6L1rFC4k0crswSH60bt2D3jgfBBsqhIgIN10hbprrRhoyyGJ5a+THDrwO0ryuqwTfPv209Lps0Vw/luUtVDQQCkoWgBvF/Hf8AM965teKRxo6ik3nldGEknJ3k8SqFwg5dqvVd3v1wdZtJmoMMZ2aiqp3FvOHs2upg8d634aUwx6mSdSxZbWzTwxxth2nk1YXiovdW6aQnJhhccE/aed58veqsv6jPjHH91mPoY83lv1FRxQRQ0lLGI4mANYxvBoXnTM3tufMt8RFI1Hs3Cz241EjHbGWNOGN9o/gtuDFynbJmycYb5S0zaaEMG9x3uPaV69K8Y08u1uU7X105R9ss9LaX1rqZuPS6h1Q/ucQBgd274lBIICDS+Ve5fRfJjfJg4tdJBzDT3vIb80HxoeKAg3vSb9uyBvsSuH3FQlOICAgICAgICBjO7t3IOqWOk5650NNjcHNB8Bv+Sly6oiRAQEFL2Newtc0OaRggjIIQfFvKPpd2kdb3C2taRTF/PUx7Ynb2+7e3yQaogICAgICAgICDqukrp6XaKaYnMkB5qTvxw+GEG3x1MMvqSNJ7DuKC6gICCmUZieO1pQWKH+px+f3oMlAQEGwWR+yymd7Mo/zIOrIOIa/pZafV9XI+JzI5tl8biNzxsgEjzRLWOCDIpZadh2pWlx6iN4Hkgk2VMMnqyNz2HciF1BhawtA1Lo+duAa2hBmhd17hvHm0e8BBptsuENdRwuE0bptgbbA4ZB69yhLN4IJvTFgN/uRjke6OlhbtzyDiB1NHeVxe/GNu6V5S6JJUQ09Kyht8YhpYxsgN3ZH/AJ18SvLy5pt4ejjxRXyxFQuEEZdXRVdM+jcXGKQYl2XFu0PZyOo9a4nJNZ+l16cWjuxqS3iOFsNLTshhb6rWNDWjyXE8rzuXccaxqEhHb2DfI4uPYNwXUY490Tf4Z1NTh8rIYmhu0cbgra13OoV2tqNy3WzU7WzANGGRNwF6mCup7ezzc1twnVqZhAQEBBxz8ou5+jaJoKBpw6rrQSO1rGkn4lqD5jQEG56NfmgqWdkoPvH8lA2REiAgICAgICC/RR87XU8ftSNHxQdl0bTiW7yzEboozjxJx92VKG+ICAgICDjP5QmlPpLTNPqCnZmotztibA3mFx4+Tse8oPmZAQEBAQEBAQEG98lbW1+qo7JI9rG14wx7jjZe0E/dke5B27UOibDaGtxdKtkzxlsWw2Qnv6sDzVGbqaYfu8r8OC+X7WqC318e0aVzpWN7OPuKqxdbjv57O8nSZKfldhbcnetQSO7wNn71fOfHH9UKow5J9mayiqnjJgczucQuJ6rFHu6/bZfhRNTyw7pG4B6+pWY8tMn2yrvjvT7oYdCMUjR2E/erHDIQEBBsVmo6p9LkQuAD8gvGzn3rib1jzLqKWnw6Uy4UzgP0gB7wU9Svyn07fCJ1DHabtQPpKxokHFrwQCw9oK4tmrV1XFaWq2yz6btDmvkgbXSt37cxL/c31VTPV1hd+1mfCRrbNpvVri1kZoq/HRkY0NLvEcHfercXUUyTqPKrJgvjjc+GnXXR1Rp97XVIE8TjhkzR0c9hHUVepYY3IJC0DaqntIy1zcEeaD5vr4209yqY4jhscz2tI7A4gIM2gvV2iljhgmfMXODWxvG3kngB1oPpK1UD7Dp2nt0oYK6RolrSzhtkeqO4cPLvXmdTl3Ooej0+PUblWsbWII6pfJ6S5pdIIuvZCqtvbuutMmnhp9najAd3neV1WK+yJmfdkYJOAMrtw8a9rwSxzXAEjLTneOIQ3tM2imLQ6dzTl25neO1acFJ+5nzW9m5UFN6PT9IdN29y9LHXjDz8luUspWOBAQEBB82/lIXLntR2i2h+RT0rpS3sL3Y+5qDiSAg2vRb+lWR9zXfEj5oNsUJEBAQEBAQEEjYo+cvVMPZJd7gUHbdEw7NFUzEevIG57gP5qUNqQEBAQEGLcrfT3W21NBVsD6epidFI3ta4YKD4e1JZKjTeoq+z1Q/S0kzo8+0Pqu8CMHzQRaAgICAgICAgy7ZcJ7TdKS4Ury2emlbNG4dTmnI+5B9ES3lmo523YEiKrDXsBOdlpG4eS+e6iZtmty+Xu4IiMUcfhLMY2NgYwYaFMRrwiZ2qUgiFD8YIc3LTx3Z+CRaazuCYie0sB9si2M0hAGSdnOR5FbsXW+1/7seXpPejBex0btl7S09hW+totG6yw2rNZ1KldIbDbo47fTbQja+rfvL3DIjHYO/vXndR1O540b8PT6jdmQ6sqncaiT3rHzt8tXCvwoM8ruMsh/vFRyn5Txj4WySeJJ8VCRBXEXiaMxkiQOGzjjnO5TG9xonWu7pNVSQ11G+mqow+ORuHAr3oeI49cLZNQ3aooADI6J+AR1jiD7kE1YrU+Sqigbve9wL3Dg0BEOAcqOnxpzlDu1GxmxBJL6RABw2H9IY8CSPJEti5HtMtnrpdT1se1T0Ltila4bpJyOPg0b/EhZ+oy8Kr8GPnZ1l7nPe57jlzjkleTM7ncvUiNdnihKMuV1mt1dSRi2VdVTTB3OTUzNswkEYy3rB3+5WUpFomd6V2vNZjsvvr4nwuDBLtEYAfE5nHxVV/pjusp9XhdpYOYiAI6R3uUVrqE2ncorVNjrb9bPRaO7S0DgSTsDoy9ziN+PDtV+HJFLbmNqcuObxqJ0kNKWQ260W+0ktc6GMCVzeBOcuPmSpmfVyTKIj08em6U9+sVC4iaqzMw7Oy2NxDcdXBepiw6jbFfnbwyDriyDhNM7whcr+MqvSstu15ZxwFS7/4/wCacZT6Nlt3KBaxwp6s/wB1v4pxk9Gy07lDofq0VSfEtHzTin0ZW3cokH1bdKfGQD5JxPRn5SNr1pbbg4RzE0kx4NlPRPg7h71E1mHNsUx4fMXLNc/pPlRuxa4OjpyynYR9loz8SVCtoKAg2HSEzI7nKxz2t5yLAycZORuQbsoSICAgICAgIJvS8e1dHvxuZEfiQERLuelIua0/AfbLn/H+SkTSCO+n7R/vGm/6gU6l1wt8H0/aP9403/UCak4W+D6ftH+8ab/qBNScLfB9P2j/AHjTf9QJqThb4Pp+0f7xpv8AqBNScLfDgP5QNooamrodSW6oglc8ejVTY3ZORvY4+WR5BNImsx5cPUIEBAQEBAQEBB1Dk7v0H0PLbqqZrH079qPazvY7q8j968vremve/Okb29HpOopWnG86b/T3ynbhpqopG9hfgrJ6WavmstXqYreLQlYK2mqBmOaMns2hlTqfeDcfK9tNLtjO8jOO1c7jwlbe58HS2S+Pr7W/iomdJ8qdmOYc5C/Zd7TfmE1E94O8dpeHYqmOilaBI3iOzvCsxZbUtuFeXFF66lgU8ccFQ41B3sO4AZye1buq6mIpHH+pk6fpp5bt7Mn0uSeURQjZzxceICw0x2tXnPav/f8ADdMxE68yyi9sYDMlzupo3kriZiDW1Y2jvdgdw6lI9QEQ2XTFo557bjMP0bf1I9o+14di3dJg3/mT/wAMfVZtfRDbZJGRRufI4NY0ZJPABeiwOcXivinr6isPRY93R7SAMBTEbTFZtOoQf0zWRSOdTVD6drhjDHYyO9dxWGmuOIhg1FG3UFxidWQx1tUQI2STsEjgM5xk9QySlpisbl1xr8NhlpfR6YUFrpcxU7dljIWADJ9Z2B2leTEevn7+IX7jHTc+61S0V1a1rJKCYtHB24H71fn6OLzypOpc16isdplkTU81PjnonMzwyF518dqTq0NFMlb/AGyxKmf0dgcBlxOAMqq1tLKxtj0wfVTmeXeG+qOrK4rHKdy6t2jUL89VHA9rXZJPHHUFtxdNfLWbVUWvFZ0ute1zQ5rgQeBBVFqzWdT5dx37wl6Ieh22atLXOcW5aGjJIHD3launxzMdvdny276a063XCrmdJDbqohxzuidx9y9XFWaUitp2qteu9wvx6Xvkvq22UfvlrfvK73Dj1K/LDrbZXW52Kullh+05vRPmNynbqLRPhiIkQEBBD3jTFpvYJqqYNmI3TxdF/mevzUTES4tSLOe3nk8udBtS0JFdAN+GDEgHe3r8lzNZU2xTHhqD2PjeWPaWuacFrhghcqlKCat2pa2hwyQ+kQj6rzvHgUG22+9UNyAEUmxL+yfud5dqhKQQEBAQEBBs+lIsQ1U3a5rB5DPzUol3OzR81ZqNn/BafeMoM5BwtWtwgICAgwL1QxXKzVdJKDsyRnBAyQ4bwR5hRPhzaNxpyF+k68eq+nd4Px94VbGsP01dWcKcP/deCgx32W5R+tRTeTc/cgxn0lTH69PK3xYQgtFpHEEeKDxAQEBBJWOt9Cu0MhOI3HYf4FB0FQkwOxBW2SRp6Ejx+64qJiJ8wmJmPEr30tW04z9ITRj7UxA+K5nFSfMQ6jJePEsc609DeXfTA2uvZw/PuCr/AGuH/a7/AHOX/csS8qL2Pa9rnTvbwPMhq4nosU99Oo6vJDKs/KJV3+/0tDJQwRNlJaZGk7WACeHDqV2LDSkcfMflMdRa1u7e4p3RRkMwC7i7rXm9dlvbLNIjtD0cNIiu5XmVjYWnYi6R4uc7JKy4q3vPGkbl3bUd7SqNyp4ojNVS7DW7yXENY3/zvVuTBkpbVomf48OItWY3EsyzXOzXa4GlN1pYugXNPPs3nsGSrMGGcltWiYU5s0Y67rMS2c6Ugk2XmeWaLOdlrgGu8cD5rX+xx+8yy/vL+0QnBUVUbAxjGtY0YAa3cAtkRqNQyTMz3liVZNY0MqcvaDnZO4e5ShhutdA8hz6SFxHDablNpi0x4X47VCB+joIx4Qj8FO08pn3XJbbUmBwp6drH46O4NCqy1tauqu8V4rbdnlusVRRwkO2DI45c7PwXHT4fSr38us+X1LdvDPFslPF7B71eoVG0te0tkkDmniNncVExExqUxMxO4Q50Fbnyue+oqi0nIaHDd3ZxlYZ/T8czvctsddkiNahnQaStUDAwRSOA9qQq2vR4ojWldurySut0xZQ4uNvhc48S/LvvWmscY418Kpy3nzLMhtlDTt2YaOnYPsxgJNYmdzDnnb5ZTWhow0ADuCa058vVIIKXMa9pa5oc08QRkFBB1+j7PX5d6PzEh+vAdn4cFPKXcZLQ1iv0BWw5dRVEdQ3qa/oO/BdRZbGaPdrVZbq23v2aullh73N3Hz4LrcLYtE+GKiRAQRd209a72witpWukxumZ0Xjz6/PKTG3NqRby5/eeTivpNqW2yemQjfsHoyDy4Hy9y4mqi2KY8NLlhlgkdHLG6ORpw5rxgjyXKpSCQcjignLdqiso9mOf+kQjqeekPA/ig2u33iiuQAglAk64n7nfz8lCWegICAg3HTTNmzh3W+Rx+SlEu5UzdilhZ7LGj4ILqDhatbhAQEBAQWn00EnrwxuPewJqEcY+Fh1roX8aZg8MhRxhz6dfhadY6F3BsjfB6jjCPSqsusEJ9Solb44KcIR6MMeTTQf/AG0Tv34lHBzOH8sGXSDX8aaik/u4+ScJc+jZhS6JiPG2Rn/lvx81HGUenZgy6Jphxoqpn7rifxUalzwt8MCXRlKP7WqjP2mg/IIjUsZ+j2/2dd/FH/NBcqtSPtzzRupxLNCAx0hdgOIHHCIYJ1Ldap2zTQsBPARxlx+aaT3X47brC5Do09dsntHNj44U6l1FLT7MuHk5vtS4OqZaeLt5yUvPwyp4y6jDZLU3JbEMGqujz2iGLHxJ+Sni6jD8ymKbk80/BjnIp6gj9pLge5uFPGHcYqpqisdqtzxJR2+nhkHB7WdIeZ3qdQ7isR4SClIoFEsUc0T4pWNkjeNlzHDIcOwhCY2gqnROnqr1rc2M9sL3M+eFHGHE46/CxBo99ucHWfUF2t5HARzEgeQwo4uJwwlqe7cpFs/q2p6a4MHBldACT54z8VHFzOGfZKwcp2tKTDbnpKirm/WfRVBYfcSVHGXM4rQk6XlmsDHj6XsV5trgd5fT7bPeMH4KNOOMx5bdbeVLRN12RT6jomOPBk7jCfDpgIhtFPWU1YzbpqiKdntRPDh8EF9AQEBAQEBAQMoPMoLM1bS0wJnqYYgOJfIG/eUEPV640rQ5FTqK1xkdRqmZ92UEJV8sWgqTO1qCKQjqhikf8Q3CCCq+X7RLWujYy4VYO7ZbTDB/iIQajcOVDTt0eTbtGXbnDwfE8Rg+QBC6iZW1veEjuO8Agd67aRAQEGBdLJbrzHsV9KyU4wJOD2+DhvSY25tWLeXP7zya1cG1LaZvSo+PMyYbIPA8D8FxNVNsM+zSKimnpJnQ1EL4pW8WPaQR5FcqZjS2HFrgWkgjgQg2G1anq4ZY4KkieIuDdpx6TfPr80G6ncSFCRAQb1p5n+iKMe183FSh21u5o8EHqDhatbhAQEBAQEBAQEBAQEBA48d6C26CF/rxRu8WhNQjUMR9ktUk/PyW2lfLjG26IEpqEcK/DNijZC3ZijZGOxjQ37kdKuPHegICAgICAgICAgIGR2hA2t2Nrd2ZQYdTa7bWAipoaWXPW+JpKahE1ifMI/8ANKzxyGSkjnopD9ekqHxkfHCjUOJxVSNK/VFtx9G6zujQ3gysa2pb4dIKOLmcMe0pmm13r2jwJmWS5sHWWyU7z7sj4KOLmcM+yXpuVqtiwLpo65MA4voZGVA924qNS4nHaGe/lj0tFEDK26slP9i63Sh4+GPioc6lHVHLdaxuotOaiqj3UeyD8SiNI6flmvsjf6Bye3V56jKXD7mInUo+blR5TqkYo9Cth7DLHI75hDUo+TVfLbWnEVthowesQRNx/G4qdJ4yxX0PLNcDmo1D6ODx2KhjMfwBNJ4Sx38nOt685uWrqh+eI9Ikd95U6T6cfIzkVEjg6sus87v3gPvymodcK/KQg5G7PFjbbzh+3M75AKdQnjRKQcmNmgxs0VDkdboy/wC8p2T9Pwk4NHUsGOa9Hj/5dO0KduuUe0MsacaNxrJMdzcfNNp5qhpun66iY+ACbRzlUNO0Y4yTHzH4Js5yrFgoRxEp8XptHOVYsdvH9k4+Lyo2cpVizW8f6sD4uP4ps5SqFqoBwpIvMJtHKUPqzT9nrdM3F1TbaaR8NLLJE8sw5jg0kEHiFEubd47vltcqXoJDgRxG9B1OJ4khjkHBzQ73hQlWgIN+07vttv8AL/MpQ7UgIOQfm/Xf8H+P+Ss22c4ejT1b7UP8R/BNnOHv5u1f7SH3n8E2c4e/m5Vftofj+CbRzhUNN1HXUQ+4ps5w9/NufrqYv4SmznD3825euqj/AICmzm9Gmn9dU3+A/imzm9Gmj11f/wDX/NNnN6NNDrqz/wBP+abOar82mf7U7+AJtHN7+bcX+1SfwBNnN7+bcH+0S/whNnN7+blN+3m9wTZze/m5S/tpveE2c5ejTtH+0n/iH4Js5yqGnqL2pv4h+CbOcvRp+h/438f8k2c5eiwUHsyn/wCRNo5y9FioP2b/APqFRs5S9+g7f+xd/GU2cpe/Qtv/ANn/AMZTZylULNb/APZh/EfxTZyl79EW/wD2VnvP4ps5S9+iqAf6pH8U2cpei2UA/wBUi9ybRyl79HUQ4UkP8KbNyqFBRjhSw/wBDcvRRUo/1aH+AJs3KoUtOP8AV4v4AhuXvo8H7CL+AIbe8zEOEUf8IRG3vNsH1GfwhB7st9lvuQMDsHuQeoPdt3tO96Btv9t38RQC5x4uPvQeYQMDsQEBAQEBAQEBAQEBAQEEbqL/ANMXf/2U3+QqET4fJJXKkQdKs8nO2ajf180AfLd8lCWagIN600/atdGfZfj3OUoduHAICDSF2vEBAQEBAQEBAQEBAQEBAQEBAQEBAQEBAQEBAQEBAQEBAQEBAQEBAQEBAQEBAQEBAQEBAQEBBG6i/wDTF3/9lN/kKhE+HySVypEG/wCl5OcsUQz6j3N+OfmoSmEBBtulZ80Eked8UufIjPyUol3mM5jae0BBUg0hdrxAQEBAQEBAQEBAQEBAQEBAQEBAQEBAQEBAQEBAQEBAQEBAQEBAQEBAQEBAQEBAQEBAQEBAQRuov/TF3/8AZTf5CoRPh8klcqRBuujiTbJweAm3e4KBsSJEE9pV7hWVDM9F0WSO8H+alEvoSjJdRQE8TG0/BBeQf//Z"/>
          <p:cNvSpPr>
            <a:spLocks noChangeAspect="1"/>
          </p:cNvSpPr>
          <p:nvPr/>
        </p:nvSpPr>
        <p:spPr>
          <a:xfrm>
            <a:off x="155575" y="71278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7109" name="Picture 6" descr="https://ss0.bdstatic.com/70cFvHSh_Q1YnxGkpoWK1HF6hhy/it/u=3498584344,3763426542&amp;fm=26&amp;gp=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313" y="1785938"/>
            <a:ext cx="4895850" cy="3143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圆角矩形标注 7"/>
          <p:cNvSpPr/>
          <p:nvPr/>
        </p:nvSpPr>
        <p:spPr>
          <a:xfrm>
            <a:off x="4873625" y="1458913"/>
            <a:ext cx="4056063" cy="3327400"/>
          </a:xfrm>
          <a:prstGeom prst="wedgeRoundRectCallout">
            <a:avLst>
              <a:gd name="adj1" fmla="val -64792"/>
              <a:gd name="adj2" fmla="val 395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76225" fontAlgn="base"/>
            <a:r>
              <a:rPr altLang="en-US" sz="2800" b="1" strike="noStrike" noProof="1" smtClean="0">
                <a:solidFill>
                  <a:schemeClr val="tx1"/>
                </a:solidFill>
                <a:latin typeface="+mn-ea"/>
              </a:rPr>
              <a:t>根据牛顿第二定律，即使再小的力也可以产生加速度，那么我们用一个较小的力来水平推桌子，为什么没有推动呢</a:t>
            </a:r>
            <a:r>
              <a:rPr lang="en-US" altLang="zh-CN" sz="2800" b="1" strike="noStrike" noProof="1" smtClean="0">
                <a:solidFill>
                  <a:schemeClr val="tx1"/>
                </a:solidFill>
                <a:latin typeface="+mn-ea"/>
              </a:rPr>
              <a:t>?</a:t>
            </a:r>
            <a:r>
              <a:rPr altLang="en-US" sz="2800" b="1" strike="noStrike" noProof="1" smtClean="0">
                <a:solidFill>
                  <a:schemeClr val="tx1"/>
                </a:solidFill>
                <a:latin typeface="+mn-ea"/>
              </a:rPr>
              <a:t>这和牛顿第二定律是不是矛盾</a:t>
            </a:r>
            <a:r>
              <a:rPr lang="en-US" altLang="zh-CN" sz="2800" b="1" strike="noStrike" noProof="1" smtClean="0">
                <a:solidFill>
                  <a:schemeClr val="tx1"/>
                </a:solidFill>
                <a:latin typeface="+mn-ea"/>
              </a:rPr>
              <a:t>?</a:t>
            </a:r>
            <a:endParaRPr lang="en-US" altLang="zh-CN" sz="2800" b="1" strike="noStrike" noProof="1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09537" y="5122863"/>
            <a:ext cx="9364663" cy="8302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base"/>
            <a:r>
              <a:rPr lang="zh-CN" altLang="en-US" sz="3600" b="1" strike="noStrike" noProof="1"/>
              <a:t>不矛盾，因为牛顿第二定律中的力是</a:t>
            </a:r>
            <a:r>
              <a:rPr lang="zh-CN" altLang="en-US" sz="4800" b="1" strike="noStrike" noProof="1" smtClean="0">
                <a:solidFill>
                  <a:srgbClr val="C00000"/>
                </a:solidFill>
              </a:rPr>
              <a:t>合外力</a:t>
            </a:r>
            <a:endParaRPr lang="zh-CN" altLang="en-US" sz="4800" b="1" strike="noStrike" noProof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1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8129" name="Object 3"/>
          <p:cNvGraphicFramePr>
            <a:graphicFrameLocks noChangeAspect="1"/>
          </p:cNvGraphicFramePr>
          <p:nvPr/>
        </p:nvGraphicFramePr>
        <p:xfrm>
          <a:off x="2978150" y="598488"/>
          <a:ext cx="2360613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508000" imgH="177165" progId="Equation.3">
                  <p:embed/>
                </p:oleObj>
              </mc:Choice>
              <mc:Fallback>
                <p:oleObj name="" r:id="rId1" imgW="508000" imgH="177165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78150" y="598488"/>
                        <a:ext cx="2360613" cy="827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66700" y="750888"/>
            <a:ext cx="2428875" cy="5222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altLang="en-US" sz="2800" strike="noStrike" noProof="1" smtClean="0">
                <a:latin typeface="黑体" panose="02010609060101010101" pitchFamily="2" charset="-122"/>
                <a:ea typeface="黑体" panose="02010609060101010101" pitchFamily="2" charset="-122"/>
              </a:rPr>
              <a:t>数学表达式</a:t>
            </a:r>
            <a:endParaRPr lang="zh-CN" altLang="en-US" sz="2800" strike="noStrike" noProof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63675" y="1624013"/>
            <a:ext cx="6643688" cy="5826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altLang="en-US" sz="3200" strike="noStrike" noProof="1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F</a:t>
            </a:r>
            <a:r>
              <a:rPr altLang="en-US" sz="3200" strike="noStrike" noProof="1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指的是物体所受的合外力</a:t>
            </a:r>
            <a:endParaRPr lang="en-US" altLang="en-US" sz="3200" strike="noStrike" noProof="1" smtClean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163" y="3952875"/>
            <a:ext cx="8215313" cy="1076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altLang="zh-CN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合外力恒定不变，加速度恒定不变，物体做匀变速直线运动</a:t>
            </a:r>
            <a:endParaRPr lang="en-US" altLang="zh-CN" sz="3200" strike="noStrike" noProof="1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1163" y="5262563"/>
            <a:ext cx="8215313" cy="1076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altLang="zh-CN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合外力随着时间的改变，加速度也随着时间的改变</a:t>
            </a:r>
            <a:endParaRPr lang="en-US" altLang="zh-CN" sz="3200" strike="noStrike" noProof="1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1163" y="3230563"/>
            <a:ext cx="8250238" cy="5826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F</a:t>
            </a:r>
            <a:r>
              <a:rPr lang="en-US" altLang="zh-CN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=0</a:t>
            </a:r>
            <a:r>
              <a:rPr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时，</a:t>
            </a:r>
            <a:r>
              <a:rPr lang="en-US" altLang="zh-CN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a=0</a:t>
            </a:r>
            <a:r>
              <a:rPr altLang="en-US" sz="3200" strike="noStrike" noProof="1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，物体保持静止或匀速直线运动</a:t>
            </a:r>
            <a:endParaRPr lang="en-US" altLang="en-US" sz="3200" strike="noStrike" noProof="1" smtClean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  <p:bldP spid="15" grpId="1" bldLvl="0" animBg="1"/>
      <p:bldP spid="23" grpId="2" bldLvl="0" animBg="1"/>
      <p:bldP spid="24" grpId="3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7325" y="352425"/>
            <a:ext cx="1639888" cy="666750"/>
          </a:xfrm>
          <a:solidFill>
            <a:schemeClr val="accent2"/>
          </a:solidFill>
          <a:ln w="12700">
            <a:solidFill>
              <a:schemeClr val="accent2">
                <a:shade val="50000"/>
              </a:schemeClr>
            </a:solidFill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altLang="en-US" sz="4400" b="0" i="0" u="none" strike="noStrike" kern="1200" cap="none" spc="0" normalizeH="0" baseline="0" noProof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例题</a:t>
            </a:r>
            <a:r>
              <a:rPr kumimoji="0" lang="en-US" sz="4400" b="0" i="0" u="none" strike="noStrike" kern="1200" cap="none" spc="0" normalizeH="0" baseline="0" noProof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1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154" name="文本占位符 2"/>
          <p:cNvSpPr txBox="1"/>
          <p:nvPr/>
        </p:nvSpPr>
        <p:spPr>
          <a:xfrm>
            <a:off x="0" y="1295400"/>
            <a:ext cx="8786813" cy="23479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>
              <a:buClr>
                <a:schemeClr val="accent2"/>
              </a:buClr>
              <a:buSzPct val="60000"/>
            </a:pP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    在平直路面上，质量为</a:t>
            </a:r>
            <a:r>
              <a:rPr lang="en-US" altLang="zh-CN" sz="2400" b="1">
                <a:latin typeface="仿宋" panose="02010609060101010101" pitchFamily="49" charset="-122"/>
                <a:ea typeface="仿宋" panose="02010609060101010101" pitchFamily="49" charset="-122"/>
              </a:rPr>
              <a:t>1100 kg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的汽车在进行研发的测试，当速度达到</a:t>
            </a:r>
            <a:r>
              <a:rPr lang="en-US" altLang="zh-CN" sz="2400" b="1">
                <a:latin typeface="仿宋" panose="02010609060101010101" pitchFamily="49" charset="-122"/>
                <a:ea typeface="仿宋" panose="02010609060101010101" pitchFamily="49" charset="-122"/>
              </a:rPr>
              <a:t>100 km/h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时取消动力，经过</a:t>
            </a:r>
            <a:r>
              <a:rPr lang="en-US" altLang="zh-CN" sz="2400" b="1">
                <a:latin typeface="仿宋" panose="02010609060101010101" pitchFamily="49" charset="-122"/>
                <a:ea typeface="仿宋" panose="02010609060101010101" pitchFamily="49" charset="-122"/>
              </a:rPr>
              <a:t>70 s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停了下来。汽车受到的阻力是多少？重新起步加速时牵引力为</a:t>
            </a:r>
            <a:r>
              <a:rPr lang="en-US" altLang="zh-CN" sz="2400" b="1">
                <a:latin typeface="仿宋" panose="02010609060101010101" pitchFamily="49" charset="-122"/>
                <a:ea typeface="仿宋" panose="02010609060101010101" pitchFamily="49" charset="-122"/>
              </a:rPr>
              <a:t>2000 N</a:t>
            </a:r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，产生的加速度是多少？假定试车过程中汽车受到的阻力不变。</a:t>
            </a:r>
            <a:endParaRPr lang="zh-CN" altLang="en-US" sz="2400" b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642938" y="1177925"/>
            <a:ext cx="8429625" cy="460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6" name="圆角矩形 5"/>
          <p:cNvSpPr/>
          <p:nvPr/>
        </p:nvSpPr>
        <p:spPr>
          <a:xfrm>
            <a:off x="0" y="1177925"/>
            <a:ext cx="714375" cy="460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7" name="矩形 6"/>
          <p:cNvSpPr/>
          <p:nvPr/>
        </p:nvSpPr>
        <p:spPr>
          <a:xfrm>
            <a:off x="357188" y="2857500"/>
            <a:ext cx="6143625" cy="8302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解：以汽车为研究对象。设</a:t>
            </a:r>
            <a:r>
              <a:rPr lang="zh-CN" altLang="en-US" sz="2400" u="sng">
                <a:latin typeface="楷体" panose="02010609060101010101" pitchFamily="49" charset="-122"/>
                <a:ea typeface="楷体" panose="02010609060101010101" pitchFamily="49" charset="-122"/>
              </a:rPr>
              <a:t>汽车运动方向为</a:t>
            </a:r>
            <a:r>
              <a:rPr lang="en-US" altLang="zh-CN" sz="2400" u="sng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zh-CN" altLang="en-US" sz="2400" u="sng">
                <a:latin typeface="楷体" panose="02010609060101010101" pitchFamily="49" charset="-122"/>
                <a:ea typeface="楷体" panose="02010609060101010101" pitchFamily="49" charset="-122"/>
              </a:rPr>
              <a:t>轴正方向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，建立一维坐标系。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3174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43688" y="2928938"/>
            <a:ext cx="2219325" cy="904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>
            <a:off x="-60325" y="3598863"/>
            <a:ext cx="8990013" cy="830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   取消动力后，汽车做匀减速直线运动。初速度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v</a:t>
            </a:r>
            <a:r>
              <a:rPr lang="en-US" altLang="zh-CN" sz="2400" baseline="-2500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＝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100 km/h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＝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27.8 m/s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，末速度为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，滑行时间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t 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＝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70 s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85813" y="4429125"/>
            <a:ext cx="7072312" cy="642938"/>
            <a:chOff x="1000100" y="3571882"/>
            <a:chExt cx="7072362" cy="642942"/>
          </a:xfrm>
        </p:grpSpPr>
        <p:sp>
          <p:nvSpPr>
            <p:cNvPr id="49161" name="矩形 9"/>
            <p:cNvSpPr/>
            <p:nvPr/>
          </p:nvSpPr>
          <p:spPr>
            <a:xfrm>
              <a:off x="1000100" y="3643320"/>
              <a:ext cx="7072362" cy="4603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根据速度与时间的关系式，加速度为</a:t>
              </a:r>
              <a:endParaRPr lang="zh-CN"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49162" name="对象 10"/>
            <p:cNvGraphicFramePr>
              <a:graphicFrameLocks noChangeAspect="1"/>
            </p:cNvGraphicFramePr>
            <p:nvPr/>
          </p:nvGraphicFramePr>
          <p:xfrm>
            <a:off x="6072198" y="3571882"/>
            <a:ext cx="1783646" cy="642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2" imgW="26212800" imgH="9448800" progId="Equation.3">
                    <p:embed/>
                  </p:oleObj>
                </mc:Choice>
                <mc:Fallback>
                  <p:oleObj name="" r:id="rId2" imgW="26212800" imgH="9448800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6072198" y="3571882"/>
                          <a:ext cx="1783646" cy="64294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785813" y="4857750"/>
            <a:ext cx="6215062" cy="642938"/>
            <a:chOff x="1000100" y="4000510"/>
            <a:chExt cx="6215106" cy="642937"/>
          </a:xfrm>
        </p:grpSpPr>
        <p:sp>
          <p:nvSpPr>
            <p:cNvPr id="49164" name="矩形 11"/>
            <p:cNvSpPr/>
            <p:nvPr/>
          </p:nvSpPr>
          <p:spPr>
            <a:xfrm>
              <a:off x="1000100" y="4110349"/>
              <a:ext cx="6215106" cy="4603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汽车受到的阻力为</a:t>
              </a:r>
              <a:endParaRPr lang="zh-CN"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49165" name="对象 12"/>
            <p:cNvGraphicFramePr>
              <a:graphicFrameLocks noChangeAspect="1"/>
            </p:cNvGraphicFramePr>
            <p:nvPr/>
          </p:nvGraphicFramePr>
          <p:xfrm>
            <a:off x="3643306" y="4000510"/>
            <a:ext cx="3403600" cy="642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4" imgW="49987200" imgH="9448800" progId="Equation.3">
                    <p:embed/>
                  </p:oleObj>
                </mc:Choice>
                <mc:Fallback>
                  <p:oleObj name="" r:id="rId4" imgW="49987200" imgH="9448800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643306" y="4000510"/>
                          <a:ext cx="3403600" cy="6429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矩形 15"/>
          <p:cNvSpPr/>
          <p:nvPr/>
        </p:nvSpPr>
        <p:spPr>
          <a:xfrm>
            <a:off x="785813" y="5429250"/>
            <a:ext cx="81438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汽车受到的阻力是</a:t>
            </a:r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437 N</a:t>
            </a: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，负号表示方向与运动方向相反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圆角矩形标注 16"/>
          <p:cNvSpPr/>
          <p:nvPr/>
        </p:nvSpPr>
        <p:spPr>
          <a:xfrm>
            <a:off x="4071938" y="1987550"/>
            <a:ext cx="3357563" cy="714375"/>
          </a:xfrm>
          <a:prstGeom prst="wedgeRoundRectCallout">
            <a:avLst>
              <a:gd name="adj1" fmla="val -16943"/>
              <a:gd name="adj2" fmla="val 9297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altLang="en-US" sz="2400" strike="noStrike" noProof="1" smtClean="0"/>
              <a:t>矢量运算，取正方向</a:t>
            </a:r>
            <a:endParaRPr lang="zh-CN" altLang="en-US" sz="2400" strike="noStrike" noProof="1"/>
          </a:p>
        </p:txBody>
      </p:sp>
      <p:sp>
        <p:nvSpPr>
          <p:cNvPr id="18" name="圆角矩形标注 17"/>
          <p:cNvSpPr/>
          <p:nvPr/>
        </p:nvSpPr>
        <p:spPr>
          <a:xfrm>
            <a:off x="6284913" y="2701925"/>
            <a:ext cx="2786063" cy="714375"/>
          </a:xfrm>
          <a:prstGeom prst="wedgeRoundRectCallout">
            <a:avLst>
              <a:gd name="adj1" fmla="val -16943"/>
              <a:gd name="adj2" fmla="val 9297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altLang="en-US" sz="2400" strike="noStrike" noProof="1" smtClean="0"/>
              <a:t>注意单位统一</a:t>
            </a:r>
            <a:endParaRPr lang="zh-CN" altLang="en-US" sz="2400" strike="noStrike" noProof="1"/>
          </a:p>
        </p:txBody>
      </p:sp>
      <p:sp>
        <p:nvSpPr>
          <p:cNvPr id="19" name="圆角矩形标注 18"/>
          <p:cNvSpPr/>
          <p:nvPr/>
        </p:nvSpPr>
        <p:spPr>
          <a:xfrm>
            <a:off x="1285875" y="4500563"/>
            <a:ext cx="2786063" cy="714375"/>
          </a:xfrm>
          <a:prstGeom prst="wedgeRoundRectCallout">
            <a:avLst>
              <a:gd name="adj1" fmla="val -16943"/>
              <a:gd name="adj2" fmla="val 9297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altLang="en-US" sz="2400" strike="noStrike" noProof="1" smtClean="0"/>
              <a:t>必要的文字说明</a:t>
            </a:r>
            <a:endParaRPr lang="zh-CN" altLang="en-US" sz="2400" strike="noStrike" noProof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1"/>
      <p:bldP spid="16" grpId="2"/>
      <p:bldP spid="17" grpId="3" bldLvl="0" animBg="1"/>
      <p:bldP spid="18" grpId="4" bldLvl="0" animBg="1"/>
      <p:bldP spid="19" grpId="5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 txBox="1"/>
          <p:nvPr/>
        </p:nvSpPr>
        <p:spPr>
          <a:xfrm>
            <a:off x="0" y="1223645"/>
            <a:ext cx="8786495" cy="24193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buClr>
                <a:schemeClr val="accent2"/>
              </a:buClr>
              <a:buSzPct val="60000"/>
              <a:defRPr/>
            </a:pPr>
            <a:r>
              <a:rPr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    在平直路面上，质量为</a:t>
            </a:r>
            <a:r>
              <a:rPr lang="en-US" altLang="zh-CN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1100 kg</a:t>
            </a:r>
            <a:r>
              <a:rPr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的汽车在进行研发的测试，当速度达到</a:t>
            </a:r>
            <a:r>
              <a:rPr lang="en-US" altLang="zh-CN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100 km/h</a:t>
            </a:r>
            <a:r>
              <a:rPr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时取消动力，经过</a:t>
            </a:r>
            <a:r>
              <a:rPr lang="en-US" altLang="zh-CN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70 s</a:t>
            </a:r>
            <a:r>
              <a:rPr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停了下来。汽车受到的阻力是多少？重新起步加速时牵引力为</a:t>
            </a:r>
            <a:r>
              <a:rPr lang="en-US" altLang="zh-CN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2000 N</a:t>
            </a:r>
            <a:r>
              <a:rPr altLang="en-US" sz="2400" b="1" smtClean="0">
                <a:latin typeface="仿宋" panose="02010609060101010101" pitchFamily="49" charset="-122"/>
                <a:ea typeface="仿宋" panose="02010609060101010101" pitchFamily="49" charset="-122"/>
              </a:rPr>
              <a:t>，产生的加速度是多少？假定试车过程中汽车受到的阻力不变。</a:t>
            </a:r>
            <a:endParaRPr altLang="en-US" sz="2400" b="1" smtClean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714348" y="1178547"/>
            <a:ext cx="8429652" cy="4571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0" y="1178547"/>
            <a:ext cx="714348" cy="457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28596" y="2812953"/>
            <a:ext cx="607223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解：以汽车为研究对象。设</a:t>
            </a:r>
            <a:r>
              <a:rPr altLang="en-US" sz="2400" u="sng" smtClean="0">
                <a:latin typeface="楷体" panose="02010609060101010101" pitchFamily="49" charset="-122"/>
                <a:ea typeface="楷体" panose="02010609060101010101" pitchFamily="49" charset="-122"/>
              </a:rPr>
              <a:t>汽车运动方向为</a:t>
            </a:r>
            <a:r>
              <a:rPr lang="en-US" altLang="zh-CN" sz="2400" u="sng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altLang="en-US" sz="2400" u="sng" smtClean="0">
                <a:latin typeface="楷体" panose="02010609060101010101" pitchFamily="49" charset="-122"/>
                <a:ea typeface="楷体" panose="02010609060101010101" pitchFamily="49" charset="-122"/>
              </a:rPr>
              <a:t>轴正方向</a:t>
            </a:r>
            <a:r>
              <a:rPr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，建立一维坐标系。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4" name="组合 14"/>
          <p:cNvGrpSpPr/>
          <p:nvPr/>
        </p:nvGrpSpPr>
        <p:grpSpPr>
          <a:xfrm>
            <a:off x="644181" y="3643299"/>
            <a:ext cx="7499381" cy="460375"/>
            <a:chOff x="1000100" y="3643320"/>
            <a:chExt cx="7499381" cy="460375"/>
          </a:xfrm>
        </p:grpSpPr>
        <p:sp>
          <p:nvSpPr>
            <p:cNvPr id="10" name="矩形 9"/>
            <p:cNvSpPr/>
            <p:nvPr/>
          </p:nvSpPr>
          <p:spPr>
            <a:xfrm>
              <a:off x="1000100" y="3643320"/>
              <a:ext cx="7072362" cy="4603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sz="2400" smtClean="0">
                  <a:latin typeface="楷体" panose="02010609060101010101" pitchFamily="49" charset="-122"/>
                  <a:ea typeface="楷体" panose="02010609060101010101" pitchFamily="49" charset="-122"/>
                </a:rPr>
                <a:t>重新起步后，汽车所受的合力为</a:t>
              </a:r>
              <a:endParaRPr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1" name="对象 10"/>
            <p:cNvGraphicFramePr>
              <a:graphicFrameLocks noChangeAspect="1"/>
            </p:cNvGraphicFramePr>
            <p:nvPr/>
          </p:nvGraphicFramePr>
          <p:xfrm>
            <a:off x="5429256" y="3714758"/>
            <a:ext cx="3070225" cy="373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公式" r:id="rId1" imgW="45110400" imgH="5486400" progId="Equation.3">
                    <p:embed/>
                  </p:oleObj>
                </mc:Choice>
                <mc:Fallback>
                  <p:oleObj name="公式" r:id="rId1" imgW="45110400" imgH="54864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429256" y="3714758"/>
                          <a:ext cx="3070225" cy="3730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13"/>
          <p:cNvGrpSpPr/>
          <p:nvPr/>
        </p:nvGrpSpPr>
        <p:grpSpPr>
          <a:xfrm>
            <a:off x="617511" y="4087824"/>
            <a:ext cx="7526375" cy="665162"/>
            <a:chOff x="1000100" y="4000510"/>
            <a:chExt cx="7526375" cy="665162"/>
          </a:xfrm>
        </p:grpSpPr>
        <p:sp>
          <p:nvSpPr>
            <p:cNvPr id="12" name="矩形 11"/>
            <p:cNvSpPr/>
            <p:nvPr/>
          </p:nvSpPr>
          <p:spPr>
            <a:xfrm>
              <a:off x="1000100" y="4110349"/>
              <a:ext cx="6215106" cy="4603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sz="2400" smtClean="0">
                  <a:latin typeface="楷体" panose="02010609060101010101" pitchFamily="49" charset="-122"/>
                  <a:ea typeface="楷体" panose="02010609060101010101" pitchFamily="49" charset="-122"/>
                </a:rPr>
                <a:t>由牛顿第二定律可以得到汽车的加速度</a:t>
              </a:r>
              <a:endParaRPr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3" name="对象 12"/>
            <p:cNvGraphicFramePr>
              <a:graphicFrameLocks noChangeAspect="1"/>
            </p:cNvGraphicFramePr>
            <p:nvPr/>
          </p:nvGraphicFramePr>
          <p:xfrm>
            <a:off x="6429388" y="4000510"/>
            <a:ext cx="2097087" cy="665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公式" r:id="rId3" imgW="30784800" imgH="9753600" progId="Equation.3">
                    <p:embed/>
                  </p:oleObj>
                </mc:Choice>
                <mc:Fallback>
                  <p:oleObj name="公式" r:id="rId3" imgW="30784800" imgH="9753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429388" y="4000510"/>
                          <a:ext cx="2097087" cy="6651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矩形 15"/>
          <p:cNvSpPr/>
          <p:nvPr/>
        </p:nvSpPr>
        <p:spPr>
          <a:xfrm>
            <a:off x="643578" y="4885050"/>
            <a:ext cx="81439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重新起步产生的加速度是</a:t>
            </a:r>
            <a:r>
              <a:rPr lang="en-US" altLang="zh-CN" sz="2400" smtClean="0">
                <a:latin typeface="楷体" panose="02010609060101010101" pitchFamily="49" charset="-122"/>
                <a:ea typeface="楷体" panose="02010609060101010101" pitchFamily="49" charset="-122"/>
              </a:rPr>
              <a:t>1.42 m/s</a:t>
            </a:r>
            <a:r>
              <a:rPr lang="en-US" altLang="zh-CN" sz="2400" baseline="3000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altLang="en-US" sz="2400" smtClean="0">
                <a:latin typeface="楷体" panose="02010609060101010101" pitchFamily="49" charset="-122"/>
                <a:ea typeface="楷体" panose="02010609060101010101" pitchFamily="49" charset="-122"/>
              </a:rPr>
              <a:t>，方向与运动方向相同。</a:t>
            </a:r>
            <a:endParaRPr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6501461" y="2903217"/>
            <a:ext cx="2286016" cy="81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标题 13"/>
          <p:cNvSpPr>
            <a:spLocks noGrp="1"/>
          </p:cNvSpPr>
          <p:nvPr>
            <p:ph type="title"/>
          </p:nvPr>
        </p:nvSpPr>
        <p:spPr>
          <a:xfrm>
            <a:off x="187325" y="352425"/>
            <a:ext cx="1639888" cy="666750"/>
          </a:xfrm>
          <a:solidFill>
            <a:schemeClr val="accent2"/>
          </a:solidFill>
          <a:ln w="12700">
            <a:solidFill>
              <a:schemeClr val="accent2">
                <a:shade val="50000"/>
              </a:schemeClr>
            </a:solidFill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altLang="en-US" sz="4400" b="0" i="0" u="none" strike="noStrike" kern="1200" cap="none" spc="0" normalizeH="0" baseline="0" noProof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例题</a:t>
            </a:r>
            <a:r>
              <a:rPr kumimoji="0" lang="en-US" sz="4400" b="0" i="0" u="none" strike="noStrike" kern="1200" cap="none" spc="0" normalizeH="0" baseline="0" noProof="1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1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1"/>
    </p:bldLst>
  </p:timing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1704</Words>
  <Application>WPS 演示</Application>
  <PresentationFormat>在屏幕上显示</PresentationFormat>
  <Paragraphs>156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19</vt:i4>
      </vt:variant>
      <vt:variant>
        <vt:lpstr>幻灯片标题</vt:lpstr>
      </vt:variant>
      <vt:variant>
        <vt:i4>13</vt:i4>
      </vt:variant>
    </vt:vector>
  </HeadingPairs>
  <TitlesOfParts>
    <vt:vector size="51" baseType="lpstr">
      <vt:lpstr>Arial</vt:lpstr>
      <vt:lpstr>宋体</vt:lpstr>
      <vt:lpstr>Wingdings</vt:lpstr>
      <vt:lpstr>Times New Roman</vt:lpstr>
      <vt:lpstr>楷体_GB2312</vt:lpstr>
      <vt:lpstr>新宋体</vt:lpstr>
      <vt:lpstr>微软雅黑</vt:lpstr>
      <vt:lpstr>仿宋</vt:lpstr>
      <vt:lpstr>Monotype Corsiva</vt:lpstr>
      <vt:lpstr>华文行楷</vt:lpstr>
      <vt:lpstr>黑体</vt:lpstr>
      <vt:lpstr>Comic Sans MS</vt:lpstr>
      <vt:lpstr>华文新魏</vt:lpstr>
      <vt:lpstr>楷体</vt:lpstr>
      <vt:lpstr>隶书</vt:lpstr>
      <vt:lpstr>Arial Unicode MS</vt:lpstr>
      <vt:lpstr>Calibri</vt:lpstr>
      <vt:lpstr>默认设计模板</vt:lpstr>
      <vt:lpstr>1_默认设计模板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第四章  运动和力的关系</vt:lpstr>
      <vt:lpstr>学习目标</vt:lpstr>
      <vt:lpstr>复习</vt:lpstr>
      <vt:lpstr>实验结论：</vt:lpstr>
      <vt:lpstr>PowerPoint 演示文稿</vt:lpstr>
      <vt:lpstr>讨论：</vt:lpstr>
      <vt:lpstr>PowerPoint 演示文稿</vt:lpstr>
      <vt:lpstr>例题1</vt:lpstr>
      <vt:lpstr>例题1</vt:lpstr>
      <vt:lpstr>理解：</vt:lpstr>
      <vt:lpstr>PowerPoint 演示文稿</vt:lpstr>
      <vt:lpstr>PowerPoint 演示文稿</vt:lpstr>
      <vt:lpstr>PowerPoint 演示文稿</vt:lpstr>
    </vt:vector>
  </TitlesOfParts>
  <Company>www.dearedu.com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www.dearedu.com</dc:title>
  <dc:creator>www.dearedu.com</dc:creator>
  <cp:keywords>www.dearedu.com</cp:keywords>
  <dc:description>www.dearedu.com</dc:description>
  <dc:subject>www.dearedu.com</dc:subject>
  <cp:category>www.dearedu.com</cp:category>
  <cp:lastModifiedBy>Yellow</cp:lastModifiedBy>
  <cp:revision>29</cp:revision>
  <dcterms:created xsi:type="dcterms:W3CDTF">2009-12-21T12:14:00Z</dcterms:created>
  <dcterms:modified xsi:type="dcterms:W3CDTF">2020-11-26T12:18:49Z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