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78" r:id="rId2"/>
    <p:sldId id="383" r:id="rId3"/>
    <p:sldId id="449" r:id="rId4"/>
    <p:sldId id="427" r:id="rId5"/>
    <p:sldId id="428" r:id="rId6"/>
    <p:sldId id="429" r:id="rId7"/>
    <p:sldId id="451" r:id="rId8"/>
    <p:sldId id="452" r:id="rId9"/>
    <p:sldId id="453" r:id="rId10"/>
    <p:sldId id="454" r:id="rId11"/>
    <p:sldId id="455" r:id="rId12"/>
    <p:sldId id="469" r:id="rId13"/>
    <p:sldId id="456" r:id="rId14"/>
    <p:sldId id="457" r:id="rId15"/>
    <p:sldId id="458" r:id="rId16"/>
    <p:sldId id="475" r:id="rId17"/>
    <p:sldId id="460" r:id="rId18"/>
    <p:sldId id="461" r:id="rId19"/>
    <p:sldId id="462" r:id="rId20"/>
    <p:sldId id="443" r:id="rId21"/>
    <p:sldId id="470" r:id="rId22"/>
    <p:sldId id="463" r:id="rId23"/>
    <p:sldId id="464" r:id="rId24"/>
    <p:sldId id="465" r:id="rId25"/>
    <p:sldId id="466" r:id="rId26"/>
    <p:sldId id="467" r:id="rId27"/>
    <p:sldId id="473" r:id="rId28"/>
    <p:sldId id="474" r:id="rId29"/>
    <p:sldId id="468" r:id="rId30"/>
    <p:sldId id="471" r:id="rId31"/>
    <p:sldId id="472" r:id="rId32"/>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319"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3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6347" autoAdjust="0"/>
  </p:normalViewPr>
  <p:slideViewPr>
    <p:cSldViewPr snapToGrid="0">
      <p:cViewPr>
        <p:scale>
          <a:sx n="70" d="100"/>
          <a:sy n="70" d="100"/>
        </p:scale>
        <p:origin x="-720" y="-90"/>
      </p:cViewPr>
      <p:guideLst>
        <p:guide orient="horz" pos="2319"/>
        <p:guide pos="3908"/>
      </p:guideLst>
    </p:cSldViewPr>
  </p:slideViewPr>
  <p:outlineViewPr>
    <p:cViewPr>
      <p:scale>
        <a:sx n="33" d="100"/>
        <a:sy n="33" d="100"/>
      </p:scale>
      <p:origin x="0" y="1122"/>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2020/12/21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6443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A52D7-37C7-4B7E-BB41-86D5B57F0E08}" type="datetimeFigureOut">
              <a:rPr lang="zh-CN" altLang="en-US" smtClean="0"/>
              <a:pPr/>
              <a:t>2020/12/21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F094-A864-49B8-A335-02B1F339DA05}" type="slidenum">
              <a:rPr lang="zh-CN" altLang="en-US" smtClean="0"/>
              <a:pPr/>
              <a:t>‹#›</a:t>
            </a:fld>
            <a:endParaRPr lang="zh-CN" altLang="en-US"/>
          </a:p>
        </p:txBody>
      </p:sp>
    </p:spTree>
    <p:extLst>
      <p:ext uri="{BB962C8B-B14F-4D97-AF65-F5344CB8AC3E}">
        <p14:creationId xmlns:p14="http://schemas.microsoft.com/office/powerpoint/2010/main" val="378921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5E7C16-16EB-45EC-96F4-5B555DBEB0C0}" type="slidenum">
              <a:rPr lang="zh-CN" altLang="en-US" smtClean="0"/>
              <a:pPr/>
              <a:t>1</a:t>
            </a:fld>
            <a:endParaRPr lang="zh-CN" altLang="en-US"/>
          </a:p>
        </p:txBody>
      </p:sp>
    </p:spTree>
    <p:extLst>
      <p:ext uri="{BB962C8B-B14F-4D97-AF65-F5344CB8AC3E}">
        <p14:creationId xmlns:p14="http://schemas.microsoft.com/office/powerpoint/2010/main" val="162107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直接连接符 21"/>
          <p:cNvSpPr>
            <a:spLocks noChangeShapeType="1"/>
          </p:cNvSpPr>
          <p:nvPr userDrawn="1"/>
        </p:nvSpPr>
        <p:spPr bwMode="auto">
          <a:xfrm>
            <a:off x="56362" y="776747"/>
            <a:ext cx="12135638" cy="0"/>
          </a:xfrm>
          <a:prstGeom prst="line">
            <a:avLst/>
          </a:prstGeom>
          <a:noFill/>
          <a:ln w="28575" cap="flat" cmpd="sng">
            <a:solidFill>
              <a:srgbClr val="263238"/>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3" name="Picture 2" descr="C:\Users\HUNNU\Desktop\mmexport160090741418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71" y="-63939"/>
            <a:ext cx="1183989" cy="10324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3"/>
          <p:cNvSpPr txBox="1"/>
          <p:nvPr userDrawn="1"/>
        </p:nvSpPr>
        <p:spPr>
          <a:xfrm>
            <a:off x="881708" y="105300"/>
            <a:ext cx="3901018" cy="584775"/>
          </a:xfrm>
          <a:prstGeom prst="rect">
            <a:avLst/>
          </a:prstGeom>
          <a:noFill/>
        </p:spPr>
        <p:txBody>
          <a:bodyPr wrap="square" rtlCol="0">
            <a:spAutoFit/>
          </a:bodyPr>
          <a:lstStyle/>
          <a:p>
            <a:r>
              <a:rPr lang="zh-CN" altLang="en-US" sz="3200" b="1" dirty="0" smtClean="0">
                <a:solidFill>
                  <a:schemeClr val="tx1"/>
                </a:solidFill>
                <a:latin typeface="隶书" panose="02010509060101010101" pitchFamily="49" charset="-122"/>
                <a:ea typeface="隶书" panose="02010509060101010101" pitchFamily="49" charset="-122"/>
              </a:rPr>
              <a:t>怀化市铁路第一中学</a:t>
            </a:r>
            <a:endParaRPr lang="zh-CN" altLang="en-US" sz="3200" b="1" dirty="0">
              <a:solidFill>
                <a:schemeClr val="tx1"/>
              </a:solidFill>
              <a:latin typeface="隶书" panose="02010509060101010101" pitchFamily="49" charset="-122"/>
              <a:ea typeface="隶书" panose="020105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2020/12/21</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C1C1CA5F-10A1-42FA-B65D-81C2825D57A5}" type="slidenum">
              <a:rPr lang="zh-CN" altLang="en-US"/>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2020/12/21</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24D70D04-1D75-4474-B61F-5198CD482D62}" type="slidenum">
              <a:rPr lang="zh-CN" altLang="en-US"/>
              <a:pPr/>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1"/>
            <a:ext cx="10972800" cy="114300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13"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39"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78"/>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12/21/2020</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17" y="6356378"/>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78"/>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650962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2020/12/21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74605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bg>
      <p:bgPr>
        <a:solidFill>
          <a:srgbClr val="EEEEEE"/>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副标题 2"/>
          <p:cNvSpPr>
            <a:spLocks noGrp="1"/>
          </p:cNvSpPr>
          <p:nvPr>
            <p:ph type="subTitle" idx="1" hasCustomPrompt="1"/>
            <p:custDataLst>
              <p:tags r:id="rId2"/>
            </p:custDataLst>
          </p:nvPr>
        </p:nvSpPr>
        <p:spPr>
          <a:xfrm>
            <a:off x="3253860" y="3429000"/>
            <a:ext cx="5684400" cy="957330"/>
          </a:xfrm>
          <a:prstGeom prst="rect">
            <a:avLst/>
          </a:prstGeom>
        </p:spPr>
        <p:txBody>
          <a:bodyPr lIns="90000" tIns="46800" rIns="90000" bIns="46800">
            <a:normAutofit/>
          </a:bodyPr>
          <a:lstStyle>
            <a:lvl1pPr marL="0" indent="0" algn="ctr" eaLnBrk="1" fontAlgn="auto" latinLnBrk="0" hangingPunct="1">
              <a:lnSpc>
                <a:spcPct val="120000"/>
              </a:lnSpc>
              <a:buNone/>
              <a:defRPr sz="320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2" name="标题 1"/>
          <p:cNvSpPr>
            <a:spLocks noGrp="1"/>
          </p:cNvSpPr>
          <p:nvPr>
            <p:ph type="ctrTitle" hasCustomPrompt="1"/>
            <p:custDataLst>
              <p:tags r:id="rId3"/>
            </p:custDataLst>
          </p:nvPr>
        </p:nvSpPr>
        <p:spPr>
          <a:xfrm>
            <a:off x="2237448" y="1319447"/>
            <a:ext cx="7718400" cy="1899883"/>
          </a:xfrm>
          <a:prstGeom prst="rect">
            <a:avLst/>
          </a:prstGeom>
        </p:spPr>
        <p:txBody>
          <a:bodyPr lIns="90000" tIns="46800" rIns="90000" bIns="46800" anchor="b" anchorCtr="0">
            <a:normAutofit/>
          </a:bodyPr>
          <a:lstStyle>
            <a:lvl1pPr algn="ctr">
              <a:lnSpc>
                <a:spcPct val="120000"/>
              </a:lnSpc>
              <a:defRPr sz="9600" u="none" strike="noStrike" kern="1200" cap="none" spc="200" normalizeH="0" baseline="0">
                <a:solidFill>
                  <a:schemeClr val="accent1"/>
                </a:solidFill>
                <a:latin typeface="Arial" panose="020B0604020202020204" pitchFamily="34" charset="0"/>
                <a:ea typeface="汉仪尚巍手书W" panose="00020600040101010101" charset="-122"/>
              </a:defRPr>
            </a:lvl1pPr>
          </a:lstStyle>
          <a:p>
            <a:r>
              <a:rPr lang="zh-CN" altLang="en-US" dirty="0"/>
              <a:t>编辑标题</a:t>
            </a:r>
          </a:p>
        </p:txBody>
      </p:sp>
      <p:sp>
        <p:nvSpPr>
          <p:cNvPr id="9" name="矩形 8"/>
          <p:cNvSpPr/>
          <p:nvPr>
            <p:custDataLst>
              <p:tags r:id="rId4"/>
            </p:custDataLst>
          </p:nvPr>
        </p:nvSpPr>
        <p:spPr>
          <a:xfrm>
            <a:off x="3254058" y="3282950"/>
            <a:ext cx="5683885" cy="127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日期占位符 3"/>
          <p:cNvSpPr>
            <a:spLocks noGrp="1"/>
          </p:cNvSpPr>
          <p:nvPr>
            <p:ph type="dt" sz="half" idx="10"/>
            <p:custDataLst>
              <p:tags r:id="rId5"/>
            </p:custDataLst>
          </p:nvPr>
        </p:nvSpPr>
        <p:spPr>
          <a:xfrm>
            <a:off x="879742" y="6349833"/>
            <a:ext cx="2700000" cy="316800"/>
          </a:xfrm>
          <a:prstGeom prst="rect">
            <a:avLst/>
          </a:prstGeom>
        </p:spPr>
        <p:txBody>
          <a:bodyPr/>
          <a:lstStyle/>
          <a:p>
            <a:fld id="{760FBDFE-C587-4B4C-A407-44438C67B59E}" type="datetimeFigureOut">
              <a:rPr lang="zh-CN" altLang="en-US" smtClean="0"/>
              <a:t>2020/12/21</a:t>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a:prstGeom prst="rect">
            <a:avLst/>
          </a:prstGeo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798142515"/>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2020/12/21</a:t>
            </a:fld>
            <a:endParaRPr lang="zh-CN" altLang="en-US" sz="1800">
              <a:solidFill>
                <a:schemeClr val="tx1"/>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vl1pPr>
          </a:lstStyle>
          <a:p>
            <a:fld id="{BE0ED41A-DC69-4FB6-8802-B091AB971708}" type="slidenum">
              <a:rPr lang="zh-CN" altLang="en-US"/>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2020/12/21</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fld id="{D5586B75-13C2-4541-847C-E4684802265F}" type="slidenum">
              <a:rPr lang="zh-CN" altLang="en-US"/>
              <a:pPr/>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2020/12/21</a:t>
            </a:fld>
            <a:endParaRPr lang="zh-CN" altLang="en-US" sz="1800">
              <a:solidFill>
                <a:schemeClr val="tx1"/>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vl1pPr>
          </a:lstStyle>
          <a:p>
            <a:fld id="{EAA7D9D8-2F79-49CC-8215-262C686D35F0}" type="slidenum">
              <a:rPr lang="zh-CN" altLang="en-US"/>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2020/12/21</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CB3BB620-E753-4B10-87ED-9EA45797A8AE}" type="slidenum">
              <a:rPr lang="zh-CN" altLang="en-US"/>
              <a:pPr/>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2020/12/21</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E4FFE65D-B6FE-4E71-ABAA-CA4873DF341A}" type="slidenum">
              <a:rPr lang="zh-CN" altLang="en-US"/>
              <a:pPr/>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6">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9" name="矩形 8"/>
          <p:cNvSpPr/>
          <p:nvPr userDrawn="1"/>
        </p:nvSpPr>
        <p:spPr>
          <a:xfrm>
            <a:off x="-1587" y="0"/>
            <a:ext cx="12191999" cy="6858000"/>
          </a:xfrm>
          <a:prstGeom prst="rect">
            <a:avLst/>
          </a:prstGeom>
          <a:noFill/>
          <a:ln w="889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iming>
    <p:tnLst>
      <p:par>
        <p:cTn id="1" dur="indefinite" restart="never" nodeType="tmRoot"/>
      </p:par>
    </p:tnLst>
  </p:timing>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0.xml"/><Relationship Id="rId7" Type="http://schemas.openxmlformats.org/officeDocument/2006/relationships/image" Target="../media/image2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9.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0.xml"/><Relationship Id="rId7"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32.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slideLayout" Target="../slideLayouts/slideLayout7.xml"/><Relationship Id="rId7" Type="http://schemas.openxmlformats.org/officeDocument/2006/relationships/image" Target="../media/image46.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hidden="1"/>
          <p:cNvGrpSpPr/>
          <p:nvPr/>
        </p:nvGrpSpPr>
        <p:grpSpPr>
          <a:xfrm>
            <a:off x="3338747" y="2985896"/>
            <a:ext cx="2031325" cy="1441227"/>
            <a:chOff x="3469374" y="2761962"/>
            <a:chExt cx="2031325" cy="1441227"/>
          </a:xfrm>
        </p:grpSpPr>
        <p:sp>
          <p:nvSpPr>
            <p:cNvPr id="23" name="TextBox 8"/>
            <p:cNvSpPr txBox="1">
              <a:spLocks noChangeArrowheads="1"/>
            </p:cNvSpPr>
            <p:nvPr/>
          </p:nvSpPr>
          <p:spPr bwMode="auto">
            <a:xfrm>
              <a:off x="3469374" y="2761962"/>
              <a:ext cx="2031325" cy="14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50000"/>
                </a:lnSpc>
                <a:buFontTx/>
                <a:buNone/>
              </a:pPr>
              <a:r>
                <a:rPr lang="zh-CN" altLang="en-US" sz="2000" spc="300" dirty="0">
                  <a:latin typeface="方正隶变_GBK" pitchFamily="1" charset="-122"/>
                  <a:ea typeface="方正隶变_GBK" pitchFamily="1" charset="-122"/>
                </a:rPr>
                <a:t>水墨韵味计划总结广告宣传工作汇报</a:t>
              </a:r>
            </a:p>
          </p:txBody>
        </p:sp>
        <p:cxnSp>
          <p:nvCxnSpPr>
            <p:cNvPr id="25" name="直接连接符 24"/>
            <p:cNvCxnSpPr/>
            <p:nvPr/>
          </p:nvCxnSpPr>
          <p:spPr>
            <a:xfrm>
              <a:off x="487472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0609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3746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grpSp>
      <p:pic>
        <p:nvPicPr>
          <p:cNvPr id="15" name="图片 14" hidden="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074" y="390155"/>
            <a:ext cx="1804116" cy="4130479"/>
          </a:xfrm>
          <a:prstGeom prst="rect">
            <a:avLst/>
          </a:prstGeom>
        </p:spPr>
      </p:pic>
      <p:pic>
        <p:nvPicPr>
          <p:cNvPr id="1026" name="Picture 2" descr="C:\Users\HUNNU\Desktop\五四运动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4" y="33146"/>
            <a:ext cx="12105566" cy="6770287"/>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40944" y="33146"/>
            <a:ext cx="12105566" cy="6811231"/>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sp>
        <p:nvSpPr>
          <p:cNvPr id="3" name="TextBox 2"/>
          <p:cNvSpPr txBox="1"/>
          <p:nvPr/>
        </p:nvSpPr>
        <p:spPr>
          <a:xfrm>
            <a:off x="36788" y="2582368"/>
            <a:ext cx="12258367" cy="1107994"/>
          </a:xfrm>
          <a:prstGeom prst="rect">
            <a:avLst/>
          </a:prstGeom>
          <a:noFill/>
        </p:spPr>
        <p:txBody>
          <a:bodyPr wrap="square" lIns="91438" tIns="45719" rIns="91438" bIns="45719" rtlCol="0">
            <a:spAutoFit/>
          </a:bodyPr>
          <a:lstStyle/>
          <a:p>
            <a:pPr algn="ctr"/>
            <a:r>
              <a:rPr lang="zh-CN" altLang="en-US" sz="6600" dirty="0" smtClean="0">
                <a:latin typeface="华文新魏" pitchFamily="2" charset="-122"/>
                <a:ea typeface="华文新魏" pitchFamily="2" charset="-122"/>
              </a:rPr>
              <a:t>五四运动与中国共产党的诞生</a:t>
            </a:r>
            <a:endParaRPr lang="zh-CN" altLang="en-US" sz="6600" dirty="0">
              <a:latin typeface="华文新魏" pitchFamily="2" charset="-122"/>
              <a:ea typeface="华文新魏" pitchFamily="2" charset="-122"/>
            </a:endParaRPr>
          </a:p>
        </p:txBody>
      </p:sp>
      <p:sp>
        <p:nvSpPr>
          <p:cNvPr id="16" name="TextBox 15"/>
          <p:cNvSpPr txBox="1"/>
          <p:nvPr/>
        </p:nvSpPr>
        <p:spPr>
          <a:xfrm>
            <a:off x="0" y="3943529"/>
            <a:ext cx="12258367" cy="646329"/>
          </a:xfrm>
          <a:prstGeom prst="rect">
            <a:avLst/>
          </a:prstGeom>
          <a:noFill/>
        </p:spPr>
        <p:txBody>
          <a:bodyPr wrap="square" lIns="91438" tIns="45719" rIns="91438" bIns="45719" rtlCol="0">
            <a:spAutoFit/>
          </a:bodyPr>
          <a:lstStyle/>
          <a:p>
            <a:pPr algn="ctr"/>
            <a:r>
              <a:rPr lang="zh-CN" altLang="en-US" sz="3600" dirty="0" smtClean="0">
                <a:latin typeface="华文新魏" pitchFamily="2" charset="-122"/>
                <a:ea typeface="华文新魏" pitchFamily="2" charset="-122"/>
              </a:rPr>
              <a:t>怀化市铁路第一中学            胡宇</a:t>
            </a:r>
            <a:endParaRPr lang="zh-CN" altLang="en-US" sz="3600" dirty="0">
              <a:latin typeface="华文新魏" pitchFamily="2" charset="-122"/>
              <a:ea typeface="华文新魏" pitchFamily="2" charset="-122"/>
            </a:endParaRPr>
          </a:p>
        </p:txBody>
      </p:sp>
      <p:sp>
        <p:nvSpPr>
          <p:cNvPr id="14" name="矩形 13"/>
          <p:cNvSpPr/>
          <p:nvPr/>
        </p:nvSpPr>
        <p:spPr>
          <a:xfrm>
            <a:off x="0" y="5645360"/>
            <a:ext cx="12184379" cy="1158074"/>
          </a:xfrm>
          <a:prstGeom prst="rect">
            <a:avLst/>
          </a:prstGeom>
        </p:spPr>
        <p:txBody>
          <a:bodyPr wrap="square">
            <a:spAutoFit/>
          </a:bodyPr>
          <a:lstStyle/>
          <a:p>
            <a:pPr fontAlgn="auto">
              <a:lnSpc>
                <a:spcPct val="130000"/>
              </a:lnSpc>
            </a:pPr>
            <a:r>
              <a:rPr lang="zh-CN" altLang="en-US" sz="2800" b="1" dirty="0" smtClean="0">
                <a:latin typeface="微软雅黑" panose="020B0503020204020204" pitchFamily="34" charset="-122"/>
                <a:ea typeface="微软雅黑" panose="020B0503020204020204" pitchFamily="34" charset="-122"/>
              </a:rPr>
              <a:t>课程标准：认识</a:t>
            </a:r>
            <a:r>
              <a:rPr lang="zh-CN" altLang="en-US" sz="2800" b="1" dirty="0">
                <a:latin typeface="微软雅黑" panose="020B0503020204020204" pitchFamily="34" charset="-122"/>
                <a:ea typeface="微软雅黑" panose="020B0503020204020204" pitchFamily="34" charset="-122"/>
              </a:rPr>
              <a:t>五四爱国运动与中国共产党成立的</a:t>
            </a:r>
            <a:r>
              <a:rPr lang="zh-CN" altLang="en-US" sz="2800" b="1" dirty="0" smtClean="0">
                <a:latin typeface="微软雅黑" panose="020B0503020204020204" pitchFamily="34" charset="-122"/>
                <a:ea typeface="微软雅黑" panose="020B0503020204020204" pitchFamily="34" charset="-122"/>
              </a:rPr>
              <a:t>历史意义</a:t>
            </a:r>
            <a:r>
              <a:rPr lang="zh-CN" altLang="en-US" sz="2800" b="1" dirty="0">
                <a:latin typeface="微软雅黑" panose="020B0503020204020204" pitchFamily="34" charset="-122"/>
                <a:ea typeface="微软雅黑" panose="020B0503020204020204" pitchFamily="34" charset="-122"/>
              </a:rPr>
              <a:t>；认识国共合作领导国民革命的历史作用。</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08674" y="950949"/>
            <a:ext cx="3934926" cy="707884"/>
          </a:xfrm>
          <a:prstGeom prst="rect">
            <a:avLst/>
          </a:prstGeom>
          <a:noFill/>
        </p:spPr>
        <p:txBody>
          <a:bodyPr wrap="square" lIns="91438" tIns="45719" rIns="91438" bIns="45719" rtlCol="0">
            <a:spAutoFit/>
          </a:bodyPr>
          <a:lstStyle/>
          <a:p>
            <a:pPr algn="ctr"/>
            <a:r>
              <a:rPr lang="zh-CN" altLang="en-US" sz="4000" b="1" dirty="0" smtClean="0">
                <a:latin typeface="微软雅黑" panose="020B0503020204020204" pitchFamily="34" charset="-122"/>
                <a:ea typeface="微软雅黑" panose="020B0503020204020204" pitchFamily="34" charset="-122"/>
              </a:rPr>
              <a:t>第七单元第</a:t>
            </a:r>
            <a:r>
              <a:rPr lang="en-US" altLang="zh-CN" sz="4000" b="1" dirty="0" smtClean="0">
                <a:latin typeface="微软雅黑" panose="020B0503020204020204" pitchFamily="34" charset="-122"/>
                <a:ea typeface="微软雅黑" panose="020B0503020204020204" pitchFamily="34" charset="-122"/>
              </a:rPr>
              <a:t>21</a:t>
            </a:r>
            <a:r>
              <a:rPr lang="zh-CN" altLang="en-US" sz="4000" b="1" dirty="0" smtClean="0">
                <a:latin typeface="微软雅黑" panose="020B0503020204020204" pitchFamily="34" charset="-122"/>
                <a:ea typeface="微软雅黑" panose="020B0503020204020204" pitchFamily="34" charset="-122"/>
              </a:rPr>
              <a:t>课</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274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descr="李大钊1.jpg"/>
          <p:cNvPicPr>
            <a:picLocks noChangeAspect="1"/>
          </p:cNvPicPr>
          <p:nvPr/>
        </p:nvPicPr>
        <p:blipFill>
          <a:blip r:embed="rId2" cstate="print"/>
          <a:stretch>
            <a:fillRect/>
          </a:stretch>
        </p:blipFill>
        <p:spPr>
          <a:xfrm>
            <a:off x="9129395" y="1315720"/>
            <a:ext cx="1518285" cy="2009775"/>
          </a:xfrm>
          <a:prstGeom prst="flowChartAlternateProcess">
            <a:avLst/>
          </a:prstGeom>
        </p:spPr>
      </p:pic>
      <p:sp>
        <p:nvSpPr>
          <p:cNvPr id="4" name="文本框 3"/>
          <p:cNvSpPr txBox="1"/>
          <p:nvPr/>
        </p:nvSpPr>
        <p:spPr>
          <a:xfrm>
            <a:off x="1311910" y="1387475"/>
            <a:ext cx="7409815" cy="1938020"/>
          </a:xfrm>
          <a:prstGeom prst="rect">
            <a:avLst/>
          </a:prstGeom>
          <a:noFill/>
        </p:spPr>
        <p:txBody>
          <a:bodyPr wrap="square" rtlCol="0">
            <a:spAutoFit/>
          </a:bodyPr>
          <a:lstStyle/>
          <a:p>
            <a:pPr algn="l"/>
            <a:r>
              <a:rPr lang="zh-CN" altLang="en-US" sz="2400">
                <a:latin typeface="宋体" panose="02010600030101010101" pitchFamily="2" charset="-122"/>
                <a:ea typeface="宋体" panose="02010600030101010101" pitchFamily="2" charset="-122"/>
                <a:cs typeface="宋体" panose="02010600030101010101" pitchFamily="2" charset="-122"/>
              </a:rPr>
              <a:t>中国现在既无一个真能表现民众势力的团体，C派（指共产主义派）的朋友若能成立一个强固精密的组织，并注意促进其分子之团体的训练，那么中国彻底的大改革，或者有所附托！                         </a:t>
            </a:r>
          </a:p>
          <a:p>
            <a:pPr algn="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李大钊</a:t>
            </a:r>
          </a:p>
        </p:txBody>
      </p:sp>
      <p:pic>
        <p:nvPicPr>
          <p:cNvPr id="32" name="图片 31" descr="陈独秀.png"/>
          <p:cNvPicPr>
            <a:picLocks noChangeAspect="1"/>
          </p:cNvPicPr>
          <p:nvPr/>
        </p:nvPicPr>
        <p:blipFill>
          <a:blip r:embed="rId3" cstate="print"/>
          <a:stretch>
            <a:fillRect/>
          </a:stretch>
        </p:blipFill>
        <p:spPr>
          <a:xfrm>
            <a:off x="1490345" y="3361055"/>
            <a:ext cx="1438910" cy="1985645"/>
          </a:xfrm>
          <a:prstGeom prst="flowChartAlternateProcess">
            <a:avLst/>
          </a:prstGeom>
        </p:spPr>
      </p:pic>
      <p:sp>
        <p:nvSpPr>
          <p:cNvPr id="9" name="文本框 8"/>
          <p:cNvSpPr txBox="1"/>
          <p:nvPr/>
        </p:nvSpPr>
        <p:spPr>
          <a:xfrm>
            <a:off x="3601085" y="3754120"/>
            <a:ext cx="6963410" cy="1198880"/>
          </a:xfrm>
          <a:prstGeom prst="rect">
            <a:avLst/>
          </a:prstGeom>
          <a:noFill/>
        </p:spPr>
        <p:txBody>
          <a:bodyPr wrap="square" rtlCol="0">
            <a:spAutoFit/>
          </a:bodyPr>
          <a:lstStyle/>
          <a:p>
            <a:pPr algn="l"/>
            <a:r>
              <a:rPr lang="zh-CN" altLang="en-US" sz="2400" dirty="0">
                <a:latin typeface="宋体" panose="02010600030101010101" pitchFamily="2" charset="-122"/>
                <a:ea typeface="宋体" panose="02010600030101010101" pitchFamily="2" charset="-122"/>
                <a:cs typeface="宋体" panose="02010600030101010101" pitchFamily="2" charset="-122"/>
              </a:rPr>
              <a:t>劳动者的觉悟分两步：第一步“要求待遇”；第二步“要求管理权”。</a:t>
            </a:r>
          </a:p>
          <a:p>
            <a:pPr algn="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陈独秀</a:t>
            </a:r>
          </a:p>
        </p:txBody>
      </p:sp>
      <p:sp>
        <p:nvSpPr>
          <p:cNvPr id="11" name="文本框 10"/>
          <p:cNvSpPr txBox="1"/>
          <p:nvPr/>
        </p:nvSpPr>
        <p:spPr>
          <a:xfrm>
            <a:off x="1490383" y="5551805"/>
            <a:ext cx="9455560" cy="953135"/>
          </a:xfrm>
          <a:prstGeom prst="rect">
            <a:avLst/>
          </a:prstGeom>
          <a:noFill/>
        </p:spPr>
        <p:txBody>
          <a:bodyPr wrap="square" rtlCol="0">
            <a:spAutoFit/>
          </a:bodyPr>
          <a:lstStyle/>
          <a:p>
            <a:r>
              <a:rPr lang="zh-CN" altLang="en-US" sz="3200" dirty="0">
                <a:solidFill>
                  <a:srgbClr val="C00000"/>
                </a:solidFill>
                <a:latin typeface="方正粗黑宋简体" panose="02000000000000000000" pitchFamily="2" charset="-122"/>
                <a:ea typeface="方正粗黑宋简体" panose="02000000000000000000" pitchFamily="2" charset="-122"/>
                <a:cs typeface="宋体" panose="02010600030101010101" pitchFamily="2" charset="-122"/>
              </a:rPr>
              <a:t>组织基础：</a:t>
            </a:r>
            <a:r>
              <a:rPr lang="en-US" altLang="zh-CN" sz="2400" dirty="0">
                <a:latin typeface="宋体" panose="02010600030101010101" pitchFamily="2" charset="-122"/>
                <a:ea typeface="宋体" panose="02010600030101010101" pitchFamily="2" charset="-122"/>
                <a:cs typeface="宋体" panose="02010600030101010101" pitchFamily="2" charset="-122"/>
              </a:rPr>
              <a:t>1920—1921</a:t>
            </a:r>
            <a:r>
              <a:rPr lang="zh-CN" altLang="en-US" sz="2400" dirty="0">
                <a:latin typeface="宋体" panose="02010600030101010101" pitchFamily="2" charset="-122"/>
                <a:ea typeface="宋体" panose="02010600030101010101" pitchFamily="2" charset="-122"/>
                <a:cs typeface="宋体" panose="02010600030101010101" pitchFamily="2" charset="-122"/>
              </a:rPr>
              <a:t>年上海、北京、武汉、长沙、济南和广州先后成立</a:t>
            </a:r>
            <a:r>
              <a:rPr lang="zh-CN" altLang="en-US" sz="2400" dirty="0">
                <a:solidFill>
                  <a:srgbClr val="C00000"/>
                </a:solidFill>
                <a:latin typeface="宋体" panose="02010600030101010101" pitchFamily="2" charset="-122"/>
                <a:ea typeface="宋体" panose="02010600030101010101" pitchFamily="2" charset="-122"/>
                <a:cs typeface="宋体" panose="02010600030101010101" pitchFamily="2" charset="-122"/>
              </a:rPr>
              <a:t>早期共产主义小组</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14" name="TextBox 13"/>
          <p:cNvSpPr txBox="1"/>
          <p:nvPr/>
        </p:nvSpPr>
        <p:spPr>
          <a:xfrm>
            <a:off x="6760355" y="119602"/>
            <a:ext cx="5254219" cy="584775"/>
          </a:xfrm>
          <a:prstGeom prst="rect">
            <a:avLst/>
          </a:prstGeom>
          <a:noFill/>
        </p:spPr>
        <p:txBody>
          <a:bodyPr wrap="square" rtlCol="0">
            <a:spAutoFit/>
          </a:bodyPr>
          <a:lstStyle/>
          <a:p>
            <a:pPr algn="r"/>
            <a:r>
              <a:rPr lang="zh-CN" altLang="en-US" sz="3200" dirty="0">
                <a:latin typeface="华文新魏" panose="02010800040101010101" pitchFamily="2" charset="-122"/>
                <a:ea typeface="华文新魏" panose="02010800040101010101" pitchFamily="2" charset="-122"/>
              </a:rPr>
              <a:t>新式思想兴起与传播</a:t>
            </a:r>
          </a:p>
        </p:txBody>
      </p:sp>
    </p:spTree>
    <p:extLst>
      <p:ext uri="{BB962C8B-B14F-4D97-AF65-F5344CB8AC3E}">
        <p14:creationId xmlns:p14="http://schemas.microsoft.com/office/powerpoint/2010/main" val="32433170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imgsa.baidu.com/timg?image&amp;quality=80&amp;size=b9999_10000&amp;sec=1608220282347&amp;di=4da0f3a2034c1e1105becbd943a70022&amp;imgtype=0&amp;src=http%3A%2F%2F5b0988e595225.cdn.sohucs.com%2Fimages%2F20180630%2F66a40cfb163d4cf9a80b058d7095ca6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8" y="3412"/>
            <a:ext cx="12134452" cy="6854588"/>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28774" y="3412"/>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2</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日出东方</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2217792" y="2875002"/>
            <a:ext cx="7802136" cy="1107996"/>
          </a:xfrm>
          <a:prstGeom prst="rect">
            <a:avLst/>
          </a:prstGeom>
        </p:spPr>
        <p:txBody>
          <a:bodyPr wrap="none">
            <a:spAutoFit/>
          </a:bodyPr>
          <a:lstStyle/>
          <a:p>
            <a:pPr algn="r"/>
            <a:r>
              <a:rPr lang="zh-CN" altLang="en-US" sz="6600" dirty="0">
                <a:latin typeface="隶书" panose="02010509060101010101" pitchFamily="49" charset="-122"/>
                <a:ea typeface="隶书" panose="02010509060101010101" pitchFamily="49" charset="-122"/>
              </a:rPr>
              <a:t>中国共产党应运而生</a:t>
            </a:r>
          </a:p>
        </p:txBody>
      </p:sp>
    </p:spTree>
    <p:extLst>
      <p:ext uri="{BB962C8B-B14F-4D97-AF65-F5344CB8AC3E}">
        <p14:creationId xmlns:p14="http://schemas.microsoft.com/office/powerpoint/2010/main" val="3878938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userDrawn="1">
            <p:custDataLst>
              <p:tags r:id="rId2"/>
            </p:custDataLst>
          </p:nvPr>
        </p:nvSpPr>
        <p:spPr>
          <a:xfrm flipH="1" flipV="1">
            <a:off x="0" y="5707380"/>
            <a:ext cx="3756025" cy="1150620"/>
          </a:xfrm>
          <a:prstGeom prst="rect">
            <a:avLst/>
          </a:prstGeom>
          <a:blipFill dpi="0" rotWithShape="1">
            <a:blip r:embed="rId7">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charset="-122"/>
              <a:ea typeface="隶书" panose="02010509060101010101" charset="-122"/>
            </a:endParaRPr>
          </a:p>
        </p:txBody>
      </p:sp>
      <p:sp>
        <p:nvSpPr>
          <p:cNvPr id="9" name="矩形 8"/>
          <p:cNvSpPr/>
          <p:nvPr userDrawn="1">
            <p:custDataLst>
              <p:tags r:id="rId3"/>
            </p:custDataLst>
          </p:nvPr>
        </p:nvSpPr>
        <p:spPr>
          <a:xfrm>
            <a:off x="11036300" y="5602514"/>
            <a:ext cx="1155700" cy="1255486"/>
          </a:xfrm>
          <a:prstGeom prst="rect">
            <a:avLst/>
          </a:prstGeom>
          <a:blipFill dpi="0" rotWithShape="1">
            <a:blip r:embed="rId8">
              <a:alphaModFix amt="20000"/>
            </a:blip>
            <a:srcRect/>
            <a:stretch>
              <a:fillRect l="-10518" r="-87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charset="-122"/>
              <a:ea typeface="隶书" panose="02010509060101010101" charset="-122"/>
            </a:endParaRPr>
          </a:p>
        </p:txBody>
      </p:sp>
      <p:sp>
        <p:nvSpPr>
          <p:cNvPr id="8" name="Title 6"/>
          <p:cNvSpPr txBox="1"/>
          <p:nvPr>
            <p:custDataLst>
              <p:tags r:id="rId4"/>
            </p:custDataLst>
          </p:nvPr>
        </p:nvSpPr>
        <p:spPr>
          <a:xfrm>
            <a:off x="480060" y="1591945"/>
            <a:ext cx="11022965" cy="4398010"/>
          </a:xfrm>
          <a:prstGeom prst="rect">
            <a:avLst/>
          </a:prstGeom>
          <a:noFill/>
          <a:ln w="3175">
            <a:noFill/>
            <a:prstDash val="sysDash"/>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R="0" lvl="0" indent="0" algn="l"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    </a:t>
            </a:r>
            <a:r>
              <a:rPr kumimoji="0" lang="zh-CN" altLang="en-US"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a:t>
            </a:r>
            <a:r>
              <a:rPr kumimoji="0" altLang="zh-CN"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1</a:t>
            </a:r>
            <a:r>
              <a:rPr kumimoji="0" lang="zh-CN" altLang="en-US"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）经济基础：民族资本主义的发展；</a:t>
            </a:r>
          </a:p>
          <a:p>
            <a:pPr marR="0" lvl="0" indent="0" algn="l"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    （</a:t>
            </a:r>
            <a:r>
              <a:rPr kumimoji="0" altLang="zh-CN"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2</a:t>
            </a:r>
            <a:r>
              <a:rPr kumimoji="0" lang="zh-CN" altLang="en-US"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）阶级基础：无产阶级的壮大并登上历史舞台；</a:t>
            </a:r>
          </a:p>
          <a:p>
            <a:pPr marR="0" lvl="0" indent="0" algn="l"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    （</a:t>
            </a:r>
            <a:r>
              <a:rPr kumimoji="0" altLang="zh-CN"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3</a:t>
            </a:r>
            <a:r>
              <a:rPr kumimoji="0" lang="zh-CN" altLang="en-US"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）思想基础：马克思主义的传播；</a:t>
            </a:r>
          </a:p>
          <a:p>
            <a:pPr marR="0" lvl="0" indent="0" algn="l"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    （</a:t>
            </a:r>
            <a:r>
              <a:rPr kumimoji="0" altLang="zh-CN"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4</a:t>
            </a:r>
            <a:r>
              <a:rPr kumimoji="0" lang="zh-CN" altLang="en-US"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）组织基础：共产党早期组织的成立；</a:t>
            </a:r>
          </a:p>
          <a:p>
            <a:pPr marR="0" lvl="0" indent="0" algn="l"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    （</a:t>
            </a:r>
            <a:r>
              <a:rPr kumimoji="0" altLang="zh-CN"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5</a:t>
            </a:r>
            <a:r>
              <a:rPr kumimoji="0" lang="zh-CN" altLang="en-US" sz="3600" b="0" i="0" spc="50" baseline="0" noProof="0" dirty="0">
                <a:ln w="3175">
                  <a:noFill/>
                  <a:prstDash val="dash"/>
                </a:ln>
                <a:solidFill>
                  <a:schemeClr val="tx1"/>
                </a:solidFill>
                <a:effectLst/>
                <a:uLnTx/>
                <a:uFillTx/>
                <a:latin typeface="字魂江舟行客" panose="00000500000000000000" charset="-122"/>
                <a:ea typeface="字魂江舟行客" panose="00000500000000000000" charset="-122"/>
                <a:cs typeface="字魂江舟行客" panose="00000500000000000000" charset="-122"/>
              </a:rPr>
              <a:t>）外部条件：共产国际的帮助。</a:t>
            </a:r>
          </a:p>
        </p:txBody>
      </p:sp>
      <p:sp>
        <p:nvSpPr>
          <p:cNvPr id="6" name="文本框 5"/>
          <p:cNvSpPr txBox="1"/>
          <p:nvPr>
            <p:custDataLst>
              <p:tags r:id="rId5"/>
            </p:custDataLst>
          </p:nvPr>
        </p:nvSpPr>
        <p:spPr>
          <a:xfrm>
            <a:off x="699135" y="721995"/>
            <a:ext cx="9859645" cy="869950"/>
          </a:xfrm>
          <a:prstGeom prst="rect">
            <a:avLst/>
          </a:prstGeom>
          <a:noFill/>
        </p:spPr>
        <p:txBody>
          <a:bodyPr wrap="square" rtlCol="0">
            <a:noAutofit/>
          </a:bodyPr>
          <a:lstStyle/>
          <a:p>
            <a:pPr algn="dist"/>
            <a:r>
              <a:rPr lang="zh-CN" altLang="en-US" sz="4800" dirty="0">
                <a:solidFill>
                  <a:schemeClr val="tx1"/>
                </a:solidFill>
                <a:uFillTx/>
                <a:latin typeface="字魂武林江湖体" panose="00000500000000000000" charset="-122"/>
                <a:ea typeface="字魂武林江湖体" panose="00000500000000000000" charset="-122"/>
              </a:rPr>
              <a:t>中国共产党诞生的条件</a:t>
            </a:r>
          </a:p>
        </p:txBody>
      </p:sp>
      <p:sp>
        <p:nvSpPr>
          <p:cNvPr id="7" name="TextBox 6"/>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中国共产党的诞生</a:t>
            </a:r>
            <a:endParaRPr lang="zh-CN" altLang="en-US" sz="3200" dirty="0">
              <a:latin typeface="华文新魏" panose="02010800040101010101" pitchFamily="2" charset="-122"/>
              <a:ea typeface="华文新魏" panose="02010800040101010101" pitchFamily="2" charset="-122"/>
            </a:endParaRPr>
          </a:p>
        </p:txBody>
      </p:sp>
    </p:spTree>
    <p:custDataLst>
      <p:tags r:id="rId1"/>
    </p:custDataLst>
    <p:extLst>
      <p:ext uri="{BB962C8B-B14F-4D97-AF65-F5344CB8AC3E}">
        <p14:creationId xmlns:p14="http://schemas.microsoft.com/office/powerpoint/2010/main" val="3147268688"/>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204"/>
                                  </p:stCondLst>
                                  <p:childTnLst>
                                    <p:set>
                                      <p:cBhvr>
                                        <p:cTn id="6" dur="1" fill="hold">
                                          <p:stCondLst>
                                            <p:cond delay="0"/>
                                          </p:stCondLst>
                                        </p:cTn>
                                        <p:tgtEl>
                                          <p:spTgt spid="6"/>
                                        </p:tgtEl>
                                        <p:attrNameLst>
                                          <p:attrName>style.visibility</p:attrName>
                                        </p:attrNameLst>
                                      </p:cBhvr>
                                      <p:to>
                                        <p:strVal val="visible"/>
                                      </p:to>
                                    </p:set>
                                    <p:anim to="" calcmode="lin" valueType="num">
                                      <p:cBhvr>
                                        <p:cTn id="7" dur="2000" fill="hold">
                                          <p:stCondLst>
                                            <p:cond delay="0"/>
                                          </p:stCondLst>
                                        </p:cTn>
                                        <p:tgtEl>
                                          <p:spTgt spid="6"/>
                                        </p:tgtEl>
                                        <p:attrNameLst>
                                          <p:attrName>ppt_x</p:attrName>
                                        </p:attrNameLst>
                                      </p:cBhvr>
                                      <p:tavLst>
                                        <p:tav tm="0" fmla="((0.5*#ppt_w+0.4999989)*(abs(#ppt_x-0.4999989))/(#ppt_x-0.4999989)*((MAX((MIN((COS(atan(abs((#ppt_y-0.4999989)/(#ppt_x-0.4999989))))),0.71)),-0.71))/0.71)+0.4999989)+(#ppt_x-((0.5*#ppt_w+0.4999989)*(abs(#ppt_x-0.4999989))/(#ppt_x-0.4999989)*((MAX((MIN((COS(atan(abs((#ppt_y-0.4999989)/(#ppt_x-0.4999989))))),0.71)),-0.71))/0.71)+0.4999989))*(-1*(((1-$)^6)*(SIN(3*PI*(1-$))+2*COS(6*PI*(1-$)))*0.5-1))&#10;">
                                          <p:val>
                                            <p:fltVal val="0"/>
                                          </p:val>
                                        </p:tav>
                                        <p:tav tm="100000">
                                          <p:val>
                                            <p:fltVal val="1"/>
                                          </p:val>
                                        </p:tav>
                                      </p:tavLst>
                                    </p:anim>
                                    <p:anim to="" calcmode="lin" valueType="num">
                                      <p:cBhvr>
                                        <p:cTn id="8" dur="2000" fill="hold">
                                          <p:stCondLst>
                                            <p:cond delay="0"/>
                                          </p:stCondLst>
                                        </p:cTn>
                                        <p:tgtEl>
                                          <p:spTgt spid="6"/>
                                        </p:tgtEl>
                                        <p:attrNameLst>
                                          <p:attrName>ppt_y</p:attrName>
                                        </p:attrNameLst>
                                      </p:cBhvr>
                                      <p:tavLst>
                                        <p:tav tm="0" fmla="((0.5*#ppt_h+0.4999989)*(abs(#ppt_y-0.4999989))/(#ppt_y-0.4999989)*((MAX((MIN((SIN(atan(abs((#ppt_y-0.4999989)/(#ppt_x-0.4999989))))),0.71)),-0.71))/0.71)+0.4999989)+(#ppt_y-((0.5*#ppt_h+0.4999989)*(abs(#ppt_y-0.4999989))/(#ppt_y-0.4999989)*((MAX((MIN((SIN(atan(abs((#ppt_y-0.4999989)/(#ppt_x-0.4999989))))),0.71)),-0.71))/0.71)+0.4999989))*(-1*(((1-$)^6)*(SIN(3*PI*(1-$))+2*COS(6*PI*(1-$)))*0.5-1))&#1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7"/>
          <p:cNvPicPr>
            <a:picLocks noChangeAspect="1"/>
          </p:cNvPicPr>
          <p:nvPr/>
        </p:nvPicPr>
        <p:blipFill>
          <a:blip r:embed="rId2" cstate="print"/>
          <a:srcRect b="9364"/>
          <a:stretch>
            <a:fillRect/>
          </a:stretch>
        </p:blipFill>
        <p:spPr>
          <a:xfrm>
            <a:off x="1462405" y="4180205"/>
            <a:ext cx="4272280" cy="2067560"/>
          </a:xfrm>
          <a:prstGeom prst="roundRect">
            <a:avLst/>
          </a:prstGeom>
          <a:noFill/>
          <a:ln w="9525">
            <a:noFill/>
          </a:ln>
        </p:spPr>
      </p:pic>
      <p:pic>
        <p:nvPicPr>
          <p:cNvPr id="30" name="图片 14"/>
          <p:cNvPicPr>
            <a:picLocks noChangeAspect="1"/>
          </p:cNvPicPr>
          <p:nvPr/>
        </p:nvPicPr>
        <p:blipFill>
          <a:blip r:embed="rId3" cstate="print"/>
          <a:stretch>
            <a:fillRect/>
          </a:stretch>
        </p:blipFill>
        <p:spPr>
          <a:xfrm>
            <a:off x="6756400" y="4180205"/>
            <a:ext cx="4016375" cy="2068195"/>
          </a:xfrm>
          <a:prstGeom prst="roundRect">
            <a:avLst/>
          </a:prstGeom>
          <a:noFill/>
          <a:ln w="9525">
            <a:noFill/>
          </a:ln>
        </p:spPr>
      </p:pic>
      <p:sp>
        <p:nvSpPr>
          <p:cNvPr id="2" name="文本框 1"/>
          <p:cNvSpPr txBox="1"/>
          <p:nvPr/>
        </p:nvSpPr>
        <p:spPr>
          <a:xfrm>
            <a:off x="1227455" y="1236980"/>
            <a:ext cx="9887585" cy="2676525"/>
          </a:xfrm>
          <a:prstGeom prst="rect">
            <a:avLst/>
          </a:prstGeom>
          <a:noFill/>
        </p:spPr>
        <p:txBody>
          <a:bodyPr wrap="square" rtlCol="0" anchor="t">
            <a:spAutoFit/>
          </a:body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材料五：</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1921</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7</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月</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23</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日，中国共产党第一次全国代表大会在上海召开。最后一天的会议转移到浙江嘉兴南湖举行。参加会议的各地代表是：李达、李汉俊（上海），张国焘、刘仁静（北京），毛泽东、何叔衡（长沙），董必武、陈谭秋（武汉），王尽美、邓恩铭（济南），陈公博（广州），周佛海（旅日）。包惠僧受在广州的陈独秀派遣，也参加了会议</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党的一大正式宣告了中国共产党的成立。</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《中国共产党党史》</a:t>
            </a:r>
            <a:endParaRPr lang="zh-CN" altLang="en-US" sz="2400" dirty="0"/>
          </a:p>
        </p:txBody>
      </p:sp>
      <p:sp>
        <p:nvSpPr>
          <p:cNvPr id="3" name="文本框 2"/>
          <p:cNvSpPr txBox="1"/>
          <p:nvPr/>
        </p:nvSpPr>
        <p:spPr>
          <a:xfrm>
            <a:off x="2188845" y="6311900"/>
            <a:ext cx="2773680" cy="460375"/>
          </a:xfrm>
          <a:prstGeom prst="rect">
            <a:avLst/>
          </a:prstGeom>
          <a:noFill/>
        </p:spPr>
        <p:txBody>
          <a:bodyPr wrap="non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上海市望志路</a:t>
            </a:r>
            <a:r>
              <a:rPr lang="en-US" altLang="zh-CN" sz="2400">
                <a:latin typeface="宋体" panose="02010600030101010101" pitchFamily="2" charset="-122"/>
                <a:ea typeface="宋体" panose="02010600030101010101" pitchFamily="2" charset="-122"/>
                <a:cs typeface="宋体" panose="02010600030101010101" pitchFamily="2" charset="-122"/>
              </a:rPr>
              <a:t>106</a:t>
            </a:r>
            <a:r>
              <a:rPr lang="zh-CN" altLang="en-US" sz="2400">
                <a:latin typeface="宋体" panose="02010600030101010101" pitchFamily="2" charset="-122"/>
                <a:ea typeface="宋体" panose="02010600030101010101" pitchFamily="2" charset="-122"/>
                <a:cs typeface="宋体" panose="02010600030101010101" pitchFamily="2" charset="-122"/>
              </a:rPr>
              <a:t>号</a:t>
            </a:r>
          </a:p>
        </p:txBody>
      </p:sp>
      <p:sp>
        <p:nvSpPr>
          <p:cNvPr id="9" name="文本框 8"/>
          <p:cNvSpPr txBox="1"/>
          <p:nvPr/>
        </p:nvSpPr>
        <p:spPr>
          <a:xfrm>
            <a:off x="7446010" y="6311900"/>
            <a:ext cx="2621280" cy="460375"/>
          </a:xfrm>
          <a:prstGeom prst="rect">
            <a:avLst/>
          </a:prstGeom>
          <a:noFill/>
        </p:spPr>
        <p:txBody>
          <a:bodyPr wrap="none" rtlCol="0">
            <a:spAutoFit/>
          </a:bodyPr>
          <a:lstStyle/>
          <a:p>
            <a:r>
              <a:rPr lang="zh-CN" altLang="en-US" sz="2400">
                <a:latin typeface="宋体" panose="02010600030101010101" pitchFamily="2" charset="-122"/>
                <a:ea typeface="宋体" panose="02010600030101010101" pitchFamily="2" charset="-122"/>
              </a:rPr>
              <a:t>浙江嘉兴南湖红船</a:t>
            </a:r>
          </a:p>
        </p:txBody>
      </p:sp>
      <p:sp>
        <p:nvSpPr>
          <p:cNvPr id="13" name="TextBox 12"/>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中国共产党的诞生</a:t>
            </a:r>
            <a:endParaRPr lang="zh-CN" altLang="en-US" sz="32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764515185"/>
      </p:ext>
    </p:extLst>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1169988"/>
            <a:ext cx="10983913" cy="3662362"/>
          </a:xfrm>
          <a:prstGeom prst="rect">
            <a:avLst/>
          </a:prstGeom>
        </p:spPr>
        <p:txBody>
          <a:bodyPr>
            <a:normAutofit lnSpcReduction="10000"/>
          </a:bodyPr>
          <a:lstStyle/>
          <a:p>
            <a:pPr indent="612140">
              <a:lnSpc>
                <a:spcPct val="100000"/>
              </a:lnSpc>
              <a:buNone/>
            </a:pPr>
            <a:r>
              <a:rPr lang="zh-CN" altLang="en-US" sz="2400" b="1" dirty="0" smtClean="0">
                <a:latin typeface="宋体" panose="02010600030101010101" pitchFamily="2" charset="-122"/>
                <a:ea typeface="宋体" panose="02010600030101010101" pitchFamily="2" charset="-122"/>
                <a:cs typeface="宋体" panose="02010600030101010101" pitchFamily="2" charset="-122"/>
              </a:rPr>
              <a:t>材料</a:t>
            </a:r>
            <a:r>
              <a:rPr lang="zh-CN" altLang="en-US" sz="2400" b="1" dirty="0">
                <a:latin typeface="宋体" panose="02010600030101010101" pitchFamily="2" charset="-122"/>
                <a:ea typeface="宋体" panose="02010600030101010101" pitchFamily="2" charset="-122"/>
                <a:cs typeface="宋体" panose="02010600030101010101" pitchFamily="2" charset="-122"/>
              </a:rPr>
              <a:t>六：</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pPr indent="612140" algn="l">
              <a:lnSpc>
                <a:spcPct val="100000"/>
              </a:lnSpc>
              <a:buNone/>
            </a:pP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）革命军队必须与无产阶级一起</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推翻资本家阶级</a:t>
            </a:r>
            <a:r>
              <a:rPr lang="zh-CN" altLang="en-US" sz="2400" dirty="0">
                <a:latin typeface="宋体" panose="02010600030101010101" pitchFamily="2" charset="-122"/>
                <a:ea typeface="宋体" panose="02010600030101010101" pitchFamily="2" charset="-122"/>
                <a:cs typeface="宋体" panose="02010600030101010101" pitchFamily="2" charset="-122"/>
              </a:rPr>
              <a:t>的政权，必须支持</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工人</a:t>
            </a:r>
            <a:endParaRPr lang="zh-CN" altLang="en-US" sz="2400"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612140" algn="l">
              <a:lnSpc>
                <a:spcPct val="100000"/>
              </a:lnSpc>
              <a:buNone/>
            </a:pPr>
            <a:endParaRPr lang="en-US" altLang="zh-CN" sz="2400"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612140" algn="l">
              <a:lnSpc>
                <a:spcPct val="100000"/>
              </a:lnSpc>
              <a:buNone/>
            </a:pP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en-US" altLang="zh-CN" sz="2400" dirty="0">
                <a:latin typeface="宋体" panose="02010600030101010101" pitchFamily="2" charset="-122"/>
                <a:ea typeface="宋体" panose="02010600030101010101" pitchFamily="2" charset="-122"/>
                <a:cs typeface="宋体" panose="02010600030101010101" pitchFamily="2" charset="-122"/>
              </a:rPr>
              <a:t>2</a:t>
            </a:r>
            <a:r>
              <a:rPr lang="zh-CN" altLang="en-US" sz="2400" dirty="0">
                <a:latin typeface="宋体" panose="02010600030101010101" pitchFamily="2" charset="-122"/>
                <a:ea typeface="宋体" panose="02010600030101010101" pitchFamily="2" charset="-122"/>
                <a:cs typeface="宋体" panose="02010600030101010101" pitchFamily="2" charset="-122"/>
              </a:rPr>
              <a:t>）承认无产阶级专政，直到阶级斗争结束，即直到</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消灭社会的阶级区分</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indent="612140" algn="l">
              <a:lnSpc>
                <a:spcPct val="100000"/>
              </a:lnSpc>
              <a:buNone/>
            </a:pP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en-US" altLang="zh-CN" sz="2400" dirty="0">
                <a:latin typeface="宋体" panose="02010600030101010101" pitchFamily="2" charset="-122"/>
                <a:ea typeface="宋体" panose="02010600030101010101" pitchFamily="2" charset="-122"/>
                <a:cs typeface="宋体" panose="02010600030101010101" pitchFamily="2" charset="-122"/>
              </a:rPr>
              <a:t>3</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消灭资本家私有制</a:t>
            </a:r>
            <a:r>
              <a:rPr lang="zh-CN" altLang="en-US" sz="2400" dirty="0">
                <a:latin typeface="宋体" panose="02010600030101010101" pitchFamily="2" charset="-122"/>
                <a:ea typeface="宋体" panose="02010600030101010101" pitchFamily="2" charset="-122"/>
                <a:cs typeface="宋体" panose="02010600030101010101" pitchFamily="2" charset="-122"/>
              </a:rPr>
              <a:t>，没收机器、土地、厂房和半成品等生产资料，归</a:t>
            </a:r>
          </a:p>
          <a:p>
            <a:pPr indent="612140" algn="l">
              <a:lnSpc>
                <a:spcPct val="100000"/>
              </a:lnSpc>
              <a:buNone/>
            </a:pP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indent="612140" algn="l">
              <a:lnSpc>
                <a:spcPct val="100000"/>
              </a:lnSpc>
              <a:buNone/>
            </a:pP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en-US" altLang="zh-CN" sz="2400" dirty="0">
                <a:latin typeface="宋体" panose="02010600030101010101" pitchFamily="2" charset="-122"/>
                <a:ea typeface="宋体" panose="02010600030101010101" pitchFamily="2" charset="-122"/>
                <a:cs typeface="宋体" panose="02010600030101010101" pitchFamily="2" charset="-122"/>
              </a:rPr>
              <a:t>4</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联合第三国际</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algn="r">
              <a:buNone/>
            </a:pP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中国共产党第一个纲领</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中共中央文件选集</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第</a:t>
            </a:r>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册</a:t>
            </a:r>
          </a:p>
        </p:txBody>
      </p:sp>
      <p:sp>
        <p:nvSpPr>
          <p:cNvPr id="2" name="文本框 1"/>
          <p:cNvSpPr txBox="1"/>
          <p:nvPr/>
        </p:nvSpPr>
        <p:spPr>
          <a:xfrm>
            <a:off x="1114425" y="5242560"/>
            <a:ext cx="10862310" cy="521970"/>
          </a:xfrm>
          <a:prstGeom prst="rect">
            <a:avLst/>
          </a:prstGeom>
          <a:noFill/>
        </p:spPr>
        <p:txBody>
          <a:bodyPr wrap="none" rtlCol="0">
            <a:spAutoFit/>
          </a:bodyPr>
          <a:lstStyle/>
          <a:p>
            <a:pPr algn="l"/>
            <a:r>
              <a:rPr lang="zh-CN" altLang="en-US" sz="2800" dirty="0">
                <a:latin typeface="方正粗黑宋简体" panose="02000000000000000000" pitchFamily="2" charset="-122"/>
                <a:ea typeface="方正粗黑宋简体" panose="02000000000000000000" pitchFamily="2" charset="-122"/>
                <a:sym typeface="+mn-ea"/>
              </a:rPr>
              <a:t>结合这段材料，分析中国共产党当时是如何思考</a:t>
            </a:r>
            <a:r>
              <a:rPr lang="zh-CN" altLang="en-US" sz="2800" b="1" dirty="0">
                <a:solidFill>
                  <a:srgbClr val="C00000"/>
                </a:solidFill>
                <a:latin typeface="方正粗黑宋简体" panose="02000000000000000000" pitchFamily="2" charset="-122"/>
                <a:ea typeface="方正粗黑宋简体" panose="02000000000000000000" pitchFamily="2" charset="-122"/>
                <a:sym typeface="+mn-ea"/>
              </a:rPr>
              <a:t>中国革命方向</a:t>
            </a:r>
            <a:r>
              <a:rPr lang="zh-CN" altLang="en-US" sz="2800" dirty="0">
                <a:latin typeface="方正粗黑宋简体" panose="02000000000000000000" pitchFamily="2" charset="-122"/>
                <a:ea typeface="方正粗黑宋简体" panose="02000000000000000000" pitchFamily="2" charset="-122"/>
                <a:sym typeface="+mn-ea"/>
              </a:rPr>
              <a:t>的呢？</a:t>
            </a:r>
            <a:endParaRPr lang="zh-CN" altLang="en-US" sz="2800"/>
          </a:p>
        </p:txBody>
      </p:sp>
      <p:sp>
        <p:nvSpPr>
          <p:cNvPr id="4" name="文本框 3"/>
          <p:cNvSpPr txBox="1"/>
          <p:nvPr/>
        </p:nvSpPr>
        <p:spPr>
          <a:xfrm>
            <a:off x="1605280" y="2110391"/>
            <a:ext cx="5367020" cy="460375"/>
          </a:xfrm>
          <a:prstGeom prst="rect">
            <a:avLst/>
          </a:prstGeom>
          <a:noFill/>
        </p:spPr>
        <p:txBody>
          <a:bodyPr wrap="none" rtlCol="0">
            <a:spAutoFit/>
          </a:bodyPr>
          <a:lstStyle/>
          <a:p>
            <a:pPr algn="l"/>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阶级</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，直到社会的阶级区分消除为止；</a:t>
            </a:r>
            <a:endParaRPr lang="zh-CN" altLang="en-US" sz="2400" dirty="0"/>
          </a:p>
        </p:txBody>
      </p:sp>
      <p:sp>
        <p:nvSpPr>
          <p:cNvPr id="9" name="文本框 8"/>
          <p:cNvSpPr txBox="1"/>
          <p:nvPr/>
        </p:nvSpPr>
        <p:spPr>
          <a:xfrm>
            <a:off x="1605280" y="3425190"/>
            <a:ext cx="1706880" cy="460375"/>
          </a:xfrm>
          <a:prstGeom prst="rect">
            <a:avLst/>
          </a:prstGeom>
          <a:noFill/>
        </p:spPr>
        <p:txBody>
          <a:bodyPr wrap="none" rtlCol="0">
            <a:spAutoFit/>
          </a:bodyPr>
          <a:lstStyle/>
          <a:p>
            <a:pPr algn="l"/>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社会公有；</a:t>
            </a:r>
          </a:p>
        </p:txBody>
      </p:sp>
      <p:sp>
        <p:nvSpPr>
          <p:cNvPr id="12" name="TextBox 11"/>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中国共产党的诞生</a:t>
            </a:r>
            <a:endParaRPr lang="zh-CN" altLang="en-US" sz="32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61228874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中共二大"/>
          <p:cNvPicPr>
            <a:picLocks noChangeAspect="1"/>
          </p:cNvPicPr>
          <p:nvPr/>
        </p:nvPicPr>
        <p:blipFill>
          <a:blip r:embed="rId2"/>
          <a:srcRect b="11390"/>
          <a:stretch>
            <a:fillRect/>
          </a:stretch>
        </p:blipFill>
        <p:spPr>
          <a:xfrm>
            <a:off x="7429500" y="4291330"/>
            <a:ext cx="3848100" cy="2142490"/>
          </a:xfrm>
          <a:prstGeom prst="roundRect">
            <a:avLst/>
          </a:prstGeom>
        </p:spPr>
      </p:pic>
      <p:sp>
        <p:nvSpPr>
          <p:cNvPr id="13" name="文本框 12"/>
          <p:cNvSpPr txBox="1"/>
          <p:nvPr/>
        </p:nvSpPr>
        <p:spPr>
          <a:xfrm>
            <a:off x="694055" y="1174750"/>
            <a:ext cx="10583545" cy="1568450"/>
          </a:xfrm>
          <a:prstGeom prst="rect">
            <a:avLst/>
          </a:prstGeom>
          <a:noFill/>
        </p:spPr>
        <p:txBody>
          <a:bodyPr wrap="square" rtlCol="0">
            <a:spAutoFit/>
          </a:bodyPr>
          <a:lstStyle/>
          <a:p>
            <a:r>
              <a:rPr lang="zh-CN" altLang="en-US" sz="2400" b="1" dirty="0" smtClean="0">
                <a:latin typeface="宋体" panose="02010600030101010101" pitchFamily="2" charset="-122"/>
                <a:ea typeface="宋体" panose="02010600030101010101" pitchFamily="2" charset="-122"/>
              </a:rPr>
              <a:t>材料七：</a:t>
            </a:r>
            <a:r>
              <a:rPr lang="zh-CN" altLang="en-US" sz="2400" dirty="0">
                <a:latin typeface="宋体" panose="02010600030101010101" pitchFamily="2" charset="-122"/>
                <a:ea typeface="宋体" panose="02010600030101010101" pitchFamily="2" charset="-122"/>
              </a:rPr>
              <a:t>这般中小（资）产阶级，经济能力异常薄弱，而又富于妥协性，没有革命的勇气；但是观察我国自有革命运动发生以来，我国内中小（资）产阶级，因受国心的鼓荡，倾家荡产，牺牲生命，以赞成革命，实行革命，亦所常有。</a:t>
            </a:r>
          </a:p>
          <a:p>
            <a:pPr algn="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谭平山</a:t>
            </a:r>
          </a:p>
        </p:txBody>
      </p:sp>
      <p:sp>
        <p:nvSpPr>
          <p:cNvPr id="17" name="文本框 16"/>
          <p:cNvSpPr txBox="1"/>
          <p:nvPr/>
        </p:nvSpPr>
        <p:spPr>
          <a:xfrm>
            <a:off x="694690" y="4208780"/>
            <a:ext cx="6222365" cy="2306955"/>
          </a:xfrm>
          <a:prstGeom prst="rect">
            <a:avLst/>
          </a:prstGeom>
          <a:noFill/>
        </p:spPr>
        <p:txBody>
          <a:bodyPr wrap="square" rtlCol="0">
            <a:spAutoFit/>
          </a:bodyPr>
          <a:lstStyle/>
          <a:p>
            <a:pPr algn="l"/>
            <a:r>
              <a:rPr lang="zh-CN" altLang="en-US" sz="2400" b="1" dirty="0" smtClean="0">
                <a:latin typeface="宋体" panose="02010600030101010101" pitchFamily="2" charset="-122"/>
                <a:ea typeface="宋体" panose="02010600030101010101" pitchFamily="2" charset="-122"/>
                <a:cs typeface="宋体" panose="02010600030101010101" pitchFamily="2" charset="-122"/>
              </a:rPr>
              <a:t>材料八：</a:t>
            </a:r>
            <a:r>
              <a:rPr lang="zh-CN" altLang="en-US" sz="2400" dirty="0">
                <a:latin typeface="宋体" panose="02010600030101010101" pitchFamily="2" charset="-122"/>
                <a:ea typeface="宋体" panose="02010600030101010101" pitchFamily="2" charset="-122"/>
                <a:cs typeface="宋体" panose="02010600030101010101" pitchFamily="2" charset="-122"/>
              </a:rPr>
              <a:t>党的最低纲领：消除内乱，打倒军阀，建设国内和平；推翻国际帝国主义的压迫，达到中华民族的完全独立；统一中国为真正的民主共和国；</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党的最高纲领是实现共产主义。</a:t>
            </a:r>
          </a:p>
          <a:p>
            <a:pPr algn="l"/>
            <a:r>
              <a:rPr lang="zh-CN" altLang="en-US" sz="2400" dirty="0">
                <a:latin typeface="宋体" panose="02010600030101010101" pitchFamily="2" charset="-122"/>
                <a:ea typeface="宋体" panose="02010600030101010101" pitchFamily="2" charset="-122"/>
                <a:cs typeface="宋体" panose="02010600030101010101" pitchFamily="2" charset="-122"/>
              </a:rPr>
              <a:t>——《中国共产</a:t>
            </a:r>
            <a:r>
              <a:rPr lang="en-US" altLang="zh-CN" sz="2400" dirty="0" err="1">
                <a:latin typeface="宋体" panose="02010600030101010101" pitchFamily="2" charset="-122"/>
                <a:ea typeface="宋体" panose="02010600030101010101" pitchFamily="2" charset="-122"/>
                <a:cs typeface="宋体" panose="02010600030101010101" pitchFamily="2" charset="-122"/>
              </a:rPr>
              <a:t>党第二次全国代表大会宣言</a:t>
            </a:r>
            <a:r>
              <a:rPr lang="en-US" altLang="zh-CN" sz="2400" dirty="0">
                <a:latin typeface="宋体" panose="02010600030101010101" pitchFamily="2" charset="-122"/>
                <a:ea typeface="宋体" panose="02010600030101010101" pitchFamily="2" charset="-122"/>
                <a:cs typeface="宋体" panose="02010600030101010101" pitchFamily="2" charset="-122"/>
              </a:rPr>
              <a:t>》</a:t>
            </a:r>
          </a:p>
        </p:txBody>
      </p:sp>
      <p:sp>
        <p:nvSpPr>
          <p:cNvPr id="2" name="文本框 1"/>
          <p:cNvSpPr txBox="1"/>
          <p:nvPr/>
        </p:nvSpPr>
        <p:spPr>
          <a:xfrm>
            <a:off x="11555730" y="1059815"/>
            <a:ext cx="459740" cy="1005840"/>
          </a:xfrm>
          <a:prstGeom prst="rect">
            <a:avLst/>
          </a:prstGeom>
          <a:noFill/>
        </p:spPr>
        <p:txBody>
          <a:bodyPr vert="eaVert" wrap="none" rtlCol="0">
            <a:spAutoFit/>
          </a:bodyPr>
          <a:lstStyle/>
          <a:p>
            <a:r>
              <a:rPr lang="zh-CN" altLang="en-US"/>
              <a:t>史料实证</a:t>
            </a:r>
          </a:p>
        </p:txBody>
      </p:sp>
      <p:cxnSp>
        <p:nvCxnSpPr>
          <p:cNvPr id="15" name="直接连接符 14"/>
          <p:cNvCxnSpPr/>
          <p:nvPr/>
        </p:nvCxnSpPr>
        <p:spPr>
          <a:xfrm flipH="1">
            <a:off x="11629390" y="1070610"/>
            <a:ext cx="3810" cy="983615"/>
          </a:xfrm>
          <a:prstGeom prst="line">
            <a:avLst/>
          </a:prstGeom>
        </p:spPr>
        <p:style>
          <a:lnRef idx="1">
            <a:schemeClr val="dk1"/>
          </a:lnRef>
          <a:fillRef idx="0">
            <a:schemeClr val="dk1"/>
          </a:fillRef>
          <a:effectRef idx="0">
            <a:schemeClr val="dk1"/>
          </a:effectRef>
          <a:fontRef idx="minor">
            <a:schemeClr val="tx1"/>
          </a:fontRef>
        </p:style>
      </p:cxnSp>
      <p:sp>
        <p:nvSpPr>
          <p:cNvPr id="24" name="文本框 23"/>
          <p:cNvSpPr txBox="1"/>
          <p:nvPr/>
        </p:nvSpPr>
        <p:spPr>
          <a:xfrm>
            <a:off x="11224260" y="1055370"/>
            <a:ext cx="459740" cy="1113155"/>
          </a:xfrm>
          <a:prstGeom prst="rect">
            <a:avLst/>
          </a:prstGeom>
          <a:noFill/>
        </p:spPr>
        <p:txBody>
          <a:bodyPr vert="eaVert" wrap="square" rtlCol="0">
            <a:spAutoFit/>
          </a:bodyPr>
          <a:lstStyle/>
          <a:p>
            <a:r>
              <a:rPr lang="zh-CN" altLang="en-US"/>
              <a:t>辩证思维</a:t>
            </a:r>
          </a:p>
        </p:txBody>
      </p:sp>
      <p:sp>
        <p:nvSpPr>
          <p:cNvPr id="3" name="文本框 2"/>
          <p:cNvSpPr txBox="1"/>
          <p:nvPr/>
        </p:nvSpPr>
        <p:spPr>
          <a:xfrm>
            <a:off x="981075" y="2935605"/>
            <a:ext cx="2223770" cy="583565"/>
          </a:xfrm>
          <a:prstGeom prst="rect">
            <a:avLst/>
          </a:prstGeom>
          <a:noFill/>
        </p:spPr>
        <p:txBody>
          <a:bodyPr wrap="none" rtlCol="0">
            <a:spAutoFit/>
          </a:bodyPr>
          <a:lstStyle/>
          <a:p>
            <a:r>
              <a:rPr lang="zh-CN" altLang="en-US" sz="3200" b="1">
                <a:solidFill>
                  <a:srgbClr val="C00000"/>
                </a:solidFill>
                <a:latin typeface="宋体" panose="02010600030101010101" pitchFamily="2" charset="-122"/>
                <a:ea typeface="宋体" panose="02010600030101010101" pitchFamily="2" charset="-122"/>
              </a:rPr>
              <a:t>中小</a:t>
            </a:r>
            <a:r>
              <a:rPr lang="zh-CN" altLang="en-US" sz="2400" b="1">
                <a:solidFill>
                  <a:srgbClr val="C00000"/>
                </a:solidFill>
                <a:latin typeface="宋体" panose="02010600030101010101" pitchFamily="2" charset="-122"/>
                <a:ea typeface="宋体" panose="02010600030101010101" pitchFamily="2" charset="-122"/>
              </a:rPr>
              <a:t>资产阶级</a:t>
            </a:r>
          </a:p>
        </p:txBody>
      </p:sp>
      <p:sp>
        <p:nvSpPr>
          <p:cNvPr id="4" name="左大括号 3"/>
          <p:cNvSpPr/>
          <p:nvPr/>
        </p:nvSpPr>
        <p:spPr>
          <a:xfrm>
            <a:off x="3305175" y="2697480"/>
            <a:ext cx="412750" cy="1141730"/>
          </a:xfrm>
          <a:prstGeom prst="leftBrace">
            <a:avLst>
              <a:gd name="adj1" fmla="val 0"/>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9" name="文本框 8"/>
          <p:cNvSpPr txBox="1"/>
          <p:nvPr/>
        </p:nvSpPr>
        <p:spPr>
          <a:xfrm>
            <a:off x="3953510" y="2559685"/>
            <a:ext cx="1097280" cy="460375"/>
          </a:xfrm>
          <a:prstGeom prst="rect">
            <a:avLst/>
          </a:prstGeom>
          <a:solidFill>
            <a:schemeClr val="accent1">
              <a:lumMod val="75000"/>
            </a:schemeClr>
          </a:solidFill>
        </p:spPr>
        <p:txBody>
          <a:bodyPr wrap="none" rtlCol="0">
            <a:spAutoFit/>
          </a:bodyPr>
          <a:lstStyle/>
          <a:p>
            <a:r>
              <a:rPr lang="zh-CN" altLang="en-US" sz="2400">
                <a:solidFill>
                  <a:schemeClr val="bg1"/>
                </a:solidFill>
                <a:latin typeface="宋体" panose="02010600030101010101" pitchFamily="2" charset="-122"/>
                <a:ea typeface="宋体" panose="02010600030101010101" pitchFamily="2" charset="-122"/>
              </a:rPr>
              <a:t>妥协性</a:t>
            </a:r>
          </a:p>
        </p:txBody>
      </p:sp>
      <p:sp>
        <p:nvSpPr>
          <p:cNvPr id="10" name="文本框 9"/>
          <p:cNvSpPr txBox="1"/>
          <p:nvPr/>
        </p:nvSpPr>
        <p:spPr>
          <a:xfrm>
            <a:off x="3953510" y="3519170"/>
            <a:ext cx="1097280" cy="460375"/>
          </a:xfrm>
          <a:prstGeom prst="rect">
            <a:avLst/>
          </a:prstGeom>
          <a:solidFill>
            <a:schemeClr val="accent1">
              <a:lumMod val="75000"/>
            </a:schemeClr>
          </a:solidFill>
        </p:spPr>
        <p:txBody>
          <a:bodyPr wrap="none" rtlCol="0">
            <a:spAutoFit/>
          </a:bodyPr>
          <a:lstStyle/>
          <a:p>
            <a:r>
              <a:rPr lang="zh-CN" altLang="en-US" sz="2400">
                <a:solidFill>
                  <a:schemeClr val="bg1"/>
                </a:solidFill>
                <a:latin typeface="宋体" panose="02010600030101010101" pitchFamily="2" charset="-122"/>
                <a:ea typeface="宋体" panose="02010600030101010101" pitchFamily="2" charset="-122"/>
              </a:rPr>
              <a:t>革命性</a:t>
            </a:r>
          </a:p>
        </p:txBody>
      </p:sp>
      <p:sp>
        <p:nvSpPr>
          <p:cNvPr id="16" name="右箭头 15"/>
          <p:cNvSpPr/>
          <p:nvPr/>
        </p:nvSpPr>
        <p:spPr>
          <a:xfrm>
            <a:off x="5405120" y="2656840"/>
            <a:ext cx="829945" cy="204470"/>
          </a:xfrm>
          <a:prstGeom prst="rightArrow">
            <a:avLst/>
          </a:prstGeom>
          <a:noFill/>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8" name="文本框 17"/>
          <p:cNvSpPr txBox="1"/>
          <p:nvPr/>
        </p:nvSpPr>
        <p:spPr>
          <a:xfrm>
            <a:off x="6612255" y="2559685"/>
            <a:ext cx="792480" cy="460375"/>
          </a:xfrm>
          <a:prstGeom prst="rect">
            <a:avLst/>
          </a:prstGeom>
          <a:solidFill>
            <a:srgbClr val="C00000"/>
          </a:solidFill>
          <a:ln>
            <a:solidFill>
              <a:srgbClr val="C00000"/>
            </a:solidFill>
          </a:ln>
        </p:spPr>
        <p:txBody>
          <a:bodyPr wrap="none" rtlCol="0">
            <a:spAutoFit/>
          </a:bodyPr>
          <a:lstStyle/>
          <a:p>
            <a:r>
              <a:rPr lang="zh-CN" altLang="en-US" sz="2400">
                <a:solidFill>
                  <a:schemeClr val="bg1"/>
                </a:solidFill>
                <a:latin typeface="宋体" panose="02010600030101010101" pitchFamily="2" charset="-122"/>
                <a:ea typeface="宋体" panose="02010600030101010101" pitchFamily="2" charset="-122"/>
              </a:rPr>
              <a:t>改造</a:t>
            </a:r>
          </a:p>
        </p:txBody>
      </p:sp>
      <p:sp>
        <p:nvSpPr>
          <p:cNvPr id="19" name="右箭头 18"/>
          <p:cNvSpPr/>
          <p:nvPr/>
        </p:nvSpPr>
        <p:spPr>
          <a:xfrm>
            <a:off x="5405120" y="3646805"/>
            <a:ext cx="829945" cy="204470"/>
          </a:xfrm>
          <a:prstGeom prst="rightArrow">
            <a:avLst/>
          </a:prstGeom>
          <a:noFill/>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1" name="文本框 20"/>
          <p:cNvSpPr txBox="1"/>
          <p:nvPr/>
        </p:nvSpPr>
        <p:spPr>
          <a:xfrm>
            <a:off x="6612255" y="3518535"/>
            <a:ext cx="792480" cy="460375"/>
          </a:xfrm>
          <a:prstGeom prst="rect">
            <a:avLst/>
          </a:prstGeom>
          <a:solidFill>
            <a:srgbClr val="C00000"/>
          </a:solidFill>
        </p:spPr>
        <p:txBody>
          <a:bodyPr wrap="none" rtlCol="0">
            <a:spAutoFit/>
          </a:bodyPr>
          <a:lstStyle/>
          <a:p>
            <a:r>
              <a:rPr lang="zh-CN" altLang="en-US" sz="2400">
                <a:solidFill>
                  <a:schemeClr val="bg1"/>
                </a:solidFill>
                <a:latin typeface="宋体" panose="02010600030101010101" pitchFamily="2" charset="-122"/>
                <a:ea typeface="宋体" panose="02010600030101010101" pitchFamily="2" charset="-122"/>
              </a:rPr>
              <a:t>利用</a:t>
            </a:r>
          </a:p>
        </p:txBody>
      </p:sp>
      <p:sp>
        <p:nvSpPr>
          <p:cNvPr id="14" name="左大括号 13"/>
          <p:cNvSpPr/>
          <p:nvPr/>
        </p:nvSpPr>
        <p:spPr>
          <a:xfrm flipH="1">
            <a:off x="7738110" y="2656840"/>
            <a:ext cx="412750" cy="1141730"/>
          </a:xfrm>
          <a:prstGeom prst="leftBrace">
            <a:avLst>
              <a:gd name="adj1" fmla="val 0"/>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2" name="文本框 21"/>
          <p:cNvSpPr txBox="1"/>
          <p:nvPr/>
        </p:nvSpPr>
        <p:spPr>
          <a:xfrm>
            <a:off x="8288020" y="2997200"/>
            <a:ext cx="3143250" cy="521970"/>
          </a:xfrm>
          <a:prstGeom prst="rect">
            <a:avLst/>
          </a:prstGeom>
          <a:noFill/>
        </p:spPr>
        <p:txBody>
          <a:bodyPr wrap="none" rtlCol="0">
            <a:spAutoFit/>
          </a:bodyPr>
          <a:lstStyle/>
          <a:p>
            <a:r>
              <a:rPr lang="zh-CN" altLang="en-US" sz="2400" b="1">
                <a:solidFill>
                  <a:srgbClr val="C00000"/>
                </a:solidFill>
                <a:latin typeface="宋体" panose="02010600030101010101" pitchFamily="2" charset="-122"/>
                <a:ea typeface="宋体" panose="02010600030101010101" pitchFamily="2" charset="-122"/>
              </a:rPr>
              <a:t>革命的</a:t>
            </a:r>
            <a:r>
              <a:rPr lang="zh-CN" altLang="en-US" sz="2800" b="1">
                <a:solidFill>
                  <a:srgbClr val="C00000"/>
                </a:solidFill>
                <a:latin typeface="宋体" panose="02010600030101010101" pitchFamily="2" charset="-122"/>
                <a:ea typeface="宋体" panose="02010600030101010101" pitchFamily="2" charset="-122"/>
              </a:rPr>
              <a:t>重要力量</a:t>
            </a:r>
            <a:r>
              <a:rPr lang="zh-CN" altLang="en-US" sz="2400" b="1">
                <a:solidFill>
                  <a:srgbClr val="C00000"/>
                </a:solidFill>
                <a:latin typeface="宋体" panose="02010600030101010101" pitchFamily="2" charset="-122"/>
                <a:ea typeface="宋体" panose="02010600030101010101" pitchFamily="2" charset="-122"/>
              </a:rPr>
              <a:t>之一</a:t>
            </a:r>
          </a:p>
        </p:txBody>
      </p:sp>
      <p:sp>
        <p:nvSpPr>
          <p:cNvPr id="25" name="TextBox 24"/>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中国共产党的诞生</a:t>
            </a:r>
            <a:endParaRPr lang="zh-CN" altLang="en-US" sz="32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824783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additive="base">
                                        <p:cTn id="82" dur="500" fill="hold"/>
                                        <p:tgtEl>
                                          <p:spTgt spid="2"/>
                                        </p:tgtEl>
                                        <p:attrNameLst>
                                          <p:attrName>ppt_x</p:attrName>
                                        </p:attrNameLst>
                                      </p:cBhvr>
                                      <p:tavLst>
                                        <p:tav tm="0">
                                          <p:val>
                                            <p:strVal val="#ppt_x"/>
                                          </p:val>
                                        </p:tav>
                                        <p:tav tm="100000">
                                          <p:val>
                                            <p:strVal val="#ppt_x"/>
                                          </p:val>
                                        </p:tav>
                                      </p:tavLst>
                                    </p:anim>
                                    <p:anim calcmode="lin" valueType="num">
                                      <p:cBhvr additive="base">
                                        <p:cTn id="83" dur="500" fill="hold"/>
                                        <p:tgtEl>
                                          <p:spTgt spid="2"/>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500" fill="hold"/>
                                        <p:tgtEl>
                                          <p:spTgt spid="15"/>
                                        </p:tgtEl>
                                        <p:attrNameLst>
                                          <p:attrName>ppt_x</p:attrName>
                                        </p:attrNameLst>
                                      </p:cBhvr>
                                      <p:tavLst>
                                        <p:tav tm="0">
                                          <p:val>
                                            <p:strVal val="#ppt_x"/>
                                          </p:val>
                                        </p:tav>
                                        <p:tav tm="100000">
                                          <p:val>
                                            <p:strVal val="#ppt_x"/>
                                          </p:val>
                                        </p:tav>
                                      </p:tavLst>
                                    </p:anim>
                                    <p:anim calcmode="lin" valueType="num">
                                      <p:cBhvr additive="base">
                                        <p:cTn id="87" dur="500" fill="hold"/>
                                        <p:tgtEl>
                                          <p:spTgt spid="15"/>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fill="hold"/>
                                        <p:tgtEl>
                                          <p:spTgt spid="24"/>
                                        </p:tgtEl>
                                        <p:attrNameLst>
                                          <p:attrName>ppt_x</p:attrName>
                                        </p:attrNameLst>
                                      </p:cBhvr>
                                      <p:tavLst>
                                        <p:tav tm="0">
                                          <p:val>
                                            <p:strVal val="#ppt_x"/>
                                          </p:val>
                                        </p:tav>
                                        <p:tav tm="100000">
                                          <p:val>
                                            <p:strVal val="#ppt_x"/>
                                          </p:val>
                                        </p:tav>
                                      </p:tavLst>
                                    </p:anim>
                                    <p:anim calcmode="lin" valueType="num">
                                      <p:cBhvr additive="base">
                                        <p:cTn id="9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 grpId="0"/>
      <p:bldP spid="24" grpId="0"/>
      <p:bldP spid="3" grpId="0"/>
      <p:bldP spid="4" grpId="0" bldLvl="0" animBg="1"/>
      <p:bldP spid="9" grpId="0" bldLvl="0" animBg="1"/>
      <p:bldP spid="10" grpId="0" bldLvl="0" animBg="1"/>
      <p:bldP spid="16" grpId="0" bldLvl="0" animBg="1"/>
      <p:bldP spid="18" grpId="0" bldLvl="0" animBg="1"/>
      <p:bldP spid="19" grpId="0" bldLvl="0" animBg="1"/>
      <p:bldP spid="21" grpId="0" bldLvl="0" animBg="1"/>
      <p:bldP spid="14" grpId="0" bldLvl="0" animBg="1"/>
      <p:bldP spid="22" grpId="0"/>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bwMode="auto">
          <a:xfrm flipV="1">
            <a:off x="609298" y="6855304"/>
            <a:ext cx="10973405" cy="43542"/>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sz="1715" dirty="0">
              <a:ln>
                <a:solidFill>
                  <a:srgbClr val="660033"/>
                </a:solidFill>
              </a:ln>
            </a:endParaRPr>
          </a:p>
        </p:txBody>
      </p:sp>
      <p:sp>
        <p:nvSpPr>
          <p:cNvPr id="60" name="矩形 59"/>
          <p:cNvSpPr/>
          <p:nvPr/>
        </p:nvSpPr>
        <p:spPr>
          <a:xfrm>
            <a:off x="1761528" y="1891674"/>
            <a:ext cx="10253345" cy="1499235"/>
          </a:xfrm>
          <a:prstGeom prst="rect">
            <a:avLst/>
          </a:prstGeom>
        </p:spPr>
        <p:txBody>
          <a:bodyPr wrap="square">
            <a:spAutoFit/>
          </a:bodyPr>
          <a:lstStyle/>
          <a:p>
            <a:r>
              <a:rPr lang="zh-CN" altLang="en-US" sz="3050" dirty="0" smtClean="0">
                <a:latin typeface="华文新魏" panose="02010800040101010101" pitchFamily="2" charset="-122"/>
                <a:ea typeface="华文新魏" panose="02010800040101010101" pitchFamily="2" charset="-122"/>
              </a:rPr>
              <a:t>①大会通过了中国共产党历史上第一个</a:t>
            </a:r>
            <a:r>
              <a:rPr lang="zh-CN" altLang="en-US" sz="3050" dirty="0" smtClean="0">
                <a:solidFill>
                  <a:srgbClr val="800000"/>
                </a:solidFill>
                <a:latin typeface="华文新魏" panose="02010800040101010101" pitchFamily="2" charset="-122"/>
                <a:ea typeface="华文新魏" panose="02010800040101010101" pitchFamily="2" charset="-122"/>
              </a:rPr>
              <a:t>党纲</a:t>
            </a:r>
            <a:r>
              <a:rPr lang="zh-CN" altLang="en-US" sz="3050" dirty="0" smtClean="0">
                <a:latin typeface="华文新魏" panose="02010800040101010101" pitchFamily="2" charset="-122"/>
                <a:ea typeface="华文新魏" panose="02010800040101010101" pitchFamily="2" charset="-122"/>
              </a:rPr>
              <a:t>，党纲确定党的名称为</a:t>
            </a:r>
            <a:r>
              <a:rPr lang="zh-CN" altLang="en-US" sz="3050" dirty="0" smtClean="0">
                <a:solidFill>
                  <a:srgbClr val="800000"/>
                </a:solidFill>
                <a:latin typeface="华文新魏" panose="02010800040101010101" pitchFamily="2" charset="-122"/>
                <a:ea typeface="华文新魏" panose="02010800040101010101" pitchFamily="2" charset="-122"/>
              </a:rPr>
              <a:t>中国共产党</a:t>
            </a:r>
            <a:r>
              <a:rPr lang="zh-CN" altLang="en-US" sz="3050" dirty="0" smtClean="0">
                <a:latin typeface="华文新魏" panose="02010800040101010101" pitchFamily="2" charset="-122"/>
                <a:ea typeface="华文新魏" panose="02010800040101010101" pitchFamily="2" charset="-122"/>
              </a:rPr>
              <a:t>。</a:t>
            </a:r>
            <a:r>
              <a:rPr lang="zh-CN" altLang="en-US" sz="3050" dirty="0" smtClean="0">
                <a:solidFill>
                  <a:srgbClr val="800000"/>
                </a:solidFill>
                <a:latin typeface="华文新魏" panose="02010800040101010101" pitchFamily="2" charset="-122"/>
                <a:ea typeface="华文新魏" panose="02010800040101010101" pitchFamily="2" charset="-122"/>
              </a:rPr>
              <a:t>奋斗目标</a:t>
            </a:r>
            <a:r>
              <a:rPr lang="zh-CN" altLang="en-US" sz="3050" dirty="0" smtClean="0">
                <a:latin typeface="华文新魏" panose="02010800040101010101" pitchFamily="2" charset="-122"/>
                <a:ea typeface="华文新魏" panose="02010800040101010101" pitchFamily="2" charset="-122"/>
              </a:rPr>
              <a:t>是推翻资产阶级政权，建立无产阶级专政，实现共产主义。</a:t>
            </a:r>
            <a:endParaRPr lang="en-US" altLang="zh-CN" sz="3050" dirty="0" smtClean="0">
              <a:latin typeface="华文新魏" panose="02010800040101010101" pitchFamily="2" charset="-122"/>
              <a:ea typeface="华文新魏" panose="02010800040101010101" pitchFamily="2" charset="-122"/>
            </a:endParaRPr>
          </a:p>
        </p:txBody>
      </p:sp>
      <p:sp>
        <p:nvSpPr>
          <p:cNvPr id="62" name="矩形 61"/>
          <p:cNvSpPr/>
          <p:nvPr/>
        </p:nvSpPr>
        <p:spPr>
          <a:xfrm>
            <a:off x="1633855" y="4567990"/>
            <a:ext cx="10087610" cy="560705"/>
          </a:xfrm>
          <a:prstGeom prst="rect">
            <a:avLst/>
          </a:prstGeom>
        </p:spPr>
        <p:txBody>
          <a:bodyPr wrap="square">
            <a:spAutoFit/>
          </a:bodyPr>
          <a:lstStyle/>
          <a:p>
            <a:pPr lvl="0"/>
            <a:r>
              <a:rPr lang="zh-CN" altLang="en-US" sz="3050" dirty="0" smtClean="0">
                <a:solidFill>
                  <a:prstClr val="black"/>
                </a:solidFill>
                <a:latin typeface="华文新魏" panose="02010800040101010101" pitchFamily="2" charset="-122"/>
                <a:ea typeface="华文新魏" panose="02010800040101010101" pitchFamily="2" charset="-122"/>
              </a:rPr>
              <a:t> ③成立了党的中央领导机构</a:t>
            </a:r>
            <a:r>
              <a:rPr lang="zh-CN" altLang="en-US" sz="3050" dirty="0" smtClean="0">
                <a:solidFill>
                  <a:srgbClr val="C00000"/>
                </a:solidFill>
                <a:latin typeface="华文新魏" panose="02010800040101010101" pitchFamily="2" charset="-122"/>
                <a:ea typeface="华文新魏" panose="02010800040101010101" pitchFamily="2" charset="-122"/>
              </a:rPr>
              <a:t>中央局</a:t>
            </a:r>
            <a:r>
              <a:rPr lang="zh-CN" altLang="en-US" sz="3050" dirty="0" smtClean="0">
                <a:solidFill>
                  <a:prstClr val="black"/>
                </a:solidFill>
                <a:latin typeface="华文新魏" panose="02010800040101010101" pitchFamily="2" charset="-122"/>
                <a:ea typeface="华文新魏" panose="02010800040101010101" pitchFamily="2" charset="-122"/>
              </a:rPr>
              <a:t>，</a:t>
            </a:r>
            <a:r>
              <a:rPr lang="zh-CN" altLang="en-US" sz="3050" dirty="0" smtClean="0">
                <a:solidFill>
                  <a:srgbClr val="C00000"/>
                </a:solidFill>
                <a:latin typeface="华文新魏" panose="02010800040101010101" pitchFamily="2" charset="-122"/>
                <a:ea typeface="华文新魏" panose="02010800040101010101" pitchFamily="2" charset="-122"/>
              </a:rPr>
              <a:t>陈独秀</a:t>
            </a:r>
            <a:r>
              <a:rPr lang="zh-CN" altLang="en-US" sz="3050" dirty="0" smtClean="0">
                <a:solidFill>
                  <a:prstClr val="black"/>
                </a:solidFill>
                <a:latin typeface="华文新魏" panose="02010800040101010101" pitchFamily="2" charset="-122"/>
                <a:ea typeface="华文新魏" panose="02010800040101010101" pitchFamily="2" charset="-122"/>
              </a:rPr>
              <a:t>当选为</a:t>
            </a:r>
            <a:r>
              <a:rPr lang="zh-CN" altLang="en-US" sz="3050" dirty="0" smtClean="0">
                <a:solidFill>
                  <a:srgbClr val="800000"/>
                </a:solidFill>
                <a:latin typeface="华文新魏" panose="02010800040101010101" pitchFamily="2" charset="-122"/>
                <a:ea typeface="华文新魏" panose="02010800040101010101" pitchFamily="2" charset="-122"/>
              </a:rPr>
              <a:t>总书记</a:t>
            </a:r>
            <a:r>
              <a:rPr lang="zh-CN" altLang="en-US" sz="3050" dirty="0" smtClean="0">
                <a:solidFill>
                  <a:prstClr val="black"/>
                </a:solidFill>
                <a:latin typeface="华文新魏" panose="02010800040101010101" pitchFamily="2" charset="-122"/>
                <a:ea typeface="华文新魏" panose="02010800040101010101" pitchFamily="2" charset="-122"/>
              </a:rPr>
              <a:t>。</a:t>
            </a:r>
            <a:endParaRPr lang="zh-CN" altLang="en-US" sz="3050" dirty="0">
              <a:solidFill>
                <a:prstClr val="black"/>
              </a:solidFill>
              <a:latin typeface="华文新魏" panose="02010800040101010101" pitchFamily="2" charset="-122"/>
              <a:ea typeface="华文新魏" panose="02010800040101010101" pitchFamily="2" charset="-122"/>
            </a:endParaRPr>
          </a:p>
        </p:txBody>
      </p:sp>
      <p:cxnSp>
        <p:nvCxnSpPr>
          <p:cNvPr id="78" name="直接连接符 77"/>
          <p:cNvCxnSpPr/>
          <p:nvPr/>
        </p:nvCxnSpPr>
        <p:spPr>
          <a:xfrm>
            <a:off x="1517631" y="247444"/>
            <a:ext cx="0" cy="249464"/>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163" y="954405"/>
            <a:ext cx="1650365" cy="706755"/>
          </a:xfrm>
          <a:prstGeom prst="rect">
            <a:avLst/>
          </a:prstGeom>
          <a:noFill/>
        </p:spPr>
        <p:txBody>
          <a:bodyPr wrap="square" rtlCol="0">
            <a:spAutoFit/>
          </a:bodyPr>
          <a:lstStyle/>
          <a:p>
            <a:r>
              <a:rPr lang="zh-CN" altLang="en-US" sz="4000" dirty="0"/>
              <a:t>内容：</a:t>
            </a:r>
          </a:p>
        </p:txBody>
      </p:sp>
      <p:sp>
        <p:nvSpPr>
          <p:cNvPr id="5" name="矩形 4"/>
          <p:cNvSpPr/>
          <p:nvPr/>
        </p:nvSpPr>
        <p:spPr>
          <a:xfrm>
            <a:off x="1761528" y="3702249"/>
            <a:ext cx="9668510" cy="560705"/>
          </a:xfrm>
          <a:prstGeom prst="rect">
            <a:avLst/>
          </a:prstGeom>
        </p:spPr>
        <p:txBody>
          <a:bodyPr wrap="square">
            <a:spAutoFit/>
          </a:bodyPr>
          <a:lstStyle/>
          <a:p>
            <a:r>
              <a:rPr lang="zh-CN" altLang="en-US" sz="3050" dirty="0" smtClean="0">
                <a:solidFill>
                  <a:prstClr val="black"/>
                </a:solidFill>
                <a:latin typeface="华文新魏" panose="02010800040101010101" pitchFamily="2" charset="-122"/>
                <a:ea typeface="华文新魏" panose="02010800040101010101" pitchFamily="2" charset="-122"/>
              </a:rPr>
              <a:t>②大会确定党的</a:t>
            </a:r>
            <a:r>
              <a:rPr lang="zh-CN" altLang="en-US" sz="3050" dirty="0" smtClean="0">
                <a:solidFill>
                  <a:srgbClr val="800000"/>
                </a:solidFill>
                <a:latin typeface="华文新魏" panose="02010800040101010101" pitchFamily="2" charset="-122"/>
                <a:ea typeface="华文新魏" panose="02010800040101010101" pitchFamily="2" charset="-122"/>
              </a:rPr>
              <a:t>中心工作</a:t>
            </a:r>
            <a:r>
              <a:rPr lang="zh-CN" altLang="en-US" sz="3050" dirty="0" smtClean="0">
                <a:solidFill>
                  <a:prstClr val="black"/>
                </a:solidFill>
                <a:latin typeface="华文新魏" panose="02010800040101010101" pitchFamily="2" charset="-122"/>
                <a:ea typeface="华文新魏" panose="02010800040101010101" pitchFamily="2" charset="-122"/>
              </a:rPr>
              <a:t>是</a:t>
            </a:r>
            <a:r>
              <a:rPr lang="zh-CN" altLang="en-US" sz="3050" dirty="0" smtClean="0">
                <a:solidFill>
                  <a:srgbClr val="800000"/>
                </a:solidFill>
                <a:latin typeface="华文新魏" panose="02010800040101010101" pitchFamily="2" charset="-122"/>
                <a:ea typeface="华文新魏" panose="02010800040101010101" pitchFamily="2" charset="-122"/>
              </a:rPr>
              <a:t>领导和组织工人运动</a:t>
            </a:r>
            <a:r>
              <a:rPr lang="zh-CN" altLang="en-US" sz="3050" dirty="0" smtClean="0">
                <a:solidFill>
                  <a:prstClr val="black"/>
                </a:solidFill>
                <a:latin typeface="华文新魏" panose="02010800040101010101" pitchFamily="2" charset="-122"/>
                <a:ea typeface="华文新魏" panose="02010800040101010101" pitchFamily="2" charset="-122"/>
              </a:rPr>
              <a:t>。</a:t>
            </a:r>
            <a:endParaRPr lang="zh-CN" altLang="en-US" sz="3050" dirty="0"/>
          </a:p>
        </p:txBody>
      </p:sp>
    </p:spTree>
    <p:extLst>
      <p:ext uri="{BB962C8B-B14F-4D97-AF65-F5344CB8AC3E}">
        <p14:creationId xmlns:p14="http://schemas.microsoft.com/office/powerpoint/2010/main" val="101167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dissolve">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3910" y="1564005"/>
            <a:ext cx="10664190" cy="1568450"/>
          </a:xfrm>
          <a:prstGeom prst="rect">
            <a:avLst/>
          </a:prstGeom>
          <a:noFill/>
        </p:spPr>
        <p:txBody>
          <a:bodyPr wrap="square" rtlCol="0">
            <a:spAutoFit/>
          </a:bodyPr>
          <a:lstStyle/>
          <a:p>
            <a:pPr marL="0" indent="0" algn="l" fontAlgn="auto">
              <a:lnSpc>
                <a:spcPct val="100000"/>
              </a:lnSpc>
              <a:buNone/>
            </a:pP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材料九：</a:t>
            </a:r>
            <a:r>
              <a:rPr lang="zh-CN" altLang="en-US" sz="2400" b="1" dirty="0">
                <a:solidFill>
                  <a:srgbClr val="C00000"/>
                </a:solidFill>
                <a:uFillTx/>
                <a:latin typeface="宋体" panose="02010600030101010101" pitchFamily="2" charset="-122"/>
                <a:ea typeface="宋体" panose="02010600030101010101" pitchFamily="2" charset="-122"/>
                <a:cs typeface="宋体" panose="02010600030101010101" pitchFamily="2" charset="-122"/>
                <a:sym typeface="+mn-ea"/>
              </a:rPr>
              <a:t>中国产生了共产党，这是开天辟地的大事变</a:t>
            </a:r>
            <a:r>
              <a:rPr lang="zh-CN"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这一开天辟地的大事变，深刻改变了近代以后中华民族发展的方向和进程，深刻改变了中国人民和中华民族的前途和命运，深刻改变了世界发展的趋势和格局。</a:t>
            </a:r>
          </a:p>
          <a:p>
            <a:pPr marL="0" indent="0" algn="l" fontAlgn="auto">
              <a:lnSpc>
                <a:spcPct val="100000"/>
              </a:lnSpc>
              <a:buNone/>
            </a:pP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习近平《在庆祝中国共产党成立95周年大会上的讲话》</a:t>
            </a:r>
            <a:endParaRPr lang="zh-CN" altLang="en-US" sz="2400" dirty="0"/>
          </a:p>
        </p:txBody>
      </p:sp>
      <p:sp>
        <p:nvSpPr>
          <p:cNvPr id="10" name="文本框 9"/>
          <p:cNvSpPr txBox="1"/>
          <p:nvPr/>
        </p:nvSpPr>
        <p:spPr>
          <a:xfrm>
            <a:off x="803910" y="3525520"/>
            <a:ext cx="10715625" cy="1938020"/>
          </a:xfrm>
          <a:prstGeom prst="rect">
            <a:avLst/>
          </a:prstGeom>
          <a:noFill/>
        </p:spPr>
        <p:txBody>
          <a:bodyPr wrap="square" rtlCol="0">
            <a:spAutoFit/>
          </a:body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材料十：</a:t>
            </a:r>
            <a:r>
              <a:rPr lang="zh-CN" altLang="en-US" sz="2400" dirty="0">
                <a:latin typeface="宋体" panose="02010600030101010101" pitchFamily="2" charset="-122"/>
                <a:ea typeface="宋体" panose="02010600030101010101" pitchFamily="2" charset="-122"/>
                <a:cs typeface="宋体" panose="02010600030101010101" pitchFamily="2" charset="-122"/>
              </a:rPr>
              <a:t>中国共产党从诞生时起，就充满着勃勃的生机和活力，预示着中国的光明和希望。它满怀信心地</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以改造中国为己任</a:t>
            </a:r>
            <a:r>
              <a:rPr lang="zh-CN" altLang="en-US" sz="2400" dirty="0">
                <a:latin typeface="宋体" panose="02010600030101010101" pitchFamily="2" charset="-122"/>
                <a:ea typeface="宋体" panose="02010600030101010101" pitchFamily="2" charset="-122"/>
                <a:cs typeface="宋体" panose="02010600030101010101" pitchFamily="2" charset="-122"/>
              </a:rPr>
              <a:t>，为根本改变中国各族人民被剥削、被压迫的状况，实现民族独立、人民解放和国家富强，为实现共产主义的远大理想，开始了不屈不挠、艰苦卓绝的斗争历程。</a:t>
            </a:r>
          </a:p>
          <a:p>
            <a:pPr algn="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中共中央党史研究室《中国共产党历史》（第一卷）</a:t>
            </a:r>
          </a:p>
        </p:txBody>
      </p:sp>
      <p:sp>
        <p:nvSpPr>
          <p:cNvPr id="11" name="文本框 10"/>
          <p:cNvSpPr txBox="1"/>
          <p:nvPr/>
        </p:nvSpPr>
        <p:spPr>
          <a:xfrm>
            <a:off x="2712720" y="5900420"/>
            <a:ext cx="8047990" cy="521970"/>
          </a:xfrm>
          <a:prstGeom prst="rect">
            <a:avLst/>
          </a:prstGeom>
          <a:noFill/>
        </p:spPr>
        <p:txBody>
          <a:bodyPr wrap="none" rtlCol="0">
            <a:spAutoFit/>
          </a:bodyPr>
          <a:lstStyle/>
          <a:p>
            <a:r>
              <a:rPr lang="zh-CN" altLang="en-US" sz="2800" b="1">
                <a:solidFill>
                  <a:srgbClr val="C00000"/>
                </a:solidFill>
                <a:latin typeface="宋体" panose="02010600030101010101" pitchFamily="2" charset="-122"/>
                <a:ea typeface="宋体" panose="02010600030101010101" pitchFamily="2" charset="-122"/>
              </a:rPr>
              <a:t>为什么说中国共产党的诞生是开天辟地的大事变？</a:t>
            </a:r>
          </a:p>
        </p:txBody>
      </p:sp>
    </p:spTree>
    <p:extLst>
      <p:ext uri="{BB962C8B-B14F-4D97-AF65-F5344CB8AC3E}">
        <p14:creationId xmlns:p14="http://schemas.microsoft.com/office/powerpoint/2010/main" val="2436592273"/>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毛泽东"/>
          <p:cNvPicPr>
            <a:picLocks noChangeAspect="1"/>
          </p:cNvPicPr>
          <p:nvPr/>
        </p:nvPicPr>
        <p:blipFill>
          <a:blip r:embed="rId7"/>
          <a:stretch>
            <a:fillRect/>
          </a:stretch>
        </p:blipFill>
        <p:spPr>
          <a:xfrm>
            <a:off x="9448800" y="793029"/>
            <a:ext cx="1723390" cy="2221865"/>
          </a:xfrm>
          <a:prstGeom prst="flowChartConnector">
            <a:avLst/>
          </a:prstGeom>
        </p:spPr>
      </p:pic>
      <p:sp>
        <p:nvSpPr>
          <p:cNvPr id="2" name="文本框 1"/>
          <p:cNvSpPr txBox="1"/>
          <p:nvPr/>
        </p:nvSpPr>
        <p:spPr>
          <a:xfrm>
            <a:off x="1019810" y="871855"/>
            <a:ext cx="8205470" cy="1383665"/>
          </a:xfrm>
          <a:prstGeom prst="rect">
            <a:avLst/>
          </a:prstGeom>
          <a:noFill/>
        </p:spPr>
        <p:txBody>
          <a:bodyPr wrap="square" rtlCol="0">
            <a:spAutoFit/>
          </a:bodyPr>
          <a:lstStyle/>
          <a:p>
            <a:pPr algn="l" fontAlgn="auto">
              <a:lnSpc>
                <a:spcPct val="150000"/>
              </a:lnSpc>
            </a:pPr>
            <a:r>
              <a:rPr lang="zh-CN" altLang="en-US" sz="2800" b="1">
                <a:solidFill>
                  <a:schemeClr val="tx1"/>
                </a:solidFill>
                <a:latin typeface="宋体" panose="02010600030101010101" pitchFamily="2" charset="-122"/>
                <a:ea typeface="宋体" panose="02010600030101010101" pitchFamily="2" charset="-122"/>
                <a:sym typeface="+mn-ea"/>
              </a:rPr>
              <a:t>自从有了中国共产党，中国革命的面目焕然一新。</a:t>
            </a:r>
          </a:p>
          <a:p>
            <a:pPr algn="l" fontAlgn="auto">
              <a:lnSpc>
                <a:spcPct val="150000"/>
              </a:lnSpc>
            </a:pPr>
            <a:r>
              <a:rPr lang="zh-CN" altLang="en-US" sz="2800" b="1">
                <a:solidFill>
                  <a:schemeClr val="tx1"/>
                </a:solidFill>
                <a:latin typeface="宋体" panose="02010600030101010101" pitchFamily="2" charset="-122"/>
                <a:ea typeface="宋体" panose="02010600030101010101" pitchFamily="2" charset="-122"/>
                <a:sym typeface="+mn-ea"/>
              </a:rPr>
              <a:t>                                </a:t>
            </a:r>
            <a:r>
              <a:rPr lang="en-US" altLang="zh-CN" sz="2800" b="1">
                <a:solidFill>
                  <a:schemeClr val="tx1"/>
                </a:solidFill>
                <a:latin typeface="宋体" panose="02010600030101010101" pitchFamily="2" charset="-122"/>
                <a:ea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sym typeface="+mn-ea"/>
              </a:rPr>
              <a:t>毛泽东</a:t>
            </a:r>
          </a:p>
        </p:txBody>
      </p:sp>
      <p:sp>
        <p:nvSpPr>
          <p:cNvPr id="18" name="MH_Title_1"/>
          <p:cNvSpPr/>
          <p:nvPr>
            <p:custDataLst>
              <p:tags r:id="rId1"/>
            </p:custDataLst>
          </p:nvPr>
        </p:nvSpPr>
        <p:spPr>
          <a:xfrm>
            <a:off x="1212252" y="3237493"/>
            <a:ext cx="2434590" cy="249428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spcBef>
                <a:spcPct val="50000"/>
              </a:spcBef>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革命面目焕然一新，</a:t>
            </a:r>
            <a:r>
              <a:rPr lang="en-US" altLang="zh-CN" sz="3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新</a:t>
            </a:r>
            <a:r>
              <a:rPr lang="en-US" altLang="zh-CN" sz="3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在哪里？</a:t>
            </a:r>
          </a:p>
        </p:txBody>
      </p:sp>
      <p:sp>
        <p:nvSpPr>
          <p:cNvPr id="3" name="MH_Other_1"/>
          <p:cNvSpPr/>
          <p:nvPr>
            <p:custDataLst>
              <p:tags r:id="rId2"/>
            </p:custDataLst>
          </p:nvPr>
        </p:nvSpPr>
        <p:spPr>
          <a:xfrm>
            <a:off x="3973785" y="2744894"/>
            <a:ext cx="540000" cy="540000"/>
          </a:xfrm>
          <a:prstGeom prst="ellipse">
            <a:avLst/>
          </a:prstGeom>
          <a:solidFill>
            <a:srgbClr val="C00000"/>
          </a:solidFill>
          <a:ln w="25400">
            <a:noFill/>
          </a:ln>
          <a:effectLst>
            <a:outerShdw blurRad="50800" dist="12700" dir="2700000" algn="tl"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2800" b="1" dirty="0">
                <a:solidFill>
                  <a:srgbClr val="FFFAF0"/>
                </a:solidFill>
                <a:latin typeface="宋体" panose="02010600030101010101" pitchFamily="2" charset="-122"/>
                <a:ea typeface="宋体" panose="02010600030101010101" pitchFamily="2" charset="-122"/>
              </a:rPr>
              <a:t>1</a:t>
            </a:r>
          </a:p>
        </p:txBody>
      </p:sp>
      <p:sp>
        <p:nvSpPr>
          <p:cNvPr id="22" name="MH_Other_1"/>
          <p:cNvSpPr/>
          <p:nvPr>
            <p:custDataLst>
              <p:tags r:id="rId3"/>
            </p:custDataLst>
          </p:nvPr>
        </p:nvSpPr>
        <p:spPr>
          <a:xfrm>
            <a:off x="4881800" y="3806061"/>
            <a:ext cx="540000" cy="540000"/>
          </a:xfrm>
          <a:prstGeom prst="ellipse">
            <a:avLst/>
          </a:prstGeom>
          <a:solidFill>
            <a:srgbClr val="C00000"/>
          </a:solidFill>
          <a:ln w="25400">
            <a:noFill/>
          </a:ln>
          <a:effectLst>
            <a:outerShdw blurRad="50800" dist="12700" dir="2700000" algn="tl"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2800" b="1" dirty="0">
                <a:solidFill>
                  <a:srgbClr val="FFFAF0"/>
                </a:solidFill>
                <a:latin typeface="宋体" panose="02010600030101010101" pitchFamily="2" charset="-122"/>
                <a:ea typeface="宋体" panose="02010600030101010101" pitchFamily="2" charset="-122"/>
              </a:rPr>
              <a:t>2</a:t>
            </a:r>
          </a:p>
        </p:txBody>
      </p:sp>
      <p:sp>
        <p:nvSpPr>
          <p:cNvPr id="23" name="MH_Other_1"/>
          <p:cNvSpPr/>
          <p:nvPr>
            <p:custDataLst>
              <p:tags r:id="rId4"/>
            </p:custDataLst>
          </p:nvPr>
        </p:nvSpPr>
        <p:spPr>
          <a:xfrm>
            <a:off x="4883985" y="4654012"/>
            <a:ext cx="540000" cy="540000"/>
          </a:xfrm>
          <a:prstGeom prst="ellipse">
            <a:avLst/>
          </a:prstGeom>
          <a:solidFill>
            <a:srgbClr val="C00000"/>
          </a:solidFill>
          <a:ln w="25400">
            <a:noFill/>
          </a:ln>
          <a:effectLst>
            <a:outerShdw blurRad="50800" dist="12700" dir="2700000" algn="tl"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2800" b="1" dirty="0">
                <a:solidFill>
                  <a:srgbClr val="FFFAF0"/>
                </a:solidFill>
                <a:latin typeface="宋体" panose="02010600030101010101" pitchFamily="2" charset="-122"/>
                <a:ea typeface="宋体" panose="02010600030101010101" pitchFamily="2" charset="-122"/>
              </a:rPr>
              <a:t>3</a:t>
            </a:r>
          </a:p>
        </p:txBody>
      </p:sp>
      <p:sp>
        <p:nvSpPr>
          <p:cNvPr id="24" name="TextBox 23"/>
          <p:cNvSpPr txBox="1">
            <a:spLocks noChangeArrowheads="1"/>
          </p:cNvSpPr>
          <p:nvPr/>
        </p:nvSpPr>
        <p:spPr bwMode="auto">
          <a:xfrm>
            <a:off x="5593117" y="3654582"/>
            <a:ext cx="575881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just">
              <a:lnSpc>
                <a:spcPct val="150000"/>
              </a:lnSpc>
            </a:pPr>
            <a:r>
              <a:rPr lang="zh-CN" altLang="en-US" sz="2800">
                <a:latin typeface="宋体" panose="02010600030101010101" pitchFamily="2" charset="-122"/>
                <a:ea typeface="宋体" panose="02010600030101010101" pitchFamily="2" charset="-122"/>
                <a:sym typeface="+mn-ea"/>
              </a:rPr>
              <a:t>新的领导核心：中国共产党</a:t>
            </a:r>
            <a:endParaRPr lang="zh-CN" altLang="zh-CN" sz="2800" b="1" dirty="0">
              <a:solidFill>
                <a:srgbClr val="7C4939"/>
              </a:solidFill>
              <a:latin typeface="宋体" panose="02010600030101010101" pitchFamily="2" charset="-122"/>
              <a:ea typeface="宋体" panose="02010600030101010101" pitchFamily="2" charset="-122"/>
            </a:endParaRPr>
          </a:p>
        </p:txBody>
      </p:sp>
      <p:sp>
        <p:nvSpPr>
          <p:cNvPr id="25" name="TextBox 25"/>
          <p:cNvSpPr txBox="1">
            <a:spLocks noChangeArrowheads="1"/>
          </p:cNvSpPr>
          <p:nvPr/>
        </p:nvSpPr>
        <p:spPr bwMode="auto">
          <a:xfrm>
            <a:off x="5595267" y="4546310"/>
            <a:ext cx="589978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just">
              <a:lnSpc>
                <a:spcPct val="150000"/>
              </a:lnSpc>
            </a:pPr>
            <a:r>
              <a:rPr lang="zh-CN" altLang="en-US" sz="2800">
                <a:latin typeface="宋体" panose="02010600030101010101" pitchFamily="2" charset="-122"/>
                <a:ea typeface="宋体" panose="02010600030101010101" pitchFamily="2" charset="-122"/>
                <a:sym typeface="+mn-ea"/>
              </a:rPr>
              <a:t>新的指导思想：马克思主义</a:t>
            </a:r>
            <a:endParaRPr lang="zh-CN" altLang="zh-CN" sz="2800" b="1" dirty="0">
              <a:solidFill>
                <a:srgbClr val="7C4939"/>
              </a:solidFill>
              <a:latin typeface="宋体" panose="02010600030101010101" pitchFamily="2" charset="-122"/>
              <a:ea typeface="宋体" panose="02010600030101010101" pitchFamily="2" charset="-122"/>
            </a:endParaRPr>
          </a:p>
        </p:txBody>
      </p:sp>
      <p:sp>
        <p:nvSpPr>
          <p:cNvPr id="9" name="MH_Other_1"/>
          <p:cNvSpPr/>
          <p:nvPr>
            <p:custDataLst>
              <p:tags r:id="rId5"/>
            </p:custDataLst>
          </p:nvPr>
        </p:nvSpPr>
        <p:spPr>
          <a:xfrm>
            <a:off x="3973785" y="5563885"/>
            <a:ext cx="540000" cy="540000"/>
          </a:xfrm>
          <a:prstGeom prst="ellipse">
            <a:avLst/>
          </a:prstGeom>
          <a:solidFill>
            <a:srgbClr val="C00000"/>
          </a:solidFill>
          <a:ln w="25400">
            <a:noFill/>
          </a:ln>
          <a:effectLst>
            <a:outerShdw blurRad="50800" dist="12700" dir="2700000" algn="tl"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sz="2800" b="1" dirty="0">
                <a:solidFill>
                  <a:srgbClr val="FFFAF0"/>
                </a:solidFill>
                <a:latin typeface="宋体" panose="02010600030101010101" pitchFamily="2" charset="-122"/>
                <a:ea typeface="宋体" panose="02010600030101010101" pitchFamily="2" charset="-122"/>
              </a:rPr>
              <a:t>4</a:t>
            </a:r>
          </a:p>
        </p:txBody>
      </p:sp>
      <p:sp>
        <p:nvSpPr>
          <p:cNvPr id="10" name="文本框 9"/>
          <p:cNvSpPr txBox="1"/>
          <p:nvPr/>
        </p:nvSpPr>
        <p:spPr>
          <a:xfrm>
            <a:off x="4840007" y="2788972"/>
            <a:ext cx="4094480" cy="521970"/>
          </a:xfrm>
          <a:prstGeom prst="rect">
            <a:avLst/>
          </a:prstGeom>
          <a:noFill/>
        </p:spPr>
        <p:txBody>
          <a:bodyPr wrap="none" rtlCol="0" anchor="t">
            <a:spAutoFit/>
          </a:bodyPr>
          <a:lstStyle/>
          <a:p>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新的领导阶级：无产阶级</a:t>
            </a:r>
          </a:p>
        </p:txBody>
      </p:sp>
      <p:sp>
        <p:nvSpPr>
          <p:cNvPr id="11" name="文本框 10"/>
          <p:cNvSpPr txBox="1"/>
          <p:nvPr/>
        </p:nvSpPr>
        <p:spPr>
          <a:xfrm>
            <a:off x="4790477" y="5625093"/>
            <a:ext cx="4805680" cy="521970"/>
          </a:xfrm>
          <a:prstGeom prst="rect">
            <a:avLst/>
          </a:prstGeom>
          <a:noFill/>
        </p:spPr>
        <p:txBody>
          <a:bodyPr wrap="none" rtlCol="0">
            <a:spAutoFit/>
          </a:bodyPr>
          <a:lstStyle/>
          <a:p>
            <a:pPr algn="l"/>
            <a:r>
              <a:rPr lang="zh-CN" altLang="en-US" sz="2800">
                <a:latin typeface="宋体" panose="02010600030101010101" pitchFamily="2" charset="-122"/>
                <a:ea typeface="宋体" panose="02010600030101010101" pitchFamily="2" charset="-122"/>
                <a:sym typeface="+mn-ea"/>
              </a:rPr>
              <a:t>新的奋斗目标：实现共产主义</a:t>
            </a:r>
            <a:endParaRPr lang="zh-CN" altLang="en-US" sz="2800"/>
          </a:p>
        </p:txBody>
      </p:sp>
      <p:sp>
        <p:nvSpPr>
          <p:cNvPr id="19" name="TextBox 18"/>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中国共产党的诞生</a:t>
            </a:r>
            <a:endParaRPr lang="zh-CN" altLang="en-US" sz="32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05643328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3" grpId="0" bldLvl="0" animBg="1"/>
      <p:bldP spid="22" grpId="0" bldLvl="0" animBg="1"/>
      <p:bldP spid="23" grpId="0" bldLvl="0" animBg="1"/>
      <p:bldP spid="24" grpId="0"/>
      <p:bldP spid="25" grpId="0"/>
      <p:bldP spid="9" grpId="0" bldLvl="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rcRect l="59255"/>
          <a:stretch>
            <a:fillRect/>
          </a:stretch>
        </p:blipFill>
        <p:spPr>
          <a:xfrm flipH="1">
            <a:off x="-26670" y="5463540"/>
            <a:ext cx="2055495" cy="1395095"/>
          </a:xfrm>
          <a:prstGeom prst="rect">
            <a:avLst/>
          </a:prstGeom>
        </p:spPr>
      </p:pic>
      <p:sp>
        <p:nvSpPr>
          <p:cNvPr id="12" name="矩形 11"/>
          <p:cNvSpPr/>
          <p:nvPr/>
        </p:nvSpPr>
        <p:spPr>
          <a:xfrm>
            <a:off x="3199765" y="1718310"/>
            <a:ext cx="2550160" cy="4805045"/>
          </a:xfrm>
          <a:prstGeom prst="rect">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38176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4" name="矩形 13"/>
          <p:cNvSpPr/>
          <p:nvPr/>
        </p:nvSpPr>
        <p:spPr>
          <a:xfrm>
            <a:off x="6147435" y="1718310"/>
            <a:ext cx="2550160" cy="4804410"/>
          </a:xfrm>
          <a:prstGeom prst="rect">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38176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6" name="矩形 15"/>
          <p:cNvSpPr/>
          <p:nvPr/>
        </p:nvSpPr>
        <p:spPr>
          <a:xfrm>
            <a:off x="9114155" y="1681480"/>
            <a:ext cx="2550160" cy="4841875"/>
          </a:xfrm>
          <a:prstGeom prst="rect">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38176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0" name="PA-Flowchart: Alternate Process 8"/>
          <p:cNvSpPr/>
          <p:nvPr>
            <p:custDataLst>
              <p:tags r:id="rId1"/>
            </p:custDataLst>
          </p:nvPr>
        </p:nvSpPr>
        <p:spPr>
          <a:xfrm>
            <a:off x="3200082" y="1218252"/>
            <a:ext cx="2589531" cy="689621"/>
          </a:xfrm>
          <a:prstGeom prst="flowChartAlternateProcess">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方正粗黑宋简体" panose="02000000000000000000" pitchFamily="2" charset="-122"/>
                <a:ea typeface="方正粗黑宋简体" panose="02000000000000000000" pitchFamily="2" charset="-122"/>
                <a:cs typeface="微软雅黑" panose="020B0503020204020204" charset="-122"/>
                <a:sym typeface="微软雅黑" panose="020B0503020204020204" charset="-122"/>
              </a:rPr>
              <a:t>首创精神</a:t>
            </a:r>
          </a:p>
        </p:txBody>
      </p:sp>
      <p:sp>
        <p:nvSpPr>
          <p:cNvPr id="11" name="PA-Flowchart: Alternate Process 8"/>
          <p:cNvSpPr/>
          <p:nvPr>
            <p:custDataLst>
              <p:tags r:id="rId2"/>
            </p:custDataLst>
          </p:nvPr>
        </p:nvSpPr>
        <p:spPr>
          <a:xfrm>
            <a:off x="6127750" y="1212356"/>
            <a:ext cx="2589531" cy="689621"/>
          </a:xfrm>
          <a:prstGeom prst="flowChartAlternateProcess">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方正粗黑宋简体" panose="02000000000000000000" pitchFamily="2" charset="-122"/>
                <a:ea typeface="方正粗黑宋简体" panose="02000000000000000000" pitchFamily="2" charset="-122"/>
                <a:cs typeface="微软雅黑" panose="020B0503020204020204" charset="-122"/>
                <a:sym typeface="微软雅黑" panose="020B0503020204020204" charset="-122"/>
              </a:rPr>
              <a:t>奋斗精神</a:t>
            </a:r>
          </a:p>
        </p:txBody>
      </p:sp>
      <p:sp>
        <p:nvSpPr>
          <p:cNvPr id="13" name="PA-Flowchart: Alternate Process 8"/>
          <p:cNvSpPr/>
          <p:nvPr>
            <p:custDataLst>
              <p:tags r:id="rId3"/>
            </p:custDataLst>
          </p:nvPr>
        </p:nvSpPr>
        <p:spPr>
          <a:xfrm>
            <a:off x="9094658" y="1212356"/>
            <a:ext cx="2589531" cy="689621"/>
          </a:xfrm>
          <a:prstGeom prst="flowChartAlternateProcess">
            <a:avLst/>
          </a:prstGeom>
          <a:gradFill>
            <a:gsLst>
              <a:gs pos="0">
                <a:srgbClr val="E10802"/>
              </a:gs>
              <a:gs pos="100000">
                <a:srgbClr val="A0090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方正粗黑宋简体" panose="02000000000000000000" pitchFamily="2" charset="-122"/>
                <a:ea typeface="方正粗黑宋简体" panose="02000000000000000000" pitchFamily="2" charset="-122"/>
                <a:cs typeface="微软雅黑" panose="020B0503020204020204" charset="-122"/>
                <a:sym typeface="微软雅黑" panose="020B0503020204020204" charset="-122"/>
              </a:rPr>
              <a:t>奉献精神</a:t>
            </a:r>
          </a:p>
        </p:txBody>
      </p:sp>
      <p:sp>
        <p:nvSpPr>
          <p:cNvPr id="15" name="PA-10226"/>
          <p:cNvSpPr/>
          <p:nvPr>
            <p:custDataLst>
              <p:tags r:id="rId4"/>
            </p:custDataLst>
          </p:nvPr>
        </p:nvSpPr>
        <p:spPr>
          <a:xfrm>
            <a:off x="3281769" y="1815329"/>
            <a:ext cx="2386560" cy="4707890"/>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2800" kern="0" dirty="0">
                <a:ln w="3175">
                  <a:noFill/>
                </a:ln>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开天辟地、敢为人先</a:t>
            </a:r>
            <a:r>
              <a:rPr lang="zh-CN" altLang="en-US"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的首创精神</a:t>
            </a:r>
            <a:r>
              <a:rPr lang="en-US" altLang="zh-CN"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a:t>
            </a:r>
            <a:r>
              <a:rPr lang="zh-CN" altLang="en-US"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体现的是中国共产党创建时期共产党人立志改变旧世界、建设新中国的坚强决心</a:t>
            </a:r>
            <a:r>
              <a:rPr lang="en-US" altLang="zh-CN"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a:t>
            </a:r>
          </a:p>
        </p:txBody>
      </p:sp>
      <p:sp>
        <p:nvSpPr>
          <p:cNvPr id="17" name="PA-10226"/>
          <p:cNvSpPr/>
          <p:nvPr>
            <p:custDataLst>
              <p:tags r:id="rId5"/>
            </p:custDataLst>
          </p:nvPr>
        </p:nvSpPr>
        <p:spPr>
          <a:xfrm>
            <a:off x="6207467" y="2280784"/>
            <a:ext cx="2386560" cy="359981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2800" kern="0" dirty="0">
                <a:ln w="3175">
                  <a:noFill/>
                </a:ln>
                <a:solidFill>
                  <a:srgbClr val="C00000"/>
                </a:solidFill>
                <a:latin typeface="宋体" panose="02010600030101010101" pitchFamily="2" charset="-122"/>
                <a:ea typeface="宋体" panose="02010600030101010101" pitchFamily="2" charset="-122"/>
                <a:sym typeface="微软雅黑" panose="020B0503020204020204" charset="-122"/>
              </a:rPr>
              <a:t>坚</a:t>
            </a:r>
            <a:r>
              <a:rPr lang="zh-CN" altLang="en-US" sz="2800" kern="0" dirty="0">
                <a:ln w="3175">
                  <a:noFill/>
                </a:ln>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定理想、百折不挠</a:t>
            </a:r>
            <a:r>
              <a:rPr lang="zh-CN" altLang="en-US"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的奋斗精神</a:t>
            </a:r>
            <a:r>
              <a:rPr lang="en-US" altLang="zh-CN"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a:t>
            </a:r>
            <a:r>
              <a:rPr lang="zh-CN" altLang="en-US"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体现的是中国共产党人始终如一的坚定信仰和理想追求</a:t>
            </a:r>
            <a:r>
              <a:rPr lang="en-US" altLang="zh-CN"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a:t>
            </a:r>
          </a:p>
        </p:txBody>
      </p:sp>
      <p:sp>
        <p:nvSpPr>
          <p:cNvPr id="18" name="PA-10226"/>
          <p:cNvSpPr/>
          <p:nvPr>
            <p:custDataLst>
              <p:tags r:id="rId6"/>
            </p:custDataLst>
          </p:nvPr>
        </p:nvSpPr>
        <p:spPr>
          <a:xfrm>
            <a:off x="9174375" y="2244363"/>
            <a:ext cx="2386560" cy="359981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2800" kern="0" dirty="0">
                <a:ln w="3175">
                  <a:noFill/>
                </a:ln>
                <a:solidFill>
                  <a:srgbClr val="C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立党为公、忠诚为民</a:t>
            </a:r>
            <a:r>
              <a:rPr lang="zh-CN" altLang="en-US"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的奉献精神</a:t>
            </a:r>
            <a:r>
              <a:rPr lang="en-US" altLang="zh-CN"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a:t>
            </a:r>
            <a:r>
              <a:rPr lang="zh-CN" altLang="en-US"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体现的是中国共产党人的政治立场、价值取向和根本宗旨。</a:t>
            </a:r>
            <a:endParaRPr lang="en-US" altLang="zh-CN" sz="2400" kern="0" dirty="0">
              <a:ln w="3175">
                <a:noFill/>
              </a:ln>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endParaRPr>
          </a:p>
        </p:txBody>
      </p:sp>
      <p:pic>
        <p:nvPicPr>
          <p:cNvPr id="19" name="图片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 y="2158364"/>
            <a:ext cx="2857628" cy="4707891"/>
          </a:xfrm>
          <a:prstGeom prst="rect">
            <a:avLst/>
          </a:prstGeom>
        </p:spPr>
      </p:pic>
      <p:sp>
        <p:nvSpPr>
          <p:cNvPr id="22" name="TextBox 21"/>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中国共产党的诞生</a:t>
            </a:r>
            <a:endParaRPr lang="zh-CN" altLang="en-US" sz="32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7858956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16" grpId="0" bldLvl="0" animBg="1"/>
      <p:bldP spid="10" grpId="0" bldLvl="0" animBg="1"/>
      <p:bldP spid="11" grpId="0" bldLvl="0" animBg="1"/>
      <p:bldP spid="13" grpId="0" bldLvl="0" animBg="1"/>
      <p:bldP spid="15"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606705580723&amp;di=b5690d19e5529eb25074c934a28c9de0&amp;imgtype=0&amp;src=http%3A%2F%2Fcimg2.163.com%2Fcnews%2F2006%2F3%2F20%2F20060320094004a83b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 y="74651"/>
            <a:ext cx="12146280" cy="6783349"/>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0" y="37325"/>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a:solidFill>
                    <a:schemeClr val="bg1"/>
                  </a:solidFill>
                  <a:latin typeface="方正综艺简体" panose="02010601030101010101" pitchFamily="2" charset="-122"/>
                  <a:ea typeface="方正综艺简体" panose="02010601030101010101" pitchFamily="2" charset="-122"/>
                </a:rPr>
                <a:t>1</a:t>
              </a: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五四惊雷</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2194932" y="2875002"/>
            <a:ext cx="7802136" cy="1107996"/>
          </a:xfrm>
          <a:prstGeom prst="rect">
            <a:avLst/>
          </a:prstGeom>
        </p:spPr>
        <p:txBody>
          <a:bodyPr wrap="none">
            <a:spAutoFit/>
          </a:bodyPr>
          <a:lstStyle/>
          <a:p>
            <a:pPr algn="r"/>
            <a:r>
              <a:rPr lang="zh-CN" altLang="en-US" sz="6600" dirty="0">
                <a:latin typeface="隶书" panose="02010509060101010101" pitchFamily="49" charset="-122"/>
                <a:ea typeface="隶书" panose="02010509060101010101" pitchFamily="49" charset="-122"/>
              </a:rPr>
              <a:t>新式思想兴起与</a:t>
            </a:r>
            <a:r>
              <a:rPr lang="zh-CN" altLang="en-US" sz="6600" dirty="0" smtClean="0">
                <a:latin typeface="隶书" panose="02010509060101010101" pitchFamily="49" charset="-122"/>
                <a:ea typeface="隶书" panose="02010509060101010101" pitchFamily="49" charset="-122"/>
              </a:rPr>
              <a:t>传播</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4174361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608221090238&amp;di=021ace0acd8598db7ec48e320f67a669&amp;imgtype=0&amp;src=http%3A%2F%2Fphotocdn.sohu.com%2F20150608%2FImg4146036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4" y="26844"/>
            <a:ext cx="12129409" cy="680386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2651" y="26844"/>
            <a:ext cx="12078814" cy="690372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3</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1587" y="0"/>
            <a:ext cx="12191999" cy="6858000"/>
          </a:xfrm>
          <a:prstGeom prst="rect">
            <a:avLst/>
          </a:prstGeom>
          <a:noFill/>
          <a:ln w="762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
        <p:nvSpPr>
          <p:cNvPr id="17" name="矩形 16"/>
          <p:cNvSpPr/>
          <p:nvPr/>
        </p:nvSpPr>
        <p:spPr>
          <a:xfrm>
            <a:off x="2461824" y="2875002"/>
            <a:ext cx="7802137" cy="1107996"/>
          </a:xfrm>
          <a:prstGeom prst="rect">
            <a:avLst/>
          </a:prstGeom>
        </p:spPr>
        <p:txBody>
          <a:bodyPr wrap="none">
            <a:spAutoFit/>
          </a:bodyPr>
          <a:lstStyle/>
          <a:p>
            <a:pPr algn="ctr"/>
            <a:r>
              <a:rPr lang="zh-CN" altLang="en-US" sz="6600" dirty="0" smtClean="0">
                <a:latin typeface="隶书" panose="02010509060101010101" pitchFamily="49" charset="-122"/>
                <a:ea typeface="隶书" panose="02010509060101010101" pitchFamily="49" charset="-122"/>
              </a:rPr>
              <a:t>国共两党合作与破裂</a:t>
            </a:r>
            <a:endParaRPr lang="zh-CN" altLang="en-US" sz="6600" dirty="0">
              <a:latin typeface="隶书" panose="02010509060101010101" pitchFamily="49" charset="-122"/>
              <a:ea typeface="隶书" panose="02010509060101010101" pitchFamily="49" charset="-122"/>
            </a:endParaRPr>
          </a:p>
        </p:txBody>
      </p:sp>
      <p:sp>
        <p:nvSpPr>
          <p:cNvPr id="13"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洪波涌起</a:t>
            </a:r>
            <a:endParaRPr lang="zh-CN" altLang="en-US" sz="6000" b="1" dirty="0">
              <a:solidFill>
                <a:srgbClr val="C00000"/>
              </a:solidFill>
              <a:latin typeface="华文新魏" panose="02010800040101010101" charset="-122"/>
              <a:ea typeface="华文新魏" panose="02010800040101010101" charset="-122"/>
            </a:endParaRPr>
          </a:p>
        </p:txBody>
      </p:sp>
    </p:spTree>
    <p:extLst>
      <p:ext uri="{BB962C8B-B14F-4D97-AF65-F5344CB8AC3E}">
        <p14:creationId xmlns:p14="http://schemas.microsoft.com/office/powerpoint/2010/main" val="2121518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11036300" y="5602514"/>
            <a:ext cx="1155700" cy="1255486"/>
          </a:xfrm>
          <a:prstGeom prst="rect">
            <a:avLst/>
          </a:prstGeom>
          <a:blipFill dpi="0" rotWithShape="1">
            <a:blip r:embed="rId4">
              <a:alphaModFix amt="20000"/>
            </a:blip>
            <a:srcRect/>
            <a:stretch>
              <a:fillRect l="-10518" r="-87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charset="-122"/>
              <a:ea typeface="隶书" panose="02010509060101010101" charset="-122"/>
            </a:endParaRPr>
          </a:p>
        </p:txBody>
      </p:sp>
      <p:pic>
        <p:nvPicPr>
          <p:cNvPr id="50" name="图片 49" descr="11239376512701096161.jpg"/>
          <p:cNvPicPr>
            <a:picLocks noChangeAspect="1"/>
          </p:cNvPicPr>
          <p:nvPr/>
        </p:nvPicPr>
        <p:blipFill>
          <a:blip r:embed="rId5">
            <a:clrChange>
              <a:clrFrom>
                <a:srgbClr val="FFFFFF"/>
              </a:clrFrom>
              <a:clrTo>
                <a:srgbClr val="FFFFFF">
                  <a:alpha val="0"/>
                </a:srgbClr>
              </a:clrTo>
            </a:clrChange>
          </a:blip>
          <a:stretch>
            <a:fillRect/>
          </a:stretch>
        </p:blipFill>
        <p:spPr>
          <a:xfrm>
            <a:off x="205105" y="640715"/>
            <a:ext cx="3748405" cy="5575935"/>
          </a:xfrm>
          <a:prstGeom prst="rect">
            <a:avLst/>
          </a:prstGeom>
        </p:spPr>
      </p:pic>
      <p:sp>
        <p:nvSpPr>
          <p:cNvPr id="3" name="文本框 2"/>
          <p:cNvSpPr txBox="1"/>
          <p:nvPr/>
        </p:nvSpPr>
        <p:spPr>
          <a:xfrm>
            <a:off x="4151630" y="640715"/>
            <a:ext cx="7764780" cy="5631180"/>
          </a:xfrm>
          <a:prstGeom prst="rect">
            <a:avLst/>
          </a:prstGeom>
          <a:noFill/>
        </p:spPr>
        <p:txBody>
          <a:bodyPr wrap="square" rtlCol="0">
            <a:spAutoFit/>
          </a:bodyPr>
          <a:lstStyle/>
          <a:p>
            <a:r>
              <a:rPr lang="en-US" altLang="zh-CN" sz="6600">
                <a:latin typeface="字魂武林江湖体" panose="00000500000000000000" charset="-122"/>
                <a:ea typeface="字魂武林江湖体" panose="00000500000000000000" charset="-122"/>
                <a:cs typeface="字魂武林江湖体" panose="00000500000000000000" charset="-122"/>
              </a:rPr>
              <a:t>      </a:t>
            </a:r>
            <a:r>
              <a:rPr lang="zh-CN" altLang="en-US" sz="8000">
                <a:latin typeface="字魂武林江湖体" panose="00000500000000000000" charset="-122"/>
                <a:ea typeface="字魂武林江湖体" panose="00000500000000000000" charset="-122"/>
                <a:cs typeface="字魂武林江湖体" panose="00000500000000000000" charset="-122"/>
              </a:rPr>
              <a:t>国民党正在堕落中死亡，因此要救活它就需要新血液。</a:t>
            </a:r>
          </a:p>
          <a:p>
            <a:pPr algn="r"/>
            <a:r>
              <a:rPr lang="en-US" altLang="zh-CN" sz="4000">
                <a:latin typeface="字魂武林江湖体" panose="00000500000000000000" charset="-122"/>
                <a:ea typeface="字魂武林江湖体" panose="00000500000000000000" charset="-122"/>
                <a:cs typeface="字魂武林江湖体" panose="00000500000000000000" charset="-122"/>
              </a:rPr>
              <a:t>——</a:t>
            </a:r>
            <a:r>
              <a:rPr lang="zh-CN" altLang="en-US" sz="4000">
                <a:latin typeface="字魂武林江湖体" panose="00000500000000000000" charset="-122"/>
                <a:ea typeface="字魂武林江湖体" panose="00000500000000000000" charset="-122"/>
                <a:cs typeface="字魂武林江湖体" panose="00000500000000000000" charset="-122"/>
              </a:rPr>
              <a:t>孙中山</a:t>
            </a:r>
          </a:p>
        </p:txBody>
      </p:sp>
    </p:spTree>
    <p:custDataLst>
      <p:tags r:id="rId1"/>
    </p:custDataLst>
    <p:extLst>
      <p:ext uri="{BB962C8B-B14F-4D97-AF65-F5344CB8AC3E}">
        <p14:creationId xmlns:p14="http://schemas.microsoft.com/office/powerpoint/2010/main" val="1470648081"/>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6590" y="1439545"/>
            <a:ext cx="5789295" cy="2676525"/>
          </a:xfrm>
          <a:prstGeom prst="rect">
            <a:avLst/>
          </a:prstGeom>
          <a:noFill/>
          <a:ln>
            <a:solidFill>
              <a:srgbClr val="C00000"/>
            </a:solidFill>
          </a:ln>
        </p:spPr>
        <p:txBody>
          <a:bodyPr wrap="square" rtlCol="0">
            <a:spAutoFit/>
          </a:bodyPr>
          <a:lstStyle/>
          <a:p>
            <a:pPr algn="just"/>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从</a:t>
            </a:r>
            <a:r>
              <a:rPr 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1922</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年到</a:t>
            </a:r>
            <a:r>
              <a:rPr 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1923</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年间，中国共产党领导全国工人运动达到高潮，共举行大小罢工</a:t>
            </a:r>
            <a:r>
              <a:rPr lang="en-US" sz="2800" b="1" dirty="0">
                <a:solidFill>
                  <a:srgbClr val="C00000"/>
                </a:solidFill>
                <a:latin typeface="宋体" panose="02010600030101010101" pitchFamily="2" charset="-122"/>
                <a:ea typeface="宋体" panose="02010600030101010101" pitchFamily="2" charset="-122"/>
                <a:cs typeface="宋体" panose="02010600030101010101" pitchFamily="2" charset="-122"/>
              </a:rPr>
              <a:t>100</a:t>
            </a:r>
            <a:r>
              <a:rPr lang="zh-CN" altLang="en-US" sz="2800" b="1" dirty="0">
                <a:solidFill>
                  <a:srgbClr val="C00000"/>
                </a:solidFill>
                <a:latin typeface="宋体" panose="02010600030101010101" pitchFamily="2" charset="-122"/>
                <a:ea typeface="宋体" panose="02010600030101010101" pitchFamily="2" charset="-122"/>
                <a:cs typeface="宋体" panose="02010600030101010101" pitchFamily="2" charset="-122"/>
              </a:rPr>
              <a:t>多次</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，参加人数达</a:t>
            </a:r>
            <a:r>
              <a:rPr lang="en-US" sz="2800" b="1" dirty="0">
                <a:solidFill>
                  <a:srgbClr val="C00000"/>
                </a:solidFill>
                <a:latin typeface="宋体" panose="02010600030101010101" pitchFamily="2" charset="-122"/>
                <a:ea typeface="宋体" panose="02010600030101010101" pitchFamily="2" charset="-122"/>
                <a:cs typeface="宋体" panose="02010600030101010101" pitchFamily="2" charset="-122"/>
              </a:rPr>
              <a:t>30</a:t>
            </a:r>
            <a:r>
              <a:rPr lang="zh-CN" altLang="en-US" sz="2800" b="1" dirty="0">
                <a:solidFill>
                  <a:srgbClr val="C00000"/>
                </a:solidFill>
                <a:latin typeface="宋体" panose="02010600030101010101" pitchFamily="2" charset="-122"/>
                <a:ea typeface="宋体" panose="02010600030101010101" pitchFamily="2" charset="-122"/>
                <a:cs typeface="宋体" panose="02010600030101010101" pitchFamily="2" charset="-122"/>
              </a:rPr>
              <a:t>万</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以上</a:t>
            </a: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然而，罢工遭到了血腥镇压。此后，全国工人运动暂时转入低潮。</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3778250" y="4843145"/>
            <a:ext cx="5902960" cy="521970"/>
          </a:xfrm>
          <a:prstGeom prst="rect">
            <a:avLst/>
          </a:prstGeom>
          <a:noFill/>
        </p:spPr>
        <p:txBody>
          <a:bodyPr wrap="none" rtlCol="0" anchor="t">
            <a:spAutoFit/>
          </a:bodyPr>
          <a:lstStyle/>
          <a:p>
            <a:pPr algn="ctr">
              <a:spcBef>
                <a:spcPct val="50000"/>
              </a:spcBef>
            </a:pPr>
            <a:r>
              <a:rPr lang="zh-CN" altLang="en-US" sz="2800" b="1" dirty="0">
                <a:solidFill>
                  <a:srgbClr val="C00000"/>
                </a:solidFill>
                <a:latin typeface="方正粗黑宋简体" panose="02000000000000000000" pitchFamily="2" charset="-122"/>
                <a:ea typeface="方正粗黑宋简体" panose="02000000000000000000" pitchFamily="2" charset="-122"/>
                <a:sym typeface="+mn-ea"/>
              </a:rPr>
              <a:t>数次工人罢工失败说明了什么问题？</a:t>
            </a:r>
          </a:p>
        </p:txBody>
      </p:sp>
      <p:pic>
        <p:nvPicPr>
          <p:cNvPr id="4" name="图片 3" descr="工人罢工运动"/>
          <p:cNvPicPr>
            <a:picLocks noChangeAspect="1"/>
          </p:cNvPicPr>
          <p:nvPr/>
        </p:nvPicPr>
        <p:blipFill>
          <a:blip r:embed="rId2"/>
          <a:stretch>
            <a:fillRect/>
          </a:stretch>
        </p:blipFill>
        <p:spPr>
          <a:xfrm>
            <a:off x="6910705" y="1439545"/>
            <a:ext cx="4766310" cy="2676525"/>
          </a:xfrm>
          <a:prstGeom prst="rect">
            <a:avLst/>
          </a:prstGeom>
        </p:spPr>
      </p:pic>
      <p:sp>
        <p:nvSpPr>
          <p:cNvPr id="9" name="文本框 8"/>
          <p:cNvSpPr txBox="1"/>
          <p:nvPr/>
        </p:nvSpPr>
        <p:spPr>
          <a:xfrm>
            <a:off x="8053070" y="4241165"/>
            <a:ext cx="2214880" cy="398780"/>
          </a:xfrm>
          <a:prstGeom prst="rect">
            <a:avLst/>
          </a:prstGeom>
          <a:noFill/>
        </p:spPr>
        <p:txBody>
          <a:bodyPr wrap="none" rtlCol="0">
            <a:spAutoFit/>
          </a:bodyPr>
          <a:lstStyle/>
          <a:p>
            <a:r>
              <a:rPr lang="zh-CN" altLang="en-US" sz="2000">
                <a:latin typeface="宋体" panose="02010600030101010101" pitchFamily="2" charset="-122"/>
                <a:ea typeface="宋体" panose="02010600030101010101" pitchFamily="2" charset="-122"/>
              </a:rPr>
              <a:t>京汉铁路工人罢工</a:t>
            </a:r>
          </a:p>
        </p:txBody>
      </p:sp>
      <p:sp>
        <p:nvSpPr>
          <p:cNvPr id="10" name="文本框 9"/>
          <p:cNvSpPr txBox="1"/>
          <p:nvPr/>
        </p:nvSpPr>
        <p:spPr>
          <a:xfrm>
            <a:off x="2904490" y="5899785"/>
            <a:ext cx="7660005" cy="521970"/>
          </a:xfrm>
          <a:prstGeom prst="rect">
            <a:avLst/>
          </a:prstGeom>
          <a:noFill/>
        </p:spPr>
        <p:txBody>
          <a:bodyPr wrap="none" rtlCol="0">
            <a:spAutoFit/>
          </a:bodyPr>
          <a:lstStyle/>
          <a:p>
            <a:pPr algn="l"/>
            <a:r>
              <a:rPr lang="zh-CN" altLang="en-US" sz="2800" dirty="0">
                <a:solidFill>
                  <a:schemeClr val="tx1"/>
                </a:solidFill>
                <a:latin typeface="宋体" panose="02010600030101010101" pitchFamily="2" charset="-122"/>
                <a:ea typeface="宋体" panose="02010600030101010101" pitchFamily="2" charset="-122"/>
                <a:sym typeface="+mn-ea"/>
              </a:rPr>
              <a:t>必须</a:t>
            </a:r>
            <a:r>
              <a:rPr lang="zh-CN" altLang="en-US" sz="2800" b="1" dirty="0">
                <a:solidFill>
                  <a:srgbClr val="C00000"/>
                </a:solidFill>
                <a:latin typeface="宋体" panose="02010600030101010101" pitchFamily="2" charset="-122"/>
                <a:ea typeface="宋体" panose="02010600030101010101" pitchFamily="2" charset="-122"/>
                <a:sym typeface="+mn-ea"/>
              </a:rPr>
              <a:t>团结</a:t>
            </a:r>
            <a:r>
              <a:rPr lang="zh-CN" altLang="en-US" sz="2800" dirty="0">
                <a:solidFill>
                  <a:schemeClr val="tx1"/>
                </a:solidFill>
                <a:latin typeface="宋体" panose="02010600030101010101" pitchFamily="2" charset="-122"/>
                <a:ea typeface="宋体" panose="02010600030101010101" pitchFamily="2" charset="-122"/>
                <a:sym typeface="+mn-ea"/>
              </a:rPr>
              <a:t>一切可能的</a:t>
            </a:r>
            <a:r>
              <a:rPr lang="zh-CN" altLang="en-US" sz="2800" b="1" dirty="0">
                <a:solidFill>
                  <a:srgbClr val="C00000"/>
                </a:solidFill>
                <a:latin typeface="宋体" panose="02010600030101010101" pitchFamily="2" charset="-122"/>
                <a:ea typeface="宋体" panose="02010600030101010101" pitchFamily="2" charset="-122"/>
                <a:sym typeface="+mn-ea"/>
              </a:rPr>
              <a:t>同盟者</a:t>
            </a:r>
            <a:r>
              <a:rPr lang="zh-CN" altLang="en-US" sz="2800" dirty="0">
                <a:solidFill>
                  <a:schemeClr val="tx1"/>
                </a:solidFill>
                <a:latin typeface="宋体" panose="02010600030101010101" pitchFamily="2" charset="-122"/>
                <a:ea typeface="宋体" panose="02010600030101010101" pitchFamily="2" charset="-122"/>
                <a:sym typeface="+mn-ea"/>
              </a:rPr>
              <a:t>才能战胜强大的敌人</a:t>
            </a:r>
          </a:p>
        </p:txBody>
      </p:sp>
      <p:sp>
        <p:nvSpPr>
          <p:cNvPr id="3" name="下箭头 2"/>
          <p:cNvSpPr/>
          <p:nvPr/>
        </p:nvSpPr>
        <p:spPr>
          <a:xfrm>
            <a:off x="6341745" y="5463540"/>
            <a:ext cx="775970" cy="28003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国共两党合作与破裂</a:t>
            </a:r>
            <a:endParaRPr lang="zh-CN" altLang="en-US" sz="32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5486518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90613" y="766763"/>
            <a:ext cx="11101387" cy="3582987"/>
          </a:xfrm>
          <a:prstGeom prst="rect">
            <a:avLst/>
          </a:prstGeom>
          <a:ln>
            <a:noFill/>
          </a:ln>
        </p:spPr>
        <p:txBody>
          <a:bodyPr>
            <a:normAutofit/>
          </a:bodyPr>
          <a:lstStyle/>
          <a:p>
            <a:pPr algn="l">
              <a:buNone/>
            </a:pPr>
            <a:r>
              <a:rPr lang="zh-CN" altLang="en-US" sz="2400" b="1" dirty="0" smtClean="0">
                <a:latin typeface="宋体" panose="02010600030101010101" pitchFamily="2" charset="-122"/>
                <a:ea typeface="宋体" panose="02010600030101010101" pitchFamily="2" charset="-122"/>
                <a:cs typeface="宋体" panose="02010600030101010101" pitchFamily="2" charset="-122"/>
              </a:rPr>
              <a:t>材料十一：</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a:buNone/>
            </a:pPr>
            <a:r>
              <a:rPr lang="zh-CN" altLang="en-US" sz="2400" dirty="0">
                <a:latin typeface="宋体" panose="02010600030101010101" pitchFamily="2" charset="-122"/>
                <a:ea typeface="宋体" panose="02010600030101010101" pitchFamily="2" charset="-122"/>
                <a:cs typeface="宋体" panose="02010600030101010101" pitchFamily="2" charset="-122"/>
              </a:rPr>
              <a:t>（二）</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半殖民地的中国，应该以</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国民革命</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运动为</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中心</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工作，以解除内外压迫。</a:t>
            </a: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buNone/>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（三）依中国社会的现状，宜有一个势力集中的党为国民革命运动之大本营，中国现有的党，只有</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国民党</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比较是一个</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国民革命的党</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p>
            <a:pPr algn="l">
              <a:buNone/>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（五）</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工人阶级尚未强大</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起来，自然不能发生一个强大的共产党</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一个大群众的党，以应目前革命之需要。</a:t>
            </a:r>
          </a:p>
          <a:p>
            <a:pPr algn="l">
              <a:buNone/>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关于国民运动及国民党问题的决议案</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中共中央文件选集</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第</a:t>
            </a:r>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册</a:t>
            </a:r>
          </a:p>
        </p:txBody>
      </p:sp>
      <p:sp>
        <p:nvSpPr>
          <p:cNvPr id="4" name="文本框 3"/>
          <p:cNvSpPr txBox="1"/>
          <p:nvPr/>
        </p:nvSpPr>
        <p:spPr>
          <a:xfrm>
            <a:off x="739775" y="3800475"/>
            <a:ext cx="11100435" cy="1568450"/>
          </a:xfrm>
          <a:prstGeom prst="rect">
            <a:avLst/>
          </a:prstGeom>
          <a:noFill/>
          <a:ln>
            <a:noFill/>
          </a:ln>
        </p:spPr>
        <p:txBody>
          <a:bodyPr wrap="square" rtlCol="0">
            <a:spAutoFit/>
          </a:bodyPr>
          <a:lstStyle/>
          <a:p>
            <a:pPr algn="l"/>
            <a:r>
              <a:rPr lang="zh-CN" altLang="en-US"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材料十二：</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中华民国就像我的孩子，他现在有淹死的危险。</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我向</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英国</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和</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美国</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求救，他们只顾着站在岸上嘲笑我。这时候，漂来了</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苏俄</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这根稻草。因为要淹死了，我决定抓住它。</a:t>
            </a:r>
          </a:p>
          <a:p>
            <a:pPr algn="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孙中山谈话录</a:t>
            </a:r>
          </a:p>
        </p:txBody>
      </p:sp>
      <p:sp>
        <p:nvSpPr>
          <p:cNvPr id="9" name="文本框 8"/>
          <p:cNvSpPr txBox="1"/>
          <p:nvPr/>
        </p:nvSpPr>
        <p:spPr>
          <a:xfrm>
            <a:off x="6365240" y="5691180"/>
            <a:ext cx="4222750" cy="521970"/>
          </a:xfrm>
          <a:prstGeom prst="rect">
            <a:avLst/>
          </a:prstGeom>
          <a:noFill/>
          <a:ln>
            <a:noFill/>
          </a:ln>
        </p:spPr>
        <p:txBody>
          <a:bodyPr wrap="square" rtlCol="0">
            <a:spAutoFit/>
          </a:bodyPr>
          <a:lstStyle/>
          <a:p>
            <a:pPr algn="ctr"/>
            <a:r>
              <a:rPr lang="zh-CN" altLang="en-US" sz="2800" dirty="0">
                <a:latin typeface="宋体" panose="02010600030101010101" pitchFamily="2" charset="-122"/>
                <a:ea typeface="宋体" panose="02010600030101010101" pitchFamily="2" charset="-122"/>
              </a:rPr>
              <a:t>国共合作具有必然性</a:t>
            </a:r>
          </a:p>
        </p:txBody>
      </p:sp>
      <p:sp>
        <p:nvSpPr>
          <p:cNvPr id="11" name="文本框 10"/>
          <p:cNvSpPr txBox="1"/>
          <p:nvPr/>
        </p:nvSpPr>
        <p:spPr>
          <a:xfrm>
            <a:off x="1317400" y="5691180"/>
            <a:ext cx="5187950" cy="521970"/>
          </a:xfrm>
          <a:prstGeom prst="rect">
            <a:avLst/>
          </a:prstGeom>
          <a:noFill/>
        </p:spPr>
        <p:txBody>
          <a:bodyPr wrap="none" rtlCol="0">
            <a:spAutoFit/>
          </a:bodyPr>
          <a:lstStyle/>
          <a:p>
            <a:pPr algn="l"/>
            <a:r>
              <a:rPr lang="zh-CN" altLang="en-US" sz="2800" b="1" dirty="0">
                <a:solidFill>
                  <a:srgbClr val="C00000"/>
                </a:solidFill>
                <a:latin typeface="方正粗黑宋简体" panose="02000000000000000000" pitchFamily="2" charset="-122"/>
                <a:ea typeface="方正粗黑宋简体" panose="02000000000000000000" pitchFamily="2" charset="-122"/>
                <a:sym typeface="+mn-ea"/>
              </a:rPr>
              <a:t>上述两则材料说明了什么问题？</a:t>
            </a:r>
          </a:p>
        </p:txBody>
      </p:sp>
      <p:sp>
        <p:nvSpPr>
          <p:cNvPr id="14" name="TextBox 13"/>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国共两党合作与破裂</a:t>
            </a:r>
            <a:endParaRPr lang="zh-CN" altLang="en-US" sz="32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97261073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979805" y="1675130"/>
            <a:ext cx="4498340" cy="1477010"/>
          </a:xfrm>
          <a:prstGeom prst="rect">
            <a:avLst/>
          </a:prstGeom>
          <a:noFill/>
          <a:ln w="9525" algn="ctr">
            <a:noFill/>
            <a:miter lim="800000"/>
          </a:ln>
          <a:effectLst/>
        </p:spPr>
        <p:txBody>
          <a:bodyPr wrap="square" lIns="0" tIns="0" rIns="0" bIns="0">
            <a:spAutoFit/>
          </a:bodyPr>
          <a:lstStyle/>
          <a:p>
            <a:r>
              <a:rPr kumimoji="1"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1924</a:t>
            </a:r>
            <a:r>
              <a:rPr kumimoji="1"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年，孙中山在广州主持的中国国民党第一次全国代表大会召开，标志着国共合作统一战线成立。</a:t>
            </a:r>
          </a:p>
        </p:txBody>
      </p:sp>
      <p:sp>
        <p:nvSpPr>
          <p:cNvPr id="2" name="Rectangle 2"/>
          <p:cNvSpPr txBox="1">
            <a:spLocks noChangeArrowheads="1"/>
          </p:cNvSpPr>
          <p:nvPr/>
        </p:nvSpPr>
        <p:spPr>
          <a:xfrm>
            <a:off x="982345" y="1048385"/>
            <a:ext cx="3307080" cy="714375"/>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j-cs"/>
              </a:rPr>
              <a:t>国共首次合作</a:t>
            </a:r>
          </a:p>
        </p:txBody>
      </p:sp>
      <p:pic>
        <p:nvPicPr>
          <p:cNvPr id="3" name="图片 2" descr="公共首次合作"/>
          <p:cNvPicPr>
            <a:picLocks noChangeAspect="1"/>
          </p:cNvPicPr>
          <p:nvPr/>
        </p:nvPicPr>
        <p:blipFill>
          <a:blip r:embed="rId2"/>
          <a:stretch>
            <a:fillRect/>
          </a:stretch>
        </p:blipFill>
        <p:spPr>
          <a:xfrm>
            <a:off x="6713857" y="990944"/>
            <a:ext cx="3370580" cy="2203106"/>
          </a:xfrm>
          <a:prstGeom prst="roundRect">
            <a:avLst/>
          </a:prstGeom>
        </p:spPr>
      </p:pic>
      <p:cxnSp>
        <p:nvCxnSpPr>
          <p:cNvPr id="4" name="直接连接符 3"/>
          <p:cNvCxnSpPr/>
          <p:nvPr/>
        </p:nvCxnSpPr>
        <p:spPr>
          <a:xfrm flipV="1">
            <a:off x="3909695" y="3436620"/>
            <a:ext cx="8281670" cy="15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11"/>
          <p:cNvGrpSpPr/>
          <p:nvPr/>
        </p:nvGrpSpPr>
        <p:grpSpPr>
          <a:xfrm>
            <a:off x="843915" y="3909060"/>
            <a:ext cx="3287395" cy="2263775"/>
            <a:chOff x="-31" y="571480"/>
            <a:chExt cx="4286280" cy="6240933"/>
          </a:xfrm>
        </p:grpSpPr>
        <p:pic>
          <p:nvPicPr>
            <p:cNvPr id="10242" name="Picture 2" descr="4126"/>
            <p:cNvPicPr>
              <a:picLocks noChangeAspect="1" noChangeArrowheads="1"/>
            </p:cNvPicPr>
            <p:nvPr/>
          </p:nvPicPr>
          <p:blipFill>
            <a:blip r:embed="rId3" cstate="print"/>
            <a:srcRect/>
            <a:stretch>
              <a:fillRect/>
            </a:stretch>
          </p:blipFill>
          <p:spPr bwMode="auto">
            <a:xfrm>
              <a:off x="-31" y="571480"/>
              <a:ext cx="4286280" cy="5019675"/>
            </a:xfrm>
            <a:prstGeom prst="roundRect">
              <a:avLst/>
            </a:prstGeom>
            <a:noFill/>
          </p:spPr>
        </p:pic>
        <p:sp>
          <p:nvSpPr>
            <p:cNvPr id="10244" name="Rectangle 4"/>
            <p:cNvSpPr>
              <a:spLocks noChangeArrowheads="1"/>
            </p:cNvSpPr>
            <p:nvPr/>
          </p:nvSpPr>
          <p:spPr bwMode="auto">
            <a:xfrm>
              <a:off x="61237" y="5965117"/>
              <a:ext cx="4032928" cy="847296"/>
            </a:xfrm>
            <a:prstGeom prst="rect">
              <a:avLst/>
            </a:prstGeom>
            <a:noFill/>
            <a:ln w="9525" algn="ctr">
              <a:noFill/>
              <a:miter lim="800000"/>
            </a:ln>
            <a:effectLst/>
          </p:spPr>
          <p:txBody>
            <a:bodyPr wrap="square" lIns="0" tIns="0" rIns="0" bIns="0">
              <a:spAutoFit/>
            </a:bodyPr>
            <a:lstStyle/>
            <a:p>
              <a:pPr algn="ctr"/>
              <a:r>
                <a:rPr kumimoji="1" lang="zh-CN" altLang="en-US" sz="2000" dirty="0">
                  <a:solidFill>
                    <a:schemeClr val="tx1"/>
                  </a:solidFill>
                  <a:latin typeface="宋体" panose="02010600030101010101" pitchFamily="2" charset="-122"/>
                  <a:ea typeface="宋体" panose="02010600030101010101" pitchFamily="2" charset="-122"/>
                </a:rPr>
                <a:t>孙中山在国民党一大上致词</a:t>
              </a:r>
            </a:p>
          </p:txBody>
        </p:sp>
      </p:grpSp>
      <p:sp>
        <p:nvSpPr>
          <p:cNvPr id="10" name="TextBox 9"/>
          <p:cNvSpPr txBox="1"/>
          <p:nvPr/>
        </p:nvSpPr>
        <p:spPr>
          <a:xfrm>
            <a:off x="5521325" y="3595370"/>
            <a:ext cx="5190490" cy="953135"/>
          </a:xfrm>
          <a:prstGeom prst="rect">
            <a:avLst/>
          </a:prstGeom>
          <a:noFill/>
        </p:spPr>
        <p:txBody>
          <a:bodyPr wrap="square" rtlCol="0">
            <a:spAutoFit/>
          </a:bodyPr>
          <a:lstStyle/>
          <a:p>
            <a:r>
              <a:rPr lang="zh-CN" altLang="en-US" sz="2800" b="1" dirty="0">
                <a:solidFill>
                  <a:srgbClr val="C00000"/>
                </a:solidFill>
                <a:latin typeface="宋体" panose="02010600030101010101" pitchFamily="2" charset="-122"/>
                <a:ea typeface="宋体" panose="02010600030101010101" pitchFamily="2" charset="-122"/>
                <a:cs typeface="宋体" panose="02010600030101010101" pitchFamily="2" charset="-122"/>
              </a:rPr>
              <a:t>假如你在会议现场，你会听到孙中山先生宣读哪些内容</a:t>
            </a:r>
            <a:r>
              <a:rPr lang="en-US" altLang="zh-CN" sz="2800" b="1" dirty="0">
                <a:solidFill>
                  <a:srgbClr val="C00000"/>
                </a:solidFill>
                <a:latin typeface="宋体" panose="02010600030101010101" pitchFamily="2" charset="-122"/>
                <a:ea typeface="宋体" panose="02010600030101010101" pitchFamily="2" charset="-122"/>
                <a:cs typeface="宋体" panose="02010600030101010101" pitchFamily="2" charset="-122"/>
              </a:rPr>
              <a:t>?</a:t>
            </a:r>
          </a:p>
        </p:txBody>
      </p:sp>
      <p:sp>
        <p:nvSpPr>
          <p:cNvPr id="12" name="文本框 11"/>
          <p:cNvSpPr txBox="1"/>
          <p:nvPr/>
        </p:nvSpPr>
        <p:spPr>
          <a:xfrm>
            <a:off x="5203190" y="4791075"/>
            <a:ext cx="6680835" cy="460375"/>
          </a:xfrm>
          <a:prstGeom prst="rect">
            <a:avLst/>
          </a:prstGeom>
          <a:noFill/>
          <a:ln>
            <a:noFill/>
          </a:ln>
        </p:spPr>
        <p:txBody>
          <a:bodyPr wrap="square" rtlCol="0">
            <a:spAutoFit/>
          </a:bodyPr>
          <a:lstStyle/>
          <a:p>
            <a:pPr marL="342900" indent="-342900">
              <a:buFont typeface="Wingdings" panose="05000000000000000000" charset="0"/>
              <a:buChar char="u"/>
            </a:pPr>
            <a:r>
              <a:rPr lang="zh-CN" altLang="en-US" sz="2400">
                <a:latin typeface="宋体" panose="02010600030101010101" pitchFamily="2" charset="-122"/>
                <a:ea typeface="宋体" panose="02010600030101010101" pitchFamily="2" charset="-122"/>
              </a:rPr>
              <a:t>提出了</a:t>
            </a:r>
            <a:r>
              <a:rPr lang="zh-CN" altLang="en-US" sz="2400" b="1">
                <a:solidFill>
                  <a:schemeClr val="tx1"/>
                </a:solidFill>
                <a:latin typeface="宋体" panose="02010600030101010101" pitchFamily="2" charset="-122"/>
                <a:ea typeface="宋体" panose="02010600030101010101" pitchFamily="2" charset="-122"/>
              </a:rPr>
              <a:t>新三民主义</a:t>
            </a:r>
          </a:p>
        </p:txBody>
      </p:sp>
      <p:sp>
        <p:nvSpPr>
          <p:cNvPr id="13" name="文本框 12"/>
          <p:cNvSpPr txBox="1"/>
          <p:nvPr/>
        </p:nvSpPr>
        <p:spPr>
          <a:xfrm>
            <a:off x="5203190" y="5405120"/>
            <a:ext cx="5677535" cy="460375"/>
          </a:xfrm>
          <a:prstGeom prst="rect">
            <a:avLst/>
          </a:prstGeom>
          <a:noFill/>
          <a:ln>
            <a:noFill/>
          </a:ln>
        </p:spPr>
        <p:txBody>
          <a:bodyPr wrap="none" rtlCol="0">
            <a:spAutoFit/>
          </a:bodyPr>
          <a:lstStyle/>
          <a:p>
            <a:pPr marL="285750" indent="-285750" algn="l">
              <a:buFont typeface="Wingdings" panose="05000000000000000000" charset="0"/>
              <a:buChar char="u"/>
            </a:pPr>
            <a:r>
              <a:rPr lang="zh-CN" altLang="en-US" sz="2400" dirty="0">
                <a:solidFill>
                  <a:schemeClr val="tx1"/>
                </a:solidFill>
                <a:latin typeface="宋体" panose="02010600030101010101" pitchFamily="2" charset="-122"/>
                <a:ea typeface="宋体" panose="02010600030101010101" pitchFamily="2" charset="-122"/>
                <a:sym typeface="+mn-ea"/>
              </a:rPr>
              <a:t>确定了</a:t>
            </a:r>
            <a:r>
              <a:rPr lang="zh-CN" altLang="en-US" sz="2400" b="1" dirty="0">
                <a:solidFill>
                  <a:schemeClr val="tx1"/>
                </a:solidFill>
                <a:latin typeface="宋体" panose="02010600030101010101" pitchFamily="2" charset="-122"/>
                <a:ea typeface="宋体" panose="02010600030101010101" pitchFamily="2" charset="-122"/>
                <a:sym typeface="+mn-ea"/>
              </a:rPr>
              <a:t>联俄、联共、扶助农工</a:t>
            </a:r>
            <a:r>
              <a:rPr lang="zh-CN" altLang="en-US" sz="2400" dirty="0">
                <a:solidFill>
                  <a:schemeClr val="tx1"/>
                </a:solidFill>
                <a:latin typeface="宋体" panose="02010600030101010101" pitchFamily="2" charset="-122"/>
                <a:ea typeface="宋体" panose="02010600030101010101" pitchFamily="2" charset="-122"/>
                <a:sym typeface="+mn-ea"/>
              </a:rPr>
              <a:t>三大政策</a:t>
            </a:r>
          </a:p>
        </p:txBody>
      </p:sp>
      <p:sp>
        <p:nvSpPr>
          <p:cNvPr id="14" name="文本框 13"/>
          <p:cNvSpPr txBox="1"/>
          <p:nvPr/>
        </p:nvSpPr>
        <p:spPr>
          <a:xfrm>
            <a:off x="5203190" y="6005830"/>
            <a:ext cx="6681470" cy="460375"/>
          </a:xfrm>
          <a:prstGeom prst="rect">
            <a:avLst/>
          </a:prstGeom>
          <a:noFill/>
          <a:ln>
            <a:noFill/>
          </a:ln>
        </p:spPr>
        <p:txBody>
          <a:bodyPr wrap="square" rtlCol="0">
            <a:spAutoFit/>
          </a:bodyPr>
          <a:lstStyle/>
          <a:p>
            <a:pPr marL="342900" indent="-342900" algn="l">
              <a:buFont typeface="Wingdings" panose="05000000000000000000" charset="0"/>
              <a:buChar char="u"/>
            </a:pPr>
            <a:r>
              <a:rPr lang="zh-CN" altLang="en-US" sz="2400" dirty="0">
                <a:latin typeface="宋体" panose="02010600030101010101" pitchFamily="2" charset="-122"/>
                <a:ea typeface="宋体" panose="02010600030101010101" pitchFamily="2" charset="-122"/>
                <a:sym typeface="+mn-ea"/>
              </a:rPr>
              <a:t>共产党员以</a:t>
            </a:r>
            <a:r>
              <a:rPr lang="zh-CN" altLang="en-US" sz="2400" b="1" dirty="0">
                <a:solidFill>
                  <a:schemeClr val="tx1"/>
                </a:solidFill>
                <a:latin typeface="宋体" panose="02010600030101010101" pitchFamily="2" charset="-122"/>
                <a:ea typeface="宋体" panose="02010600030101010101" pitchFamily="2" charset="-122"/>
                <a:sym typeface="+mn-ea"/>
              </a:rPr>
              <a:t>个人名义</a:t>
            </a:r>
            <a:r>
              <a:rPr lang="zh-CN" altLang="en-US" sz="2400" dirty="0">
                <a:latin typeface="宋体" panose="02010600030101010101" pitchFamily="2" charset="-122"/>
                <a:ea typeface="宋体" panose="02010600030101010101" pitchFamily="2" charset="-122"/>
                <a:sym typeface="+mn-ea"/>
              </a:rPr>
              <a:t>可以加入国民党</a:t>
            </a:r>
          </a:p>
        </p:txBody>
      </p:sp>
      <p:sp>
        <p:nvSpPr>
          <p:cNvPr id="19" name="TextBox 18"/>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国共两党合作与破裂</a:t>
            </a:r>
            <a:endParaRPr lang="zh-CN" altLang="en-US" sz="32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406370656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blinds(horizontal)">
                                      <p:cBhvr>
                                        <p:cTn id="13" dur="500"/>
                                        <p:tgtEl>
                                          <p:spTgt spid="1126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animBg="1"/>
      <p:bldP spid="2" grpId="0"/>
      <p:bldP spid="10" grpId="0"/>
      <p:bldP spid="12" grpId="0" bldLvl="0" animBg="1"/>
      <p:bldP spid="13" grpId="0" bldLvl="0" animBg="1"/>
      <p:bldP spid="1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国共两党合作与破裂</a:t>
            </a:r>
            <a:endParaRPr lang="zh-CN" altLang="en-US" sz="3200" dirty="0">
              <a:latin typeface="华文新魏" panose="02010800040101010101" pitchFamily="2" charset="-122"/>
              <a:ea typeface="华文新魏" panose="02010800040101010101" pitchFamily="2" charset="-122"/>
            </a:endParaRPr>
          </a:p>
        </p:txBody>
      </p:sp>
      <p:pic>
        <p:nvPicPr>
          <p:cNvPr id="15362" name="Picture 2"/>
          <p:cNvPicPr>
            <a:picLocks noChangeAspect="1" noChangeArrowheads="1"/>
          </p:cNvPicPr>
          <p:nvPr/>
        </p:nvPicPr>
        <p:blipFill>
          <a:blip r:embed="rId2" cstate="print"/>
          <a:srcRect/>
          <a:stretch>
            <a:fillRect/>
          </a:stretch>
        </p:blipFill>
        <p:spPr bwMode="auto">
          <a:xfrm>
            <a:off x="4685031" y="0"/>
            <a:ext cx="5287433" cy="6858000"/>
          </a:xfrm>
          <a:prstGeom prst="rect">
            <a:avLst/>
          </a:prstGeom>
          <a:solidFill>
            <a:srgbClr val="000000"/>
          </a:solidFill>
          <a:ln w="9525">
            <a:solidFill>
              <a:schemeClr val="tx1"/>
            </a:solidFill>
            <a:miter lim="800000"/>
            <a:headEnd/>
            <a:tailEnd/>
          </a:ln>
          <a:effectLst/>
        </p:spPr>
      </p:pic>
      <p:pic>
        <p:nvPicPr>
          <p:cNvPr id="12" name="Picture 4" descr="E:\图片\五四运动与中国共产党诞生\蒋介石.jpg蒋介石"/>
          <p:cNvPicPr>
            <a:picLocks noChangeAspect="1" noChangeArrowheads="1"/>
          </p:cNvPicPr>
          <p:nvPr/>
        </p:nvPicPr>
        <p:blipFill>
          <a:blip r:embed="rId3"/>
          <a:srcRect/>
          <a:stretch>
            <a:fillRect/>
          </a:stretch>
        </p:blipFill>
        <p:spPr bwMode="auto">
          <a:xfrm>
            <a:off x="8893810" y="4516755"/>
            <a:ext cx="1862455" cy="2233295"/>
          </a:xfrm>
          <a:prstGeom prst="rect">
            <a:avLst/>
          </a:prstGeom>
          <a:noFill/>
          <a:ln w="9525">
            <a:noFill/>
            <a:miter lim="800000"/>
            <a:headEnd/>
            <a:tailEnd/>
          </a:ln>
          <a:effectLst/>
        </p:spPr>
      </p:pic>
      <p:sp>
        <p:nvSpPr>
          <p:cNvPr id="14" name="Freeform 6"/>
          <p:cNvSpPr/>
          <p:nvPr/>
        </p:nvSpPr>
        <p:spPr bwMode="auto">
          <a:xfrm>
            <a:off x="4712548" y="5003800"/>
            <a:ext cx="2789767" cy="1881188"/>
          </a:xfrm>
          <a:custGeom>
            <a:avLst/>
            <a:gdLst/>
            <a:ahLst/>
            <a:cxnLst>
              <a:cxn ang="0">
                <a:pos x="460" y="56"/>
              </a:cxn>
              <a:cxn ang="0">
                <a:pos x="464" y="224"/>
              </a:cxn>
              <a:cxn ang="0">
                <a:pos x="352" y="276"/>
              </a:cxn>
              <a:cxn ang="0">
                <a:pos x="296" y="312"/>
              </a:cxn>
              <a:cxn ang="0">
                <a:pos x="216" y="280"/>
              </a:cxn>
              <a:cxn ang="0">
                <a:pos x="88" y="364"/>
              </a:cxn>
              <a:cxn ang="0">
                <a:pos x="20" y="344"/>
              </a:cxn>
              <a:cxn ang="0">
                <a:pos x="48" y="420"/>
              </a:cxn>
              <a:cxn ang="0">
                <a:pos x="112" y="472"/>
              </a:cxn>
              <a:cxn ang="0">
                <a:pos x="52" y="512"/>
              </a:cxn>
              <a:cxn ang="0">
                <a:pos x="44" y="540"/>
              </a:cxn>
              <a:cxn ang="0">
                <a:pos x="128" y="564"/>
              </a:cxn>
              <a:cxn ang="0">
                <a:pos x="216" y="708"/>
              </a:cxn>
              <a:cxn ang="0">
                <a:pos x="324" y="740"/>
              </a:cxn>
              <a:cxn ang="0">
                <a:pos x="364" y="712"/>
              </a:cxn>
              <a:cxn ang="0">
                <a:pos x="412" y="712"/>
              </a:cxn>
              <a:cxn ang="0">
                <a:pos x="448" y="772"/>
              </a:cxn>
              <a:cxn ang="0">
                <a:pos x="540" y="756"/>
              </a:cxn>
              <a:cxn ang="0">
                <a:pos x="552" y="768"/>
              </a:cxn>
              <a:cxn ang="0">
                <a:pos x="516" y="780"/>
              </a:cxn>
              <a:cxn ang="0">
                <a:pos x="524" y="828"/>
              </a:cxn>
              <a:cxn ang="0">
                <a:pos x="504" y="952"/>
              </a:cxn>
              <a:cxn ang="0">
                <a:pos x="420" y="1108"/>
              </a:cxn>
              <a:cxn ang="0">
                <a:pos x="460" y="1156"/>
              </a:cxn>
              <a:cxn ang="0">
                <a:pos x="552" y="1156"/>
              </a:cxn>
              <a:cxn ang="0">
                <a:pos x="620" y="1116"/>
              </a:cxn>
              <a:cxn ang="0">
                <a:pos x="672" y="984"/>
              </a:cxn>
              <a:cxn ang="0">
                <a:pos x="656" y="928"/>
              </a:cxn>
              <a:cxn ang="0">
                <a:pos x="556" y="944"/>
              </a:cxn>
              <a:cxn ang="0">
                <a:pos x="604" y="876"/>
              </a:cxn>
              <a:cxn ang="0">
                <a:pos x="584" y="824"/>
              </a:cxn>
              <a:cxn ang="0">
                <a:pos x="724" y="768"/>
              </a:cxn>
              <a:cxn ang="0">
                <a:pos x="784" y="740"/>
              </a:cxn>
              <a:cxn ang="0">
                <a:pos x="852" y="712"/>
              </a:cxn>
              <a:cxn ang="0">
                <a:pos x="924" y="668"/>
              </a:cxn>
              <a:cxn ang="0">
                <a:pos x="940" y="608"/>
              </a:cxn>
              <a:cxn ang="0">
                <a:pos x="980" y="588"/>
              </a:cxn>
              <a:cxn ang="0">
                <a:pos x="992" y="636"/>
              </a:cxn>
              <a:cxn ang="0">
                <a:pos x="1016" y="636"/>
              </a:cxn>
              <a:cxn ang="0">
                <a:pos x="1056" y="636"/>
              </a:cxn>
              <a:cxn ang="0">
                <a:pos x="1060" y="604"/>
              </a:cxn>
              <a:cxn ang="0">
                <a:pos x="1084" y="576"/>
              </a:cxn>
              <a:cxn ang="0">
                <a:pos x="1160" y="572"/>
              </a:cxn>
              <a:cxn ang="0">
                <a:pos x="1256" y="560"/>
              </a:cxn>
              <a:cxn ang="0">
                <a:pos x="1308" y="468"/>
              </a:cxn>
              <a:cxn ang="0">
                <a:pos x="1280" y="368"/>
              </a:cxn>
              <a:cxn ang="0">
                <a:pos x="1192" y="320"/>
              </a:cxn>
              <a:cxn ang="0">
                <a:pos x="1052" y="352"/>
              </a:cxn>
              <a:cxn ang="0">
                <a:pos x="1024" y="300"/>
              </a:cxn>
              <a:cxn ang="0">
                <a:pos x="952" y="240"/>
              </a:cxn>
              <a:cxn ang="0">
                <a:pos x="924" y="148"/>
              </a:cxn>
              <a:cxn ang="0">
                <a:pos x="920" y="64"/>
              </a:cxn>
              <a:cxn ang="0">
                <a:pos x="700" y="44"/>
              </a:cxn>
              <a:cxn ang="0">
                <a:pos x="440" y="0"/>
              </a:cxn>
            </a:cxnLst>
            <a:rect l="0" t="0" r="r" b="b"/>
            <a:pathLst>
              <a:path w="1318" h="1185">
                <a:moveTo>
                  <a:pt x="440" y="0"/>
                </a:moveTo>
                <a:cubicBezTo>
                  <a:pt x="443" y="21"/>
                  <a:pt x="438" y="49"/>
                  <a:pt x="460" y="56"/>
                </a:cubicBezTo>
                <a:cubicBezTo>
                  <a:pt x="458" y="78"/>
                  <a:pt x="438" y="162"/>
                  <a:pt x="468" y="172"/>
                </a:cubicBezTo>
                <a:cubicBezTo>
                  <a:pt x="467" y="189"/>
                  <a:pt x="468" y="207"/>
                  <a:pt x="464" y="224"/>
                </a:cubicBezTo>
                <a:cubicBezTo>
                  <a:pt x="454" y="263"/>
                  <a:pt x="406" y="258"/>
                  <a:pt x="376" y="260"/>
                </a:cubicBezTo>
                <a:cubicBezTo>
                  <a:pt x="368" y="265"/>
                  <a:pt x="361" y="273"/>
                  <a:pt x="352" y="276"/>
                </a:cubicBezTo>
                <a:cubicBezTo>
                  <a:pt x="344" y="279"/>
                  <a:pt x="328" y="284"/>
                  <a:pt x="328" y="284"/>
                </a:cubicBezTo>
                <a:cubicBezTo>
                  <a:pt x="307" y="315"/>
                  <a:pt x="322" y="304"/>
                  <a:pt x="296" y="312"/>
                </a:cubicBezTo>
                <a:cubicBezTo>
                  <a:pt x="288" y="314"/>
                  <a:pt x="272" y="320"/>
                  <a:pt x="272" y="320"/>
                </a:cubicBezTo>
                <a:cubicBezTo>
                  <a:pt x="258" y="299"/>
                  <a:pt x="240" y="288"/>
                  <a:pt x="216" y="280"/>
                </a:cubicBezTo>
                <a:cubicBezTo>
                  <a:pt x="176" y="307"/>
                  <a:pt x="220" y="298"/>
                  <a:pt x="136" y="304"/>
                </a:cubicBezTo>
                <a:cubicBezTo>
                  <a:pt x="105" y="325"/>
                  <a:pt x="113" y="356"/>
                  <a:pt x="88" y="364"/>
                </a:cubicBezTo>
                <a:cubicBezTo>
                  <a:pt x="73" y="363"/>
                  <a:pt x="58" y="364"/>
                  <a:pt x="44" y="360"/>
                </a:cubicBezTo>
                <a:cubicBezTo>
                  <a:pt x="35" y="357"/>
                  <a:pt x="20" y="344"/>
                  <a:pt x="20" y="344"/>
                </a:cubicBezTo>
                <a:cubicBezTo>
                  <a:pt x="13" y="366"/>
                  <a:pt x="0" y="393"/>
                  <a:pt x="16" y="416"/>
                </a:cubicBezTo>
                <a:cubicBezTo>
                  <a:pt x="22" y="425"/>
                  <a:pt x="37" y="419"/>
                  <a:pt x="48" y="420"/>
                </a:cubicBezTo>
                <a:cubicBezTo>
                  <a:pt x="60" y="421"/>
                  <a:pt x="72" y="423"/>
                  <a:pt x="84" y="424"/>
                </a:cubicBezTo>
                <a:cubicBezTo>
                  <a:pt x="95" y="441"/>
                  <a:pt x="106" y="454"/>
                  <a:pt x="112" y="472"/>
                </a:cubicBezTo>
                <a:cubicBezTo>
                  <a:pt x="111" y="480"/>
                  <a:pt x="113" y="490"/>
                  <a:pt x="108" y="496"/>
                </a:cubicBezTo>
                <a:cubicBezTo>
                  <a:pt x="101" y="504"/>
                  <a:pt x="64" y="510"/>
                  <a:pt x="52" y="512"/>
                </a:cubicBezTo>
                <a:cubicBezTo>
                  <a:pt x="48" y="515"/>
                  <a:pt x="30" y="524"/>
                  <a:pt x="32" y="532"/>
                </a:cubicBezTo>
                <a:cubicBezTo>
                  <a:pt x="33" y="537"/>
                  <a:pt x="39" y="538"/>
                  <a:pt x="44" y="540"/>
                </a:cubicBezTo>
                <a:cubicBezTo>
                  <a:pt x="62" y="547"/>
                  <a:pt x="85" y="550"/>
                  <a:pt x="104" y="556"/>
                </a:cubicBezTo>
                <a:cubicBezTo>
                  <a:pt x="112" y="558"/>
                  <a:pt x="120" y="561"/>
                  <a:pt x="128" y="564"/>
                </a:cubicBezTo>
                <a:cubicBezTo>
                  <a:pt x="132" y="565"/>
                  <a:pt x="140" y="568"/>
                  <a:pt x="140" y="568"/>
                </a:cubicBezTo>
                <a:cubicBezTo>
                  <a:pt x="171" y="614"/>
                  <a:pt x="138" y="701"/>
                  <a:pt x="216" y="708"/>
                </a:cubicBezTo>
                <a:cubicBezTo>
                  <a:pt x="240" y="710"/>
                  <a:pt x="264" y="711"/>
                  <a:pt x="288" y="712"/>
                </a:cubicBezTo>
                <a:cubicBezTo>
                  <a:pt x="303" y="734"/>
                  <a:pt x="292" y="735"/>
                  <a:pt x="324" y="740"/>
                </a:cubicBezTo>
                <a:cubicBezTo>
                  <a:pt x="336" y="739"/>
                  <a:pt x="350" y="743"/>
                  <a:pt x="360" y="736"/>
                </a:cubicBezTo>
                <a:cubicBezTo>
                  <a:pt x="367" y="731"/>
                  <a:pt x="360" y="719"/>
                  <a:pt x="364" y="712"/>
                </a:cubicBezTo>
                <a:cubicBezTo>
                  <a:pt x="366" y="708"/>
                  <a:pt x="372" y="709"/>
                  <a:pt x="376" y="708"/>
                </a:cubicBezTo>
                <a:cubicBezTo>
                  <a:pt x="388" y="709"/>
                  <a:pt x="404" y="703"/>
                  <a:pt x="412" y="712"/>
                </a:cubicBezTo>
                <a:cubicBezTo>
                  <a:pt x="424" y="726"/>
                  <a:pt x="403" y="760"/>
                  <a:pt x="420" y="768"/>
                </a:cubicBezTo>
                <a:cubicBezTo>
                  <a:pt x="428" y="772"/>
                  <a:pt x="439" y="771"/>
                  <a:pt x="448" y="772"/>
                </a:cubicBezTo>
                <a:cubicBezTo>
                  <a:pt x="462" y="793"/>
                  <a:pt x="470" y="788"/>
                  <a:pt x="496" y="784"/>
                </a:cubicBezTo>
                <a:cubicBezTo>
                  <a:pt x="516" y="777"/>
                  <a:pt x="522" y="762"/>
                  <a:pt x="540" y="756"/>
                </a:cubicBezTo>
                <a:cubicBezTo>
                  <a:pt x="548" y="757"/>
                  <a:pt x="558" y="754"/>
                  <a:pt x="564" y="760"/>
                </a:cubicBezTo>
                <a:cubicBezTo>
                  <a:pt x="567" y="763"/>
                  <a:pt x="556" y="766"/>
                  <a:pt x="552" y="768"/>
                </a:cubicBezTo>
                <a:cubicBezTo>
                  <a:pt x="544" y="771"/>
                  <a:pt x="536" y="773"/>
                  <a:pt x="528" y="776"/>
                </a:cubicBezTo>
                <a:cubicBezTo>
                  <a:pt x="524" y="777"/>
                  <a:pt x="516" y="780"/>
                  <a:pt x="516" y="780"/>
                </a:cubicBezTo>
                <a:cubicBezTo>
                  <a:pt x="514" y="783"/>
                  <a:pt x="531" y="777"/>
                  <a:pt x="536" y="796"/>
                </a:cubicBezTo>
                <a:cubicBezTo>
                  <a:pt x="537" y="804"/>
                  <a:pt x="522" y="812"/>
                  <a:pt x="524" y="828"/>
                </a:cubicBezTo>
                <a:cubicBezTo>
                  <a:pt x="526" y="844"/>
                  <a:pt x="551" y="871"/>
                  <a:pt x="548" y="892"/>
                </a:cubicBezTo>
                <a:cubicBezTo>
                  <a:pt x="590" y="955"/>
                  <a:pt x="546" y="948"/>
                  <a:pt x="504" y="952"/>
                </a:cubicBezTo>
                <a:cubicBezTo>
                  <a:pt x="467" y="964"/>
                  <a:pt x="457" y="1017"/>
                  <a:pt x="424" y="1028"/>
                </a:cubicBezTo>
                <a:cubicBezTo>
                  <a:pt x="405" y="1056"/>
                  <a:pt x="398" y="1075"/>
                  <a:pt x="420" y="1108"/>
                </a:cubicBezTo>
                <a:cubicBezTo>
                  <a:pt x="421" y="1120"/>
                  <a:pt x="418" y="1134"/>
                  <a:pt x="424" y="1144"/>
                </a:cubicBezTo>
                <a:cubicBezTo>
                  <a:pt x="431" y="1155"/>
                  <a:pt x="460" y="1156"/>
                  <a:pt x="460" y="1156"/>
                </a:cubicBezTo>
                <a:cubicBezTo>
                  <a:pt x="480" y="1185"/>
                  <a:pt x="487" y="1175"/>
                  <a:pt x="528" y="1172"/>
                </a:cubicBezTo>
                <a:cubicBezTo>
                  <a:pt x="536" y="1167"/>
                  <a:pt x="544" y="1161"/>
                  <a:pt x="552" y="1156"/>
                </a:cubicBezTo>
                <a:cubicBezTo>
                  <a:pt x="556" y="1153"/>
                  <a:pt x="564" y="1148"/>
                  <a:pt x="564" y="1148"/>
                </a:cubicBezTo>
                <a:cubicBezTo>
                  <a:pt x="573" y="1120"/>
                  <a:pt x="595" y="1120"/>
                  <a:pt x="620" y="1116"/>
                </a:cubicBezTo>
                <a:cubicBezTo>
                  <a:pt x="631" y="1084"/>
                  <a:pt x="633" y="1051"/>
                  <a:pt x="648" y="1020"/>
                </a:cubicBezTo>
                <a:cubicBezTo>
                  <a:pt x="648" y="1020"/>
                  <a:pt x="668" y="990"/>
                  <a:pt x="672" y="984"/>
                </a:cubicBezTo>
                <a:cubicBezTo>
                  <a:pt x="675" y="980"/>
                  <a:pt x="680" y="972"/>
                  <a:pt x="680" y="972"/>
                </a:cubicBezTo>
                <a:cubicBezTo>
                  <a:pt x="675" y="943"/>
                  <a:pt x="670" y="949"/>
                  <a:pt x="656" y="928"/>
                </a:cubicBezTo>
                <a:cubicBezTo>
                  <a:pt x="653" y="928"/>
                  <a:pt x="585" y="935"/>
                  <a:pt x="580" y="936"/>
                </a:cubicBezTo>
                <a:cubicBezTo>
                  <a:pt x="572" y="938"/>
                  <a:pt x="556" y="944"/>
                  <a:pt x="556" y="944"/>
                </a:cubicBezTo>
                <a:cubicBezTo>
                  <a:pt x="563" y="909"/>
                  <a:pt x="574" y="916"/>
                  <a:pt x="612" y="912"/>
                </a:cubicBezTo>
                <a:cubicBezTo>
                  <a:pt x="648" y="888"/>
                  <a:pt x="623" y="889"/>
                  <a:pt x="604" y="876"/>
                </a:cubicBezTo>
                <a:cubicBezTo>
                  <a:pt x="591" y="857"/>
                  <a:pt x="599" y="871"/>
                  <a:pt x="592" y="848"/>
                </a:cubicBezTo>
                <a:cubicBezTo>
                  <a:pt x="590" y="840"/>
                  <a:pt x="584" y="824"/>
                  <a:pt x="584" y="824"/>
                </a:cubicBezTo>
                <a:cubicBezTo>
                  <a:pt x="599" y="802"/>
                  <a:pt x="612" y="807"/>
                  <a:pt x="640" y="804"/>
                </a:cubicBezTo>
                <a:cubicBezTo>
                  <a:pt x="651" y="759"/>
                  <a:pt x="677" y="771"/>
                  <a:pt x="724" y="768"/>
                </a:cubicBezTo>
                <a:cubicBezTo>
                  <a:pt x="755" y="747"/>
                  <a:pt x="739" y="755"/>
                  <a:pt x="772" y="744"/>
                </a:cubicBezTo>
                <a:cubicBezTo>
                  <a:pt x="776" y="743"/>
                  <a:pt x="784" y="740"/>
                  <a:pt x="784" y="740"/>
                </a:cubicBezTo>
                <a:cubicBezTo>
                  <a:pt x="802" y="713"/>
                  <a:pt x="792" y="715"/>
                  <a:pt x="828" y="708"/>
                </a:cubicBezTo>
                <a:cubicBezTo>
                  <a:pt x="839" y="691"/>
                  <a:pt x="846" y="694"/>
                  <a:pt x="852" y="712"/>
                </a:cubicBezTo>
                <a:cubicBezTo>
                  <a:pt x="876" y="704"/>
                  <a:pt x="875" y="678"/>
                  <a:pt x="896" y="664"/>
                </a:cubicBezTo>
                <a:cubicBezTo>
                  <a:pt x="908" y="629"/>
                  <a:pt x="916" y="645"/>
                  <a:pt x="924" y="668"/>
                </a:cubicBezTo>
                <a:cubicBezTo>
                  <a:pt x="933" y="667"/>
                  <a:pt x="947" y="672"/>
                  <a:pt x="952" y="664"/>
                </a:cubicBezTo>
                <a:cubicBezTo>
                  <a:pt x="958" y="656"/>
                  <a:pt x="943" y="617"/>
                  <a:pt x="940" y="608"/>
                </a:cubicBezTo>
                <a:cubicBezTo>
                  <a:pt x="937" y="600"/>
                  <a:pt x="932" y="584"/>
                  <a:pt x="932" y="584"/>
                </a:cubicBezTo>
                <a:cubicBezTo>
                  <a:pt x="943" y="541"/>
                  <a:pt x="961" y="582"/>
                  <a:pt x="980" y="588"/>
                </a:cubicBezTo>
                <a:cubicBezTo>
                  <a:pt x="989" y="602"/>
                  <a:pt x="1000" y="609"/>
                  <a:pt x="980" y="616"/>
                </a:cubicBezTo>
                <a:cubicBezTo>
                  <a:pt x="975" y="631"/>
                  <a:pt x="972" y="643"/>
                  <a:pt x="992" y="636"/>
                </a:cubicBezTo>
                <a:cubicBezTo>
                  <a:pt x="993" y="632"/>
                  <a:pt x="994" y="628"/>
                  <a:pt x="996" y="624"/>
                </a:cubicBezTo>
                <a:cubicBezTo>
                  <a:pt x="1010" y="595"/>
                  <a:pt x="1008" y="628"/>
                  <a:pt x="1016" y="636"/>
                </a:cubicBezTo>
                <a:cubicBezTo>
                  <a:pt x="1019" y="639"/>
                  <a:pt x="1024" y="639"/>
                  <a:pt x="1028" y="640"/>
                </a:cubicBezTo>
                <a:cubicBezTo>
                  <a:pt x="1037" y="639"/>
                  <a:pt x="1051" y="644"/>
                  <a:pt x="1056" y="636"/>
                </a:cubicBezTo>
                <a:cubicBezTo>
                  <a:pt x="1061" y="629"/>
                  <a:pt x="1048" y="612"/>
                  <a:pt x="1048" y="612"/>
                </a:cubicBezTo>
                <a:cubicBezTo>
                  <a:pt x="1052" y="609"/>
                  <a:pt x="1055" y="603"/>
                  <a:pt x="1060" y="604"/>
                </a:cubicBezTo>
                <a:cubicBezTo>
                  <a:pt x="1083" y="608"/>
                  <a:pt x="1062" y="631"/>
                  <a:pt x="1080" y="604"/>
                </a:cubicBezTo>
                <a:cubicBezTo>
                  <a:pt x="1081" y="595"/>
                  <a:pt x="1075" y="580"/>
                  <a:pt x="1084" y="576"/>
                </a:cubicBezTo>
                <a:cubicBezTo>
                  <a:pt x="1093" y="572"/>
                  <a:pt x="1108" y="592"/>
                  <a:pt x="1108" y="592"/>
                </a:cubicBezTo>
                <a:cubicBezTo>
                  <a:pt x="1140" y="571"/>
                  <a:pt x="1122" y="577"/>
                  <a:pt x="1160" y="572"/>
                </a:cubicBezTo>
                <a:cubicBezTo>
                  <a:pt x="1175" y="562"/>
                  <a:pt x="1186" y="558"/>
                  <a:pt x="1204" y="564"/>
                </a:cubicBezTo>
                <a:cubicBezTo>
                  <a:pt x="1221" y="563"/>
                  <a:pt x="1239" y="563"/>
                  <a:pt x="1256" y="560"/>
                </a:cubicBezTo>
                <a:cubicBezTo>
                  <a:pt x="1264" y="558"/>
                  <a:pt x="1273" y="547"/>
                  <a:pt x="1276" y="540"/>
                </a:cubicBezTo>
                <a:cubicBezTo>
                  <a:pt x="1286" y="517"/>
                  <a:pt x="1300" y="492"/>
                  <a:pt x="1308" y="468"/>
                </a:cubicBezTo>
                <a:cubicBezTo>
                  <a:pt x="1310" y="455"/>
                  <a:pt x="1318" y="442"/>
                  <a:pt x="1316" y="428"/>
                </a:cubicBezTo>
                <a:cubicBezTo>
                  <a:pt x="1313" y="404"/>
                  <a:pt x="1296" y="384"/>
                  <a:pt x="1280" y="368"/>
                </a:cubicBezTo>
                <a:cubicBezTo>
                  <a:pt x="1262" y="351"/>
                  <a:pt x="1235" y="304"/>
                  <a:pt x="1220" y="296"/>
                </a:cubicBezTo>
                <a:cubicBezTo>
                  <a:pt x="1205" y="288"/>
                  <a:pt x="1215" y="315"/>
                  <a:pt x="1192" y="320"/>
                </a:cubicBezTo>
                <a:cubicBezTo>
                  <a:pt x="1155" y="321"/>
                  <a:pt x="1116" y="316"/>
                  <a:pt x="1080" y="324"/>
                </a:cubicBezTo>
                <a:cubicBezTo>
                  <a:pt x="1067" y="327"/>
                  <a:pt x="1065" y="348"/>
                  <a:pt x="1052" y="352"/>
                </a:cubicBezTo>
                <a:cubicBezTo>
                  <a:pt x="1036" y="351"/>
                  <a:pt x="1019" y="353"/>
                  <a:pt x="1004" y="348"/>
                </a:cubicBezTo>
                <a:cubicBezTo>
                  <a:pt x="984" y="342"/>
                  <a:pt x="1016" y="305"/>
                  <a:pt x="1024" y="300"/>
                </a:cubicBezTo>
                <a:cubicBezTo>
                  <a:pt x="1021" y="268"/>
                  <a:pt x="1030" y="246"/>
                  <a:pt x="1000" y="236"/>
                </a:cubicBezTo>
                <a:cubicBezTo>
                  <a:pt x="968" y="247"/>
                  <a:pt x="984" y="245"/>
                  <a:pt x="952" y="240"/>
                </a:cubicBezTo>
                <a:cubicBezTo>
                  <a:pt x="939" y="221"/>
                  <a:pt x="931" y="197"/>
                  <a:pt x="912" y="184"/>
                </a:cubicBezTo>
                <a:cubicBezTo>
                  <a:pt x="904" y="169"/>
                  <a:pt x="925" y="162"/>
                  <a:pt x="924" y="148"/>
                </a:cubicBezTo>
                <a:cubicBezTo>
                  <a:pt x="923" y="134"/>
                  <a:pt x="909" y="114"/>
                  <a:pt x="908" y="100"/>
                </a:cubicBezTo>
                <a:cubicBezTo>
                  <a:pt x="905" y="87"/>
                  <a:pt x="955" y="73"/>
                  <a:pt x="920" y="64"/>
                </a:cubicBezTo>
                <a:cubicBezTo>
                  <a:pt x="921" y="55"/>
                  <a:pt x="953" y="47"/>
                  <a:pt x="916" y="44"/>
                </a:cubicBezTo>
                <a:cubicBezTo>
                  <a:pt x="879" y="41"/>
                  <a:pt x="763" y="46"/>
                  <a:pt x="700" y="44"/>
                </a:cubicBezTo>
                <a:cubicBezTo>
                  <a:pt x="627" y="26"/>
                  <a:pt x="679" y="36"/>
                  <a:pt x="540" y="32"/>
                </a:cubicBezTo>
                <a:cubicBezTo>
                  <a:pt x="507" y="21"/>
                  <a:pt x="471" y="16"/>
                  <a:pt x="440" y="0"/>
                </a:cubicBezTo>
                <a:close/>
              </a:path>
            </a:pathLst>
          </a:custGeom>
          <a:solidFill>
            <a:srgbClr val="0000FF">
              <a:alpha val="70000"/>
            </a:srgbClr>
          </a:solidFill>
          <a:ln w="38100">
            <a:solidFill>
              <a:srgbClr val="FF0000">
                <a:alpha val="0"/>
              </a:srgbClr>
            </a:solidFill>
            <a:round/>
          </a:ln>
          <a:effectLst/>
        </p:spPr>
        <p:txBody>
          <a:bodyPr/>
          <a:lstStyle/>
          <a:p>
            <a:endParaRPr lang="zh-CN" altLang="en-US"/>
          </a:p>
        </p:txBody>
      </p:sp>
      <p:sp>
        <p:nvSpPr>
          <p:cNvPr id="15" name="Freeform 7"/>
          <p:cNvSpPr/>
          <p:nvPr/>
        </p:nvSpPr>
        <p:spPr bwMode="auto">
          <a:xfrm>
            <a:off x="5423748" y="2578101"/>
            <a:ext cx="1729316" cy="2506663"/>
          </a:xfrm>
          <a:custGeom>
            <a:avLst/>
            <a:gdLst/>
            <a:ahLst/>
            <a:cxnLst>
              <a:cxn ang="0">
                <a:pos x="644" y="24"/>
              </a:cxn>
              <a:cxn ang="0">
                <a:pos x="624" y="44"/>
              </a:cxn>
              <a:cxn ang="0">
                <a:pos x="580" y="92"/>
              </a:cxn>
              <a:cxn ang="0">
                <a:pos x="548" y="112"/>
              </a:cxn>
              <a:cxn ang="0">
                <a:pos x="520" y="140"/>
              </a:cxn>
              <a:cxn ang="0">
                <a:pos x="476" y="208"/>
              </a:cxn>
              <a:cxn ang="0">
                <a:pos x="464" y="244"/>
              </a:cxn>
              <a:cxn ang="0">
                <a:pos x="520" y="304"/>
              </a:cxn>
              <a:cxn ang="0">
                <a:pos x="492" y="472"/>
              </a:cxn>
              <a:cxn ang="0">
                <a:pos x="508" y="532"/>
              </a:cxn>
              <a:cxn ang="0">
                <a:pos x="468" y="612"/>
              </a:cxn>
              <a:cxn ang="0">
                <a:pos x="408" y="620"/>
              </a:cxn>
              <a:cxn ang="0">
                <a:pos x="344" y="660"/>
              </a:cxn>
              <a:cxn ang="0">
                <a:pos x="252" y="672"/>
              </a:cxn>
              <a:cxn ang="0">
                <a:pos x="180" y="684"/>
              </a:cxn>
              <a:cxn ang="0">
                <a:pos x="200" y="844"/>
              </a:cxn>
              <a:cxn ang="0">
                <a:pos x="128" y="892"/>
              </a:cxn>
              <a:cxn ang="0">
                <a:pos x="124" y="980"/>
              </a:cxn>
              <a:cxn ang="0">
                <a:pos x="132" y="1044"/>
              </a:cxn>
              <a:cxn ang="0">
                <a:pos x="172" y="1108"/>
              </a:cxn>
              <a:cxn ang="0">
                <a:pos x="156" y="1156"/>
              </a:cxn>
              <a:cxn ang="0">
                <a:pos x="0" y="1260"/>
              </a:cxn>
              <a:cxn ang="0">
                <a:pos x="64" y="1400"/>
              </a:cxn>
              <a:cxn ang="0">
                <a:pos x="140" y="1548"/>
              </a:cxn>
              <a:cxn ang="0">
                <a:pos x="404" y="1572"/>
              </a:cxn>
              <a:cxn ang="0">
                <a:pos x="564" y="1572"/>
              </a:cxn>
              <a:cxn ang="0">
                <a:pos x="608" y="1472"/>
              </a:cxn>
              <a:cxn ang="0">
                <a:pos x="632" y="1348"/>
              </a:cxn>
              <a:cxn ang="0">
                <a:pos x="696" y="1264"/>
              </a:cxn>
              <a:cxn ang="0">
                <a:pos x="808" y="1232"/>
              </a:cxn>
              <a:cxn ang="0">
                <a:pos x="740" y="1080"/>
              </a:cxn>
              <a:cxn ang="0">
                <a:pos x="744" y="1016"/>
              </a:cxn>
              <a:cxn ang="0">
                <a:pos x="668" y="924"/>
              </a:cxn>
              <a:cxn ang="0">
                <a:pos x="672" y="864"/>
              </a:cxn>
              <a:cxn ang="0">
                <a:pos x="712" y="760"/>
              </a:cxn>
              <a:cxn ang="0">
                <a:pos x="784" y="776"/>
              </a:cxn>
              <a:cxn ang="0">
                <a:pos x="796" y="740"/>
              </a:cxn>
              <a:cxn ang="0">
                <a:pos x="708" y="680"/>
              </a:cxn>
              <a:cxn ang="0">
                <a:pos x="636" y="656"/>
              </a:cxn>
              <a:cxn ang="0">
                <a:pos x="656" y="556"/>
              </a:cxn>
              <a:cxn ang="0">
                <a:pos x="636" y="460"/>
              </a:cxn>
              <a:cxn ang="0">
                <a:pos x="688" y="404"/>
              </a:cxn>
              <a:cxn ang="0">
                <a:pos x="748" y="332"/>
              </a:cxn>
              <a:cxn ang="0">
                <a:pos x="772" y="280"/>
              </a:cxn>
              <a:cxn ang="0">
                <a:pos x="784" y="212"/>
              </a:cxn>
              <a:cxn ang="0">
                <a:pos x="796" y="140"/>
              </a:cxn>
              <a:cxn ang="0">
                <a:pos x="748" y="44"/>
              </a:cxn>
              <a:cxn ang="0">
                <a:pos x="704" y="8"/>
              </a:cxn>
            </a:cxnLst>
            <a:rect l="0" t="0" r="r" b="b"/>
            <a:pathLst>
              <a:path w="817" h="1579">
                <a:moveTo>
                  <a:pt x="696" y="0"/>
                </a:moveTo>
                <a:cubicBezTo>
                  <a:pt x="673" y="6"/>
                  <a:pt x="665" y="10"/>
                  <a:pt x="644" y="24"/>
                </a:cubicBezTo>
                <a:cubicBezTo>
                  <a:pt x="640" y="27"/>
                  <a:pt x="632" y="32"/>
                  <a:pt x="632" y="32"/>
                </a:cubicBezTo>
                <a:cubicBezTo>
                  <a:pt x="629" y="36"/>
                  <a:pt x="627" y="41"/>
                  <a:pt x="624" y="44"/>
                </a:cubicBezTo>
                <a:cubicBezTo>
                  <a:pt x="621" y="47"/>
                  <a:pt x="615" y="48"/>
                  <a:pt x="612" y="52"/>
                </a:cubicBezTo>
                <a:cubicBezTo>
                  <a:pt x="600" y="67"/>
                  <a:pt x="601" y="85"/>
                  <a:pt x="580" y="92"/>
                </a:cubicBezTo>
                <a:cubicBezTo>
                  <a:pt x="577" y="96"/>
                  <a:pt x="576" y="101"/>
                  <a:pt x="572" y="104"/>
                </a:cubicBezTo>
                <a:cubicBezTo>
                  <a:pt x="565" y="108"/>
                  <a:pt x="548" y="112"/>
                  <a:pt x="548" y="112"/>
                </a:cubicBezTo>
                <a:cubicBezTo>
                  <a:pt x="525" y="146"/>
                  <a:pt x="556" y="106"/>
                  <a:pt x="528" y="128"/>
                </a:cubicBezTo>
                <a:cubicBezTo>
                  <a:pt x="524" y="131"/>
                  <a:pt x="523" y="137"/>
                  <a:pt x="520" y="140"/>
                </a:cubicBezTo>
                <a:cubicBezTo>
                  <a:pt x="517" y="143"/>
                  <a:pt x="512" y="145"/>
                  <a:pt x="508" y="148"/>
                </a:cubicBezTo>
                <a:cubicBezTo>
                  <a:pt x="492" y="172"/>
                  <a:pt x="485" y="182"/>
                  <a:pt x="476" y="208"/>
                </a:cubicBezTo>
                <a:cubicBezTo>
                  <a:pt x="473" y="216"/>
                  <a:pt x="471" y="224"/>
                  <a:pt x="468" y="232"/>
                </a:cubicBezTo>
                <a:cubicBezTo>
                  <a:pt x="467" y="236"/>
                  <a:pt x="464" y="244"/>
                  <a:pt x="464" y="244"/>
                </a:cubicBezTo>
                <a:cubicBezTo>
                  <a:pt x="466" y="257"/>
                  <a:pt x="461" y="276"/>
                  <a:pt x="472" y="284"/>
                </a:cubicBezTo>
                <a:cubicBezTo>
                  <a:pt x="479" y="289"/>
                  <a:pt x="511" y="301"/>
                  <a:pt x="520" y="304"/>
                </a:cubicBezTo>
                <a:cubicBezTo>
                  <a:pt x="528" y="327"/>
                  <a:pt x="515" y="339"/>
                  <a:pt x="508" y="360"/>
                </a:cubicBezTo>
                <a:cubicBezTo>
                  <a:pt x="513" y="398"/>
                  <a:pt x="531" y="446"/>
                  <a:pt x="492" y="472"/>
                </a:cubicBezTo>
                <a:cubicBezTo>
                  <a:pt x="487" y="487"/>
                  <a:pt x="484" y="489"/>
                  <a:pt x="492" y="508"/>
                </a:cubicBezTo>
                <a:cubicBezTo>
                  <a:pt x="496" y="517"/>
                  <a:pt x="508" y="532"/>
                  <a:pt x="508" y="532"/>
                </a:cubicBezTo>
                <a:cubicBezTo>
                  <a:pt x="503" y="552"/>
                  <a:pt x="499" y="554"/>
                  <a:pt x="480" y="560"/>
                </a:cubicBezTo>
                <a:cubicBezTo>
                  <a:pt x="474" y="577"/>
                  <a:pt x="476" y="596"/>
                  <a:pt x="468" y="612"/>
                </a:cubicBezTo>
                <a:cubicBezTo>
                  <a:pt x="466" y="616"/>
                  <a:pt x="460" y="615"/>
                  <a:pt x="456" y="616"/>
                </a:cubicBezTo>
                <a:cubicBezTo>
                  <a:pt x="440" y="618"/>
                  <a:pt x="424" y="619"/>
                  <a:pt x="408" y="620"/>
                </a:cubicBezTo>
                <a:cubicBezTo>
                  <a:pt x="392" y="645"/>
                  <a:pt x="382" y="631"/>
                  <a:pt x="360" y="624"/>
                </a:cubicBezTo>
                <a:cubicBezTo>
                  <a:pt x="347" y="643"/>
                  <a:pt x="354" y="631"/>
                  <a:pt x="344" y="660"/>
                </a:cubicBezTo>
                <a:cubicBezTo>
                  <a:pt x="343" y="663"/>
                  <a:pt x="316" y="667"/>
                  <a:pt x="308" y="668"/>
                </a:cubicBezTo>
                <a:cubicBezTo>
                  <a:pt x="289" y="670"/>
                  <a:pt x="271" y="671"/>
                  <a:pt x="252" y="672"/>
                </a:cubicBezTo>
                <a:cubicBezTo>
                  <a:pt x="248" y="675"/>
                  <a:pt x="245" y="679"/>
                  <a:pt x="240" y="680"/>
                </a:cubicBezTo>
                <a:cubicBezTo>
                  <a:pt x="220" y="683"/>
                  <a:pt x="199" y="677"/>
                  <a:pt x="180" y="684"/>
                </a:cubicBezTo>
                <a:cubicBezTo>
                  <a:pt x="170" y="688"/>
                  <a:pt x="156" y="719"/>
                  <a:pt x="152" y="732"/>
                </a:cubicBezTo>
                <a:cubicBezTo>
                  <a:pt x="158" y="775"/>
                  <a:pt x="187" y="804"/>
                  <a:pt x="200" y="844"/>
                </a:cubicBezTo>
                <a:cubicBezTo>
                  <a:pt x="190" y="896"/>
                  <a:pt x="209" y="833"/>
                  <a:pt x="124" y="868"/>
                </a:cubicBezTo>
                <a:cubicBezTo>
                  <a:pt x="117" y="871"/>
                  <a:pt x="124" y="885"/>
                  <a:pt x="128" y="892"/>
                </a:cubicBezTo>
                <a:cubicBezTo>
                  <a:pt x="135" y="907"/>
                  <a:pt x="156" y="912"/>
                  <a:pt x="164" y="936"/>
                </a:cubicBezTo>
                <a:cubicBezTo>
                  <a:pt x="159" y="980"/>
                  <a:pt x="163" y="974"/>
                  <a:pt x="124" y="980"/>
                </a:cubicBezTo>
                <a:cubicBezTo>
                  <a:pt x="113" y="997"/>
                  <a:pt x="117" y="1000"/>
                  <a:pt x="128" y="1016"/>
                </a:cubicBezTo>
                <a:cubicBezTo>
                  <a:pt x="129" y="1025"/>
                  <a:pt x="128" y="1036"/>
                  <a:pt x="132" y="1044"/>
                </a:cubicBezTo>
                <a:cubicBezTo>
                  <a:pt x="134" y="1048"/>
                  <a:pt x="141" y="1045"/>
                  <a:pt x="144" y="1048"/>
                </a:cubicBezTo>
                <a:cubicBezTo>
                  <a:pt x="155" y="1057"/>
                  <a:pt x="167" y="1093"/>
                  <a:pt x="172" y="1108"/>
                </a:cubicBezTo>
                <a:cubicBezTo>
                  <a:pt x="171" y="1121"/>
                  <a:pt x="172" y="1135"/>
                  <a:pt x="168" y="1148"/>
                </a:cubicBezTo>
                <a:cubicBezTo>
                  <a:pt x="166" y="1153"/>
                  <a:pt x="159" y="1153"/>
                  <a:pt x="156" y="1156"/>
                </a:cubicBezTo>
                <a:cubicBezTo>
                  <a:pt x="99" y="1213"/>
                  <a:pt x="113" y="1203"/>
                  <a:pt x="24" y="1208"/>
                </a:cubicBezTo>
                <a:cubicBezTo>
                  <a:pt x="1" y="1216"/>
                  <a:pt x="7" y="1239"/>
                  <a:pt x="0" y="1260"/>
                </a:cubicBezTo>
                <a:cubicBezTo>
                  <a:pt x="5" y="1281"/>
                  <a:pt x="11" y="1297"/>
                  <a:pt x="32" y="1304"/>
                </a:cubicBezTo>
                <a:cubicBezTo>
                  <a:pt x="53" y="1335"/>
                  <a:pt x="32" y="1379"/>
                  <a:pt x="64" y="1400"/>
                </a:cubicBezTo>
                <a:cubicBezTo>
                  <a:pt x="46" y="1405"/>
                  <a:pt x="38" y="1406"/>
                  <a:pt x="32" y="1424"/>
                </a:cubicBezTo>
                <a:cubicBezTo>
                  <a:pt x="42" y="1437"/>
                  <a:pt x="97" y="1540"/>
                  <a:pt x="140" y="1548"/>
                </a:cubicBezTo>
                <a:cubicBezTo>
                  <a:pt x="187" y="1571"/>
                  <a:pt x="268" y="1556"/>
                  <a:pt x="312" y="1560"/>
                </a:cubicBezTo>
                <a:cubicBezTo>
                  <a:pt x="356" y="1560"/>
                  <a:pt x="376" y="1569"/>
                  <a:pt x="404" y="1572"/>
                </a:cubicBezTo>
                <a:cubicBezTo>
                  <a:pt x="432" y="1575"/>
                  <a:pt x="453" y="1576"/>
                  <a:pt x="480" y="1576"/>
                </a:cubicBezTo>
                <a:cubicBezTo>
                  <a:pt x="494" y="1579"/>
                  <a:pt x="564" y="1572"/>
                  <a:pt x="564" y="1572"/>
                </a:cubicBezTo>
                <a:cubicBezTo>
                  <a:pt x="591" y="1571"/>
                  <a:pt x="578" y="1489"/>
                  <a:pt x="604" y="1484"/>
                </a:cubicBezTo>
                <a:cubicBezTo>
                  <a:pt x="608" y="1483"/>
                  <a:pt x="608" y="1476"/>
                  <a:pt x="608" y="1472"/>
                </a:cubicBezTo>
                <a:cubicBezTo>
                  <a:pt x="608" y="1413"/>
                  <a:pt x="605" y="1418"/>
                  <a:pt x="580" y="1380"/>
                </a:cubicBezTo>
                <a:cubicBezTo>
                  <a:pt x="587" y="1360"/>
                  <a:pt x="613" y="1354"/>
                  <a:pt x="632" y="1348"/>
                </a:cubicBezTo>
                <a:cubicBezTo>
                  <a:pt x="641" y="1345"/>
                  <a:pt x="656" y="1332"/>
                  <a:pt x="656" y="1332"/>
                </a:cubicBezTo>
                <a:cubicBezTo>
                  <a:pt x="666" y="1317"/>
                  <a:pt x="680" y="1266"/>
                  <a:pt x="696" y="1264"/>
                </a:cubicBezTo>
                <a:cubicBezTo>
                  <a:pt x="733" y="1260"/>
                  <a:pt x="771" y="1261"/>
                  <a:pt x="808" y="1260"/>
                </a:cubicBezTo>
                <a:cubicBezTo>
                  <a:pt x="811" y="1252"/>
                  <a:pt x="817" y="1240"/>
                  <a:pt x="808" y="1232"/>
                </a:cubicBezTo>
                <a:cubicBezTo>
                  <a:pt x="802" y="1227"/>
                  <a:pt x="784" y="1224"/>
                  <a:pt x="784" y="1224"/>
                </a:cubicBezTo>
                <a:cubicBezTo>
                  <a:pt x="763" y="1162"/>
                  <a:pt x="808" y="1103"/>
                  <a:pt x="740" y="1080"/>
                </a:cubicBezTo>
                <a:cubicBezTo>
                  <a:pt x="728" y="1068"/>
                  <a:pt x="721" y="1060"/>
                  <a:pt x="716" y="1044"/>
                </a:cubicBezTo>
                <a:cubicBezTo>
                  <a:pt x="726" y="1030"/>
                  <a:pt x="734" y="1030"/>
                  <a:pt x="744" y="1016"/>
                </a:cubicBezTo>
                <a:cubicBezTo>
                  <a:pt x="745" y="1011"/>
                  <a:pt x="748" y="1005"/>
                  <a:pt x="748" y="1000"/>
                </a:cubicBezTo>
                <a:cubicBezTo>
                  <a:pt x="748" y="926"/>
                  <a:pt x="737" y="929"/>
                  <a:pt x="668" y="924"/>
                </a:cubicBezTo>
                <a:cubicBezTo>
                  <a:pt x="654" y="915"/>
                  <a:pt x="648" y="904"/>
                  <a:pt x="636" y="892"/>
                </a:cubicBezTo>
                <a:cubicBezTo>
                  <a:pt x="626" y="862"/>
                  <a:pt x="641" y="867"/>
                  <a:pt x="672" y="864"/>
                </a:cubicBezTo>
                <a:cubicBezTo>
                  <a:pt x="675" y="846"/>
                  <a:pt x="682" y="778"/>
                  <a:pt x="688" y="772"/>
                </a:cubicBezTo>
                <a:cubicBezTo>
                  <a:pt x="694" y="766"/>
                  <a:pt x="705" y="765"/>
                  <a:pt x="712" y="760"/>
                </a:cubicBezTo>
                <a:cubicBezTo>
                  <a:pt x="744" y="765"/>
                  <a:pt x="733" y="766"/>
                  <a:pt x="748" y="788"/>
                </a:cubicBezTo>
                <a:cubicBezTo>
                  <a:pt x="756" y="787"/>
                  <a:pt x="777" y="786"/>
                  <a:pt x="784" y="776"/>
                </a:cubicBezTo>
                <a:cubicBezTo>
                  <a:pt x="788" y="769"/>
                  <a:pt x="789" y="760"/>
                  <a:pt x="792" y="752"/>
                </a:cubicBezTo>
                <a:cubicBezTo>
                  <a:pt x="793" y="748"/>
                  <a:pt x="796" y="740"/>
                  <a:pt x="796" y="740"/>
                </a:cubicBezTo>
                <a:cubicBezTo>
                  <a:pt x="787" y="713"/>
                  <a:pt x="799" y="742"/>
                  <a:pt x="780" y="720"/>
                </a:cubicBezTo>
                <a:cubicBezTo>
                  <a:pt x="751" y="687"/>
                  <a:pt x="759" y="686"/>
                  <a:pt x="708" y="680"/>
                </a:cubicBezTo>
                <a:cubicBezTo>
                  <a:pt x="696" y="676"/>
                  <a:pt x="684" y="668"/>
                  <a:pt x="672" y="664"/>
                </a:cubicBezTo>
                <a:cubicBezTo>
                  <a:pt x="660" y="660"/>
                  <a:pt x="648" y="660"/>
                  <a:pt x="636" y="656"/>
                </a:cubicBezTo>
                <a:cubicBezTo>
                  <a:pt x="639" y="642"/>
                  <a:pt x="648" y="616"/>
                  <a:pt x="648" y="616"/>
                </a:cubicBezTo>
                <a:cubicBezTo>
                  <a:pt x="650" y="596"/>
                  <a:pt x="656" y="576"/>
                  <a:pt x="656" y="556"/>
                </a:cubicBezTo>
                <a:cubicBezTo>
                  <a:pt x="656" y="532"/>
                  <a:pt x="639" y="513"/>
                  <a:pt x="632" y="492"/>
                </a:cubicBezTo>
                <a:cubicBezTo>
                  <a:pt x="633" y="481"/>
                  <a:pt x="632" y="470"/>
                  <a:pt x="636" y="460"/>
                </a:cubicBezTo>
                <a:cubicBezTo>
                  <a:pt x="640" y="451"/>
                  <a:pt x="652" y="449"/>
                  <a:pt x="656" y="440"/>
                </a:cubicBezTo>
                <a:cubicBezTo>
                  <a:pt x="661" y="430"/>
                  <a:pt x="683" y="413"/>
                  <a:pt x="688" y="404"/>
                </a:cubicBezTo>
                <a:cubicBezTo>
                  <a:pt x="693" y="395"/>
                  <a:pt x="674" y="396"/>
                  <a:pt x="684" y="384"/>
                </a:cubicBezTo>
                <a:cubicBezTo>
                  <a:pt x="692" y="351"/>
                  <a:pt x="722" y="349"/>
                  <a:pt x="748" y="332"/>
                </a:cubicBezTo>
                <a:cubicBezTo>
                  <a:pt x="761" y="319"/>
                  <a:pt x="764" y="317"/>
                  <a:pt x="768" y="308"/>
                </a:cubicBezTo>
                <a:cubicBezTo>
                  <a:pt x="772" y="299"/>
                  <a:pt x="768" y="290"/>
                  <a:pt x="772" y="280"/>
                </a:cubicBezTo>
                <a:cubicBezTo>
                  <a:pt x="774" y="272"/>
                  <a:pt x="792" y="248"/>
                  <a:pt x="792" y="248"/>
                </a:cubicBezTo>
                <a:cubicBezTo>
                  <a:pt x="793" y="237"/>
                  <a:pt x="785" y="226"/>
                  <a:pt x="784" y="212"/>
                </a:cubicBezTo>
                <a:cubicBezTo>
                  <a:pt x="783" y="198"/>
                  <a:pt x="782" y="176"/>
                  <a:pt x="784" y="164"/>
                </a:cubicBezTo>
                <a:cubicBezTo>
                  <a:pt x="785" y="159"/>
                  <a:pt x="796" y="145"/>
                  <a:pt x="796" y="140"/>
                </a:cubicBezTo>
                <a:cubicBezTo>
                  <a:pt x="796" y="137"/>
                  <a:pt x="775" y="62"/>
                  <a:pt x="772" y="56"/>
                </a:cubicBezTo>
                <a:cubicBezTo>
                  <a:pt x="769" y="48"/>
                  <a:pt x="754" y="47"/>
                  <a:pt x="748" y="44"/>
                </a:cubicBezTo>
                <a:cubicBezTo>
                  <a:pt x="735" y="37"/>
                  <a:pt x="712" y="20"/>
                  <a:pt x="712" y="20"/>
                </a:cubicBezTo>
                <a:cubicBezTo>
                  <a:pt x="709" y="16"/>
                  <a:pt x="708" y="11"/>
                  <a:pt x="704" y="8"/>
                </a:cubicBezTo>
                <a:cubicBezTo>
                  <a:pt x="694" y="0"/>
                  <a:pt x="687" y="9"/>
                  <a:pt x="696" y="0"/>
                </a:cubicBezTo>
                <a:close/>
              </a:path>
            </a:pathLst>
          </a:custGeom>
          <a:solidFill>
            <a:srgbClr val="808000">
              <a:alpha val="64999"/>
            </a:srgbClr>
          </a:solidFill>
          <a:ln w="9525">
            <a:solidFill>
              <a:schemeClr val="tx1"/>
            </a:solidFill>
            <a:round/>
          </a:ln>
          <a:effectLst/>
        </p:spPr>
        <p:txBody>
          <a:bodyPr/>
          <a:lstStyle/>
          <a:p>
            <a:endParaRPr lang="zh-CN" altLang="en-US"/>
          </a:p>
        </p:txBody>
      </p:sp>
      <p:grpSp>
        <p:nvGrpSpPr>
          <p:cNvPr id="16" name="Group 11"/>
          <p:cNvGrpSpPr/>
          <p:nvPr/>
        </p:nvGrpSpPr>
        <p:grpSpPr bwMode="auto">
          <a:xfrm>
            <a:off x="8893609" y="2429828"/>
            <a:ext cx="1429377" cy="1887537"/>
            <a:chOff x="4059" y="1661"/>
            <a:chExt cx="771" cy="1189"/>
          </a:xfrm>
        </p:grpSpPr>
        <p:pic>
          <p:nvPicPr>
            <p:cNvPr id="17" name="Picture 12" descr="E:\图片\五四运动与中国共产党诞生\孙传芳.jpg孙传芳"/>
            <p:cNvPicPr>
              <a:picLocks noChangeAspect="1" noChangeArrowheads="1"/>
            </p:cNvPicPr>
            <p:nvPr/>
          </p:nvPicPr>
          <p:blipFill>
            <a:blip r:embed="rId4"/>
            <a:srcRect/>
            <a:stretch>
              <a:fillRect/>
            </a:stretch>
          </p:blipFill>
          <p:spPr bwMode="auto">
            <a:xfrm>
              <a:off x="4059" y="1661"/>
              <a:ext cx="771" cy="953"/>
            </a:xfrm>
            <a:prstGeom prst="rect">
              <a:avLst/>
            </a:prstGeom>
            <a:noFill/>
            <a:ln w="9525">
              <a:noFill/>
              <a:miter lim="800000"/>
              <a:headEnd/>
              <a:tailEnd/>
            </a:ln>
            <a:effectLst/>
          </p:spPr>
        </p:pic>
        <p:sp>
          <p:nvSpPr>
            <p:cNvPr id="18" name="Text Box 13"/>
            <p:cNvSpPr txBox="1">
              <a:spLocks noChangeArrowheads="1"/>
            </p:cNvSpPr>
            <p:nvPr/>
          </p:nvSpPr>
          <p:spPr bwMode="auto">
            <a:xfrm>
              <a:off x="4059" y="2560"/>
              <a:ext cx="771" cy="290"/>
            </a:xfrm>
            <a:prstGeom prst="rect">
              <a:avLst/>
            </a:prstGeom>
            <a:solidFill>
              <a:srgbClr val="000000"/>
            </a:solidFill>
            <a:ln w="9525" algn="ctr">
              <a:noFill/>
              <a:miter lim="800000"/>
            </a:ln>
            <a:effectLst/>
          </p:spPr>
          <p:txBody>
            <a:bodyPr wrap="square">
              <a:spAutoFit/>
            </a:bodyPr>
            <a:lstStyle/>
            <a:p>
              <a:pPr algn="ctr">
                <a:spcBef>
                  <a:spcPct val="50000"/>
                </a:spcBef>
              </a:pPr>
              <a:r>
                <a:rPr lang="zh-CN" altLang="en-US" sz="2400">
                  <a:solidFill>
                    <a:srgbClr val="FFFFFF"/>
                  </a:solidFill>
                  <a:effectLst>
                    <a:outerShdw blurRad="38100" dist="38100" dir="2700000" algn="tl">
                      <a:srgbClr val="808080"/>
                    </a:outerShdw>
                  </a:effectLst>
                  <a:latin typeface="Garamond" panose="02020404030301010803" pitchFamily="18" charset="0"/>
                  <a:ea typeface="黑体" panose="02010609060101010101" pitchFamily="49" charset="-122"/>
                </a:rPr>
                <a:t>孙传芳</a:t>
              </a:r>
            </a:p>
          </p:txBody>
        </p:sp>
      </p:grpSp>
      <p:sp>
        <p:nvSpPr>
          <p:cNvPr id="19" name="Freeform 14"/>
          <p:cNvSpPr/>
          <p:nvPr/>
        </p:nvSpPr>
        <p:spPr bwMode="auto">
          <a:xfrm>
            <a:off x="6623897" y="3509964"/>
            <a:ext cx="1856317" cy="2185987"/>
          </a:xfrm>
          <a:custGeom>
            <a:avLst/>
            <a:gdLst/>
            <a:ahLst/>
            <a:cxnLst>
              <a:cxn ang="0">
                <a:pos x="469" y="13"/>
              </a:cxn>
              <a:cxn ang="0">
                <a:pos x="449" y="33"/>
              </a:cxn>
              <a:cxn ang="0">
                <a:pos x="417" y="77"/>
              </a:cxn>
              <a:cxn ang="0">
                <a:pos x="301" y="81"/>
              </a:cxn>
              <a:cxn ang="0">
                <a:pos x="213" y="77"/>
              </a:cxn>
              <a:cxn ang="0">
                <a:pos x="209" y="113"/>
              </a:cxn>
              <a:cxn ang="0">
                <a:pos x="233" y="149"/>
              </a:cxn>
              <a:cxn ang="0">
                <a:pos x="125" y="169"/>
              </a:cxn>
              <a:cxn ang="0">
                <a:pos x="73" y="281"/>
              </a:cxn>
              <a:cxn ang="0">
                <a:pos x="177" y="365"/>
              </a:cxn>
              <a:cxn ang="0">
                <a:pos x="153" y="477"/>
              </a:cxn>
              <a:cxn ang="0">
                <a:pos x="201" y="501"/>
              </a:cxn>
              <a:cxn ang="0">
                <a:pos x="253" y="657"/>
              </a:cxn>
              <a:cxn ang="0">
                <a:pos x="81" y="737"/>
              </a:cxn>
              <a:cxn ang="0">
                <a:pos x="25" y="769"/>
              </a:cxn>
              <a:cxn ang="0">
                <a:pos x="17" y="949"/>
              </a:cxn>
              <a:cxn ang="0">
                <a:pos x="29" y="1145"/>
              </a:cxn>
              <a:cxn ang="0">
                <a:pos x="101" y="1177"/>
              </a:cxn>
              <a:cxn ang="0">
                <a:pos x="121" y="1225"/>
              </a:cxn>
              <a:cxn ang="0">
                <a:pos x="133" y="1305"/>
              </a:cxn>
              <a:cxn ang="0">
                <a:pos x="273" y="1265"/>
              </a:cxn>
              <a:cxn ang="0">
                <a:pos x="341" y="1265"/>
              </a:cxn>
              <a:cxn ang="0">
                <a:pos x="381" y="1293"/>
              </a:cxn>
              <a:cxn ang="0">
                <a:pos x="429" y="1373"/>
              </a:cxn>
              <a:cxn ang="0">
                <a:pos x="501" y="1361"/>
              </a:cxn>
              <a:cxn ang="0">
                <a:pos x="577" y="1257"/>
              </a:cxn>
              <a:cxn ang="0">
                <a:pos x="641" y="1141"/>
              </a:cxn>
              <a:cxn ang="0">
                <a:pos x="677" y="1093"/>
              </a:cxn>
              <a:cxn ang="0">
                <a:pos x="693" y="1005"/>
              </a:cxn>
              <a:cxn ang="0">
                <a:pos x="721" y="917"/>
              </a:cxn>
              <a:cxn ang="0">
                <a:pos x="749" y="897"/>
              </a:cxn>
              <a:cxn ang="0">
                <a:pos x="733" y="877"/>
              </a:cxn>
              <a:cxn ang="0">
                <a:pos x="681" y="829"/>
              </a:cxn>
              <a:cxn ang="0">
                <a:pos x="725" y="849"/>
              </a:cxn>
              <a:cxn ang="0">
                <a:pos x="769" y="809"/>
              </a:cxn>
              <a:cxn ang="0">
                <a:pos x="829" y="789"/>
              </a:cxn>
              <a:cxn ang="0">
                <a:pos x="841" y="705"/>
              </a:cxn>
              <a:cxn ang="0">
                <a:pos x="849" y="621"/>
              </a:cxn>
              <a:cxn ang="0">
                <a:pos x="877" y="597"/>
              </a:cxn>
              <a:cxn ang="0">
                <a:pos x="789" y="529"/>
              </a:cxn>
              <a:cxn ang="0">
                <a:pos x="661" y="557"/>
              </a:cxn>
              <a:cxn ang="0">
                <a:pos x="729" y="509"/>
              </a:cxn>
              <a:cxn ang="0">
                <a:pos x="801" y="461"/>
              </a:cxn>
              <a:cxn ang="0">
                <a:pos x="805" y="429"/>
              </a:cxn>
              <a:cxn ang="0">
                <a:pos x="581" y="353"/>
              </a:cxn>
              <a:cxn ang="0">
                <a:pos x="609" y="341"/>
              </a:cxn>
              <a:cxn ang="0">
                <a:pos x="729" y="357"/>
              </a:cxn>
              <a:cxn ang="0">
                <a:pos x="757" y="401"/>
              </a:cxn>
              <a:cxn ang="0">
                <a:pos x="805" y="393"/>
              </a:cxn>
              <a:cxn ang="0">
                <a:pos x="813" y="349"/>
              </a:cxn>
              <a:cxn ang="0">
                <a:pos x="685" y="269"/>
              </a:cxn>
              <a:cxn ang="0">
                <a:pos x="633" y="149"/>
              </a:cxn>
              <a:cxn ang="0">
                <a:pos x="621" y="133"/>
              </a:cxn>
              <a:cxn ang="0">
                <a:pos x="517" y="69"/>
              </a:cxn>
              <a:cxn ang="0">
                <a:pos x="493" y="1"/>
              </a:cxn>
            </a:cxnLst>
            <a:rect l="0" t="0" r="r" b="b"/>
            <a:pathLst>
              <a:path w="877" h="1377">
                <a:moveTo>
                  <a:pt x="493" y="1"/>
                </a:moveTo>
                <a:cubicBezTo>
                  <a:pt x="486" y="6"/>
                  <a:pt x="476" y="7"/>
                  <a:pt x="469" y="13"/>
                </a:cubicBezTo>
                <a:cubicBezTo>
                  <a:pt x="465" y="16"/>
                  <a:pt x="464" y="22"/>
                  <a:pt x="461" y="25"/>
                </a:cubicBezTo>
                <a:cubicBezTo>
                  <a:pt x="458" y="28"/>
                  <a:pt x="453" y="30"/>
                  <a:pt x="449" y="33"/>
                </a:cubicBezTo>
                <a:cubicBezTo>
                  <a:pt x="440" y="46"/>
                  <a:pt x="428" y="51"/>
                  <a:pt x="421" y="65"/>
                </a:cubicBezTo>
                <a:cubicBezTo>
                  <a:pt x="419" y="69"/>
                  <a:pt x="420" y="75"/>
                  <a:pt x="417" y="77"/>
                </a:cubicBezTo>
                <a:cubicBezTo>
                  <a:pt x="410" y="82"/>
                  <a:pt x="393" y="85"/>
                  <a:pt x="393" y="85"/>
                </a:cubicBezTo>
                <a:cubicBezTo>
                  <a:pt x="356" y="82"/>
                  <a:pt x="336" y="69"/>
                  <a:pt x="301" y="81"/>
                </a:cubicBezTo>
                <a:cubicBezTo>
                  <a:pt x="278" y="76"/>
                  <a:pt x="253" y="62"/>
                  <a:pt x="233" y="49"/>
                </a:cubicBezTo>
                <a:cubicBezTo>
                  <a:pt x="213" y="56"/>
                  <a:pt x="222" y="49"/>
                  <a:pt x="213" y="77"/>
                </a:cubicBezTo>
                <a:cubicBezTo>
                  <a:pt x="210" y="87"/>
                  <a:pt x="191" y="82"/>
                  <a:pt x="181" y="85"/>
                </a:cubicBezTo>
                <a:cubicBezTo>
                  <a:pt x="186" y="106"/>
                  <a:pt x="192" y="102"/>
                  <a:pt x="209" y="113"/>
                </a:cubicBezTo>
                <a:cubicBezTo>
                  <a:pt x="214" y="121"/>
                  <a:pt x="220" y="129"/>
                  <a:pt x="225" y="137"/>
                </a:cubicBezTo>
                <a:cubicBezTo>
                  <a:pt x="228" y="141"/>
                  <a:pt x="233" y="149"/>
                  <a:pt x="233" y="149"/>
                </a:cubicBezTo>
                <a:cubicBezTo>
                  <a:pt x="228" y="183"/>
                  <a:pt x="228" y="183"/>
                  <a:pt x="197" y="189"/>
                </a:cubicBezTo>
                <a:cubicBezTo>
                  <a:pt x="164" y="211"/>
                  <a:pt x="153" y="178"/>
                  <a:pt x="125" y="169"/>
                </a:cubicBezTo>
                <a:cubicBezTo>
                  <a:pt x="109" y="193"/>
                  <a:pt x="109" y="220"/>
                  <a:pt x="93" y="245"/>
                </a:cubicBezTo>
                <a:cubicBezTo>
                  <a:pt x="84" y="281"/>
                  <a:pt x="95" y="274"/>
                  <a:pt x="73" y="281"/>
                </a:cubicBezTo>
                <a:cubicBezTo>
                  <a:pt x="40" y="330"/>
                  <a:pt x="112" y="334"/>
                  <a:pt x="145" y="337"/>
                </a:cubicBezTo>
                <a:cubicBezTo>
                  <a:pt x="173" y="356"/>
                  <a:pt x="164" y="345"/>
                  <a:pt x="177" y="365"/>
                </a:cubicBezTo>
                <a:cubicBezTo>
                  <a:pt x="174" y="408"/>
                  <a:pt x="183" y="421"/>
                  <a:pt x="153" y="441"/>
                </a:cubicBezTo>
                <a:cubicBezTo>
                  <a:pt x="149" y="452"/>
                  <a:pt x="143" y="465"/>
                  <a:pt x="153" y="477"/>
                </a:cubicBezTo>
                <a:cubicBezTo>
                  <a:pt x="159" y="483"/>
                  <a:pt x="170" y="480"/>
                  <a:pt x="177" y="485"/>
                </a:cubicBezTo>
                <a:cubicBezTo>
                  <a:pt x="185" y="490"/>
                  <a:pt x="201" y="501"/>
                  <a:pt x="201" y="501"/>
                </a:cubicBezTo>
                <a:cubicBezTo>
                  <a:pt x="228" y="541"/>
                  <a:pt x="193" y="620"/>
                  <a:pt x="217" y="641"/>
                </a:cubicBezTo>
                <a:cubicBezTo>
                  <a:pt x="227" y="650"/>
                  <a:pt x="242" y="650"/>
                  <a:pt x="253" y="657"/>
                </a:cubicBezTo>
                <a:cubicBezTo>
                  <a:pt x="213" y="684"/>
                  <a:pt x="161" y="654"/>
                  <a:pt x="121" y="681"/>
                </a:cubicBezTo>
                <a:cubicBezTo>
                  <a:pt x="108" y="700"/>
                  <a:pt x="100" y="724"/>
                  <a:pt x="81" y="737"/>
                </a:cubicBezTo>
                <a:cubicBezTo>
                  <a:pt x="80" y="741"/>
                  <a:pt x="80" y="747"/>
                  <a:pt x="77" y="749"/>
                </a:cubicBezTo>
                <a:cubicBezTo>
                  <a:pt x="69" y="755"/>
                  <a:pt x="35" y="766"/>
                  <a:pt x="25" y="769"/>
                </a:cubicBezTo>
                <a:cubicBezTo>
                  <a:pt x="0" y="807"/>
                  <a:pt x="9" y="829"/>
                  <a:pt x="33" y="865"/>
                </a:cubicBezTo>
                <a:cubicBezTo>
                  <a:pt x="30" y="906"/>
                  <a:pt x="36" y="920"/>
                  <a:pt x="17" y="949"/>
                </a:cubicBezTo>
                <a:cubicBezTo>
                  <a:pt x="14" y="1024"/>
                  <a:pt x="9" y="1055"/>
                  <a:pt x="17" y="1121"/>
                </a:cubicBezTo>
                <a:cubicBezTo>
                  <a:pt x="18" y="1127"/>
                  <a:pt x="24" y="1142"/>
                  <a:pt x="29" y="1145"/>
                </a:cubicBezTo>
                <a:cubicBezTo>
                  <a:pt x="37" y="1152"/>
                  <a:pt x="49" y="1192"/>
                  <a:pt x="61" y="1197"/>
                </a:cubicBezTo>
                <a:cubicBezTo>
                  <a:pt x="73" y="1202"/>
                  <a:pt x="92" y="1174"/>
                  <a:pt x="101" y="1177"/>
                </a:cubicBezTo>
                <a:cubicBezTo>
                  <a:pt x="114" y="1196"/>
                  <a:pt x="107" y="1184"/>
                  <a:pt x="117" y="1213"/>
                </a:cubicBezTo>
                <a:cubicBezTo>
                  <a:pt x="118" y="1217"/>
                  <a:pt x="121" y="1225"/>
                  <a:pt x="121" y="1225"/>
                </a:cubicBezTo>
                <a:cubicBezTo>
                  <a:pt x="116" y="1244"/>
                  <a:pt x="113" y="1250"/>
                  <a:pt x="97" y="1261"/>
                </a:cubicBezTo>
                <a:cubicBezTo>
                  <a:pt x="104" y="1300"/>
                  <a:pt x="98" y="1293"/>
                  <a:pt x="133" y="1305"/>
                </a:cubicBezTo>
                <a:cubicBezTo>
                  <a:pt x="161" y="1301"/>
                  <a:pt x="162" y="1281"/>
                  <a:pt x="185" y="1273"/>
                </a:cubicBezTo>
                <a:cubicBezTo>
                  <a:pt x="197" y="1237"/>
                  <a:pt x="237" y="1267"/>
                  <a:pt x="273" y="1265"/>
                </a:cubicBezTo>
                <a:cubicBezTo>
                  <a:pt x="295" y="1250"/>
                  <a:pt x="299" y="1253"/>
                  <a:pt x="329" y="1257"/>
                </a:cubicBezTo>
                <a:cubicBezTo>
                  <a:pt x="333" y="1260"/>
                  <a:pt x="338" y="1261"/>
                  <a:pt x="341" y="1265"/>
                </a:cubicBezTo>
                <a:cubicBezTo>
                  <a:pt x="344" y="1268"/>
                  <a:pt x="342" y="1275"/>
                  <a:pt x="345" y="1277"/>
                </a:cubicBezTo>
                <a:cubicBezTo>
                  <a:pt x="356" y="1285"/>
                  <a:pt x="370" y="1286"/>
                  <a:pt x="381" y="1293"/>
                </a:cubicBezTo>
                <a:cubicBezTo>
                  <a:pt x="388" y="1313"/>
                  <a:pt x="397" y="1327"/>
                  <a:pt x="409" y="1345"/>
                </a:cubicBezTo>
                <a:cubicBezTo>
                  <a:pt x="430" y="1377"/>
                  <a:pt x="403" y="1364"/>
                  <a:pt x="429" y="1373"/>
                </a:cubicBezTo>
                <a:cubicBezTo>
                  <a:pt x="445" y="1372"/>
                  <a:pt x="461" y="1372"/>
                  <a:pt x="477" y="1369"/>
                </a:cubicBezTo>
                <a:cubicBezTo>
                  <a:pt x="485" y="1368"/>
                  <a:pt x="501" y="1361"/>
                  <a:pt x="501" y="1361"/>
                </a:cubicBezTo>
                <a:cubicBezTo>
                  <a:pt x="532" y="1330"/>
                  <a:pt x="510" y="1319"/>
                  <a:pt x="521" y="1265"/>
                </a:cubicBezTo>
                <a:cubicBezTo>
                  <a:pt x="522" y="1260"/>
                  <a:pt x="560" y="1259"/>
                  <a:pt x="577" y="1257"/>
                </a:cubicBezTo>
                <a:cubicBezTo>
                  <a:pt x="592" y="1235"/>
                  <a:pt x="599" y="1216"/>
                  <a:pt x="621" y="1201"/>
                </a:cubicBezTo>
                <a:cubicBezTo>
                  <a:pt x="629" y="1178"/>
                  <a:pt x="614" y="1150"/>
                  <a:pt x="641" y="1141"/>
                </a:cubicBezTo>
                <a:cubicBezTo>
                  <a:pt x="643" y="1141"/>
                  <a:pt x="684" y="1150"/>
                  <a:pt x="689" y="1141"/>
                </a:cubicBezTo>
                <a:cubicBezTo>
                  <a:pt x="697" y="1127"/>
                  <a:pt x="677" y="1093"/>
                  <a:pt x="677" y="1093"/>
                </a:cubicBezTo>
                <a:cubicBezTo>
                  <a:pt x="680" y="1072"/>
                  <a:pt x="682" y="1050"/>
                  <a:pt x="685" y="1029"/>
                </a:cubicBezTo>
                <a:cubicBezTo>
                  <a:pt x="686" y="1021"/>
                  <a:pt x="693" y="1005"/>
                  <a:pt x="693" y="1005"/>
                </a:cubicBezTo>
                <a:cubicBezTo>
                  <a:pt x="695" y="987"/>
                  <a:pt x="695" y="958"/>
                  <a:pt x="705" y="941"/>
                </a:cubicBezTo>
                <a:cubicBezTo>
                  <a:pt x="710" y="933"/>
                  <a:pt x="718" y="926"/>
                  <a:pt x="721" y="917"/>
                </a:cubicBezTo>
                <a:cubicBezTo>
                  <a:pt x="722" y="913"/>
                  <a:pt x="722" y="907"/>
                  <a:pt x="725" y="905"/>
                </a:cubicBezTo>
                <a:cubicBezTo>
                  <a:pt x="732" y="900"/>
                  <a:pt x="749" y="897"/>
                  <a:pt x="749" y="897"/>
                </a:cubicBezTo>
                <a:cubicBezTo>
                  <a:pt x="752" y="893"/>
                  <a:pt x="760" y="889"/>
                  <a:pt x="757" y="885"/>
                </a:cubicBezTo>
                <a:cubicBezTo>
                  <a:pt x="752" y="878"/>
                  <a:pt x="740" y="882"/>
                  <a:pt x="733" y="877"/>
                </a:cubicBezTo>
                <a:cubicBezTo>
                  <a:pt x="725" y="872"/>
                  <a:pt x="709" y="861"/>
                  <a:pt x="709" y="861"/>
                </a:cubicBezTo>
                <a:cubicBezTo>
                  <a:pt x="700" y="848"/>
                  <a:pt x="690" y="842"/>
                  <a:pt x="681" y="829"/>
                </a:cubicBezTo>
                <a:cubicBezTo>
                  <a:pt x="681" y="823"/>
                  <a:pt x="702" y="830"/>
                  <a:pt x="709" y="833"/>
                </a:cubicBezTo>
                <a:cubicBezTo>
                  <a:pt x="716" y="836"/>
                  <a:pt x="719" y="847"/>
                  <a:pt x="725" y="849"/>
                </a:cubicBezTo>
                <a:cubicBezTo>
                  <a:pt x="732" y="848"/>
                  <a:pt x="740" y="850"/>
                  <a:pt x="745" y="845"/>
                </a:cubicBezTo>
                <a:cubicBezTo>
                  <a:pt x="761" y="829"/>
                  <a:pt x="736" y="820"/>
                  <a:pt x="769" y="809"/>
                </a:cubicBezTo>
                <a:cubicBezTo>
                  <a:pt x="778" y="795"/>
                  <a:pt x="781" y="785"/>
                  <a:pt x="793" y="773"/>
                </a:cubicBezTo>
                <a:cubicBezTo>
                  <a:pt x="806" y="777"/>
                  <a:pt x="816" y="785"/>
                  <a:pt x="829" y="789"/>
                </a:cubicBezTo>
                <a:cubicBezTo>
                  <a:pt x="824" y="721"/>
                  <a:pt x="833" y="745"/>
                  <a:pt x="801" y="713"/>
                </a:cubicBezTo>
                <a:cubicBezTo>
                  <a:pt x="814" y="709"/>
                  <a:pt x="832" y="715"/>
                  <a:pt x="841" y="705"/>
                </a:cubicBezTo>
                <a:cubicBezTo>
                  <a:pt x="855" y="689"/>
                  <a:pt x="827" y="668"/>
                  <a:pt x="817" y="665"/>
                </a:cubicBezTo>
                <a:cubicBezTo>
                  <a:pt x="845" y="623"/>
                  <a:pt x="867" y="684"/>
                  <a:pt x="849" y="621"/>
                </a:cubicBezTo>
                <a:cubicBezTo>
                  <a:pt x="831" y="627"/>
                  <a:pt x="830" y="637"/>
                  <a:pt x="813" y="625"/>
                </a:cubicBezTo>
                <a:cubicBezTo>
                  <a:pt x="800" y="587"/>
                  <a:pt x="849" y="599"/>
                  <a:pt x="877" y="597"/>
                </a:cubicBezTo>
                <a:cubicBezTo>
                  <a:pt x="871" y="547"/>
                  <a:pt x="872" y="558"/>
                  <a:pt x="821" y="553"/>
                </a:cubicBezTo>
                <a:cubicBezTo>
                  <a:pt x="807" y="544"/>
                  <a:pt x="799" y="543"/>
                  <a:pt x="789" y="529"/>
                </a:cubicBezTo>
                <a:cubicBezTo>
                  <a:pt x="768" y="532"/>
                  <a:pt x="758" y="534"/>
                  <a:pt x="741" y="545"/>
                </a:cubicBezTo>
                <a:cubicBezTo>
                  <a:pt x="722" y="574"/>
                  <a:pt x="699" y="560"/>
                  <a:pt x="661" y="557"/>
                </a:cubicBezTo>
                <a:cubicBezTo>
                  <a:pt x="668" y="537"/>
                  <a:pt x="680" y="540"/>
                  <a:pt x="701" y="537"/>
                </a:cubicBezTo>
                <a:cubicBezTo>
                  <a:pt x="712" y="527"/>
                  <a:pt x="720" y="516"/>
                  <a:pt x="729" y="509"/>
                </a:cubicBezTo>
                <a:cubicBezTo>
                  <a:pt x="738" y="502"/>
                  <a:pt x="745" y="501"/>
                  <a:pt x="757" y="493"/>
                </a:cubicBezTo>
                <a:cubicBezTo>
                  <a:pt x="779" y="486"/>
                  <a:pt x="784" y="466"/>
                  <a:pt x="801" y="461"/>
                </a:cubicBezTo>
                <a:cubicBezTo>
                  <a:pt x="810" y="458"/>
                  <a:pt x="820" y="458"/>
                  <a:pt x="829" y="457"/>
                </a:cubicBezTo>
                <a:cubicBezTo>
                  <a:pt x="820" y="443"/>
                  <a:pt x="821" y="434"/>
                  <a:pt x="805" y="429"/>
                </a:cubicBezTo>
                <a:cubicBezTo>
                  <a:pt x="765" y="389"/>
                  <a:pt x="739" y="367"/>
                  <a:pt x="681" y="361"/>
                </a:cubicBezTo>
                <a:cubicBezTo>
                  <a:pt x="655" y="344"/>
                  <a:pt x="613" y="357"/>
                  <a:pt x="581" y="353"/>
                </a:cubicBezTo>
                <a:cubicBezTo>
                  <a:pt x="578" y="349"/>
                  <a:pt x="572" y="346"/>
                  <a:pt x="573" y="341"/>
                </a:cubicBezTo>
                <a:cubicBezTo>
                  <a:pt x="576" y="329"/>
                  <a:pt x="597" y="340"/>
                  <a:pt x="609" y="341"/>
                </a:cubicBezTo>
                <a:cubicBezTo>
                  <a:pt x="628" y="343"/>
                  <a:pt x="646" y="344"/>
                  <a:pt x="665" y="345"/>
                </a:cubicBezTo>
                <a:cubicBezTo>
                  <a:pt x="702" y="357"/>
                  <a:pt x="681" y="352"/>
                  <a:pt x="729" y="357"/>
                </a:cubicBezTo>
                <a:cubicBezTo>
                  <a:pt x="745" y="362"/>
                  <a:pt x="744" y="371"/>
                  <a:pt x="753" y="385"/>
                </a:cubicBezTo>
                <a:cubicBezTo>
                  <a:pt x="754" y="390"/>
                  <a:pt x="762" y="401"/>
                  <a:pt x="757" y="401"/>
                </a:cubicBezTo>
                <a:cubicBezTo>
                  <a:pt x="747" y="401"/>
                  <a:pt x="733" y="385"/>
                  <a:pt x="733" y="385"/>
                </a:cubicBezTo>
                <a:cubicBezTo>
                  <a:pt x="756" y="377"/>
                  <a:pt x="795" y="362"/>
                  <a:pt x="805" y="393"/>
                </a:cubicBezTo>
                <a:cubicBezTo>
                  <a:pt x="817" y="392"/>
                  <a:pt x="831" y="395"/>
                  <a:pt x="841" y="389"/>
                </a:cubicBezTo>
                <a:cubicBezTo>
                  <a:pt x="853" y="382"/>
                  <a:pt x="818" y="353"/>
                  <a:pt x="813" y="349"/>
                </a:cubicBezTo>
                <a:cubicBezTo>
                  <a:pt x="806" y="327"/>
                  <a:pt x="787" y="308"/>
                  <a:pt x="765" y="301"/>
                </a:cubicBezTo>
                <a:cubicBezTo>
                  <a:pt x="732" y="268"/>
                  <a:pt x="738" y="274"/>
                  <a:pt x="685" y="269"/>
                </a:cubicBezTo>
                <a:cubicBezTo>
                  <a:pt x="675" y="238"/>
                  <a:pt x="682" y="204"/>
                  <a:pt x="653" y="185"/>
                </a:cubicBezTo>
                <a:cubicBezTo>
                  <a:pt x="639" y="164"/>
                  <a:pt x="651" y="167"/>
                  <a:pt x="633" y="149"/>
                </a:cubicBezTo>
                <a:cubicBezTo>
                  <a:pt x="637" y="146"/>
                  <a:pt x="628" y="130"/>
                  <a:pt x="633" y="129"/>
                </a:cubicBezTo>
                <a:cubicBezTo>
                  <a:pt x="637" y="128"/>
                  <a:pt x="619" y="137"/>
                  <a:pt x="621" y="133"/>
                </a:cubicBezTo>
                <a:cubicBezTo>
                  <a:pt x="632" y="104"/>
                  <a:pt x="593" y="84"/>
                  <a:pt x="573" y="77"/>
                </a:cubicBezTo>
                <a:cubicBezTo>
                  <a:pt x="543" y="81"/>
                  <a:pt x="539" y="84"/>
                  <a:pt x="517" y="69"/>
                </a:cubicBezTo>
                <a:cubicBezTo>
                  <a:pt x="485" y="21"/>
                  <a:pt x="513" y="71"/>
                  <a:pt x="497" y="17"/>
                </a:cubicBezTo>
                <a:cubicBezTo>
                  <a:pt x="492" y="0"/>
                  <a:pt x="484" y="10"/>
                  <a:pt x="493" y="1"/>
                </a:cubicBezTo>
                <a:close/>
              </a:path>
            </a:pathLst>
          </a:custGeom>
          <a:solidFill>
            <a:srgbClr val="993300">
              <a:alpha val="64999"/>
            </a:srgbClr>
          </a:solidFill>
          <a:ln w="9525">
            <a:solidFill>
              <a:schemeClr val="tx1"/>
            </a:solidFill>
            <a:round/>
          </a:ln>
          <a:effectLst/>
        </p:spPr>
        <p:txBody>
          <a:bodyPr/>
          <a:lstStyle/>
          <a:p>
            <a:endParaRPr lang="zh-CN" altLang="en-US"/>
          </a:p>
        </p:txBody>
      </p:sp>
      <p:sp>
        <p:nvSpPr>
          <p:cNvPr id="15375" name="Freeform 15"/>
          <p:cNvSpPr/>
          <p:nvPr/>
        </p:nvSpPr>
        <p:spPr bwMode="auto">
          <a:xfrm>
            <a:off x="6477848" y="12700"/>
            <a:ext cx="3445933" cy="3646488"/>
          </a:xfrm>
          <a:custGeom>
            <a:avLst/>
            <a:gdLst/>
            <a:ahLst/>
            <a:cxnLst>
              <a:cxn ang="0">
                <a:pos x="486" y="12"/>
              </a:cxn>
              <a:cxn ang="0">
                <a:pos x="826" y="76"/>
              </a:cxn>
              <a:cxn ang="0">
                <a:pos x="938" y="212"/>
              </a:cxn>
              <a:cxn ang="0">
                <a:pos x="1174" y="392"/>
              </a:cxn>
              <a:cxn ang="0">
                <a:pos x="1278" y="516"/>
              </a:cxn>
              <a:cxn ang="0">
                <a:pos x="1498" y="372"/>
              </a:cxn>
              <a:cxn ang="0">
                <a:pos x="1586" y="396"/>
              </a:cxn>
              <a:cxn ang="0">
                <a:pos x="1482" y="816"/>
              </a:cxn>
              <a:cxn ang="0">
                <a:pos x="1390" y="892"/>
              </a:cxn>
              <a:cxn ang="0">
                <a:pos x="1302" y="1200"/>
              </a:cxn>
              <a:cxn ang="0">
                <a:pos x="1234" y="1324"/>
              </a:cxn>
              <a:cxn ang="0">
                <a:pos x="1054" y="1392"/>
              </a:cxn>
              <a:cxn ang="0">
                <a:pos x="994" y="1456"/>
              </a:cxn>
              <a:cxn ang="0">
                <a:pos x="946" y="1532"/>
              </a:cxn>
              <a:cxn ang="0">
                <a:pos x="846" y="1604"/>
              </a:cxn>
              <a:cxn ang="0">
                <a:pos x="754" y="1672"/>
              </a:cxn>
              <a:cxn ang="0">
                <a:pos x="678" y="1744"/>
              </a:cxn>
              <a:cxn ang="0">
                <a:pos x="678" y="1628"/>
              </a:cxn>
              <a:cxn ang="0">
                <a:pos x="694" y="1524"/>
              </a:cxn>
              <a:cxn ang="0">
                <a:pos x="594" y="1544"/>
              </a:cxn>
              <a:cxn ang="0">
                <a:pos x="494" y="1648"/>
              </a:cxn>
              <a:cxn ang="0">
                <a:pos x="386" y="1768"/>
              </a:cxn>
              <a:cxn ang="0">
                <a:pos x="362" y="1864"/>
              </a:cxn>
              <a:cxn ang="0">
                <a:pos x="514" y="1984"/>
              </a:cxn>
              <a:cxn ang="0">
                <a:pos x="690" y="1900"/>
              </a:cxn>
              <a:cxn ang="0">
                <a:pos x="794" y="1904"/>
              </a:cxn>
              <a:cxn ang="0">
                <a:pos x="766" y="1976"/>
              </a:cxn>
              <a:cxn ang="0">
                <a:pos x="662" y="2044"/>
              </a:cxn>
              <a:cxn ang="0">
                <a:pos x="606" y="2116"/>
              </a:cxn>
              <a:cxn ang="0">
                <a:pos x="562" y="2212"/>
              </a:cxn>
              <a:cxn ang="0">
                <a:pos x="458" y="2292"/>
              </a:cxn>
              <a:cxn ang="0">
                <a:pos x="294" y="2280"/>
              </a:cxn>
              <a:cxn ang="0">
                <a:pos x="174" y="2280"/>
              </a:cxn>
              <a:cxn ang="0">
                <a:pos x="154" y="2156"/>
              </a:cxn>
              <a:cxn ang="0">
                <a:pos x="274" y="1944"/>
              </a:cxn>
              <a:cxn ang="0">
                <a:pos x="286" y="1684"/>
              </a:cxn>
              <a:cxn ang="0">
                <a:pos x="142" y="1668"/>
              </a:cxn>
              <a:cxn ang="0">
                <a:pos x="10" y="1544"/>
              </a:cxn>
              <a:cxn ang="0">
                <a:pos x="182" y="1524"/>
              </a:cxn>
              <a:cxn ang="0">
                <a:pos x="210" y="1376"/>
              </a:cxn>
              <a:cxn ang="0">
                <a:pos x="306" y="1184"/>
              </a:cxn>
              <a:cxn ang="0">
                <a:pos x="370" y="1044"/>
              </a:cxn>
              <a:cxn ang="0">
                <a:pos x="438" y="856"/>
              </a:cxn>
              <a:cxn ang="0">
                <a:pos x="130" y="764"/>
              </a:cxn>
              <a:cxn ang="0">
                <a:pos x="70" y="536"/>
              </a:cxn>
              <a:cxn ang="0">
                <a:pos x="214" y="520"/>
              </a:cxn>
              <a:cxn ang="0">
                <a:pos x="302" y="436"/>
              </a:cxn>
              <a:cxn ang="0">
                <a:pos x="406" y="168"/>
              </a:cxn>
            </a:cxnLst>
            <a:rect l="0" t="0" r="r" b="b"/>
            <a:pathLst>
              <a:path w="1628" h="2297">
                <a:moveTo>
                  <a:pt x="350" y="84"/>
                </a:moveTo>
                <a:cubicBezTo>
                  <a:pt x="358" y="79"/>
                  <a:pt x="362" y="69"/>
                  <a:pt x="370" y="64"/>
                </a:cubicBezTo>
                <a:cubicBezTo>
                  <a:pt x="377" y="60"/>
                  <a:pt x="394" y="56"/>
                  <a:pt x="394" y="56"/>
                </a:cubicBezTo>
                <a:cubicBezTo>
                  <a:pt x="413" y="27"/>
                  <a:pt x="455" y="22"/>
                  <a:pt x="486" y="12"/>
                </a:cubicBezTo>
                <a:cubicBezTo>
                  <a:pt x="494" y="9"/>
                  <a:pt x="502" y="3"/>
                  <a:pt x="510" y="0"/>
                </a:cubicBezTo>
                <a:cubicBezTo>
                  <a:pt x="595" y="1"/>
                  <a:pt x="681" y="1"/>
                  <a:pt x="766" y="4"/>
                </a:cubicBezTo>
                <a:cubicBezTo>
                  <a:pt x="783" y="5"/>
                  <a:pt x="806" y="36"/>
                  <a:pt x="806" y="36"/>
                </a:cubicBezTo>
                <a:cubicBezTo>
                  <a:pt x="814" y="48"/>
                  <a:pt x="815" y="66"/>
                  <a:pt x="826" y="76"/>
                </a:cubicBezTo>
                <a:cubicBezTo>
                  <a:pt x="833" y="82"/>
                  <a:pt x="850" y="92"/>
                  <a:pt x="850" y="92"/>
                </a:cubicBezTo>
                <a:cubicBezTo>
                  <a:pt x="856" y="101"/>
                  <a:pt x="864" y="107"/>
                  <a:pt x="870" y="116"/>
                </a:cubicBezTo>
                <a:cubicBezTo>
                  <a:pt x="884" y="137"/>
                  <a:pt x="870" y="167"/>
                  <a:pt x="898" y="176"/>
                </a:cubicBezTo>
                <a:cubicBezTo>
                  <a:pt x="907" y="190"/>
                  <a:pt x="922" y="207"/>
                  <a:pt x="938" y="212"/>
                </a:cubicBezTo>
                <a:cubicBezTo>
                  <a:pt x="958" y="273"/>
                  <a:pt x="920" y="279"/>
                  <a:pt x="986" y="288"/>
                </a:cubicBezTo>
                <a:cubicBezTo>
                  <a:pt x="1026" y="301"/>
                  <a:pt x="993" y="382"/>
                  <a:pt x="1014" y="384"/>
                </a:cubicBezTo>
                <a:cubicBezTo>
                  <a:pt x="1031" y="401"/>
                  <a:pt x="1059" y="371"/>
                  <a:pt x="1086" y="372"/>
                </a:cubicBezTo>
                <a:cubicBezTo>
                  <a:pt x="1113" y="373"/>
                  <a:pt x="1151" y="386"/>
                  <a:pt x="1174" y="392"/>
                </a:cubicBezTo>
                <a:cubicBezTo>
                  <a:pt x="1190" y="397"/>
                  <a:pt x="1206" y="403"/>
                  <a:pt x="1222" y="408"/>
                </a:cubicBezTo>
                <a:cubicBezTo>
                  <a:pt x="1230" y="411"/>
                  <a:pt x="1246" y="416"/>
                  <a:pt x="1246" y="416"/>
                </a:cubicBezTo>
                <a:cubicBezTo>
                  <a:pt x="1251" y="424"/>
                  <a:pt x="1261" y="430"/>
                  <a:pt x="1262" y="440"/>
                </a:cubicBezTo>
                <a:cubicBezTo>
                  <a:pt x="1266" y="513"/>
                  <a:pt x="1247" y="495"/>
                  <a:pt x="1278" y="516"/>
                </a:cubicBezTo>
                <a:cubicBezTo>
                  <a:pt x="1451" y="510"/>
                  <a:pt x="1365" y="530"/>
                  <a:pt x="1434" y="484"/>
                </a:cubicBezTo>
                <a:cubicBezTo>
                  <a:pt x="1442" y="472"/>
                  <a:pt x="1466" y="456"/>
                  <a:pt x="1466" y="456"/>
                </a:cubicBezTo>
                <a:cubicBezTo>
                  <a:pt x="1471" y="440"/>
                  <a:pt x="1488" y="425"/>
                  <a:pt x="1502" y="416"/>
                </a:cubicBezTo>
                <a:cubicBezTo>
                  <a:pt x="1514" y="398"/>
                  <a:pt x="1507" y="390"/>
                  <a:pt x="1498" y="372"/>
                </a:cubicBezTo>
                <a:cubicBezTo>
                  <a:pt x="1518" y="365"/>
                  <a:pt x="1518" y="378"/>
                  <a:pt x="1522" y="396"/>
                </a:cubicBezTo>
                <a:cubicBezTo>
                  <a:pt x="1539" y="395"/>
                  <a:pt x="1558" y="399"/>
                  <a:pt x="1574" y="392"/>
                </a:cubicBezTo>
                <a:cubicBezTo>
                  <a:pt x="1580" y="389"/>
                  <a:pt x="1572" y="370"/>
                  <a:pt x="1578" y="372"/>
                </a:cubicBezTo>
                <a:cubicBezTo>
                  <a:pt x="1586" y="375"/>
                  <a:pt x="1586" y="396"/>
                  <a:pt x="1586" y="396"/>
                </a:cubicBezTo>
                <a:cubicBezTo>
                  <a:pt x="1590" y="439"/>
                  <a:pt x="1596" y="474"/>
                  <a:pt x="1582" y="516"/>
                </a:cubicBezTo>
                <a:cubicBezTo>
                  <a:pt x="1580" y="620"/>
                  <a:pt x="1628" y="679"/>
                  <a:pt x="1554" y="704"/>
                </a:cubicBezTo>
                <a:cubicBezTo>
                  <a:pt x="1544" y="723"/>
                  <a:pt x="1547" y="732"/>
                  <a:pt x="1554" y="752"/>
                </a:cubicBezTo>
                <a:cubicBezTo>
                  <a:pt x="1549" y="823"/>
                  <a:pt x="1554" y="811"/>
                  <a:pt x="1482" y="816"/>
                </a:cubicBezTo>
                <a:cubicBezTo>
                  <a:pt x="1465" y="822"/>
                  <a:pt x="1447" y="824"/>
                  <a:pt x="1430" y="828"/>
                </a:cubicBezTo>
                <a:cubicBezTo>
                  <a:pt x="1421" y="842"/>
                  <a:pt x="1409" y="840"/>
                  <a:pt x="1402" y="856"/>
                </a:cubicBezTo>
                <a:cubicBezTo>
                  <a:pt x="1399" y="864"/>
                  <a:pt x="1397" y="872"/>
                  <a:pt x="1394" y="880"/>
                </a:cubicBezTo>
                <a:cubicBezTo>
                  <a:pt x="1393" y="884"/>
                  <a:pt x="1390" y="892"/>
                  <a:pt x="1390" y="892"/>
                </a:cubicBezTo>
                <a:cubicBezTo>
                  <a:pt x="1394" y="918"/>
                  <a:pt x="1408" y="947"/>
                  <a:pt x="1434" y="956"/>
                </a:cubicBezTo>
                <a:cubicBezTo>
                  <a:pt x="1452" y="1009"/>
                  <a:pt x="1477" y="1107"/>
                  <a:pt x="1414" y="1128"/>
                </a:cubicBezTo>
                <a:cubicBezTo>
                  <a:pt x="1402" y="1163"/>
                  <a:pt x="1400" y="1152"/>
                  <a:pt x="1354" y="1148"/>
                </a:cubicBezTo>
                <a:cubicBezTo>
                  <a:pt x="1316" y="1135"/>
                  <a:pt x="1326" y="1184"/>
                  <a:pt x="1302" y="1200"/>
                </a:cubicBezTo>
                <a:cubicBezTo>
                  <a:pt x="1279" y="1234"/>
                  <a:pt x="1310" y="1194"/>
                  <a:pt x="1282" y="1216"/>
                </a:cubicBezTo>
                <a:cubicBezTo>
                  <a:pt x="1269" y="1227"/>
                  <a:pt x="1273" y="1238"/>
                  <a:pt x="1258" y="1248"/>
                </a:cubicBezTo>
                <a:cubicBezTo>
                  <a:pt x="1253" y="1256"/>
                  <a:pt x="1240" y="1259"/>
                  <a:pt x="1238" y="1268"/>
                </a:cubicBezTo>
                <a:cubicBezTo>
                  <a:pt x="1233" y="1286"/>
                  <a:pt x="1243" y="1307"/>
                  <a:pt x="1234" y="1324"/>
                </a:cubicBezTo>
                <a:cubicBezTo>
                  <a:pt x="1226" y="1338"/>
                  <a:pt x="1198" y="1336"/>
                  <a:pt x="1182" y="1340"/>
                </a:cubicBezTo>
                <a:cubicBezTo>
                  <a:pt x="1178" y="1341"/>
                  <a:pt x="1178" y="1336"/>
                  <a:pt x="1174" y="1336"/>
                </a:cubicBezTo>
                <a:cubicBezTo>
                  <a:pt x="1149" y="1338"/>
                  <a:pt x="1123" y="1339"/>
                  <a:pt x="1098" y="1340"/>
                </a:cubicBezTo>
                <a:cubicBezTo>
                  <a:pt x="1076" y="1354"/>
                  <a:pt x="1076" y="1378"/>
                  <a:pt x="1054" y="1392"/>
                </a:cubicBezTo>
                <a:cubicBezTo>
                  <a:pt x="1051" y="1396"/>
                  <a:pt x="1047" y="1399"/>
                  <a:pt x="1046" y="1404"/>
                </a:cubicBezTo>
                <a:cubicBezTo>
                  <a:pt x="1043" y="1416"/>
                  <a:pt x="1048" y="1430"/>
                  <a:pt x="1042" y="1440"/>
                </a:cubicBezTo>
                <a:cubicBezTo>
                  <a:pt x="1035" y="1451"/>
                  <a:pt x="1018" y="1448"/>
                  <a:pt x="1006" y="1452"/>
                </a:cubicBezTo>
                <a:cubicBezTo>
                  <a:pt x="1002" y="1453"/>
                  <a:pt x="994" y="1456"/>
                  <a:pt x="994" y="1456"/>
                </a:cubicBezTo>
                <a:cubicBezTo>
                  <a:pt x="988" y="1475"/>
                  <a:pt x="987" y="1493"/>
                  <a:pt x="970" y="1504"/>
                </a:cubicBezTo>
                <a:cubicBezTo>
                  <a:pt x="967" y="1508"/>
                  <a:pt x="966" y="1513"/>
                  <a:pt x="962" y="1516"/>
                </a:cubicBezTo>
                <a:cubicBezTo>
                  <a:pt x="959" y="1519"/>
                  <a:pt x="953" y="1517"/>
                  <a:pt x="950" y="1520"/>
                </a:cubicBezTo>
                <a:cubicBezTo>
                  <a:pt x="947" y="1523"/>
                  <a:pt x="948" y="1528"/>
                  <a:pt x="946" y="1532"/>
                </a:cubicBezTo>
                <a:cubicBezTo>
                  <a:pt x="941" y="1540"/>
                  <a:pt x="935" y="1548"/>
                  <a:pt x="930" y="1556"/>
                </a:cubicBezTo>
                <a:cubicBezTo>
                  <a:pt x="925" y="1564"/>
                  <a:pt x="906" y="1572"/>
                  <a:pt x="906" y="1572"/>
                </a:cubicBezTo>
                <a:cubicBezTo>
                  <a:pt x="895" y="1588"/>
                  <a:pt x="909" y="1590"/>
                  <a:pt x="890" y="1596"/>
                </a:cubicBezTo>
                <a:cubicBezTo>
                  <a:pt x="882" y="1598"/>
                  <a:pt x="854" y="1601"/>
                  <a:pt x="846" y="1604"/>
                </a:cubicBezTo>
                <a:cubicBezTo>
                  <a:pt x="842" y="1605"/>
                  <a:pt x="834" y="1608"/>
                  <a:pt x="834" y="1608"/>
                </a:cubicBezTo>
                <a:cubicBezTo>
                  <a:pt x="822" y="1645"/>
                  <a:pt x="822" y="1630"/>
                  <a:pt x="790" y="1648"/>
                </a:cubicBezTo>
                <a:cubicBezTo>
                  <a:pt x="782" y="1653"/>
                  <a:pt x="774" y="1659"/>
                  <a:pt x="766" y="1664"/>
                </a:cubicBezTo>
                <a:cubicBezTo>
                  <a:pt x="762" y="1667"/>
                  <a:pt x="754" y="1672"/>
                  <a:pt x="754" y="1672"/>
                </a:cubicBezTo>
                <a:cubicBezTo>
                  <a:pt x="749" y="1710"/>
                  <a:pt x="744" y="1708"/>
                  <a:pt x="714" y="1728"/>
                </a:cubicBezTo>
                <a:cubicBezTo>
                  <a:pt x="707" y="1739"/>
                  <a:pt x="707" y="1742"/>
                  <a:pt x="694" y="1748"/>
                </a:cubicBezTo>
                <a:cubicBezTo>
                  <a:pt x="686" y="1751"/>
                  <a:pt x="670" y="1756"/>
                  <a:pt x="670" y="1756"/>
                </a:cubicBezTo>
                <a:cubicBezTo>
                  <a:pt x="622" y="1748"/>
                  <a:pt x="661" y="1747"/>
                  <a:pt x="678" y="1744"/>
                </a:cubicBezTo>
                <a:cubicBezTo>
                  <a:pt x="698" y="1731"/>
                  <a:pt x="695" y="1710"/>
                  <a:pt x="702" y="1688"/>
                </a:cubicBezTo>
                <a:cubicBezTo>
                  <a:pt x="701" y="1683"/>
                  <a:pt x="702" y="1676"/>
                  <a:pt x="698" y="1672"/>
                </a:cubicBezTo>
                <a:cubicBezTo>
                  <a:pt x="692" y="1667"/>
                  <a:pt x="674" y="1664"/>
                  <a:pt x="674" y="1664"/>
                </a:cubicBezTo>
                <a:cubicBezTo>
                  <a:pt x="675" y="1652"/>
                  <a:pt x="674" y="1639"/>
                  <a:pt x="678" y="1628"/>
                </a:cubicBezTo>
                <a:cubicBezTo>
                  <a:pt x="680" y="1624"/>
                  <a:pt x="687" y="1627"/>
                  <a:pt x="690" y="1624"/>
                </a:cubicBezTo>
                <a:cubicBezTo>
                  <a:pt x="694" y="1621"/>
                  <a:pt x="696" y="1616"/>
                  <a:pt x="698" y="1612"/>
                </a:cubicBezTo>
                <a:cubicBezTo>
                  <a:pt x="707" y="1592"/>
                  <a:pt x="719" y="1573"/>
                  <a:pt x="726" y="1552"/>
                </a:cubicBezTo>
                <a:cubicBezTo>
                  <a:pt x="718" y="1505"/>
                  <a:pt x="733" y="1545"/>
                  <a:pt x="694" y="1524"/>
                </a:cubicBezTo>
                <a:cubicBezTo>
                  <a:pt x="684" y="1519"/>
                  <a:pt x="681" y="1504"/>
                  <a:pt x="670" y="1500"/>
                </a:cubicBezTo>
                <a:cubicBezTo>
                  <a:pt x="666" y="1499"/>
                  <a:pt x="662" y="1497"/>
                  <a:pt x="658" y="1496"/>
                </a:cubicBezTo>
                <a:cubicBezTo>
                  <a:pt x="667" y="1523"/>
                  <a:pt x="633" y="1518"/>
                  <a:pt x="614" y="1524"/>
                </a:cubicBezTo>
                <a:cubicBezTo>
                  <a:pt x="609" y="1532"/>
                  <a:pt x="599" y="1536"/>
                  <a:pt x="594" y="1544"/>
                </a:cubicBezTo>
                <a:cubicBezTo>
                  <a:pt x="590" y="1551"/>
                  <a:pt x="586" y="1568"/>
                  <a:pt x="586" y="1568"/>
                </a:cubicBezTo>
                <a:cubicBezTo>
                  <a:pt x="582" y="1601"/>
                  <a:pt x="576" y="1613"/>
                  <a:pt x="542" y="1620"/>
                </a:cubicBezTo>
                <a:cubicBezTo>
                  <a:pt x="533" y="1626"/>
                  <a:pt x="527" y="1639"/>
                  <a:pt x="518" y="1644"/>
                </a:cubicBezTo>
                <a:cubicBezTo>
                  <a:pt x="511" y="1648"/>
                  <a:pt x="502" y="1645"/>
                  <a:pt x="494" y="1648"/>
                </a:cubicBezTo>
                <a:cubicBezTo>
                  <a:pt x="490" y="1649"/>
                  <a:pt x="498" y="1664"/>
                  <a:pt x="498" y="1664"/>
                </a:cubicBezTo>
                <a:cubicBezTo>
                  <a:pt x="497" y="1668"/>
                  <a:pt x="478" y="1660"/>
                  <a:pt x="478" y="1664"/>
                </a:cubicBezTo>
                <a:cubicBezTo>
                  <a:pt x="476" y="1691"/>
                  <a:pt x="479" y="1718"/>
                  <a:pt x="474" y="1744"/>
                </a:cubicBezTo>
                <a:cubicBezTo>
                  <a:pt x="471" y="1759"/>
                  <a:pt x="395" y="1767"/>
                  <a:pt x="386" y="1768"/>
                </a:cubicBezTo>
                <a:cubicBezTo>
                  <a:pt x="347" y="1794"/>
                  <a:pt x="413" y="1754"/>
                  <a:pt x="350" y="1772"/>
                </a:cubicBezTo>
                <a:cubicBezTo>
                  <a:pt x="346" y="1773"/>
                  <a:pt x="347" y="1780"/>
                  <a:pt x="346" y="1784"/>
                </a:cubicBezTo>
                <a:cubicBezTo>
                  <a:pt x="339" y="1806"/>
                  <a:pt x="351" y="1817"/>
                  <a:pt x="338" y="1836"/>
                </a:cubicBezTo>
                <a:cubicBezTo>
                  <a:pt x="350" y="1848"/>
                  <a:pt x="351" y="1853"/>
                  <a:pt x="362" y="1864"/>
                </a:cubicBezTo>
                <a:cubicBezTo>
                  <a:pt x="371" y="1873"/>
                  <a:pt x="382" y="1892"/>
                  <a:pt x="382" y="1892"/>
                </a:cubicBezTo>
                <a:cubicBezTo>
                  <a:pt x="410" y="1883"/>
                  <a:pt x="429" y="1887"/>
                  <a:pt x="458" y="1892"/>
                </a:cubicBezTo>
                <a:cubicBezTo>
                  <a:pt x="463" y="1900"/>
                  <a:pt x="472" y="1907"/>
                  <a:pt x="474" y="1916"/>
                </a:cubicBezTo>
                <a:cubicBezTo>
                  <a:pt x="482" y="1947"/>
                  <a:pt x="481" y="1973"/>
                  <a:pt x="514" y="1984"/>
                </a:cubicBezTo>
                <a:cubicBezTo>
                  <a:pt x="533" y="1983"/>
                  <a:pt x="552" y="1985"/>
                  <a:pt x="570" y="1980"/>
                </a:cubicBezTo>
                <a:cubicBezTo>
                  <a:pt x="575" y="1979"/>
                  <a:pt x="574" y="1955"/>
                  <a:pt x="578" y="1944"/>
                </a:cubicBezTo>
                <a:cubicBezTo>
                  <a:pt x="583" y="1929"/>
                  <a:pt x="608" y="1921"/>
                  <a:pt x="622" y="1916"/>
                </a:cubicBezTo>
                <a:cubicBezTo>
                  <a:pt x="642" y="1887"/>
                  <a:pt x="649" y="1897"/>
                  <a:pt x="690" y="1900"/>
                </a:cubicBezTo>
                <a:cubicBezTo>
                  <a:pt x="707" y="1925"/>
                  <a:pt x="721" y="1915"/>
                  <a:pt x="754" y="1912"/>
                </a:cubicBezTo>
                <a:cubicBezTo>
                  <a:pt x="755" y="1908"/>
                  <a:pt x="755" y="1903"/>
                  <a:pt x="758" y="1900"/>
                </a:cubicBezTo>
                <a:cubicBezTo>
                  <a:pt x="761" y="1897"/>
                  <a:pt x="766" y="1896"/>
                  <a:pt x="770" y="1896"/>
                </a:cubicBezTo>
                <a:cubicBezTo>
                  <a:pt x="778" y="1897"/>
                  <a:pt x="786" y="1903"/>
                  <a:pt x="794" y="1904"/>
                </a:cubicBezTo>
                <a:cubicBezTo>
                  <a:pt x="809" y="1905"/>
                  <a:pt x="823" y="1907"/>
                  <a:pt x="838" y="1908"/>
                </a:cubicBezTo>
                <a:cubicBezTo>
                  <a:pt x="848" y="1924"/>
                  <a:pt x="848" y="1930"/>
                  <a:pt x="830" y="1936"/>
                </a:cubicBezTo>
                <a:cubicBezTo>
                  <a:pt x="824" y="1989"/>
                  <a:pt x="828" y="1982"/>
                  <a:pt x="774" y="1964"/>
                </a:cubicBezTo>
                <a:cubicBezTo>
                  <a:pt x="771" y="1968"/>
                  <a:pt x="770" y="1973"/>
                  <a:pt x="766" y="1976"/>
                </a:cubicBezTo>
                <a:cubicBezTo>
                  <a:pt x="759" y="1980"/>
                  <a:pt x="742" y="1984"/>
                  <a:pt x="742" y="1984"/>
                </a:cubicBezTo>
                <a:cubicBezTo>
                  <a:pt x="728" y="1998"/>
                  <a:pt x="711" y="2001"/>
                  <a:pt x="694" y="2012"/>
                </a:cubicBezTo>
                <a:cubicBezTo>
                  <a:pt x="691" y="2020"/>
                  <a:pt x="694" y="2033"/>
                  <a:pt x="686" y="2036"/>
                </a:cubicBezTo>
                <a:cubicBezTo>
                  <a:pt x="678" y="2039"/>
                  <a:pt x="662" y="2044"/>
                  <a:pt x="662" y="2044"/>
                </a:cubicBezTo>
                <a:cubicBezTo>
                  <a:pt x="659" y="2052"/>
                  <a:pt x="657" y="2060"/>
                  <a:pt x="654" y="2068"/>
                </a:cubicBezTo>
                <a:cubicBezTo>
                  <a:pt x="651" y="2076"/>
                  <a:pt x="656" y="2086"/>
                  <a:pt x="650" y="2092"/>
                </a:cubicBezTo>
                <a:cubicBezTo>
                  <a:pt x="644" y="2098"/>
                  <a:pt x="634" y="2095"/>
                  <a:pt x="626" y="2096"/>
                </a:cubicBezTo>
                <a:cubicBezTo>
                  <a:pt x="618" y="2102"/>
                  <a:pt x="609" y="2105"/>
                  <a:pt x="606" y="2116"/>
                </a:cubicBezTo>
                <a:cubicBezTo>
                  <a:pt x="603" y="2126"/>
                  <a:pt x="609" y="2140"/>
                  <a:pt x="602" y="2148"/>
                </a:cubicBezTo>
                <a:cubicBezTo>
                  <a:pt x="596" y="2155"/>
                  <a:pt x="583" y="2151"/>
                  <a:pt x="574" y="2152"/>
                </a:cubicBezTo>
                <a:cubicBezTo>
                  <a:pt x="571" y="2160"/>
                  <a:pt x="569" y="2168"/>
                  <a:pt x="566" y="2176"/>
                </a:cubicBezTo>
                <a:cubicBezTo>
                  <a:pt x="562" y="2187"/>
                  <a:pt x="568" y="2202"/>
                  <a:pt x="562" y="2212"/>
                </a:cubicBezTo>
                <a:cubicBezTo>
                  <a:pt x="557" y="2219"/>
                  <a:pt x="546" y="2217"/>
                  <a:pt x="538" y="2220"/>
                </a:cubicBezTo>
                <a:cubicBezTo>
                  <a:pt x="519" y="2226"/>
                  <a:pt x="510" y="2249"/>
                  <a:pt x="494" y="2260"/>
                </a:cubicBezTo>
                <a:cubicBezTo>
                  <a:pt x="489" y="2267"/>
                  <a:pt x="489" y="2279"/>
                  <a:pt x="482" y="2284"/>
                </a:cubicBezTo>
                <a:cubicBezTo>
                  <a:pt x="475" y="2289"/>
                  <a:pt x="458" y="2292"/>
                  <a:pt x="458" y="2292"/>
                </a:cubicBezTo>
                <a:cubicBezTo>
                  <a:pt x="365" y="2284"/>
                  <a:pt x="457" y="2292"/>
                  <a:pt x="398" y="2272"/>
                </a:cubicBezTo>
                <a:cubicBezTo>
                  <a:pt x="384" y="2293"/>
                  <a:pt x="380" y="2292"/>
                  <a:pt x="354" y="2288"/>
                </a:cubicBezTo>
                <a:cubicBezTo>
                  <a:pt x="337" y="2277"/>
                  <a:pt x="339" y="2259"/>
                  <a:pt x="318" y="2252"/>
                </a:cubicBezTo>
                <a:cubicBezTo>
                  <a:pt x="294" y="2258"/>
                  <a:pt x="304" y="2251"/>
                  <a:pt x="294" y="2280"/>
                </a:cubicBezTo>
                <a:lnTo>
                  <a:pt x="294" y="2280"/>
                </a:lnTo>
                <a:cubicBezTo>
                  <a:pt x="281" y="2284"/>
                  <a:pt x="271" y="2292"/>
                  <a:pt x="258" y="2296"/>
                </a:cubicBezTo>
                <a:cubicBezTo>
                  <a:pt x="231" y="2295"/>
                  <a:pt x="204" y="2297"/>
                  <a:pt x="178" y="2292"/>
                </a:cubicBezTo>
                <a:cubicBezTo>
                  <a:pt x="174" y="2291"/>
                  <a:pt x="177" y="2283"/>
                  <a:pt x="174" y="2280"/>
                </a:cubicBezTo>
                <a:cubicBezTo>
                  <a:pt x="166" y="2272"/>
                  <a:pt x="153" y="2274"/>
                  <a:pt x="142" y="2272"/>
                </a:cubicBezTo>
                <a:cubicBezTo>
                  <a:pt x="143" y="2260"/>
                  <a:pt x="144" y="2248"/>
                  <a:pt x="146" y="2236"/>
                </a:cubicBezTo>
                <a:cubicBezTo>
                  <a:pt x="148" y="2228"/>
                  <a:pt x="154" y="2212"/>
                  <a:pt x="154" y="2212"/>
                </a:cubicBezTo>
                <a:cubicBezTo>
                  <a:pt x="141" y="2193"/>
                  <a:pt x="147" y="2177"/>
                  <a:pt x="154" y="2156"/>
                </a:cubicBezTo>
                <a:cubicBezTo>
                  <a:pt x="150" y="2132"/>
                  <a:pt x="150" y="2125"/>
                  <a:pt x="130" y="2112"/>
                </a:cubicBezTo>
                <a:cubicBezTo>
                  <a:pt x="121" y="2084"/>
                  <a:pt x="134" y="2072"/>
                  <a:pt x="158" y="2064"/>
                </a:cubicBezTo>
                <a:cubicBezTo>
                  <a:pt x="172" y="2043"/>
                  <a:pt x="177" y="2018"/>
                  <a:pt x="198" y="2004"/>
                </a:cubicBezTo>
                <a:cubicBezTo>
                  <a:pt x="205" y="1967"/>
                  <a:pt x="238" y="1950"/>
                  <a:pt x="274" y="1944"/>
                </a:cubicBezTo>
                <a:cubicBezTo>
                  <a:pt x="278" y="1926"/>
                  <a:pt x="284" y="1917"/>
                  <a:pt x="290" y="1900"/>
                </a:cubicBezTo>
                <a:cubicBezTo>
                  <a:pt x="291" y="1863"/>
                  <a:pt x="291" y="1825"/>
                  <a:pt x="294" y="1788"/>
                </a:cubicBezTo>
                <a:cubicBezTo>
                  <a:pt x="295" y="1780"/>
                  <a:pt x="302" y="1764"/>
                  <a:pt x="302" y="1764"/>
                </a:cubicBezTo>
                <a:cubicBezTo>
                  <a:pt x="301" y="1727"/>
                  <a:pt x="291" y="1721"/>
                  <a:pt x="286" y="1684"/>
                </a:cubicBezTo>
                <a:cubicBezTo>
                  <a:pt x="285" y="1680"/>
                  <a:pt x="278" y="1686"/>
                  <a:pt x="274" y="1684"/>
                </a:cubicBezTo>
                <a:cubicBezTo>
                  <a:pt x="266" y="1679"/>
                  <a:pt x="250" y="1672"/>
                  <a:pt x="250" y="1672"/>
                </a:cubicBezTo>
                <a:cubicBezTo>
                  <a:pt x="241" y="1658"/>
                  <a:pt x="212" y="1633"/>
                  <a:pt x="202" y="1620"/>
                </a:cubicBezTo>
                <a:cubicBezTo>
                  <a:pt x="183" y="1620"/>
                  <a:pt x="167" y="1647"/>
                  <a:pt x="142" y="1668"/>
                </a:cubicBezTo>
                <a:cubicBezTo>
                  <a:pt x="117" y="1689"/>
                  <a:pt x="71" y="1739"/>
                  <a:pt x="50" y="1744"/>
                </a:cubicBezTo>
                <a:cubicBezTo>
                  <a:pt x="12" y="1761"/>
                  <a:pt x="26" y="1721"/>
                  <a:pt x="18" y="1696"/>
                </a:cubicBezTo>
                <a:cubicBezTo>
                  <a:pt x="10" y="1671"/>
                  <a:pt x="3" y="1621"/>
                  <a:pt x="2" y="1596"/>
                </a:cubicBezTo>
                <a:cubicBezTo>
                  <a:pt x="1" y="1571"/>
                  <a:pt x="0" y="1549"/>
                  <a:pt x="10" y="1544"/>
                </a:cubicBezTo>
                <a:cubicBezTo>
                  <a:pt x="18" y="1533"/>
                  <a:pt x="49" y="1567"/>
                  <a:pt x="62" y="1564"/>
                </a:cubicBezTo>
                <a:cubicBezTo>
                  <a:pt x="75" y="1561"/>
                  <a:pt x="76" y="1521"/>
                  <a:pt x="90" y="1524"/>
                </a:cubicBezTo>
                <a:cubicBezTo>
                  <a:pt x="104" y="1527"/>
                  <a:pt x="131" y="1580"/>
                  <a:pt x="146" y="1580"/>
                </a:cubicBezTo>
                <a:cubicBezTo>
                  <a:pt x="161" y="1580"/>
                  <a:pt x="179" y="1537"/>
                  <a:pt x="182" y="1524"/>
                </a:cubicBezTo>
                <a:cubicBezTo>
                  <a:pt x="177" y="1516"/>
                  <a:pt x="171" y="1508"/>
                  <a:pt x="166" y="1500"/>
                </a:cubicBezTo>
                <a:cubicBezTo>
                  <a:pt x="163" y="1496"/>
                  <a:pt x="158" y="1488"/>
                  <a:pt x="158" y="1488"/>
                </a:cubicBezTo>
                <a:cubicBezTo>
                  <a:pt x="165" y="1466"/>
                  <a:pt x="183" y="1450"/>
                  <a:pt x="190" y="1428"/>
                </a:cubicBezTo>
                <a:cubicBezTo>
                  <a:pt x="195" y="1409"/>
                  <a:pt x="211" y="1398"/>
                  <a:pt x="210" y="1376"/>
                </a:cubicBezTo>
                <a:cubicBezTo>
                  <a:pt x="209" y="1354"/>
                  <a:pt x="191" y="1311"/>
                  <a:pt x="186" y="1296"/>
                </a:cubicBezTo>
                <a:cubicBezTo>
                  <a:pt x="186" y="1291"/>
                  <a:pt x="178" y="1289"/>
                  <a:pt x="178" y="1284"/>
                </a:cubicBezTo>
                <a:cubicBezTo>
                  <a:pt x="172" y="1215"/>
                  <a:pt x="244" y="1206"/>
                  <a:pt x="294" y="1196"/>
                </a:cubicBezTo>
                <a:cubicBezTo>
                  <a:pt x="298" y="1192"/>
                  <a:pt x="301" y="1187"/>
                  <a:pt x="306" y="1184"/>
                </a:cubicBezTo>
                <a:cubicBezTo>
                  <a:pt x="310" y="1182"/>
                  <a:pt x="316" y="1183"/>
                  <a:pt x="318" y="1180"/>
                </a:cubicBezTo>
                <a:cubicBezTo>
                  <a:pt x="323" y="1173"/>
                  <a:pt x="319" y="1161"/>
                  <a:pt x="326" y="1156"/>
                </a:cubicBezTo>
                <a:cubicBezTo>
                  <a:pt x="334" y="1151"/>
                  <a:pt x="350" y="1140"/>
                  <a:pt x="350" y="1140"/>
                </a:cubicBezTo>
                <a:cubicBezTo>
                  <a:pt x="361" y="1106"/>
                  <a:pt x="338" y="1066"/>
                  <a:pt x="370" y="1044"/>
                </a:cubicBezTo>
                <a:cubicBezTo>
                  <a:pt x="380" y="1029"/>
                  <a:pt x="392" y="1029"/>
                  <a:pt x="398" y="1012"/>
                </a:cubicBezTo>
                <a:cubicBezTo>
                  <a:pt x="403" y="940"/>
                  <a:pt x="395" y="968"/>
                  <a:pt x="410" y="924"/>
                </a:cubicBezTo>
                <a:cubicBezTo>
                  <a:pt x="414" y="911"/>
                  <a:pt x="430" y="888"/>
                  <a:pt x="430" y="888"/>
                </a:cubicBezTo>
                <a:cubicBezTo>
                  <a:pt x="432" y="877"/>
                  <a:pt x="438" y="867"/>
                  <a:pt x="438" y="856"/>
                </a:cubicBezTo>
                <a:cubicBezTo>
                  <a:pt x="438" y="802"/>
                  <a:pt x="412" y="809"/>
                  <a:pt x="366" y="804"/>
                </a:cubicBezTo>
                <a:cubicBezTo>
                  <a:pt x="351" y="781"/>
                  <a:pt x="325" y="759"/>
                  <a:pt x="302" y="744"/>
                </a:cubicBezTo>
                <a:cubicBezTo>
                  <a:pt x="263" y="745"/>
                  <a:pt x="225" y="769"/>
                  <a:pt x="186" y="772"/>
                </a:cubicBezTo>
                <a:cubicBezTo>
                  <a:pt x="169" y="773"/>
                  <a:pt x="130" y="764"/>
                  <a:pt x="130" y="764"/>
                </a:cubicBezTo>
                <a:cubicBezTo>
                  <a:pt x="106" y="763"/>
                  <a:pt x="90" y="765"/>
                  <a:pt x="66" y="760"/>
                </a:cubicBezTo>
                <a:cubicBezTo>
                  <a:pt x="53" y="757"/>
                  <a:pt x="50" y="724"/>
                  <a:pt x="50" y="724"/>
                </a:cubicBezTo>
                <a:cubicBezTo>
                  <a:pt x="56" y="695"/>
                  <a:pt x="79" y="657"/>
                  <a:pt x="86" y="628"/>
                </a:cubicBezTo>
                <a:cubicBezTo>
                  <a:pt x="87" y="595"/>
                  <a:pt x="66" y="569"/>
                  <a:pt x="70" y="536"/>
                </a:cubicBezTo>
                <a:cubicBezTo>
                  <a:pt x="71" y="523"/>
                  <a:pt x="102" y="516"/>
                  <a:pt x="102" y="516"/>
                </a:cubicBezTo>
                <a:cubicBezTo>
                  <a:pt x="122" y="486"/>
                  <a:pt x="101" y="491"/>
                  <a:pt x="154" y="496"/>
                </a:cubicBezTo>
                <a:cubicBezTo>
                  <a:pt x="171" y="502"/>
                  <a:pt x="184" y="510"/>
                  <a:pt x="202" y="516"/>
                </a:cubicBezTo>
                <a:cubicBezTo>
                  <a:pt x="206" y="517"/>
                  <a:pt x="214" y="520"/>
                  <a:pt x="214" y="520"/>
                </a:cubicBezTo>
                <a:cubicBezTo>
                  <a:pt x="226" y="519"/>
                  <a:pt x="239" y="520"/>
                  <a:pt x="250" y="516"/>
                </a:cubicBezTo>
                <a:cubicBezTo>
                  <a:pt x="254" y="514"/>
                  <a:pt x="252" y="508"/>
                  <a:pt x="254" y="504"/>
                </a:cubicBezTo>
                <a:cubicBezTo>
                  <a:pt x="261" y="491"/>
                  <a:pt x="262" y="492"/>
                  <a:pt x="274" y="484"/>
                </a:cubicBezTo>
                <a:cubicBezTo>
                  <a:pt x="281" y="463"/>
                  <a:pt x="282" y="449"/>
                  <a:pt x="302" y="436"/>
                </a:cubicBezTo>
                <a:cubicBezTo>
                  <a:pt x="313" y="402"/>
                  <a:pt x="303" y="366"/>
                  <a:pt x="314" y="332"/>
                </a:cubicBezTo>
                <a:cubicBezTo>
                  <a:pt x="320" y="265"/>
                  <a:pt x="317" y="269"/>
                  <a:pt x="366" y="236"/>
                </a:cubicBezTo>
                <a:cubicBezTo>
                  <a:pt x="371" y="220"/>
                  <a:pt x="383" y="219"/>
                  <a:pt x="390" y="204"/>
                </a:cubicBezTo>
                <a:cubicBezTo>
                  <a:pt x="409" y="161"/>
                  <a:pt x="388" y="195"/>
                  <a:pt x="406" y="168"/>
                </a:cubicBezTo>
                <a:cubicBezTo>
                  <a:pt x="397" y="133"/>
                  <a:pt x="396" y="140"/>
                  <a:pt x="354" y="144"/>
                </a:cubicBezTo>
                <a:cubicBezTo>
                  <a:pt x="305" y="134"/>
                  <a:pt x="332" y="98"/>
                  <a:pt x="362" y="88"/>
                </a:cubicBezTo>
                <a:cubicBezTo>
                  <a:pt x="367" y="72"/>
                  <a:pt x="363" y="79"/>
                  <a:pt x="374" y="68"/>
                </a:cubicBezTo>
              </a:path>
            </a:pathLst>
          </a:custGeom>
          <a:solidFill>
            <a:srgbClr val="000000">
              <a:alpha val="60001"/>
            </a:srgbClr>
          </a:solidFill>
          <a:ln w="9525">
            <a:solidFill>
              <a:schemeClr val="tx1"/>
            </a:solidFill>
            <a:round/>
          </a:ln>
          <a:effectLst/>
        </p:spPr>
        <p:txBody>
          <a:bodyPr/>
          <a:lstStyle/>
          <a:p>
            <a:endParaRPr lang="zh-CN" altLang="en-US"/>
          </a:p>
        </p:txBody>
      </p:sp>
      <p:sp>
        <p:nvSpPr>
          <p:cNvPr id="21" name="Freeform 16"/>
          <p:cNvSpPr/>
          <p:nvPr/>
        </p:nvSpPr>
        <p:spPr bwMode="auto">
          <a:xfrm>
            <a:off x="4680797" y="1314451"/>
            <a:ext cx="2736851" cy="3070225"/>
          </a:xfrm>
          <a:custGeom>
            <a:avLst/>
            <a:gdLst/>
            <a:ahLst/>
            <a:cxnLst>
              <a:cxn ang="0">
                <a:pos x="246" y="561"/>
              </a:cxn>
              <a:cxn ang="0">
                <a:pos x="438" y="504"/>
              </a:cxn>
              <a:cxn ang="0">
                <a:pos x="468" y="474"/>
              </a:cxn>
              <a:cxn ang="0">
                <a:pos x="528" y="366"/>
              </a:cxn>
              <a:cxn ang="0">
                <a:pos x="588" y="273"/>
              </a:cxn>
              <a:cxn ang="0">
                <a:pos x="618" y="192"/>
              </a:cxn>
              <a:cxn ang="0">
                <a:pos x="597" y="117"/>
              </a:cxn>
              <a:cxn ang="0">
                <a:pos x="696" y="48"/>
              </a:cxn>
              <a:cxn ang="0">
                <a:pos x="798" y="84"/>
              </a:cxn>
              <a:cxn ang="0">
                <a:pos x="906" y="114"/>
              </a:cxn>
              <a:cxn ang="0">
                <a:pos x="984" y="60"/>
              </a:cxn>
              <a:cxn ang="0">
                <a:pos x="1086" y="66"/>
              </a:cxn>
              <a:cxn ang="0">
                <a:pos x="1176" y="72"/>
              </a:cxn>
              <a:cxn ang="0">
                <a:pos x="1242" y="30"/>
              </a:cxn>
              <a:cxn ang="0">
                <a:pos x="1248" y="138"/>
              </a:cxn>
              <a:cxn ang="0">
                <a:pos x="1185" y="321"/>
              </a:cxn>
              <a:cxn ang="0">
                <a:pos x="1062" y="390"/>
              </a:cxn>
              <a:cxn ang="0">
                <a:pos x="1041" y="477"/>
              </a:cxn>
              <a:cxn ang="0">
                <a:pos x="1032" y="528"/>
              </a:cxn>
              <a:cxn ang="0">
                <a:pos x="1050" y="597"/>
              </a:cxn>
              <a:cxn ang="0">
                <a:pos x="1002" y="636"/>
              </a:cxn>
              <a:cxn ang="0">
                <a:pos x="1008" y="756"/>
              </a:cxn>
              <a:cxn ang="0">
                <a:pos x="888" y="744"/>
              </a:cxn>
              <a:cxn ang="0">
                <a:pos x="849" y="786"/>
              </a:cxn>
              <a:cxn ang="0">
                <a:pos x="798" y="822"/>
              </a:cxn>
              <a:cxn ang="0">
                <a:pos x="678" y="876"/>
              </a:cxn>
              <a:cxn ang="0">
                <a:pos x="630" y="888"/>
              </a:cxn>
              <a:cxn ang="0">
                <a:pos x="585" y="903"/>
              </a:cxn>
              <a:cxn ang="0">
                <a:pos x="486" y="945"/>
              </a:cxn>
              <a:cxn ang="0">
                <a:pos x="447" y="1020"/>
              </a:cxn>
              <a:cxn ang="0">
                <a:pos x="378" y="1062"/>
              </a:cxn>
              <a:cxn ang="0">
                <a:pos x="372" y="1119"/>
              </a:cxn>
              <a:cxn ang="0">
                <a:pos x="327" y="1149"/>
              </a:cxn>
              <a:cxn ang="0">
                <a:pos x="216" y="1140"/>
              </a:cxn>
              <a:cxn ang="0">
                <a:pos x="243" y="1176"/>
              </a:cxn>
              <a:cxn ang="0">
                <a:pos x="276" y="1248"/>
              </a:cxn>
              <a:cxn ang="0">
                <a:pos x="312" y="1254"/>
              </a:cxn>
              <a:cxn ang="0">
                <a:pos x="330" y="1377"/>
              </a:cxn>
              <a:cxn ang="0">
                <a:pos x="342" y="1464"/>
              </a:cxn>
              <a:cxn ang="0">
                <a:pos x="255" y="1494"/>
              </a:cxn>
              <a:cxn ang="0">
                <a:pos x="210" y="1470"/>
              </a:cxn>
              <a:cxn ang="0">
                <a:pos x="162" y="1518"/>
              </a:cxn>
              <a:cxn ang="0">
                <a:pos x="150" y="1596"/>
              </a:cxn>
              <a:cxn ang="0">
                <a:pos x="96" y="1653"/>
              </a:cxn>
              <a:cxn ang="0">
                <a:pos x="36" y="1734"/>
              </a:cxn>
              <a:cxn ang="0">
                <a:pos x="12" y="1743"/>
              </a:cxn>
              <a:cxn ang="0">
                <a:pos x="6" y="1725"/>
              </a:cxn>
              <a:cxn ang="0">
                <a:pos x="0" y="594"/>
              </a:cxn>
            </a:cxnLst>
            <a:rect l="0" t="0" r="r" b="b"/>
            <a:pathLst>
              <a:path w="1293" h="1934">
                <a:moveTo>
                  <a:pt x="0" y="594"/>
                </a:moveTo>
                <a:cubicBezTo>
                  <a:pt x="82" y="592"/>
                  <a:pt x="164" y="565"/>
                  <a:pt x="246" y="561"/>
                </a:cubicBezTo>
                <a:cubicBezTo>
                  <a:pt x="297" y="559"/>
                  <a:pt x="324" y="535"/>
                  <a:pt x="384" y="528"/>
                </a:cubicBezTo>
                <a:cubicBezTo>
                  <a:pt x="404" y="521"/>
                  <a:pt x="418" y="511"/>
                  <a:pt x="438" y="504"/>
                </a:cubicBezTo>
                <a:cubicBezTo>
                  <a:pt x="442" y="498"/>
                  <a:pt x="445" y="491"/>
                  <a:pt x="450" y="486"/>
                </a:cubicBezTo>
                <a:cubicBezTo>
                  <a:pt x="455" y="481"/>
                  <a:pt x="463" y="480"/>
                  <a:pt x="468" y="474"/>
                </a:cubicBezTo>
                <a:cubicBezTo>
                  <a:pt x="481" y="457"/>
                  <a:pt x="484" y="416"/>
                  <a:pt x="498" y="402"/>
                </a:cubicBezTo>
                <a:cubicBezTo>
                  <a:pt x="521" y="379"/>
                  <a:pt x="511" y="391"/>
                  <a:pt x="528" y="366"/>
                </a:cubicBezTo>
                <a:cubicBezTo>
                  <a:pt x="531" y="344"/>
                  <a:pt x="533" y="286"/>
                  <a:pt x="558" y="270"/>
                </a:cubicBezTo>
                <a:cubicBezTo>
                  <a:pt x="568" y="252"/>
                  <a:pt x="577" y="276"/>
                  <a:pt x="588" y="273"/>
                </a:cubicBezTo>
                <a:cubicBezTo>
                  <a:pt x="599" y="270"/>
                  <a:pt x="619" y="265"/>
                  <a:pt x="624" y="252"/>
                </a:cubicBezTo>
                <a:cubicBezTo>
                  <a:pt x="622" y="232"/>
                  <a:pt x="624" y="211"/>
                  <a:pt x="618" y="192"/>
                </a:cubicBezTo>
                <a:cubicBezTo>
                  <a:pt x="612" y="172"/>
                  <a:pt x="595" y="158"/>
                  <a:pt x="588" y="138"/>
                </a:cubicBezTo>
                <a:cubicBezTo>
                  <a:pt x="585" y="125"/>
                  <a:pt x="585" y="128"/>
                  <a:pt x="597" y="117"/>
                </a:cubicBezTo>
                <a:cubicBezTo>
                  <a:pt x="609" y="106"/>
                  <a:pt x="644" y="84"/>
                  <a:pt x="660" y="72"/>
                </a:cubicBezTo>
                <a:cubicBezTo>
                  <a:pt x="682" y="50"/>
                  <a:pt x="670" y="57"/>
                  <a:pt x="696" y="48"/>
                </a:cubicBezTo>
                <a:cubicBezTo>
                  <a:pt x="720" y="50"/>
                  <a:pt x="744" y="49"/>
                  <a:pt x="768" y="54"/>
                </a:cubicBezTo>
                <a:cubicBezTo>
                  <a:pt x="786" y="58"/>
                  <a:pt x="788" y="72"/>
                  <a:pt x="798" y="84"/>
                </a:cubicBezTo>
                <a:cubicBezTo>
                  <a:pt x="814" y="103"/>
                  <a:pt x="829" y="112"/>
                  <a:pt x="852" y="120"/>
                </a:cubicBezTo>
                <a:cubicBezTo>
                  <a:pt x="870" y="118"/>
                  <a:pt x="888" y="118"/>
                  <a:pt x="906" y="114"/>
                </a:cubicBezTo>
                <a:cubicBezTo>
                  <a:pt x="932" y="107"/>
                  <a:pt x="923" y="83"/>
                  <a:pt x="948" y="72"/>
                </a:cubicBezTo>
                <a:cubicBezTo>
                  <a:pt x="960" y="67"/>
                  <a:pt x="972" y="64"/>
                  <a:pt x="984" y="60"/>
                </a:cubicBezTo>
                <a:cubicBezTo>
                  <a:pt x="990" y="58"/>
                  <a:pt x="1002" y="54"/>
                  <a:pt x="1002" y="54"/>
                </a:cubicBezTo>
                <a:cubicBezTo>
                  <a:pt x="1019" y="52"/>
                  <a:pt x="1065" y="66"/>
                  <a:pt x="1086" y="66"/>
                </a:cubicBezTo>
                <a:cubicBezTo>
                  <a:pt x="1107" y="66"/>
                  <a:pt x="1116" y="50"/>
                  <a:pt x="1131" y="51"/>
                </a:cubicBezTo>
                <a:cubicBezTo>
                  <a:pt x="1146" y="52"/>
                  <a:pt x="1159" y="73"/>
                  <a:pt x="1176" y="72"/>
                </a:cubicBezTo>
                <a:cubicBezTo>
                  <a:pt x="1196" y="70"/>
                  <a:pt x="1219" y="56"/>
                  <a:pt x="1236" y="45"/>
                </a:cubicBezTo>
                <a:cubicBezTo>
                  <a:pt x="1246" y="38"/>
                  <a:pt x="1239" y="42"/>
                  <a:pt x="1242" y="30"/>
                </a:cubicBezTo>
                <a:cubicBezTo>
                  <a:pt x="1247" y="7"/>
                  <a:pt x="1246" y="13"/>
                  <a:pt x="1266" y="0"/>
                </a:cubicBezTo>
                <a:cubicBezTo>
                  <a:pt x="1282" y="48"/>
                  <a:pt x="1293" y="108"/>
                  <a:pt x="1248" y="138"/>
                </a:cubicBezTo>
                <a:cubicBezTo>
                  <a:pt x="1241" y="174"/>
                  <a:pt x="1237" y="195"/>
                  <a:pt x="1206" y="216"/>
                </a:cubicBezTo>
                <a:cubicBezTo>
                  <a:pt x="1201" y="258"/>
                  <a:pt x="1218" y="299"/>
                  <a:pt x="1185" y="321"/>
                </a:cubicBezTo>
                <a:cubicBezTo>
                  <a:pt x="1155" y="367"/>
                  <a:pt x="1167" y="350"/>
                  <a:pt x="1116" y="372"/>
                </a:cubicBezTo>
                <a:cubicBezTo>
                  <a:pt x="1116" y="372"/>
                  <a:pt x="1071" y="387"/>
                  <a:pt x="1062" y="390"/>
                </a:cubicBezTo>
                <a:cubicBezTo>
                  <a:pt x="1050" y="394"/>
                  <a:pt x="1047" y="417"/>
                  <a:pt x="1047" y="417"/>
                </a:cubicBezTo>
                <a:cubicBezTo>
                  <a:pt x="1010" y="454"/>
                  <a:pt x="1025" y="430"/>
                  <a:pt x="1041" y="477"/>
                </a:cubicBezTo>
                <a:cubicBezTo>
                  <a:pt x="1037" y="492"/>
                  <a:pt x="1048" y="498"/>
                  <a:pt x="1047" y="507"/>
                </a:cubicBezTo>
                <a:cubicBezTo>
                  <a:pt x="1046" y="516"/>
                  <a:pt x="1030" y="521"/>
                  <a:pt x="1032" y="528"/>
                </a:cubicBezTo>
                <a:cubicBezTo>
                  <a:pt x="1033" y="537"/>
                  <a:pt x="1063" y="542"/>
                  <a:pt x="1062" y="549"/>
                </a:cubicBezTo>
                <a:cubicBezTo>
                  <a:pt x="1065" y="560"/>
                  <a:pt x="1057" y="583"/>
                  <a:pt x="1050" y="597"/>
                </a:cubicBezTo>
                <a:cubicBezTo>
                  <a:pt x="1048" y="604"/>
                  <a:pt x="1019" y="629"/>
                  <a:pt x="1017" y="636"/>
                </a:cubicBezTo>
                <a:cubicBezTo>
                  <a:pt x="1011" y="651"/>
                  <a:pt x="1002" y="636"/>
                  <a:pt x="1002" y="636"/>
                </a:cubicBezTo>
                <a:cubicBezTo>
                  <a:pt x="1001" y="648"/>
                  <a:pt x="1025" y="688"/>
                  <a:pt x="1026" y="708"/>
                </a:cubicBezTo>
                <a:cubicBezTo>
                  <a:pt x="1027" y="728"/>
                  <a:pt x="1023" y="755"/>
                  <a:pt x="1008" y="756"/>
                </a:cubicBezTo>
                <a:cubicBezTo>
                  <a:pt x="965" y="745"/>
                  <a:pt x="969" y="725"/>
                  <a:pt x="936" y="714"/>
                </a:cubicBezTo>
                <a:cubicBezTo>
                  <a:pt x="913" y="722"/>
                  <a:pt x="911" y="736"/>
                  <a:pt x="888" y="744"/>
                </a:cubicBezTo>
                <a:cubicBezTo>
                  <a:pt x="874" y="735"/>
                  <a:pt x="859" y="719"/>
                  <a:pt x="840" y="738"/>
                </a:cubicBezTo>
                <a:cubicBezTo>
                  <a:pt x="831" y="747"/>
                  <a:pt x="849" y="786"/>
                  <a:pt x="849" y="786"/>
                </a:cubicBezTo>
                <a:cubicBezTo>
                  <a:pt x="847" y="800"/>
                  <a:pt x="829" y="804"/>
                  <a:pt x="822" y="816"/>
                </a:cubicBezTo>
                <a:cubicBezTo>
                  <a:pt x="818" y="823"/>
                  <a:pt x="806" y="820"/>
                  <a:pt x="798" y="822"/>
                </a:cubicBezTo>
                <a:cubicBezTo>
                  <a:pt x="730" y="842"/>
                  <a:pt x="792" y="832"/>
                  <a:pt x="690" y="840"/>
                </a:cubicBezTo>
                <a:cubicBezTo>
                  <a:pt x="679" y="847"/>
                  <a:pt x="687" y="867"/>
                  <a:pt x="678" y="876"/>
                </a:cubicBezTo>
                <a:cubicBezTo>
                  <a:pt x="674" y="880"/>
                  <a:pt x="652" y="910"/>
                  <a:pt x="648" y="915"/>
                </a:cubicBezTo>
                <a:cubicBezTo>
                  <a:pt x="643" y="921"/>
                  <a:pt x="636" y="884"/>
                  <a:pt x="630" y="888"/>
                </a:cubicBezTo>
                <a:cubicBezTo>
                  <a:pt x="628" y="896"/>
                  <a:pt x="629" y="906"/>
                  <a:pt x="624" y="912"/>
                </a:cubicBezTo>
                <a:cubicBezTo>
                  <a:pt x="616" y="916"/>
                  <a:pt x="597" y="906"/>
                  <a:pt x="585" y="903"/>
                </a:cubicBezTo>
                <a:cubicBezTo>
                  <a:pt x="573" y="900"/>
                  <a:pt x="568" y="887"/>
                  <a:pt x="552" y="894"/>
                </a:cubicBezTo>
                <a:cubicBezTo>
                  <a:pt x="512" y="902"/>
                  <a:pt x="523" y="920"/>
                  <a:pt x="486" y="945"/>
                </a:cubicBezTo>
                <a:cubicBezTo>
                  <a:pt x="475" y="952"/>
                  <a:pt x="483" y="999"/>
                  <a:pt x="483" y="999"/>
                </a:cubicBezTo>
                <a:cubicBezTo>
                  <a:pt x="516" y="1010"/>
                  <a:pt x="462" y="997"/>
                  <a:pt x="447" y="1020"/>
                </a:cubicBezTo>
                <a:cubicBezTo>
                  <a:pt x="445" y="1034"/>
                  <a:pt x="441" y="1027"/>
                  <a:pt x="432" y="1038"/>
                </a:cubicBezTo>
                <a:cubicBezTo>
                  <a:pt x="420" y="1054"/>
                  <a:pt x="394" y="1051"/>
                  <a:pt x="378" y="1062"/>
                </a:cubicBezTo>
                <a:cubicBezTo>
                  <a:pt x="374" y="1074"/>
                  <a:pt x="394" y="1101"/>
                  <a:pt x="390" y="1113"/>
                </a:cubicBezTo>
                <a:cubicBezTo>
                  <a:pt x="387" y="1120"/>
                  <a:pt x="379" y="1120"/>
                  <a:pt x="372" y="1119"/>
                </a:cubicBezTo>
                <a:cubicBezTo>
                  <a:pt x="367" y="1122"/>
                  <a:pt x="365" y="1129"/>
                  <a:pt x="357" y="1134"/>
                </a:cubicBezTo>
                <a:cubicBezTo>
                  <a:pt x="349" y="1134"/>
                  <a:pt x="347" y="1149"/>
                  <a:pt x="327" y="1149"/>
                </a:cubicBezTo>
                <a:cubicBezTo>
                  <a:pt x="307" y="1149"/>
                  <a:pt x="252" y="1135"/>
                  <a:pt x="234" y="1134"/>
                </a:cubicBezTo>
                <a:cubicBezTo>
                  <a:pt x="228" y="1136"/>
                  <a:pt x="219" y="1134"/>
                  <a:pt x="216" y="1140"/>
                </a:cubicBezTo>
                <a:cubicBezTo>
                  <a:pt x="213" y="1146"/>
                  <a:pt x="221" y="1152"/>
                  <a:pt x="222" y="1158"/>
                </a:cubicBezTo>
                <a:cubicBezTo>
                  <a:pt x="223" y="1163"/>
                  <a:pt x="242" y="1162"/>
                  <a:pt x="243" y="1176"/>
                </a:cubicBezTo>
                <a:cubicBezTo>
                  <a:pt x="248" y="1187"/>
                  <a:pt x="225" y="1227"/>
                  <a:pt x="252" y="1227"/>
                </a:cubicBezTo>
                <a:cubicBezTo>
                  <a:pt x="260" y="1241"/>
                  <a:pt x="260" y="1246"/>
                  <a:pt x="276" y="1248"/>
                </a:cubicBezTo>
                <a:cubicBezTo>
                  <a:pt x="283" y="1252"/>
                  <a:pt x="288" y="1235"/>
                  <a:pt x="294" y="1236"/>
                </a:cubicBezTo>
                <a:cubicBezTo>
                  <a:pt x="300" y="1237"/>
                  <a:pt x="304" y="1246"/>
                  <a:pt x="312" y="1254"/>
                </a:cubicBezTo>
                <a:cubicBezTo>
                  <a:pt x="319" y="1260"/>
                  <a:pt x="339" y="1260"/>
                  <a:pt x="345" y="1287"/>
                </a:cubicBezTo>
                <a:cubicBezTo>
                  <a:pt x="348" y="1307"/>
                  <a:pt x="330" y="1356"/>
                  <a:pt x="330" y="1377"/>
                </a:cubicBezTo>
                <a:cubicBezTo>
                  <a:pt x="330" y="1398"/>
                  <a:pt x="346" y="1402"/>
                  <a:pt x="348" y="1416"/>
                </a:cubicBezTo>
                <a:cubicBezTo>
                  <a:pt x="346" y="1432"/>
                  <a:pt x="355" y="1455"/>
                  <a:pt x="342" y="1464"/>
                </a:cubicBezTo>
                <a:cubicBezTo>
                  <a:pt x="327" y="1474"/>
                  <a:pt x="306" y="1462"/>
                  <a:pt x="288" y="1458"/>
                </a:cubicBezTo>
                <a:cubicBezTo>
                  <a:pt x="276" y="1456"/>
                  <a:pt x="255" y="1494"/>
                  <a:pt x="255" y="1494"/>
                </a:cubicBezTo>
                <a:cubicBezTo>
                  <a:pt x="249" y="1498"/>
                  <a:pt x="237" y="1452"/>
                  <a:pt x="234" y="1458"/>
                </a:cubicBezTo>
                <a:cubicBezTo>
                  <a:pt x="229" y="1469"/>
                  <a:pt x="218" y="1461"/>
                  <a:pt x="210" y="1470"/>
                </a:cubicBezTo>
                <a:cubicBezTo>
                  <a:pt x="206" y="1475"/>
                  <a:pt x="205" y="1485"/>
                  <a:pt x="192" y="1476"/>
                </a:cubicBezTo>
                <a:cubicBezTo>
                  <a:pt x="162" y="1486"/>
                  <a:pt x="176" y="1476"/>
                  <a:pt x="162" y="1518"/>
                </a:cubicBezTo>
                <a:cubicBezTo>
                  <a:pt x="160" y="1524"/>
                  <a:pt x="156" y="1536"/>
                  <a:pt x="156" y="1536"/>
                </a:cubicBezTo>
                <a:cubicBezTo>
                  <a:pt x="154" y="1556"/>
                  <a:pt x="164" y="1581"/>
                  <a:pt x="150" y="1596"/>
                </a:cubicBezTo>
                <a:cubicBezTo>
                  <a:pt x="146" y="1607"/>
                  <a:pt x="153" y="1637"/>
                  <a:pt x="144" y="1638"/>
                </a:cubicBezTo>
                <a:cubicBezTo>
                  <a:pt x="135" y="1648"/>
                  <a:pt x="106" y="1648"/>
                  <a:pt x="96" y="1653"/>
                </a:cubicBezTo>
                <a:cubicBezTo>
                  <a:pt x="89" y="1655"/>
                  <a:pt x="85" y="1662"/>
                  <a:pt x="81" y="1668"/>
                </a:cubicBezTo>
                <a:cubicBezTo>
                  <a:pt x="76" y="1754"/>
                  <a:pt x="101" y="1718"/>
                  <a:pt x="36" y="1734"/>
                </a:cubicBezTo>
                <a:cubicBezTo>
                  <a:pt x="24" y="1760"/>
                  <a:pt x="26" y="1744"/>
                  <a:pt x="21" y="1746"/>
                </a:cubicBezTo>
                <a:cubicBezTo>
                  <a:pt x="17" y="1747"/>
                  <a:pt x="15" y="1746"/>
                  <a:pt x="12" y="1743"/>
                </a:cubicBezTo>
                <a:cubicBezTo>
                  <a:pt x="9" y="1740"/>
                  <a:pt x="4" y="1731"/>
                  <a:pt x="3" y="1728"/>
                </a:cubicBezTo>
                <a:cubicBezTo>
                  <a:pt x="2" y="1725"/>
                  <a:pt x="6" y="1722"/>
                  <a:pt x="6" y="1725"/>
                </a:cubicBezTo>
                <a:cubicBezTo>
                  <a:pt x="6" y="1728"/>
                  <a:pt x="4" y="1934"/>
                  <a:pt x="3" y="1746"/>
                </a:cubicBezTo>
                <a:cubicBezTo>
                  <a:pt x="2" y="1558"/>
                  <a:pt x="1" y="834"/>
                  <a:pt x="0" y="594"/>
                </a:cubicBezTo>
                <a:close/>
              </a:path>
            </a:pathLst>
          </a:custGeom>
          <a:solidFill>
            <a:srgbClr val="CC6600">
              <a:alpha val="64999"/>
            </a:srgbClr>
          </a:solidFill>
          <a:ln w="9525">
            <a:solidFill>
              <a:schemeClr val="tx1"/>
            </a:solidFill>
            <a:round/>
          </a:ln>
          <a:effectLst/>
        </p:spPr>
        <p:txBody>
          <a:bodyPr/>
          <a:lstStyle/>
          <a:p>
            <a:endParaRPr lang="zh-CN" altLang="en-US"/>
          </a:p>
        </p:txBody>
      </p:sp>
      <p:sp>
        <p:nvSpPr>
          <p:cNvPr id="22" name="Text Box 17"/>
          <p:cNvSpPr txBox="1">
            <a:spLocks noChangeArrowheads="1"/>
          </p:cNvSpPr>
          <p:nvPr/>
        </p:nvSpPr>
        <p:spPr bwMode="auto">
          <a:xfrm>
            <a:off x="5063914" y="6362701"/>
            <a:ext cx="3359149" cy="368300"/>
          </a:xfrm>
          <a:prstGeom prst="rect">
            <a:avLst/>
          </a:prstGeom>
          <a:solidFill>
            <a:srgbClr val="0000FF"/>
          </a:solidFill>
          <a:ln w="12700">
            <a:noFill/>
            <a:miter lim="800000"/>
          </a:ln>
          <a:effectLst/>
        </p:spPr>
        <p:txBody>
          <a:bodyPr>
            <a:spAutoFit/>
          </a:bodyPr>
          <a:lstStyle/>
          <a:p>
            <a:pPr>
              <a:lnSpc>
                <a:spcPct val="50000"/>
              </a:lnSpc>
              <a:spcBef>
                <a:spcPct val="50000"/>
              </a:spcBef>
            </a:pPr>
            <a:r>
              <a:rPr kumimoji="1" lang="en-US" altLang="zh-CN" sz="24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rPr>
              <a:t>1926.7  </a:t>
            </a:r>
            <a:r>
              <a:rPr kumimoji="1" lang="zh-CN" altLang="en-US" sz="24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rPr>
              <a:t>北伐开始</a:t>
            </a:r>
            <a:r>
              <a:rPr kumimoji="1" lang="zh-CN" altLang="en-US" sz="3600">
                <a:solidFill>
                  <a:srgbClr val="FFFF00"/>
                </a:solidFill>
                <a:latin typeface="宋体" panose="02010600030101010101" pitchFamily="2" charset="-122"/>
              </a:rPr>
              <a:t> </a:t>
            </a:r>
          </a:p>
        </p:txBody>
      </p:sp>
      <p:sp>
        <p:nvSpPr>
          <p:cNvPr id="23" name="Oval 18"/>
          <p:cNvSpPr>
            <a:spLocks noChangeArrowheads="1"/>
          </p:cNvSpPr>
          <p:nvPr/>
        </p:nvSpPr>
        <p:spPr bwMode="auto">
          <a:xfrm>
            <a:off x="6598498" y="4292601"/>
            <a:ext cx="192617" cy="144463"/>
          </a:xfrm>
          <a:prstGeom prst="ellipse">
            <a:avLst/>
          </a:prstGeom>
          <a:solidFill>
            <a:schemeClr val="bg1">
              <a:alpha val="92999"/>
            </a:schemeClr>
          </a:solidFill>
          <a:ln w="38100" algn="ctr">
            <a:solidFill>
              <a:srgbClr val="000000"/>
            </a:solidFill>
            <a:round/>
          </a:ln>
          <a:effectLst/>
        </p:spPr>
        <p:txBody>
          <a:bodyPr wrap="none" anchor="ctr"/>
          <a:lstStyle/>
          <a:p>
            <a:endParaRPr lang="zh-CN" altLang="en-US"/>
          </a:p>
        </p:txBody>
      </p:sp>
      <p:sp>
        <p:nvSpPr>
          <p:cNvPr id="24" name="Oval 19"/>
          <p:cNvSpPr>
            <a:spLocks noChangeArrowheads="1"/>
          </p:cNvSpPr>
          <p:nvPr/>
        </p:nvSpPr>
        <p:spPr bwMode="auto">
          <a:xfrm>
            <a:off x="6412231" y="4868863"/>
            <a:ext cx="192617" cy="144462"/>
          </a:xfrm>
          <a:prstGeom prst="ellipse">
            <a:avLst/>
          </a:prstGeom>
          <a:solidFill>
            <a:schemeClr val="bg1">
              <a:alpha val="92999"/>
            </a:schemeClr>
          </a:solidFill>
          <a:ln w="38100" algn="ctr">
            <a:solidFill>
              <a:srgbClr val="000000"/>
            </a:solidFill>
            <a:round/>
          </a:ln>
          <a:effectLst/>
        </p:spPr>
        <p:txBody>
          <a:bodyPr wrap="none" anchor="ctr"/>
          <a:lstStyle/>
          <a:p>
            <a:endParaRPr lang="zh-CN" altLang="en-US"/>
          </a:p>
        </p:txBody>
      </p:sp>
      <p:sp>
        <p:nvSpPr>
          <p:cNvPr id="25" name="Oval 20"/>
          <p:cNvSpPr>
            <a:spLocks noChangeArrowheads="1"/>
          </p:cNvSpPr>
          <p:nvPr/>
        </p:nvSpPr>
        <p:spPr bwMode="auto">
          <a:xfrm>
            <a:off x="7091681" y="4724401"/>
            <a:ext cx="192616" cy="144463"/>
          </a:xfrm>
          <a:prstGeom prst="ellipse">
            <a:avLst/>
          </a:prstGeom>
          <a:solidFill>
            <a:schemeClr val="bg1">
              <a:alpha val="92999"/>
            </a:schemeClr>
          </a:solidFill>
          <a:ln w="38100" algn="ctr">
            <a:solidFill>
              <a:srgbClr val="000000"/>
            </a:solidFill>
            <a:round/>
          </a:ln>
          <a:effectLst/>
        </p:spPr>
        <p:txBody>
          <a:bodyPr wrap="none" anchor="ctr"/>
          <a:lstStyle/>
          <a:p>
            <a:endParaRPr lang="zh-CN" altLang="en-US"/>
          </a:p>
        </p:txBody>
      </p:sp>
      <p:sp>
        <p:nvSpPr>
          <p:cNvPr id="26" name="Oval 21"/>
          <p:cNvSpPr>
            <a:spLocks noChangeArrowheads="1"/>
          </p:cNvSpPr>
          <p:nvPr/>
        </p:nvSpPr>
        <p:spPr bwMode="auto">
          <a:xfrm>
            <a:off x="6598498" y="3573463"/>
            <a:ext cx="192617" cy="144462"/>
          </a:xfrm>
          <a:prstGeom prst="ellipse">
            <a:avLst/>
          </a:prstGeom>
          <a:solidFill>
            <a:schemeClr val="bg1">
              <a:alpha val="92999"/>
            </a:schemeClr>
          </a:solidFill>
          <a:ln w="38100" algn="ctr">
            <a:solidFill>
              <a:srgbClr val="000000"/>
            </a:solidFill>
            <a:round/>
          </a:ln>
          <a:effectLst/>
        </p:spPr>
        <p:txBody>
          <a:bodyPr wrap="none" anchor="ctr"/>
          <a:lstStyle/>
          <a:p>
            <a:endParaRPr lang="zh-CN" altLang="en-US"/>
          </a:p>
        </p:txBody>
      </p:sp>
      <p:sp>
        <p:nvSpPr>
          <p:cNvPr id="27" name="Oval 22"/>
          <p:cNvSpPr>
            <a:spLocks noChangeArrowheads="1"/>
          </p:cNvSpPr>
          <p:nvPr/>
        </p:nvSpPr>
        <p:spPr bwMode="auto">
          <a:xfrm>
            <a:off x="6983731" y="2708276"/>
            <a:ext cx="192617" cy="144463"/>
          </a:xfrm>
          <a:prstGeom prst="ellipse">
            <a:avLst/>
          </a:prstGeom>
          <a:solidFill>
            <a:schemeClr val="bg1">
              <a:alpha val="39999"/>
            </a:schemeClr>
          </a:solidFill>
          <a:ln w="38100" algn="ctr">
            <a:solidFill>
              <a:srgbClr val="000000"/>
            </a:solidFill>
            <a:round/>
          </a:ln>
          <a:effectLst/>
        </p:spPr>
        <p:txBody>
          <a:bodyPr wrap="none" anchor="ctr"/>
          <a:lstStyle/>
          <a:p>
            <a:endParaRPr lang="zh-CN" altLang="en-US"/>
          </a:p>
        </p:txBody>
      </p:sp>
      <p:sp>
        <p:nvSpPr>
          <p:cNvPr id="28" name="Oval 23"/>
          <p:cNvSpPr>
            <a:spLocks noChangeArrowheads="1"/>
          </p:cNvSpPr>
          <p:nvPr/>
        </p:nvSpPr>
        <p:spPr bwMode="auto">
          <a:xfrm>
            <a:off x="8147898" y="4149726"/>
            <a:ext cx="192617" cy="144463"/>
          </a:xfrm>
          <a:prstGeom prst="ellipse">
            <a:avLst/>
          </a:prstGeom>
          <a:solidFill>
            <a:schemeClr val="bg1">
              <a:alpha val="92999"/>
            </a:schemeClr>
          </a:solidFill>
          <a:ln w="38100" algn="ctr">
            <a:solidFill>
              <a:srgbClr val="000000"/>
            </a:solidFill>
            <a:round/>
          </a:ln>
          <a:effectLst/>
        </p:spPr>
        <p:txBody>
          <a:bodyPr wrap="none" anchor="ctr"/>
          <a:lstStyle/>
          <a:p>
            <a:endParaRPr lang="zh-CN" altLang="en-US"/>
          </a:p>
        </p:txBody>
      </p:sp>
      <p:sp>
        <p:nvSpPr>
          <p:cNvPr id="29" name="Oval 24"/>
          <p:cNvSpPr>
            <a:spLocks noChangeArrowheads="1"/>
          </p:cNvSpPr>
          <p:nvPr/>
        </p:nvSpPr>
        <p:spPr bwMode="auto">
          <a:xfrm>
            <a:off x="7860031" y="4292601"/>
            <a:ext cx="192617" cy="144463"/>
          </a:xfrm>
          <a:prstGeom prst="ellipse">
            <a:avLst/>
          </a:prstGeom>
          <a:solidFill>
            <a:schemeClr val="bg1">
              <a:alpha val="92999"/>
            </a:schemeClr>
          </a:solidFill>
          <a:ln w="38100" algn="ctr">
            <a:solidFill>
              <a:srgbClr val="000000"/>
            </a:solidFill>
            <a:round/>
          </a:ln>
          <a:effectLst/>
        </p:spPr>
        <p:txBody>
          <a:bodyPr wrap="none" anchor="ctr"/>
          <a:lstStyle/>
          <a:p>
            <a:endParaRPr lang="zh-CN" altLang="en-US"/>
          </a:p>
        </p:txBody>
      </p:sp>
      <p:sp>
        <p:nvSpPr>
          <p:cNvPr id="30" name="Oval 25"/>
          <p:cNvSpPr>
            <a:spLocks noChangeArrowheads="1"/>
          </p:cNvSpPr>
          <p:nvPr/>
        </p:nvSpPr>
        <p:spPr bwMode="auto">
          <a:xfrm>
            <a:off x="7749964" y="4005263"/>
            <a:ext cx="192617" cy="144462"/>
          </a:xfrm>
          <a:prstGeom prst="ellipse">
            <a:avLst/>
          </a:prstGeom>
          <a:solidFill>
            <a:schemeClr val="bg1">
              <a:alpha val="92999"/>
            </a:schemeClr>
          </a:solidFill>
          <a:ln w="38100" algn="ctr">
            <a:solidFill>
              <a:srgbClr val="000000"/>
            </a:solidFill>
            <a:round/>
          </a:ln>
          <a:effectLst/>
        </p:spPr>
        <p:txBody>
          <a:bodyPr wrap="none" anchor="ctr"/>
          <a:lstStyle/>
          <a:p>
            <a:endParaRPr lang="zh-CN" altLang="en-US"/>
          </a:p>
        </p:txBody>
      </p:sp>
      <p:sp>
        <p:nvSpPr>
          <p:cNvPr id="31" name="Oval 26"/>
          <p:cNvSpPr>
            <a:spLocks noChangeArrowheads="1"/>
          </p:cNvSpPr>
          <p:nvPr/>
        </p:nvSpPr>
        <p:spPr bwMode="auto">
          <a:xfrm>
            <a:off x="8135198" y="2276476"/>
            <a:ext cx="192617" cy="144463"/>
          </a:xfrm>
          <a:prstGeom prst="ellipse">
            <a:avLst/>
          </a:prstGeom>
          <a:solidFill>
            <a:schemeClr val="bg1">
              <a:alpha val="92999"/>
            </a:schemeClr>
          </a:solidFill>
          <a:ln w="38100" algn="ctr">
            <a:solidFill>
              <a:srgbClr val="000000"/>
            </a:solidFill>
            <a:round/>
          </a:ln>
          <a:effectLst/>
        </p:spPr>
        <p:txBody>
          <a:bodyPr wrap="none" anchor="ctr"/>
          <a:lstStyle/>
          <a:p>
            <a:endParaRPr lang="zh-CN" altLang="en-US"/>
          </a:p>
        </p:txBody>
      </p:sp>
      <p:sp>
        <p:nvSpPr>
          <p:cNvPr id="32" name="Oval 27"/>
          <p:cNvSpPr>
            <a:spLocks noChangeArrowheads="1"/>
          </p:cNvSpPr>
          <p:nvPr/>
        </p:nvSpPr>
        <p:spPr bwMode="auto">
          <a:xfrm>
            <a:off x="6598498" y="5732463"/>
            <a:ext cx="192617" cy="144462"/>
          </a:xfrm>
          <a:prstGeom prst="ellipse">
            <a:avLst/>
          </a:prstGeom>
          <a:solidFill>
            <a:schemeClr val="bg1">
              <a:alpha val="92999"/>
            </a:schemeClr>
          </a:solidFill>
          <a:ln w="38100" algn="ctr">
            <a:solidFill>
              <a:srgbClr val="000000"/>
            </a:solidFill>
            <a:round/>
          </a:ln>
          <a:effectLst/>
        </p:spPr>
        <p:txBody>
          <a:bodyPr wrap="none" anchor="ctr"/>
          <a:lstStyle/>
          <a:p>
            <a:endParaRPr lang="zh-CN" altLang="en-US"/>
          </a:p>
        </p:txBody>
      </p:sp>
      <p:sp>
        <p:nvSpPr>
          <p:cNvPr id="33" name="Text Box 28"/>
          <p:cNvSpPr txBox="1">
            <a:spLocks noChangeArrowheads="1"/>
          </p:cNvSpPr>
          <p:nvPr/>
        </p:nvSpPr>
        <p:spPr bwMode="auto">
          <a:xfrm>
            <a:off x="6310631" y="5876926"/>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广州</a:t>
            </a:r>
          </a:p>
        </p:txBody>
      </p:sp>
      <p:sp>
        <p:nvSpPr>
          <p:cNvPr id="34" name="Oval 29"/>
          <p:cNvSpPr>
            <a:spLocks noChangeArrowheads="1"/>
          </p:cNvSpPr>
          <p:nvPr/>
        </p:nvSpPr>
        <p:spPr bwMode="auto">
          <a:xfrm>
            <a:off x="5254414" y="2420938"/>
            <a:ext cx="192616" cy="144462"/>
          </a:xfrm>
          <a:prstGeom prst="ellipse">
            <a:avLst/>
          </a:prstGeom>
          <a:solidFill>
            <a:schemeClr val="bg1">
              <a:alpha val="92999"/>
            </a:schemeClr>
          </a:solidFill>
          <a:ln w="38100" algn="ctr">
            <a:solidFill>
              <a:srgbClr val="000000"/>
            </a:solidFill>
            <a:round/>
          </a:ln>
          <a:effectLst/>
        </p:spPr>
        <p:txBody>
          <a:bodyPr wrap="none" anchor="ctr"/>
          <a:lstStyle/>
          <a:p>
            <a:endParaRPr lang="zh-CN" altLang="en-US"/>
          </a:p>
        </p:txBody>
      </p:sp>
      <p:sp>
        <p:nvSpPr>
          <p:cNvPr id="35" name="AutoShape 30"/>
          <p:cNvSpPr>
            <a:spLocks noChangeArrowheads="1"/>
          </p:cNvSpPr>
          <p:nvPr/>
        </p:nvSpPr>
        <p:spPr bwMode="auto">
          <a:xfrm>
            <a:off x="6310631" y="4489531"/>
            <a:ext cx="480484" cy="830104"/>
          </a:xfrm>
          <a:prstGeom prst="irregularSeal2">
            <a:avLst/>
          </a:prstGeom>
          <a:solidFill>
            <a:srgbClr val="FF0000"/>
          </a:solidFill>
          <a:ln w="9525">
            <a:noFill/>
            <a:miter lim="800000"/>
          </a:ln>
          <a:effectLst/>
        </p:spPr>
        <p:txBody>
          <a:bodyPr anchor="ctr">
            <a:spAutoFit/>
          </a:bodyPr>
          <a:lstStyle/>
          <a:p>
            <a:endParaRPr lang="zh-CN" altLang="en-US"/>
          </a:p>
        </p:txBody>
      </p:sp>
      <p:sp>
        <p:nvSpPr>
          <p:cNvPr id="36" name="AutoShape 31"/>
          <p:cNvSpPr>
            <a:spLocks noChangeArrowheads="1"/>
          </p:cNvSpPr>
          <p:nvPr/>
        </p:nvSpPr>
        <p:spPr bwMode="auto">
          <a:xfrm>
            <a:off x="6503247" y="3913267"/>
            <a:ext cx="480483" cy="830104"/>
          </a:xfrm>
          <a:prstGeom prst="irregularSeal2">
            <a:avLst/>
          </a:prstGeom>
          <a:solidFill>
            <a:srgbClr val="FF0000"/>
          </a:solidFill>
          <a:ln w="9525">
            <a:noFill/>
            <a:miter lim="800000"/>
          </a:ln>
          <a:effectLst/>
        </p:spPr>
        <p:txBody>
          <a:bodyPr anchor="ctr">
            <a:spAutoFit/>
          </a:bodyPr>
          <a:lstStyle/>
          <a:p>
            <a:endParaRPr lang="zh-CN" altLang="en-US"/>
          </a:p>
        </p:txBody>
      </p:sp>
      <p:sp>
        <p:nvSpPr>
          <p:cNvPr id="37" name="Freeform 38"/>
          <p:cNvSpPr/>
          <p:nvPr/>
        </p:nvSpPr>
        <p:spPr bwMode="auto">
          <a:xfrm>
            <a:off x="5400464" y="3933825"/>
            <a:ext cx="1773767" cy="1195388"/>
          </a:xfrm>
          <a:custGeom>
            <a:avLst/>
            <a:gdLst/>
            <a:ahLst/>
            <a:cxnLst>
              <a:cxn ang="0">
                <a:pos x="216" y="0"/>
              </a:cxn>
              <a:cxn ang="0">
                <a:pos x="243" y="33"/>
              </a:cxn>
              <a:cxn ang="0">
                <a:pos x="267" y="51"/>
              </a:cxn>
              <a:cxn ang="0">
                <a:pos x="309" y="78"/>
              </a:cxn>
              <a:cxn ang="0">
                <a:pos x="549" y="132"/>
              </a:cxn>
              <a:cxn ang="0">
                <a:pos x="543" y="162"/>
              </a:cxn>
              <a:cxn ang="0">
                <a:pos x="579" y="168"/>
              </a:cxn>
              <a:cxn ang="0">
                <a:pos x="651" y="213"/>
              </a:cxn>
              <a:cxn ang="0">
                <a:pos x="720" y="216"/>
              </a:cxn>
              <a:cxn ang="0">
                <a:pos x="786" y="270"/>
              </a:cxn>
              <a:cxn ang="0">
                <a:pos x="822" y="390"/>
              </a:cxn>
              <a:cxn ang="0">
                <a:pos x="765" y="411"/>
              </a:cxn>
              <a:cxn ang="0">
                <a:pos x="753" y="414"/>
              </a:cxn>
              <a:cxn ang="0">
                <a:pos x="720" y="417"/>
              </a:cxn>
              <a:cxn ang="0">
                <a:pos x="702" y="423"/>
              </a:cxn>
              <a:cxn ang="0">
                <a:pos x="684" y="450"/>
              </a:cxn>
              <a:cxn ang="0">
                <a:pos x="657" y="495"/>
              </a:cxn>
              <a:cxn ang="0">
                <a:pos x="633" y="501"/>
              </a:cxn>
              <a:cxn ang="0">
                <a:pos x="597" y="519"/>
              </a:cxn>
              <a:cxn ang="0">
                <a:pos x="603" y="558"/>
              </a:cxn>
              <a:cxn ang="0">
                <a:pos x="609" y="588"/>
              </a:cxn>
              <a:cxn ang="0">
                <a:pos x="615" y="606"/>
              </a:cxn>
              <a:cxn ang="0">
                <a:pos x="591" y="714"/>
              </a:cxn>
              <a:cxn ang="0">
                <a:pos x="588" y="729"/>
              </a:cxn>
              <a:cxn ang="0">
                <a:pos x="480" y="738"/>
              </a:cxn>
              <a:cxn ang="0">
                <a:pos x="378" y="726"/>
              </a:cxn>
              <a:cxn ang="0">
                <a:pos x="234" y="723"/>
              </a:cxn>
              <a:cxn ang="0">
                <a:pos x="135" y="705"/>
              </a:cxn>
              <a:cxn ang="0">
                <a:pos x="108" y="690"/>
              </a:cxn>
              <a:cxn ang="0">
                <a:pos x="90" y="666"/>
              </a:cxn>
              <a:cxn ang="0">
                <a:pos x="69" y="639"/>
              </a:cxn>
              <a:cxn ang="0">
                <a:pos x="54" y="615"/>
              </a:cxn>
              <a:cxn ang="0">
                <a:pos x="36" y="591"/>
              </a:cxn>
              <a:cxn ang="0">
                <a:pos x="54" y="567"/>
              </a:cxn>
              <a:cxn ang="0">
                <a:pos x="60" y="549"/>
              </a:cxn>
              <a:cxn ang="0">
                <a:pos x="54" y="468"/>
              </a:cxn>
              <a:cxn ang="0">
                <a:pos x="54" y="462"/>
              </a:cxn>
              <a:cxn ang="0">
                <a:pos x="15" y="435"/>
              </a:cxn>
              <a:cxn ang="0">
                <a:pos x="0" y="408"/>
              </a:cxn>
              <a:cxn ang="0">
                <a:pos x="120" y="366"/>
              </a:cxn>
              <a:cxn ang="0">
                <a:pos x="147" y="351"/>
              </a:cxn>
              <a:cxn ang="0">
                <a:pos x="171" y="315"/>
              </a:cxn>
              <a:cxn ang="0">
                <a:pos x="177" y="297"/>
              </a:cxn>
              <a:cxn ang="0">
                <a:pos x="180" y="288"/>
              </a:cxn>
              <a:cxn ang="0">
                <a:pos x="177" y="240"/>
              </a:cxn>
              <a:cxn ang="0">
                <a:pos x="135" y="192"/>
              </a:cxn>
              <a:cxn ang="0">
                <a:pos x="120" y="153"/>
              </a:cxn>
              <a:cxn ang="0">
                <a:pos x="162" y="126"/>
              </a:cxn>
              <a:cxn ang="0">
                <a:pos x="156" y="63"/>
              </a:cxn>
              <a:cxn ang="0">
                <a:pos x="135" y="36"/>
              </a:cxn>
              <a:cxn ang="0">
                <a:pos x="192" y="9"/>
              </a:cxn>
              <a:cxn ang="0">
                <a:pos x="216" y="0"/>
              </a:cxn>
            </a:cxnLst>
            <a:rect l="0" t="0" r="r" b="b"/>
            <a:pathLst>
              <a:path w="838" h="753">
                <a:moveTo>
                  <a:pt x="216" y="0"/>
                </a:moveTo>
                <a:cubicBezTo>
                  <a:pt x="229" y="8"/>
                  <a:pt x="230" y="24"/>
                  <a:pt x="243" y="33"/>
                </a:cubicBezTo>
                <a:cubicBezTo>
                  <a:pt x="250" y="44"/>
                  <a:pt x="256" y="44"/>
                  <a:pt x="267" y="51"/>
                </a:cubicBezTo>
                <a:cubicBezTo>
                  <a:pt x="278" y="67"/>
                  <a:pt x="294" y="68"/>
                  <a:pt x="309" y="78"/>
                </a:cubicBezTo>
                <a:cubicBezTo>
                  <a:pt x="352" y="142"/>
                  <a:pt x="493" y="131"/>
                  <a:pt x="549" y="132"/>
                </a:cubicBezTo>
                <a:cubicBezTo>
                  <a:pt x="553" y="145"/>
                  <a:pt x="550" y="151"/>
                  <a:pt x="543" y="162"/>
                </a:cubicBezTo>
                <a:cubicBezTo>
                  <a:pt x="555" y="166"/>
                  <a:pt x="567" y="164"/>
                  <a:pt x="579" y="168"/>
                </a:cubicBezTo>
                <a:cubicBezTo>
                  <a:pt x="602" y="176"/>
                  <a:pt x="631" y="200"/>
                  <a:pt x="651" y="213"/>
                </a:cubicBezTo>
                <a:cubicBezTo>
                  <a:pt x="670" y="226"/>
                  <a:pt x="697" y="215"/>
                  <a:pt x="720" y="216"/>
                </a:cubicBezTo>
                <a:cubicBezTo>
                  <a:pt x="744" y="232"/>
                  <a:pt x="776" y="241"/>
                  <a:pt x="786" y="270"/>
                </a:cubicBezTo>
                <a:cubicBezTo>
                  <a:pt x="790" y="391"/>
                  <a:pt x="767" y="353"/>
                  <a:pt x="822" y="390"/>
                </a:cubicBezTo>
                <a:cubicBezTo>
                  <a:pt x="838" y="414"/>
                  <a:pt x="777" y="410"/>
                  <a:pt x="765" y="411"/>
                </a:cubicBezTo>
                <a:cubicBezTo>
                  <a:pt x="761" y="412"/>
                  <a:pt x="757" y="413"/>
                  <a:pt x="753" y="414"/>
                </a:cubicBezTo>
                <a:cubicBezTo>
                  <a:pt x="742" y="415"/>
                  <a:pt x="731" y="415"/>
                  <a:pt x="720" y="417"/>
                </a:cubicBezTo>
                <a:cubicBezTo>
                  <a:pt x="714" y="418"/>
                  <a:pt x="702" y="423"/>
                  <a:pt x="702" y="423"/>
                </a:cubicBezTo>
                <a:cubicBezTo>
                  <a:pt x="698" y="435"/>
                  <a:pt x="693" y="441"/>
                  <a:pt x="684" y="450"/>
                </a:cubicBezTo>
                <a:cubicBezTo>
                  <a:pt x="678" y="467"/>
                  <a:pt x="667" y="480"/>
                  <a:pt x="657" y="495"/>
                </a:cubicBezTo>
                <a:cubicBezTo>
                  <a:pt x="652" y="502"/>
                  <a:pt x="641" y="499"/>
                  <a:pt x="633" y="501"/>
                </a:cubicBezTo>
                <a:cubicBezTo>
                  <a:pt x="621" y="504"/>
                  <a:pt x="607" y="512"/>
                  <a:pt x="597" y="519"/>
                </a:cubicBezTo>
                <a:cubicBezTo>
                  <a:pt x="592" y="534"/>
                  <a:pt x="595" y="545"/>
                  <a:pt x="603" y="558"/>
                </a:cubicBezTo>
                <a:cubicBezTo>
                  <a:pt x="605" y="570"/>
                  <a:pt x="606" y="577"/>
                  <a:pt x="609" y="588"/>
                </a:cubicBezTo>
                <a:cubicBezTo>
                  <a:pt x="611" y="594"/>
                  <a:pt x="615" y="606"/>
                  <a:pt x="615" y="606"/>
                </a:cubicBezTo>
                <a:cubicBezTo>
                  <a:pt x="613" y="646"/>
                  <a:pt x="613" y="681"/>
                  <a:pt x="591" y="714"/>
                </a:cubicBezTo>
                <a:cubicBezTo>
                  <a:pt x="590" y="719"/>
                  <a:pt x="592" y="726"/>
                  <a:pt x="588" y="729"/>
                </a:cubicBezTo>
                <a:cubicBezTo>
                  <a:pt x="580" y="736"/>
                  <a:pt x="488" y="738"/>
                  <a:pt x="480" y="738"/>
                </a:cubicBezTo>
                <a:cubicBezTo>
                  <a:pt x="435" y="753"/>
                  <a:pt x="412" y="728"/>
                  <a:pt x="378" y="726"/>
                </a:cubicBezTo>
                <a:cubicBezTo>
                  <a:pt x="330" y="723"/>
                  <a:pt x="282" y="724"/>
                  <a:pt x="234" y="723"/>
                </a:cubicBezTo>
                <a:cubicBezTo>
                  <a:pt x="186" y="711"/>
                  <a:pt x="201" y="708"/>
                  <a:pt x="135" y="705"/>
                </a:cubicBezTo>
                <a:cubicBezTo>
                  <a:pt x="125" y="702"/>
                  <a:pt x="108" y="690"/>
                  <a:pt x="108" y="690"/>
                </a:cubicBezTo>
                <a:cubicBezTo>
                  <a:pt x="104" y="678"/>
                  <a:pt x="100" y="673"/>
                  <a:pt x="90" y="666"/>
                </a:cubicBezTo>
                <a:cubicBezTo>
                  <a:pt x="76" y="644"/>
                  <a:pt x="83" y="653"/>
                  <a:pt x="69" y="639"/>
                </a:cubicBezTo>
                <a:cubicBezTo>
                  <a:pt x="62" y="618"/>
                  <a:pt x="68" y="625"/>
                  <a:pt x="54" y="615"/>
                </a:cubicBezTo>
                <a:cubicBezTo>
                  <a:pt x="47" y="605"/>
                  <a:pt x="40" y="602"/>
                  <a:pt x="36" y="591"/>
                </a:cubicBezTo>
                <a:cubicBezTo>
                  <a:pt x="42" y="569"/>
                  <a:pt x="46" y="585"/>
                  <a:pt x="54" y="567"/>
                </a:cubicBezTo>
                <a:cubicBezTo>
                  <a:pt x="57" y="561"/>
                  <a:pt x="60" y="549"/>
                  <a:pt x="60" y="549"/>
                </a:cubicBezTo>
                <a:cubicBezTo>
                  <a:pt x="63" y="520"/>
                  <a:pt x="62" y="499"/>
                  <a:pt x="54" y="468"/>
                </a:cubicBezTo>
                <a:cubicBezTo>
                  <a:pt x="53" y="465"/>
                  <a:pt x="57" y="463"/>
                  <a:pt x="54" y="462"/>
                </a:cubicBezTo>
                <a:cubicBezTo>
                  <a:pt x="38" y="455"/>
                  <a:pt x="29" y="444"/>
                  <a:pt x="15" y="435"/>
                </a:cubicBezTo>
                <a:cubicBezTo>
                  <a:pt x="9" y="426"/>
                  <a:pt x="6" y="417"/>
                  <a:pt x="0" y="408"/>
                </a:cubicBezTo>
                <a:cubicBezTo>
                  <a:pt x="14" y="350"/>
                  <a:pt x="67" y="368"/>
                  <a:pt x="120" y="366"/>
                </a:cubicBezTo>
                <a:cubicBezTo>
                  <a:pt x="130" y="363"/>
                  <a:pt x="147" y="351"/>
                  <a:pt x="147" y="351"/>
                </a:cubicBezTo>
                <a:cubicBezTo>
                  <a:pt x="151" y="335"/>
                  <a:pt x="157" y="324"/>
                  <a:pt x="171" y="315"/>
                </a:cubicBezTo>
                <a:cubicBezTo>
                  <a:pt x="173" y="309"/>
                  <a:pt x="175" y="303"/>
                  <a:pt x="177" y="297"/>
                </a:cubicBezTo>
                <a:cubicBezTo>
                  <a:pt x="178" y="294"/>
                  <a:pt x="180" y="288"/>
                  <a:pt x="180" y="288"/>
                </a:cubicBezTo>
                <a:cubicBezTo>
                  <a:pt x="179" y="272"/>
                  <a:pt x="179" y="256"/>
                  <a:pt x="177" y="240"/>
                </a:cubicBezTo>
                <a:cubicBezTo>
                  <a:pt x="175" y="219"/>
                  <a:pt x="146" y="209"/>
                  <a:pt x="135" y="192"/>
                </a:cubicBezTo>
                <a:cubicBezTo>
                  <a:pt x="141" y="174"/>
                  <a:pt x="135" y="163"/>
                  <a:pt x="120" y="153"/>
                </a:cubicBezTo>
                <a:cubicBezTo>
                  <a:pt x="127" y="133"/>
                  <a:pt x="145" y="132"/>
                  <a:pt x="162" y="126"/>
                </a:cubicBezTo>
                <a:cubicBezTo>
                  <a:pt x="175" y="106"/>
                  <a:pt x="177" y="77"/>
                  <a:pt x="156" y="63"/>
                </a:cubicBezTo>
                <a:cubicBezTo>
                  <a:pt x="142" y="41"/>
                  <a:pt x="149" y="50"/>
                  <a:pt x="135" y="36"/>
                </a:cubicBezTo>
                <a:cubicBezTo>
                  <a:pt x="142" y="3"/>
                  <a:pt x="167" y="26"/>
                  <a:pt x="192" y="9"/>
                </a:cubicBezTo>
                <a:cubicBezTo>
                  <a:pt x="215" y="17"/>
                  <a:pt x="205" y="22"/>
                  <a:pt x="216" y="0"/>
                </a:cubicBezTo>
                <a:close/>
              </a:path>
            </a:pathLst>
          </a:custGeom>
          <a:solidFill>
            <a:srgbClr val="0000FF">
              <a:alpha val="70000"/>
            </a:srgbClr>
          </a:solidFill>
          <a:ln w="9525">
            <a:solidFill>
              <a:srgbClr val="000000">
                <a:alpha val="0"/>
              </a:srgbClr>
            </a:solidFill>
            <a:round/>
          </a:ln>
          <a:effectLst/>
        </p:spPr>
        <p:txBody>
          <a:bodyPr/>
          <a:lstStyle/>
          <a:p>
            <a:endParaRPr lang="zh-CN" altLang="en-US"/>
          </a:p>
        </p:txBody>
      </p:sp>
      <p:sp>
        <p:nvSpPr>
          <p:cNvPr id="38" name="AutoShape 39"/>
          <p:cNvSpPr>
            <a:spLocks noChangeArrowheads="1"/>
          </p:cNvSpPr>
          <p:nvPr/>
        </p:nvSpPr>
        <p:spPr bwMode="auto">
          <a:xfrm>
            <a:off x="6981614" y="4346656"/>
            <a:ext cx="480483" cy="830104"/>
          </a:xfrm>
          <a:prstGeom prst="irregularSeal2">
            <a:avLst/>
          </a:prstGeom>
          <a:solidFill>
            <a:srgbClr val="FF0000"/>
          </a:solidFill>
          <a:ln w="9525">
            <a:noFill/>
            <a:miter lim="800000"/>
          </a:ln>
          <a:effectLst/>
        </p:spPr>
        <p:txBody>
          <a:bodyPr anchor="ctr">
            <a:spAutoFit/>
          </a:bodyPr>
          <a:lstStyle/>
          <a:p>
            <a:endParaRPr lang="zh-CN" altLang="en-US"/>
          </a:p>
        </p:txBody>
      </p:sp>
      <p:sp>
        <p:nvSpPr>
          <p:cNvPr id="39" name="Text Box 40"/>
          <p:cNvSpPr txBox="1">
            <a:spLocks noChangeArrowheads="1"/>
          </p:cNvSpPr>
          <p:nvPr/>
        </p:nvSpPr>
        <p:spPr bwMode="auto">
          <a:xfrm>
            <a:off x="5637531" y="4724401"/>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长沙</a:t>
            </a:r>
          </a:p>
        </p:txBody>
      </p:sp>
      <p:sp>
        <p:nvSpPr>
          <p:cNvPr id="40" name="Freeform 41"/>
          <p:cNvSpPr/>
          <p:nvPr/>
        </p:nvSpPr>
        <p:spPr bwMode="auto">
          <a:xfrm>
            <a:off x="6611197" y="3500439"/>
            <a:ext cx="1856317" cy="2185987"/>
          </a:xfrm>
          <a:custGeom>
            <a:avLst/>
            <a:gdLst/>
            <a:ahLst/>
            <a:cxnLst>
              <a:cxn ang="0">
                <a:pos x="469" y="13"/>
              </a:cxn>
              <a:cxn ang="0">
                <a:pos x="449" y="33"/>
              </a:cxn>
              <a:cxn ang="0">
                <a:pos x="417" y="77"/>
              </a:cxn>
              <a:cxn ang="0">
                <a:pos x="301" y="81"/>
              </a:cxn>
              <a:cxn ang="0">
                <a:pos x="213" y="77"/>
              </a:cxn>
              <a:cxn ang="0">
                <a:pos x="209" y="113"/>
              </a:cxn>
              <a:cxn ang="0">
                <a:pos x="233" y="149"/>
              </a:cxn>
              <a:cxn ang="0">
                <a:pos x="125" y="169"/>
              </a:cxn>
              <a:cxn ang="0">
                <a:pos x="73" y="281"/>
              </a:cxn>
              <a:cxn ang="0">
                <a:pos x="177" y="365"/>
              </a:cxn>
              <a:cxn ang="0">
                <a:pos x="153" y="477"/>
              </a:cxn>
              <a:cxn ang="0">
                <a:pos x="201" y="501"/>
              </a:cxn>
              <a:cxn ang="0">
                <a:pos x="253" y="657"/>
              </a:cxn>
              <a:cxn ang="0">
                <a:pos x="81" y="737"/>
              </a:cxn>
              <a:cxn ang="0">
                <a:pos x="25" y="769"/>
              </a:cxn>
              <a:cxn ang="0">
                <a:pos x="17" y="949"/>
              </a:cxn>
              <a:cxn ang="0">
                <a:pos x="29" y="1145"/>
              </a:cxn>
              <a:cxn ang="0">
                <a:pos x="101" y="1177"/>
              </a:cxn>
              <a:cxn ang="0">
                <a:pos x="121" y="1225"/>
              </a:cxn>
              <a:cxn ang="0">
                <a:pos x="133" y="1305"/>
              </a:cxn>
              <a:cxn ang="0">
                <a:pos x="273" y="1265"/>
              </a:cxn>
              <a:cxn ang="0">
                <a:pos x="341" y="1265"/>
              </a:cxn>
              <a:cxn ang="0">
                <a:pos x="381" y="1293"/>
              </a:cxn>
              <a:cxn ang="0">
                <a:pos x="429" y="1373"/>
              </a:cxn>
              <a:cxn ang="0">
                <a:pos x="501" y="1361"/>
              </a:cxn>
              <a:cxn ang="0">
                <a:pos x="577" y="1257"/>
              </a:cxn>
              <a:cxn ang="0">
                <a:pos x="641" y="1141"/>
              </a:cxn>
              <a:cxn ang="0">
                <a:pos x="677" y="1093"/>
              </a:cxn>
              <a:cxn ang="0">
                <a:pos x="693" y="1005"/>
              </a:cxn>
              <a:cxn ang="0">
                <a:pos x="721" y="917"/>
              </a:cxn>
              <a:cxn ang="0">
                <a:pos x="749" y="897"/>
              </a:cxn>
              <a:cxn ang="0">
                <a:pos x="733" y="877"/>
              </a:cxn>
              <a:cxn ang="0">
                <a:pos x="681" y="829"/>
              </a:cxn>
              <a:cxn ang="0">
                <a:pos x="725" y="849"/>
              </a:cxn>
              <a:cxn ang="0">
                <a:pos x="769" y="809"/>
              </a:cxn>
              <a:cxn ang="0">
                <a:pos x="829" y="789"/>
              </a:cxn>
              <a:cxn ang="0">
                <a:pos x="841" y="705"/>
              </a:cxn>
              <a:cxn ang="0">
                <a:pos x="849" y="621"/>
              </a:cxn>
              <a:cxn ang="0">
                <a:pos x="877" y="597"/>
              </a:cxn>
              <a:cxn ang="0">
                <a:pos x="789" y="529"/>
              </a:cxn>
              <a:cxn ang="0">
                <a:pos x="661" y="557"/>
              </a:cxn>
              <a:cxn ang="0">
                <a:pos x="729" y="509"/>
              </a:cxn>
              <a:cxn ang="0">
                <a:pos x="801" y="461"/>
              </a:cxn>
              <a:cxn ang="0">
                <a:pos x="805" y="429"/>
              </a:cxn>
              <a:cxn ang="0">
                <a:pos x="581" y="353"/>
              </a:cxn>
              <a:cxn ang="0">
                <a:pos x="609" y="341"/>
              </a:cxn>
              <a:cxn ang="0">
                <a:pos x="729" y="357"/>
              </a:cxn>
              <a:cxn ang="0">
                <a:pos x="757" y="401"/>
              </a:cxn>
              <a:cxn ang="0">
                <a:pos x="805" y="393"/>
              </a:cxn>
              <a:cxn ang="0">
                <a:pos x="813" y="349"/>
              </a:cxn>
              <a:cxn ang="0">
                <a:pos x="685" y="269"/>
              </a:cxn>
              <a:cxn ang="0">
                <a:pos x="633" y="149"/>
              </a:cxn>
              <a:cxn ang="0">
                <a:pos x="621" y="133"/>
              </a:cxn>
              <a:cxn ang="0">
                <a:pos x="517" y="69"/>
              </a:cxn>
              <a:cxn ang="0">
                <a:pos x="493" y="1"/>
              </a:cxn>
            </a:cxnLst>
            <a:rect l="0" t="0" r="r" b="b"/>
            <a:pathLst>
              <a:path w="877" h="1377">
                <a:moveTo>
                  <a:pt x="493" y="1"/>
                </a:moveTo>
                <a:cubicBezTo>
                  <a:pt x="486" y="6"/>
                  <a:pt x="476" y="7"/>
                  <a:pt x="469" y="13"/>
                </a:cubicBezTo>
                <a:cubicBezTo>
                  <a:pt x="465" y="16"/>
                  <a:pt x="464" y="22"/>
                  <a:pt x="461" y="25"/>
                </a:cubicBezTo>
                <a:cubicBezTo>
                  <a:pt x="458" y="28"/>
                  <a:pt x="453" y="30"/>
                  <a:pt x="449" y="33"/>
                </a:cubicBezTo>
                <a:cubicBezTo>
                  <a:pt x="440" y="46"/>
                  <a:pt x="428" y="51"/>
                  <a:pt x="421" y="65"/>
                </a:cubicBezTo>
                <a:cubicBezTo>
                  <a:pt x="419" y="69"/>
                  <a:pt x="420" y="75"/>
                  <a:pt x="417" y="77"/>
                </a:cubicBezTo>
                <a:cubicBezTo>
                  <a:pt x="410" y="82"/>
                  <a:pt x="393" y="85"/>
                  <a:pt x="393" y="85"/>
                </a:cubicBezTo>
                <a:cubicBezTo>
                  <a:pt x="356" y="82"/>
                  <a:pt x="336" y="69"/>
                  <a:pt x="301" y="81"/>
                </a:cubicBezTo>
                <a:cubicBezTo>
                  <a:pt x="278" y="76"/>
                  <a:pt x="253" y="62"/>
                  <a:pt x="233" y="49"/>
                </a:cubicBezTo>
                <a:cubicBezTo>
                  <a:pt x="213" y="56"/>
                  <a:pt x="222" y="49"/>
                  <a:pt x="213" y="77"/>
                </a:cubicBezTo>
                <a:cubicBezTo>
                  <a:pt x="210" y="87"/>
                  <a:pt x="191" y="82"/>
                  <a:pt x="181" y="85"/>
                </a:cubicBezTo>
                <a:cubicBezTo>
                  <a:pt x="186" y="106"/>
                  <a:pt x="192" y="102"/>
                  <a:pt x="209" y="113"/>
                </a:cubicBezTo>
                <a:cubicBezTo>
                  <a:pt x="214" y="121"/>
                  <a:pt x="220" y="129"/>
                  <a:pt x="225" y="137"/>
                </a:cubicBezTo>
                <a:cubicBezTo>
                  <a:pt x="228" y="141"/>
                  <a:pt x="233" y="149"/>
                  <a:pt x="233" y="149"/>
                </a:cubicBezTo>
                <a:cubicBezTo>
                  <a:pt x="228" y="183"/>
                  <a:pt x="228" y="183"/>
                  <a:pt x="197" y="189"/>
                </a:cubicBezTo>
                <a:cubicBezTo>
                  <a:pt x="164" y="211"/>
                  <a:pt x="153" y="178"/>
                  <a:pt x="125" y="169"/>
                </a:cubicBezTo>
                <a:cubicBezTo>
                  <a:pt x="109" y="193"/>
                  <a:pt x="109" y="220"/>
                  <a:pt x="93" y="245"/>
                </a:cubicBezTo>
                <a:cubicBezTo>
                  <a:pt x="84" y="281"/>
                  <a:pt x="95" y="274"/>
                  <a:pt x="73" y="281"/>
                </a:cubicBezTo>
                <a:cubicBezTo>
                  <a:pt x="40" y="330"/>
                  <a:pt x="112" y="334"/>
                  <a:pt x="145" y="337"/>
                </a:cubicBezTo>
                <a:cubicBezTo>
                  <a:pt x="173" y="356"/>
                  <a:pt x="164" y="345"/>
                  <a:pt x="177" y="365"/>
                </a:cubicBezTo>
                <a:cubicBezTo>
                  <a:pt x="174" y="408"/>
                  <a:pt x="183" y="421"/>
                  <a:pt x="153" y="441"/>
                </a:cubicBezTo>
                <a:cubicBezTo>
                  <a:pt x="149" y="452"/>
                  <a:pt x="143" y="465"/>
                  <a:pt x="153" y="477"/>
                </a:cubicBezTo>
                <a:cubicBezTo>
                  <a:pt x="159" y="483"/>
                  <a:pt x="170" y="480"/>
                  <a:pt x="177" y="485"/>
                </a:cubicBezTo>
                <a:cubicBezTo>
                  <a:pt x="185" y="490"/>
                  <a:pt x="201" y="501"/>
                  <a:pt x="201" y="501"/>
                </a:cubicBezTo>
                <a:cubicBezTo>
                  <a:pt x="228" y="541"/>
                  <a:pt x="193" y="620"/>
                  <a:pt x="217" y="641"/>
                </a:cubicBezTo>
                <a:cubicBezTo>
                  <a:pt x="227" y="650"/>
                  <a:pt x="242" y="650"/>
                  <a:pt x="253" y="657"/>
                </a:cubicBezTo>
                <a:cubicBezTo>
                  <a:pt x="213" y="684"/>
                  <a:pt x="161" y="654"/>
                  <a:pt x="121" y="681"/>
                </a:cubicBezTo>
                <a:cubicBezTo>
                  <a:pt x="108" y="700"/>
                  <a:pt x="100" y="724"/>
                  <a:pt x="81" y="737"/>
                </a:cubicBezTo>
                <a:cubicBezTo>
                  <a:pt x="80" y="741"/>
                  <a:pt x="80" y="747"/>
                  <a:pt x="77" y="749"/>
                </a:cubicBezTo>
                <a:cubicBezTo>
                  <a:pt x="69" y="755"/>
                  <a:pt x="35" y="766"/>
                  <a:pt x="25" y="769"/>
                </a:cubicBezTo>
                <a:cubicBezTo>
                  <a:pt x="0" y="807"/>
                  <a:pt x="9" y="829"/>
                  <a:pt x="33" y="865"/>
                </a:cubicBezTo>
                <a:cubicBezTo>
                  <a:pt x="30" y="906"/>
                  <a:pt x="36" y="920"/>
                  <a:pt x="17" y="949"/>
                </a:cubicBezTo>
                <a:cubicBezTo>
                  <a:pt x="14" y="1024"/>
                  <a:pt x="9" y="1055"/>
                  <a:pt x="17" y="1121"/>
                </a:cubicBezTo>
                <a:cubicBezTo>
                  <a:pt x="18" y="1127"/>
                  <a:pt x="24" y="1142"/>
                  <a:pt x="29" y="1145"/>
                </a:cubicBezTo>
                <a:cubicBezTo>
                  <a:pt x="37" y="1152"/>
                  <a:pt x="49" y="1192"/>
                  <a:pt x="61" y="1197"/>
                </a:cubicBezTo>
                <a:cubicBezTo>
                  <a:pt x="73" y="1202"/>
                  <a:pt x="92" y="1174"/>
                  <a:pt x="101" y="1177"/>
                </a:cubicBezTo>
                <a:cubicBezTo>
                  <a:pt x="114" y="1196"/>
                  <a:pt x="107" y="1184"/>
                  <a:pt x="117" y="1213"/>
                </a:cubicBezTo>
                <a:cubicBezTo>
                  <a:pt x="118" y="1217"/>
                  <a:pt x="121" y="1225"/>
                  <a:pt x="121" y="1225"/>
                </a:cubicBezTo>
                <a:cubicBezTo>
                  <a:pt x="116" y="1244"/>
                  <a:pt x="113" y="1250"/>
                  <a:pt x="97" y="1261"/>
                </a:cubicBezTo>
                <a:cubicBezTo>
                  <a:pt x="104" y="1300"/>
                  <a:pt x="98" y="1293"/>
                  <a:pt x="133" y="1305"/>
                </a:cubicBezTo>
                <a:cubicBezTo>
                  <a:pt x="161" y="1301"/>
                  <a:pt x="162" y="1281"/>
                  <a:pt x="185" y="1273"/>
                </a:cubicBezTo>
                <a:cubicBezTo>
                  <a:pt x="197" y="1237"/>
                  <a:pt x="237" y="1267"/>
                  <a:pt x="273" y="1265"/>
                </a:cubicBezTo>
                <a:cubicBezTo>
                  <a:pt x="295" y="1250"/>
                  <a:pt x="299" y="1253"/>
                  <a:pt x="329" y="1257"/>
                </a:cubicBezTo>
                <a:cubicBezTo>
                  <a:pt x="333" y="1260"/>
                  <a:pt x="338" y="1261"/>
                  <a:pt x="341" y="1265"/>
                </a:cubicBezTo>
                <a:cubicBezTo>
                  <a:pt x="344" y="1268"/>
                  <a:pt x="342" y="1275"/>
                  <a:pt x="345" y="1277"/>
                </a:cubicBezTo>
                <a:cubicBezTo>
                  <a:pt x="356" y="1285"/>
                  <a:pt x="370" y="1286"/>
                  <a:pt x="381" y="1293"/>
                </a:cubicBezTo>
                <a:cubicBezTo>
                  <a:pt x="388" y="1313"/>
                  <a:pt x="397" y="1327"/>
                  <a:pt x="409" y="1345"/>
                </a:cubicBezTo>
                <a:cubicBezTo>
                  <a:pt x="430" y="1377"/>
                  <a:pt x="403" y="1364"/>
                  <a:pt x="429" y="1373"/>
                </a:cubicBezTo>
                <a:cubicBezTo>
                  <a:pt x="445" y="1372"/>
                  <a:pt x="461" y="1372"/>
                  <a:pt x="477" y="1369"/>
                </a:cubicBezTo>
                <a:cubicBezTo>
                  <a:pt x="485" y="1368"/>
                  <a:pt x="501" y="1361"/>
                  <a:pt x="501" y="1361"/>
                </a:cubicBezTo>
                <a:cubicBezTo>
                  <a:pt x="532" y="1330"/>
                  <a:pt x="510" y="1319"/>
                  <a:pt x="521" y="1265"/>
                </a:cubicBezTo>
                <a:cubicBezTo>
                  <a:pt x="522" y="1260"/>
                  <a:pt x="560" y="1259"/>
                  <a:pt x="577" y="1257"/>
                </a:cubicBezTo>
                <a:cubicBezTo>
                  <a:pt x="592" y="1235"/>
                  <a:pt x="599" y="1216"/>
                  <a:pt x="621" y="1201"/>
                </a:cubicBezTo>
                <a:cubicBezTo>
                  <a:pt x="629" y="1178"/>
                  <a:pt x="614" y="1150"/>
                  <a:pt x="641" y="1141"/>
                </a:cubicBezTo>
                <a:cubicBezTo>
                  <a:pt x="643" y="1141"/>
                  <a:pt x="684" y="1150"/>
                  <a:pt x="689" y="1141"/>
                </a:cubicBezTo>
                <a:cubicBezTo>
                  <a:pt x="697" y="1127"/>
                  <a:pt x="677" y="1093"/>
                  <a:pt x="677" y="1093"/>
                </a:cubicBezTo>
                <a:cubicBezTo>
                  <a:pt x="680" y="1072"/>
                  <a:pt x="682" y="1050"/>
                  <a:pt x="685" y="1029"/>
                </a:cubicBezTo>
                <a:cubicBezTo>
                  <a:pt x="686" y="1021"/>
                  <a:pt x="693" y="1005"/>
                  <a:pt x="693" y="1005"/>
                </a:cubicBezTo>
                <a:cubicBezTo>
                  <a:pt x="695" y="987"/>
                  <a:pt x="695" y="958"/>
                  <a:pt x="705" y="941"/>
                </a:cubicBezTo>
                <a:cubicBezTo>
                  <a:pt x="710" y="933"/>
                  <a:pt x="718" y="926"/>
                  <a:pt x="721" y="917"/>
                </a:cubicBezTo>
                <a:cubicBezTo>
                  <a:pt x="722" y="913"/>
                  <a:pt x="722" y="907"/>
                  <a:pt x="725" y="905"/>
                </a:cubicBezTo>
                <a:cubicBezTo>
                  <a:pt x="732" y="900"/>
                  <a:pt x="749" y="897"/>
                  <a:pt x="749" y="897"/>
                </a:cubicBezTo>
                <a:cubicBezTo>
                  <a:pt x="752" y="893"/>
                  <a:pt x="760" y="889"/>
                  <a:pt x="757" y="885"/>
                </a:cubicBezTo>
                <a:cubicBezTo>
                  <a:pt x="752" y="878"/>
                  <a:pt x="740" y="882"/>
                  <a:pt x="733" y="877"/>
                </a:cubicBezTo>
                <a:cubicBezTo>
                  <a:pt x="725" y="872"/>
                  <a:pt x="709" y="861"/>
                  <a:pt x="709" y="861"/>
                </a:cubicBezTo>
                <a:cubicBezTo>
                  <a:pt x="700" y="848"/>
                  <a:pt x="690" y="842"/>
                  <a:pt x="681" y="829"/>
                </a:cubicBezTo>
                <a:cubicBezTo>
                  <a:pt x="681" y="823"/>
                  <a:pt x="702" y="830"/>
                  <a:pt x="709" y="833"/>
                </a:cubicBezTo>
                <a:cubicBezTo>
                  <a:pt x="716" y="836"/>
                  <a:pt x="719" y="847"/>
                  <a:pt x="725" y="849"/>
                </a:cubicBezTo>
                <a:cubicBezTo>
                  <a:pt x="732" y="848"/>
                  <a:pt x="740" y="850"/>
                  <a:pt x="745" y="845"/>
                </a:cubicBezTo>
                <a:cubicBezTo>
                  <a:pt x="761" y="829"/>
                  <a:pt x="736" y="820"/>
                  <a:pt x="769" y="809"/>
                </a:cubicBezTo>
                <a:cubicBezTo>
                  <a:pt x="778" y="795"/>
                  <a:pt x="781" y="785"/>
                  <a:pt x="793" y="773"/>
                </a:cubicBezTo>
                <a:cubicBezTo>
                  <a:pt x="806" y="777"/>
                  <a:pt x="816" y="785"/>
                  <a:pt x="829" y="789"/>
                </a:cubicBezTo>
                <a:cubicBezTo>
                  <a:pt x="824" y="721"/>
                  <a:pt x="833" y="745"/>
                  <a:pt x="801" y="713"/>
                </a:cubicBezTo>
                <a:cubicBezTo>
                  <a:pt x="814" y="709"/>
                  <a:pt x="832" y="715"/>
                  <a:pt x="841" y="705"/>
                </a:cubicBezTo>
                <a:cubicBezTo>
                  <a:pt x="855" y="689"/>
                  <a:pt x="827" y="668"/>
                  <a:pt x="817" y="665"/>
                </a:cubicBezTo>
                <a:cubicBezTo>
                  <a:pt x="845" y="623"/>
                  <a:pt x="867" y="684"/>
                  <a:pt x="849" y="621"/>
                </a:cubicBezTo>
                <a:cubicBezTo>
                  <a:pt x="831" y="627"/>
                  <a:pt x="830" y="637"/>
                  <a:pt x="813" y="625"/>
                </a:cubicBezTo>
                <a:cubicBezTo>
                  <a:pt x="800" y="587"/>
                  <a:pt x="849" y="599"/>
                  <a:pt x="877" y="597"/>
                </a:cubicBezTo>
                <a:cubicBezTo>
                  <a:pt x="871" y="547"/>
                  <a:pt x="872" y="558"/>
                  <a:pt x="821" y="553"/>
                </a:cubicBezTo>
                <a:cubicBezTo>
                  <a:pt x="807" y="544"/>
                  <a:pt x="799" y="543"/>
                  <a:pt x="789" y="529"/>
                </a:cubicBezTo>
                <a:cubicBezTo>
                  <a:pt x="768" y="532"/>
                  <a:pt x="758" y="534"/>
                  <a:pt x="741" y="545"/>
                </a:cubicBezTo>
                <a:cubicBezTo>
                  <a:pt x="722" y="574"/>
                  <a:pt x="699" y="560"/>
                  <a:pt x="661" y="557"/>
                </a:cubicBezTo>
                <a:cubicBezTo>
                  <a:pt x="668" y="537"/>
                  <a:pt x="680" y="540"/>
                  <a:pt x="701" y="537"/>
                </a:cubicBezTo>
                <a:cubicBezTo>
                  <a:pt x="712" y="527"/>
                  <a:pt x="720" y="516"/>
                  <a:pt x="729" y="509"/>
                </a:cubicBezTo>
                <a:cubicBezTo>
                  <a:pt x="738" y="502"/>
                  <a:pt x="745" y="501"/>
                  <a:pt x="757" y="493"/>
                </a:cubicBezTo>
                <a:cubicBezTo>
                  <a:pt x="779" y="486"/>
                  <a:pt x="784" y="466"/>
                  <a:pt x="801" y="461"/>
                </a:cubicBezTo>
                <a:cubicBezTo>
                  <a:pt x="810" y="458"/>
                  <a:pt x="820" y="458"/>
                  <a:pt x="829" y="457"/>
                </a:cubicBezTo>
                <a:cubicBezTo>
                  <a:pt x="820" y="443"/>
                  <a:pt x="821" y="434"/>
                  <a:pt x="805" y="429"/>
                </a:cubicBezTo>
                <a:cubicBezTo>
                  <a:pt x="765" y="389"/>
                  <a:pt x="739" y="367"/>
                  <a:pt x="681" y="361"/>
                </a:cubicBezTo>
                <a:cubicBezTo>
                  <a:pt x="655" y="344"/>
                  <a:pt x="613" y="357"/>
                  <a:pt x="581" y="353"/>
                </a:cubicBezTo>
                <a:cubicBezTo>
                  <a:pt x="578" y="349"/>
                  <a:pt x="572" y="346"/>
                  <a:pt x="573" y="341"/>
                </a:cubicBezTo>
                <a:cubicBezTo>
                  <a:pt x="576" y="329"/>
                  <a:pt x="597" y="340"/>
                  <a:pt x="609" y="341"/>
                </a:cubicBezTo>
                <a:cubicBezTo>
                  <a:pt x="628" y="343"/>
                  <a:pt x="646" y="344"/>
                  <a:pt x="665" y="345"/>
                </a:cubicBezTo>
                <a:cubicBezTo>
                  <a:pt x="702" y="357"/>
                  <a:pt x="681" y="352"/>
                  <a:pt x="729" y="357"/>
                </a:cubicBezTo>
                <a:cubicBezTo>
                  <a:pt x="745" y="362"/>
                  <a:pt x="744" y="371"/>
                  <a:pt x="753" y="385"/>
                </a:cubicBezTo>
                <a:cubicBezTo>
                  <a:pt x="754" y="390"/>
                  <a:pt x="762" y="401"/>
                  <a:pt x="757" y="401"/>
                </a:cubicBezTo>
                <a:cubicBezTo>
                  <a:pt x="747" y="401"/>
                  <a:pt x="733" y="385"/>
                  <a:pt x="733" y="385"/>
                </a:cubicBezTo>
                <a:cubicBezTo>
                  <a:pt x="756" y="377"/>
                  <a:pt x="795" y="362"/>
                  <a:pt x="805" y="393"/>
                </a:cubicBezTo>
                <a:cubicBezTo>
                  <a:pt x="817" y="392"/>
                  <a:pt x="831" y="395"/>
                  <a:pt x="841" y="389"/>
                </a:cubicBezTo>
                <a:cubicBezTo>
                  <a:pt x="853" y="382"/>
                  <a:pt x="818" y="353"/>
                  <a:pt x="813" y="349"/>
                </a:cubicBezTo>
                <a:cubicBezTo>
                  <a:pt x="806" y="327"/>
                  <a:pt x="787" y="308"/>
                  <a:pt x="765" y="301"/>
                </a:cubicBezTo>
                <a:cubicBezTo>
                  <a:pt x="732" y="268"/>
                  <a:pt x="738" y="274"/>
                  <a:pt x="685" y="269"/>
                </a:cubicBezTo>
                <a:cubicBezTo>
                  <a:pt x="675" y="238"/>
                  <a:pt x="682" y="204"/>
                  <a:pt x="653" y="185"/>
                </a:cubicBezTo>
                <a:cubicBezTo>
                  <a:pt x="639" y="164"/>
                  <a:pt x="651" y="167"/>
                  <a:pt x="633" y="149"/>
                </a:cubicBezTo>
                <a:cubicBezTo>
                  <a:pt x="637" y="146"/>
                  <a:pt x="628" y="130"/>
                  <a:pt x="633" y="129"/>
                </a:cubicBezTo>
                <a:cubicBezTo>
                  <a:pt x="637" y="128"/>
                  <a:pt x="619" y="137"/>
                  <a:pt x="621" y="133"/>
                </a:cubicBezTo>
                <a:cubicBezTo>
                  <a:pt x="632" y="104"/>
                  <a:pt x="593" y="84"/>
                  <a:pt x="573" y="77"/>
                </a:cubicBezTo>
                <a:cubicBezTo>
                  <a:pt x="543" y="81"/>
                  <a:pt x="539" y="84"/>
                  <a:pt x="517" y="69"/>
                </a:cubicBezTo>
                <a:cubicBezTo>
                  <a:pt x="485" y="21"/>
                  <a:pt x="513" y="71"/>
                  <a:pt x="497" y="17"/>
                </a:cubicBezTo>
                <a:cubicBezTo>
                  <a:pt x="492" y="0"/>
                  <a:pt x="484" y="10"/>
                  <a:pt x="493" y="1"/>
                </a:cubicBezTo>
                <a:close/>
              </a:path>
            </a:pathLst>
          </a:custGeom>
          <a:solidFill>
            <a:srgbClr val="0000FF">
              <a:alpha val="60001"/>
            </a:srgbClr>
          </a:solidFill>
          <a:ln w="25400">
            <a:solidFill>
              <a:srgbClr val="0000FF">
                <a:alpha val="70000"/>
              </a:srgbClr>
            </a:solidFill>
            <a:round/>
          </a:ln>
          <a:effectLst/>
        </p:spPr>
        <p:txBody>
          <a:bodyPr/>
          <a:lstStyle/>
          <a:p>
            <a:endParaRPr lang="zh-CN" altLang="en-US"/>
          </a:p>
        </p:txBody>
      </p:sp>
      <p:sp>
        <p:nvSpPr>
          <p:cNvPr id="41" name="AutoShape 42"/>
          <p:cNvSpPr>
            <a:spLocks noChangeArrowheads="1"/>
          </p:cNvSpPr>
          <p:nvPr/>
        </p:nvSpPr>
        <p:spPr bwMode="auto">
          <a:xfrm>
            <a:off x="7749964" y="4778456"/>
            <a:ext cx="480484" cy="830104"/>
          </a:xfrm>
          <a:prstGeom prst="irregularSeal2">
            <a:avLst/>
          </a:prstGeom>
          <a:solidFill>
            <a:srgbClr val="FF0000"/>
          </a:solidFill>
          <a:ln w="9525">
            <a:noFill/>
            <a:miter lim="800000"/>
          </a:ln>
          <a:effectLst/>
        </p:spPr>
        <p:txBody>
          <a:bodyPr anchor="ctr">
            <a:spAutoFit/>
          </a:bodyPr>
          <a:lstStyle/>
          <a:p>
            <a:endParaRPr lang="zh-CN" altLang="en-US"/>
          </a:p>
        </p:txBody>
      </p:sp>
      <p:sp>
        <p:nvSpPr>
          <p:cNvPr id="42" name="AutoShape 43"/>
          <p:cNvSpPr>
            <a:spLocks noChangeArrowheads="1"/>
          </p:cNvSpPr>
          <p:nvPr/>
        </p:nvSpPr>
        <p:spPr bwMode="auto">
          <a:xfrm>
            <a:off x="5349664" y="3265567"/>
            <a:ext cx="480484" cy="830104"/>
          </a:xfrm>
          <a:prstGeom prst="irregularSeal2">
            <a:avLst/>
          </a:prstGeom>
          <a:solidFill>
            <a:srgbClr val="FF0000"/>
          </a:solidFill>
          <a:ln w="9525">
            <a:noFill/>
            <a:miter lim="800000"/>
          </a:ln>
          <a:effectLst/>
        </p:spPr>
        <p:txBody>
          <a:bodyPr anchor="ctr">
            <a:spAutoFit/>
          </a:bodyPr>
          <a:lstStyle/>
          <a:p>
            <a:endParaRPr lang="zh-CN" altLang="en-US"/>
          </a:p>
        </p:txBody>
      </p:sp>
      <p:sp>
        <p:nvSpPr>
          <p:cNvPr id="43" name="Freeform 44"/>
          <p:cNvSpPr/>
          <p:nvPr/>
        </p:nvSpPr>
        <p:spPr bwMode="auto">
          <a:xfrm>
            <a:off x="4678681" y="1295401"/>
            <a:ext cx="2713567" cy="3070225"/>
          </a:xfrm>
          <a:custGeom>
            <a:avLst/>
            <a:gdLst/>
            <a:ahLst/>
            <a:cxnLst>
              <a:cxn ang="0">
                <a:pos x="246" y="561"/>
              </a:cxn>
              <a:cxn ang="0">
                <a:pos x="438" y="504"/>
              </a:cxn>
              <a:cxn ang="0">
                <a:pos x="468" y="474"/>
              </a:cxn>
              <a:cxn ang="0">
                <a:pos x="528" y="366"/>
              </a:cxn>
              <a:cxn ang="0">
                <a:pos x="588" y="273"/>
              </a:cxn>
              <a:cxn ang="0">
                <a:pos x="603" y="174"/>
              </a:cxn>
              <a:cxn ang="0">
                <a:pos x="597" y="117"/>
              </a:cxn>
              <a:cxn ang="0">
                <a:pos x="696" y="48"/>
              </a:cxn>
              <a:cxn ang="0">
                <a:pos x="798" y="84"/>
              </a:cxn>
              <a:cxn ang="0">
                <a:pos x="906" y="114"/>
              </a:cxn>
              <a:cxn ang="0">
                <a:pos x="984" y="60"/>
              </a:cxn>
              <a:cxn ang="0">
                <a:pos x="1086" y="66"/>
              </a:cxn>
              <a:cxn ang="0">
                <a:pos x="1176" y="72"/>
              </a:cxn>
              <a:cxn ang="0">
                <a:pos x="1242" y="30"/>
              </a:cxn>
              <a:cxn ang="0">
                <a:pos x="1279" y="34"/>
              </a:cxn>
              <a:cxn ang="0">
                <a:pos x="1248" y="138"/>
              </a:cxn>
              <a:cxn ang="0">
                <a:pos x="1201" y="230"/>
              </a:cxn>
              <a:cxn ang="0">
                <a:pos x="1127" y="384"/>
              </a:cxn>
              <a:cxn ang="0">
                <a:pos x="1047" y="417"/>
              </a:cxn>
              <a:cxn ang="0">
                <a:pos x="1047" y="507"/>
              </a:cxn>
              <a:cxn ang="0">
                <a:pos x="1062" y="549"/>
              </a:cxn>
              <a:cxn ang="0">
                <a:pos x="1017" y="636"/>
              </a:cxn>
              <a:cxn ang="0">
                <a:pos x="1026" y="708"/>
              </a:cxn>
              <a:cxn ang="0">
                <a:pos x="967" y="750"/>
              </a:cxn>
              <a:cxn ang="0">
                <a:pos x="893" y="754"/>
              </a:cxn>
              <a:cxn ang="0">
                <a:pos x="845" y="742"/>
              </a:cxn>
              <a:cxn ang="0">
                <a:pos x="822" y="816"/>
              </a:cxn>
              <a:cxn ang="0">
                <a:pos x="690" y="840"/>
              </a:cxn>
              <a:cxn ang="0">
                <a:pos x="648" y="915"/>
              </a:cxn>
              <a:cxn ang="0">
                <a:pos x="624" y="912"/>
              </a:cxn>
              <a:cxn ang="0">
                <a:pos x="552" y="894"/>
              </a:cxn>
              <a:cxn ang="0">
                <a:pos x="483" y="999"/>
              </a:cxn>
              <a:cxn ang="0">
                <a:pos x="432" y="1038"/>
              </a:cxn>
              <a:cxn ang="0">
                <a:pos x="390" y="1113"/>
              </a:cxn>
              <a:cxn ang="0">
                <a:pos x="357" y="1134"/>
              </a:cxn>
              <a:cxn ang="0">
                <a:pos x="234" y="1134"/>
              </a:cxn>
              <a:cxn ang="0">
                <a:pos x="222" y="1158"/>
              </a:cxn>
              <a:cxn ang="0">
                <a:pos x="252" y="1227"/>
              </a:cxn>
              <a:cxn ang="0">
                <a:pos x="294" y="1236"/>
              </a:cxn>
              <a:cxn ang="0">
                <a:pos x="345" y="1287"/>
              </a:cxn>
              <a:cxn ang="0">
                <a:pos x="348" y="1416"/>
              </a:cxn>
              <a:cxn ang="0">
                <a:pos x="288" y="1458"/>
              </a:cxn>
              <a:cxn ang="0">
                <a:pos x="234" y="1458"/>
              </a:cxn>
              <a:cxn ang="0">
                <a:pos x="192" y="1476"/>
              </a:cxn>
              <a:cxn ang="0">
                <a:pos x="156" y="1536"/>
              </a:cxn>
              <a:cxn ang="0">
                <a:pos x="144" y="1638"/>
              </a:cxn>
              <a:cxn ang="0">
                <a:pos x="81" y="1668"/>
              </a:cxn>
              <a:cxn ang="0">
                <a:pos x="21" y="1746"/>
              </a:cxn>
              <a:cxn ang="0">
                <a:pos x="3" y="1728"/>
              </a:cxn>
              <a:cxn ang="0">
                <a:pos x="3" y="1746"/>
              </a:cxn>
            </a:cxnLst>
            <a:rect l="0" t="0" r="r" b="b"/>
            <a:pathLst>
              <a:path w="1282" h="1934">
                <a:moveTo>
                  <a:pt x="0" y="594"/>
                </a:moveTo>
                <a:cubicBezTo>
                  <a:pt x="82" y="592"/>
                  <a:pt x="164" y="565"/>
                  <a:pt x="246" y="561"/>
                </a:cubicBezTo>
                <a:cubicBezTo>
                  <a:pt x="297" y="559"/>
                  <a:pt x="324" y="535"/>
                  <a:pt x="384" y="528"/>
                </a:cubicBezTo>
                <a:cubicBezTo>
                  <a:pt x="404" y="521"/>
                  <a:pt x="418" y="511"/>
                  <a:pt x="438" y="504"/>
                </a:cubicBezTo>
                <a:cubicBezTo>
                  <a:pt x="442" y="498"/>
                  <a:pt x="445" y="491"/>
                  <a:pt x="450" y="486"/>
                </a:cubicBezTo>
                <a:cubicBezTo>
                  <a:pt x="455" y="481"/>
                  <a:pt x="463" y="480"/>
                  <a:pt x="468" y="474"/>
                </a:cubicBezTo>
                <a:cubicBezTo>
                  <a:pt x="481" y="457"/>
                  <a:pt x="484" y="416"/>
                  <a:pt x="498" y="402"/>
                </a:cubicBezTo>
                <a:cubicBezTo>
                  <a:pt x="521" y="379"/>
                  <a:pt x="511" y="391"/>
                  <a:pt x="528" y="366"/>
                </a:cubicBezTo>
                <a:cubicBezTo>
                  <a:pt x="531" y="344"/>
                  <a:pt x="533" y="286"/>
                  <a:pt x="558" y="270"/>
                </a:cubicBezTo>
                <a:cubicBezTo>
                  <a:pt x="568" y="252"/>
                  <a:pt x="577" y="276"/>
                  <a:pt x="588" y="273"/>
                </a:cubicBezTo>
                <a:cubicBezTo>
                  <a:pt x="599" y="270"/>
                  <a:pt x="622" y="268"/>
                  <a:pt x="624" y="252"/>
                </a:cubicBezTo>
                <a:cubicBezTo>
                  <a:pt x="622" y="232"/>
                  <a:pt x="609" y="193"/>
                  <a:pt x="603" y="174"/>
                </a:cubicBezTo>
                <a:cubicBezTo>
                  <a:pt x="597" y="154"/>
                  <a:pt x="595" y="158"/>
                  <a:pt x="588" y="138"/>
                </a:cubicBezTo>
                <a:cubicBezTo>
                  <a:pt x="585" y="125"/>
                  <a:pt x="585" y="128"/>
                  <a:pt x="597" y="117"/>
                </a:cubicBezTo>
                <a:cubicBezTo>
                  <a:pt x="609" y="106"/>
                  <a:pt x="644" y="84"/>
                  <a:pt x="660" y="72"/>
                </a:cubicBezTo>
                <a:cubicBezTo>
                  <a:pt x="682" y="50"/>
                  <a:pt x="670" y="57"/>
                  <a:pt x="696" y="48"/>
                </a:cubicBezTo>
                <a:cubicBezTo>
                  <a:pt x="720" y="50"/>
                  <a:pt x="744" y="49"/>
                  <a:pt x="768" y="54"/>
                </a:cubicBezTo>
                <a:cubicBezTo>
                  <a:pt x="786" y="58"/>
                  <a:pt x="788" y="72"/>
                  <a:pt x="798" y="84"/>
                </a:cubicBezTo>
                <a:cubicBezTo>
                  <a:pt x="814" y="103"/>
                  <a:pt x="829" y="112"/>
                  <a:pt x="852" y="120"/>
                </a:cubicBezTo>
                <a:cubicBezTo>
                  <a:pt x="870" y="118"/>
                  <a:pt x="888" y="118"/>
                  <a:pt x="906" y="114"/>
                </a:cubicBezTo>
                <a:cubicBezTo>
                  <a:pt x="932" y="107"/>
                  <a:pt x="923" y="83"/>
                  <a:pt x="948" y="72"/>
                </a:cubicBezTo>
                <a:cubicBezTo>
                  <a:pt x="960" y="67"/>
                  <a:pt x="972" y="64"/>
                  <a:pt x="984" y="60"/>
                </a:cubicBezTo>
                <a:cubicBezTo>
                  <a:pt x="990" y="58"/>
                  <a:pt x="1002" y="54"/>
                  <a:pt x="1002" y="54"/>
                </a:cubicBezTo>
                <a:cubicBezTo>
                  <a:pt x="1019" y="52"/>
                  <a:pt x="1065" y="66"/>
                  <a:pt x="1086" y="66"/>
                </a:cubicBezTo>
                <a:cubicBezTo>
                  <a:pt x="1107" y="66"/>
                  <a:pt x="1116" y="50"/>
                  <a:pt x="1131" y="51"/>
                </a:cubicBezTo>
                <a:cubicBezTo>
                  <a:pt x="1146" y="52"/>
                  <a:pt x="1159" y="73"/>
                  <a:pt x="1176" y="72"/>
                </a:cubicBezTo>
                <a:cubicBezTo>
                  <a:pt x="1196" y="70"/>
                  <a:pt x="1219" y="56"/>
                  <a:pt x="1236" y="45"/>
                </a:cubicBezTo>
                <a:cubicBezTo>
                  <a:pt x="1246" y="38"/>
                  <a:pt x="1239" y="42"/>
                  <a:pt x="1242" y="30"/>
                </a:cubicBezTo>
                <a:cubicBezTo>
                  <a:pt x="1247" y="7"/>
                  <a:pt x="1246" y="13"/>
                  <a:pt x="1266" y="0"/>
                </a:cubicBezTo>
                <a:cubicBezTo>
                  <a:pt x="1271" y="0"/>
                  <a:pt x="1282" y="11"/>
                  <a:pt x="1279" y="34"/>
                </a:cubicBezTo>
                <a:cubicBezTo>
                  <a:pt x="1279" y="55"/>
                  <a:pt x="1272" y="111"/>
                  <a:pt x="1267" y="128"/>
                </a:cubicBezTo>
                <a:cubicBezTo>
                  <a:pt x="1262" y="145"/>
                  <a:pt x="1254" y="122"/>
                  <a:pt x="1248" y="138"/>
                </a:cubicBezTo>
                <a:cubicBezTo>
                  <a:pt x="1241" y="150"/>
                  <a:pt x="1238" y="213"/>
                  <a:pt x="1231" y="226"/>
                </a:cubicBezTo>
                <a:cubicBezTo>
                  <a:pt x="1223" y="241"/>
                  <a:pt x="1209" y="214"/>
                  <a:pt x="1201" y="230"/>
                </a:cubicBezTo>
                <a:cubicBezTo>
                  <a:pt x="1196" y="272"/>
                  <a:pt x="1218" y="299"/>
                  <a:pt x="1185" y="321"/>
                </a:cubicBezTo>
                <a:cubicBezTo>
                  <a:pt x="1155" y="367"/>
                  <a:pt x="1178" y="362"/>
                  <a:pt x="1127" y="384"/>
                </a:cubicBezTo>
                <a:cubicBezTo>
                  <a:pt x="1127" y="384"/>
                  <a:pt x="1092" y="387"/>
                  <a:pt x="1083" y="390"/>
                </a:cubicBezTo>
                <a:cubicBezTo>
                  <a:pt x="1071" y="394"/>
                  <a:pt x="1047" y="417"/>
                  <a:pt x="1047" y="417"/>
                </a:cubicBezTo>
                <a:cubicBezTo>
                  <a:pt x="1010" y="454"/>
                  <a:pt x="1025" y="430"/>
                  <a:pt x="1041" y="477"/>
                </a:cubicBezTo>
                <a:cubicBezTo>
                  <a:pt x="1037" y="492"/>
                  <a:pt x="1048" y="498"/>
                  <a:pt x="1047" y="507"/>
                </a:cubicBezTo>
                <a:cubicBezTo>
                  <a:pt x="1046" y="516"/>
                  <a:pt x="1030" y="521"/>
                  <a:pt x="1032" y="528"/>
                </a:cubicBezTo>
                <a:cubicBezTo>
                  <a:pt x="1033" y="537"/>
                  <a:pt x="1063" y="542"/>
                  <a:pt x="1062" y="549"/>
                </a:cubicBezTo>
                <a:cubicBezTo>
                  <a:pt x="1065" y="560"/>
                  <a:pt x="1057" y="583"/>
                  <a:pt x="1050" y="597"/>
                </a:cubicBezTo>
                <a:cubicBezTo>
                  <a:pt x="1048" y="604"/>
                  <a:pt x="1019" y="629"/>
                  <a:pt x="1017" y="636"/>
                </a:cubicBezTo>
                <a:cubicBezTo>
                  <a:pt x="1011" y="651"/>
                  <a:pt x="1002" y="636"/>
                  <a:pt x="1002" y="636"/>
                </a:cubicBezTo>
                <a:cubicBezTo>
                  <a:pt x="1001" y="648"/>
                  <a:pt x="1025" y="688"/>
                  <a:pt x="1026" y="708"/>
                </a:cubicBezTo>
                <a:cubicBezTo>
                  <a:pt x="1025" y="729"/>
                  <a:pt x="1009" y="753"/>
                  <a:pt x="999" y="760"/>
                </a:cubicBezTo>
                <a:cubicBezTo>
                  <a:pt x="990" y="765"/>
                  <a:pt x="978" y="756"/>
                  <a:pt x="967" y="750"/>
                </a:cubicBezTo>
                <a:cubicBezTo>
                  <a:pt x="956" y="744"/>
                  <a:pt x="945" y="721"/>
                  <a:pt x="933" y="722"/>
                </a:cubicBezTo>
                <a:cubicBezTo>
                  <a:pt x="910" y="730"/>
                  <a:pt x="916" y="746"/>
                  <a:pt x="893" y="754"/>
                </a:cubicBezTo>
                <a:cubicBezTo>
                  <a:pt x="883" y="756"/>
                  <a:pt x="880" y="749"/>
                  <a:pt x="871" y="746"/>
                </a:cubicBezTo>
                <a:cubicBezTo>
                  <a:pt x="863" y="744"/>
                  <a:pt x="849" y="735"/>
                  <a:pt x="845" y="742"/>
                </a:cubicBezTo>
                <a:cubicBezTo>
                  <a:pt x="836" y="751"/>
                  <a:pt x="849" y="786"/>
                  <a:pt x="849" y="786"/>
                </a:cubicBezTo>
                <a:cubicBezTo>
                  <a:pt x="847" y="800"/>
                  <a:pt x="829" y="804"/>
                  <a:pt x="822" y="816"/>
                </a:cubicBezTo>
                <a:cubicBezTo>
                  <a:pt x="818" y="823"/>
                  <a:pt x="806" y="820"/>
                  <a:pt x="798" y="822"/>
                </a:cubicBezTo>
                <a:cubicBezTo>
                  <a:pt x="730" y="842"/>
                  <a:pt x="792" y="832"/>
                  <a:pt x="690" y="840"/>
                </a:cubicBezTo>
                <a:cubicBezTo>
                  <a:pt x="679" y="847"/>
                  <a:pt x="687" y="867"/>
                  <a:pt x="678" y="876"/>
                </a:cubicBezTo>
                <a:cubicBezTo>
                  <a:pt x="674" y="880"/>
                  <a:pt x="652" y="910"/>
                  <a:pt x="648" y="915"/>
                </a:cubicBezTo>
                <a:cubicBezTo>
                  <a:pt x="643" y="921"/>
                  <a:pt x="636" y="884"/>
                  <a:pt x="630" y="888"/>
                </a:cubicBezTo>
                <a:cubicBezTo>
                  <a:pt x="628" y="896"/>
                  <a:pt x="629" y="906"/>
                  <a:pt x="624" y="912"/>
                </a:cubicBezTo>
                <a:cubicBezTo>
                  <a:pt x="616" y="916"/>
                  <a:pt x="597" y="906"/>
                  <a:pt x="585" y="903"/>
                </a:cubicBezTo>
                <a:cubicBezTo>
                  <a:pt x="573" y="900"/>
                  <a:pt x="568" y="887"/>
                  <a:pt x="552" y="894"/>
                </a:cubicBezTo>
                <a:cubicBezTo>
                  <a:pt x="512" y="902"/>
                  <a:pt x="523" y="920"/>
                  <a:pt x="486" y="945"/>
                </a:cubicBezTo>
                <a:cubicBezTo>
                  <a:pt x="475" y="952"/>
                  <a:pt x="483" y="999"/>
                  <a:pt x="483" y="999"/>
                </a:cubicBezTo>
                <a:cubicBezTo>
                  <a:pt x="516" y="1010"/>
                  <a:pt x="462" y="997"/>
                  <a:pt x="447" y="1020"/>
                </a:cubicBezTo>
                <a:cubicBezTo>
                  <a:pt x="445" y="1034"/>
                  <a:pt x="441" y="1027"/>
                  <a:pt x="432" y="1038"/>
                </a:cubicBezTo>
                <a:cubicBezTo>
                  <a:pt x="420" y="1054"/>
                  <a:pt x="394" y="1051"/>
                  <a:pt x="378" y="1062"/>
                </a:cubicBezTo>
                <a:cubicBezTo>
                  <a:pt x="374" y="1074"/>
                  <a:pt x="394" y="1101"/>
                  <a:pt x="390" y="1113"/>
                </a:cubicBezTo>
                <a:cubicBezTo>
                  <a:pt x="387" y="1120"/>
                  <a:pt x="379" y="1120"/>
                  <a:pt x="372" y="1119"/>
                </a:cubicBezTo>
                <a:cubicBezTo>
                  <a:pt x="367" y="1122"/>
                  <a:pt x="365" y="1129"/>
                  <a:pt x="357" y="1134"/>
                </a:cubicBezTo>
                <a:cubicBezTo>
                  <a:pt x="349" y="1134"/>
                  <a:pt x="347" y="1149"/>
                  <a:pt x="327" y="1149"/>
                </a:cubicBezTo>
                <a:cubicBezTo>
                  <a:pt x="307" y="1149"/>
                  <a:pt x="252" y="1135"/>
                  <a:pt x="234" y="1134"/>
                </a:cubicBezTo>
                <a:cubicBezTo>
                  <a:pt x="228" y="1136"/>
                  <a:pt x="219" y="1134"/>
                  <a:pt x="216" y="1140"/>
                </a:cubicBezTo>
                <a:cubicBezTo>
                  <a:pt x="213" y="1146"/>
                  <a:pt x="221" y="1152"/>
                  <a:pt x="222" y="1158"/>
                </a:cubicBezTo>
                <a:cubicBezTo>
                  <a:pt x="223" y="1163"/>
                  <a:pt x="242" y="1162"/>
                  <a:pt x="243" y="1176"/>
                </a:cubicBezTo>
                <a:cubicBezTo>
                  <a:pt x="248" y="1187"/>
                  <a:pt x="225" y="1227"/>
                  <a:pt x="252" y="1227"/>
                </a:cubicBezTo>
                <a:cubicBezTo>
                  <a:pt x="260" y="1241"/>
                  <a:pt x="260" y="1246"/>
                  <a:pt x="276" y="1248"/>
                </a:cubicBezTo>
                <a:cubicBezTo>
                  <a:pt x="283" y="1252"/>
                  <a:pt x="288" y="1235"/>
                  <a:pt x="294" y="1236"/>
                </a:cubicBezTo>
                <a:cubicBezTo>
                  <a:pt x="300" y="1237"/>
                  <a:pt x="304" y="1246"/>
                  <a:pt x="312" y="1254"/>
                </a:cubicBezTo>
                <a:cubicBezTo>
                  <a:pt x="319" y="1260"/>
                  <a:pt x="339" y="1260"/>
                  <a:pt x="345" y="1287"/>
                </a:cubicBezTo>
                <a:cubicBezTo>
                  <a:pt x="348" y="1307"/>
                  <a:pt x="330" y="1356"/>
                  <a:pt x="330" y="1377"/>
                </a:cubicBezTo>
                <a:cubicBezTo>
                  <a:pt x="330" y="1398"/>
                  <a:pt x="346" y="1402"/>
                  <a:pt x="348" y="1416"/>
                </a:cubicBezTo>
                <a:cubicBezTo>
                  <a:pt x="346" y="1432"/>
                  <a:pt x="355" y="1455"/>
                  <a:pt x="342" y="1464"/>
                </a:cubicBezTo>
                <a:cubicBezTo>
                  <a:pt x="327" y="1474"/>
                  <a:pt x="306" y="1462"/>
                  <a:pt x="288" y="1458"/>
                </a:cubicBezTo>
                <a:cubicBezTo>
                  <a:pt x="276" y="1456"/>
                  <a:pt x="255" y="1494"/>
                  <a:pt x="255" y="1494"/>
                </a:cubicBezTo>
                <a:cubicBezTo>
                  <a:pt x="249" y="1498"/>
                  <a:pt x="237" y="1452"/>
                  <a:pt x="234" y="1458"/>
                </a:cubicBezTo>
                <a:cubicBezTo>
                  <a:pt x="229" y="1469"/>
                  <a:pt x="218" y="1461"/>
                  <a:pt x="210" y="1470"/>
                </a:cubicBezTo>
                <a:cubicBezTo>
                  <a:pt x="206" y="1475"/>
                  <a:pt x="205" y="1485"/>
                  <a:pt x="192" y="1476"/>
                </a:cubicBezTo>
                <a:cubicBezTo>
                  <a:pt x="162" y="1486"/>
                  <a:pt x="176" y="1476"/>
                  <a:pt x="162" y="1518"/>
                </a:cubicBezTo>
                <a:cubicBezTo>
                  <a:pt x="160" y="1524"/>
                  <a:pt x="156" y="1536"/>
                  <a:pt x="156" y="1536"/>
                </a:cubicBezTo>
                <a:cubicBezTo>
                  <a:pt x="154" y="1556"/>
                  <a:pt x="164" y="1581"/>
                  <a:pt x="150" y="1596"/>
                </a:cubicBezTo>
                <a:cubicBezTo>
                  <a:pt x="146" y="1607"/>
                  <a:pt x="153" y="1637"/>
                  <a:pt x="144" y="1638"/>
                </a:cubicBezTo>
                <a:cubicBezTo>
                  <a:pt x="135" y="1648"/>
                  <a:pt x="106" y="1648"/>
                  <a:pt x="96" y="1653"/>
                </a:cubicBezTo>
                <a:cubicBezTo>
                  <a:pt x="89" y="1655"/>
                  <a:pt x="85" y="1662"/>
                  <a:pt x="81" y="1668"/>
                </a:cubicBezTo>
                <a:cubicBezTo>
                  <a:pt x="76" y="1754"/>
                  <a:pt x="101" y="1718"/>
                  <a:pt x="36" y="1734"/>
                </a:cubicBezTo>
                <a:cubicBezTo>
                  <a:pt x="24" y="1760"/>
                  <a:pt x="26" y="1744"/>
                  <a:pt x="21" y="1746"/>
                </a:cubicBezTo>
                <a:cubicBezTo>
                  <a:pt x="17" y="1747"/>
                  <a:pt x="15" y="1746"/>
                  <a:pt x="12" y="1743"/>
                </a:cubicBezTo>
                <a:cubicBezTo>
                  <a:pt x="9" y="1740"/>
                  <a:pt x="4" y="1731"/>
                  <a:pt x="3" y="1728"/>
                </a:cubicBezTo>
                <a:cubicBezTo>
                  <a:pt x="2" y="1725"/>
                  <a:pt x="6" y="1722"/>
                  <a:pt x="6" y="1725"/>
                </a:cubicBezTo>
                <a:cubicBezTo>
                  <a:pt x="6" y="1728"/>
                  <a:pt x="4" y="1934"/>
                  <a:pt x="3" y="1746"/>
                </a:cubicBezTo>
                <a:cubicBezTo>
                  <a:pt x="2" y="1558"/>
                  <a:pt x="1" y="834"/>
                  <a:pt x="0" y="594"/>
                </a:cubicBezTo>
                <a:close/>
              </a:path>
            </a:pathLst>
          </a:custGeom>
          <a:solidFill>
            <a:srgbClr val="0000FF">
              <a:alpha val="60001"/>
            </a:srgbClr>
          </a:solidFill>
          <a:ln w="25400">
            <a:solidFill>
              <a:srgbClr val="0000FF">
                <a:alpha val="70000"/>
              </a:srgbClr>
            </a:solidFill>
            <a:round/>
          </a:ln>
          <a:effectLst/>
        </p:spPr>
        <p:txBody>
          <a:bodyPr/>
          <a:lstStyle/>
          <a:p>
            <a:endParaRPr lang="zh-CN" altLang="en-US"/>
          </a:p>
        </p:txBody>
      </p:sp>
      <p:sp>
        <p:nvSpPr>
          <p:cNvPr id="44" name="Freeform 45"/>
          <p:cNvSpPr/>
          <p:nvPr/>
        </p:nvSpPr>
        <p:spPr bwMode="auto">
          <a:xfrm>
            <a:off x="4828964" y="2708275"/>
            <a:ext cx="1098551" cy="1531938"/>
          </a:xfrm>
          <a:custGeom>
            <a:avLst/>
            <a:gdLst/>
            <a:ahLst/>
            <a:cxnLst>
              <a:cxn ang="0">
                <a:pos x="510" y="52"/>
              </a:cxn>
              <a:cxn ang="0">
                <a:pos x="489" y="151"/>
              </a:cxn>
              <a:cxn ang="0">
                <a:pos x="498" y="289"/>
              </a:cxn>
              <a:cxn ang="0">
                <a:pos x="480" y="358"/>
              </a:cxn>
              <a:cxn ang="0">
                <a:pos x="474" y="526"/>
              </a:cxn>
              <a:cxn ang="0">
                <a:pos x="435" y="619"/>
              </a:cxn>
              <a:cxn ang="0">
                <a:pos x="462" y="718"/>
              </a:cxn>
              <a:cxn ang="0">
                <a:pos x="462" y="757"/>
              </a:cxn>
              <a:cxn ang="0">
                <a:pos x="420" y="808"/>
              </a:cxn>
              <a:cxn ang="0">
                <a:pos x="399" y="880"/>
              </a:cxn>
              <a:cxn ang="0">
                <a:pos x="408" y="946"/>
              </a:cxn>
              <a:cxn ang="0">
                <a:pos x="339" y="928"/>
              </a:cxn>
              <a:cxn ang="0">
                <a:pos x="315" y="892"/>
              </a:cxn>
              <a:cxn ang="0">
                <a:pos x="285" y="889"/>
              </a:cxn>
              <a:cxn ang="0">
                <a:pos x="237" y="898"/>
              </a:cxn>
              <a:cxn ang="0">
                <a:pos x="168" y="847"/>
              </a:cxn>
              <a:cxn ang="0">
                <a:pos x="69" y="838"/>
              </a:cxn>
              <a:cxn ang="0">
                <a:pos x="0" y="790"/>
              </a:cxn>
              <a:cxn ang="0">
                <a:pos x="78" y="724"/>
              </a:cxn>
              <a:cxn ang="0">
                <a:pos x="120" y="592"/>
              </a:cxn>
              <a:cxn ang="0">
                <a:pos x="165" y="595"/>
              </a:cxn>
              <a:cxn ang="0">
                <a:pos x="246" y="580"/>
              </a:cxn>
              <a:cxn ang="0">
                <a:pos x="279" y="514"/>
              </a:cxn>
              <a:cxn ang="0">
                <a:pos x="273" y="424"/>
              </a:cxn>
              <a:cxn ang="0">
                <a:pos x="261" y="373"/>
              </a:cxn>
              <a:cxn ang="0">
                <a:pos x="201" y="355"/>
              </a:cxn>
              <a:cxn ang="0">
                <a:pos x="165" y="295"/>
              </a:cxn>
              <a:cxn ang="0">
                <a:pos x="297" y="241"/>
              </a:cxn>
              <a:cxn ang="0">
                <a:pos x="303" y="178"/>
              </a:cxn>
              <a:cxn ang="0">
                <a:pos x="372" y="145"/>
              </a:cxn>
              <a:cxn ang="0">
                <a:pos x="414" y="100"/>
              </a:cxn>
              <a:cxn ang="0">
                <a:pos x="438" y="37"/>
              </a:cxn>
              <a:cxn ang="0">
                <a:pos x="483" y="1"/>
              </a:cxn>
              <a:cxn ang="0">
                <a:pos x="510" y="1"/>
              </a:cxn>
            </a:cxnLst>
            <a:rect l="0" t="0" r="r" b="b"/>
            <a:pathLst>
              <a:path w="519" h="965">
                <a:moveTo>
                  <a:pt x="510" y="1"/>
                </a:moveTo>
                <a:cubicBezTo>
                  <a:pt x="512" y="9"/>
                  <a:pt x="509" y="30"/>
                  <a:pt x="510" y="52"/>
                </a:cubicBezTo>
                <a:cubicBezTo>
                  <a:pt x="511" y="74"/>
                  <a:pt x="519" y="120"/>
                  <a:pt x="516" y="136"/>
                </a:cubicBezTo>
                <a:cubicBezTo>
                  <a:pt x="516" y="140"/>
                  <a:pt x="492" y="149"/>
                  <a:pt x="489" y="151"/>
                </a:cubicBezTo>
                <a:cubicBezTo>
                  <a:pt x="472" y="202"/>
                  <a:pt x="475" y="131"/>
                  <a:pt x="483" y="262"/>
                </a:cubicBezTo>
                <a:cubicBezTo>
                  <a:pt x="484" y="272"/>
                  <a:pt x="498" y="289"/>
                  <a:pt x="498" y="289"/>
                </a:cubicBezTo>
                <a:cubicBezTo>
                  <a:pt x="497" y="297"/>
                  <a:pt x="498" y="319"/>
                  <a:pt x="492" y="331"/>
                </a:cubicBezTo>
                <a:cubicBezTo>
                  <a:pt x="488" y="340"/>
                  <a:pt x="480" y="358"/>
                  <a:pt x="480" y="358"/>
                </a:cubicBezTo>
                <a:cubicBezTo>
                  <a:pt x="479" y="376"/>
                  <a:pt x="478" y="394"/>
                  <a:pt x="477" y="412"/>
                </a:cubicBezTo>
                <a:cubicBezTo>
                  <a:pt x="476" y="450"/>
                  <a:pt x="476" y="488"/>
                  <a:pt x="474" y="526"/>
                </a:cubicBezTo>
                <a:cubicBezTo>
                  <a:pt x="473" y="544"/>
                  <a:pt x="456" y="557"/>
                  <a:pt x="450" y="574"/>
                </a:cubicBezTo>
                <a:cubicBezTo>
                  <a:pt x="445" y="625"/>
                  <a:pt x="445" y="588"/>
                  <a:pt x="435" y="619"/>
                </a:cubicBezTo>
                <a:cubicBezTo>
                  <a:pt x="438" y="651"/>
                  <a:pt x="436" y="666"/>
                  <a:pt x="453" y="691"/>
                </a:cubicBezTo>
                <a:cubicBezTo>
                  <a:pt x="453" y="691"/>
                  <a:pt x="460" y="713"/>
                  <a:pt x="462" y="718"/>
                </a:cubicBezTo>
                <a:cubicBezTo>
                  <a:pt x="463" y="721"/>
                  <a:pt x="465" y="727"/>
                  <a:pt x="465" y="727"/>
                </a:cubicBezTo>
                <a:cubicBezTo>
                  <a:pt x="464" y="737"/>
                  <a:pt x="468" y="749"/>
                  <a:pt x="462" y="757"/>
                </a:cubicBezTo>
                <a:cubicBezTo>
                  <a:pt x="462" y="757"/>
                  <a:pt x="415" y="765"/>
                  <a:pt x="411" y="766"/>
                </a:cubicBezTo>
                <a:cubicBezTo>
                  <a:pt x="391" y="786"/>
                  <a:pt x="404" y="792"/>
                  <a:pt x="420" y="808"/>
                </a:cubicBezTo>
                <a:cubicBezTo>
                  <a:pt x="425" y="823"/>
                  <a:pt x="431" y="815"/>
                  <a:pt x="435" y="832"/>
                </a:cubicBezTo>
                <a:cubicBezTo>
                  <a:pt x="430" y="901"/>
                  <a:pt x="442" y="851"/>
                  <a:pt x="399" y="880"/>
                </a:cubicBezTo>
                <a:cubicBezTo>
                  <a:pt x="400" y="896"/>
                  <a:pt x="400" y="912"/>
                  <a:pt x="402" y="928"/>
                </a:cubicBezTo>
                <a:cubicBezTo>
                  <a:pt x="403" y="934"/>
                  <a:pt x="408" y="946"/>
                  <a:pt x="408" y="946"/>
                </a:cubicBezTo>
                <a:cubicBezTo>
                  <a:pt x="403" y="965"/>
                  <a:pt x="394" y="959"/>
                  <a:pt x="378" y="964"/>
                </a:cubicBezTo>
                <a:cubicBezTo>
                  <a:pt x="360" y="960"/>
                  <a:pt x="355" y="939"/>
                  <a:pt x="339" y="928"/>
                </a:cubicBezTo>
                <a:cubicBezTo>
                  <a:pt x="325" y="906"/>
                  <a:pt x="332" y="915"/>
                  <a:pt x="318" y="901"/>
                </a:cubicBezTo>
                <a:cubicBezTo>
                  <a:pt x="317" y="898"/>
                  <a:pt x="318" y="894"/>
                  <a:pt x="315" y="892"/>
                </a:cubicBezTo>
                <a:cubicBezTo>
                  <a:pt x="310" y="888"/>
                  <a:pt x="297" y="886"/>
                  <a:pt x="297" y="886"/>
                </a:cubicBezTo>
                <a:cubicBezTo>
                  <a:pt x="293" y="887"/>
                  <a:pt x="289" y="888"/>
                  <a:pt x="285" y="889"/>
                </a:cubicBezTo>
                <a:cubicBezTo>
                  <a:pt x="275" y="890"/>
                  <a:pt x="265" y="890"/>
                  <a:pt x="255" y="892"/>
                </a:cubicBezTo>
                <a:cubicBezTo>
                  <a:pt x="249" y="893"/>
                  <a:pt x="237" y="898"/>
                  <a:pt x="237" y="898"/>
                </a:cubicBezTo>
                <a:cubicBezTo>
                  <a:pt x="228" y="889"/>
                  <a:pt x="223" y="881"/>
                  <a:pt x="213" y="874"/>
                </a:cubicBezTo>
                <a:cubicBezTo>
                  <a:pt x="205" y="849"/>
                  <a:pt x="194" y="850"/>
                  <a:pt x="168" y="847"/>
                </a:cubicBezTo>
                <a:cubicBezTo>
                  <a:pt x="160" y="847"/>
                  <a:pt x="95" y="854"/>
                  <a:pt x="75" y="847"/>
                </a:cubicBezTo>
                <a:cubicBezTo>
                  <a:pt x="72" y="846"/>
                  <a:pt x="72" y="840"/>
                  <a:pt x="69" y="838"/>
                </a:cubicBezTo>
                <a:cubicBezTo>
                  <a:pt x="53" y="824"/>
                  <a:pt x="39" y="818"/>
                  <a:pt x="18" y="814"/>
                </a:cubicBezTo>
                <a:cubicBezTo>
                  <a:pt x="7" y="807"/>
                  <a:pt x="7" y="801"/>
                  <a:pt x="0" y="790"/>
                </a:cubicBezTo>
                <a:cubicBezTo>
                  <a:pt x="8" y="766"/>
                  <a:pt x="42" y="765"/>
                  <a:pt x="63" y="751"/>
                </a:cubicBezTo>
                <a:cubicBezTo>
                  <a:pt x="69" y="742"/>
                  <a:pt x="72" y="733"/>
                  <a:pt x="78" y="724"/>
                </a:cubicBezTo>
                <a:cubicBezTo>
                  <a:pt x="82" y="685"/>
                  <a:pt x="74" y="638"/>
                  <a:pt x="87" y="601"/>
                </a:cubicBezTo>
                <a:cubicBezTo>
                  <a:pt x="91" y="590"/>
                  <a:pt x="109" y="593"/>
                  <a:pt x="120" y="592"/>
                </a:cubicBezTo>
                <a:cubicBezTo>
                  <a:pt x="130" y="590"/>
                  <a:pt x="143" y="574"/>
                  <a:pt x="150" y="574"/>
                </a:cubicBezTo>
                <a:cubicBezTo>
                  <a:pt x="157" y="574"/>
                  <a:pt x="156" y="597"/>
                  <a:pt x="165" y="595"/>
                </a:cubicBezTo>
                <a:cubicBezTo>
                  <a:pt x="207" y="591"/>
                  <a:pt x="197" y="593"/>
                  <a:pt x="207" y="562"/>
                </a:cubicBezTo>
                <a:cubicBezTo>
                  <a:pt x="220" y="557"/>
                  <a:pt x="234" y="580"/>
                  <a:pt x="246" y="580"/>
                </a:cubicBezTo>
                <a:cubicBezTo>
                  <a:pt x="258" y="580"/>
                  <a:pt x="277" y="576"/>
                  <a:pt x="282" y="565"/>
                </a:cubicBezTo>
                <a:cubicBezTo>
                  <a:pt x="281" y="548"/>
                  <a:pt x="282" y="531"/>
                  <a:pt x="279" y="514"/>
                </a:cubicBezTo>
                <a:cubicBezTo>
                  <a:pt x="277" y="503"/>
                  <a:pt x="255" y="493"/>
                  <a:pt x="255" y="493"/>
                </a:cubicBezTo>
                <a:cubicBezTo>
                  <a:pt x="248" y="472"/>
                  <a:pt x="261" y="442"/>
                  <a:pt x="273" y="424"/>
                </a:cubicBezTo>
                <a:cubicBezTo>
                  <a:pt x="272" y="409"/>
                  <a:pt x="273" y="394"/>
                  <a:pt x="270" y="379"/>
                </a:cubicBezTo>
                <a:cubicBezTo>
                  <a:pt x="269" y="375"/>
                  <a:pt x="264" y="376"/>
                  <a:pt x="261" y="373"/>
                </a:cubicBezTo>
                <a:cubicBezTo>
                  <a:pt x="254" y="370"/>
                  <a:pt x="235" y="346"/>
                  <a:pt x="225" y="343"/>
                </a:cubicBezTo>
                <a:cubicBezTo>
                  <a:pt x="215" y="340"/>
                  <a:pt x="209" y="356"/>
                  <a:pt x="201" y="355"/>
                </a:cubicBezTo>
                <a:cubicBezTo>
                  <a:pt x="193" y="354"/>
                  <a:pt x="180" y="347"/>
                  <a:pt x="174" y="337"/>
                </a:cubicBezTo>
                <a:cubicBezTo>
                  <a:pt x="156" y="325"/>
                  <a:pt x="162" y="318"/>
                  <a:pt x="165" y="295"/>
                </a:cubicBezTo>
                <a:cubicBezTo>
                  <a:pt x="163" y="281"/>
                  <a:pt x="157" y="264"/>
                  <a:pt x="162" y="250"/>
                </a:cubicBezTo>
                <a:cubicBezTo>
                  <a:pt x="196" y="251"/>
                  <a:pt x="260" y="266"/>
                  <a:pt x="297" y="241"/>
                </a:cubicBezTo>
                <a:cubicBezTo>
                  <a:pt x="300" y="231"/>
                  <a:pt x="318" y="224"/>
                  <a:pt x="321" y="214"/>
                </a:cubicBezTo>
                <a:cubicBezTo>
                  <a:pt x="317" y="201"/>
                  <a:pt x="307" y="191"/>
                  <a:pt x="303" y="178"/>
                </a:cubicBezTo>
                <a:cubicBezTo>
                  <a:pt x="309" y="160"/>
                  <a:pt x="328" y="160"/>
                  <a:pt x="345" y="154"/>
                </a:cubicBezTo>
                <a:cubicBezTo>
                  <a:pt x="354" y="151"/>
                  <a:pt x="372" y="145"/>
                  <a:pt x="372" y="145"/>
                </a:cubicBezTo>
                <a:cubicBezTo>
                  <a:pt x="382" y="135"/>
                  <a:pt x="395" y="124"/>
                  <a:pt x="408" y="118"/>
                </a:cubicBezTo>
                <a:cubicBezTo>
                  <a:pt x="410" y="112"/>
                  <a:pt x="414" y="106"/>
                  <a:pt x="414" y="100"/>
                </a:cubicBezTo>
                <a:cubicBezTo>
                  <a:pt x="415" y="81"/>
                  <a:pt x="412" y="61"/>
                  <a:pt x="417" y="43"/>
                </a:cubicBezTo>
                <a:cubicBezTo>
                  <a:pt x="419" y="36"/>
                  <a:pt x="431" y="39"/>
                  <a:pt x="438" y="37"/>
                </a:cubicBezTo>
                <a:cubicBezTo>
                  <a:pt x="449" y="20"/>
                  <a:pt x="445" y="20"/>
                  <a:pt x="465" y="7"/>
                </a:cubicBezTo>
                <a:cubicBezTo>
                  <a:pt x="470" y="3"/>
                  <a:pt x="483" y="1"/>
                  <a:pt x="483" y="1"/>
                </a:cubicBezTo>
                <a:cubicBezTo>
                  <a:pt x="492" y="2"/>
                  <a:pt x="502" y="0"/>
                  <a:pt x="510" y="4"/>
                </a:cubicBezTo>
                <a:cubicBezTo>
                  <a:pt x="511" y="4"/>
                  <a:pt x="518" y="40"/>
                  <a:pt x="510" y="1"/>
                </a:cubicBezTo>
                <a:close/>
              </a:path>
            </a:pathLst>
          </a:custGeom>
          <a:solidFill>
            <a:srgbClr val="0000FF">
              <a:alpha val="60001"/>
            </a:srgbClr>
          </a:solidFill>
          <a:ln w="25400">
            <a:solidFill>
              <a:srgbClr val="0000FF">
                <a:alpha val="70000"/>
              </a:srgbClr>
            </a:solidFill>
            <a:round/>
          </a:ln>
          <a:effectLst/>
        </p:spPr>
        <p:txBody>
          <a:bodyPr/>
          <a:lstStyle/>
          <a:p>
            <a:endParaRPr lang="zh-CN" altLang="en-US"/>
          </a:p>
        </p:txBody>
      </p:sp>
      <p:sp>
        <p:nvSpPr>
          <p:cNvPr id="45" name="Freeform 46"/>
          <p:cNvSpPr/>
          <p:nvPr/>
        </p:nvSpPr>
        <p:spPr bwMode="auto">
          <a:xfrm rot="5112274">
            <a:off x="6247925" y="5197211"/>
            <a:ext cx="792162" cy="281516"/>
          </a:xfrm>
          <a:custGeom>
            <a:avLst/>
            <a:gdLst/>
            <a:ahLst/>
            <a:cxnLst>
              <a:cxn ang="0">
                <a:pos x="816" y="0"/>
              </a:cxn>
              <a:cxn ang="0">
                <a:pos x="227" y="181"/>
              </a:cxn>
              <a:cxn ang="0">
                <a:pos x="272" y="0"/>
              </a:cxn>
              <a:cxn ang="0">
                <a:pos x="0" y="317"/>
              </a:cxn>
              <a:cxn ang="0">
                <a:pos x="317" y="408"/>
              </a:cxn>
              <a:cxn ang="0">
                <a:pos x="227" y="317"/>
              </a:cxn>
              <a:cxn ang="0">
                <a:pos x="862" y="317"/>
              </a:cxn>
              <a:cxn ang="0">
                <a:pos x="816" y="0"/>
              </a:cxn>
            </a:cxnLst>
            <a:rect l="0" t="0" r="r" b="b"/>
            <a:pathLst>
              <a:path w="862" h="408">
                <a:moveTo>
                  <a:pt x="816" y="0"/>
                </a:moveTo>
                <a:lnTo>
                  <a:pt x="227" y="181"/>
                </a:lnTo>
                <a:lnTo>
                  <a:pt x="272" y="0"/>
                </a:lnTo>
                <a:lnTo>
                  <a:pt x="0" y="317"/>
                </a:lnTo>
                <a:lnTo>
                  <a:pt x="317" y="408"/>
                </a:lnTo>
                <a:lnTo>
                  <a:pt x="227" y="317"/>
                </a:lnTo>
                <a:lnTo>
                  <a:pt x="862" y="317"/>
                </a:lnTo>
                <a:lnTo>
                  <a:pt x="816" y="0"/>
                </a:lnTo>
                <a:close/>
              </a:path>
            </a:pathLst>
          </a:custGeom>
          <a:solidFill>
            <a:srgbClr val="FF0000"/>
          </a:solidFill>
          <a:ln w="12700">
            <a:solidFill>
              <a:srgbClr val="0000FF"/>
            </a:solidFill>
            <a:round/>
          </a:ln>
          <a:effectLst/>
        </p:spPr>
        <p:txBody>
          <a:bodyPr/>
          <a:lstStyle/>
          <a:p>
            <a:endParaRPr lang="zh-CN" altLang="en-US"/>
          </a:p>
        </p:txBody>
      </p:sp>
      <p:sp>
        <p:nvSpPr>
          <p:cNvPr id="46" name="Freeform 47"/>
          <p:cNvSpPr/>
          <p:nvPr/>
        </p:nvSpPr>
        <p:spPr bwMode="auto">
          <a:xfrm rot="7819430">
            <a:off x="5638853" y="5241661"/>
            <a:ext cx="947738" cy="179917"/>
          </a:xfrm>
          <a:custGeom>
            <a:avLst/>
            <a:gdLst/>
            <a:ahLst/>
            <a:cxnLst>
              <a:cxn ang="0">
                <a:pos x="816" y="0"/>
              </a:cxn>
              <a:cxn ang="0">
                <a:pos x="227" y="181"/>
              </a:cxn>
              <a:cxn ang="0">
                <a:pos x="272" y="0"/>
              </a:cxn>
              <a:cxn ang="0">
                <a:pos x="0" y="317"/>
              </a:cxn>
              <a:cxn ang="0">
                <a:pos x="317" y="408"/>
              </a:cxn>
              <a:cxn ang="0">
                <a:pos x="227" y="317"/>
              </a:cxn>
              <a:cxn ang="0">
                <a:pos x="862" y="317"/>
              </a:cxn>
              <a:cxn ang="0">
                <a:pos x="816" y="0"/>
              </a:cxn>
            </a:cxnLst>
            <a:rect l="0" t="0" r="r" b="b"/>
            <a:pathLst>
              <a:path w="862" h="408">
                <a:moveTo>
                  <a:pt x="816" y="0"/>
                </a:moveTo>
                <a:lnTo>
                  <a:pt x="227" y="181"/>
                </a:lnTo>
                <a:lnTo>
                  <a:pt x="272" y="0"/>
                </a:lnTo>
                <a:lnTo>
                  <a:pt x="0" y="317"/>
                </a:lnTo>
                <a:lnTo>
                  <a:pt x="317" y="408"/>
                </a:lnTo>
                <a:lnTo>
                  <a:pt x="227" y="317"/>
                </a:lnTo>
                <a:lnTo>
                  <a:pt x="862" y="317"/>
                </a:lnTo>
                <a:lnTo>
                  <a:pt x="816" y="0"/>
                </a:lnTo>
                <a:close/>
              </a:path>
            </a:pathLst>
          </a:custGeom>
          <a:solidFill>
            <a:srgbClr val="FF0000"/>
          </a:solidFill>
          <a:ln w="12700">
            <a:solidFill>
              <a:srgbClr val="0000FF"/>
            </a:solidFill>
            <a:round/>
          </a:ln>
          <a:effectLst/>
        </p:spPr>
        <p:txBody>
          <a:bodyPr/>
          <a:lstStyle/>
          <a:p>
            <a:endParaRPr lang="zh-CN" altLang="en-US"/>
          </a:p>
        </p:txBody>
      </p:sp>
      <p:grpSp>
        <p:nvGrpSpPr>
          <p:cNvPr id="47" name="Group 48"/>
          <p:cNvGrpSpPr/>
          <p:nvPr/>
        </p:nvGrpSpPr>
        <p:grpSpPr bwMode="auto">
          <a:xfrm>
            <a:off x="6215381" y="5589588"/>
            <a:ext cx="1056216" cy="612775"/>
            <a:chOff x="3016" y="3566"/>
            <a:chExt cx="499" cy="386"/>
          </a:xfrm>
        </p:grpSpPr>
        <p:pic>
          <p:nvPicPr>
            <p:cNvPr id="48" name="Picture 49" descr="200404220007_2398"/>
            <p:cNvPicPr preferRelativeResize="0">
              <a:picLocks noChangeAspect="1" noChangeArrowheads="1"/>
            </p:cNvPicPr>
            <p:nvPr/>
          </p:nvPicPr>
          <p:blipFill>
            <a:blip r:embed="rId5" cstate="print">
              <a:clrChange>
                <a:clrFrom>
                  <a:srgbClr val="CC99FF"/>
                </a:clrFrom>
                <a:clrTo>
                  <a:srgbClr val="CC99FF">
                    <a:alpha val="0"/>
                  </a:srgbClr>
                </a:clrTo>
              </a:clrChange>
            </a:blip>
            <a:srcRect/>
            <a:stretch>
              <a:fillRect/>
            </a:stretch>
          </p:blipFill>
          <p:spPr bwMode="auto">
            <a:xfrm>
              <a:off x="3153" y="3566"/>
              <a:ext cx="181" cy="181"/>
            </a:xfrm>
            <a:prstGeom prst="rect">
              <a:avLst/>
            </a:prstGeom>
            <a:noFill/>
          </p:spPr>
        </p:pic>
        <p:sp>
          <p:nvSpPr>
            <p:cNvPr id="49" name="Text Box 50"/>
            <p:cNvSpPr txBox="1">
              <a:spLocks noChangeArrowheads="1"/>
            </p:cNvSpPr>
            <p:nvPr/>
          </p:nvSpPr>
          <p:spPr bwMode="auto">
            <a:xfrm>
              <a:off x="3016" y="3748"/>
              <a:ext cx="499" cy="204"/>
            </a:xfrm>
            <a:prstGeom prst="rect">
              <a:avLst/>
            </a:prstGeom>
            <a:solidFill>
              <a:srgbClr val="0000FF">
                <a:alpha val="92999"/>
              </a:srgbClr>
            </a:solidFill>
            <a:ln w="19050" algn="ctr">
              <a:solidFill>
                <a:schemeClr val="bg1"/>
              </a:solidFill>
              <a:miter lim="800000"/>
            </a:ln>
            <a:effectLst/>
          </p:spPr>
          <p:txBody>
            <a:bodyPr>
              <a:spAutoFit/>
            </a:bodyPr>
            <a:lstStyle/>
            <a:p>
              <a:pPr algn="ctr">
                <a:lnSpc>
                  <a:spcPct val="75000"/>
                </a:lnSpc>
                <a:spcBef>
                  <a:spcPct val="50000"/>
                </a:spcBef>
              </a:pPr>
              <a:r>
                <a:rPr lang="zh-CN" altLang="en-US" sz="2000" b="1">
                  <a:solidFill>
                    <a:srgbClr val="FFFFFF"/>
                  </a:solidFill>
                  <a:effectLst>
                    <a:outerShdw blurRad="38100" dist="38100" dir="2700000" algn="tl">
                      <a:srgbClr val="000000"/>
                    </a:outerShdw>
                  </a:effectLst>
                  <a:latin typeface="Garamond" panose="02020404030301010803" pitchFamily="18" charset="0"/>
                </a:rPr>
                <a:t>广州</a:t>
              </a:r>
            </a:p>
          </p:txBody>
        </p:sp>
      </p:grpSp>
      <p:sp>
        <p:nvSpPr>
          <p:cNvPr id="50" name="Freeform 51"/>
          <p:cNvSpPr/>
          <p:nvPr/>
        </p:nvSpPr>
        <p:spPr bwMode="auto">
          <a:xfrm rot="6552318">
            <a:off x="6701420" y="5132653"/>
            <a:ext cx="808038" cy="137583"/>
          </a:xfrm>
          <a:custGeom>
            <a:avLst/>
            <a:gdLst/>
            <a:ahLst/>
            <a:cxnLst>
              <a:cxn ang="0">
                <a:pos x="816" y="0"/>
              </a:cxn>
              <a:cxn ang="0">
                <a:pos x="227" y="181"/>
              </a:cxn>
              <a:cxn ang="0">
                <a:pos x="272" y="0"/>
              </a:cxn>
              <a:cxn ang="0">
                <a:pos x="0" y="317"/>
              </a:cxn>
              <a:cxn ang="0">
                <a:pos x="317" y="408"/>
              </a:cxn>
              <a:cxn ang="0">
                <a:pos x="227" y="317"/>
              </a:cxn>
              <a:cxn ang="0">
                <a:pos x="862" y="317"/>
              </a:cxn>
              <a:cxn ang="0">
                <a:pos x="816" y="0"/>
              </a:cxn>
            </a:cxnLst>
            <a:rect l="0" t="0" r="r" b="b"/>
            <a:pathLst>
              <a:path w="862" h="408">
                <a:moveTo>
                  <a:pt x="816" y="0"/>
                </a:moveTo>
                <a:lnTo>
                  <a:pt x="227" y="181"/>
                </a:lnTo>
                <a:lnTo>
                  <a:pt x="272" y="0"/>
                </a:lnTo>
                <a:lnTo>
                  <a:pt x="0" y="317"/>
                </a:lnTo>
                <a:lnTo>
                  <a:pt x="317" y="408"/>
                </a:lnTo>
                <a:lnTo>
                  <a:pt x="227" y="317"/>
                </a:lnTo>
                <a:lnTo>
                  <a:pt x="862" y="317"/>
                </a:lnTo>
                <a:lnTo>
                  <a:pt x="816" y="0"/>
                </a:lnTo>
                <a:close/>
              </a:path>
            </a:pathLst>
          </a:custGeom>
          <a:solidFill>
            <a:srgbClr val="FF0000"/>
          </a:solidFill>
          <a:ln w="12700">
            <a:solidFill>
              <a:srgbClr val="0000FF"/>
            </a:solidFill>
            <a:round/>
          </a:ln>
          <a:effectLst/>
        </p:spPr>
        <p:txBody>
          <a:bodyPr/>
          <a:lstStyle/>
          <a:p>
            <a:endParaRPr lang="zh-CN" altLang="en-US"/>
          </a:p>
        </p:txBody>
      </p:sp>
      <p:sp>
        <p:nvSpPr>
          <p:cNvPr id="51" name="Freeform 52"/>
          <p:cNvSpPr/>
          <p:nvPr/>
        </p:nvSpPr>
        <p:spPr bwMode="auto">
          <a:xfrm rot="9397489">
            <a:off x="6960448" y="5373689"/>
            <a:ext cx="1077383" cy="103187"/>
          </a:xfrm>
          <a:custGeom>
            <a:avLst/>
            <a:gdLst/>
            <a:ahLst/>
            <a:cxnLst>
              <a:cxn ang="0">
                <a:pos x="816" y="0"/>
              </a:cxn>
              <a:cxn ang="0">
                <a:pos x="227" y="181"/>
              </a:cxn>
              <a:cxn ang="0">
                <a:pos x="272" y="0"/>
              </a:cxn>
              <a:cxn ang="0">
                <a:pos x="0" y="317"/>
              </a:cxn>
              <a:cxn ang="0">
                <a:pos x="317" y="408"/>
              </a:cxn>
              <a:cxn ang="0">
                <a:pos x="227" y="317"/>
              </a:cxn>
              <a:cxn ang="0">
                <a:pos x="862" y="317"/>
              </a:cxn>
              <a:cxn ang="0">
                <a:pos x="816" y="0"/>
              </a:cxn>
            </a:cxnLst>
            <a:rect l="0" t="0" r="r" b="b"/>
            <a:pathLst>
              <a:path w="862" h="408">
                <a:moveTo>
                  <a:pt x="816" y="0"/>
                </a:moveTo>
                <a:lnTo>
                  <a:pt x="227" y="181"/>
                </a:lnTo>
                <a:lnTo>
                  <a:pt x="272" y="0"/>
                </a:lnTo>
                <a:lnTo>
                  <a:pt x="0" y="317"/>
                </a:lnTo>
                <a:lnTo>
                  <a:pt x="317" y="408"/>
                </a:lnTo>
                <a:lnTo>
                  <a:pt x="227" y="317"/>
                </a:lnTo>
                <a:lnTo>
                  <a:pt x="862" y="317"/>
                </a:lnTo>
                <a:lnTo>
                  <a:pt x="816" y="0"/>
                </a:lnTo>
                <a:close/>
              </a:path>
            </a:pathLst>
          </a:custGeom>
          <a:solidFill>
            <a:srgbClr val="FF0000"/>
          </a:solidFill>
          <a:ln w="12700">
            <a:solidFill>
              <a:srgbClr val="0000FF"/>
            </a:solidFill>
            <a:round/>
          </a:ln>
          <a:effectLst/>
        </p:spPr>
        <p:txBody>
          <a:bodyPr/>
          <a:lstStyle/>
          <a:p>
            <a:endParaRPr lang="zh-CN" altLang="en-US"/>
          </a:p>
        </p:txBody>
      </p:sp>
      <p:sp>
        <p:nvSpPr>
          <p:cNvPr id="52" name="Freeform 53"/>
          <p:cNvSpPr/>
          <p:nvPr/>
        </p:nvSpPr>
        <p:spPr bwMode="auto">
          <a:xfrm rot="10156040">
            <a:off x="6693747" y="4870450"/>
            <a:ext cx="480483" cy="71438"/>
          </a:xfrm>
          <a:custGeom>
            <a:avLst/>
            <a:gdLst/>
            <a:ahLst/>
            <a:cxnLst>
              <a:cxn ang="0">
                <a:pos x="816" y="0"/>
              </a:cxn>
              <a:cxn ang="0">
                <a:pos x="227" y="181"/>
              </a:cxn>
              <a:cxn ang="0">
                <a:pos x="272" y="0"/>
              </a:cxn>
              <a:cxn ang="0">
                <a:pos x="0" y="317"/>
              </a:cxn>
              <a:cxn ang="0">
                <a:pos x="317" y="408"/>
              </a:cxn>
              <a:cxn ang="0">
                <a:pos x="227" y="317"/>
              </a:cxn>
              <a:cxn ang="0">
                <a:pos x="862" y="317"/>
              </a:cxn>
              <a:cxn ang="0">
                <a:pos x="816" y="0"/>
              </a:cxn>
            </a:cxnLst>
            <a:rect l="0" t="0" r="r" b="b"/>
            <a:pathLst>
              <a:path w="862" h="408">
                <a:moveTo>
                  <a:pt x="816" y="0"/>
                </a:moveTo>
                <a:lnTo>
                  <a:pt x="227" y="181"/>
                </a:lnTo>
                <a:lnTo>
                  <a:pt x="272" y="0"/>
                </a:lnTo>
                <a:lnTo>
                  <a:pt x="0" y="317"/>
                </a:lnTo>
                <a:lnTo>
                  <a:pt x="317" y="408"/>
                </a:lnTo>
                <a:lnTo>
                  <a:pt x="227" y="317"/>
                </a:lnTo>
                <a:lnTo>
                  <a:pt x="862" y="317"/>
                </a:lnTo>
                <a:lnTo>
                  <a:pt x="816" y="0"/>
                </a:lnTo>
                <a:close/>
              </a:path>
            </a:pathLst>
          </a:custGeom>
          <a:solidFill>
            <a:srgbClr val="FF0000"/>
          </a:solidFill>
          <a:ln w="12700">
            <a:solidFill>
              <a:srgbClr val="0000FF"/>
            </a:solidFill>
            <a:round/>
          </a:ln>
          <a:effectLst/>
        </p:spPr>
        <p:txBody>
          <a:bodyPr/>
          <a:lstStyle/>
          <a:p>
            <a:endParaRPr lang="zh-CN" altLang="en-US"/>
          </a:p>
        </p:txBody>
      </p:sp>
      <p:sp>
        <p:nvSpPr>
          <p:cNvPr id="53" name="Freeform 54"/>
          <p:cNvSpPr/>
          <p:nvPr/>
        </p:nvSpPr>
        <p:spPr bwMode="auto">
          <a:xfrm rot="6680854">
            <a:off x="6473878" y="4556919"/>
            <a:ext cx="287338" cy="190500"/>
          </a:xfrm>
          <a:custGeom>
            <a:avLst/>
            <a:gdLst/>
            <a:ahLst/>
            <a:cxnLst>
              <a:cxn ang="0">
                <a:pos x="816" y="0"/>
              </a:cxn>
              <a:cxn ang="0">
                <a:pos x="227" y="181"/>
              </a:cxn>
              <a:cxn ang="0">
                <a:pos x="272" y="0"/>
              </a:cxn>
              <a:cxn ang="0">
                <a:pos x="0" y="317"/>
              </a:cxn>
              <a:cxn ang="0">
                <a:pos x="317" y="408"/>
              </a:cxn>
              <a:cxn ang="0">
                <a:pos x="227" y="317"/>
              </a:cxn>
              <a:cxn ang="0">
                <a:pos x="862" y="317"/>
              </a:cxn>
              <a:cxn ang="0">
                <a:pos x="816" y="0"/>
              </a:cxn>
            </a:cxnLst>
            <a:rect l="0" t="0" r="r" b="b"/>
            <a:pathLst>
              <a:path w="862" h="408">
                <a:moveTo>
                  <a:pt x="816" y="0"/>
                </a:moveTo>
                <a:lnTo>
                  <a:pt x="227" y="181"/>
                </a:lnTo>
                <a:lnTo>
                  <a:pt x="272" y="0"/>
                </a:lnTo>
                <a:lnTo>
                  <a:pt x="0" y="317"/>
                </a:lnTo>
                <a:lnTo>
                  <a:pt x="317" y="408"/>
                </a:lnTo>
                <a:lnTo>
                  <a:pt x="227" y="317"/>
                </a:lnTo>
                <a:lnTo>
                  <a:pt x="862" y="317"/>
                </a:lnTo>
                <a:lnTo>
                  <a:pt x="816" y="0"/>
                </a:lnTo>
                <a:close/>
              </a:path>
            </a:pathLst>
          </a:custGeom>
          <a:solidFill>
            <a:srgbClr val="FF0000"/>
          </a:solidFill>
          <a:ln w="12700">
            <a:solidFill>
              <a:srgbClr val="0000FF"/>
            </a:solidFill>
            <a:round/>
          </a:ln>
          <a:effectLst/>
        </p:spPr>
        <p:txBody>
          <a:bodyPr/>
          <a:lstStyle/>
          <a:p>
            <a:endParaRPr lang="zh-CN" altLang="en-US"/>
          </a:p>
        </p:txBody>
      </p:sp>
      <p:sp>
        <p:nvSpPr>
          <p:cNvPr id="54" name="Freeform 55"/>
          <p:cNvSpPr/>
          <p:nvPr/>
        </p:nvSpPr>
        <p:spPr bwMode="auto">
          <a:xfrm rot="12714834" flipV="1">
            <a:off x="6791115" y="4616450"/>
            <a:ext cx="408516" cy="107950"/>
          </a:xfrm>
          <a:custGeom>
            <a:avLst/>
            <a:gdLst/>
            <a:ahLst/>
            <a:cxnLst>
              <a:cxn ang="0">
                <a:pos x="816" y="0"/>
              </a:cxn>
              <a:cxn ang="0">
                <a:pos x="227" y="181"/>
              </a:cxn>
              <a:cxn ang="0">
                <a:pos x="272" y="0"/>
              </a:cxn>
              <a:cxn ang="0">
                <a:pos x="0" y="317"/>
              </a:cxn>
              <a:cxn ang="0">
                <a:pos x="317" y="408"/>
              </a:cxn>
              <a:cxn ang="0">
                <a:pos x="227" y="317"/>
              </a:cxn>
              <a:cxn ang="0">
                <a:pos x="862" y="317"/>
              </a:cxn>
              <a:cxn ang="0">
                <a:pos x="816" y="0"/>
              </a:cxn>
            </a:cxnLst>
            <a:rect l="0" t="0" r="r" b="b"/>
            <a:pathLst>
              <a:path w="862" h="408">
                <a:moveTo>
                  <a:pt x="816" y="0"/>
                </a:moveTo>
                <a:lnTo>
                  <a:pt x="227" y="181"/>
                </a:lnTo>
                <a:lnTo>
                  <a:pt x="272" y="0"/>
                </a:lnTo>
                <a:lnTo>
                  <a:pt x="0" y="317"/>
                </a:lnTo>
                <a:lnTo>
                  <a:pt x="317" y="408"/>
                </a:lnTo>
                <a:lnTo>
                  <a:pt x="227" y="317"/>
                </a:lnTo>
                <a:lnTo>
                  <a:pt x="862" y="317"/>
                </a:lnTo>
                <a:lnTo>
                  <a:pt x="816" y="0"/>
                </a:lnTo>
                <a:close/>
              </a:path>
            </a:pathLst>
          </a:custGeom>
          <a:solidFill>
            <a:srgbClr val="FF0000"/>
          </a:solidFill>
          <a:ln w="12700">
            <a:solidFill>
              <a:srgbClr val="0000FF"/>
            </a:solidFill>
            <a:round/>
          </a:ln>
          <a:effectLst/>
        </p:spPr>
        <p:txBody>
          <a:bodyPr/>
          <a:lstStyle/>
          <a:p>
            <a:endParaRPr lang="zh-CN" altLang="en-US"/>
          </a:p>
        </p:txBody>
      </p:sp>
      <p:sp>
        <p:nvSpPr>
          <p:cNvPr id="55" name="AutoShape 56"/>
          <p:cNvSpPr>
            <a:spLocks noChangeArrowheads="1"/>
          </p:cNvSpPr>
          <p:nvPr/>
        </p:nvSpPr>
        <p:spPr bwMode="auto">
          <a:xfrm rot="2485420">
            <a:off x="6405881" y="4437063"/>
            <a:ext cx="287867" cy="215900"/>
          </a:xfrm>
          <a:prstGeom prst="star4">
            <a:avLst>
              <a:gd name="adj" fmla="val 0"/>
            </a:avLst>
          </a:prstGeom>
          <a:solidFill>
            <a:srgbClr val="FF0000"/>
          </a:solidFill>
          <a:ln w="38100">
            <a:solidFill>
              <a:srgbClr val="FF0000"/>
            </a:solidFill>
            <a:miter lim="800000"/>
          </a:ln>
          <a:effectLst/>
        </p:spPr>
        <p:txBody>
          <a:bodyPr wrap="none" anchor="ctr"/>
          <a:lstStyle/>
          <a:p>
            <a:endParaRPr lang="zh-CN" altLang="en-US"/>
          </a:p>
        </p:txBody>
      </p:sp>
      <p:sp>
        <p:nvSpPr>
          <p:cNvPr id="56" name="AutoShape 57"/>
          <p:cNvSpPr>
            <a:spLocks noChangeArrowheads="1"/>
          </p:cNvSpPr>
          <p:nvPr/>
        </p:nvSpPr>
        <p:spPr bwMode="auto">
          <a:xfrm rot="2485420">
            <a:off x="6604847" y="4365625"/>
            <a:ext cx="287867" cy="215900"/>
          </a:xfrm>
          <a:prstGeom prst="star4">
            <a:avLst>
              <a:gd name="adj" fmla="val 0"/>
            </a:avLst>
          </a:prstGeom>
          <a:solidFill>
            <a:srgbClr val="FF0000"/>
          </a:solidFill>
          <a:ln w="38100">
            <a:solidFill>
              <a:srgbClr val="FF0000"/>
            </a:solidFill>
            <a:miter lim="800000"/>
          </a:ln>
          <a:effectLst/>
        </p:spPr>
        <p:txBody>
          <a:bodyPr wrap="none" anchor="ctr"/>
          <a:lstStyle/>
          <a:p>
            <a:endParaRPr lang="zh-CN" altLang="en-US"/>
          </a:p>
        </p:txBody>
      </p:sp>
      <p:sp>
        <p:nvSpPr>
          <p:cNvPr id="57" name="AutoShape 58"/>
          <p:cNvSpPr>
            <a:spLocks noChangeArrowheads="1"/>
          </p:cNvSpPr>
          <p:nvPr/>
        </p:nvSpPr>
        <p:spPr bwMode="auto">
          <a:xfrm>
            <a:off x="7749964" y="3914856"/>
            <a:ext cx="480484" cy="830104"/>
          </a:xfrm>
          <a:prstGeom prst="irregularSeal2">
            <a:avLst/>
          </a:prstGeom>
          <a:solidFill>
            <a:srgbClr val="FF0000"/>
          </a:solidFill>
          <a:ln w="9525">
            <a:noFill/>
            <a:miter lim="800000"/>
          </a:ln>
          <a:effectLst/>
        </p:spPr>
        <p:txBody>
          <a:bodyPr anchor="ctr">
            <a:spAutoFit/>
          </a:bodyPr>
          <a:lstStyle/>
          <a:p>
            <a:endParaRPr lang="zh-CN" altLang="en-US"/>
          </a:p>
        </p:txBody>
      </p:sp>
      <p:sp>
        <p:nvSpPr>
          <p:cNvPr id="58" name="Freeform 59"/>
          <p:cNvSpPr/>
          <p:nvPr/>
        </p:nvSpPr>
        <p:spPr bwMode="auto">
          <a:xfrm rot="8421877">
            <a:off x="7182697" y="4510088"/>
            <a:ext cx="753533" cy="101600"/>
          </a:xfrm>
          <a:custGeom>
            <a:avLst/>
            <a:gdLst/>
            <a:ahLst/>
            <a:cxnLst>
              <a:cxn ang="0">
                <a:pos x="816" y="0"/>
              </a:cxn>
              <a:cxn ang="0">
                <a:pos x="227" y="181"/>
              </a:cxn>
              <a:cxn ang="0">
                <a:pos x="272" y="0"/>
              </a:cxn>
              <a:cxn ang="0">
                <a:pos x="0" y="317"/>
              </a:cxn>
              <a:cxn ang="0">
                <a:pos x="317" y="408"/>
              </a:cxn>
              <a:cxn ang="0">
                <a:pos x="227" y="317"/>
              </a:cxn>
              <a:cxn ang="0">
                <a:pos x="862" y="317"/>
              </a:cxn>
              <a:cxn ang="0">
                <a:pos x="816" y="0"/>
              </a:cxn>
            </a:cxnLst>
            <a:rect l="0" t="0" r="r" b="b"/>
            <a:pathLst>
              <a:path w="862" h="408">
                <a:moveTo>
                  <a:pt x="816" y="0"/>
                </a:moveTo>
                <a:lnTo>
                  <a:pt x="227" y="181"/>
                </a:lnTo>
                <a:lnTo>
                  <a:pt x="272" y="0"/>
                </a:lnTo>
                <a:lnTo>
                  <a:pt x="0" y="317"/>
                </a:lnTo>
                <a:lnTo>
                  <a:pt x="317" y="408"/>
                </a:lnTo>
                <a:lnTo>
                  <a:pt x="227" y="317"/>
                </a:lnTo>
                <a:lnTo>
                  <a:pt x="862" y="317"/>
                </a:lnTo>
                <a:lnTo>
                  <a:pt x="816" y="0"/>
                </a:lnTo>
                <a:close/>
              </a:path>
            </a:pathLst>
          </a:custGeom>
          <a:solidFill>
            <a:srgbClr val="FF0000"/>
          </a:solidFill>
          <a:ln w="12700">
            <a:solidFill>
              <a:srgbClr val="0000FF"/>
            </a:solidFill>
            <a:round/>
          </a:ln>
          <a:effectLst/>
        </p:spPr>
        <p:txBody>
          <a:bodyPr/>
          <a:lstStyle/>
          <a:p>
            <a:endParaRPr lang="zh-CN" altLang="en-US"/>
          </a:p>
        </p:txBody>
      </p:sp>
      <p:sp>
        <p:nvSpPr>
          <p:cNvPr id="59" name="Freeform 60"/>
          <p:cNvSpPr/>
          <p:nvPr/>
        </p:nvSpPr>
        <p:spPr bwMode="auto">
          <a:xfrm rot="5630700">
            <a:off x="7657359" y="4728634"/>
            <a:ext cx="720725" cy="137584"/>
          </a:xfrm>
          <a:custGeom>
            <a:avLst/>
            <a:gdLst/>
            <a:ahLst/>
            <a:cxnLst>
              <a:cxn ang="0">
                <a:pos x="816" y="0"/>
              </a:cxn>
              <a:cxn ang="0">
                <a:pos x="227" y="181"/>
              </a:cxn>
              <a:cxn ang="0">
                <a:pos x="272" y="0"/>
              </a:cxn>
              <a:cxn ang="0">
                <a:pos x="0" y="317"/>
              </a:cxn>
              <a:cxn ang="0">
                <a:pos x="317" y="408"/>
              </a:cxn>
              <a:cxn ang="0">
                <a:pos x="227" y="317"/>
              </a:cxn>
              <a:cxn ang="0">
                <a:pos x="862" y="317"/>
              </a:cxn>
              <a:cxn ang="0">
                <a:pos x="816" y="0"/>
              </a:cxn>
            </a:cxnLst>
            <a:rect l="0" t="0" r="r" b="b"/>
            <a:pathLst>
              <a:path w="862" h="408">
                <a:moveTo>
                  <a:pt x="816" y="0"/>
                </a:moveTo>
                <a:lnTo>
                  <a:pt x="227" y="181"/>
                </a:lnTo>
                <a:lnTo>
                  <a:pt x="272" y="0"/>
                </a:lnTo>
                <a:lnTo>
                  <a:pt x="0" y="317"/>
                </a:lnTo>
                <a:lnTo>
                  <a:pt x="317" y="408"/>
                </a:lnTo>
                <a:lnTo>
                  <a:pt x="227" y="317"/>
                </a:lnTo>
                <a:lnTo>
                  <a:pt x="862" y="317"/>
                </a:lnTo>
                <a:lnTo>
                  <a:pt x="816" y="0"/>
                </a:lnTo>
                <a:close/>
              </a:path>
            </a:pathLst>
          </a:custGeom>
          <a:solidFill>
            <a:srgbClr val="FF0000"/>
          </a:solidFill>
          <a:ln w="12700">
            <a:solidFill>
              <a:srgbClr val="0000FF"/>
            </a:solidFill>
            <a:round/>
          </a:ln>
          <a:effectLst/>
        </p:spPr>
        <p:txBody>
          <a:bodyPr/>
          <a:lstStyle/>
          <a:p>
            <a:endParaRPr lang="zh-CN" altLang="en-US"/>
          </a:p>
        </p:txBody>
      </p:sp>
      <p:sp>
        <p:nvSpPr>
          <p:cNvPr id="60" name="AutoShape 61"/>
          <p:cNvSpPr>
            <a:spLocks noChangeArrowheads="1"/>
          </p:cNvSpPr>
          <p:nvPr/>
        </p:nvSpPr>
        <p:spPr bwMode="auto">
          <a:xfrm>
            <a:off x="8037831" y="3841831"/>
            <a:ext cx="480484" cy="830104"/>
          </a:xfrm>
          <a:prstGeom prst="irregularSeal2">
            <a:avLst/>
          </a:prstGeom>
          <a:solidFill>
            <a:srgbClr val="FF0000"/>
          </a:solidFill>
          <a:ln w="9525">
            <a:noFill/>
            <a:miter lim="800000"/>
          </a:ln>
          <a:effectLst/>
        </p:spPr>
        <p:txBody>
          <a:bodyPr anchor="ctr">
            <a:spAutoFit/>
          </a:bodyPr>
          <a:lstStyle/>
          <a:p>
            <a:endParaRPr lang="zh-CN" altLang="en-US"/>
          </a:p>
        </p:txBody>
      </p:sp>
      <p:sp>
        <p:nvSpPr>
          <p:cNvPr id="61" name="Text Box 62"/>
          <p:cNvSpPr txBox="1">
            <a:spLocks noChangeArrowheads="1"/>
          </p:cNvSpPr>
          <p:nvPr/>
        </p:nvSpPr>
        <p:spPr bwMode="auto">
          <a:xfrm>
            <a:off x="7845215" y="3835401"/>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上海</a:t>
            </a:r>
          </a:p>
        </p:txBody>
      </p:sp>
      <p:sp>
        <p:nvSpPr>
          <p:cNvPr id="62" name="Text Box 63"/>
          <p:cNvSpPr txBox="1">
            <a:spLocks noChangeArrowheads="1"/>
          </p:cNvSpPr>
          <p:nvPr/>
        </p:nvSpPr>
        <p:spPr bwMode="auto">
          <a:xfrm>
            <a:off x="6788997" y="4843463"/>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南昌</a:t>
            </a:r>
          </a:p>
        </p:txBody>
      </p:sp>
      <p:sp>
        <p:nvSpPr>
          <p:cNvPr id="63" name="AutoShape 65"/>
          <p:cNvSpPr>
            <a:spLocks noChangeArrowheads="1"/>
          </p:cNvSpPr>
          <p:nvPr/>
        </p:nvSpPr>
        <p:spPr bwMode="auto">
          <a:xfrm>
            <a:off x="7559464" y="3625931"/>
            <a:ext cx="480484" cy="830104"/>
          </a:xfrm>
          <a:prstGeom prst="irregularSeal2">
            <a:avLst/>
          </a:prstGeom>
          <a:solidFill>
            <a:srgbClr val="FF0000"/>
          </a:solidFill>
          <a:ln w="9525">
            <a:noFill/>
            <a:miter lim="800000"/>
          </a:ln>
          <a:effectLst/>
        </p:spPr>
        <p:txBody>
          <a:bodyPr anchor="ctr">
            <a:spAutoFit/>
          </a:bodyPr>
          <a:lstStyle/>
          <a:p>
            <a:endParaRPr lang="zh-CN" altLang="en-US"/>
          </a:p>
        </p:txBody>
      </p:sp>
      <p:sp>
        <p:nvSpPr>
          <p:cNvPr id="64" name="Freeform 66"/>
          <p:cNvSpPr/>
          <p:nvPr/>
        </p:nvSpPr>
        <p:spPr bwMode="auto">
          <a:xfrm rot="9859308">
            <a:off x="6983731" y="4149725"/>
            <a:ext cx="766233" cy="71438"/>
          </a:xfrm>
          <a:custGeom>
            <a:avLst/>
            <a:gdLst/>
            <a:ahLst/>
            <a:cxnLst>
              <a:cxn ang="0">
                <a:pos x="816" y="0"/>
              </a:cxn>
              <a:cxn ang="0">
                <a:pos x="227" y="181"/>
              </a:cxn>
              <a:cxn ang="0">
                <a:pos x="272" y="0"/>
              </a:cxn>
              <a:cxn ang="0">
                <a:pos x="0" y="317"/>
              </a:cxn>
              <a:cxn ang="0">
                <a:pos x="317" y="408"/>
              </a:cxn>
              <a:cxn ang="0">
                <a:pos x="227" y="317"/>
              </a:cxn>
              <a:cxn ang="0">
                <a:pos x="862" y="317"/>
              </a:cxn>
              <a:cxn ang="0">
                <a:pos x="816" y="0"/>
              </a:cxn>
            </a:cxnLst>
            <a:rect l="0" t="0" r="r" b="b"/>
            <a:pathLst>
              <a:path w="862" h="408">
                <a:moveTo>
                  <a:pt x="816" y="0"/>
                </a:moveTo>
                <a:lnTo>
                  <a:pt x="227" y="181"/>
                </a:lnTo>
                <a:lnTo>
                  <a:pt x="272" y="0"/>
                </a:lnTo>
                <a:lnTo>
                  <a:pt x="0" y="317"/>
                </a:lnTo>
                <a:lnTo>
                  <a:pt x="317" y="408"/>
                </a:lnTo>
                <a:lnTo>
                  <a:pt x="227" y="317"/>
                </a:lnTo>
                <a:lnTo>
                  <a:pt x="862" y="317"/>
                </a:lnTo>
                <a:lnTo>
                  <a:pt x="816" y="0"/>
                </a:lnTo>
                <a:close/>
              </a:path>
            </a:pathLst>
          </a:custGeom>
          <a:solidFill>
            <a:srgbClr val="FF0000"/>
          </a:solidFill>
          <a:ln w="12700">
            <a:solidFill>
              <a:srgbClr val="0000FF"/>
            </a:solidFill>
            <a:round/>
          </a:ln>
          <a:effectLst/>
        </p:spPr>
        <p:txBody>
          <a:bodyPr/>
          <a:lstStyle/>
          <a:p>
            <a:endParaRPr lang="zh-CN" altLang="en-US"/>
          </a:p>
        </p:txBody>
      </p:sp>
      <p:sp>
        <p:nvSpPr>
          <p:cNvPr id="65" name="Freeform 67"/>
          <p:cNvSpPr/>
          <p:nvPr/>
        </p:nvSpPr>
        <p:spPr bwMode="auto">
          <a:xfrm rot="3932655">
            <a:off x="7893369" y="4125913"/>
            <a:ext cx="288925" cy="190500"/>
          </a:xfrm>
          <a:custGeom>
            <a:avLst/>
            <a:gdLst/>
            <a:ahLst/>
            <a:cxnLst>
              <a:cxn ang="0">
                <a:pos x="816" y="0"/>
              </a:cxn>
              <a:cxn ang="0">
                <a:pos x="227" y="181"/>
              </a:cxn>
              <a:cxn ang="0">
                <a:pos x="272" y="0"/>
              </a:cxn>
              <a:cxn ang="0">
                <a:pos x="0" y="317"/>
              </a:cxn>
              <a:cxn ang="0">
                <a:pos x="317" y="408"/>
              </a:cxn>
              <a:cxn ang="0">
                <a:pos x="227" y="317"/>
              </a:cxn>
              <a:cxn ang="0">
                <a:pos x="862" y="317"/>
              </a:cxn>
              <a:cxn ang="0">
                <a:pos x="816" y="0"/>
              </a:cxn>
            </a:cxnLst>
            <a:rect l="0" t="0" r="r" b="b"/>
            <a:pathLst>
              <a:path w="862" h="408">
                <a:moveTo>
                  <a:pt x="816" y="0"/>
                </a:moveTo>
                <a:lnTo>
                  <a:pt x="227" y="181"/>
                </a:lnTo>
                <a:lnTo>
                  <a:pt x="272" y="0"/>
                </a:lnTo>
                <a:lnTo>
                  <a:pt x="0" y="317"/>
                </a:lnTo>
                <a:lnTo>
                  <a:pt x="317" y="408"/>
                </a:lnTo>
                <a:lnTo>
                  <a:pt x="227" y="317"/>
                </a:lnTo>
                <a:lnTo>
                  <a:pt x="862" y="317"/>
                </a:lnTo>
                <a:lnTo>
                  <a:pt x="816" y="0"/>
                </a:lnTo>
                <a:close/>
              </a:path>
            </a:pathLst>
          </a:custGeom>
          <a:solidFill>
            <a:srgbClr val="FF0000"/>
          </a:solidFill>
          <a:ln w="12700">
            <a:solidFill>
              <a:srgbClr val="0000FF"/>
            </a:solidFill>
            <a:round/>
          </a:ln>
          <a:effectLst/>
        </p:spPr>
        <p:txBody>
          <a:bodyPr/>
          <a:lstStyle/>
          <a:p>
            <a:endParaRPr lang="zh-CN" altLang="en-US"/>
          </a:p>
        </p:txBody>
      </p:sp>
      <p:sp>
        <p:nvSpPr>
          <p:cNvPr id="66" name="Freeform 68"/>
          <p:cNvSpPr/>
          <p:nvPr/>
        </p:nvSpPr>
        <p:spPr bwMode="auto">
          <a:xfrm>
            <a:off x="4678681" y="4005263"/>
            <a:ext cx="1151467" cy="1871662"/>
          </a:xfrm>
          <a:custGeom>
            <a:avLst/>
            <a:gdLst/>
            <a:ahLst/>
            <a:cxnLst>
              <a:cxn ang="0">
                <a:pos x="0" y="43"/>
              </a:cxn>
              <a:cxn ang="0">
                <a:pos x="64" y="19"/>
              </a:cxn>
              <a:cxn ang="0">
                <a:pos x="96" y="11"/>
              </a:cxn>
              <a:cxn ang="0">
                <a:pos x="276" y="35"/>
              </a:cxn>
              <a:cxn ang="0">
                <a:pos x="300" y="43"/>
              </a:cxn>
              <a:cxn ang="0">
                <a:pos x="324" y="75"/>
              </a:cxn>
              <a:cxn ang="0">
                <a:pos x="388" y="79"/>
              </a:cxn>
              <a:cxn ang="0">
                <a:pos x="420" y="103"/>
              </a:cxn>
              <a:cxn ang="0">
                <a:pos x="440" y="123"/>
              </a:cxn>
              <a:cxn ang="0">
                <a:pos x="448" y="147"/>
              </a:cxn>
              <a:cxn ang="0">
                <a:pos x="512" y="143"/>
              </a:cxn>
              <a:cxn ang="0">
                <a:pos x="520" y="167"/>
              </a:cxn>
              <a:cxn ang="0">
                <a:pos x="524" y="179"/>
              </a:cxn>
              <a:cxn ang="0">
                <a:pos x="520" y="243"/>
              </a:cxn>
              <a:cxn ang="0">
                <a:pos x="494" y="263"/>
              </a:cxn>
              <a:cxn ang="0">
                <a:pos x="360" y="291"/>
              </a:cxn>
              <a:cxn ang="0">
                <a:pos x="356" y="363"/>
              </a:cxn>
              <a:cxn ang="0">
                <a:pos x="392" y="383"/>
              </a:cxn>
              <a:cxn ang="0">
                <a:pos x="408" y="419"/>
              </a:cxn>
              <a:cxn ang="0">
                <a:pos x="448" y="479"/>
              </a:cxn>
              <a:cxn ang="0">
                <a:pos x="440" y="563"/>
              </a:cxn>
              <a:cxn ang="0">
                <a:pos x="460" y="631"/>
              </a:cxn>
              <a:cxn ang="0">
                <a:pos x="468" y="655"/>
              </a:cxn>
              <a:cxn ang="0">
                <a:pos x="480" y="671"/>
              </a:cxn>
              <a:cxn ang="0">
                <a:pos x="480" y="843"/>
              </a:cxn>
              <a:cxn ang="0">
                <a:pos x="428" y="879"/>
              </a:cxn>
              <a:cxn ang="0">
                <a:pos x="360" y="891"/>
              </a:cxn>
              <a:cxn ang="0">
                <a:pos x="336" y="899"/>
              </a:cxn>
              <a:cxn ang="0">
                <a:pos x="332" y="927"/>
              </a:cxn>
              <a:cxn ang="0">
                <a:pos x="292" y="931"/>
              </a:cxn>
              <a:cxn ang="0">
                <a:pos x="252" y="911"/>
              </a:cxn>
              <a:cxn ang="0">
                <a:pos x="216" y="913"/>
              </a:cxn>
              <a:cxn ang="0">
                <a:pos x="164" y="919"/>
              </a:cxn>
              <a:cxn ang="0">
                <a:pos x="140" y="967"/>
              </a:cxn>
              <a:cxn ang="0">
                <a:pos x="104" y="971"/>
              </a:cxn>
              <a:cxn ang="0">
                <a:pos x="40" y="991"/>
              </a:cxn>
              <a:cxn ang="0">
                <a:pos x="80" y="1019"/>
              </a:cxn>
              <a:cxn ang="0">
                <a:pos x="118" y="1053"/>
              </a:cxn>
              <a:cxn ang="0">
                <a:pos x="144" y="1089"/>
              </a:cxn>
              <a:cxn ang="0">
                <a:pos x="112" y="1127"/>
              </a:cxn>
              <a:cxn ang="0">
                <a:pos x="76" y="1123"/>
              </a:cxn>
              <a:cxn ang="0">
                <a:pos x="64" y="1127"/>
              </a:cxn>
              <a:cxn ang="0">
                <a:pos x="56" y="1139"/>
              </a:cxn>
              <a:cxn ang="0">
                <a:pos x="44" y="1143"/>
              </a:cxn>
              <a:cxn ang="0">
                <a:pos x="40" y="1155"/>
              </a:cxn>
              <a:cxn ang="0">
                <a:pos x="20" y="1159"/>
              </a:cxn>
              <a:cxn ang="0">
                <a:pos x="0" y="43"/>
              </a:cxn>
            </a:cxnLst>
            <a:rect l="0" t="0" r="r" b="b"/>
            <a:pathLst>
              <a:path w="528" h="1159">
                <a:moveTo>
                  <a:pt x="0" y="43"/>
                </a:moveTo>
                <a:cubicBezTo>
                  <a:pt x="23" y="37"/>
                  <a:pt x="42" y="26"/>
                  <a:pt x="64" y="19"/>
                </a:cubicBezTo>
                <a:cubicBezTo>
                  <a:pt x="76" y="0"/>
                  <a:pt x="68" y="6"/>
                  <a:pt x="96" y="11"/>
                </a:cubicBezTo>
                <a:cubicBezTo>
                  <a:pt x="195" y="29"/>
                  <a:pt x="135" y="30"/>
                  <a:pt x="276" y="35"/>
                </a:cubicBezTo>
                <a:cubicBezTo>
                  <a:pt x="284" y="38"/>
                  <a:pt x="292" y="40"/>
                  <a:pt x="300" y="43"/>
                </a:cubicBezTo>
                <a:cubicBezTo>
                  <a:pt x="316" y="48"/>
                  <a:pt x="303" y="72"/>
                  <a:pt x="324" y="75"/>
                </a:cubicBezTo>
                <a:cubicBezTo>
                  <a:pt x="345" y="78"/>
                  <a:pt x="367" y="78"/>
                  <a:pt x="388" y="79"/>
                </a:cubicBezTo>
                <a:cubicBezTo>
                  <a:pt x="401" y="88"/>
                  <a:pt x="405" y="98"/>
                  <a:pt x="420" y="103"/>
                </a:cubicBezTo>
                <a:cubicBezTo>
                  <a:pt x="425" y="111"/>
                  <a:pt x="435" y="115"/>
                  <a:pt x="440" y="123"/>
                </a:cubicBezTo>
                <a:cubicBezTo>
                  <a:pt x="444" y="130"/>
                  <a:pt x="448" y="147"/>
                  <a:pt x="448" y="147"/>
                </a:cubicBezTo>
                <a:cubicBezTo>
                  <a:pt x="470" y="145"/>
                  <a:pt x="496" y="132"/>
                  <a:pt x="512" y="143"/>
                </a:cubicBezTo>
                <a:cubicBezTo>
                  <a:pt x="515" y="151"/>
                  <a:pt x="517" y="159"/>
                  <a:pt x="520" y="167"/>
                </a:cubicBezTo>
                <a:cubicBezTo>
                  <a:pt x="521" y="171"/>
                  <a:pt x="524" y="179"/>
                  <a:pt x="524" y="179"/>
                </a:cubicBezTo>
                <a:cubicBezTo>
                  <a:pt x="523" y="200"/>
                  <a:pt x="528" y="223"/>
                  <a:pt x="520" y="243"/>
                </a:cubicBezTo>
                <a:cubicBezTo>
                  <a:pt x="517" y="251"/>
                  <a:pt x="494" y="263"/>
                  <a:pt x="494" y="263"/>
                </a:cubicBezTo>
                <a:cubicBezTo>
                  <a:pt x="476" y="318"/>
                  <a:pt x="405" y="289"/>
                  <a:pt x="360" y="291"/>
                </a:cubicBezTo>
                <a:cubicBezTo>
                  <a:pt x="350" y="321"/>
                  <a:pt x="345" y="325"/>
                  <a:pt x="356" y="363"/>
                </a:cubicBezTo>
                <a:cubicBezTo>
                  <a:pt x="358" y="369"/>
                  <a:pt x="387" y="379"/>
                  <a:pt x="392" y="383"/>
                </a:cubicBezTo>
                <a:cubicBezTo>
                  <a:pt x="399" y="394"/>
                  <a:pt x="408" y="419"/>
                  <a:pt x="408" y="419"/>
                </a:cubicBezTo>
                <a:cubicBezTo>
                  <a:pt x="412" y="467"/>
                  <a:pt x="404" y="473"/>
                  <a:pt x="448" y="479"/>
                </a:cubicBezTo>
                <a:cubicBezTo>
                  <a:pt x="457" y="507"/>
                  <a:pt x="457" y="538"/>
                  <a:pt x="440" y="563"/>
                </a:cubicBezTo>
                <a:cubicBezTo>
                  <a:pt x="444" y="591"/>
                  <a:pt x="449" y="607"/>
                  <a:pt x="460" y="631"/>
                </a:cubicBezTo>
                <a:cubicBezTo>
                  <a:pt x="463" y="639"/>
                  <a:pt x="465" y="647"/>
                  <a:pt x="468" y="655"/>
                </a:cubicBezTo>
                <a:cubicBezTo>
                  <a:pt x="469" y="659"/>
                  <a:pt x="480" y="671"/>
                  <a:pt x="480" y="671"/>
                </a:cubicBezTo>
                <a:cubicBezTo>
                  <a:pt x="482" y="713"/>
                  <a:pt x="492" y="802"/>
                  <a:pt x="480" y="843"/>
                </a:cubicBezTo>
                <a:cubicBezTo>
                  <a:pt x="478" y="850"/>
                  <a:pt x="452" y="905"/>
                  <a:pt x="428" y="879"/>
                </a:cubicBezTo>
                <a:cubicBezTo>
                  <a:pt x="417" y="912"/>
                  <a:pt x="391" y="887"/>
                  <a:pt x="360" y="891"/>
                </a:cubicBezTo>
                <a:cubicBezTo>
                  <a:pt x="352" y="894"/>
                  <a:pt x="344" y="896"/>
                  <a:pt x="336" y="899"/>
                </a:cubicBezTo>
                <a:cubicBezTo>
                  <a:pt x="332" y="900"/>
                  <a:pt x="332" y="927"/>
                  <a:pt x="332" y="927"/>
                </a:cubicBezTo>
                <a:cubicBezTo>
                  <a:pt x="324" y="939"/>
                  <a:pt x="292" y="931"/>
                  <a:pt x="292" y="931"/>
                </a:cubicBezTo>
                <a:cubicBezTo>
                  <a:pt x="267" y="925"/>
                  <a:pt x="281" y="930"/>
                  <a:pt x="252" y="911"/>
                </a:cubicBezTo>
                <a:cubicBezTo>
                  <a:pt x="244" y="906"/>
                  <a:pt x="216" y="913"/>
                  <a:pt x="216" y="913"/>
                </a:cubicBezTo>
                <a:cubicBezTo>
                  <a:pt x="194" y="920"/>
                  <a:pt x="186" y="912"/>
                  <a:pt x="164" y="919"/>
                </a:cubicBezTo>
                <a:cubicBezTo>
                  <a:pt x="143" y="950"/>
                  <a:pt x="151" y="934"/>
                  <a:pt x="140" y="967"/>
                </a:cubicBezTo>
                <a:cubicBezTo>
                  <a:pt x="136" y="978"/>
                  <a:pt x="116" y="970"/>
                  <a:pt x="104" y="971"/>
                </a:cubicBezTo>
                <a:cubicBezTo>
                  <a:pt x="89" y="994"/>
                  <a:pt x="64" y="983"/>
                  <a:pt x="40" y="991"/>
                </a:cubicBezTo>
                <a:cubicBezTo>
                  <a:pt x="32" y="1016"/>
                  <a:pt x="61" y="1015"/>
                  <a:pt x="80" y="1019"/>
                </a:cubicBezTo>
                <a:cubicBezTo>
                  <a:pt x="95" y="1042"/>
                  <a:pt x="108" y="1022"/>
                  <a:pt x="118" y="1053"/>
                </a:cubicBezTo>
                <a:cubicBezTo>
                  <a:pt x="121" y="1061"/>
                  <a:pt x="144" y="1089"/>
                  <a:pt x="144" y="1089"/>
                </a:cubicBezTo>
                <a:cubicBezTo>
                  <a:pt x="143" y="1097"/>
                  <a:pt x="117" y="1121"/>
                  <a:pt x="112" y="1127"/>
                </a:cubicBezTo>
                <a:cubicBezTo>
                  <a:pt x="112" y="1127"/>
                  <a:pt x="82" y="1121"/>
                  <a:pt x="76" y="1123"/>
                </a:cubicBezTo>
                <a:cubicBezTo>
                  <a:pt x="72" y="1124"/>
                  <a:pt x="64" y="1127"/>
                  <a:pt x="64" y="1127"/>
                </a:cubicBezTo>
                <a:cubicBezTo>
                  <a:pt x="61" y="1131"/>
                  <a:pt x="60" y="1136"/>
                  <a:pt x="56" y="1139"/>
                </a:cubicBezTo>
                <a:cubicBezTo>
                  <a:pt x="53" y="1142"/>
                  <a:pt x="47" y="1140"/>
                  <a:pt x="44" y="1143"/>
                </a:cubicBezTo>
                <a:cubicBezTo>
                  <a:pt x="41" y="1146"/>
                  <a:pt x="44" y="1153"/>
                  <a:pt x="40" y="1155"/>
                </a:cubicBezTo>
                <a:cubicBezTo>
                  <a:pt x="34" y="1159"/>
                  <a:pt x="27" y="1158"/>
                  <a:pt x="20" y="1159"/>
                </a:cubicBezTo>
                <a:cubicBezTo>
                  <a:pt x="17" y="1154"/>
                  <a:pt x="14" y="294"/>
                  <a:pt x="0" y="43"/>
                </a:cubicBezTo>
                <a:close/>
              </a:path>
            </a:pathLst>
          </a:custGeom>
          <a:solidFill>
            <a:srgbClr val="0000FF">
              <a:alpha val="70000"/>
            </a:srgbClr>
          </a:solidFill>
          <a:ln w="9525">
            <a:solidFill>
              <a:srgbClr val="0000FF"/>
            </a:solidFill>
            <a:round/>
          </a:ln>
          <a:effectLst/>
        </p:spPr>
        <p:txBody>
          <a:bodyPr/>
          <a:lstStyle/>
          <a:p>
            <a:endParaRPr lang="zh-CN" altLang="en-US"/>
          </a:p>
        </p:txBody>
      </p:sp>
      <p:sp>
        <p:nvSpPr>
          <p:cNvPr id="67" name="Text Box 69"/>
          <p:cNvSpPr txBox="1">
            <a:spLocks noChangeArrowheads="1"/>
          </p:cNvSpPr>
          <p:nvPr/>
        </p:nvSpPr>
        <p:spPr bwMode="auto">
          <a:xfrm>
            <a:off x="7366848" y="3548063"/>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南京</a:t>
            </a:r>
          </a:p>
        </p:txBody>
      </p:sp>
      <p:sp>
        <p:nvSpPr>
          <p:cNvPr id="68" name="Text Box 73"/>
          <p:cNvSpPr txBox="1">
            <a:spLocks noChangeArrowheads="1"/>
          </p:cNvSpPr>
          <p:nvPr/>
        </p:nvSpPr>
        <p:spPr bwMode="auto">
          <a:xfrm>
            <a:off x="7834631" y="4267201"/>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杭州</a:t>
            </a:r>
          </a:p>
        </p:txBody>
      </p:sp>
      <p:sp>
        <p:nvSpPr>
          <p:cNvPr id="69" name="Oval 75"/>
          <p:cNvSpPr>
            <a:spLocks noChangeArrowheads="1"/>
          </p:cNvSpPr>
          <p:nvPr/>
        </p:nvSpPr>
        <p:spPr bwMode="auto">
          <a:xfrm>
            <a:off x="7078981" y="3213101"/>
            <a:ext cx="192616" cy="144463"/>
          </a:xfrm>
          <a:prstGeom prst="ellipse">
            <a:avLst/>
          </a:prstGeom>
          <a:solidFill>
            <a:schemeClr val="bg1">
              <a:alpha val="92999"/>
            </a:schemeClr>
          </a:solidFill>
          <a:ln w="38100" algn="ctr">
            <a:solidFill>
              <a:srgbClr val="000000"/>
            </a:solidFill>
            <a:round/>
          </a:ln>
          <a:effectLst/>
        </p:spPr>
        <p:txBody>
          <a:bodyPr wrap="none" anchor="ctr"/>
          <a:lstStyle/>
          <a:p>
            <a:endParaRPr lang="zh-CN" altLang="en-US"/>
          </a:p>
        </p:txBody>
      </p:sp>
      <p:sp>
        <p:nvSpPr>
          <p:cNvPr id="70" name="Text Box 76"/>
          <p:cNvSpPr txBox="1">
            <a:spLocks noChangeArrowheads="1"/>
          </p:cNvSpPr>
          <p:nvPr/>
        </p:nvSpPr>
        <p:spPr bwMode="auto">
          <a:xfrm>
            <a:off x="6213264" y="3213101"/>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郑州</a:t>
            </a:r>
          </a:p>
        </p:txBody>
      </p:sp>
      <p:sp>
        <p:nvSpPr>
          <p:cNvPr id="71" name="Text Box 77"/>
          <p:cNvSpPr txBox="1">
            <a:spLocks noChangeArrowheads="1"/>
          </p:cNvSpPr>
          <p:nvPr/>
        </p:nvSpPr>
        <p:spPr bwMode="auto">
          <a:xfrm>
            <a:off x="7174231" y="3068638"/>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济南</a:t>
            </a:r>
          </a:p>
        </p:txBody>
      </p:sp>
      <p:sp>
        <p:nvSpPr>
          <p:cNvPr id="72" name="Text Box 78"/>
          <p:cNvSpPr txBox="1">
            <a:spLocks noChangeArrowheads="1"/>
          </p:cNvSpPr>
          <p:nvPr/>
        </p:nvSpPr>
        <p:spPr bwMode="auto">
          <a:xfrm>
            <a:off x="6598497" y="2349501"/>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北京</a:t>
            </a:r>
          </a:p>
        </p:txBody>
      </p:sp>
      <p:sp>
        <p:nvSpPr>
          <p:cNvPr id="73" name="Text Box 79"/>
          <p:cNvSpPr txBox="1">
            <a:spLocks noChangeArrowheads="1"/>
          </p:cNvSpPr>
          <p:nvPr/>
        </p:nvSpPr>
        <p:spPr bwMode="auto">
          <a:xfrm>
            <a:off x="7749964" y="1916113"/>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沈阳</a:t>
            </a:r>
          </a:p>
        </p:txBody>
      </p:sp>
      <p:sp>
        <p:nvSpPr>
          <p:cNvPr id="74" name="Text Box 81"/>
          <p:cNvSpPr txBox="1">
            <a:spLocks noChangeArrowheads="1"/>
          </p:cNvSpPr>
          <p:nvPr/>
        </p:nvSpPr>
        <p:spPr bwMode="auto">
          <a:xfrm>
            <a:off x="7271597" y="3536950"/>
            <a:ext cx="958851" cy="307777"/>
          </a:xfrm>
          <a:prstGeom prst="rect">
            <a:avLst/>
          </a:prstGeom>
          <a:solidFill>
            <a:srgbClr val="0000FF">
              <a:alpha val="92999"/>
            </a:srgbClr>
          </a:solidFill>
          <a:ln w="19050" algn="ctr">
            <a:solidFill>
              <a:schemeClr val="bg1"/>
            </a:solidFill>
            <a:miter lim="800000"/>
          </a:ln>
          <a:effectLst/>
        </p:spPr>
        <p:txBody>
          <a:bodyPr>
            <a:spAutoFit/>
          </a:bodyPr>
          <a:lstStyle/>
          <a:p>
            <a:pPr algn="ctr">
              <a:lnSpc>
                <a:spcPct val="70000"/>
              </a:lnSpc>
              <a:spcBef>
                <a:spcPct val="50000"/>
              </a:spcBef>
            </a:pPr>
            <a:r>
              <a:rPr lang="zh-CN" altLang="en-US" sz="2000" b="1">
                <a:solidFill>
                  <a:srgbClr val="FFFFFF"/>
                </a:solidFill>
                <a:effectLst>
                  <a:outerShdw blurRad="38100" dist="38100" dir="2700000" algn="tl">
                    <a:srgbClr val="000000"/>
                  </a:outerShdw>
                </a:effectLst>
                <a:latin typeface="Garamond" panose="02020404030301010803" pitchFamily="18" charset="0"/>
              </a:rPr>
              <a:t>南京</a:t>
            </a:r>
          </a:p>
        </p:txBody>
      </p:sp>
      <p:pic>
        <p:nvPicPr>
          <p:cNvPr id="75" name="Picture 82" descr="200404220007_2398"/>
          <p:cNvPicPr preferRelativeResize="0">
            <a:picLocks noChangeArrowheads="1"/>
          </p:cNvPicPr>
          <p:nvPr/>
        </p:nvPicPr>
        <p:blipFill>
          <a:blip r:embed="rId5" cstate="print">
            <a:clrChange>
              <a:clrFrom>
                <a:srgbClr val="CC99FF"/>
              </a:clrFrom>
              <a:clrTo>
                <a:srgbClr val="CC99FF">
                  <a:alpha val="0"/>
                </a:srgbClr>
              </a:clrTo>
            </a:clrChange>
          </a:blip>
          <a:srcRect/>
          <a:stretch>
            <a:fillRect/>
          </a:stretch>
        </p:blipFill>
        <p:spPr bwMode="auto">
          <a:xfrm>
            <a:off x="7559464" y="3860800"/>
            <a:ext cx="383117" cy="287338"/>
          </a:xfrm>
          <a:prstGeom prst="rect">
            <a:avLst/>
          </a:prstGeom>
          <a:noFill/>
        </p:spPr>
      </p:pic>
      <p:sp>
        <p:nvSpPr>
          <p:cNvPr id="76" name="Text Box 83"/>
          <p:cNvSpPr txBox="1">
            <a:spLocks noChangeArrowheads="1"/>
          </p:cNvSpPr>
          <p:nvPr/>
        </p:nvSpPr>
        <p:spPr bwMode="auto">
          <a:xfrm>
            <a:off x="6310631" y="3933825"/>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武汉</a:t>
            </a:r>
          </a:p>
        </p:txBody>
      </p:sp>
      <p:sp>
        <p:nvSpPr>
          <p:cNvPr id="77" name="Text Box 84"/>
          <p:cNvSpPr txBox="1">
            <a:spLocks noChangeArrowheads="1"/>
          </p:cNvSpPr>
          <p:nvPr/>
        </p:nvSpPr>
        <p:spPr bwMode="auto">
          <a:xfrm>
            <a:off x="6107430" y="3886201"/>
            <a:ext cx="958851" cy="286232"/>
          </a:xfrm>
          <a:prstGeom prst="rect">
            <a:avLst/>
          </a:prstGeom>
          <a:solidFill>
            <a:srgbClr val="0000FF">
              <a:alpha val="92999"/>
            </a:srgbClr>
          </a:solidFill>
          <a:ln w="19050" algn="ctr">
            <a:solidFill>
              <a:schemeClr val="bg1"/>
            </a:solidFill>
            <a:miter lim="800000"/>
          </a:ln>
          <a:effectLst/>
        </p:spPr>
        <p:txBody>
          <a:bodyPr>
            <a:spAutoFit/>
          </a:bodyPr>
          <a:lstStyle/>
          <a:p>
            <a:pPr algn="ctr">
              <a:lnSpc>
                <a:spcPct val="70000"/>
              </a:lnSpc>
              <a:spcBef>
                <a:spcPct val="50000"/>
              </a:spcBef>
            </a:pPr>
            <a:r>
              <a:rPr lang="zh-CN" altLang="en-US" b="1">
                <a:solidFill>
                  <a:srgbClr val="FFFFFF"/>
                </a:solidFill>
                <a:effectLst>
                  <a:outerShdw blurRad="38100" dist="38100" dir="2700000" algn="tl">
                    <a:srgbClr val="000000"/>
                  </a:outerShdw>
                </a:effectLst>
                <a:latin typeface="Garamond" panose="02020404030301010803" pitchFamily="18" charset="0"/>
              </a:rPr>
              <a:t>武汉</a:t>
            </a:r>
          </a:p>
        </p:txBody>
      </p:sp>
      <p:pic>
        <p:nvPicPr>
          <p:cNvPr id="78" name="Picture 85" descr="200404220007_2398"/>
          <p:cNvPicPr preferRelativeResize="0">
            <a:picLocks noChangeArrowheads="1"/>
          </p:cNvPicPr>
          <p:nvPr/>
        </p:nvPicPr>
        <p:blipFill>
          <a:blip r:embed="rId5" cstate="print">
            <a:clrChange>
              <a:clrFrom>
                <a:srgbClr val="CC99FF"/>
              </a:clrFrom>
              <a:clrTo>
                <a:srgbClr val="CC99FF">
                  <a:alpha val="0"/>
                </a:srgbClr>
              </a:clrTo>
            </a:clrChange>
          </a:blip>
          <a:srcRect/>
          <a:stretch>
            <a:fillRect/>
          </a:stretch>
        </p:blipFill>
        <p:spPr bwMode="auto">
          <a:xfrm>
            <a:off x="6503248" y="5589589"/>
            <a:ext cx="383116" cy="287337"/>
          </a:xfrm>
          <a:prstGeom prst="rect">
            <a:avLst/>
          </a:prstGeom>
          <a:noFill/>
        </p:spPr>
      </p:pic>
      <p:sp>
        <p:nvSpPr>
          <p:cNvPr id="79" name="Text Box 88"/>
          <p:cNvSpPr txBox="1">
            <a:spLocks noChangeArrowheads="1"/>
          </p:cNvSpPr>
          <p:nvPr/>
        </p:nvSpPr>
        <p:spPr bwMode="auto">
          <a:xfrm>
            <a:off x="4871297" y="2060576"/>
            <a:ext cx="960967" cy="369332"/>
          </a:xfrm>
          <a:prstGeom prst="rect">
            <a:avLst/>
          </a:prstGeom>
          <a:solidFill>
            <a:srgbClr val="000000">
              <a:alpha val="0"/>
            </a:srgbClr>
          </a:solidFill>
          <a:ln w="19050" algn="ctr">
            <a:solidFill>
              <a:srgbClr val="FFFFFF">
                <a:alpha val="0"/>
              </a:srgbClr>
            </a:solidFill>
            <a:miter lim="800000"/>
          </a:ln>
          <a:effectLst/>
        </p:spPr>
        <p:txBody>
          <a:bodyPr>
            <a:spAutoFit/>
          </a:bodyPr>
          <a:lstStyle/>
          <a:p>
            <a:pPr>
              <a:spcBef>
                <a:spcPct val="50000"/>
              </a:spcBef>
            </a:pPr>
            <a:r>
              <a:rPr lang="zh-CN" altLang="en-US" b="1">
                <a:solidFill>
                  <a:srgbClr val="FFFFFF"/>
                </a:solidFill>
                <a:effectLst>
                  <a:outerShdw blurRad="38100" dist="38100" dir="2700000" algn="tl">
                    <a:srgbClr val="808080"/>
                  </a:outerShdw>
                </a:effectLst>
                <a:latin typeface="Garamond" panose="02020404030301010803" pitchFamily="18" charset="0"/>
              </a:rPr>
              <a:t>五原</a:t>
            </a:r>
          </a:p>
        </p:txBody>
      </p:sp>
      <p:grpSp>
        <p:nvGrpSpPr>
          <p:cNvPr id="80" name="Group 90"/>
          <p:cNvGrpSpPr/>
          <p:nvPr/>
        </p:nvGrpSpPr>
        <p:grpSpPr bwMode="auto">
          <a:xfrm>
            <a:off x="9708694" y="116206"/>
            <a:ext cx="1473706" cy="1949450"/>
            <a:chOff x="4494" y="0"/>
            <a:chExt cx="754" cy="1228"/>
          </a:xfrm>
        </p:grpSpPr>
        <p:pic>
          <p:nvPicPr>
            <p:cNvPr id="15451" name="Picture 91" descr="E:\图片\五四运动与中国共产党诞生\张作霖.jpg张作霖"/>
            <p:cNvPicPr>
              <a:picLocks noChangeAspect="1" noChangeArrowheads="1"/>
            </p:cNvPicPr>
            <p:nvPr/>
          </p:nvPicPr>
          <p:blipFill>
            <a:blip r:embed="rId6"/>
            <a:srcRect/>
            <a:stretch>
              <a:fillRect/>
            </a:stretch>
          </p:blipFill>
          <p:spPr bwMode="auto">
            <a:xfrm>
              <a:off x="4496" y="0"/>
              <a:ext cx="752" cy="1134"/>
            </a:xfrm>
            <a:prstGeom prst="rect">
              <a:avLst/>
            </a:prstGeom>
            <a:noFill/>
            <a:ln w="9525">
              <a:noFill/>
              <a:miter lim="800000"/>
              <a:headEnd/>
              <a:tailEnd/>
            </a:ln>
            <a:effectLst/>
          </p:spPr>
        </p:pic>
        <p:sp>
          <p:nvSpPr>
            <p:cNvPr id="15452" name="Text Box 92"/>
            <p:cNvSpPr txBox="1">
              <a:spLocks noChangeArrowheads="1"/>
            </p:cNvSpPr>
            <p:nvPr/>
          </p:nvSpPr>
          <p:spPr bwMode="auto">
            <a:xfrm>
              <a:off x="4494" y="938"/>
              <a:ext cx="754" cy="290"/>
            </a:xfrm>
            <a:prstGeom prst="rect">
              <a:avLst/>
            </a:prstGeom>
            <a:solidFill>
              <a:srgbClr val="000000"/>
            </a:solidFill>
            <a:ln w="9525" algn="ctr">
              <a:noFill/>
              <a:miter lim="800000"/>
            </a:ln>
            <a:effectLst/>
          </p:spPr>
          <p:txBody>
            <a:bodyPr wrap="square">
              <a:spAutoFit/>
            </a:bodyPr>
            <a:lstStyle/>
            <a:p>
              <a:pPr algn="ctr">
                <a:spcBef>
                  <a:spcPct val="50000"/>
                </a:spcBef>
              </a:pPr>
              <a:r>
                <a:rPr lang="zh-CN" altLang="en-US" sz="2400">
                  <a:solidFill>
                    <a:srgbClr val="FFFFFF"/>
                  </a:solidFill>
                  <a:effectLst>
                    <a:outerShdw blurRad="38100" dist="38100" dir="2700000" algn="tl">
                      <a:srgbClr val="808080"/>
                    </a:outerShdw>
                  </a:effectLst>
                  <a:latin typeface="Garamond" panose="02020404030301010803" pitchFamily="18" charset="0"/>
                  <a:ea typeface="黑体" panose="02010609060101010101" pitchFamily="49" charset="-122"/>
                </a:rPr>
                <a:t>张作霖</a:t>
              </a:r>
            </a:p>
          </p:txBody>
        </p:sp>
      </p:grpSp>
      <p:sp>
        <p:nvSpPr>
          <p:cNvPr id="81" name="流程图: 可选过程 80"/>
          <p:cNvSpPr/>
          <p:nvPr/>
        </p:nvSpPr>
        <p:spPr>
          <a:xfrm>
            <a:off x="164464" y="806134"/>
            <a:ext cx="4449169" cy="2262504"/>
          </a:xfrm>
          <a:prstGeom prst="flowChartAlternateProcess">
            <a:avLst/>
          </a:prstGeom>
          <a:noFill/>
          <a:ln>
            <a:solidFill>
              <a:srgbClr val="C00000"/>
            </a:solidFill>
          </a:ln>
          <a:extLst>
            <a:ext uri="{909E8E84-426E-40DD-AFC4-6F175D3DCCD1}">
              <a14:hiddenFill xmlns:a14="http://schemas.microsoft.com/office/drawing/2010/main">
                <a:solidFill>
                  <a:srgbClr val="C00000"/>
                </a:solidFill>
              </a14:hiddenFill>
            </a:ext>
          </a:extLst>
        </p:spPr>
        <p:style>
          <a:lnRef idx="1">
            <a:schemeClr val="accent4"/>
          </a:lnRef>
          <a:fillRef idx="2">
            <a:schemeClr val="accent4"/>
          </a:fillRef>
          <a:effectRef idx="1">
            <a:schemeClr val="accent4"/>
          </a:effectRef>
          <a:fontRef idx="minor">
            <a:schemeClr val="dk1"/>
          </a:fontRef>
        </p:style>
        <p:txBody>
          <a:bodyPr rtlCol="0" anchor="ctr"/>
          <a:lstStyle/>
          <a:p>
            <a:pPr algn="ctr" fontAlgn="auto">
              <a:lnSpc>
                <a:spcPct val="150000"/>
              </a:lnSpc>
            </a:pPr>
            <a:r>
              <a:rPr lang="zh-CN" altLang="en-US" sz="2400" dirty="0">
                <a:solidFill>
                  <a:schemeClr val="tx1"/>
                </a:solidFill>
                <a:uFillTx/>
                <a:latin typeface="宋体" panose="02010600030101010101" pitchFamily="2" charset="-122"/>
                <a:ea typeface="宋体" panose="02010600030101010101" pitchFamily="2" charset="-122"/>
              </a:rPr>
              <a:t>革命势力从珠江流域发展到长江流域，</a:t>
            </a:r>
            <a:r>
              <a:rPr lang="zh-CN" altLang="en-US" sz="2400" b="1" dirty="0">
                <a:solidFill>
                  <a:schemeClr val="tx1"/>
                </a:solidFill>
                <a:uFillTx/>
                <a:latin typeface="宋体" panose="02010600030101010101" pitchFamily="2" charset="-122"/>
                <a:ea typeface="宋体" panose="02010600030101010101" pitchFamily="2" charset="-122"/>
              </a:rPr>
              <a:t>基本推翻</a:t>
            </a:r>
            <a:r>
              <a:rPr lang="zh-CN" altLang="en-US" sz="2400" dirty="0">
                <a:solidFill>
                  <a:schemeClr val="tx1"/>
                </a:solidFill>
                <a:uFillTx/>
                <a:latin typeface="宋体" panose="02010600030101010101" pitchFamily="2" charset="-122"/>
                <a:ea typeface="宋体" panose="02010600030101010101" pitchFamily="2" charset="-122"/>
              </a:rPr>
              <a:t>了</a:t>
            </a:r>
            <a:r>
              <a:rPr lang="zh-CN" altLang="en-US" sz="2400" b="1" dirty="0">
                <a:solidFill>
                  <a:schemeClr val="tx1"/>
                </a:solidFill>
                <a:uFillTx/>
                <a:latin typeface="宋体" panose="02010600030101010101" pitchFamily="2" charset="-122"/>
                <a:ea typeface="宋体" panose="02010600030101010101" pitchFamily="2" charset="-122"/>
              </a:rPr>
              <a:t>北洋军阀</a:t>
            </a:r>
            <a:r>
              <a:rPr lang="zh-CN" altLang="en-US" sz="2400" dirty="0">
                <a:solidFill>
                  <a:schemeClr val="tx1"/>
                </a:solidFill>
                <a:uFillTx/>
                <a:latin typeface="宋体" panose="02010600030101010101" pitchFamily="2" charset="-122"/>
                <a:ea typeface="宋体" panose="02010600030101010101" pitchFamily="2" charset="-122"/>
              </a:rPr>
              <a:t>的反动统治。</a:t>
            </a:r>
          </a:p>
        </p:txBody>
      </p:sp>
      <p:grpSp>
        <p:nvGrpSpPr>
          <p:cNvPr id="82" name="Group 8"/>
          <p:cNvGrpSpPr/>
          <p:nvPr/>
        </p:nvGrpSpPr>
        <p:grpSpPr bwMode="auto">
          <a:xfrm>
            <a:off x="4422563" y="2565083"/>
            <a:ext cx="1458291" cy="1944687"/>
            <a:chOff x="4776" y="0"/>
            <a:chExt cx="735" cy="1225"/>
          </a:xfrm>
        </p:grpSpPr>
        <p:pic>
          <p:nvPicPr>
            <p:cNvPr id="83" name="Picture 9" descr="E:\图片\五四运动与中国共产党诞生\吴佩孚.jpg吴佩孚"/>
            <p:cNvPicPr>
              <a:picLocks noChangeAspect="1" noChangeArrowheads="1"/>
            </p:cNvPicPr>
            <p:nvPr/>
          </p:nvPicPr>
          <p:blipFill>
            <a:blip r:embed="rId7"/>
            <a:srcRect/>
            <a:stretch>
              <a:fillRect/>
            </a:stretch>
          </p:blipFill>
          <p:spPr bwMode="auto">
            <a:xfrm>
              <a:off x="4776" y="0"/>
              <a:ext cx="735" cy="993"/>
            </a:xfrm>
            <a:prstGeom prst="rect">
              <a:avLst/>
            </a:prstGeom>
            <a:noFill/>
            <a:ln w="9525">
              <a:noFill/>
              <a:miter lim="800000"/>
              <a:headEnd/>
              <a:tailEnd/>
            </a:ln>
            <a:effectLst/>
          </p:spPr>
        </p:pic>
        <p:sp>
          <p:nvSpPr>
            <p:cNvPr id="84" name="Text Box 10"/>
            <p:cNvSpPr txBox="1">
              <a:spLocks noChangeArrowheads="1"/>
            </p:cNvSpPr>
            <p:nvPr/>
          </p:nvSpPr>
          <p:spPr bwMode="auto">
            <a:xfrm>
              <a:off x="4776" y="935"/>
              <a:ext cx="735" cy="290"/>
            </a:xfrm>
            <a:prstGeom prst="rect">
              <a:avLst/>
            </a:prstGeom>
            <a:solidFill>
              <a:srgbClr val="000000"/>
            </a:solidFill>
            <a:ln w="9525" algn="ctr">
              <a:noFill/>
              <a:miter lim="800000"/>
            </a:ln>
            <a:effectLst/>
          </p:spPr>
          <p:txBody>
            <a:bodyPr wrap="square">
              <a:spAutoFit/>
            </a:bodyPr>
            <a:lstStyle/>
            <a:p>
              <a:pPr algn="ctr">
                <a:spcBef>
                  <a:spcPct val="50000"/>
                </a:spcBef>
              </a:pPr>
              <a:r>
                <a:rPr lang="en-US" altLang="zh-CN" sz="2400">
                  <a:solidFill>
                    <a:srgbClr val="FFFFFF"/>
                  </a:solidFill>
                  <a:effectLst>
                    <a:outerShdw blurRad="38100" dist="38100" dir="2700000" algn="tl">
                      <a:srgbClr val="808080"/>
                    </a:outerShdw>
                  </a:effectLst>
                  <a:latin typeface="Garamond" panose="02020404030301010803" pitchFamily="18" charset="0"/>
                  <a:ea typeface="黑体" panose="02010609060101010101" pitchFamily="49" charset="-122"/>
                </a:rPr>
                <a:t> </a:t>
              </a:r>
              <a:r>
                <a:rPr lang="zh-CN" altLang="en-US" sz="2400">
                  <a:solidFill>
                    <a:srgbClr val="FFFFFF"/>
                  </a:solidFill>
                  <a:effectLst>
                    <a:outerShdw blurRad="38100" dist="38100" dir="2700000" algn="tl">
                      <a:srgbClr val="808080"/>
                    </a:outerShdw>
                  </a:effectLst>
                  <a:latin typeface="Garamond" panose="02020404030301010803" pitchFamily="18" charset="0"/>
                  <a:ea typeface="黑体" panose="02010609060101010101" pitchFamily="49" charset="-122"/>
                </a:rPr>
                <a:t>吴佩孚</a:t>
              </a:r>
            </a:p>
          </p:txBody>
        </p:sp>
      </p:grpSp>
      <p:sp>
        <p:nvSpPr>
          <p:cNvPr id="9" name="Text Box 5"/>
          <p:cNvSpPr txBox="1">
            <a:spLocks noChangeArrowheads="1"/>
          </p:cNvSpPr>
          <p:nvPr/>
        </p:nvSpPr>
        <p:spPr bwMode="auto">
          <a:xfrm>
            <a:off x="8893810" y="6289675"/>
            <a:ext cx="1862455" cy="460375"/>
          </a:xfrm>
          <a:prstGeom prst="rect">
            <a:avLst/>
          </a:prstGeom>
          <a:solidFill>
            <a:srgbClr val="0000FF"/>
          </a:solidFill>
          <a:ln w="9525" algn="ctr">
            <a:noFill/>
            <a:miter lim="800000"/>
          </a:ln>
          <a:effectLst/>
        </p:spPr>
        <p:txBody>
          <a:bodyPr wrap="square">
            <a:spAutoFit/>
          </a:bodyPr>
          <a:lstStyle/>
          <a:p>
            <a:pPr>
              <a:spcBef>
                <a:spcPct val="50000"/>
              </a:spcBef>
            </a:pPr>
            <a:r>
              <a:rPr lang="en-US" altLang="zh-CN" sz="2400">
                <a:solidFill>
                  <a:srgbClr val="FFFFFF"/>
                </a:solidFill>
                <a:effectLst>
                  <a:outerShdw blurRad="38100" dist="38100" dir="2700000" algn="tl">
                    <a:srgbClr val="000000"/>
                  </a:outerShdw>
                </a:effectLst>
                <a:latin typeface="Garamond" panose="02020404030301010803" pitchFamily="18" charset="0"/>
                <a:ea typeface="黑体" panose="02010609060101010101" pitchFamily="49" charset="-122"/>
              </a:rPr>
              <a:t>    </a:t>
            </a:r>
            <a:r>
              <a:rPr lang="zh-CN" altLang="en-US" sz="2400">
                <a:solidFill>
                  <a:srgbClr val="FFFFFF"/>
                </a:solidFill>
                <a:effectLst>
                  <a:outerShdw blurRad="38100" dist="38100" dir="2700000" algn="tl">
                    <a:srgbClr val="000000"/>
                  </a:outerShdw>
                </a:effectLst>
                <a:latin typeface="Garamond" panose="02020404030301010803" pitchFamily="18" charset="0"/>
                <a:ea typeface="黑体" panose="02010609060101010101" pitchFamily="49" charset="-122"/>
              </a:rPr>
              <a:t>蒋介石</a:t>
            </a:r>
          </a:p>
        </p:txBody>
      </p:sp>
      <p:sp>
        <p:nvSpPr>
          <p:cNvPr id="2" name="矩形 1"/>
          <p:cNvSpPr/>
          <p:nvPr/>
        </p:nvSpPr>
        <p:spPr>
          <a:xfrm>
            <a:off x="0" y="3201373"/>
            <a:ext cx="4449169" cy="3539430"/>
          </a:xfrm>
          <a:prstGeom prst="rect">
            <a:avLst/>
          </a:prstGeom>
        </p:spPr>
        <p:txBody>
          <a:bodyPr wrap="square">
            <a:spAutoFit/>
          </a:bodyPr>
          <a:lstStyle/>
          <a:p>
            <a:r>
              <a:rPr lang="en-US" altLang="zh-CN" sz="2800" dirty="0" smtClean="0"/>
              <a:t>1 </a:t>
            </a:r>
            <a:r>
              <a:rPr lang="en-US" altLang="zh-CN" sz="2800" dirty="0"/>
              <a:t>2 3 1/ 1 2 3 1 / 3 4 5-/ 3 4 5-/</a:t>
            </a:r>
            <a:r>
              <a:rPr lang="zh-CN" altLang="en-US" sz="2800" dirty="0"/>
              <a:t/>
            </a:r>
            <a:br>
              <a:rPr lang="zh-CN" altLang="en-US" sz="2800" dirty="0"/>
            </a:br>
            <a:r>
              <a:rPr lang="zh-CN" altLang="en-US" sz="2800" dirty="0" smtClean="0"/>
              <a:t>打倒</a:t>
            </a:r>
            <a:r>
              <a:rPr lang="zh-CN" altLang="en-US" sz="2800" dirty="0"/>
              <a:t>列强 打倒列强 除军阀 除军阀</a:t>
            </a:r>
            <a:br>
              <a:rPr lang="zh-CN" altLang="en-US" sz="2800" dirty="0"/>
            </a:br>
            <a:r>
              <a:rPr lang="en-US" altLang="zh-CN" sz="2800" dirty="0" smtClean="0"/>
              <a:t>5 </a:t>
            </a:r>
            <a:r>
              <a:rPr lang="en-US" altLang="zh-CN" sz="2800" dirty="0"/>
              <a:t>6 5 4 3 1/ 5 6 5 4 3 1 / 3 5 1/ 3 5 1/</a:t>
            </a:r>
            <a:r>
              <a:rPr lang="zh-CN" altLang="en-US" sz="2800" dirty="0"/>
              <a:t/>
            </a:r>
            <a:br>
              <a:rPr lang="zh-CN" altLang="en-US" sz="2800" dirty="0"/>
            </a:br>
            <a:r>
              <a:rPr lang="zh-CN" altLang="en-US" sz="2800" dirty="0" smtClean="0"/>
              <a:t>国民</a:t>
            </a:r>
            <a:r>
              <a:rPr lang="zh-CN" altLang="en-US" sz="2800" dirty="0"/>
              <a:t>革命成功 国民革命成功 齐欢唱 齐欢唱</a:t>
            </a:r>
          </a:p>
        </p:txBody>
      </p:sp>
    </p:spTree>
    <p:extLst>
      <p:ext uri="{BB962C8B-B14F-4D97-AF65-F5344CB8AC3E}">
        <p14:creationId xmlns:p14="http://schemas.microsoft.com/office/powerpoint/2010/main" val="3144648847"/>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blinds(horizontal)">
                                      <p:cBhvr>
                                        <p:cTn id="35" dur="500"/>
                                        <p:tgtEl>
                                          <p:spTgt spid="8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childTnLst>
                          </p:cTn>
                        </p:par>
                        <p:par>
                          <p:cTn id="66" fill="hold">
                            <p:stCondLst>
                              <p:cond delay="0"/>
                            </p:stCondLst>
                            <p:childTnLst>
                              <p:par>
                                <p:cTn id="67" presetID="1" presetClass="exit" presetSubtype="0" fill="hold" grpId="1" nodeType="afterEffect">
                                  <p:stCondLst>
                                    <p:cond delay="0"/>
                                  </p:stCondLst>
                                  <p:childTnLst>
                                    <p:set>
                                      <p:cBhvr>
                                        <p:cTn id="68" dur="1" fill="hold">
                                          <p:stCondLst>
                                            <p:cond delay="0"/>
                                          </p:stCondLst>
                                        </p:cTn>
                                        <p:tgtEl>
                                          <p:spTgt spid="3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par>
                          <p:cTn id="85" fill="hold">
                            <p:stCondLst>
                              <p:cond delay="0"/>
                            </p:stCondLst>
                            <p:childTnLst>
                              <p:par>
                                <p:cTn id="86" presetID="1" presetClass="exit" presetSubtype="0" fill="hold" grpId="1" nodeType="afterEffect">
                                  <p:stCondLst>
                                    <p:cond delay="0"/>
                                  </p:stCondLst>
                                  <p:childTnLst>
                                    <p:set>
                                      <p:cBhvr>
                                        <p:cTn id="87" dur="1" fill="hold">
                                          <p:stCondLst>
                                            <p:cond delay="0"/>
                                          </p:stCondLst>
                                        </p:cTn>
                                        <p:tgtEl>
                                          <p:spTgt spid="3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childTnLst>
                                    <p:set>
                                      <p:cBhvr>
                                        <p:cTn id="97" dur="1" fill="hold">
                                          <p:stCondLst>
                                            <p:cond delay="0"/>
                                          </p:stCondLst>
                                        </p:cTn>
                                        <p:tgtEl>
                                          <p:spTgt spid="52"/>
                                        </p:tgtEl>
                                        <p:attrNameLst>
                                          <p:attrName>style.visibility</p:attrName>
                                        </p:attrNameLst>
                                      </p:cBhvr>
                                      <p:to>
                                        <p:strVal val="visible"/>
                                      </p:to>
                                    </p:set>
                                  </p:childTnLst>
                                </p:cTn>
                              </p:par>
                            </p:childTnLst>
                          </p:cTn>
                        </p:par>
                        <p:par>
                          <p:cTn id="98" fill="hold">
                            <p:stCondLst>
                              <p:cond delay="0"/>
                            </p:stCondLst>
                            <p:childTnLst>
                              <p:par>
                                <p:cTn id="99" presetID="1" presetClass="entr" presetSubtype="0" fill="hold" grpId="0" nodeType="after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childTnLst>
                                    <p:set>
                                      <p:cBhvr>
                                        <p:cTn id="107" dur="1" fill="hold">
                                          <p:stCondLst>
                                            <p:cond delay="0"/>
                                          </p:stCondLst>
                                        </p:cTn>
                                        <p:tgtEl>
                                          <p:spTgt spid="41"/>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childTnLst>
                          </p:cTn>
                        </p:par>
                        <p:par>
                          <p:cTn id="112" fill="hold">
                            <p:stCondLst>
                              <p:cond delay="0"/>
                            </p:stCondLst>
                            <p:childTnLst>
                              <p:par>
                                <p:cTn id="113" presetID="1"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childTnLst>
                                </p:cTn>
                              </p:par>
                            </p:childTnLst>
                          </p:cTn>
                        </p:par>
                        <p:par>
                          <p:cTn id="115" fill="hold">
                            <p:stCondLst>
                              <p:cond delay="0"/>
                            </p:stCondLst>
                            <p:childTnLst>
                              <p:par>
                                <p:cTn id="116" presetID="1" presetClass="entr" presetSubtype="0"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childTnLst>
                                </p:cTn>
                              </p:par>
                            </p:childTnLst>
                          </p:cTn>
                        </p:par>
                        <p:par>
                          <p:cTn id="122" fill="hold">
                            <p:stCondLst>
                              <p:cond delay="0"/>
                            </p:stCondLst>
                            <p:childTnLst>
                              <p:par>
                                <p:cTn id="123" presetID="1" presetClass="exit" presetSubtype="0" fill="hold" grpId="1" nodeType="afterEffect">
                                  <p:stCondLst>
                                    <p:cond delay="0"/>
                                  </p:stCondLst>
                                  <p:childTnLst>
                                    <p:set>
                                      <p:cBhvr>
                                        <p:cTn id="124" dur="1" fill="hold">
                                          <p:stCondLst>
                                            <p:cond delay="0"/>
                                          </p:stCondLst>
                                        </p:cTn>
                                        <p:tgtEl>
                                          <p:spTgt spid="42"/>
                                        </p:tgtEl>
                                        <p:attrNameLst>
                                          <p:attrName>style.visibility</p:attrName>
                                        </p:attrNameLst>
                                      </p:cBhvr>
                                      <p:to>
                                        <p:strVal val="hidden"/>
                                      </p:to>
                                    </p:set>
                                  </p:childTnLst>
                                </p:cTn>
                              </p:par>
                            </p:childTnLst>
                          </p:cTn>
                        </p:par>
                        <p:par>
                          <p:cTn id="125" fill="hold">
                            <p:stCondLst>
                              <p:cond delay="0"/>
                            </p:stCondLst>
                            <p:childTnLst>
                              <p:par>
                                <p:cTn id="126" presetID="1" presetClass="entr" presetSubtype="0"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childTnLst>
                                </p:cTn>
                              </p:par>
                            </p:childTnLst>
                          </p:cTn>
                        </p:par>
                        <p:par>
                          <p:cTn id="128" fill="hold">
                            <p:stCondLst>
                              <p:cond delay="0"/>
                            </p:stCondLst>
                            <p:childTnLst>
                              <p:par>
                                <p:cTn id="129" presetID="1" presetClass="exit" presetSubtype="0" fill="hold" nodeType="afterEffect">
                                  <p:stCondLst>
                                    <p:cond delay="0"/>
                                  </p:stCondLst>
                                  <p:childTnLst>
                                    <p:set>
                                      <p:cBhvr>
                                        <p:cTn id="130" dur="1" fill="hold">
                                          <p:stCondLst>
                                            <p:cond delay="0"/>
                                          </p:stCondLst>
                                        </p:cTn>
                                        <p:tgtEl>
                                          <p:spTgt spid="47"/>
                                        </p:tgtEl>
                                        <p:attrNameLst>
                                          <p:attrName>style.visibility</p:attrName>
                                        </p:attrNameLst>
                                      </p:cBhvr>
                                      <p:to>
                                        <p:strVal val="hidden"/>
                                      </p:to>
                                    </p:set>
                                  </p:childTnLst>
                                </p:cTn>
                              </p:par>
                            </p:childTnLst>
                          </p:cTn>
                        </p:par>
                        <p:par>
                          <p:cTn id="131" fill="hold">
                            <p:stCondLst>
                              <p:cond delay="0"/>
                            </p:stCondLst>
                            <p:childTnLst>
                              <p:par>
                                <p:cTn id="132" presetID="0" presetClass="path" presetSubtype="0" accel="50000" decel="50000" fill="hold" nodeType="afterEffect">
                                  <p:stCondLst>
                                    <p:cond delay="0"/>
                                  </p:stCondLst>
                                  <p:childTnLst>
                                    <p:animMotion origin="layout" path="M -3.61111E-6 3.7037E-7 C 0.00296 -0.08843 0.00625 -0.17593 0.00764 -0.20995 " pathEditMode="relative" rAng="0" ptsTypes="aA">
                                      <p:cBhvr>
                                        <p:cTn id="133" dur="2000" fill="hold"/>
                                        <p:tgtEl>
                                          <p:spTgt spid="78"/>
                                        </p:tgtEl>
                                        <p:attrNameLst>
                                          <p:attrName>ppt_x</p:attrName>
                                          <p:attrName>ppt_y</p:attrName>
                                        </p:attrNameLst>
                                      </p:cBhvr>
                                      <p:rCtr x="400" y="-10500"/>
                                    </p:animMotion>
                                  </p:childTnLst>
                                </p:cTn>
                              </p:par>
                            </p:childTnLst>
                          </p:cTn>
                        </p:par>
                        <p:par>
                          <p:cTn id="134" fill="hold">
                            <p:stCondLst>
                              <p:cond delay="2000"/>
                            </p:stCondLst>
                            <p:childTnLst>
                              <p:par>
                                <p:cTn id="135" presetID="1" presetClass="entr" presetSubtype="0" fill="hold" grpId="0" nodeType="afterEffect">
                                  <p:stCondLst>
                                    <p:cond delay="0"/>
                                  </p:stCondLst>
                                  <p:childTnLst>
                                    <p:set>
                                      <p:cBhvr>
                                        <p:cTn id="136" dur="1" fill="hold">
                                          <p:stCondLst>
                                            <p:cond delay="0"/>
                                          </p:stCondLst>
                                        </p:cTn>
                                        <p:tgtEl>
                                          <p:spTgt spid="77"/>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9"/>
                                        </p:tgtEl>
                                        <p:attrNameLst>
                                          <p:attrName>style.visibility</p:attrName>
                                        </p:attrNameLst>
                                      </p:cBhvr>
                                      <p:to>
                                        <p:strVal val="visible"/>
                                      </p:to>
                                    </p:set>
                                  </p:childTnLst>
                                </p:cTn>
                              </p:par>
                            </p:childTnLst>
                          </p:cTn>
                        </p:par>
                        <p:par>
                          <p:cTn id="141" fill="hold">
                            <p:stCondLst>
                              <p:cond delay="0"/>
                            </p:stCondLst>
                            <p:childTnLst>
                              <p:par>
                                <p:cTn id="142" presetID="1" presetClass="entr" presetSubtype="0" fill="hold" grpId="0" nodeType="afterEffect">
                                  <p:stCondLst>
                                    <p:cond delay="0"/>
                                  </p:stCondLst>
                                  <p:childTnLst>
                                    <p:set>
                                      <p:cBhvr>
                                        <p:cTn id="143" dur="1" fill="hold">
                                          <p:stCondLst>
                                            <p:cond delay="0"/>
                                          </p:stCondLst>
                                        </p:cTn>
                                        <p:tgtEl>
                                          <p:spTgt spid="58"/>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childTnLst>
                                    <p:set>
                                      <p:cBhvr>
                                        <p:cTn id="146" dur="1" fill="hold">
                                          <p:stCondLst>
                                            <p:cond delay="0"/>
                                          </p:stCondLst>
                                        </p:cTn>
                                        <p:tgtEl>
                                          <p:spTgt spid="57"/>
                                        </p:tgtEl>
                                        <p:attrNameLst>
                                          <p:attrName>style.visibility</p:attrName>
                                        </p:attrNameLst>
                                      </p:cBhvr>
                                      <p:to>
                                        <p:strVal val="visible"/>
                                      </p:to>
                                    </p:set>
                                  </p:childTnLst>
                                </p:cTn>
                              </p:par>
                            </p:childTnLst>
                          </p:cTn>
                        </p:par>
                        <p:par>
                          <p:cTn id="147" fill="hold">
                            <p:stCondLst>
                              <p:cond delay="0"/>
                            </p:stCondLst>
                            <p:childTnLst>
                              <p:par>
                                <p:cTn id="148" presetID="1" presetClass="exit" presetSubtype="0" fill="hold" grpId="1" nodeType="afterEffect">
                                  <p:stCondLst>
                                    <p:cond delay="0"/>
                                  </p:stCondLst>
                                  <p:childTnLst>
                                    <p:set>
                                      <p:cBhvr>
                                        <p:cTn id="149" dur="1" fill="hold">
                                          <p:stCondLst>
                                            <p:cond delay="0"/>
                                          </p:stCondLst>
                                        </p:cTn>
                                        <p:tgtEl>
                                          <p:spTgt spid="38"/>
                                        </p:tgtEl>
                                        <p:attrNameLst>
                                          <p:attrName>style.visibility</p:attrName>
                                        </p:attrNameLst>
                                      </p:cBhvr>
                                      <p:to>
                                        <p:strVal val="hidden"/>
                                      </p:to>
                                    </p:set>
                                  </p:childTnLst>
                                </p:cTn>
                              </p:par>
                            </p:childTnLst>
                          </p:cTn>
                        </p:par>
                        <p:par>
                          <p:cTn id="150" fill="hold">
                            <p:stCondLst>
                              <p:cond delay="0"/>
                            </p:stCondLst>
                            <p:childTnLst>
                              <p:par>
                                <p:cTn id="151" presetID="1" presetClass="exit" presetSubtype="0" fill="hold" grpId="1" nodeType="afterEffect">
                                  <p:stCondLst>
                                    <p:cond delay="0"/>
                                  </p:stCondLst>
                                  <p:childTnLst>
                                    <p:set>
                                      <p:cBhvr>
                                        <p:cTn id="152" dur="1" fill="hold">
                                          <p:stCondLst>
                                            <p:cond delay="0"/>
                                          </p:stCondLst>
                                        </p:cTn>
                                        <p:tgtEl>
                                          <p:spTgt spid="4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 presetClass="exit" presetSubtype="0" fill="hold" grpId="1" nodeType="clickEffect">
                                  <p:stCondLst>
                                    <p:cond delay="0"/>
                                  </p:stCondLst>
                                  <p:childTnLst>
                                    <p:set>
                                      <p:cBhvr>
                                        <p:cTn id="156" dur="1" fill="hold">
                                          <p:stCondLst>
                                            <p:cond delay="0"/>
                                          </p:stCondLst>
                                        </p:cTn>
                                        <p:tgtEl>
                                          <p:spTgt spid="57"/>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grpId="1" nodeType="clickEffect">
                                  <p:stCondLst>
                                    <p:cond delay="0"/>
                                  </p:stCondLst>
                                  <p:childTnLst>
                                    <p:set>
                                      <p:cBhvr>
                                        <p:cTn id="164" dur="1" fill="hold">
                                          <p:stCondLst>
                                            <p:cond delay="0"/>
                                          </p:stCondLst>
                                        </p:cTn>
                                        <p:tgtEl>
                                          <p:spTgt spid="60"/>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65"/>
                                        </p:tgtEl>
                                        <p:attrNameLst>
                                          <p:attrName>style.visibility</p:attrName>
                                        </p:attrNameLst>
                                      </p:cBhvr>
                                      <p:to>
                                        <p:strVal val="visible"/>
                                      </p:to>
                                    </p:set>
                                  </p:childTnLst>
                                </p:cTn>
                              </p:par>
                            </p:childTnLst>
                          </p:cTn>
                        </p:par>
                        <p:par>
                          <p:cTn id="169" fill="hold">
                            <p:stCondLst>
                              <p:cond delay="0"/>
                            </p:stCondLst>
                            <p:childTnLst>
                              <p:par>
                                <p:cTn id="170" presetID="1" presetClass="entr" presetSubtype="0" fill="hold" grpId="0" nodeType="afterEffect">
                                  <p:stCondLst>
                                    <p:cond delay="0"/>
                                  </p:stCondLst>
                                  <p:childTnLst>
                                    <p:set>
                                      <p:cBhvr>
                                        <p:cTn id="171" dur="1" fill="hold">
                                          <p:stCondLst>
                                            <p:cond delay="0"/>
                                          </p:stCondLst>
                                        </p:cTn>
                                        <p:tgtEl>
                                          <p:spTgt spid="64"/>
                                        </p:tgtEl>
                                        <p:attrNameLst>
                                          <p:attrName>style.visibility</p:attrName>
                                        </p:attrNameLst>
                                      </p:cBhvr>
                                      <p:to>
                                        <p:strVal val="visible"/>
                                      </p:to>
                                    </p:set>
                                  </p:childTnLst>
                                </p:cTn>
                              </p:par>
                            </p:childTnLst>
                          </p:cTn>
                        </p:par>
                        <p:par>
                          <p:cTn id="172" fill="hold">
                            <p:stCondLst>
                              <p:cond delay="0"/>
                            </p:stCondLst>
                            <p:childTnLst>
                              <p:par>
                                <p:cTn id="173" presetID="1"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1" nodeType="clickEffect">
                                  <p:stCondLst>
                                    <p:cond delay="0"/>
                                  </p:stCondLst>
                                  <p:childTnLst>
                                    <p:set>
                                      <p:cBhvr>
                                        <p:cTn id="178" dur="1" fill="hold">
                                          <p:stCondLst>
                                            <p:cond delay="0"/>
                                          </p:stCondLst>
                                        </p:cTn>
                                        <p:tgtEl>
                                          <p:spTgt spid="19"/>
                                        </p:tgtEl>
                                        <p:attrNameLst>
                                          <p:attrName>style.visibility</p:attrName>
                                        </p:attrNameLst>
                                      </p:cBhvr>
                                      <p:to>
                                        <p:strVal val="hidden"/>
                                      </p:to>
                                    </p:set>
                                  </p:childTnLst>
                                </p:cTn>
                              </p:par>
                            </p:childTnLst>
                          </p:cTn>
                        </p:par>
                        <p:par>
                          <p:cTn id="179" fill="hold">
                            <p:stCondLst>
                              <p:cond delay="0"/>
                            </p:stCondLst>
                            <p:childTnLst>
                              <p:par>
                                <p:cTn id="180" presetID="1" presetClass="exit" presetSubtype="0" fill="hold" grpId="1" nodeType="afterEffect">
                                  <p:stCondLst>
                                    <p:cond delay="0"/>
                                  </p:stCondLst>
                                  <p:childTnLst>
                                    <p:set>
                                      <p:cBhvr>
                                        <p:cTn id="181" dur="1" fill="hold">
                                          <p:stCondLst>
                                            <p:cond delay="0"/>
                                          </p:stCondLst>
                                        </p:cTn>
                                        <p:tgtEl>
                                          <p:spTgt spid="63"/>
                                        </p:tgtEl>
                                        <p:attrNameLst>
                                          <p:attrName>style.visibility</p:attrName>
                                        </p:attrNameLst>
                                      </p:cBhvr>
                                      <p:to>
                                        <p:strVal val="hidden"/>
                                      </p:to>
                                    </p:set>
                                  </p:childTnLst>
                                </p:cTn>
                              </p:par>
                            </p:childTnLst>
                          </p:cTn>
                        </p:par>
                        <p:par>
                          <p:cTn id="182" fill="hold">
                            <p:stCondLst>
                              <p:cond delay="0"/>
                            </p:stCondLst>
                            <p:childTnLst>
                              <p:par>
                                <p:cTn id="183" presetID="1" presetClass="entr" presetSubtype="0" fill="hold" grpId="0" nodeType="afterEffect">
                                  <p:stCondLst>
                                    <p:cond delay="0"/>
                                  </p:stCondLst>
                                  <p:childTnLst>
                                    <p:set>
                                      <p:cBhvr>
                                        <p:cTn id="184" dur="1" fill="hold">
                                          <p:stCondLst>
                                            <p:cond delay="0"/>
                                          </p:stCondLst>
                                        </p:cTn>
                                        <p:tgtEl>
                                          <p:spTgt spid="40"/>
                                        </p:tgtEl>
                                        <p:attrNameLst>
                                          <p:attrName>style.visibility</p:attrName>
                                        </p:attrNameLst>
                                      </p:cBhvr>
                                      <p:to>
                                        <p:strVal val="visible"/>
                                      </p:to>
                                    </p:set>
                                  </p:childTnLst>
                                </p:cTn>
                              </p:par>
                            </p:childTnLst>
                          </p:cTn>
                        </p:par>
                        <p:par>
                          <p:cTn id="185" fill="hold">
                            <p:stCondLst>
                              <p:cond delay="0"/>
                            </p:stCondLst>
                            <p:childTnLst>
                              <p:par>
                                <p:cTn id="186" presetID="1" presetClass="exit" presetSubtype="0" fill="hold" nodeType="afterEffect">
                                  <p:stCondLst>
                                    <p:cond delay="0"/>
                                  </p:stCondLst>
                                  <p:childTnLst>
                                    <p:set>
                                      <p:cBhvr>
                                        <p:cTn id="187" dur="1" fill="hold">
                                          <p:stCondLst>
                                            <p:cond delay="0"/>
                                          </p:stCondLst>
                                        </p:cTn>
                                        <p:tgtEl>
                                          <p:spTgt spid="16"/>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66"/>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nodeType="clickEffect">
                                  <p:stCondLst>
                                    <p:cond delay="0"/>
                                  </p:stCondLst>
                                  <p:childTnLst>
                                    <p:set>
                                      <p:cBhvr>
                                        <p:cTn id="195" dur="1" fill="hold">
                                          <p:stCondLst>
                                            <p:cond delay="0"/>
                                          </p:stCondLst>
                                        </p:cTn>
                                        <p:tgtEl>
                                          <p:spTgt spid="75"/>
                                        </p:tgtEl>
                                        <p:attrNameLst>
                                          <p:attrName>style.visibility</p:attrName>
                                        </p:attrNameLst>
                                      </p:cBhvr>
                                      <p:to>
                                        <p:strVal val="visible"/>
                                      </p:to>
                                    </p:set>
                                  </p:childTnLst>
                                </p:cTn>
                              </p:par>
                            </p:childTnLst>
                          </p:cTn>
                        </p:par>
                        <p:par>
                          <p:cTn id="196" fill="hold">
                            <p:stCondLst>
                              <p:cond delay="0"/>
                            </p:stCondLst>
                            <p:childTnLst>
                              <p:par>
                                <p:cTn id="197" presetID="1" presetClass="entr" presetSubtype="0" fill="hold" grpId="0" nodeType="afterEffect">
                                  <p:stCondLst>
                                    <p:cond delay="0"/>
                                  </p:stCondLst>
                                  <p:childTnLst>
                                    <p:set>
                                      <p:cBhvr>
                                        <p:cTn id="198" dur="1" fill="hold">
                                          <p:stCondLst>
                                            <p:cond delay="0"/>
                                          </p:stCondLst>
                                        </p:cTn>
                                        <p:tgtEl>
                                          <p:spTgt spid="74"/>
                                        </p:tgtEl>
                                        <p:attrNameLst>
                                          <p:attrName>style.visibility</p:attrName>
                                        </p:attrNameLst>
                                      </p:cBhvr>
                                      <p:to>
                                        <p:strVal val="visible"/>
                                      </p:to>
                                    </p:set>
                                  </p:childTnLst>
                                </p:cTn>
                              </p:par>
                            </p:childTnLst>
                          </p:cTn>
                        </p:par>
                        <p:par>
                          <p:cTn id="199" fill="hold">
                            <p:stCondLst>
                              <p:cond delay="0"/>
                            </p:stCondLst>
                            <p:childTnLst>
                              <p:par>
                                <p:cTn id="200" presetID="1" presetClass="exit" presetSubtype="0" fill="hold" grpId="1" nodeType="afterEffect">
                                  <p:stCondLst>
                                    <p:cond delay="0"/>
                                  </p:stCondLst>
                                  <p:childTnLst>
                                    <p:set>
                                      <p:cBhvr>
                                        <p:cTn id="201" dur="1" fill="hold">
                                          <p:stCondLst>
                                            <p:cond delay="0"/>
                                          </p:stCondLst>
                                        </p:cTn>
                                        <p:tgtEl>
                                          <p:spTgt spid="15"/>
                                        </p:tgtEl>
                                        <p:attrNameLst>
                                          <p:attrName>style.visibility</p:attrName>
                                        </p:attrNameLst>
                                      </p:cBhvr>
                                      <p:to>
                                        <p:strVal val="hidden"/>
                                      </p:to>
                                    </p:set>
                                  </p:childTnLst>
                                </p:cTn>
                              </p:par>
                            </p:childTnLst>
                          </p:cTn>
                        </p:par>
                        <p:par>
                          <p:cTn id="202" fill="hold">
                            <p:stCondLst>
                              <p:cond delay="0"/>
                            </p:stCondLst>
                            <p:childTnLst>
                              <p:par>
                                <p:cTn id="203" presetID="1" presetClass="exit" presetSubtype="0" fill="hold" nodeType="afterEffect">
                                  <p:stCondLst>
                                    <p:cond delay="0"/>
                                  </p:stCondLst>
                                  <p:childTnLst>
                                    <p:set>
                                      <p:cBhvr>
                                        <p:cTn id="204" dur="1" fill="hold">
                                          <p:stCondLst>
                                            <p:cond delay="0"/>
                                          </p:stCondLst>
                                        </p:cTn>
                                        <p:tgtEl>
                                          <p:spTgt spid="82"/>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78"/>
                                        </p:tgtEl>
                                        <p:attrNameLst>
                                          <p:attrName>style.visibility</p:attrName>
                                        </p:attrNameLst>
                                      </p:cBhvr>
                                      <p:to>
                                        <p:strVal val="hidden"/>
                                      </p:to>
                                    </p:set>
                                  </p:childTnLst>
                                </p:cTn>
                              </p:par>
                            </p:childTnLst>
                          </p:cTn>
                        </p:par>
                        <p:par>
                          <p:cTn id="209" fill="hold">
                            <p:stCondLst>
                              <p:cond delay="0"/>
                            </p:stCondLst>
                            <p:childTnLst>
                              <p:par>
                                <p:cTn id="210" presetID="1" presetClass="exit" presetSubtype="0" fill="hold" grpId="1" nodeType="afterEffect">
                                  <p:stCondLst>
                                    <p:cond delay="0"/>
                                  </p:stCondLst>
                                  <p:childTnLst>
                                    <p:set>
                                      <p:cBhvr>
                                        <p:cTn id="211" dur="1" fill="hold">
                                          <p:stCondLst>
                                            <p:cond delay="0"/>
                                          </p:stCondLst>
                                        </p:cTn>
                                        <p:tgtEl>
                                          <p:spTgt spid="77"/>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2" presetClass="entr" presetSubtype="4" fill="hold" grpId="0" nodeType="clickEffect">
                                  <p:stCondLst>
                                    <p:cond delay="0"/>
                                  </p:stCondLst>
                                  <p:childTnLst>
                                    <p:set>
                                      <p:cBhvr>
                                        <p:cTn id="215" dur="1" fill="hold">
                                          <p:stCondLst>
                                            <p:cond delay="0"/>
                                          </p:stCondLst>
                                        </p:cTn>
                                        <p:tgtEl>
                                          <p:spTgt spid="81"/>
                                        </p:tgtEl>
                                        <p:attrNameLst>
                                          <p:attrName>style.visibility</p:attrName>
                                        </p:attrNameLst>
                                      </p:cBhvr>
                                      <p:to>
                                        <p:strVal val="visible"/>
                                      </p:to>
                                    </p:set>
                                    <p:anim calcmode="lin" valueType="num">
                                      <p:cBhvr additive="base">
                                        <p:cTn id="216" dur="500" fill="hold"/>
                                        <p:tgtEl>
                                          <p:spTgt spid="81"/>
                                        </p:tgtEl>
                                        <p:attrNameLst>
                                          <p:attrName>ppt_x</p:attrName>
                                        </p:attrNameLst>
                                      </p:cBhvr>
                                      <p:tavLst>
                                        <p:tav tm="0">
                                          <p:val>
                                            <p:strVal val="#ppt_x"/>
                                          </p:val>
                                        </p:tav>
                                        <p:tav tm="100000">
                                          <p:val>
                                            <p:strVal val="#ppt_x"/>
                                          </p:val>
                                        </p:tav>
                                      </p:tavLst>
                                    </p:anim>
                                    <p:anim calcmode="lin" valueType="num">
                                      <p:cBhvr additive="base">
                                        <p:cTn id="21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5" grpId="1" bldLvl="0" animBg="1"/>
      <p:bldP spid="19" grpId="0" bldLvl="0" animBg="1"/>
      <p:bldP spid="19" grpId="1" bldLvl="0" animBg="1"/>
      <p:bldP spid="15375" grpId="0" bldLvl="0" animBg="1"/>
      <p:bldP spid="21" grpId="0" bldLvl="0" animBg="1"/>
      <p:bldP spid="21" grpId="1" bldLvl="0" animBg="1"/>
      <p:bldP spid="22" grpId="0" bldLvl="0" animBg="1"/>
      <p:bldP spid="35" grpId="0" bldLvl="0" animBg="1"/>
      <p:bldP spid="35" grpId="1" bldLvl="0" animBg="1"/>
      <p:bldP spid="36" grpId="0" bldLvl="0" animBg="1"/>
      <p:bldP spid="36" grpId="1" bldLvl="0" animBg="1"/>
      <p:bldP spid="37" grpId="0" bldLvl="0" animBg="1"/>
      <p:bldP spid="38" grpId="0" bldLvl="0" animBg="1"/>
      <p:bldP spid="38" grpId="1" bldLvl="0" animBg="1"/>
      <p:bldP spid="40" grpId="0" bldLvl="0" animBg="1"/>
      <p:bldP spid="41" grpId="0" bldLvl="0" animBg="1"/>
      <p:bldP spid="41" grpId="1" bldLvl="0" animBg="1"/>
      <p:bldP spid="42" grpId="0" bldLvl="0" animBg="1"/>
      <p:bldP spid="42" grpId="1" bldLvl="0" animBg="1"/>
      <p:bldP spid="43" grpId="0" bldLvl="0" animBg="1"/>
      <p:bldP spid="44" grpId="0" bldLvl="0" animBg="1"/>
      <p:bldP spid="45" grpId="0" bldLvl="0" animBg="1"/>
      <p:bldP spid="46"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57" grpId="1" bldLvl="0" animBg="1"/>
      <p:bldP spid="58" grpId="0" bldLvl="0" animBg="1"/>
      <p:bldP spid="59" grpId="0" bldLvl="0" animBg="1"/>
      <p:bldP spid="60" grpId="0" bldLvl="0" animBg="1"/>
      <p:bldP spid="60" grpId="1" bldLvl="0" animBg="1"/>
      <p:bldP spid="63" grpId="0" bldLvl="0" animBg="1"/>
      <p:bldP spid="63" grpId="1" bldLvl="0" animBg="1"/>
      <p:bldP spid="64" grpId="0" bldLvl="0" animBg="1"/>
      <p:bldP spid="65" grpId="0" bldLvl="0" animBg="1"/>
      <p:bldP spid="66" grpId="0" bldLvl="0" animBg="1"/>
      <p:bldP spid="74" grpId="0" bldLvl="0" animBg="1"/>
      <p:bldP spid="77" grpId="0" bldLvl="0" animBg="1"/>
      <p:bldP spid="77" grpId="1" bldLvl="0" animBg="1"/>
      <p:bldP spid="81" grpId="0" bldLvl="0" animBg="1"/>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蒋介石"/>
          <p:cNvPicPr>
            <a:picLocks noChangeAspect="1"/>
          </p:cNvPicPr>
          <p:nvPr/>
        </p:nvPicPr>
        <p:blipFill>
          <a:blip r:embed="rId2"/>
          <a:srcRect r="30094"/>
          <a:stretch>
            <a:fillRect/>
          </a:stretch>
        </p:blipFill>
        <p:spPr>
          <a:xfrm>
            <a:off x="687705" y="1880870"/>
            <a:ext cx="2203450" cy="2597785"/>
          </a:xfrm>
          <a:prstGeom prst="roundRect">
            <a:avLst/>
          </a:prstGeom>
        </p:spPr>
      </p:pic>
      <p:pic>
        <p:nvPicPr>
          <p:cNvPr id="3" name="图片 2" descr="汪精卫"/>
          <p:cNvPicPr>
            <a:picLocks noChangeAspect="1"/>
          </p:cNvPicPr>
          <p:nvPr/>
        </p:nvPicPr>
        <p:blipFill>
          <a:blip r:embed="rId3"/>
          <a:srcRect b="10031"/>
          <a:stretch>
            <a:fillRect/>
          </a:stretch>
        </p:blipFill>
        <p:spPr>
          <a:xfrm>
            <a:off x="6447790" y="1880235"/>
            <a:ext cx="2167890" cy="2598420"/>
          </a:xfrm>
          <a:prstGeom prst="roundRect">
            <a:avLst/>
          </a:prstGeom>
        </p:spPr>
      </p:pic>
      <p:sp>
        <p:nvSpPr>
          <p:cNvPr id="12" name="文本框 11"/>
          <p:cNvSpPr txBox="1"/>
          <p:nvPr/>
        </p:nvSpPr>
        <p:spPr>
          <a:xfrm>
            <a:off x="3223260" y="5007610"/>
            <a:ext cx="8209280" cy="1383665"/>
          </a:xfrm>
          <a:prstGeom prst="rect">
            <a:avLst/>
          </a:prstGeom>
          <a:noFill/>
          <a:ln>
            <a:noFill/>
          </a:ln>
          <a:extLst>
            <a:ext uri="{909E8E84-426E-40DD-AFC4-6F175D3DCCD1}">
              <a14:hiddenFill xmlns:a14="http://schemas.microsoft.com/office/drawing/2010/main">
                <a:solidFill>
                  <a:srgbClr val="C00000"/>
                </a:solidFill>
              </a14:hiddenFill>
            </a:ext>
          </a:extLst>
        </p:spPr>
        <p:txBody>
          <a:bodyPr wrap="square" rtlCol="0">
            <a:spAutoFit/>
          </a:bodyPr>
          <a:lstStyle/>
          <a:p>
            <a:pPr algn="l" fontAlgn="auto">
              <a:lnSpc>
                <a:spcPct val="150000"/>
              </a:lnSpc>
            </a:pPr>
            <a:r>
              <a:rPr lang="zh-CN" altLang="en-US" sz="2800" b="1" dirty="0">
                <a:solidFill>
                  <a:srgbClr val="C00000"/>
                </a:solidFill>
                <a:latin typeface="宋体" panose="02010600030101010101" pitchFamily="2" charset="-122"/>
                <a:ea typeface="宋体" panose="02010600030101010101" pitchFamily="2" charset="-122"/>
                <a:sym typeface="+mn-ea"/>
              </a:rPr>
              <a:t>标志</a:t>
            </a:r>
            <a:r>
              <a:rPr lang="zh-CN" altLang="en-US" sz="2800" dirty="0">
                <a:solidFill>
                  <a:schemeClr val="tx1"/>
                </a:solidFill>
                <a:latin typeface="宋体" panose="02010600030101010101" pitchFamily="2" charset="-122"/>
                <a:ea typeface="宋体" panose="02010600030101010101" pitchFamily="2" charset="-122"/>
                <a:sym typeface="+mn-ea"/>
              </a:rPr>
              <a:t>着</a:t>
            </a:r>
            <a:r>
              <a:rPr lang="zh-CN" altLang="en-US" sz="2800" b="1" dirty="0">
                <a:solidFill>
                  <a:srgbClr val="C00000"/>
                </a:solidFill>
                <a:latin typeface="宋体" panose="02010600030101010101" pitchFamily="2" charset="-122"/>
                <a:ea typeface="宋体" panose="02010600030101010101" pitchFamily="2" charset="-122"/>
                <a:sym typeface="+mn-ea"/>
              </a:rPr>
              <a:t>国共合作</a:t>
            </a:r>
            <a:r>
              <a:rPr lang="zh-CN" altLang="en-US" sz="2800" dirty="0">
                <a:solidFill>
                  <a:schemeClr val="tx1"/>
                </a:solidFill>
                <a:latin typeface="宋体" panose="02010600030101010101" pitchFamily="2" charset="-122"/>
                <a:ea typeface="宋体" panose="02010600030101010101" pitchFamily="2" charset="-122"/>
                <a:sym typeface="+mn-ea"/>
              </a:rPr>
              <a:t>全面</a:t>
            </a:r>
            <a:r>
              <a:rPr lang="zh-CN" altLang="en-US" sz="2800" b="1" dirty="0">
                <a:solidFill>
                  <a:srgbClr val="C00000"/>
                </a:solidFill>
                <a:latin typeface="宋体" panose="02010600030101010101" pitchFamily="2" charset="-122"/>
                <a:ea typeface="宋体" panose="02010600030101010101" pitchFamily="2" charset="-122"/>
                <a:sym typeface="+mn-ea"/>
              </a:rPr>
              <a:t>破裂</a:t>
            </a:r>
            <a:r>
              <a:rPr lang="zh-CN" altLang="en-US" sz="2800" dirty="0">
                <a:solidFill>
                  <a:schemeClr val="tx1"/>
                </a:solidFill>
                <a:latin typeface="宋体" panose="02010600030101010101" pitchFamily="2" charset="-122"/>
                <a:ea typeface="宋体" panose="02010600030101010101" pitchFamily="2" charset="-122"/>
                <a:sym typeface="+mn-ea"/>
              </a:rPr>
              <a:t>，由国共合作发动的</a:t>
            </a:r>
            <a:r>
              <a:rPr lang="zh-CN" altLang="en-US" sz="2800" b="1" dirty="0">
                <a:solidFill>
                  <a:srgbClr val="C00000"/>
                </a:solidFill>
                <a:latin typeface="宋体" panose="02010600030101010101" pitchFamily="2" charset="-122"/>
                <a:ea typeface="宋体" panose="02010600030101010101" pitchFamily="2" charset="-122"/>
                <a:sym typeface="+mn-ea"/>
              </a:rPr>
              <a:t>大革命宣告失败</a:t>
            </a:r>
            <a:r>
              <a:rPr lang="zh-CN" altLang="en-US" sz="2800" dirty="0">
                <a:solidFill>
                  <a:schemeClr val="tx1"/>
                </a:solidFill>
                <a:latin typeface="宋体" panose="02010600030101010101" pitchFamily="2" charset="-122"/>
                <a:ea typeface="宋体" panose="02010600030101010101" pitchFamily="2" charset="-122"/>
                <a:sym typeface="+mn-ea"/>
              </a:rPr>
              <a:t>。</a:t>
            </a:r>
          </a:p>
        </p:txBody>
      </p:sp>
      <p:sp>
        <p:nvSpPr>
          <p:cNvPr id="11" name="文本框 10"/>
          <p:cNvSpPr txBox="1"/>
          <p:nvPr/>
        </p:nvSpPr>
        <p:spPr>
          <a:xfrm>
            <a:off x="8956675" y="1509395"/>
            <a:ext cx="2465705" cy="521970"/>
          </a:xfrm>
          <a:prstGeom prst="rect">
            <a:avLst/>
          </a:prstGeom>
          <a:solidFill>
            <a:schemeClr val="tx1"/>
          </a:solidFill>
        </p:spPr>
        <p:txBody>
          <a:bodyPr wrap="square" rtlCol="0">
            <a:spAutoFit/>
          </a:bodyPr>
          <a:lstStyle/>
          <a:p>
            <a:pPr algn="ct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七一五分共</a:t>
            </a:r>
          </a:p>
        </p:txBody>
      </p:sp>
      <p:sp>
        <p:nvSpPr>
          <p:cNvPr id="13" name="文本框 12"/>
          <p:cNvSpPr txBox="1"/>
          <p:nvPr/>
        </p:nvSpPr>
        <p:spPr>
          <a:xfrm>
            <a:off x="8957310" y="2031365"/>
            <a:ext cx="2474595" cy="2553335"/>
          </a:xfrm>
          <a:prstGeom prst="rect">
            <a:avLst/>
          </a:prstGeom>
          <a:noFill/>
          <a:ln>
            <a:solidFill>
              <a:schemeClr val="tx1"/>
            </a:solidFill>
          </a:ln>
        </p:spPr>
        <p:txBody>
          <a:bodyPr wrap="square" rtlCol="0">
            <a:spAutoFit/>
          </a:bodyPr>
          <a:lstStyle/>
          <a:p>
            <a:pPr algn="l"/>
            <a:r>
              <a:rPr lang="en-US" altLang="zh-CN" sz="2000">
                <a:latin typeface="宋体" panose="02010600030101010101" pitchFamily="2" charset="-122"/>
                <a:ea typeface="宋体" panose="02010600030101010101" pitchFamily="2" charset="-122"/>
                <a:cs typeface="宋体" panose="02010600030101010101" pitchFamily="2" charset="-122"/>
              </a:rPr>
              <a:t>1927</a:t>
            </a:r>
            <a:r>
              <a:rPr lang="zh-CN" altLang="en-US" sz="2000">
                <a:latin typeface="宋体" panose="02010600030101010101" pitchFamily="2" charset="-122"/>
                <a:ea typeface="宋体" panose="02010600030101010101" pitchFamily="2" charset="-122"/>
                <a:cs typeface="宋体" panose="02010600030101010101" pitchFamily="2" charset="-122"/>
              </a:rPr>
              <a:t>年7月15日当日，汪精卫在武汉召集会议，宣布停止与中国共产党的合作。之后便在国民政府有关部门进行“清党”。政变后，第一次国共合作正式宣告结束。</a:t>
            </a:r>
          </a:p>
        </p:txBody>
      </p:sp>
      <p:sp>
        <p:nvSpPr>
          <p:cNvPr id="14" name="文本框 13"/>
          <p:cNvSpPr txBox="1"/>
          <p:nvPr/>
        </p:nvSpPr>
        <p:spPr>
          <a:xfrm>
            <a:off x="3223260" y="2031365"/>
            <a:ext cx="2474595" cy="2553335"/>
          </a:xfrm>
          <a:prstGeom prst="rect">
            <a:avLst/>
          </a:prstGeom>
          <a:noFill/>
          <a:ln>
            <a:solidFill>
              <a:schemeClr val="tx1"/>
            </a:solidFill>
          </a:ln>
        </p:spPr>
        <p:txBody>
          <a:bodyPr wrap="square" rtlCol="0">
            <a:spAutoFit/>
          </a:bodyPr>
          <a:lstStyle/>
          <a:p>
            <a:pPr algn="l"/>
            <a:r>
              <a:rPr lang="zh-CN" altLang="en-US" sz="2000">
                <a:latin typeface="宋体" panose="02010600030101010101" pitchFamily="2" charset="-122"/>
                <a:ea typeface="宋体" panose="02010600030101010101" pitchFamily="2" charset="-122"/>
                <a:cs typeface="宋体" panose="02010600030101010101" pitchFamily="2" charset="-122"/>
              </a:rPr>
              <a:t>1927年4月12日，以蒋介石为首的国民党新右派在上海发动了反对国民党左派和共产党的武装政变，大肆屠杀共产党员、国民党左派及众多革命群众。</a:t>
            </a:r>
          </a:p>
        </p:txBody>
      </p:sp>
      <p:sp>
        <p:nvSpPr>
          <p:cNvPr id="15" name="文本框 14"/>
          <p:cNvSpPr txBox="1"/>
          <p:nvPr/>
        </p:nvSpPr>
        <p:spPr>
          <a:xfrm>
            <a:off x="3223260" y="1509395"/>
            <a:ext cx="2474595" cy="521970"/>
          </a:xfrm>
          <a:prstGeom prst="rect">
            <a:avLst/>
          </a:prstGeom>
          <a:solidFill>
            <a:schemeClr val="tx1"/>
          </a:solidFill>
        </p:spPr>
        <p:txBody>
          <a:bodyPr wrap="square" rtlCol="0">
            <a:spAutoFit/>
          </a:bodyPr>
          <a:lstStyle/>
          <a:p>
            <a:pPr algn="ct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四一二政变</a:t>
            </a:r>
            <a:endParaRPr lang="zh-CN" altLang="en-US">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1316990" y="4478655"/>
            <a:ext cx="944880" cy="398780"/>
          </a:xfrm>
          <a:prstGeom prst="rect">
            <a:avLst/>
          </a:prstGeom>
          <a:noFill/>
        </p:spPr>
        <p:txBody>
          <a:bodyPr wrap="none" rtlCol="0">
            <a:spAutoFit/>
          </a:bodyPr>
          <a:lstStyle/>
          <a:p>
            <a:r>
              <a:rPr lang="zh-CN" altLang="en-US" sz="2000">
                <a:latin typeface="宋体" panose="02010600030101010101" pitchFamily="2" charset="-122"/>
                <a:ea typeface="宋体" panose="02010600030101010101" pitchFamily="2" charset="-122"/>
              </a:rPr>
              <a:t>蒋介石</a:t>
            </a:r>
          </a:p>
        </p:txBody>
      </p:sp>
      <p:sp>
        <p:nvSpPr>
          <p:cNvPr id="9" name="文本框 8"/>
          <p:cNvSpPr txBox="1"/>
          <p:nvPr/>
        </p:nvSpPr>
        <p:spPr>
          <a:xfrm>
            <a:off x="7059295" y="4478655"/>
            <a:ext cx="944880" cy="398780"/>
          </a:xfrm>
          <a:prstGeom prst="rect">
            <a:avLst/>
          </a:prstGeom>
          <a:noFill/>
        </p:spPr>
        <p:txBody>
          <a:bodyPr wrap="none" rtlCol="0">
            <a:spAutoFit/>
          </a:bodyPr>
          <a:lstStyle/>
          <a:p>
            <a:r>
              <a:rPr lang="zh-CN" altLang="en-US" sz="2000">
                <a:latin typeface="宋体" panose="02010600030101010101" pitchFamily="2" charset="-122"/>
                <a:ea typeface="宋体" panose="02010600030101010101" pitchFamily="2" charset="-122"/>
              </a:rPr>
              <a:t>汪精卫</a:t>
            </a:r>
          </a:p>
        </p:txBody>
      </p:sp>
      <p:sp>
        <p:nvSpPr>
          <p:cNvPr id="17" name="TextBox 16"/>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国共两党合作与破裂</a:t>
            </a:r>
            <a:endParaRPr lang="zh-CN" altLang="en-US" sz="32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97733846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bldLvl="0" animBg="1"/>
      <p:bldP spid="13" grpId="0" bldLvl="0" animBg="1"/>
      <p:bldP spid="14" grpId="0" bldLvl="0" animBg="1"/>
      <p:bldP spid="15" grpId="0" bldLvl="0" animBg="1"/>
      <p:bldP spid="4"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11036300" y="5602514"/>
            <a:ext cx="1155700" cy="1255486"/>
          </a:xfrm>
          <a:prstGeom prst="rect">
            <a:avLst/>
          </a:prstGeom>
          <a:blipFill dpi="0" rotWithShape="1">
            <a:blip r:embed="rId4">
              <a:alphaModFix amt="20000"/>
            </a:blip>
            <a:srcRect/>
            <a:stretch>
              <a:fillRect l="-10518" r="-87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charset="-122"/>
              <a:ea typeface="隶书" panose="02010509060101010101" charset="-122"/>
            </a:endParaRPr>
          </a:p>
        </p:txBody>
      </p:sp>
      <p:sp>
        <p:nvSpPr>
          <p:cNvPr id="2" name="文本框 1"/>
          <p:cNvSpPr txBox="1"/>
          <p:nvPr/>
        </p:nvSpPr>
        <p:spPr>
          <a:xfrm>
            <a:off x="728345" y="214630"/>
            <a:ext cx="9452610" cy="706755"/>
          </a:xfrm>
          <a:prstGeom prst="rect">
            <a:avLst/>
          </a:prstGeom>
          <a:solidFill>
            <a:schemeClr val="accent3">
              <a:lumMod val="60000"/>
              <a:lumOff val="40000"/>
            </a:schemeClr>
          </a:solidFill>
        </p:spPr>
        <p:txBody>
          <a:bodyPr wrap="square" rtlCol="0">
            <a:spAutoFit/>
          </a:bodyPr>
          <a:lstStyle/>
          <a:p>
            <a:r>
              <a:rPr lang="zh-CN" altLang="en-US" sz="4000">
                <a:solidFill>
                  <a:schemeClr val="tx1"/>
                </a:solidFill>
                <a:effectLst>
                  <a:outerShdw blurRad="38100" dist="19050" dir="2700000" algn="tl" rotWithShape="0">
                    <a:schemeClr val="dk1">
                      <a:alpha val="40000"/>
                    </a:schemeClr>
                  </a:outerShdw>
                </a:effectLst>
              </a:rPr>
              <a:t>合作探究：分析国民革命失败的原因</a:t>
            </a:r>
          </a:p>
        </p:txBody>
      </p:sp>
      <p:sp>
        <p:nvSpPr>
          <p:cNvPr id="3" name="文本框 2"/>
          <p:cNvSpPr txBox="1"/>
          <p:nvPr/>
        </p:nvSpPr>
        <p:spPr>
          <a:xfrm>
            <a:off x="0" y="1148715"/>
            <a:ext cx="12048490" cy="4831080"/>
          </a:xfrm>
          <a:prstGeom prst="rect">
            <a:avLst/>
          </a:prstGeom>
          <a:noFill/>
        </p:spPr>
        <p:txBody>
          <a:bodyPr wrap="square" rtlCol="0">
            <a:spAutoFit/>
          </a:bodyPr>
          <a:lstStyle/>
          <a:p>
            <a:r>
              <a:rPr lang="zh-CN" altLang="en-US" sz="2800" dirty="0" smtClean="0">
                <a:latin typeface="华文中宋" panose="02010600040101010101" charset="-122"/>
                <a:ea typeface="华文中宋" panose="02010600040101010101" charset="-122"/>
                <a:cs typeface="华文中宋" panose="02010600040101010101" charset="-122"/>
              </a:rPr>
              <a:t>材料十三：</a:t>
            </a:r>
            <a:r>
              <a:rPr lang="en-US" altLang="zh-CN" sz="2800" dirty="0">
                <a:latin typeface="华文中宋" panose="02010600040101010101" charset="-122"/>
                <a:ea typeface="华文中宋" panose="02010600040101010101" charset="-122"/>
                <a:cs typeface="华文中宋" panose="02010600040101010101" charset="-122"/>
              </a:rPr>
              <a:t>“</a:t>
            </a:r>
            <a:r>
              <a:rPr lang="zh-CN" altLang="en-US" sz="2800" dirty="0">
                <a:latin typeface="华文中宋" panose="02010600040101010101" charset="-122"/>
                <a:ea typeface="华文中宋" panose="02010600040101010101" charset="-122"/>
                <a:cs typeface="华文中宋" panose="02010600040101010101" charset="-122"/>
              </a:rPr>
              <a:t>蒋介石、何应钦、白崇禧是唯一可以使长江以南的区域免于沦为共产党之手的保护力量。倘若蒋介石愿意拯救中国人民处于共产党之手，那么他必须迅速而决断地行动起来。</a:t>
            </a:r>
            <a:r>
              <a:rPr lang="en-US" altLang="zh-CN" sz="2800" dirty="0">
                <a:latin typeface="华文中宋" panose="02010600040101010101" charset="-122"/>
                <a:ea typeface="华文中宋" panose="02010600040101010101" charset="-122"/>
                <a:cs typeface="华文中宋" panose="02010600040101010101" charset="-122"/>
              </a:rPr>
              <a:t>”</a:t>
            </a:r>
          </a:p>
          <a:p>
            <a:r>
              <a:rPr lang="en-US" altLang="zh-CN" sz="2800" dirty="0">
                <a:latin typeface="华文中宋" panose="02010600040101010101" charset="-122"/>
                <a:ea typeface="华文中宋" panose="02010600040101010101" charset="-122"/>
                <a:cs typeface="华文中宋" panose="02010600040101010101" charset="-122"/>
              </a:rPr>
              <a:t>                                                            ——</a:t>
            </a:r>
            <a:r>
              <a:rPr lang="zh-CN" altLang="en-US" sz="2800" dirty="0">
                <a:latin typeface="华文中宋" panose="02010600040101010101" charset="-122"/>
                <a:ea typeface="华文中宋" panose="02010600040101010101" charset="-122"/>
                <a:cs typeface="华文中宋" panose="02010600040101010101" charset="-122"/>
              </a:rPr>
              <a:t>英国人创办的《字林西报》</a:t>
            </a:r>
          </a:p>
          <a:p>
            <a:r>
              <a:rPr lang="zh-CN" altLang="en-US" sz="2800" dirty="0">
                <a:latin typeface="华文中宋" panose="02010600040101010101" charset="-122"/>
                <a:ea typeface="华文中宋" panose="02010600040101010101" charset="-122"/>
                <a:cs typeface="华文中宋" panose="02010600040101010101" charset="-122"/>
              </a:rPr>
              <a:t>材料二：国民革命军（蒋介石的反革命军队）是列强各国的好朋友，绝不用武力改变租借的现状，尽管目前的阻碍使我们不能互相了解来共同澄清局面，但我希望可以扫除这些障碍，使中外的关系更为密切和友好。</a:t>
            </a:r>
          </a:p>
          <a:p>
            <a:pPr algn="r"/>
            <a:r>
              <a:rPr lang="en-US" altLang="zh-CN" sz="2800" dirty="0">
                <a:latin typeface="华文中宋" panose="02010600040101010101" charset="-122"/>
                <a:ea typeface="华文中宋" panose="02010600040101010101" charset="-122"/>
                <a:cs typeface="华文中宋" panose="02010600040101010101" charset="-122"/>
              </a:rPr>
              <a:t>——</a:t>
            </a:r>
            <a:r>
              <a:rPr lang="zh-CN" altLang="en-US" sz="2800" dirty="0">
                <a:latin typeface="华文中宋" panose="02010600040101010101" charset="-122"/>
                <a:ea typeface="华文中宋" panose="02010600040101010101" charset="-122"/>
                <a:cs typeface="华文中宋" panose="02010600040101010101" charset="-122"/>
              </a:rPr>
              <a:t>蒋介石</a:t>
            </a:r>
          </a:p>
          <a:p>
            <a:r>
              <a:rPr lang="zh-CN" altLang="en-US" sz="2800" dirty="0">
                <a:latin typeface="华文中宋" panose="02010600040101010101" charset="-122"/>
                <a:ea typeface="华文中宋" panose="02010600040101010101" charset="-122"/>
                <a:cs typeface="华文中宋" panose="02010600040101010101" charset="-122"/>
              </a:rPr>
              <a:t>材料三：国民党</a:t>
            </a:r>
            <a:r>
              <a:rPr lang="en-US" altLang="zh-CN" sz="2800" dirty="0">
                <a:latin typeface="华文中宋" panose="02010600040101010101" charset="-122"/>
                <a:ea typeface="华文中宋" panose="02010600040101010101" charset="-122"/>
                <a:cs typeface="华文中宋" panose="02010600040101010101" charset="-122"/>
              </a:rPr>
              <a:t>“</a:t>
            </a:r>
            <a:r>
              <a:rPr lang="zh-CN" altLang="en-US" sz="2800" dirty="0">
                <a:latin typeface="华文中宋" panose="02010600040101010101" charset="-122"/>
                <a:ea typeface="华文中宋" panose="02010600040101010101" charset="-122"/>
                <a:cs typeface="华文中宋" panose="02010600040101010101" charset="-122"/>
              </a:rPr>
              <a:t>当然处于国民革命之领导地位</a:t>
            </a:r>
            <a:r>
              <a:rPr lang="en-US" altLang="zh-CN" sz="2800" dirty="0">
                <a:latin typeface="华文中宋" panose="02010600040101010101" charset="-122"/>
                <a:ea typeface="华文中宋" panose="02010600040101010101" charset="-122"/>
                <a:cs typeface="华文中宋" panose="02010600040101010101" charset="-122"/>
              </a:rPr>
              <a:t>”</a:t>
            </a:r>
            <a:r>
              <a:rPr lang="zh-CN" altLang="en-US" sz="2800" dirty="0">
                <a:latin typeface="华文中宋" panose="02010600040101010101" charset="-122"/>
                <a:ea typeface="华文中宋" panose="02010600040101010101" charset="-122"/>
                <a:cs typeface="华文中宋" panose="02010600040101010101" charset="-122"/>
              </a:rPr>
              <a:t>，</a:t>
            </a:r>
            <a:r>
              <a:rPr lang="en-US" altLang="zh-CN" sz="2800" dirty="0">
                <a:latin typeface="华文中宋" panose="02010600040101010101" charset="-122"/>
                <a:ea typeface="华文中宋" panose="02010600040101010101" charset="-122"/>
                <a:cs typeface="华文中宋" panose="02010600040101010101" charset="-122"/>
              </a:rPr>
              <a:t>“</a:t>
            </a:r>
            <a:r>
              <a:rPr lang="zh-CN" altLang="en-US" sz="2800" dirty="0">
                <a:latin typeface="华文中宋" panose="02010600040101010101" charset="-122"/>
                <a:ea typeface="华文中宋" panose="02010600040101010101" charset="-122"/>
                <a:cs typeface="华文中宋" panose="02010600040101010101" charset="-122"/>
              </a:rPr>
              <a:t>工农武装均应服从政府之管理与训练</a:t>
            </a:r>
            <a:r>
              <a:rPr lang="en-US" altLang="zh-CN" sz="2800" dirty="0">
                <a:latin typeface="华文中宋" panose="02010600040101010101" charset="-122"/>
                <a:ea typeface="华文中宋" panose="02010600040101010101" charset="-122"/>
                <a:cs typeface="华文中宋" panose="02010600040101010101" charset="-122"/>
              </a:rPr>
              <a:t>”</a:t>
            </a:r>
            <a:r>
              <a:rPr lang="zh-CN" altLang="en-US" sz="2800" dirty="0">
                <a:latin typeface="华文中宋" panose="02010600040101010101" charset="-122"/>
                <a:ea typeface="华文中宋" panose="02010600040101010101" charset="-122"/>
                <a:cs typeface="华文中宋" panose="02010600040101010101" charset="-122"/>
              </a:rPr>
              <a:t>。</a:t>
            </a:r>
          </a:p>
          <a:p>
            <a:pPr algn="r"/>
            <a:r>
              <a:rPr lang="en-US" altLang="zh-CN" sz="2800" dirty="0">
                <a:latin typeface="华文中宋" panose="02010600040101010101" charset="-122"/>
                <a:ea typeface="华文中宋" panose="02010600040101010101" charset="-122"/>
                <a:cs typeface="华文中宋" panose="02010600040101010101" charset="-122"/>
              </a:rPr>
              <a:t>——</a:t>
            </a:r>
            <a:r>
              <a:rPr lang="zh-CN" altLang="en-US" sz="2800" dirty="0">
                <a:latin typeface="华文中宋" panose="02010600040101010101" charset="-122"/>
                <a:ea typeface="华文中宋" panose="02010600040101010101" charset="-122"/>
                <a:cs typeface="华文中宋" panose="02010600040101010101" charset="-122"/>
              </a:rPr>
              <a:t>陈独秀</a:t>
            </a:r>
          </a:p>
        </p:txBody>
      </p:sp>
      <p:sp>
        <p:nvSpPr>
          <p:cNvPr id="12" name="Rectangle 113"/>
          <p:cNvSpPr>
            <a:spLocks noChangeArrowheads="1"/>
          </p:cNvSpPr>
          <p:nvPr/>
        </p:nvSpPr>
        <p:spPr bwMode="auto">
          <a:xfrm>
            <a:off x="0" y="2773045"/>
            <a:ext cx="12192000" cy="3184525"/>
          </a:xfrm>
          <a:prstGeom prst="rect">
            <a:avLst/>
          </a:prstGeom>
          <a:solidFill>
            <a:srgbClr val="C00000"/>
          </a:solidFill>
          <a:ln w="9525" algn="ctr">
            <a:noFill/>
            <a:miter lim="800000"/>
          </a:ln>
          <a:effectLst/>
        </p:spPr>
        <p:txBody>
          <a:bodyPr wrap="square" lIns="106985" tIns="53492" rIns="106985" bIns="53492">
            <a:spAutoFit/>
          </a:bodyPr>
          <a:lstStyle/>
          <a:p>
            <a:pPr algn="l"/>
            <a:r>
              <a:rPr lang="zh-CN" altLang="en-US" sz="3200" b="0" dirty="0" smtClean="0">
                <a:latin typeface="微软雅黑" panose="020B0503020204020204" charset="-122"/>
                <a:ea typeface="微软雅黑" panose="020B0503020204020204" charset="-122"/>
              </a:rPr>
              <a:t> </a:t>
            </a:r>
            <a:r>
              <a:rPr lang="zh-CN" altLang="en-US"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原因：（</a:t>
            </a:r>
            <a:r>
              <a:rPr lang="en-US" altLang="zh-CN"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1</a:t>
            </a:r>
            <a:r>
              <a:rPr lang="zh-CN" altLang="en-US"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）帝国主义国家干涉、破坏中国革命，扶植代理人；</a:t>
            </a:r>
          </a:p>
          <a:p>
            <a:pPr algn="l"/>
            <a:r>
              <a:rPr lang="zh-CN" altLang="en-US"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    （</a:t>
            </a:r>
            <a:r>
              <a:rPr lang="en-US" altLang="zh-CN"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2</a:t>
            </a:r>
            <a:r>
              <a:rPr lang="zh-CN" altLang="en-US"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）国民党右派叛变革命；</a:t>
            </a:r>
          </a:p>
          <a:p>
            <a:pPr algn="l"/>
            <a:r>
              <a:rPr lang="zh-CN" altLang="en-US"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    （</a:t>
            </a:r>
            <a:r>
              <a:rPr lang="en-US" altLang="zh-CN"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3</a:t>
            </a:r>
            <a:r>
              <a:rPr lang="zh-CN" altLang="en-US"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）中共成立不久，缺乏经验；</a:t>
            </a:r>
          </a:p>
          <a:p>
            <a:pPr algn="l"/>
            <a:r>
              <a:rPr lang="zh-CN" altLang="en-US"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    （</a:t>
            </a:r>
            <a:r>
              <a:rPr lang="en-US" altLang="zh-CN"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4</a:t>
            </a:r>
            <a:r>
              <a:rPr lang="zh-CN" altLang="en-US" sz="4000" b="0" dirty="0" smtClean="0">
                <a:solidFill>
                  <a:schemeClr val="bg1"/>
                </a:solidFill>
                <a:latin typeface="字魂江舟行客" panose="00000500000000000000" charset="-122"/>
                <a:ea typeface="字魂江舟行客" panose="00000500000000000000" charset="-122"/>
                <a:cs typeface="字魂江舟行客" panose="00000500000000000000" charset="-122"/>
              </a:rPr>
              <a:t>）陈独秀犯了右倾错误，放弃对革命的领导权。</a:t>
            </a:r>
          </a:p>
        </p:txBody>
      </p:sp>
    </p:spTree>
    <p:custDataLst>
      <p:tags r:id="rId1"/>
    </p:custDataLst>
    <p:extLst>
      <p:ext uri="{BB962C8B-B14F-4D97-AF65-F5344CB8AC3E}">
        <p14:creationId xmlns:p14="http://schemas.microsoft.com/office/powerpoint/2010/main" val="1476886086"/>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userDrawn="1">
            <p:custDataLst>
              <p:tags r:id="rId2"/>
            </p:custDataLst>
          </p:nvPr>
        </p:nvSpPr>
        <p:spPr>
          <a:xfrm flipH="1" flipV="1">
            <a:off x="0" y="5707380"/>
            <a:ext cx="3756025" cy="1150620"/>
          </a:xfrm>
          <a:prstGeom prst="rect">
            <a:avLst/>
          </a:prstGeom>
          <a:blipFill dpi="0" rotWithShape="1">
            <a:blip r:embed="rId5">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charset="-122"/>
              <a:ea typeface="隶书" panose="02010509060101010101" charset="-122"/>
            </a:endParaRPr>
          </a:p>
        </p:txBody>
      </p:sp>
      <p:sp>
        <p:nvSpPr>
          <p:cNvPr id="9" name="矩形 8"/>
          <p:cNvSpPr/>
          <p:nvPr userDrawn="1">
            <p:custDataLst>
              <p:tags r:id="rId3"/>
            </p:custDataLst>
          </p:nvPr>
        </p:nvSpPr>
        <p:spPr>
          <a:xfrm>
            <a:off x="11036300" y="5602514"/>
            <a:ext cx="1155700" cy="1255486"/>
          </a:xfrm>
          <a:prstGeom prst="rect">
            <a:avLst/>
          </a:prstGeom>
          <a:blipFill dpi="0" rotWithShape="1">
            <a:blip r:embed="rId6">
              <a:alphaModFix amt="20000"/>
            </a:blip>
            <a:srcRect/>
            <a:stretch>
              <a:fillRect l="-10518" r="-87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charset="-122"/>
              <a:ea typeface="隶书" panose="02010509060101010101" charset="-122"/>
            </a:endParaRPr>
          </a:p>
        </p:txBody>
      </p:sp>
      <p:sp>
        <p:nvSpPr>
          <p:cNvPr id="2" name="文本框 1"/>
          <p:cNvSpPr txBox="1"/>
          <p:nvPr/>
        </p:nvSpPr>
        <p:spPr>
          <a:xfrm>
            <a:off x="347345" y="675005"/>
            <a:ext cx="11733530" cy="5569585"/>
          </a:xfrm>
          <a:prstGeom prst="rect">
            <a:avLst/>
          </a:prstGeom>
          <a:noFill/>
        </p:spPr>
        <p:txBody>
          <a:bodyPr wrap="square" rtlCol="0" anchor="t">
            <a:spAutoFit/>
          </a:bodyPr>
          <a:lstStyle/>
          <a:p>
            <a:r>
              <a:rPr lang="en-US" altLang="zh-CN" sz="3200" b="1" dirty="0">
                <a:latin typeface="字语坊墨染行楷" panose="02000503000000000000" charset="-122"/>
                <a:ea typeface="字语坊墨染行楷" panose="02000503000000000000" charset="-122"/>
                <a:cs typeface="字语坊墨染行楷" panose="02000503000000000000" charset="-122"/>
              </a:rPr>
              <a:t>     </a:t>
            </a:r>
            <a:r>
              <a:rPr lang="en-US" altLang="zh-CN" sz="3200" b="1" dirty="0">
                <a:latin typeface="方正楷体_GBK" panose="02000000000000000000" charset="-122"/>
                <a:ea typeface="方正楷体_GBK" panose="02000000000000000000" charset="-122"/>
                <a:cs typeface="方正楷体_GBK" panose="02000000000000000000" charset="-122"/>
              </a:rPr>
              <a:t>     </a:t>
            </a:r>
            <a:r>
              <a:rPr lang="zh-CN" altLang="en-US" sz="4000" dirty="0">
                <a:latin typeface="方正楷体_GBK" panose="02000000000000000000" charset="-122"/>
                <a:ea typeface="方正楷体_GBK" panose="02000000000000000000" charset="-122"/>
                <a:cs typeface="方正楷体_GBK" panose="02000000000000000000" charset="-122"/>
              </a:rPr>
              <a:t>以孙中山为代表的国民党发动北伐时的“打倒列强，除军阀”的根本目的并未实现,而且在北伐进程中,国民党的性质发生了蜕变,使自己成为了新的军阀,成为了帝国主义在中国新的代言人。从这个意义上说,虽然国民党实现了消灭北洋军阀统一全国的直接目标，但并没有达到发动北伐的根本目的。因此,对于国民党来说，</a:t>
            </a:r>
            <a:r>
              <a:rPr lang="zh-CN" altLang="en-US" sz="4400" dirty="0">
                <a:solidFill>
                  <a:srgbClr val="C00000"/>
                </a:solidFill>
                <a:latin typeface="字魂武林江湖体" panose="00000500000000000000" charset="-122"/>
                <a:ea typeface="字魂武林江湖体" panose="00000500000000000000" charset="-122"/>
                <a:cs typeface="字魂武林江湖体" panose="00000500000000000000" charset="-122"/>
              </a:rPr>
              <a:t>北伐战争是胜利与失败并存</a:t>
            </a:r>
            <a:r>
              <a:rPr lang="zh-CN" altLang="en-US" sz="4000" dirty="0">
                <a:latin typeface="字魂武林江湖体" panose="00000500000000000000" charset="-122"/>
                <a:ea typeface="字魂武林江湖体" panose="00000500000000000000" charset="-122"/>
                <a:cs typeface="字魂武林江湖体" panose="00000500000000000000" charset="-122"/>
              </a:rPr>
              <a:t>。</a:t>
            </a:r>
          </a:p>
          <a:p>
            <a:r>
              <a:rPr lang="en-US" altLang="zh-CN" sz="3600" dirty="0">
                <a:latin typeface="字魂武林江湖体" panose="00000500000000000000" charset="-122"/>
                <a:ea typeface="字魂武林江湖体" panose="00000500000000000000" charset="-122"/>
                <a:cs typeface="字魂武林江湖体" panose="00000500000000000000" charset="-122"/>
              </a:rPr>
              <a:t>           </a:t>
            </a:r>
            <a:r>
              <a:rPr lang="en-US" altLang="zh-CN" sz="3600" dirty="0" smtClean="0">
                <a:latin typeface="字魂武林江湖体" panose="00000500000000000000" charset="-122"/>
                <a:ea typeface="字魂武林江湖体" panose="00000500000000000000" charset="-122"/>
                <a:cs typeface="字魂武林江湖体" panose="00000500000000000000" charset="-122"/>
              </a:rPr>
              <a:t> </a:t>
            </a:r>
            <a:r>
              <a:rPr lang="en-US" altLang="zh-CN" sz="3600" dirty="0">
                <a:latin typeface="字魂武林江湖体" panose="00000500000000000000" charset="-122"/>
                <a:ea typeface="字魂武林江湖体" panose="00000500000000000000" charset="-122"/>
                <a:cs typeface="字魂武林江湖体" panose="00000500000000000000" charset="-122"/>
              </a:rPr>
              <a:t>——</a:t>
            </a:r>
            <a:r>
              <a:rPr lang="en-US" altLang="zh-CN" sz="3600" dirty="0" err="1">
                <a:latin typeface="字魂武林江湖体" panose="00000500000000000000" charset="-122"/>
                <a:ea typeface="字魂武林江湖体" panose="00000500000000000000" charset="-122"/>
                <a:cs typeface="字魂武林江湖体" panose="00000500000000000000" charset="-122"/>
                <a:sym typeface="+mn-ea"/>
              </a:rPr>
              <a:t>李衍增</a:t>
            </a:r>
            <a:r>
              <a:rPr lang="zh-CN" altLang="en-US" sz="3600" dirty="0">
                <a:latin typeface="字魂武林江湖体" panose="00000500000000000000" charset="-122"/>
                <a:ea typeface="字魂武林江湖体" panose="00000500000000000000" charset="-122"/>
                <a:cs typeface="字魂武林江湖体" panose="00000500000000000000" charset="-122"/>
              </a:rPr>
              <a:t>《</a:t>
            </a:r>
            <a:r>
              <a:rPr lang="en-US" altLang="zh-CN" sz="3600" dirty="0" err="1">
                <a:latin typeface="字魂武林江湖体" panose="00000500000000000000" charset="-122"/>
                <a:ea typeface="字魂武林江湖体" panose="00000500000000000000" charset="-122"/>
                <a:cs typeface="字魂武林江湖体" panose="00000500000000000000" charset="-122"/>
              </a:rPr>
              <a:t>从北伐战争分期看北伐战争的胜利与失败</a:t>
            </a:r>
            <a:r>
              <a:rPr lang="zh-CN" altLang="en-US" sz="3600" dirty="0">
                <a:latin typeface="字魂武林江湖体" panose="00000500000000000000" charset="-122"/>
                <a:ea typeface="字魂武林江湖体" panose="00000500000000000000" charset="-122"/>
                <a:cs typeface="字魂武林江湖体" panose="00000500000000000000" charset="-122"/>
              </a:rPr>
              <a:t>》</a:t>
            </a:r>
          </a:p>
        </p:txBody>
      </p:sp>
    </p:spTree>
    <p:custDataLst>
      <p:tags r:id="rId1"/>
    </p:custDataLst>
    <p:extLst>
      <p:ext uri="{BB962C8B-B14F-4D97-AF65-F5344CB8AC3E}">
        <p14:creationId xmlns:p14="http://schemas.microsoft.com/office/powerpoint/2010/main" val="2490703164"/>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285" y="1177290"/>
            <a:ext cx="10425430" cy="829945"/>
          </a:xfrm>
          <a:prstGeom prst="rect">
            <a:avLst/>
          </a:prstGeom>
          <a:noFill/>
        </p:spPr>
        <p:txBody>
          <a:bodyPr wrap="square" rtlCol="0" anchor="t">
            <a:spAutoFit/>
          </a:bodyPr>
          <a:lstStyle/>
          <a:p>
            <a:pPr marL="285750" indent="-285750">
              <a:buFont typeface="Wingdings" panose="05000000000000000000" charset="0"/>
              <a:buChar char="u"/>
            </a:pPr>
            <a:r>
              <a:rPr lang="zh-CN" altLang="en-US" sz="2400">
                <a:latin typeface="宋体" panose="02010600030101010101" pitchFamily="2" charset="-122"/>
                <a:ea typeface="宋体" panose="02010600030101010101" pitchFamily="2" charset="-122"/>
                <a:sym typeface="+mn-ea"/>
              </a:rPr>
              <a:t>国民党右派背叛革命，国内外反动势力的勾结、破坏。</a:t>
            </a:r>
            <a:endParaRPr lang="zh-CN" altLang="en-US" sz="2400">
              <a:latin typeface="宋体" panose="02010600030101010101" pitchFamily="2" charset="-122"/>
              <a:ea typeface="宋体" panose="02010600030101010101" pitchFamily="2" charset="-122"/>
            </a:endParaRPr>
          </a:p>
          <a:p>
            <a:pPr marL="285750" indent="-285750">
              <a:buFont typeface="Wingdings" panose="05000000000000000000" charset="0"/>
              <a:buChar char="u"/>
            </a:pPr>
            <a:r>
              <a:rPr lang="zh-CN" altLang="en-US" sz="2400">
                <a:latin typeface="宋体" panose="02010600030101010101" pitchFamily="2" charset="-122"/>
                <a:ea typeface="宋体" panose="02010600030101010101" pitchFamily="2" charset="-122"/>
                <a:sym typeface="+mn-ea"/>
              </a:rPr>
              <a:t>中国共产党犯了右倾机会主义错误，放弃了对革命和武装的领导权。</a:t>
            </a:r>
            <a:endParaRPr lang="zh-CN" altLang="en-US" sz="2400"/>
          </a:p>
        </p:txBody>
      </p:sp>
      <p:sp>
        <p:nvSpPr>
          <p:cNvPr id="3" name="文本框 2"/>
          <p:cNvSpPr txBox="1"/>
          <p:nvPr/>
        </p:nvSpPr>
        <p:spPr>
          <a:xfrm>
            <a:off x="1019810" y="3161030"/>
            <a:ext cx="10288270" cy="1753235"/>
          </a:xfrm>
          <a:prstGeom prst="rect">
            <a:avLst/>
          </a:prstGeom>
          <a:noFill/>
          <a:ln>
            <a:noFill/>
          </a:ln>
        </p:spPr>
        <p:txBody>
          <a:bodyPr wrap="square" rtlCol="0" anchor="t">
            <a:spAutoFit/>
          </a:bodyPr>
          <a:lstStyle/>
          <a:p>
            <a:pPr algn="l" fontAlgn="auto">
              <a:lnSpc>
                <a:spcPct val="150000"/>
              </a:lnSpc>
            </a:pPr>
            <a:r>
              <a:rPr lang="zh-CN"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材料：</a:t>
            </a:r>
            <a:r>
              <a:rPr lang="en-US" altLang="zh-CN" sz="240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中国大地从南到北、从珠江三角洲到长江三角洲，处处燃烧着革命的火焰，使“孙中山先生致力国民革命凡四十年还未能完成的革命事业，在仅仅两三年之内，获得了巨大的成就</a:t>
            </a:r>
            <a:r>
              <a:rPr lang="en-US" altLang="zh-CN" sz="240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p>
        </p:txBody>
      </p:sp>
      <p:sp>
        <p:nvSpPr>
          <p:cNvPr id="10" name="文本框 9"/>
          <p:cNvSpPr txBox="1"/>
          <p:nvPr/>
        </p:nvSpPr>
        <p:spPr>
          <a:xfrm>
            <a:off x="1019810" y="5076825"/>
            <a:ext cx="10328910" cy="1198880"/>
          </a:xfrm>
          <a:prstGeom prst="rect">
            <a:avLst/>
          </a:prstGeom>
          <a:noFill/>
          <a:ln>
            <a:noFill/>
          </a:ln>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bodyPr>
          <a:lstStyle/>
          <a:p>
            <a:pPr marL="514350" indent="-514350">
              <a:buFont typeface="Wingdings" panose="05000000000000000000" charset="0"/>
              <a:buChar char="Ø"/>
            </a:pPr>
            <a:r>
              <a:rPr lang="zh-CN" altLang="en-US" sz="2400">
                <a:solidFill>
                  <a:schemeClr val="tx1"/>
                </a:solidFill>
                <a:latin typeface="宋体" panose="02010600030101010101" pitchFamily="2" charset="-122"/>
                <a:ea typeface="宋体" panose="02010600030101010101" pitchFamily="2" charset="-122"/>
                <a:cs typeface="华文中宋" panose="02010600040101010101" charset="-122"/>
              </a:rPr>
              <a:t>基本上</a:t>
            </a:r>
            <a:r>
              <a:rPr lang="zh-CN" altLang="en-US" sz="2400" b="1">
                <a:solidFill>
                  <a:srgbClr val="C00000"/>
                </a:solidFill>
                <a:latin typeface="宋体" panose="02010600030101010101" pitchFamily="2" charset="-122"/>
                <a:ea typeface="宋体" panose="02010600030101010101" pitchFamily="2" charset="-122"/>
                <a:cs typeface="华文中宋" panose="02010600040101010101" charset="-122"/>
              </a:rPr>
              <a:t>推翻</a:t>
            </a:r>
            <a:r>
              <a:rPr lang="zh-CN" altLang="en-US" sz="2400">
                <a:solidFill>
                  <a:schemeClr val="tx1"/>
                </a:solidFill>
                <a:latin typeface="宋体" panose="02010600030101010101" pitchFamily="2" charset="-122"/>
                <a:ea typeface="宋体" panose="02010600030101010101" pitchFamily="2" charset="-122"/>
                <a:cs typeface="华文中宋" panose="02010600040101010101" charset="-122"/>
              </a:rPr>
              <a:t>了</a:t>
            </a:r>
            <a:r>
              <a:rPr lang="zh-CN" altLang="en-US" sz="2400" b="1">
                <a:solidFill>
                  <a:srgbClr val="C00000"/>
                </a:solidFill>
                <a:latin typeface="宋体" panose="02010600030101010101" pitchFamily="2" charset="-122"/>
                <a:ea typeface="宋体" panose="02010600030101010101" pitchFamily="2" charset="-122"/>
                <a:cs typeface="华文中宋" panose="02010600040101010101" charset="-122"/>
              </a:rPr>
              <a:t>北洋军阀</a:t>
            </a:r>
            <a:r>
              <a:rPr lang="zh-CN" altLang="en-US" sz="2400">
                <a:solidFill>
                  <a:schemeClr val="tx1"/>
                </a:solidFill>
                <a:latin typeface="宋体" panose="02010600030101010101" pitchFamily="2" charset="-122"/>
                <a:ea typeface="宋体" panose="02010600030101010101" pitchFamily="2" charset="-122"/>
                <a:cs typeface="华文中宋" panose="02010600040101010101" charset="-122"/>
              </a:rPr>
              <a:t>反动统治。</a:t>
            </a:r>
          </a:p>
          <a:p>
            <a:pPr marL="514350" indent="-514350">
              <a:buFont typeface="Wingdings" panose="05000000000000000000" charset="0"/>
              <a:buChar char="Ø"/>
            </a:pPr>
            <a:r>
              <a:rPr lang="en-US" altLang="zh-CN" sz="2400">
                <a:solidFill>
                  <a:schemeClr val="tx1"/>
                </a:solidFill>
                <a:latin typeface="宋体" panose="02010600030101010101" pitchFamily="2" charset="-122"/>
                <a:ea typeface="宋体" panose="02010600030101010101" pitchFamily="2" charset="-122"/>
                <a:cs typeface="华文中宋" panose="02010600040101010101" charset="-122"/>
              </a:rPr>
              <a:t>提高了中国</a:t>
            </a:r>
            <a:r>
              <a:rPr lang="en-US" altLang="zh-CN" sz="2400" b="1">
                <a:solidFill>
                  <a:srgbClr val="C00000"/>
                </a:solidFill>
                <a:latin typeface="宋体" panose="02010600030101010101" pitchFamily="2" charset="-122"/>
                <a:ea typeface="宋体" panose="02010600030101010101" pitchFamily="2" charset="-122"/>
                <a:cs typeface="华文中宋" panose="02010600040101010101" charset="-122"/>
              </a:rPr>
              <a:t>共产党</a:t>
            </a:r>
            <a:r>
              <a:rPr lang="en-US" altLang="zh-CN" sz="2400">
                <a:solidFill>
                  <a:schemeClr val="tx1"/>
                </a:solidFill>
                <a:latin typeface="宋体" panose="02010600030101010101" pitchFamily="2" charset="-122"/>
                <a:ea typeface="宋体" panose="02010600030101010101" pitchFamily="2" charset="-122"/>
                <a:cs typeface="华文中宋" panose="02010600040101010101" charset="-122"/>
              </a:rPr>
              <a:t>在全国人民中的</a:t>
            </a:r>
            <a:r>
              <a:rPr lang="en-US" altLang="zh-CN" sz="2400" b="1">
                <a:solidFill>
                  <a:srgbClr val="C00000"/>
                </a:solidFill>
                <a:latin typeface="宋体" panose="02010600030101010101" pitchFamily="2" charset="-122"/>
                <a:ea typeface="宋体" panose="02010600030101010101" pitchFamily="2" charset="-122"/>
                <a:cs typeface="华文中宋" panose="02010600040101010101" charset="-122"/>
              </a:rPr>
              <a:t>政治威望</a:t>
            </a:r>
            <a:r>
              <a:rPr lang="en-US" altLang="zh-CN" sz="2400">
                <a:solidFill>
                  <a:schemeClr val="tx1"/>
                </a:solidFill>
                <a:latin typeface="宋体" panose="02010600030101010101" pitchFamily="2" charset="-122"/>
                <a:ea typeface="宋体" panose="02010600030101010101" pitchFamily="2" charset="-122"/>
                <a:cs typeface="华文中宋" panose="02010600040101010101" charset="-122"/>
              </a:rPr>
              <a:t>。</a:t>
            </a:r>
          </a:p>
          <a:p>
            <a:pPr marL="514350" indent="-514350">
              <a:buFont typeface="Wingdings" panose="05000000000000000000" charset="0"/>
              <a:buChar char="Ø"/>
            </a:pPr>
            <a:r>
              <a:rPr lang="en-US" altLang="zh-CN" sz="2400">
                <a:solidFill>
                  <a:schemeClr val="tx1"/>
                </a:solidFill>
                <a:latin typeface="宋体" panose="02010600030101010101" pitchFamily="2" charset="-122"/>
                <a:ea typeface="宋体" panose="02010600030101010101" pitchFamily="2" charset="-122"/>
                <a:cs typeface="华文中宋" panose="02010600040101010101" charset="-122"/>
              </a:rPr>
              <a:t>合作失败后，中共懂得了进行</a:t>
            </a:r>
            <a:r>
              <a:rPr lang="en-US" altLang="zh-CN" sz="2400" b="1">
                <a:solidFill>
                  <a:srgbClr val="C00000"/>
                </a:solidFill>
                <a:latin typeface="宋体" panose="02010600030101010101" pitchFamily="2" charset="-122"/>
                <a:ea typeface="宋体" panose="02010600030101010101" pitchFamily="2" charset="-122"/>
                <a:cs typeface="华文中宋" panose="02010600040101010101" charset="-122"/>
              </a:rPr>
              <a:t>土地革命</a:t>
            </a:r>
            <a:r>
              <a:rPr lang="en-US" altLang="zh-CN" sz="2400">
                <a:solidFill>
                  <a:schemeClr val="tx1"/>
                </a:solidFill>
                <a:latin typeface="宋体" panose="02010600030101010101" pitchFamily="2" charset="-122"/>
                <a:ea typeface="宋体" panose="02010600030101010101" pitchFamily="2" charset="-122"/>
                <a:cs typeface="华文中宋" panose="02010600040101010101" charset="-122"/>
              </a:rPr>
              <a:t>和掌握</a:t>
            </a:r>
            <a:r>
              <a:rPr lang="en-US" altLang="zh-CN" sz="2400" b="1">
                <a:solidFill>
                  <a:srgbClr val="C00000"/>
                </a:solidFill>
                <a:latin typeface="宋体" panose="02010600030101010101" pitchFamily="2" charset="-122"/>
                <a:ea typeface="宋体" panose="02010600030101010101" pitchFamily="2" charset="-122"/>
                <a:cs typeface="华文中宋" panose="02010600040101010101" charset="-122"/>
              </a:rPr>
              <a:t>革命武装</a:t>
            </a:r>
            <a:r>
              <a:rPr lang="en-US" altLang="zh-CN" sz="2400">
                <a:solidFill>
                  <a:schemeClr val="tx1"/>
                </a:solidFill>
                <a:latin typeface="宋体" panose="02010600030101010101" pitchFamily="2" charset="-122"/>
                <a:ea typeface="宋体" panose="02010600030101010101" pitchFamily="2" charset="-122"/>
                <a:cs typeface="华文中宋" panose="02010600040101010101" charset="-122"/>
              </a:rPr>
              <a:t>的</a:t>
            </a:r>
            <a:r>
              <a:rPr lang="en-US" altLang="zh-CN" sz="2400" b="1">
                <a:solidFill>
                  <a:srgbClr val="C00000"/>
                </a:solidFill>
                <a:latin typeface="宋体" panose="02010600030101010101" pitchFamily="2" charset="-122"/>
                <a:ea typeface="宋体" panose="02010600030101010101" pitchFamily="2" charset="-122"/>
                <a:cs typeface="华文中宋" panose="02010600040101010101" charset="-122"/>
              </a:rPr>
              <a:t>重要性</a:t>
            </a:r>
            <a:r>
              <a:rPr lang="en-US" altLang="zh-CN" sz="2400">
                <a:solidFill>
                  <a:schemeClr val="tx1"/>
                </a:solidFill>
                <a:latin typeface="宋体" panose="02010600030101010101" pitchFamily="2" charset="-122"/>
                <a:ea typeface="宋体" panose="02010600030101010101" pitchFamily="2" charset="-122"/>
                <a:cs typeface="华文中宋" panose="02010600040101010101" charset="-122"/>
              </a:rPr>
              <a:t>。</a:t>
            </a:r>
          </a:p>
        </p:txBody>
      </p:sp>
      <p:sp>
        <p:nvSpPr>
          <p:cNvPr id="9" name="文本框 8"/>
          <p:cNvSpPr txBox="1"/>
          <p:nvPr/>
        </p:nvSpPr>
        <p:spPr>
          <a:xfrm>
            <a:off x="-26035" y="2505710"/>
            <a:ext cx="12235815" cy="460375"/>
          </a:xfrm>
          <a:prstGeom prst="rect">
            <a:avLst/>
          </a:prstGeom>
          <a:solidFill>
            <a:srgbClr val="C00000"/>
          </a:solidFill>
        </p:spPr>
        <p:txBody>
          <a:bodyPr wrap="square" rtlCol="0">
            <a:spAutoFit/>
          </a:bodyPr>
          <a:lstStyle/>
          <a:p>
            <a:pPr algn="ctr"/>
            <a:r>
              <a:rPr lang="zh-CN" altLang="en-US" sz="2400" b="1">
                <a:solidFill>
                  <a:schemeClr val="bg1"/>
                </a:solidFill>
                <a:latin typeface="方正粗黑宋简体" panose="02000000000000000000" pitchFamily="2" charset="-122"/>
                <a:ea typeface="方正粗黑宋简体" panose="02000000000000000000" pitchFamily="2" charset="-122"/>
                <a:sym typeface="+mn-ea"/>
              </a:rPr>
              <a:t>根据材料，并结合所学知识，分析国民革命有何历史作用？</a:t>
            </a:r>
          </a:p>
        </p:txBody>
      </p:sp>
      <p:sp>
        <p:nvSpPr>
          <p:cNvPr id="17" name="TextBox 16"/>
          <p:cNvSpPr txBox="1"/>
          <p:nvPr/>
        </p:nvSpPr>
        <p:spPr>
          <a:xfrm>
            <a:off x="6760355" y="119602"/>
            <a:ext cx="5254219" cy="584775"/>
          </a:xfrm>
          <a:prstGeom prst="rect">
            <a:avLst/>
          </a:prstGeom>
          <a:noFill/>
        </p:spPr>
        <p:txBody>
          <a:bodyPr wrap="square" rtlCol="0">
            <a:spAutoFit/>
          </a:bodyPr>
          <a:lstStyle/>
          <a:p>
            <a:pPr algn="r"/>
            <a:r>
              <a:rPr lang="zh-CN" altLang="en-US" sz="3200" dirty="0" smtClean="0">
                <a:latin typeface="华文新魏" panose="02010800040101010101" pitchFamily="2" charset="-122"/>
                <a:ea typeface="华文新魏" panose="02010800040101010101" pitchFamily="2" charset="-122"/>
              </a:rPr>
              <a:t>国共两党合作与破裂</a:t>
            </a:r>
            <a:endParaRPr lang="zh-CN" altLang="en-US" sz="32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57793461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10"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6006938" y="1266825"/>
            <a:ext cx="5845810" cy="2676525"/>
          </a:xfrm>
          <a:prstGeom prst="rect">
            <a:avLst/>
          </a:prstGeom>
          <a:noFill/>
          <a:ln>
            <a:solidFill>
              <a:srgbClr val="C00000"/>
            </a:solidFill>
          </a:ln>
        </p:spPr>
        <p:txBody>
          <a:bodyPr wrap="square" rtlCol="0" anchor="t">
            <a:spAutoFit/>
          </a:body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材料一：</a:t>
            </a:r>
            <a:r>
              <a:rPr lang="en-US" altLang="zh-CN" sz="2400" dirty="0">
                <a:latin typeface="宋体" panose="02010600030101010101" pitchFamily="2" charset="-122"/>
                <a:ea typeface="宋体" panose="02010600030101010101" pitchFamily="2" charset="-122"/>
                <a:cs typeface="宋体" panose="02010600030101010101" pitchFamily="2" charset="-122"/>
              </a:rPr>
              <a:t>1919</a:t>
            </a:r>
            <a:r>
              <a:rPr lang="zh-CN" altLang="en-US" sz="2400" dirty="0">
                <a:latin typeface="宋体" panose="02010600030101010101" pitchFamily="2" charset="-122"/>
                <a:ea typeface="宋体" panose="02010600030101010101" pitchFamily="2" charset="-122"/>
                <a:cs typeface="宋体" panose="02010600030101010101" pitchFamily="2" charset="-122"/>
              </a:rPr>
              <a:t>年</a:t>
            </a:r>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月，中国作为第一次世界大战的战胜国之一参加了在法国巴黎召开的</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和平会议</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。中国代表提出废除外国在中国的一切特权、取消</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二十一条</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等，但英、美等国操纵的和会拒绝了中国代表提出的正义要求。</a:t>
            </a:r>
          </a:p>
          <a:p>
            <a:pPr algn="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《中外历史纲要（上）》</a:t>
            </a:r>
          </a:p>
        </p:txBody>
      </p:sp>
      <p:pic>
        <p:nvPicPr>
          <p:cNvPr id="11" name="图片 10" descr="巴黎和会"/>
          <p:cNvPicPr>
            <a:picLocks noChangeAspect="1"/>
          </p:cNvPicPr>
          <p:nvPr/>
        </p:nvPicPr>
        <p:blipFill>
          <a:blip r:embed="rId2"/>
          <a:stretch>
            <a:fillRect/>
          </a:stretch>
        </p:blipFill>
        <p:spPr>
          <a:xfrm>
            <a:off x="657225" y="1267460"/>
            <a:ext cx="4858385" cy="2675890"/>
          </a:xfrm>
          <a:prstGeom prst="rect">
            <a:avLst/>
          </a:prstGeom>
          <a:ln>
            <a:noFill/>
          </a:ln>
          <a:effectLst>
            <a:outerShdw blurRad="292100" dist="139700" dir="2700000" algn="tl" rotWithShape="0">
              <a:srgbClr val="333333">
                <a:alpha val="65000"/>
              </a:srgbClr>
            </a:outerShdw>
          </a:effectLst>
        </p:spPr>
      </p:pic>
      <p:sp>
        <p:nvSpPr>
          <p:cNvPr id="23" name="文本框 22"/>
          <p:cNvSpPr txBox="1"/>
          <p:nvPr/>
        </p:nvSpPr>
        <p:spPr>
          <a:xfrm>
            <a:off x="2080577" y="3943350"/>
            <a:ext cx="2011680" cy="460375"/>
          </a:xfrm>
          <a:prstGeom prst="rect">
            <a:avLst/>
          </a:prstGeom>
          <a:noFill/>
        </p:spPr>
        <p:txBody>
          <a:bodyPr wrap="none" rtlCol="0">
            <a:spAutoFit/>
          </a:bodyPr>
          <a:lstStyle/>
          <a:p>
            <a:r>
              <a:rPr lang="zh-CN" altLang="en-US" sz="2400" dirty="0">
                <a:latin typeface="宋体" panose="02010600030101010101" pitchFamily="2" charset="-122"/>
                <a:ea typeface="宋体" panose="02010600030101010101" pitchFamily="2" charset="-122"/>
              </a:rPr>
              <a:t>巴黎和会会场</a:t>
            </a:r>
          </a:p>
        </p:txBody>
      </p:sp>
      <p:sp>
        <p:nvSpPr>
          <p:cNvPr id="2" name="文本框 1"/>
          <p:cNvSpPr txBox="1"/>
          <p:nvPr/>
        </p:nvSpPr>
        <p:spPr>
          <a:xfrm>
            <a:off x="0" y="4519295"/>
            <a:ext cx="12191365" cy="521970"/>
          </a:xfrm>
          <a:prstGeom prst="rect">
            <a:avLst/>
          </a:prstGeom>
          <a:solidFill>
            <a:srgbClr val="C00000"/>
          </a:solidFill>
        </p:spPr>
        <p:txBody>
          <a:bodyPr wrap="square" rtlCol="0">
            <a:spAutoFit/>
          </a:bodyPr>
          <a:lstStyle/>
          <a:p>
            <a:pPr algn="ctr"/>
            <a:r>
              <a:rPr lang="zh-CN" altLang="en-US" sz="2800" b="1" dirty="0">
                <a:solidFill>
                  <a:schemeClr val="bg1"/>
                </a:solidFill>
                <a:latin typeface="方正粗黑宋简体" panose="02000000000000000000" pitchFamily="2" charset="-122"/>
                <a:ea typeface="方正粗黑宋简体" panose="02000000000000000000" pitchFamily="2" charset="-122"/>
              </a:rPr>
              <a:t>五四运动爆发的原因有哪些</a:t>
            </a:r>
            <a:r>
              <a:rPr lang="zh-CN" altLang="en-US" sz="2800" b="1" dirty="0" smtClean="0">
                <a:solidFill>
                  <a:schemeClr val="bg1"/>
                </a:solidFill>
                <a:latin typeface="方正粗黑宋简体" panose="02000000000000000000" pitchFamily="2" charset="-122"/>
                <a:ea typeface="方正粗黑宋简体" panose="02000000000000000000" pitchFamily="2" charset="-122"/>
              </a:rPr>
              <a:t>？</a:t>
            </a:r>
            <a:endParaRPr lang="zh-CN" altLang="en-US" sz="2800" b="1" dirty="0">
              <a:solidFill>
                <a:schemeClr val="bg1"/>
              </a:solidFill>
              <a:latin typeface="方正粗黑宋简体" panose="02000000000000000000" pitchFamily="2" charset="-122"/>
              <a:ea typeface="方正粗黑宋简体" panose="02000000000000000000" pitchFamily="2" charset="-122"/>
            </a:endParaRPr>
          </a:p>
        </p:txBody>
      </p:sp>
      <p:sp>
        <p:nvSpPr>
          <p:cNvPr id="26" name="TextBox 25"/>
          <p:cNvSpPr txBox="1"/>
          <p:nvPr/>
        </p:nvSpPr>
        <p:spPr>
          <a:xfrm>
            <a:off x="6760355" y="119602"/>
            <a:ext cx="5254219" cy="584775"/>
          </a:xfrm>
          <a:prstGeom prst="rect">
            <a:avLst/>
          </a:prstGeom>
          <a:noFill/>
        </p:spPr>
        <p:txBody>
          <a:bodyPr wrap="square" rtlCol="0">
            <a:spAutoFit/>
          </a:bodyPr>
          <a:lstStyle/>
          <a:p>
            <a:pPr algn="r"/>
            <a:r>
              <a:rPr lang="zh-CN" altLang="en-US" sz="3200" dirty="0">
                <a:latin typeface="华文新魏" panose="02010800040101010101" pitchFamily="2" charset="-122"/>
                <a:ea typeface="华文新魏" panose="02010800040101010101" pitchFamily="2" charset="-122"/>
              </a:rPr>
              <a:t>新式思想兴起与传播</a:t>
            </a:r>
          </a:p>
        </p:txBody>
      </p:sp>
      <p:sp>
        <p:nvSpPr>
          <p:cNvPr id="28" name="文本框 2"/>
          <p:cNvSpPr txBox="1"/>
          <p:nvPr/>
        </p:nvSpPr>
        <p:spPr>
          <a:xfrm>
            <a:off x="-27930" y="4243810"/>
            <a:ext cx="12191365" cy="1322070"/>
          </a:xfrm>
          <a:prstGeom prst="rect">
            <a:avLst/>
          </a:prstGeom>
          <a:solidFill>
            <a:schemeClr val="bg2">
              <a:lumMod val="50000"/>
              <a:alpha val="87000"/>
            </a:schemeClr>
          </a:solidFill>
        </p:spPr>
        <p:txBody>
          <a:bodyPr wrap="square" rtlCol="0">
            <a:spAutoFit/>
          </a:bodyPr>
          <a:lstStyle/>
          <a:p>
            <a:r>
              <a:rPr lang="zh-CN" altLang="en-US" sz="4000">
                <a:solidFill>
                  <a:srgbClr val="FF0000"/>
                </a:solidFill>
                <a:latin typeface="字魂武林江湖体" panose="00000500000000000000" charset="-122"/>
                <a:ea typeface="字魂武林江湖体" panose="00000500000000000000" charset="-122"/>
              </a:rPr>
              <a:t>经济</a:t>
            </a:r>
            <a:r>
              <a:rPr lang="zh-CN" altLang="en-US" sz="4000">
                <a:latin typeface="字魂武林江湖体" panose="00000500000000000000" charset="-122"/>
                <a:ea typeface="字魂武林江湖体" panose="00000500000000000000" charset="-122"/>
              </a:rPr>
              <a:t>：民族工业进一步发展，民族资产阶级和无产阶级的队伍逐渐壮大。</a:t>
            </a:r>
          </a:p>
        </p:txBody>
      </p:sp>
      <p:sp>
        <p:nvSpPr>
          <p:cNvPr id="34" name="文本框 1"/>
          <p:cNvSpPr txBox="1"/>
          <p:nvPr/>
        </p:nvSpPr>
        <p:spPr>
          <a:xfrm>
            <a:off x="13652" y="5535930"/>
            <a:ext cx="12192000" cy="1322070"/>
          </a:xfrm>
          <a:prstGeom prst="rect">
            <a:avLst/>
          </a:prstGeom>
          <a:solidFill>
            <a:schemeClr val="bg2">
              <a:lumMod val="50000"/>
              <a:alpha val="87000"/>
            </a:schemeClr>
          </a:solidFill>
        </p:spPr>
        <p:txBody>
          <a:bodyPr wrap="square" rtlCol="0">
            <a:spAutoFit/>
          </a:bodyPr>
          <a:lstStyle/>
          <a:p>
            <a:r>
              <a:rPr lang="zh-CN" altLang="en-US" sz="4000" dirty="0">
                <a:solidFill>
                  <a:srgbClr val="FF0000"/>
                </a:solidFill>
                <a:latin typeface="字魂武林江湖体" panose="00000500000000000000" charset="-122"/>
                <a:ea typeface="字魂武林江湖体" panose="00000500000000000000" charset="-122"/>
              </a:rPr>
              <a:t>思想</a:t>
            </a:r>
            <a:r>
              <a:rPr lang="zh-CN" altLang="en-US" sz="4000" dirty="0">
                <a:latin typeface="字魂武林江湖体" panose="00000500000000000000" charset="-122"/>
                <a:ea typeface="字魂武林江湖体" panose="00000500000000000000" charset="-122"/>
              </a:rPr>
              <a:t>：新文化运动促使人们特别是青年学生的思想得到解放；俄国十月革命为无产阶级运动指明了方向。</a:t>
            </a:r>
          </a:p>
        </p:txBody>
      </p:sp>
      <p:sp>
        <p:nvSpPr>
          <p:cNvPr id="35" name="文本框 2"/>
          <p:cNvSpPr txBox="1"/>
          <p:nvPr/>
        </p:nvSpPr>
        <p:spPr>
          <a:xfrm>
            <a:off x="-13643" y="2305790"/>
            <a:ext cx="12177078" cy="1938992"/>
          </a:xfrm>
          <a:prstGeom prst="rect">
            <a:avLst/>
          </a:prstGeom>
          <a:solidFill>
            <a:schemeClr val="bg2">
              <a:lumMod val="50000"/>
              <a:alpha val="87000"/>
            </a:schemeClr>
          </a:solidFill>
        </p:spPr>
        <p:txBody>
          <a:bodyPr wrap="square" rtlCol="0">
            <a:spAutoFit/>
          </a:bodyPr>
          <a:lstStyle/>
          <a:p>
            <a:r>
              <a:rPr lang="zh-CN" altLang="en-US" sz="4000" dirty="0" smtClean="0">
                <a:solidFill>
                  <a:srgbClr val="FF0000"/>
                </a:solidFill>
                <a:latin typeface="字魂武林江湖体" panose="00000500000000000000" charset="-122"/>
                <a:ea typeface="字魂武林江湖体" panose="00000500000000000000" charset="-122"/>
              </a:rPr>
              <a:t>政治（根本原因）</a:t>
            </a:r>
            <a:r>
              <a:rPr lang="zh-CN" altLang="en-US" sz="4000" dirty="0" smtClean="0">
                <a:latin typeface="字魂武林江湖体" panose="00000500000000000000" charset="-122"/>
                <a:ea typeface="字魂武林江湖体" panose="00000500000000000000" charset="-122"/>
              </a:rPr>
              <a:t>：北洋军阀的专制统治激化了阶级矛盾</a:t>
            </a:r>
            <a:endParaRPr lang="en-US" altLang="zh-CN" sz="4000" dirty="0" smtClean="0">
              <a:latin typeface="字魂武林江湖体" panose="00000500000000000000" charset="-122"/>
              <a:ea typeface="字魂武林江湖体" panose="00000500000000000000" charset="-122"/>
            </a:endParaRPr>
          </a:p>
          <a:p>
            <a:r>
              <a:rPr lang="zh-CN" altLang="en-US" sz="4000" dirty="0">
                <a:solidFill>
                  <a:srgbClr val="FF0000"/>
                </a:solidFill>
                <a:latin typeface="字魂武林江湖体" panose="00000500000000000000" charset="-122"/>
                <a:ea typeface="字魂武林江湖体" panose="00000500000000000000" charset="-122"/>
              </a:rPr>
              <a:t>（直接原因、导火线</a:t>
            </a:r>
            <a:r>
              <a:rPr lang="zh-CN" altLang="en-US" sz="4000" dirty="0">
                <a:solidFill>
                  <a:srgbClr val="FF0000"/>
                </a:solidFill>
                <a:latin typeface="字魂武林江湖体" panose="00000500000000000000" charset="-122"/>
                <a:ea typeface="字魂武林江湖体" panose="00000500000000000000" charset="-122"/>
              </a:rPr>
              <a:t>）：</a:t>
            </a:r>
            <a:r>
              <a:rPr lang="zh-CN" altLang="en-US" sz="4000" dirty="0" smtClean="0">
                <a:latin typeface="字魂武林江湖体" panose="00000500000000000000" charset="-122"/>
                <a:ea typeface="字魂武林江湖体" panose="00000500000000000000" charset="-122"/>
              </a:rPr>
              <a:t>巴黎</a:t>
            </a:r>
            <a:r>
              <a:rPr lang="zh-CN" altLang="en-US" sz="4000" dirty="0">
                <a:latin typeface="字魂武林江湖体" panose="00000500000000000000" charset="-122"/>
                <a:ea typeface="字魂武林江湖体" panose="00000500000000000000" charset="-122"/>
              </a:rPr>
              <a:t>和会中国外交</a:t>
            </a:r>
            <a:r>
              <a:rPr lang="zh-CN" altLang="en-US" sz="4000" dirty="0" smtClean="0">
                <a:latin typeface="字魂武林江湖体" panose="00000500000000000000" charset="-122"/>
                <a:ea typeface="字魂武林江湖体" panose="00000500000000000000" charset="-122"/>
              </a:rPr>
              <a:t>失败</a:t>
            </a:r>
            <a:endParaRPr lang="zh-CN" altLang="en-US" sz="4000" dirty="0">
              <a:latin typeface="字魂武林江湖体" panose="00000500000000000000" charset="-122"/>
              <a:ea typeface="字魂武林江湖体" panose="00000500000000000000" charset="-122"/>
            </a:endParaRPr>
          </a:p>
        </p:txBody>
      </p:sp>
    </p:spTree>
    <p:extLst>
      <p:ext uri="{BB962C8B-B14F-4D97-AF65-F5344CB8AC3E}">
        <p14:creationId xmlns:p14="http://schemas.microsoft.com/office/powerpoint/2010/main" val="26887273"/>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to="" calcmode="lin" valueType="num">
                                      <p:cBhvr>
                                        <p:cTn id="18" dur="1" fill="hold"/>
                                        <p:tgtEl>
                                          <p:spTgt spid="28"/>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to="" calcmode="lin" valueType="num">
                                      <p:cBhvr>
                                        <p:cTn id="23" dur="1" fill="hold"/>
                                        <p:tgtEl>
                                          <p:spTgt spid="3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8" grpId="0" bldLvl="0" animBg="1"/>
      <p:bldP spid="34" grpId="0" bldLvl="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11036300" y="5602514"/>
            <a:ext cx="1155700" cy="1255486"/>
          </a:xfrm>
          <a:prstGeom prst="rect">
            <a:avLst/>
          </a:prstGeom>
          <a:blipFill dpi="0" rotWithShape="1">
            <a:blip r:embed="rId4">
              <a:alphaModFix amt="20000"/>
            </a:blip>
            <a:srcRect/>
            <a:stretch>
              <a:fillRect l="-10518" r="-87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charset="-122"/>
              <a:ea typeface="隶书" panose="02010509060101010101" charset="-122"/>
            </a:endParaRPr>
          </a:p>
        </p:txBody>
      </p:sp>
      <p:pic>
        <p:nvPicPr>
          <p:cNvPr id="29" name="图片 28" descr="t01215d1971e0d9aebd.jpg"/>
          <p:cNvPicPr>
            <a:picLocks noChangeAspect="1"/>
          </p:cNvPicPr>
          <p:nvPr/>
        </p:nvPicPr>
        <p:blipFill>
          <a:blip r:embed="rId5"/>
          <a:srcRect b="16949"/>
          <a:stretch>
            <a:fillRect/>
          </a:stretch>
        </p:blipFill>
        <p:spPr>
          <a:xfrm>
            <a:off x="149186" y="249866"/>
            <a:ext cx="2903178" cy="1778202"/>
          </a:xfrm>
          <a:prstGeom prst="roundRect">
            <a:avLst/>
          </a:prstGeom>
        </p:spPr>
      </p:pic>
      <p:pic>
        <p:nvPicPr>
          <p:cNvPr id="36" name="图片 35" descr="t0164e56fa9204ea810.jpg"/>
          <p:cNvPicPr>
            <a:picLocks noChangeAspect="1"/>
          </p:cNvPicPr>
          <p:nvPr/>
        </p:nvPicPr>
        <p:blipFill>
          <a:blip r:embed="rId6"/>
          <a:stretch>
            <a:fillRect/>
          </a:stretch>
        </p:blipFill>
        <p:spPr>
          <a:xfrm>
            <a:off x="3052427" y="249867"/>
            <a:ext cx="4196983" cy="3357586"/>
          </a:xfrm>
          <a:prstGeom prst="roundRect">
            <a:avLst>
              <a:gd name="adj" fmla="val 7055"/>
            </a:avLst>
          </a:prstGeom>
        </p:spPr>
      </p:pic>
      <p:pic>
        <p:nvPicPr>
          <p:cNvPr id="37" name="图片 36" descr="2016-080118_14661.jpg"/>
          <p:cNvPicPr>
            <a:picLocks noChangeAspect="1"/>
          </p:cNvPicPr>
          <p:nvPr/>
        </p:nvPicPr>
        <p:blipFill>
          <a:blip r:embed="rId7"/>
          <a:stretch>
            <a:fillRect/>
          </a:stretch>
        </p:blipFill>
        <p:spPr>
          <a:xfrm>
            <a:off x="149307" y="2059629"/>
            <a:ext cx="2886457" cy="1547716"/>
          </a:xfrm>
          <a:prstGeom prst="roundRect">
            <a:avLst/>
          </a:prstGeom>
        </p:spPr>
      </p:pic>
      <p:sp>
        <p:nvSpPr>
          <p:cNvPr id="57348" name="Rectangle 4"/>
          <p:cNvSpPr>
            <a:spLocks noChangeArrowheads="1"/>
          </p:cNvSpPr>
          <p:nvPr/>
        </p:nvSpPr>
        <p:spPr bwMode="auto">
          <a:xfrm>
            <a:off x="7520940" y="677545"/>
            <a:ext cx="4493895" cy="2138045"/>
          </a:xfrm>
          <a:prstGeom prst="rect">
            <a:avLst/>
          </a:prstGeom>
          <a:noFill/>
          <a:ln w="9525" algn="ctr">
            <a:noFill/>
            <a:miter lim="800000"/>
          </a:ln>
          <a:effectLst/>
        </p:spPr>
        <p:txBody>
          <a:bodyPr wrap="square" lIns="106985" tIns="53492" rIns="106985" bIns="53492" anchor="ctr">
            <a:spAutoFit/>
          </a:bodyPr>
          <a:lstStyle/>
          <a:p>
            <a:pPr algn="l"/>
            <a:r>
              <a:rPr lang="en-US" altLang="zh-CN" sz="4400" b="0" dirty="0" smtClean="0">
                <a:latin typeface="字魂江舟行客" panose="00000500000000000000" charset="-122"/>
                <a:ea typeface="字魂江舟行客" panose="00000500000000000000" charset="-122"/>
                <a:cs typeface="字魂江舟行客" panose="00000500000000000000" charset="-122"/>
              </a:rPr>
              <a:t>1925</a:t>
            </a:r>
            <a:r>
              <a:rPr lang="zh-CN" altLang="en-US" sz="4400" b="0" dirty="0" smtClean="0">
                <a:latin typeface="字魂江舟行客" panose="00000500000000000000" charset="-122"/>
                <a:ea typeface="字魂江舟行客" panose="00000500000000000000" charset="-122"/>
                <a:cs typeface="字魂江舟行客" panose="00000500000000000000" charset="-122"/>
              </a:rPr>
              <a:t>年</a:t>
            </a:r>
            <a:r>
              <a:rPr lang="en-US" altLang="zh-CN" sz="4400" b="0" dirty="0" smtClean="0">
                <a:latin typeface="字魂江舟行客" panose="00000500000000000000" charset="-122"/>
                <a:ea typeface="字魂江舟行客" panose="00000500000000000000" charset="-122"/>
                <a:cs typeface="字魂江舟行客" panose="00000500000000000000" charset="-122"/>
              </a:rPr>
              <a:t>3</a:t>
            </a:r>
            <a:r>
              <a:rPr lang="zh-CN" altLang="en-US" sz="4400" b="0" dirty="0">
                <a:latin typeface="字魂江舟行客" panose="00000500000000000000" charset="-122"/>
                <a:ea typeface="字魂江舟行客" panose="00000500000000000000" charset="-122"/>
                <a:cs typeface="字魂江舟行客" panose="00000500000000000000" charset="-122"/>
              </a:rPr>
              <a:t>月</a:t>
            </a:r>
            <a:r>
              <a:rPr lang="en-US" altLang="zh-CN" sz="4400" b="0" dirty="0">
                <a:latin typeface="字魂江舟行客" panose="00000500000000000000" charset="-122"/>
                <a:ea typeface="字魂江舟行客" panose="00000500000000000000" charset="-122"/>
                <a:cs typeface="字魂江舟行客" panose="00000500000000000000" charset="-122"/>
              </a:rPr>
              <a:t>12</a:t>
            </a:r>
            <a:r>
              <a:rPr lang="zh-CN" altLang="en-US" sz="4400" b="0" dirty="0">
                <a:latin typeface="字魂江舟行客" panose="00000500000000000000" charset="-122"/>
                <a:ea typeface="字魂江舟行客" panose="00000500000000000000" charset="-122"/>
                <a:cs typeface="字魂江舟行客" panose="00000500000000000000" charset="-122"/>
              </a:rPr>
              <a:t>日因肝癌病逝于</a:t>
            </a:r>
            <a:r>
              <a:rPr lang="zh-CN" altLang="en-US" sz="4400" b="0" dirty="0" smtClean="0">
                <a:latin typeface="字魂江舟行客" panose="00000500000000000000" charset="-122"/>
                <a:ea typeface="字魂江舟行客" panose="00000500000000000000" charset="-122"/>
                <a:cs typeface="字魂江舟行客" panose="00000500000000000000" charset="-122"/>
              </a:rPr>
              <a:t>北京协和医院</a:t>
            </a:r>
            <a:endParaRPr lang="zh-CN" altLang="en-US" sz="4400" b="0" dirty="0">
              <a:latin typeface="字魂江舟行客" panose="00000500000000000000" charset="-122"/>
              <a:ea typeface="字魂江舟行客" panose="00000500000000000000" charset="-122"/>
              <a:cs typeface="字魂江舟行客" panose="00000500000000000000" charset="-122"/>
            </a:endParaRPr>
          </a:p>
        </p:txBody>
      </p:sp>
      <p:sp>
        <p:nvSpPr>
          <p:cNvPr id="42" name="TextBox 41"/>
          <p:cNvSpPr txBox="1"/>
          <p:nvPr/>
        </p:nvSpPr>
        <p:spPr>
          <a:xfrm>
            <a:off x="4336415" y="3916045"/>
            <a:ext cx="7678420" cy="2676525"/>
          </a:xfrm>
          <a:prstGeom prst="rect">
            <a:avLst/>
          </a:prstGeom>
          <a:noFill/>
        </p:spPr>
        <p:txBody>
          <a:bodyPr wrap="square" rtlCol="0">
            <a:spAutoFit/>
          </a:bodyPr>
          <a:lstStyle/>
          <a:p>
            <a:r>
              <a:rPr lang="zh-CN" altLang="en-US" sz="2800" dirty="0" smtClean="0">
                <a:latin typeface="字魂江舟行客" panose="00000500000000000000" charset="-122"/>
                <a:ea typeface="字魂江舟行客" panose="00000500000000000000" charset="-122"/>
                <a:cs typeface="字魂江舟行客" panose="00000500000000000000" charset="-122"/>
              </a:rPr>
              <a:t>孙中山遗嘱包括</a:t>
            </a:r>
            <a:r>
              <a:rPr lang="en-US" altLang="zh-CN" sz="2800" dirty="0" smtClean="0">
                <a:latin typeface="字魂江舟行客" panose="00000500000000000000" charset="-122"/>
                <a:ea typeface="字魂江舟行客" panose="00000500000000000000" charset="-122"/>
                <a:cs typeface="字魂江舟行客" panose="00000500000000000000" charset="-122"/>
              </a:rPr>
              <a:t>《</a:t>
            </a:r>
            <a:r>
              <a:rPr lang="zh-CN" altLang="en-US" sz="2800" dirty="0" smtClean="0">
                <a:latin typeface="字魂江舟行客" panose="00000500000000000000" charset="-122"/>
                <a:ea typeface="字魂江舟行客" panose="00000500000000000000" charset="-122"/>
                <a:cs typeface="字魂江舟行客" panose="00000500000000000000" charset="-122"/>
              </a:rPr>
              <a:t>国事遗嘱</a:t>
            </a:r>
            <a:r>
              <a:rPr lang="en-US" altLang="zh-CN" sz="2800" dirty="0" smtClean="0">
                <a:latin typeface="字魂江舟行客" panose="00000500000000000000" charset="-122"/>
                <a:ea typeface="字魂江舟行客" panose="00000500000000000000" charset="-122"/>
                <a:cs typeface="字魂江舟行客" panose="00000500000000000000" charset="-122"/>
              </a:rPr>
              <a:t>》《</a:t>
            </a:r>
            <a:r>
              <a:rPr lang="zh-CN" altLang="en-US" sz="2800" dirty="0" smtClean="0">
                <a:latin typeface="字魂江舟行客" panose="00000500000000000000" charset="-122"/>
                <a:ea typeface="字魂江舟行客" panose="00000500000000000000" charset="-122"/>
                <a:cs typeface="字魂江舟行客" panose="00000500000000000000" charset="-122"/>
              </a:rPr>
              <a:t>家事遗嘱</a:t>
            </a:r>
            <a:r>
              <a:rPr lang="en-US" altLang="zh-CN" sz="2800" dirty="0" smtClean="0">
                <a:latin typeface="字魂江舟行客" panose="00000500000000000000" charset="-122"/>
                <a:ea typeface="字魂江舟行客" panose="00000500000000000000" charset="-122"/>
                <a:cs typeface="字魂江舟行客" panose="00000500000000000000" charset="-122"/>
              </a:rPr>
              <a:t>》《</a:t>
            </a:r>
            <a:r>
              <a:rPr lang="zh-CN" altLang="en-US" sz="2800" dirty="0" smtClean="0">
                <a:latin typeface="字魂江舟行客" panose="00000500000000000000" charset="-122"/>
                <a:ea typeface="字魂江舟行客" panose="00000500000000000000" charset="-122"/>
                <a:cs typeface="字魂江舟行客" panose="00000500000000000000" charset="-122"/>
              </a:rPr>
              <a:t>致苏俄遗书</a:t>
            </a:r>
            <a:r>
              <a:rPr lang="en-US" altLang="zh-CN" sz="2800" dirty="0" smtClean="0">
                <a:latin typeface="字魂江舟行客" panose="00000500000000000000" charset="-122"/>
                <a:ea typeface="字魂江舟行客" panose="00000500000000000000" charset="-122"/>
                <a:cs typeface="字魂江舟行客" panose="00000500000000000000" charset="-122"/>
              </a:rPr>
              <a:t>》</a:t>
            </a:r>
            <a:r>
              <a:rPr lang="zh-CN" altLang="en-US" sz="2800" dirty="0" smtClean="0">
                <a:latin typeface="字魂江舟行客" panose="00000500000000000000" charset="-122"/>
                <a:ea typeface="字魂江舟行客" panose="00000500000000000000" charset="-122"/>
                <a:cs typeface="字魂江舟行客" panose="00000500000000000000" charset="-122"/>
              </a:rPr>
              <a:t>。弥留之际，孙中山提到国事的遗言是：</a:t>
            </a:r>
            <a:r>
              <a:rPr lang="en-US" sz="2800" dirty="0" smtClean="0">
                <a:latin typeface="字魂江舟行客" panose="00000500000000000000" charset="-122"/>
                <a:ea typeface="字魂江舟行客" panose="00000500000000000000" charset="-122"/>
                <a:cs typeface="字魂江舟行客" panose="00000500000000000000" charset="-122"/>
              </a:rPr>
              <a:t>“</a:t>
            </a:r>
            <a:r>
              <a:rPr lang="zh-CN" altLang="en-US" sz="2800" dirty="0" smtClean="0">
                <a:latin typeface="字魂江舟行客" panose="00000500000000000000" charset="-122"/>
                <a:ea typeface="字魂江舟行客" panose="00000500000000000000" charset="-122"/>
                <a:cs typeface="字魂江舟行客" panose="00000500000000000000" charset="-122"/>
              </a:rPr>
              <a:t>和平</a:t>
            </a:r>
            <a:r>
              <a:rPr lang="en-US" sz="2800" dirty="0" smtClean="0">
                <a:latin typeface="字魂江舟行客" panose="00000500000000000000" charset="-122"/>
                <a:ea typeface="字魂江舟行客" panose="00000500000000000000" charset="-122"/>
                <a:cs typeface="字魂江舟行客" panose="00000500000000000000" charset="-122"/>
              </a:rPr>
              <a:t>……</a:t>
            </a:r>
            <a:r>
              <a:rPr lang="zh-CN" altLang="en-US" sz="2800" dirty="0" smtClean="0">
                <a:latin typeface="字魂江舟行客" panose="00000500000000000000" charset="-122"/>
                <a:ea typeface="字魂江舟行客" panose="00000500000000000000" charset="-122"/>
                <a:cs typeface="字魂江舟行客" panose="00000500000000000000" charset="-122"/>
              </a:rPr>
              <a:t>奋斗</a:t>
            </a:r>
            <a:r>
              <a:rPr lang="en-US" sz="2800" dirty="0" smtClean="0">
                <a:latin typeface="字魂江舟行客" panose="00000500000000000000" charset="-122"/>
                <a:ea typeface="字魂江舟行客" panose="00000500000000000000" charset="-122"/>
                <a:cs typeface="字魂江舟行客" panose="00000500000000000000" charset="-122"/>
              </a:rPr>
              <a:t>……</a:t>
            </a:r>
            <a:r>
              <a:rPr lang="zh-CN" altLang="en-US" sz="2800" dirty="0" smtClean="0">
                <a:latin typeface="字魂江舟行客" panose="00000500000000000000" charset="-122"/>
                <a:ea typeface="字魂江舟行客" panose="00000500000000000000" charset="-122"/>
                <a:cs typeface="字魂江舟行客" panose="00000500000000000000" charset="-122"/>
              </a:rPr>
              <a:t>救中国！</a:t>
            </a:r>
            <a:r>
              <a:rPr lang="en-US" sz="2800" dirty="0" smtClean="0">
                <a:latin typeface="字魂江舟行客" panose="00000500000000000000" charset="-122"/>
                <a:ea typeface="字魂江舟行客" panose="00000500000000000000" charset="-122"/>
                <a:cs typeface="字魂江舟行客" panose="00000500000000000000" charset="-122"/>
              </a:rPr>
              <a:t>” </a:t>
            </a:r>
            <a:r>
              <a:rPr lang="zh-CN" altLang="en-US" sz="2800" dirty="0" smtClean="0">
                <a:latin typeface="字魂江舟行客" panose="00000500000000000000" charset="-122"/>
                <a:ea typeface="字魂江舟行客" panose="00000500000000000000" charset="-122"/>
                <a:cs typeface="字魂江舟行客" panose="00000500000000000000" charset="-122"/>
              </a:rPr>
              <a:t>他总结了</a:t>
            </a:r>
            <a:r>
              <a:rPr lang="en-US" sz="2800" dirty="0" smtClean="0">
                <a:latin typeface="字魂江舟行客" panose="00000500000000000000" charset="-122"/>
                <a:ea typeface="字魂江舟行客" panose="00000500000000000000" charset="-122"/>
                <a:cs typeface="字魂江舟行客" panose="00000500000000000000" charset="-122"/>
              </a:rPr>
              <a:t>40</a:t>
            </a:r>
            <a:r>
              <a:rPr lang="zh-CN" altLang="en-US" sz="2800" dirty="0" smtClean="0">
                <a:latin typeface="字魂江舟行客" panose="00000500000000000000" charset="-122"/>
                <a:ea typeface="字魂江舟行客" panose="00000500000000000000" charset="-122"/>
                <a:cs typeface="字魂江舟行客" panose="00000500000000000000" charset="-122"/>
              </a:rPr>
              <a:t>年的革命经验，发出了</a:t>
            </a:r>
            <a:r>
              <a:rPr lang="en-US" sz="2800" dirty="0" smtClean="0">
                <a:solidFill>
                  <a:srgbClr val="FF0000"/>
                </a:solidFill>
                <a:latin typeface="字魂江舟行客" panose="00000500000000000000" charset="-122"/>
                <a:ea typeface="字魂江舟行客" panose="00000500000000000000" charset="-122"/>
                <a:cs typeface="字魂江舟行客" panose="00000500000000000000" charset="-122"/>
              </a:rPr>
              <a:t>“</a:t>
            </a:r>
            <a:r>
              <a:rPr lang="zh-CN" altLang="en-US" sz="2800" dirty="0" smtClean="0">
                <a:solidFill>
                  <a:srgbClr val="FF0000"/>
                </a:solidFill>
                <a:latin typeface="字魂江舟行客" panose="00000500000000000000" charset="-122"/>
                <a:ea typeface="字魂江舟行客" panose="00000500000000000000" charset="-122"/>
                <a:cs typeface="字魂江舟行客" panose="00000500000000000000" charset="-122"/>
              </a:rPr>
              <a:t>革命尚未成功，同志仍须努力</a:t>
            </a:r>
            <a:r>
              <a:rPr lang="en-US" sz="2800" dirty="0" smtClean="0">
                <a:solidFill>
                  <a:srgbClr val="FF0000"/>
                </a:solidFill>
                <a:latin typeface="字魂江舟行客" panose="00000500000000000000" charset="-122"/>
                <a:ea typeface="字魂江舟行客" panose="00000500000000000000" charset="-122"/>
                <a:cs typeface="字魂江舟行客" panose="00000500000000000000" charset="-122"/>
              </a:rPr>
              <a:t>”</a:t>
            </a:r>
            <a:r>
              <a:rPr lang="zh-CN" altLang="en-US" sz="2800" dirty="0" smtClean="0">
                <a:latin typeface="字魂江舟行客" panose="00000500000000000000" charset="-122"/>
                <a:ea typeface="字魂江舟行客" panose="00000500000000000000" charset="-122"/>
                <a:cs typeface="字魂江舟行客" panose="00000500000000000000" charset="-122"/>
              </a:rPr>
              <a:t>的号召，希望他的革命主张和革命主义能够得到实现。</a:t>
            </a:r>
            <a:endParaRPr lang="zh-CN" altLang="en-US" sz="2800" dirty="0">
              <a:latin typeface="字魂江舟行客" panose="00000500000000000000" charset="-122"/>
              <a:ea typeface="字魂江舟行客" panose="00000500000000000000" charset="-122"/>
              <a:cs typeface="字魂江舟行客" panose="00000500000000000000" charset="-122"/>
            </a:endParaRPr>
          </a:p>
        </p:txBody>
      </p:sp>
      <p:pic>
        <p:nvPicPr>
          <p:cNvPr id="40" name="Picture 19" descr="065"/>
          <p:cNvPicPr>
            <a:picLocks noChangeAspect="1" noChangeArrowheads="1"/>
          </p:cNvPicPr>
          <p:nvPr/>
        </p:nvPicPr>
        <p:blipFill>
          <a:blip r:embed="rId8"/>
          <a:srcRect l="57268" t="41475" r="3376" b="6153"/>
          <a:stretch>
            <a:fillRect/>
          </a:stretch>
        </p:blipFill>
        <p:spPr bwMode="auto">
          <a:xfrm>
            <a:off x="149225" y="3808730"/>
            <a:ext cx="3688715" cy="2459355"/>
          </a:xfrm>
          <a:prstGeom prst="roundRect">
            <a:avLst>
              <a:gd name="adj" fmla="val 9792"/>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80165445"/>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dissolve">
                                      <p:cBhvr>
                                        <p:cTn id="13" dur="500"/>
                                        <p:tgtEl>
                                          <p:spTgt spid="3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7348"/>
                                        </p:tgtEl>
                                        <p:attrNameLst>
                                          <p:attrName>style.visibility</p:attrName>
                                        </p:attrNameLst>
                                      </p:cBhvr>
                                      <p:to>
                                        <p:strVal val="visible"/>
                                      </p:to>
                                    </p:set>
                                    <p:animEffect transition="in" filter="dissolve">
                                      <p:cBhvr>
                                        <p:cTn id="16" dur="500"/>
                                        <p:tgtEl>
                                          <p:spTgt spid="5734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dissolve">
                                      <p:cBhvr>
                                        <p:cTn id="21" dur="500"/>
                                        <p:tgtEl>
                                          <p:spTgt spid="42"/>
                                        </p:tgtEl>
                                      </p:cBhvr>
                                    </p:animEffect>
                                  </p:childTnLst>
                                </p:cTn>
                              </p:par>
                              <p:par>
                                <p:cTn id="22" presetID="9"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dissolve">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ldLvl="0" animBg="1"/>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userDrawn="1">
            <p:custDataLst>
              <p:tags r:id="rId2"/>
            </p:custDataLst>
          </p:nvPr>
        </p:nvSpPr>
        <p:spPr>
          <a:xfrm flipH="1" flipV="1">
            <a:off x="0" y="5707380"/>
            <a:ext cx="3756025" cy="1150620"/>
          </a:xfrm>
          <a:prstGeom prst="rect">
            <a:avLst/>
          </a:prstGeom>
          <a:blipFill dpi="0" rotWithShape="1">
            <a:blip r:embed="rId5">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charset="-122"/>
              <a:ea typeface="隶书" panose="02010509060101010101" charset="-122"/>
            </a:endParaRPr>
          </a:p>
        </p:txBody>
      </p:sp>
      <p:sp>
        <p:nvSpPr>
          <p:cNvPr id="9" name="矩形 8"/>
          <p:cNvSpPr/>
          <p:nvPr userDrawn="1">
            <p:custDataLst>
              <p:tags r:id="rId3"/>
            </p:custDataLst>
          </p:nvPr>
        </p:nvSpPr>
        <p:spPr>
          <a:xfrm>
            <a:off x="11036300" y="5602514"/>
            <a:ext cx="1155700" cy="1255486"/>
          </a:xfrm>
          <a:prstGeom prst="rect">
            <a:avLst/>
          </a:prstGeom>
          <a:blipFill dpi="0" rotWithShape="1">
            <a:blip r:embed="rId6">
              <a:alphaModFix amt="20000"/>
            </a:blip>
            <a:srcRect/>
            <a:stretch>
              <a:fillRect l="-10518" r="-87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charset="-122"/>
              <a:ea typeface="隶书" panose="02010509060101010101" charset="-122"/>
            </a:endParaRPr>
          </a:p>
        </p:txBody>
      </p:sp>
      <p:sp>
        <p:nvSpPr>
          <p:cNvPr id="5" name="Rectangle 113"/>
          <p:cNvSpPr>
            <a:spLocks noChangeArrowheads="1"/>
          </p:cNvSpPr>
          <p:nvPr/>
        </p:nvSpPr>
        <p:spPr bwMode="auto">
          <a:xfrm>
            <a:off x="476250" y="1907540"/>
            <a:ext cx="11716385" cy="3799840"/>
          </a:xfrm>
          <a:prstGeom prst="rect">
            <a:avLst/>
          </a:prstGeom>
          <a:noFill/>
          <a:ln w="9525" algn="ctr">
            <a:noFill/>
            <a:miter lim="800000"/>
          </a:ln>
          <a:effectLst/>
        </p:spPr>
        <p:txBody>
          <a:bodyPr wrap="square" lIns="106985" tIns="53492" rIns="106985" bIns="53492">
            <a:spAutoFit/>
          </a:bodyPr>
          <a:lstStyle/>
          <a:p>
            <a:pPr algn="l"/>
            <a:r>
              <a:rPr lang="zh-CN" altLang="en-US" sz="4800" b="0" dirty="0" smtClean="0">
                <a:latin typeface="微软雅黑" panose="020B0503020204020204" charset="-122"/>
                <a:ea typeface="微软雅黑" panose="020B0503020204020204" charset="-122"/>
              </a:rPr>
              <a:t>      </a:t>
            </a:r>
            <a:r>
              <a:rPr lang="zh-CN" altLang="en-US" sz="6000" b="0" dirty="0" smtClean="0">
                <a:latin typeface="字魂江舟行客" panose="00000500000000000000" charset="-122"/>
                <a:ea typeface="字魂江舟行客" panose="00000500000000000000" charset="-122"/>
              </a:rPr>
              <a:t>中共</a:t>
            </a:r>
            <a:r>
              <a:rPr lang="zh-CN" altLang="en-US" sz="6000" b="0" dirty="0">
                <a:latin typeface="字魂江舟行客" panose="00000500000000000000" charset="-122"/>
                <a:ea typeface="字魂江舟行客" panose="00000500000000000000" charset="-122"/>
              </a:rPr>
              <a:t>认识到要取得革命的胜利，无产阶级必须要掌握革命的领导权，必须建立一支党</a:t>
            </a:r>
            <a:r>
              <a:rPr lang="zh-CN" altLang="en-US" sz="6000" b="0" dirty="0" smtClean="0">
                <a:latin typeface="字魂江舟行客" panose="00000500000000000000" charset="-122"/>
                <a:ea typeface="字魂江舟行客" panose="00000500000000000000" charset="-122"/>
              </a:rPr>
              <a:t>领导的</a:t>
            </a:r>
            <a:r>
              <a:rPr lang="zh-CN" altLang="en-US" sz="6000" b="0" dirty="0">
                <a:latin typeface="字魂江舟行客" panose="00000500000000000000" charset="-122"/>
                <a:ea typeface="字魂江舟行客" panose="00000500000000000000" charset="-122"/>
              </a:rPr>
              <a:t>人民军队开展武装斗争。</a:t>
            </a:r>
          </a:p>
        </p:txBody>
      </p:sp>
      <p:sp>
        <p:nvSpPr>
          <p:cNvPr id="4" name="Rectangle 102"/>
          <p:cNvSpPr>
            <a:spLocks noChangeArrowheads="1"/>
          </p:cNvSpPr>
          <p:nvPr/>
        </p:nvSpPr>
        <p:spPr bwMode="auto">
          <a:xfrm>
            <a:off x="2661920" y="537845"/>
            <a:ext cx="7677785" cy="937260"/>
          </a:xfrm>
          <a:prstGeom prst="rect">
            <a:avLst/>
          </a:prstGeom>
          <a:noFill/>
          <a:ln w="9525" algn="ctr">
            <a:noFill/>
            <a:miter lim="800000"/>
          </a:ln>
          <a:effectLst/>
        </p:spPr>
        <p:txBody>
          <a:bodyPr wrap="square" lIns="106985" tIns="53492" rIns="106985" bIns="53492">
            <a:spAutoFit/>
          </a:bodyPr>
          <a:lstStyle/>
          <a:p>
            <a:pPr algn="l"/>
            <a:r>
              <a:rPr lang="zh-CN" altLang="en-US" sz="5400" dirty="0">
                <a:effectLst>
                  <a:glow rad="228600">
                    <a:schemeClr val="accent2">
                      <a:satMod val="175000"/>
                      <a:alpha val="40000"/>
                    </a:schemeClr>
                  </a:glow>
                </a:effectLst>
                <a:latin typeface="字魂武林江湖体" panose="00000500000000000000" charset="-122"/>
                <a:ea typeface="字魂武林江湖体" panose="00000500000000000000" charset="-122"/>
              </a:rPr>
              <a:t>国民革命中</a:t>
            </a:r>
            <a:r>
              <a:rPr lang="zh-CN" altLang="en-US" sz="5400" dirty="0" smtClean="0">
                <a:effectLst>
                  <a:glow rad="228600">
                    <a:schemeClr val="accent2">
                      <a:satMod val="175000"/>
                      <a:alpha val="40000"/>
                    </a:schemeClr>
                  </a:glow>
                </a:effectLst>
                <a:latin typeface="字魂武林江湖体" panose="00000500000000000000" charset="-122"/>
                <a:ea typeface="字魂武林江湖体" panose="00000500000000000000" charset="-122"/>
              </a:rPr>
              <a:t>得到的教训</a:t>
            </a:r>
            <a:endParaRPr lang="zh-CN" altLang="en-US" sz="5400" dirty="0">
              <a:effectLst>
                <a:glow rad="228600">
                  <a:schemeClr val="accent2">
                    <a:satMod val="175000"/>
                    <a:alpha val="40000"/>
                  </a:schemeClr>
                </a:glow>
              </a:effectLst>
              <a:latin typeface="字魂武林江湖体" panose="00000500000000000000" charset="-122"/>
              <a:ea typeface="字魂武林江湖体" panose="00000500000000000000" charset="-122"/>
            </a:endParaRPr>
          </a:p>
        </p:txBody>
      </p:sp>
    </p:spTree>
    <p:custDataLst>
      <p:tags r:id="rId1"/>
    </p:custDataLst>
    <p:extLst>
      <p:ext uri="{BB962C8B-B14F-4D97-AF65-F5344CB8AC3E}">
        <p14:creationId xmlns:p14="http://schemas.microsoft.com/office/powerpoint/2010/main" val="1480652002"/>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6760355" y="119602"/>
            <a:ext cx="5254219" cy="584775"/>
          </a:xfrm>
          <a:prstGeom prst="rect">
            <a:avLst/>
          </a:prstGeom>
          <a:noFill/>
        </p:spPr>
        <p:txBody>
          <a:bodyPr wrap="square" rtlCol="0">
            <a:spAutoFit/>
          </a:bodyPr>
          <a:lstStyle/>
          <a:p>
            <a:pPr algn="r"/>
            <a:r>
              <a:rPr lang="zh-CN" altLang="en-US" sz="3200" dirty="0">
                <a:latin typeface="华文新魏" panose="02010800040101010101" pitchFamily="2" charset="-122"/>
                <a:ea typeface="华文新魏" panose="02010800040101010101" pitchFamily="2" charset="-122"/>
              </a:rPr>
              <a:t>新式思想兴起与传播</a:t>
            </a:r>
          </a:p>
        </p:txBody>
      </p:sp>
      <p:sp>
        <p:nvSpPr>
          <p:cNvPr id="3" name="文本框 8"/>
          <p:cNvSpPr txBox="1"/>
          <p:nvPr/>
        </p:nvSpPr>
        <p:spPr>
          <a:xfrm>
            <a:off x="177422" y="3494405"/>
            <a:ext cx="11837152" cy="3108543"/>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spAutoFit/>
          </a:bodyPr>
          <a:lstStyle/>
          <a:p>
            <a:pPr fontAlgn="auto">
              <a:lnSpc>
                <a:spcPct val="120000"/>
              </a:lnSpc>
            </a:pPr>
            <a:r>
              <a:rPr lang="zh-CN" altLang="en-US" sz="28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材料三：</a:t>
            </a:r>
            <a:r>
              <a:rPr lang="zh-CN" altLang="en-US" sz="2800" dirty="0">
                <a:latin typeface="宋体" panose="02010600030101010101" pitchFamily="2" charset="-122"/>
                <a:ea typeface="宋体" panose="02010600030101010101" pitchFamily="2" charset="-122"/>
                <a:cs typeface="宋体" panose="02010600030101010101" pitchFamily="2" charset="-122"/>
              </a:rPr>
              <a:t>沪埠自青岛问题发生后，</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学生二万余人全体罢课</a:t>
            </a:r>
            <a:r>
              <a:rPr lang="zh-CN" altLang="en-US" sz="2800" dirty="0">
                <a:latin typeface="宋体" panose="02010600030101010101" pitchFamily="2" charset="-122"/>
                <a:ea typeface="宋体" panose="02010600030101010101" pitchFamily="2" charset="-122"/>
                <a:cs typeface="宋体" panose="02010600030101010101" pitchFamily="2" charset="-122"/>
              </a:rPr>
              <a:t>，以抵制日货、取消密约为名义，开会演说，发布传单，纷扰业已多日……</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本日因北京学生被捕消息传沪，晨间学生结团出发，先在南市要求商号罢闭……于是顷刻之间，南市一律罢闭……(10日)有火车、轮船机工及钱业大司务均罢工之事，人心大慌。</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a:p>
            <a:pPr algn="r"/>
            <a:r>
              <a:rPr lang="zh-CN" altLang="en-US" sz="2800" dirty="0">
                <a:latin typeface="宋体" panose="02010600030101010101" pitchFamily="2" charset="-122"/>
                <a:ea typeface="宋体" panose="02010600030101010101" pitchFamily="2" charset="-122"/>
                <a:cs typeface="宋体" panose="02010600030101010101" pitchFamily="2" charset="-122"/>
              </a:rPr>
              <a:t>——</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1919年6月5日、10日，</a:t>
            </a:r>
            <a:r>
              <a:rPr lang="zh-CN" altLang="en-US" sz="2800" dirty="0">
                <a:latin typeface="宋体" panose="02010600030101010101" pitchFamily="2" charset="-122"/>
                <a:ea typeface="宋体" panose="02010600030101010101" pitchFamily="2" charset="-122"/>
                <a:cs typeface="宋体" panose="02010600030101010101" pitchFamily="2" charset="-122"/>
              </a:rPr>
              <a:t>上海交通银行电函</a:t>
            </a:r>
          </a:p>
        </p:txBody>
      </p:sp>
      <p:sp>
        <p:nvSpPr>
          <p:cNvPr id="4" name="文本框 9"/>
          <p:cNvSpPr txBox="1"/>
          <p:nvPr/>
        </p:nvSpPr>
        <p:spPr>
          <a:xfrm>
            <a:off x="177421" y="1765935"/>
            <a:ext cx="11837153" cy="1643527"/>
          </a:xfrm>
          <a:prstGeom prst="rect">
            <a:avLst/>
          </a:prstGeom>
          <a:noFill/>
          <a:ln>
            <a:solidFill>
              <a:srgbClr val="000000">
                <a:alpha val="0"/>
              </a:srgbClr>
            </a:solidFill>
          </a:ln>
        </p:spPr>
        <p:txBody>
          <a:bodyPr wrap="square" rtlCol="0">
            <a:spAutoFit/>
          </a:bodyPr>
          <a:lstStyle/>
          <a:p>
            <a:pPr fontAlgn="auto">
              <a:lnSpc>
                <a:spcPct val="120000"/>
              </a:lnSpc>
            </a:pPr>
            <a:r>
              <a:rPr lang="zh-CN" altLang="zh-CN" sz="2800" b="1" dirty="0" smtClean="0">
                <a:latin typeface="宋体" panose="02010600030101010101" pitchFamily="2" charset="-122"/>
                <a:ea typeface="宋体" panose="02010600030101010101" pitchFamily="2" charset="-122"/>
                <a:cs typeface="宋体" panose="02010600030101010101" pitchFamily="2" charset="-122"/>
              </a:rPr>
              <a:t>材料</a:t>
            </a:r>
            <a:r>
              <a:rPr lang="zh-CN" altLang="en-US" sz="2800" b="1" dirty="0" smtClean="0">
                <a:latin typeface="宋体" panose="02010600030101010101" pitchFamily="2" charset="-122"/>
                <a:ea typeface="宋体" panose="02010600030101010101" pitchFamily="2" charset="-122"/>
                <a:cs typeface="宋体" panose="02010600030101010101" pitchFamily="2" charset="-122"/>
              </a:rPr>
              <a:t>二</a:t>
            </a:r>
            <a:r>
              <a:rPr lang="zh-CN" altLang="zh-CN" sz="2800" b="1" dirty="0" smtClean="0">
                <a:latin typeface="宋体" panose="02010600030101010101" pitchFamily="2" charset="-122"/>
                <a:ea typeface="宋体" panose="02010600030101010101" pitchFamily="2" charset="-122"/>
                <a:cs typeface="宋体" panose="02010600030101010101" pitchFamily="2" charset="-122"/>
              </a:rPr>
              <a:t>：</a:t>
            </a:r>
            <a:r>
              <a:rPr lang="zh-CN" altLang="zh-CN" sz="2800" dirty="0">
                <a:latin typeface="宋体" panose="02010600030101010101" pitchFamily="2" charset="-122"/>
                <a:ea typeface="宋体" panose="02010600030101010101" pitchFamily="2" charset="-122"/>
                <a:cs typeface="宋体" panose="02010600030101010101" pitchFamily="2" charset="-122"/>
              </a:rPr>
              <a:t>彼莘莘学子，激于爱国热忱而奔走呼告，前赴后继，以草击钟，以卵击石，</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zh-CN" altLang="en-US" sz="2800" dirty="0">
                <a:latin typeface="宋体" panose="02010600030101010101" pitchFamily="2" charset="-122"/>
                <a:ea typeface="宋体" panose="02010600030101010101" pitchFamily="2" charset="-122"/>
                <a:cs typeface="宋体" panose="02010600030101010101" pitchFamily="2" charset="-122"/>
              </a:rPr>
              <a:t>其心可悯，其志可嘉，其情更可有原！</a:t>
            </a:r>
          </a:p>
          <a:p>
            <a:pPr algn="r" fontAlgn="auto">
              <a:lnSpc>
                <a:spcPct val="12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——1919</a:t>
            </a:r>
            <a:r>
              <a:rPr lang="zh-CN" altLang="en-US" sz="2800" dirty="0">
                <a:latin typeface="宋体" panose="02010600030101010101" pitchFamily="2" charset="-122"/>
                <a:ea typeface="宋体" panose="02010600030101010101" pitchFamily="2" charset="-122"/>
                <a:cs typeface="宋体" panose="02010600030101010101" pitchFamily="2" charset="-122"/>
              </a:rPr>
              <a:t>年</a:t>
            </a:r>
            <a:r>
              <a:rPr lang="en-US" altLang="zh-CN" sz="2800" dirty="0">
                <a:latin typeface="宋体" panose="02010600030101010101" pitchFamily="2" charset="-122"/>
                <a:ea typeface="宋体" panose="02010600030101010101" pitchFamily="2" charset="-122"/>
                <a:cs typeface="宋体" panose="02010600030101010101" pitchFamily="2" charset="-122"/>
              </a:rPr>
              <a:t>5</a:t>
            </a:r>
            <a:r>
              <a:rPr lang="zh-CN" altLang="en-US" sz="2800" dirty="0">
                <a:latin typeface="宋体" panose="02010600030101010101" pitchFamily="2" charset="-122"/>
                <a:ea typeface="宋体" panose="02010600030101010101" pitchFamily="2" charset="-122"/>
                <a:cs typeface="宋体" panose="02010600030101010101" pitchFamily="2" charset="-122"/>
              </a:rPr>
              <a:t>月</a:t>
            </a:r>
            <a:r>
              <a:rPr lang="en-US" altLang="zh-CN" sz="2800" dirty="0">
                <a:latin typeface="宋体" panose="02010600030101010101" pitchFamily="2" charset="-122"/>
                <a:ea typeface="宋体" panose="02010600030101010101" pitchFamily="2" charset="-122"/>
                <a:cs typeface="宋体" panose="02010600030101010101" pitchFamily="2" charset="-122"/>
              </a:rPr>
              <a:t>9</a:t>
            </a:r>
            <a:r>
              <a:rPr lang="zh-CN" altLang="en-US" sz="2800" dirty="0">
                <a:latin typeface="宋体" panose="02010600030101010101" pitchFamily="2" charset="-122"/>
                <a:ea typeface="宋体" panose="02010600030101010101" pitchFamily="2" charset="-122"/>
                <a:cs typeface="宋体" panose="02010600030101010101" pitchFamily="2" charset="-122"/>
              </a:rPr>
              <a:t>日，吴佩孚致电大总统徐世昌</a:t>
            </a:r>
          </a:p>
        </p:txBody>
      </p:sp>
      <p:sp>
        <p:nvSpPr>
          <p:cNvPr id="5" name="文本框 10"/>
          <p:cNvSpPr txBox="1"/>
          <p:nvPr/>
        </p:nvSpPr>
        <p:spPr>
          <a:xfrm>
            <a:off x="550542" y="957703"/>
            <a:ext cx="6364243" cy="584775"/>
          </a:xfrm>
          <a:prstGeom prst="rect">
            <a:avLst/>
          </a:prstGeom>
          <a:noFill/>
        </p:spPr>
        <p:txBody>
          <a:bodyPr wrap="none" rtlCol="0">
            <a:spAutoFit/>
          </a:bodyPr>
          <a:lstStyle/>
          <a:p>
            <a:r>
              <a:rPr lang="zh-CN" altLang="en-US" sz="3200" b="1" dirty="0">
                <a:solidFill>
                  <a:srgbClr val="C00000"/>
                </a:solidFill>
                <a:latin typeface="方正粗黑宋简体" panose="02000000000000000000" pitchFamily="2" charset="-122"/>
                <a:ea typeface="方正粗黑宋简体" panose="02000000000000000000" pitchFamily="2" charset="-122"/>
              </a:rPr>
              <a:t>五四运动中哪些人积极进行斗争？</a:t>
            </a:r>
          </a:p>
        </p:txBody>
      </p:sp>
    </p:spTree>
    <p:extLst>
      <p:ext uri="{BB962C8B-B14F-4D97-AF65-F5344CB8AC3E}">
        <p14:creationId xmlns:p14="http://schemas.microsoft.com/office/powerpoint/2010/main" val="6590803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3" descr="C:\Users\小可爱\Desktop\图片12.png图片12"/>
          <p:cNvPicPr>
            <a:picLocks noChangeAspect="1"/>
          </p:cNvPicPr>
          <p:nvPr/>
        </p:nvPicPr>
        <p:blipFill>
          <a:blip r:embed="rId2" cstate="print"/>
          <a:srcRect/>
          <a:stretch>
            <a:fillRect/>
          </a:stretch>
        </p:blipFill>
        <p:spPr>
          <a:xfrm>
            <a:off x="197485" y="1062355"/>
            <a:ext cx="3018155" cy="1897380"/>
          </a:xfrm>
          <a:prstGeom prst="rect">
            <a:avLst/>
          </a:prstGeom>
        </p:spPr>
      </p:pic>
      <p:sp>
        <p:nvSpPr>
          <p:cNvPr id="4" name="Text Box 15" descr="再生纸"/>
          <p:cNvSpPr txBox="1">
            <a:spLocks noChangeArrowheads="1"/>
          </p:cNvSpPr>
          <p:nvPr/>
        </p:nvSpPr>
        <p:spPr bwMode="auto">
          <a:xfrm>
            <a:off x="197485" y="4479925"/>
            <a:ext cx="4972685" cy="1383665"/>
          </a:xfrm>
          <a:prstGeom prst="rect">
            <a:avLst/>
          </a:prstGeom>
          <a:blipFill dpi="0" rotWithShape="0">
            <a:blip r:embed="rId3" cstate="print"/>
            <a:srcRect/>
            <a:tile tx="0" ty="0" sx="100000" sy="100000" flip="none" algn="tl"/>
          </a:blipFill>
          <a:ln w="57150" cmpd="sng">
            <a:solidFill>
              <a:srgbClr val="CC0000"/>
            </a:solidFill>
            <a:miter lim="800000"/>
          </a:ln>
          <a:effectLst/>
        </p:spPr>
        <p:txBody>
          <a:bodyPr wrap="square" lIns="450000" rIns="450000">
            <a:spAutoFit/>
          </a:bodyPr>
          <a:lstStyle/>
          <a:p>
            <a:pPr marR="0" defTabSz="914400" eaLnBrk="0" hangingPunct="0">
              <a:buClrTx/>
              <a:buSzTx/>
              <a:buFontTx/>
              <a:buNone/>
              <a:defRPr/>
            </a:pPr>
            <a:r>
              <a:rPr kumimoji="0" lang="zh-CN" sz="2800" b="1" kern="1200" cap="none" spc="0" normalizeH="0" baseline="0" noProof="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cs typeface="+mn-cs"/>
                <a:sym typeface="+mn-ea"/>
              </a:rPr>
              <a:t>罢市救国</a:t>
            </a:r>
          </a:p>
          <a:p>
            <a:pPr marR="0" defTabSz="914400" eaLnBrk="0" hangingPunct="0">
              <a:buClrTx/>
              <a:buSzTx/>
              <a:buFontTx/>
              <a:buNone/>
              <a:defRPr/>
            </a:pPr>
            <a:r>
              <a:rPr kumimoji="0" lang="zh-CN" sz="2800" b="1" kern="1200" cap="none" spc="0" normalizeH="0" baseline="0" noProof="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cs typeface="+mn-cs"/>
                <a:sym typeface="+mn-ea"/>
              </a:rPr>
              <a:t>不办卖国贼不开行</a:t>
            </a:r>
          </a:p>
          <a:p>
            <a:pPr marR="0" defTabSz="914400" eaLnBrk="0" hangingPunct="0">
              <a:buClrTx/>
              <a:buSzTx/>
              <a:buFontTx/>
              <a:buNone/>
              <a:defRPr/>
            </a:pPr>
            <a:r>
              <a:rPr kumimoji="0" lang="zh-CN" sz="2800" b="1" kern="1200" cap="none" spc="0" normalizeH="0" baseline="0" noProof="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cs typeface="+mn-cs"/>
                <a:sym typeface="+mn-ea"/>
              </a:rPr>
              <a:t>为良心救国牺牲私利</a:t>
            </a:r>
          </a:p>
        </p:txBody>
      </p:sp>
      <p:pic>
        <p:nvPicPr>
          <p:cNvPr id="5" name="Picture 14" descr="商界罢市"/>
          <p:cNvPicPr>
            <a:picLocks noChangeAspect="1"/>
          </p:cNvPicPr>
          <p:nvPr/>
        </p:nvPicPr>
        <p:blipFill>
          <a:blip r:embed="rId4" cstate="print">
            <a:lum bright="-12000" contrast="41999"/>
          </a:blip>
          <a:srcRect b="14667"/>
          <a:stretch>
            <a:fillRect/>
          </a:stretch>
        </p:blipFill>
        <p:spPr>
          <a:xfrm>
            <a:off x="2227580" y="2434590"/>
            <a:ext cx="2942590" cy="1696085"/>
          </a:xfrm>
          <a:prstGeom prst="rect">
            <a:avLst/>
          </a:prstGeom>
          <a:noFill/>
          <a:ln w="76200" cap="flat" cmpd="tri">
            <a:solidFill>
              <a:srgbClr val="660033"/>
            </a:solidFill>
            <a:prstDash val="solid"/>
            <a:miter/>
            <a:headEnd type="none" w="med" len="med"/>
            <a:tailEnd type="none" w="med" len="med"/>
          </a:ln>
        </p:spPr>
      </p:pic>
      <p:sp>
        <p:nvSpPr>
          <p:cNvPr id="6" name="文本框 20"/>
          <p:cNvSpPr txBox="1"/>
          <p:nvPr/>
        </p:nvSpPr>
        <p:spPr>
          <a:xfrm>
            <a:off x="197485" y="4008120"/>
            <a:ext cx="1783080" cy="368300"/>
          </a:xfrm>
          <a:prstGeom prst="rect">
            <a:avLst/>
          </a:prstGeom>
          <a:noFill/>
        </p:spPr>
        <p:txBody>
          <a:bodyPr wrap="none" rtlCol="0">
            <a:spAutoFit/>
          </a:bodyPr>
          <a:lstStyle/>
          <a:p>
            <a:r>
              <a:rPr lang="zh-CN" altLang="en-US">
                <a:latin typeface="宋体" panose="02010600030101010101" pitchFamily="2" charset="-122"/>
                <a:ea typeface="宋体" panose="02010600030101010101" pitchFamily="2" charset="-122"/>
              </a:rPr>
              <a:t>工、商人的口号</a:t>
            </a:r>
          </a:p>
        </p:txBody>
      </p:sp>
      <p:sp>
        <p:nvSpPr>
          <p:cNvPr id="7" name="文本框 23"/>
          <p:cNvSpPr txBox="1"/>
          <p:nvPr/>
        </p:nvSpPr>
        <p:spPr>
          <a:xfrm>
            <a:off x="3219450" y="1897380"/>
            <a:ext cx="2011680" cy="368300"/>
          </a:xfrm>
          <a:prstGeom prst="rect">
            <a:avLst/>
          </a:prstGeom>
          <a:noFill/>
        </p:spPr>
        <p:txBody>
          <a:bodyPr wrap="none" rtlCol="0">
            <a:spAutoFit/>
          </a:bodyPr>
          <a:lstStyle/>
          <a:p>
            <a:r>
              <a:rPr lang="zh-CN" altLang="en-US">
                <a:latin typeface="宋体" panose="02010600030101010101" pitchFamily="2" charset="-122"/>
                <a:ea typeface="宋体" panose="02010600030101010101" pitchFamily="2" charset="-122"/>
              </a:rPr>
              <a:t>罢工、罢市的场景</a:t>
            </a:r>
          </a:p>
        </p:txBody>
      </p:sp>
      <p:cxnSp>
        <p:nvCxnSpPr>
          <p:cNvPr id="8" name="直接连接符 7"/>
          <p:cNvCxnSpPr/>
          <p:nvPr/>
        </p:nvCxnSpPr>
        <p:spPr>
          <a:xfrm>
            <a:off x="8812530" y="1339215"/>
            <a:ext cx="33655" cy="5405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16"/>
          <p:cNvSpPr txBox="1"/>
          <p:nvPr/>
        </p:nvSpPr>
        <p:spPr>
          <a:xfrm>
            <a:off x="9032240" y="6041390"/>
            <a:ext cx="2984500" cy="368300"/>
          </a:xfrm>
          <a:prstGeom prst="rect">
            <a:avLst/>
          </a:prstGeom>
          <a:noFill/>
          <a:ln>
            <a:solidFill>
              <a:srgbClr val="C00000"/>
            </a:solidFill>
          </a:ln>
        </p:spPr>
        <p:txBody>
          <a:bodyPr wrap="square" rtlCol="0">
            <a:spAutoFit/>
          </a:bodyPr>
          <a:lstStyle/>
          <a:p>
            <a:r>
              <a:rPr lang="en-US" altLang="zh-CN">
                <a:latin typeface="宋体" panose="02010600030101010101" pitchFamily="2" charset="-122"/>
                <a:ea typeface="宋体" panose="02010600030101010101" pitchFamily="2" charset="-122"/>
                <a:cs typeface="宋体" panose="02010600030101010101" pitchFamily="2" charset="-122"/>
              </a:rPr>
              <a:t>5</a:t>
            </a:r>
            <a:r>
              <a:rPr lang="zh-CN" altLang="en-US">
                <a:latin typeface="宋体" panose="02010600030101010101" pitchFamily="2" charset="-122"/>
                <a:ea typeface="宋体" panose="02010600030101010101" pitchFamily="2" charset="-122"/>
                <a:cs typeface="宋体" panose="02010600030101010101" pitchFamily="2" charset="-122"/>
              </a:rPr>
              <a:t>月</a:t>
            </a:r>
            <a:r>
              <a:rPr lang="en-US" altLang="zh-CN">
                <a:latin typeface="宋体" panose="02010600030101010101" pitchFamily="2" charset="-122"/>
                <a:ea typeface="宋体" panose="02010600030101010101" pitchFamily="2" charset="-122"/>
                <a:cs typeface="宋体" panose="02010600030101010101" pitchFamily="2" charset="-122"/>
              </a:rPr>
              <a:t>4</a:t>
            </a:r>
            <a:r>
              <a:rPr lang="zh-CN" altLang="en-US">
                <a:latin typeface="宋体" panose="02010600030101010101" pitchFamily="2" charset="-122"/>
                <a:ea typeface="宋体" panose="02010600030101010101" pitchFamily="2" charset="-122"/>
                <a:cs typeface="宋体" panose="02010600030101010101" pitchFamily="2" charset="-122"/>
              </a:rPr>
              <a:t>日，</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rPr>
              <a:t>北京学生</a:t>
            </a:r>
            <a:r>
              <a:rPr lang="zh-CN" altLang="en-US">
                <a:latin typeface="宋体" panose="02010600030101010101" pitchFamily="2" charset="-122"/>
                <a:ea typeface="宋体" panose="02010600030101010101" pitchFamily="2" charset="-122"/>
                <a:cs typeface="宋体" panose="02010600030101010101" pitchFamily="2" charset="-122"/>
              </a:rPr>
              <a:t>游行示威。</a:t>
            </a:r>
          </a:p>
        </p:txBody>
      </p:sp>
      <p:sp>
        <p:nvSpPr>
          <p:cNvPr id="10" name="文本框 29"/>
          <p:cNvSpPr txBox="1"/>
          <p:nvPr/>
        </p:nvSpPr>
        <p:spPr>
          <a:xfrm>
            <a:off x="9086850" y="4422140"/>
            <a:ext cx="2929890" cy="922020"/>
          </a:xfrm>
          <a:prstGeom prst="rect">
            <a:avLst/>
          </a:prstGeom>
          <a:noFill/>
          <a:ln>
            <a:solidFill>
              <a:srgbClr val="C00000"/>
            </a:solidFill>
          </a:ln>
        </p:spPr>
        <p:txBody>
          <a:bodyPr wrap="square" rtlCol="0">
            <a:spAutoFit/>
          </a:bodyPr>
          <a:lstStyle/>
          <a:p>
            <a:pPr algn="l"/>
            <a:r>
              <a:rPr lang="en-US" altLang="zh-CN">
                <a:latin typeface="宋体" panose="02010600030101010101" pitchFamily="2" charset="-122"/>
                <a:ea typeface="宋体" panose="02010600030101010101" pitchFamily="2" charset="-122"/>
                <a:cs typeface="宋体" panose="02010600030101010101" pitchFamily="2" charset="-122"/>
              </a:rPr>
              <a:t>6</a:t>
            </a:r>
            <a:r>
              <a:rPr lang="zh-CN" altLang="en-US">
                <a:latin typeface="宋体" panose="02010600030101010101" pitchFamily="2" charset="-122"/>
                <a:ea typeface="宋体" panose="02010600030101010101" pitchFamily="2" charset="-122"/>
                <a:cs typeface="宋体" panose="02010600030101010101" pitchFamily="2" charset="-122"/>
              </a:rPr>
              <a:t>月</a:t>
            </a:r>
            <a:r>
              <a:rPr lang="en-US" altLang="zh-CN">
                <a:latin typeface="宋体" panose="02010600030101010101" pitchFamily="2" charset="-122"/>
                <a:ea typeface="宋体" panose="02010600030101010101" pitchFamily="2" charset="-122"/>
                <a:cs typeface="宋体" panose="02010600030101010101" pitchFamily="2" charset="-122"/>
              </a:rPr>
              <a:t>3</a:t>
            </a:r>
            <a:r>
              <a:rPr lang="zh-CN" altLang="en-US">
                <a:latin typeface="宋体" panose="02010600030101010101" pitchFamily="2" charset="-122"/>
                <a:ea typeface="宋体" panose="02010600030101010101" pitchFamily="2" charset="-122"/>
                <a:cs typeface="宋体" panose="02010600030101010101" pitchFamily="2" charset="-122"/>
              </a:rPr>
              <a:t>日、</a:t>
            </a:r>
            <a:r>
              <a:rPr lang="en-US" altLang="zh-CN">
                <a:latin typeface="宋体" panose="02010600030101010101" pitchFamily="2" charset="-122"/>
                <a:ea typeface="宋体" panose="02010600030101010101" pitchFamily="2" charset="-122"/>
                <a:cs typeface="宋体" panose="02010600030101010101" pitchFamily="2" charset="-122"/>
              </a:rPr>
              <a:t>4</a:t>
            </a:r>
            <a:r>
              <a:rPr lang="zh-CN" altLang="en-US">
                <a:latin typeface="宋体" panose="02010600030101010101" pitchFamily="2" charset="-122"/>
                <a:ea typeface="宋体" panose="02010600030101010101" pitchFamily="2" charset="-122"/>
                <a:cs typeface="宋体" panose="02010600030101010101" pitchFamily="2" charset="-122"/>
              </a:rPr>
              <a:t>日出动更多的学生进行宣传活动，</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rPr>
              <a:t>两天内竟有近千学生遭到逮捕</a:t>
            </a:r>
            <a:r>
              <a:rPr lang="zh-CN" altLang="en-US">
                <a:latin typeface="宋体" panose="02010600030101010101" pitchFamily="2" charset="-122"/>
                <a:ea typeface="宋体" panose="02010600030101010101" pitchFamily="2" charset="-122"/>
                <a:cs typeface="宋体" panose="02010600030101010101" pitchFamily="2" charset="-122"/>
              </a:rPr>
              <a:t>。</a:t>
            </a:r>
          </a:p>
        </p:txBody>
      </p:sp>
      <p:sp>
        <p:nvSpPr>
          <p:cNvPr id="11" name="文本框 30"/>
          <p:cNvSpPr txBox="1"/>
          <p:nvPr/>
        </p:nvSpPr>
        <p:spPr>
          <a:xfrm>
            <a:off x="5470525" y="3731260"/>
            <a:ext cx="2985135" cy="922020"/>
          </a:xfrm>
          <a:prstGeom prst="rect">
            <a:avLst/>
          </a:prstGeom>
          <a:noFill/>
          <a:ln>
            <a:solidFill>
              <a:srgbClr val="C00000"/>
            </a:solidFill>
          </a:ln>
        </p:spPr>
        <p:txBody>
          <a:bodyPr wrap="square" rtlCol="0">
            <a:spAutoFit/>
          </a:bodyPr>
          <a:lstStyle/>
          <a:p>
            <a:pPr algn="l"/>
            <a:r>
              <a:rPr lang="zh-CN" altLang="en-US">
                <a:latin typeface="宋体" panose="02010600030101010101" pitchFamily="2" charset="-122"/>
                <a:ea typeface="宋体" panose="02010600030101010101" pitchFamily="2" charset="-122"/>
                <a:cs typeface="宋体" panose="02010600030101010101" pitchFamily="2" charset="-122"/>
              </a:rPr>
              <a:t>6月5日，</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rPr>
              <a:t>上海工人</a:t>
            </a:r>
            <a:r>
              <a:rPr lang="zh-CN" altLang="en-US">
                <a:latin typeface="宋体" panose="02010600030101010101" pitchFamily="2" charset="-122"/>
                <a:ea typeface="宋体" panose="02010600030101010101" pitchFamily="2" charset="-122"/>
                <a:cs typeface="宋体" panose="02010600030101010101" pitchFamily="2" charset="-122"/>
              </a:rPr>
              <a:t>开始大规模罢工。</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全国</a:t>
            </a:r>
            <a:r>
              <a:rPr lang="zh-CN" altLang="en-US">
                <a:latin typeface="宋体" panose="02010600030101010101" pitchFamily="2" charset="-122"/>
                <a:ea typeface="宋体" panose="02010600030101010101" pitchFamily="2" charset="-122"/>
                <a:cs typeface="宋体" panose="02010600030101010101" pitchFamily="2" charset="-122"/>
                <a:sym typeface="+mn-ea"/>
              </a:rPr>
              <a:t>22个省150多个城市都</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有</a:t>
            </a:r>
            <a:r>
              <a:rPr lang="zh-CN" altLang="en-US">
                <a:latin typeface="宋体" panose="02010600030101010101" pitchFamily="2" charset="-122"/>
                <a:ea typeface="宋体" panose="02010600030101010101" pitchFamily="2" charset="-122"/>
                <a:cs typeface="宋体" panose="02010600030101010101" pitchFamily="2" charset="-122"/>
                <a:sym typeface="+mn-ea"/>
              </a:rPr>
              <a:t>不同程度的</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反映</a:t>
            </a:r>
            <a:r>
              <a:rPr lang="zh-CN" altLang="en-US">
                <a:latin typeface="宋体" panose="02010600030101010101" pitchFamily="2" charset="-122"/>
                <a:ea typeface="宋体" panose="02010600030101010101" pitchFamily="2" charset="-122"/>
                <a:cs typeface="宋体" panose="02010600030101010101" pitchFamily="2" charset="-122"/>
                <a:sym typeface="+mn-ea"/>
              </a:rPr>
              <a:t>。</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12" name="文本框 34"/>
          <p:cNvSpPr txBox="1"/>
          <p:nvPr/>
        </p:nvSpPr>
        <p:spPr>
          <a:xfrm>
            <a:off x="9031605" y="3049905"/>
            <a:ext cx="2985135" cy="645160"/>
          </a:xfrm>
          <a:prstGeom prst="rect">
            <a:avLst/>
          </a:prstGeom>
          <a:noFill/>
          <a:ln>
            <a:solidFill>
              <a:srgbClr val="C00000"/>
            </a:solidFill>
          </a:ln>
        </p:spPr>
        <p:txBody>
          <a:bodyPr wrap="square" rtlCol="0">
            <a:spAutoFit/>
          </a:bodyPr>
          <a:lstStyle/>
          <a:p>
            <a:pPr algn="l"/>
            <a:r>
              <a:rPr lang="zh-CN" altLang="en-US">
                <a:latin typeface="宋体" panose="02010600030101010101" pitchFamily="2" charset="-122"/>
                <a:ea typeface="宋体" panose="02010600030101010101" pitchFamily="2" charset="-122"/>
                <a:cs typeface="宋体" panose="02010600030101010101" pitchFamily="2" charset="-122"/>
              </a:rPr>
              <a:t>6月</a:t>
            </a:r>
            <a:r>
              <a:rPr lang="en-US" altLang="zh-CN">
                <a:latin typeface="宋体" panose="02010600030101010101" pitchFamily="2" charset="-122"/>
                <a:ea typeface="宋体" panose="02010600030101010101" pitchFamily="2" charset="-122"/>
                <a:cs typeface="宋体" panose="02010600030101010101" pitchFamily="2" charset="-122"/>
              </a:rPr>
              <a:t>6</a:t>
            </a:r>
            <a:r>
              <a:rPr lang="zh-CN" altLang="en-US">
                <a:latin typeface="宋体" panose="02010600030101010101" pitchFamily="2" charset="-122"/>
                <a:ea typeface="宋体" panose="02010600030101010101" pitchFamily="2" charset="-122"/>
                <a:cs typeface="宋体" panose="02010600030101010101" pitchFamily="2" charset="-122"/>
              </a:rPr>
              <a:t>日</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a:latin typeface="宋体" panose="02010600030101010101" pitchFamily="2" charset="-122"/>
                <a:ea typeface="宋体" panose="02010600030101010101" pitchFamily="2" charset="-122"/>
                <a:cs typeface="宋体" panose="02010600030101010101" pitchFamily="2" charset="-122"/>
              </a:rPr>
              <a:t>北京政府</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rPr>
              <a:t>释放全部被捕学生</a:t>
            </a:r>
            <a:r>
              <a:rPr lang="zh-CN" altLang="en-US">
                <a:latin typeface="宋体" panose="02010600030101010101" pitchFamily="2" charset="-122"/>
                <a:ea typeface="宋体" panose="02010600030101010101" pitchFamily="2" charset="-122"/>
                <a:cs typeface="宋体" panose="02010600030101010101" pitchFamily="2" charset="-122"/>
              </a:rPr>
              <a:t>。</a:t>
            </a:r>
            <a:endParaRPr lang="en-US" altLang="zh-CN">
              <a:latin typeface="宋体" panose="02010600030101010101" pitchFamily="2" charset="-122"/>
              <a:ea typeface="宋体" panose="02010600030101010101" pitchFamily="2" charset="-122"/>
              <a:cs typeface="宋体" panose="02010600030101010101" pitchFamily="2" charset="-122"/>
            </a:endParaRPr>
          </a:p>
        </p:txBody>
      </p:sp>
      <p:sp>
        <p:nvSpPr>
          <p:cNvPr id="13" name="文本框 35"/>
          <p:cNvSpPr txBox="1"/>
          <p:nvPr/>
        </p:nvSpPr>
        <p:spPr>
          <a:xfrm>
            <a:off x="5501005" y="2314575"/>
            <a:ext cx="2954020" cy="645160"/>
          </a:xfrm>
          <a:prstGeom prst="rect">
            <a:avLst/>
          </a:prstGeom>
          <a:noFill/>
          <a:ln>
            <a:solidFill>
              <a:srgbClr val="C00000"/>
            </a:solidFill>
          </a:ln>
        </p:spPr>
        <p:txBody>
          <a:bodyPr wrap="square" rtlCol="0">
            <a:spAutoFit/>
          </a:bodyPr>
          <a:lstStyle/>
          <a:p>
            <a:pPr algn="l"/>
            <a:r>
              <a:rPr lang="en-US" altLang="zh-CN">
                <a:latin typeface="宋体" panose="02010600030101010101" pitchFamily="2" charset="-122"/>
                <a:ea typeface="宋体" panose="02010600030101010101" pitchFamily="2" charset="-122"/>
                <a:cs typeface="宋体" panose="02010600030101010101" pitchFamily="2" charset="-122"/>
              </a:rPr>
              <a:t>6</a:t>
            </a:r>
            <a:r>
              <a:rPr lang="zh-CN" altLang="en-US">
                <a:latin typeface="宋体" panose="02010600030101010101" pitchFamily="2" charset="-122"/>
                <a:ea typeface="宋体" panose="02010600030101010101" pitchFamily="2" charset="-122"/>
                <a:cs typeface="宋体" panose="02010600030101010101" pitchFamily="2" charset="-122"/>
              </a:rPr>
              <a:t>月10日，宣布 </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rPr>
              <a:t>“批准”曹、章、陆三人 “辞职”</a:t>
            </a:r>
            <a:r>
              <a:rPr lang="zh-CN" altLang="en-US">
                <a:latin typeface="宋体" panose="02010600030101010101" pitchFamily="2" charset="-122"/>
                <a:ea typeface="宋体" panose="02010600030101010101" pitchFamily="2" charset="-122"/>
                <a:cs typeface="宋体" panose="02010600030101010101" pitchFamily="2" charset="-122"/>
              </a:rPr>
              <a:t>。</a:t>
            </a:r>
          </a:p>
        </p:txBody>
      </p:sp>
      <p:sp>
        <p:nvSpPr>
          <p:cNvPr id="14" name="文本框 36"/>
          <p:cNvSpPr txBox="1"/>
          <p:nvPr/>
        </p:nvSpPr>
        <p:spPr>
          <a:xfrm>
            <a:off x="9031605" y="1620520"/>
            <a:ext cx="2985135" cy="645160"/>
          </a:xfrm>
          <a:prstGeom prst="rect">
            <a:avLst/>
          </a:prstGeom>
          <a:noFill/>
          <a:ln>
            <a:solidFill>
              <a:srgbClr val="C00000"/>
            </a:solidFill>
          </a:ln>
        </p:spPr>
        <p:txBody>
          <a:bodyPr wrap="square" rtlCol="0">
            <a:spAutoFit/>
          </a:bodyPr>
          <a:lstStyle/>
          <a:p>
            <a:pPr algn="l"/>
            <a:r>
              <a:rPr lang="en-US" altLang="zh-CN">
                <a:latin typeface="宋体" panose="02010600030101010101" pitchFamily="2" charset="-122"/>
                <a:ea typeface="宋体" panose="02010600030101010101" pitchFamily="2" charset="-122"/>
                <a:cs typeface="宋体" panose="02010600030101010101" pitchFamily="2" charset="-122"/>
              </a:rPr>
              <a:t>6</a:t>
            </a:r>
            <a:r>
              <a:rPr lang="zh-CN" altLang="en-US">
                <a:latin typeface="宋体" panose="02010600030101010101" pitchFamily="2" charset="-122"/>
                <a:ea typeface="宋体" panose="02010600030101010101" pitchFamily="2" charset="-122"/>
                <a:cs typeface="宋体" panose="02010600030101010101" pitchFamily="2" charset="-122"/>
              </a:rPr>
              <a:t>月28日，中国代表团拒</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rPr>
              <a:t>绝在对德和</a:t>
            </a:r>
            <a:r>
              <a:rPr lang="zh-CN" altLang="en-US">
                <a:latin typeface="宋体" panose="02010600030101010101" pitchFamily="2" charset="-122"/>
                <a:ea typeface="宋体" panose="02010600030101010101" pitchFamily="2" charset="-122"/>
                <a:cs typeface="宋体" panose="02010600030101010101" pitchFamily="2" charset="-122"/>
              </a:rPr>
              <a:t>约上</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rPr>
              <a:t>签字</a:t>
            </a:r>
            <a:r>
              <a:rPr lang="zh-CN" altLang="en-US">
                <a:latin typeface="宋体" panose="02010600030101010101" pitchFamily="2" charset="-122"/>
                <a:ea typeface="宋体" panose="02010600030101010101" pitchFamily="2" charset="-122"/>
                <a:cs typeface="宋体" panose="02010600030101010101" pitchFamily="2" charset="-122"/>
              </a:rPr>
              <a:t>。</a:t>
            </a:r>
          </a:p>
        </p:txBody>
      </p:sp>
      <p:sp>
        <p:nvSpPr>
          <p:cNvPr id="15" name=" 221"/>
          <p:cNvSpPr/>
          <p:nvPr/>
        </p:nvSpPr>
        <p:spPr>
          <a:xfrm rot="5400000">
            <a:off x="8774430" y="1807210"/>
            <a:ext cx="146685" cy="24638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 221"/>
          <p:cNvSpPr/>
          <p:nvPr/>
        </p:nvSpPr>
        <p:spPr>
          <a:xfrm rot="5400000">
            <a:off x="8756015" y="3305175"/>
            <a:ext cx="146685" cy="24638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 221"/>
          <p:cNvSpPr/>
          <p:nvPr/>
        </p:nvSpPr>
        <p:spPr>
          <a:xfrm rot="5400000">
            <a:off x="8745855" y="6102350"/>
            <a:ext cx="146685" cy="24638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 221"/>
          <p:cNvSpPr/>
          <p:nvPr/>
        </p:nvSpPr>
        <p:spPr>
          <a:xfrm rot="16200000">
            <a:off x="8745855" y="3977005"/>
            <a:ext cx="146685" cy="24638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 221"/>
          <p:cNvSpPr/>
          <p:nvPr/>
        </p:nvSpPr>
        <p:spPr>
          <a:xfrm rot="5400000">
            <a:off x="8774430" y="4728210"/>
            <a:ext cx="146685" cy="24638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 221"/>
          <p:cNvSpPr/>
          <p:nvPr/>
        </p:nvSpPr>
        <p:spPr>
          <a:xfrm rot="16200000">
            <a:off x="8745855" y="2527935"/>
            <a:ext cx="146685" cy="24638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 221"/>
          <p:cNvSpPr/>
          <p:nvPr/>
        </p:nvSpPr>
        <p:spPr>
          <a:xfrm rot="16200000">
            <a:off x="8745855" y="5429250"/>
            <a:ext cx="146685" cy="24638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9"/>
          <p:cNvSpPr txBox="1"/>
          <p:nvPr/>
        </p:nvSpPr>
        <p:spPr>
          <a:xfrm>
            <a:off x="5469890" y="5119370"/>
            <a:ext cx="2985770" cy="922020"/>
          </a:xfrm>
          <a:prstGeom prst="rect">
            <a:avLst/>
          </a:prstGeom>
          <a:noFill/>
          <a:ln>
            <a:solidFill>
              <a:srgbClr val="C00000"/>
            </a:solidFill>
          </a:ln>
        </p:spPr>
        <p:txBody>
          <a:bodyPr wrap="square" rtlCol="0">
            <a:spAutoFit/>
          </a:bodyPr>
          <a:lstStyle/>
          <a:p>
            <a:pPr algn="l"/>
            <a:r>
              <a:rPr lang="zh-CN" altLang="en-US">
                <a:latin typeface="宋体" panose="02010600030101010101" pitchFamily="2" charset="-122"/>
                <a:ea typeface="宋体" panose="02010600030101010101" pitchFamily="2" charset="-122"/>
                <a:cs typeface="宋体" panose="02010600030101010101" pitchFamily="2" charset="-122"/>
              </a:rPr>
              <a:t>5月14日，</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rPr>
              <a:t>天津、广州、南京、杭州、武汉、济南的学生和工人声援学生</a:t>
            </a:r>
            <a:r>
              <a:rPr lang="zh-CN" altLang="en-US">
                <a:latin typeface="宋体" panose="02010600030101010101" pitchFamily="2" charset="-122"/>
                <a:ea typeface="宋体" panose="02010600030101010101" pitchFamily="2" charset="-122"/>
                <a:cs typeface="宋体" panose="02010600030101010101" pitchFamily="2" charset="-122"/>
              </a:rPr>
              <a:t>。</a:t>
            </a:r>
          </a:p>
        </p:txBody>
      </p:sp>
      <p:sp>
        <p:nvSpPr>
          <p:cNvPr id="24" name="TextBox 23"/>
          <p:cNvSpPr txBox="1"/>
          <p:nvPr/>
        </p:nvSpPr>
        <p:spPr>
          <a:xfrm>
            <a:off x="6760355" y="119602"/>
            <a:ext cx="5254219" cy="584775"/>
          </a:xfrm>
          <a:prstGeom prst="rect">
            <a:avLst/>
          </a:prstGeom>
          <a:noFill/>
        </p:spPr>
        <p:txBody>
          <a:bodyPr wrap="square" rtlCol="0">
            <a:spAutoFit/>
          </a:bodyPr>
          <a:lstStyle/>
          <a:p>
            <a:pPr algn="r"/>
            <a:r>
              <a:rPr lang="zh-CN" altLang="en-US" sz="3200" dirty="0">
                <a:latin typeface="华文新魏" panose="02010800040101010101" pitchFamily="2" charset="-122"/>
                <a:ea typeface="华文新魏" panose="02010800040101010101" pitchFamily="2" charset="-122"/>
              </a:rPr>
              <a:t>新式思想兴起与传播</a:t>
            </a:r>
          </a:p>
        </p:txBody>
      </p:sp>
    </p:spTree>
    <p:extLst>
      <p:ext uri="{BB962C8B-B14F-4D97-AF65-F5344CB8AC3E}">
        <p14:creationId xmlns:p14="http://schemas.microsoft.com/office/powerpoint/2010/main" val="42757649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additive="base">
                                        <p:cTn id="109" dur="500" fill="hold"/>
                                        <p:tgtEl>
                                          <p:spTgt spid="15"/>
                                        </p:tgtEl>
                                        <p:attrNameLst>
                                          <p:attrName>ppt_x</p:attrName>
                                        </p:attrNameLst>
                                      </p:cBhvr>
                                      <p:tavLst>
                                        <p:tav tm="0">
                                          <p:val>
                                            <p:strVal val="#ppt_x"/>
                                          </p:val>
                                        </p:tav>
                                        <p:tav tm="100000">
                                          <p:val>
                                            <p:strVal val="#ppt_x"/>
                                          </p:val>
                                        </p:tav>
                                      </p:tavLst>
                                    </p:anim>
                                    <p:anim calcmode="lin" valueType="num">
                                      <p:cBhvr additive="base">
                                        <p:cTn id="11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500" fill="hold"/>
                                        <p:tgtEl>
                                          <p:spTgt spid="14"/>
                                        </p:tgtEl>
                                        <p:attrNameLst>
                                          <p:attrName>ppt_x</p:attrName>
                                        </p:attrNameLst>
                                      </p:cBhvr>
                                      <p:tavLst>
                                        <p:tav tm="0">
                                          <p:val>
                                            <p:strVal val="#ppt_x"/>
                                          </p:val>
                                        </p:tav>
                                        <p:tav tm="100000">
                                          <p:val>
                                            <p:strVal val="#ppt_x"/>
                                          </p:val>
                                        </p:tav>
                                      </p:tavLst>
                                    </p:anim>
                                    <p:anim calcmode="lin" valueType="num">
                                      <p:cBhvr additive="base">
                                        <p:cTn id="1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7" grpId="0"/>
      <p:bldP spid="9" grpId="0" bldLvl="0" animBg="1"/>
      <p:bldP spid="10" grpId="0" bldLvl="0" animBg="1"/>
      <p:bldP spid="11" grpId="0" bldLvl="0" animBg="1"/>
      <p:bldP spid="12" grpId="0" bldLvl="0" animBg="1"/>
      <p:bldP spid="13" grpId="0" bldLvl="0" animBg="1"/>
      <p:bldP spid="14" grpId="0" bldLvl="0" animBg="1"/>
      <p:bldP spid="15"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_x0000_s6840">
            <a:extLst>
              <a:ext uri="{FF2B5EF4-FFF2-40B4-BE49-F238E27FC236}">
                <a16:creationId xmlns="" xmlns:a16="http://schemas.microsoft.com/office/drawing/2014/main" id="{36929510-03CC-490C-939B-8D1EB3BE50B0}"/>
              </a:ext>
            </a:extLst>
          </p:cNvPr>
          <p:cNvSpPr>
            <a:spLocks noChangeShapeType="1"/>
          </p:cNvSpPr>
          <p:nvPr/>
        </p:nvSpPr>
        <p:spPr bwMode="auto">
          <a:xfrm>
            <a:off x="2687638" y="56197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_x0000_s6839">
            <a:extLst>
              <a:ext uri="{FF2B5EF4-FFF2-40B4-BE49-F238E27FC236}">
                <a16:creationId xmlns="" xmlns:a16="http://schemas.microsoft.com/office/drawing/2014/main" id="{18166AAA-6FDC-4F94-A402-0F5EDB515615}"/>
              </a:ext>
            </a:extLst>
          </p:cNvPr>
          <p:cNvSpPr>
            <a:spLocks noChangeShapeType="1"/>
          </p:cNvSpPr>
          <p:nvPr/>
        </p:nvSpPr>
        <p:spPr bwMode="auto">
          <a:xfrm>
            <a:off x="868363" y="56197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 name="图片 5" descr="五四学生"/>
          <p:cNvPicPr>
            <a:picLocks noChangeAspect="1"/>
          </p:cNvPicPr>
          <p:nvPr/>
        </p:nvPicPr>
        <p:blipFill>
          <a:blip r:embed="rId2"/>
          <a:stretch>
            <a:fillRect/>
          </a:stretch>
        </p:blipFill>
        <p:spPr>
          <a:xfrm>
            <a:off x="815975" y="1470660"/>
            <a:ext cx="2765425" cy="2383790"/>
          </a:xfrm>
          <a:prstGeom prst="roundRect">
            <a:avLst/>
          </a:prstGeom>
        </p:spPr>
      </p:pic>
      <p:sp>
        <p:nvSpPr>
          <p:cNvPr id="7" name="文本框 12"/>
          <p:cNvSpPr txBox="1"/>
          <p:nvPr/>
        </p:nvSpPr>
        <p:spPr>
          <a:xfrm>
            <a:off x="1497330" y="4664075"/>
            <a:ext cx="4472940" cy="521970"/>
          </a:xfrm>
          <a:prstGeom prst="rect">
            <a:avLst/>
          </a:prstGeom>
          <a:noFill/>
          <a:ln>
            <a:noFill/>
          </a:ln>
          <a:extLst>
            <a:ext uri="{909E8E84-426E-40DD-AFC4-6F175D3DCCD1}">
              <a14:hiddenFill xmlns:a14="http://schemas.microsoft.com/office/drawing/2010/main">
                <a:solidFill>
                  <a:srgbClr val="C00000"/>
                </a:solidFill>
              </a14:hiddenFill>
            </a:ext>
          </a:extLst>
        </p:spPr>
        <p:txBody>
          <a:bodyPr wrap="none" rtlCol="0">
            <a:spAutoFit/>
          </a:bodyPr>
          <a:lstStyle/>
          <a:p>
            <a:r>
              <a:rPr lang="zh-CN" altLang="en-US" sz="2800" b="1">
                <a:solidFill>
                  <a:srgbClr val="C00000"/>
                </a:solidFill>
                <a:latin typeface="方正粗黑宋简体" panose="02000000000000000000" pitchFamily="2" charset="-122"/>
                <a:ea typeface="方正粗黑宋简体" panose="02000000000000000000" pitchFamily="2" charset="-122"/>
              </a:rPr>
              <a:t>如何理解初步胜利的含义？</a:t>
            </a:r>
          </a:p>
        </p:txBody>
      </p:sp>
      <p:sp>
        <p:nvSpPr>
          <p:cNvPr id="8" name="文本框 17410"/>
          <p:cNvSpPr txBox="1"/>
          <p:nvPr/>
        </p:nvSpPr>
        <p:spPr>
          <a:xfrm>
            <a:off x="1497330" y="5385753"/>
            <a:ext cx="8066405" cy="99885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chor="ctr">
            <a:spAutoFit/>
          </a:bodyPr>
          <a:lstStyle/>
          <a:p>
            <a:pPr>
              <a:lnSpc>
                <a:spcPts val="3540"/>
              </a:lnSpc>
              <a:buClr>
                <a:schemeClr val="bg1"/>
              </a:buClr>
            </a:pPr>
            <a:r>
              <a:rPr lang="zh-CN" altLang="en-US" sz="2800" b="1" dirty="0">
                <a:solidFill>
                  <a:srgbClr val="C00000"/>
                </a:solidFill>
                <a:latin typeface="宋体" panose="02010600030101010101" pitchFamily="2" charset="-122"/>
                <a:ea typeface="宋体" panose="02010600030101010101" pitchFamily="2" charset="-122"/>
                <a:cs typeface="宋体" panose="02010600030101010101" pitchFamily="2" charset="-122"/>
              </a:rPr>
              <a:t>对内：</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没有推翻北洋军阀的统治；             </a:t>
            </a:r>
          </a:p>
          <a:p>
            <a:pPr>
              <a:lnSpc>
                <a:spcPts val="3540"/>
              </a:lnSpc>
              <a:buClr>
                <a:schemeClr val="bg1"/>
              </a:buClr>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      没有改变中国半殖民地半封建社会性质。</a:t>
            </a:r>
          </a:p>
        </p:txBody>
      </p:sp>
      <p:sp>
        <p:nvSpPr>
          <p:cNvPr id="9" name="文本框 17411"/>
          <p:cNvSpPr txBox="1"/>
          <p:nvPr/>
        </p:nvSpPr>
        <p:spPr>
          <a:xfrm>
            <a:off x="6997065" y="4677093"/>
            <a:ext cx="4323080" cy="54483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chor="ctr">
            <a:spAutoFit/>
          </a:bodyPr>
          <a:lstStyle/>
          <a:p>
            <a:pPr>
              <a:lnSpc>
                <a:spcPts val="3540"/>
              </a:lnSpc>
              <a:buClr>
                <a:schemeClr val="bg1"/>
              </a:buClr>
            </a:pPr>
            <a:r>
              <a:rPr lang="zh-CN" altLang="en-US" sz="2800" b="1" dirty="0">
                <a:solidFill>
                  <a:srgbClr val="C00000"/>
                </a:solidFill>
                <a:latin typeface="宋体" panose="02010600030101010101" pitchFamily="2" charset="-122"/>
                <a:ea typeface="宋体" panose="02010600030101010101" pitchFamily="2" charset="-122"/>
              </a:rPr>
              <a:t>对外：</a:t>
            </a:r>
            <a:r>
              <a:rPr lang="zh-CN" altLang="en-US" sz="2800" dirty="0">
                <a:solidFill>
                  <a:schemeClr val="tx1"/>
                </a:solidFill>
                <a:latin typeface="宋体" panose="02010600030101010101" pitchFamily="2" charset="-122"/>
                <a:ea typeface="宋体" panose="02010600030101010101" pitchFamily="2" charset="-122"/>
              </a:rPr>
              <a:t>没有赶走帝国主义。</a:t>
            </a:r>
          </a:p>
        </p:txBody>
      </p:sp>
      <p:pic>
        <p:nvPicPr>
          <p:cNvPr id="10" name="图片 9" descr="罢免三个卖国贼"/>
          <p:cNvPicPr>
            <a:picLocks noChangeAspect="1"/>
          </p:cNvPicPr>
          <p:nvPr/>
        </p:nvPicPr>
        <p:blipFill>
          <a:blip r:embed="rId3"/>
          <a:stretch>
            <a:fillRect/>
          </a:stretch>
        </p:blipFill>
        <p:spPr>
          <a:xfrm>
            <a:off x="4793615" y="1470660"/>
            <a:ext cx="2671445" cy="2326005"/>
          </a:xfrm>
          <a:prstGeom prst="roundRect">
            <a:avLst/>
          </a:prstGeom>
        </p:spPr>
      </p:pic>
      <p:pic>
        <p:nvPicPr>
          <p:cNvPr id="11" name="图片 10" descr="拒绝对德合约签字"/>
          <p:cNvPicPr>
            <a:picLocks noChangeAspect="1"/>
          </p:cNvPicPr>
          <p:nvPr/>
        </p:nvPicPr>
        <p:blipFill>
          <a:blip r:embed="rId4"/>
          <a:stretch>
            <a:fillRect/>
          </a:stretch>
        </p:blipFill>
        <p:spPr>
          <a:xfrm>
            <a:off x="8585200" y="1428115"/>
            <a:ext cx="2752725" cy="2426335"/>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文本框 2"/>
          <p:cNvSpPr txBox="1"/>
          <p:nvPr/>
        </p:nvSpPr>
        <p:spPr>
          <a:xfrm>
            <a:off x="956310" y="3949065"/>
            <a:ext cx="2437130" cy="460375"/>
          </a:xfrm>
          <a:prstGeom prst="rect">
            <a:avLst/>
          </a:prstGeom>
          <a:noFill/>
        </p:spPr>
        <p:txBody>
          <a:bodyPr wrap="square" rtlCol="0">
            <a:spAutoFit/>
          </a:bodyPr>
          <a:lstStyle/>
          <a:p>
            <a:pPr algn="ctr"/>
            <a:r>
              <a:rPr lang="zh-CN" altLang="zh-CN" sz="2400" dirty="0">
                <a:latin typeface="宋体" panose="02010600030101010101" pitchFamily="2" charset="-122"/>
                <a:ea typeface="宋体" panose="02010600030101010101" pitchFamily="2" charset="-122"/>
                <a:sym typeface="+mn-ea"/>
              </a:rPr>
              <a:t>释放被捕学生</a:t>
            </a:r>
            <a:endParaRPr lang="zh-CN" altLang="en-US" sz="2400" dirty="0"/>
          </a:p>
        </p:txBody>
      </p:sp>
      <p:sp>
        <p:nvSpPr>
          <p:cNvPr id="13" name="文本框 8"/>
          <p:cNvSpPr txBox="1"/>
          <p:nvPr/>
        </p:nvSpPr>
        <p:spPr>
          <a:xfrm>
            <a:off x="5161280" y="3949065"/>
            <a:ext cx="2316480" cy="460375"/>
          </a:xfrm>
          <a:prstGeom prst="rect">
            <a:avLst/>
          </a:prstGeom>
          <a:noFill/>
        </p:spPr>
        <p:txBody>
          <a:bodyPr wrap="none" rtlCol="0">
            <a:spAutoFit/>
          </a:bodyPr>
          <a:lstStyle/>
          <a:p>
            <a:pPr algn="ctr"/>
            <a:r>
              <a:rPr lang="zh-CN" altLang="zh-CN" sz="2400">
                <a:latin typeface="宋体" panose="02010600030101010101" pitchFamily="2" charset="-122"/>
                <a:ea typeface="宋体" panose="02010600030101010101" pitchFamily="2" charset="-122"/>
                <a:sym typeface="+mn-ea"/>
              </a:rPr>
              <a:t>罢免三个卖国贼</a:t>
            </a:r>
          </a:p>
        </p:txBody>
      </p:sp>
      <p:sp>
        <p:nvSpPr>
          <p:cNvPr id="14" name="文本框 9"/>
          <p:cNvSpPr txBox="1"/>
          <p:nvPr/>
        </p:nvSpPr>
        <p:spPr>
          <a:xfrm>
            <a:off x="8819515" y="3949065"/>
            <a:ext cx="2621280" cy="460375"/>
          </a:xfrm>
          <a:prstGeom prst="rect">
            <a:avLst/>
          </a:prstGeom>
          <a:noFill/>
        </p:spPr>
        <p:txBody>
          <a:bodyPr wrap="none" rtlCol="0">
            <a:spAutoFit/>
          </a:bodyPr>
          <a:lstStyle/>
          <a:p>
            <a:pPr algn="l"/>
            <a:r>
              <a:rPr lang="zh-CN" altLang="zh-CN" sz="2400">
                <a:latin typeface="宋体" panose="02010600030101010101" pitchFamily="2" charset="-122"/>
                <a:ea typeface="宋体" panose="02010600030101010101" pitchFamily="2" charset="-122"/>
                <a:sym typeface="+mn-ea"/>
              </a:rPr>
              <a:t>拒绝对德和约签字</a:t>
            </a:r>
            <a:endParaRPr lang="zh-CN" altLang="en-US" sz="2400"/>
          </a:p>
        </p:txBody>
      </p:sp>
      <p:sp>
        <p:nvSpPr>
          <p:cNvPr id="15" name="TextBox 14"/>
          <p:cNvSpPr txBox="1"/>
          <p:nvPr/>
        </p:nvSpPr>
        <p:spPr>
          <a:xfrm>
            <a:off x="6760355" y="119602"/>
            <a:ext cx="5254219" cy="584775"/>
          </a:xfrm>
          <a:prstGeom prst="rect">
            <a:avLst/>
          </a:prstGeom>
          <a:noFill/>
        </p:spPr>
        <p:txBody>
          <a:bodyPr wrap="square" rtlCol="0">
            <a:spAutoFit/>
          </a:bodyPr>
          <a:lstStyle/>
          <a:p>
            <a:pPr algn="r"/>
            <a:r>
              <a:rPr lang="zh-CN" altLang="en-US" sz="3200" dirty="0">
                <a:latin typeface="华文新魏" panose="02010800040101010101" pitchFamily="2" charset="-122"/>
                <a:ea typeface="华文新魏" panose="02010800040101010101" pitchFamily="2" charset="-122"/>
              </a:rPr>
              <a:t>新式思想兴起与传播</a:t>
            </a:r>
          </a:p>
        </p:txBody>
      </p:sp>
    </p:spTree>
    <p:extLst>
      <p:ext uri="{BB962C8B-B14F-4D97-AF65-F5344CB8AC3E}">
        <p14:creationId xmlns:p14="http://schemas.microsoft.com/office/powerpoint/2010/main" val="7361478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_x0000_s6840">
            <a:extLst>
              <a:ext uri="{FF2B5EF4-FFF2-40B4-BE49-F238E27FC236}">
                <a16:creationId xmlns="" xmlns:a16="http://schemas.microsoft.com/office/drawing/2014/main" id="{36929510-03CC-490C-939B-8D1EB3BE50B0}"/>
              </a:ext>
            </a:extLst>
          </p:cNvPr>
          <p:cNvSpPr>
            <a:spLocks noChangeShapeType="1"/>
          </p:cNvSpPr>
          <p:nvPr/>
        </p:nvSpPr>
        <p:spPr bwMode="auto">
          <a:xfrm>
            <a:off x="2687638" y="56197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_x0000_s6839">
            <a:extLst>
              <a:ext uri="{FF2B5EF4-FFF2-40B4-BE49-F238E27FC236}">
                <a16:creationId xmlns="" xmlns:a16="http://schemas.microsoft.com/office/drawing/2014/main" id="{18166AAA-6FDC-4F94-A402-0F5EDB515615}"/>
              </a:ext>
            </a:extLst>
          </p:cNvPr>
          <p:cNvSpPr>
            <a:spLocks noChangeShapeType="1"/>
          </p:cNvSpPr>
          <p:nvPr/>
        </p:nvSpPr>
        <p:spPr bwMode="auto">
          <a:xfrm>
            <a:off x="868363" y="56197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TextBox 14"/>
          <p:cNvSpPr txBox="1"/>
          <p:nvPr/>
        </p:nvSpPr>
        <p:spPr>
          <a:xfrm>
            <a:off x="6760355" y="119602"/>
            <a:ext cx="5254219" cy="584775"/>
          </a:xfrm>
          <a:prstGeom prst="rect">
            <a:avLst/>
          </a:prstGeom>
          <a:noFill/>
        </p:spPr>
        <p:txBody>
          <a:bodyPr wrap="square" rtlCol="0">
            <a:spAutoFit/>
          </a:bodyPr>
          <a:lstStyle/>
          <a:p>
            <a:pPr algn="r"/>
            <a:r>
              <a:rPr lang="zh-CN" altLang="en-US" sz="3200" dirty="0">
                <a:latin typeface="华文新魏" panose="02010800040101010101" pitchFamily="2" charset="-122"/>
                <a:ea typeface="华文新魏" panose="02010800040101010101" pitchFamily="2" charset="-122"/>
              </a:rPr>
              <a:t>新式思想兴起与传播</a:t>
            </a:r>
          </a:p>
        </p:txBody>
      </p:sp>
      <p:sp>
        <p:nvSpPr>
          <p:cNvPr id="6" name="文本框 1"/>
          <p:cNvSpPr txBox="1"/>
          <p:nvPr/>
        </p:nvSpPr>
        <p:spPr>
          <a:xfrm>
            <a:off x="1019810" y="1372870"/>
            <a:ext cx="7332980" cy="521970"/>
          </a:xfrm>
          <a:prstGeom prst="rect">
            <a:avLst/>
          </a:prstGeom>
          <a:noFill/>
        </p:spPr>
        <p:txBody>
          <a:bodyPr wrap="none" rtlCol="0" anchor="t">
            <a:spAutoFit/>
          </a:bodyPr>
          <a:lstStyle/>
          <a:p>
            <a:r>
              <a:rPr lang="zh-CN" altLang="en-US" sz="2800" b="1" dirty="0">
                <a:solidFill>
                  <a:srgbClr val="C00000"/>
                </a:solidFill>
                <a:latin typeface="方正粗黑宋简体" panose="02000000000000000000" pitchFamily="2" charset="-122"/>
                <a:ea typeface="方正粗黑宋简体" panose="02000000000000000000" pitchFamily="2" charset="-122"/>
                <a:sym typeface="+mn-ea"/>
              </a:rPr>
              <a:t>五四运动取得初步胜利的关键原因是什么呢？</a:t>
            </a:r>
          </a:p>
        </p:txBody>
      </p:sp>
      <p:sp>
        <p:nvSpPr>
          <p:cNvPr id="7" name="文本框 2"/>
          <p:cNvSpPr txBox="1"/>
          <p:nvPr/>
        </p:nvSpPr>
        <p:spPr>
          <a:xfrm>
            <a:off x="873760" y="2285365"/>
            <a:ext cx="4514215" cy="2416175"/>
          </a:xfrm>
          <a:prstGeom prst="rect">
            <a:avLst/>
          </a:prstGeom>
          <a:noFill/>
          <a:ln>
            <a:solidFill>
              <a:srgbClr val="C00000"/>
            </a:solidFill>
          </a:ln>
        </p:spPr>
        <p:txBody>
          <a:bodyPr wrap="square" rtlCol="0" anchor="t">
            <a:spAutoFit/>
          </a:bodyPr>
          <a:lstStyle/>
          <a:p>
            <a:pPr algn="l">
              <a:lnSpc>
                <a:spcPct val="90000"/>
              </a:lnSpc>
            </a:pP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材料四：</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学生罢课半月，政府不惟不理，且对待日益严厉。乃商界罢市不及一日，而北京被捕之学生释；工人商界罢工不及五日，而曹、章、陆去。</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r">
              <a:lnSpc>
                <a:spcPct val="90000"/>
              </a:lnSpc>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上海学联告同胞书</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》1919</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6</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月</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12</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日</a:t>
            </a:r>
            <a:endParaRPr lang="zh-CN" altLang="en-US" sz="2400" dirty="0"/>
          </a:p>
        </p:txBody>
      </p:sp>
      <p:sp>
        <p:nvSpPr>
          <p:cNvPr id="8" name="右箭头 7"/>
          <p:cNvSpPr/>
          <p:nvPr/>
        </p:nvSpPr>
        <p:spPr>
          <a:xfrm>
            <a:off x="5654675" y="3471545"/>
            <a:ext cx="740410" cy="17399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工人罢工"/>
          <p:cNvPicPr>
            <a:picLocks noChangeAspect="1"/>
          </p:cNvPicPr>
          <p:nvPr/>
        </p:nvPicPr>
        <p:blipFill>
          <a:blip r:embed="rId2"/>
          <a:srcRect b="18730"/>
          <a:stretch>
            <a:fillRect/>
          </a:stretch>
        </p:blipFill>
        <p:spPr>
          <a:xfrm>
            <a:off x="6819265" y="2285365"/>
            <a:ext cx="4706620" cy="2416810"/>
          </a:xfrm>
          <a:prstGeom prst="rect">
            <a:avLst/>
          </a:prstGeom>
        </p:spPr>
      </p:pic>
      <p:sp>
        <p:nvSpPr>
          <p:cNvPr id="10" name="文本框 9"/>
          <p:cNvSpPr txBox="1"/>
          <p:nvPr/>
        </p:nvSpPr>
        <p:spPr>
          <a:xfrm>
            <a:off x="7684135" y="4702175"/>
            <a:ext cx="2976880" cy="429895"/>
          </a:xfrm>
          <a:prstGeom prst="rect">
            <a:avLst/>
          </a:prstGeom>
          <a:noFill/>
        </p:spPr>
        <p:txBody>
          <a:bodyPr wrap="none" rtlCol="0">
            <a:spAutoFit/>
          </a:bodyPr>
          <a:lstStyle/>
          <a:p>
            <a:pPr algn="l"/>
            <a:r>
              <a:rPr lang="zh-CN" altLang="en-US" sz="2200">
                <a:latin typeface="宋体" panose="02010600030101010101" pitchFamily="2" charset="-122"/>
                <a:ea typeface="宋体" panose="02010600030101010101" pitchFamily="2" charset="-122"/>
              </a:rPr>
              <a:t>中东铁路工人集会游行</a:t>
            </a:r>
          </a:p>
        </p:txBody>
      </p:sp>
      <p:sp>
        <p:nvSpPr>
          <p:cNvPr id="11" name="文本框 11"/>
          <p:cNvSpPr txBox="1"/>
          <p:nvPr/>
        </p:nvSpPr>
        <p:spPr>
          <a:xfrm>
            <a:off x="2714625" y="5627370"/>
            <a:ext cx="7233920" cy="645160"/>
          </a:xfrm>
          <a:prstGeom prst="rect">
            <a:avLst/>
          </a:prstGeom>
          <a:noFill/>
        </p:spPr>
        <p:txBody>
          <a:bodyPr wrap="square" rtlCol="0">
            <a:spAutoFit/>
          </a:bodyPr>
          <a:lstStyle/>
          <a:p>
            <a:pPr algn="l"/>
            <a:r>
              <a:rPr lang="zh-CN" altLang="en-US" sz="3600" b="1" dirty="0">
                <a:solidFill>
                  <a:srgbClr val="C00000"/>
                </a:solidFill>
                <a:latin typeface="宋体" panose="02010600030101010101" pitchFamily="2" charset="-122"/>
                <a:ea typeface="宋体" panose="02010600030101010101" pitchFamily="2" charset="-122"/>
                <a:sym typeface="+mn-ea"/>
              </a:rPr>
              <a:t>工人阶级</a:t>
            </a:r>
            <a:r>
              <a:rPr lang="zh-CN" altLang="en-US" sz="2800" dirty="0">
                <a:solidFill>
                  <a:schemeClr val="tx1"/>
                </a:solidFill>
                <a:latin typeface="宋体" panose="02010600030101010101" pitchFamily="2" charset="-122"/>
                <a:ea typeface="宋体" panose="02010600030101010101" pitchFamily="2" charset="-122"/>
                <a:sym typeface="+mn-ea"/>
              </a:rPr>
              <a:t>作为独立政治力量登上历史舞台</a:t>
            </a:r>
          </a:p>
        </p:txBody>
      </p:sp>
    </p:spTree>
    <p:extLst>
      <p:ext uri="{BB962C8B-B14F-4D97-AF65-F5344CB8AC3E}">
        <p14:creationId xmlns:p14="http://schemas.microsoft.com/office/powerpoint/2010/main" val="23218804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8" grpId="0" bldLvl="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8544" r="5679" b="34163"/>
          <a:stretch>
            <a:fillRect/>
          </a:stretch>
        </p:blipFill>
        <p:spPr>
          <a:xfrm rot="837054">
            <a:off x="293370" y="281305"/>
            <a:ext cx="673735" cy="51689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l="59255"/>
          <a:stretch>
            <a:fillRect/>
          </a:stretch>
        </p:blipFill>
        <p:spPr>
          <a:xfrm flipH="1">
            <a:off x="0" y="5471160"/>
            <a:ext cx="2055495" cy="1395095"/>
          </a:xfrm>
          <a:prstGeom prst="rect">
            <a:avLst/>
          </a:prstGeom>
        </p:spPr>
      </p:pic>
      <p:sp>
        <p:nvSpPr>
          <p:cNvPr id="2" name="Flowchart: Alternate Process 24"/>
          <p:cNvSpPr/>
          <p:nvPr/>
        </p:nvSpPr>
        <p:spPr>
          <a:xfrm rot="16200000">
            <a:off x="4027170" y="2814320"/>
            <a:ext cx="3768090" cy="1589405"/>
          </a:xfrm>
          <a:prstGeom prst="roundRect">
            <a:avLst>
              <a:gd name="adj" fmla="val 6205"/>
            </a:avLst>
          </a:prstGeom>
          <a:solidFill>
            <a:srgbClr val="C00000"/>
          </a:solidFill>
          <a:ln w="25400" cap="flat" cmpd="sng" algn="ctr">
            <a:noFill/>
            <a:prstDash val="solid"/>
          </a:ln>
          <a:effectLst/>
        </p:spPr>
        <p:txBody>
          <a:bodyPr lIns="91423" tIns="45712" rIns="91423" bIns="45712" rtlCol="0" anchor="ctr"/>
          <a:lstStyle/>
          <a:p>
            <a:pPr algn="ctr" defTabSz="1374775">
              <a:defRPr/>
            </a:pPr>
            <a:endParaRPr lang="en-US" sz="2700" kern="0" dirty="0">
              <a:solidFill>
                <a:srgbClr val="FFFFFF"/>
              </a:solidFill>
              <a:cs typeface="+mn-ea"/>
              <a:sym typeface="+mn-lt"/>
            </a:endParaRPr>
          </a:p>
        </p:txBody>
      </p:sp>
      <p:sp>
        <p:nvSpPr>
          <p:cNvPr id="3" name="Flowchart: Alternate Process 24"/>
          <p:cNvSpPr/>
          <p:nvPr/>
        </p:nvSpPr>
        <p:spPr>
          <a:xfrm rot="16200000">
            <a:off x="5964555" y="2814320"/>
            <a:ext cx="3768090" cy="1589405"/>
          </a:xfrm>
          <a:prstGeom prst="roundRect">
            <a:avLst>
              <a:gd name="adj" fmla="val 6205"/>
            </a:avLst>
          </a:prstGeom>
          <a:noFill/>
          <a:ln w="25400" cap="flat" cmpd="sng" algn="ctr">
            <a:solidFill>
              <a:srgbClr val="C00000"/>
            </a:solidFill>
            <a:prstDash val="solid"/>
          </a:ln>
          <a:effectLst/>
          <a:extLst>
            <a:ext uri="{909E8E84-426E-40DD-AFC4-6F175D3DCCD1}">
              <a14:hiddenFill xmlns:a14="http://schemas.microsoft.com/office/drawing/2010/main">
                <a:solidFill>
                  <a:srgbClr val="595959"/>
                </a:solidFill>
              </a14:hiddenFill>
            </a:ext>
          </a:extLst>
        </p:spPr>
        <p:txBody>
          <a:bodyPr lIns="91423" tIns="45712" rIns="91423" bIns="45712" rtlCol="0" anchor="ctr"/>
          <a:lstStyle/>
          <a:p>
            <a:pPr algn="ctr" defTabSz="1374775">
              <a:defRPr/>
            </a:pPr>
            <a:endParaRPr lang="en-US" sz="2700" kern="0" dirty="0">
              <a:solidFill>
                <a:srgbClr val="FFFFFF"/>
              </a:solidFill>
              <a:cs typeface="+mn-ea"/>
              <a:sym typeface="+mn-lt"/>
            </a:endParaRPr>
          </a:p>
        </p:txBody>
      </p:sp>
      <p:sp>
        <p:nvSpPr>
          <p:cNvPr id="4" name="Flowchart: Alternate Process 24"/>
          <p:cNvSpPr/>
          <p:nvPr/>
        </p:nvSpPr>
        <p:spPr>
          <a:xfrm rot="16200000">
            <a:off x="1880870" y="2814955"/>
            <a:ext cx="3768725" cy="1589405"/>
          </a:xfrm>
          <a:prstGeom prst="roundRect">
            <a:avLst>
              <a:gd name="adj" fmla="val 6205"/>
            </a:avLst>
          </a:prstGeom>
          <a:noFill/>
          <a:ln w="25400" cap="flat" cmpd="sng" algn="ctr">
            <a:solidFill>
              <a:srgbClr val="C00000"/>
            </a:solidFill>
            <a:prstDash val="solid"/>
          </a:ln>
          <a:effectLst/>
          <a:extLst>
            <a:ext uri="{909E8E84-426E-40DD-AFC4-6F175D3DCCD1}">
              <a14:hiddenFill xmlns:a14="http://schemas.microsoft.com/office/drawing/2010/main">
                <a:solidFill>
                  <a:srgbClr val="595959"/>
                </a:solidFill>
              </a14:hiddenFill>
            </a:ext>
          </a:extLst>
        </p:spPr>
        <p:txBody>
          <a:bodyPr lIns="91423" tIns="45712" rIns="91423" bIns="45712" rtlCol="0" anchor="ctr"/>
          <a:lstStyle/>
          <a:p>
            <a:pPr algn="ctr" defTabSz="1374775">
              <a:defRPr/>
            </a:pPr>
            <a:endParaRPr lang="en-US" sz="2700" kern="0" dirty="0">
              <a:solidFill>
                <a:srgbClr val="FFFFFF"/>
              </a:solidFill>
              <a:cs typeface="+mn-ea"/>
              <a:sym typeface="+mn-lt"/>
            </a:endParaRPr>
          </a:p>
        </p:txBody>
      </p:sp>
      <p:sp>
        <p:nvSpPr>
          <p:cNvPr id="9" name="Flowchart: Alternate Process 24"/>
          <p:cNvSpPr/>
          <p:nvPr/>
        </p:nvSpPr>
        <p:spPr>
          <a:xfrm rot="16200000">
            <a:off x="-213360" y="2814955"/>
            <a:ext cx="3768090" cy="1589405"/>
          </a:xfrm>
          <a:prstGeom prst="roundRect">
            <a:avLst>
              <a:gd name="adj" fmla="val 6205"/>
            </a:avLst>
          </a:prstGeom>
          <a:solidFill>
            <a:srgbClr val="C00000"/>
          </a:solidFill>
          <a:ln w="25400" cap="flat" cmpd="sng" algn="ctr">
            <a:noFill/>
            <a:prstDash val="solid"/>
          </a:ln>
          <a:effectLst/>
        </p:spPr>
        <p:txBody>
          <a:bodyPr lIns="91423" tIns="45712" rIns="91423" bIns="45712" rtlCol="0" anchor="ctr"/>
          <a:lstStyle/>
          <a:p>
            <a:pPr algn="ctr" defTabSz="1374775">
              <a:defRPr/>
            </a:pPr>
            <a:endParaRPr lang="en-US" sz="2700" kern="0" dirty="0">
              <a:solidFill>
                <a:srgbClr val="FFFFFF"/>
              </a:solidFill>
              <a:cs typeface="+mn-ea"/>
              <a:sym typeface="+mn-lt"/>
            </a:endParaRPr>
          </a:p>
        </p:txBody>
      </p:sp>
      <p:grpSp>
        <p:nvGrpSpPr>
          <p:cNvPr id="10" name="Group 134"/>
          <p:cNvGrpSpPr>
            <a:grpSpLocks noChangeAspect="1"/>
          </p:cNvGrpSpPr>
          <p:nvPr/>
        </p:nvGrpSpPr>
        <p:grpSpPr>
          <a:xfrm>
            <a:off x="1781174" y="4848860"/>
            <a:ext cx="946785" cy="948690"/>
            <a:chOff x="3427476" y="1728502"/>
            <a:chExt cx="648499" cy="649042"/>
          </a:xfrm>
        </p:grpSpPr>
        <p:sp>
          <p:nvSpPr>
            <p:cNvPr id="11" name="Oval 88"/>
            <p:cNvSpPr>
              <a:spLocks noChangeAspect="1"/>
            </p:cNvSpPr>
            <p:nvPr/>
          </p:nvSpPr>
          <p:spPr>
            <a:xfrm>
              <a:off x="3427476" y="1728502"/>
              <a:ext cx="648499" cy="649042"/>
            </a:xfrm>
            <a:prstGeom prst="ellipse">
              <a:avLst/>
            </a:prstGeom>
            <a:solidFill>
              <a:srgbClr val="FFFFFF"/>
            </a:solidFill>
            <a:ln w="19050" cap="flat" cmpd="sng" algn="ctr">
              <a:noFill/>
              <a:prstDash val="solid"/>
            </a:ln>
            <a:effectLst/>
          </p:spPr>
          <p:txBody>
            <a:bodyPr rtlCol="0" anchor="ctr"/>
            <a:lstStyle/>
            <a:p>
              <a:pPr algn="ctr" defTabSz="1374775">
                <a:defRPr/>
              </a:pPr>
              <a:endParaRPr lang="en-US" sz="2200" b="1" kern="0" dirty="0">
                <a:solidFill>
                  <a:srgbClr val="FFFFFF"/>
                </a:solidFill>
                <a:cs typeface="+mn-ea"/>
                <a:sym typeface="+mn-lt"/>
              </a:endParaRPr>
            </a:p>
          </p:txBody>
        </p:sp>
        <p:sp>
          <p:nvSpPr>
            <p:cNvPr id="12" name="Oval 94"/>
            <p:cNvSpPr>
              <a:spLocks noChangeAspect="1"/>
            </p:cNvSpPr>
            <p:nvPr/>
          </p:nvSpPr>
          <p:spPr>
            <a:xfrm>
              <a:off x="3502303" y="1804261"/>
              <a:ext cx="498845" cy="499263"/>
            </a:xfrm>
            <a:prstGeom prst="ellipse">
              <a:avLst/>
            </a:prstGeom>
            <a:solidFill>
              <a:srgbClr val="C00000"/>
            </a:solidFill>
            <a:ln w="19050" cap="flat" cmpd="sng" algn="ctr">
              <a:noFill/>
              <a:prstDash val="solid"/>
            </a:ln>
            <a:effectLst/>
          </p:spPr>
          <p:txBody>
            <a:bodyPr rtlCol="0" anchor="ctr"/>
            <a:lstStyle/>
            <a:p>
              <a:pPr algn="ctr" defTabSz="1374775">
                <a:defRPr/>
              </a:pPr>
              <a:r>
                <a:rPr lang="en-US" sz="2200" b="1" kern="0" dirty="0">
                  <a:solidFill>
                    <a:srgbClr val="FFFFFF"/>
                  </a:solidFill>
                  <a:cs typeface="+mn-ea"/>
                  <a:sym typeface="+mn-lt"/>
                </a:rPr>
                <a:t>01</a:t>
              </a:r>
            </a:p>
          </p:txBody>
        </p:sp>
      </p:grpSp>
      <p:grpSp>
        <p:nvGrpSpPr>
          <p:cNvPr id="13" name="Group 129"/>
          <p:cNvGrpSpPr>
            <a:grpSpLocks noChangeAspect="1"/>
          </p:cNvGrpSpPr>
          <p:nvPr/>
        </p:nvGrpSpPr>
        <p:grpSpPr>
          <a:xfrm>
            <a:off x="3992245" y="4849496"/>
            <a:ext cx="946785" cy="948690"/>
            <a:chOff x="2704681" y="2870406"/>
            <a:chExt cx="648499" cy="649042"/>
          </a:xfrm>
        </p:grpSpPr>
        <p:sp>
          <p:nvSpPr>
            <p:cNvPr id="14" name="Oval 96"/>
            <p:cNvSpPr>
              <a:spLocks noChangeAspect="1"/>
            </p:cNvSpPr>
            <p:nvPr/>
          </p:nvSpPr>
          <p:spPr>
            <a:xfrm>
              <a:off x="2704681" y="2870406"/>
              <a:ext cx="648499" cy="649042"/>
            </a:xfrm>
            <a:prstGeom prst="ellipse">
              <a:avLst/>
            </a:prstGeom>
            <a:solidFill>
              <a:srgbClr val="FFFFFF"/>
            </a:solidFill>
            <a:ln w="19050" cap="flat" cmpd="sng" algn="ctr">
              <a:noFill/>
              <a:prstDash val="solid"/>
            </a:ln>
            <a:effectLst/>
          </p:spPr>
          <p:txBody>
            <a:bodyPr rtlCol="0" anchor="ctr"/>
            <a:lstStyle/>
            <a:p>
              <a:pPr algn="ctr" defTabSz="1374775">
                <a:defRPr/>
              </a:pPr>
              <a:endParaRPr lang="en-US" sz="2200" b="1" kern="0" dirty="0">
                <a:solidFill>
                  <a:srgbClr val="FFFFFF"/>
                </a:solidFill>
                <a:cs typeface="+mn-ea"/>
                <a:sym typeface="+mn-lt"/>
              </a:endParaRPr>
            </a:p>
          </p:txBody>
        </p:sp>
        <p:sp>
          <p:nvSpPr>
            <p:cNvPr id="15" name="Oval 110"/>
            <p:cNvSpPr>
              <a:spLocks noChangeAspect="1"/>
            </p:cNvSpPr>
            <p:nvPr/>
          </p:nvSpPr>
          <p:spPr>
            <a:xfrm>
              <a:off x="2779508" y="2945296"/>
              <a:ext cx="498845" cy="499263"/>
            </a:xfrm>
            <a:prstGeom prst="ellipse">
              <a:avLst/>
            </a:prstGeom>
            <a:solidFill>
              <a:srgbClr val="C00000"/>
            </a:solidFill>
            <a:ln w="19050" cap="flat" cmpd="sng" algn="ctr">
              <a:noFill/>
              <a:prstDash val="solid"/>
            </a:ln>
            <a:effectLst/>
          </p:spPr>
          <p:txBody>
            <a:bodyPr rtlCol="0" anchor="ctr"/>
            <a:lstStyle/>
            <a:p>
              <a:pPr algn="ctr" defTabSz="1374775">
                <a:defRPr/>
              </a:pPr>
              <a:r>
                <a:rPr lang="en-US" sz="2200" b="1" kern="0" dirty="0">
                  <a:solidFill>
                    <a:srgbClr val="FFFFFF"/>
                  </a:solidFill>
                  <a:cs typeface="+mn-ea"/>
                  <a:sym typeface="+mn-lt"/>
                </a:rPr>
                <a:t>02</a:t>
              </a:r>
            </a:p>
          </p:txBody>
        </p:sp>
      </p:grpSp>
      <p:grpSp>
        <p:nvGrpSpPr>
          <p:cNvPr id="16" name="Group 130"/>
          <p:cNvGrpSpPr>
            <a:grpSpLocks noChangeAspect="1"/>
          </p:cNvGrpSpPr>
          <p:nvPr/>
        </p:nvGrpSpPr>
        <p:grpSpPr>
          <a:xfrm>
            <a:off x="5941060" y="4916170"/>
            <a:ext cx="946785" cy="948690"/>
            <a:chOff x="3371804" y="3970589"/>
            <a:chExt cx="648499" cy="649042"/>
          </a:xfrm>
        </p:grpSpPr>
        <p:sp>
          <p:nvSpPr>
            <p:cNvPr id="17" name="Oval 127"/>
            <p:cNvSpPr>
              <a:spLocks noChangeAspect="1"/>
            </p:cNvSpPr>
            <p:nvPr/>
          </p:nvSpPr>
          <p:spPr>
            <a:xfrm>
              <a:off x="3371804" y="3970589"/>
              <a:ext cx="648499" cy="649042"/>
            </a:xfrm>
            <a:prstGeom prst="ellipse">
              <a:avLst/>
            </a:prstGeom>
            <a:solidFill>
              <a:srgbClr val="FFFFFF"/>
            </a:solidFill>
            <a:ln w="19050" cap="flat" cmpd="sng" algn="ctr">
              <a:noFill/>
              <a:prstDash val="solid"/>
            </a:ln>
            <a:effectLst/>
          </p:spPr>
          <p:txBody>
            <a:bodyPr rtlCol="0" anchor="ctr"/>
            <a:lstStyle/>
            <a:p>
              <a:pPr algn="ctr" defTabSz="1374775">
                <a:defRPr/>
              </a:pPr>
              <a:endParaRPr lang="en-US" sz="2200" b="1" kern="0" dirty="0">
                <a:solidFill>
                  <a:srgbClr val="FFFFFF"/>
                </a:solidFill>
                <a:cs typeface="+mn-ea"/>
                <a:sym typeface="+mn-lt"/>
              </a:endParaRPr>
            </a:p>
          </p:txBody>
        </p:sp>
        <p:sp>
          <p:nvSpPr>
            <p:cNvPr id="18" name="Oval 128"/>
            <p:cNvSpPr>
              <a:spLocks noChangeAspect="1"/>
            </p:cNvSpPr>
            <p:nvPr/>
          </p:nvSpPr>
          <p:spPr>
            <a:xfrm>
              <a:off x="3446631" y="4045479"/>
              <a:ext cx="498845" cy="499263"/>
            </a:xfrm>
            <a:prstGeom prst="ellipse">
              <a:avLst/>
            </a:prstGeom>
            <a:solidFill>
              <a:srgbClr val="C00000"/>
            </a:solidFill>
            <a:ln w="19050" cap="flat" cmpd="sng" algn="ctr">
              <a:noFill/>
              <a:prstDash val="solid"/>
            </a:ln>
            <a:effectLst/>
          </p:spPr>
          <p:txBody>
            <a:bodyPr rtlCol="0" anchor="ctr"/>
            <a:lstStyle/>
            <a:p>
              <a:pPr algn="ctr" defTabSz="1374775">
                <a:defRPr/>
              </a:pPr>
              <a:r>
                <a:rPr lang="en-US" sz="2200" b="1" kern="0" dirty="0">
                  <a:solidFill>
                    <a:srgbClr val="FFFFFF"/>
                  </a:solidFill>
                  <a:cs typeface="+mn-ea"/>
                  <a:sym typeface="+mn-lt"/>
                </a:rPr>
                <a:t>03</a:t>
              </a:r>
            </a:p>
          </p:txBody>
        </p:sp>
      </p:grpSp>
      <p:pic>
        <p:nvPicPr>
          <p:cNvPr id="34" name="图片 33" descr="五四运动3"/>
          <p:cNvPicPr>
            <a:picLocks noChangeAspect="1"/>
          </p:cNvPicPr>
          <p:nvPr/>
        </p:nvPicPr>
        <p:blipFill>
          <a:blip r:embed="rId4"/>
          <a:stretch>
            <a:fillRect/>
          </a:stretch>
        </p:blipFill>
        <p:spPr>
          <a:xfrm>
            <a:off x="9229725" y="1268730"/>
            <a:ext cx="2722880" cy="2950210"/>
          </a:xfrm>
          <a:prstGeom prst="rect">
            <a:avLst/>
          </a:prstGeom>
        </p:spPr>
      </p:pic>
      <p:pic>
        <p:nvPicPr>
          <p:cNvPr id="35" name="图片 34" descr="五四运动4"/>
          <p:cNvPicPr>
            <a:picLocks noChangeAspect="1"/>
          </p:cNvPicPr>
          <p:nvPr/>
        </p:nvPicPr>
        <p:blipFill>
          <a:blip r:embed="rId5"/>
          <a:stretch>
            <a:fillRect/>
          </a:stretch>
        </p:blipFill>
        <p:spPr>
          <a:xfrm>
            <a:off x="9346565" y="4018280"/>
            <a:ext cx="1812290" cy="2474595"/>
          </a:xfrm>
          <a:prstGeom prst="rect">
            <a:avLst/>
          </a:prstGeom>
        </p:spPr>
      </p:pic>
      <p:sp>
        <p:nvSpPr>
          <p:cNvPr id="36" name="文本框 35"/>
          <p:cNvSpPr txBox="1"/>
          <p:nvPr/>
        </p:nvSpPr>
        <p:spPr>
          <a:xfrm>
            <a:off x="1093470" y="2102485"/>
            <a:ext cx="1151890" cy="1938020"/>
          </a:xfrm>
          <a:prstGeom prst="rect">
            <a:avLst/>
          </a:prstGeom>
          <a:noFill/>
        </p:spPr>
        <p:txBody>
          <a:bodyPr wrap="square" rtlCol="0">
            <a:spAutoFit/>
          </a:bodyPr>
          <a:lstStyle/>
          <a:p>
            <a:pPr algn="l"/>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彻底的反帝反封建</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的爱国运动。</a:t>
            </a:r>
            <a:endParaRPr lang="zh-CN" altLang="en-US" sz="2400"/>
          </a:p>
        </p:txBody>
      </p:sp>
      <p:sp>
        <p:nvSpPr>
          <p:cNvPr id="37" name="文本框 36"/>
          <p:cNvSpPr txBox="1"/>
          <p:nvPr/>
        </p:nvSpPr>
        <p:spPr>
          <a:xfrm>
            <a:off x="3175635" y="1979295"/>
            <a:ext cx="1178560" cy="3046095"/>
          </a:xfrm>
          <a:prstGeom prst="rect">
            <a:avLst/>
          </a:prstGeom>
          <a:noFill/>
        </p:spPr>
        <p:txBody>
          <a:bodyPr wrap="square" rtlCol="0">
            <a:spAutoFit/>
          </a:bodyPr>
          <a:lstStyle/>
          <a:p>
            <a:pPr algn="l"/>
            <a:r>
              <a:rPr lang="zh-CN" altLang="en-US" sz="2400" dirty="0">
                <a:solidFill>
                  <a:schemeClr val="tx1"/>
                </a:solidFill>
                <a:latin typeface="宋体" panose="02010600030101010101" pitchFamily="2" charset="-122"/>
                <a:ea typeface="宋体" panose="02010600030101010101" pitchFamily="2" charset="-122"/>
                <a:sym typeface="+mn-ea"/>
              </a:rPr>
              <a:t>中国</a:t>
            </a:r>
            <a:r>
              <a:rPr lang="zh-CN" altLang="en-US" sz="2400" b="1" dirty="0">
                <a:solidFill>
                  <a:schemeClr val="tx1"/>
                </a:solidFill>
                <a:latin typeface="宋体" panose="02010600030101010101" pitchFamily="2" charset="-122"/>
                <a:ea typeface="宋体" panose="02010600030101010101" pitchFamily="2" charset="-122"/>
                <a:sym typeface="+mn-ea"/>
              </a:rPr>
              <a:t>工人阶级登上历史舞台</a:t>
            </a:r>
            <a:r>
              <a:rPr lang="zh-CN" altLang="en-US" sz="2400" dirty="0">
                <a:solidFill>
                  <a:schemeClr val="tx1"/>
                </a:solidFill>
                <a:latin typeface="宋体" panose="02010600030101010101" pitchFamily="2" charset="-122"/>
                <a:ea typeface="宋体" panose="02010600030101010101" pitchFamily="2" charset="-122"/>
                <a:sym typeface="+mn-ea"/>
              </a:rPr>
              <a:t>，揭开</a:t>
            </a:r>
            <a:r>
              <a:rPr lang="zh-CN" altLang="en-US" sz="2400" b="1" dirty="0">
                <a:solidFill>
                  <a:schemeClr val="tx1"/>
                </a:solidFill>
                <a:latin typeface="宋体" panose="02010600030101010101" pitchFamily="2" charset="-122"/>
                <a:ea typeface="宋体" panose="02010600030101010101" pitchFamily="2" charset="-122"/>
                <a:sym typeface="+mn-ea"/>
              </a:rPr>
              <a:t>新民主主义革命的序幕</a:t>
            </a:r>
            <a:r>
              <a:rPr lang="zh-CN" altLang="en-US" sz="2400" dirty="0">
                <a:solidFill>
                  <a:schemeClr val="tx1"/>
                </a:solidFill>
                <a:latin typeface="宋体" panose="02010600030101010101" pitchFamily="2" charset="-122"/>
                <a:ea typeface="宋体" panose="02010600030101010101" pitchFamily="2" charset="-122"/>
                <a:sym typeface="+mn-ea"/>
              </a:rPr>
              <a:t>。</a:t>
            </a:r>
          </a:p>
        </p:txBody>
      </p:sp>
      <p:sp>
        <p:nvSpPr>
          <p:cNvPr id="38" name="文本框 37"/>
          <p:cNvSpPr txBox="1"/>
          <p:nvPr/>
        </p:nvSpPr>
        <p:spPr>
          <a:xfrm>
            <a:off x="5191760" y="1794510"/>
            <a:ext cx="1696085" cy="3046095"/>
          </a:xfrm>
          <a:prstGeom prst="rect">
            <a:avLst/>
          </a:prstGeom>
          <a:noFill/>
        </p:spPr>
        <p:txBody>
          <a:bodyPr wrap="square" rtlCol="0">
            <a:spAutoFit/>
          </a:bodyPr>
          <a:lstStyle/>
          <a:p>
            <a:pPr algn="l"/>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极大地</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促进了马克思主义</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在中国</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的传播</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，为中国共产党成立奠定了基础。</a:t>
            </a:r>
          </a:p>
        </p:txBody>
      </p:sp>
      <p:sp>
        <p:nvSpPr>
          <p:cNvPr id="39" name="文本框 38"/>
          <p:cNvSpPr txBox="1"/>
          <p:nvPr/>
        </p:nvSpPr>
        <p:spPr>
          <a:xfrm>
            <a:off x="7119620" y="1818640"/>
            <a:ext cx="1458595" cy="2306955"/>
          </a:xfrm>
          <a:prstGeom prst="rect">
            <a:avLst/>
          </a:prstGeom>
          <a:noFill/>
        </p:spPr>
        <p:txBody>
          <a:bodyPr wrap="square" rtlCol="0">
            <a:spAutoFit/>
          </a:bodyPr>
          <a:lstStyle/>
          <a:p>
            <a:pPr algn="l"/>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孕育了以</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爱国、进步、民主、科学</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为主要内容的</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五四精神。</a:t>
            </a:r>
          </a:p>
        </p:txBody>
      </p:sp>
      <p:cxnSp>
        <p:nvCxnSpPr>
          <p:cNvPr id="28" name="直接连接符 27"/>
          <p:cNvCxnSpPr/>
          <p:nvPr/>
        </p:nvCxnSpPr>
        <p:spPr>
          <a:xfrm flipH="1">
            <a:off x="11624945" y="5590540"/>
            <a:ext cx="3810" cy="983615"/>
          </a:xfrm>
          <a:prstGeom prst="line">
            <a:avLst/>
          </a:prstGeom>
        </p:spPr>
        <p:style>
          <a:lnRef idx="1">
            <a:schemeClr val="dk1"/>
          </a:lnRef>
          <a:fillRef idx="0">
            <a:schemeClr val="dk1"/>
          </a:fillRef>
          <a:effectRef idx="0">
            <a:schemeClr val="dk1"/>
          </a:effectRef>
          <a:fontRef idx="minor">
            <a:schemeClr val="tx1"/>
          </a:fontRef>
        </p:style>
      </p:cxnSp>
      <p:sp>
        <p:nvSpPr>
          <p:cNvPr id="30" name="文本框 29"/>
          <p:cNvSpPr txBox="1"/>
          <p:nvPr/>
        </p:nvSpPr>
        <p:spPr>
          <a:xfrm>
            <a:off x="11551285" y="5579745"/>
            <a:ext cx="459740" cy="1005840"/>
          </a:xfrm>
          <a:prstGeom prst="rect">
            <a:avLst/>
          </a:prstGeom>
          <a:noFill/>
        </p:spPr>
        <p:txBody>
          <a:bodyPr vert="eaVert" wrap="none" rtlCol="0">
            <a:spAutoFit/>
          </a:bodyPr>
          <a:lstStyle/>
          <a:p>
            <a:r>
              <a:rPr lang="zh-CN" altLang="en-US"/>
              <a:t>历史解释</a:t>
            </a:r>
          </a:p>
        </p:txBody>
      </p:sp>
      <p:sp>
        <p:nvSpPr>
          <p:cNvPr id="31" name="文本框 30"/>
          <p:cNvSpPr txBox="1"/>
          <p:nvPr/>
        </p:nvSpPr>
        <p:spPr>
          <a:xfrm>
            <a:off x="11219815" y="5575300"/>
            <a:ext cx="459740" cy="1113155"/>
          </a:xfrm>
          <a:prstGeom prst="rect">
            <a:avLst/>
          </a:prstGeom>
          <a:noFill/>
        </p:spPr>
        <p:txBody>
          <a:bodyPr vert="eaVert" wrap="square" rtlCol="0">
            <a:spAutoFit/>
          </a:bodyPr>
          <a:lstStyle/>
          <a:p>
            <a:r>
              <a:rPr lang="zh-CN" altLang="en-US"/>
              <a:t>归纳能力</a:t>
            </a:r>
          </a:p>
        </p:txBody>
      </p:sp>
      <p:grpSp>
        <p:nvGrpSpPr>
          <p:cNvPr id="32" name="Group 129"/>
          <p:cNvGrpSpPr>
            <a:grpSpLocks noChangeAspect="1"/>
          </p:cNvGrpSpPr>
          <p:nvPr/>
        </p:nvGrpSpPr>
        <p:grpSpPr>
          <a:xfrm>
            <a:off x="8075295" y="4848861"/>
            <a:ext cx="946785" cy="948690"/>
            <a:chOff x="2704681" y="2870406"/>
            <a:chExt cx="648499" cy="649042"/>
          </a:xfrm>
        </p:grpSpPr>
        <p:sp>
          <p:nvSpPr>
            <p:cNvPr id="33" name="Oval 96"/>
            <p:cNvSpPr>
              <a:spLocks noChangeAspect="1"/>
            </p:cNvSpPr>
            <p:nvPr/>
          </p:nvSpPr>
          <p:spPr>
            <a:xfrm>
              <a:off x="2704681" y="2870406"/>
              <a:ext cx="648499" cy="649042"/>
            </a:xfrm>
            <a:prstGeom prst="ellipse">
              <a:avLst/>
            </a:prstGeom>
            <a:solidFill>
              <a:srgbClr val="FFFFFF"/>
            </a:solidFill>
            <a:ln w="19050" cap="flat" cmpd="sng" algn="ctr">
              <a:noFill/>
              <a:prstDash val="solid"/>
            </a:ln>
            <a:effectLst/>
          </p:spPr>
          <p:txBody>
            <a:bodyPr rtlCol="0" anchor="ctr"/>
            <a:lstStyle/>
            <a:p>
              <a:pPr algn="ctr" defTabSz="1374775">
                <a:defRPr/>
              </a:pPr>
              <a:endParaRPr lang="en-US" sz="2200" b="1" kern="0" dirty="0">
                <a:solidFill>
                  <a:srgbClr val="FFFFFF"/>
                </a:solidFill>
                <a:cs typeface="+mn-ea"/>
                <a:sym typeface="+mn-lt"/>
              </a:endParaRPr>
            </a:p>
          </p:txBody>
        </p:sp>
        <p:sp>
          <p:nvSpPr>
            <p:cNvPr id="40" name="Oval 110"/>
            <p:cNvSpPr>
              <a:spLocks noChangeAspect="1"/>
            </p:cNvSpPr>
            <p:nvPr/>
          </p:nvSpPr>
          <p:spPr>
            <a:xfrm>
              <a:off x="2779508" y="2945296"/>
              <a:ext cx="498845" cy="499263"/>
            </a:xfrm>
            <a:prstGeom prst="ellipse">
              <a:avLst/>
            </a:prstGeom>
            <a:solidFill>
              <a:srgbClr val="C00000"/>
            </a:solidFill>
            <a:ln w="19050" cap="flat" cmpd="sng" algn="ctr">
              <a:noFill/>
              <a:prstDash val="solid"/>
            </a:ln>
            <a:effectLst/>
          </p:spPr>
          <p:txBody>
            <a:bodyPr rtlCol="0" anchor="ctr"/>
            <a:lstStyle/>
            <a:p>
              <a:pPr algn="ctr" defTabSz="1374775">
                <a:defRPr/>
              </a:pPr>
              <a:r>
                <a:rPr lang="en-US" sz="2200" b="1" kern="0" dirty="0">
                  <a:solidFill>
                    <a:srgbClr val="FFFFFF"/>
                  </a:solidFill>
                  <a:cs typeface="+mn-ea"/>
                  <a:sym typeface="+mn-lt"/>
                </a:rPr>
                <a:t>04</a:t>
              </a:r>
            </a:p>
          </p:txBody>
        </p:sp>
      </p:grpSp>
      <p:sp>
        <p:nvSpPr>
          <p:cNvPr id="41" name="TextBox 40"/>
          <p:cNvSpPr txBox="1"/>
          <p:nvPr/>
        </p:nvSpPr>
        <p:spPr>
          <a:xfrm>
            <a:off x="6760355" y="119602"/>
            <a:ext cx="5254219" cy="584775"/>
          </a:xfrm>
          <a:prstGeom prst="rect">
            <a:avLst/>
          </a:prstGeom>
          <a:noFill/>
        </p:spPr>
        <p:txBody>
          <a:bodyPr wrap="square" rtlCol="0">
            <a:spAutoFit/>
          </a:bodyPr>
          <a:lstStyle/>
          <a:p>
            <a:pPr algn="r"/>
            <a:r>
              <a:rPr lang="zh-CN" altLang="en-US" sz="3200" dirty="0">
                <a:latin typeface="华文新魏" panose="02010800040101010101" pitchFamily="2" charset="-122"/>
                <a:ea typeface="华文新魏" panose="02010800040101010101" pitchFamily="2" charset="-122"/>
              </a:rPr>
              <a:t>新式思想兴起与传播</a:t>
            </a:r>
          </a:p>
        </p:txBody>
      </p:sp>
    </p:spTree>
    <p:extLst>
      <p:ext uri="{BB962C8B-B14F-4D97-AF65-F5344CB8AC3E}">
        <p14:creationId xmlns:p14="http://schemas.microsoft.com/office/powerpoint/2010/main" val="3919089448"/>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linds(horizont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par>
                                <p:cTn id="30" presetID="3"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linds(horizontal)">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linds(horizontal)">
                                      <p:cBhvr>
                                        <p:cTn id="43" dur="500"/>
                                        <p:tgtEl>
                                          <p:spTgt spid="39"/>
                                        </p:tgtEl>
                                      </p:cBhvr>
                                    </p:animEffect>
                                  </p:childTnLst>
                                </p:cTn>
                              </p:par>
                              <p:par>
                                <p:cTn id="44" presetID="3" presetClass="entr" presetSubtype="1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9" grpId="0" bldLvl="0" animBg="1"/>
      <p:bldP spid="36" grpId="0"/>
      <p:bldP spid="37" grpId="0"/>
      <p:bldP spid="38" grpId="0"/>
      <p:bldP spid="3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970915" y="1113790"/>
            <a:ext cx="7324725" cy="521970"/>
          </a:xfrm>
          <a:prstGeom prst="rect">
            <a:avLst/>
          </a:prstGeom>
          <a:noFill/>
          <a:ln w="9525">
            <a:noFill/>
            <a:miter lim="800000"/>
          </a:ln>
        </p:spPr>
        <p:txBody>
          <a:bodyPr wrap="square">
            <a:spAutoFit/>
          </a:bodyPr>
          <a:lstStyle/>
          <a:p>
            <a:pPr algn="l"/>
            <a:r>
              <a:rPr lang="zh-CN" altLang="en-US" sz="2800" dirty="0">
                <a:solidFill>
                  <a:schemeClr val="tx1"/>
                </a:solidFill>
                <a:latin typeface="宋体" panose="02010600030101010101" pitchFamily="2" charset="-122"/>
                <a:ea typeface="宋体" panose="02010600030101010101" pitchFamily="2" charset="-122"/>
              </a:rPr>
              <a:t>马克思主义开始流传的时间：五四运动前后</a:t>
            </a:r>
          </a:p>
        </p:txBody>
      </p:sp>
      <p:sp>
        <p:nvSpPr>
          <p:cNvPr id="19487" name="TextBox 4"/>
          <p:cNvSpPr txBox="1">
            <a:spLocks noChangeArrowheads="1"/>
          </p:cNvSpPr>
          <p:nvPr/>
        </p:nvSpPr>
        <p:spPr bwMode="auto">
          <a:xfrm>
            <a:off x="1046480" y="4008120"/>
            <a:ext cx="2032000" cy="369888"/>
          </a:xfrm>
          <a:prstGeom prst="rect">
            <a:avLst/>
          </a:prstGeom>
          <a:noFill/>
          <a:ln w="9525">
            <a:noFill/>
            <a:miter lim="800000"/>
          </a:ln>
        </p:spPr>
        <p:txBody>
          <a:bodyPr>
            <a:spAutoFit/>
          </a:bodyPr>
          <a:lstStyle/>
          <a:p>
            <a:endParaRPr lang="zh-CN" altLang="en-US"/>
          </a:p>
        </p:txBody>
      </p:sp>
      <p:sp>
        <p:nvSpPr>
          <p:cNvPr id="14369" name="TextBox 5"/>
          <p:cNvSpPr txBox="1">
            <a:spLocks noChangeArrowheads="1"/>
          </p:cNvSpPr>
          <p:nvPr/>
        </p:nvSpPr>
        <p:spPr bwMode="auto">
          <a:xfrm>
            <a:off x="1616075" y="4206875"/>
            <a:ext cx="1607820" cy="460375"/>
          </a:xfrm>
          <a:prstGeom prst="rect">
            <a:avLst/>
          </a:prstGeom>
          <a:noFill/>
          <a:ln w="9525">
            <a:noFill/>
            <a:miter lim="800000"/>
          </a:ln>
        </p:spPr>
        <p:txBody>
          <a:bodyPr wrap="square">
            <a:spAutoFit/>
          </a:bodyPr>
          <a:lstStyle/>
          <a:p>
            <a:r>
              <a:rPr lang="zh-CN" altLang="en-US" sz="2400">
                <a:latin typeface="宋体" panose="02010600030101010101" pitchFamily="2" charset="-122"/>
                <a:ea typeface="宋体" panose="02010600030101010101" pitchFamily="2" charset="-122"/>
              </a:rPr>
              <a:t>李大钊</a:t>
            </a:r>
            <a:endParaRPr lang="zh-CN" altLang="en-US" sz="2400" b="1">
              <a:latin typeface="宋体" panose="02010600030101010101" pitchFamily="2" charset="-122"/>
              <a:ea typeface="宋体" panose="02010600030101010101" pitchFamily="2" charset="-122"/>
            </a:endParaRPr>
          </a:p>
        </p:txBody>
      </p:sp>
      <p:sp>
        <p:nvSpPr>
          <p:cNvPr id="14374" name="TextBox 10"/>
          <p:cNvSpPr txBox="1">
            <a:spLocks noChangeArrowheads="1"/>
          </p:cNvSpPr>
          <p:nvPr/>
        </p:nvSpPr>
        <p:spPr bwMode="auto">
          <a:xfrm>
            <a:off x="5510530" y="4197350"/>
            <a:ext cx="1137920" cy="460375"/>
          </a:xfrm>
          <a:prstGeom prst="rect">
            <a:avLst/>
          </a:prstGeom>
          <a:noFill/>
          <a:ln w="9525">
            <a:noFill/>
            <a:miter lim="800000"/>
          </a:ln>
        </p:spPr>
        <p:txBody>
          <a:bodyPr wrap="square">
            <a:spAutoFit/>
          </a:bodyPr>
          <a:lstStyle/>
          <a:p>
            <a:r>
              <a:rPr lang="zh-CN" altLang="en-US" sz="2400">
                <a:latin typeface="宋体" panose="02010600030101010101" pitchFamily="2" charset="-122"/>
                <a:ea typeface="宋体" panose="02010600030101010101" pitchFamily="2" charset="-122"/>
              </a:rPr>
              <a:t>陈独秀</a:t>
            </a:r>
            <a:endParaRPr lang="zh-CN" altLang="en-US" sz="2400" b="1">
              <a:latin typeface="宋体" panose="02010600030101010101" pitchFamily="2" charset="-122"/>
              <a:ea typeface="宋体" panose="02010600030101010101" pitchFamily="2" charset="-122"/>
            </a:endParaRPr>
          </a:p>
        </p:txBody>
      </p:sp>
      <p:pic>
        <p:nvPicPr>
          <p:cNvPr id="18" name="图片 17" descr="李大钊.jpg"/>
          <p:cNvPicPr>
            <a:picLocks noChangeAspect="1"/>
          </p:cNvPicPr>
          <p:nvPr/>
        </p:nvPicPr>
        <p:blipFill>
          <a:blip r:embed="rId2" cstate="print"/>
          <a:stretch>
            <a:fillRect/>
          </a:stretch>
        </p:blipFill>
        <p:spPr>
          <a:xfrm>
            <a:off x="1046480" y="2027555"/>
            <a:ext cx="2999105" cy="2179320"/>
          </a:xfrm>
          <a:prstGeom prst="flowChartAlternateProcess">
            <a:avLst/>
          </a:prstGeom>
        </p:spPr>
      </p:pic>
      <p:pic>
        <p:nvPicPr>
          <p:cNvPr id="19" name="图片 18" descr="陈独秀.png"/>
          <p:cNvPicPr>
            <a:picLocks noChangeAspect="1"/>
          </p:cNvPicPr>
          <p:nvPr/>
        </p:nvPicPr>
        <p:blipFill>
          <a:blip r:embed="rId3" cstate="print"/>
          <a:stretch>
            <a:fillRect/>
          </a:stretch>
        </p:blipFill>
        <p:spPr>
          <a:xfrm>
            <a:off x="5081905" y="2027555"/>
            <a:ext cx="1774825" cy="2169795"/>
          </a:xfrm>
          <a:prstGeom prst="flowChartAlternateProcess">
            <a:avLst/>
          </a:prstGeom>
        </p:spPr>
      </p:pic>
      <p:pic>
        <p:nvPicPr>
          <p:cNvPr id="2" name="图片 1" descr="马克思主义研究会.png"/>
          <p:cNvPicPr>
            <a:picLocks noChangeAspect="1"/>
          </p:cNvPicPr>
          <p:nvPr/>
        </p:nvPicPr>
        <p:blipFill>
          <a:blip r:embed="rId4" cstate="print"/>
          <a:stretch>
            <a:fillRect/>
          </a:stretch>
        </p:blipFill>
        <p:spPr>
          <a:xfrm>
            <a:off x="8015605" y="2027555"/>
            <a:ext cx="3020060" cy="2128520"/>
          </a:xfrm>
          <a:prstGeom prst="flowChartAlternateProcess">
            <a:avLst/>
          </a:prstGeom>
        </p:spPr>
      </p:pic>
      <p:sp>
        <p:nvSpPr>
          <p:cNvPr id="3" name="文本框 2"/>
          <p:cNvSpPr txBox="1"/>
          <p:nvPr/>
        </p:nvSpPr>
        <p:spPr>
          <a:xfrm>
            <a:off x="8152765" y="4156075"/>
            <a:ext cx="2882900"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rPr>
              <a:t>马克思主义研究会</a:t>
            </a:r>
          </a:p>
        </p:txBody>
      </p:sp>
      <p:sp>
        <p:nvSpPr>
          <p:cNvPr id="14" name="文本框 13"/>
          <p:cNvSpPr txBox="1"/>
          <p:nvPr/>
        </p:nvSpPr>
        <p:spPr>
          <a:xfrm>
            <a:off x="1149351" y="5227320"/>
            <a:ext cx="10553700" cy="645160"/>
          </a:xfrm>
          <a:prstGeom prst="rect">
            <a:avLst/>
          </a:prstGeom>
          <a:noFill/>
        </p:spPr>
        <p:txBody>
          <a:bodyPr wrap="none" rtlCol="0">
            <a:spAutoFit/>
          </a:bodyPr>
          <a:lstStyle/>
          <a:p>
            <a:pPr algn="ctr"/>
            <a:r>
              <a:rPr lang="zh-CN" altLang="en-US" sz="2800" dirty="0">
                <a:solidFill>
                  <a:schemeClr val="tx1"/>
                </a:solidFill>
                <a:latin typeface="宋体" panose="02010600030101010101" pitchFamily="2" charset="-122"/>
                <a:ea typeface="宋体" panose="02010600030101010101" pitchFamily="2" charset="-122"/>
                <a:sym typeface="+mn-ea"/>
              </a:rPr>
              <a:t>马克思主义的广泛传播，为中国共产党的诞生奠定了</a:t>
            </a:r>
            <a:r>
              <a:rPr lang="zh-CN" altLang="en-US" sz="3600" b="1" dirty="0">
                <a:solidFill>
                  <a:srgbClr val="C00000"/>
                </a:solidFill>
                <a:latin typeface="宋体" panose="02010600030101010101" pitchFamily="2" charset="-122"/>
                <a:ea typeface="宋体" panose="02010600030101010101" pitchFamily="2" charset="-122"/>
                <a:sym typeface="+mn-ea"/>
              </a:rPr>
              <a:t>思想基础</a:t>
            </a:r>
            <a:r>
              <a:rPr lang="zh-CN" altLang="en-US" sz="2800" dirty="0">
                <a:solidFill>
                  <a:schemeClr val="bg1"/>
                </a:solidFill>
                <a:latin typeface="宋体" panose="02010600030101010101" pitchFamily="2" charset="-122"/>
                <a:ea typeface="宋体" panose="02010600030101010101" pitchFamily="2" charset="-122"/>
                <a:sym typeface="+mn-ea"/>
              </a:rPr>
              <a:t>。</a:t>
            </a:r>
            <a:endParaRPr lang="zh-CN" altLang="en-US" sz="2800">
              <a:latin typeface="宋体" panose="02010600030101010101" pitchFamily="2" charset="-122"/>
              <a:ea typeface="宋体" panose="02010600030101010101" pitchFamily="2" charset="-122"/>
            </a:endParaRPr>
          </a:p>
        </p:txBody>
      </p:sp>
      <p:sp>
        <p:nvSpPr>
          <p:cNvPr id="21" name="TextBox 20"/>
          <p:cNvSpPr txBox="1"/>
          <p:nvPr/>
        </p:nvSpPr>
        <p:spPr>
          <a:xfrm>
            <a:off x="6760355" y="119602"/>
            <a:ext cx="5254219" cy="584775"/>
          </a:xfrm>
          <a:prstGeom prst="rect">
            <a:avLst/>
          </a:prstGeom>
          <a:noFill/>
        </p:spPr>
        <p:txBody>
          <a:bodyPr wrap="square" rtlCol="0">
            <a:spAutoFit/>
          </a:bodyPr>
          <a:lstStyle/>
          <a:p>
            <a:pPr algn="r"/>
            <a:r>
              <a:rPr lang="zh-CN" altLang="en-US" sz="3200" dirty="0">
                <a:latin typeface="华文新魏" panose="02010800040101010101" pitchFamily="2" charset="-122"/>
                <a:ea typeface="华文新魏" panose="02010800040101010101" pitchFamily="2" charset="-122"/>
              </a:rPr>
              <a:t>新式思想兴起与传播</a:t>
            </a:r>
          </a:p>
        </p:txBody>
      </p:sp>
    </p:spTree>
    <p:extLst>
      <p:ext uri="{BB962C8B-B14F-4D97-AF65-F5344CB8AC3E}">
        <p14:creationId xmlns:p14="http://schemas.microsoft.com/office/powerpoint/2010/main" val="46157030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69"/>
                                        </p:tgtEl>
                                        <p:attrNameLst>
                                          <p:attrName>style.visibility</p:attrName>
                                        </p:attrNameLst>
                                      </p:cBhvr>
                                      <p:to>
                                        <p:strVal val="visible"/>
                                      </p:to>
                                    </p:set>
                                    <p:anim calcmode="lin" valueType="num">
                                      <p:cBhvr additive="base">
                                        <p:cTn id="19" dur="500" fill="hold"/>
                                        <p:tgtEl>
                                          <p:spTgt spid="14369"/>
                                        </p:tgtEl>
                                        <p:attrNameLst>
                                          <p:attrName>ppt_x</p:attrName>
                                        </p:attrNameLst>
                                      </p:cBhvr>
                                      <p:tavLst>
                                        <p:tav tm="0">
                                          <p:val>
                                            <p:strVal val="#ppt_x"/>
                                          </p:val>
                                        </p:tav>
                                        <p:tav tm="100000">
                                          <p:val>
                                            <p:strVal val="#ppt_x"/>
                                          </p:val>
                                        </p:tav>
                                      </p:tavLst>
                                    </p:anim>
                                    <p:anim calcmode="lin" valueType="num">
                                      <p:cBhvr additive="base">
                                        <p:cTn id="20" dur="500" fill="hold"/>
                                        <p:tgtEl>
                                          <p:spTgt spid="143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4374"/>
                                        </p:tgtEl>
                                        <p:attrNameLst>
                                          <p:attrName>style.visibility</p:attrName>
                                        </p:attrNameLst>
                                      </p:cBhvr>
                                      <p:to>
                                        <p:strVal val="visible"/>
                                      </p:to>
                                    </p:set>
                                    <p:animEffect transition="in" filter="checkerboard(across)">
                                      <p:cBhvr>
                                        <p:cTn id="31" dur="500"/>
                                        <p:tgtEl>
                                          <p:spTgt spid="1437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9" grpId="0"/>
      <p:bldP spid="14374" grpId="0"/>
      <p:bldP spid="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PRESET_TEXT" val="点击输入正文"/>
  <p:tag name="KSO_WM_UNIT_NOCLEAR" val="0"/>
  <p:tag name="KSO_WM_UNIT_SHOW_EDIT_AREA_INDICATION" val="1"/>
  <p:tag name="KSO_WM_UNIT_VALUE" val="564"/>
  <p:tag name="KSO_WM_UNIT_HIGHLIGHT" val="0"/>
  <p:tag name="KSO_WM_UNIT_COMPATIBLE" val="0"/>
  <p:tag name="KSO_WM_UNIT_DIAGRAM_ISNUMVISUAL" val="0"/>
  <p:tag name="KSO_WM_UNIT_DIAGRAM_ISREFERUNIT" val="0"/>
  <p:tag name="KSO_WM_UNIT_TYPE" val="f"/>
  <p:tag name="KSO_WM_UNIT_INDEX" val="1"/>
  <p:tag name="KSO_WM_UNIT_ID" val="diagram20200864_1*f*1"/>
  <p:tag name="KSO_WM_TEMPLATE_CATEGORY" val="diagram"/>
  <p:tag name="KSO_WM_TEMPLATE_INDEX" val="20200864"/>
  <p:tag name="KSO_WM_UNIT_LAYERLEVEL" val="1"/>
  <p:tag name="KSO_WM_TAG_VERSION" val="1.0"/>
  <p:tag name="KSO_WM_BEAUTIFY_FLAG" val="#wm#"/>
  <p:tag name="KSO_WM_UNIT_DEFAULT_FONT" val="14;18;2"/>
  <p:tag name="KSO_WM_UNIT_BLOCK" val="0"/>
  <p:tag name="KSO_WM_UNIT_PLACING_PICTURE_MD4" val="0"/>
</p:tagLst>
</file>

<file path=ppt/tags/tag12.xml><?xml version="1.0" encoding="utf-8"?>
<p:tagLst xmlns:a="http://schemas.openxmlformats.org/drawingml/2006/main" xmlns:r="http://schemas.openxmlformats.org/officeDocument/2006/relationships" xmlns:p="http://schemas.openxmlformats.org/presentationml/2006/main">
  <p:tag name="KSO_WM_UNIT_PRESET_TEXT" val="第一小节"/>
  <p:tag name="KSO_WM_UNIT_NOCLEAR" val="0"/>
  <p:tag name="KSO_WM_UNIT_VALUE" val="5"/>
  <p:tag name="KSO_WM_UNIT_HIGHLIGHT" val="0"/>
  <p:tag name="KSO_WM_UNIT_COMPATIBLE" val="0"/>
  <p:tag name="KSO_WM_UNIT_DIAGRAM_ISNUMVISUAL" val="0"/>
  <p:tag name="KSO_WM_UNIT_DIAGRAM_ISREFERUNIT" val="0"/>
  <p:tag name="KSO_WM_UNIT_TYPE" val="e"/>
  <p:tag name="KSO_WM_UNIT_INDEX" val="1"/>
  <p:tag name="KSO_WM_UNIT_ID" val="custom20200259_7*e*1"/>
  <p:tag name="KSO_WM_TEMPLATE_CATEGORY" val="custom"/>
  <p:tag name="KSO_WM_TEMPLATE_INDEX" val="20200259"/>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MH" val="20161208160551"/>
  <p:tag name="MH_LIBRARY" val="GRAPHIC"/>
  <p:tag name="MH_TYPE" val="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208160551"/>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208160551"/>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208160551"/>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208160551"/>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K_DARK_LIGHT" val="2"/>
  <p:tag name="KSO_WM_SLIDE_BACKGROUND_TYPE" val="frame"/>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26.xml><?xml version="1.0" encoding="utf-8"?>
<p:tagLst xmlns:a="http://schemas.openxmlformats.org/drawingml/2006/main" xmlns:r="http://schemas.openxmlformats.org/officeDocument/2006/relationships"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K_DARK_LIGHT" val="2"/>
  <p:tag name="KSO_WM_SLIDE_BACKGROUND_TYPE" val="frame"/>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28.xml><?xml version="1.0" encoding="utf-8"?>
<p:tagLst xmlns:a="http://schemas.openxmlformats.org/drawingml/2006/main" xmlns:r="http://schemas.openxmlformats.org/officeDocument/2006/relationships"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K_DARK_LIGHT" val="2"/>
  <p:tag name="KSO_WM_SLIDE_BACKGROUND_TYPE" val="frame"/>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31.xml><?xml version="1.0" encoding="utf-8"?>
<p:tagLst xmlns:a="http://schemas.openxmlformats.org/drawingml/2006/main" xmlns:r="http://schemas.openxmlformats.org/officeDocument/2006/relationships"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K_DARK_LIGHT" val="2"/>
  <p:tag name="KSO_WM_SLIDE_BACKGROUND_TYPE" val="frame"/>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33.xml><?xml version="1.0" encoding="utf-8"?>
<p:tagLst xmlns:a="http://schemas.openxmlformats.org/drawingml/2006/main" xmlns:r="http://schemas.openxmlformats.org/officeDocument/2006/relationships"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K_DARK_LIGHT" val="2"/>
  <p:tag name="KSO_WM_SLIDE_BACKGROUND_TYPE" val="frame"/>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xml><?xml version="1.0" encoding="utf-8"?>
<p:tagLst xmlns:a="http://schemas.openxmlformats.org/drawingml/2006/main" xmlns:r="http://schemas.openxmlformats.org/officeDocument/2006/relationships"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K_DARK_LIGHT" val="2"/>
  <p:tag name="KSO_WM_SLIDE_BACKGROUND_TYPE" val="frame"/>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noFill/>
        <a:noFill/>
        <a:no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3816</TotalTime>
  <Words>2699</Words>
  <Application>Microsoft Office PowerPoint</Application>
  <PresentationFormat>自定义</PresentationFormat>
  <Paragraphs>229</Paragraphs>
  <Slides>31</Slides>
  <Notes>4</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HUNNU</cp:lastModifiedBy>
  <cp:revision>222</cp:revision>
  <dcterms:created xsi:type="dcterms:W3CDTF">2019-12-06T12:08:00Z</dcterms:created>
  <dcterms:modified xsi:type="dcterms:W3CDTF">2020-12-21T00:52:10Z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