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3.xml" ContentType="application/vnd.openxmlformats-officedocument.presentationml.tags+xml"/>
  <Override PartName="/ppt/notesSlides/notesSlide25.xml" ContentType="application/vnd.openxmlformats-officedocument.presentationml.notesSlide+xml"/>
  <Override PartName="/ppt/tags/tag5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30.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31.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8"/>
  </p:notesMasterIdLst>
  <p:handoutMasterIdLst>
    <p:handoutMasterId r:id="rId69"/>
  </p:handoutMasterIdLst>
  <p:sldIdLst>
    <p:sldId id="677" r:id="rId2"/>
    <p:sldId id="678" r:id="rId3"/>
    <p:sldId id="679" r:id="rId4"/>
    <p:sldId id="378" r:id="rId5"/>
    <p:sldId id="680" r:id="rId6"/>
    <p:sldId id="681" r:id="rId7"/>
    <p:sldId id="682" r:id="rId8"/>
    <p:sldId id="683" r:id="rId9"/>
    <p:sldId id="684" r:id="rId10"/>
    <p:sldId id="685" r:id="rId11"/>
    <p:sldId id="686" r:id="rId12"/>
    <p:sldId id="687" r:id="rId13"/>
    <p:sldId id="688" r:id="rId14"/>
    <p:sldId id="689" r:id="rId15"/>
    <p:sldId id="690" r:id="rId16"/>
    <p:sldId id="691" r:id="rId17"/>
    <p:sldId id="692" r:id="rId18"/>
    <p:sldId id="693" r:id="rId19"/>
    <p:sldId id="694" r:id="rId20"/>
    <p:sldId id="695" r:id="rId21"/>
    <p:sldId id="696" r:id="rId22"/>
    <p:sldId id="697" r:id="rId23"/>
    <p:sldId id="698" r:id="rId24"/>
    <p:sldId id="699" r:id="rId25"/>
    <p:sldId id="700" r:id="rId26"/>
    <p:sldId id="701" r:id="rId27"/>
    <p:sldId id="702" r:id="rId28"/>
    <p:sldId id="703" r:id="rId29"/>
    <p:sldId id="704" r:id="rId30"/>
    <p:sldId id="705" r:id="rId31"/>
    <p:sldId id="706" r:id="rId32"/>
    <p:sldId id="707" r:id="rId33"/>
    <p:sldId id="708" r:id="rId34"/>
    <p:sldId id="709" r:id="rId35"/>
    <p:sldId id="710" r:id="rId36"/>
    <p:sldId id="711" r:id="rId37"/>
    <p:sldId id="712" r:id="rId38"/>
    <p:sldId id="713" r:id="rId39"/>
    <p:sldId id="714" r:id="rId40"/>
    <p:sldId id="715" r:id="rId41"/>
    <p:sldId id="716" r:id="rId42"/>
    <p:sldId id="717" r:id="rId43"/>
    <p:sldId id="719" r:id="rId44"/>
    <p:sldId id="720" r:id="rId45"/>
    <p:sldId id="721" r:id="rId46"/>
    <p:sldId id="722" r:id="rId47"/>
    <p:sldId id="723" r:id="rId48"/>
    <p:sldId id="724" r:id="rId49"/>
    <p:sldId id="725" r:id="rId50"/>
    <p:sldId id="726" r:id="rId51"/>
    <p:sldId id="727" r:id="rId52"/>
    <p:sldId id="728" r:id="rId53"/>
    <p:sldId id="729" r:id="rId54"/>
    <p:sldId id="730" r:id="rId55"/>
    <p:sldId id="731" r:id="rId56"/>
    <p:sldId id="732" r:id="rId57"/>
    <p:sldId id="733" r:id="rId58"/>
    <p:sldId id="734" r:id="rId59"/>
    <p:sldId id="735" r:id="rId60"/>
    <p:sldId id="736" r:id="rId61"/>
    <p:sldId id="737" r:id="rId62"/>
    <p:sldId id="738" r:id="rId63"/>
    <p:sldId id="739" r:id="rId64"/>
    <p:sldId id="740" r:id="rId65"/>
    <p:sldId id="741" r:id="rId66"/>
    <p:sldId id="742" r:id="rId67"/>
  </p:sldIdLst>
  <p:sldSz cx="12192000" cy="6858000"/>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319" userDrawn="1">
          <p15:clr>
            <a:srgbClr val="A4A3A4"/>
          </p15:clr>
        </p15:guide>
        <p15:guide id="2" pos="3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93F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86347" autoAdjust="0"/>
  </p:normalViewPr>
  <p:slideViewPr>
    <p:cSldViewPr snapToGrid="0">
      <p:cViewPr>
        <p:scale>
          <a:sx n="70" d="100"/>
          <a:sy n="70" d="100"/>
        </p:scale>
        <p:origin x="-720" y="-120"/>
      </p:cViewPr>
      <p:guideLst>
        <p:guide orient="horz" pos="2319"/>
        <p:guide pos="3908"/>
      </p:guideLst>
    </p:cSldViewPr>
  </p:slideViewPr>
  <p:outlineViewPr>
    <p:cViewPr>
      <p:scale>
        <a:sx n="33" d="100"/>
        <a:sy n="33" d="100"/>
      </p:scale>
      <p:origin x="0" y="1122"/>
    </p:cViewPr>
  </p:outlin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pPr/>
              <a:t>2021/1/15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pPr/>
              <a:t>‹#›</a:t>
            </a:fld>
            <a:endParaRPr lang="zh-CN" altLang="en-US"/>
          </a:p>
        </p:txBody>
      </p:sp>
    </p:spTree>
    <p:extLst>
      <p:ext uri="{BB962C8B-B14F-4D97-AF65-F5344CB8AC3E}">
        <p14:creationId xmlns:p14="http://schemas.microsoft.com/office/powerpoint/2010/main" val="564438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A52D7-37C7-4B7E-BB41-86D5B57F0E08}" type="datetimeFigureOut">
              <a:rPr lang="zh-CN" altLang="en-US" smtClean="0"/>
              <a:pPr/>
              <a:t>2021/1/15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F094-A864-49B8-A335-02B1F339DA05}" type="slidenum">
              <a:rPr lang="zh-CN" altLang="en-US" smtClean="0"/>
              <a:pPr/>
              <a:t>‹#›</a:t>
            </a:fld>
            <a:endParaRPr lang="zh-CN" altLang="en-US"/>
          </a:p>
        </p:txBody>
      </p:sp>
    </p:spTree>
    <p:extLst>
      <p:ext uri="{BB962C8B-B14F-4D97-AF65-F5344CB8AC3E}">
        <p14:creationId xmlns:p14="http://schemas.microsoft.com/office/powerpoint/2010/main" val="378921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41</a:t>
            </a:fld>
            <a:endParaRPr lang="zh-CN" altLang="en-US"/>
          </a:p>
        </p:txBody>
      </p:sp>
    </p:spTree>
    <p:extLst>
      <p:ext uri="{BB962C8B-B14F-4D97-AF65-F5344CB8AC3E}">
        <p14:creationId xmlns:p14="http://schemas.microsoft.com/office/powerpoint/2010/main" val="3353454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42</a:t>
            </a:fld>
            <a:endParaRPr lang="zh-CN" altLang="en-US"/>
          </a:p>
        </p:txBody>
      </p:sp>
    </p:spTree>
    <p:extLst>
      <p:ext uri="{BB962C8B-B14F-4D97-AF65-F5344CB8AC3E}">
        <p14:creationId xmlns:p14="http://schemas.microsoft.com/office/powerpoint/2010/main" val="1307696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43</a:t>
            </a:fld>
            <a:endParaRPr lang="zh-CN" altLang="en-US"/>
          </a:p>
        </p:txBody>
      </p:sp>
    </p:spTree>
    <p:extLst>
      <p:ext uri="{BB962C8B-B14F-4D97-AF65-F5344CB8AC3E}">
        <p14:creationId xmlns:p14="http://schemas.microsoft.com/office/powerpoint/2010/main" val="1059281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44</a:t>
            </a:fld>
            <a:endParaRPr lang="zh-CN" altLang="en-US"/>
          </a:p>
        </p:txBody>
      </p:sp>
    </p:spTree>
    <p:extLst>
      <p:ext uri="{BB962C8B-B14F-4D97-AF65-F5344CB8AC3E}">
        <p14:creationId xmlns:p14="http://schemas.microsoft.com/office/powerpoint/2010/main" val="3361993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45</a:t>
            </a:fld>
            <a:endParaRPr lang="zh-CN" altLang="en-US"/>
          </a:p>
        </p:txBody>
      </p:sp>
    </p:spTree>
    <p:extLst>
      <p:ext uri="{BB962C8B-B14F-4D97-AF65-F5344CB8AC3E}">
        <p14:creationId xmlns:p14="http://schemas.microsoft.com/office/powerpoint/2010/main" val="222727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46</a:t>
            </a:fld>
            <a:endParaRPr lang="zh-CN" altLang="en-US"/>
          </a:p>
        </p:txBody>
      </p:sp>
    </p:spTree>
    <p:extLst>
      <p:ext uri="{BB962C8B-B14F-4D97-AF65-F5344CB8AC3E}">
        <p14:creationId xmlns:p14="http://schemas.microsoft.com/office/powerpoint/2010/main" val="3542146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47</a:t>
            </a:fld>
            <a:endParaRPr lang="zh-CN" altLang="en-US"/>
          </a:p>
        </p:txBody>
      </p:sp>
    </p:spTree>
    <p:extLst>
      <p:ext uri="{BB962C8B-B14F-4D97-AF65-F5344CB8AC3E}">
        <p14:creationId xmlns:p14="http://schemas.microsoft.com/office/powerpoint/2010/main" val="948552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48</a:t>
            </a:fld>
            <a:endParaRPr lang="zh-CN" altLang="en-US"/>
          </a:p>
        </p:txBody>
      </p:sp>
    </p:spTree>
    <p:extLst>
      <p:ext uri="{BB962C8B-B14F-4D97-AF65-F5344CB8AC3E}">
        <p14:creationId xmlns:p14="http://schemas.microsoft.com/office/powerpoint/2010/main" val="574864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49</a:t>
            </a:fld>
            <a:endParaRPr lang="zh-CN" altLang="en-US"/>
          </a:p>
        </p:txBody>
      </p:sp>
    </p:spTree>
    <p:extLst>
      <p:ext uri="{BB962C8B-B14F-4D97-AF65-F5344CB8AC3E}">
        <p14:creationId xmlns:p14="http://schemas.microsoft.com/office/powerpoint/2010/main" val="3515558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50</a:t>
            </a:fld>
            <a:endParaRPr lang="zh-CN" altLang="en-US"/>
          </a:p>
        </p:txBody>
      </p:sp>
    </p:spTree>
    <p:extLst>
      <p:ext uri="{BB962C8B-B14F-4D97-AF65-F5344CB8AC3E}">
        <p14:creationId xmlns:p14="http://schemas.microsoft.com/office/powerpoint/2010/main" val="4183299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5E7C16-16EB-45EC-96F4-5B555DBEB0C0}" type="slidenum">
              <a:rPr lang="zh-CN" altLang="en-US" smtClean="0"/>
              <a:pPr/>
              <a:t>4</a:t>
            </a:fld>
            <a:endParaRPr lang="zh-CN" altLang="en-US"/>
          </a:p>
        </p:txBody>
      </p:sp>
    </p:spTree>
    <p:extLst>
      <p:ext uri="{BB962C8B-B14F-4D97-AF65-F5344CB8AC3E}">
        <p14:creationId xmlns:p14="http://schemas.microsoft.com/office/powerpoint/2010/main" val="1621078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51</a:t>
            </a:fld>
            <a:endParaRPr lang="zh-CN" altLang="en-US"/>
          </a:p>
        </p:txBody>
      </p:sp>
    </p:spTree>
    <p:extLst>
      <p:ext uri="{BB962C8B-B14F-4D97-AF65-F5344CB8AC3E}">
        <p14:creationId xmlns:p14="http://schemas.microsoft.com/office/powerpoint/2010/main" val="3815307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52</a:t>
            </a:fld>
            <a:endParaRPr lang="zh-CN" altLang="en-US"/>
          </a:p>
        </p:txBody>
      </p:sp>
    </p:spTree>
    <p:extLst>
      <p:ext uri="{BB962C8B-B14F-4D97-AF65-F5344CB8AC3E}">
        <p14:creationId xmlns:p14="http://schemas.microsoft.com/office/powerpoint/2010/main" val="4126829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53</a:t>
            </a:fld>
            <a:endParaRPr lang="zh-CN" altLang="en-US"/>
          </a:p>
        </p:txBody>
      </p:sp>
    </p:spTree>
    <p:extLst>
      <p:ext uri="{BB962C8B-B14F-4D97-AF65-F5344CB8AC3E}">
        <p14:creationId xmlns:p14="http://schemas.microsoft.com/office/powerpoint/2010/main" val="3954831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54</a:t>
            </a:fld>
            <a:endParaRPr lang="zh-CN" altLang="en-US"/>
          </a:p>
        </p:txBody>
      </p:sp>
    </p:spTree>
    <p:extLst>
      <p:ext uri="{BB962C8B-B14F-4D97-AF65-F5344CB8AC3E}">
        <p14:creationId xmlns:p14="http://schemas.microsoft.com/office/powerpoint/2010/main" val="3466023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55</a:t>
            </a:fld>
            <a:endParaRPr lang="zh-CN" altLang="en-US"/>
          </a:p>
        </p:txBody>
      </p:sp>
    </p:spTree>
    <p:extLst>
      <p:ext uri="{BB962C8B-B14F-4D97-AF65-F5344CB8AC3E}">
        <p14:creationId xmlns:p14="http://schemas.microsoft.com/office/powerpoint/2010/main" val="1732569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56</a:t>
            </a:fld>
            <a:endParaRPr lang="zh-CN" altLang="en-US"/>
          </a:p>
        </p:txBody>
      </p:sp>
    </p:spTree>
    <p:extLst>
      <p:ext uri="{BB962C8B-B14F-4D97-AF65-F5344CB8AC3E}">
        <p14:creationId xmlns:p14="http://schemas.microsoft.com/office/powerpoint/2010/main" val="994255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58</a:t>
            </a:fld>
            <a:endParaRPr lang="zh-CN" altLang="en-US"/>
          </a:p>
        </p:txBody>
      </p:sp>
    </p:spTree>
    <p:extLst>
      <p:ext uri="{BB962C8B-B14F-4D97-AF65-F5344CB8AC3E}">
        <p14:creationId xmlns:p14="http://schemas.microsoft.com/office/powerpoint/2010/main" val="1203037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59</a:t>
            </a:fld>
            <a:endParaRPr lang="zh-CN" altLang="en-US"/>
          </a:p>
        </p:txBody>
      </p:sp>
    </p:spTree>
    <p:extLst>
      <p:ext uri="{BB962C8B-B14F-4D97-AF65-F5344CB8AC3E}">
        <p14:creationId xmlns:p14="http://schemas.microsoft.com/office/powerpoint/2010/main" val="324588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60</a:t>
            </a:fld>
            <a:endParaRPr lang="zh-CN" altLang="en-US"/>
          </a:p>
        </p:txBody>
      </p:sp>
    </p:spTree>
    <p:extLst>
      <p:ext uri="{BB962C8B-B14F-4D97-AF65-F5344CB8AC3E}">
        <p14:creationId xmlns:p14="http://schemas.microsoft.com/office/powerpoint/2010/main" val="3192262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61</a:t>
            </a:fld>
            <a:endParaRPr lang="zh-CN" altLang="en-US"/>
          </a:p>
        </p:txBody>
      </p:sp>
    </p:spTree>
    <p:extLst>
      <p:ext uri="{BB962C8B-B14F-4D97-AF65-F5344CB8AC3E}">
        <p14:creationId xmlns:p14="http://schemas.microsoft.com/office/powerpoint/2010/main" val="592919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3834D12-C50E-4BBA-B094-18BE2FC64539}" type="slidenum">
              <a:rPr lang="zh-CN" altLang="en-US" smtClean="0"/>
              <a:t>26</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62</a:t>
            </a:fld>
            <a:endParaRPr lang="zh-CN" altLang="en-US"/>
          </a:p>
        </p:txBody>
      </p:sp>
    </p:spTree>
    <p:extLst>
      <p:ext uri="{BB962C8B-B14F-4D97-AF65-F5344CB8AC3E}">
        <p14:creationId xmlns:p14="http://schemas.microsoft.com/office/powerpoint/2010/main" val="1632074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63</a:t>
            </a:fld>
            <a:endParaRPr lang="zh-CN" altLang="en-US"/>
          </a:p>
        </p:txBody>
      </p:sp>
    </p:spTree>
    <p:extLst>
      <p:ext uri="{BB962C8B-B14F-4D97-AF65-F5344CB8AC3E}">
        <p14:creationId xmlns:p14="http://schemas.microsoft.com/office/powerpoint/2010/main" val="2234333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65</a:t>
            </a:fld>
            <a:endParaRPr lang="zh-CN" altLang="en-US"/>
          </a:p>
        </p:txBody>
      </p:sp>
    </p:spTree>
    <p:extLst>
      <p:ext uri="{BB962C8B-B14F-4D97-AF65-F5344CB8AC3E}">
        <p14:creationId xmlns:p14="http://schemas.microsoft.com/office/powerpoint/2010/main" val="3313340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66</a:t>
            </a:fld>
            <a:endParaRPr lang="zh-CN" altLang="en-US"/>
          </a:p>
        </p:txBody>
      </p:sp>
    </p:spTree>
    <p:extLst>
      <p:ext uri="{BB962C8B-B14F-4D97-AF65-F5344CB8AC3E}">
        <p14:creationId xmlns:p14="http://schemas.microsoft.com/office/powerpoint/2010/main" val="3715098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35</a:t>
            </a:fld>
            <a:endParaRPr lang="zh-CN" altLang="en-US"/>
          </a:p>
        </p:txBody>
      </p:sp>
    </p:spTree>
    <p:extLst>
      <p:ext uri="{BB962C8B-B14F-4D97-AF65-F5344CB8AC3E}">
        <p14:creationId xmlns:p14="http://schemas.microsoft.com/office/powerpoint/2010/main" val="1136956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38</a:t>
            </a:fld>
            <a:endParaRPr lang="zh-CN" altLang="en-US"/>
          </a:p>
        </p:txBody>
      </p:sp>
    </p:spTree>
    <p:extLst>
      <p:ext uri="{BB962C8B-B14F-4D97-AF65-F5344CB8AC3E}">
        <p14:creationId xmlns:p14="http://schemas.microsoft.com/office/powerpoint/2010/main" val="1433126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39</a:t>
            </a:fld>
            <a:endParaRPr lang="zh-CN" altLang="en-US"/>
          </a:p>
        </p:txBody>
      </p:sp>
    </p:spTree>
    <p:extLst>
      <p:ext uri="{BB962C8B-B14F-4D97-AF65-F5344CB8AC3E}">
        <p14:creationId xmlns:p14="http://schemas.microsoft.com/office/powerpoint/2010/main" val="1314564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B8272-6A26-4801-B82C-6D815C26FFBD}" type="slidenum">
              <a:rPr lang="zh-CN" altLang="en-US" smtClean="0"/>
              <a:t>40</a:t>
            </a:fld>
            <a:endParaRPr lang="zh-CN" altLang="en-US"/>
          </a:p>
        </p:txBody>
      </p:sp>
    </p:spTree>
    <p:extLst>
      <p:ext uri="{BB962C8B-B14F-4D97-AF65-F5344CB8AC3E}">
        <p14:creationId xmlns:p14="http://schemas.microsoft.com/office/powerpoint/2010/main" val="1643696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直接连接符 21"/>
          <p:cNvSpPr>
            <a:spLocks noChangeShapeType="1"/>
          </p:cNvSpPr>
          <p:nvPr userDrawn="1"/>
        </p:nvSpPr>
        <p:spPr bwMode="auto">
          <a:xfrm>
            <a:off x="56362" y="776747"/>
            <a:ext cx="12135638" cy="0"/>
          </a:xfrm>
          <a:prstGeom prst="line">
            <a:avLst/>
          </a:prstGeom>
          <a:noFill/>
          <a:ln w="28575" cap="flat" cmpd="sng">
            <a:solidFill>
              <a:srgbClr val="263238"/>
            </a:solidFill>
            <a:miter lim="800000"/>
          </a:ln>
          <a:extLst>
            <a:ext uri="{909E8E84-426E-40DD-AFC4-6F175D3DCCD1}">
              <a14:hiddenFill xmlns:a14="http://schemas.microsoft.com/office/drawing/2010/main">
                <a:noFill/>
              </a14:hiddenFill>
            </a:ext>
          </a:extLst>
        </p:spPr>
        <p:txBody>
          <a:bodyPr/>
          <a:lstStyle/>
          <a:p>
            <a:endParaRPr lang="zh-CN" altLang="en-US"/>
          </a:p>
        </p:txBody>
      </p:sp>
      <p:pic>
        <p:nvPicPr>
          <p:cNvPr id="3" name="Picture 2" descr="C:\Users\HUNNU\Desktop\mmexport160090741418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771" y="-63939"/>
            <a:ext cx="1183989" cy="103243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p:cNvSpPr txBox="1"/>
          <p:nvPr userDrawn="1"/>
        </p:nvSpPr>
        <p:spPr>
          <a:xfrm>
            <a:off x="881708" y="105300"/>
            <a:ext cx="3901018" cy="584775"/>
          </a:xfrm>
          <a:prstGeom prst="rect">
            <a:avLst/>
          </a:prstGeom>
          <a:noFill/>
        </p:spPr>
        <p:txBody>
          <a:bodyPr wrap="square" rtlCol="0">
            <a:spAutoFit/>
          </a:bodyPr>
          <a:lstStyle/>
          <a:p>
            <a:r>
              <a:rPr lang="zh-CN" altLang="en-US" sz="3200" b="1" dirty="0" smtClean="0">
                <a:solidFill>
                  <a:schemeClr val="tx1"/>
                </a:solidFill>
                <a:latin typeface="隶书" panose="02010509060101010101" pitchFamily="49" charset="-122"/>
                <a:ea typeface="隶书" panose="02010509060101010101" pitchFamily="49" charset="-122"/>
              </a:rPr>
              <a:t>怀化市铁路第一中学</a:t>
            </a:r>
            <a:endParaRPr lang="zh-CN" altLang="en-US" sz="3200" b="1" dirty="0">
              <a:solidFill>
                <a:schemeClr val="tx1"/>
              </a:solidFill>
              <a:latin typeface="隶书" panose="02010509060101010101" pitchFamily="49" charset="-122"/>
              <a:ea typeface="隶书" panose="02010509060101010101" pitchFamily="49"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vl1pPr>
          </a:lstStyle>
          <a:p>
            <a:fld id="{91F423F7-8EC3-46E9-B63C-F168B82A0C07}" type="datetime1">
              <a:rPr lang="zh-CN" altLang="en-US"/>
              <a:pPr/>
              <a:t>2021/1/15</a:t>
            </a:fld>
            <a:endParaRPr lang="zh-CN" altLang="en-US" sz="1800">
              <a:solidFill>
                <a:schemeClr val="tx1"/>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zh-CN"/>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vl1pPr>
          </a:lstStyle>
          <a:p>
            <a:fld id="{EAA7D9D8-2F79-49CC-8215-262C686D35F0}" type="slidenum">
              <a:rPr lang="zh-CN" altLang="en-US"/>
              <a:pPr/>
              <a:t>‹#›</a:t>
            </a:fld>
            <a:endParaRPr lang="zh-CN" altLang="en-US" sz="180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
  <p:cSld name="1_标题幻灯片">
    <p:spTree>
      <p:nvGrpSpPr>
        <p:cNvPr id="1" name=""/>
        <p:cNvGrpSpPr/>
        <p:nvPr/>
      </p:nvGrpSpPr>
      <p:grpSpPr>
        <a:xfrm>
          <a:off x="0" y="0"/>
          <a:ext cx="0" cy="0"/>
          <a:chOff x="0" y="0"/>
          <a:chExt cx="0" cy="0"/>
        </a:xfrm>
      </p:grpSpPr>
      <p:pic>
        <p:nvPicPr>
          <p:cNvPr id="4" name="图片 5137" descr="开国大典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68550"/>
            <a:ext cx="10704513"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5128"/>
          <p:cNvSpPr>
            <a:spLocks noChangeArrowheads="1"/>
          </p:cNvSpPr>
          <p:nvPr/>
        </p:nvSpPr>
        <p:spPr bwMode="auto">
          <a:xfrm>
            <a:off x="0" y="2060575"/>
            <a:ext cx="12192000" cy="4797425"/>
          </a:xfrm>
          <a:prstGeom prst="rect">
            <a:avLst/>
          </a:prstGeom>
          <a:gradFill rotWithShape="1">
            <a:gsLst>
              <a:gs pos="0">
                <a:schemeClr val="bg1">
                  <a:alpha val="0"/>
                </a:schemeClr>
              </a:gs>
              <a:gs pos="100000">
                <a:srgbClr val="FFFFFF"/>
              </a:gs>
            </a:gsLst>
            <a:path path="rect">
              <a:fillToRect t="100000" r="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zh-CN"/>
          </a:p>
        </p:txBody>
      </p:sp>
      <p:grpSp>
        <p:nvGrpSpPr>
          <p:cNvPr id="6" name="组合 5131"/>
          <p:cNvGrpSpPr>
            <a:grpSpLocks/>
          </p:cNvGrpSpPr>
          <p:nvPr/>
        </p:nvGrpSpPr>
        <p:grpSpPr bwMode="auto">
          <a:xfrm>
            <a:off x="5230813" y="2276475"/>
            <a:ext cx="5473700" cy="4105275"/>
            <a:chOff x="2471" y="1252"/>
            <a:chExt cx="2586" cy="2586"/>
          </a:xfrm>
        </p:grpSpPr>
        <p:sp>
          <p:nvSpPr>
            <p:cNvPr id="7" name="任意多边形 5132"/>
            <p:cNvSpPr>
              <a:spLocks noChangeArrowheads="1"/>
            </p:cNvSpPr>
            <p:nvPr/>
          </p:nvSpPr>
          <p:spPr bwMode="auto">
            <a:xfrm>
              <a:off x="2471" y="1252"/>
              <a:ext cx="2586" cy="2586"/>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3199 w 21600"/>
                <a:gd name="T11" fmla="*/ 10800 h 21600"/>
                <a:gd name="T12" fmla="*/ 10800 w 21600"/>
                <a:gd name="T13" fmla="*/ 18401 h 21600"/>
                <a:gd name="T14" fmla="*/ 18401 w 21600"/>
                <a:gd name="T15" fmla="*/ 10800 h 21600"/>
                <a:gd name="T16" fmla="*/ 10800 w 21600"/>
                <a:gd name="T17" fmla="*/ 3199 h 21600"/>
                <a:gd name="T18" fmla="*/ 3199 w 21600"/>
                <a:gd name="T19"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199" y="10800"/>
                  </a:moveTo>
                  <a:cubicBezTo>
                    <a:pt x="3199" y="14998"/>
                    <a:pt x="6602" y="18401"/>
                    <a:pt x="10800" y="18401"/>
                  </a:cubicBezTo>
                  <a:cubicBezTo>
                    <a:pt x="14998" y="18401"/>
                    <a:pt x="18401" y="14998"/>
                    <a:pt x="18401" y="10800"/>
                  </a:cubicBezTo>
                  <a:cubicBezTo>
                    <a:pt x="18401" y="6602"/>
                    <a:pt x="14998" y="3199"/>
                    <a:pt x="10800" y="3199"/>
                  </a:cubicBezTo>
                  <a:cubicBezTo>
                    <a:pt x="6602" y="3199"/>
                    <a:pt x="3199" y="6602"/>
                    <a:pt x="3199" y="10800"/>
                  </a:cubicBezTo>
                  <a:close/>
                </a:path>
              </a:pathLst>
            </a:custGeom>
            <a:noFill/>
            <a:ln w="25400">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 name="任意多边形 5133"/>
            <p:cNvSpPr>
              <a:spLocks noChangeArrowheads="1"/>
            </p:cNvSpPr>
            <p:nvPr/>
          </p:nvSpPr>
          <p:spPr bwMode="auto">
            <a:xfrm>
              <a:off x="2567" y="1319"/>
              <a:ext cx="2398" cy="2398"/>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64 w 21600"/>
                <a:gd name="T11" fmla="*/ 10800 h 21600"/>
                <a:gd name="T12" fmla="*/ 10800 w 21600"/>
                <a:gd name="T13" fmla="*/ 19836 h 21600"/>
                <a:gd name="T14" fmla="*/ 19836 w 21600"/>
                <a:gd name="T15" fmla="*/ 10800 h 21600"/>
                <a:gd name="T16" fmla="*/ 10800 w 21600"/>
                <a:gd name="T17" fmla="*/ 1764 h 21600"/>
                <a:gd name="T18" fmla="*/ 1764 w 21600"/>
                <a:gd name="T19"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64" y="10800"/>
                  </a:moveTo>
                  <a:cubicBezTo>
                    <a:pt x="1764" y="15790"/>
                    <a:pt x="5810" y="19836"/>
                    <a:pt x="10800" y="19836"/>
                  </a:cubicBezTo>
                  <a:cubicBezTo>
                    <a:pt x="15790" y="19836"/>
                    <a:pt x="19836" y="15790"/>
                    <a:pt x="19836" y="10800"/>
                  </a:cubicBezTo>
                  <a:cubicBezTo>
                    <a:pt x="19836" y="5810"/>
                    <a:pt x="15790" y="1764"/>
                    <a:pt x="10800" y="1764"/>
                  </a:cubicBezTo>
                  <a:cubicBezTo>
                    <a:pt x="5810" y="1764"/>
                    <a:pt x="1764" y="5810"/>
                    <a:pt x="1764" y="10800"/>
                  </a:cubicBezTo>
                  <a:close/>
                </a:path>
              </a:pathLst>
            </a:custGeom>
            <a:solidFill>
              <a:schemeClr val="bg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9" name="文本框 5136"/>
          <p:cNvSpPr txBox="1">
            <a:spLocks noChangeArrowheads="1"/>
          </p:cNvSpPr>
          <p:nvPr userDrawn="1"/>
        </p:nvSpPr>
        <p:spPr bwMode="auto">
          <a:xfrm>
            <a:off x="0" y="-26988"/>
            <a:ext cx="12192000" cy="2735263"/>
          </a:xfrm>
          <a:prstGeom prst="rect">
            <a:avLst/>
          </a:prstGeom>
          <a:gradFill rotWithShape="1">
            <a:gsLst>
              <a:gs pos="0">
                <a:srgbClr val="FF0000">
                  <a:alpha val="39999"/>
                </a:srgbClr>
              </a:gs>
              <a:gs pos="100000">
                <a:schemeClr val="bg1">
                  <a:alpha val="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rIns="0" bIns="0"/>
          <a:lstStyle/>
          <a:p>
            <a:pPr>
              <a:spcBef>
                <a:spcPct val="50000"/>
              </a:spcBef>
            </a:pPr>
            <a:endParaRPr lang="zh-CN" altLang="zh-CN"/>
          </a:p>
        </p:txBody>
      </p:sp>
      <p:sp>
        <p:nvSpPr>
          <p:cNvPr id="10" name="椭圆 5138" descr="政协一次会议"/>
          <p:cNvSpPr>
            <a:spLocks noChangeArrowheads="1"/>
          </p:cNvSpPr>
          <p:nvPr userDrawn="1"/>
        </p:nvSpPr>
        <p:spPr bwMode="auto">
          <a:xfrm>
            <a:off x="5854700" y="5265738"/>
            <a:ext cx="1873250" cy="1404937"/>
          </a:xfrm>
          <a:prstGeom prst="ellipse">
            <a:avLst/>
          </a:prstGeom>
          <a:blipFill dpi="0" rotWithShape="1">
            <a:blip r:embed="rId3"/>
            <a:srcRect/>
            <a:stretch>
              <a:fillRect/>
            </a:stretch>
          </a:blipFill>
          <a:ln w="28575">
            <a:solidFill>
              <a:schemeClr val="bg1"/>
            </a:solidFill>
            <a:round/>
            <a:headEnd/>
            <a:tailEnd/>
          </a:ln>
          <a:effectLst>
            <a:outerShdw dist="35921" dir="2700000" algn="ctr" rotWithShape="0">
              <a:schemeClr val="bg2"/>
            </a:outerShdw>
          </a:effectLst>
        </p:spPr>
        <p:txBody>
          <a:bodyPr wrap="none" anchor="ctr"/>
          <a:lstStyle/>
          <a:p>
            <a:pPr algn="ctr"/>
            <a:endParaRPr lang="zh-CN" altLang="zh-CN"/>
          </a:p>
        </p:txBody>
      </p:sp>
      <p:sp>
        <p:nvSpPr>
          <p:cNvPr id="11" name="椭圆 10"/>
          <p:cNvSpPr/>
          <p:nvPr/>
        </p:nvSpPr>
        <p:spPr>
          <a:xfrm>
            <a:off x="7967133" y="5265738"/>
            <a:ext cx="1873251" cy="1404937"/>
          </a:xfrm>
          <a:prstGeom prst="ellipse">
            <a:avLst/>
          </a:prstGeom>
          <a:blipFill rotWithShape="1">
            <a:blip r:embed="rId4"/>
            <a:stretch>
              <a:fillRect r="-78491"/>
            </a:stretch>
          </a:blipFill>
          <a:ln w="28575" cap="flat" cmpd="sng">
            <a:solidFill>
              <a:schemeClr val="bg1"/>
            </a:solidFill>
            <a:prstDash val="solid"/>
            <a:headEnd type="none" w="med" len="med"/>
            <a:tailEnd type="none" w="med" len="med"/>
          </a:ln>
          <a:effectLst>
            <a:outerShdw dist="35921" dir="2699999" algn="ctr" rotWithShape="0">
              <a:schemeClr val="bg2"/>
            </a:outerShdw>
          </a:effectLst>
        </p:spPr>
        <p:txBody>
          <a:bodyPr wrap="none" anchor="ctr"/>
          <a:lstStyle/>
          <a:p>
            <a:pPr algn="ctr"/>
            <a:endParaRPr noProof="1"/>
          </a:p>
        </p:txBody>
      </p:sp>
      <p:sp>
        <p:nvSpPr>
          <p:cNvPr id="12" name="椭圆 11"/>
          <p:cNvSpPr/>
          <p:nvPr/>
        </p:nvSpPr>
        <p:spPr>
          <a:xfrm>
            <a:off x="10032997" y="5265738"/>
            <a:ext cx="1873251" cy="1404937"/>
          </a:xfrm>
          <a:prstGeom prst="ellipse">
            <a:avLst/>
          </a:prstGeom>
          <a:blipFill rotWithShape="0">
            <a:blip r:embed="rId5"/>
            <a:stretch>
              <a:fillRect b="-45"/>
            </a:stretch>
          </a:blipFill>
          <a:ln w="28575" cap="flat" cmpd="sng">
            <a:solidFill>
              <a:schemeClr val="bg1"/>
            </a:solidFill>
            <a:prstDash val="solid"/>
            <a:headEnd type="none" w="med" len="med"/>
            <a:tailEnd type="none" w="med" len="med"/>
          </a:ln>
          <a:effectLst>
            <a:outerShdw dist="35921" dir="2699999" algn="ctr" rotWithShape="0">
              <a:schemeClr val="bg2"/>
            </a:outerShdw>
          </a:effectLst>
        </p:spPr>
        <p:txBody>
          <a:bodyPr wrap="none" anchor="ctr"/>
          <a:lstStyle/>
          <a:p>
            <a:pPr algn="ctr"/>
            <a:endParaRPr noProof="1"/>
          </a:p>
        </p:txBody>
      </p:sp>
      <p:sp>
        <p:nvSpPr>
          <p:cNvPr id="5135" name="标题 5134"/>
          <p:cNvSpPr>
            <a:spLocks noGrp="1"/>
          </p:cNvSpPr>
          <p:nvPr>
            <p:ph type="ctrTitle"/>
          </p:nvPr>
        </p:nvSpPr>
        <p:spPr>
          <a:xfrm>
            <a:off x="914400" y="2130425"/>
            <a:ext cx="10363200" cy="1470025"/>
          </a:xfrm>
          <a:prstGeom prst="rect">
            <a:avLst/>
          </a:prstGeom>
          <a:noFill/>
          <a:ln w="9525">
            <a:noFill/>
          </a:ln>
        </p:spPr>
        <p:txBody>
          <a:bodyPr/>
          <a:lstStyle>
            <a:lvl1pPr lvl="0">
              <a:defRPr sz="5400">
                <a:ea typeface="华文隶书" panose="02010800040101010101" pitchFamily="2" charset="-122"/>
              </a:defRPr>
            </a:lvl1pPr>
          </a:lstStyle>
          <a:p>
            <a:pPr lvl="0"/>
            <a:r>
              <a:rPr lang="zh-CN" altLang="en-US" noProof="1"/>
              <a:t>单击此处编辑母版标题样式</a:t>
            </a:r>
          </a:p>
        </p:txBody>
      </p:sp>
      <p:sp>
        <p:nvSpPr>
          <p:cNvPr id="5136" name="副标题 5135"/>
          <p:cNvSpPr>
            <a:spLocks noGrp="1"/>
          </p:cNvSpPr>
          <p:nvPr>
            <p:ph type="subTitle" idx="1"/>
          </p:nvPr>
        </p:nvSpPr>
        <p:spPr>
          <a:xfrm>
            <a:off x="1828800" y="3886200"/>
            <a:ext cx="8534400" cy="1752600"/>
          </a:xfrm>
          <a:prstGeom prst="rect">
            <a:avLst/>
          </a:prstGeom>
          <a:noFill/>
          <a:ln w="9525">
            <a:noFill/>
          </a:ln>
        </p:spPr>
        <p:txBody>
          <a:bodyPr/>
          <a:lstStyle>
            <a:lvl1pPr lvl="0" algn="ctr">
              <a:defRPr/>
            </a:lvl1pPr>
            <a:lvl2pPr marL="457200" lvl="1" indent="0" algn="ctr">
              <a:buNone/>
              <a:defRPr/>
            </a:lvl2pPr>
            <a:lvl3pPr marL="914400" lvl="2" indent="0" algn="ctr">
              <a:buNone/>
              <a:defRPr/>
            </a:lvl3pPr>
            <a:lvl4pPr marL="1371600" lvl="3" indent="0" algn="ctr">
              <a:buNone/>
              <a:defRPr/>
            </a:lvl4pPr>
            <a:lvl5pPr marL="1828800" lvl="4" indent="0" algn="ctr">
              <a:buNone/>
              <a:defRPr/>
            </a:lvl5pPr>
          </a:lstStyle>
          <a:p>
            <a:pPr lvl="0"/>
            <a:r>
              <a:rPr lang="zh-CN" altLang="en-US" noProof="1"/>
              <a:t>单击此处编辑母版副标题样式</a:t>
            </a:r>
          </a:p>
        </p:txBody>
      </p:sp>
    </p:spTree>
    <p:extLst>
      <p:ext uri="{BB962C8B-B14F-4D97-AF65-F5344CB8AC3E}">
        <p14:creationId xmlns:p14="http://schemas.microsoft.com/office/powerpoint/2010/main" val="12918823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lIns="121917" tIns="60958" rIns="121917" bIns="60958" anchor="t"/>
          <a:lstStyle>
            <a:lvl1pPr algn="l">
              <a:defRPr sz="53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lIns="121917" tIns="60958" rIns="121917" bIns="60958"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lIns="121917" tIns="60958" rIns="121917" bIns="60958"/>
          <a:lstStyle/>
          <a:p>
            <a:fld id="{530820CF-B880-4189-942D-D702A7CBA730}" type="datetimeFigureOut">
              <a:rPr lang="zh-CN" altLang="en-US" smtClean="0"/>
              <a:t>2021/1/15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lIns="121917" tIns="60958" rIns="121917" bIns="60958"/>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lIns="121917" tIns="60958" rIns="121917" bIns="60958"/>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996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a:prstGeom prst="rect">
            <a:avLst/>
          </a:prstGeom>
        </p:spPr>
        <p:txBody>
          <a:bodyPr lIns="121917" tIns="60958" rIns="121917" bIns="60958"/>
          <a:lstStyle/>
          <a:p>
            <a:r>
              <a:rPr lang="zh-CN" altLang="en-US" smtClean="0"/>
              <a:t>单击此处编辑母版标题样式</a:t>
            </a:r>
            <a:endParaRPr lang="zh-CN" altLang="en-US"/>
          </a:p>
        </p:txBody>
      </p:sp>
      <p:sp>
        <p:nvSpPr>
          <p:cNvPr id="3" name="内容占位符 2"/>
          <p:cNvSpPr>
            <a:spLocks noGrp="1"/>
          </p:cNvSpPr>
          <p:nvPr>
            <p:ph sz="half" idx="1"/>
          </p:nvPr>
        </p:nvSpPr>
        <p:spPr>
          <a:xfrm>
            <a:off x="914400" y="1981200"/>
            <a:ext cx="5080000" cy="4114800"/>
          </a:xfrm>
          <a:prstGeom prst="rect">
            <a:avLst/>
          </a:prstGeom>
        </p:spPr>
        <p:txBody>
          <a:bodyPr lIns="121917" tIns="60958" rIns="121917" bIns="6095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97600" y="1981200"/>
            <a:ext cx="5080000" cy="1981200"/>
          </a:xfrm>
          <a:prstGeom prst="rect">
            <a:avLst/>
          </a:prstGeom>
        </p:spPr>
        <p:txBody>
          <a:bodyPr lIns="121917" tIns="60958" rIns="121917" bIns="6095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97600" y="4114800"/>
            <a:ext cx="5080000" cy="1981200"/>
          </a:xfrm>
          <a:prstGeom prst="rect">
            <a:avLst/>
          </a:prstGeom>
        </p:spPr>
        <p:txBody>
          <a:bodyPr lIns="121917" tIns="60958" rIns="121917" bIns="6095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xfrm>
            <a:off x="609600" y="6356351"/>
            <a:ext cx="2844800" cy="365125"/>
          </a:xfrm>
          <a:prstGeom prst="rect">
            <a:avLst/>
          </a:prstGeom>
        </p:spPr>
        <p:txBody>
          <a:bodyPr lIns="121917" tIns="60958" rIns="121917" bIns="60958"/>
          <a:lstStyle>
            <a:lvl1pPr>
              <a:defRPr/>
            </a:lvl1pPr>
          </a:lstStyle>
          <a:p>
            <a:pPr>
              <a:defRPr/>
            </a:pPr>
            <a:endParaRPr lang="en-US"/>
          </a:p>
        </p:txBody>
      </p:sp>
      <p:sp>
        <p:nvSpPr>
          <p:cNvPr id="7" name="Rectangle 5"/>
          <p:cNvSpPr>
            <a:spLocks noGrp="1" noChangeArrowheads="1"/>
          </p:cNvSpPr>
          <p:nvPr>
            <p:ph type="ftr" sz="quarter" idx="11"/>
          </p:nvPr>
        </p:nvSpPr>
        <p:spPr>
          <a:xfrm>
            <a:off x="4165600" y="6356351"/>
            <a:ext cx="3860800" cy="365125"/>
          </a:xfrm>
          <a:prstGeom prst="rect">
            <a:avLst/>
          </a:prstGeom>
        </p:spPr>
        <p:txBody>
          <a:bodyPr lIns="121917" tIns="60958" rIns="121917" bIns="60958"/>
          <a:lstStyle>
            <a:lvl1pPr>
              <a:defRPr/>
            </a:lvl1pPr>
          </a:lstStyle>
          <a:p>
            <a:pPr>
              <a:defRPr/>
            </a:pPr>
            <a:endParaRPr lang="en-US"/>
          </a:p>
        </p:txBody>
      </p:sp>
      <p:sp>
        <p:nvSpPr>
          <p:cNvPr id="8" name="Rectangle 6"/>
          <p:cNvSpPr>
            <a:spLocks noGrp="1" noChangeArrowheads="1"/>
          </p:cNvSpPr>
          <p:nvPr>
            <p:ph type="sldNum" sz="quarter" idx="12"/>
          </p:nvPr>
        </p:nvSpPr>
        <p:spPr>
          <a:xfrm>
            <a:off x="8737600" y="6356351"/>
            <a:ext cx="2844800" cy="365125"/>
          </a:xfrm>
          <a:prstGeom prst="rect">
            <a:avLst/>
          </a:prstGeom>
        </p:spPr>
        <p:txBody>
          <a:bodyPr lIns="121917" tIns="60958" rIns="121917" bIns="60958"/>
          <a:lstStyle>
            <a:lvl1pPr>
              <a:defRPr/>
            </a:lvl1pPr>
          </a:lstStyle>
          <a:p>
            <a:pPr>
              <a:defRPr/>
            </a:pPr>
            <a:fld id="{1A94605A-4187-4572-BED4-2F87667AFA64}" type="slidenum">
              <a:rPr lang="en-US"/>
              <a:t>‹#›</a:t>
            </a:fld>
            <a:endParaRPr lang="en-US"/>
          </a:p>
        </p:txBody>
      </p:sp>
    </p:spTree>
    <p:extLst>
      <p:ext uri="{BB962C8B-B14F-4D97-AF65-F5344CB8AC3E}">
        <p14:creationId xmlns:p14="http://schemas.microsoft.com/office/powerpoint/2010/main" val="346141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8E04561-B4FD-4C0F-8008-9630EE54E038}" type="datetimeFigureOut">
              <a:rPr lang="zh-CN" altLang="en-US" smtClean="0"/>
              <a:t>2021/1/15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0CC6E05-C09A-4570-B26A-A05EBE49B305}" type="slidenum">
              <a:rPr lang="zh-CN" altLang="en-US" smtClean="0"/>
              <a:t>‹#›</a:t>
            </a:fld>
            <a:endParaRPr lang="zh-CN" altLang="en-US"/>
          </a:p>
        </p:txBody>
      </p:sp>
    </p:spTree>
    <p:extLst>
      <p:ext uri="{BB962C8B-B14F-4D97-AF65-F5344CB8AC3E}">
        <p14:creationId xmlns:p14="http://schemas.microsoft.com/office/powerpoint/2010/main" val="873233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1">
            <a:alphaModFix amt="18000"/>
            <a:lum/>
          </a:blip>
          <a:srcRect/>
          <a:stretch>
            <a:fillRect t="-19000" b="-19000"/>
          </a:stretch>
        </a:blipFill>
        <a:effectLst/>
      </p:bgPr>
    </p:bg>
    <p:spTree>
      <p:nvGrpSpPr>
        <p:cNvPr id="1" name=""/>
        <p:cNvGrpSpPr/>
        <p:nvPr/>
      </p:nvGrpSpPr>
      <p:grpSpPr>
        <a:xfrm>
          <a:off x="0" y="0"/>
          <a:ext cx="0" cy="0"/>
          <a:chOff x="0" y="0"/>
          <a:chExt cx="0" cy="0"/>
        </a:xfrm>
      </p:grpSpPr>
      <p:sp>
        <p:nvSpPr>
          <p:cNvPr id="9" name="矩形 8"/>
          <p:cNvSpPr/>
          <p:nvPr userDrawn="1"/>
        </p:nvSpPr>
        <p:spPr>
          <a:xfrm>
            <a:off x="-1587" y="0"/>
            <a:ext cx="12191999" cy="6858000"/>
          </a:xfrm>
          <a:prstGeom prst="rect">
            <a:avLst/>
          </a:prstGeom>
          <a:noFill/>
          <a:ln w="88900">
            <a:solidFill>
              <a:srgbClr val="193F6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3200" b="1">
              <a:ln>
                <a:solidFill>
                  <a:schemeClr val="accent1">
                    <a:lumMod val="50000"/>
                  </a:schemeClr>
                </a:solidFill>
              </a:ln>
              <a:solidFill>
                <a:srgbClr val="C00000"/>
              </a:solidFill>
              <a:effectLst>
                <a:outerShdw blurRad="60007" dist="200025" dir="15000000" sy="30000" kx="-1800000" algn="bl" rotWithShape="0">
                  <a:prstClr val="black">
                    <a:alpha val="32000"/>
                  </a:prstClr>
                </a:outerShdw>
              </a:effectLst>
              <a:latin typeface="楷体" panose="02010609060101010101" charset="-122"/>
              <a:ea typeface="楷体" panose="02010609060101010101"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7" r:id="rId6"/>
    <p:sldLayoutId id="2147483658" r:id="rId7"/>
    <p:sldLayoutId id="2147483659" r:id="rId8"/>
    <p:sldLayoutId id="2147483660" r:id="rId9"/>
  </p:sldLayoutIdLst>
  <p:timing>
    <p:tnLst>
      <p:par>
        <p:cTn id="1" dur="indefinite" restart="never" nodeType="tmRoot"/>
      </p:par>
    </p:tnLst>
  </p:timing>
  <p:hf sldNum="0" hdr="0" ftr="0"/>
  <p:txStyles>
    <p:titleStyle>
      <a:lvl1pPr marL="914400" indent="-914400" algn="l" rtl="0" fontAlgn="base">
        <a:lnSpc>
          <a:spcPct val="90000"/>
        </a:lnSpc>
        <a:spcBef>
          <a:spcPct val="0"/>
        </a:spcBef>
        <a:spcAft>
          <a:spcPct val="0"/>
        </a:spcAft>
        <a:defRPr sz="4400">
          <a:solidFill>
            <a:schemeClr val="tx1"/>
          </a:solidFill>
          <a:latin typeface="+mj-lt"/>
          <a:ea typeface="+mj-ea"/>
          <a:cs typeface="+mj-cs"/>
          <a:sym typeface="Calibri Light" panose="020F0302020204030204" pitchFamily="34" charset="0"/>
        </a:defRPr>
      </a:lvl1pPr>
      <a:lvl2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tags" Target="../tags/tag3.xml"/><Relationship Id="rId7" Type="http://schemas.openxmlformats.org/officeDocument/2006/relationships/notesSlide" Target="../notesSlides/notesSlide6.xml"/><Relationship Id="rId12" Type="http://schemas.openxmlformats.org/officeDocument/2006/relationships/image" Target="../media/image4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47.png"/><Relationship Id="rId5" Type="http://schemas.openxmlformats.org/officeDocument/2006/relationships/tags" Target="../tags/tag5.xml"/><Relationship Id="rId10" Type="http://schemas.openxmlformats.org/officeDocument/2006/relationships/image" Target="../media/image46.jpeg"/><Relationship Id="rId4" Type="http://schemas.openxmlformats.org/officeDocument/2006/relationships/tags" Target="../tags/tag4.xml"/><Relationship Id="rId9"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8.xml"/><Relationship Id="rId7" Type="http://schemas.openxmlformats.org/officeDocument/2006/relationships/image" Target="../media/image5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8.xml"/><Relationship Id="rId5" Type="http://schemas.openxmlformats.org/officeDocument/2006/relationships/slideLayout" Target="../slideLayouts/slideLayout6.xml"/><Relationship Id="rId10" Type="http://schemas.openxmlformats.org/officeDocument/2006/relationships/image" Target="../media/image52.png"/><Relationship Id="rId4" Type="http://schemas.openxmlformats.org/officeDocument/2006/relationships/tags" Target="../tags/tag9.xml"/><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6.xml"/><Relationship Id="rId7" Type="http://schemas.openxmlformats.org/officeDocument/2006/relationships/image" Target="../media/image5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image" Target="../media/image57.png"/><Relationship Id="rId3" Type="http://schemas.openxmlformats.org/officeDocument/2006/relationships/tags" Target="../tags/tag14.xml"/><Relationship Id="rId21" Type="http://schemas.openxmlformats.org/officeDocument/2006/relationships/image" Target="../media/image60.png"/><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notesSlide" Target="../notesSlides/notesSlide10.xml"/><Relationship Id="rId2" Type="http://schemas.openxmlformats.org/officeDocument/2006/relationships/tags" Target="../tags/tag13.xml"/><Relationship Id="rId16" Type="http://schemas.openxmlformats.org/officeDocument/2006/relationships/slideLayout" Target="../slideLayouts/slideLayout5.xml"/><Relationship Id="rId20" Type="http://schemas.openxmlformats.org/officeDocument/2006/relationships/image" Target="../media/image59.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image" Target="../media/image63.png"/><Relationship Id="rId5" Type="http://schemas.openxmlformats.org/officeDocument/2006/relationships/tags" Target="../tags/tag16.xml"/><Relationship Id="rId15" Type="http://schemas.openxmlformats.org/officeDocument/2006/relationships/tags" Target="../tags/tag26.xml"/><Relationship Id="rId23" Type="http://schemas.openxmlformats.org/officeDocument/2006/relationships/image" Target="../media/image62.png"/><Relationship Id="rId10" Type="http://schemas.openxmlformats.org/officeDocument/2006/relationships/tags" Target="../tags/tag21.xml"/><Relationship Id="rId19" Type="http://schemas.openxmlformats.org/officeDocument/2006/relationships/image" Target="../media/image58.png"/><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52.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29.xml"/><Relationship Id="rId7" Type="http://schemas.openxmlformats.org/officeDocument/2006/relationships/notesSlide" Target="../notesSlides/notesSlide1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6.xml"/><Relationship Id="rId11" Type="http://schemas.openxmlformats.org/officeDocument/2006/relationships/image" Target="../media/image67.png"/><Relationship Id="rId5" Type="http://schemas.openxmlformats.org/officeDocument/2006/relationships/tags" Target="../tags/tag31.xml"/><Relationship Id="rId10" Type="http://schemas.openxmlformats.org/officeDocument/2006/relationships/image" Target="../media/image66.png"/><Relationship Id="rId4" Type="http://schemas.openxmlformats.org/officeDocument/2006/relationships/tags" Target="../tags/tag30.xml"/><Relationship Id="rId9"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6.xml"/><Relationship Id="rId7" Type="http://schemas.openxmlformats.org/officeDocument/2006/relationships/image" Target="../media/image44.png"/><Relationship Id="rId2" Type="http://schemas.openxmlformats.org/officeDocument/2006/relationships/tags" Target="../tags/tag33.xml"/><Relationship Id="rId1" Type="http://schemas.openxmlformats.org/officeDocument/2006/relationships/tags" Target="../tags/tag32.xml"/><Relationship Id="rId6" Type="http://schemas.microsoft.com/office/2007/relationships/hdphoto" Target="../media/hdphoto2.wdp"/><Relationship Id="rId5" Type="http://schemas.openxmlformats.org/officeDocument/2006/relationships/image" Target="../media/image68.png"/><Relationship Id="rId10" Type="http://schemas.openxmlformats.org/officeDocument/2006/relationships/image" Target="../media/image65.png"/><Relationship Id="rId4" Type="http://schemas.openxmlformats.org/officeDocument/2006/relationships/notesSlide" Target="../notesSlides/notesSlide13.xml"/><Relationship Id="rId9"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3.png"/><Relationship Id="rId3" Type="http://schemas.openxmlformats.org/officeDocument/2006/relationships/tags" Target="../tags/tag36.xml"/><Relationship Id="rId7" Type="http://schemas.openxmlformats.org/officeDocument/2006/relationships/notesSlide" Target="../notesSlides/notesSlide14.xml"/><Relationship Id="rId12" Type="http://schemas.openxmlformats.org/officeDocument/2006/relationships/image" Target="../media/image7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6.xml"/><Relationship Id="rId11" Type="http://schemas.openxmlformats.org/officeDocument/2006/relationships/image" Target="../media/image44.png"/><Relationship Id="rId5" Type="http://schemas.openxmlformats.org/officeDocument/2006/relationships/tags" Target="../tags/tag38.xml"/><Relationship Id="rId10" Type="http://schemas.microsoft.com/office/2007/relationships/hdphoto" Target="../media/hdphoto2.wdp"/><Relationship Id="rId4" Type="http://schemas.openxmlformats.org/officeDocument/2006/relationships/tags" Target="../tags/tag37.xml"/><Relationship Id="rId9" Type="http://schemas.openxmlformats.org/officeDocument/2006/relationships/image" Target="../media/image68.png"/><Relationship Id="rId14" Type="http://schemas.openxmlformats.org/officeDocument/2006/relationships/image" Target="../media/image74.jpeg"/></Relationships>
</file>

<file path=ppt/slides/_rels/slide46.xml.rels><?xml version="1.0" encoding="UTF-8" standalone="yes"?>
<Relationships xmlns="http://schemas.openxmlformats.org/package/2006/relationships"><Relationship Id="rId8" Type="http://schemas.microsoft.com/office/2007/relationships/hdphoto" Target="../media/hdphoto4.png"/><Relationship Id="rId13" Type="http://schemas.openxmlformats.org/officeDocument/2006/relationships/image" Target="../media/image44.png"/><Relationship Id="rId3" Type="http://schemas.openxmlformats.org/officeDocument/2006/relationships/image" Target="../media/image68.png"/><Relationship Id="rId7" Type="http://schemas.openxmlformats.org/officeDocument/2006/relationships/image" Target="../media/image76.png"/><Relationship Id="rId12" Type="http://schemas.microsoft.com/office/2007/relationships/hdphoto" Target="../media/hdphoto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3.png"/><Relationship Id="rId11" Type="http://schemas.openxmlformats.org/officeDocument/2006/relationships/image" Target="../media/image78.png"/><Relationship Id="rId5" Type="http://schemas.openxmlformats.org/officeDocument/2006/relationships/image" Target="../media/image75.png"/><Relationship Id="rId10" Type="http://schemas.microsoft.com/office/2007/relationships/hdphoto" Target="../media/hdphoto5.png"/><Relationship Id="rId4" Type="http://schemas.microsoft.com/office/2007/relationships/hdphoto" Target="../media/hdphoto2.wdp"/><Relationship Id="rId9"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62.png"/><Relationship Id="rId18" Type="http://schemas.openxmlformats.org/officeDocument/2006/relationships/image" Target="../media/image83.jpe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65.png"/><Relationship Id="rId17" Type="http://schemas.openxmlformats.org/officeDocument/2006/relationships/image" Target="../media/image82.png"/><Relationship Id="rId2" Type="http://schemas.openxmlformats.org/officeDocument/2006/relationships/tags" Target="../tags/tag40.xml"/><Relationship Id="rId16" Type="http://schemas.openxmlformats.org/officeDocument/2006/relationships/image" Target="../media/image81.jpeg"/><Relationship Id="rId20" Type="http://schemas.openxmlformats.org/officeDocument/2006/relationships/image" Target="../media/image44.png"/><Relationship Id="rId1" Type="http://schemas.openxmlformats.org/officeDocument/2006/relationships/tags" Target="../tags/tag39.xml"/><Relationship Id="rId6" Type="http://schemas.openxmlformats.org/officeDocument/2006/relationships/tags" Target="../tags/tag44.xml"/><Relationship Id="rId11" Type="http://schemas.microsoft.com/office/2007/relationships/hdphoto" Target="../media/hdphoto2.wdp"/><Relationship Id="rId5" Type="http://schemas.openxmlformats.org/officeDocument/2006/relationships/tags" Target="../tags/tag43.xml"/><Relationship Id="rId15" Type="http://schemas.openxmlformats.org/officeDocument/2006/relationships/image" Target="../media/image80.png"/><Relationship Id="rId10" Type="http://schemas.openxmlformats.org/officeDocument/2006/relationships/image" Target="../media/image68.png"/><Relationship Id="rId19" Type="http://schemas.openxmlformats.org/officeDocument/2006/relationships/image" Target="../media/image84.png"/><Relationship Id="rId4" Type="http://schemas.openxmlformats.org/officeDocument/2006/relationships/tags" Target="../tags/tag42.xml"/><Relationship Id="rId9" Type="http://schemas.openxmlformats.org/officeDocument/2006/relationships/notesSlide" Target="../notesSlides/notesSlide16.xml"/><Relationship Id="rId14" Type="http://schemas.openxmlformats.org/officeDocument/2006/relationships/image" Target="../media/image79.png"/></Relationships>
</file>

<file path=ppt/slides/_rels/slide4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48.xml"/><Relationship Id="rId7" Type="http://schemas.openxmlformats.org/officeDocument/2006/relationships/image" Target="../media/image68.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17.xml"/><Relationship Id="rId5" Type="http://schemas.openxmlformats.org/officeDocument/2006/relationships/slideLayout" Target="../slideLayouts/slideLayout6.xml"/><Relationship Id="rId4" Type="http://schemas.openxmlformats.org/officeDocument/2006/relationships/tags" Target="../tags/tag49.xml"/><Relationship Id="rId9" Type="http://schemas.openxmlformats.org/officeDocument/2006/relationships/image" Target="../media/image44.png"/></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4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52.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63.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63.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63.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52.xml"/><Relationship Id="rId7" Type="http://schemas.microsoft.com/office/2007/relationships/hdphoto" Target="../media/hdphoto2.wdp"/><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68.png"/><Relationship Id="rId5" Type="http://schemas.openxmlformats.org/officeDocument/2006/relationships/notesSlide" Target="../notesSlides/notesSlide23.xml"/><Relationship Id="rId4" Type="http://schemas.openxmlformats.org/officeDocument/2006/relationships/slideLayout" Target="../slideLayouts/slideLayout6.xml"/><Relationship Id="rId9"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63.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5.xml"/><Relationship Id="rId7" Type="http://schemas.openxmlformats.org/officeDocument/2006/relationships/image" Target="../media/image93.jpeg"/><Relationship Id="rId2" Type="http://schemas.openxmlformats.org/officeDocument/2006/relationships/slideLayout" Target="../slideLayouts/slideLayout6.xml"/><Relationship Id="rId1" Type="http://schemas.openxmlformats.org/officeDocument/2006/relationships/tags" Target="../tags/tag53.xml"/><Relationship Id="rId6" Type="http://schemas.openxmlformats.org/officeDocument/2006/relationships/image" Target="../media/image92.jpeg"/><Relationship Id="rId5" Type="http://schemas.microsoft.com/office/2007/relationships/hdphoto" Target="../media/hdphoto2.wdp"/><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9.xml"/><Relationship Id="rId1" Type="http://schemas.openxmlformats.org/officeDocument/2006/relationships/tags" Target="../tags/tag54.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44.pn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52.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image" Target="../media/image97.png"/><Relationship Id="rId3" Type="http://schemas.openxmlformats.org/officeDocument/2006/relationships/tags" Target="../tags/tag57.xml"/><Relationship Id="rId21" Type="http://schemas.openxmlformats.org/officeDocument/2006/relationships/notesSlide" Target="../notesSlides/notesSlide30.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image" Target="../media/image96.png"/><Relationship Id="rId2" Type="http://schemas.openxmlformats.org/officeDocument/2006/relationships/tags" Target="../tags/tag56.xml"/><Relationship Id="rId16" Type="http://schemas.openxmlformats.org/officeDocument/2006/relationships/tags" Target="../tags/tag70.xml"/><Relationship Id="rId20" Type="http://schemas.openxmlformats.org/officeDocument/2006/relationships/slideLayout" Target="../slideLayouts/slideLayout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image" Target="../media/image95.png"/><Relationship Id="rId5" Type="http://schemas.openxmlformats.org/officeDocument/2006/relationships/tags" Target="../tags/tag59.xml"/><Relationship Id="rId15" Type="http://schemas.openxmlformats.org/officeDocument/2006/relationships/tags" Target="../tags/tag69.xml"/><Relationship Id="rId23" Type="http://schemas.microsoft.com/office/2007/relationships/hdphoto" Target="../media/hdphoto2.wdp"/><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image" Target="../media/image68.png"/><Relationship Id="rId27" Type="http://schemas.openxmlformats.org/officeDocument/2006/relationships/image" Target="../media/image98.png"/></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31.xml"/><Relationship Id="rId13" Type="http://schemas.openxmlformats.org/officeDocument/2006/relationships/image" Target="../media/image100.png"/><Relationship Id="rId3" Type="http://schemas.openxmlformats.org/officeDocument/2006/relationships/tags" Target="../tags/tag76.xml"/><Relationship Id="rId7" Type="http://schemas.openxmlformats.org/officeDocument/2006/relationships/slideLayout" Target="../slideLayouts/slideLayout6.xml"/><Relationship Id="rId12" Type="http://schemas.openxmlformats.org/officeDocument/2006/relationships/image" Target="../media/image99.png"/><Relationship Id="rId2" Type="http://schemas.openxmlformats.org/officeDocument/2006/relationships/tags" Target="../tags/tag75.xml"/><Relationship Id="rId16" Type="http://schemas.openxmlformats.org/officeDocument/2006/relationships/image" Target="../media/image62.png"/><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image" Target="../media/image44.png"/><Relationship Id="rId5" Type="http://schemas.openxmlformats.org/officeDocument/2006/relationships/tags" Target="../tags/tag78.xml"/><Relationship Id="rId15" Type="http://schemas.openxmlformats.org/officeDocument/2006/relationships/image" Target="../media/image102.png"/><Relationship Id="rId10" Type="http://schemas.microsoft.com/office/2007/relationships/hdphoto" Target="../media/hdphoto2.wdp"/><Relationship Id="rId4" Type="http://schemas.openxmlformats.org/officeDocument/2006/relationships/tags" Target="../tags/tag77.xml"/><Relationship Id="rId9" Type="http://schemas.openxmlformats.org/officeDocument/2006/relationships/image" Target="../media/image68.png"/><Relationship Id="rId14" Type="http://schemas.openxmlformats.org/officeDocument/2006/relationships/image" Target="../media/image101.png"/></Relationships>
</file>

<file path=ppt/slides/_rels/slide6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6.xml"/><Relationship Id="rId7" Type="http://schemas.openxmlformats.org/officeDocument/2006/relationships/image" Target="../media/image62.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10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9" t="35102" r="675" b="1866"/>
          <a:stretch>
            <a:fillRect/>
          </a:stretch>
        </p:blipFill>
        <p:spPr bwMode="auto">
          <a:xfrm>
            <a:off x="2614" y="-1"/>
            <a:ext cx="12189385"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 y="1988840"/>
            <a:ext cx="12191999" cy="4869160"/>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8" name="矩形 7"/>
          <p:cNvSpPr/>
          <p:nvPr/>
        </p:nvSpPr>
        <p:spPr>
          <a:xfrm flipH="1">
            <a:off x="7412636" y="1208678"/>
            <a:ext cx="1728192" cy="86409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9" name="TextBox 8"/>
          <p:cNvSpPr txBox="1"/>
          <p:nvPr/>
        </p:nvSpPr>
        <p:spPr>
          <a:xfrm>
            <a:off x="7594464" y="1209389"/>
            <a:ext cx="1545723" cy="779700"/>
          </a:xfrm>
          <a:prstGeom prst="rect">
            <a:avLst/>
          </a:prstGeom>
          <a:noFill/>
        </p:spPr>
        <p:txBody>
          <a:bodyPr wrap="none" lIns="121917" tIns="60958" rIns="121917" bIns="60958" rtlCol="0">
            <a:spAutoFit/>
          </a:bodyPr>
          <a:lstStyle/>
          <a:p>
            <a:r>
              <a:rPr lang="zh-CN" altLang="en-US" sz="4300" spc="800">
                <a:solidFill>
                  <a:schemeClr val="bg2">
                    <a:lumMod val="90000"/>
                  </a:schemeClr>
                </a:solidFill>
                <a:latin typeface="造字工房力黑（非商用）常规体" pitchFamily="50" charset="-122"/>
                <a:ea typeface="造字工房力黑（非商用）常规体" pitchFamily="50" charset="-122"/>
              </a:rPr>
              <a:t>前言</a:t>
            </a:r>
          </a:p>
        </p:txBody>
      </p:sp>
      <p:sp>
        <p:nvSpPr>
          <p:cNvPr id="11" name="TextBox 10"/>
          <p:cNvSpPr txBox="1"/>
          <p:nvPr/>
        </p:nvSpPr>
        <p:spPr>
          <a:xfrm rot="10800000" flipV="1">
            <a:off x="1077807" y="5881908"/>
            <a:ext cx="3467100" cy="677104"/>
          </a:xfrm>
          <a:prstGeom prst="rect">
            <a:avLst/>
          </a:prstGeom>
          <a:noFill/>
        </p:spPr>
        <p:txBody>
          <a:bodyPr wrap="square" lIns="121917" tIns="60958" rIns="121917" bIns="60958" rtlCol="0">
            <a:spAutoFit/>
          </a:bodyPr>
          <a:lstStyle/>
          <a:p>
            <a:pPr algn="ctr"/>
            <a:r>
              <a:rPr lang="en-US" altLang="zh-CN">
                <a:solidFill>
                  <a:schemeClr val="bg1"/>
                </a:solidFill>
                <a:latin typeface="微软雅黑" panose="020B0503020204020204" pitchFamily="34" charset="-122"/>
                <a:ea typeface="微软雅黑" panose="020B0503020204020204" pitchFamily="34" charset="-122"/>
              </a:rPr>
              <a:t>1979.03</a:t>
            </a:r>
          </a:p>
          <a:p>
            <a:pPr algn="ctr"/>
            <a:r>
              <a:rPr lang="zh-CN" altLang="en-US">
                <a:solidFill>
                  <a:schemeClr val="bg1"/>
                </a:solidFill>
                <a:latin typeface="微软雅黑" panose="020B0503020204020204" pitchFamily="34" charset="-122"/>
                <a:ea typeface="微软雅黑" panose="020B0503020204020204" pitchFamily="34" charset="-122"/>
              </a:rPr>
              <a:t>法国时装表演团在北京</a:t>
            </a:r>
          </a:p>
        </p:txBody>
      </p:sp>
      <p:sp>
        <p:nvSpPr>
          <p:cNvPr id="3" name="TextBox 2"/>
          <p:cNvSpPr txBox="1"/>
          <p:nvPr/>
        </p:nvSpPr>
        <p:spPr>
          <a:xfrm>
            <a:off x="2613" y="1352769"/>
            <a:ext cx="2863919" cy="400105"/>
          </a:xfrm>
          <a:prstGeom prst="rect">
            <a:avLst/>
          </a:prstGeom>
          <a:noFill/>
        </p:spPr>
        <p:txBody>
          <a:bodyPr wrap="none" lIns="121917" tIns="60958" rIns="121917" bIns="60958" rtlCol="0">
            <a:spAutoFit/>
          </a:bodyPr>
          <a:lstStyle/>
          <a:p>
            <a:r>
              <a:rPr lang="en-US" altLang="zh-CN" spc="800">
                <a:solidFill>
                  <a:schemeClr val="bg1"/>
                </a:solidFill>
                <a:latin typeface="微软雅黑" panose="020B0503020204020204" pitchFamily="34" charset="-122"/>
                <a:ea typeface="微软雅黑" panose="020B0503020204020204" pitchFamily="34" charset="-122"/>
              </a:rPr>
              <a:t>1980S </a:t>
            </a:r>
            <a:r>
              <a:rPr lang="en-US" altLang="zh-CN" spc="800">
                <a:solidFill>
                  <a:srgbClr val="FF0000"/>
                </a:solidFill>
                <a:latin typeface="微软雅黑" panose="020B0503020204020204" pitchFamily="34" charset="-122"/>
                <a:ea typeface="微软雅黑" panose="020B0503020204020204" pitchFamily="34" charset="-122"/>
              </a:rPr>
              <a:t>CHINA</a:t>
            </a:r>
            <a:endParaRPr lang="zh-CN" altLang="en-US" spc="80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2540" y="1988820"/>
            <a:ext cx="5618480" cy="3801533"/>
          </a:xfrm>
          <a:prstGeom prst="rect">
            <a:avLst/>
          </a:prstGeom>
        </p:spPr>
      </p:pic>
      <p:pic>
        <p:nvPicPr>
          <p:cNvPr id="4" name="图片 3"/>
          <p:cNvPicPr>
            <a:picLocks noChangeAspect="1"/>
          </p:cNvPicPr>
          <p:nvPr/>
        </p:nvPicPr>
        <p:blipFill>
          <a:blip r:embed="rId4"/>
          <a:srcRect t="-2361" r="-288" b="9967"/>
          <a:stretch>
            <a:fillRect/>
          </a:stretch>
        </p:blipFill>
        <p:spPr>
          <a:xfrm>
            <a:off x="6000328" y="2017607"/>
            <a:ext cx="6191673" cy="3743960"/>
          </a:xfrm>
          <a:prstGeom prst="rect">
            <a:avLst/>
          </a:prstGeom>
        </p:spPr>
      </p:pic>
      <p:sp>
        <p:nvSpPr>
          <p:cNvPr id="6" name="文本框 5"/>
          <p:cNvSpPr txBox="1"/>
          <p:nvPr/>
        </p:nvSpPr>
        <p:spPr>
          <a:xfrm>
            <a:off x="6601461" y="5790354"/>
            <a:ext cx="4989407" cy="677104"/>
          </a:xfrm>
          <a:prstGeom prst="rect">
            <a:avLst/>
          </a:prstGeom>
          <a:noFill/>
        </p:spPr>
        <p:txBody>
          <a:bodyPr wrap="square" lIns="121917" tIns="60958" rIns="121917" bIns="60958" rtlCol="0">
            <a:spAutoFit/>
          </a:bodyPr>
          <a:lstStyle/>
          <a:p>
            <a:pPr algn="ct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1982.01</a:t>
            </a:r>
          </a:p>
          <a:p>
            <a:pPr algn="ct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上海最大的理发店</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南京理发店</a:t>
            </a:r>
          </a:p>
        </p:txBody>
      </p:sp>
    </p:spTree>
    <p:extLst>
      <p:ext uri="{BB962C8B-B14F-4D97-AF65-F5344CB8AC3E}">
        <p14:creationId xmlns:p14="http://schemas.microsoft.com/office/powerpoint/2010/main" val="380664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7253" y="0"/>
            <a:ext cx="12248727" cy="6844453"/>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 name="标题 1"/>
          <p:cNvSpPr txBox="1"/>
          <p:nvPr/>
        </p:nvSpPr>
        <p:spPr>
          <a:xfrm>
            <a:off x="1981412" y="169441"/>
            <a:ext cx="8229600" cy="981075"/>
          </a:xfrm>
          <a:prstGeom prst="rect">
            <a:avLst/>
          </a:prstGeom>
          <a:solidFill>
            <a:srgbClr val="FF0000"/>
          </a:solidFill>
        </p:spPr>
        <p:txBody>
          <a:bodyPr lIns="121917" tIns="60958" rIns="121917" bIns="60958"/>
          <a:lstStyle>
            <a:lvl1pPr algn="l" rtl="0" eaLnBrk="1" latinLnBrk="0" hangingPunct="1">
              <a:spcBef>
                <a:spcPct val="0"/>
              </a:spcBef>
              <a:buNone/>
              <a:defRPr kumimoji="0" lang="zh-CN" altLang="en-US" sz="44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ctr">
              <a:defRPr/>
            </a:pPr>
            <a:r>
              <a:rPr sz="4000">
                <a:solidFill>
                  <a:schemeClr val="tx1"/>
                </a:solidFill>
                <a:effectLst/>
                <a:latin typeface="黑体" panose="02010609060101010101" charset="-122"/>
                <a:ea typeface="黑体" panose="02010609060101010101" charset="-122"/>
              </a:rPr>
              <a:t>十一届三中全会主要内容</a:t>
            </a:r>
          </a:p>
        </p:txBody>
      </p:sp>
      <p:sp>
        <p:nvSpPr>
          <p:cNvPr id="3" name="TextBox 2"/>
          <p:cNvSpPr txBox="1"/>
          <p:nvPr/>
        </p:nvSpPr>
        <p:spPr>
          <a:xfrm>
            <a:off x="542029" y="1377634"/>
            <a:ext cx="11089232" cy="4984327"/>
          </a:xfrm>
          <a:prstGeom prst="rect">
            <a:avLst/>
          </a:prstGeom>
          <a:noFill/>
          <a:ln>
            <a:solidFill>
              <a:srgbClr val="FFFF00"/>
            </a:solidFill>
            <a:prstDash val="sysDash"/>
          </a:ln>
        </p:spPr>
        <p:txBody>
          <a:bodyPr wrap="square" lIns="121917" tIns="60958" rIns="121917" bIns="60958">
            <a:spAutoFit/>
          </a:bodyPr>
          <a:lstStyle/>
          <a:p>
            <a:pPr marL="457189" indent="-457189">
              <a:buFont typeface="Wingdings" panose="05000000000000000000" pitchFamily="2" charset="2"/>
              <a:buChar char="Ø"/>
              <a:defRPr/>
            </a:pPr>
            <a:r>
              <a:rPr lang="zh-CN" altLang="en-US" sz="3200" b="1" dirty="0">
                <a:solidFill>
                  <a:schemeClr val="bg1"/>
                </a:solidFill>
                <a:latin typeface="幼圆" panose="02010509060101010101" pitchFamily="49" charset="-122"/>
                <a:ea typeface="幼圆" panose="02010509060101010101" pitchFamily="49" charset="-122"/>
              </a:rPr>
              <a:t>重新确立了党的</a:t>
            </a:r>
            <a:r>
              <a:rPr lang="zh-CN" altLang="en-US" sz="3200" b="1" dirty="0">
                <a:solidFill>
                  <a:srgbClr val="FFFF00"/>
                </a:solidFill>
                <a:latin typeface="幼圆" panose="02010509060101010101" pitchFamily="49" charset="-122"/>
                <a:ea typeface="幼圆" panose="02010509060101010101" pitchFamily="49" charset="-122"/>
              </a:rPr>
              <a:t>实事求是</a:t>
            </a:r>
            <a:r>
              <a:rPr lang="zh-CN" altLang="en-US" sz="3200" b="1" dirty="0">
                <a:solidFill>
                  <a:schemeClr val="bg1"/>
                </a:solidFill>
                <a:latin typeface="幼圆" panose="02010509060101010101" pitchFamily="49" charset="-122"/>
                <a:ea typeface="幼圆" panose="02010509060101010101" pitchFamily="49" charset="-122"/>
              </a:rPr>
              <a:t>的思想路线；</a:t>
            </a:r>
          </a:p>
          <a:p>
            <a:pPr marL="457189" indent="-457189">
              <a:buFont typeface="Wingdings" panose="05000000000000000000" pitchFamily="2" charset="2"/>
              <a:buChar char="Ø"/>
              <a:defRPr/>
            </a:pPr>
            <a:r>
              <a:rPr lang="zh-CN" altLang="en-US" sz="3200" b="1" dirty="0">
                <a:solidFill>
                  <a:schemeClr val="bg1"/>
                </a:solidFill>
                <a:latin typeface="幼圆" panose="02010509060101010101" pitchFamily="49" charset="-122"/>
                <a:ea typeface="幼圆" panose="02010509060101010101" pitchFamily="49" charset="-122"/>
              </a:rPr>
              <a:t>做出了把党的工作重心转移到</a:t>
            </a:r>
            <a:r>
              <a:rPr lang="zh-CN" altLang="en-US" sz="3200" b="1" dirty="0">
                <a:solidFill>
                  <a:srgbClr val="FFFF00"/>
                </a:solidFill>
                <a:latin typeface="幼圆" panose="02010509060101010101" pitchFamily="49" charset="-122"/>
                <a:ea typeface="幼圆" panose="02010509060101010101" pitchFamily="49" charset="-122"/>
              </a:rPr>
              <a:t>社会主义现代化建设</a:t>
            </a:r>
            <a:r>
              <a:rPr lang="zh-CN" altLang="en-US" sz="3200" b="1" dirty="0">
                <a:solidFill>
                  <a:schemeClr val="bg1"/>
                </a:solidFill>
                <a:latin typeface="幼圆" panose="02010509060101010101" pitchFamily="49" charset="-122"/>
                <a:ea typeface="幼圆" panose="02010509060101010101" pitchFamily="49" charset="-122"/>
              </a:rPr>
              <a:t>上来的战略决策；</a:t>
            </a:r>
            <a:endParaRPr lang="zh-CN" altLang="en-US" sz="3200" b="1" dirty="0">
              <a:solidFill>
                <a:srgbClr val="FFFF00"/>
              </a:solidFill>
              <a:latin typeface="幼圆" panose="02010509060101010101" pitchFamily="49" charset="-122"/>
              <a:ea typeface="幼圆" panose="02010509060101010101" pitchFamily="49" charset="-122"/>
            </a:endParaRPr>
          </a:p>
          <a:p>
            <a:pPr marL="457189" indent="-457189">
              <a:buFont typeface="Wingdings" panose="05000000000000000000" pitchFamily="2" charset="2"/>
              <a:buChar char="Ø"/>
              <a:defRPr/>
            </a:pPr>
            <a:r>
              <a:rPr lang="zh-CN" altLang="en-US" sz="3200" b="1" dirty="0">
                <a:solidFill>
                  <a:schemeClr val="bg1"/>
                </a:solidFill>
                <a:latin typeface="幼圆" panose="02010509060101010101" pitchFamily="49" charset="-122"/>
                <a:ea typeface="幼圆" panose="02010509060101010101" pitchFamily="49" charset="-122"/>
              </a:rPr>
              <a:t>做出实行</a:t>
            </a:r>
            <a:r>
              <a:rPr lang="zh-CN" altLang="en-US" sz="3200" b="1" dirty="0">
                <a:solidFill>
                  <a:srgbClr val="FFFF00"/>
                </a:solidFill>
                <a:latin typeface="幼圆" panose="02010509060101010101" pitchFamily="49" charset="-122"/>
                <a:ea typeface="幼圆" panose="02010509060101010101" pitchFamily="49" charset="-122"/>
              </a:rPr>
              <a:t>改革开放</a:t>
            </a:r>
            <a:r>
              <a:rPr lang="zh-CN" altLang="en-US" sz="3200" b="1" dirty="0">
                <a:solidFill>
                  <a:schemeClr val="bg1"/>
                </a:solidFill>
                <a:latin typeface="幼圆" panose="02010509060101010101" pitchFamily="49" charset="-122"/>
                <a:ea typeface="幼圆" panose="02010509060101010101" pitchFamily="49" charset="-122"/>
              </a:rPr>
              <a:t>的伟大决策；</a:t>
            </a:r>
            <a:endParaRPr lang="zh-CN" altLang="en-US" sz="3200" b="1" dirty="0">
              <a:latin typeface="幼圆" panose="02010509060101010101" pitchFamily="49" charset="-122"/>
              <a:ea typeface="幼圆" panose="02010509060101010101" pitchFamily="49" charset="-122"/>
            </a:endParaRPr>
          </a:p>
          <a:p>
            <a:pPr marL="457189" indent="-457189">
              <a:buFont typeface="Wingdings" panose="05000000000000000000" pitchFamily="2" charset="2"/>
              <a:buChar char="Ø"/>
              <a:defRPr/>
            </a:pPr>
            <a:r>
              <a:rPr lang="zh-CN" altLang="en-US" sz="3200" b="1" dirty="0">
                <a:solidFill>
                  <a:schemeClr val="bg1"/>
                </a:solidFill>
                <a:latin typeface="幼圆" panose="02010509060101010101" pitchFamily="49" charset="-122"/>
                <a:ea typeface="幼圆" panose="02010509060101010101" pitchFamily="49" charset="-122"/>
              </a:rPr>
              <a:t>决定</a:t>
            </a:r>
            <a:r>
              <a:rPr lang="zh-CN" altLang="en-US" sz="3200" b="1" dirty="0">
                <a:solidFill>
                  <a:srgbClr val="FFFF00"/>
                </a:solidFill>
                <a:latin typeface="幼圆" panose="02010509060101010101" pitchFamily="49" charset="-122"/>
                <a:ea typeface="幼圆" panose="02010509060101010101" pitchFamily="49" charset="-122"/>
              </a:rPr>
              <a:t>调整国民经济</a:t>
            </a:r>
            <a:r>
              <a:rPr lang="zh-CN" altLang="en-US" sz="3200" b="1" dirty="0">
                <a:solidFill>
                  <a:schemeClr val="bg1"/>
                </a:solidFill>
                <a:latin typeface="幼圆" panose="02010509060101010101" pitchFamily="49" charset="-122"/>
                <a:ea typeface="幼圆" panose="02010509060101010101" pitchFamily="49" charset="-122"/>
              </a:rPr>
              <a:t>，解决好国民经济重大比例失调的问题；</a:t>
            </a:r>
          </a:p>
          <a:p>
            <a:pPr marL="457189" indent="-457189">
              <a:buFont typeface="Wingdings" panose="05000000000000000000" pitchFamily="2" charset="2"/>
              <a:buChar char="Ø"/>
              <a:defRPr/>
            </a:pPr>
            <a:r>
              <a:rPr lang="zh-CN" altLang="en-US" sz="3200" b="1" dirty="0">
                <a:solidFill>
                  <a:schemeClr val="bg1"/>
                </a:solidFill>
                <a:latin typeface="幼圆" panose="02010509060101010101" pitchFamily="49" charset="-122"/>
                <a:ea typeface="幼圆" panose="02010509060101010101" pitchFamily="49" charset="-122"/>
              </a:rPr>
              <a:t>审查和解决了党的历史上一大批冤假错案和一些重要领导人的功过非问题。强调必须使</a:t>
            </a:r>
            <a:r>
              <a:rPr lang="zh-CN" altLang="en-US" sz="3200" b="1" dirty="0">
                <a:solidFill>
                  <a:srgbClr val="FFFF00"/>
                </a:solidFill>
                <a:latin typeface="幼圆" panose="02010509060101010101" pitchFamily="49" charset="-122"/>
                <a:ea typeface="幼圆" panose="02010509060101010101" pitchFamily="49" charset="-122"/>
              </a:rPr>
              <a:t>民主制度化法律化</a:t>
            </a:r>
            <a:r>
              <a:rPr lang="zh-CN" altLang="en-US" sz="3200" b="1" dirty="0">
                <a:solidFill>
                  <a:schemeClr val="bg1"/>
                </a:solidFill>
                <a:latin typeface="幼圆" panose="02010509060101010101" pitchFamily="49" charset="-122"/>
                <a:ea typeface="幼圆" panose="02010509060101010101" pitchFamily="49" charset="-122"/>
              </a:rPr>
              <a:t>，做大有法可依，有法必依，执法必严，违法必究；</a:t>
            </a:r>
          </a:p>
          <a:p>
            <a:pPr marL="457189" indent="-457189">
              <a:buFont typeface="Wingdings" panose="05000000000000000000" pitchFamily="2" charset="2"/>
              <a:buChar char="Ø"/>
              <a:defRPr/>
            </a:pPr>
            <a:r>
              <a:rPr lang="zh-CN" altLang="en-US" sz="3200" b="1" dirty="0">
                <a:solidFill>
                  <a:schemeClr val="bg1"/>
                </a:solidFill>
                <a:latin typeface="幼圆" panose="02010509060101010101" pitchFamily="49" charset="-122"/>
                <a:ea typeface="幼圆" panose="02010509060101010101" pitchFamily="49" charset="-122"/>
              </a:rPr>
              <a:t>健全</a:t>
            </a:r>
            <a:r>
              <a:rPr lang="zh-CN" altLang="en-US" sz="3200" b="1" dirty="0">
                <a:solidFill>
                  <a:srgbClr val="FFFF00"/>
                </a:solidFill>
                <a:latin typeface="幼圆" panose="02010509060101010101" pitchFamily="49" charset="-122"/>
                <a:ea typeface="幼圆" panose="02010509060101010101" pitchFamily="49" charset="-122"/>
              </a:rPr>
              <a:t>党的民主集中制</a:t>
            </a:r>
            <a:r>
              <a:rPr lang="zh-CN" altLang="en-US" sz="3200" b="1" dirty="0">
                <a:solidFill>
                  <a:schemeClr val="bg1"/>
                </a:solidFill>
                <a:latin typeface="幼圆" panose="02010509060101010101" pitchFamily="49" charset="-122"/>
                <a:ea typeface="幼圆" panose="02010509060101010101" pitchFamily="49" charset="-122"/>
              </a:rPr>
              <a:t>。</a:t>
            </a:r>
            <a:endParaRPr lang="en-US" altLang="zh-CN" sz="2800" dirty="0">
              <a:solidFill>
                <a:schemeClr val="bg1"/>
              </a:solidFill>
              <a:latin typeface="+mj-ea"/>
              <a:ea typeface="+mj-ea"/>
            </a:endParaRPr>
          </a:p>
          <a:p>
            <a:pPr>
              <a:defRPr/>
            </a:pPr>
            <a:r>
              <a:rPr lang="en-US" altLang="zh-CN" sz="2800" dirty="0">
                <a:solidFill>
                  <a:schemeClr val="bg1"/>
                </a:solidFill>
                <a:latin typeface="+mj-ea"/>
                <a:ea typeface="+mj-ea"/>
              </a:rPr>
              <a:t>                               ——</a:t>
            </a:r>
            <a:r>
              <a:rPr lang="zh-CN" altLang="en-US" sz="2800" dirty="0">
                <a:solidFill>
                  <a:schemeClr val="bg1"/>
                </a:solidFill>
                <a:latin typeface="+mj-ea"/>
                <a:ea typeface="+mj-ea"/>
              </a:rPr>
              <a:t>张岂之</a:t>
            </a:r>
            <a:r>
              <a:rPr lang="en-US" altLang="zh-CN" sz="2800" dirty="0">
                <a:solidFill>
                  <a:schemeClr val="bg1"/>
                </a:solidFill>
                <a:latin typeface="+mj-ea"/>
                <a:ea typeface="+mj-ea"/>
              </a:rPr>
              <a:t>《</a:t>
            </a:r>
            <a:r>
              <a:rPr lang="zh-CN" altLang="en-US" sz="2800" dirty="0">
                <a:solidFill>
                  <a:schemeClr val="bg1"/>
                </a:solidFill>
                <a:latin typeface="+mj-ea"/>
                <a:ea typeface="+mj-ea"/>
              </a:rPr>
              <a:t>中华人民共和国史</a:t>
            </a:r>
            <a:r>
              <a:rPr lang="en-US" altLang="zh-CN" sz="2800" dirty="0">
                <a:solidFill>
                  <a:schemeClr val="bg1"/>
                </a:solidFill>
                <a:latin typeface="+mj-ea"/>
                <a:ea typeface="+mj-ea"/>
              </a:rPr>
              <a:t>》</a:t>
            </a:r>
          </a:p>
        </p:txBody>
      </p:sp>
    </p:spTree>
    <p:extLst>
      <p:ext uri="{BB962C8B-B14F-4D97-AF65-F5344CB8AC3E}">
        <p14:creationId xmlns:p14="http://schemas.microsoft.com/office/powerpoint/2010/main" val="52972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456373" cy="6858000"/>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7728181" y="0"/>
            <a:ext cx="446382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6" name="矩形 5"/>
          <p:cNvSpPr/>
          <p:nvPr/>
        </p:nvSpPr>
        <p:spPr>
          <a:xfrm>
            <a:off x="782320" y="1196341"/>
            <a:ext cx="10627360" cy="4464473"/>
          </a:xfrm>
          <a:prstGeom prst="rect">
            <a:avLst/>
          </a:prstGeom>
          <a:solidFill>
            <a:schemeClr val="bg2">
              <a:lumMod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TextBox 6"/>
          <p:cNvSpPr txBox="1"/>
          <p:nvPr/>
        </p:nvSpPr>
        <p:spPr>
          <a:xfrm>
            <a:off x="1694180" y="1921087"/>
            <a:ext cx="9086427" cy="2748280"/>
          </a:xfrm>
          <a:prstGeom prst="rect">
            <a:avLst/>
          </a:prstGeom>
          <a:noFill/>
        </p:spPr>
        <p:txBody>
          <a:bodyPr wrap="square" lIns="121917" tIns="60958" rIns="121917" bIns="60958" rtlCol="0">
            <a:spAutoFit/>
          </a:bodyPr>
          <a:lstStyle/>
          <a:p>
            <a:pPr algn="l"/>
            <a:r>
              <a:rPr lang="zh-CN" altLang="en-US" sz="4300">
                <a:solidFill>
                  <a:schemeClr val="bg1"/>
                </a:solidFill>
                <a:latin typeface="造字工房力黑（非商用）常规体" pitchFamily="50" charset="-122"/>
                <a:ea typeface="造字工房力黑（非商用）常规体" pitchFamily="50" charset="-122"/>
              </a:rPr>
              <a:t>中共十一届三中全会，</a:t>
            </a:r>
          </a:p>
          <a:p>
            <a:pPr algn="l"/>
            <a:r>
              <a:rPr lang="zh-CN" altLang="en-US" sz="4300">
                <a:solidFill>
                  <a:schemeClr val="bg1"/>
                </a:solidFill>
                <a:latin typeface="造字工房力黑（非商用）常规体" pitchFamily="50" charset="-122"/>
                <a:ea typeface="造字工房力黑（非商用）常规体" pitchFamily="50" charset="-122"/>
              </a:rPr>
              <a:t>实现了</a:t>
            </a:r>
            <a:r>
              <a:rPr lang="zh-CN" altLang="en-US" sz="4300">
                <a:solidFill>
                  <a:srgbClr val="FFFF00"/>
                </a:solidFill>
                <a:latin typeface="造字工房力黑（非商用）常规体" pitchFamily="50" charset="-122"/>
                <a:ea typeface="造字工房力黑（非商用）常规体" pitchFamily="50" charset="-122"/>
              </a:rPr>
              <a:t>新中国成立以来</a:t>
            </a:r>
            <a:r>
              <a:rPr lang="zh-CN" altLang="en-US" sz="4300">
                <a:solidFill>
                  <a:schemeClr val="bg1"/>
                </a:solidFill>
                <a:latin typeface="造字工房力黑（非商用）常规体" pitchFamily="50" charset="-122"/>
                <a:ea typeface="造字工房力黑（非商用）常规体" pitchFamily="50" charset="-122"/>
              </a:rPr>
              <a:t>党的历史上具有深远意义的伟大转折，</a:t>
            </a:r>
          </a:p>
          <a:p>
            <a:pPr algn="l"/>
            <a:r>
              <a:rPr lang="zh-CN" altLang="en-US" sz="4300">
                <a:solidFill>
                  <a:schemeClr val="bg1"/>
                </a:solidFill>
                <a:latin typeface="造字工房力黑（非商用）常规体" pitchFamily="50" charset="-122"/>
                <a:ea typeface="造字工房力黑（非商用）常规体" pitchFamily="50" charset="-122"/>
              </a:rPr>
              <a:t>揭开了社会主义</a:t>
            </a:r>
            <a:r>
              <a:rPr lang="zh-CN" altLang="en-US" sz="4300">
                <a:solidFill>
                  <a:srgbClr val="FFFF00"/>
                </a:solidFill>
                <a:latin typeface="造字工房力黑（非商用）常规体" pitchFamily="50" charset="-122"/>
                <a:ea typeface="造字工房力黑（非商用）常规体" pitchFamily="50" charset="-122"/>
              </a:rPr>
              <a:t>改革开放</a:t>
            </a:r>
            <a:r>
              <a:rPr lang="zh-CN" altLang="en-US" sz="4300">
                <a:solidFill>
                  <a:schemeClr val="bg1"/>
                </a:solidFill>
                <a:latin typeface="造字工房力黑（非商用）常规体" pitchFamily="50" charset="-122"/>
                <a:ea typeface="造字工房力黑（非商用）常规体" pitchFamily="50" charset="-122"/>
              </a:rPr>
              <a:t>的序幕。</a:t>
            </a:r>
          </a:p>
        </p:txBody>
      </p:sp>
    </p:spTree>
    <p:extLst>
      <p:ext uri="{BB962C8B-B14F-4D97-AF65-F5344CB8AC3E}">
        <p14:creationId xmlns:p14="http://schemas.microsoft.com/office/powerpoint/2010/main" val="204148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1"/>
            <a:ext cx="12191999" cy="6866103"/>
          </a:xfrm>
          <a:prstGeom prst="rect">
            <a:avLst/>
          </a:prstGeom>
          <a:solidFill>
            <a:schemeClr val="tx2">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378454" y="1089515"/>
            <a:ext cx="2845189" cy="1632181"/>
          </a:xfrm>
          <a:prstGeom prst="rect">
            <a:avLst/>
          </a:prstGeom>
          <a:solidFill>
            <a:schemeClr val="bg2">
              <a:lumMod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矩形 6"/>
          <p:cNvSpPr/>
          <p:nvPr/>
        </p:nvSpPr>
        <p:spPr>
          <a:xfrm>
            <a:off x="363214" y="4043171"/>
            <a:ext cx="2845189" cy="1632181"/>
          </a:xfrm>
          <a:prstGeom prst="rect">
            <a:avLst/>
          </a:prstGeom>
          <a:solidFill>
            <a:schemeClr val="bg2">
              <a:lumMod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8" name="矩形 7"/>
          <p:cNvSpPr/>
          <p:nvPr/>
        </p:nvSpPr>
        <p:spPr>
          <a:xfrm>
            <a:off x="3998807" y="438573"/>
            <a:ext cx="7475220" cy="2934547"/>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9" name="矩形 8"/>
          <p:cNvSpPr/>
          <p:nvPr/>
        </p:nvSpPr>
        <p:spPr>
          <a:xfrm>
            <a:off x="3998807" y="3682154"/>
            <a:ext cx="7475220" cy="2713567"/>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0" name="TextBox 9"/>
          <p:cNvSpPr txBox="1"/>
          <p:nvPr/>
        </p:nvSpPr>
        <p:spPr>
          <a:xfrm>
            <a:off x="993989" y="1488393"/>
            <a:ext cx="1598507" cy="942340"/>
          </a:xfrm>
          <a:prstGeom prst="rect">
            <a:avLst/>
          </a:prstGeom>
          <a:noFill/>
        </p:spPr>
        <p:txBody>
          <a:bodyPr wrap="none" lIns="121917" tIns="60958" rIns="121917" bIns="60958" rtlCol="0">
            <a:spAutoFit/>
          </a:bodyPr>
          <a:lstStyle/>
          <a:p>
            <a:r>
              <a:rPr lang="zh-CN" altLang="en-US" sz="5300">
                <a:solidFill>
                  <a:schemeClr val="bg1"/>
                </a:solidFill>
                <a:latin typeface="华文中宋" panose="02010600040101010101" charset="-122"/>
                <a:ea typeface="华文中宋" panose="02010600040101010101" charset="-122"/>
              </a:rPr>
              <a:t>改革</a:t>
            </a:r>
          </a:p>
        </p:txBody>
      </p:sp>
      <p:sp>
        <p:nvSpPr>
          <p:cNvPr id="11" name="TextBox 10"/>
          <p:cNvSpPr txBox="1"/>
          <p:nvPr/>
        </p:nvSpPr>
        <p:spPr>
          <a:xfrm>
            <a:off x="3999044" y="982879"/>
            <a:ext cx="7355840" cy="1844887"/>
          </a:xfrm>
          <a:prstGeom prst="rect">
            <a:avLst/>
          </a:prstGeom>
          <a:noFill/>
        </p:spPr>
        <p:txBody>
          <a:bodyPr wrap="none" lIns="121917" tIns="60958" rIns="121917" bIns="60958" rtlCol="0">
            <a:spAutoFit/>
          </a:bodyPr>
          <a:lstStyle/>
          <a:p>
            <a:r>
              <a:rPr lang="zh-CN" altLang="en-US" sz="3700">
                <a:solidFill>
                  <a:schemeClr val="bg1"/>
                </a:solidFill>
                <a:latin typeface="微软雅黑" panose="020B0503020204020204" pitchFamily="34" charset="-122"/>
                <a:ea typeface="微软雅黑" panose="020B0503020204020204" pitchFamily="34" charset="-122"/>
              </a:rPr>
              <a:t>农村经济体制改革</a:t>
            </a:r>
          </a:p>
          <a:p>
            <a:r>
              <a:rPr lang="zh-CN" altLang="en-US" sz="3700">
                <a:solidFill>
                  <a:schemeClr val="bg1"/>
                </a:solidFill>
                <a:latin typeface="微软雅黑" panose="020B0503020204020204" pitchFamily="34" charset="-122"/>
                <a:ea typeface="微软雅黑" panose="020B0503020204020204" pitchFamily="34" charset="-122"/>
              </a:rPr>
              <a:t>城市经济体制改革</a:t>
            </a:r>
          </a:p>
          <a:p>
            <a:r>
              <a:rPr lang="zh-CN" altLang="en-US" sz="3700">
                <a:solidFill>
                  <a:schemeClr val="bg1"/>
                </a:solidFill>
                <a:latin typeface="微软雅黑" panose="020B0503020204020204" pitchFamily="34" charset="-122"/>
                <a:ea typeface="微软雅黑" panose="020B0503020204020204" pitchFamily="34" charset="-122"/>
              </a:rPr>
              <a:t>目标：建立社会主义市场经济体系</a:t>
            </a:r>
          </a:p>
        </p:txBody>
      </p:sp>
      <p:sp>
        <p:nvSpPr>
          <p:cNvPr id="12" name="TextBox 11"/>
          <p:cNvSpPr txBox="1"/>
          <p:nvPr/>
        </p:nvSpPr>
        <p:spPr>
          <a:xfrm>
            <a:off x="978749" y="4388145"/>
            <a:ext cx="1598507" cy="942340"/>
          </a:xfrm>
          <a:prstGeom prst="rect">
            <a:avLst/>
          </a:prstGeom>
          <a:noFill/>
        </p:spPr>
        <p:txBody>
          <a:bodyPr wrap="none" lIns="121917" tIns="60958" rIns="121917" bIns="60958" rtlCol="0">
            <a:spAutoFit/>
          </a:bodyPr>
          <a:lstStyle/>
          <a:p>
            <a:r>
              <a:rPr lang="zh-CN" altLang="en-US" sz="5300">
                <a:solidFill>
                  <a:schemeClr val="bg1"/>
                </a:solidFill>
                <a:latin typeface="华文中宋" panose="02010600040101010101" charset="-122"/>
                <a:ea typeface="华文中宋" panose="02010600040101010101" charset="-122"/>
              </a:rPr>
              <a:t>开放</a:t>
            </a:r>
          </a:p>
        </p:txBody>
      </p:sp>
      <p:sp>
        <p:nvSpPr>
          <p:cNvPr id="2" name="文本框 1"/>
          <p:cNvSpPr txBox="1"/>
          <p:nvPr/>
        </p:nvSpPr>
        <p:spPr>
          <a:xfrm>
            <a:off x="4101253" y="3829474"/>
            <a:ext cx="7645400" cy="2419773"/>
          </a:xfrm>
          <a:prstGeom prst="rect">
            <a:avLst/>
          </a:prstGeom>
          <a:noFill/>
        </p:spPr>
        <p:txBody>
          <a:bodyPr wrap="square" lIns="121917" tIns="60958" rIns="121917" bIns="60958" rtlCol="0">
            <a:spAutoFit/>
          </a:bodyPr>
          <a:lstStyle/>
          <a:p>
            <a:r>
              <a:rPr lang="zh-CN" altLang="en-US" sz="3700">
                <a:solidFill>
                  <a:schemeClr val="bg1"/>
                </a:solidFill>
                <a:latin typeface="微软雅黑" panose="020B0503020204020204" pitchFamily="34" charset="-122"/>
                <a:ea typeface="微软雅黑" panose="020B0503020204020204" pitchFamily="34" charset="-122"/>
              </a:rPr>
              <a:t>设立经济特区</a:t>
            </a:r>
          </a:p>
          <a:p>
            <a:r>
              <a:rPr lang="zh-CN" altLang="en-US" sz="3700">
                <a:solidFill>
                  <a:schemeClr val="bg1"/>
                </a:solidFill>
                <a:latin typeface="微软雅黑" panose="020B0503020204020204" pitchFamily="34" charset="-122"/>
                <a:ea typeface="微软雅黑" panose="020B0503020204020204" pitchFamily="34" charset="-122"/>
              </a:rPr>
              <a:t>开辟沿海经济开放区</a:t>
            </a:r>
          </a:p>
          <a:p>
            <a:r>
              <a:rPr lang="zh-CN" altLang="en-US" sz="3700">
                <a:solidFill>
                  <a:schemeClr val="bg1"/>
                </a:solidFill>
                <a:latin typeface="微软雅黑" panose="020B0503020204020204" pitchFamily="34" charset="-122"/>
                <a:ea typeface="微软雅黑" panose="020B0503020204020204" pitchFamily="34" charset="-122"/>
              </a:rPr>
              <a:t>浦东的开发和开放</a:t>
            </a:r>
          </a:p>
          <a:p>
            <a:r>
              <a:rPr lang="zh-CN" altLang="en-US" sz="3700">
                <a:solidFill>
                  <a:schemeClr val="bg1"/>
                </a:solidFill>
                <a:latin typeface="微软雅黑" panose="020B0503020204020204" pitchFamily="34" charset="-122"/>
                <a:ea typeface="微软雅黑" panose="020B0503020204020204" pitchFamily="34" charset="-122"/>
              </a:rPr>
              <a:t>特点：全方位、多层次、宽领域</a:t>
            </a:r>
          </a:p>
        </p:txBody>
      </p:sp>
    </p:spTree>
    <p:extLst>
      <p:ext uri="{BB962C8B-B14F-4D97-AF65-F5344CB8AC3E}">
        <p14:creationId xmlns:p14="http://schemas.microsoft.com/office/powerpoint/2010/main" val="399266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279207" cy="6874087"/>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5" name="Picture 16" descr="365896"/>
          <p:cNvPicPr>
            <a:picLocks noChangeAspect="1" noChangeArrowheads="1"/>
          </p:cNvPicPr>
          <p:nvPr/>
        </p:nvPicPr>
        <p:blipFill>
          <a:blip r:embed="rId2" cstate="print"/>
          <a:srcRect/>
          <a:stretch>
            <a:fillRect/>
          </a:stretch>
        </p:blipFill>
        <p:spPr bwMode="auto">
          <a:xfrm>
            <a:off x="767409" y="201177"/>
            <a:ext cx="5076825" cy="3330575"/>
          </a:xfrm>
          <a:prstGeom prst="rect">
            <a:avLst/>
          </a:prstGeom>
          <a:noFill/>
          <a:ln w="9525">
            <a:noFill/>
            <a:miter lim="800000"/>
            <a:headEnd/>
            <a:tailEnd/>
          </a:ln>
        </p:spPr>
      </p:pic>
      <p:sp>
        <p:nvSpPr>
          <p:cNvPr id="6" name="Rectangle 17"/>
          <p:cNvSpPr>
            <a:spLocks noChangeArrowheads="1"/>
          </p:cNvSpPr>
          <p:nvPr/>
        </p:nvSpPr>
        <p:spPr bwMode="auto">
          <a:xfrm>
            <a:off x="158327" y="3975947"/>
            <a:ext cx="11875347" cy="2460413"/>
          </a:xfrm>
          <a:prstGeom prst="rect">
            <a:avLst/>
          </a:prstGeom>
          <a:noFill/>
          <a:ln w="9525">
            <a:noFill/>
            <a:miter lim="800000"/>
          </a:ln>
        </p:spPr>
        <p:txBody>
          <a:bodyPr wrap="square" lIns="121917" tIns="60958" rIns="121917" bIns="60958">
            <a:spAutoFit/>
          </a:bodyPr>
          <a:lstStyle/>
          <a:p>
            <a:r>
              <a:rPr lang="zh-CN" altLang="en-US" sz="2800" dirty="0">
                <a:latin typeface="黑体" panose="02010609060101010101" charset="-122"/>
                <a:ea typeface="黑体" panose="02010609060101010101" charset="-122"/>
              </a:rPr>
              <a:t>   </a:t>
            </a:r>
            <a:r>
              <a:rPr lang="zh-CN" altLang="en-US" sz="2800" dirty="0">
                <a:solidFill>
                  <a:schemeClr val="bg1"/>
                </a:solidFill>
                <a:latin typeface="黑体" panose="02010609060101010101" charset="-122"/>
                <a:ea typeface="黑体" panose="02010609060101010101" charset="-122"/>
              </a:rPr>
              <a:t> </a:t>
            </a:r>
            <a:r>
              <a:rPr lang="zh-CN" altLang="en-US" sz="3200" b="1" dirty="0">
                <a:solidFill>
                  <a:schemeClr val="bg1"/>
                </a:solidFill>
                <a:latin typeface="幼圆" panose="02010509060101010101" pitchFamily="49" charset="-122"/>
                <a:ea typeface="幼圆" panose="02010509060101010101" pitchFamily="49" charset="-122"/>
              </a:rPr>
              <a:t>我们分田到户，家家户主签字盖章，如以后能干，每户保证完成每户的全年上缴和公粮，不在向国家伸手要钱要粮。如不成，我们干部坐牢杀头也干心，大家社员也保证把我们的小孩养活到18岁。</a:t>
            </a:r>
          </a:p>
          <a:p>
            <a:pPr algn="r"/>
            <a:r>
              <a:rPr lang="zh-CN" altLang="en-US" b="1" dirty="0">
                <a:solidFill>
                  <a:schemeClr val="bg1"/>
                </a:solidFill>
                <a:latin typeface="幼圆" panose="02010509060101010101" pitchFamily="49" charset="-122"/>
                <a:ea typeface="幼圆" panose="02010509060101010101" pitchFamily="49" charset="-122"/>
              </a:rPr>
              <a:t>                                                </a:t>
            </a:r>
            <a:r>
              <a:rPr lang="zh-CN" altLang="en-US" b="1" dirty="0" smtClean="0">
                <a:solidFill>
                  <a:schemeClr val="bg1"/>
                </a:solidFill>
                <a:latin typeface="幼圆" panose="02010509060101010101" pitchFamily="49" charset="-122"/>
                <a:ea typeface="幼圆" panose="02010509060101010101" pitchFamily="49" charset="-122"/>
              </a:rPr>
              <a:t>1978年11月24日</a:t>
            </a:r>
          </a:p>
        </p:txBody>
      </p:sp>
      <p:sp>
        <p:nvSpPr>
          <p:cNvPr id="9" name="矩形 8"/>
          <p:cNvSpPr/>
          <p:nvPr/>
        </p:nvSpPr>
        <p:spPr>
          <a:xfrm>
            <a:off x="6816081" y="640275"/>
            <a:ext cx="4189313" cy="7870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000" b="1" dirty="0">
                <a:solidFill>
                  <a:schemeClr val="bg1"/>
                </a:solidFill>
                <a:latin typeface="幼圆" panose="02010509060101010101" pitchFamily="49" charset="-122"/>
                <a:ea typeface="幼圆" panose="02010509060101010101" pitchFamily="49" charset="-122"/>
              </a:rPr>
              <a:t>小岗村第一份大包干红手印</a:t>
            </a:r>
            <a:endParaRPr lang="en-US" altLang="zh-CN" sz="2000" b="1" dirty="0">
              <a:solidFill>
                <a:schemeClr val="bg1"/>
              </a:solidFill>
              <a:latin typeface="幼圆" panose="02010509060101010101" pitchFamily="49" charset="-122"/>
              <a:ea typeface="幼圆" panose="02010509060101010101" pitchFamily="49" charset="-122"/>
            </a:endParaRPr>
          </a:p>
          <a:p>
            <a:pPr algn="ctr"/>
            <a:r>
              <a:rPr lang="zh-CN" altLang="en-US" sz="2000" b="1" dirty="0">
                <a:solidFill>
                  <a:schemeClr val="bg1"/>
                </a:solidFill>
                <a:latin typeface="幼圆" panose="02010509060101010101" pitchFamily="49" charset="-122"/>
                <a:ea typeface="幼圆" panose="02010509060101010101" pitchFamily="49" charset="-122"/>
              </a:rPr>
              <a:t>（契约合同书）</a:t>
            </a:r>
          </a:p>
        </p:txBody>
      </p:sp>
      <p:sp>
        <p:nvSpPr>
          <p:cNvPr id="13" name="文本框 12"/>
          <p:cNvSpPr txBox="1"/>
          <p:nvPr/>
        </p:nvSpPr>
        <p:spPr>
          <a:xfrm>
            <a:off x="6600057" y="1866463"/>
            <a:ext cx="5262623" cy="1159288"/>
          </a:xfrm>
          <a:prstGeom prst="rect">
            <a:avLst/>
          </a:prstGeom>
          <a:solidFill>
            <a:srgbClr val="FF0000"/>
          </a:solidFill>
        </p:spPr>
        <p:txBody>
          <a:bodyPr wrap="square" lIns="121917" tIns="60958" rIns="121917" bIns="60958" rtlCol="0">
            <a:spAutoFit/>
          </a:bodyPr>
          <a:lstStyle/>
          <a:p>
            <a:pPr>
              <a:spcAft>
                <a:spcPts val="800"/>
              </a:spcAft>
            </a:pPr>
            <a:r>
              <a:rPr lang="zh-CN" altLang="en-US" b="1" dirty="0">
                <a:solidFill>
                  <a:srgbClr val="FFFF00"/>
                </a:solidFill>
                <a:latin typeface="幼圆" panose="02010509060101010101" pitchFamily="49" charset="-122"/>
                <a:ea typeface="幼圆" panose="02010509060101010101" pitchFamily="49" charset="-122"/>
              </a:rPr>
              <a:t>⑴小岗村农民要怎么做？</a:t>
            </a:r>
          </a:p>
          <a:p>
            <a:pPr>
              <a:spcAft>
                <a:spcPts val="800"/>
              </a:spcAft>
            </a:pPr>
            <a:r>
              <a:rPr lang="zh-CN" altLang="en-US" b="1" dirty="0">
                <a:solidFill>
                  <a:srgbClr val="FFFF00"/>
                </a:solidFill>
                <a:latin typeface="幼圆" panose="02010509060101010101" pitchFamily="49" charset="-122"/>
                <a:ea typeface="幼圆" panose="02010509060101010101" pitchFamily="49" charset="-122"/>
              </a:rPr>
              <a:t>⑵为什么干部有“坐牢杀头”的准备？</a:t>
            </a:r>
          </a:p>
          <a:p>
            <a:pPr>
              <a:spcAft>
                <a:spcPts val="800"/>
              </a:spcAft>
            </a:pPr>
            <a:r>
              <a:rPr lang="zh-CN" altLang="en-US" b="1" dirty="0">
                <a:solidFill>
                  <a:srgbClr val="FFFF00"/>
                </a:solidFill>
                <a:latin typeface="幼圆" panose="02010509060101010101" pitchFamily="49" charset="-122"/>
                <a:ea typeface="幼圆" panose="02010509060101010101" pitchFamily="49" charset="-122"/>
              </a:rPr>
              <a:t>⑶这么做的结果如何？</a:t>
            </a:r>
          </a:p>
        </p:txBody>
      </p:sp>
      <p:sp>
        <p:nvSpPr>
          <p:cNvPr id="4" name="流程图: 可选过程 3"/>
          <p:cNvSpPr/>
          <p:nvPr/>
        </p:nvSpPr>
        <p:spPr>
          <a:xfrm>
            <a:off x="1746674" y="3975948"/>
            <a:ext cx="1746673" cy="537633"/>
          </a:xfrm>
          <a:prstGeom prst="flowChartAlternateProcess">
            <a:avLst/>
          </a:prstGeom>
          <a:solidFill>
            <a:schemeClr val="accent1">
              <a:alpha val="4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Tree>
    <p:extLst>
      <p:ext uri="{BB962C8B-B14F-4D97-AF65-F5344CB8AC3E}">
        <p14:creationId xmlns:p14="http://schemas.microsoft.com/office/powerpoint/2010/main" val="8915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ldLvl="0" animBg="1"/>
      <p:bldP spid="13"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456373" cy="6858000"/>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7728181" y="0"/>
            <a:ext cx="446382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10" name="图片 9"/>
          <p:cNvPicPr>
            <a:picLocks noChangeAspect="1"/>
          </p:cNvPicPr>
          <p:nvPr/>
        </p:nvPicPr>
        <p:blipFill>
          <a:blip r:embed="rId2"/>
          <a:stretch>
            <a:fillRect/>
          </a:stretch>
        </p:blipFill>
        <p:spPr>
          <a:xfrm>
            <a:off x="604521" y="1005841"/>
            <a:ext cx="10983807" cy="4847167"/>
          </a:xfrm>
          <a:prstGeom prst="rect">
            <a:avLst/>
          </a:prstGeom>
        </p:spPr>
      </p:pic>
    </p:spTree>
    <p:extLst>
      <p:ext uri="{BB962C8B-B14F-4D97-AF65-F5344CB8AC3E}">
        <p14:creationId xmlns:p14="http://schemas.microsoft.com/office/powerpoint/2010/main" val="195062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1" t="1493" r="2659" b="149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0" y="1508787"/>
            <a:ext cx="12192000" cy="5349213"/>
          </a:xfrm>
          <a:prstGeom prst="rect">
            <a:avLst/>
          </a:prstGeom>
          <a:solidFill>
            <a:schemeClr val="tx2">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1652178" y="1988840"/>
            <a:ext cx="2716477" cy="1786024"/>
          </a:xfrm>
          <a:prstGeom prst="rect">
            <a:avLst/>
          </a:prstGeom>
          <a:solidFill>
            <a:schemeClr val="tx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矩形 6"/>
          <p:cNvSpPr/>
          <p:nvPr/>
        </p:nvSpPr>
        <p:spPr>
          <a:xfrm>
            <a:off x="1651331" y="4030009"/>
            <a:ext cx="2716477" cy="1786024"/>
          </a:xfrm>
          <a:prstGeom prst="rect">
            <a:avLst/>
          </a:prstGeom>
          <a:solidFill>
            <a:schemeClr val="tx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1" name="矩形 10"/>
          <p:cNvSpPr/>
          <p:nvPr/>
        </p:nvSpPr>
        <p:spPr>
          <a:xfrm>
            <a:off x="4675667" y="1988840"/>
            <a:ext cx="2716477" cy="1786024"/>
          </a:xfrm>
          <a:prstGeom prst="rect">
            <a:avLst/>
          </a:prstGeom>
          <a:solidFill>
            <a:schemeClr val="tx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2" name="矩形 11"/>
          <p:cNvSpPr/>
          <p:nvPr/>
        </p:nvSpPr>
        <p:spPr>
          <a:xfrm>
            <a:off x="4675667" y="4030009"/>
            <a:ext cx="2716477" cy="1786024"/>
          </a:xfrm>
          <a:prstGeom prst="rect">
            <a:avLst/>
          </a:prstGeom>
          <a:solidFill>
            <a:schemeClr val="tx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4" name="矩形 13"/>
          <p:cNvSpPr/>
          <p:nvPr/>
        </p:nvSpPr>
        <p:spPr>
          <a:xfrm>
            <a:off x="7700003" y="1988840"/>
            <a:ext cx="2716477" cy="1786024"/>
          </a:xfrm>
          <a:prstGeom prst="rect">
            <a:avLst/>
          </a:prstGeom>
          <a:solidFill>
            <a:schemeClr val="tx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5" name="矩形 14"/>
          <p:cNvSpPr/>
          <p:nvPr/>
        </p:nvSpPr>
        <p:spPr>
          <a:xfrm>
            <a:off x="7700003" y="4030009"/>
            <a:ext cx="2716477" cy="1786024"/>
          </a:xfrm>
          <a:prstGeom prst="rect">
            <a:avLst/>
          </a:prstGeom>
          <a:solidFill>
            <a:schemeClr val="tx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0" name="TextBox 9"/>
          <p:cNvSpPr txBox="1"/>
          <p:nvPr/>
        </p:nvSpPr>
        <p:spPr>
          <a:xfrm>
            <a:off x="4675294" y="2459567"/>
            <a:ext cx="2628900" cy="954103"/>
          </a:xfrm>
          <a:prstGeom prst="rect">
            <a:avLst/>
          </a:prstGeom>
          <a:noFill/>
        </p:spPr>
        <p:txBody>
          <a:bodyPr wrap="square" lIns="121917" tIns="60958" rIns="121917" bIns="60958" rtlCol="0">
            <a:spAutoFit/>
          </a:bodyPr>
          <a:lstStyle/>
          <a:p>
            <a:pPr algn="ctr"/>
            <a:r>
              <a:rPr lang="zh-CN" altLang="en-US" sz="2700" b="1">
                <a:solidFill>
                  <a:srgbClr val="FFFF00"/>
                </a:solidFill>
                <a:latin typeface="造字工房力黑（非商用）常规体" pitchFamily="50" charset="-122"/>
                <a:ea typeface="造字工房力黑（非商用）常规体" pitchFamily="50" charset="-122"/>
              </a:rPr>
              <a:t>家庭联产</a:t>
            </a:r>
          </a:p>
          <a:p>
            <a:pPr algn="ctr"/>
            <a:r>
              <a:rPr lang="zh-CN" altLang="en-US" sz="2700" b="1">
                <a:solidFill>
                  <a:srgbClr val="FFFF00"/>
                </a:solidFill>
                <a:latin typeface="造字工房力黑（非商用）常规体" pitchFamily="50" charset="-122"/>
                <a:ea typeface="造字工房力黑（非商用）常规体" pitchFamily="50" charset="-122"/>
              </a:rPr>
              <a:t>承包责任制</a:t>
            </a:r>
          </a:p>
        </p:txBody>
      </p:sp>
      <p:sp>
        <p:nvSpPr>
          <p:cNvPr id="13" name="TextBox 12"/>
          <p:cNvSpPr txBox="1"/>
          <p:nvPr/>
        </p:nvSpPr>
        <p:spPr>
          <a:xfrm>
            <a:off x="1532903" y="2622320"/>
            <a:ext cx="3016204" cy="538605"/>
          </a:xfrm>
          <a:prstGeom prst="rect">
            <a:avLst/>
          </a:prstGeom>
          <a:noFill/>
        </p:spPr>
        <p:txBody>
          <a:bodyPr wrap="none" lIns="121917" tIns="60958" rIns="121917" bIns="60958" rtlCol="0">
            <a:spAutoFit/>
          </a:bodyPr>
          <a:lstStyle/>
          <a:p>
            <a:pPr algn="l"/>
            <a:r>
              <a:rPr lang="zh-CN" altLang="en-US" sz="2700">
                <a:solidFill>
                  <a:schemeClr val="bg1"/>
                </a:solidFill>
                <a:latin typeface="微软雅黑" panose="020B0503020204020204" pitchFamily="34" charset="-122"/>
                <a:ea typeface="微软雅黑" panose="020B0503020204020204" pitchFamily="34" charset="-122"/>
              </a:rPr>
              <a:t>允许土地承包到户</a:t>
            </a:r>
          </a:p>
        </p:txBody>
      </p:sp>
      <p:sp>
        <p:nvSpPr>
          <p:cNvPr id="16" name="TextBox 15"/>
          <p:cNvSpPr txBox="1"/>
          <p:nvPr/>
        </p:nvSpPr>
        <p:spPr>
          <a:xfrm>
            <a:off x="1847635" y="4452182"/>
            <a:ext cx="2323707" cy="954103"/>
          </a:xfrm>
          <a:prstGeom prst="rect">
            <a:avLst/>
          </a:prstGeom>
          <a:noFill/>
        </p:spPr>
        <p:txBody>
          <a:bodyPr wrap="none" lIns="121917" tIns="60958" rIns="121917" bIns="60958" rtlCol="0">
            <a:spAutoFit/>
          </a:bodyPr>
          <a:lstStyle/>
          <a:p>
            <a:pPr algn="ctr"/>
            <a:r>
              <a:rPr lang="zh-CN" altLang="en-US" sz="2700">
                <a:solidFill>
                  <a:schemeClr val="bg1"/>
                </a:solidFill>
                <a:latin typeface="微软雅黑" panose="020B0503020204020204" pitchFamily="34" charset="-122"/>
                <a:ea typeface="微软雅黑" panose="020B0503020204020204" pitchFamily="34" charset="-122"/>
              </a:rPr>
              <a:t>农民拥有</a:t>
            </a:r>
          </a:p>
          <a:p>
            <a:pPr algn="ctr"/>
            <a:r>
              <a:rPr lang="zh-CN" altLang="en-US" sz="2700">
                <a:solidFill>
                  <a:schemeClr val="bg1"/>
                </a:solidFill>
                <a:latin typeface="微软雅黑" panose="020B0503020204020204" pitchFamily="34" charset="-122"/>
                <a:ea typeface="微软雅黑" panose="020B0503020204020204" pitchFamily="34" charset="-122"/>
              </a:rPr>
              <a:t>土地的使用权</a:t>
            </a:r>
          </a:p>
        </p:txBody>
      </p:sp>
      <p:sp>
        <p:nvSpPr>
          <p:cNvPr id="17" name="TextBox 16"/>
          <p:cNvSpPr txBox="1"/>
          <p:nvPr/>
        </p:nvSpPr>
        <p:spPr>
          <a:xfrm>
            <a:off x="5562520" y="4738355"/>
            <a:ext cx="246280" cy="369328"/>
          </a:xfrm>
          <a:prstGeom prst="rect">
            <a:avLst/>
          </a:prstGeom>
          <a:noFill/>
        </p:spPr>
        <p:txBody>
          <a:bodyPr wrap="none" lIns="121917" tIns="60958" rIns="121917" bIns="60958" rtlCol="0">
            <a:spAutoFit/>
          </a:bodyPr>
          <a:lstStyle/>
          <a:p>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7919395" y="2615547"/>
            <a:ext cx="2323707" cy="538605"/>
          </a:xfrm>
          <a:prstGeom prst="rect">
            <a:avLst/>
          </a:prstGeom>
          <a:noFill/>
        </p:spPr>
        <p:txBody>
          <a:bodyPr wrap="none" lIns="121917" tIns="60958" rIns="121917" bIns="60958" rtlCol="0">
            <a:spAutoFit/>
          </a:bodyPr>
          <a:lstStyle/>
          <a:p>
            <a:pPr algn="l"/>
            <a:r>
              <a:rPr lang="zh-CN" altLang="en-US" sz="2700">
                <a:solidFill>
                  <a:schemeClr val="bg1"/>
                </a:solidFill>
                <a:latin typeface="微软雅黑" panose="020B0503020204020204" pitchFamily="34" charset="-122"/>
                <a:ea typeface="微软雅黑" panose="020B0503020204020204" pitchFamily="34" charset="-122"/>
              </a:rPr>
              <a:t>不准买卖土地</a:t>
            </a:r>
          </a:p>
        </p:txBody>
      </p:sp>
      <p:sp>
        <p:nvSpPr>
          <p:cNvPr id="19" name="TextBox 18"/>
          <p:cNvSpPr txBox="1"/>
          <p:nvPr/>
        </p:nvSpPr>
        <p:spPr>
          <a:xfrm>
            <a:off x="8007670" y="4450487"/>
            <a:ext cx="2099288" cy="954103"/>
          </a:xfrm>
          <a:prstGeom prst="rect">
            <a:avLst/>
          </a:prstGeom>
          <a:noFill/>
        </p:spPr>
        <p:txBody>
          <a:bodyPr wrap="none" lIns="121917" tIns="60958" rIns="121917" bIns="60958" rtlCol="0">
            <a:spAutoFit/>
          </a:bodyPr>
          <a:lstStyle/>
          <a:p>
            <a:pPr algn="ctr"/>
            <a:r>
              <a:rPr lang="zh-CN" altLang="en-US" sz="2700">
                <a:solidFill>
                  <a:schemeClr val="bg1"/>
                </a:solidFill>
                <a:latin typeface="微软雅黑" panose="020B0503020204020204" pitchFamily="34" charset="-122"/>
                <a:ea typeface="微软雅黑" panose="020B0503020204020204" pitchFamily="34" charset="-122"/>
              </a:rPr>
              <a:t>1981年底，</a:t>
            </a:r>
          </a:p>
          <a:p>
            <a:pPr algn="ctr"/>
            <a:r>
              <a:rPr lang="en-US" altLang="zh-CN" sz="2700">
                <a:solidFill>
                  <a:schemeClr val="bg1"/>
                </a:solidFill>
                <a:latin typeface="微软雅黑" panose="020B0503020204020204" pitchFamily="34" charset="-122"/>
                <a:ea typeface="微软雅黑" panose="020B0503020204020204" pitchFamily="34" charset="-122"/>
              </a:rPr>
              <a:t>90%</a:t>
            </a:r>
            <a:r>
              <a:rPr lang="zh-CN" altLang="en-US" sz="2700">
                <a:solidFill>
                  <a:schemeClr val="bg1"/>
                </a:solidFill>
                <a:latin typeface="微软雅黑" panose="020B0503020204020204" pitchFamily="34" charset="-122"/>
                <a:ea typeface="微软雅黑" panose="020B0503020204020204" pitchFamily="34" charset="-122"/>
              </a:rPr>
              <a:t>普及率</a:t>
            </a:r>
          </a:p>
        </p:txBody>
      </p:sp>
      <p:sp>
        <p:nvSpPr>
          <p:cNvPr id="2" name="TextBox 16"/>
          <p:cNvSpPr txBox="1"/>
          <p:nvPr/>
        </p:nvSpPr>
        <p:spPr>
          <a:xfrm>
            <a:off x="4828234" y="4247288"/>
            <a:ext cx="2323707" cy="1369602"/>
          </a:xfrm>
          <a:prstGeom prst="rect">
            <a:avLst/>
          </a:prstGeom>
          <a:noFill/>
        </p:spPr>
        <p:txBody>
          <a:bodyPr wrap="none" lIns="121917" tIns="60958" rIns="121917" bIns="60958" rtlCol="0">
            <a:spAutoFit/>
          </a:bodyPr>
          <a:lstStyle/>
          <a:p>
            <a:pPr algn="ctr"/>
            <a:r>
              <a:rPr lang="zh-CN" altLang="en-US" sz="2700">
                <a:solidFill>
                  <a:schemeClr val="bg1"/>
                </a:solidFill>
                <a:latin typeface="微软雅黑" panose="020B0503020204020204" pitchFamily="34" charset="-122"/>
                <a:ea typeface="微软雅黑" panose="020B0503020204020204" pitchFamily="34" charset="-122"/>
              </a:rPr>
              <a:t>没有改变</a:t>
            </a:r>
          </a:p>
          <a:p>
            <a:pPr algn="ctr"/>
            <a:r>
              <a:rPr lang="zh-CN" altLang="en-US" sz="2700">
                <a:solidFill>
                  <a:schemeClr val="bg1"/>
                </a:solidFill>
                <a:latin typeface="微软雅黑" panose="020B0503020204020204" pitchFamily="34" charset="-122"/>
                <a:ea typeface="微软雅黑" panose="020B0503020204020204" pitchFamily="34" charset="-122"/>
              </a:rPr>
              <a:t>土地公有的</a:t>
            </a:r>
          </a:p>
          <a:p>
            <a:pPr algn="ctr"/>
            <a:r>
              <a:rPr lang="zh-CN" altLang="en-US" sz="2700">
                <a:solidFill>
                  <a:schemeClr val="bg1"/>
                </a:solidFill>
                <a:latin typeface="微软雅黑" panose="020B0503020204020204" pitchFamily="34" charset="-122"/>
                <a:ea typeface="微软雅黑" panose="020B0503020204020204" pitchFamily="34" charset="-122"/>
              </a:rPr>
              <a:t>社会主义性质</a:t>
            </a:r>
          </a:p>
        </p:txBody>
      </p:sp>
    </p:spTree>
    <p:extLst>
      <p:ext uri="{BB962C8B-B14F-4D97-AF65-F5344CB8AC3E}">
        <p14:creationId xmlns:p14="http://schemas.microsoft.com/office/powerpoint/2010/main" val="80593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12" grpId="0" animBg="1"/>
      <p:bldP spid="14" grpId="0" animBg="1"/>
      <p:bldP spid="15" grpId="0" animBg="1"/>
      <p:bldP spid="13" grpId="0"/>
      <p:bldP spid="13" grpId="1"/>
      <p:bldP spid="16" grpId="0"/>
      <p:bldP spid="18" grpId="0"/>
      <p:bldP spid="1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062939" y="0"/>
            <a:ext cx="6148805" cy="6858000"/>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68" t="8903" r="39243" b="3987"/>
          <a:stretch>
            <a:fillRect/>
          </a:stretch>
        </p:blipFill>
        <p:spPr bwMode="auto">
          <a:xfrm>
            <a:off x="0" y="0"/>
            <a:ext cx="606293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6252634" y="2094653"/>
            <a:ext cx="5770033" cy="248750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6" name="TextBox 5"/>
          <p:cNvSpPr txBox="1"/>
          <p:nvPr/>
        </p:nvSpPr>
        <p:spPr>
          <a:xfrm>
            <a:off x="6458373" y="2457027"/>
            <a:ext cx="5357707" cy="1785100"/>
          </a:xfrm>
          <a:prstGeom prst="rect">
            <a:avLst/>
          </a:prstGeom>
          <a:noFill/>
        </p:spPr>
        <p:txBody>
          <a:bodyPr wrap="square" lIns="121917" tIns="60958" rIns="121917" bIns="60958" rtlCol="0">
            <a:spAutoFit/>
          </a:bodyPr>
          <a:lstStyle/>
          <a:p>
            <a:pPr algn="l"/>
            <a:r>
              <a:rPr lang="zh-CN" altLang="en-US" sz="2700">
                <a:solidFill>
                  <a:schemeClr val="bg1"/>
                </a:solidFill>
                <a:latin typeface="造字工房力黑（非商用）常规体" pitchFamily="50" charset="-122"/>
                <a:ea typeface="造字工房力黑（非商用）常规体" pitchFamily="50" charset="-122"/>
              </a:rPr>
              <a:t> 1980年9月，四川省广汉县向阳人民公社改挂出向阳乡人民政府的牌子，成为全国第一个取消人民公社的地方。</a:t>
            </a:r>
          </a:p>
        </p:txBody>
      </p:sp>
      <p:pic>
        <p:nvPicPr>
          <p:cNvPr id="2" name="图片 1"/>
          <p:cNvPicPr>
            <a:picLocks noChangeAspect="1"/>
          </p:cNvPicPr>
          <p:nvPr/>
        </p:nvPicPr>
        <p:blipFill>
          <a:blip r:embed="rId3"/>
          <a:stretch>
            <a:fillRect/>
          </a:stretch>
        </p:blipFill>
        <p:spPr>
          <a:xfrm>
            <a:off x="319194" y="280247"/>
            <a:ext cx="5424593" cy="6296660"/>
          </a:xfrm>
          <a:prstGeom prst="rect">
            <a:avLst/>
          </a:prstGeom>
        </p:spPr>
      </p:pic>
    </p:spTree>
    <p:extLst>
      <p:ext uri="{BB962C8B-B14F-4D97-AF65-F5344CB8AC3E}">
        <p14:creationId xmlns:p14="http://schemas.microsoft.com/office/powerpoint/2010/main" val="209583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314" r="870" b="43000"/>
          <a:stretch>
            <a:fillRect/>
          </a:stretch>
        </p:blipFill>
        <p:spPr bwMode="auto">
          <a:xfrm>
            <a:off x="1" y="3450537"/>
            <a:ext cx="12192000" cy="3407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37571" y="-31327"/>
            <a:ext cx="12249315" cy="5349213"/>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 name="矩形 1"/>
          <p:cNvSpPr/>
          <p:nvPr/>
        </p:nvSpPr>
        <p:spPr>
          <a:xfrm>
            <a:off x="-37571" y="2159326"/>
            <a:ext cx="3733304" cy="50158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3" name="矩形 2"/>
          <p:cNvSpPr/>
          <p:nvPr/>
        </p:nvSpPr>
        <p:spPr>
          <a:xfrm>
            <a:off x="3681546" y="2159326"/>
            <a:ext cx="1838391" cy="50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5519936" y="2159326"/>
            <a:ext cx="3168352" cy="50158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 name="矩形 4"/>
          <p:cNvSpPr/>
          <p:nvPr/>
        </p:nvSpPr>
        <p:spPr>
          <a:xfrm>
            <a:off x="8676547" y="2159326"/>
            <a:ext cx="3535197" cy="50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6" name="下箭头 5"/>
          <p:cNvSpPr/>
          <p:nvPr/>
        </p:nvSpPr>
        <p:spPr>
          <a:xfrm rot="10800000" flipV="1">
            <a:off x="1500294" y="2850727"/>
            <a:ext cx="578273" cy="57996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9" name="TextBox 8"/>
          <p:cNvSpPr txBox="1"/>
          <p:nvPr/>
        </p:nvSpPr>
        <p:spPr>
          <a:xfrm>
            <a:off x="3157555" y="769329"/>
            <a:ext cx="2939260" cy="538605"/>
          </a:xfrm>
          <a:prstGeom prst="rect">
            <a:avLst/>
          </a:prstGeom>
          <a:noFill/>
        </p:spPr>
        <p:txBody>
          <a:bodyPr wrap="none" lIns="121917" tIns="60958" rIns="121917" bIns="60958" rtlCol="0">
            <a:spAutoFit/>
          </a:bodyPr>
          <a:lstStyle/>
          <a:p>
            <a:pPr algn="l"/>
            <a:r>
              <a:rPr lang="zh-CN" altLang="en-US" sz="2700" spc="800">
                <a:solidFill>
                  <a:schemeClr val="bg2">
                    <a:lumMod val="90000"/>
                  </a:schemeClr>
                </a:solidFill>
                <a:latin typeface="微软雅黑" panose="020B0503020204020204" pitchFamily="34" charset="-122"/>
                <a:ea typeface="微软雅黑" panose="020B0503020204020204" pitchFamily="34" charset="-122"/>
              </a:rPr>
              <a:t>实行政社分开</a:t>
            </a:r>
          </a:p>
        </p:txBody>
      </p:sp>
      <p:sp>
        <p:nvSpPr>
          <p:cNvPr id="7" name="TextBox 6"/>
          <p:cNvSpPr txBox="1"/>
          <p:nvPr/>
        </p:nvSpPr>
        <p:spPr>
          <a:xfrm>
            <a:off x="1045100" y="2173679"/>
            <a:ext cx="1477321" cy="400105"/>
          </a:xfrm>
          <a:prstGeom prst="rect">
            <a:avLst/>
          </a:prstGeom>
          <a:noFill/>
        </p:spPr>
        <p:txBody>
          <a:bodyPr wrap="none" lIns="121917" tIns="60958" rIns="121917" bIns="60958" rtlCol="0">
            <a:spAutoFit/>
          </a:bodyPr>
          <a:lstStyle/>
          <a:p>
            <a:pPr algn="l"/>
            <a:r>
              <a:rPr lang="zh-CN" altLang="en-US">
                <a:solidFill>
                  <a:schemeClr val="bg1"/>
                </a:solidFill>
              </a:rPr>
              <a:t>1982年12月</a:t>
            </a:r>
          </a:p>
        </p:txBody>
      </p:sp>
      <p:sp>
        <p:nvSpPr>
          <p:cNvPr id="11" name="TextBox 10"/>
          <p:cNvSpPr txBox="1"/>
          <p:nvPr/>
        </p:nvSpPr>
        <p:spPr>
          <a:xfrm>
            <a:off x="56727" y="3699087"/>
            <a:ext cx="5248487" cy="1369602"/>
          </a:xfrm>
          <a:prstGeom prst="rect">
            <a:avLst/>
          </a:prstGeom>
          <a:noFill/>
        </p:spPr>
        <p:txBody>
          <a:bodyPr wrap="square" lIns="121917" tIns="60958" rIns="121917" bIns="60958" rtlCol="0">
            <a:spAutoFit/>
          </a:bodyPr>
          <a:lstStyle/>
          <a:p>
            <a:pPr algn="l"/>
            <a:r>
              <a:rPr lang="zh-CN" altLang="en-US" sz="2700" spc="800">
                <a:solidFill>
                  <a:schemeClr val="bg1"/>
                </a:solidFill>
                <a:latin typeface="微软雅黑" panose="020B0503020204020204" pitchFamily="34" charset="-122"/>
                <a:ea typeface="微软雅黑" panose="020B0503020204020204" pitchFamily="34" charset="-122"/>
              </a:rPr>
              <a:t>设立乡政府作为基层政权，</a:t>
            </a:r>
          </a:p>
          <a:p>
            <a:pPr algn="l"/>
            <a:r>
              <a:rPr lang="zh-CN" altLang="en-US" sz="2700" spc="800">
                <a:solidFill>
                  <a:schemeClr val="bg1"/>
                </a:solidFill>
                <a:latin typeface="微软雅黑" panose="020B0503020204020204" pitchFamily="34" charset="-122"/>
                <a:ea typeface="微软雅黑" panose="020B0503020204020204" pitchFamily="34" charset="-122"/>
              </a:rPr>
              <a:t>普遍成立村民委员会作为</a:t>
            </a:r>
          </a:p>
          <a:p>
            <a:pPr algn="l"/>
            <a:r>
              <a:rPr lang="zh-CN" altLang="en-US" sz="2700" spc="800">
                <a:solidFill>
                  <a:schemeClr val="bg1"/>
                </a:solidFill>
                <a:latin typeface="微软雅黑" panose="020B0503020204020204" pitchFamily="34" charset="-122"/>
                <a:ea typeface="微软雅黑" panose="020B0503020204020204" pitchFamily="34" charset="-122"/>
              </a:rPr>
              <a:t>群众性自治组织</a:t>
            </a:r>
            <a:r>
              <a:rPr lang="en-US" altLang="zh-CN" sz="2700" spc="800">
                <a:solidFill>
                  <a:schemeClr val="bg1"/>
                </a:solidFill>
                <a:latin typeface="微软雅黑" panose="020B0503020204020204" pitchFamily="34" charset="-122"/>
                <a:ea typeface="微软雅黑" panose="020B0503020204020204" pitchFamily="34" charset="-122"/>
              </a:rPr>
              <a:t>.</a:t>
            </a:r>
          </a:p>
        </p:txBody>
      </p:sp>
      <p:sp>
        <p:nvSpPr>
          <p:cNvPr id="13" name="TextBox 12"/>
          <p:cNvSpPr txBox="1"/>
          <p:nvPr/>
        </p:nvSpPr>
        <p:spPr>
          <a:xfrm>
            <a:off x="6246377" y="2173679"/>
            <a:ext cx="1220841" cy="400105"/>
          </a:xfrm>
          <a:prstGeom prst="rect">
            <a:avLst/>
          </a:prstGeom>
          <a:noFill/>
        </p:spPr>
        <p:txBody>
          <a:bodyPr wrap="none" lIns="121917" tIns="60958" rIns="121917" bIns="60958" rtlCol="0">
            <a:spAutoFit/>
          </a:bodyPr>
          <a:lstStyle/>
          <a:p>
            <a:pPr algn="l"/>
            <a:r>
              <a:rPr lang="zh-CN" altLang="en-US">
                <a:solidFill>
                  <a:schemeClr val="bg1"/>
                </a:solidFill>
              </a:rPr>
              <a:t>1984年底</a:t>
            </a:r>
          </a:p>
        </p:txBody>
      </p:sp>
      <p:sp>
        <p:nvSpPr>
          <p:cNvPr id="14" name="TextBox 13"/>
          <p:cNvSpPr txBox="1"/>
          <p:nvPr/>
        </p:nvSpPr>
        <p:spPr>
          <a:xfrm>
            <a:off x="9637211" y="2173679"/>
            <a:ext cx="246280" cy="400105"/>
          </a:xfrm>
          <a:prstGeom prst="rect">
            <a:avLst/>
          </a:prstGeom>
          <a:noFill/>
        </p:spPr>
        <p:txBody>
          <a:bodyPr wrap="none" lIns="121917" tIns="60958" rIns="121917" bIns="60958" rtlCol="0">
            <a:spAutoFit/>
          </a:bodyPr>
          <a:lstStyle/>
          <a:p>
            <a:endParaRPr lang="zh-CN" altLang="en-US"/>
          </a:p>
        </p:txBody>
      </p:sp>
      <p:sp>
        <p:nvSpPr>
          <p:cNvPr id="15" name="TextBox 14"/>
          <p:cNvSpPr txBox="1"/>
          <p:nvPr/>
        </p:nvSpPr>
        <p:spPr>
          <a:xfrm>
            <a:off x="3741956" y="2175372"/>
            <a:ext cx="1477321" cy="400105"/>
          </a:xfrm>
          <a:prstGeom prst="rect">
            <a:avLst/>
          </a:prstGeom>
          <a:noFill/>
        </p:spPr>
        <p:txBody>
          <a:bodyPr wrap="none" lIns="121917" tIns="60958" rIns="121917" bIns="60958" rtlCol="0">
            <a:spAutoFit/>
          </a:bodyPr>
          <a:lstStyle/>
          <a:p>
            <a:pPr algn="l"/>
            <a:r>
              <a:rPr lang="zh-CN" altLang="en-US"/>
              <a:t>1983年10月</a:t>
            </a:r>
          </a:p>
        </p:txBody>
      </p:sp>
      <p:sp>
        <p:nvSpPr>
          <p:cNvPr id="12" name="下箭头 11"/>
          <p:cNvSpPr/>
          <p:nvPr/>
        </p:nvSpPr>
        <p:spPr>
          <a:xfrm flipV="1">
            <a:off x="4263708" y="1506737"/>
            <a:ext cx="672075" cy="4533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16" name="图片 15"/>
          <p:cNvPicPr>
            <a:picLocks noChangeAspect="1"/>
          </p:cNvPicPr>
          <p:nvPr/>
        </p:nvPicPr>
        <p:blipFill>
          <a:blip r:embed="rId3"/>
          <a:stretch>
            <a:fillRect/>
          </a:stretch>
        </p:blipFill>
        <p:spPr>
          <a:xfrm rot="10800000">
            <a:off x="6715760" y="2858348"/>
            <a:ext cx="777240" cy="557953"/>
          </a:xfrm>
          <a:prstGeom prst="rect">
            <a:avLst/>
          </a:prstGeom>
        </p:spPr>
      </p:pic>
      <p:sp>
        <p:nvSpPr>
          <p:cNvPr id="17" name="文本框 16"/>
          <p:cNvSpPr txBox="1"/>
          <p:nvPr/>
        </p:nvSpPr>
        <p:spPr>
          <a:xfrm>
            <a:off x="5944448" y="3684694"/>
            <a:ext cx="3473873" cy="954103"/>
          </a:xfrm>
          <a:prstGeom prst="rect">
            <a:avLst/>
          </a:prstGeom>
          <a:noFill/>
        </p:spPr>
        <p:txBody>
          <a:bodyPr wrap="square" lIns="121917" tIns="60958" rIns="121917" bIns="60958" rtlCol="0">
            <a:spAutoFit/>
          </a:bodyPr>
          <a:lstStyle/>
          <a:p>
            <a:r>
              <a:rPr lang="zh-CN" altLang="en-US" sz="27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9.1万个乡(镇)政府，92.7万个村民委员会</a:t>
            </a:r>
          </a:p>
        </p:txBody>
      </p:sp>
      <p:sp>
        <p:nvSpPr>
          <p:cNvPr id="18" name="TextBox 13"/>
          <p:cNvSpPr txBox="1"/>
          <p:nvPr/>
        </p:nvSpPr>
        <p:spPr>
          <a:xfrm>
            <a:off x="9822631" y="2175372"/>
            <a:ext cx="1220841" cy="400105"/>
          </a:xfrm>
          <a:prstGeom prst="rect">
            <a:avLst/>
          </a:prstGeom>
          <a:noFill/>
        </p:spPr>
        <p:txBody>
          <a:bodyPr wrap="none" lIns="121917" tIns="60958" rIns="121917" bIns="60958" rtlCol="0">
            <a:spAutoFit/>
          </a:bodyPr>
          <a:lstStyle/>
          <a:p>
            <a:pPr algn="l"/>
            <a:r>
              <a:rPr lang="zh-CN" altLang="en-US"/>
              <a:t>1985年春</a:t>
            </a:r>
          </a:p>
        </p:txBody>
      </p:sp>
      <p:sp>
        <p:nvSpPr>
          <p:cNvPr id="19" name="下箭头 18"/>
          <p:cNvSpPr/>
          <p:nvPr/>
        </p:nvSpPr>
        <p:spPr>
          <a:xfrm flipV="1">
            <a:off x="10050781" y="1507913"/>
            <a:ext cx="564727" cy="45212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0" name="文本框 19"/>
          <p:cNvSpPr txBox="1"/>
          <p:nvPr/>
        </p:nvSpPr>
        <p:spPr>
          <a:xfrm>
            <a:off x="8396393" y="769620"/>
            <a:ext cx="3874347" cy="538605"/>
          </a:xfrm>
          <a:prstGeom prst="rect">
            <a:avLst/>
          </a:prstGeom>
          <a:noFill/>
        </p:spPr>
        <p:txBody>
          <a:bodyPr wrap="square" lIns="121917" tIns="60958" rIns="121917" bIns="60958" rtlCol="0">
            <a:spAutoFit/>
          </a:bodyPr>
          <a:lstStyle/>
          <a:p>
            <a:pPr algn="ctr"/>
            <a:r>
              <a:rPr lang="zh-CN" altLang="en-US" sz="27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撤社建乡</a:t>
            </a:r>
            <a:r>
              <a:rPr lang="en-US" altLang="zh-CN" sz="27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7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镇</a:t>
            </a:r>
            <a:r>
              <a:rPr lang="en-US" altLang="zh-CN" sz="27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7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工作完成</a:t>
            </a:r>
          </a:p>
        </p:txBody>
      </p:sp>
    </p:spTree>
    <p:extLst>
      <p:ext uri="{BB962C8B-B14F-4D97-AF65-F5344CB8AC3E}">
        <p14:creationId xmlns:p14="http://schemas.microsoft.com/office/powerpoint/2010/main" val="73874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p:bldP spid="9" grpId="1"/>
      <p:bldP spid="11" grpId="0"/>
      <p:bldP spid="11" grpId="1"/>
      <p:bldP spid="12" grpId="0" animBg="1"/>
      <p:bldP spid="12" grpId="1" animBg="1"/>
      <p:bldP spid="17" grpId="0"/>
      <p:bldP spid="17" grpId="1"/>
      <p:bldP spid="19" grpId="0" animBg="1"/>
      <p:bldP spid="19" grpId="1" animBg="1"/>
      <p:bldP spid="20" grpId="0"/>
      <p:bldP spid="2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7253" y="-31327"/>
            <a:ext cx="12208087" cy="1424093"/>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48130" name="Picture 1" descr="C:\Users\王 丰\Desktop\1224940785301957-1224940785314980.jpg"/>
          <p:cNvPicPr>
            <a:picLocks noChangeAspect="1" noChangeArrowheads="1"/>
          </p:cNvPicPr>
          <p:nvPr/>
        </p:nvPicPr>
        <p:blipFill>
          <a:blip r:embed="rId2" cstate="print"/>
          <a:srcRect/>
          <a:stretch>
            <a:fillRect/>
          </a:stretch>
        </p:blipFill>
        <p:spPr bwMode="auto">
          <a:xfrm>
            <a:off x="1482408" y="1026584"/>
            <a:ext cx="9167813" cy="5715000"/>
          </a:xfrm>
          <a:prstGeom prst="rect">
            <a:avLst/>
          </a:prstGeom>
          <a:noFill/>
          <a:ln w="9525">
            <a:noFill/>
            <a:miter lim="800000"/>
            <a:headEnd/>
            <a:tailEnd/>
          </a:ln>
        </p:spPr>
      </p:pic>
      <p:sp>
        <p:nvSpPr>
          <p:cNvPr id="4" name="圆角矩形标注 3"/>
          <p:cNvSpPr/>
          <p:nvPr/>
        </p:nvSpPr>
        <p:spPr>
          <a:xfrm>
            <a:off x="2103439" y="4500563"/>
            <a:ext cx="1428751" cy="500063"/>
          </a:xfrm>
          <a:prstGeom prst="wedgeRoundRectCallout">
            <a:avLst>
              <a:gd name="adj1" fmla="val -39493"/>
              <a:gd name="adj2" fmla="val 1859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altLang="zh-CN" sz="2800">
                <a:solidFill>
                  <a:schemeClr val="bg1"/>
                </a:solidFill>
                <a:latin typeface="Calibri" panose="020F0502020204030204" charset="0"/>
              </a:rPr>
              <a:t>34349</a:t>
            </a:r>
          </a:p>
        </p:txBody>
      </p:sp>
      <p:sp>
        <p:nvSpPr>
          <p:cNvPr id="5" name="圆角矩形标注 4"/>
          <p:cNvSpPr/>
          <p:nvPr/>
        </p:nvSpPr>
        <p:spPr>
          <a:xfrm>
            <a:off x="8310565" y="1214439"/>
            <a:ext cx="1571625" cy="500063"/>
          </a:xfrm>
          <a:prstGeom prst="wedgeRoundRectCallout">
            <a:avLst>
              <a:gd name="adj1" fmla="val 45527"/>
              <a:gd name="adj2" fmla="val 2302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altLang="zh-CN" sz="2800">
                <a:solidFill>
                  <a:schemeClr val="bg1"/>
                </a:solidFill>
                <a:latin typeface="Calibri" panose="020F0502020204030204" charset="0"/>
              </a:rPr>
              <a:t>629800</a:t>
            </a:r>
          </a:p>
        </p:txBody>
      </p:sp>
      <p:sp>
        <p:nvSpPr>
          <p:cNvPr id="48133" name="TextBox 5"/>
          <p:cNvSpPr txBox="1">
            <a:spLocks noChangeArrowheads="1"/>
          </p:cNvSpPr>
          <p:nvPr/>
        </p:nvSpPr>
        <p:spPr bwMode="auto">
          <a:xfrm>
            <a:off x="1512147" y="197275"/>
            <a:ext cx="9144000" cy="675640"/>
          </a:xfrm>
          <a:prstGeom prst="rect">
            <a:avLst/>
          </a:prstGeom>
          <a:noFill/>
          <a:ln w="9525">
            <a:noFill/>
            <a:miter lim="800000"/>
          </a:ln>
        </p:spPr>
        <p:txBody>
          <a:bodyPr lIns="121917" tIns="60958" rIns="121917" bIns="60958">
            <a:spAutoFit/>
          </a:bodyPr>
          <a:lstStyle/>
          <a:p>
            <a:pPr algn="ctr"/>
            <a:r>
              <a:rPr lang="zh-CN" altLang="en-US" sz="3600" b="1">
                <a:solidFill>
                  <a:schemeClr val="bg1"/>
                </a:solidFill>
                <a:latin typeface="黑体" panose="02010609060101010101" charset="-122"/>
                <a:ea typeface="黑体" panose="02010609060101010101" charset="-122"/>
              </a:rPr>
              <a:t>改革开放后农业总产值增加示意图</a:t>
            </a:r>
          </a:p>
        </p:txBody>
      </p:sp>
      <p:sp>
        <p:nvSpPr>
          <p:cNvPr id="7" name="TextBox 6"/>
          <p:cNvSpPr txBox="1">
            <a:spLocks noChangeArrowheads="1"/>
          </p:cNvSpPr>
          <p:nvPr/>
        </p:nvSpPr>
        <p:spPr bwMode="auto">
          <a:xfrm>
            <a:off x="2881314" y="1928813"/>
            <a:ext cx="4500561" cy="1044787"/>
          </a:xfrm>
          <a:prstGeom prst="rect">
            <a:avLst/>
          </a:prstGeom>
          <a:noFill/>
          <a:ln w="9525">
            <a:noFill/>
            <a:miter lim="800000"/>
          </a:ln>
        </p:spPr>
        <p:txBody>
          <a:bodyPr lIns="121917" tIns="60958" rIns="121917" bIns="60958">
            <a:spAutoFit/>
          </a:bodyPr>
          <a:lstStyle/>
          <a:p>
            <a:pPr algn="ctr"/>
            <a:r>
              <a:rPr lang="zh-CN" altLang="en-US" sz="6000">
                <a:solidFill>
                  <a:srgbClr val="C00000"/>
                </a:solidFill>
                <a:latin typeface="黑体" panose="02010609060101010101" charset="-122"/>
                <a:ea typeface="黑体" panose="02010609060101010101" charset="-122"/>
              </a:rPr>
              <a:t>增加</a:t>
            </a:r>
            <a:r>
              <a:rPr lang="en-US" altLang="zh-CN" sz="6000">
                <a:solidFill>
                  <a:srgbClr val="C00000"/>
                </a:solidFill>
                <a:latin typeface="黑体" panose="02010609060101010101" charset="-122"/>
                <a:ea typeface="黑体" panose="02010609060101010101" charset="-122"/>
              </a:rPr>
              <a:t>18.33</a:t>
            </a:r>
            <a:r>
              <a:rPr lang="zh-CN" altLang="en-US" sz="6000">
                <a:solidFill>
                  <a:srgbClr val="C00000"/>
                </a:solidFill>
                <a:latin typeface="黑体" panose="02010609060101010101" charset="-122"/>
                <a:ea typeface="黑体" panose="02010609060101010101" charset="-122"/>
              </a:rPr>
              <a:t>倍</a:t>
            </a:r>
          </a:p>
        </p:txBody>
      </p:sp>
    </p:spTree>
    <p:extLst>
      <p:ext uri="{BB962C8B-B14F-4D97-AF65-F5344CB8AC3E}">
        <p14:creationId xmlns:p14="http://schemas.microsoft.com/office/powerpoint/2010/main" val="267409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1" y="116633"/>
            <a:ext cx="11593287" cy="6552727"/>
          </a:xfrm>
          <a:prstGeom prst="rect">
            <a:avLst/>
          </a:prstGeom>
        </p:spPr>
      </p:pic>
      <p:sp>
        <p:nvSpPr>
          <p:cNvPr id="2" name="矩形 1"/>
          <p:cNvSpPr/>
          <p:nvPr/>
        </p:nvSpPr>
        <p:spPr>
          <a:xfrm>
            <a:off x="839415" y="5445225"/>
            <a:ext cx="10585176" cy="982980"/>
          </a:xfrm>
          <a:prstGeom prst="rect">
            <a:avLst/>
          </a:prstGeom>
          <a:solidFill>
            <a:schemeClr val="accent3">
              <a:lumMod val="75000"/>
            </a:schemeClr>
          </a:solidFill>
        </p:spPr>
        <p:txBody>
          <a:bodyPr wrap="square" lIns="121917" tIns="60958" rIns="121917" bIns="60958">
            <a:spAutoFit/>
          </a:bodyPr>
          <a:lstStyle/>
          <a:p>
            <a:r>
              <a:rPr lang="zh-CN" altLang="en-US" sz="2800" b="1" dirty="0">
                <a:latin typeface="幼圆" panose="02010509060101010101" pitchFamily="49" charset="-122"/>
                <a:ea typeface="幼圆" panose="02010509060101010101" pitchFamily="49" charset="-122"/>
              </a:rPr>
              <a:t>到</a:t>
            </a:r>
            <a:r>
              <a:rPr lang="en-US" altLang="zh-CN" sz="2800" b="1" dirty="0">
                <a:latin typeface="幼圆" panose="02010509060101010101" pitchFamily="49" charset="-122"/>
                <a:ea typeface="幼圆" panose="02010509060101010101" pitchFamily="49" charset="-122"/>
              </a:rPr>
              <a:t>1987</a:t>
            </a:r>
            <a:r>
              <a:rPr lang="zh-CN" altLang="en-US" sz="2800" b="1" dirty="0">
                <a:latin typeface="幼圆" panose="02010509060101010101" pitchFamily="49" charset="-122"/>
                <a:ea typeface="幼圆" panose="02010509060101010101" pitchFamily="49" charset="-122"/>
              </a:rPr>
              <a:t>年，全国乡镇企业从业人数达到</a:t>
            </a:r>
            <a:r>
              <a:rPr lang="en-US" altLang="zh-CN" sz="2800" b="1" dirty="0">
                <a:latin typeface="幼圆" panose="02010509060101010101" pitchFamily="49" charset="-122"/>
                <a:ea typeface="幼圆" panose="02010509060101010101" pitchFamily="49" charset="-122"/>
              </a:rPr>
              <a:t>8805</a:t>
            </a:r>
            <a:r>
              <a:rPr lang="zh-CN" altLang="en-US" sz="2800" b="1" dirty="0">
                <a:latin typeface="幼圆" panose="02010509060101010101" pitchFamily="49" charset="-122"/>
                <a:ea typeface="幼圆" panose="02010509060101010101" pitchFamily="49" charset="-122"/>
              </a:rPr>
              <a:t>万人，产值达到</a:t>
            </a:r>
            <a:r>
              <a:rPr lang="en-US" altLang="zh-CN" sz="2800" b="1" dirty="0">
                <a:latin typeface="幼圆" panose="02010509060101010101" pitchFamily="49" charset="-122"/>
                <a:ea typeface="幼圆" panose="02010509060101010101" pitchFamily="49" charset="-122"/>
              </a:rPr>
              <a:t>4764</a:t>
            </a:r>
            <a:r>
              <a:rPr lang="zh-CN" altLang="en-US" sz="2800" b="1" dirty="0">
                <a:latin typeface="幼圆" panose="02010509060101010101" pitchFamily="49" charset="-122"/>
                <a:ea typeface="幼圆" panose="02010509060101010101" pitchFamily="49" charset="-122"/>
              </a:rPr>
              <a:t>亿元，占当年农村社会总产值的</a:t>
            </a:r>
            <a:r>
              <a:rPr lang="en-US" altLang="zh-CN" sz="2800" b="1" dirty="0">
                <a:latin typeface="幼圆" panose="02010509060101010101" pitchFamily="49" charset="-122"/>
                <a:ea typeface="幼圆" panose="02010509060101010101" pitchFamily="49" charset="-122"/>
              </a:rPr>
              <a:t>50.51</a:t>
            </a:r>
            <a:r>
              <a:rPr lang="zh-CN" altLang="en-US" sz="2800" b="1" dirty="0">
                <a:latin typeface="幼圆" panose="02010509060101010101" pitchFamily="49" charset="-122"/>
                <a:ea typeface="幼圆" panose="02010509060101010101" pitchFamily="49" charset="-122"/>
              </a:rPr>
              <a:t>％，第一次超过农业总产值。</a:t>
            </a:r>
          </a:p>
        </p:txBody>
      </p:sp>
    </p:spTree>
    <p:extLst>
      <p:ext uri="{BB962C8B-B14F-4D97-AF65-F5344CB8AC3E}">
        <p14:creationId xmlns:p14="http://schemas.microsoft.com/office/powerpoint/2010/main" val="368475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314" r="870" b="43000"/>
          <a:stretch>
            <a:fillRect/>
          </a:stretch>
        </p:blipFill>
        <p:spPr bwMode="auto">
          <a:xfrm>
            <a:off x="1" y="3450537"/>
            <a:ext cx="12192000" cy="3407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37571" y="-27940"/>
            <a:ext cx="12249315" cy="5349213"/>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 name="矩形 1"/>
          <p:cNvSpPr/>
          <p:nvPr/>
        </p:nvSpPr>
        <p:spPr>
          <a:xfrm>
            <a:off x="-96520" y="1326727"/>
            <a:ext cx="4283287" cy="50122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8442114" y="1325880"/>
            <a:ext cx="3749887" cy="50122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 name="矩形 4"/>
          <p:cNvSpPr/>
          <p:nvPr/>
        </p:nvSpPr>
        <p:spPr>
          <a:xfrm>
            <a:off x="3986953" y="1312334"/>
            <a:ext cx="4455160" cy="514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TextBox 6"/>
          <p:cNvSpPr txBox="1"/>
          <p:nvPr/>
        </p:nvSpPr>
        <p:spPr>
          <a:xfrm>
            <a:off x="-37253" y="1312333"/>
            <a:ext cx="4023360" cy="400105"/>
          </a:xfrm>
          <a:prstGeom prst="rect">
            <a:avLst/>
          </a:prstGeom>
          <a:noFill/>
        </p:spPr>
        <p:txBody>
          <a:bodyPr wrap="square" lIns="121917" tIns="60958" rIns="121917" bIns="60958" rtlCol="0">
            <a:spAutoFit/>
          </a:bodyPr>
          <a:lstStyle/>
          <a:p>
            <a:pPr algn="ctr"/>
            <a:r>
              <a:rPr lang="zh-CN" altLang="en-US" b="1">
                <a:solidFill>
                  <a:schemeClr val="bg1"/>
                </a:solidFill>
              </a:rPr>
              <a:t>喇叭裤是所向披靡的时尚</a:t>
            </a:r>
          </a:p>
        </p:txBody>
      </p:sp>
      <p:sp>
        <p:nvSpPr>
          <p:cNvPr id="13" name="TextBox 12"/>
          <p:cNvSpPr txBox="1"/>
          <p:nvPr/>
        </p:nvSpPr>
        <p:spPr>
          <a:xfrm>
            <a:off x="4743544" y="1337172"/>
            <a:ext cx="2334929" cy="400105"/>
          </a:xfrm>
          <a:prstGeom prst="rect">
            <a:avLst/>
          </a:prstGeom>
          <a:noFill/>
        </p:spPr>
        <p:txBody>
          <a:bodyPr wrap="none" lIns="121917" tIns="60958" rIns="121917" bIns="60958" rtlCol="0">
            <a:spAutoFit/>
          </a:bodyPr>
          <a:lstStyle/>
          <a:p>
            <a:r>
              <a:rPr lang="zh-CN" altLang="en-US" b="1" smtClean="0">
                <a:solidFill>
                  <a:schemeClr val="tx1"/>
                </a:solidFill>
                <a:latin typeface="宋体" panose="02010600030101010101" pitchFamily="2" charset="-122"/>
                <a:ea typeface="宋体" panose="02010600030101010101" pitchFamily="2" charset="-122"/>
              </a:rPr>
              <a:t>回力鞋</a:t>
            </a:r>
            <a:r>
              <a:rPr lang="en-US" altLang="zh-CN" b="1" smtClean="0">
                <a:solidFill>
                  <a:schemeClr val="tx1"/>
                </a:solidFill>
              </a:rPr>
              <a:t>——</a:t>
            </a:r>
            <a:r>
              <a:rPr lang="zh-CN" altLang="en-US" b="1" smtClean="0">
                <a:solidFill>
                  <a:schemeClr val="tx1"/>
                </a:solidFill>
              </a:rPr>
              <a:t>潮人标配</a:t>
            </a:r>
            <a:endParaRPr lang="zh-CN" altLang="en-US">
              <a:solidFill>
                <a:schemeClr val="bg1"/>
              </a:solidFill>
            </a:endParaRPr>
          </a:p>
        </p:txBody>
      </p:sp>
      <p:sp>
        <p:nvSpPr>
          <p:cNvPr id="14" name="TextBox 13"/>
          <p:cNvSpPr txBox="1"/>
          <p:nvPr/>
        </p:nvSpPr>
        <p:spPr>
          <a:xfrm>
            <a:off x="8895532" y="1312619"/>
            <a:ext cx="2426299" cy="400105"/>
          </a:xfrm>
          <a:prstGeom prst="rect">
            <a:avLst/>
          </a:prstGeom>
          <a:noFill/>
        </p:spPr>
        <p:txBody>
          <a:bodyPr wrap="none" lIns="121917" tIns="60958" rIns="121917" bIns="60958" rtlCol="0">
            <a:spAutoFit/>
          </a:bodyPr>
          <a:lstStyle/>
          <a:p>
            <a:r>
              <a:rPr lang="en-US" altLang="zh-CN" b="1">
                <a:solidFill>
                  <a:schemeClr val="bg1"/>
                </a:solidFill>
              </a:rPr>
              <a:t>80 </a:t>
            </a:r>
            <a:r>
              <a:rPr lang="zh-CN" altLang="en-US" b="1">
                <a:solidFill>
                  <a:schemeClr val="bg1"/>
                </a:solidFill>
              </a:rPr>
              <a:t>年代运动运动服热</a:t>
            </a:r>
          </a:p>
        </p:txBody>
      </p:sp>
      <p:pic>
        <p:nvPicPr>
          <p:cNvPr id="12" name="图片 11"/>
          <p:cNvPicPr>
            <a:picLocks noChangeAspect="1"/>
          </p:cNvPicPr>
          <p:nvPr/>
        </p:nvPicPr>
        <p:blipFill>
          <a:blip r:embed="rId3"/>
          <a:stretch>
            <a:fillRect/>
          </a:stretch>
        </p:blipFill>
        <p:spPr>
          <a:xfrm>
            <a:off x="8442113" y="2242820"/>
            <a:ext cx="3784600" cy="4233333"/>
          </a:xfrm>
          <a:prstGeom prst="rect">
            <a:avLst/>
          </a:prstGeom>
        </p:spPr>
      </p:pic>
      <p:pic>
        <p:nvPicPr>
          <p:cNvPr id="16" name="图片 15"/>
          <p:cNvPicPr>
            <a:picLocks noChangeAspect="1"/>
          </p:cNvPicPr>
          <p:nvPr/>
        </p:nvPicPr>
        <p:blipFill>
          <a:blip r:embed="rId4"/>
          <a:stretch>
            <a:fillRect/>
          </a:stretch>
        </p:blipFill>
        <p:spPr>
          <a:xfrm>
            <a:off x="103293" y="626534"/>
            <a:ext cx="3378200" cy="495300"/>
          </a:xfrm>
          <a:prstGeom prst="rect">
            <a:avLst/>
          </a:prstGeom>
        </p:spPr>
      </p:pic>
      <p:pic>
        <p:nvPicPr>
          <p:cNvPr id="17" name="图片 16"/>
          <p:cNvPicPr>
            <a:picLocks noChangeAspect="1"/>
          </p:cNvPicPr>
          <p:nvPr/>
        </p:nvPicPr>
        <p:blipFill>
          <a:blip r:embed="rId5"/>
          <a:stretch>
            <a:fillRect/>
          </a:stretch>
        </p:blipFill>
        <p:spPr>
          <a:xfrm>
            <a:off x="-37253" y="2242820"/>
            <a:ext cx="4165600" cy="4064000"/>
          </a:xfrm>
          <a:prstGeom prst="rect">
            <a:avLst/>
          </a:prstGeom>
        </p:spPr>
      </p:pic>
      <p:pic>
        <p:nvPicPr>
          <p:cNvPr id="18" name="图片 17"/>
          <p:cNvPicPr>
            <a:picLocks noChangeAspect="1"/>
          </p:cNvPicPr>
          <p:nvPr/>
        </p:nvPicPr>
        <p:blipFill>
          <a:blip r:embed="rId6"/>
          <a:stretch>
            <a:fillRect/>
          </a:stretch>
        </p:blipFill>
        <p:spPr>
          <a:xfrm>
            <a:off x="3803227" y="2242820"/>
            <a:ext cx="4822613" cy="3221567"/>
          </a:xfrm>
          <a:prstGeom prst="rect">
            <a:avLst/>
          </a:prstGeom>
        </p:spPr>
      </p:pic>
    </p:spTree>
    <p:extLst>
      <p:ext uri="{BB962C8B-B14F-4D97-AF65-F5344CB8AC3E}">
        <p14:creationId xmlns:p14="http://schemas.microsoft.com/office/powerpoint/2010/main" val="73904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456373" cy="6858000"/>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7728181" y="0"/>
            <a:ext cx="446382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2" name="图片 1"/>
          <p:cNvPicPr>
            <a:picLocks noChangeAspect="1"/>
          </p:cNvPicPr>
          <p:nvPr/>
        </p:nvPicPr>
        <p:blipFill>
          <a:blip r:embed="rId2"/>
          <a:stretch>
            <a:fillRect/>
          </a:stretch>
        </p:blipFill>
        <p:spPr>
          <a:xfrm>
            <a:off x="1041401" y="1252220"/>
            <a:ext cx="10802620" cy="4353560"/>
          </a:xfrm>
          <a:prstGeom prst="rect">
            <a:avLst/>
          </a:prstGeom>
        </p:spPr>
      </p:pic>
    </p:spTree>
    <p:extLst>
      <p:ext uri="{BB962C8B-B14F-4D97-AF65-F5344CB8AC3E}">
        <p14:creationId xmlns:p14="http://schemas.microsoft.com/office/powerpoint/2010/main" val="176388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9607" y="0"/>
            <a:ext cx="9456373" cy="6858000"/>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19936" cy="6858000"/>
          </a:xfrm>
          <a:prstGeom prst="rect">
            <a:avLst/>
          </a:prstGeom>
        </p:spPr>
      </p:pic>
      <p:sp>
        <p:nvSpPr>
          <p:cNvPr id="3" name="矩形 2"/>
          <p:cNvSpPr/>
          <p:nvPr/>
        </p:nvSpPr>
        <p:spPr>
          <a:xfrm>
            <a:off x="5807968" y="306677"/>
            <a:ext cx="6096000" cy="6461760"/>
          </a:xfrm>
          <a:prstGeom prst="rect">
            <a:avLst/>
          </a:prstGeom>
        </p:spPr>
        <p:txBody>
          <a:bodyPr lIns="121917" tIns="60958" rIns="121917" bIns="60958">
            <a:spAutoFit/>
          </a:bodyPr>
          <a:lstStyle/>
          <a:p>
            <a:r>
              <a:rPr lang="zh-CN" altLang="en-US" sz="2800" b="1" dirty="0">
                <a:solidFill>
                  <a:schemeClr val="bg1"/>
                </a:solidFill>
                <a:latin typeface="幼圆" panose="02010509060101010101" pitchFamily="49" charset="-122"/>
                <a:ea typeface="幼圆" panose="02010509060101010101" pitchFamily="49" charset="-122"/>
              </a:rPr>
              <a:t>“我们认为放权不能只限于上层部门之间的权力转移，更重要的是要把权力落实到基层企业。为此，我们怀揣冒昧，大胆地向你们伸手要权。”</a:t>
            </a:r>
            <a:r>
              <a:rPr lang="en-US" altLang="zh-CN" sz="2800" b="1" dirty="0">
                <a:solidFill>
                  <a:schemeClr val="bg1"/>
                </a:solidFill>
                <a:latin typeface="幼圆" panose="02010509060101010101" pitchFamily="49" charset="-122"/>
                <a:ea typeface="幼圆" panose="02010509060101010101" pitchFamily="49" charset="-122"/>
              </a:rPr>
              <a:t>55</a:t>
            </a:r>
            <a:r>
              <a:rPr lang="zh-CN" altLang="en-US" sz="2800" b="1" dirty="0">
                <a:solidFill>
                  <a:schemeClr val="bg1"/>
                </a:solidFill>
                <a:latin typeface="幼圆" panose="02010509060101010101" pitchFamily="49" charset="-122"/>
                <a:ea typeface="幼圆" panose="02010509060101010101" pitchFamily="49" charset="-122"/>
              </a:rPr>
              <a:t>位厂长、经理具体要求“松绑”的权力被分成五点，主要有三条：</a:t>
            </a:r>
            <a:r>
              <a:rPr lang="zh-CN" altLang="en-US" sz="2800" b="1" dirty="0">
                <a:solidFill>
                  <a:srgbClr val="FFFF00"/>
                </a:solidFill>
                <a:latin typeface="幼圆" panose="02010509060101010101" pitchFamily="49" charset="-122"/>
                <a:ea typeface="幼圆" panose="02010509060101010101" pitchFamily="49" charset="-122"/>
              </a:rPr>
              <a:t>一是人事权，二是财权，</a:t>
            </a:r>
            <a:r>
              <a:rPr lang="zh-CN" altLang="en-US" sz="2800" b="1" dirty="0">
                <a:solidFill>
                  <a:schemeClr val="bg1"/>
                </a:solidFill>
                <a:latin typeface="幼圆" panose="02010509060101010101" pitchFamily="49" charset="-122"/>
                <a:ea typeface="幼圆" panose="02010509060101010101" pitchFamily="49" charset="-122"/>
              </a:rPr>
              <a:t>企业提取的奖励基金由企业自己支配使用，有关部门不得干涉。</a:t>
            </a:r>
            <a:r>
              <a:rPr lang="zh-CN" altLang="en-US" sz="2800" b="1" dirty="0">
                <a:solidFill>
                  <a:srgbClr val="FFFF00"/>
                </a:solidFill>
                <a:latin typeface="幼圆" panose="02010509060101010101" pitchFamily="49" charset="-122"/>
                <a:ea typeface="幼圆" panose="02010509060101010101" pitchFamily="49" charset="-122"/>
              </a:rPr>
              <a:t>三是企业自营权</a:t>
            </a:r>
            <a:r>
              <a:rPr lang="zh-CN" altLang="en-US" sz="2800" b="1" dirty="0">
                <a:solidFill>
                  <a:schemeClr val="bg1"/>
                </a:solidFill>
                <a:latin typeface="幼圆" panose="02010509060101010101" pitchFamily="49" charset="-122"/>
                <a:ea typeface="幼圆" panose="02010509060101010101" pitchFamily="49" charset="-122"/>
              </a:rPr>
              <a:t>，在完成国家计划指标的情况下，企业自己组织原材料所增产的产品，允许企业自销和开展协作，价格允许“高进高出”，“低来低去”。</a:t>
            </a:r>
            <a:endParaRPr lang="en-US" altLang="zh-CN" sz="2800" b="1" dirty="0">
              <a:solidFill>
                <a:schemeClr val="bg1"/>
              </a:solidFill>
              <a:latin typeface="幼圆" panose="02010509060101010101" pitchFamily="49" charset="-122"/>
              <a:ea typeface="幼圆" panose="02010509060101010101" pitchFamily="49" charset="-122"/>
            </a:endParaRPr>
          </a:p>
          <a:p>
            <a:pPr algn="r"/>
            <a:r>
              <a:rPr lang="en-US" altLang="zh-CN" dirty="0" smtClean="0">
                <a:solidFill>
                  <a:schemeClr val="bg1"/>
                </a:solidFill>
                <a:latin typeface="黑体" panose="02010609060101010101" charset="-122"/>
                <a:ea typeface="黑体" panose="02010609060101010101" charset="-122"/>
              </a:rPr>
              <a:t>——1984.3.24</a:t>
            </a:r>
            <a:r>
              <a:rPr lang="zh-CN" altLang="en-US" dirty="0" smtClean="0">
                <a:solidFill>
                  <a:schemeClr val="bg1"/>
                </a:solidFill>
                <a:latin typeface="黑体" panose="02010609060101010101" charset="-122"/>
                <a:ea typeface="黑体" panose="02010609060101010101" charset="-122"/>
              </a:rPr>
              <a:t>，</a:t>
            </a:r>
            <a:r>
              <a:rPr lang="zh-CN" altLang="en-US" dirty="0">
                <a:solidFill>
                  <a:schemeClr val="bg1"/>
                </a:solidFill>
                <a:latin typeface="黑体" panose="02010609060101010101" charset="-122"/>
                <a:ea typeface="黑体" panose="02010609060101010101" charset="-122"/>
              </a:rPr>
              <a:t>福建国有骨干企业</a:t>
            </a:r>
            <a:r>
              <a:rPr lang="en-US" altLang="zh-CN" dirty="0">
                <a:solidFill>
                  <a:schemeClr val="bg1"/>
                </a:solidFill>
                <a:latin typeface="黑体" panose="02010609060101010101" charset="-122"/>
                <a:ea typeface="黑体" panose="02010609060101010101" charset="-122"/>
              </a:rPr>
              <a:t>55</a:t>
            </a:r>
            <a:r>
              <a:rPr lang="zh-CN" altLang="en-US" dirty="0">
                <a:solidFill>
                  <a:schemeClr val="bg1"/>
                </a:solidFill>
                <a:latin typeface="黑体" panose="02010609060101010101" charset="-122"/>
                <a:ea typeface="黑体" panose="02010609060101010101" charset="-122"/>
              </a:rPr>
              <a:t>位厂长的呼吁书</a:t>
            </a:r>
            <a:r>
              <a:rPr lang="en-US" altLang="zh-CN" dirty="0">
                <a:solidFill>
                  <a:schemeClr val="bg1"/>
                </a:solidFill>
                <a:latin typeface="黑体" panose="02010609060101010101" charset="-122"/>
                <a:ea typeface="黑体" panose="02010609060101010101" charset="-122"/>
              </a:rPr>
              <a:t>《</a:t>
            </a:r>
            <a:r>
              <a:rPr lang="zh-CN" altLang="en-US" dirty="0">
                <a:solidFill>
                  <a:schemeClr val="bg1"/>
                </a:solidFill>
                <a:latin typeface="黑体" panose="02010609060101010101" charset="-122"/>
                <a:ea typeface="黑体" panose="02010609060101010101" charset="-122"/>
              </a:rPr>
              <a:t>请给我们松绑</a:t>
            </a:r>
            <a:r>
              <a:rPr lang="en-US" altLang="zh-CN" dirty="0">
                <a:solidFill>
                  <a:schemeClr val="bg1"/>
                </a:solidFill>
                <a:latin typeface="黑体" panose="02010609060101010101" charset="-122"/>
                <a:ea typeface="黑体" panose="02010609060101010101" charset="-122"/>
              </a:rPr>
              <a:t>》</a:t>
            </a:r>
            <a:endParaRPr lang="en-US" altLang="zh-CN" b="1" dirty="0">
              <a:solidFill>
                <a:schemeClr val="bg1"/>
              </a:solidFill>
              <a:latin typeface="黑体" panose="02010609060101010101" charset="-122"/>
              <a:ea typeface="黑体" panose="02010609060101010101" charset="-122"/>
            </a:endParaRPr>
          </a:p>
        </p:txBody>
      </p:sp>
    </p:spTree>
    <p:extLst>
      <p:ext uri="{BB962C8B-B14F-4D97-AF65-F5344CB8AC3E}">
        <p14:creationId xmlns:p14="http://schemas.microsoft.com/office/powerpoint/2010/main" val="51320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131310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2"/>
            <a:ext cx="12241360" cy="6741367"/>
          </a:xfrm>
          <a:prstGeom prst="rect">
            <a:avLst/>
          </a:prstGeom>
        </p:spPr>
      </p:pic>
    </p:spTree>
    <p:extLst>
      <p:ext uri="{BB962C8B-B14F-4D97-AF65-F5344CB8AC3E}">
        <p14:creationId xmlns:p14="http://schemas.microsoft.com/office/powerpoint/2010/main" val="378984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456373" cy="6858000"/>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7728181" y="0"/>
            <a:ext cx="446382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2" name="图片 1"/>
          <p:cNvPicPr>
            <a:picLocks noChangeAspect="1"/>
          </p:cNvPicPr>
          <p:nvPr/>
        </p:nvPicPr>
        <p:blipFill>
          <a:blip r:embed="rId2"/>
          <a:stretch>
            <a:fillRect/>
          </a:stretch>
        </p:blipFill>
        <p:spPr>
          <a:xfrm>
            <a:off x="523241" y="701041"/>
            <a:ext cx="5485553" cy="5561753"/>
          </a:xfrm>
          <a:prstGeom prst="rect">
            <a:avLst/>
          </a:prstGeom>
        </p:spPr>
      </p:pic>
      <p:sp>
        <p:nvSpPr>
          <p:cNvPr id="3" name="文本框 2"/>
          <p:cNvSpPr txBox="1"/>
          <p:nvPr/>
        </p:nvSpPr>
        <p:spPr>
          <a:xfrm>
            <a:off x="6375400" y="701041"/>
            <a:ext cx="5596467" cy="5524585"/>
          </a:xfrm>
          <a:prstGeom prst="rect">
            <a:avLst/>
          </a:prstGeom>
          <a:noFill/>
        </p:spPr>
        <p:txBody>
          <a:bodyPr wrap="square" lIns="121917" tIns="60958" rIns="121917" bIns="60958" rtlCol="0">
            <a:spAutoFit/>
          </a:bodyPr>
          <a:lstStyle/>
          <a:p>
            <a:r>
              <a:rPr lang="zh-CN" altLang="en-US" sz="2700">
                <a:solidFill>
                  <a:schemeClr val="bg1"/>
                </a:solidFill>
                <a:latin typeface="华文中宋" panose="02010600040101010101" charset="-122"/>
                <a:ea typeface="华文中宋" panose="02010600040101010101" charset="-122"/>
                <a:cs typeface="华文中宋" panose="02010600040101010101" charset="-122"/>
              </a:rPr>
              <a:t>“我到新加坡去，了解他们利用外资的一些情况。外国人在新加坡设厂，新加坡得到几个好处，一个是外资企业利润的百分之三十五要用来交税，这一部分国家得了;一个是劳务收入，工人得了; 还有一个是带动了它的服务行业，这都是收入。我们要下这么个决心，权衡利弊、算清账，略微吃点亏也干，总归是在中国形成了生产能力，还会带动我们一些企业。”</a:t>
            </a:r>
          </a:p>
          <a:p>
            <a:pPr algn="r"/>
            <a:r>
              <a:rPr lang="zh-CN" altLang="en-US" sz="2700">
                <a:solidFill>
                  <a:schemeClr val="bg1"/>
                </a:solidFill>
                <a:latin typeface="华文中宋" panose="02010600040101010101" charset="-122"/>
                <a:ea typeface="华文中宋" panose="02010600040101010101" charset="-122"/>
                <a:cs typeface="华文中宋" panose="02010600040101010101" charset="-122"/>
              </a:rPr>
              <a:t>              ——《邓小平文选》</a:t>
            </a:r>
          </a:p>
          <a:p>
            <a:pPr algn="r"/>
            <a:r>
              <a:rPr lang="zh-CN" altLang="en-US" sz="2700">
                <a:solidFill>
                  <a:schemeClr val="bg1"/>
                </a:solidFill>
                <a:latin typeface="华文中宋" panose="02010600040101010101" charset="-122"/>
                <a:ea typeface="华文中宋" panose="02010600040101010101" charset="-122"/>
                <a:cs typeface="华文中宋" panose="02010600040101010101" charset="-122"/>
              </a:rPr>
              <a:t>第 2 卷，第 199 页</a:t>
            </a:r>
          </a:p>
        </p:txBody>
      </p:sp>
    </p:spTree>
    <p:extLst>
      <p:ext uri="{BB962C8B-B14F-4D97-AF65-F5344CB8AC3E}">
        <p14:creationId xmlns:p14="http://schemas.microsoft.com/office/powerpoint/2010/main" val="105088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456373" cy="6858000"/>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6672580" y="1"/>
            <a:ext cx="5520267" cy="685884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2" name="图片 1"/>
          <p:cNvPicPr>
            <a:picLocks noChangeAspect="1"/>
          </p:cNvPicPr>
          <p:nvPr/>
        </p:nvPicPr>
        <p:blipFill>
          <a:blip r:embed="rId2"/>
          <a:stretch>
            <a:fillRect/>
          </a:stretch>
        </p:blipFill>
        <p:spPr>
          <a:xfrm>
            <a:off x="839893" y="595207"/>
            <a:ext cx="5217160" cy="5667587"/>
          </a:xfrm>
          <a:prstGeom prst="rect">
            <a:avLst/>
          </a:prstGeom>
        </p:spPr>
      </p:pic>
      <p:sp>
        <p:nvSpPr>
          <p:cNvPr id="3" name="文本框 2"/>
          <p:cNvSpPr txBox="1"/>
          <p:nvPr/>
        </p:nvSpPr>
        <p:spPr>
          <a:xfrm>
            <a:off x="7099301" y="1805941"/>
            <a:ext cx="4665980" cy="3568700"/>
          </a:xfrm>
          <a:prstGeom prst="rect">
            <a:avLst/>
          </a:prstGeom>
          <a:noFill/>
        </p:spPr>
        <p:txBody>
          <a:bodyPr wrap="square" lIns="121917" tIns="60958" rIns="121917" bIns="60958" rtlCol="0">
            <a:spAutoFit/>
          </a:bodyPr>
          <a:lstStyle/>
          <a:p>
            <a:pPr algn="ctr"/>
            <a:r>
              <a:rPr lang="zh-CN" altLang="en-US" sz="3700">
                <a:solidFill>
                  <a:schemeClr val="bg1"/>
                </a:solidFill>
                <a:latin typeface="华文中宋" panose="02010600040101010101" charset="-122"/>
                <a:ea typeface="华文中宋" panose="02010600040101010101" charset="-122"/>
                <a:cs typeface="华文中宋" panose="02010600040101010101" charset="-122"/>
              </a:rPr>
              <a:t>1979年1月1日，中美建交。1979年1月底至2月初，邓小平出访美国。这是新中国成立后中国领导人第一次对美国的访问。</a:t>
            </a:r>
          </a:p>
        </p:txBody>
      </p:sp>
    </p:spTree>
    <p:extLst>
      <p:ext uri="{BB962C8B-B14F-4D97-AF65-F5344CB8AC3E}">
        <p14:creationId xmlns:p14="http://schemas.microsoft.com/office/powerpoint/2010/main" val="186083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0273" y="-27940"/>
            <a:ext cx="12280053" cy="6894407"/>
          </a:xfrm>
          <a:prstGeom prst="rect">
            <a:avLst/>
          </a:prstGeom>
          <a:solidFill>
            <a:schemeClr val="tx2">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nvGrpSpPr>
          <p:cNvPr id="30" name="组合 29"/>
          <p:cNvGrpSpPr/>
          <p:nvPr/>
        </p:nvGrpSpPr>
        <p:grpSpPr>
          <a:xfrm>
            <a:off x="1627507" y="1052832"/>
            <a:ext cx="9040495" cy="5000625"/>
            <a:chOff x="0" y="1857364"/>
            <a:chExt cx="9143999" cy="5000636"/>
          </a:xfrm>
        </p:grpSpPr>
        <p:pic>
          <p:nvPicPr>
            <p:cNvPr id="15" name="Picture 2" descr="珠三角"/>
            <p:cNvPicPr>
              <a:picLocks noChangeAspect="1" noChangeArrowheads="1"/>
            </p:cNvPicPr>
            <p:nvPr/>
          </p:nvPicPr>
          <p:blipFill>
            <a:blip r:embed="rId3"/>
            <a:srcRect/>
            <a:stretch>
              <a:fillRect/>
            </a:stretch>
          </p:blipFill>
          <p:spPr bwMode="auto">
            <a:xfrm>
              <a:off x="0" y="1857364"/>
              <a:ext cx="9143999" cy="5000636"/>
            </a:xfrm>
            <a:prstGeom prst="rect">
              <a:avLst/>
            </a:prstGeom>
            <a:noFill/>
            <a:ln w="9525">
              <a:noFill/>
              <a:miter lim="800000"/>
              <a:headEnd/>
              <a:tailEnd/>
            </a:ln>
          </p:spPr>
        </p:pic>
        <p:sp>
          <p:nvSpPr>
            <p:cNvPr id="16" name="AutoShape 3"/>
            <p:cNvSpPr>
              <a:spLocks noChangeArrowheads="1"/>
            </p:cNvSpPr>
            <p:nvPr/>
          </p:nvSpPr>
          <p:spPr bwMode="auto">
            <a:xfrm flipH="1">
              <a:off x="1643042" y="3500438"/>
              <a:ext cx="1179512" cy="463550"/>
            </a:xfrm>
            <a:prstGeom prst="wedgeEllipseCallout">
              <a:avLst>
                <a:gd name="adj1" fmla="val -67801"/>
                <a:gd name="adj2" fmla="val 87852"/>
              </a:avLst>
            </a:prstGeom>
            <a:solidFill>
              <a:srgbClr val="00FFFF"/>
            </a:solidFill>
            <a:ln w="9525">
              <a:solidFill>
                <a:schemeClr val="tx1"/>
              </a:solidFill>
              <a:miter lim="800000"/>
            </a:ln>
          </p:spPr>
          <p:txBody>
            <a:bodyPr/>
            <a:lstStyle/>
            <a:p>
              <a:pPr algn="ctr"/>
              <a:r>
                <a:rPr lang="zh-CN" altLang="en-US" b="1" dirty="0">
                  <a:solidFill>
                    <a:srgbClr val="FF0000"/>
                  </a:solidFill>
                </a:rPr>
                <a:t>珠海</a:t>
              </a:r>
            </a:p>
          </p:txBody>
        </p:sp>
        <p:sp>
          <p:nvSpPr>
            <p:cNvPr id="17" name="AutoShape 4"/>
            <p:cNvSpPr>
              <a:spLocks noChangeArrowheads="1"/>
            </p:cNvSpPr>
            <p:nvPr/>
          </p:nvSpPr>
          <p:spPr bwMode="auto">
            <a:xfrm>
              <a:off x="3071802" y="2928934"/>
              <a:ext cx="1181100" cy="465137"/>
            </a:xfrm>
            <a:prstGeom prst="wedgeEllipseCallout">
              <a:avLst>
                <a:gd name="adj1" fmla="val -16778"/>
                <a:gd name="adj2" fmla="val 158806"/>
              </a:avLst>
            </a:prstGeom>
            <a:solidFill>
              <a:srgbClr val="00FFFF"/>
            </a:solidFill>
            <a:ln w="9525">
              <a:solidFill>
                <a:schemeClr val="tx1"/>
              </a:solidFill>
              <a:miter lim="800000"/>
            </a:ln>
          </p:spPr>
          <p:txBody>
            <a:bodyPr/>
            <a:lstStyle/>
            <a:p>
              <a:pPr algn="ctr"/>
              <a:r>
                <a:rPr lang="zh-CN" altLang="en-US" b="1" dirty="0">
                  <a:solidFill>
                    <a:srgbClr val="FF0000"/>
                  </a:solidFill>
                </a:rPr>
                <a:t>深圳</a:t>
              </a:r>
            </a:p>
          </p:txBody>
        </p:sp>
        <p:sp>
          <p:nvSpPr>
            <p:cNvPr id="18" name="AutoShape 5"/>
            <p:cNvSpPr>
              <a:spLocks noChangeArrowheads="1"/>
            </p:cNvSpPr>
            <p:nvPr/>
          </p:nvSpPr>
          <p:spPr bwMode="auto">
            <a:xfrm>
              <a:off x="4357686" y="2500306"/>
              <a:ext cx="1270000" cy="457200"/>
            </a:xfrm>
            <a:prstGeom prst="wedgeEllipseCallout">
              <a:avLst>
                <a:gd name="adj1" fmla="val 22625"/>
                <a:gd name="adj2" fmla="val 152431"/>
              </a:avLst>
            </a:prstGeom>
            <a:solidFill>
              <a:srgbClr val="00FFFF"/>
            </a:solidFill>
            <a:ln w="9525">
              <a:solidFill>
                <a:schemeClr val="tx1"/>
              </a:solidFill>
              <a:miter lim="800000"/>
            </a:ln>
          </p:spPr>
          <p:txBody>
            <a:bodyPr/>
            <a:lstStyle/>
            <a:p>
              <a:pPr algn="ctr"/>
              <a:r>
                <a:rPr lang="zh-CN" altLang="en-US" b="1" dirty="0">
                  <a:solidFill>
                    <a:srgbClr val="FF0000"/>
                  </a:solidFill>
                </a:rPr>
                <a:t>汕头</a:t>
              </a:r>
            </a:p>
          </p:txBody>
        </p:sp>
        <p:sp>
          <p:nvSpPr>
            <p:cNvPr id="19" name="AutoShape 6"/>
            <p:cNvSpPr>
              <a:spLocks noChangeArrowheads="1"/>
            </p:cNvSpPr>
            <p:nvPr/>
          </p:nvSpPr>
          <p:spPr bwMode="auto">
            <a:xfrm>
              <a:off x="5500694" y="1928802"/>
              <a:ext cx="1177925" cy="396875"/>
            </a:xfrm>
            <a:prstGeom prst="wedgeEllipseCallout">
              <a:avLst>
                <a:gd name="adj1" fmla="val 14176"/>
                <a:gd name="adj2" fmla="val 160662"/>
              </a:avLst>
            </a:prstGeom>
            <a:solidFill>
              <a:srgbClr val="00FFFF"/>
            </a:solidFill>
            <a:ln w="9525">
              <a:solidFill>
                <a:schemeClr val="tx1"/>
              </a:solidFill>
              <a:miter lim="800000"/>
            </a:ln>
          </p:spPr>
          <p:txBody>
            <a:bodyPr/>
            <a:lstStyle/>
            <a:p>
              <a:pPr algn="ctr"/>
              <a:r>
                <a:rPr lang="zh-CN" altLang="en-US" b="1" dirty="0">
                  <a:solidFill>
                    <a:srgbClr val="FF0000"/>
                  </a:solidFill>
                </a:rPr>
                <a:t>厦门</a:t>
              </a:r>
            </a:p>
          </p:txBody>
        </p:sp>
        <p:sp>
          <p:nvSpPr>
            <p:cNvPr id="20" name="Oval 7"/>
            <p:cNvSpPr>
              <a:spLocks noChangeArrowheads="1"/>
            </p:cNvSpPr>
            <p:nvPr/>
          </p:nvSpPr>
          <p:spPr bwMode="auto">
            <a:xfrm>
              <a:off x="2714612" y="4214818"/>
              <a:ext cx="273050" cy="204788"/>
            </a:xfrm>
            <a:prstGeom prst="ellipse">
              <a:avLst/>
            </a:prstGeom>
            <a:solidFill>
              <a:srgbClr val="FF0066"/>
            </a:solidFill>
            <a:ln w="9525">
              <a:solidFill>
                <a:schemeClr val="tx1"/>
              </a:solidFill>
              <a:round/>
            </a:ln>
          </p:spPr>
          <p:txBody>
            <a:bodyPr wrap="none" anchor="ctr"/>
            <a:lstStyle/>
            <a:p>
              <a:endParaRPr lang="zh-CN" altLang="en-US"/>
            </a:p>
          </p:txBody>
        </p:sp>
        <p:sp>
          <p:nvSpPr>
            <p:cNvPr id="21" name="Oval 8"/>
            <p:cNvSpPr>
              <a:spLocks noChangeArrowheads="1"/>
            </p:cNvSpPr>
            <p:nvPr/>
          </p:nvSpPr>
          <p:spPr bwMode="auto">
            <a:xfrm>
              <a:off x="3357554" y="4000504"/>
              <a:ext cx="273050" cy="204787"/>
            </a:xfrm>
            <a:prstGeom prst="ellipse">
              <a:avLst/>
            </a:prstGeom>
            <a:solidFill>
              <a:srgbClr val="FF0066"/>
            </a:solidFill>
            <a:ln w="9525">
              <a:solidFill>
                <a:schemeClr val="tx1"/>
              </a:solidFill>
              <a:round/>
            </a:ln>
          </p:spPr>
          <p:txBody>
            <a:bodyPr wrap="none" anchor="ctr"/>
            <a:lstStyle/>
            <a:p>
              <a:endParaRPr lang="zh-CN" altLang="en-US"/>
            </a:p>
          </p:txBody>
        </p:sp>
        <p:sp>
          <p:nvSpPr>
            <p:cNvPr id="22" name="Rectangle 9"/>
            <p:cNvSpPr>
              <a:spLocks noChangeArrowheads="1"/>
            </p:cNvSpPr>
            <p:nvPr/>
          </p:nvSpPr>
          <p:spPr bwMode="auto">
            <a:xfrm>
              <a:off x="3000364" y="4286256"/>
              <a:ext cx="723900" cy="271462"/>
            </a:xfrm>
            <a:prstGeom prst="rect">
              <a:avLst/>
            </a:prstGeom>
            <a:solidFill>
              <a:srgbClr val="FFFF00"/>
            </a:solidFill>
            <a:ln w="9525">
              <a:solidFill>
                <a:schemeClr val="tx1"/>
              </a:solidFill>
              <a:miter lim="800000"/>
            </a:ln>
          </p:spPr>
          <p:txBody>
            <a:bodyPr wrap="none" anchor="ctr"/>
            <a:lstStyle/>
            <a:p>
              <a:pPr algn="ctr"/>
              <a:r>
                <a:rPr lang="zh-CN" altLang="en-US" b="1" dirty="0">
                  <a:solidFill>
                    <a:srgbClr val="0000CC"/>
                  </a:solidFill>
                </a:rPr>
                <a:t>澳门</a:t>
              </a:r>
            </a:p>
          </p:txBody>
        </p:sp>
        <p:sp>
          <p:nvSpPr>
            <p:cNvPr id="23" name="Rectangle 10"/>
            <p:cNvSpPr>
              <a:spLocks noChangeArrowheads="1"/>
            </p:cNvSpPr>
            <p:nvPr/>
          </p:nvSpPr>
          <p:spPr bwMode="auto">
            <a:xfrm>
              <a:off x="3643306" y="4000504"/>
              <a:ext cx="725487" cy="273050"/>
            </a:xfrm>
            <a:prstGeom prst="rect">
              <a:avLst/>
            </a:prstGeom>
            <a:solidFill>
              <a:srgbClr val="FFFF00"/>
            </a:solidFill>
            <a:ln w="9525">
              <a:solidFill>
                <a:schemeClr val="tx1"/>
              </a:solidFill>
              <a:miter lim="800000"/>
            </a:ln>
          </p:spPr>
          <p:txBody>
            <a:bodyPr wrap="none" anchor="ctr"/>
            <a:lstStyle/>
            <a:p>
              <a:pPr algn="ctr"/>
              <a:r>
                <a:rPr lang="zh-CN" altLang="en-US" b="1" dirty="0">
                  <a:solidFill>
                    <a:srgbClr val="0000CC"/>
                  </a:solidFill>
                </a:rPr>
                <a:t>香港</a:t>
              </a:r>
            </a:p>
          </p:txBody>
        </p:sp>
        <p:sp>
          <p:nvSpPr>
            <p:cNvPr id="24" name="AutoShape 17"/>
            <p:cNvSpPr>
              <a:spLocks noChangeArrowheads="1"/>
            </p:cNvSpPr>
            <p:nvPr/>
          </p:nvSpPr>
          <p:spPr bwMode="auto">
            <a:xfrm flipH="1">
              <a:off x="0" y="4214818"/>
              <a:ext cx="1824038" cy="785818"/>
            </a:xfrm>
            <a:prstGeom prst="wedgeEllipseCallout">
              <a:avLst>
                <a:gd name="adj1" fmla="val 6766"/>
                <a:gd name="adj2" fmla="val 135076"/>
              </a:avLst>
            </a:prstGeom>
            <a:solidFill>
              <a:srgbClr val="00FFFF"/>
            </a:solidFill>
            <a:ln w="9525">
              <a:solidFill>
                <a:schemeClr val="tx1"/>
              </a:solidFill>
              <a:miter lim="800000"/>
            </a:ln>
          </p:spPr>
          <p:txBody>
            <a:bodyPr/>
            <a:lstStyle/>
            <a:p>
              <a:pPr algn="ctr"/>
              <a:r>
                <a:rPr lang="zh-CN" altLang="en-US" sz="2000" b="1" dirty="0">
                  <a:solidFill>
                    <a:srgbClr val="FF0000"/>
                  </a:solidFill>
                </a:rPr>
                <a:t>海南（</a:t>
              </a:r>
              <a:r>
                <a:rPr lang="en-US" altLang="zh-CN" sz="2000" b="1" dirty="0">
                  <a:solidFill>
                    <a:srgbClr val="FF0000"/>
                  </a:solidFill>
                </a:rPr>
                <a:t>1988</a:t>
              </a:r>
              <a:r>
                <a:rPr lang="zh-CN" altLang="en-US" sz="2000" b="1" dirty="0">
                  <a:solidFill>
                    <a:srgbClr val="FF0000"/>
                  </a:solidFill>
                </a:rPr>
                <a:t>）</a:t>
              </a:r>
            </a:p>
          </p:txBody>
        </p:sp>
      </p:grpSp>
      <p:sp>
        <p:nvSpPr>
          <p:cNvPr id="26" name="Rectangle 13"/>
          <p:cNvSpPr>
            <a:spLocks noChangeArrowheads="1"/>
          </p:cNvSpPr>
          <p:nvPr/>
        </p:nvSpPr>
        <p:spPr bwMode="auto">
          <a:xfrm>
            <a:off x="1524000" y="1142986"/>
            <a:ext cx="5500693" cy="613833"/>
          </a:xfrm>
          <a:prstGeom prst="rect">
            <a:avLst/>
          </a:prstGeom>
          <a:solidFill>
            <a:srgbClr val="0000CC"/>
          </a:solidFill>
          <a:ln w="9525">
            <a:noFill/>
            <a:miter lim="800000"/>
          </a:ln>
        </p:spPr>
        <p:txBody>
          <a:bodyPr wrap="square" lIns="121917" tIns="60958" rIns="121917" bIns="60958">
            <a:spAutoFit/>
          </a:bodyPr>
          <a:lstStyle/>
          <a:p>
            <a:r>
              <a:rPr lang="zh-CN" altLang="en-US" sz="3200" b="1" dirty="0">
                <a:solidFill>
                  <a:srgbClr val="FFFF00"/>
                </a:solidFill>
              </a:rPr>
              <a:t>思考：经济特区的优越条件？</a:t>
            </a:r>
          </a:p>
        </p:txBody>
      </p:sp>
      <p:sp>
        <p:nvSpPr>
          <p:cNvPr id="32" name="TextBox 1"/>
          <p:cNvSpPr txBox="1">
            <a:spLocks noChangeArrowheads="1"/>
          </p:cNvSpPr>
          <p:nvPr/>
        </p:nvSpPr>
        <p:spPr bwMode="auto">
          <a:xfrm>
            <a:off x="3238480" y="4071943"/>
            <a:ext cx="7429520" cy="2584027"/>
          </a:xfrm>
          <a:prstGeom prst="rect">
            <a:avLst/>
          </a:prstGeom>
          <a:solidFill>
            <a:srgbClr val="FFFF00"/>
          </a:solidFill>
          <a:ln w="9525">
            <a:noFill/>
            <a:miter lim="800000"/>
          </a:ln>
        </p:spPr>
        <p:txBody>
          <a:bodyPr wrap="square" lIns="121917" tIns="60958" rIns="121917" bIns="60958">
            <a:spAutoFit/>
          </a:bodyPr>
          <a:lstStyle/>
          <a:p>
            <a:pPr>
              <a:buFont typeface="Arial" panose="020B0604020202020204" pitchFamily="34" charset="0"/>
              <a:buChar char="•"/>
            </a:pPr>
            <a:r>
              <a:rPr lang="zh-CN" altLang="en-US" sz="3200" b="1" dirty="0">
                <a:solidFill>
                  <a:srgbClr val="FF0066"/>
                </a:solidFill>
                <a:latin typeface="楷体_GB2312" pitchFamily="49" charset="-122"/>
                <a:ea typeface="楷体_GB2312" pitchFamily="49" charset="-122"/>
              </a:rPr>
              <a:t>为什么我考虑深圳开放？因它对着香港；</a:t>
            </a:r>
            <a:endParaRPr lang="en-US" altLang="zh-CN" sz="3200" b="1" dirty="0">
              <a:solidFill>
                <a:srgbClr val="FF0066"/>
              </a:solidFill>
              <a:latin typeface="楷体_GB2312" pitchFamily="49" charset="-122"/>
              <a:ea typeface="楷体_GB2312" pitchFamily="49" charset="-122"/>
            </a:endParaRPr>
          </a:p>
          <a:p>
            <a:pPr>
              <a:buFont typeface="Arial" panose="020B0604020202020204" pitchFamily="34" charset="0"/>
              <a:buChar char="•"/>
            </a:pPr>
            <a:r>
              <a:rPr lang="zh-CN" altLang="en-US" sz="3200" b="1" dirty="0">
                <a:solidFill>
                  <a:srgbClr val="FF0066"/>
                </a:solidFill>
                <a:latin typeface="楷体_GB2312" pitchFamily="49" charset="-122"/>
                <a:ea typeface="楷体_GB2312" pitchFamily="49" charset="-122"/>
              </a:rPr>
              <a:t>开放珠海，是因为它对着澳门；</a:t>
            </a:r>
            <a:endParaRPr lang="en-US" altLang="zh-CN" sz="3200" b="1" dirty="0">
              <a:solidFill>
                <a:srgbClr val="FF0066"/>
              </a:solidFill>
              <a:latin typeface="楷体_GB2312" pitchFamily="49" charset="-122"/>
              <a:ea typeface="楷体_GB2312" pitchFamily="49" charset="-122"/>
            </a:endParaRPr>
          </a:p>
          <a:p>
            <a:pPr>
              <a:buFont typeface="Arial" panose="020B0604020202020204" pitchFamily="34" charset="0"/>
              <a:buChar char="•"/>
            </a:pPr>
            <a:r>
              <a:rPr lang="zh-CN" altLang="en-US" sz="3200" b="1" dirty="0">
                <a:solidFill>
                  <a:srgbClr val="FF0066"/>
                </a:solidFill>
                <a:latin typeface="楷体_GB2312" pitchFamily="49" charset="-122"/>
                <a:ea typeface="楷体_GB2312" pitchFamily="49" charset="-122"/>
              </a:rPr>
              <a:t>开放厦门，因为它对着台湾；</a:t>
            </a:r>
            <a:endParaRPr lang="en-US" altLang="zh-CN" sz="3200" b="1" dirty="0">
              <a:solidFill>
                <a:srgbClr val="FF0066"/>
              </a:solidFill>
              <a:latin typeface="楷体_GB2312" pitchFamily="49" charset="-122"/>
              <a:ea typeface="楷体_GB2312" pitchFamily="49" charset="-122"/>
            </a:endParaRPr>
          </a:p>
          <a:p>
            <a:pPr>
              <a:buFont typeface="Arial" panose="020B0604020202020204" pitchFamily="34" charset="0"/>
              <a:buChar char="•"/>
            </a:pPr>
            <a:r>
              <a:rPr lang="zh-CN" altLang="en-US" sz="3200" b="1" dirty="0">
                <a:solidFill>
                  <a:srgbClr val="FF0066"/>
                </a:solidFill>
                <a:latin typeface="楷体_GB2312" pitchFamily="49" charset="-122"/>
                <a:ea typeface="楷体_GB2312" pitchFamily="49" charset="-122"/>
              </a:rPr>
              <a:t>开放海南、汕头，因为它们对着东南亚。</a:t>
            </a:r>
            <a:endParaRPr lang="en-US" altLang="zh-CN" sz="3200" b="1" dirty="0">
              <a:solidFill>
                <a:srgbClr val="FF0066"/>
              </a:solidFill>
              <a:latin typeface="楷体_GB2312" pitchFamily="49" charset="-122"/>
              <a:ea typeface="楷体_GB2312" pitchFamily="49" charset="-122"/>
            </a:endParaRPr>
          </a:p>
          <a:p>
            <a:r>
              <a:rPr lang="zh-CN" altLang="en-US" sz="2800" b="1" dirty="0">
                <a:solidFill>
                  <a:srgbClr val="FF0066"/>
                </a:solidFill>
                <a:latin typeface="楷体_GB2312" pitchFamily="49" charset="-122"/>
                <a:ea typeface="楷体_GB2312" pitchFamily="49" charset="-122"/>
              </a:rPr>
              <a:t>                       </a:t>
            </a:r>
            <a:r>
              <a:rPr lang="en-US" altLang="zh-CN" sz="2800" b="1" dirty="0">
                <a:solidFill>
                  <a:srgbClr val="FF0066"/>
                </a:solidFill>
                <a:latin typeface="楷体_GB2312" pitchFamily="49" charset="-122"/>
                <a:ea typeface="楷体_GB2312" pitchFamily="49" charset="-122"/>
              </a:rPr>
              <a:t>——</a:t>
            </a:r>
            <a:r>
              <a:rPr lang="zh-CN" altLang="en-US" sz="2800" b="1" dirty="0">
                <a:solidFill>
                  <a:srgbClr val="FF0066"/>
                </a:solidFill>
                <a:latin typeface="楷体_GB2312" pitchFamily="49" charset="-122"/>
                <a:ea typeface="楷体_GB2312" pitchFamily="49" charset="-122"/>
              </a:rPr>
              <a:t> 邓小平   </a:t>
            </a:r>
            <a:r>
              <a:rPr lang="zh-CN" altLang="en-US" sz="3200" b="1" dirty="0">
                <a:solidFill>
                  <a:srgbClr val="FF0066"/>
                </a:solidFill>
                <a:latin typeface="楷体_GB2312" pitchFamily="49" charset="-122"/>
                <a:ea typeface="楷体_GB2312" pitchFamily="49" charset="-122"/>
              </a:rPr>
              <a:t> </a:t>
            </a:r>
          </a:p>
        </p:txBody>
      </p:sp>
      <p:sp>
        <p:nvSpPr>
          <p:cNvPr id="25" name="Text Box 14"/>
          <p:cNvSpPr txBox="1">
            <a:spLocks noChangeArrowheads="1"/>
          </p:cNvSpPr>
          <p:nvPr/>
        </p:nvSpPr>
        <p:spPr bwMode="auto">
          <a:xfrm>
            <a:off x="7739075" y="3857628"/>
            <a:ext cx="2195512" cy="675640"/>
          </a:xfrm>
          <a:prstGeom prst="rect">
            <a:avLst/>
          </a:prstGeom>
          <a:solidFill>
            <a:srgbClr val="FF3300"/>
          </a:solidFill>
          <a:ln w="9525">
            <a:noFill/>
            <a:miter lim="800000"/>
          </a:ln>
          <a:effectLst/>
        </p:spPr>
        <p:txBody>
          <a:bodyPr lIns="121917" tIns="60958" rIns="121917" bIns="60958">
            <a:spAutoFit/>
          </a:bodyPr>
          <a:lstStyle/>
          <a:p>
            <a:pPr>
              <a:spcBef>
                <a:spcPct val="50000"/>
              </a:spcBef>
            </a:pPr>
            <a:r>
              <a:rPr lang="zh-CN" altLang="en-US" sz="3600" b="1" dirty="0">
                <a:solidFill>
                  <a:schemeClr val="bg1"/>
                </a:solidFill>
                <a:ea typeface="隶书" panose="02010509060101010101" pitchFamily="49" charset="-122"/>
              </a:rPr>
              <a:t>毗邻港澳</a:t>
            </a:r>
          </a:p>
        </p:txBody>
      </p:sp>
      <p:sp>
        <p:nvSpPr>
          <p:cNvPr id="27" name="Text Box 15"/>
          <p:cNvSpPr txBox="1">
            <a:spLocks noChangeArrowheads="1"/>
          </p:cNvSpPr>
          <p:nvPr/>
        </p:nvSpPr>
        <p:spPr bwMode="auto">
          <a:xfrm>
            <a:off x="4810116" y="3929067"/>
            <a:ext cx="2195512" cy="675640"/>
          </a:xfrm>
          <a:prstGeom prst="rect">
            <a:avLst/>
          </a:prstGeom>
          <a:solidFill>
            <a:srgbClr val="FF3300"/>
          </a:solidFill>
          <a:ln w="9525">
            <a:noFill/>
            <a:miter lim="800000"/>
          </a:ln>
          <a:effectLst/>
        </p:spPr>
        <p:txBody>
          <a:bodyPr lIns="121917" tIns="60958" rIns="121917" bIns="60958">
            <a:spAutoFit/>
          </a:bodyPr>
          <a:lstStyle/>
          <a:p>
            <a:pPr>
              <a:spcBef>
                <a:spcPct val="50000"/>
              </a:spcBef>
            </a:pPr>
            <a:r>
              <a:rPr lang="zh-CN" altLang="en-US" sz="3600" b="1" dirty="0">
                <a:solidFill>
                  <a:schemeClr val="bg1"/>
                </a:solidFill>
                <a:ea typeface="隶书" panose="02010509060101010101" pitchFamily="49" charset="-122"/>
              </a:rPr>
              <a:t>交通要道</a:t>
            </a:r>
          </a:p>
        </p:txBody>
      </p:sp>
      <p:sp>
        <p:nvSpPr>
          <p:cNvPr id="28" name="Text Box 16"/>
          <p:cNvSpPr txBox="1">
            <a:spLocks noChangeArrowheads="1"/>
          </p:cNvSpPr>
          <p:nvPr/>
        </p:nvSpPr>
        <p:spPr bwMode="auto">
          <a:xfrm>
            <a:off x="4810116" y="5214949"/>
            <a:ext cx="2195512" cy="675640"/>
          </a:xfrm>
          <a:prstGeom prst="rect">
            <a:avLst/>
          </a:prstGeom>
          <a:solidFill>
            <a:srgbClr val="FF3300"/>
          </a:solidFill>
          <a:ln w="9525">
            <a:noFill/>
            <a:miter lim="800000"/>
          </a:ln>
          <a:effectLst/>
        </p:spPr>
        <p:txBody>
          <a:bodyPr lIns="121917" tIns="60958" rIns="121917" bIns="60958">
            <a:spAutoFit/>
          </a:bodyPr>
          <a:lstStyle/>
          <a:p>
            <a:pPr>
              <a:spcBef>
                <a:spcPct val="50000"/>
              </a:spcBef>
            </a:pPr>
            <a:r>
              <a:rPr lang="zh-CN" altLang="en-US" sz="3600" b="1" dirty="0">
                <a:solidFill>
                  <a:schemeClr val="bg1"/>
                </a:solidFill>
                <a:ea typeface="隶书" panose="02010509060101010101" pitchFamily="49" charset="-122"/>
              </a:rPr>
              <a:t>地处侨乡</a:t>
            </a:r>
          </a:p>
        </p:txBody>
      </p:sp>
      <p:sp>
        <p:nvSpPr>
          <p:cNvPr id="29" name="Text Box 17"/>
          <p:cNvSpPr txBox="1">
            <a:spLocks noChangeArrowheads="1"/>
          </p:cNvSpPr>
          <p:nvPr/>
        </p:nvSpPr>
        <p:spPr bwMode="auto">
          <a:xfrm>
            <a:off x="7810512" y="5230811"/>
            <a:ext cx="2195512" cy="675640"/>
          </a:xfrm>
          <a:prstGeom prst="rect">
            <a:avLst/>
          </a:prstGeom>
          <a:solidFill>
            <a:srgbClr val="FF3300"/>
          </a:solidFill>
          <a:ln w="9525">
            <a:noFill/>
            <a:miter lim="800000"/>
          </a:ln>
          <a:effectLst/>
        </p:spPr>
        <p:txBody>
          <a:bodyPr lIns="121917" tIns="60958" rIns="121917" bIns="60958">
            <a:spAutoFit/>
          </a:bodyPr>
          <a:lstStyle/>
          <a:p>
            <a:pPr>
              <a:spcBef>
                <a:spcPct val="50000"/>
              </a:spcBef>
            </a:pPr>
            <a:r>
              <a:rPr lang="zh-CN" altLang="en-US" sz="3600" b="1" dirty="0">
                <a:solidFill>
                  <a:schemeClr val="bg1"/>
                </a:solidFill>
                <a:ea typeface="隶书" panose="02010509060101010101" pitchFamily="49" charset="-122"/>
              </a:rPr>
              <a:t>资源丰富</a:t>
            </a:r>
          </a:p>
        </p:txBody>
      </p:sp>
      <p:sp>
        <p:nvSpPr>
          <p:cNvPr id="2" name="文本框 1"/>
          <p:cNvSpPr txBox="1"/>
          <p:nvPr/>
        </p:nvSpPr>
        <p:spPr>
          <a:xfrm>
            <a:off x="1631315" y="116205"/>
            <a:ext cx="3444240" cy="675640"/>
          </a:xfrm>
          <a:prstGeom prst="rect">
            <a:avLst/>
          </a:prstGeom>
          <a:solidFill>
            <a:srgbClr val="FF0000"/>
          </a:solidFill>
        </p:spPr>
        <p:txBody>
          <a:bodyPr wrap="none" lIns="121917" tIns="60958" rIns="121917" bIns="60958" rtlCol="0">
            <a:spAutoFit/>
          </a:bodyPr>
          <a:lstStyle/>
          <a:p>
            <a:pPr algn="l"/>
            <a:r>
              <a:rPr lang="zh-CN" altLang="en-US" sz="3600" dirty="0">
                <a:latin typeface="黑体" panose="02010609060101010101" charset="-122"/>
                <a:ea typeface="黑体" panose="02010609060101010101" charset="-122"/>
                <a:sym typeface="+mn-ea"/>
              </a:rPr>
              <a:t>经济特区的创办</a:t>
            </a:r>
          </a:p>
        </p:txBody>
      </p:sp>
    </p:spTree>
    <p:extLst>
      <p:ext uri="{BB962C8B-B14F-4D97-AF65-F5344CB8AC3E}">
        <p14:creationId xmlns:p14="http://schemas.microsoft.com/office/powerpoint/2010/main" val="395719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dissolve">
                                      <p:cBhvr>
                                        <p:cTn id="19"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32" grpId="0" bldLvl="0" animBg="1"/>
      <p:bldP spid="25" grpId="0" bldLvl="0" animBg="1"/>
      <p:bldP spid="27" grpId="0" bldLvl="0" animBg="1"/>
      <p:bldP spid="28" grpId="0" bldLvl="0" animBg="1"/>
      <p:bldP spid="2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矩形 67"/>
          <p:cNvSpPr/>
          <p:nvPr/>
        </p:nvSpPr>
        <p:spPr>
          <a:xfrm>
            <a:off x="4185074" y="-846"/>
            <a:ext cx="8013700" cy="6987540"/>
          </a:xfrm>
          <a:prstGeom prst="rect">
            <a:avLst/>
          </a:prstGeom>
          <a:solidFill>
            <a:schemeClr val="tx2">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67" name="矩形 66"/>
          <p:cNvSpPr/>
          <p:nvPr/>
        </p:nvSpPr>
        <p:spPr>
          <a:xfrm>
            <a:off x="-11006" y="4233"/>
            <a:ext cx="4202007" cy="698330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 name="Rectangle 2"/>
          <p:cNvSpPr>
            <a:spLocks noChangeArrowheads="1"/>
          </p:cNvSpPr>
          <p:nvPr/>
        </p:nvSpPr>
        <p:spPr bwMode="auto">
          <a:xfrm>
            <a:off x="883920" y="0"/>
            <a:ext cx="4792133" cy="6986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3" name="Freeform 3"/>
          <p:cNvSpPr/>
          <p:nvPr/>
        </p:nvSpPr>
        <p:spPr bwMode="auto">
          <a:xfrm>
            <a:off x="897891" y="-24448"/>
            <a:ext cx="4794251" cy="6829427"/>
          </a:xfrm>
          <a:custGeom>
            <a:avLst/>
            <a:gdLst>
              <a:gd name="T0" fmla="*/ 2147483647 w 3020"/>
              <a:gd name="T1" fmla="*/ 2147483647 h 4302"/>
              <a:gd name="T2" fmla="*/ 2147483647 w 3020"/>
              <a:gd name="T3" fmla="*/ 2147483647 h 4302"/>
              <a:gd name="T4" fmla="*/ 2147483647 w 3020"/>
              <a:gd name="T5" fmla="*/ 2147483647 h 4302"/>
              <a:gd name="T6" fmla="*/ 2147483647 w 3020"/>
              <a:gd name="T7" fmla="*/ 2147483647 h 4302"/>
              <a:gd name="T8" fmla="*/ 2147483647 w 3020"/>
              <a:gd name="T9" fmla="*/ 2147483647 h 4302"/>
              <a:gd name="T10" fmla="*/ 2147483647 w 3020"/>
              <a:gd name="T11" fmla="*/ 2147483647 h 4302"/>
              <a:gd name="T12" fmla="*/ 2147483647 w 3020"/>
              <a:gd name="T13" fmla="*/ 2147483647 h 4302"/>
              <a:gd name="T14" fmla="*/ 2147483647 w 3020"/>
              <a:gd name="T15" fmla="*/ 2147483647 h 4302"/>
              <a:gd name="T16" fmla="*/ 2147483647 w 3020"/>
              <a:gd name="T17" fmla="*/ 2147483647 h 4302"/>
              <a:gd name="T18" fmla="*/ 2147483647 w 3020"/>
              <a:gd name="T19" fmla="*/ 2147483647 h 4302"/>
              <a:gd name="T20" fmla="*/ 2147483647 w 3020"/>
              <a:gd name="T21" fmla="*/ 2147483647 h 4302"/>
              <a:gd name="T22" fmla="*/ 2147483647 w 3020"/>
              <a:gd name="T23" fmla="*/ 2147483647 h 4302"/>
              <a:gd name="T24" fmla="*/ 2147483647 w 3020"/>
              <a:gd name="T25" fmla="*/ 2147483647 h 4302"/>
              <a:gd name="T26" fmla="*/ 2147483647 w 3020"/>
              <a:gd name="T27" fmla="*/ 2147483647 h 4302"/>
              <a:gd name="T28" fmla="*/ 2147483647 w 3020"/>
              <a:gd name="T29" fmla="*/ 2147483647 h 4302"/>
              <a:gd name="T30" fmla="*/ 2147483647 w 3020"/>
              <a:gd name="T31" fmla="*/ 2147483647 h 4302"/>
              <a:gd name="T32" fmla="*/ 2147483647 w 3020"/>
              <a:gd name="T33" fmla="*/ 2147483647 h 4302"/>
              <a:gd name="T34" fmla="*/ 2147483647 w 3020"/>
              <a:gd name="T35" fmla="*/ 2147483647 h 4302"/>
              <a:gd name="T36" fmla="*/ 2147483647 w 3020"/>
              <a:gd name="T37" fmla="*/ 2147483647 h 4302"/>
              <a:gd name="T38" fmla="*/ 2147483647 w 3020"/>
              <a:gd name="T39" fmla="*/ 2147483647 h 4302"/>
              <a:gd name="T40" fmla="*/ 2147483647 w 3020"/>
              <a:gd name="T41" fmla="*/ 2147483647 h 4302"/>
              <a:gd name="T42" fmla="*/ 2147483647 w 3020"/>
              <a:gd name="T43" fmla="*/ 2147483647 h 4302"/>
              <a:gd name="T44" fmla="*/ 2147483647 w 3020"/>
              <a:gd name="T45" fmla="*/ 2147483647 h 4302"/>
              <a:gd name="T46" fmla="*/ 2147483647 w 3020"/>
              <a:gd name="T47" fmla="*/ 2147483647 h 4302"/>
              <a:gd name="T48" fmla="*/ 2147483647 w 3020"/>
              <a:gd name="T49" fmla="*/ 2147483647 h 4302"/>
              <a:gd name="T50" fmla="*/ 2147483647 w 3020"/>
              <a:gd name="T51" fmla="*/ 2147483647 h 4302"/>
              <a:gd name="T52" fmla="*/ 2147483647 w 3020"/>
              <a:gd name="T53" fmla="*/ 2147483647 h 4302"/>
              <a:gd name="T54" fmla="*/ 2147483647 w 3020"/>
              <a:gd name="T55" fmla="*/ 2147483647 h 4302"/>
              <a:gd name="T56" fmla="*/ 2147483647 w 3020"/>
              <a:gd name="T57" fmla="*/ 2147483647 h 4302"/>
              <a:gd name="T58" fmla="*/ 2147483647 w 3020"/>
              <a:gd name="T59" fmla="*/ 2147483647 h 4302"/>
              <a:gd name="T60" fmla="*/ 2147483647 w 3020"/>
              <a:gd name="T61" fmla="*/ 2147483647 h 4302"/>
              <a:gd name="T62" fmla="*/ 2147483647 w 3020"/>
              <a:gd name="T63" fmla="*/ 2147483647 h 4302"/>
              <a:gd name="T64" fmla="*/ 2147483647 w 3020"/>
              <a:gd name="T65" fmla="*/ 2147483647 h 4302"/>
              <a:gd name="T66" fmla="*/ 2147483647 w 3020"/>
              <a:gd name="T67" fmla="*/ 2147483647 h 4302"/>
              <a:gd name="T68" fmla="*/ 2147483647 w 3020"/>
              <a:gd name="T69" fmla="*/ 2147483647 h 4302"/>
              <a:gd name="T70" fmla="*/ 2147483647 w 3020"/>
              <a:gd name="T71" fmla="*/ 2147483647 h 4302"/>
              <a:gd name="T72" fmla="*/ 2147483647 w 3020"/>
              <a:gd name="T73" fmla="*/ 2147483647 h 4302"/>
              <a:gd name="T74" fmla="*/ 2147483647 w 3020"/>
              <a:gd name="T75" fmla="*/ 2147483647 h 4302"/>
              <a:gd name="T76" fmla="*/ 2147483647 w 3020"/>
              <a:gd name="T77" fmla="*/ 2147483647 h 4302"/>
              <a:gd name="T78" fmla="*/ 2147483647 w 3020"/>
              <a:gd name="T79" fmla="*/ 2147483647 h 4302"/>
              <a:gd name="T80" fmla="*/ 2147483647 w 3020"/>
              <a:gd name="T81" fmla="*/ 2147483647 h 4302"/>
              <a:gd name="T82" fmla="*/ 2147483647 w 3020"/>
              <a:gd name="T83" fmla="*/ 2147483647 h 4302"/>
              <a:gd name="T84" fmla="*/ 2147483647 w 3020"/>
              <a:gd name="T85" fmla="*/ 2147483647 h 4302"/>
              <a:gd name="T86" fmla="*/ 2147483647 w 3020"/>
              <a:gd name="T87" fmla="*/ 2147483647 h 4302"/>
              <a:gd name="T88" fmla="*/ 2147483647 w 3020"/>
              <a:gd name="T89" fmla="*/ 2147483647 h 4302"/>
              <a:gd name="T90" fmla="*/ 2147483647 w 3020"/>
              <a:gd name="T91" fmla="*/ 2147483647 h 4302"/>
              <a:gd name="T92" fmla="*/ 2147483647 w 3020"/>
              <a:gd name="T93" fmla="*/ 2147483647 h 4302"/>
              <a:gd name="T94" fmla="*/ 2147483647 w 3020"/>
              <a:gd name="T95" fmla="*/ 2147483647 h 4302"/>
              <a:gd name="T96" fmla="*/ 2147483647 w 3020"/>
              <a:gd name="T97" fmla="*/ 2147483647 h 4302"/>
              <a:gd name="T98" fmla="*/ 2147483647 w 3020"/>
              <a:gd name="T99" fmla="*/ 2147483647 h 4302"/>
              <a:gd name="T100" fmla="*/ 2147483647 w 3020"/>
              <a:gd name="T101" fmla="*/ 2147483647 h 4302"/>
              <a:gd name="T102" fmla="*/ 2147483647 w 3020"/>
              <a:gd name="T103" fmla="*/ 2147483647 h 4302"/>
              <a:gd name="T104" fmla="*/ 2147483647 w 3020"/>
              <a:gd name="T105" fmla="*/ 2147483647 h 4302"/>
              <a:gd name="T106" fmla="*/ 2147483647 w 3020"/>
              <a:gd name="T107" fmla="*/ 2147483647 h 4302"/>
              <a:gd name="T108" fmla="*/ 2147483647 w 3020"/>
              <a:gd name="T109" fmla="*/ 2147483647 h 4302"/>
              <a:gd name="T110" fmla="*/ 0 w 3020"/>
              <a:gd name="T111" fmla="*/ 0 h 4302"/>
              <a:gd name="T112" fmla="*/ 2147483647 w 3020"/>
              <a:gd name="T113" fmla="*/ 2147483647 h 43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20"/>
              <a:gd name="T172" fmla="*/ 0 h 4302"/>
              <a:gd name="T173" fmla="*/ 3020 w 3020"/>
              <a:gd name="T174" fmla="*/ 4302 h 430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20" h="4302">
                <a:moveTo>
                  <a:pt x="3020" y="331"/>
                </a:moveTo>
                <a:cubicBezTo>
                  <a:pt x="2966" y="348"/>
                  <a:pt x="2969" y="400"/>
                  <a:pt x="2929" y="413"/>
                </a:cubicBezTo>
                <a:cubicBezTo>
                  <a:pt x="2903" y="422"/>
                  <a:pt x="2874" y="420"/>
                  <a:pt x="2846" y="423"/>
                </a:cubicBezTo>
                <a:cubicBezTo>
                  <a:pt x="2788" y="442"/>
                  <a:pt x="2841" y="420"/>
                  <a:pt x="2784" y="464"/>
                </a:cubicBezTo>
                <a:cubicBezTo>
                  <a:pt x="2764" y="479"/>
                  <a:pt x="2722" y="506"/>
                  <a:pt x="2722" y="506"/>
                </a:cubicBezTo>
                <a:cubicBezTo>
                  <a:pt x="2715" y="516"/>
                  <a:pt x="2707" y="526"/>
                  <a:pt x="2701" y="537"/>
                </a:cubicBezTo>
                <a:cubicBezTo>
                  <a:pt x="2696" y="547"/>
                  <a:pt x="2697" y="559"/>
                  <a:pt x="2691" y="568"/>
                </a:cubicBezTo>
                <a:cubicBezTo>
                  <a:pt x="2656" y="621"/>
                  <a:pt x="2616" y="647"/>
                  <a:pt x="2556" y="661"/>
                </a:cubicBezTo>
                <a:cubicBezTo>
                  <a:pt x="2572" y="616"/>
                  <a:pt x="2590" y="573"/>
                  <a:pt x="2629" y="547"/>
                </a:cubicBezTo>
                <a:cubicBezTo>
                  <a:pt x="2625" y="530"/>
                  <a:pt x="2624" y="512"/>
                  <a:pt x="2618" y="495"/>
                </a:cubicBezTo>
                <a:cubicBezTo>
                  <a:pt x="2609" y="471"/>
                  <a:pt x="2579" y="462"/>
                  <a:pt x="2608" y="433"/>
                </a:cubicBezTo>
                <a:cubicBezTo>
                  <a:pt x="2619" y="422"/>
                  <a:pt x="2635" y="420"/>
                  <a:pt x="2649" y="413"/>
                </a:cubicBezTo>
                <a:cubicBezTo>
                  <a:pt x="2664" y="368"/>
                  <a:pt x="2681" y="358"/>
                  <a:pt x="2660" y="320"/>
                </a:cubicBezTo>
                <a:cubicBezTo>
                  <a:pt x="2648" y="298"/>
                  <a:pt x="2618" y="258"/>
                  <a:pt x="2618" y="258"/>
                </a:cubicBezTo>
                <a:cubicBezTo>
                  <a:pt x="2576" y="265"/>
                  <a:pt x="2554" y="259"/>
                  <a:pt x="2525" y="289"/>
                </a:cubicBezTo>
                <a:cubicBezTo>
                  <a:pt x="2516" y="298"/>
                  <a:pt x="2514" y="312"/>
                  <a:pt x="2505" y="320"/>
                </a:cubicBezTo>
                <a:cubicBezTo>
                  <a:pt x="2486" y="336"/>
                  <a:pt x="2443" y="361"/>
                  <a:pt x="2443" y="361"/>
                </a:cubicBezTo>
                <a:cubicBezTo>
                  <a:pt x="2435" y="383"/>
                  <a:pt x="2430" y="407"/>
                  <a:pt x="2411" y="423"/>
                </a:cubicBezTo>
                <a:cubicBezTo>
                  <a:pt x="2392" y="439"/>
                  <a:pt x="2349" y="464"/>
                  <a:pt x="2349" y="464"/>
                </a:cubicBezTo>
                <a:cubicBezTo>
                  <a:pt x="2297" y="573"/>
                  <a:pt x="2368" y="452"/>
                  <a:pt x="2287" y="516"/>
                </a:cubicBezTo>
                <a:cubicBezTo>
                  <a:pt x="2278" y="523"/>
                  <a:pt x="2283" y="538"/>
                  <a:pt x="2277" y="547"/>
                </a:cubicBezTo>
                <a:cubicBezTo>
                  <a:pt x="2269" y="559"/>
                  <a:pt x="2255" y="567"/>
                  <a:pt x="2246" y="578"/>
                </a:cubicBezTo>
                <a:cubicBezTo>
                  <a:pt x="2238" y="588"/>
                  <a:pt x="2236" y="603"/>
                  <a:pt x="2225" y="609"/>
                </a:cubicBezTo>
                <a:cubicBezTo>
                  <a:pt x="2207" y="618"/>
                  <a:pt x="2144" y="572"/>
                  <a:pt x="2120" y="579"/>
                </a:cubicBezTo>
                <a:cubicBezTo>
                  <a:pt x="2096" y="586"/>
                  <a:pt x="2080" y="617"/>
                  <a:pt x="2080" y="651"/>
                </a:cubicBezTo>
                <a:cubicBezTo>
                  <a:pt x="2062" y="706"/>
                  <a:pt x="2075" y="753"/>
                  <a:pt x="2122" y="785"/>
                </a:cubicBezTo>
                <a:cubicBezTo>
                  <a:pt x="2126" y="799"/>
                  <a:pt x="2151" y="778"/>
                  <a:pt x="2172" y="786"/>
                </a:cubicBezTo>
                <a:cubicBezTo>
                  <a:pt x="2182" y="790"/>
                  <a:pt x="2214" y="820"/>
                  <a:pt x="2224" y="817"/>
                </a:cubicBezTo>
                <a:cubicBezTo>
                  <a:pt x="2245" y="820"/>
                  <a:pt x="2227" y="848"/>
                  <a:pt x="2246" y="857"/>
                </a:cubicBezTo>
                <a:cubicBezTo>
                  <a:pt x="2302" y="885"/>
                  <a:pt x="2238" y="887"/>
                  <a:pt x="2277" y="919"/>
                </a:cubicBezTo>
                <a:cubicBezTo>
                  <a:pt x="2288" y="928"/>
                  <a:pt x="2304" y="926"/>
                  <a:pt x="2318" y="930"/>
                </a:cubicBezTo>
                <a:cubicBezTo>
                  <a:pt x="2371" y="904"/>
                  <a:pt x="2409" y="854"/>
                  <a:pt x="2463" y="837"/>
                </a:cubicBezTo>
                <a:cubicBezTo>
                  <a:pt x="2502" y="798"/>
                  <a:pt x="2495" y="789"/>
                  <a:pt x="2567" y="816"/>
                </a:cubicBezTo>
                <a:cubicBezTo>
                  <a:pt x="2590" y="825"/>
                  <a:pt x="2629" y="857"/>
                  <a:pt x="2629" y="857"/>
                </a:cubicBezTo>
                <a:cubicBezTo>
                  <a:pt x="2684" y="854"/>
                  <a:pt x="2739" y="840"/>
                  <a:pt x="2794" y="847"/>
                </a:cubicBezTo>
                <a:cubicBezTo>
                  <a:pt x="2808" y="849"/>
                  <a:pt x="2812" y="909"/>
                  <a:pt x="2784" y="930"/>
                </a:cubicBezTo>
                <a:cubicBezTo>
                  <a:pt x="2767" y="943"/>
                  <a:pt x="2743" y="937"/>
                  <a:pt x="2722" y="940"/>
                </a:cubicBezTo>
                <a:cubicBezTo>
                  <a:pt x="2708" y="947"/>
                  <a:pt x="2691" y="950"/>
                  <a:pt x="2680" y="961"/>
                </a:cubicBezTo>
                <a:cubicBezTo>
                  <a:pt x="2672" y="969"/>
                  <a:pt x="2675" y="982"/>
                  <a:pt x="2670" y="992"/>
                </a:cubicBezTo>
                <a:cubicBezTo>
                  <a:pt x="2664" y="1003"/>
                  <a:pt x="2659" y="1015"/>
                  <a:pt x="2649" y="1023"/>
                </a:cubicBezTo>
                <a:cubicBezTo>
                  <a:pt x="2629" y="1038"/>
                  <a:pt x="2601" y="1038"/>
                  <a:pt x="2577" y="1044"/>
                </a:cubicBezTo>
                <a:cubicBezTo>
                  <a:pt x="2529" y="1116"/>
                  <a:pt x="2557" y="1093"/>
                  <a:pt x="2505" y="1126"/>
                </a:cubicBezTo>
                <a:cubicBezTo>
                  <a:pt x="2483" y="1112"/>
                  <a:pt x="2461" y="1087"/>
                  <a:pt x="2432" y="1116"/>
                </a:cubicBezTo>
                <a:cubicBezTo>
                  <a:pt x="2399" y="1149"/>
                  <a:pt x="2349" y="1230"/>
                  <a:pt x="2349" y="1230"/>
                </a:cubicBezTo>
                <a:cubicBezTo>
                  <a:pt x="2346" y="1240"/>
                  <a:pt x="2339" y="1250"/>
                  <a:pt x="2339" y="1261"/>
                </a:cubicBezTo>
                <a:cubicBezTo>
                  <a:pt x="2339" y="1293"/>
                  <a:pt x="2366" y="1291"/>
                  <a:pt x="2339" y="1323"/>
                </a:cubicBezTo>
                <a:cubicBezTo>
                  <a:pt x="2328" y="1336"/>
                  <a:pt x="2312" y="1344"/>
                  <a:pt x="2298" y="1354"/>
                </a:cubicBezTo>
                <a:cubicBezTo>
                  <a:pt x="2320" y="1422"/>
                  <a:pt x="2287" y="1351"/>
                  <a:pt x="2370" y="1395"/>
                </a:cubicBezTo>
                <a:cubicBezTo>
                  <a:pt x="2412" y="1417"/>
                  <a:pt x="2474" y="1509"/>
                  <a:pt x="2474" y="1509"/>
                </a:cubicBezTo>
                <a:cubicBezTo>
                  <a:pt x="2508" y="1549"/>
                  <a:pt x="2577" y="1628"/>
                  <a:pt x="2598" y="1654"/>
                </a:cubicBezTo>
                <a:cubicBezTo>
                  <a:pt x="2619" y="1680"/>
                  <a:pt x="2591" y="1642"/>
                  <a:pt x="2598" y="1664"/>
                </a:cubicBezTo>
                <a:cubicBezTo>
                  <a:pt x="2616" y="1690"/>
                  <a:pt x="2621" y="1769"/>
                  <a:pt x="2639" y="1788"/>
                </a:cubicBezTo>
                <a:cubicBezTo>
                  <a:pt x="2647" y="1796"/>
                  <a:pt x="2660" y="1794"/>
                  <a:pt x="2670" y="1799"/>
                </a:cubicBezTo>
                <a:cubicBezTo>
                  <a:pt x="2681" y="1804"/>
                  <a:pt x="2691" y="1812"/>
                  <a:pt x="2701" y="1819"/>
                </a:cubicBezTo>
                <a:cubicBezTo>
                  <a:pt x="2680" y="1833"/>
                  <a:pt x="2639" y="1861"/>
                  <a:pt x="2639" y="1861"/>
                </a:cubicBezTo>
                <a:cubicBezTo>
                  <a:pt x="2615" y="1864"/>
                  <a:pt x="2589" y="1860"/>
                  <a:pt x="2567" y="1871"/>
                </a:cubicBezTo>
                <a:cubicBezTo>
                  <a:pt x="2557" y="1876"/>
                  <a:pt x="2590" y="1873"/>
                  <a:pt x="2598" y="1881"/>
                </a:cubicBezTo>
                <a:cubicBezTo>
                  <a:pt x="2678" y="1962"/>
                  <a:pt x="2551" y="1891"/>
                  <a:pt x="2660" y="1943"/>
                </a:cubicBezTo>
                <a:cubicBezTo>
                  <a:pt x="2681" y="1964"/>
                  <a:pt x="2701" y="1985"/>
                  <a:pt x="2722" y="2006"/>
                </a:cubicBezTo>
                <a:cubicBezTo>
                  <a:pt x="2732" y="2016"/>
                  <a:pt x="2753" y="2037"/>
                  <a:pt x="2753" y="2037"/>
                </a:cubicBezTo>
                <a:cubicBezTo>
                  <a:pt x="2746" y="2068"/>
                  <a:pt x="2659" y="2059"/>
                  <a:pt x="2648" y="2089"/>
                </a:cubicBezTo>
                <a:cubicBezTo>
                  <a:pt x="2634" y="2106"/>
                  <a:pt x="2546" y="2193"/>
                  <a:pt x="2565" y="2203"/>
                </a:cubicBezTo>
                <a:cubicBezTo>
                  <a:pt x="2584" y="2213"/>
                  <a:pt x="2728" y="2153"/>
                  <a:pt x="2762" y="2151"/>
                </a:cubicBezTo>
                <a:cubicBezTo>
                  <a:pt x="2796" y="2149"/>
                  <a:pt x="2765" y="2172"/>
                  <a:pt x="2772" y="2192"/>
                </a:cubicBezTo>
                <a:cubicBezTo>
                  <a:pt x="2787" y="2211"/>
                  <a:pt x="2796" y="2251"/>
                  <a:pt x="2803" y="2275"/>
                </a:cubicBezTo>
                <a:cubicBezTo>
                  <a:pt x="2810" y="2299"/>
                  <a:pt x="2813" y="2311"/>
                  <a:pt x="2813" y="2337"/>
                </a:cubicBezTo>
                <a:cubicBezTo>
                  <a:pt x="2813" y="2363"/>
                  <a:pt x="2808" y="2406"/>
                  <a:pt x="2803" y="2430"/>
                </a:cubicBezTo>
                <a:cubicBezTo>
                  <a:pt x="2798" y="2454"/>
                  <a:pt x="2794" y="2462"/>
                  <a:pt x="2784" y="2481"/>
                </a:cubicBezTo>
                <a:cubicBezTo>
                  <a:pt x="2770" y="2502"/>
                  <a:pt x="2742" y="2543"/>
                  <a:pt x="2742" y="2543"/>
                </a:cubicBezTo>
                <a:cubicBezTo>
                  <a:pt x="2727" y="2570"/>
                  <a:pt x="2742" y="2642"/>
                  <a:pt x="2730" y="2668"/>
                </a:cubicBezTo>
                <a:cubicBezTo>
                  <a:pt x="2718" y="2694"/>
                  <a:pt x="2685" y="2682"/>
                  <a:pt x="2668" y="2699"/>
                </a:cubicBezTo>
                <a:cubicBezTo>
                  <a:pt x="2651" y="2716"/>
                  <a:pt x="2635" y="2749"/>
                  <a:pt x="2629" y="2771"/>
                </a:cubicBezTo>
                <a:cubicBezTo>
                  <a:pt x="2643" y="2848"/>
                  <a:pt x="2639" y="2761"/>
                  <a:pt x="2629" y="2833"/>
                </a:cubicBezTo>
                <a:cubicBezTo>
                  <a:pt x="2621" y="2863"/>
                  <a:pt x="2561" y="2883"/>
                  <a:pt x="2544" y="2916"/>
                </a:cubicBezTo>
                <a:cubicBezTo>
                  <a:pt x="2527" y="2949"/>
                  <a:pt x="2540" y="3000"/>
                  <a:pt x="2525" y="3029"/>
                </a:cubicBezTo>
                <a:cubicBezTo>
                  <a:pt x="2499" y="3075"/>
                  <a:pt x="2472" y="3066"/>
                  <a:pt x="2451" y="3092"/>
                </a:cubicBezTo>
                <a:cubicBezTo>
                  <a:pt x="2430" y="3118"/>
                  <a:pt x="2420" y="3161"/>
                  <a:pt x="2401" y="3185"/>
                </a:cubicBezTo>
                <a:cubicBezTo>
                  <a:pt x="2370" y="3225"/>
                  <a:pt x="2356" y="3221"/>
                  <a:pt x="2337" y="3237"/>
                </a:cubicBezTo>
                <a:cubicBezTo>
                  <a:pt x="2318" y="3253"/>
                  <a:pt x="2308" y="3268"/>
                  <a:pt x="2287" y="3278"/>
                </a:cubicBezTo>
                <a:cubicBezTo>
                  <a:pt x="2259" y="3300"/>
                  <a:pt x="2230" y="3289"/>
                  <a:pt x="2213" y="3299"/>
                </a:cubicBezTo>
                <a:cubicBezTo>
                  <a:pt x="2196" y="3309"/>
                  <a:pt x="2217" y="3324"/>
                  <a:pt x="2184" y="3340"/>
                </a:cubicBezTo>
                <a:cubicBezTo>
                  <a:pt x="2163" y="3371"/>
                  <a:pt x="2050" y="3385"/>
                  <a:pt x="2017" y="3392"/>
                </a:cubicBezTo>
                <a:cubicBezTo>
                  <a:pt x="2001" y="3395"/>
                  <a:pt x="1972" y="3427"/>
                  <a:pt x="1955" y="3434"/>
                </a:cubicBezTo>
                <a:cubicBezTo>
                  <a:pt x="1927" y="3446"/>
                  <a:pt x="1889" y="3451"/>
                  <a:pt x="1862" y="3465"/>
                </a:cubicBezTo>
                <a:cubicBezTo>
                  <a:pt x="1824" y="3472"/>
                  <a:pt x="1756" y="3496"/>
                  <a:pt x="1727" y="3506"/>
                </a:cubicBezTo>
                <a:cubicBezTo>
                  <a:pt x="1698" y="3516"/>
                  <a:pt x="1718" y="3525"/>
                  <a:pt x="1686" y="3527"/>
                </a:cubicBezTo>
                <a:cubicBezTo>
                  <a:pt x="1659" y="3534"/>
                  <a:pt x="1559" y="3506"/>
                  <a:pt x="1532" y="3516"/>
                </a:cubicBezTo>
                <a:cubicBezTo>
                  <a:pt x="1488" y="3532"/>
                  <a:pt x="1552" y="3599"/>
                  <a:pt x="1522" y="3629"/>
                </a:cubicBezTo>
                <a:cubicBezTo>
                  <a:pt x="1492" y="3659"/>
                  <a:pt x="1472" y="3653"/>
                  <a:pt x="1429" y="3660"/>
                </a:cubicBezTo>
                <a:cubicBezTo>
                  <a:pt x="1403" y="3698"/>
                  <a:pt x="1325" y="3688"/>
                  <a:pt x="1282" y="3702"/>
                </a:cubicBezTo>
                <a:cubicBezTo>
                  <a:pt x="1253" y="3718"/>
                  <a:pt x="1214" y="3713"/>
                  <a:pt x="1189" y="3723"/>
                </a:cubicBezTo>
                <a:cubicBezTo>
                  <a:pt x="1164" y="3733"/>
                  <a:pt x="1154" y="3754"/>
                  <a:pt x="1129" y="3764"/>
                </a:cubicBezTo>
                <a:cubicBezTo>
                  <a:pt x="1029" y="3830"/>
                  <a:pt x="1101" y="3809"/>
                  <a:pt x="1036" y="3785"/>
                </a:cubicBezTo>
                <a:cubicBezTo>
                  <a:pt x="1019" y="3779"/>
                  <a:pt x="1001" y="3778"/>
                  <a:pt x="984" y="3774"/>
                </a:cubicBezTo>
                <a:cubicBezTo>
                  <a:pt x="948" y="3827"/>
                  <a:pt x="952" y="3858"/>
                  <a:pt x="974" y="3919"/>
                </a:cubicBezTo>
                <a:cubicBezTo>
                  <a:pt x="962" y="3988"/>
                  <a:pt x="971" y="4004"/>
                  <a:pt x="901" y="3981"/>
                </a:cubicBezTo>
                <a:cubicBezTo>
                  <a:pt x="889" y="3949"/>
                  <a:pt x="869" y="3921"/>
                  <a:pt x="860" y="3888"/>
                </a:cubicBezTo>
                <a:cubicBezTo>
                  <a:pt x="850" y="3851"/>
                  <a:pt x="856" y="3809"/>
                  <a:pt x="839" y="3774"/>
                </a:cubicBezTo>
                <a:cubicBezTo>
                  <a:pt x="828" y="3752"/>
                  <a:pt x="791" y="3762"/>
                  <a:pt x="767" y="3754"/>
                </a:cubicBezTo>
                <a:cubicBezTo>
                  <a:pt x="705" y="3690"/>
                  <a:pt x="673" y="3720"/>
                  <a:pt x="591" y="3733"/>
                </a:cubicBezTo>
                <a:cubicBezTo>
                  <a:pt x="534" y="3752"/>
                  <a:pt x="474" y="3750"/>
                  <a:pt x="415" y="3764"/>
                </a:cubicBezTo>
                <a:cubicBezTo>
                  <a:pt x="401" y="3771"/>
                  <a:pt x="387" y="3777"/>
                  <a:pt x="374" y="3785"/>
                </a:cubicBezTo>
                <a:cubicBezTo>
                  <a:pt x="353" y="3798"/>
                  <a:pt x="312" y="3826"/>
                  <a:pt x="312" y="3826"/>
                </a:cubicBezTo>
                <a:cubicBezTo>
                  <a:pt x="289" y="3860"/>
                  <a:pt x="279" y="3901"/>
                  <a:pt x="239" y="3919"/>
                </a:cubicBezTo>
                <a:cubicBezTo>
                  <a:pt x="219" y="3928"/>
                  <a:pt x="177" y="3940"/>
                  <a:pt x="177" y="3940"/>
                </a:cubicBezTo>
                <a:cubicBezTo>
                  <a:pt x="161" y="4005"/>
                  <a:pt x="139" y="3990"/>
                  <a:pt x="105" y="4043"/>
                </a:cubicBezTo>
                <a:cubicBezTo>
                  <a:pt x="101" y="4060"/>
                  <a:pt x="103" y="4080"/>
                  <a:pt x="94" y="4095"/>
                </a:cubicBezTo>
                <a:cubicBezTo>
                  <a:pt x="88" y="4106"/>
                  <a:pt x="65" y="4104"/>
                  <a:pt x="63" y="4116"/>
                </a:cubicBezTo>
                <a:cubicBezTo>
                  <a:pt x="42" y="4225"/>
                  <a:pt x="140" y="4216"/>
                  <a:pt x="208" y="4260"/>
                </a:cubicBezTo>
                <a:lnTo>
                  <a:pt x="207" y="4292"/>
                </a:lnTo>
                <a:lnTo>
                  <a:pt x="0" y="4302"/>
                </a:lnTo>
                <a:lnTo>
                  <a:pt x="0" y="0"/>
                </a:lnTo>
                <a:lnTo>
                  <a:pt x="2999" y="10"/>
                </a:lnTo>
                <a:lnTo>
                  <a:pt x="3020" y="331"/>
                </a:lnTo>
                <a:close/>
              </a:path>
            </a:pathLst>
          </a:custGeom>
          <a:solidFill>
            <a:schemeClr val="tx1"/>
          </a:solidFill>
          <a:ln w="9525">
            <a:solidFill>
              <a:srgbClr val="000000"/>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grpSp>
        <p:nvGrpSpPr>
          <p:cNvPr id="4" name="Group 65"/>
          <p:cNvGrpSpPr/>
          <p:nvPr/>
        </p:nvGrpSpPr>
        <p:grpSpPr bwMode="auto">
          <a:xfrm>
            <a:off x="3113090" y="5599113"/>
            <a:ext cx="439737" cy="228600"/>
            <a:chOff x="1356" y="3527"/>
            <a:chExt cx="277" cy="144"/>
          </a:xfrm>
        </p:grpSpPr>
        <p:sp>
          <p:nvSpPr>
            <p:cNvPr id="5" name="Oval 66"/>
            <p:cNvSpPr>
              <a:spLocks noChangeArrowheads="1"/>
            </p:cNvSpPr>
            <p:nvPr/>
          </p:nvSpPr>
          <p:spPr bwMode="auto">
            <a:xfrm rot="702621">
              <a:off x="1356" y="3575"/>
              <a:ext cx="85" cy="96"/>
            </a:xfrm>
            <a:prstGeom prst="ellipse">
              <a:avLst/>
            </a:prstGeom>
            <a:solidFill>
              <a:schemeClr val="bg1"/>
            </a:solidFill>
            <a:ln w="2857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6" name="Oval 67"/>
            <p:cNvSpPr>
              <a:spLocks noChangeArrowheads="1"/>
            </p:cNvSpPr>
            <p:nvPr/>
          </p:nvSpPr>
          <p:spPr bwMode="auto">
            <a:xfrm rot="702621">
              <a:off x="1548" y="3527"/>
              <a:ext cx="85" cy="96"/>
            </a:xfrm>
            <a:prstGeom prst="ellipse">
              <a:avLst/>
            </a:prstGeom>
            <a:solidFill>
              <a:schemeClr val="bg1"/>
            </a:solidFill>
            <a:ln w="2857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grpSp>
      <p:grpSp>
        <p:nvGrpSpPr>
          <p:cNvPr id="7" name="Group 74"/>
          <p:cNvGrpSpPr/>
          <p:nvPr/>
        </p:nvGrpSpPr>
        <p:grpSpPr bwMode="auto">
          <a:xfrm>
            <a:off x="1646239" y="5130801"/>
            <a:ext cx="2600325" cy="839788"/>
            <a:chOff x="432" y="3232"/>
            <a:chExt cx="1638" cy="529"/>
          </a:xfrm>
        </p:grpSpPr>
        <p:sp>
          <p:nvSpPr>
            <p:cNvPr id="8" name="Freeform 4" descr="编织物"/>
            <p:cNvSpPr/>
            <p:nvPr/>
          </p:nvSpPr>
          <p:spPr bwMode="auto">
            <a:xfrm>
              <a:off x="432" y="3552"/>
              <a:ext cx="336" cy="179"/>
            </a:xfrm>
            <a:custGeom>
              <a:avLst/>
              <a:gdLst>
                <a:gd name="T0" fmla="*/ 50 w 336"/>
                <a:gd name="T1" fmla="*/ 130 h 179"/>
                <a:gd name="T2" fmla="*/ 99 w 336"/>
                <a:gd name="T3" fmla="*/ 51 h 179"/>
                <a:gd name="T4" fmla="*/ 129 w 336"/>
                <a:gd name="T5" fmla="*/ 12 h 179"/>
                <a:gd name="T6" fmla="*/ 197 w 336"/>
                <a:gd name="T7" fmla="*/ 2 h 179"/>
                <a:gd name="T8" fmla="*/ 256 w 336"/>
                <a:gd name="T9" fmla="*/ 12 h 179"/>
                <a:gd name="T10" fmla="*/ 276 w 336"/>
                <a:gd name="T11" fmla="*/ 81 h 179"/>
                <a:gd name="T12" fmla="*/ 335 w 336"/>
                <a:gd name="T13" fmla="*/ 91 h 179"/>
                <a:gd name="T14" fmla="*/ 325 w 336"/>
                <a:gd name="T15" fmla="*/ 140 h 179"/>
                <a:gd name="T16" fmla="*/ 158 w 336"/>
                <a:gd name="T17" fmla="*/ 110 h 179"/>
                <a:gd name="T18" fmla="*/ 30 w 336"/>
                <a:gd name="T19" fmla="*/ 150 h 179"/>
                <a:gd name="T20" fmla="*/ 50 w 336"/>
                <a:gd name="T21" fmla="*/ 130 h 1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6"/>
                <a:gd name="T34" fmla="*/ 0 h 179"/>
                <a:gd name="T35" fmla="*/ 336 w 336"/>
                <a:gd name="T36" fmla="*/ 179 h 1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6" h="179">
                  <a:moveTo>
                    <a:pt x="50" y="130"/>
                  </a:moveTo>
                  <a:cubicBezTo>
                    <a:pt x="87" y="22"/>
                    <a:pt x="46" y="104"/>
                    <a:pt x="99" y="51"/>
                  </a:cubicBezTo>
                  <a:cubicBezTo>
                    <a:pt x="111" y="39"/>
                    <a:pt x="114" y="19"/>
                    <a:pt x="129" y="12"/>
                  </a:cubicBezTo>
                  <a:cubicBezTo>
                    <a:pt x="149" y="2"/>
                    <a:pt x="174" y="5"/>
                    <a:pt x="197" y="2"/>
                  </a:cubicBezTo>
                  <a:cubicBezTo>
                    <a:pt x="217" y="5"/>
                    <a:pt x="240" y="0"/>
                    <a:pt x="256" y="12"/>
                  </a:cubicBezTo>
                  <a:cubicBezTo>
                    <a:pt x="276" y="26"/>
                    <a:pt x="255" y="69"/>
                    <a:pt x="276" y="81"/>
                  </a:cubicBezTo>
                  <a:cubicBezTo>
                    <a:pt x="293" y="91"/>
                    <a:pt x="315" y="88"/>
                    <a:pt x="335" y="91"/>
                  </a:cubicBezTo>
                  <a:cubicBezTo>
                    <a:pt x="332" y="107"/>
                    <a:pt x="336" y="127"/>
                    <a:pt x="325" y="140"/>
                  </a:cubicBezTo>
                  <a:cubicBezTo>
                    <a:pt x="296" y="175"/>
                    <a:pt x="190" y="127"/>
                    <a:pt x="158" y="110"/>
                  </a:cubicBezTo>
                  <a:cubicBezTo>
                    <a:pt x="135" y="179"/>
                    <a:pt x="103" y="158"/>
                    <a:pt x="30" y="150"/>
                  </a:cubicBezTo>
                  <a:cubicBezTo>
                    <a:pt x="4" y="109"/>
                    <a:pt x="0" y="117"/>
                    <a:pt x="50" y="130"/>
                  </a:cubicBezTo>
                  <a:close/>
                </a:path>
              </a:pathLst>
            </a:custGeom>
            <a:blipFill dpi="0" rotWithShape="0">
              <a:blip r:embed="rId3" cstate="print"/>
              <a:srcRect/>
              <a:tile tx="0" ty="0" sx="100000" sy="100000" flip="none" algn="tl"/>
            </a:blipFill>
            <a:ln w="9525">
              <a:noFill/>
              <a:round/>
            </a:ln>
          </p:spPr>
          <p:txBody>
            <a:bodyPr wrap="none" anchor="ctr"/>
            <a:lstStyle/>
            <a:p>
              <a:endParaRPr lang="zh-CN" altLang="en-US">
                <a:latin typeface="黑体" panose="02010609060101010101" charset="-122"/>
                <a:ea typeface="黑体" panose="02010609060101010101" charset="-122"/>
              </a:endParaRPr>
            </a:p>
          </p:txBody>
        </p:sp>
        <p:sp>
          <p:nvSpPr>
            <p:cNvPr id="9" name="Freeform 5" descr="编织物"/>
            <p:cNvSpPr/>
            <p:nvPr/>
          </p:nvSpPr>
          <p:spPr bwMode="auto">
            <a:xfrm>
              <a:off x="871" y="3232"/>
              <a:ext cx="1199" cy="529"/>
            </a:xfrm>
            <a:custGeom>
              <a:avLst/>
              <a:gdLst>
                <a:gd name="T0" fmla="*/ 56 w 1199"/>
                <a:gd name="T1" fmla="*/ 529 h 529"/>
                <a:gd name="T2" fmla="*/ 44 w 1199"/>
                <a:gd name="T3" fmla="*/ 476 h 529"/>
                <a:gd name="T4" fmla="*/ 113 w 1199"/>
                <a:gd name="T5" fmla="*/ 358 h 529"/>
                <a:gd name="T6" fmla="*/ 154 w 1199"/>
                <a:gd name="T7" fmla="*/ 366 h 529"/>
                <a:gd name="T8" fmla="*/ 310 w 1199"/>
                <a:gd name="T9" fmla="*/ 346 h 529"/>
                <a:gd name="T10" fmla="*/ 339 w 1199"/>
                <a:gd name="T11" fmla="*/ 325 h 529"/>
                <a:gd name="T12" fmla="*/ 408 w 1199"/>
                <a:gd name="T13" fmla="*/ 290 h 529"/>
                <a:gd name="T14" fmla="*/ 447 w 1199"/>
                <a:gd name="T15" fmla="*/ 240 h 529"/>
                <a:gd name="T16" fmla="*/ 535 w 1199"/>
                <a:gd name="T17" fmla="*/ 155 h 529"/>
                <a:gd name="T18" fmla="*/ 543 w 1199"/>
                <a:gd name="T19" fmla="*/ 125 h 529"/>
                <a:gd name="T20" fmla="*/ 599 w 1199"/>
                <a:gd name="T21" fmla="*/ 82 h 529"/>
                <a:gd name="T22" fmla="*/ 713 w 1199"/>
                <a:gd name="T23" fmla="*/ 164 h 529"/>
                <a:gd name="T24" fmla="*/ 799 w 1199"/>
                <a:gd name="T25" fmla="*/ 119 h 529"/>
                <a:gd name="T26" fmla="*/ 996 w 1199"/>
                <a:gd name="T27" fmla="*/ 136 h 529"/>
                <a:gd name="T28" fmla="*/ 1036 w 1199"/>
                <a:gd name="T29" fmla="*/ 124 h 529"/>
                <a:gd name="T30" fmla="*/ 1074 w 1199"/>
                <a:gd name="T31" fmla="*/ 111 h 529"/>
                <a:gd name="T32" fmla="*/ 1126 w 1199"/>
                <a:gd name="T33" fmla="*/ 0 h 529"/>
                <a:gd name="T34" fmla="*/ 1199 w 1199"/>
                <a:gd name="T35" fmla="*/ 65 h 529"/>
                <a:gd name="T36" fmla="*/ 1143 w 1199"/>
                <a:gd name="T37" fmla="*/ 107 h 529"/>
                <a:gd name="T38" fmla="*/ 1125 w 1199"/>
                <a:gd name="T39" fmla="*/ 138 h 529"/>
                <a:gd name="T40" fmla="*/ 1049 w 1199"/>
                <a:gd name="T41" fmla="*/ 172 h 529"/>
                <a:gd name="T42" fmla="*/ 817 w 1199"/>
                <a:gd name="T43" fmla="*/ 246 h 529"/>
                <a:gd name="T44" fmla="*/ 700 w 1199"/>
                <a:gd name="T45" fmla="*/ 273 h 529"/>
                <a:gd name="T46" fmla="*/ 664 w 1199"/>
                <a:gd name="T47" fmla="*/ 334 h 529"/>
                <a:gd name="T48" fmla="*/ 649 w 1199"/>
                <a:gd name="T49" fmla="*/ 247 h 529"/>
                <a:gd name="T50" fmla="*/ 619 w 1199"/>
                <a:gd name="T51" fmla="*/ 239 h 529"/>
                <a:gd name="T52" fmla="*/ 607 w 1199"/>
                <a:gd name="T53" fmla="*/ 210 h 529"/>
                <a:gd name="T54" fmla="*/ 643 w 1199"/>
                <a:gd name="T55" fmla="*/ 297 h 529"/>
                <a:gd name="T56" fmla="*/ 565 w 1199"/>
                <a:gd name="T57" fmla="*/ 368 h 529"/>
                <a:gd name="T58" fmla="*/ 526 w 1199"/>
                <a:gd name="T59" fmla="*/ 333 h 529"/>
                <a:gd name="T60" fmla="*/ 510 w 1199"/>
                <a:gd name="T61" fmla="*/ 383 h 529"/>
                <a:gd name="T62" fmla="*/ 336 w 1199"/>
                <a:gd name="T63" fmla="*/ 434 h 529"/>
                <a:gd name="T64" fmla="*/ 172 w 1199"/>
                <a:gd name="T65" fmla="*/ 496 h 529"/>
                <a:gd name="T66" fmla="*/ 56 w 1199"/>
                <a:gd name="T67" fmla="*/ 529 h 5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99"/>
                <a:gd name="T103" fmla="*/ 0 h 529"/>
                <a:gd name="T104" fmla="*/ 1199 w 1199"/>
                <a:gd name="T105" fmla="*/ 529 h 5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99" h="529">
                  <a:moveTo>
                    <a:pt x="56" y="529"/>
                  </a:moveTo>
                  <a:cubicBezTo>
                    <a:pt x="61" y="473"/>
                    <a:pt x="0" y="510"/>
                    <a:pt x="44" y="476"/>
                  </a:cubicBezTo>
                  <a:cubicBezTo>
                    <a:pt x="49" y="456"/>
                    <a:pt x="98" y="372"/>
                    <a:pt x="113" y="358"/>
                  </a:cubicBezTo>
                  <a:cubicBezTo>
                    <a:pt x="124" y="349"/>
                    <a:pt x="140" y="367"/>
                    <a:pt x="154" y="366"/>
                  </a:cubicBezTo>
                  <a:cubicBezTo>
                    <a:pt x="206" y="363"/>
                    <a:pt x="258" y="352"/>
                    <a:pt x="310" y="346"/>
                  </a:cubicBezTo>
                  <a:cubicBezTo>
                    <a:pt x="320" y="340"/>
                    <a:pt x="327" y="328"/>
                    <a:pt x="339" y="325"/>
                  </a:cubicBezTo>
                  <a:cubicBezTo>
                    <a:pt x="386" y="314"/>
                    <a:pt x="364" y="313"/>
                    <a:pt x="408" y="290"/>
                  </a:cubicBezTo>
                  <a:cubicBezTo>
                    <a:pt x="425" y="281"/>
                    <a:pt x="443" y="259"/>
                    <a:pt x="447" y="240"/>
                  </a:cubicBezTo>
                  <a:cubicBezTo>
                    <a:pt x="459" y="175"/>
                    <a:pt x="499" y="196"/>
                    <a:pt x="535" y="155"/>
                  </a:cubicBezTo>
                  <a:cubicBezTo>
                    <a:pt x="537" y="145"/>
                    <a:pt x="536" y="133"/>
                    <a:pt x="543" y="125"/>
                  </a:cubicBezTo>
                  <a:cubicBezTo>
                    <a:pt x="559" y="107"/>
                    <a:pt x="599" y="82"/>
                    <a:pt x="599" y="82"/>
                  </a:cubicBezTo>
                  <a:cubicBezTo>
                    <a:pt x="686" y="91"/>
                    <a:pt x="680" y="82"/>
                    <a:pt x="713" y="164"/>
                  </a:cubicBezTo>
                  <a:cubicBezTo>
                    <a:pt x="781" y="136"/>
                    <a:pt x="753" y="152"/>
                    <a:pt x="799" y="119"/>
                  </a:cubicBezTo>
                  <a:cubicBezTo>
                    <a:pt x="863" y="135"/>
                    <a:pt x="931" y="132"/>
                    <a:pt x="996" y="136"/>
                  </a:cubicBezTo>
                  <a:cubicBezTo>
                    <a:pt x="1009" y="133"/>
                    <a:pt x="1025" y="133"/>
                    <a:pt x="1036" y="124"/>
                  </a:cubicBezTo>
                  <a:cubicBezTo>
                    <a:pt x="1068" y="95"/>
                    <a:pt x="1011" y="75"/>
                    <a:pt x="1074" y="111"/>
                  </a:cubicBezTo>
                  <a:cubicBezTo>
                    <a:pt x="1083" y="49"/>
                    <a:pt x="1097" y="51"/>
                    <a:pt x="1126" y="0"/>
                  </a:cubicBezTo>
                  <a:cubicBezTo>
                    <a:pt x="1180" y="11"/>
                    <a:pt x="1179" y="16"/>
                    <a:pt x="1199" y="65"/>
                  </a:cubicBezTo>
                  <a:cubicBezTo>
                    <a:pt x="1180" y="79"/>
                    <a:pt x="1155" y="86"/>
                    <a:pt x="1143" y="107"/>
                  </a:cubicBezTo>
                  <a:cubicBezTo>
                    <a:pt x="1137" y="118"/>
                    <a:pt x="1133" y="130"/>
                    <a:pt x="1125" y="138"/>
                  </a:cubicBezTo>
                  <a:cubicBezTo>
                    <a:pt x="1103" y="160"/>
                    <a:pt x="1076" y="164"/>
                    <a:pt x="1049" y="172"/>
                  </a:cubicBezTo>
                  <a:cubicBezTo>
                    <a:pt x="1008" y="242"/>
                    <a:pt x="888" y="234"/>
                    <a:pt x="817" y="246"/>
                  </a:cubicBezTo>
                  <a:cubicBezTo>
                    <a:pt x="779" y="258"/>
                    <a:pt x="733" y="251"/>
                    <a:pt x="700" y="273"/>
                  </a:cubicBezTo>
                  <a:cubicBezTo>
                    <a:pt x="680" y="286"/>
                    <a:pt x="664" y="334"/>
                    <a:pt x="664" y="334"/>
                  </a:cubicBezTo>
                  <a:cubicBezTo>
                    <a:pt x="659" y="305"/>
                    <a:pt x="661" y="273"/>
                    <a:pt x="649" y="247"/>
                  </a:cubicBezTo>
                  <a:cubicBezTo>
                    <a:pt x="644" y="237"/>
                    <a:pt x="626" y="245"/>
                    <a:pt x="619" y="239"/>
                  </a:cubicBezTo>
                  <a:cubicBezTo>
                    <a:pt x="612" y="231"/>
                    <a:pt x="607" y="199"/>
                    <a:pt x="607" y="210"/>
                  </a:cubicBezTo>
                  <a:cubicBezTo>
                    <a:pt x="610" y="262"/>
                    <a:pt x="616" y="262"/>
                    <a:pt x="643" y="297"/>
                  </a:cubicBezTo>
                  <a:cubicBezTo>
                    <a:pt x="623" y="304"/>
                    <a:pt x="585" y="362"/>
                    <a:pt x="565" y="368"/>
                  </a:cubicBezTo>
                  <a:cubicBezTo>
                    <a:pt x="545" y="374"/>
                    <a:pt x="541" y="320"/>
                    <a:pt x="526" y="333"/>
                  </a:cubicBezTo>
                  <a:cubicBezTo>
                    <a:pt x="512" y="344"/>
                    <a:pt x="519" y="368"/>
                    <a:pt x="510" y="383"/>
                  </a:cubicBezTo>
                  <a:cubicBezTo>
                    <a:pt x="482" y="429"/>
                    <a:pt x="360" y="430"/>
                    <a:pt x="336" y="434"/>
                  </a:cubicBezTo>
                  <a:cubicBezTo>
                    <a:pt x="277" y="449"/>
                    <a:pt x="219" y="480"/>
                    <a:pt x="172" y="496"/>
                  </a:cubicBezTo>
                  <a:cubicBezTo>
                    <a:pt x="125" y="512"/>
                    <a:pt x="80" y="522"/>
                    <a:pt x="56" y="529"/>
                  </a:cubicBezTo>
                  <a:close/>
                </a:path>
              </a:pathLst>
            </a:custGeom>
            <a:blipFill dpi="0" rotWithShape="0">
              <a:blip r:embed="rId3" cstate="print"/>
              <a:srcRect/>
              <a:tile tx="0" ty="0" sx="100000" sy="100000" flip="none" algn="tl"/>
            </a:blipFill>
            <a:ln w="9525">
              <a:noFill/>
              <a:round/>
            </a:ln>
          </p:spPr>
          <p:txBody>
            <a:bodyPr wrap="none" anchor="ctr"/>
            <a:lstStyle/>
            <a:p>
              <a:endParaRPr lang="zh-CN" altLang="en-US">
                <a:latin typeface="黑体" panose="02010609060101010101" charset="-122"/>
                <a:ea typeface="黑体" panose="02010609060101010101" charset="-122"/>
              </a:endParaRPr>
            </a:p>
          </p:txBody>
        </p:sp>
        <p:sp>
          <p:nvSpPr>
            <p:cNvPr id="10" name="Freeform 6" descr="编织物"/>
            <p:cNvSpPr/>
            <p:nvPr/>
          </p:nvSpPr>
          <p:spPr bwMode="auto">
            <a:xfrm>
              <a:off x="816" y="3408"/>
              <a:ext cx="164" cy="148"/>
            </a:xfrm>
            <a:custGeom>
              <a:avLst/>
              <a:gdLst>
                <a:gd name="T0" fmla="*/ 0 w 164"/>
                <a:gd name="T1" fmla="*/ 69 h 148"/>
                <a:gd name="T2" fmla="*/ 30 w 164"/>
                <a:gd name="T3" fmla="*/ 89 h 148"/>
                <a:gd name="T4" fmla="*/ 40 w 164"/>
                <a:gd name="T5" fmla="*/ 118 h 148"/>
                <a:gd name="T6" fmla="*/ 138 w 164"/>
                <a:gd name="T7" fmla="*/ 148 h 148"/>
                <a:gd name="T8" fmla="*/ 158 w 164"/>
                <a:gd name="T9" fmla="*/ 99 h 148"/>
                <a:gd name="T10" fmla="*/ 59 w 164"/>
                <a:gd name="T11" fmla="*/ 0 h 148"/>
                <a:gd name="T12" fmla="*/ 10 w 164"/>
                <a:gd name="T13" fmla="*/ 40 h 148"/>
                <a:gd name="T14" fmla="*/ 0 w 164"/>
                <a:gd name="T15" fmla="*/ 69 h 148"/>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8"/>
                <a:gd name="T26" fmla="*/ 164 w 164"/>
                <a:gd name="T27" fmla="*/ 148 h 1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8">
                  <a:moveTo>
                    <a:pt x="0" y="69"/>
                  </a:moveTo>
                  <a:cubicBezTo>
                    <a:pt x="10" y="76"/>
                    <a:pt x="22" y="80"/>
                    <a:pt x="30" y="89"/>
                  </a:cubicBezTo>
                  <a:cubicBezTo>
                    <a:pt x="36" y="97"/>
                    <a:pt x="32" y="112"/>
                    <a:pt x="40" y="118"/>
                  </a:cubicBezTo>
                  <a:cubicBezTo>
                    <a:pt x="53" y="127"/>
                    <a:pt x="117" y="143"/>
                    <a:pt x="138" y="148"/>
                  </a:cubicBezTo>
                  <a:cubicBezTo>
                    <a:pt x="145" y="132"/>
                    <a:pt x="156" y="117"/>
                    <a:pt x="158" y="99"/>
                  </a:cubicBezTo>
                  <a:cubicBezTo>
                    <a:pt x="164" y="45"/>
                    <a:pt x="100" y="14"/>
                    <a:pt x="59" y="0"/>
                  </a:cubicBezTo>
                  <a:cubicBezTo>
                    <a:pt x="25" y="12"/>
                    <a:pt x="28" y="4"/>
                    <a:pt x="10" y="40"/>
                  </a:cubicBezTo>
                  <a:cubicBezTo>
                    <a:pt x="5" y="49"/>
                    <a:pt x="0" y="69"/>
                    <a:pt x="0" y="69"/>
                  </a:cubicBezTo>
                  <a:close/>
                </a:path>
              </a:pathLst>
            </a:custGeom>
            <a:blipFill dpi="0" rotWithShape="0">
              <a:blip r:embed="rId3" cstate="print"/>
              <a:srcRect/>
              <a:tile tx="0" ty="0" sx="100000" sy="100000" flip="none" algn="tl"/>
            </a:blipFill>
            <a:ln w="9525">
              <a:noFill/>
              <a:round/>
            </a:ln>
          </p:spPr>
          <p:txBody>
            <a:bodyPr wrap="none" anchor="ctr"/>
            <a:lstStyle/>
            <a:p>
              <a:endParaRPr lang="zh-CN" altLang="en-US">
                <a:latin typeface="黑体" panose="02010609060101010101" charset="-122"/>
                <a:ea typeface="黑体" panose="02010609060101010101" charset="-122"/>
              </a:endParaRPr>
            </a:p>
          </p:txBody>
        </p:sp>
        <p:sp>
          <p:nvSpPr>
            <p:cNvPr id="11" name="Freeform 7" descr="编织物"/>
            <p:cNvSpPr/>
            <p:nvPr/>
          </p:nvSpPr>
          <p:spPr bwMode="auto">
            <a:xfrm>
              <a:off x="960" y="3312"/>
              <a:ext cx="221" cy="189"/>
            </a:xfrm>
            <a:custGeom>
              <a:avLst/>
              <a:gdLst>
                <a:gd name="T0" fmla="*/ 133 w 221"/>
                <a:gd name="T1" fmla="*/ 61 h 189"/>
                <a:gd name="T2" fmla="*/ 182 w 221"/>
                <a:gd name="T3" fmla="*/ 179 h 189"/>
                <a:gd name="T4" fmla="*/ 221 w 221"/>
                <a:gd name="T5" fmla="*/ 189 h 189"/>
                <a:gd name="T6" fmla="*/ 212 w 221"/>
                <a:gd name="T7" fmla="*/ 31 h 189"/>
                <a:gd name="T8" fmla="*/ 192 w 221"/>
                <a:gd name="T9" fmla="*/ 2 h 189"/>
                <a:gd name="T10" fmla="*/ 162 w 221"/>
                <a:gd name="T11" fmla="*/ 21 h 189"/>
                <a:gd name="T12" fmla="*/ 143 w 221"/>
                <a:gd name="T13" fmla="*/ 51 h 189"/>
                <a:gd name="T14" fmla="*/ 133 w 221"/>
                <a:gd name="T15" fmla="*/ 61 h 189"/>
                <a:gd name="T16" fmla="*/ 0 60000 65536"/>
                <a:gd name="T17" fmla="*/ 0 60000 65536"/>
                <a:gd name="T18" fmla="*/ 0 60000 65536"/>
                <a:gd name="T19" fmla="*/ 0 60000 65536"/>
                <a:gd name="T20" fmla="*/ 0 60000 65536"/>
                <a:gd name="T21" fmla="*/ 0 60000 65536"/>
                <a:gd name="T22" fmla="*/ 0 60000 65536"/>
                <a:gd name="T23" fmla="*/ 0 60000 65536"/>
                <a:gd name="T24" fmla="*/ 0 w 221"/>
                <a:gd name="T25" fmla="*/ 0 h 189"/>
                <a:gd name="T26" fmla="*/ 221 w 221"/>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1" h="189">
                  <a:moveTo>
                    <a:pt x="133" y="61"/>
                  </a:moveTo>
                  <a:cubicBezTo>
                    <a:pt x="140" y="82"/>
                    <a:pt x="155" y="160"/>
                    <a:pt x="182" y="179"/>
                  </a:cubicBezTo>
                  <a:cubicBezTo>
                    <a:pt x="193" y="187"/>
                    <a:pt x="208" y="186"/>
                    <a:pt x="221" y="189"/>
                  </a:cubicBezTo>
                  <a:cubicBezTo>
                    <a:pt x="218" y="136"/>
                    <a:pt x="220" y="83"/>
                    <a:pt x="212" y="31"/>
                  </a:cubicBezTo>
                  <a:cubicBezTo>
                    <a:pt x="210" y="19"/>
                    <a:pt x="204" y="4"/>
                    <a:pt x="192" y="2"/>
                  </a:cubicBezTo>
                  <a:cubicBezTo>
                    <a:pt x="180" y="0"/>
                    <a:pt x="172" y="15"/>
                    <a:pt x="162" y="21"/>
                  </a:cubicBezTo>
                  <a:cubicBezTo>
                    <a:pt x="156" y="31"/>
                    <a:pt x="154" y="46"/>
                    <a:pt x="143" y="51"/>
                  </a:cubicBezTo>
                  <a:cubicBezTo>
                    <a:pt x="115" y="64"/>
                    <a:pt x="0" y="61"/>
                    <a:pt x="133" y="61"/>
                  </a:cubicBezTo>
                  <a:close/>
                </a:path>
              </a:pathLst>
            </a:custGeom>
            <a:blipFill dpi="0" rotWithShape="0">
              <a:blip r:embed="rId3" cstate="print"/>
              <a:srcRect/>
              <a:tile tx="0" ty="0" sx="100000" sy="100000" flip="none" algn="tl"/>
            </a:blipFill>
            <a:ln w="9525">
              <a:noFill/>
              <a:round/>
            </a:ln>
          </p:spPr>
          <p:txBody>
            <a:bodyPr wrap="none" anchor="ctr"/>
            <a:lstStyle/>
            <a:p>
              <a:endParaRPr lang="zh-CN" altLang="en-US">
                <a:latin typeface="黑体" panose="02010609060101010101" charset="-122"/>
                <a:ea typeface="黑体" panose="02010609060101010101" charset="-122"/>
              </a:endParaRPr>
            </a:p>
          </p:txBody>
        </p:sp>
      </p:grpSp>
      <p:sp>
        <p:nvSpPr>
          <p:cNvPr id="12" name="Freeform 8" descr="编织物"/>
          <p:cNvSpPr/>
          <p:nvPr/>
        </p:nvSpPr>
        <p:spPr bwMode="auto">
          <a:xfrm>
            <a:off x="4084639" y="4433890"/>
            <a:ext cx="928687" cy="936625"/>
          </a:xfrm>
          <a:custGeom>
            <a:avLst/>
            <a:gdLst>
              <a:gd name="T0" fmla="*/ 2147483647 w 585"/>
              <a:gd name="T1" fmla="*/ 2147483647 h 590"/>
              <a:gd name="T2" fmla="*/ 2147483647 w 585"/>
              <a:gd name="T3" fmla="*/ 2147483647 h 590"/>
              <a:gd name="T4" fmla="*/ 0 w 585"/>
              <a:gd name="T5" fmla="*/ 2147483647 h 590"/>
              <a:gd name="T6" fmla="*/ 2147483647 w 585"/>
              <a:gd name="T7" fmla="*/ 2147483647 h 590"/>
              <a:gd name="T8" fmla="*/ 2147483647 w 585"/>
              <a:gd name="T9" fmla="*/ 2147483647 h 590"/>
              <a:gd name="T10" fmla="*/ 2147483647 w 585"/>
              <a:gd name="T11" fmla="*/ 2147483647 h 590"/>
              <a:gd name="T12" fmla="*/ 2147483647 w 585"/>
              <a:gd name="T13" fmla="*/ 2147483647 h 590"/>
              <a:gd name="T14" fmla="*/ 2147483647 w 585"/>
              <a:gd name="T15" fmla="*/ 2147483647 h 590"/>
              <a:gd name="T16" fmla="*/ 2147483647 w 585"/>
              <a:gd name="T17" fmla="*/ 0 h 590"/>
              <a:gd name="T18" fmla="*/ 2147483647 w 585"/>
              <a:gd name="T19" fmla="*/ 0 h 590"/>
              <a:gd name="T20" fmla="*/ 2147483647 w 585"/>
              <a:gd name="T21" fmla="*/ 2147483647 h 590"/>
              <a:gd name="T22" fmla="*/ 2147483647 w 585"/>
              <a:gd name="T23" fmla="*/ 2147483647 h 590"/>
              <a:gd name="T24" fmla="*/ 2147483647 w 585"/>
              <a:gd name="T25" fmla="*/ 2147483647 h 590"/>
              <a:gd name="T26" fmla="*/ 2147483647 w 585"/>
              <a:gd name="T27" fmla="*/ 2147483647 h 590"/>
              <a:gd name="T28" fmla="*/ 2147483647 w 585"/>
              <a:gd name="T29" fmla="*/ 2147483647 h 590"/>
              <a:gd name="T30" fmla="*/ 2147483647 w 585"/>
              <a:gd name="T31" fmla="*/ 2147483647 h 590"/>
              <a:gd name="T32" fmla="*/ 2147483647 w 585"/>
              <a:gd name="T33" fmla="*/ 2147483647 h 590"/>
              <a:gd name="T34" fmla="*/ 2147483647 w 585"/>
              <a:gd name="T35" fmla="*/ 2147483647 h 590"/>
              <a:gd name="T36" fmla="*/ 2147483647 w 585"/>
              <a:gd name="T37" fmla="*/ 2147483647 h 590"/>
              <a:gd name="T38" fmla="*/ 2147483647 w 585"/>
              <a:gd name="T39" fmla="*/ 2147483647 h 590"/>
              <a:gd name="T40" fmla="*/ 2147483647 w 585"/>
              <a:gd name="T41" fmla="*/ 2147483647 h 590"/>
              <a:gd name="T42" fmla="*/ 2147483647 w 585"/>
              <a:gd name="T43" fmla="*/ 2147483647 h 590"/>
              <a:gd name="T44" fmla="*/ 2147483647 w 585"/>
              <a:gd name="T45" fmla="*/ 2147483647 h 590"/>
              <a:gd name="T46" fmla="*/ 2147483647 w 585"/>
              <a:gd name="T47" fmla="*/ 2147483647 h 5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5"/>
              <a:gd name="T73" fmla="*/ 0 h 590"/>
              <a:gd name="T74" fmla="*/ 585 w 585"/>
              <a:gd name="T75" fmla="*/ 590 h 59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5" h="590">
                <a:moveTo>
                  <a:pt x="58" y="527"/>
                </a:moveTo>
                <a:cubicBezTo>
                  <a:pt x="48" y="523"/>
                  <a:pt x="35" y="521"/>
                  <a:pt x="29" y="513"/>
                </a:cubicBezTo>
                <a:cubicBezTo>
                  <a:pt x="15" y="493"/>
                  <a:pt x="0" y="449"/>
                  <a:pt x="0" y="449"/>
                </a:cubicBezTo>
                <a:cubicBezTo>
                  <a:pt x="31" y="417"/>
                  <a:pt x="56" y="377"/>
                  <a:pt x="94" y="354"/>
                </a:cubicBezTo>
                <a:cubicBezTo>
                  <a:pt x="111" y="343"/>
                  <a:pt x="140" y="367"/>
                  <a:pt x="154" y="353"/>
                </a:cubicBezTo>
                <a:cubicBezTo>
                  <a:pt x="169" y="339"/>
                  <a:pt x="222" y="143"/>
                  <a:pt x="226" y="135"/>
                </a:cubicBezTo>
                <a:cubicBezTo>
                  <a:pt x="245" y="100"/>
                  <a:pt x="359" y="101"/>
                  <a:pt x="381" y="99"/>
                </a:cubicBezTo>
                <a:cubicBezTo>
                  <a:pt x="436" y="38"/>
                  <a:pt x="461" y="24"/>
                  <a:pt x="539" y="13"/>
                </a:cubicBezTo>
                <a:lnTo>
                  <a:pt x="585" y="0"/>
                </a:lnTo>
                <a:cubicBezTo>
                  <a:pt x="585" y="0"/>
                  <a:pt x="585" y="0"/>
                  <a:pt x="585" y="0"/>
                </a:cubicBezTo>
                <a:cubicBezTo>
                  <a:pt x="574" y="6"/>
                  <a:pt x="564" y="10"/>
                  <a:pt x="553" y="16"/>
                </a:cubicBezTo>
                <a:cubicBezTo>
                  <a:pt x="520" y="78"/>
                  <a:pt x="514" y="46"/>
                  <a:pt x="516" y="130"/>
                </a:cubicBezTo>
                <a:cubicBezTo>
                  <a:pt x="511" y="142"/>
                  <a:pt x="507" y="156"/>
                  <a:pt x="500" y="167"/>
                </a:cubicBezTo>
                <a:cubicBezTo>
                  <a:pt x="486" y="186"/>
                  <a:pt x="452" y="219"/>
                  <a:pt x="452" y="219"/>
                </a:cubicBezTo>
                <a:cubicBezTo>
                  <a:pt x="416" y="289"/>
                  <a:pt x="440" y="306"/>
                  <a:pt x="380" y="340"/>
                </a:cubicBezTo>
                <a:cubicBezTo>
                  <a:pt x="348" y="401"/>
                  <a:pt x="397" y="301"/>
                  <a:pt x="343" y="348"/>
                </a:cubicBezTo>
                <a:cubicBezTo>
                  <a:pt x="362" y="338"/>
                  <a:pt x="302" y="403"/>
                  <a:pt x="284" y="416"/>
                </a:cubicBezTo>
                <a:cubicBezTo>
                  <a:pt x="266" y="429"/>
                  <a:pt x="245" y="427"/>
                  <a:pt x="232" y="424"/>
                </a:cubicBezTo>
                <a:cubicBezTo>
                  <a:pt x="223" y="416"/>
                  <a:pt x="216" y="407"/>
                  <a:pt x="206" y="400"/>
                </a:cubicBezTo>
                <a:cubicBezTo>
                  <a:pt x="198" y="394"/>
                  <a:pt x="185" y="379"/>
                  <a:pt x="178" y="387"/>
                </a:cubicBezTo>
                <a:cubicBezTo>
                  <a:pt x="169" y="397"/>
                  <a:pt x="181" y="413"/>
                  <a:pt x="182" y="427"/>
                </a:cubicBezTo>
                <a:cubicBezTo>
                  <a:pt x="180" y="442"/>
                  <a:pt x="193" y="459"/>
                  <a:pt x="184" y="474"/>
                </a:cubicBezTo>
                <a:cubicBezTo>
                  <a:pt x="176" y="490"/>
                  <a:pt x="161" y="512"/>
                  <a:pt x="132" y="526"/>
                </a:cubicBezTo>
                <a:cubicBezTo>
                  <a:pt x="105" y="590"/>
                  <a:pt x="82" y="570"/>
                  <a:pt x="12" y="560"/>
                </a:cubicBezTo>
              </a:path>
            </a:pathLst>
          </a:custGeom>
          <a:blipFill dpi="0" rotWithShape="0">
            <a:blip r:embed="rId3" cstate="print"/>
            <a:srcRect/>
            <a:tile tx="0" ty="0" sx="100000" sy="100000" flip="none" algn="tl"/>
          </a:blipFill>
          <a:ln w="9525">
            <a:no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13" name="Freeform 17" descr="编织物"/>
          <p:cNvSpPr/>
          <p:nvPr/>
        </p:nvSpPr>
        <p:spPr bwMode="auto">
          <a:xfrm>
            <a:off x="4770439" y="3157539"/>
            <a:ext cx="623887" cy="1371600"/>
          </a:xfrm>
          <a:custGeom>
            <a:avLst/>
            <a:gdLst>
              <a:gd name="T0" fmla="*/ 2147483647 w 432"/>
              <a:gd name="T1" fmla="*/ 2147483647 h 864"/>
              <a:gd name="T2" fmla="*/ 2147483647 w 432"/>
              <a:gd name="T3" fmla="*/ 2147483647 h 864"/>
              <a:gd name="T4" fmla="*/ 2147483647 w 432"/>
              <a:gd name="T5" fmla="*/ 2147483647 h 864"/>
              <a:gd name="T6" fmla="*/ 2147483647 w 432"/>
              <a:gd name="T7" fmla="*/ 2147483647 h 864"/>
              <a:gd name="T8" fmla="*/ 2147483647 w 432"/>
              <a:gd name="T9" fmla="*/ 2147483647 h 864"/>
              <a:gd name="T10" fmla="*/ 2147483647 w 432"/>
              <a:gd name="T11" fmla="*/ 2147483647 h 864"/>
              <a:gd name="T12" fmla="*/ 2147483647 w 432"/>
              <a:gd name="T13" fmla="*/ 2147483647 h 864"/>
              <a:gd name="T14" fmla="*/ 2147483647 w 432"/>
              <a:gd name="T15" fmla="*/ 2147483647 h 864"/>
              <a:gd name="T16" fmla="*/ 2147483647 w 432"/>
              <a:gd name="T17" fmla="*/ 2147483647 h 864"/>
              <a:gd name="T18" fmla="*/ 2147483647 w 432"/>
              <a:gd name="T19" fmla="*/ 2147483647 h 864"/>
              <a:gd name="T20" fmla="*/ 2147483647 w 432"/>
              <a:gd name="T21" fmla="*/ 2147483647 h 864"/>
              <a:gd name="T22" fmla="*/ 2147483647 w 432"/>
              <a:gd name="T23" fmla="*/ 2147483647 h 864"/>
              <a:gd name="T24" fmla="*/ 2147483647 w 432"/>
              <a:gd name="T25" fmla="*/ 2147483647 h 864"/>
              <a:gd name="T26" fmla="*/ 2147483647 w 432"/>
              <a:gd name="T27" fmla="*/ 2147483647 h 864"/>
              <a:gd name="T28" fmla="*/ 2147483647 w 432"/>
              <a:gd name="T29" fmla="*/ 2147483647 h 864"/>
              <a:gd name="T30" fmla="*/ 2147483647 w 432"/>
              <a:gd name="T31" fmla="*/ 2147483647 h 864"/>
              <a:gd name="T32" fmla="*/ 2147483647 w 432"/>
              <a:gd name="T33" fmla="*/ 2147483647 h 864"/>
              <a:gd name="T34" fmla="*/ 2147483647 w 432"/>
              <a:gd name="T35" fmla="*/ 2147483647 h 864"/>
              <a:gd name="T36" fmla="*/ 2147483647 w 432"/>
              <a:gd name="T37" fmla="*/ 2147483647 h 864"/>
              <a:gd name="T38" fmla="*/ 2147483647 w 432"/>
              <a:gd name="T39" fmla="*/ 2147483647 h 864"/>
              <a:gd name="T40" fmla="*/ 2147483647 w 432"/>
              <a:gd name="T41" fmla="*/ 2147483647 h 864"/>
              <a:gd name="T42" fmla="*/ 2147483647 w 432"/>
              <a:gd name="T43" fmla="*/ 2147483647 h 864"/>
              <a:gd name="T44" fmla="*/ 2147483647 w 432"/>
              <a:gd name="T45" fmla="*/ 2147483647 h 864"/>
              <a:gd name="T46" fmla="*/ 2147483647 w 432"/>
              <a:gd name="T47" fmla="*/ 2147483647 h 864"/>
              <a:gd name="T48" fmla="*/ 2147483647 w 432"/>
              <a:gd name="T49" fmla="*/ 2147483647 h 864"/>
              <a:gd name="T50" fmla="*/ 2147483647 w 432"/>
              <a:gd name="T51" fmla="*/ 2147483647 h 864"/>
              <a:gd name="T52" fmla="*/ 2147483647 w 432"/>
              <a:gd name="T53" fmla="*/ 2147483647 h 864"/>
              <a:gd name="T54" fmla="*/ 2147483647 w 432"/>
              <a:gd name="T55" fmla="*/ 2147483647 h 864"/>
              <a:gd name="T56" fmla="*/ 2147483647 w 432"/>
              <a:gd name="T57" fmla="*/ 2147483647 h 864"/>
              <a:gd name="T58" fmla="*/ 2147483647 w 432"/>
              <a:gd name="T59" fmla="*/ 2147483647 h 864"/>
              <a:gd name="T60" fmla="*/ 2147483647 w 432"/>
              <a:gd name="T61" fmla="*/ 2147483647 h 8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2"/>
              <a:gd name="T94" fmla="*/ 0 h 864"/>
              <a:gd name="T95" fmla="*/ 432 w 432"/>
              <a:gd name="T96" fmla="*/ 864 h 8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2" h="864">
                <a:moveTo>
                  <a:pt x="137" y="839"/>
                </a:moveTo>
                <a:cubicBezTo>
                  <a:pt x="88" y="820"/>
                  <a:pt x="83" y="793"/>
                  <a:pt x="71" y="736"/>
                </a:cubicBezTo>
                <a:cubicBezTo>
                  <a:pt x="74" y="698"/>
                  <a:pt x="63" y="652"/>
                  <a:pt x="82" y="621"/>
                </a:cubicBezTo>
                <a:cubicBezTo>
                  <a:pt x="94" y="600"/>
                  <a:pt x="128" y="620"/>
                  <a:pt x="148" y="608"/>
                </a:cubicBezTo>
                <a:cubicBezTo>
                  <a:pt x="168" y="596"/>
                  <a:pt x="172" y="550"/>
                  <a:pt x="181" y="531"/>
                </a:cubicBezTo>
                <a:cubicBezTo>
                  <a:pt x="205" y="472"/>
                  <a:pt x="215" y="404"/>
                  <a:pt x="247" y="350"/>
                </a:cubicBezTo>
                <a:cubicBezTo>
                  <a:pt x="239" y="324"/>
                  <a:pt x="232" y="299"/>
                  <a:pt x="224" y="273"/>
                </a:cubicBezTo>
                <a:cubicBezTo>
                  <a:pt x="221" y="260"/>
                  <a:pt x="202" y="267"/>
                  <a:pt x="192" y="260"/>
                </a:cubicBezTo>
                <a:cubicBezTo>
                  <a:pt x="104" y="208"/>
                  <a:pt x="238" y="243"/>
                  <a:pt x="50" y="222"/>
                </a:cubicBezTo>
                <a:cubicBezTo>
                  <a:pt x="36" y="196"/>
                  <a:pt x="0" y="175"/>
                  <a:pt x="6" y="145"/>
                </a:cubicBezTo>
                <a:cubicBezTo>
                  <a:pt x="19" y="65"/>
                  <a:pt x="28" y="52"/>
                  <a:pt x="82" y="3"/>
                </a:cubicBezTo>
                <a:cubicBezTo>
                  <a:pt x="133" y="7"/>
                  <a:pt x="185" y="0"/>
                  <a:pt x="235" y="16"/>
                </a:cubicBezTo>
                <a:cubicBezTo>
                  <a:pt x="247" y="20"/>
                  <a:pt x="251" y="42"/>
                  <a:pt x="247" y="55"/>
                </a:cubicBezTo>
                <a:cubicBezTo>
                  <a:pt x="241" y="72"/>
                  <a:pt x="193" y="88"/>
                  <a:pt x="181" y="93"/>
                </a:cubicBezTo>
                <a:cubicBezTo>
                  <a:pt x="154" y="116"/>
                  <a:pt x="110" y="145"/>
                  <a:pt x="127" y="170"/>
                </a:cubicBezTo>
                <a:cubicBezTo>
                  <a:pt x="135" y="184"/>
                  <a:pt x="155" y="179"/>
                  <a:pt x="170" y="183"/>
                </a:cubicBezTo>
                <a:cubicBezTo>
                  <a:pt x="218" y="171"/>
                  <a:pt x="245" y="150"/>
                  <a:pt x="290" y="132"/>
                </a:cubicBezTo>
                <a:cubicBezTo>
                  <a:pt x="304" y="136"/>
                  <a:pt x="321" y="136"/>
                  <a:pt x="333" y="145"/>
                </a:cubicBezTo>
                <a:cubicBezTo>
                  <a:pt x="432" y="222"/>
                  <a:pt x="281" y="154"/>
                  <a:pt x="389" y="196"/>
                </a:cubicBezTo>
                <a:cubicBezTo>
                  <a:pt x="385" y="222"/>
                  <a:pt x="406" y="221"/>
                  <a:pt x="412" y="246"/>
                </a:cubicBezTo>
                <a:cubicBezTo>
                  <a:pt x="415" y="259"/>
                  <a:pt x="401" y="278"/>
                  <a:pt x="410" y="286"/>
                </a:cubicBezTo>
                <a:cubicBezTo>
                  <a:pt x="420" y="295"/>
                  <a:pt x="424" y="311"/>
                  <a:pt x="432" y="324"/>
                </a:cubicBezTo>
                <a:cubicBezTo>
                  <a:pt x="412" y="393"/>
                  <a:pt x="408" y="381"/>
                  <a:pt x="372" y="443"/>
                </a:cubicBezTo>
                <a:cubicBezTo>
                  <a:pt x="376" y="456"/>
                  <a:pt x="368" y="454"/>
                  <a:pt x="366" y="467"/>
                </a:cubicBezTo>
                <a:cubicBezTo>
                  <a:pt x="364" y="494"/>
                  <a:pt x="344" y="544"/>
                  <a:pt x="344" y="544"/>
                </a:cubicBezTo>
                <a:cubicBezTo>
                  <a:pt x="341" y="574"/>
                  <a:pt x="344" y="606"/>
                  <a:pt x="333" y="633"/>
                </a:cubicBezTo>
                <a:cubicBezTo>
                  <a:pt x="304" y="699"/>
                  <a:pt x="290" y="609"/>
                  <a:pt x="290" y="608"/>
                </a:cubicBezTo>
                <a:cubicBezTo>
                  <a:pt x="235" y="630"/>
                  <a:pt x="261" y="608"/>
                  <a:pt x="235" y="698"/>
                </a:cubicBezTo>
                <a:cubicBezTo>
                  <a:pt x="232" y="711"/>
                  <a:pt x="224" y="736"/>
                  <a:pt x="224" y="736"/>
                </a:cubicBezTo>
                <a:cubicBezTo>
                  <a:pt x="214" y="805"/>
                  <a:pt x="227" y="843"/>
                  <a:pt x="170" y="864"/>
                </a:cubicBezTo>
                <a:cubicBezTo>
                  <a:pt x="145" y="855"/>
                  <a:pt x="32" y="839"/>
                  <a:pt x="137" y="839"/>
                </a:cubicBezTo>
                <a:close/>
              </a:path>
            </a:pathLst>
          </a:custGeom>
          <a:blipFill dpi="0" rotWithShape="0">
            <a:blip r:embed="rId3" cstate="print"/>
            <a:srcRect/>
            <a:tile tx="0" ty="0" sx="100000" sy="100000" flip="none" algn="tl"/>
          </a:blipFill>
          <a:ln w="9525">
            <a:no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grpSp>
        <p:nvGrpSpPr>
          <p:cNvPr id="14" name="Group 77"/>
          <p:cNvGrpSpPr/>
          <p:nvPr/>
        </p:nvGrpSpPr>
        <p:grpSpPr bwMode="auto">
          <a:xfrm>
            <a:off x="4403727" y="1981202"/>
            <a:ext cx="855663" cy="1266825"/>
            <a:chOff x="2169" y="1248"/>
            <a:chExt cx="539" cy="798"/>
          </a:xfrm>
        </p:grpSpPr>
        <p:sp>
          <p:nvSpPr>
            <p:cNvPr id="15" name="Freeform 18" descr="编织物"/>
            <p:cNvSpPr/>
            <p:nvPr/>
          </p:nvSpPr>
          <p:spPr bwMode="auto">
            <a:xfrm>
              <a:off x="2170" y="1632"/>
              <a:ext cx="538" cy="414"/>
            </a:xfrm>
            <a:custGeom>
              <a:avLst/>
              <a:gdLst>
                <a:gd name="T0" fmla="*/ 414 w 538"/>
                <a:gd name="T1" fmla="*/ 410 h 414"/>
                <a:gd name="T2" fmla="*/ 522 w 538"/>
                <a:gd name="T3" fmla="*/ 341 h 414"/>
                <a:gd name="T4" fmla="*/ 485 w 538"/>
                <a:gd name="T5" fmla="*/ 247 h 414"/>
                <a:gd name="T6" fmla="*/ 394 w 538"/>
                <a:gd name="T7" fmla="*/ 223 h 414"/>
                <a:gd name="T8" fmla="*/ 374 w 538"/>
                <a:gd name="T9" fmla="*/ 193 h 414"/>
                <a:gd name="T10" fmla="*/ 482 w 538"/>
                <a:gd name="T11" fmla="*/ 154 h 414"/>
                <a:gd name="T12" fmla="*/ 384 w 538"/>
                <a:gd name="T13" fmla="*/ 66 h 414"/>
                <a:gd name="T14" fmla="*/ 217 w 538"/>
                <a:gd name="T15" fmla="*/ 36 h 414"/>
                <a:gd name="T16" fmla="*/ 109 w 538"/>
                <a:gd name="T17" fmla="*/ 66 h 414"/>
                <a:gd name="T18" fmla="*/ 0 w 538"/>
                <a:gd name="T19" fmla="*/ 164 h 414"/>
                <a:gd name="T20" fmla="*/ 256 w 538"/>
                <a:gd name="T21" fmla="*/ 233 h 414"/>
                <a:gd name="T22" fmla="*/ 246 w 538"/>
                <a:gd name="T23" fmla="*/ 292 h 414"/>
                <a:gd name="T24" fmla="*/ 217 w 538"/>
                <a:gd name="T25" fmla="*/ 312 h 414"/>
                <a:gd name="T26" fmla="*/ 207 w 538"/>
                <a:gd name="T27" fmla="*/ 341 h 414"/>
                <a:gd name="T28" fmla="*/ 217 w 538"/>
                <a:gd name="T29" fmla="*/ 390 h 414"/>
                <a:gd name="T30" fmla="*/ 256 w 538"/>
                <a:gd name="T31" fmla="*/ 371 h 414"/>
                <a:gd name="T32" fmla="*/ 374 w 538"/>
                <a:gd name="T33" fmla="*/ 351 h 4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8"/>
                <a:gd name="T52" fmla="*/ 0 h 414"/>
                <a:gd name="T53" fmla="*/ 538 w 538"/>
                <a:gd name="T54" fmla="*/ 414 h 4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8" h="414">
                  <a:moveTo>
                    <a:pt x="414" y="410"/>
                  </a:moveTo>
                  <a:cubicBezTo>
                    <a:pt x="527" y="395"/>
                    <a:pt x="473" y="414"/>
                    <a:pt x="522" y="341"/>
                  </a:cubicBezTo>
                  <a:cubicBezTo>
                    <a:pt x="503" y="286"/>
                    <a:pt x="538" y="300"/>
                    <a:pt x="485" y="247"/>
                  </a:cubicBezTo>
                  <a:cubicBezTo>
                    <a:pt x="452" y="214"/>
                    <a:pt x="442" y="239"/>
                    <a:pt x="394" y="223"/>
                  </a:cubicBezTo>
                  <a:cubicBezTo>
                    <a:pt x="387" y="213"/>
                    <a:pt x="372" y="205"/>
                    <a:pt x="374" y="193"/>
                  </a:cubicBezTo>
                  <a:cubicBezTo>
                    <a:pt x="378" y="175"/>
                    <a:pt x="462" y="161"/>
                    <a:pt x="482" y="154"/>
                  </a:cubicBezTo>
                  <a:cubicBezTo>
                    <a:pt x="435" y="122"/>
                    <a:pt x="446" y="85"/>
                    <a:pt x="384" y="66"/>
                  </a:cubicBezTo>
                  <a:cubicBezTo>
                    <a:pt x="340" y="0"/>
                    <a:pt x="304" y="29"/>
                    <a:pt x="217" y="36"/>
                  </a:cubicBezTo>
                  <a:cubicBezTo>
                    <a:pt x="151" y="80"/>
                    <a:pt x="231" y="33"/>
                    <a:pt x="109" y="66"/>
                  </a:cubicBezTo>
                  <a:cubicBezTo>
                    <a:pt x="63" y="78"/>
                    <a:pt x="38" y="139"/>
                    <a:pt x="0" y="164"/>
                  </a:cubicBezTo>
                  <a:cubicBezTo>
                    <a:pt x="38" y="274"/>
                    <a:pt x="195" y="136"/>
                    <a:pt x="256" y="233"/>
                  </a:cubicBezTo>
                  <a:cubicBezTo>
                    <a:pt x="253" y="253"/>
                    <a:pt x="255" y="274"/>
                    <a:pt x="246" y="292"/>
                  </a:cubicBezTo>
                  <a:cubicBezTo>
                    <a:pt x="241" y="303"/>
                    <a:pt x="224" y="303"/>
                    <a:pt x="217" y="312"/>
                  </a:cubicBezTo>
                  <a:cubicBezTo>
                    <a:pt x="211" y="320"/>
                    <a:pt x="210" y="331"/>
                    <a:pt x="207" y="341"/>
                  </a:cubicBezTo>
                  <a:cubicBezTo>
                    <a:pt x="210" y="357"/>
                    <a:pt x="203" y="381"/>
                    <a:pt x="217" y="390"/>
                  </a:cubicBezTo>
                  <a:cubicBezTo>
                    <a:pt x="229" y="398"/>
                    <a:pt x="242" y="374"/>
                    <a:pt x="256" y="371"/>
                  </a:cubicBezTo>
                  <a:cubicBezTo>
                    <a:pt x="295" y="361"/>
                    <a:pt x="374" y="351"/>
                    <a:pt x="374" y="351"/>
                  </a:cubicBezTo>
                </a:path>
              </a:pathLst>
            </a:custGeom>
            <a:blipFill dpi="0" rotWithShape="0">
              <a:blip r:embed="rId3" cstate="print"/>
              <a:srcRect/>
              <a:tile tx="0" ty="0" sx="100000" sy="100000" flip="none" algn="tl"/>
            </a:blipFill>
            <a:ln w="9525">
              <a:noFill/>
              <a:round/>
            </a:ln>
          </p:spPr>
          <p:txBody>
            <a:bodyPr wrap="none" anchor="ctr"/>
            <a:lstStyle/>
            <a:p>
              <a:endParaRPr lang="zh-CN" altLang="en-US">
                <a:latin typeface="黑体" panose="02010609060101010101" charset="-122"/>
                <a:ea typeface="黑体" panose="02010609060101010101" charset="-122"/>
              </a:endParaRPr>
            </a:p>
          </p:txBody>
        </p:sp>
        <p:sp>
          <p:nvSpPr>
            <p:cNvPr id="16" name="Freeform 19" descr="编织物"/>
            <p:cNvSpPr/>
            <p:nvPr/>
          </p:nvSpPr>
          <p:spPr bwMode="auto">
            <a:xfrm>
              <a:off x="2169" y="1248"/>
              <a:ext cx="380" cy="464"/>
            </a:xfrm>
            <a:custGeom>
              <a:avLst/>
              <a:gdLst>
                <a:gd name="T0" fmla="*/ 369 w 380"/>
                <a:gd name="T1" fmla="*/ 449 h 464"/>
                <a:gd name="T2" fmla="*/ 261 w 380"/>
                <a:gd name="T3" fmla="*/ 429 h 464"/>
                <a:gd name="T4" fmla="*/ 251 w 380"/>
                <a:gd name="T5" fmla="*/ 400 h 464"/>
                <a:gd name="T6" fmla="*/ 221 w 380"/>
                <a:gd name="T7" fmla="*/ 380 h 464"/>
                <a:gd name="T8" fmla="*/ 182 w 380"/>
                <a:gd name="T9" fmla="*/ 341 h 464"/>
                <a:gd name="T10" fmla="*/ 162 w 380"/>
                <a:gd name="T11" fmla="*/ 311 h 464"/>
                <a:gd name="T12" fmla="*/ 182 w 380"/>
                <a:gd name="T13" fmla="*/ 282 h 464"/>
                <a:gd name="T14" fmla="*/ 93 w 380"/>
                <a:gd name="T15" fmla="*/ 223 h 464"/>
                <a:gd name="T16" fmla="*/ 34 w 380"/>
                <a:gd name="T17" fmla="*/ 184 h 464"/>
                <a:gd name="T18" fmla="*/ 5 w 380"/>
                <a:gd name="T19" fmla="*/ 164 h 464"/>
                <a:gd name="T20" fmla="*/ 54 w 380"/>
                <a:gd name="T21" fmla="*/ 56 h 464"/>
                <a:gd name="T22" fmla="*/ 103 w 380"/>
                <a:gd name="T23" fmla="*/ 16 h 464"/>
                <a:gd name="T24" fmla="*/ 113 w 380"/>
                <a:gd name="T25" fmla="*/ 56 h 464"/>
                <a:gd name="T26" fmla="*/ 212 w 380"/>
                <a:gd name="T27" fmla="*/ 115 h 464"/>
                <a:gd name="T28" fmla="*/ 300 w 380"/>
                <a:gd name="T29" fmla="*/ 252 h 464"/>
                <a:gd name="T30" fmla="*/ 338 w 380"/>
                <a:gd name="T31" fmla="*/ 306 h 464"/>
                <a:gd name="T32" fmla="*/ 364 w 380"/>
                <a:gd name="T33" fmla="*/ 345 h 464"/>
                <a:gd name="T34" fmla="*/ 374 w 380"/>
                <a:gd name="T35" fmla="*/ 397 h 464"/>
                <a:gd name="T36" fmla="*/ 379 w 380"/>
                <a:gd name="T37" fmla="*/ 459 h 464"/>
                <a:gd name="T38" fmla="*/ 369 w 380"/>
                <a:gd name="T39" fmla="*/ 449 h 4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0"/>
                <a:gd name="T61" fmla="*/ 0 h 464"/>
                <a:gd name="T62" fmla="*/ 380 w 380"/>
                <a:gd name="T63" fmla="*/ 464 h 4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0" h="464">
                  <a:moveTo>
                    <a:pt x="369" y="449"/>
                  </a:moveTo>
                  <a:cubicBezTo>
                    <a:pt x="333" y="442"/>
                    <a:pt x="295" y="443"/>
                    <a:pt x="261" y="429"/>
                  </a:cubicBezTo>
                  <a:cubicBezTo>
                    <a:pt x="252" y="425"/>
                    <a:pt x="257" y="408"/>
                    <a:pt x="251" y="400"/>
                  </a:cubicBezTo>
                  <a:cubicBezTo>
                    <a:pt x="243" y="391"/>
                    <a:pt x="231" y="387"/>
                    <a:pt x="221" y="380"/>
                  </a:cubicBezTo>
                  <a:cubicBezTo>
                    <a:pt x="202" y="317"/>
                    <a:pt x="229" y="379"/>
                    <a:pt x="182" y="341"/>
                  </a:cubicBezTo>
                  <a:cubicBezTo>
                    <a:pt x="173" y="333"/>
                    <a:pt x="169" y="321"/>
                    <a:pt x="162" y="311"/>
                  </a:cubicBezTo>
                  <a:cubicBezTo>
                    <a:pt x="169" y="301"/>
                    <a:pt x="182" y="294"/>
                    <a:pt x="182" y="282"/>
                  </a:cubicBezTo>
                  <a:cubicBezTo>
                    <a:pt x="182" y="244"/>
                    <a:pt x="118" y="231"/>
                    <a:pt x="93" y="223"/>
                  </a:cubicBezTo>
                  <a:cubicBezTo>
                    <a:pt x="73" y="210"/>
                    <a:pt x="54" y="197"/>
                    <a:pt x="34" y="184"/>
                  </a:cubicBezTo>
                  <a:cubicBezTo>
                    <a:pt x="24" y="177"/>
                    <a:pt x="5" y="164"/>
                    <a:pt x="5" y="164"/>
                  </a:cubicBezTo>
                  <a:cubicBezTo>
                    <a:pt x="13" y="108"/>
                    <a:pt x="0" y="73"/>
                    <a:pt x="54" y="56"/>
                  </a:cubicBezTo>
                  <a:cubicBezTo>
                    <a:pt x="56" y="52"/>
                    <a:pt x="82" y="0"/>
                    <a:pt x="103" y="16"/>
                  </a:cubicBezTo>
                  <a:cubicBezTo>
                    <a:pt x="114" y="24"/>
                    <a:pt x="106" y="44"/>
                    <a:pt x="113" y="56"/>
                  </a:cubicBezTo>
                  <a:cubicBezTo>
                    <a:pt x="134" y="92"/>
                    <a:pt x="176" y="106"/>
                    <a:pt x="212" y="115"/>
                  </a:cubicBezTo>
                  <a:cubicBezTo>
                    <a:pt x="266" y="151"/>
                    <a:pt x="266" y="202"/>
                    <a:pt x="300" y="252"/>
                  </a:cubicBezTo>
                  <a:cubicBezTo>
                    <a:pt x="319" y="286"/>
                    <a:pt x="325" y="272"/>
                    <a:pt x="338" y="306"/>
                  </a:cubicBezTo>
                  <a:cubicBezTo>
                    <a:pt x="349" y="322"/>
                    <a:pt x="358" y="330"/>
                    <a:pt x="364" y="345"/>
                  </a:cubicBezTo>
                  <a:cubicBezTo>
                    <a:pt x="370" y="360"/>
                    <a:pt x="372" y="378"/>
                    <a:pt x="374" y="397"/>
                  </a:cubicBezTo>
                  <a:cubicBezTo>
                    <a:pt x="376" y="416"/>
                    <a:pt x="380" y="450"/>
                    <a:pt x="379" y="459"/>
                  </a:cubicBezTo>
                  <a:cubicBezTo>
                    <a:pt x="379" y="464"/>
                    <a:pt x="372" y="452"/>
                    <a:pt x="369" y="449"/>
                  </a:cubicBezTo>
                  <a:close/>
                </a:path>
              </a:pathLst>
            </a:custGeom>
            <a:blipFill dpi="0" rotWithShape="0">
              <a:blip r:embed="rId3" cstate="print"/>
              <a:srcRect/>
              <a:tile tx="0" ty="0" sx="100000" sy="100000" flip="none" algn="tl"/>
            </a:blipFill>
            <a:ln w="9525">
              <a:noFill/>
              <a:round/>
            </a:ln>
          </p:spPr>
          <p:txBody>
            <a:bodyPr wrap="none" anchor="ctr"/>
            <a:lstStyle/>
            <a:p>
              <a:endParaRPr lang="zh-CN" altLang="en-US">
                <a:latin typeface="黑体" panose="02010609060101010101" charset="-122"/>
                <a:ea typeface="黑体" panose="02010609060101010101" charset="-122"/>
              </a:endParaRPr>
            </a:p>
          </p:txBody>
        </p:sp>
      </p:grpSp>
      <p:grpSp>
        <p:nvGrpSpPr>
          <p:cNvPr id="17" name="Group 75"/>
          <p:cNvGrpSpPr/>
          <p:nvPr/>
        </p:nvGrpSpPr>
        <p:grpSpPr bwMode="auto">
          <a:xfrm>
            <a:off x="3946528" y="57151"/>
            <a:ext cx="1673225" cy="2111375"/>
            <a:chOff x="1881" y="36"/>
            <a:chExt cx="1054" cy="1330"/>
          </a:xfrm>
        </p:grpSpPr>
        <p:sp>
          <p:nvSpPr>
            <p:cNvPr id="18" name="Freeform 20" descr="编织物"/>
            <p:cNvSpPr/>
            <p:nvPr/>
          </p:nvSpPr>
          <p:spPr bwMode="auto">
            <a:xfrm>
              <a:off x="1938" y="738"/>
              <a:ext cx="864" cy="628"/>
            </a:xfrm>
            <a:custGeom>
              <a:avLst/>
              <a:gdLst>
                <a:gd name="T0" fmla="*/ 289 w 864"/>
                <a:gd name="T1" fmla="*/ 613 h 628"/>
                <a:gd name="T2" fmla="*/ 190 w 864"/>
                <a:gd name="T3" fmla="*/ 603 h 628"/>
                <a:gd name="T4" fmla="*/ 202 w 864"/>
                <a:gd name="T5" fmla="*/ 548 h 628"/>
                <a:gd name="T6" fmla="*/ 195 w 864"/>
                <a:gd name="T7" fmla="*/ 470 h 628"/>
                <a:gd name="T8" fmla="*/ 145 w 864"/>
                <a:gd name="T9" fmla="*/ 460 h 628"/>
                <a:gd name="T10" fmla="*/ 37 w 864"/>
                <a:gd name="T11" fmla="*/ 451 h 628"/>
                <a:gd name="T12" fmla="*/ 28 w 864"/>
                <a:gd name="T13" fmla="*/ 321 h 628"/>
                <a:gd name="T14" fmla="*/ 127 w 864"/>
                <a:gd name="T15" fmla="*/ 158 h 628"/>
                <a:gd name="T16" fmla="*/ 190 w 864"/>
                <a:gd name="T17" fmla="*/ 104 h 628"/>
                <a:gd name="T18" fmla="*/ 315 w 864"/>
                <a:gd name="T19" fmla="*/ 147 h 628"/>
                <a:gd name="T20" fmla="*/ 452 w 864"/>
                <a:gd name="T21" fmla="*/ 61 h 628"/>
                <a:gd name="T22" fmla="*/ 601 w 864"/>
                <a:gd name="T23" fmla="*/ 28 h 628"/>
                <a:gd name="T24" fmla="*/ 676 w 864"/>
                <a:gd name="T25" fmla="*/ 87 h 628"/>
                <a:gd name="T26" fmla="*/ 775 w 864"/>
                <a:gd name="T27" fmla="*/ 67 h 628"/>
                <a:gd name="T28" fmla="*/ 864 w 864"/>
                <a:gd name="T29" fmla="*/ 93 h 628"/>
                <a:gd name="T30" fmla="*/ 802 w 864"/>
                <a:gd name="T31" fmla="*/ 169 h 628"/>
                <a:gd name="T32" fmla="*/ 764 w 864"/>
                <a:gd name="T33" fmla="*/ 158 h 628"/>
                <a:gd name="T34" fmla="*/ 689 w 864"/>
                <a:gd name="T35" fmla="*/ 212 h 628"/>
                <a:gd name="T36" fmla="*/ 635 w 864"/>
                <a:gd name="T37" fmla="*/ 252 h 628"/>
                <a:gd name="T38" fmla="*/ 539 w 864"/>
                <a:gd name="T39" fmla="*/ 343 h 628"/>
                <a:gd name="T40" fmla="*/ 502 w 864"/>
                <a:gd name="T41" fmla="*/ 332 h 628"/>
                <a:gd name="T42" fmla="*/ 464 w 864"/>
                <a:gd name="T43" fmla="*/ 299 h 628"/>
                <a:gd name="T44" fmla="*/ 452 w 864"/>
                <a:gd name="T45" fmla="*/ 343 h 628"/>
                <a:gd name="T46" fmla="*/ 439 w 864"/>
                <a:gd name="T47" fmla="*/ 375 h 628"/>
                <a:gd name="T48" fmla="*/ 366 w 864"/>
                <a:gd name="T49" fmla="*/ 449 h 628"/>
                <a:gd name="T50" fmla="*/ 342 w 864"/>
                <a:gd name="T51" fmla="*/ 490 h 628"/>
                <a:gd name="T52" fmla="*/ 313 w 864"/>
                <a:gd name="T53" fmla="*/ 559 h 628"/>
                <a:gd name="T54" fmla="*/ 178 w 864"/>
                <a:gd name="T55" fmla="*/ 624 h 628"/>
                <a:gd name="T56" fmla="*/ 127 w 864"/>
                <a:gd name="T57" fmla="*/ 603 h 6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4"/>
                <a:gd name="T88" fmla="*/ 0 h 628"/>
                <a:gd name="T89" fmla="*/ 864 w 864"/>
                <a:gd name="T90" fmla="*/ 628 h 6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4" h="628">
                  <a:moveTo>
                    <a:pt x="289" y="613"/>
                  </a:moveTo>
                  <a:cubicBezTo>
                    <a:pt x="256" y="610"/>
                    <a:pt x="216" y="622"/>
                    <a:pt x="190" y="603"/>
                  </a:cubicBezTo>
                  <a:cubicBezTo>
                    <a:pt x="174" y="591"/>
                    <a:pt x="199" y="567"/>
                    <a:pt x="202" y="548"/>
                  </a:cubicBezTo>
                  <a:cubicBezTo>
                    <a:pt x="235" y="340"/>
                    <a:pt x="165" y="628"/>
                    <a:pt x="195" y="470"/>
                  </a:cubicBezTo>
                  <a:cubicBezTo>
                    <a:pt x="192" y="443"/>
                    <a:pt x="171" y="463"/>
                    <a:pt x="145" y="460"/>
                  </a:cubicBezTo>
                  <a:cubicBezTo>
                    <a:pt x="119" y="457"/>
                    <a:pt x="56" y="474"/>
                    <a:pt x="37" y="451"/>
                  </a:cubicBezTo>
                  <a:cubicBezTo>
                    <a:pt x="18" y="428"/>
                    <a:pt x="13" y="370"/>
                    <a:pt x="28" y="321"/>
                  </a:cubicBezTo>
                  <a:cubicBezTo>
                    <a:pt x="0" y="247"/>
                    <a:pt x="70" y="207"/>
                    <a:pt x="127" y="158"/>
                  </a:cubicBezTo>
                  <a:cubicBezTo>
                    <a:pt x="207" y="88"/>
                    <a:pt x="93" y="160"/>
                    <a:pt x="190" y="104"/>
                  </a:cubicBezTo>
                  <a:cubicBezTo>
                    <a:pt x="236" y="117"/>
                    <a:pt x="266" y="137"/>
                    <a:pt x="315" y="147"/>
                  </a:cubicBezTo>
                  <a:cubicBezTo>
                    <a:pt x="387" y="127"/>
                    <a:pt x="395" y="94"/>
                    <a:pt x="452" y="61"/>
                  </a:cubicBezTo>
                  <a:cubicBezTo>
                    <a:pt x="499" y="0"/>
                    <a:pt x="521" y="15"/>
                    <a:pt x="601" y="28"/>
                  </a:cubicBezTo>
                  <a:lnTo>
                    <a:pt x="676" y="87"/>
                  </a:lnTo>
                  <a:lnTo>
                    <a:pt x="775" y="67"/>
                  </a:lnTo>
                  <a:cubicBezTo>
                    <a:pt x="806" y="68"/>
                    <a:pt x="860" y="76"/>
                    <a:pt x="864" y="93"/>
                  </a:cubicBezTo>
                  <a:cubicBezTo>
                    <a:pt x="835" y="169"/>
                    <a:pt x="864" y="150"/>
                    <a:pt x="802" y="169"/>
                  </a:cubicBezTo>
                  <a:cubicBezTo>
                    <a:pt x="789" y="165"/>
                    <a:pt x="776" y="155"/>
                    <a:pt x="764" y="158"/>
                  </a:cubicBezTo>
                  <a:cubicBezTo>
                    <a:pt x="742" y="161"/>
                    <a:pt x="703" y="203"/>
                    <a:pt x="689" y="212"/>
                  </a:cubicBezTo>
                  <a:cubicBezTo>
                    <a:pt x="674" y="220"/>
                    <a:pt x="676" y="242"/>
                    <a:pt x="635" y="252"/>
                  </a:cubicBezTo>
                  <a:cubicBezTo>
                    <a:pt x="572" y="333"/>
                    <a:pt x="610" y="280"/>
                    <a:pt x="539" y="343"/>
                  </a:cubicBezTo>
                  <a:cubicBezTo>
                    <a:pt x="527" y="340"/>
                    <a:pt x="513" y="338"/>
                    <a:pt x="502" y="332"/>
                  </a:cubicBezTo>
                  <a:cubicBezTo>
                    <a:pt x="487" y="323"/>
                    <a:pt x="482" y="295"/>
                    <a:pt x="464" y="299"/>
                  </a:cubicBezTo>
                  <a:cubicBezTo>
                    <a:pt x="448" y="302"/>
                    <a:pt x="457" y="329"/>
                    <a:pt x="452" y="343"/>
                  </a:cubicBezTo>
                  <a:cubicBezTo>
                    <a:pt x="448" y="354"/>
                    <a:pt x="443" y="364"/>
                    <a:pt x="439" y="375"/>
                  </a:cubicBezTo>
                  <a:cubicBezTo>
                    <a:pt x="468" y="450"/>
                    <a:pt x="430" y="430"/>
                    <a:pt x="366" y="449"/>
                  </a:cubicBezTo>
                  <a:cubicBezTo>
                    <a:pt x="356" y="511"/>
                    <a:pt x="351" y="472"/>
                    <a:pt x="342" y="490"/>
                  </a:cubicBezTo>
                  <a:cubicBezTo>
                    <a:pt x="333" y="508"/>
                    <a:pt x="340" y="537"/>
                    <a:pt x="313" y="559"/>
                  </a:cubicBezTo>
                  <a:cubicBezTo>
                    <a:pt x="286" y="581"/>
                    <a:pt x="209" y="617"/>
                    <a:pt x="178" y="624"/>
                  </a:cubicBezTo>
                  <a:cubicBezTo>
                    <a:pt x="161" y="617"/>
                    <a:pt x="127" y="603"/>
                    <a:pt x="127" y="603"/>
                  </a:cubicBezTo>
                </a:path>
              </a:pathLst>
            </a:custGeom>
            <a:blipFill dpi="0" rotWithShape="0">
              <a:blip r:embed="rId3" cstate="print"/>
              <a:srcRect/>
              <a:tile tx="0" ty="0" sx="100000" sy="100000" flip="none" algn="tl"/>
            </a:blipFill>
            <a:ln w="9525">
              <a:noFill/>
              <a:round/>
            </a:ln>
          </p:spPr>
          <p:txBody>
            <a:bodyPr wrap="none" anchor="ctr"/>
            <a:lstStyle/>
            <a:p>
              <a:endParaRPr lang="zh-CN" altLang="en-US">
                <a:latin typeface="黑体" panose="02010609060101010101" charset="-122"/>
                <a:ea typeface="黑体" panose="02010609060101010101" charset="-122"/>
              </a:endParaRPr>
            </a:p>
          </p:txBody>
        </p:sp>
        <p:sp>
          <p:nvSpPr>
            <p:cNvPr id="19" name="Freeform 21" descr="编织物"/>
            <p:cNvSpPr/>
            <p:nvPr/>
          </p:nvSpPr>
          <p:spPr bwMode="auto">
            <a:xfrm>
              <a:off x="1881" y="258"/>
              <a:ext cx="532" cy="549"/>
            </a:xfrm>
            <a:custGeom>
              <a:avLst/>
              <a:gdLst>
                <a:gd name="T0" fmla="*/ 207 w 532"/>
                <a:gd name="T1" fmla="*/ 521 h 549"/>
                <a:gd name="T2" fmla="*/ 36 w 532"/>
                <a:gd name="T3" fmla="*/ 498 h 549"/>
                <a:gd name="T4" fmla="*/ 4 w 532"/>
                <a:gd name="T5" fmla="*/ 468 h 549"/>
                <a:gd name="T6" fmla="*/ 51 w 532"/>
                <a:gd name="T7" fmla="*/ 201 h 549"/>
                <a:gd name="T8" fmla="*/ 76 w 532"/>
                <a:gd name="T9" fmla="*/ 27 h 549"/>
                <a:gd name="T10" fmla="*/ 148 w 532"/>
                <a:gd name="T11" fmla="*/ 14 h 549"/>
                <a:gd name="T12" fmla="*/ 184 w 532"/>
                <a:gd name="T13" fmla="*/ 27 h 549"/>
                <a:gd name="T14" fmla="*/ 244 w 532"/>
                <a:gd name="T15" fmla="*/ 107 h 549"/>
                <a:gd name="T16" fmla="*/ 304 w 532"/>
                <a:gd name="T17" fmla="*/ 0 h 549"/>
                <a:gd name="T18" fmla="*/ 460 w 532"/>
                <a:gd name="T19" fmla="*/ 27 h 549"/>
                <a:gd name="T20" fmla="*/ 472 w 532"/>
                <a:gd name="T21" fmla="*/ 121 h 549"/>
                <a:gd name="T22" fmla="*/ 300 w 532"/>
                <a:gd name="T23" fmla="*/ 319 h 549"/>
                <a:gd name="T24" fmla="*/ 269 w 532"/>
                <a:gd name="T25" fmla="*/ 288 h 549"/>
                <a:gd name="T26" fmla="*/ 195 w 532"/>
                <a:gd name="T27" fmla="*/ 281 h 549"/>
                <a:gd name="T28" fmla="*/ 220 w 532"/>
                <a:gd name="T29" fmla="*/ 493 h 549"/>
                <a:gd name="T30" fmla="*/ 207 w 532"/>
                <a:gd name="T31" fmla="*/ 521 h 5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2"/>
                <a:gd name="T49" fmla="*/ 0 h 549"/>
                <a:gd name="T50" fmla="*/ 532 w 532"/>
                <a:gd name="T51" fmla="*/ 549 h 5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2" h="549">
                  <a:moveTo>
                    <a:pt x="207" y="521"/>
                  </a:moveTo>
                  <a:cubicBezTo>
                    <a:pt x="144" y="516"/>
                    <a:pt x="98" y="514"/>
                    <a:pt x="36" y="498"/>
                  </a:cubicBezTo>
                  <a:cubicBezTo>
                    <a:pt x="24" y="495"/>
                    <a:pt x="4" y="481"/>
                    <a:pt x="4" y="468"/>
                  </a:cubicBezTo>
                  <a:cubicBezTo>
                    <a:pt x="4" y="342"/>
                    <a:pt x="0" y="290"/>
                    <a:pt x="51" y="201"/>
                  </a:cubicBezTo>
                  <a:cubicBezTo>
                    <a:pt x="35" y="142"/>
                    <a:pt x="0" y="56"/>
                    <a:pt x="76" y="27"/>
                  </a:cubicBezTo>
                  <a:cubicBezTo>
                    <a:pt x="99" y="19"/>
                    <a:pt x="123" y="18"/>
                    <a:pt x="148" y="14"/>
                  </a:cubicBezTo>
                  <a:cubicBezTo>
                    <a:pt x="160" y="18"/>
                    <a:pt x="178" y="15"/>
                    <a:pt x="184" y="27"/>
                  </a:cubicBezTo>
                  <a:cubicBezTo>
                    <a:pt x="229" y="130"/>
                    <a:pt x="149" y="134"/>
                    <a:pt x="244" y="107"/>
                  </a:cubicBezTo>
                  <a:cubicBezTo>
                    <a:pt x="262" y="46"/>
                    <a:pt x="254" y="38"/>
                    <a:pt x="304" y="0"/>
                  </a:cubicBezTo>
                  <a:cubicBezTo>
                    <a:pt x="372" y="52"/>
                    <a:pt x="387" y="0"/>
                    <a:pt x="460" y="27"/>
                  </a:cubicBezTo>
                  <a:cubicBezTo>
                    <a:pt x="511" y="66"/>
                    <a:pt x="532" y="76"/>
                    <a:pt x="472" y="121"/>
                  </a:cubicBezTo>
                  <a:cubicBezTo>
                    <a:pt x="448" y="159"/>
                    <a:pt x="334" y="291"/>
                    <a:pt x="300" y="319"/>
                  </a:cubicBezTo>
                  <a:cubicBezTo>
                    <a:pt x="266" y="347"/>
                    <a:pt x="286" y="294"/>
                    <a:pt x="269" y="288"/>
                  </a:cubicBezTo>
                  <a:cubicBezTo>
                    <a:pt x="252" y="282"/>
                    <a:pt x="203" y="247"/>
                    <a:pt x="195" y="281"/>
                  </a:cubicBezTo>
                  <a:cubicBezTo>
                    <a:pt x="155" y="352"/>
                    <a:pt x="128" y="462"/>
                    <a:pt x="220" y="493"/>
                  </a:cubicBezTo>
                  <a:cubicBezTo>
                    <a:pt x="206" y="538"/>
                    <a:pt x="207" y="549"/>
                    <a:pt x="207" y="521"/>
                  </a:cubicBezTo>
                  <a:close/>
                </a:path>
              </a:pathLst>
            </a:custGeom>
            <a:blipFill dpi="0" rotWithShape="0">
              <a:blip r:embed="rId3" cstate="print"/>
              <a:srcRect/>
              <a:tile tx="0" ty="0" sx="100000" sy="100000" flip="none" algn="tl"/>
            </a:blipFill>
            <a:ln w="9525">
              <a:noFill/>
              <a:round/>
            </a:ln>
          </p:spPr>
          <p:txBody>
            <a:bodyPr wrap="none" anchor="ctr"/>
            <a:lstStyle/>
            <a:p>
              <a:endParaRPr lang="zh-CN" altLang="en-US">
                <a:latin typeface="黑体" panose="02010609060101010101" charset="-122"/>
                <a:ea typeface="黑体" panose="02010609060101010101" charset="-122"/>
              </a:endParaRPr>
            </a:p>
          </p:txBody>
        </p:sp>
        <p:sp>
          <p:nvSpPr>
            <p:cNvPr id="20" name="Freeform 22" descr="编织物"/>
            <p:cNvSpPr/>
            <p:nvPr/>
          </p:nvSpPr>
          <p:spPr bwMode="auto">
            <a:xfrm>
              <a:off x="2295" y="36"/>
              <a:ext cx="640" cy="585"/>
            </a:xfrm>
            <a:custGeom>
              <a:avLst/>
              <a:gdLst>
                <a:gd name="T0" fmla="*/ 11 w 640"/>
                <a:gd name="T1" fmla="*/ 339 h 585"/>
                <a:gd name="T2" fmla="*/ 50 w 640"/>
                <a:gd name="T3" fmla="*/ 271 h 585"/>
                <a:gd name="T4" fmla="*/ 80 w 640"/>
                <a:gd name="T5" fmla="*/ 172 h 585"/>
                <a:gd name="T6" fmla="*/ 109 w 640"/>
                <a:gd name="T7" fmla="*/ 143 h 585"/>
                <a:gd name="T8" fmla="*/ 178 w 640"/>
                <a:gd name="T9" fmla="*/ 74 h 585"/>
                <a:gd name="T10" fmla="*/ 345 w 640"/>
                <a:gd name="T11" fmla="*/ 94 h 585"/>
                <a:gd name="T12" fmla="*/ 365 w 640"/>
                <a:gd name="T13" fmla="*/ 25 h 585"/>
                <a:gd name="T14" fmla="*/ 424 w 640"/>
                <a:gd name="T15" fmla="*/ 5 h 585"/>
                <a:gd name="T16" fmla="*/ 473 w 640"/>
                <a:gd name="T17" fmla="*/ 15 h 585"/>
                <a:gd name="T18" fmla="*/ 453 w 640"/>
                <a:gd name="T19" fmla="*/ 74 h 585"/>
                <a:gd name="T20" fmla="*/ 522 w 640"/>
                <a:gd name="T21" fmla="*/ 182 h 585"/>
                <a:gd name="T22" fmla="*/ 562 w 640"/>
                <a:gd name="T23" fmla="*/ 172 h 585"/>
                <a:gd name="T24" fmla="*/ 601 w 640"/>
                <a:gd name="T25" fmla="*/ 123 h 585"/>
                <a:gd name="T26" fmla="*/ 640 w 640"/>
                <a:gd name="T27" fmla="*/ 310 h 585"/>
                <a:gd name="T28" fmla="*/ 522 w 640"/>
                <a:gd name="T29" fmla="*/ 359 h 585"/>
                <a:gd name="T30" fmla="*/ 365 w 640"/>
                <a:gd name="T31" fmla="*/ 467 h 585"/>
                <a:gd name="T32" fmla="*/ 306 w 640"/>
                <a:gd name="T33" fmla="*/ 566 h 585"/>
                <a:gd name="T34" fmla="*/ 237 w 640"/>
                <a:gd name="T35" fmla="*/ 585 h 585"/>
                <a:gd name="T36" fmla="*/ 208 w 640"/>
                <a:gd name="T37" fmla="*/ 576 h 585"/>
                <a:gd name="T38" fmla="*/ 247 w 640"/>
                <a:gd name="T39" fmla="*/ 526 h 585"/>
                <a:gd name="T40" fmla="*/ 276 w 640"/>
                <a:gd name="T41" fmla="*/ 467 h 585"/>
                <a:gd name="T42" fmla="*/ 237 w 640"/>
                <a:gd name="T43" fmla="*/ 379 h 585"/>
                <a:gd name="T44" fmla="*/ 267 w 640"/>
                <a:gd name="T45" fmla="*/ 359 h 585"/>
                <a:gd name="T46" fmla="*/ 326 w 640"/>
                <a:gd name="T47" fmla="*/ 300 h 585"/>
                <a:gd name="T48" fmla="*/ 276 w 640"/>
                <a:gd name="T49" fmla="*/ 192 h 585"/>
                <a:gd name="T50" fmla="*/ 188 w 640"/>
                <a:gd name="T51" fmla="*/ 202 h 585"/>
                <a:gd name="T52" fmla="*/ 129 w 640"/>
                <a:gd name="T53" fmla="*/ 290 h 585"/>
                <a:gd name="T54" fmla="*/ 11 w 640"/>
                <a:gd name="T55" fmla="*/ 339 h 5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0"/>
                <a:gd name="T85" fmla="*/ 0 h 585"/>
                <a:gd name="T86" fmla="*/ 640 w 640"/>
                <a:gd name="T87" fmla="*/ 585 h 5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0" h="585">
                  <a:moveTo>
                    <a:pt x="11" y="339"/>
                  </a:moveTo>
                  <a:cubicBezTo>
                    <a:pt x="34" y="229"/>
                    <a:pt x="0" y="334"/>
                    <a:pt x="50" y="271"/>
                  </a:cubicBezTo>
                  <a:cubicBezTo>
                    <a:pt x="71" y="245"/>
                    <a:pt x="62" y="200"/>
                    <a:pt x="80" y="172"/>
                  </a:cubicBezTo>
                  <a:cubicBezTo>
                    <a:pt x="88" y="161"/>
                    <a:pt x="99" y="153"/>
                    <a:pt x="109" y="143"/>
                  </a:cubicBezTo>
                  <a:cubicBezTo>
                    <a:pt x="126" y="92"/>
                    <a:pt x="125" y="88"/>
                    <a:pt x="178" y="74"/>
                  </a:cubicBezTo>
                  <a:cubicBezTo>
                    <a:pt x="312" y="107"/>
                    <a:pt x="256" y="110"/>
                    <a:pt x="345" y="94"/>
                  </a:cubicBezTo>
                  <a:cubicBezTo>
                    <a:pt x="347" y="85"/>
                    <a:pt x="360" y="28"/>
                    <a:pt x="365" y="25"/>
                  </a:cubicBezTo>
                  <a:cubicBezTo>
                    <a:pt x="382" y="13"/>
                    <a:pt x="424" y="5"/>
                    <a:pt x="424" y="5"/>
                  </a:cubicBezTo>
                  <a:cubicBezTo>
                    <a:pt x="440" y="8"/>
                    <a:pt x="467" y="0"/>
                    <a:pt x="473" y="15"/>
                  </a:cubicBezTo>
                  <a:cubicBezTo>
                    <a:pt x="481" y="34"/>
                    <a:pt x="453" y="74"/>
                    <a:pt x="453" y="74"/>
                  </a:cubicBezTo>
                  <a:cubicBezTo>
                    <a:pt x="472" y="129"/>
                    <a:pt x="475" y="149"/>
                    <a:pt x="522" y="182"/>
                  </a:cubicBezTo>
                  <a:cubicBezTo>
                    <a:pt x="535" y="179"/>
                    <a:pt x="554" y="183"/>
                    <a:pt x="562" y="172"/>
                  </a:cubicBezTo>
                  <a:cubicBezTo>
                    <a:pt x="604" y="113"/>
                    <a:pt x="536" y="101"/>
                    <a:pt x="601" y="123"/>
                  </a:cubicBezTo>
                  <a:cubicBezTo>
                    <a:pt x="639" y="180"/>
                    <a:pt x="619" y="246"/>
                    <a:pt x="640" y="310"/>
                  </a:cubicBezTo>
                  <a:cubicBezTo>
                    <a:pt x="622" y="363"/>
                    <a:pt x="576" y="351"/>
                    <a:pt x="522" y="359"/>
                  </a:cubicBezTo>
                  <a:cubicBezTo>
                    <a:pt x="463" y="379"/>
                    <a:pt x="409" y="423"/>
                    <a:pt x="365" y="467"/>
                  </a:cubicBezTo>
                  <a:cubicBezTo>
                    <a:pt x="357" y="492"/>
                    <a:pt x="327" y="552"/>
                    <a:pt x="306" y="566"/>
                  </a:cubicBezTo>
                  <a:cubicBezTo>
                    <a:pt x="286" y="579"/>
                    <a:pt x="260" y="578"/>
                    <a:pt x="237" y="585"/>
                  </a:cubicBezTo>
                  <a:cubicBezTo>
                    <a:pt x="227" y="582"/>
                    <a:pt x="212" y="585"/>
                    <a:pt x="208" y="576"/>
                  </a:cubicBezTo>
                  <a:cubicBezTo>
                    <a:pt x="191" y="535"/>
                    <a:pt x="226" y="533"/>
                    <a:pt x="247" y="526"/>
                  </a:cubicBezTo>
                  <a:cubicBezTo>
                    <a:pt x="254" y="505"/>
                    <a:pt x="272" y="489"/>
                    <a:pt x="276" y="467"/>
                  </a:cubicBezTo>
                  <a:cubicBezTo>
                    <a:pt x="280" y="442"/>
                    <a:pt x="245" y="403"/>
                    <a:pt x="237" y="379"/>
                  </a:cubicBezTo>
                  <a:cubicBezTo>
                    <a:pt x="247" y="372"/>
                    <a:pt x="258" y="367"/>
                    <a:pt x="267" y="359"/>
                  </a:cubicBezTo>
                  <a:cubicBezTo>
                    <a:pt x="288" y="341"/>
                    <a:pt x="326" y="300"/>
                    <a:pt x="326" y="300"/>
                  </a:cubicBezTo>
                  <a:cubicBezTo>
                    <a:pt x="342" y="248"/>
                    <a:pt x="319" y="221"/>
                    <a:pt x="276" y="192"/>
                  </a:cubicBezTo>
                  <a:cubicBezTo>
                    <a:pt x="247" y="195"/>
                    <a:pt x="214" y="188"/>
                    <a:pt x="188" y="202"/>
                  </a:cubicBezTo>
                  <a:cubicBezTo>
                    <a:pt x="157" y="219"/>
                    <a:pt x="163" y="279"/>
                    <a:pt x="129" y="290"/>
                  </a:cubicBezTo>
                  <a:cubicBezTo>
                    <a:pt x="88" y="304"/>
                    <a:pt x="11" y="288"/>
                    <a:pt x="11" y="339"/>
                  </a:cubicBezTo>
                  <a:close/>
                </a:path>
              </a:pathLst>
            </a:custGeom>
            <a:blipFill dpi="0" rotWithShape="0">
              <a:blip r:embed="rId3" cstate="print"/>
              <a:srcRect/>
              <a:tile tx="0" ty="0" sx="100000" sy="100000" flip="none" algn="tl"/>
            </a:blipFill>
            <a:ln w="9525">
              <a:noFill/>
              <a:round/>
            </a:ln>
          </p:spPr>
          <p:txBody>
            <a:bodyPr wrap="none" anchor="ctr"/>
            <a:lstStyle/>
            <a:p>
              <a:endParaRPr lang="zh-CN" altLang="en-US">
                <a:latin typeface="黑体" panose="02010609060101010101" charset="-122"/>
                <a:ea typeface="黑体" panose="02010609060101010101" charset="-122"/>
              </a:endParaRPr>
            </a:p>
          </p:txBody>
        </p:sp>
      </p:grpSp>
      <p:sp>
        <p:nvSpPr>
          <p:cNvPr id="21" name="Freeform 23"/>
          <p:cNvSpPr/>
          <p:nvPr/>
        </p:nvSpPr>
        <p:spPr bwMode="auto">
          <a:xfrm>
            <a:off x="4184651" y="2744789"/>
            <a:ext cx="890588" cy="474663"/>
          </a:xfrm>
          <a:custGeom>
            <a:avLst/>
            <a:gdLst>
              <a:gd name="T0" fmla="*/ 2147483647 w 561"/>
              <a:gd name="T1" fmla="*/ 2147483647 h 299"/>
              <a:gd name="T2" fmla="*/ 2147483647 w 561"/>
              <a:gd name="T3" fmla="*/ 2147483647 h 299"/>
              <a:gd name="T4" fmla="*/ 2147483647 w 561"/>
              <a:gd name="T5" fmla="*/ 2147483647 h 299"/>
              <a:gd name="T6" fmla="*/ 2147483647 w 561"/>
              <a:gd name="T7" fmla="*/ 2147483647 h 299"/>
              <a:gd name="T8" fmla="*/ 2147483647 w 561"/>
              <a:gd name="T9" fmla="*/ 2147483647 h 299"/>
              <a:gd name="T10" fmla="*/ 2147483647 w 561"/>
              <a:gd name="T11" fmla="*/ 2147483647 h 299"/>
              <a:gd name="T12" fmla="*/ 2147483647 w 561"/>
              <a:gd name="T13" fmla="*/ 2147483647 h 299"/>
              <a:gd name="T14" fmla="*/ 2147483647 w 561"/>
              <a:gd name="T15" fmla="*/ 2147483647 h 299"/>
              <a:gd name="T16" fmla="*/ 0 w 561"/>
              <a:gd name="T17" fmla="*/ 2147483647 h 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1"/>
              <a:gd name="T28" fmla="*/ 0 h 299"/>
              <a:gd name="T29" fmla="*/ 561 w 561"/>
              <a:gd name="T30" fmla="*/ 299 h 2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1" h="299">
                <a:moveTo>
                  <a:pt x="561" y="83"/>
                </a:moveTo>
                <a:cubicBezTo>
                  <a:pt x="541" y="70"/>
                  <a:pt x="522" y="56"/>
                  <a:pt x="502" y="43"/>
                </a:cubicBezTo>
                <a:cubicBezTo>
                  <a:pt x="501" y="42"/>
                  <a:pt x="400" y="71"/>
                  <a:pt x="393" y="73"/>
                </a:cubicBezTo>
                <a:cubicBezTo>
                  <a:pt x="347" y="0"/>
                  <a:pt x="324" y="26"/>
                  <a:pt x="226" y="34"/>
                </a:cubicBezTo>
                <a:cubicBezTo>
                  <a:pt x="216" y="44"/>
                  <a:pt x="208" y="55"/>
                  <a:pt x="197" y="63"/>
                </a:cubicBezTo>
                <a:cubicBezTo>
                  <a:pt x="188" y="69"/>
                  <a:pt x="174" y="66"/>
                  <a:pt x="167" y="73"/>
                </a:cubicBezTo>
                <a:cubicBezTo>
                  <a:pt x="54" y="186"/>
                  <a:pt x="166" y="89"/>
                  <a:pt x="118" y="162"/>
                </a:cubicBezTo>
                <a:cubicBezTo>
                  <a:pt x="99" y="191"/>
                  <a:pt x="68" y="222"/>
                  <a:pt x="39" y="240"/>
                </a:cubicBezTo>
                <a:cubicBezTo>
                  <a:pt x="30" y="271"/>
                  <a:pt x="37" y="299"/>
                  <a:pt x="0" y="299"/>
                </a:cubicBezTo>
              </a:path>
            </a:pathLst>
          </a:custGeom>
          <a:noFill/>
          <a:ln w="76200">
            <a:solidFill>
              <a:srgbClr val="0000FF"/>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22" name="Freeform 24"/>
          <p:cNvSpPr/>
          <p:nvPr/>
        </p:nvSpPr>
        <p:spPr bwMode="auto">
          <a:xfrm>
            <a:off x="2435226" y="3128965"/>
            <a:ext cx="1779588" cy="522287"/>
          </a:xfrm>
          <a:custGeom>
            <a:avLst/>
            <a:gdLst>
              <a:gd name="T0" fmla="*/ 2147483647 w 1121"/>
              <a:gd name="T1" fmla="*/ 2147483647 h 329"/>
              <a:gd name="T2" fmla="*/ 2147483647 w 1121"/>
              <a:gd name="T3" fmla="*/ 2147483647 h 329"/>
              <a:gd name="T4" fmla="*/ 2147483647 w 1121"/>
              <a:gd name="T5" fmla="*/ 2147483647 h 329"/>
              <a:gd name="T6" fmla="*/ 2147483647 w 1121"/>
              <a:gd name="T7" fmla="*/ 2147483647 h 329"/>
              <a:gd name="T8" fmla="*/ 2147483647 w 1121"/>
              <a:gd name="T9" fmla="*/ 2147483647 h 329"/>
              <a:gd name="T10" fmla="*/ 2147483647 w 1121"/>
              <a:gd name="T11" fmla="*/ 2147483647 h 329"/>
              <a:gd name="T12" fmla="*/ 2147483647 w 1121"/>
              <a:gd name="T13" fmla="*/ 2147483647 h 329"/>
              <a:gd name="T14" fmla="*/ 2147483647 w 1121"/>
              <a:gd name="T15" fmla="*/ 2147483647 h 329"/>
              <a:gd name="T16" fmla="*/ 2147483647 w 1121"/>
              <a:gd name="T17" fmla="*/ 2147483647 h 329"/>
              <a:gd name="T18" fmla="*/ 2147483647 w 1121"/>
              <a:gd name="T19" fmla="*/ 2147483647 h 329"/>
              <a:gd name="T20" fmla="*/ 2147483647 w 1121"/>
              <a:gd name="T21" fmla="*/ 2147483647 h 329"/>
              <a:gd name="T22" fmla="*/ 2147483647 w 1121"/>
              <a:gd name="T23" fmla="*/ 2147483647 h 329"/>
              <a:gd name="T24" fmla="*/ 2147483647 w 1121"/>
              <a:gd name="T25" fmla="*/ 2147483647 h 329"/>
              <a:gd name="T26" fmla="*/ 2147483647 w 1121"/>
              <a:gd name="T27" fmla="*/ 2147483647 h 329"/>
              <a:gd name="T28" fmla="*/ 2147483647 w 1121"/>
              <a:gd name="T29" fmla="*/ 2147483647 h 329"/>
              <a:gd name="T30" fmla="*/ 2147483647 w 1121"/>
              <a:gd name="T31" fmla="*/ 2147483647 h 329"/>
              <a:gd name="T32" fmla="*/ 2147483647 w 1121"/>
              <a:gd name="T33" fmla="*/ 2147483647 h 329"/>
              <a:gd name="T34" fmla="*/ 2147483647 w 1121"/>
              <a:gd name="T35" fmla="*/ 2147483647 h 329"/>
              <a:gd name="T36" fmla="*/ 2147483647 w 1121"/>
              <a:gd name="T37" fmla="*/ 2147483647 h 329"/>
              <a:gd name="T38" fmla="*/ 0 w 1121"/>
              <a:gd name="T39" fmla="*/ 2147483647 h 3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1"/>
              <a:gd name="T61" fmla="*/ 0 h 329"/>
              <a:gd name="T62" fmla="*/ 1121 w 1121"/>
              <a:gd name="T63" fmla="*/ 329 h 3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1" h="329">
                <a:moveTo>
                  <a:pt x="1102" y="67"/>
                </a:moveTo>
                <a:cubicBezTo>
                  <a:pt x="1039" y="174"/>
                  <a:pt x="1121" y="0"/>
                  <a:pt x="1025" y="107"/>
                </a:cubicBezTo>
                <a:cubicBezTo>
                  <a:pt x="1009" y="126"/>
                  <a:pt x="1009" y="164"/>
                  <a:pt x="987" y="172"/>
                </a:cubicBezTo>
                <a:cubicBezTo>
                  <a:pt x="963" y="189"/>
                  <a:pt x="905" y="258"/>
                  <a:pt x="872" y="269"/>
                </a:cubicBezTo>
                <a:cubicBezTo>
                  <a:pt x="838" y="280"/>
                  <a:pt x="804" y="247"/>
                  <a:pt x="785" y="236"/>
                </a:cubicBezTo>
                <a:cubicBezTo>
                  <a:pt x="775" y="225"/>
                  <a:pt x="764" y="216"/>
                  <a:pt x="756" y="204"/>
                </a:cubicBezTo>
                <a:cubicBezTo>
                  <a:pt x="748" y="191"/>
                  <a:pt x="748" y="170"/>
                  <a:pt x="737" y="161"/>
                </a:cubicBezTo>
                <a:cubicBezTo>
                  <a:pt x="706" y="133"/>
                  <a:pt x="667" y="120"/>
                  <a:pt x="631" y="107"/>
                </a:cubicBezTo>
                <a:cubicBezTo>
                  <a:pt x="621" y="115"/>
                  <a:pt x="614" y="125"/>
                  <a:pt x="603" y="129"/>
                </a:cubicBezTo>
                <a:cubicBezTo>
                  <a:pt x="587" y="135"/>
                  <a:pt x="568" y="130"/>
                  <a:pt x="554" y="140"/>
                </a:cubicBezTo>
                <a:cubicBezTo>
                  <a:pt x="546" y="146"/>
                  <a:pt x="549" y="162"/>
                  <a:pt x="545" y="172"/>
                </a:cubicBezTo>
                <a:cubicBezTo>
                  <a:pt x="538" y="189"/>
                  <a:pt x="519" y="227"/>
                  <a:pt x="496" y="247"/>
                </a:cubicBezTo>
                <a:cubicBezTo>
                  <a:pt x="474" y="267"/>
                  <a:pt x="426" y="286"/>
                  <a:pt x="410" y="290"/>
                </a:cubicBezTo>
                <a:cubicBezTo>
                  <a:pt x="407" y="301"/>
                  <a:pt x="403" y="258"/>
                  <a:pt x="400" y="269"/>
                </a:cubicBezTo>
                <a:cubicBezTo>
                  <a:pt x="397" y="286"/>
                  <a:pt x="404" y="313"/>
                  <a:pt x="391" y="322"/>
                </a:cubicBezTo>
                <a:cubicBezTo>
                  <a:pt x="381" y="329"/>
                  <a:pt x="380" y="298"/>
                  <a:pt x="372" y="290"/>
                </a:cubicBezTo>
                <a:cubicBezTo>
                  <a:pt x="348" y="262"/>
                  <a:pt x="323" y="205"/>
                  <a:pt x="295" y="183"/>
                </a:cubicBezTo>
                <a:cubicBezTo>
                  <a:pt x="273" y="160"/>
                  <a:pt x="294" y="160"/>
                  <a:pt x="266" y="140"/>
                </a:cubicBezTo>
                <a:cubicBezTo>
                  <a:pt x="237" y="120"/>
                  <a:pt x="166" y="86"/>
                  <a:pt x="122" y="64"/>
                </a:cubicBezTo>
                <a:cubicBezTo>
                  <a:pt x="95" y="21"/>
                  <a:pt x="25" y="20"/>
                  <a:pt x="0" y="8"/>
                </a:cubicBezTo>
              </a:path>
            </a:pathLst>
          </a:custGeom>
          <a:noFill/>
          <a:ln w="57150">
            <a:solidFill>
              <a:srgbClr val="0000FF"/>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23" name="Freeform 25"/>
          <p:cNvSpPr/>
          <p:nvPr/>
        </p:nvSpPr>
        <p:spPr bwMode="auto">
          <a:xfrm>
            <a:off x="838200" y="3111501"/>
            <a:ext cx="1644651" cy="655639"/>
          </a:xfrm>
          <a:custGeom>
            <a:avLst/>
            <a:gdLst>
              <a:gd name="T0" fmla="*/ 2147483647 w 1036"/>
              <a:gd name="T1" fmla="*/ 2147483647 h 413"/>
              <a:gd name="T2" fmla="*/ 2147483647 w 1036"/>
              <a:gd name="T3" fmla="*/ 2147483647 h 413"/>
              <a:gd name="T4" fmla="*/ 2147483647 w 1036"/>
              <a:gd name="T5" fmla="*/ 0 h 413"/>
              <a:gd name="T6" fmla="*/ 2147483647 w 1036"/>
              <a:gd name="T7" fmla="*/ 2147483647 h 413"/>
              <a:gd name="T8" fmla="*/ 2147483647 w 1036"/>
              <a:gd name="T9" fmla="*/ 2147483647 h 413"/>
              <a:gd name="T10" fmla="*/ 2147483647 w 1036"/>
              <a:gd name="T11" fmla="*/ 2147483647 h 413"/>
              <a:gd name="T12" fmla="*/ 2147483647 w 1036"/>
              <a:gd name="T13" fmla="*/ 2147483647 h 413"/>
              <a:gd name="T14" fmla="*/ 2147483647 w 1036"/>
              <a:gd name="T15" fmla="*/ 2147483647 h 413"/>
              <a:gd name="T16" fmla="*/ 2147483647 w 1036"/>
              <a:gd name="T17" fmla="*/ 2147483647 h 413"/>
              <a:gd name="T18" fmla="*/ 2147483647 w 1036"/>
              <a:gd name="T19" fmla="*/ 2147483647 h 413"/>
              <a:gd name="T20" fmla="*/ 2147483647 w 1036"/>
              <a:gd name="T21" fmla="*/ 2147483647 h 413"/>
              <a:gd name="T22" fmla="*/ 2147483647 w 1036"/>
              <a:gd name="T23" fmla="*/ 2147483647 h 413"/>
              <a:gd name="T24" fmla="*/ 2147483647 w 1036"/>
              <a:gd name="T25" fmla="*/ 2147483647 h 413"/>
              <a:gd name="T26" fmla="*/ 2147483647 w 1036"/>
              <a:gd name="T27" fmla="*/ 2147483647 h 4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6"/>
              <a:gd name="T43" fmla="*/ 0 h 413"/>
              <a:gd name="T44" fmla="*/ 1036 w 1036"/>
              <a:gd name="T45" fmla="*/ 413 h 4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6" h="413">
                <a:moveTo>
                  <a:pt x="1036" y="19"/>
                </a:moveTo>
                <a:cubicBezTo>
                  <a:pt x="1009" y="24"/>
                  <a:pt x="931" y="31"/>
                  <a:pt x="904" y="31"/>
                </a:cubicBezTo>
                <a:cubicBezTo>
                  <a:pt x="866" y="31"/>
                  <a:pt x="823" y="10"/>
                  <a:pt x="787" y="0"/>
                </a:cubicBezTo>
                <a:cubicBezTo>
                  <a:pt x="719" y="15"/>
                  <a:pt x="730" y="13"/>
                  <a:pt x="689" y="63"/>
                </a:cubicBezTo>
                <a:cubicBezTo>
                  <a:pt x="671" y="86"/>
                  <a:pt x="646" y="102"/>
                  <a:pt x="630" y="127"/>
                </a:cubicBezTo>
                <a:cubicBezTo>
                  <a:pt x="623" y="138"/>
                  <a:pt x="619" y="149"/>
                  <a:pt x="611" y="158"/>
                </a:cubicBezTo>
                <a:cubicBezTo>
                  <a:pt x="570" y="195"/>
                  <a:pt x="513" y="209"/>
                  <a:pt x="464" y="222"/>
                </a:cubicBezTo>
                <a:cubicBezTo>
                  <a:pt x="412" y="250"/>
                  <a:pt x="378" y="300"/>
                  <a:pt x="327" y="328"/>
                </a:cubicBezTo>
                <a:cubicBezTo>
                  <a:pt x="309" y="338"/>
                  <a:pt x="286" y="339"/>
                  <a:pt x="268" y="348"/>
                </a:cubicBezTo>
                <a:cubicBezTo>
                  <a:pt x="255" y="356"/>
                  <a:pt x="242" y="362"/>
                  <a:pt x="229" y="370"/>
                </a:cubicBezTo>
                <a:cubicBezTo>
                  <a:pt x="222" y="365"/>
                  <a:pt x="184" y="333"/>
                  <a:pt x="170" y="339"/>
                </a:cubicBezTo>
                <a:cubicBezTo>
                  <a:pt x="157" y="343"/>
                  <a:pt x="152" y="364"/>
                  <a:pt x="140" y="370"/>
                </a:cubicBezTo>
                <a:cubicBezTo>
                  <a:pt x="120" y="382"/>
                  <a:pt x="95" y="386"/>
                  <a:pt x="72" y="391"/>
                </a:cubicBezTo>
                <a:cubicBezTo>
                  <a:pt x="0" y="409"/>
                  <a:pt x="3" y="376"/>
                  <a:pt x="3" y="413"/>
                </a:cubicBezTo>
              </a:path>
            </a:pathLst>
          </a:custGeom>
          <a:noFill/>
          <a:ln w="38100">
            <a:solidFill>
              <a:srgbClr val="0000FF"/>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24" name="Freeform 29"/>
          <p:cNvSpPr/>
          <p:nvPr/>
        </p:nvSpPr>
        <p:spPr bwMode="auto">
          <a:xfrm>
            <a:off x="2217739" y="5281614"/>
            <a:ext cx="1123951" cy="311151"/>
          </a:xfrm>
          <a:custGeom>
            <a:avLst/>
            <a:gdLst>
              <a:gd name="T0" fmla="*/ 2147483647 w 708"/>
              <a:gd name="T1" fmla="*/ 2147483647 h 196"/>
              <a:gd name="T2" fmla="*/ 2147483647 w 708"/>
              <a:gd name="T3" fmla="*/ 2147483647 h 196"/>
              <a:gd name="T4" fmla="*/ 2147483647 w 708"/>
              <a:gd name="T5" fmla="*/ 2147483647 h 196"/>
              <a:gd name="T6" fmla="*/ 2147483647 w 708"/>
              <a:gd name="T7" fmla="*/ 2147483647 h 196"/>
              <a:gd name="T8" fmla="*/ 2147483647 w 708"/>
              <a:gd name="T9" fmla="*/ 2147483647 h 196"/>
              <a:gd name="T10" fmla="*/ 2147483647 w 708"/>
              <a:gd name="T11" fmla="*/ 2147483647 h 196"/>
              <a:gd name="T12" fmla="*/ 2147483647 w 708"/>
              <a:gd name="T13" fmla="*/ 0 h 196"/>
              <a:gd name="T14" fmla="*/ 2147483647 w 708"/>
              <a:gd name="T15" fmla="*/ 2147483647 h 196"/>
              <a:gd name="T16" fmla="*/ 0 w 708"/>
              <a:gd name="T17" fmla="*/ 2147483647 h 1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8"/>
              <a:gd name="T28" fmla="*/ 0 h 196"/>
              <a:gd name="T29" fmla="*/ 708 w 708"/>
              <a:gd name="T30" fmla="*/ 196 h 1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8" h="196">
                <a:moveTo>
                  <a:pt x="678" y="177"/>
                </a:moveTo>
                <a:cubicBezTo>
                  <a:pt x="708" y="196"/>
                  <a:pt x="561" y="134"/>
                  <a:pt x="541" y="128"/>
                </a:cubicBezTo>
                <a:cubicBezTo>
                  <a:pt x="531" y="125"/>
                  <a:pt x="511" y="118"/>
                  <a:pt x="511" y="118"/>
                </a:cubicBezTo>
                <a:cubicBezTo>
                  <a:pt x="459" y="127"/>
                  <a:pt x="428" y="138"/>
                  <a:pt x="374" y="118"/>
                </a:cubicBezTo>
                <a:cubicBezTo>
                  <a:pt x="352" y="110"/>
                  <a:pt x="338" y="83"/>
                  <a:pt x="315" y="78"/>
                </a:cubicBezTo>
                <a:cubicBezTo>
                  <a:pt x="302" y="75"/>
                  <a:pt x="288" y="72"/>
                  <a:pt x="275" y="69"/>
                </a:cubicBezTo>
                <a:cubicBezTo>
                  <a:pt x="211" y="25"/>
                  <a:pt x="131" y="25"/>
                  <a:pt x="59" y="0"/>
                </a:cubicBezTo>
                <a:cubicBezTo>
                  <a:pt x="46" y="3"/>
                  <a:pt x="30" y="2"/>
                  <a:pt x="19" y="10"/>
                </a:cubicBezTo>
                <a:cubicBezTo>
                  <a:pt x="9" y="16"/>
                  <a:pt x="0" y="39"/>
                  <a:pt x="0" y="39"/>
                </a:cubicBezTo>
              </a:path>
            </a:pathLst>
          </a:custGeom>
          <a:noFill/>
          <a:ln w="57150">
            <a:solidFill>
              <a:srgbClr val="0000FF"/>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25" name="Freeform 30"/>
          <p:cNvSpPr/>
          <p:nvPr/>
        </p:nvSpPr>
        <p:spPr bwMode="auto">
          <a:xfrm>
            <a:off x="874713" y="4824416"/>
            <a:ext cx="1373188" cy="490537"/>
          </a:xfrm>
          <a:custGeom>
            <a:avLst/>
            <a:gdLst>
              <a:gd name="T0" fmla="*/ 2147483647 w 865"/>
              <a:gd name="T1" fmla="*/ 2147483647 h 309"/>
              <a:gd name="T2" fmla="*/ 2147483647 w 865"/>
              <a:gd name="T3" fmla="*/ 2147483647 h 309"/>
              <a:gd name="T4" fmla="*/ 2147483647 w 865"/>
              <a:gd name="T5" fmla="*/ 2147483647 h 309"/>
              <a:gd name="T6" fmla="*/ 2147483647 w 865"/>
              <a:gd name="T7" fmla="*/ 2147483647 h 309"/>
              <a:gd name="T8" fmla="*/ 2147483647 w 865"/>
              <a:gd name="T9" fmla="*/ 2147483647 h 309"/>
              <a:gd name="T10" fmla="*/ 2147483647 w 865"/>
              <a:gd name="T11" fmla="*/ 2147483647 h 309"/>
              <a:gd name="T12" fmla="*/ 2147483647 w 865"/>
              <a:gd name="T13" fmla="*/ 2147483647 h 309"/>
              <a:gd name="T14" fmla="*/ 2147483647 w 865"/>
              <a:gd name="T15" fmla="*/ 2147483647 h 309"/>
              <a:gd name="T16" fmla="*/ 2147483647 w 865"/>
              <a:gd name="T17" fmla="*/ 2147483647 h 309"/>
              <a:gd name="T18" fmla="*/ 2147483647 w 865"/>
              <a:gd name="T19" fmla="*/ 2147483647 h 309"/>
              <a:gd name="T20" fmla="*/ 2147483647 w 865"/>
              <a:gd name="T21" fmla="*/ 2147483647 h 309"/>
              <a:gd name="T22" fmla="*/ 2147483647 w 865"/>
              <a:gd name="T23" fmla="*/ 2147483647 h 309"/>
              <a:gd name="T24" fmla="*/ 0 w 865"/>
              <a:gd name="T25" fmla="*/ 2147483647 h 3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5"/>
              <a:gd name="T40" fmla="*/ 0 h 309"/>
              <a:gd name="T41" fmla="*/ 865 w 865"/>
              <a:gd name="T42" fmla="*/ 309 h 3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5" h="309">
                <a:moveTo>
                  <a:pt x="865" y="298"/>
                </a:moveTo>
                <a:cubicBezTo>
                  <a:pt x="829" y="309"/>
                  <a:pt x="812" y="300"/>
                  <a:pt x="777" y="288"/>
                </a:cubicBezTo>
                <a:cubicBezTo>
                  <a:pt x="774" y="275"/>
                  <a:pt x="779" y="254"/>
                  <a:pt x="767" y="248"/>
                </a:cubicBezTo>
                <a:cubicBezTo>
                  <a:pt x="752" y="240"/>
                  <a:pt x="735" y="258"/>
                  <a:pt x="718" y="258"/>
                </a:cubicBezTo>
                <a:cubicBezTo>
                  <a:pt x="705" y="258"/>
                  <a:pt x="692" y="251"/>
                  <a:pt x="679" y="248"/>
                </a:cubicBezTo>
                <a:cubicBezTo>
                  <a:pt x="601" y="193"/>
                  <a:pt x="637" y="208"/>
                  <a:pt x="580" y="189"/>
                </a:cubicBezTo>
                <a:cubicBezTo>
                  <a:pt x="516" y="233"/>
                  <a:pt x="515" y="221"/>
                  <a:pt x="462" y="170"/>
                </a:cubicBezTo>
                <a:cubicBezTo>
                  <a:pt x="443" y="112"/>
                  <a:pt x="410" y="57"/>
                  <a:pt x="384" y="2"/>
                </a:cubicBezTo>
                <a:cubicBezTo>
                  <a:pt x="345" y="5"/>
                  <a:pt x="304" y="0"/>
                  <a:pt x="266" y="12"/>
                </a:cubicBezTo>
                <a:cubicBezTo>
                  <a:pt x="256" y="15"/>
                  <a:pt x="263" y="35"/>
                  <a:pt x="256" y="42"/>
                </a:cubicBezTo>
                <a:cubicBezTo>
                  <a:pt x="249" y="49"/>
                  <a:pt x="236" y="49"/>
                  <a:pt x="226" y="52"/>
                </a:cubicBezTo>
                <a:cubicBezTo>
                  <a:pt x="181" y="36"/>
                  <a:pt x="134" y="28"/>
                  <a:pt x="89" y="12"/>
                </a:cubicBezTo>
                <a:cubicBezTo>
                  <a:pt x="58" y="33"/>
                  <a:pt x="27" y="35"/>
                  <a:pt x="0" y="61"/>
                </a:cubicBezTo>
              </a:path>
            </a:pathLst>
          </a:custGeom>
          <a:noFill/>
          <a:ln w="38100">
            <a:solidFill>
              <a:srgbClr val="0000FF"/>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26" name="Freeform 31"/>
          <p:cNvSpPr/>
          <p:nvPr/>
        </p:nvSpPr>
        <p:spPr bwMode="auto">
          <a:xfrm>
            <a:off x="2432051" y="1189039"/>
            <a:ext cx="2001839" cy="950912"/>
          </a:xfrm>
          <a:custGeom>
            <a:avLst/>
            <a:gdLst>
              <a:gd name="T0" fmla="*/ 2147483647 w 1261"/>
              <a:gd name="T1" fmla="*/ 2147483647 h 599"/>
              <a:gd name="T2" fmla="*/ 2147483647 w 1261"/>
              <a:gd name="T3" fmla="*/ 2147483647 h 599"/>
              <a:gd name="T4" fmla="*/ 2147483647 w 1261"/>
              <a:gd name="T5" fmla="*/ 2147483647 h 599"/>
              <a:gd name="T6" fmla="*/ 2147483647 w 1261"/>
              <a:gd name="T7" fmla="*/ 2147483647 h 599"/>
              <a:gd name="T8" fmla="*/ 2147483647 w 1261"/>
              <a:gd name="T9" fmla="*/ 2147483647 h 599"/>
              <a:gd name="T10" fmla="*/ 2147483647 w 1261"/>
              <a:gd name="T11" fmla="*/ 2147483647 h 599"/>
              <a:gd name="T12" fmla="*/ 2147483647 w 1261"/>
              <a:gd name="T13" fmla="*/ 2147483647 h 599"/>
              <a:gd name="T14" fmla="*/ 2147483647 w 1261"/>
              <a:gd name="T15" fmla="*/ 2147483647 h 599"/>
              <a:gd name="T16" fmla="*/ 2147483647 w 1261"/>
              <a:gd name="T17" fmla="*/ 2147483647 h 599"/>
              <a:gd name="T18" fmla="*/ 2147483647 w 1261"/>
              <a:gd name="T19" fmla="*/ 2147483647 h 599"/>
              <a:gd name="T20" fmla="*/ 2147483647 w 1261"/>
              <a:gd name="T21" fmla="*/ 2147483647 h 599"/>
              <a:gd name="T22" fmla="*/ 2147483647 w 1261"/>
              <a:gd name="T23" fmla="*/ 2147483647 h 599"/>
              <a:gd name="T24" fmla="*/ 2147483647 w 1261"/>
              <a:gd name="T25" fmla="*/ 2147483647 h 599"/>
              <a:gd name="T26" fmla="*/ 2147483647 w 1261"/>
              <a:gd name="T27" fmla="*/ 0 h 5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61"/>
              <a:gd name="T43" fmla="*/ 0 h 599"/>
              <a:gd name="T44" fmla="*/ 1261 w 1261"/>
              <a:gd name="T45" fmla="*/ 599 h 5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61" h="599">
                <a:moveTo>
                  <a:pt x="2" y="551"/>
                </a:moveTo>
                <a:cubicBezTo>
                  <a:pt x="5" y="564"/>
                  <a:pt x="0" y="584"/>
                  <a:pt x="12" y="591"/>
                </a:cubicBezTo>
                <a:cubicBezTo>
                  <a:pt x="25" y="599"/>
                  <a:pt x="84" y="565"/>
                  <a:pt x="91" y="561"/>
                </a:cubicBezTo>
                <a:cubicBezTo>
                  <a:pt x="141" y="574"/>
                  <a:pt x="179" y="563"/>
                  <a:pt x="229" y="551"/>
                </a:cubicBezTo>
                <a:cubicBezTo>
                  <a:pt x="341" y="478"/>
                  <a:pt x="217" y="551"/>
                  <a:pt x="543" y="541"/>
                </a:cubicBezTo>
                <a:cubicBezTo>
                  <a:pt x="558" y="541"/>
                  <a:pt x="569" y="527"/>
                  <a:pt x="583" y="522"/>
                </a:cubicBezTo>
                <a:cubicBezTo>
                  <a:pt x="608" y="514"/>
                  <a:pt x="635" y="509"/>
                  <a:pt x="661" y="502"/>
                </a:cubicBezTo>
                <a:cubicBezTo>
                  <a:pt x="751" y="442"/>
                  <a:pt x="643" y="523"/>
                  <a:pt x="701" y="453"/>
                </a:cubicBezTo>
                <a:cubicBezTo>
                  <a:pt x="729" y="419"/>
                  <a:pt x="784" y="400"/>
                  <a:pt x="819" y="374"/>
                </a:cubicBezTo>
                <a:cubicBezTo>
                  <a:pt x="873" y="292"/>
                  <a:pt x="966" y="200"/>
                  <a:pt x="1055" y="158"/>
                </a:cubicBezTo>
                <a:cubicBezTo>
                  <a:pt x="1078" y="90"/>
                  <a:pt x="1082" y="99"/>
                  <a:pt x="1163" y="89"/>
                </a:cubicBezTo>
                <a:cubicBezTo>
                  <a:pt x="1183" y="76"/>
                  <a:pt x="1215" y="72"/>
                  <a:pt x="1222" y="50"/>
                </a:cubicBezTo>
                <a:cubicBezTo>
                  <a:pt x="1225" y="40"/>
                  <a:pt x="1226" y="28"/>
                  <a:pt x="1232" y="20"/>
                </a:cubicBezTo>
                <a:cubicBezTo>
                  <a:pt x="1239" y="11"/>
                  <a:pt x="1261" y="0"/>
                  <a:pt x="1261" y="0"/>
                </a:cubicBezTo>
              </a:path>
            </a:pathLst>
          </a:custGeom>
          <a:noFill/>
          <a:ln w="76200">
            <a:solidFill>
              <a:srgbClr val="0000FF"/>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27" name="Freeform 32"/>
          <p:cNvSpPr/>
          <p:nvPr/>
        </p:nvSpPr>
        <p:spPr bwMode="auto">
          <a:xfrm>
            <a:off x="2420939" y="565151"/>
            <a:ext cx="311151" cy="1514475"/>
          </a:xfrm>
          <a:custGeom>
            <a:avLst/>
            <a:gdLst>
              <a:gd name="T0" fmla="*/ 0 w 196"/>
              <a:gd name="T1" fmla="*/ 2147483647 h 954"/>
              <a:gd name="T2" fmla="*/ 2147483647 w 196"/>
              <a:gd name="T3" fmla="*/ 2147483647 h 954"/>
              <a:gd name="T4" fmla="*/ 2147483647 w 196"/>
              <a:gd name="T5" fmla="*/ 2147483647 h 954"/>
              <a:gd name="T6" fmla="*/ 2147483647 w 196"/>
              <a:gd name="T7" fmla="*/ 2147483647 h 954"/>
              <a:gd name="T8" fmla="*/ 2147483647 w 196"/>
              <a:gd name="T9" fmla="*/ 2147483647 h 954"/>
              <a:gd name="T10" fmla="*/ 2147483647 w 196"/>
              <a:gd name="T11" fmla="*/ 2147483647 h 954"/>
              <a:gd name="T12" fmla="*/ 2147483647 w 196"/>
              <a:gd name="T13" fmla="*/ 2147483647 h 954"/>
              <a:gd name="T14" fmla="*/ 2147483647 w 196"/>
              <a:gd name="T15" fmla="*/ 2147483647 h 954"/>
              <a:gd name="T16" fmla="*/ 2147483647 w 196"/>
              <a:gd name="T17" fmla="*/ 2147483647 h 954"/>
              <a:gd name="T18" fmla="*/ 2147483647 w 196"/>
              <a:gd name="T19" fmla="*/ 0 h 9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954"/>
              <a:gd name="T32" fmla="*/ 196 w 196"/>
              <a:gd name="T33" fmla="*/ 954 h 9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954">
                <a:moveTo>
                  <a:pt x="0" y="954"/>
                </a:moveTo>
                <a:cubicBezTo>
                  <a:pt x="14" y="892"/>
                  <a:pt x="1" y="927"/>
                  <a:pt x="49" y="856"/>
                </a:cubicBezTo>
                <a:cubicBezTo>
                  <a:pt x="56" y="846"/>
                  <a:pt x="69" y="826"/>
                  <a:pt x="69" y="826"/>
                </a:cubicBezTo>
                <a:cubicBezTo>
                  <a:pt x="62" y="797"/>
                  <a:pt x="57" y="767"/>
                  <a:pt x="49" y="738"/>
                </a:cubicBezTo>
                <a:cubicBezTo>
                  <a:pt x="43" y="718"/>
                  <a:pt x="29" y="679"/>
                  <a:pt x="29" y="679"/>
                </a:cubicBezTo>
                <a:cubicBezTo>
                  <a:pt x="37" y="602"/>
                  <a:pt x="31" y="577"/>
                  <a:pt x="69" y="521"/>
                </a:cubicBezTo>
                <a:cubicBezTo>
                  <a:pt x="93" y="278"/>
                  <a:pt x="52" y="374"/>
                  <a:pt x="147" y="275"/>
                </a:cubicBezTo>
                <a:cubicBezTo>
                  <a:pt x="150" y="239"/>
                  <a:pt x="151" y="203"/>
                  <a:pt x="157" y="167"/>
                </a:cubicBezTo>
                <a:cubicBezTo>
                  <a:pt x="161" y="147"/>
                  <a:pt x="177" y="108"/>
                  <a:pt x="177" y="108"/>
                </a:cubicBezTo>
                <a:cubicBezTo>
                  <a:pt x="188" y="13"/>
                  <a:pt x="175" y="47"/>
                  <a:pt x="196" y="0"/>
                </a:cubicBezTo>
              </a:path>
            </a:pathLst>
          </a:custGeom>
          <a:noFill/>
          <a:ln w="57150">
            <a:solidFill>
              <a:srgbClr val="0000FF"/>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28" name="Freeform 33"/>
          <p:cNvSpPr/>
          <p:nvPr/>
        </p:nvSpPr>
        <p:spPr bwMode="auto">
          <a:xfrm>
            <a:off x="874712" y="315915"/>
            <a:ext cx="1862139" cy="1323975"/>
          </a:xfrm>
          <a:custGeom>
            <a:avLst/>
            <a:gdLst>
              <a:gd name="T0" fmla="*/ 2147483647 w 1173"/>
              <a:gd name="T1" fmla="*/ 2147483647 h 834"/>
              <a:gd name="T2" fmla="*/ 2147483647 w 1173"/>
              <a:gd name="T3" fmla="*/ 2147483647 h 834"/>
              <a:gd name="T4" fmla="*/ 2147483647 w 1173"/>
              <a:gd name="T5" fmla="*/ 2147483647 h 834"/>
              <a:gd name="T6" fmla="*/ 2147483647 w 1173"/>
              <a:gd name="T7" fmla="*/ 2147483647 h 834"/>
              <a:gd name="T8" fmla="*/ 2147483647 w 1173"/>
              <a:gd name="T9" fmla="*/ 2147483647 h 834"/>
              <a:gd name="T10" fmla="*/ 2147483647 w 1173"/>
              <a:gd name="T11" fmla="*/ 0 h 834"/>
              <a:gd name="T12" fmla="*/ 2147483647 w 1173"/>
              <a:gd name="T13" fmla="*/ 2147483647 h 834"/>
              <a:gd name="T14" fmla="*/ 2147483647 w 1173"/>
              <a:gd name="T15" fmla="*/ 2147483647 h 834"/>
              <a:gd name="T16" fmla="*/ 2147483647 w 1173"/>
              <a:gd name="T17" fmla="*/ 2147483647 h 834"/>
              <a:gd name="T18" fmla="*/ 2147483647 w 1173"/>
              <a:gd name="T19" fmla="*/ 2147483647 h 834"/>
              <a:gd name="T20" fmla="*/ 2147483647 w 1173"/>
              <a:gd name="T21" fmla="*/ 2147483647 h 834"/>
              <a:gd name="T22" fmla="*/ 2147483647 w 1173"/>
              <a:gd name="T23" fmla="*/ 2147483647 h 834"/>
              <a:gd name="T24" fmla="*/ 2147483647 w 1173"/>
              <a:gd name="T25" fmla="*/ 2147483647 h 834"/>
              <a:gd name="T26" fmla="*/ 2147483647 w 1173"/>
              <a:gd name="T27" fmla="*/ 2147483647 h 834"/>
              <a:gd name="T28" fmla="*/ 2147483647 w 1173"/>
              <a:gd name="T29" fmla="*/ 2147483647 h 834"/>
              <a:gd name="T30" fmla="*/ 2147483647 w 1173"/>
              <a:gd name="T31" fmla="*/ 2147483647 h 834"/>
              <a:gd name="T32" fmla="*/ 2147483647 w 1173"/>
              <a:gd name="T33" fmla="*/ 2147483647 h 834"/>
              <a:gd name="T34" fmla="*/ 2147483647 w 1173"/>
              <a:gd name="T35" fmla="*/ 2147483647 h 834"/>
              <a:gd name="T36" fmla="*/ 2147483647 w 1173"/>
              <a:gd name="T37" fmla="*/ 2147483647 h 834"/>
              <a:gd name="T38" fmla="*/ 0 w 1173"/>
              <a:gd name="T39" fmla="*/ 2147483647 h 8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3"/>
              <a:gd name="T61" fmla="*/ 0 h 834"/>
              <a:gd name="T62" fmla="*/ 1173 w 1173"/>
              <a:gd name="T63" fmla="*/ 834 h 8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3" h="834">
                <a:moveTo>
                  <a:pt x="1170" y="186"/>
                </a:moveTo>
                <a:cubicBezTo>
                  <a:pt x="1167" y="170"/>
                  <a:pt x="1173" y="149"/>
                  <a:pt x="1161" y="137"/>
                </a:cubicBezTo>
                <a:cubicBezTo>
                  <a:pt x="1152" y="128"/>
                  <a:pt x="1080" y="113"/>
                  <a:pt x="1062" y="108"/>
                </a:cubicBezTo>
                <a:cubicBezTo>
                  <a:pt x="1042" y="102"/>
                  <a:pt x="1003" y="88"/>
                  <a:pt x="1003" y="88"/>
                </a:cubicBezTo>
                <a:cubicBezTo>
                  <a:pt x="971" y="41"/>
                  <a:pt x="972" y="34"/>
                  <a:pt x="915" y="49"/>
                </a:cubicBezTo>
                <a:cubicBezTo>
                  <a:pt x="833" y="39"/>
                  <a:pt x="772" y="10"/>
                  <a:pt x="688" y="0"/>
                </a:cubicBezTo>
                <a:cubicBezTo>
                  <a:pt x="675" y="3"/>
                  <a:pt x="660" y="2"/>
                  <a:pt x="649" y="9"/>
                </a:cubicBezTo>
                <a:cubicBezTo>
                  <a:pt x="610" y="35"/>
                  <a:pt x="644" y="38"/>
                  <a:pt x="620" y="68"/>
                </a:cubicBezTo>
                <a:cubicBezTo>
                  <a:pt x="613" y="77"/>
                  <a:pt x="600" y="81"/>
                  <a:pt x="590" y="88"/>
                </a:cubicBezTo>
                <a:cubicBezTo>
                  <a:pt x="583" y="98"/>
                  <a:pt x="581" y="113"/>
                  <a:pt x="570" y="118"/>
                </a:cubicBezTo>
                <a:cubicBezTo>
                  <a:pt x="546" y="130"/>
                  <a:pt x="505" y="114"/>
                  <a:pt x="492" y="137"/>
                </a:cubicBezTo>
                <a:cubicBezTo>
                  <a:pt x="484" y="152"/>
                  <a:pt x="511" y="226"/>
                  <a:pt x="521" y="255"/>
                </a:cubicBezTo>
                <a:cubicBezTo>
                  <a:pt x="506" y="344"/>
                  <a:pt x="454" y="410"/>
                  <a:pt x="403" y="482"/>
                </a:cubicBezTo>
                <a:cubicBezTo>
                  <a:pt x="396" y="491"/>
                  <a:pt x="389" y="501"/>
                  <a:pt x="384" y="511"/>
                </a:cubicBezTo>
                <a:cubicBezTo>
                  <a:pt x="379" y="520"/>
                  <a:pt x="382" y="535"/>
                  <a:pt x="374" y="541"/>
                </a:cubicBezTo>
                <a:cubicBezTo>
                  <a:pt x="347" y="562"/>
                  <a:pt x="256" y="560"/>
                  <a:pt x="216" y="570"/>
                </a:cubicBezTo>
                <a:cubicBezTo>
                  <a:pt x="182" y="593"/>
                  <a:pt x="160" y="614"/>
                  <a:pt x="138" y="649"/>
                </a:cubicBezTo>
                <a:cubicBezTo>
                  <a:pt x="149" y="680"/>
                  <a:pt x="166" y="706"/>
                  <a:pt x="177" y="737"/>
                </a:cubicBezTo>
                <a:cubicBezTo>
                  <a:pt x="128" y="762"/>
                  <a:pt x="92" y="793"/>
                  <a:pt x="39" y="806"/>
                </a:cubicBezTo>
                <a:cubicBezTo>
                  <a:pt x="6" y="829"/>
                  <a:pt x="18" y="834"/>
                  <a:pt x="0" y="816"/>
                </a:cubicBezTo>
              </a:path>
            </a:pathLst>
          </a:custGeom>
          <a:noFill/>
          <a:ln w="38100">
            <a:solidFill>
              <a:srgbClr val="0000FF"/>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30" name="Text Box 35"/>
          <p:cNvSpPr txBox="1">
            <a:spLocks noChangeArrowheads="1"/>
          </p:cNvSpPr>
          <p:nvPr/>
        </p:nvSpPr>
        <p:spPr bwMode="auto">
          <a:xfrm>
            <a:off x="5778501" y="1590781"/>
            <a:ext cx="4248151" cy="1283547"/>
          </a:xfrm>
          <a:prstGeom prst="rect">
            <a:avLst/>
          </a:prstGeom>
          <a:noFill/>
          <a:ln w="9525">
            <a:noFill/>
            <a:miter lim="800000"/>
          </a:ln>
        </p:spPr>
        <p:txBody>
          <a:bodyPr lIns="121917" tIns="60958" rIns="121917" bIns="60958" anchor="ctr">
            <a:spAutoFit/>
          </a:bodyPr>
          <a:lstStyle/>
          <a:p>
            <a:pPr>
              <a:lnSpc>
                <a:spcPct val="90000"/>
              </a:lnSpc>
              <a:spcBef>
                <a:spcPct val="50000"/>
              </a:spcBef>
            </a:pPr>
            <a:r>
              <a:rPr lang="en-US" altLang="zh-CN" sz="2800">
                <a:solidFill>
                  <a:srgbClr val="0000FF"/>
                </a:solidFill>
                <a:latin typeface="黑体" panose="02010609060101010101" charset="-122"/>
                <a:ea typeface="黑体" panose="02010609060101010101" charset="-122"/>
              </a:rPr>
              <a:t>    </a:t>
            </a:r>
            <a:r>
              <a:rPr lang="en-US" altLang="zh-CN" sz="2800">
                <a:solidFill>
                  <a:schemeClr val="bg1"/>
                </a:solidFill>
                <a:latin typeface="黑体" panose="02010609060101010101" charset="-122"/>
                <a:ea typeface="黑体" panose="02010609060101010101" charset="-122"/>
              </a:rPr>
              <a:t>1980</a:t>
            </a:r>
            <a:r>
              <a:rPr lang="zh-CN" altLang="en-US" sz="2800">
                <a:solidFill>
                  <a:schemeClr val="bg1"/>
                </a:solidFill>
                <a:latin typeface="黑体" panose="02010609060101010101" charset="-122"/>
                <a:ea typeface="黑体" panose="02010609060101010101" charset="-122"/>
              </a:rPr>
              <a:t>年正式确定广东的深圳、珠海、汕头和厦门设置经济特区。</a:t>
            </a:r>
          </a:p>
        </p:txBody>
      </p:sp>
      <p:sp>
        <p:nvSpPr>
          <p:cNvPr id="31" name="Text Box 36"/>
          <p:cNvSpPr txBox="1">
            <a:spLocks noChangeArrowheads="1"/>
          </p:cNvSpPr>
          <p:nvPr/>
        </p:nvSpPr>
        <p:spPr bwMode="auto">
          <a:xfrm>
            <a:off x="5778817" y="2874433"/>
            <a:ext cx="4424363" cy="1283547"/>
          </a:xfrm>
          <a:prstGeom prst="rect">
            <a:avLst/>
          </a:prstGeom>
          <a:noFill/>
          <a:ln w="9525" algn="ctr">
            <a:noFill/>
            <a:miter lim="800000"/>
          </a:ln>
          <a:effectLst/>
        </p:spPr>
        <p:txBody>
          <a:bodyPr lIns="121917" tIns="60958" rIns="121917" bIns="60958" anchor="ctr">
            <a:spAutoFit/>
          </a:bodyPr>
          <a:lstStyle/>
          <a:p>
            <a:pPr>
              <a:lnSpc>
                <a:spcPct val="90000"/>
              </a:lnSpc>
              <a:spcBef>
                <a:spcPct val="50000"/>
              </a:spcBef>
            </a:pPr>
            <a:r>
              <a:rPr lang="en-US" altLang="zh-CN" sz="2800" dirty="0">
                <a:latin typeface="黑体" panose="02010609060101010101" charset="-122"/>
                <a:ea typeface="黑体" panose="02010609060101010101" charset="-122"/>
              </a:rPr>
              <a:t>    </a:t>
            </a:r>
            <a:r>
              <a:rPr lang="en-US" altLang="zh-CN" sz="2800" dirty="0">
                <a:solidFill>
                  <a:schemeClr val="bg1"/>
                </a:solidFill>
                <a:latin typeface="黑体" panose="02010609060101010101" charset="-122"/>
                <a:ea typeface="黑体" panose="02010609060101010101" charset="-122"/>
              </a:rPr>
              <a:t>1984</a:t>
            </a:r>
            <a:r>
              <a:rPr lang="zh-CN" altLang="en-US" sz="2800" dirty="0">
                <a:solidFill>
                  <a:schemeClr val="bg1"/>
                </a:solidFill>
                <a:latin typeface="黑体" panose="02010609060101010101" charset="-122"/>
                <a:ea typeface="黑体" panose="02010609060101010101" charset="-122"/>
              </a:rPr>
              <a:t>年开放天津、上海、福州、广州等</a:t>
            </a:r>
            <a:r>
              <a:rPr lang="en-US" altLang="zh-CN" sz="2800" dirty="0">
                <a:solidFill>
                  <a:schemeClr val="bg1"/>
                </a:solidFill>
                <a:latin typeface="黑体" panose="02010609060101010101" charset="-122"/>
                <a:ea typeface="黑体" panose="02010609060101010101" charset="-122"/>
              </a:rPr>
              <a:t>14</a:t>
            </a:r>
            <a:r>
              <a:rPr lang="zh-CN" altLang="en-US" sz="2800" dirty="0">
                <a:solidFill>
                  <a:schemeClr val="bg1"/>
                </a:solidFill>
                <a:latin typeface="黑体" panose="02010609060101010101" charset="-122"/>
                <a:ea typeface="黑体" panose="02010609060101010101" charset="-122"/>
              </a:rPr>
              <a:t>个沿海开放城市。</a:t>
            </a:r>
          </a:p>
        </p:txBody>
      </p:sp>
      <p:sp>
        <p:nvSpPr>
          <p:cNvPr id="32" name="AutoShape 40"/>
          <p:cNvSpPr>
            <a:spLocks noChangeArrowheads="1"/>
          </p:cNvSpPr>
          <p:nvPr/>
        </p:nvSpPr>
        <p:spPr bwMode="auto">
          <a:xfrm>
            <a:off x="2408239" y="4724400"/>
            <a:ext cx="1587500" cy="381000"/>
          </a:xfrm>
          <a:prstGeom prst="wedgeRectCallout">
            <a:avLst>
              <a:gd name="adj1" fmla="val 9699"/>
              <a:gd name="adj2" fmla="val 160417"/>
            </a:avLst>
          </a:prstGeom>
          <a:solidFill>
            <a:srgbClr val="FFFFFF"/>
          </a:solidFill>
          <a:ln w="9525">
            <a:solidFill>
              <a:srgbClr val="000000"/>
            </a:solidFill>
            <a:miter lim="800000"/>
          </a:ln>
        </p:spPr>
        <p:txBody>
          <a:bodyPr wrap="none" lIns="121917" tIns="60958" rIns="121917" bIns="60958" anchor="ctr"/>
          <a:lstStyle/>
          <a:p>
            <a:r>
              <a:rPr lang="zh-CN" altLang="en-US" sz="2000" dirty="0">
                <a:solidFill>
                  <a:srgbClr val="FF0000"/>
                </a:solidFill>
                <a:latin typeface="黑体" panose="02010609060101010101" charset="-122"/>
                <a:ea typeface="黑体" panose="02010609060101010101" charset="-122"/>
              </a:rPr>
              <a:t>珠江三角洲</a:t>
            </a:r>
          </a:p>
        </p:txBody>
      </p:sp>
      <p:sp>
        <p:nvSpPr>
          <p:cNvPr id="33" name="AutoShape 41"/>
          <p:cNvSpPr>
            <a:spLocks noChangeArrowheads="1"/>
          </p:cNvSpPr>
          <p:nvPr/>
        </p:nvSpPr>
        <p:spPr bwMode="auto">
          <a:xfrm>
            <a:off x="2865440" y="4114800"/>
            <a:ext cx="1825625" cy="381000"/>
          </a:xfrm>
          <a:prstGeom prst="wedgeRectCallout">
            <a:avLst>
              <a:gd name="adj1" fmla="val 31306"/>
              <a:gd name="adj2" fmla="val 174583"/>
            </a:avLst>
          </a:prstGeom>
          <a:solidFill>
            <a:srgbClr val="FFFFFF"/>
          </a:solidFill>
          <a:ln w="9525">
            <a:solidFill>
              <a:srgbClr val="000000"/>
            </a:solidFill>
            <a:miter lim="800000"/>
          </a:ln>
        </p:spPr>
        <p:txBody>
          <a:bodyPr wrap="none" lIns="121917" tIns="60958" rIns="121917" bIns="60958" anchor="ctr"/>
          <a:lstStyle/>
          <a:p>
            <a:r>
              <a:rPr lang="zh-CN" altLang="en-US" sz="2000" dirty="0">
                <a:solidFill>
                  <a:srgbClr val="FF0000"/>
                </a:solidFill>
                <a:effectLst>
                  <a:outerShdw blurRad="38100" dist="38100" dir="2700000" algn="tl">
                    <a:srgbClr val="C0C0C0"/>
                  </a:outerShdw>
                </a:effectLst>
                <a:latin typeface="黑体" panose="02010609060101010101" charset="-122"/>
                <a:ea typeface="黑体" panose="02010609060101010101" charset="-122"/>
              </a:rPr>
              <a:t>闽东南地区</a:t>
            </a:r>
          </a:p>
        </p:txBody>
      </p:sp>
      <p:sp>
        <p:nvSpPr>
          <p:cNvPr id="34" name="AutoShape 42"/>
          <p:cNvSpPr>
            <a:spLocks noChangeArrowheads="1"/>
          </p:cNvSpPr>
          <p:nvPr/>
        </p:nvSpPr>
        <p:spPr bwMode="auto">
          <a:xfrm>
            <a:off x="2636839" y="990600"/>
            <a:ext cx="1587500" cy="381000"/>
          </a:xfrm>
          <a:prstGeom prst="wedgeRectCallout">
            <a:avLst>
              <a:gd name="adj1" fmla="val 49102"/>
              <a:gd name="adj2" fmla="val -175417"/>
            </a:avLst>
          </a:prstGeom>
          <a:solidFill>
            <a:srgbClr val="FFFFFF"/>
          </a:solidFill>
          <a:ln w="9525">
            <a:solidFill>
              <a:srgbClr val="000000"/>
            </a:solidFill>
            <a:miter lim="800000"/>
          </a:ln>
        </p:spPr>
        <p:txBody>
          <a:bodyPr wrap="none" lIns="121917" tIns="60958" rIns="121917" bIns="60958" anchor="ctr"/>
          <a:lstStyle/>
          <a:p>
            <a:r>
              <a:rPr lang="zh-CN" altLang="en-US" sz="2000" dirty="0">
                <a:solidFill>
                  <a:srgbClr val="FF0000"/>
                </a:solidFill>
                <a:effectLst>
                  <a:outerShdw blurRad="38100" dist="38100" dir="2700000" algn="tl">
                    <a:srgbClr val="C0C0C0"/>
                  </a:outerShdw>
                </a:effectLst>
                <a:latin typeface="黑体" panose="02010609060101010101" charset="-122"/>
                <a:ea typeface="黑体" panose="02010609060101010101" charset="-122"/>
              </a:rPr>
              <a:t>环渤海地区</a:t>
            </a:r>
          </a:p>
        </p:txBody>
      </p:sp>
      <p:sp>
        <p:nvSpPr>
          <p:cNvPr id="35" name="Text Box 43"/>
          <p:cNvSpPr txBox="1">
            <a:spLocks noChangeArrowheads="1"/>
          </p:cNvSpPr>
          <p:nvPr/>
        </p:nvSpPr>
        <p:spPr bwMode="auto">
          <a:xfrm>
            <a:off x="5835545" y="4191320"/>
            <a:ext cx="4435475" cy="1670473"/>
          </a:xfrm>
          <a:prstGeom prst="rect">
            <a:avLst/>
          </a:prstGeom>
          <a:noFill/>
          <a:ln w="9525" algn="ctr">
            <a:noFill/>
            <a:miter lim="800000"/>
          </a:ln>
          <a:effectLst/>
        </p:spPr>
        <p:txBody>
          <a:bodyPr lIns="121917" tIns="60958" rIns="121917" bIns="60958" anchor="ctr">
            <a:spAutoFit/>
          </a:bodyPr>
          <a:lstStyle/>
          <a:p>
            <a:pPr>
              <a:lnSpc>
                <a:spcPct val="90000"/>
              </a:lnSpc>
              <a:spcBef>
                <a:spcPct val="50000"/>
              </a:spcBef>
            </a:pPr>
            <a:r>
              <a:rPr lang="en-US" altLang="zh-CN" sz="2800" dirty="0">
                <a:latin typeface="黑体" panose="02010609060101010101" charset="-122"/>
                <a:ea typeface="黑体" panose="02010609060101010101" charset="-122"/>
              </a:rPr>
              <a:t>    </a:t>
            </a:r>
            <a:r>
              <a:rPr lang="en-US" altLang="zh-CN" sz="2800" dirty="0">
                <a:solidFill>
                  <a:schemeClr val="bg1"/>
                </a:solidFill>
                <a:latin typeface="黑体" panose="02010609060101010101" charset="-122"/>
                <a:ea typeface="黑体" panose="02010609060101010101" charset="-122"/>
              </a:rPr>
              <a:t>1985</a:t>
            </a:r>
            <a:r>
              <a:rPr lang="zh-CN" altLang="en-US" sz="2800" dirty="0">
                <a:solidFill>
                  <a:schemeClr val="bg1"/>
                </a:solidFill>
                <a:latin typeface="黑体" panose="02010609060101010101" charset="-122"/>
                <a:ea typeface="黑体" panose="02010609060101010101" charset="-122"/>
              </a:rPr>
              <a:t>年，长江三角洲、珠江三角洲、闽东南地区、环渤海地区为沿海经济开放区。</a:t>
            </a:r>
          </a:p>
        </p:txBody>
      </p:sp>
      <p:sp>
        <p:nvSpPr>
          <p:cNvPr id="36" name="Freeform 45"/>
          <p:cNvSpPr/>
          <p:nvPr/>
        </p:nvSpPr>
        <p:spPr bwMode="auto">
          <a:xfrm>
            <a:off x="4922839" y="4724400"/>
            <a:ext cx="455612" cy="984251"/>
          </a:xfrm>
          <a:custGeom>
            <a:avLst/>
            <a:gdLst>
              <a:gd name="T0" fmla="*/ 2147483647 w 287"/>
              <a:gd name="T1" fmla="*/ 0 h 620"/>
              <a:gd name="T2" fmla="*/ 2147483647 w 287"/>
              <a:gd name="T3" fmla="*/ 2147483647 h 620"/>
              <a:gd name="T4" fmla="*/ 2147483647 w 287"/>
              <a:gd name="T5" fmla="*/ 2147483647 h 620"/>
              <a:gd name="T6" fmla="*/ 2147483647 w 287"/>
              <a:gd name="T7" fmla="*/ 2147483647 h 620"/>
              <a:gd name="T8" fmla="*/ 0 w 287"/>
              <a:gd name="T9" fmla="*/ 2147483647 h 620"/>
              <a:gd name="T10" fmla="*/ 2147483647 w 287"/>
              <a:gd name="T11" fmla="*/ 2147483647 h 620"/>
              <a:gd name="T12" fmla="*/ 2147483647 w 287"/>
              <a:gd name="T13" fmla="*/ 2147483647 h 620"/>
              <a:gd name="T14" fmla="*/ 2147483647 w 287"/>
              <a:gd name="T15" fmla="*/ 2147483647 h 620"/>
              <a:gd name="T16" fmla="*/ 2147483647 w 287"/>
              <a:gd name="T17" fmla="*/ 2147483647 h 620"/>
              <a:gd name="T18" fmla="*/ 2147483647 w 287"/>
              <a:gd name="T19" fmla="*/ 2147483647 h 620"/>
              <a:gd name="T20" fmla="*/ 2147483647 w 287"/>
              <a:gd name="T21" fmla="*/ 2147483647 h 620"/>
              <a:gd name="T22" fmla="*/ 2147483647 w 287"/>
              <a:gd name="T23" fmla="*/ 2147483647 h 620"/>
              <a:gd name="T24" fmla="*/ 2147483647 w 287"/>
              <a:gd name="T25" fmla="*/ 2147483647 h 620"/>
              <a:gd name="T26" fmla="*/ 2147483647 w 287"/>
              <a:gd name="T27" fmla="*/ 2147483647 h 620"/>
              <a:gd name="T28" fmla="*/ 2147483647 w 287"/>
              <a:gd name="T29" fmla="*/ 2147483647 h 620"/>
              <a:gd name="T30" fmla="*/ 2147483647 w 287"/>
              <a:gd name="T31" fmla="*/ 2147483647 h 620"/>
              <a:gd name="T32" fmla="*/ 2147483647 w 287"/>
              <a:gd name="T33" fmla="*/ 2147483647 h 6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7"/>
              <a:gd name="T52" fmla="*/ 0 h 620"/>
              <a:gd name="T53" fmla="*/ 287 w 287"/>
              <a:gd name="T54" fmla="*/ 620 h 6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7" h="620">
                <a:moveTo>
                  <a:pt x="216" y="0"/>
                </a:moveTo>
                <a:cubicBezTo>
                  <a:pt x="188" y="28"/>
                  <a:pt x="171" y="56"/>
                  <a:pt x="138" y="79"/>
                </a:cubicBezTo>
                <a:cubicBezTo>
                  <a:pt x="125" y="118"/>
                  <a:pt x="104" y="144"/>
                  <a:pt x="79" y="177"/>
                </a:cubicBezTo>
                <a:cubicBezTo>
                  <a:pt x="55" y="247"/>
                  <a:pt x="71" y="219"/>
                  <a:pt x="39" y="266"/>
                </a:cubicBezTo>
                <a:cubicBezTo>
                  <a:pt x="28" y="362"/>
                  <a:pt x="25" y="331"/>
                  <a:pt x="0" y="403"/>
                </a:cubicBezTo>
                <a:cubicBezTo>
                  <a:pt x="10" y="452"/>
                  <a:pt x="11" y="475"/>
                  <a:pt x="59" y="492"/>
                </a:cubicBezTo>
                <a:cubicBezTo>
                  <a:pt x="101" y="533"/>
                  <a:pt x="110" y="566"/>
                  <a:pt x="128" y="620"/>
                </a:cubicBezTo>
                <a:cubicBezTo>
                  <a:pt x="172" y="554"/>
                  <a:pt x="137" y="522"/>
                  <a:pt x="197" y="462"/>
                </a:cubicBezTo>
                <a:cubicBezTo>
                  <a:pt x="209" y="427"/>
                  <a:pt x="227" y="401"/>
                  <a:pt x="236" y="364"/>
                </a:cubicBezTo>
                <a:cubicBezTo>
                  <a:pt x="243" y="283"/>
                  <a:pt x="239" y="198"/>
                  <a:pt x="285" y="128"/>
                </a:cubicBezTo>
                <a:cubicBezTo>
                  <a:pt x="275" y="99"/>
                  <a:pt x="287" y="60"/>
                  <a:pt x="266" y="39"/>
                </a:cubicBezTo>
                <a:cubicBezTo>
                  <a:pt x="258" y="31"/>
                  <a:pt x="246" y="52"/>
                  <a:pt x="236" y="59"/>
                </a:cubicBezTo>
                <a:cubicBezTo>
                  <a:pt x="229" y="43"/>
                  <a:pt x="233" y="7"/>
                  <a:pt x="216" y="10"/>
                </a:cubicBezTo>
                <a:cubicBezTo>
                  <a:pt x="193" y="14"/>
                  <a:pt x="190" y="49"/>
                  <a:pt x="177" y="69"/>
                </a:cubicBezTo>
                <a:cubicBezTo>
                  <a:pt x="154" y="103"/>
                  <a:pt x="127" y="119"/>
                  <a:pt x="98" y="148"/>
                </a:cubicBezTo>
                <a:cubicBezTo>
                  <a:pt x="75" y="218"/>
                  <a:pt x="91" y="190"/>
                  <a:pt x="59" y="236"/>
                </a:cubicBezTo>
                <a:cubicBezTo>
                  <a:pt x="37" y="299"/>
                  <a:pt x="24" y="280"/>
                  <a:pt x="49" y="305"/>
                </a:cubicBezTo>
              </a:path>
            </a:pathLst>
          </a:custGeom>
          <a:solidFill>
            <a:schemeClr val="bg1"/>
          </a:solidFill>
          <a:ln w="9525">
            <a:solidFill>
              <a:schemeClr val="tx1"/>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37" name="Freeform 46"/>
          <p:cNvSpPr/>
          <p:nvPr/>
        </p:nvSpPr>
        <p:spPr bwMode="auto">
          <a:xfrm>
            <a:off x="1951039" y="6310315"/>
            <a:ext cx="817563" cy="547687"/>
          </a:xfrm>
          <a:custGeom>
            <a:avLst/>
            <a:gdLst>
              <a:gd name="T0" fmla="*/ 2147483647 w 515"/>
              <a:gd name="T1" fmla="*/ 0 h 345"/>
              <a:gd name="T2" fmla="*/ 2147483647 w 515"/>
              <a:gd name="T3" fmla="*/ 2147483647 h 345"/>
              <a:gd name="T4" fmla="*/ 2147483647 w 515"/>
              <a:gd name="T5" fmla="*/ 2147483647 h 345"/>
              <a:gd name="T6" fmla="*/ 2147483647 w 515"/>
              <a:gd name="T7" fmla="*/ 2147483647 h 345"/>
              <a:gd name="T8" fmla="*/ 2147483647 w 515"/>
              <a:gd name="T9" fmla="*/ 2147483647 h 345"/>
              <a:gd name="T10" fmla="*/ 2147483647 w 515"/>
              <a:gd name="T11" fmla="*/ 2147483647 h 345"/>
              <a:gd name="T12" fmla="*/ 2147483647 w 515"/>
              <a:gd name="T13" fmla="*/ 2147483647 h 345"/>
              <a:gd name="T14" fmla="*/ 2147483647 w 515"/>
              <a:gd name="T15" fmla="*/ 2147483647 h 345"/>
              <a:gd name="T16" fmla="*/ 2147483647 w 515"/>
              <a:gd name="T17" fmla="*/ 2147483647 h 345"/>
              <a:gd name="T18" fmla="*/ 2147483647 w 515"/>
              <a:gd name="T19" fmla="*/ 2147483647 h 345"/>
              <a:gd name="T20" fmla="*/ 2147483647 w 515"/>
              <a:gd name="T21" fmla="*/ 2147483647 h 345"/>
              <a:gd name="T22" fmla="*/ 2147483647 w 515"/>
              <a:gd name="T23" fmla="*/ 0 h 3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5"/>
              <a:gd name="T37" fmla="*/ 0 h 345"/>
              <a:gd name="T38" fmla="*/ 515 w 515"/>
              <a:gd name="T39" fmla="*/ 345 h 3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5" h="345">
                <a:moveTo>
                  <a:pt x="408" y="0"/>
                </a:moveTo>
                <a:cubicBezTo>
                  <a:pt x="515" y="37"/>
                  <a:pt x="439" y="134"/>
                  <a:pt x="368" y="158"/>
                </a:cubicBezTo>
                <a:cubicBezTo>
                  <a:pt x="364" y="180"/>
                  <a:pt x="360" y="214"/>
                  <a:pt x="349" y="236"/>
                </a:cubicBezTo>
                <a:cubicBezTo>
                  <a:pt x="324" y="285"/>
                  <a:pt x="243" y="332"/>
                  <a:pt x="191" y="345"/>
                </a:cubicBezTo>
                <a:cubicBezTo>
                  <a:pt x="120" y="321"/>
                  <a:pt x="148" y="317"/>
                  <a:pt x="54" y="305"/>
                </a:cubicBezTo>
                <a:cubicBezTo>
                  <a:pt x="11" y="242"/>
                  <a:pt x="0" y="254"/>
                  <a:pt x="24" y="177"/>
                </a:cubicBezTo>
                <a:cubicBezTo>
                  <a:pt x="27" y="166"/>
                  <a:pt x="37" y="158"/>
                  <a:pt x="44" y="148"/>
                </a:cubicBezTo>
                <a:cubicBezTo>
                  <a:pt x="57" y="108"/>
                  <a:pt x="78" y="92"/>
                  <a:pt x="113" y="69"/>
                </a:cubicBezTo>
                <a:cubicBezTo>
                  <a:pt x="139" y="30"/>
                  <a:pt x="156" y="22"/>
                  <a:pt x="201" y="10"/>
                </a:cubicBezTo>
                <a:cubicBezTo>
                  <a:pt x="270" y="17"/>
                  <a:pt x="342" y="53"/>
                  <a:pt x="408" y="30"/>
                </a:cubicBezTo>
                <a:cubicBezTo>
                  <a:pt x="418" y="27"/>
                  <a:pt x="437" y="30"/>
                  <a:pt x="437" y="20"/>
                </a:cubicBezTo>
                <a:cubicBezTo>
                  <a:pt x="437" y="8"/>
                  <a:pt x="418" y="7"/>
                  <a:pt x="408" y="0"/>
                </a:cubicBezTo>
                <a:close/>
              </a:path>
            </a:pathLst>
          </a:custGeom>
          <a:solidFill>
            <a:schemeClr val="bg1"/>
          </a:solidFill>
          <a:ln w="9525">
            <a:solidFill>
              <a:schemeClr val="tx1"/>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38" name="Freeform 47"/>
          <p:cNvSpPr/>
          <p:nvPr/>
        </p:nvSpPr>
        <p:spPr bwMode="auto">
          <a:xfrm>
            <a:off x="1951039" y="6324600"/>
            <a:ext cx="817563" cy="547688"/>
          </a:xfrm>
          <a:custGeom>
            <a:avLst/>
            <a:gdLst>
              <a:gd name="T0" fmla="*/ 2147483647 w 515"/>
              <a:gd name="T1" fmla="*/ 0 h 345"/>
              <a:gd name="T2" fmla="*/ 2147483647 w 515"/>
              <a:gd name="T3" fmla="*/ 2147483647 h 345"/>
              <a:gd name="T4" fmla="*/ 2147483647 w 515"/>
              <a:gd name="T5" fmla="*/ 2147483647 h 345"/>
              <a:gd name="T6" fmla="*/ 2147483647 w 515"/>
              <a:gd name="T7" fmla="*/ 2147483647 h 345"/>
              <a:gd name="T8" fmla="*/ 2147483647 w 515"/>
              <a:gd name="T9" fmla="*/ 2147483647 h 345"/>
              <a:gd name="T10" fmla="*/ 2147483647 w 515"/>
              <a:gd name="T11" fmla="*/ 2147483647 h 345"/>
              <a:gd name="T12" fmla="*/ 2147483647 w 515"/>
              <a:gd name="T13" fmla="*/ 2147483647 h 345"/>
              <a:gd name="T14" fmla="*/ 2147483647 w 515"/>
              <a:gd name="T15" fmla="*/ 2147483647 h 345"/>
              <a:gd name="T16" fmla="*/ 2147483647 w 515"/>
              <a:gd name="T17" fmla="*/ 2147483647 h 345"/>
              <a:gd name="T18" fmla="*/ 2147483647 w 515"/>
              <a:gd name="T19" fmla="*/ 2147483647 h 345"/>
              <a:gd name="T20" fmla="*/ 2147483647 w 515"/>
              <a:gd name="T21" fmla="*/ 2147483647 h 345"/>
              <a:gd name="T22" fmla="*/ 2147483647 w 515"/>
              <a:gd name="T23" fmla="*/ 0 h 3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5"/>
              <a:gd name="T37" fmla="*/ 0 h 345"/>
              <a:gd name="T38" fmla="*/ 515 w 515"/>
              <a:gd name="T39" fmla="*/ 345 h 3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5" h="345">
                <a:moveTo>
                  <a:pt x="408" y="0"/>
                </a:moveTo>
                <a:cubicBezTo>
                  <a:pt x="515" y="37"/>
                  <a:pt x="439" y="134"/>
                  <a:pt x="368" y="158"/>
                </a:cubicBezTo>
                <a:cubicBezTo>
                  <a:pt x="364" y="180"/>
                  <a:pt x="360" y="214"/>
                  <a:pt x="349" y="236"/>
                </a:cubicBezTo>
                <a:cubicBezTo>
                  <a:pt x="324" y="285"/>
                  <a:pt x="243" y="332"/>
                  <a:pt x="191" y="345"/>
                </a:cubicBezTo>
                <a:cubicBezTo>
                  <a:pt x="120" y="321"/>
                  <a:pt x="148" y="317"/>
                  <a:pt x="54" y="305"/>
                </a:cubicBezTo>
                <a:cubicBezTo>
                  <a:pt x="11" y="242"/>
                  <a:pt x="0" y="254"/>
                  <a:pt x="24" y="177"/>
                </a:cubicBezTo>
                <a:cubicBezTo>
                  <a:pt x="27" y="166"/>
                  <a:pt x="37" y="158"/>
                  <a:pt x="44" y="148"/>
                </a:cubicBezTo>
                <a:cubicBezTo>
                  <a:pt x="57" y="108"/>
                  <a:pt x="78" y="92"/>
                  <a:pt x="113" y="69"/>
                </a:cubicBezTo>
                <a:cubicBezTo>
                  <a:pt x="139" y="30"/>
                  <a:pt x="156" y="22"/>
                  <a:pt x="201" y="10"/>
                </a:cubicBezTo>
                <a:cubicBezTo>
                  <a:pt x="270" y="17"/>
                  <a:pt x="342" y="53"/>
                  <a:pt x="408" y="30"/>
                </a:cubicBezTo>
                <a:cubicBezTo>
                  <a:pt x="418" y="27"/>
                  <a:pt x="437" y="30"/>
                  <a:pt x="437" y="20"/>
                </a:cubicBezTo>
                <a:cubicBezTo>
                  <a:pt x="437" y="8"/>
                  <a:pt x="418" y="7"/>
                  <a:pt x="408" y="0"/>
                </a:cubicBezTo>
                <a:close/>
              </a:path>
            </a:pathLst>
          </a:custGeom>
          <a:solidFill>
            <a:srgbClr val="FFFF00"/>
          </a:solidFill>
          <a:ln w="9525">
            <a:solidFill>
              <a:schemeClr val="tx1"/>
            </a:solidFill>
            <a:round/>
          </a:ln>
        </p:spPr>
        <p:txBody>
          <a:bodyPr wrap="none" lIns="121917" tIns="60958" rIns="121917" bIns="60958" anchor="ctr"/>
          <a:lstStyle/>
          <a:p>
            <a:endParaRPr lang="zh-CN" altLang="en-US">
              <a:latin typeface="黑体" panose="02010609060101010101" charset="-122"/>
              <a:ea typeface="黑体" panose="02010609060101010101" charset="-122"/>
            </a:endParaRPr>
          </a:p>
        </p:txBody>
      </p:sp>
      <p:grpSp>
        <p:nvGrpSpPr>
          <p:cNvPr id="29" name="Group 48"/>
          <p:cNvGrpSpPr/>
          <p:nvPr/>
        </p:nvGrpSpPr>
        <p:grpSpPr bwMode="auto">
          <a:xfrm>
            <a:off x="2027239" y="533400"/>
            <a:ext cx="3352800" cy="5486400"/>
            <a:chOff x="672" y="336"/>
            <a:chExt cx="2112" cy="3456"/>
          </a:xfrm>
        </p:grpSpPr>
        <p:sp>
          <p:nvSpPr>
            <p:cNvPr id="40" name="Oval 49"/>
            <p:cNvSpPr>
              <a:spLocks noChangeArrowheads="1"/>
            </p:cNvSpPr>
            <p:nvPr/>
          </p:nvSpPr>
          <p:spPr bwMode="auto">
            <a:xfrm>
              <a:off x="672" y="3648"/>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41" name="Oval 50"/>
            <p:cNvSpPr>
              <a:spLocks noChangeArrowheads="1"/>
            </p:cNvSpPr>
            <p:nvPr/>
          </p:nvSpPr>
          <p:spPr bwMode="auto">
            <a:xfrm>
              <a:off x="912" y="3696"/>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42" name="Oval 51"/>
            <p:cNvSpPr>
              <a:spLocks noChangeArrowheads="1"/>
            </p:cNvSpPr>
            <p:nvPr/>
          </p:nvSpPr>
          <p:spPr bwMode="auto">
            <a:xfrm>
              <a:off x="1344" y="3408"/>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43" name="Oval 52"/>
            <p:cNvSpPr>
              <a:spLocks noChangeArrowheads="1"/>
            </p:cNvSpPr>
            <p:nvPr/>
          </p:nvSpPr>
          <p:spPr bwMode="auto">
            <a:xfrm>
              <a:off x="2400" y="2880"/>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44" name="Oval 53"/>
            <p:cNvSpPr>
              <a:spLocks noChangeArrowheads="1"/>
            </p:cNvSpPr>
            <p:nvPr/>
          </p:nvSpPr>
          <p:spPr bwMode="auto">
            <a:xfrm>
              <a:off x="2544" y="2544"/>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45" name="Oval 54"/>
            <p:cNvSpPr>
              <a:spLocks noChangeArrowheads="1"/>
            </p:cNvSpPr>
            <p:nvPr/>
          </p:nvSpPr>
          <p:spPr bwMode="auto">
            <a:xfrm>
              <a:off x="2640" y="2112"/>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46" name="Oval 55"/>
            <p:cNvSpPr>
              <a:spLocks noChangeArrowheads="1"/>
            </p:cNvSpPr>
            <p:nvPr/>
          </p:nvSpPr>
          <p:spPr bwMode="auto">
            <a:xfrm>
              <a:off x="2688" y="1920"/>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47" name="Oval 56"/>
            <p:cNvSpPr>
              <a:spLocks noChangeArrowheads="1"/>
            </p:cNvSpPr>
            <p:nvPr/>
          </p:nvSpPr>
          <p:spPr bwMode="auto">
            <a:xfrm>
              <a:off x="2496" y="1728"/>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48" name="Oval 57"/>
            <p:cNvSpPr>
              <a:spLocks noChangeArrowheads="1"/>
            </p:cNvSpPr>
            <p:nvPr/>
          </p:nvSpPr>
          <p:spPr bwMode="auto">
            <a:xfrm>
              <a:off x="2256" y="1296"/>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49" name="Oval 58"/>
            <p:cNvSpPr>
              <a:spLocks noChangeArrowheads="1"/>
            </p:cNvSpPr>
            <p:nvPr/>
          </p:nvSpPr>
          <p:spPr bwMode="auto">
            <a:xfrm>
              <a:off x="2400" y="1008"/>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50" name="Oval 59"/>
            <p:cNvSpPr>
              <a:spLocks noChangeArrowheads="1"/>
            </p:cNvSpPr>
            <p:nvPr/>
          </p:nvSpPr>
          <p:spPr bwMode="auto">
            <a:xfrm>
              <a:off x="2496" y="768"/>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51" name="Oval 60"/>
            <p:cNvSpPr>
              <a:spLocks noChangeArrowheads="1"/>
            </p:cNvSpPr>
            <p:nvPr/>
          </p:nvSpPr>
          <p:spPr bwMode="auto">
            <a:xfrm>
              <a:off x="2544" y="480"/>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52" name="Oval 61"/>
            <p:cNvSpPr>
              <a:spLocks noChangeArrowheads="1"/>
            </p:cNvSpPr>
            <p:nvPr/>
          </p:nvSpPr>
          <p:spPr bwMode="auto">
            <a:xfrm>
              <a:off x="2208" y="336"/>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sp>
          <p:nvSpPr>
            <p:cNvPr id="53" name="Oval 62"/>
            <p:cNvSpPr>
              <a:spLocks noChangeArrowheads="1"/>
            </p:cNvSpPr>
            <p:nvPr/>
          </p:nvSpPr>
          <p:spPr bwMode="auto">
            <a:xfrm>
              <a:off x="1968" y="528"/>
              <a:ext cx="96" cy="96"/>
            </a:xfrm>
            <a:prstGeom prst="ellipse">
              <a:avLst/>
            </a:prstGeom>
            <a:solidFill>
              <a:schemeClr val="tx1"/>
            </a:solidFill>
            <a:ln w="9525">
              <a:solidFill>
                <a:srgbClr val="000000"/>
              </a:solidFill>
              <a:round/>
            </a:ln>
          </p:spPr>
          <p:txBody>
            <a:bodyPr wrap="none" anchor="ctr"/>
            <a:lstStyle/>
            <a:p>
              <a:endParaRPr lang="zh-CN" altLang="en-US">
                <a:latin typeface="黑体" panose="02010609060101010101" charset="-122"/>
                <a:ea typeface="黑体" panose="02010609060101010101" charset="-122"/>
              </a:endParaRPr>
            </a:p>
          </p:txBody>
        </p:sp>
      </p:grpSp>
      <p:grpSp>
        <p:nvGrpSpPr>
          <p:cNvPr id="39" name="Group 68"/>
          <p:cNvGrpSpPr/>
          <p:nvPr/>
        </p:nvGrpSpPr>
        <p:grpSpPr bwMode="auto">
          <a:xfrm>
            <a:off x="3032128" y="4943477"/>
            <a:ext cx="1433513" cy="804863"/>
            <a:chOff x="1305" y="3114"/>
            <a:chExt cx="903" cy="507"/>
          </a:xfrm>
        </p:grpSpPr>
        <p:sp>
          <p:nvSpPr>
            <p:cNvPr id="55" name="AutoShape 69"/>
            <p:cNvSpPr>
              <a:spLocks noChangeArrowheads="1"/>
            </p:cNvSpPr>
            <p:nvPr/>
          </p:nvSpPr>
          <p:spPr bwMode="auto">
            <a:xfrm>
              <a:off x="1500" y="3360"/>
              <a:ext cx="192" cy="192"/>
            </a:xfrm>
            <a:prstGeom prst="star5">
              <a:avLst/>
            </a:prstGeom>
            <a:solidFill>
              <a:srgbClr val="FFFF00"/>
            </a:solidFill>
            <a:ln w="28575">
              <a:solidFill>
                <a:schemeClr val="tx1"/>
              </a:solidFill>
              <a:miter lim="800000"/>
            </a:ln>
            <a:effectLst/>
          </p:spPr>
          <p:txBody>
            <a:bodyPr wrap="none" anchor="ctr"/>
            <a:lstStyle/>
            <a:p>
              <a:pPr>
                <a:defRPr/>
              </a:pPr>
              <a:endParaRPr lang="zh-CN" altLang="en-US">
                <a:latin typeface="黑体" panose="02010609060101010101" charset="-122"/>
                <a:ea typeface="黑体" panose="02010609060101010101" charset="-122"/>
              </a:endParaRPr>
            </a:p>
          </p:txBody>
        </p:sp>
        <p:sp>
          <p:nvSpPr>
            <p:cNvPr id="56" name="AutoShape 70"/>
            <p:cNvSpPr>
              <a:spLocks noChangeArrowheads="1"/>
            </p:cNvSpPr>
            <p:nvPr/>
          </p:nvSpPr>
          <p:spPr bwMode="auto">
            <a:xfrm>
              <a:off x="1305" y="3429"/>
              <a:ext cx="192" cy="192"/>
            </a:xfrm>
            <a:prstGeom prst="star5">
              <a:avLst/>
            </a:prstGeom>
            <a:solidFill>
              <a:srgbClr val="FFFF00"/>
            </a:solidFill>
            <a:ln w="28575">
              <a:solidFill>
                <a:schemeClr val="tx1"/>
              </a:solidFill>
              <a:miter lim="800000"/>
            </a:ln>
            <a:effectLst/>
          </p:spPr>
          <p:txBody>
            <a:bodyPr wrap="none" anchor="ctr"/>
            <a:lstStyle/>
            <a:p>
              <a:pPr>
                <a:defRPr/>
              </a:pPr>
              <a:endParaRPr lang="zh-CN" altLang="en-US">
                <a:latin typeface="黑体" panose="02010609060101010101" charset="-122"/>
                <a:ea typeface="黑体" panose="02010609060101010101" charset="-122"/>
              </a:endParaRPr>
            </a:p>
          </p:txBody>
        </p:sp>
        <p:sp>
          <p:nvSpPr>
            <p:cNvPr id="57" name="AutoShape 71"/>
            <p:cNvSpPr>
              <a:spLocks noChangeArrowheads="1"/>
            </p:cNvSpPr>
            <p:nvPr/>
          </p:nvSpPr>
          <p:spPr bwMode="auto">
            <a:xfrm>
              <a:off x="1728" y="3294"/>
              <a:ext cx="192" cy="192"/>
            </a:xfrm>
            <a:prstGeom prst="star5">
              <a:avLst/>
            </a:prstGeom>
            <a:solidFill>
              <a:srgbClr val="FFFF00"/>
            </a:solidFill>
            <a:ln w="28575">
              <a:solidFill>
                <a:schemeClr val="tx1"/>
              </a:solidFill>
              <a:miter lim="800000"/>
            </a:ln>
            <a:effectLst/>
          </p:spPr>
          <p:txBody>
            <a:bodyPr wrap="none" anchor="ctr"/>
            <a:lstStyle/>
            <a:p>
              <a:pPr>
                <a:defRPr/>
              </a:pPr>
              <a:endParaRPr lang="zh-CN" altLang="en-US">
                <a:latin typeface="黑体" panose="02010609060101010101" charset="-122"/>
                <a:ea typeface="黑体" panose="02010609060101010101" charset="-122"/>
              </a:endParaRPr>
            </a:p>
          </p:txBody>
        </p:sp>
        <p:sp>
          <p:nvSpPr>
            <p:cNvPr id="58" name="AutoShape 72"/>
            <p:cNvSpPr>
              <a:spLocks noChangeArrowheads="1"/>
            </p:cNvSpPr>
            <p:nvPr/>
          </p:nvSpPr>
          <p:spPr bwMode="auto">
            <a:xfrm>
              <a:off x="2016" y="3114"/>
              <a:ext cx="192" cy="192"/>
            </a:xfrm>
            <a:prstGeom prst="star5">
              <a:avLst/>
            </a:prstGeom>
            <a:solidFill>
              <a:srgbClr val="FFFF00"/>
            </a:solidFill>
            <a:ln w="28575">
              <a:solidFill>
                <a:schemeClr val="tx1"/>
              </a:solidFill>
              <a:miter lim="800000"/>
            </a:ln>
            <a:effectLst/>
          </p:spPr>
          <p:txBody>
            <a:bodyPr wrap="none" anchor="ctr"/>
            <a:lstStyle/>
            <a:p>
              <a:pPr>
                <a:defRPr/>
              </a:pPr>
              <a:endParaRPr lang="zh-CN" altLang="en-US">
                <a:latin typeface="黑体" panose="02010609060101010101" charset="-122"/>
                <a:ea typeface="黑体" panose="02010609060101010101" charset="-122"/>
              </a:endParaRPr>
            </a:p>
          </p:txBody>
        </p:sp>
      </p:grpSp>
      <p:sp>
        <p:nvSpPr>
          <p:cNvPr id="59" name="AutoShape 78"/>
          <p:cNvSpPr>
            <a:spLocks noChangeArrowheads="1"/>
          </p:cNvSpPr>
          <p:nvPr/>
        </p:nvSpPr>
        <p:spPr bwMode="auto">
          <a:xfrm>
            <a:off x="2789239" y="2514600"/>
            <a:ext cx="1587500" cy="381000"/>
          </a:xfrm>
          <a:prstGeom prst="wedgeRectCallout">
            <a:avLst>
              <a:gd name="adj1" fmla="val 82102"/>
              <a:gd name="adj2" fmla="val -15417"/>
            </a:avLst>
          </a:prstGeom>
          <a:solidFill>
            <a:srgbClr val="FFFFFF"/>
          </a:solidFill>
          <a:ln w="9525">
            <a:solidFill>
              <a:srgbClr val="000000"/>
            </a:solidFill>
            <a:miter lim="800000"/>
          </a:ln>
        </p:spPr>
        <p:txBody>
          <a:bodyPr wrap="none" lIns="121917" tIns="60958" rIns="121917" bIns="60958" anchor="ctr"/>
          <a:lstStyle/>
          <a:p>
            <a:r>
              <a:rPr lang="zh-CN" altLang="en-US" sz="2000" dirty="0">
                <a:solidFill>
                  <a:srgbClr val="FF0000"/>
                </a:solidFill>
                <a:effectLst>
                  <a:outerShdw blurRad="38100" dist="38100" dir="2700000" algn="tl">
                    <a:srgbClr val="C0C0C0"/>
                  </a:outerShdw>
                </a:effectLst>
                <a:latin typeface="黑体" panose="02010609060101010101" charset="-122"/>
                <a:ea typeface="黑体" panose="02010609060101010101" charset="-122"/>
              </a:rPr>
              <a:t>长江三角洲</a:t>
            </a:r>
          </a:p>
        </p:txBody>
      </p:sp>
      <p:sp>
        <p:nvSpPr>
          <p:cNvPr id="60" name="Text Box 80"/>
          <p:cNvSpPr txBox="1">
            <a:spLocks noChangeArrowheads="1"/>
          </p:cNvSpPr>
          <p:nvPr/>
        </p:nvSpPr>
        <p:spPr bwMode="auto">
          <a:xfrm>
            <a:off x="9867795" y="1892407"/>
            <a:ext cx="658812" cy="508847"/>
          </a:xfrm>
          <a:prstGeom prst="rect">
            <a:avLst/>
          </a:prstGeom>
        </p:spPr>
        <p:style>
          <a:lnRef idx="2">
            <a:schemeClr val="accent6"/>
          </a:lnRef>
          <a:fillRef idx="1">
            <a:schemeClr val="lt1"/>
          </a:fillRef>
          <a:effectRef idx="0">
            <a:schemeClr val="accent6"/>
          </a:effectRef>
          <a:fontRef idx="minor">
            <a:schemeClr val="dk1"/>
          </a:fontRef>
        </p:style>
        <p:txBody>
          <a:bodyPr lIns="121917" tIns="60958" rIns="121917" bIns="60958" anchor="ctr">
            <a:spAutoFit/>
          </a:bodyPr>
          <a:lstStyle/>
          <a:p>
            <a:pPr>
              <a:lnSpc>
                <a:spcPct val="90000"/>
              </a:lnSpc>
              <a:spcBef>
                <a:spcPct val="50000"/>
              </a:spcBef>
            </a:pPr>
            <a:r>
              <a:rPr lang="zh-CN" altLang="en-US" sz="2800">
                <a:solidFill>
                  <a:schemeClr val="accent2"/>
                </a:solidFill>
                <a:latin typeface="黑体" panose="02010609060101010101" charset="-122"/>
                <a:ea typeface="黑体" panose="02010609060101010101" charset="-122"/>
              </a:rPr>
              <a:t>点</a:t>
            </a:r>
          </a:p>
        </p:txBody>
      </p:sp>
      <p:sp>
        <p:nvSpPr>
          <p:cNvPr id="61" name="Text Box 81"/>
          <p:cNvSpPr txBox="1">
            <a:spLocks noChangeArrowheads="1"/>
          </p:cNvSpPr>
          <p:nvPr/>
        </p:nvSpPr>
        <p:spPr bwMode="auto">
          <a:xfrm>
            <a:off x="9929707" y="3476731"/>
            <a:ext cx="838200" cy="508847"/>
          </a:xfrm>
          <a:prstGeom prst="rect">
            <a:avLst/>
          </a:prstGeom>
        </p:spPr>
        <p:style>
          <a:lnRef idx="2">
            <a:schemeClr val="accent6"/>
          </a:lnRef>
          <a:fillRef idx="1">
            <a:schemeClr val="lt1"/>
          </a:fillRef>
          <a:effectRef idx="0">
            <a:schemeClr val="accent6"/>
          </a:effectRef>
          <a:fontRef idx="minor">
            <a:schemeClr val="dk1"/>
          </a:fontRef>
        </p:style>
        <p:txBody>
          <a:bodyPr lIns="121917" tIns="60958" rIns="121917" bIns="60958" anchor="ctr">
            <a:spAutoFit/>
          </a:bodyPr>
          <a:lstStyle/>
          <a:p>
            <a:pPr>
              <a:lnSpc>
                <a:spcPct val="90000"/>
              </a:lnSpc>
              <a:spcBef>
                <a:spcPct val="50000"/>
              </a:spcBef>
            </a:pPr>
            <a:r>
              <a:rPr lang="zh-CN" altLang="en-US" sz="2800">
                <a:solidFill>
                  <a:schemeClr val="accent2"/>
                </a:solidFill>
                <a:latin typeface="黑体" panose="02010609060101010101" charset="-122"/>
                <a:ea typeface="黑体" panose="02010609060101010101" charset="-122"/>
              </a:rPr>
              <a:t>线</a:t>
            </a:r>
          </a:p>
        </p:txBody>
      </p:sp>
      <p:sp>
        <p:nvSpPr>
          <p:cNvPr id="62" name="AutoShape 72"/>
          <p:cNvSpPr>
            <a:spLocks noChangeArrowheads="1"/>
          </p:cNvSpPr>
          <p:nvPr/>
        </p:nvSpPr>
        <p:spPr bwMode="auto">
          <a:xfrm>
            <a:off x="10069304" y="2411943"/>
            <a:ext cx="73025" cy="1008063"/>
          </a:xfrm>
          <a:prstGeom prst="downArrow">
            <a:avLst>
              <a:gd name="adj1" fmla="val 50000"/>
              <a:gd name="adj2" fmla="val 345109"/>
            </a:avLst>
          </a:prstGeom>
          <a:solidFill>
            <a:schemeClr val="accent1"/>
          </a:solidFill>
          <a:ln w="9525">
            <a:solidFill>
              <a:schemeClr val="tx1"/>
            </a:solidFill>
            <a:miter lim="800000"/>
          </a:ln>
          <a:effectLst/>
        </p:spPr>
        <p:txBody>
          <a:bodyPr wrap="none" lIns="121917" tIns="60958" rIns="121917" bIns="60958" anchor="ctr"/>
          <a:lstStyle/>
          <a:p>
            <a:endParaRPr lang="zh-CN" altLang="en-US">
              <a:latin typeface="黑体" panose="02010609060101010101" charset="-122"/>
              <a:ea typeface="黑体" panose="02010609060101010101" charset="-122"/>
            </a:endParaRPr>
          </a:p>
        </p:txBody>
      </p:sp>
      <p:sp>
        <p:nvSpPr>
          <p:cNvPr id="63" name="Text Box 82"/>
          <p:cNvSpPr txBox="1">
            <a:spLocks noChangeArrowheads="1"/>
          </p:cNvSpPr>
          <p:nvPr/>
        </p:nvSpPr>
        <p:spPr bwMode="auto">
          <a:xfrm>
            <a:off x="9915313" y="5105507"/>
            <a:ext cx="838200" cy="508847"/>
          </a:xfrm>
          <a:prstGeom prst="rect">
            <a:avLst/>
          </a:prstGeom>
        </p:spPr>
        <p:style>
          <a:lnRef idx="2">
            <a:schemeClr val="accent6"/>
          </a:lnRef>
          <a:fillRef idx="1">
            <a:schemeClr val="lt1"/>
          </a:fillRef>
          <a:effectRef idx="0">
            <a:schemeClr val="accent6"/>
          </a:effectRef>
          <a:fontRef idx="minor">
            <a:schemeClr val="dk1"/>
          </a:fontRef>
        </p:style>
        <p:txBody>
          <a:bodyPr lIns="121917" tIns="60958" rIns="121917" bIns="60958" anchor="ctr">
            <a:spAutoFit/>
          </a:bodyPr>
          <a:lstStyle/>
          <a:p>
            <a:pPr>
              <a:lnSpc>
                <a:spcPct val="90000"/>
              </a:lnSpc>
              <a:spcBef>
                <a:spcPct val="50000"/>
              </a:spcBef>
            </a:pPr>
            <a:r>
              <a:rPr lang="zh-CN" altLang="en-US" sz="2800">
                <a:solidFill>
                  <a:schemeClr val="accent2"/>
                </a:solidFill>
                <a:latin typeface="黑体" panose="02010609060101010101" charset="-122"/>
                <a:ea typeface="黑体" panose="02010609060101010101" charset="-122"/>
              </a:rPr>
              <a:t>面</a:t>
            </a:r>
          </a:p>
        </p:txBody>
      </p:sp>
      <p:sp>
        <p:nvSpPr>
          <p:cNvPr id="64" name="AutoShape 74"/>
          <p:cNvSpPr>
            <a:spLocks noChangeArrowheads="1"/>
          </p:cNvSpPr>
          <p:nvPr/>
        </p:nvSpPr>
        <p:spPr bwMode="auto">
          <a:xfrm>
            <a:off x="10142329" y="4069294"/>
            <a:ext cx="73025" cy="1008063"/>
          </a:xfrm>
          <a:prstGeom prst="downArrow">
            <a:avLst>
              <a:gd name="adj1" fmla="val 50000"/>
              <a:gd name="adj2" fmla="val 345109"/>
            </a:avLst>
          </a:prstGeom>
          <a:solidFill>
            <a:schemeClr val="accent1"/>
          </a:solidFill>
          <a:ln w="9525">
            <a:solidFill>
              <a:schemeClr val="tx1"/>
            </a:solidFill>
            <a:miter lim="800000"/>
          </a:ln>
          <a:effectLst/>
        </p:spPr>
        <p:txBody>
          <a:bodyPr wrap="none" lIns="121917" tIns="60958" rIns="121917" bIns="60958" anchor="ctr"/>
          <a:lstStyle/>
          <a:p>
            <a:endParaRPr lang="zh-CN" altLang="en-US">
              <a:latin typeface="黑体" panose="02010609060101010101" charset="-122"/>
              <a:ea typeface="黑体" panose="02010609060101010101" charset="-122"/>
            </a:endParaRPr>
          </a:p>
        </p:txBody>
      </p:sp>
      <p:grpSp>
        <p:nvGrpSpPr>
          <p:cNvPr id="54" name="Group 65"/>
          <p:cNvGrpSpPr/>
          <p:nvPr/>
        </p:nvGrpSpPr>
        <p:grpSpPr bwMode="auto">
          <a:xfrm>
            <a:off x="3113090" y="5599113"/>
            <a:ext cx="439737" cy="228600"/>
            <a:chOff x="1356" y="3527"/>
            <a:chExt cx="277" cy="144"/>
          </a:xfrm>
        </p:grpSpPr>
        <p:sp>
          <p:nvSpPr>
            <p:cNvPr id="129" name="Oval 66"/>
            <p:cNvSpPr>
              <a:spLocks noChangeArrowheads="1"/>
            </p:cNvSpPr>
            <p:nvPr/>
          </p:nvSpPr>
          <p:spPr bwMode="auto">
            <a:xfrm rot="702621">
              <a:off x="1356" y="3575"/>
              <a:ext cx="85" cy="96"/>
            </a:xfrm>
            <a:prstGeom prst="ellipse">
              <a:avLst/>
            </a:prstGeom>
            <a:solidFill>
              <a:schemeClr val="bg1"/>
            </a:solidFill>
            <a:ln w="28575">
              <a:solidFill>
                <a:srgbClr val="000000"/>
              </a:solidFill>
              <a:round/>
            </a:ln>
          </p:spPr>
          <p:txBody>
            <a:bodyPr wrap="none" anchor="ctr"/>
            <a:lstStyle/>
            <a:p>
              <a:endParaRPr lang="zh-CN" altLang="en-US"/>
            </a:p>
          </p:txBody>
        </p:sp>
        <p:sp>
          <p:nvSpPr>
            <p:cNvPr id="130" name="Oval 67"/>
            <p:cNvSpPr>
              <a:spLocks noChangeArrowheads="1"/>
            </p:cNvSpPr>
            <p:nvPr/>
          </p:nvSpPr>
          <p:spPr bwMode="auto">
            <a:xfrm rot="702621">
              <a:off x="1548" y="3527"/>
              <a:ext cx="85" cy="96"/>
            </a:xfrm>
            <a:prstGeom prst="ellipse">
              <a:avLst/>
            </a:prstGeom>
            <a:solidFill>
              <a:schemeClr val="bg1"/>
            </a:solidFill>
            <a:ln w="28575">
              <a:solidFill>
                <a:srgbClr val="000000"/>
              </a:solidFill>
              <a:round/>
            </a:ln>
          </p:spPr>
          <p:txBody>
            <a:bodyPr wrap="none" anchor="ctr"/>
            <a:lstStyle/>
            <a:p>
              <a:endParaRPr lang="zh-CN" altLang="en-US"/>
            </a:p>
          </p:txBody>
        </p:sp>
      </p:grpSp>
      <p:sp>
        <p:nvSpPr>
          <p:cNvPr id="133" name="Freeform 29"/>
          <p:cNvSpPr/>
          <p:nvPr/>
        </p:nvSpPr>
        <p:spPr bwMode="auto">
          <a:xfrm>
            <a:off x="2217739" y="5281614"/>
            <a:ext cx="1123951" cy="311151"/>
          </a:xfrm>
          <a:custGeom>
            <a:avLst/>
            <a:gdLst>
              <a:gd name="T0" fmla="*/ 2147483647 w 708"/>
              <a:gd name="T1" fmla="*/ 2147483647 h 196"/>
              <a:gd name="T2" fmla="*/ 2147483647 w 708"/>
              <a:gd name="T3" fmla="*/ 2147483647 h 196"/>
              <a:gd name="T4" fmla="*/ 2147483647 w 708"/>
              <a:gd name="T5" fmla="*/ 2147483647 h 196"/>
              <a:gd name="T6" fmla="*/ 2147483647 w 708"/>
              <a:gd name="T7" fmla="*/ 2147483647 h 196"/>
              <a:gd name="T8" fmla="*/ 2147483647 w 708"/>
              <a:gd name="T9" fmla="*/ 2147483647 h 196"/>
              <a:gd name="T10" fmla="*/ 2147483647 w 708"/>
              <a:gd name="T11" fmla="*/ 2147483647 h 196"/>
              <a:gd name="T12" fmla="*/ 2147483647 w 708"/>
              <a:gd name="T13" fmla="*/ 0 h 196"/>
              <a:gd name="T14" fmla="*/ 2147483647 w 708"/>
              <a:gd name="T15" fmla="*/ 2147483647 h 196"/>
              <a:gd name="T16" fmla="*/ 0 w 708"/>
              <a:gd name="T17" fmla="*/ 2147483647 h 1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8"/>
              <a:gd name="T28" fmla="*/ 0 h 196"/>
              <a:gd name="T29" fmla="*/ 708 w 708"/>
              <a:gd name="T30" fmla="*/ 196 h 1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8" h="196">
                <a:moveTo>
                  <a:pt x="678" y="177"/>
                </a:moveTo>
                <a:cubicBezTo>
                  <a:pt x="708" y="196"/>
                  <a:pt x="561" y="134"/>
                  <a:pt x="541" y="128"/>
                </a:cubicBezTo>
                <a:cubicBezTo>
                  <a:pt x="531" y="125"/>
                  <a:pt x="511" y="118"/>
                  <a:pt x="511" y="118"/>
                </a:cubicBezTo>
                <a:cubicBezTo>
                  <a:pt x="459" y="127"/>
                  <a:pt x="428" y="138"/>
                  <a:pt x="374" y="118"/>
                </a:cubicBezTo>
                <a:cubicBezTo>
                  <a:pt x="352" y="110"/>
                  <a:pt x="338" y="83"/>
                  <a:pt x="315" y="78"/>
                </a:cubicBezTo>
                <a:cubicBezTo>
                  <a:pt x="302" y="75"/>
                  <a:pt x="288" y="72"/>
                  <a:pt x="275" y="69"/>
                </a:cubicBezTo>
                <a:cubicBezTo>
                  <a:pt x="211" y="25"/>
                  <a:pt x="131" y="25"/>
                  <a:pt x="59" y="0"/>
                </a:cubicBezTo>
                <a:cubicBezTo>
                  <a:pt x="46" y="3"/>
                  <a:pt x="30" y="2"/>
                  <a:pt x="19" y="10"/>
                </a:cubicBezTo>
                <a:cubicBezTo>
                  <a:pt x="9" y="16"/>
                  <a:pt x="0" y="39"/>
                  <a:pt x="0" y="39"/>
                </a:cubicBezTo>
              </a:path>
            </a:pathLst>
          </a:custGeom>
          <a:noFill/>
          <a:ln w="57150">
            <a:solidFill>
              <a:srgbClr val="0000FF"/>
            </a:solidFill>
            <a:round/>
          </a:ln>
        </p:spPr>
        <p:txBody>
          <a:bodyPr wrap="none" lIns="121917" tIns="60958" rIns="121917" bIns="60958" anchor="ctr"/>
          <a:lstStyle/>
          <a:p>
            <a:endParaRPr lang="zh-CN" altLang="en-US"/>
          </a:p>
        </p:txBody>
      </p:sp>
      <p:sp>
        <p:nvSpPr>
          <p:cNvPr id="136" name="Freeform 45"/>
          <p:cNvSpPr/>
          <p:nvPr/>
        </p:nvSpPr>
        <p:spPr bwMode="auto">
          <a:xfrm>
            <a:off x="4922839" y="4724400"/>
            <a:ext cx="455612" cy="984251"/>
          </a:xfrm>
          <a:custGeom>
            <a:avLst/>
            <a:gdLst>
              <a:gd name="T0" fmla="*/ 2147483647 w 287"/>
              <a:gd name="T1" fmla="*/ 0 h 620"/>
              <a:gd name="T2" fmla="*/ 2147483647 w 287"/>
              <a:gd name="T3" fmla="*/ 2147483647 h 620"/>
              <a:gd name="T4" fmla="*/ 2147483647 w 287"/>
              <a:gd name="T5" fmla="*/ 2147483647 h 620"/>
              <a:gd name="T6" fmla="*/ 2147483647 w 287"/>
              <a:gd name="T7" fmla="*/ 2147483647 h 620"/>
              <a:gd name="T8" fmla="*/ 0 w 287"/>
              <a:gd name="T9" fmla="*/ 2147483647 h 620"/>
              <a:gd name="T10" fmla="*/ 2147483647 w 287"/>
              <a:gd name="T11" fmla="*/ 2147483647 h 620"/>
              <a:gd name="T12" fmla="*/ 2147483647 w 287"/>
              <a:gd name="T13" fmla="*/ 2147483647 h 620"/>
              <a:gd name="T14" fmla="*/ 2147483647 w 287"/>
              <a:gd name="T15" fmla="*/ 2147483647 h 620"/>
              <a:gd name="T16" fmla="*/ 2147483647 w 287"/>
              <a:gd name="T17" fmla="*/ 2147483647 h 620"/>
              <a:gd name="T18" fmla="*/ 2147483647 w 287"/>
              <a:gd name="T19" fmla="*/ 2147483647 h 620"/>
              <a:gd name="T20" fmla="*/ 2147483647 w 287"/>
              <a:gd name="T21" fmla="*/ 2147483647 h 620"/>
              <a:gd name="T22" fmla="*/ 2147483647 w 287"/>
              <a:gd name="T23" fmla="*/ 2147483647 h 620"/>
              <a:gd name="T24" fmla="*/ 2147483647 w 287"/>
              <a:gd name="T25" fmla="*/ 2147483647 h 620"/>
              <a:gd name="T26" fmla="*/ 2147483647 w 287"/>
              <a:gd name="T27" fmla="*/ 2147483647 h 620"/>
              <a:gd name="T28" fmla="*/ 2147483647 w 287"/>
              <a:gd name="T29" fmla="*/ 2147483647 h 620"/>
              <a:gd name="T30" fmla="*/ 2147483647 w 287"/>
              <a:gd name="T31" fmla="*/ 2147483647 h 620"/>
              <a:gd name="T32" fmla="*/ 2147483647 w 287"/>
              <a:gd name="T33" fmla="*/ 2147483647 h 6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7"/>
              <a:gd name="T52" fmla="*/ 0 h 620"/>
              <a:gd name="T53" fmla="*/ 287 w 287"/>
              <a:gd name="T54" fmla="*/ 620 h 6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7" h="620">
                <a:moveTo>
                  <a:pt x="216" y="0"/>
                </a:moveTo>
                <a:cubicBezTo>
                  <a:pt x="188" y="28"/>
                  <a:pt x="171" y="56"/>
                  <a:pt x="138" y="79"/>
                </a:cubicBezTo>
                <a:cubicBezTo>
                  <a:pt x="125" y="118"/>
                  <a:pt x="104" y="144"/>
                  <a:pt x="79" y="177"/>
                </a:cubicBezTo>
                <a:cubicBezTo>
                  <a:pt x="55" y="247"/>
                  <a:pt x="71" y="219"/>
                  <a:pt x="39" y="266"/>
                </a:cubicBezTo>
                <a:cubicBezTo>
                  <a:pt x="28" y="362"/>
                  <a:pt x="25" y="331"/>
                  <a:pt x="0" y="403"/>
                </a:cubicBezTo>
                <a:cubicBezTo>
                  <a:pt x="10" y="452"/>
                  <a:pt x="11" y="475"/>
                  <a:pt x="59" y="492"/>
                </a:cubicBezTo>
                <a:cubicBezTo>
                  <a:pt x="101" y="533"/>
                  <a:pt x="110" y="566"/>
                  <a:pt x="128" y="620"/>
                </a:cubicBezTo>
                <a:cubicBezTo>
                  <a:pt x="172" y="554"/>
                  <a:pt x="137" y="522"/>
                  <a:pt x="197" y="462"/>
                </a:cubicBezTo>
                <a:cubicBezTo>
                  <a:pt x="209" y="427"/>
                  <a:pt x="227" y="401"/>
                  <a:pt x="236" y="364"/>
                </a:cubicBezTo>
                <a:cubicBezTo>
                  <a:pt x="243" y="283"/>
                  <a:pt x="239" y="198"/>
                  <a:pt x="285" y="128"/>
                </a:cubicBezTo>
                <a:cubicBezTo>
                  <a:pt x="275" y="99"/>
                  <a:pt x="287" y="60"/>
                  <a:pt x="266" y="39"/>
                </a:cubicBezTo>
                <a:cubicBezTo>
                  <a:pt x="258" y="31"/>
                  <a:pt x="246" y="52"/>
                  <a:pt x="236" y="59"/>
                </a:cubicBezTo>
                <a:cubicBezTo>
                  <a:pt x="229" y="43"/>
                  <a:pt x="233" y="7"/>
                  <a:pt x="216" y="10"/>
                </a:cubicBezTo>
                <a:cubicBezTo>
                  <a:pt x="193" y="14"/>
                  <a:pt x="190" y="49"/>
                  <a:pt x="177" y="69"/>
                </a:cubicBezTo>
                <a:cubicBezTo>
                  <a:pt x="154" y="103"/>
                  <a:pt x="127" y="119"/>
                  <a:pt x="98" y="148"/>
                </a:cubicBezTo>
                <a:cubicBezTo>
                  <a:pt x="75" y="218"/>
                  <a:pt x="91" y="190"/>
                  <a:pt x="59" y="236"/>
                </a:cubicBezTo>
                <a:cubicBezTo>
                  <a:pt x="37" y="299"/>
                  <a:pt x="24" y="280"/>
                  <a:pt x="49" y="305"/>
                </a:cubicBezTo>
              </a:path>
            </a:pathLst>
          </a:custGeom>
          <a:solidFill>
            <a:schemeClr val="tx1"/>
          </a:solidFill>
          <a:ln w="9525">
            <a:solidFill>
              <a:schemeClr val="tx1"/>
            </a:solidFill>
            <a:round/>
          </a:ln>
        </p:spPr>
        <p:txBody>
          <a:bodyPr wrap="none" lIns="121917" tIns="60958" rIns="121917" bIns="60958" anchor="ctr"/>
          <a:lstStyle/>
          <a:p>
            <a:endParaRPr lang="zh-CN" altLang="en-US"/>
          </a:p>
        </p:txBody>
      </p:sp>
      <p:grpSp>
        <p:nvGrpSpPr>
          <p:cNvPr id="65" name="Group 48"/>
          <p:cNvGrpSpPr/>
          <p:nvPr/>
        </p:nvGrpSpPr>
        <p:grpSpPr bwMode="auto">
          <a:xfrm>
            <a:off x="2027239" y="533400"/>
            <a:ext cx="3352800" cy="5486400"/>
            <a:chOff x="672" y="336"/>
            <a:chExt cx="2112" cy="3456"/>
          </a:xfrm>
        </p:grpSpPr>
        <p:sp>
          <p:nvSpPr>
            <p:cNvPr id="138" name="Oval 49"/>
            <p:cNvSpPr>
              <a:spLocks noChangeArrowheads="1"/>
            </p:cNvSpPr>
            <p:nvPr/>
          </p:nvSpPr>
          <p:spPr bwMode="auto">
            <a:xfrm>
              <a:off x="672" y="3648"/>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39" name="Oval 50"/>
            <p:cNvSpPr>
              <a:spLocks noChangeArrowheads="1"/>
            </p:cNvSpPr>
            <p:nvPr/>
          </p:nvSpPr>
          <p:spPr bwMode="auto">
            <a:xfrm>
              <a:off x="912" y="3696"/>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40" name="Oval 51"/>
            <p:cNvSpPr>
              <a:spLocks noChangeArrowheads="1"/>
            </p:cNvSpPr>
            <p:nvPr/>
          </p:nvSpPr>
          <p:spPr bwMode="auto">
            <a:xfrm>
              <a:off x="1344" y="3408"/>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41" name="Oval 52"/>
            <p:cNvSpPr>
              <a:spLocks noChangeArrowheads="1"/>
            </p:cNvSpPr>
            <p:nvPr/>
          </p:nvSpPr>
          <p:spPr bwMode="auto">
            <a:xfrm>
              <a:off x="2400" y="2880"/>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42" name="Oval 53"/>
            <p:cNvSpPr>
              <a:spLocks noChangeArrowheads="1"/>
            </p:cNvSpPr>
            <p:nvPr/>
          </p:nvSpPr>
          <p:spPr bwMode="auto">
            <a:xfrm>
              <a:off x="2544" y="2544"/>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43" name="Oval 54"/>
            <p:cNvSpPr>
              <a:spLocks noChangeArrowheads="1"/>
            </p:cNvSpPr>
            <p:nvPr/>
          </p:nvSpPr>
          <p:spPr bwMode="auto">
            <a:xfrm>
              <a:off x="2640" y="2112"/>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44" name="Oval 55"/>
            <p:cNvSpPr>
              <a:spLocks noChangeArrowheads="1"/>
            </p:cNvSpPr>
            <p:nvPr/>
          </p:nvSpPr>
          <p:spPr bwMode="auto">
            <a:xfrm>
              <a:off x="2688" y="1920"/>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45" name="Oval 56"/>
            <p:cNvSpPr>
              <a:spLocks noChangeArrowheads="1"/>
            </p:cNvSpPr>
            <p:nvPr/>
          </p:nvSpPr>
          <p:spPr bwMode="auto">
            <a:xfrm>
              <a:off x="2496" y="1728"/>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46" name="Oval 57"/>
            <p:cNvSpPr>
              <a:spLocks noChangeArrowheads="1"/>
            </p:cNvSpPr>
            <p:nvPr/>
          </p:nvSpPr>
          <p:spPr bwMode="auto">
            <a:xfrm>
              <a:off x="2256" y="1296"/>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47" name="Oval 58"/>
            <p:cNvSpPr>
              <a:spLocks noChangeArrowheads="1"/>
            </p:cNvSpPr>
            <p:nvPr/>
          </p:nvSpPr>
          <p:spPr bwMode="auto">
            <a:xfrm>
              <a:off x="2400" y="1008"/>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48" name="Oval 59"/>
            <p:cNvSpPr>
              <a:spLocks noChangeArrowheads="1"/>
            </p:cNvSpPr>
            <p:nvPr/>
          </p:nvSpPr>
          <p:spPr bwMode="auto">
            <a:xfrm>
              <a:off x="2496" y="768"/>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49" name="Oval 60"/>
            <p:cNvSpPr>
              <a:spLocks noChangeArrowheads="1"/>
            </p:cNvSpPr>
            <p:nvPr/>
          </p:nvSpPr>
          <p:spPr bwMode="auto">
            <a:xfrm>
              <a:off x="2544" y="480"/>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50" name="Oval 61"/>
            <p:cNvSpPr>
              <a:spLocks noChangeArrowheads="1"/>
            </p:cNvSpPr>
            <p:nvPr/>
          </p:nvSpPr>
          <p:spPr bwMode="auto">
            <a:xfrm>
              <a:off x="2208" y="336"/>
              <a:ext cx="96" cy="96"/>
            </a:xfrm>
            <a:prstGeom prst="ellipse">
              <a:avLst/>
            </a:prstGeom>
            <a:solidFill>
              <a:schemeClr val="tx1"/>
            </a:solidFill>
            <a:ln w="9525">
              <a:solidFill>
                <a:srgbClr val="000000"/>
              </a:solidFill>
              <a:round/>
            </a:ln>
          </p:spPr>
          <p:txBody>
            <a:bodyPr wrap="none" anchor="ctr"/>
            <a:lstStyle/>
            <a:p>
              <a:endParaRPr lang="zh-CN" altLang="en-US"/>
            </a:p>
          </p:txBody>
        </p:sp>
        <p:sp>
          <p:nvSpPr>
            <p:cNvPr id="151" name="Oval 62"/>
            <p:cNvSpPr>
              <a:spLocks noChangeArrowheads="1"/>
            </p:cNvSpPr>
            <p:nvPr/>
          </p:nvSpPr>
          <p:spPr bwMode="auto">
            <a:xfrm>
              <a:off x="1968" y="528"/>
              <a:ext cx="96" cy="96"/>
            </a:xfrm>
            <a:prstGeom prst="ellipse">
              <a:avLst/>
            </a:prstGeom>
            <a:solidFill>
              <a:schemeClr val="tx1"/>
            </a:solidFill>
            <a:ln w="9525">
              <a:solidFill>
                <a:srgbClr val="000000"/>
              </a:solidFill>
              <a:round/>
            </a:ln>
          </p:spPr>
          <p:txBody>
            <a:bodyPr wrap="none" anchor="ctr"/>
            <a:lstStyle/>
            <a:p>
              <a:endParaRPr lang="zh-CN" altLang="en-US"/>
            </a:p>
          </p:txBody>
        </p:sp>
      </p:grpSp>
      <p:sp>
        <p:nvSpPr>
          <p:cNvPr id="157" name="Rectangle 72"/>
          <p:cNvSpPr>
            <a:spLocks noChangeArrowheads="1"/>
          </p:cNvSpPr>
          <p:nvPr/>
        </p:nvSpPr>
        <p:spPr bwMode="auto">
          <a:xfrm>
            <a:off x="5015881" y="332658"/>
            <a:ext cx="1223963" cy="398780"/>
          </a:xfrm>
          <a:prstGeom prst="rect">
            <a:avLst/>
          </a:prstGeom>
          <a:noFill/>
          <a:ln w="9525">
            <a:noFill/>
            <a:miter lim="800000"/>
          </a:ln>
          <a:effectLst/>
        </p:spPr>
        <p:txBody>
          <a:bodyPr lIns="121917" tIns="60958" rIns="121917" bIns="60958">
            <a:spAutoFit/>
          </a:bodyPr>
          <a:lstStyle/>
          <a:p>
            <a:r>
              <a:rPr kumimoji="1" lang="zh-CN" altLang="en-US" b="1" dirty="0">
                <a:solidFill>
                  <a:srgbClr val="FF0000"/>
                </a:solidFill>
              </a:rPr>
              <a:t>大连</a:t>
            </a:r>
          </a:p>
        </p:txBody>
      </p:sp>
      <p:sp>
        <p:nvSpPr>
          <p:cNvPr id="158" name="Rectangle 73"/>
          <p:cNvSpPr>
            <a:spLocks noChangeArrowheads="1"/>
          </p:cNvSpPr>
          <p:nvPr/>
        </p:nvSpPr>
        <p:spPr bwMode="auto">
          <a:xfrm>
            <a:off x="3648076" y="188914"/>
            <a:ext cx="934720" cy="398780"/>
          </a:xfrm>
          <a:prstGeom prst="rect">
            <a:avLst/>
          </a:prstGeom>
          <a:noFill/>
          <a:ln w="9525">
            <a:noFill/>
            <a:miter lim="800000"/>
          </a:ln>
          <a:effectLst/>
        </p:spPr>
        <p:txBody>
          <a:bodyPr wrap="none" lIns="121917" tIns="60958" rIns="121917" bIns="60958">
            <a:spAutoFit/>
          </a:bodyPr>
          <a:lstStyle/>
          <a:p>
            <a:r>
              <a:rPr kumimoji="1" lang="zh-CN" altLang="en-US" b="1" dirty="0">
                <a:solidFill>
                  <a:srgbClr val="FF0000"/>
                </a:solidFill>
              </a:rPr>
              <a:t>秦皇岛</a:t>
            </a:r>
          </a:p>
        </p:txBody>
      </p:sp>
      <p:sp>
        <p:nvSpPr>
          <p:cNvPr id="159" name="Rectangle 74"/>
          <p:cNvSpPr>
            <a:spLocks noChangeArrowheads="1"/>
          </p:cNvSpPr>
          <p:nvPr/>
        </p:nvSpPr>
        <p:spPr bwMode="auto">
          <a:xfrm>
            <a:off x="3359150" y="620714"/>
            <a:ext cx="704427" cy="398780"/>
          </a:xfrm>
          <a:prstGeom prst="rect">
            <a:avLst/>
          </a:prstGeom>
          <a:noFill/>
          <a:ln w="9525">
            <a:noFill/>
            <a:miter lim="800000"/>
          </a:ln>
          <a:effectLst/>
        </p:spPr>
        <p:txBody>
          <a:bodyPr wrap="none" lIns="121917" tIns="60958" rIns="121917" bIns="60958">
            <a:spAutoFit/>
          </a:bodyPr>
          <a:lstStyle/>
          <a:p>
            <a:r>
              <a:rPr kumimoji="1" lang="zh-CN" altLang="en-US" b="1">
                <a:solidFill>
                  <a:srgbClr val="FF0000"/>
                </a:solidFill>
              </a:rPr>
              <a:t>天津</a:t>
            </a:r>
          </a:p>
        </p:txBody>
      </p:sp>
      <p:sp>
        <p:nvSpPr>
          <p:cNvPr id="160" name="Rectangle 75"/>
          <p:cNvSpPr>
            <a:spLocks noChangeArrowheads="1"/>
          </p:cNvSpPr>
          <p:nvPr/>
        </p:nvSpPr>
        <p:spPr bwMode="auto">
          <a:xfrm>
            <a:off x="4727576" y="908051"/>
            <a:ext cx="704427" cy="398780"/>
          </a:xfrm>
          <a:prstGeom prst="rect">
            <a:avLst/>
          </a:prstGeom>
          <a:noFill/>
          <a:ln w="9525">
            <a:noFill/>
            <a:miter lim="800000"/>
          </a:ln>
          <a:effectLst/>
        </p:spPr>
        <p:txBody>
          <a:bodyPr wrap="none" lIns="121917" tIns="60958" rIns="121917" bIns="60958">
            <a:spAutoFit/>
          </a:bodyPr>
          <a:lstStyle/>
          <a:p>
            <a:r>
              <a:rPr kumimoji="1" lang="zh-CN" altLang="en-US" b="1" dirty="0">
                <a:solidFill>
                  <a:srgbClr val="FF0000"/>
                </a:solidFill>
              </a:rPr>
              <a:t>烟台</a:t>
            </a:r>
          </a:p>
        </p:txBody>
      </p:sp>
      <p:sp>
        <p:nvSpPr>
          <p:cNvPr id="161" name="Rectangle 76"/>
          <p:cNvSpPr>
            <a:spLocks noChangeArrowheads="1"/>
          </p:cNvSpPr>
          <p:nvPr/>
        </p:nvSpPr>
        <p:spPr bwMode="auto">
          <a:xfrm>
            <a:off x="4079876" y="1341439"/>
            <a:ext cx="704427" cy="398780"/>
          </a:xfrm>
          <a:prstGeom prst="rect">
            <a:avLst/>
          </a:prstGeom>
          <a:noFill/>
          <a:ln w="9525">
            <a:noFill/>
            <a:miter lim="800000"/>
          </a:ln>
          <a:effectLst/>
        </p:spPr>
        <p:txBody>
          <a:bodyPr wrap="none" lIns="121917" tIns="60958" rIns="121917" bIns="60958">
            <a:spAutoFit/>
          </a:bodyPr>
          <a:lstStyle/>
          <a:p>
            <a:r>
              <a:rPr kumimoji="1" lang="zh-CN" altLang="en-US" b="1">
                <a:solidFill>
                  <a:srgbClr val="FF0000"/>
                </a:solidFill>
              </a:rPr>
              <a:t>青岛</a:t>
            </a:r>
          </a:p>
        </p:txBody>
      </p:sp>
      <p:sp>
        <p:nvSpPr>
          <p:cNvPr id="162" name="Rectangle 77"/>
          <p:cNvSpPr>
            <a:spLocks noChangeArrowheads="1"/>
          </p:cNvSpPr>
          <p:nvPr/>
        </p:nvSpPr>
        <p:spPr bwMode="auto">
          <a:xfrm>
            <a:off x="3648076" y="1916114"/>
            <a:ext cx="934720" cy="398780"/>
          </a:xfrm>
          <a:prstGeom prst="rect">
            <a:avLst/>
          </a:prstGeom>
          <a:noFill/>
          <a:ln w="9525">
            <a:noFill/>
            <a:miter lim="800000"/>
          </a:ln>
          <a:effectLst/>
        </p:spPr>
        <p:txBody>
          <a:bodyPr wrap="none" lIns="121917" tIns="60958" rIns="121917" bIns="60958">
            <a:spAutoFit/>
          </a:bodyPr>
          <a:lstStyle/>
          <a:p>
            <a:r>
              <a:rPr kumimoji="1" lang="zh-CN" altLang="en-US" b="1">
                <a:solidFill>
                  <a:srgbClr val="FF0000"/>
                </a:solidFill>
              </a:rPr>
              <a:t>连云港</a:t>
            </a:r>
          </a:p>
        </p:txBody>
      </p:sp>
      <p:sp>
        <p:nvSpPr>
          <p:cNvPr id="163" name="Rectangle 78"/>
          <p:cNvSpPr>
            <a:spLocks noChangeArrowheads="1"/>
          </p:cNvSpPr>
          <p:nvPr/>
        </p:nvSpPr>
        <p:spPr bwMode="auto">
          <a:xfrm>
            <a:off x="4295776" y="2492377"/>
            <a:ext cx="704427" cy="398780"/>
          </a:xfrm>
          <a:prstGeom prst="rect">
            <a:avLst/>
          </a:prstGeom>
          <a:noFill/>
          <a:ln w="9525">
            <a:noFill/>
            <a:miter lim="800000"/>
          </a:ln>
          <a:effectLst/>
        </p:spPr>
        <p:txBody>
          <a:bodyPr wrap="none" lIns="121917" tIns="60958" rIns="121917" bIns="60958">
            <a:spAutoFit/>
          </a:bodyPr>
          <a:lstStyle/>
          <a:p>
            <a:r>
              <a:rPr kumimoji="1" lang="zh-CN" altLang="en-US" b="1">
                <a:solidFill>
                  <a:srgbClr val="FF0000"/>
                </a:solidFill>
              </a:rPr>
              <a:t>南通</a:t>
            </a:r>
          </a:p>
        </p:txBody>
      </p:sp>
      <p:sp>
        <p:nvSpPr>
          <p:cNvPr id="164" name="Rectangle 79"/>
          <p:cNvSpPr>
            <a:spLocks noChangeArrowheads="1"/>
          </p:cNvSpPr>
          <p:nvPr/>
        </p:nvSpPr>
        <p:spPr bwMode="auto">
          <a:xfrm>
            <a:off x="4583115" y="2924177"/>
            <a:ext cx="704427" cy="398780"/>
          </a:xfrm>
          <a:prstGeom prst="rect">
            <a:avLst/>
          </a:prstGeom>
          <a:noFill/>
          <a:ln w="9525">
            <a:noFill/>
            <a:miter lim="800000"/>
          </a:ln>
          <a:effectLst/>
        </p:spPr>
        <p:txBody>
          <a:bodyPr wrap="none" lIns="121917" tIns="60958" rIns="121917" bIns="60958">
            <a:spAutoFit/>
          </a:bodyPr>
          <a:lstStyle/>
          <a:p>
            <a:r>
              <a:rPr kumimoji="1" lang="zh-CN" altLang="en-US" b="1">
                <a:solidFill>
                  <a:srgbClr val="FF0000"/>
                </a:solidFill>
              </a:rPr>
              <a:t>上海</a:t>
            </a:r>
          </a:p>
        </p:txBody>
      </p:sp>
      <p:sp>
        <p:nvSpPr>
          <p:cNvPr id="165" name="Rectangle 80"/>
          <p:cNvSpPr>
            <a:spLocks noChangeArrowheads="1"/>
          </p:cNvSpPr>
          <p:nvPr/>
        </p:nvSpPr>
        <p:spPr bwMode="auto">
          <a:xfrm>
            <a:off x="4440239" y="3284538"/>
            <a:ext cx="704427" cy="398780"/>
          </a:xfrm>
          <a:prstGeom prst="rect">
            <a:avLst/>
          </a:prstGeom>
          <a:noFill/>
          <a:ln w="9525">
            <a:noFill/>
            <a:miter lim="800000"/>
          </a:ln>
          <a:effectLst/>
        </p:spPr>
        <p:txBody>
          <a:bodyPr wrap="none" lIns="121917" tIns="60958" rIns="121917" bIns="60958">
            <a:spAutoFit/>
          </a:bodyPr>
          <a:lstStyle/>
          <a:p>
            <a:r>
              <a:rPr kumimoji="1" lang="zh-CN" altLang="en-US" b="1">
                <a:solidFill>
                  <a:srgbClr val="FF0000"/>
                </a:solidFill>
              </a:rPr>
              <a:t>宁波</a:t>
            </a:r>
          </a:p>
        </p:txBody>
      </p:sp>
      <p:sp>
        <p:nvSpPr>
          <p:cNvPr id="166" name="Rectangle 81"/>
          <p:cNvSpPr>
            <a:spLocks noChangeArrowheads="1"/>
          </p:cNvSpPr>
          <p:nvPr/>
        </p:nvSpPr>
        <p:spPr bwMode="auto">
          <a:xfrm>
            <a:off x="4295776" y="3860802"/>
            <a:ext cx="704427" cy="398780"/>
          </a:xfrm>
          <a:prstGeom prst="rect">
            <a:avLst/>
          </a:prstGeom>
          <a:noFill/>
          <a:ln w="9525">
            <a:noFill/>
            <a:miter lim="800000"/>
          </a:ln>
          <a:effectLst/>
        </p:spPr>
        <p:txBody>
          <a:bodyPr wrap="none" lIns="121917" tIns="60958" rIns="121917" bIns="60958">
            <a:spAutoFit/>
          </a:bodyPr>
          <a:lstStyle/>
          <a:p>
            <a:r>
              <a:rPr kumimoji="1" lang="zh-CN" altLang="en-US" b="1">
                <a:solidFill>
                  <a:srgbClr val="FF0000"/>
                </a:solidFill>
              </a:rPr>
              <a:t>温州</a:t>
            </a:r>
          </a:p>
        </p:txBody>
      </p:sp>
      <p:sp>
        <p:nvSpPr>
          <p:cNvPr id="167" name="Rectangle 82"/>
          <p:cNvSpPr>
            <a:spLocks noChangeArrowheads="1"/>
          </p:cNvSpPr>
          <p:nvPr/>
        </p:nvSpPr>
        <p:spPr bwMode="auto">
          <a:xfrm>
            <a:off x="4151315" y="4437063"/>
            <a:ext cx="704427" cy="398780"/>
          </a:xfrm>
          <a:prstGeom prst="rect">
            <a:avLst/>
          </a:prstGeom>
          <a:noFill/>
          <a:ln w="9525">
            <a:noFill/>
            <a:miter lim="800000"/>
          </a:ln>
          <a:effectLst/>
        </p:spPr>
        <p:txBody>
          <a:bodyPr wrap="none" lIns="121917" tIns="60958" rIns="121917" bIns="60958">
            <a:spAutoFit/>
          </a:bodyPr>
          <a:lstStyle/>
          <a:p>
            <a:r>
              <a:rPr kumimoji="1" lang="zh-CN" altLang="en-US" b="1">
                <a:solidFill>
                  <a:srgbClr val="FF0000"/>
                </a:solidFill>
              </a:rPr>
              <a:t>福州</a:t>
            </a:r>
          </a:p>
        </p:txBody>
      </p:sp>
      <p:sp>
        <p:nvSpPr>
          <p:cNvPr id="168" name="Rectangle 83"/>
          <p:cNvSpPr>
            <a:spLocks noChangeArrowheads="1"/>
          </p:cNvSpPr>
          <p:nvPr/>
        </p:nvSpPr>
        <p:spPr bwMode="auto">
          <a:xfrm>
            <a:off x="2495551" y="5084763"/>
            <a:ext cx="1296988" cy="398780"/>
          </a:xfrm>
          <a:prstGeom prst="rect">
            <a:avLst/>
          </a:prstGeom>
          <a:noFill/>
          <a:ln w="9525">
            <a:noFill/>
            <a:miter lim="800000"/>
          </a:ln>
          <a:effectLst/>
        </p:spPr>
        <p:txBody>
          <a:bodyPr lIns="121917" tIns="60958" rIns="121917" bIns="60958">
            <a:spAutoFit/>
          </a:bodyPr>
          <a:lstStyle/>
          <a:p>
            <a:r>
              <a:rPr kumimoji="1" lang="zh-CN" altLang="en-US" b="1">
                <a:solidFill>
                  <a:srgbClr val="FF0000"/>
                </a:solidFill>
              </a:rPr>
              <a:t>广州</a:t>
            </a:r>
          </a:p>
        </p:txBody>
      </p:sp>
      <p:sp>
        <p:nvSpPr>
          <p:cNvPr id="169" name="Rectangle 84"/>
          <p:cNvSpPr>
            <a:spLocks noChangeArrowheads="1"/>
          </p:cNvSpPr>
          <p:nvPr/>
        </p:nvSpPr>
        <p:spPr bwMode="auto">
          <a:xfrm>
            <a:off x="2351089" y="5445127"/>
            <a:ext cx="1296987" cy="398780"/>
          </a:xfrm>
          <a:prstGeom prst="rect">
            <a:avLst/>
          </a:prstGeom>
          <a:noFill/>
          <a:ln w="9525">
            <a:noFill/>
            <a:miter lim="800000"/>
          </a:ln>
          <a:effectLst/>
        </p:spPr>
        <p:txBody>
          <a:bodyPr lIns="121917" tIns="60958" rIns="121917" bIns="60958">
            <a:spAutoFit/>
          </a:bodyPr>
          <a:lstStyle/>
          <a:p>
            <a:r>
              <a:rPr kumimoji="1" lang="zh-CN" altLang="en-US" b="1">
                <a:solidFill>
                  <a:srgbClr val="FF0000"/>
                </a:solidFill>
              </a:rPr>
              <a:t>湛江</a:t>
            </a:r>
          </a:p>
        </p:txBody>
      </p:sp>
      <p:sp>
        <p:nvSpPr>
          <p:cNvPr id="170" name="Rectangle 85"/>
          <p:cNvSpPr>
            <a:spLocks noChangeArrowheads="1"/>
          </p:cNvSpPr>
          <p:nvPr/>
        </p:nvSpPr>
        <p:spPr bwMode="auto">
          <a:xfrm>
            <a:off x="1524001" y="5445127"/>
            <a:ext cx="1296988" cy="398780"/>
          </a:xfrm>
          <a:prstGeom prst="rect">
            <a:avLst/>
          </a:prstGeom>
          <a:noFill/>
          <a:ln w="9525">
            <a:noFill/>
            <a:miter lim="800000"/>
          </a:ln>
          <a:effectLst/>
        </p:spPr>
        <p:txBody>
          <a:bodyPr lIns="121917" tIns="60958" rIns="121917" bIns="60958">
            <a:spAutoFit/>
          </a:bodyPr>
          <a:lstStyle/>
          <a:p>
            <a:r>
              <a:rPr kumimoji="1" lang="zh-CN" altLang="en-US" b="1">
                <a:solidFill>
                  <a:srgbClr val="FF0000"/>
                </a:solidFill>
              </a:rPr>
              <a:t>北海</a:t>
            </a:r>
          </a:p>
        </p:txBody>
      </p:sp>
      <p:sp>
        <p:nvSpPr>
          <p:cNvPr id="66" name="文本框 65"/>
          <p:cNvSpPr txBox="1"/>
          <p:nvPr/>
        </p:nvSpPr>
        <p:spPr>
          <a:xfrm>
            <a:off x="6225117" y="533400"/>
            <a:ext cx="3444240" cy="552027"/>
          </a:xfrm>
          <a:prstGeom prst="rect">
            <a:avLst/>
          </a:prstGeom>
          <a:noFill/>
        </p:spPr>
        <p:txBody>
          <a:bodyPr wrap="none" lIns="121917" tIns="60958" rIns="121917" bIns="60958" rtlCol="0">
            <a:spAutoFit/>
          </a:bodyPr>
          <a:lstStyle/>
          <a:p>
            <a:pPr algn="l"/>
            <a:r>
              <a:rPr lang="zh-CN" altLang="en-US" sz="2800" dirty="0">
                <a:solidFill>
                  <a:srgbClr val="FFFF00"/>
                </a:solidFill>
                <a:latin typeface="黑体" panose="02010609060101010101" charset="-122"/>
                <a:ea typeface="黑体" panose="02010609060101010101" charset="-122"/>
                <a:sym typeface="+mn-ea"/>
              </a:rPr>
              <a:t>开辟沿海经济开放区</a:t>
            </a:r>
          </a:p>
        </p:txBody>
      </p:sp>
    </p:spTree>
    <p:extLst>
      <p:ext uri="{BB962C8B-B14F-4D97-AF65-F5344CB8AC3E}">
        <p14:creationId xmlns:p14="http://schemas.microsoft.com/office/powerpoint/2010/main" val="369899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57"/>
                                        </p:tgtEl>
                                        <p:attrNameLst>
                                          <p:attrName>style.visibility</p:attrName>
                                        </p:attrNameLst>
                                      </p:cBhvr>
                                      <p:to>
                                        <p:strVal val="visible"/>
                                      </p:to>
                                    </p:set>
                                    <p:animEffect transition="in" filter="blinds(horizontal)">
                                      <p:cBhvr>
                                        <p:cTn id="15" dur="500"/>
                                        <p:tgtEl>
                                          <p:spTgt spid="15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58"/>
                                        </p:tgtEl>
                                        <p:attrNameLst>
                                          <p:attrName>style.visibility</p:attrName>
                                        </p:attrNameLst>
                                      </p:cBhvr>
                                      <p:to>
                                        <p:strVal val="visible"/>
                                      </p:to>
                                    </p:set>
                                    <p:animEffect transition="in" filter="blinds(horizontal)">
                                      <p:cBhvr>
                                        <p:cTn id="19" dur="500"/>
                                        <p:tgtEl>
                                          <p:spTgt spid="158"/>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59"/>
                                        </p:tgtEl>
                                        <p:attrNameLst>
                                          <p:attrName>style.visibility</p:attrName>
                                        </p:attrNameLst>
                                      </p:cBhvr>
                                      <p:to>
                                        <p:strVal val="visible"/>
                                      </p:to>
                                    </p:set>
                                    <p:animEffect transition="in" filter="blinds(horizontal)">
                                      <p:cBhvr>
                                        <p:cTn id="23" dur="500"/>
                                        <p:tgtEl>
                                          <p:spTgt spid="159"/>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160"/>
                                        </p:tgtEl>
                                        <p:attrNameLst>
                                          <p:attrName>style.visibility</p:attrName>
                                        </p:attrNameLst>
                                      </p:cBhvr>
                                      <p:to>
                                        <p:strVal val="visible"/>
                                      </p:to>
                                    </p:set>
                                    <p:animEffect transition="in" filter="blinds(horizontal)">
                                      <p:cBhvr>
                                        <p:cTn id="27" dur="500"/>
                                        <p:tgtEl>
                                          <p:spTgt spid="160"/>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161"/>
                                        </p:tgtEl>
                                        <p:attrNameLst>
                                          <p:attrName>style.visibility</p:attrName>
                                        </p:attrNameLst>
                                      </p:cBhvr>
                                      <p:to>
                                        <p:strVal val="visible"/>
                                      </p:to>
                                    </p:set>
                                    <p:animEffect transition="in" filter="blinds(horizontal)">
                                      <p:cBhvr>
                                        <p:cTn id="31" dur="500"/>
                                        <p:tgtEl>
                                          <p:spTgt spid="161"/>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162"/>
                                        </p:tgtEl>
                                        <p:attrNameLst>
                                          <p:attrName>style.visibility</p:attrName>
                                        </p:attrNameLst>
                                      </p:cBhvr>
                                      <p:to>
                                        <p:strVal val="visible"/>
                                      </p:to>
                                    </p:set>
                                    <p:animEffect transition="in" filter="blinds(horizontal)">
                                      <p:cBhvr>
                                        <p:cTn id="35" dur="500"/>
                                        <p:tgtEl>
                                          <p:spTgt spid="162"/>
                                        </p:tgtEl>
                                      </p:cBhvr>
                                    </p:animEffect>
                                  </p:childTnLst>
                                </p:cTn>
                              </p:par>
                            </p:childTnLst>
                          </p:cTn>
                        </p:par>
                        <p:par>
                          <p:cTn id="36" fill="hold">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163"/>
                                        </p:tgtEl>
                                        <p:attrNameLst>
                                          <p:attrName>style.visibility</p:attrName>
                                        </p:attrNameLst>
                                      </p:cBhvr>
                                      <p:to>
                                        <p:strVal val="visible"/>
                                      </p:to>
                                    </p:set>
                                    <p:animEffect transition="in" filter="blinds(horizontal)">
                                      <p:cBhvr>
                                        <p:cTn id="39" dur="500"/>
                                        <p:tgtEl>
                                          <p:spTgt spid="163"/>
                                        </p:tgtEl>
                                      </p:cBhvr>
                                    </p:animEffect>
                                  </p:childTnLst>
                                </p:cTn>
                              </p:par>
                            </p:childTnLst>
                          </p:cTn>
                        </p:par>
                        <p:par>
                          <p:cTn id="40" fill="hold">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164"/>
                                        </p:tgtEl>
                                        <p:attrNameLst>
                                          <p:attrName>style.visibility</p:attrName>
                                        </p:attrNameLst>
                                      </p:cBhvr>
                                      <p:to>
                                        <p:strVal val="visible"/>
                                      </p:to>
                                    </p:set>
                                    <p:animEffect transition="in" filter="blinds(horizontal)">
                                      <p:cBhvr>
                                        <p:cTn id="43" dur="500"/>
                                        <p:tgtEl>
                                          <p:spTgt spid="164"/>
                                        </p:tgtEl>
                                      </p:cBhvr>
                                    </p:animEffect>
                                  </p:childTnLst>
                                </p:cTn>
                              </p:par>
                            </p:childTnLst>
                          </p:cTn>
                        </p:par>
                        <p:par>
                          <p:cTn id="44" fill="hold">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165"/>
                                        </p:tgtEl>
                                        <p:attrNameLst>
                                          <p:attrName>style.visibility</p:attrName>
                                        </p:attrNameLst>
                                      </p:cBhvr>
                                      <p:to>
                                        <p:strVal val="visible"/>
                                      </p:to>
                                    </p:set>
                                    <p:animEffect transition="in" filter="blinds(horizontal)">
                                      <p:cBhvr>
                                        <p:cTn id="47" dur="500"/>
                                        <p:tgtEl>
                                          <p:spTgt spid="165"/>
                                        </p:tgtEl>
                                      </p:cBhvr>
                                    </p:animEffect>
                                  </p:childTnLst>
                                </p:cTn>
                              </p:par>
                            </p:childTnLst>
                          </p:cTn>
                        </p:par>
                        <p:par>
                          <p:cTn id="48" fill="hold">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166"/>
                                        </p:tgtEl>
                                        <p:attrNameLst>
                                          <p:attrName>style.visibility</p:attrName>
                                        </p:attrNameLst>
                                      </p:cBhvr>
                                      <p:to>
                                        <p:strVal val="visible"/>
                                      </p:to>
                                    </p:set>
                                    <p:animEffect transition="in" filter="blinds(horizontal)">
                                      <p:cBhvr>
                                        <p:cTn id="51" dur="500"/>
                                        <p:tgtEl>
                                          <p:spTgt spid="166"/>
                                        </p:tgtEl>
                                      </p:cBhvr>
                                    </p:animEffect>
                                  </p:childTnLst>
                                </p:cTn>
                              </p:par>
                            </p:childTnLst>
                          </p:cTn>
                        </p:par>
                        <p:par>
                          <p:cTn id="52" fill="hold">
                            <p:stCondLst>
                              <p:cond delay="6000"/>
                            </p:stCondLst>
                            <p:childTnLst>
                              <p:par>
                                <p:cTn id="53" presetID="3" presetClass="entr" presetSubtype="10" fill="hold" grpId="0" nodeType="afterEffect">
                                  <p:stCondLst>
                                    <p:cond delay="0"/>
                                  </p:stCondLst>
                                  <p:childTnLst>
                                    <p:set>
                                      <p:cBhvr>
                                        <p:cTn id="54" dur="1" fill="hold">
                                          <p:stCondLst>
                                            <p:cond delay="0"/>
                                          </p:stCondLst>
                                        </p:cTn>
                                        <p:tgtEl>
                                          <p:spTgt spid="167"/>
                                        </p:tgtEl>
                                        <p:attrNameLst>
                                          <p:attrName>style.visibility</p:attrName>
                                        </p:attrNameLst>
                                      </p:cBhvr>
                                      <p:to>
                                        <p:strVal val="visible"/>
                                      </p:to>
                                    </p:set>
                                    <p:animEffect transition="in" filter="blinds(horizontal)">
                                      <p:cBhvr>
                                        <p:cTn id="55" dur="500"/>
                                        <p:tgtEl>
                                          <p:spTgt spid="167"/>
                                        </p:tgtEl>
                                      </p:cBhvr>
                                    </p:animEffect>
                                  </p:childTnLst>
                                </p:cTn>
                              </p:par>
                            </p:childTnLst>
                          </p:cTn>
                        </p:par>
                        <p:par>
                          <p:cTn id="56" fill="hold">
                            <p:stCondLst>
                              <p:cond delay="6500"/>
                            </p:stCondLst>
                            <p:childTnLst>
                              <p:par>
                                <p:cTn id="57" presetID="3" presetClass="entr" presetSubtype="10" fill="hold" grpId="0" nodeType="afterEffect">
                                  <p:stCondLst>
                                    <p:cond delay="0"/>
                                  </p:stCondLst>
                                  <p:childTnLst>
                                    <p:set>
                                      <p:cBhvr>
                                        <p:cTn id="58" dur="1" fill="hold">
                                          <p:stCondLst>
                                            <p:cond delay="0"/>
                                          </p:stCondLst>
                                        </p:cTn>
                                        <p:tgtEl>
                                          <p:spTgt spid="168"/>
                                        </p:tgtEl>
                                        <p:attrNameLst>
                                          <p:attrName>style.visibility</p:attrName>
                                        </p:attrNameLst>
                                      </p:cBhvr>
                                      <p:to>
                                        <p:strVal val="visible"/>
                                      </p:to>
                                    </p:set>
                                    <p:animEffect transition="in" filter="blinds(horizontal)">
                                      <p:cBhvr>
                                        <p:cTn id="59" dur="500"/>
                                        <p:tgtEl>
                                          <p:spTgt spid="168"/>
                                        </p:tgtEl>
                                      </p:cBhvr>
                                    </p:animEffect>
                                  </p:childTnLst>
                                </p:cTn>
                              </p:par>
                            </p:childTnLst>
                          </p:cTn>
                        </p:par>
                        <p:par>
                          <p:cTn id="60" fill="hold">
                            <p:stCondLst>
                              <p:cond delay="7000"/>
                            </p:stCondLst>
                            <p:childTnLst>
                              <p:par>
                                <p:cTn id="61" presetID="3" presetClass="entr" presetSubtype="10" fill="hold" grpId="0" nodeType="afterEffect">
                                  <p:stCondLst>
                                    <p:cond delay="0"/>
                                  </p:stCondLst>
                                  <p:childTnLst>
                                    <p:set>
                                      <p:cBhvr>
                                        <p:cTn id="62" dur="1" fill="hold">
                                          <p:stCondLst>
                                            <p:cond delay="0"/>
                                          </p:stCondLst>
                                        </p:cTn>
                                        <p:tgtEl>
                                          <p:spTgt spid="169"/>
                                        </p:tgtEl>
                                        <p:attrNameLst>
                                          <p:attrName>style.visibility</p:attrName>
                                        </p:attrNameLst>
                                      </p:cBhvr>
                                      <p:to>
                                        <p:strVal val="visible"/>
                                      </p:to>
                                    </p:set>
                                    <p:animEffect transition="in" filter="blinds(horizontal)">
                                      <p:cBhvr>
                                        <p:cTn id="63" dur="500"/>
                                        <p:tgtEl>
                                          <p:spTgt spid="169"/>
                                        </p:tgtEl>
                                      </p:cBhvr>
                                    </p:animEffect>
                                  </p:childTnLst>
                                </p:cTn>
                              </p:par>
                            </p:childTnLst>
                          </p:cTn>
                        </p:par>
                        <p:par>
                          <p:cTn id="64" fill="hold">
                            <p:stCondLst>
                              <p:cond delay="7500"/>
                            </p:stCondLst>
                            <p:childTnLst>
                              <p:par>
                                <p:cTn id="65" presetID="3" presetClass="entr" presetSubtype="10" fill="hold" grpId="0" nodeType="afterEffect">
                                  <p:stCondLst>
                                    <p:cond delay="0"/>
                                  </p:stCondLst>
                                  <p:childTnLst>
                                    <p:set>
                                      <p:cBhvr>
                                        <p:cTn id="66" dur="1" fill="hold">
                                          <p:stCondLst>
                                            <p:cond delay="0"/>
                                          </p:stCondLst>
                                        </p:cTn>
                                        <p:tgtEl>
                                          <p:spTgt spid="170"/>
                                        </p:tgtEl>
                                        <p:attrNameLst>
                                          <p:attrName>style.visibility</p:attrName>
                                        </p:attrNameLst>
                                      </p:cBhvr>
                                      <p:to>
                                        <p:strVal val="visible"/>
                                      </p:to>
                                    </p:set>
                                    <p:animEffect transition="in" filter="blinds(horizontal)">
                                      <p:cBhvr>
                                        <p:cTn id="67" dur="500"/>
                                        <p:tgtEl>
                                          <p:spTgt spid="17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blinds(horizontal)">
                                      <p:cBhvr>
                                        <p:cTn id="72" dur="500"/>
                                        <p:tgtEl>
                                          <p:spTgt spid="62"/>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blinds(horizontal)">
                                      <p:cBhvr>
                                        <p:cTn id="75" dur="500"/>
                                        <p:tgtEl>
                                          <p:spTgt spid="61"/>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linds(horizontal)">
                                      <p:cBhvr>
                                        <p:cTn id="80" dur="500"/>
                                        <p:tgtEl>
                                          <p:spTgt spid="35"/>
                                        </p:tgtEl>
                                      </p:cBhvr>
                                    </p:animEffect>
                                  </p:childTnLst>
                                </p:cTn>
                              </p:par>
                            </p:childTnLst>
                          </p:cTn>
                        </p:par>
                        <p:par>
                          <p:cTn id="81" fill="hold">
                            <p:stCondLst>
                              <p:cond delay="500"/>
                            </p:stCondLst>
                            <p:childTnLst>
                              <p:par>
                                <p:cTn id="82" presetID="3" presetClass="entr" presetSubtype="10" fill="hold"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blinds(horizontal)">
                                      <p:cBhvr>
                                        <p:cTn id="84" dur="500"/>
                                        <p:tgtEl>
                                          <p:spTgt spid="17"/>
                                        </p:tgtEl>
                                      </p:cBhvr>
                                    </p:animEffect>
                                  </p:childTnLst>
                                </p:cTn>
                              </p:par>
                            </p:childTnLst>
                          </p:cTn>
                        </p:par>
                        <p:par>
                          <p:cTn id="85" fill="hold">
                            <p:stCondLst>
                              <p:cond delay="1000"/>
                            </p:stCondLst>
                            <p:childTnLst>
                              <p:par>
                                <p:cTn id="86" presetID="3" presetClass="entr" presetSubtype="1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blinds(horizontal)">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blinds(horizontal)">
                                      <p:cBhvr>
                                        <p:cTn id="93" dur="500"/>
                                        <p:tgtEl>
                                          <p:spTgt spid="14"/>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blinds(horizontal)">
                                      <p:cBhvr>
                                        <p:cTn id="96" dur="500"/>
                                        <p:tgtEl>
                                          <p:spTgt spid="13"/>
                                        </p:tgtEl>
                                      </p:cBhvr>
                                    </p:animEffect>
                                  </p:childTnLst>
                                </p:cTn>
                              </p:par>
                            </p:childTnLst>
                          </p:cTn>
                        </p:par>
                        <p:par>
                          <p:cTn id="97" fill="hold">
                            <p:stCondLst>
                              <p:cond delay="500"/>
                            </p:stCondLst>
                            <p:childTnLst>
                              <p:par>
                                <p:cTn id="98" presetID="3" presetClass="entr" presetSubtype="10" fill="hold" grpId="0" nodeType="after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blinds(horizontal)">
                                      <p:cBhvr>
                                        <p:cTn id="100" dur="5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blinds(horizontal)">
                                      <p:cBhvr>
                                        <p:cTn id="105" dur="500"/>
                                        <p:tgtEl>
                                          <p:spTgt spid="12"/>
                                        </p:tgtEl>
                                      </p:cBhvr>
                                    </p:animEffect>
                                  </p:childTnLst>
                                </p:cTn>
                              </p:par>
                            </p:childTnLst>
                          </p:cTn>
                        </p:par>
                        <p:par>
                          <p:cTn id="106" fill="hold">
                            <p:stCondLst>
                              <p:cond delay="500"/>
                            </p:stCondLst>
                            <p:childTnLst>
                              <p:par>
                                <p:cTn id="107" presetID="3" presetClass="entr" presetSubtype="10" fill="hold" grpId="0" nodeType="after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blinds(horizontal)">
                                      <p:cBhvr>
                                        <p:cTn id="109" dur="500"/>
                                        <p:tgtEl>
                                          <p:spTgt spid="33"/>
                                        </p:tgtEl>
                                      </p:cBhvr>
                                    </p:animEffect>
                                  </p:childTnLst>
                                </p:cTn>
                              </p:par>
                            </p:childTnLst>
                          </p:cTn>
                        </p:par>
                      </p:childTnLst>
                    </p:cTn>
                  </p:par>
                  <p:par>
                    <p:cTn id="110" fill="hold">
                      <p:stCondLst>
                        <p:cond delay="indefinite"/>
                      </p:stCondLst>
                      <p:childTnLst>
                        <p:par>
                          <p:cTn id="111" fill="hold">
                            <p:stCondLst>
                              <p:cond delay="0"/>
                            </p:stCondLst>
                            <p:childTnLst>
                              <p:par>
                                <p:cTn id="112" presetID="3" presetClass="entr" presetSubtype="10" fill="hold" nodeType="click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blinds(horizontal)">
                                      <p:cBhvr>
                                        <p:cTn id="114" dur="500"/>
                                        <p:tgtEl>
                                          <p:spTgt spid="7"/>
                                        </p:tgtEl>
                                      </p:cBhvr>
                                    </p:animEffect>
                                  </p:childTnLst>
                                </p:cTn>
                              </p:par>
                            </p:childTnLst>
                          </p:cTn>
                        </p:par>
                        <p:par>
                          <p:cTn id="115" fill="hold">
                            <p:stCondLst>
                              <p:cond delay="500"/>
                            </p:stCondLst>
                            <p:childTnLst>
                              <p:par>
                                <p:cTn id="116" presetID="3" presetClass="entr" presetSubtype="10" fill="hold" grpId="0" nodeType="after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blinds(horizontal)">
                                      <p:cBhvr>
                                        <p:cTn id="118" dur="500"/>
                                        <p:tgtEl>
                                          <p:spTgt spid="32"/>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animEffect transition="in" filter="blinds(horizontal)">
                                      <p:cBhvr>
                                        <p:cTn id="123" dur="500"/>
                                        <p:tgtEl>
                                          <p:spTgt spid="64"/>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63"/>
                                        </p:tgtEl>
                                        <p:attrNameLst>
                                          <p:attrName>style.visibility</p:attrName>
                                        </p:attrNameLst>
                                      </p:cBhvr>
                                      <p:to>
                                        <p:strVal val="visible"/>
                                      </p:to>
                                    </p:set>
                                    <p:animEffect transition="in" filter="blinds(horizontal)">
                                      <p:cBhvr>
                                        <p:cTn id="126" dur="500"/>
                                        <p:tgtEl>
                                          <p:spTgt spid="63"/>
                                        </p:tgtEl>
                                      </p:cBhvr>
                                    </p:animEffect>
                                  </p:childTnLst>
                                </p:cTn>
                              </p:par>
                            </p:childTnLst>
                          </p:cTn>
                        </p:par>
                        <p:par>
                          <p:cTn id="127" fill="hold">
                            <p:stCondLst>
                              <p:cond delay="500"/>
                            </p:stCondLst>
                            <p:childTnLst>
                              <p:par>
                                <p:cTn id="128" presetID="3" presetClass="entr" presetSubtype="10" fill="hold" nodeType="afterEffect">
                                  <p:stCondLst>
                                    <p:cond delay="0"/>
                                  </p:stCondLst>
                                  <p:childTnLst>
                                    <p:set>
                                      <p:cBhvr>
                                        <p:cTn id="129" dur="1" fill="hold">
                                          <p:stCondLst>
                                            <p:cond delay="0"/>
                                          </p:stCondLst>
                                        </p:cTn>
                                        <p:tgtEl>
                                          <p:spTgt spid="65"/>
                                        </p:tgtEl>
                                        <p:attrNameLst>
                                          <p:attrName>style.visibility</p:attrName>
                                        </p:attrNameLst>
                                      </p:cBhvr>
                                      <p:to>
                                        <p:strVal val="visible"/>
                                      </p:to>
                                    </p:set>
                                    <p:animEffect transition="in" filter="blinds(horizontal)">
                                      <p:cBhvr>
                                        <p:cTn id="13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31" grpId="0" bldLvl="0" animBg="1"/>
      <p:bldP spid="32" grpId="0" bldLvl="0" animBg="1"/>
      <p:bldP spid="33" grpId="0" bldLvl="0" animBg="1"/>
      <p:bldP spid="34" grpId="0" bldLvl="0" animBg="1"/>
      <p:bldP spid="35" grpId="0" bldLvl="0" animBg="1"/>
      <p:bldP spid="59" grpId="0" bldLvl="0" animBg="1"/>
      <p:bldP spid="61" grpId="0" bldLvl="0" animBg="1"/>
      <p:bldP spid="62" grpId="0" bldLvl="0" animBg="1"/>
      <p:bldP spid="63" grpId="0" bldLvl="0" animBg="1"/>
      <p:bldP spid="64" grpId="0" bldLvl="0" animBg="1"/>
      <p:bldP spid="157" grpId="0" bldLvl="0" animBg="1"/>
      <p:bldP spid="158" grpId="0" bldLvl="0" animBg="1"/>
      <p:bldP spid="159" grpId="0" bldLvl="0" animBg="1"/>
      <p:bldP spid="160" grpId="0" bldLvl="0" animBg="1"/>
      <p:bldP spid="161" grpId="0" bldLvl="0" animBg="1"/>
      <p:bldP spid="162" grpId="0" bldLvl="0" animBg="1"/>
      <p:bldP spid="163" grpId="0" bldLvl="0" animBg="1"/>
      <p:bldP spid="164" grpId="0" bldLvl="0" animBg="1"/>
      <p:bldP spid="165" grpId="0" bldLvl="0" animBg="1"/>
      <p:bldP spid="166" grpId="0" bldLvl="0" animBg="1"/>
      <p:bldP spid="167" grpId="0" bldLvl="0" animBg="1"/>
      <p:bldP spid="168" grpId="0" bldLvl="0" animBg="1"/>
      <p:bldP spid="169" grpId="0" bldLvl="0" animBg="1"/>
      <p:bldP spid="17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997787" y="1184488"/>
            <a:ext cx="5219700" cy="5317913"/>
          </a:xfrm>
          <a:prstGeom prst="rect">
            <a:avLst/>
          </a:prstGeom>
          <a:solidFill>
            <a:schemeClr val="accent1">
              <a:lumMod val="50000"/>
            </a:schemeClr>
          </a:solidFill>
          <a:ln>
            <a:solidFill>
              <a:schemeClr val="bg1">
                <a:lumMod val="5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398337" name="Picture 2" descr="9ab52dca62a1b059bf09e6ca"/>
          <p:cNvPicPr>
            <a:picLocks noChangeAspect="1" noChangeArrowheads="1"/>
          </p:cNvPicPr>
          <p:nvPr/>
        </p:nvPicPr>
        <p:blipFill>
          <a:blip r:embed="rId2"/>
          <a:srcRect t="-689"/>
          <a:stretch>
            <a:fillRect/>
          </a:stretch>
        </p:blipFill>
        <p:spPr bwMode="auto">
          <a:xfrm>
            <a:off x="1004994" y="1184488"/>
            <a:ext cx="4515273" cy="5317913"/>
          </a:xfrm>
          <a:prstGeom prst="rect">
            <a:avLst/>
          </a:prstGeom>
          <a:noFill/>
          <a:ln w="9525">
            <a:noFill/>
            <a:miter lim="800000"/>
            <a:headEnd/>
            <a:tailEnd/>
          </a:ln>
        </p:spPr>
      </p:pic>
      <p:sp>
        <p:nvSpPr>
          <p:cNvPr id="398338" name="TextBox 2"/>
          <p:cNvSpPr txBox="1">
            <a:spLocks noChangeArrowheads="1"/>
          </p:cNvSpPr>
          <p:nvPr/>
        </p:nvSpPr>
        <p:spPr bwMode="auto">
          <a:xfrm>
            <a:off x="1565700" y="278765"/>
            <a:ext cx="9083675" cy="675640"/>
          </a:xfrm>
          <a:prstGeom prst="rect">
            <a:avLst/>
          </a:prstGeom>
          <a:solidFill>
            <a:schemeClr val="accent1">
              <a:lumMod val="50000"/>
            </a:schemeClr>
          </a:solidFill>
          <a:ln w="9525">
            <a:noFill/>
            <a:miter lim="800000"/>
          </a:ln>
        </p:spPr>
        <p:txBody>
          <a:bodyPr lIns="121917" tIns="60958" rIns="121917" bIns="60958">
            <a:spAutoFit/>
          </a:bodyPr>
          <a:lstStyle/>
          <a:p>
            <a:pPr algn="ctr"/>
            <a:r>
              <a:rPr lang="zh-CN" altLang="en-US" sz="3600">
                <a:solidFill>
                  <a:schemeClr val="bg1">
                    <a:lumMod val="85000"/>
                  </a:schemeClr>
                </a:solidFill>
                <a:latin typeface="黑体" panose="02010609060101010101" charset="-122"/>
                <a:ea typeface="黑体" panose="02010609060101010101" charset="-122"/>
              </a:rPr>
              <a:t>浦东的开发和开放</a:t>
            </a:r>
          </a:p>
        </p:txBody>
      </p:sp>
      <p:sp>
        <p:nvSpPr>
          <p:cNvPr id="398339" name="TextBox 1"/>
          <p:cNvSpPr txBox="1">
            <a:spLocks noChangeArrowheads="1"/>
          </p:cNvSpPr>
          <p:nvPr/>
        </p:nvSpPr>
        <p:spPr bwMode="auto">
          <a:xfrm>
            <a:off x="6502401" y="1413087"/>
            <a:ext cx="4210473" cy="4861560"/>
          </a:xfrm>
          <a:prstGeom prst="rect">
            <a:avLst/>
          </a:prstGeom>
          <a:noFill/>
          <a:ln w="9525">
            <a:noFill/>
            <a:miter lim="800000"/>
          </a:ln>
        </p:spPr>
        <p:txBody>
          <a:bodyPr wrap="square" lIns="121917" tIns="60958" rIns="121917" bIns="60958">
            <a:spAutoFit/>
          </a:bodyPr>
          <a:lstStyle/>
          <a:p>
            <a:r>
              <a:rPr lang="zh-CN" altLang="en-US" sz="2800">
                <a:solidFill>
                  <a:schemeClr val="bg1"/>
                </a:solidFill>
                <a:latin typeface="黑体" panose="02010609060101010101" charset="-122"/>
                <a:ea typeface="黑体" panose="02010609060101010101" charset="-122"/>
              </a:rPr>
              <a:t>邓小平曾如此解释“出牌顺序”：       </a:t>
            </a:r>
          </a:p>
          <a:p>
            <a:r>
              <a:rPr lang="zh-CN" altLang="en-US" sz="2800">
                <a:solidFill>
                  <a:schemeClr val="bg1"/>
                </a:solidFill>
                <a:latin typeface="黑体" panose="02010609060101010101" charset="-122"/>
                <a:ea typeface="黑体" panose="02010609060101010101" charset="-122"/>
              </a:rPr>
              <a:t>“为什么我考虑深圳开放？因它对着香港；开放珠海，是因为它对着澳门；开放厦门，因为它对着台湾；开放海南、汕头，因为它们对着东南亚。浦东就不一样了，</a:t>
            </a:r>
            <a:r>
              <a:rPr lang="zh-CN" altLang="en-US" sz="2800">
                <a:solidFill>
                  <a:srgbClr val="FFFF00"/>
                </a:solidFill>
                <a:latin typeface="黑体" panose="02010609060101010101" charset="-122"/>
                <a:ea typeface="黑体" panose="02010609060101010101" charset="-122"/>
              </a:rPr>
              <a:t>浦东面对的是太平洋，是欧美，是全世界。”</a:t>
            </a:r>
          </a:p>
        </p:txBody>
      </p:sp>
    </p:spTree>
    <p:extLst>
      <p:ext uri="{BB962C8B-B14F-4D97-AF65-F5344CB8AC3E}">
        <p14:creationId xmlns:p14="http://schemas.microsoft.com/office/powerpoint/2010/main" val="385385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51667" y="0"/>
            <a:ext cx="9456373" cy="6858000"/>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2" name="Picture 3" descr="4147"/>
          <p:cNvPicPr>
            <a:picLocks noChangeAspect="1" noChangeArrowheads="1"/>
          </p:cNvPicPr>
          <p:nvPr/>
        </p:nvPicPr>
        <p:blipFill>
          <a:blip r:embed="rId3" cstate="print"/>
          <a:srcRect/>
          <a:stretch>
            <a:fillRect/>
          </a:stretch>
        </p:blipFill>
        <p:spPr bwMode="auto">
          <a:xfrm>
            <a:off x="0" y="107951"/>
            <a:ext cx="8112223" cy="6640831"/>
          </a:xfrm>
          <a:prstGeom prst="rect">
            <a:avLst/>
          </a:prstGeom>
          <a:noFill/>
          <a:ln w="9525">
            <a:noFill/>
            <a:miter lim="800000"/>
            <a:headEnd/>
            <a:tailEnd/>
          </a:ln>
        </p:spPr>
      </p:pic>
      <p:sp>
        <p:nvSpPr>
          <p:cNvPr id="4" name="Rectangle 9"/>
          <p:cNvSpPr>
            <a:spLocks noChangeArrowheads="1"/>
          </p:cNvSpPr>
          <p:nvPr/>
        </p:nvSpPr>
        <p:spPr bwMode="auto">
          <a:xfrm>
            <a:off x="8211284" y="107963"/>
            <a:ext cx="3888155" cy="6585373"/>
          </a:xfrm>
          <a:prstGeom prst="rect">
            <a:avLst/>
          </a:prstGeom>
          <a:noFill/>
          <a:ln w="9525">
            <a:noFill/>
            <a:miter lim="800000"/>
          </a:ln>
        </p:spPr>
        <p:txBody>
          <a:bodyPr wrap="square" lIns="121917" tIns="60958" rIns="121917" bIns="60958">
            <a:spAutoFit/>
          </a:bodyPr>
          <a:lstStyle/>
          <a:p>
            <a:r>
              <a:rPr lang="en-US" altLang="zh-CN" sz="2800" dirty="0">
                <a:solidFill>
                  <a:schemeClr val="bg1"/>
                </a:solidFill>
                <a:latin typeface="黑体" panose="02010609060101010101" charset="-122"/>
                <a:ea typeface="黑体" panose="02010609060101010101" charset="-122"/>
              </a:rPr>
              <a:t>1992</a:t>
            </a:r>
            <a:r>
              <a:rPr lang="zh-CN" altLang="en-US" sz="2800" dirty="0">
                <a:solidFill>
                  <a:schemeClr val="bg1"/>
                </a:solidFill>
                <a:latin typeface="黑体" panose="02010609060101010101" charset="-122"/>
                <a:ea typeface="黑体" panose="02010609060101010101" charset="-122"/>
              </a:rPr>
              <a:t>年邓小平“南方谈话”更加明确地指出：   </a:t>
            </a:r>
          </a:p>
          <a:p>
            <a:r>
              <a:rPr lang="zh-CN" altLang="en-US" sz="2800" dirty="0">
                <a:solidFill>
                  <a:schemeClr val="bg1"/>
                </a:solidFill>
                <a:latin typeface="黑体" panose="02010609060101010101" charset="-122"/>
                <a:ea typeface="黑体" panose="02010609060101010101" charset="-122"/>
              </a:rPr>
              <a:t>“计划多一点还是市场多一点，不是社会主义与资本主义的本质区别，计划经济不等于社会主义，资本主义也有计划，市场经济不等于资本主义，社会主义也有市场，</a:t>
            </a:r>
            <a:r>
              <a:rPr lang="zh-CN" altLang="en-US" sz="2800" dirty="0">
                <a:solidFill>
                  <a:srgbClr val="FFFF00"/>
                </a:solidFill>
                <a:latin typeface="黑体" panose="02010609060101010101" charset="-122"/>
                <a:ea typeface="黑体" panose="02010609060101010101" charset="-122"/>
              </a:rPr>
              <a:t>计划和市场都是经济手段。社会主义的本质是解放生产力、发展生产力，消灭剥削、消除两极分化，最终达到共同富裕”。</a:t>
            </a:r>
          </a:p>
        </p:txBody>
      </p:sp>
    </p:spTree>
    <p:extLst>
      <p:ext uri="{BB962C8B-B14F-4D97-AF65-F5344CB8AC3E}">
        <p14:creationId xmlns:p14="http://schemas.microsoft.com/office/powerpoint/2010/main" val="263918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5918201" y="255693"/>
            <a:ext cx="5758180" cy="6297507"/>
          </a:xfrm>
          <a:prstGeom prst="roundRect">
            <a:avLst/>
          </a:prstGeom>
          <a:solidFill>
            <a:schemeClr val="bg1">
              <a:lumMod val="50000"/>
              <a:alpha val="7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 name="标题 1"/>
          <p:cNvSpPr>
            <a:spLocks noGrp="1"/>
          </p:cNvSpPr>
          <p:nvPr>
            <p:ph type="title"/>
          </p:nvPr>
        </p:nvSpPr>
        <p:spPr>
          <a:xfrm>
            <a:off x="5703993" y="478368"/>
            <a:ext cx="6185747" cy="6074833"/>
          </a:xfrm>
        </p:spPr>
        <p:txBody>
          <a:bodyPr>
            <a:normAutofit/>
          </a:bodyPr>
          <a:lstStyle/>
          <a:p>
            <a:pPr algn="ctr"/>
            <a:r>
              <a:rPr lang="zh-CN" altLang="en-US"/>
              <a:t>1986年1月6日，</a:t>
            </a:r>
            <a:br>
              <a:rPr lang="zh-CN" altLang="en-US"/>
            </a:br>
            <a:r>
              <a:rPr lang="zh-CN" altLang="en-US"/>
              <a:t>中国改革开放的“总设计师”</a:t>
            </a:r>
            <a:br>
              <a:rPr lang="zh-CN" altLang="en-US"/>
            </a:br>
            <a:r>
              <a:rPr lang="zh-CN" altLang="en-US"/>
              <a:t>邓小平</a:t>
            </a:r>
            <a:br>
              <a:rPr lang="zh-CN" altLang="en-US"/>
            </a:br>
            <a:r>
              <a:rPr lang="zh-CN" altLang="en-US"/>
              <a:t>成为《时代》周刊评出的1985年</a:t>
            </a:r>
            <a:br>
              <a:rPr lang="zh-CN" altLang="en-US"/>
            </a:br>
            <a:r>
              <a:rPr lang="zh-CN" altLang="en-US"/>
              <a:t>“年度人物”。</a:t>
            </a:r>
          </a:p>
        </p:txBody>
      </p:sp>
      <p:pic>
        <p:nvPicPr>
          <p:cNvPr id="6" name="图片 5"/>
          <p:cNvPicPr>
            <a:picLocks noChangeAspect="1"/>
          </p:cNvPicPr>
          <p:nvPr/>
        </p:nvPicPr>
        <p:blipFill>
          <a:blip r:embed="rId3"/>
          <a:stretch>
            <a:fillRect/>
          </a:stretch>
        </p:blipFill>
        <p:spPr>
          <a:xfrm>
            <a:off x="225214" y="-7619"/>
            <a:ext cx="5218007" cy="6875780"/>
          </a:xfrm>
          <a:prstGeom prst="rect">
            <a:avLst/>
          </a:prstGeom>
        </p:spPr>
      </p:pic>
    </p:spTree>
    <p:extLst>
      <p:ext uri="{BB962C8B-B14F-4D97-AF65-F5344CB8AC3E}">
        <p14:creationId xmlns:p14="http://schemas.microsoft.com/office/powerpoint/2010/main" val="373966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314" r="870" b="43000"/>
          <a:stretch>
            <a:fillRect/>
          </a:stretch>
        </p:blipFill>
        <p:spPr bwMode="auto">
          <a:xfrm>
            <a:off x="1" y="3450537"/>
            <a:ext cx="12192000" cy="3407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29104" y="-43180"/>
            <a:ext cx="12249315" cy="5349213"/>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 name="矩形 1"/>
          <p:cNvSpPr/>
          <p:nvPr/>
        </p:nvSpPr>
        <p:spPr>
          <a:xfrm>
            <a:off x="-846" y="2158154"/>
            <a:ext cx="3394287" cy="54271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3" name="矩形 2"/>
          <p:cNvSpPr/>
          <p:nvPr/>
        </p:nvSpPr>
        <p:spPr>
          <a:xfrm>
            <a:off x="3223260" y="2172547"/>
            <a:ext cx="2008293"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5231554" y="2183553"/>
            <a:ext cx="2109893" cy="51646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 name="矩形 4"/>
          <p:cNvSpPr/>
          <p:nvPr/>
        </p:nvSpPr>
        <p:spPr>
          <a:xfrm>
            <a:off x="7341447" y="2193713"/>
            <a:ext cx="2025227" cy="480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6" name="下箭头 5"/>
          <p:cNvSpPr/>
          <p:nvPr/>
        </p:nvSpPr>
        <p:spPr>
          <a:xfrm flipV="1">
            <a:off x="1233147" y="2848703"/>
            <a:ext cx="672075" cy="4533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TextBox 6"/>
          <p:cNvSpPr txBox="1"/>
          <p:nvPr/>
        </p:nvSpPr>
        <p:spPr>
          <a:xfrm>
            <a:off x="1045100" y="2173679"/>
            <a:ext cx="759176" cy="400105"/>
          </a:xfrm>
          <a:prstGeom prst="rect">
            <a:avLst/>
          </a:prstGeom>
          <a:noFill/>
        </p:spPr>
        <p:txBody>
          <a:bodyPr wrap="none" lIns="121917" tIns="60958" rIns="121917" bIns="60958" rtlCol="0">
            <a:spAutoFit/>
          </a:bodyPr>
          <a:lstStyle/>
          <a:p>
            <a:r>
              <a:rPr lang="en-US" altLang="zh-CN" smtClean="0">
                <a:solidFill>
                  <a:schemeClr val="bg1"/>
                </a:solidFill>
              </a:rPr>
              <a:t>1993</a:t>
            </a:r>
            <a:endParaRPr lang="zh-CN" altLang="en-US">
              <a:solidFill>
                <a:schemeClr val="bg1"/>
              </a:solidFill>
            </a:endParaRPr>
          </a:p>
        </p:txBody>
      </p:sp>
      <p:sp>
        <p:nvSpPr>
          <p:cNvPr id="11" name="TextBox 10"/>
          <p:cNvSpPr txBox="1"/>
          <p:nvPr/>
        </p:nvSpPr>
        <p:spPr>
          <a:xfrm>
            <a:off x="-846" y="3450167"/>
            <a:ext cx="5316220" cy="954103"/>
          </a:xfrm>
          <a:prstGeom prst="rect">
            <a:avLst/>
          </a:prstGeom>
          <a:noFill/>
        </p:spPr>
        <p:txBody>
          <a:bodyPr wrap="square" lIns="121917" tIns="60958" rIns="121917" bIns="60958" rtlCol="0">
            <a:spAutoFit/>
          </a:bodyPr>
          <a:lstStyle/>
          <a:p>
            <a:pPr algn="l">
              <a:lnSpc>
                <a:spcPct val="100000"/>
              </a:lnSpc>
            </a:pPr>
            <a:r>
              <a:rPr lang="zh-CN" altLang="en-US" spc="800">
                <a:solidFill>
                  <a:schemeClr val="bg1"/>
                </a:solidFill>
                <a:latin typeface="微软雅黑" panose="020B0503020204020204" pitchFamily="34" charset="-122"/>
                <a:ea typeface="微软雅黑" panose="020B0503020204020204" pitchFamily="34" charset="-122"/>
              </a:rPr>
              <a:t>中共十四届三中全会确定了</a:t>
            </a:r>
          </a:p>
          <a:p>
            <a:pPr algn="l">
              <a:lnSpc>
                <a:spcPct val="100000"/>
              </a:lnSpc>
            </a:pPr>
            <a:r>
              <a:rPr lang="zh-CN" altLang="en-US" spc="800">
                <a:solidFill>
                  <a:schemeClr val="bg1"/>
                </a:solidFill>
                <a:latin typeface="微软雅黑" panose="020B0503020204020204" pitchFamily="34" charset="-122"/>
                <a:ea typeface="微软雅黑" panose="020B0503020204020204" pitchFamily="34" charset="-122"/>
              </a:rPr>
              <a:t>我国社会主义市场经济体制</a:t>
            </a:r>
          </a:p>
          <a:p>
            <a:pPr algn="l">
              <a:lnSpc>
                <a:spcPct val="100000"/>
              </a:lnSpc>
            </a:pPr>
            <a:r>
              <a:rPr lang="zh-CN" altLang="en-US" spc="800">
                <a:solidFill>
                  <a:schemeClr val="bg1"/>
                </a:solidFill>
                <a:latin typeface="微软雅黑" panose="020B0503020204020204" pitchFamily="34" charset="-122"/>
                <a:ea typeface="微软雅黑" panose="020B0503020204020204" pitchFamily="34" charset="-122"/>
              </a:rPr>
              <a:t>的基本框架</a:t>
            </a:r>
          </a:p>
        </p:txBody>
      </p:sp>
      <p:sp>
        <p:nvSpPr>
          <p:cNvPr id="13" name="TextBox 12"/>
          <p:cNvSpPr txBox="1"/>
          <p:nvPr/>
        </p:nvSpPr>
        <p:spPr>
          <a:xfrm>
            <a:off x="5456767" y="2208953"/>
            <a:ext cx="1659467" cy="400105"/>
          </a:xfrm>
          <a:prstGeom prst="rect">
            <a:avLst/>
          </a:prstGeom>
          <a:noFill/>
        </p:spPr>
        <p:txBody>
          <a:bodyPr wrap="square" lIns="121917" tIns="60958" rIns="121917" bIns="60958" rtlCol="0">
            <a:spAutoFit/>
          </a:bodyPr>
          <a:lstStyle/>
          <a:p>
            <a:pPr algn="ctr"/>
            <a:r>
              <a:rPr lang="en-US" altLang="zh-CN">
                <a:solidFill>
                  <a:schemeClr val="bg1"/>
                </a:solidFill>
              </a:rPr>
              <a:t>2000.10</a:t>
            </a:r>
          </a:p>
        </p:txBody>
      </p:sp>
      <p:sp>
        <p:nvSpPr>
          <p:cNvPr id="14" name="TextBox 13"/>
          <p:cNvSpPr txBox="1"/>
          <p:nvPr/>
        </p:nvSpPr>
        <p:spPr>
          <a:xfrm>
            <a:off x="7813777" y="2210085"/>
            <a:ext cx="1079777" cy="400105"/>
          </a:xfrm>
          <a:prstGeom prst="rect">
            <a:avLst/>
          </a:prstGeom>
          <a:noFill/>
        </p:spPr>
        <p:txBody>
          <a:bodyPr wrap="none" lIns="121917" tIns="60958" rIns="121917" bIns="60958" rtlCol="0">
            <a:spAutoFit/>
          </a:bodyPr>
          <a:lstStyle/>
          <a:p>
            <a:pPr algn="ctr"/>
            <a:r>
              <a:rPr lang="en-US" altLang="zh-CN"/>
              <a:t>2001.12</a:t>
            </a:r>
          </a:p>
        </p:txBody>
      </p:sp>
      <p:sp>
        <p:nvSpPr>
          <p:cNvPr id="15" name="TextBox 14"/>
          <p:cNvSpPr txBox="1"/>
          <p:nvPr/>
        </p:nvSpPr>
        <p:spPr>
          <a:xfrm>
            <a:off x="3822700" y="2183553"/>
            <a:ext cx="1151467" cy="400105"/>
          </a:xfrm>
          <a:prstGeom prst="rect">
            <a:avLst/>
          </a:prstGeom>
          <a:noFill/>
        </p:spPr>
        <p:txBody>
          <a:bodyPr wrap="square" lIns="121917" tIns="60958" rIns="121917" bIns="60958" rtlCol="0">
            <a:spAutoFit/>
          </a:bodyPr>
          <a:lstStyle/>
          <a:p>
            <a:r>
              <a:rPr lang="en-US" altLang="zh-CN" smtClean="0"/>
              <a:t>1997</a:t>
            </a:r>
            <a:endParaRPr lang="zh-CN" altLang="en-US"/>
          </a:p>
        </p:txBody>
      </p:sp>
      <p:sp>
        <p:nvSpPr>
          <p:cNvPr id="16" name="矩形 15"/>
          <p:cNvSpPr/>
          <p:nvPr/>
        </p:nvSpPr>
        <p:spPr>
          <a:xfrm>
            <a:off x="9366674" y="2184401"/>
            <a:ext cx="2854113" cy="51562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7" name="文本框 16"/>
          <p:cNvSpPr txBox="1"/>
          <p:nvPr/>
        </p:nvSpPr>
        <p:spPr>
          <a:xfrm>
            <a:off x="10150687" y="2208953"/>
            <a:ext cx="1286087" cy="400105"/>
          </a:xfrm>
          <a:prstGeom prst="rect">
            <a:avLst/>
          </a:prstGeom>
          <a:noFill/>
        </p:spPr>
        <p:txBody>
          <a:bodyPr wrap="square" lIns="121917" tIns="60958" rIns="121917" bIns="60958" rtlCol="0">
            <a:spAutoFit/>
          </a:bodyPr>
          <a:lstStyle/>
          <a:p>
            <a:pPr algn="ctr"/>
            <a:r>
              <a:rPr lang="en-US" altLang="zh-CN">
                <a:solidFill>
                  <a:schemeClr val="bg1"/>
                </a:solidFill>
                <a:latin typeface="+mj-lt"/>
                <a:ea typeface="微软雅黑" panose="020B0503020204020204" pitchFamily="34" charset="-122"/>
                <a:cs typeface="+mj-lt"/>
              </a:rPr>
              <a:t>2010</a:t>
            </a:r>
            <a:endParaRPr lang="zh-CN" altLang="en-US">
              <a:solidFill>
                <a:schemeClr val="bg1"/>
              </a:solidFill>
              <a:latin typeface="+mj-lt"/>
              <a:ea typeface="微软雅黑" panose="020B0503020204020204" pitchFamily="34" charset="-122"/>
              <a:cs typeface="+mj-lt"/>
            </a:endParaRPr>
          </a:p>
        </p:txBody>
      </p:sp>
      <p:sp>
        <p:nvSpPr>
          <p:cNvPr id="18" name="下箭头 17"/>
          <p:cNvSpPr/>
          <p:nvPr/>
        </p:nvSpPr>
        <p:spPr>
          <a:xfrm flipV="1">
            <a:off x="3906073" y="1536370"/>
            <a:ext cx="672075" cy="453340"/>
          </a:xfrm>
          <a:prstGeom prst="downArrow">
            <a:avLst>
              <a:gd name="adj1" fmla="val 50231"/>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9" name="下箭头 18"/>
          <p:cNvSpPr/>
          <p:nvPr/>
        </p:nvSpPr>
        <p:spPr>
          <a:xfrm flipV="1">
            <a:off x="6102327" y="2848703"/>
            <a:ext cx="672075" cy="4533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0" name="下箭头 19"/>
          <p:cNvSpPr/>
          <p:nvPr/>
        </p:nvSpPr>
        <p:spPr>
          <a:xfrm flipV="1">
            <a:off x="8112313" y="1536370"/>
            <a:ext cx="672075" cy="4533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1" name="下箭头 20"/>
          <p:cNvSpPr/>
          <p:nvPr/>
        </p:nvSpPr>
        <p:spPr>
          <a:xfrm flipV="1">
            <a:off x="10574420" y="2848703"/>
            <a:ext cx="672075" cy="4533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2" name="文本框 21"/>
          <p:cNvSpPr txBox="1"/>
          <p:nvPr/>
        </p:nvSpPr>
        <p:spPr>
          <a:xfrm>
            <a:off x="2758441" y="307340"/>
            <a:ext cx="3484033" cy="954103"/>
          </a:xfrm>
          <a:prstGeom prst="rect">
            <a:avLst/>
          </a:prstGeom>
          <a:noFill/>
        </p:spPr>
        <p:txBody>
          <a:bodyPr wrap="square" lIns="121917" tIns="60958" rIns="121917" bIns="60958" rtlCol="0">
            <a:spAutoFit/>
          </a:bodyPr>
          <a:lstStyle/>
          <a:p>
            <a:r>
              <a:rPr lang="zh-CN" altLang="en-US">
                <a:solidFill>
                  <a:schemeClr val="bg1"/>
                </a:solidFill>
                <a:latin typeface="微软雅黑" panose="020B0503020204020204" pitchFamily="34" charset="-122"/>
                <a:ea typeface="微软雅黑" panose="020B0503020204020204" pitchFamily="34" charset="-122"/>
              </a:rPr>
              <a:t>中共五大</a:t>
            </a:r>
          </a:p>
          <a:p>
            <a:r>
              <a:rPr lang="zh-CN" altLang="en-US">
                <a:solidFill>
                  <a:schemeClr val="bg1"/>
                </a:solidFill>
                <a:latin typeface="微软雅黑" panose="020B0503020204020204" pitchFamily="34" charset="-122"/>
                <a:ea typeface="微软雅黑" panose="020B0503020204020204" pitchFamily="34" charset="-122"/>
              </a:rPr>
              <a:t>提出我国社会主义初级阶段的基本经济制度</a:t>
            </a:r>
          </a:p>
        </p:txBody>
      </p:sp>
      <p:sp>
        <p:nvSpPr>
          <p:cNvPr id="23" name="文本框 22"/>
          <p:cNvSpPr txBox="1"/>
          <p:nvPr/>
        </p:nvSpPr>
        <p:spPr>
          <a:xfrm>
            <a:off x="5456768" y="3450167"/>
            <a:ext cx="3265593" cy="677104"/>
          </a:xfrm>
          <a:prstGeom prst="rect">
            <a:avLst/>
          </a:prstGeom>
          <a:noFill/>
        </p:spPr>
        <p:txBody>
          <a:bodyPr wrap="square" lIns="121917" tIns="60958" rIns="121917" bIns="60958" rtlCol="0">
            <a:spAutoFit/>
          </a:bodyPr>
          <a:lstStyle/>
          <a:p>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中共十五届五中全会</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提出</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走出去</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战略</a:t>
            </a:r>
          </a:p>
        </p:txBody>
      </p:sp>
      <p:sp>
        <p:nvSpPr>
          <p:cNvPr id="24" name="文本框 23"/>
          <p:cNvSpPr txBox="1"/>
          <p:nvPr/>
        </p:nvSpPr>
        <p:spPr>
          <a:xfrm>
            <a:off x="6943514" y="676487"/>
            <a:ext cx="3466253" cy="400105"/>
          </a:xfrm>
          <a:prstGeom prst="rect">
            <a:avLst/>
          </a:prstGeom>
          <a:noFill/>
        </p:spPr>
        <p:txBody>
          <a:bodyPr wrap="square" lIns="121917" tIns="60958" rIns="121917" bIns="60958" rtlCol="0">
            <a:spAutoFit/>
          </a:bodyPr>
          <a:lstStyle/>
          <a:p>
            <a:r>
              <a:rPr lang="zh-CN" altLang="en-US">
                <a:solidFill>
                  <a:schemeClr val="bg1"/>
                </a:solidFill>
                <a:latin typeface="微软雅黑" panose="020B0503020204020204" pitchFamily="34" charset="-122"/>
                <a:ea typeface="微软雅黑" panose="020B0503020204020204" pitchFamily="34" charset="-122"/>
              </a:rPr>
              <a:t>中国加入世界贸易组织</a:t>
            </a:r>
          </a:p>
        </p:txBody>
      </p:sp>
      <p:sp>
        <p:nvSpPr>
          <p:cNvPr id="25" name="文本框 24"/>
          <p:cNvSpPr txBox="1"/>
          <p:nvPr/>
        </p:nvSpPr>
        <p:spPr>
          <a:xfrm>
            <a:off x="9411547" y="3450167"/>
            <a:ext cx="2764367" cy="677104"/>
          </a:xfrm>
          <a:prstGeom prst="rect">
            <a:avLst/>
          </a:prstGeom>
          <a:noFill/>
        </p:spPr>
        <p:txBody>
          <a:bodyPr wrap="square" lIns="121917" tIns="60958" rIns="121917" bIns="60958" rtlCol="0">
            <a:spAutoFit/>
          </a:bodyPr>
          <a:lstStyle/>
          <a:p>
            <a:r>
              <a:rPr lang="zh-CN" altLang="en-US">
                <a:solidFill>
                  <a:schemeClr val="bg1"/>
                </a:solidFill>
                <a:latin typeface="微软雅黑" panose="020B0503020204020204" pitchFamily="34" charset="-122"/>
                <a:ea typeface="微软雅黑" panose="020B0503020204020204" pitchFamily="34" charset="-122"/>
              </a:rPr>
              <a:t>我国经济总量升至世界第二位</a:t>
            </a:r>
          </a:p>
        </p:txBody>
      </p:sp>
    </p:spTree>
    <p:extLst>
      <p:ext uri="{BB962C8B-B14F-4D97-AF65-F5344CB8AC3E}">
        <p14:creationId xmlns:p14="http://schemas.microsoft.com/office/powerpoint/2010/main" val="91150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p:bldP spid="11" grpId="1"/>
      <p:bldP spid="18" grpId="0" bldLvl="0" animBg="1"/>
      <p:bldP spid="18" grpId="1" animBg="1"/>
      <p:bldP spid="19" grpId="0" animBg="1"/>
      <p:bldP spid="19" grpId="1" animBg="1"/>
      <p:bldP spid="20" grpId="0" animBg="1"/>
      <p:bldP spid="20" grpId="1" animBg="1"/>
      <p:bldP spid="21" grpId="0" animBg="1"/>
      <p:bldP spid="21" grpId="1" animBg="1"/>
      <p:bldP spid="22" grpId="0"/>
      <p:bldP spid="22" grpId="1"/>
      <p:bldP spid="23" grpId="0"/>
      <p:bldP spid="23" grpId="1"/>
      <p:bldP spid="24" grpId="0"/>
      <p:bldP spid="24" grpId="1"/>
      <p:bldP spid="25" grpId="0"/>
      <p:bldP spid="2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456373" cy="6858000"/>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99060" y="663787"/>
            <a:ext cx="5808133" cy="5784427"/>
          </a:xfrm>
          <a:prstGeom prst="rect">
            <a:avLst/>
          </a:prstGeom>
        </p:spPr>
        <p:txBody>
          <a:bodyPr wrap="square" lIns="121917" tIns="60958" rIns="121917" bIns="60958">
            <a:spAutoFit/>
          </a:bodyPr>
          <a:lstStyle/>
          <a:p>
            <a:pPr algn="l"/>
            <a:r>
              <a:rPr lang="zh-CN" altLang="en-US" sz="3200" dirty="0">
                <a:solidFill>
                  <a:schemeClr val="bg1"/>
                </a:solidFill>
                <a:latin typeface="幼圆" panose="02010509060101010101" pitchFamily="49" charset="-122"/>
                <a:ea typeface="幼圆" panose="02010509060101010101" pitchFamily="49" charset="-122"/>
              </a:rPr>
              <a:t>    </a:t>
            </a:r>
            <a:r>
              <a:rPr lang="zh-CN" altLang="en-US" sz="3200" b="1" dirty="0">
                <a:solidFill>
                  <a:schemeClr val="bg1"/>
                </a:solidFill>
                <a:latin typeface="幼圆" panose="02010509060101010101" pitchFamily="49" charset="-122"/>
                <a:ea typeface="幼圆" panose="02010509060101010101" pitchFamily="49" charset="-122"/>
              </a:rPr>
              <a:t>我国主要农产品产量跃居世界前列，建立了全世界最完整的现代工业体系，我国是世界第二大经济体、制造业第一大国、货物贸易第一大国、商品消费第二大国、外资流入第二大国，我国外汇储备连续多年位居世界第一</a:t>
            </a:r>
            <a:r>
              <a:rPr lang="zh-CN" altLang="en-US" sz="2800" b="1" dirty="0">
                <a:solidFill>
                  <a:schemeClr val="bg1"/>
                </a:solidFill>
                <a:latin typeface="幼圆" panose="02010509060101010101" pitchFamily="49" charset="-122"/>
                <a:ea typeface="幼圆" panose="02010509060101010101" pitchFamily="49" charset="-122"/>
              </a:rPr>
              <a:t>。</a:t>
            </a:r>
            <a:endParaRPr lang="en-US" altLang="zh-CN" sz="2800" b="1" dirty="0">
              <a:solidFill>
                <a:schemeClr val="bg1"/>
              </a:solidFill>
              <a:latin typeface="幼圆" panose="02010509060101010101" pitchFamily="49" charset="-122"/>
              <a:ea typeface="幼圆" panose="02010509060101010101" pitchFamily="49" charset="-122"/>
            </a:endParaRPr>
          </a:p>
          <a:p>
            <a:r>
              <a:rPr lang="en-US" altLang="zh-CN" sz="2800" b="1" dirty="0">
                <a:solidFill>
                  <a:schemeClr val="bg1"/>
                </a:solidFill>
                <a:latin typeface="幼圆" panose="02010509060101010101" pitchFamily="49" charset="-122"/>
                <a:ea typeface="幼圆" panose="02010509060101010101" pitchFamily="49" charset="-122"/>
              </a:rPr>
              <a:t>          </a:t>
            </a:r>
          </a:p>
          <a:p>
            <a:pPr algn="r"/>
            <a:r>
              <a:rPr lang="en-US" altLang="zh-CN" sz="2800" b="1" dirty="0">
                <a:solidFill>
                  <a:schemeClr val="bg1"/>
                </a:solidFill>
                <a:latin typeface="黑体" panose="02010609060101010101" charset="-122"/>
                <a:ea typeface="黑体" panose="02010609060101010101" charset="-122"/>
              </a:rPr>
              <a:t>——《</a:t>
            </a:r>
            <a:r>
              <a:rPr lang="zh-CN" altLang="en-US" sz="2800" b="1" dirty="0">
                <a:solidFill>
                  <a:schemeClr val="bg1"/>
                </a:solidFill>
                <a:latin typeface="黑体" panose="02010609060101010101" charset="-122"/>
                <a:ea typeface="黑体" panose="02010609060101010101" charset="-122"/>
              </a:rPr>
              <a:t>习近平：在庆祝改革开放</a:t>
            </a:r>
          </a:p>
          <a:p>
            <a:pPr algn="r"/>
            <a:r>
              <a:rPr lang="en-US" altLang="zh-CN" sz="2800" b="1" dirty="0">
                <a:solidFill>
                  <a:schemeClr val="bg1"/>
                </a:solidFill>
                <a:latin typeface="黑体" panose="02010609060101010101" charset="-122"/>
                <a:ea typeface="黑体" panose="02010609060101010101" charset="-122"/>
              </a:rPr>
              <a:t>40</a:t>
            </a:r>
            <a:r>
              <a:rPr lang="zh-CN" altLang="en-US" sz="2800" b="1" dirty="0">
                <a:solidFill>
                  <a:schemeClr val="bg1"/>
                </a:solidFill>
                <a:latin typeface="黑体" panose="02010609060101010101" charset="-122"/>
                <a:ea typeface="黑体" panose="02010609060101010101" charset="-122"/>
              </a:rPr>
              <a:t>周年大会上的讲话</a:t>
            </a:r>
            <a:r>
              <a:rPr lang="en-US" altLang="zh-CN" sz="2800" b="1" dirty="0">
                <a:solidFill>
                  <a:schemeClr val="bg1"/>
                </a:solidFill>
                <a:latin typeface="黑体" panose="02010609060101010101" charset="-122"/>
                <a:ea typeface="黑体" panose="02010609060101010101" charset="-122"/>
              </a:rPr>
              <a:t>》</a:t>
            </a:r>
          </a:p>
          <a:p>
            <a:endParaRPr lang="en-US" altLang="zh-CN" sz="2800" b="1" dirty="0">
              <a:solidFill>
                <a:schemeClr val="bg1"/>
              </a:solidFill>
              <a:latin typeface="黑体" panose="02010609060101010101" charset="-122"/>
              <a:ea typeface="黑体" panose="02010609060101010101"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968" y="13447"/>
            <a:ext cx="6384032" cy="6858000"/>
          </a:xfrm>
          <a:prstGeom prst="rect">
            <a:avLst/>
          </a:prstGeom>
        </p:spPr>
      </p:pic>
    </p:spTree>
    <p:extLst>
      <p:ext uri="{BB962C8B-B14F-4D97-AF65-F5344CB8AC3E}">
        <p14:creationId xmlns:p14="http://schemas.microsoft.com/office/powerpoint/2010/main" val="54579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630608" y="1207295"/>
            <a:ext cx="8960144" cy="4960460"/>
          </a:xfrm>
          <a:prstGeom prst="roundRect">
            <a:avLst>
              <a:gd name="adj" fmla="val 5146"/>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ln w="76200">
                <a:solidFill>
                  <a:schemeClr val="tx1"/>
                </a:solidFill>
              </a:ln>
              <a:noFill/>
            </a:endParaRPr>
          </a:p>
        </p:txBody>
      </p:sp>
      <p:sp>
        <p:nvSpPr>
          <p:cNvPr id="36867" name="Text Box 10"/>
          <p:cNvSpPr txBox="1">
            <a:spLocks noChangeArrowheads="1"/>
          </p:cNvSpPr>
          <p:nvPr/>
        </p:nvSpPr>
        <p:spPr bwMode="auto">
          <a:xfrm>
            <a:off x="2784475" y="1052514"/>
            <a:ext cx="2736851" cy="384719"/>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endParaRPr lang="zh-CN" altLang="en-US" sz="1900" b="0">
              <a:latin typeface="Arial" panose="020B0604020202020204" pitchFamily="34" charset="0"/>
            </a:endParaRPr>
          </a:p>
        </p:txBody>
      </p:sp>
      <p:sp>
        <p:nvSpPr>
          <p:cNvPr id="69708" name="Rectangle 76"/>
          <p:cNvSpPr>
            <a:spLocks noChangeArrowheads="1"/>
          </p:cNvSpPr>
          <p:nvPr/>
        </p:nvSpPr>
        <p:spPr bwMode="auto">
          <a:xfrm>
            <a:off x="1278004" y="1481315"/>
            <a:ext cx="1152525"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CN" altLang="en-US" sz="3200" dirty="0">
                <a:solidFill>
                  <a:srgbClr val="FF0000"/>
                </a:solidFill>
                <a:latin typeface="楷体" panose="02010609060101010101" charset="-122"/>
                <a:ea typeface="楷体" panose="02010609060101010101" charset="-122"/>
              </a:rPr>
              <a:t>一国</a:t>
            </a:r>
          </a:p>
        </p:txBody>
      </p:sp>
      <p:sp useBgFill="1">
        <p:nvSpPr>
          <p:cNvPr id="69709" name="Rectangle 77"/>
          <p:cNvSpPr>
            <a:spLocks noChangeArrowheads="1"/>
          </p:cNvSpPr>
          <p:nvPr/>
        </p:nvSpPr>
        <p:spPr bwMode="auto">
          <a:xfrm>
            <a:off x="1331693" y="3027627"/>
            <a:ext cx="1223963" cy="57912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CN" altLang="en-US" sz="3200" dirty="0">
                <a:solidFill>
                  <a:srgbClr val="1C1C1C"/>
                </a:solidFill>
                <a:latin typeface="楷体" panose="02010609060101010101" charset="-122"/>
                <a:ea typeface="楷体" panose="02010609060101010101" charset="-122"/>
              </a:rPr>
              <a:t>两制</a:t>
            </a:r>
          </a:p>
        </p:txBody>
      </p:sp>
      <p:sp>
        <p:nvSpPr>
          <p:cNvPr id="69710" name="Rectangle 78"/>
          <p:cNvSpPr>
            <a:spLocks noChangeArrowheads="1"/>
          </p:cNvSpPr>
          <p:nvPr/>
        </p:nvSpPr>
        <p:spPr bwMode="auto">
          <a:xfrm>
            <a:off x="2350453" y="1470343"/>
            <a:ext cx="2951163" cy="523218"/>
          </a:xfrm>
          <a:prstGeom prst="rect">
            <a:avLst/>
          </a:prstGeom>
          <a:solidFill>
            <a:srgbClr val="D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CN" altLang="en-US">
                <a:solidFill>
                  <a:schemeClr val="bg1"/>
                </a:solidFill>
                <a:latin typeface="楷体" panose="02010609060101010101" charset="-122"/>
                <a:ea typeface="楷体" panose="02010609060101010101" charset="-122"/>
              </a:rPr>
              <a:t>中华人民共和国</a:t>
            </a:r>
          </a:p>
        </p:txBody>
      </p:sp>
      <p:sp>
        <p:nvSpPr>
          <p:cNvPr id="69711" name="AutoShape 79"/>
          <p:cNvSpPr>
            <a:spLocks noChangeArrowheads="1"/>
          </p:cNvSpPr>
          <p:nvPr/>
        </p:nvSpPr>
        <p:spPr bwMode="auto">
          <a:xfrm>
            <a:off x="5294566" y="1622371"/>
            <a:ext cx="1079500" cy="158975"/>
          </a:xfrm>
          <a:prstGeom prst="rightArrow">
            <a:avLst>
              <a:gd name="adj1" fmla="val 50000"/>
              <a:gd name="adj2" fmla="val 74890"/>
            </a:avLst>
          </a:prstGeom>
          <a:solidFill>
            <a:srgbClr val="FF0000"/>
          </a:solidFill>
          <a:ln w="9525">
            <a:solidFill>
              <a:schemeClr val="tx1"/>
            </a:solidFill>
            <a:miter lim="800000"/>
          </a:ln>
        </p:spPr>
        <p:txBody>
          <a:bodyPr wrap="none" lIns="91438" tIns="45719" rIns="91438" bIns="45719" anchor="ct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zh-CN" altLang="en-US" sz="1900" b="0">
              <a:latin typeface="Arial" panose="020B0604020202020204" pitchFamily="34" charset="0"/>
            </a:endParaRPr>
          </a:p>
        </p:txBody>
      </p:sp>
      <p:sp>
        <p:nvSpPr>
          <p:cNvPr id="69712" name="AutoShape 80"/>
          <p:cNvSpPr/>
          <p:nvPr/>
        </p:nvSpPr>
        <p:spPr bwMode="auto">
          <a:xfrm>
            <a:off x="2482215" y="2561537"/>
            <a:ext cx="381639" cy="1511300"/>
          </a:xfrm>
          <a:prstGeom prst="leftBrace">
            <a:avLst>
              <a:gd name="adj1" fmla="val 0"/>
              <a:gd name="adj2" fmla="val 50000"/>
            </a:avLst>
          </a:prstGeom>
          <a:noFill/>
          <a:ln w="19050">
            <a:solidFill>
              <a:srgbClr val="1C1C1C"/>
            </a:solidFill>
            <a:miter lim="800000"/>
          </a:ln>
          <a:extLst>
            <a:ext uri="{909E8E84-426E-40DD-AFC4-6F175D3DCCD1}">
              <a14:hiddenFill xmlns:a14="http://schemas.microsoft.com/office/drawing/2010/main">
                <a:solidFill>
                  <a:srgbClr val="FFFFFF"/>
                </a:solidFill>
              </a14:hiddenFill>
            </a:ext>
          </a:extLst>
        </p:spPr>
        <p:txBody>
          <a:bodyPr wrap="none" lIns="91438" tIns="45719" rIns="91438" bIns="45719" anchor="ct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zh-CN" altLang="en-US" sz="1900" b="0">
              <a:latin typeface="Arial" panose="020B0604020202020204" pitchFamily="34" charset="0"/>
            </a:endParaRPr>
          </a:p>
        </p:txBody>
      </p:sp>
      <p:sp>
        <p:nvSpPr>
          <p:cNvPr id="69713" name="Rectangle 81"/>
          <p:cNvSpPr>
            <a:spLocks noChangeArrowheads="1"/>
          </p:cNvSpPr>
          <p:nvPr/>
        </p:nvSpPr>
        <p:spPr bwMode="auto">
          <a:xfrm>
            <a:off x="2809560" y="2287589"/>
            <a:ext cx="1081087" cy="579120"/>
          </a:xfrm>
          <a:prstGeom prst="rect">
            <a:avLst/>
          </a:prstGeom>
          <a:solidFill>
            <a:schemeClr val="bg1"/>
          </a:solidFill>
          <a:ln>
            <a:noFill/>
          </a:ln>
        </p:spPr>
        <p:txBody>
          <a:bodyPr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CN" altLang="en-US" sz="3200" dirty="0">
                <a:solidFill>
                  <a:srgbClr val="1C1C1C"/>
                </a:solidFill>
                <a:latin typeface="楷体" panose="02010609060101010101" charset="-122"/>
                <a:ea typeface="楷体" panose="02010609060101010101" charset="-122"/>
              </a:rPr>
              <a:t>大陆</a:t>
            </a:r>
          </a:p>
        </p:txBody>
      </p:sp>
      <p:sp useBgFill="1">
        <p:nvSpPr>
          <p:cNvPr id="69714" name="Rectangle 82"/>
          <p:cNvSpPr>
            <a:spLocks noChangeArrowheads="1"/>
          </p:cNvSpPr>
          <p:nvPr/>
        </p:nvSpPr>
        <p:spPr bwMode="auto">
          <a:xfrm>
            <a:off x="2809878" y="3642679"/>
            <a:ext cx="1439863" cy="579120"/>
          </a:xfrm>
          <a:prstGeom prst="rect">
            <a:avLst/>
          </a:prstGeom>
          <a:ln>
            <a:noFill/>
          </a:ln>
        </p:spPr>
        <p:txBody>
          <a:bodyPr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CN" altLang="en-US" sz="3200">
                <a:solidFill>
                  <a:srgbClr val="1C1C1C"/>
                </a:solidFill>
                <a:latin typeface="楷体" panose="02010609060101010101" charset="-122"/>
                <a:ea typeface="楷体" panose="02010609060101010101" charset="-122"/>
              </a:rPr>
              <a:t>港澳台</a:t>
            </a:r>
          </a:p>
        </p:txBody>
      </p:sp>
      <p:sp>
        <p:nvSpPr>
          <p:cNvPr id="69715" name="Rectangle 83"/>
          <p:cNvSpPr>
            <a:spLocks noChangeArrowheads="1"/>
          </p:cNvSpPr>
          <p:nvPr/>
        </p:nvSpPr>
        <p:spPr bwMode="auto">
          <a:xfrm>
            <a:off x="5043489" y="2269808"/>
            <a:ext cx="2374900" cy="523218"/>
          </a:xfrm>
          <a:prstGeom prst="rect">
            <a:avLst/>
          </a:prstGeom>
          <a:solidFill>
            <a:srgbClr val="D60000"/>
          </a:solidFill>
          <a:ln>
            <a:noFill/>
          </a:ln>
        </p:spPr>
        <p:txBody>
          <a:bodyPr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CN" altLang="en-US" i="1">
                <a:solidFill>
                  <a:schemeClr val="bg1"/>
                </a:solidFill>
                <a:latin typeface="楷体" panose="02010609060101010101" charset="-122"/>
                <a:ea typeface="楷体" panose="02010609060101010101" charset="-122"/>
              </a:rPr>
              <a:t>社会主义制度</a:t>
            </a:r>
          </a:p>
        </p:txBody>
      </p:sp>
      <p:sp>
        <p:nvSpPr>
          <p:cNvPr id="69716" name="AutoShape 84"/>
          <p:cNvSpPr>
            <a:spLocks noChangeArrowheads="1"/>
          </p:cNvSpPr>
          <p:nvPr/>
        </p:nvSpPr>
        <p:spPr bwMode="auto">
          <a:xfrm>
            <a:off x="7562851" y="2385697"/>
            <a:ext cx="720727" cy="290203"/>
          </a:xfrm>
          <a:prstGeom prst="rightArrow">
            <a:avLst>
              <a:gd name="adj1" fmla="val 50000"/>
              <a:gd name="adj2" fmla="val 50000"/>
            </a:avLst>
          </a:prstGeom>
          <a:solidFill>
            <a:srgbClr val="FF0000"/>
          </a:solidFill>
          <a:ln w="9525">
            <a:solidFill>
              <a:schemeClr val="tx1"/>
            </a:solidFill>
            <a:miter lim="800000"/>
          </a:ln>
        </p:spPr>
        <p:txBody>
          <a:bodyPr wrap="none" lIns="91438" tIns="45719" rIns="91438" bIns="45719" anchor="ct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zh-CN" altLang="en-US" sz="1900" b="0">
              <a:latin typeface="Arial" panose="020B0604020202020204" pitchFamily="34" charset="0"/>
            </a:endParaRPr>
          </a:p>
        </p:txBody>
      </p:sp>
      <p:sp>
        <p:nvSpPr>
          <p:cNvPr id="69717" name="Rectangle 85"/>
          <p:cNvSpPr>
            <a:spLocks noChangeArrowheads="1"/>
          </p:cNvSpPr>
          <p:nvPr/>
        </p:nvSpPr>
        <p:spPr bwMode="auto">
          <a:xfrm>
            <a:off x="5055871" y="3703003"/>
            <a:ext cx="2376488" cy="523218"/>
          </a:xfrm>
          <a:prstGeom prst="rect">
            <a:avLst/>
          </a:prstGeom>
          <a:solidFill>
            <a:srgbClr val="D60000"/>
          </a:solidFill>
          <a:ln>
            <a:noFill/>
          </a:ln>
        </p:spPr>
        <p:txBody>
          <a:bodyPr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CN" altLang="en-US" i="1">
                <a:solidFill>
                  <a:schemeClr val="bg1"/>
                </a:solidFill>
                <a:latin typeface="楷体" panose="02010609060101010101" charset="-122"/>
                <a:ea typeface="楷体" panose="02010609060101010101" charset="-122"/>
              </a:rPr>
              <a:t>资本主义制度</a:t>
            </a:r>
          </a:p>
        </p:txBody>
      </p:sp>
      <p:sp>
        <p:nvSpPr>
          <p:cNvPr id="69718" name="AutoShape 86"/>
          <p:cNvSpPr>
            <a:spLocks noChangeArrowheads="1"/>
          </p:cNvSpPr>
          <p:nvPr/>
        </p:nvSpPr>
        <p:spPr bwMode="auto">
          <a:xfrm>
            <a:off x="7562851" y="3752215"/>
            <a:ext cx="715645" cy="360680"/>
          </a:xfrm>
          <a:prstGeom prst="rightArrow">
            <a:avLst>
              <a:gd name="adj1" fmla="val 49778"/>
              <a:gd name="adj2" fmla="val 30480"/>
            </a:avLst>
          </a:prstGeom>
          <a:solidFill>
            <a:srgbClr val="FF0000"/>
          </a:solidFill>
          <a:ln w="9525">
            <a:solidFill>
              <a:schemeClr val="tx1"/>
            </a:solidFill>
            <a:miter lim="800000"/>
          </a:ln>
        </p:spPr>
        <p:txBody>
          <a:bodyPr wrap="none" lIns="91438" tIns="45719" rIns="91438" bIns="45719" anchor="ct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zh-CN" altLang="en-US" sz="1900" b="0">
              <a:latin typeface="Arial" panose="020B0604020202020204" pitchFamily="34" charset="0"/>
            </a:endParaRPr>
          </a:p>
        </p:txBody>
      </p:sp>
      <p:sp useBgFill="1">
        <p:nvSpPr>
          <p:cNvPr id="69719" name="Rectangle 87"/>
          <p:cNvSpPr>
            <a:spLocks noChangeArrowheads="1"/>
          </p:cNvSpPr>
          <p:nvPr/>
        </p:nvSpPr>
        <p:spPr bwMode="auto">
          <a:xfrm>
            <a:off x="8295353" y="3639344"/>
            <a:ext cx="1086772" cy="523218"/>
          </a:xfrm>
          <a:prstGeom prst="rect">
            <a:avLst/>
          </a:prstGeom>
          <a:ln>
            <a:noFill/>
          </a:ln>
        </p:spPr>
        <p:txBody>
          <a:bodyPr wrap="square"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CN" altLang="en-US" i="1" dirty="0">
                <a:solidFill>
                  <a:srgbClr val="D60000"/>
                </a:solidFill>
                <a:latin typeface="Times New Roman" panose="02020603050405020304" pitchFamily="18" charset="0"/>
                <a:ea typeface="宋体" panose="02010600030101010101" pitchFamily="2" charset="-122"/>
              </a:rPr>
              <a:t>补充</a:t>
            </a:r>
          </a:p>
        </p:txBody>
      </p:sp>
      <p:sp>
        <p:nvSpPr>
          <p:cNvPr id="69720" name="AutoShape 88"/>
          <p:cNvSpPr>
            <a:spLocks noChangeArrowheads="1"/>
          </p:cNvSpPr>
          <p:nvPr/>
        </p:nvSpPr>
        <p:spPr bwMode="auto">
          <a:xfrm rot="5400000">
            <a:off x="5753550" y="4554407"/>
            <a:ext cx="930647" cy="431800"/>
          </a:xfrm>
          <a:prstGeom prst="rightArrow">
            <a:avLst>
              <a:gd name="adj1" fmla="val 50000"/>
              <a:gd name="adj2" fmla="val 25000"/>
            </a:avLst>
          </a:prstGeom>
          <a:solidFill>
            <a:srgbClr val="FF0000"/>
          </a:solidFill>
          <a:ln w="9525">
            <a:solidFill>
              <a:schemeClr val="tx1"/>
            </a:solidFill>
            <a:miter lim="800000"/>
          </a:ln>
        </p:spPr>
        <p:txBody>
          <a:bodyPr wrap="none" lIns="91438" tIns="45719" rIns="91438" bIns="45719" anchor="ct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zh-CN" altLang="en-US" sz="1900" b="0">
              <a:latin typeface="Arial" panose="020B0604020202020204" pitchFamily="34" charset="0"/>
            </a:endParaRPr>
          </a:p>
        </p:txBody>
      </p:sp>
      <p:sp>
        <p:nvSpPr>
          <p:cNvPr id="69721" name="Rectangle 89"/>
          <p:cNvSpPr>
            <a:spLocks noChangeArrowheads="1"/>
          </p:cNvSpPr>
          <p:nvPr/>
        </p:nvSpPr>
        <p:spPr bwMode="auto">
          <a:xfrm>
            <a:off x="2219463" y="5189213"/>
            <a:ext cx="7466283" cy="70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CN" altLang="en-US" sz="3200" i="1" dirty="0">
                <a:solidFill>
                  <a:srgbClr val="D60000"/>
                </a:solidFill>
                <a:latin typeface="楷体" panose="02010609060101010101" charset="-122"/>
                <a:ea typeface="楷体" panose="02010609060101010101" charset="-122"/>
              </a:rPr>
              <a:t> </a:t>
            </a:r>
            <a:r>
              <a:rPr kumimoji="1" lang="zh-CN" altLang="en-US" sz="4000" dirty="0">
                <a:solidFill>
                  <a:srgbClr val="D60000"/>
                </a:solidFill>
                <a:latin typeface="方正粗黑宋简体" panose="02000000000000000000" pitchFamily="2" charset="-122"/>
                <a:ea typeface="方正粗黑宋简体" panose="02000000000000000000" pitchFamily="2" charset="-122"/>
              </a:rPr>
              <a:t>不会动摇我国的社会主义性质</a:t>
            </a:r>
          </a:p>
        </p:txBody>
      </p:sp>
      <p:sp useBgFill="1">
        <p:nvSpPr>
          <p:cNvPr id="69722" name="Rectangle 90"/>
          <p:cNvSpPr>
            <a:spLocks noChangeArrowheads="1"/>
          </p:cNvSpPr>
          <p:nvPr/>
        </p:nvSpPr>
        <p:spPr bwMode="auto">
          <a:xfrm>
            <a:off x="6374066" y="1383582"/>
            <a:ext cx="2232025" cy="52321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CN" altLang="en-US" i="1" dirty="0">
                <a:solidFill>
                  <a:schemeClr val="tx1"/>
                </a:solidFill>
                <a:latin typeface="楷体" panose="02010609060101010101" charset="-122"/>
                <a:ea typeface="楷体" panose="02010609060101010101" charset="-122"/>
              </a:rPr>
              <a:t>前提和核心</a:t>
            </a:r>
          </a:p>
        </p:txBody>
      </p:sp>
      <p:sp useBgFill="1">
        <p:nvSpPr>
          <p:cNvPr id="69723" name="Rectangle 91"/>
          <p:cNvSpPr>
            <a:spLocks noChangeArrowheads="1"/>
          </p:cNvSpPr>
          <p:nvPr/>
        </p:nvSpPr>
        <p:spPr bwMode="auto">
          <a:xfrm>
            <a:off x="8278496" y="2236003"/>
            <a:ext cx="979805" cy="523218"/>
          </a:xfrm>
          <a:prstGeom prst="rect">
            <a:avLst/>
          </a:prstGeom>
          <a:ln>
            <a:noFill/>
          </a:ln>
        </p:spPr>
        <p:txBody>
          <a:bodyPr wrap="square" lIns="91438" tIns="45719" rIns="91438" bIns="45719">
            <a:spAutoFit/>
          </a:bodyP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CN" altLang="en-US" i="1" dirty="0">
                <a:solidFill>
                  <a:srgbClr val="D60000"/>
                </a:solidFill>
                <a:latin typeface="Times New Roman" panose="02020603050405020304" pitchFamily="18" charset="0"/>
                <a:ea typeface="宋体" panose="02010600030101010101" pitchFamily="2" charset="-122"/>
              </a:rPr>
              <a:t>主体</a:t>
            </a:r>
          </a:p>
        </p:txBody>
      </p:sp>
      <p:sp>
        <p:nvSpPr>
          <p:cNvPr id="69740" name="AutoShape 108"/>
          <p:cNvSpPr>
            <a:spLocks noChangeArrowheads="1"/>
          </p:cNvSpPr>
          <p:nvPr/>
        </p:nvSpPr>
        <p:spPr bwMode="auto">
          <a:xfrm>
            <a:off x="4180049" y="2490471"/>
            <a:ext cx="844391" cy="189868"/>
          </a:xfrm>
          <a:prstGeom prst="rightArrow">
            <a:avLst>
              <a:gd name="adj1" fmla="val 50000"/>
              <a:gd name="adj2" fmla="val 50138"/>
            </a:avLst>
          </a:prstGeom>
          <a:solidFill>
            <a:srgbClr val="D60000"/>
          </a:solidFill>
          <a:ln w="9525">
            <a:solidFill>
              <a:schemeClr val="tx1"/>
            </a:solidFill>
            <a:miter lim="800000"/>
          </a:ln>
        </p:spPr>
        <p:txBody>
          <a:bodyPr wrap="none" lIns="91438" tIns="45719" rIns="91438" bIns="45719" anchor="ct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zh-CN" altLang="en-US" sz="1900" b="0">
              <a:latin typeface="Arial" panose="020B0604020202020204" pitchFamily="34" charset="0"/>
            </a:endParaRPr>
          </a:p>
        </p:txBody>
      </p:sp>
      <p:sp>
        <p:nvSpPr>
          <p:cNvPr id="69741" name="AutoShape 109"/>
          <p:cNvSpPr>
            <a:spLocks noChangeArrowheads="1"/>
          </p:cNvSpPr>
          <p:nvPr/>
        </p:nvSpPr>
        <p:spPr bwMode="auto">
          <a:xfrm>
            <a:off x="4180049" y="3824605"/>
            <a:ext cx="856772" cy="220345"/>
          </a:xfrm>
          <a:prstGeom prst="rightArrow">
            <a:avLst>
              <a:gd name="adj1" fmla="val 50000"/>
              <a:gd name="adj2" fmla="val 56492"/>
            </a:avLst>
          </a:prstGeom>
          <a:solidFill>
            <a:srgbClr val="FF0000"/>
          </a:solidFill>
          <a:ln w="9525">
            <a:solidFill>
              <a:schemeClr val="tx1"/>
            </a:solidFill>
            <a:miter lim="800000"/>
          </a:ln>
        </p:spPr>
        <p:txBody>
          <a:bodyPr wrap="none" lIns="91438" tIns="45719" rIns="91438" bIns="45719" anchor="ct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zh-CN" altLang="en-US" sz="1900" b="0">
              <a:latin typeface="Arial" panose="020B0604020202020204" pitchFamily="34" charset="0"/>
            </a:endParaRPr>
          </a:p>
        </p:txBody>
      </p:sp>
      <p:pic>
        <p:nvPicPr>
          <p:cNvPr id="3" name="Picture 110" descr="邓小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1" y="4304983"/>
            <a:ext cx="2952751" cy="216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80"/>
          <p:cNvSpPr/>
          <p:nvPr/>
        </p:nvSpPr>
        <p:spPr bwMode="auto">
          <a:xfrm>
            <a:off x="1121807" y="1659062"/>
            <a:ext cx="221787" cy="1921367"/>
          </a:xfrm>
          <a:prstGeom prst="leftBrace">
            <a:avLst>
              <a:gd name="adj1" fmla="val 0"/>
              <a:gd name="adj2" fmla="val 50000"/>
            </a:avLst>
          </a:prstGeom>
          <a:noFill/>
          <a:ln w="19050">
            <a:solidFill>
              <a:srgbClr val="1C1C1C"/>
            </a:solidFill>
            <a:miter lim="800000"/>
          </a:ln>
          <a:extLst>
            <a:ext uri="{909E8E84-426E-40DD-AFC4-6F175D3DCCD1}">
              <a14:hiddenFill xmlns:a14="http://schemas.microsoft.com/office/drawing/2010/main">
                <a:solidFill>
                  <a:srgbClr val="FFFFFF"/>
                </a:solidFill>
              </a14:hiddenFill>
            </a:ext>
          </a:extLst>
        </p:spPr>
        <p:txBody>
          <a:bodyPr wrap="none" lIns="91438" tIns="45719" rIns="91438" bIns="45719" anchor="ctr"/>
          <a:lstStyle>
            <a:lvl1pPr algn="l" eaLnBrk="0" hangingPunct="0">
              <a:spcBef>
                <a:spcPct val="20000"/>
              </a:spcBef>
              <a:buClr>
                <a:schemeClr val="hlink"/>
              </a:buClr>
              <a:buFont typeface="Wingdings" panose="05000000000000000000" pitchFamily="2" charset="2"/>
              <a:buChar char="v"/>
              <a:defRPr sz="2800" b="1">
                <a:solidFill>
                  <a:schemeClr val="tx1"/>
                </a:solidFill>
                <a:latin typeface="Verdana" panose="020B0604030504040204" charset="0"/>
              </a:defRPr>
            </a:lvl1pPr>
            <a:lvl2pPr marL="742950" indent="-285750" algn="l" eaLnBrk="0" hangingPunct="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eaLnBrk="0" hangingPunct="0">
              <a:spcBef>
                <a:spcPct val="20000"/>
              </a:spcBef>
              <a:buClr>
                <a:schemeClr val="tx1"/>
              </a:buClr>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zh-CN" altLang="en-US" sz="1900" b="0">
              <a:latin typeface="Arial" panose="020B0604020202020204" pitchFamily="34" charset="0"/>
            </a:endParaRPr>
          </a:p>
        </p:txBody>
      </p:sp>
      <p:sp>
        <p:nvSpPr>
          <p:cNvPr id="2" name="文本框 1"/>
          <p:cNvSpPr txBox="1"/>
          <p:nvPr/>
        </p:nvSpPr>
        <p:spPr>
          <a:xfrm>
            <a:off x="812800" y="5772151"/>
            <a:ext cx="1498600" cy="398780"/>
          </a:xfrm>
          <a:prstGeom prst="rect">
            <a:avLst/>
          </a:prstGeom>
          <a:noFill/>
        </p:spPr>
        <p:txBody>
          <a:bodyPr wrap="square" lIns="91438" tIns="45719" rIns="91438" bIns="45719" rtlCol="0">
            <a:spAutoFit/>
          </a:bodyPr>
          <a:lstStyle/>
          <a:p>
            <a:r>
              <a:rPr lang="zh-CN" altLang="en-US" sz="2000"/>
              <a:t>核心素养</a:t>
            </a:r>
          </a:p>
        </p:txBody>
      </p:sp>
      <p:sp>
        <p:nvSpPr>
          <p:cNvPr id="6" name="文本框 5"/>
          <p:cNvSpPr txBox="1"/>
          <p:nvPr/>
        </p:nvSpPr>
        <p:spPr>
          <a:xfrm>
            <a:off x="800100" y="6188075"/>
            <a:ext cx="1498600" cy="398780"/>
          </a:xfrm>
          <a:prstGeom prst="rect">
            <a:avLst/>
          </a:prstGeom>
          <a:noFill/>
        </p:spPr>
        <p:txBody>
          <a:bodyPr wrap="square" lIns="91438" tIns="45719" rIns="91438" bIns="45719" rtlCol="0">
            <a:spAutoFit/>
          </a:bodyPr>
          <a:lstStyle/>
          <a:p>
            <a:r>
              <a:rPr lang="zh-CN" altLang="en-US" sz="2000"/>
              <a:t>历史解释</a:t>
            </a:r>
          </a:p>
        </p:txBody>
      </p:sp>
    </p:spTree>
    <p:extLst>
      <p:ext uri="{BB962C8B-B14F-4D97-AF65-F5344CB8AC3E}">
        <p14:creationId xmlns:p14="http://schemas.microsoft.com/office/powerpoint/2010/main" val="1726223915"/>
      </p:ext>
    </p:ext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708"/>
                                        </p:tgtEl>
                                        <p:attrNameLst>
                                          <p:attrName>style.visibility</p:attrName>
                                        </p:attrNameLst>
                                      </p:cBhvr>
                                      <p:to>
                                        <p:strVal val="visible"/>
                                      </p:to>
                                    </p:set>
                                    <p:animEffect transition="in" filter="blinds(horizontal)">
                                      <p:cBhvr>
                                        <p:cTn id="7" dur="500"/>
                                        <p:tgtEl>
                                          <p:spTgt spid="697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9709"/>
                                        </p:tgtEl>
                                        <p:attrNameLst>
                                          <p:attrName>style.visibility</p:attrName>
                                        </p:attrNameLst>
                                      </p:cBhvr>
                                      <p:to>
                                        <p:strVal val="visible"/>
                                      </p:to>
                                    </p:set>
                                    <p:animEffect transition="in" filter="blinds(horizontal)">
                                      <p:cBhvr>
                                        <p:cTn id="12" dur="500"/>
                                        <p:tgtEl>
                                          <p:spTgt spid="6970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9710"/>
                                        </p:tgtEl>
                                        <p:attrNameLst>
                                          <p:attrName>style.visibility</p:attrName>
                                        </p:attrNameLst>
                                      </p:cBhvr>
                                      <p:to>
                                        <p:strVal val="visible"/>
                                      </p:to>
                                    </p:set>
                                    <p:animEffect transition="in" filter="blinds(horizontal)">
                                      <p:cBhvr>
                                        <p:cTn id="17" dur="500"/>
                                        <p:tgtEl>
                                          <p:spTgt spid="697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9712"/>
                                        </p:tgtEl>
                                        <p:attrNameLst>
                                          <p:attrName>style.visibility</p:attrName>
                                        </p:attrNameLst>
                                      </p:cBhvr>
                                      <p:to>
                                        <p:strVal val="visible"/>
                                      </p:to>
                                    </p:set>
                                    <p:animEffect transition="in" filter="blinds(horizontal)">
                                      <p:cBhvr>
                                        <p:cTn id="22" dur="500"/>
                                        <p:tgtEl>
                                          <p:spTgt spid="697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9713"/>
                                        </p:tgtEl>
                                        <p:attrNameLst>
                                          <p:attrName>style.visibility</p:attrName>
                                        </p:attrNameLst>
                                      </p:cBhvr>
                                      <p:to>
                                        <p:strVal val="visible"/>
                                      </p:to>
                                    </p:set>
                                    <p:animEffect transition="in" filter="blinds(horizontal)">
                                      <p:cBhvr>
                                        <p:cTn id="27" dur="500"/>
                                        <p:tgtEl>
                                          <p:spTgt spid="697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9714"/>
                                        </p:tgtEl>
                                        <p:attrNameLst>
                                          <p:attrName>style.visibility</p:attrName>
                                        </p:attrNameLst>
                                      </p:cBhvr>
                                      <p:to>
                                        <p:strVal val="visible"/>
                                      </p:to>
                                    </p:set>
                                    <p:animEffect transition="in" filter="blinds(horizontal)">
                                      <p:cBhvr>
                                        <p:cTn id="32" dur="500"/>
                                        <p:tgtEl>
                                          <p:spTgt spid="697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9740"/>
                                        </p:tgtEl>
                                        <p:attrNameLst>
                                          <p:attrName>style.visibility</p:attrName>
                                        </p:attrNameLst>
                                      </p:cBhvr>
                                      <p:to>
                                        <p:strVal val="visible"/>
                                      </p:to>
                                    </p:set>
                                    <p:animEffect transition="in" filter="blinds(horizontal)">
                                      <p:cBhvr>
                                        <p:cTn id="37" dur="500"/>
                                        <p:tgtEl>
                                          <p:spTgt spid="6974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9715"/>
                                        </p:tgtEl>
                                        <p:attrNameLst>
                                          <p:attrName>style.visibility</p:attrName>
                                        </p:attrNameLst>
                                      </p:cBhvr>
                                      <p:to>
                                        <p:strVal val="visible"/>
                                      </p:to>
                                    </p:set>
                                    <p:animEffect transition="in" filter="blinds(horizontal)">
                                      <p:cBhvr>
                                        <p:cTn id="42" dur="500"/>
                                        <p:tgtEl>
                                          <p:spTgt spid="697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9741"/>
                                        </p:tgtEl>
                                        <p:attrNameLst>
                                          <p:attrName>style.visibility</p:attrName>
                                        </p:attrNameLst>
                                      </p:cBhvr>
                                      <p:to>
                                        <p:strVal val="visible"/>
                                      </p:to>
                                    </p:set>
                                    <p:animEffect transition="in" filter="blinds(horizontal)">
                                      <p:cBhvr>
                                        <p:cTn id="47" dur="500"/>
                                        <p:tgtEl>
                                          <p:spTgt spid="6974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9717"/>
                                        </p:tgtEl>
                                        <p:attrNameLst>
                                          <p:attrName>style.visibility</p:attrName>
                                        </p:attrNameLst>
                                      </p:cBhvr>
                                      <p:to>
                                        <p:strVal val="visible"/>
                                      </p:to>
                                    </p:set>
                                    <p:animEffect transition="in" filter="blinds(horizontal)">
                                      <p:cBhvr>
                                        <p:cTn id="52" dur="500"/>
                                        <p:tgtEl>
                                          <p:spTgt spid="6971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69711"/>
                                        </p:tgtEl>
                                        <p:attrNameLst>
                                          <p:attrName>style.visibility</p:attrName>
                                        </p:attrNameLst>
                                      </p:cBhvr>
                                      <p:to>
                                        <p:strVal val="visible"/>
                                      </p:to>
                                    </p:set>
                                    <p:animEffect transition="in" filter="blinds(horizontal)">
                                      <p:cBhvr>
                                        <p:cTn id="57" dur="500"/>
                                        <p:tgtEl>
                                          <p:spTgt spid="6971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69722"/>
                                        </p:tgtEl>
                                        <p:attrNameLst>
                                          <p:attrName>style.visibility</p:attrName>
                                        </p:attrNameLst>
                                      </p:cBhvr>
                                      <p:to>
                                        <p:strVal val="visible"/>
                                      </p:to>
                                    </p:set>
                                    <p:animEffect transition="in" filter="blinds(horizontal)">
                                      <p:cBhvr>
                                        <p:cTn id="62" dur="500"/>
                                        <p:tgtEl>
                                          <p:spTgt spid="6972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69716"/>
                                        </p:tgtEl>
                                        <p:attrNameLst>
                                          <p:attrName>style.visibility</p:attrName>
                                        </p:attrNameLst>
                                      </p:cBhvr>
                                      <p:to>
                                        <p:strVal val="visible"/>
                                      </p:to>
                                    </p:set>
                                    <p:animEffect transition="in" filter="blinds(horizontal)">
                                      <p:cBhvr>
                                        <p:cTn id="67" dur="500"/>
                                        <p:tgtEl>
                                          <p:spTgt spid="6971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9723"/>
                                        </p:tgtEl>
                                        <p:attrNameLst>
                                          <p:attrName>style.visibility</p:attrName>
                                        </p:attrNameLst>
                                      </p:cBhvr>
                                      <p:to>
                                        <p:strVal val="visible"/>
                                      </p:to>
                                    </p:set>
                                    <p:animEffect transition="in" filter="blinds(horizontal)">
                                      <p:cBhvr>
                                        <p:cTn id="72" dur="500"/>
                                        <p:tgtEl>
                                          <p:spTgt spid="6972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69718"/>
                                        </p:tgtEl>
                                        <p:attrNameLst>
                                          <p:attrName>style.visibility</p:attrName>
                                        </p:attrNameLst>
                                      </p:cBhvr>
                                      <p:to>
                                        <p:strVal val="visible"/>
                                      </p:to>
                                    </p:set>
                                    <p:animEffect transition="in" filter="blinds(horizontal)">
                                      <p:cBhvr>
                                        <p:cTn id="77" dur="500"/>
                                        <p:tgtEl>
                                          <p:spTgt spid="69718"/>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69719"/>
                                        </p:tgtEl>
                                        <p:attrNameLst>
                                          <p:attrName>style.visibility</p:attrName>
                                        </p:attrNameLst>
                                      </p:cBhvr>
                                      <p:to>
                                        <p:strVal val="visible"/>
                                      </p:to>
                                    </p:set>
                                    <p:animEffect transition="in" filter="blinds(horizontal)">
                                      <p:cBhvr>
                                        <p:cTn id="82" dur="500"/>
                                        <p:tgtEl>
                                          <p:spTgt spid="69719"/>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69720"/>
                                        </p:tgtEl>
                                        <p:attrNameLst>
                                          <p:attrName>style.visibility</p:attrName>
                                        </p:attrNameLst>
                                      </p:cBhvr>
                                      <p:to>
                                        <p:strVal val="visible"/>
                                      </p:to>
                                    </p:set>
                                    <p:animEffect transition="in" filter="blinds(horizontal)">
                                      <p:cBhvr>
                                        <p:cTn id="87" dur="500"/>
                                        <p:tgtEl>
                                          <p:spTgt spid="69720"/>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69721"/>
                                        </p:tgtEl>
                                        <p:attrNameLst>
                                          <p:attrName>style.visibility</p:attrName>
                                        </p:attrNameLst>
                                      </p:cBhvr>
                                      <p:to>
                                        <p:strVal val="visible"/>
                                      </p:to>
                                    </p:set>
                                    <p:animEffect transition="in" filter="blinds(horizontal)">
                                      <p:cBhvr>
                                        <p:cTn id="92" dur="500"/>
                                        <p:tgtEl>
                                          <p:spTgt spid="69721"/>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blinds(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08" grpId="0"/>
      <p:bldP spid="69709" grpId="0" bldLvl="0" animBg="1"/>
      <p:bldP spid="69710" grpId="0" bldLvl="0" animBg="1"/>
      <p:bldP spid="69711" grpId="0" bldLvl="0" animBg="1"/>
      <p:bldP spid="69712" grpId="0" bldLvl="0" animBg="1"/>
      <p:bldP spid="69713" grpId="0" bldLvl="0" animBg="1"/>
      <p:bldP spid="69714" grpId="0" bldLvl="0" animBg="1"/>
      <p:bldP spid="69715" grpId="0" bldLvl="0" animBg="1"/>
      <p:bldP spid="69716" grpId="0" bldLvl="0" animBg="1"/>
      <p:bldP spid="69717" grpId="0" bldLvl="0" animBg="1"/>
      <p:bldP spid="69718" grpId="0" bldLvl="0" animBg="1"/>
      <p:bldP spid="69719" grpId="0" bldLvl="0" animBg="1"/>
      <p:bldP spid="69720" grpId="0" bldLvl="0" animBg="1"/>
      <p:bldP spid="69721" grpId="0"/>
      <p:bldP spid="69722" grpId="0" bldLvl="0" animBg="1"/>
      <p:bldP spid="69723" grpId="0" bldLvl="0" animBg="1"/>
      <p:bldP spid="69740" grpId="0" bldLvl="0" animBg="1"/>
      <p:bldP spid="69741" grpId="0" bldLvl="0" animBg="1"/>
      <p:bldP spid="4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332" y="5884615"/>
            <a:ext cx="12192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文本框 181250"/>
          <p:cNvSpPr txBox="1"/>
          <p:nvPr/>
        </p:nvSpPr>
        <p:spPr>
          <a:xfrm>
            <a:off x="1617346" y="1506855"/>
            <a:ext cx="7241540" cy="1066800"/>
          </a:xfrm>
          <a:prstGeom prst="rect">
            <a:avLst/>
          </a:prstGeom>
          <a:noFill/>
          <a:ln w="9525">
            <a:noFill/>
          </a:ln>
        </p:spPr>
        <p:txBody>
          <a:bodyPr wrap="square" lIns="91438" tIns="45719" rIns="91438" bIns="45719">
            <a:spAutoFit/>
          </a:bodyPr>
          <a:lstStyle/>
          <a:p>
            <a:pPr algn="just">
              <a:spcBef>
                <a:spcPct val="50000"/>
              </a:spcBef>
              <a:buClr>
                <a:srgbClr val="FF3300"/>
              </a:buClr>
              <a:buFont typeface="Wingdings" panose="05000000000000000000" pitchFamily="2" charset="2"/>
              <a:buChar char="q"/>
            </a:pPr>
            <a:r>
              <a:rPr lang="zh-CN" altLang="en-US" sz="3200" b="1" dirty="0">
                <a:solidFill>
                  <a:srgbClr val="D60000"/>
                </a:solidFill>
                <a:latin typeface="楷体" panose="02010609060101010101" charset="-122"/>
                <a:ea typeface="楷体" panose="02010609060101010101" charset="-122"/>
              </a:rPr>
              <a:t>思考：从香港、澳门问题的解决看，“一国两制”构想有何历史意义？</a:t>
            </a:r>
          </a:p>
        </p:txBody>
      </p:sp>
      <p:sp>
        <p:nvSpPr>
          <p:cNvPr id="181252" name="文本框 181251"/>
          <p:cNvSpPr txBox="1"/>
          <p:nvPr/>
        </p:nvSpPr>
        <p:spPr>
          <a:xfrm>
            <a:off x="1393192" y="2868295"/>
            <a:ext cx="9222105" cy="2529840"/>
          </a:xfrm>
          <a:prstGeom prst="rect">
            <a:avLst/>
          </a:prstGeom>
          <a:noFill/>
          <a:ln w="9525">
            <a:noFill/>
          </a:ln>
        </p:spPr>
        <p:txBody>
          <a:bodyPr wrap="square" lIns="91438" tIns="45719" rIns="91438" bIns="45719">
            <a:spAutoFit/>
          </a:bodyPr>
          <a:lstStyle/>
          <a:p>
            <a:pPr>
              <a:spcBef>
                <a:spcPct val="50000"/>
              </a:spcBef>
            </a:pPr>
            <a:r>
              <a:rPr lang="en-US" altLang="zh-CN" sz="3200" b="1" dirty="0">
                <a:solidFill>
                  <a:srgbClr val="1C1C1C"/>
                </a:solidFill>
                <a:latin typeface="楷体" panose="02010609060101010101" charset="-122"/>
                <a:ea typeface="楷体" panose="02010609060101010101" charset="-122"/>
              </a:rPr>
              <a:t>1</a:t>
            </a:r>
            <a:r>
              <a:rPr lang="zh-CN" altLang="en-US" sz="3200" b="1" dirty="0">
                <a:solidFill>
                  <a:srgbClr val="1C1C1C"/>
                </a:solidFill>
                <a:latin typeface="楷体" panose="02010609060101010101" charset="-122"/>
                <a:ea typeface="楷体" panose="02010609060101010101" charset="-122"/>
              </a:rPr>
              <a:t>、为早日完成祖国统一大业提供了政策保证；</a:t>
            </a:r>
          </a:p>
          <a:p>
            <a:pPr>
              <a:spcBef>
                <a:spcPct val="50000"/>
              </a:spcBef>
            </a:pPr>
            <a:r>
              <a:rPr lang="en-US" altLang="zh-CN" sz="3200" b="1" dirty="0">
                <a:solidFill>
                  <a:srgbClr val="1C1C1C"/>
                </a:solidFill>
                <a:latin typeface="楷体" panose="02010609060101010101" charset="-122"/>
                <a:ea typeface="楷体" panose="02010609060101010101" charset="-122"/>
              </a:rPr>
              <a:t>2</a:t>
            </a:r>
            <a:r>
              <a:rPr lang="zh-CN" altLang="en-US" sz="3200" b="1" dirty="0">
                <a:solidFill>
                  <a:srgbClr val="1C1C1C"/>
                </a:solidFill>
                <a:latin typeface="楷体" panose="02010609060101010101" charset="-122"/>
                <a:ea typeface="楷体" panose="02010609060101010101" charset="-122"/>
              </a:rPr>
              <a:t>、有利于保持港澳台地区的长期稳定和繁荣，有利于祖国的社会主义建设；</a:t>
            </a:r>
          </a:p>
          <a:p>
            <a:pPr>
              <a:spcBef>
                <a:spcPct val="50000"/>
              </a:spcBef>
            </a:pPr>
            <a:r>
              <a:rPr lang="en-US" altLang="zh-CN" sz="3200" b="1" dirty="0">
                <a:solidFill>
                  <a:srgbClr val="1C1C1C"/>
                </a:solidFill>
                <a:latin typeface="楷体" panose="02010609060101010101" charset="-122"/>
                <a:ea typeface="楷体" panose="02010609060101010101" charset="-122"/>
              </a:rPr>
              <a:t>3</a:t>
            </a:r>
            <a:r>
              <a:rPr lang="zh-CN" altLang="en-US" sz="3200" b="1" dirty="0">
                <a:solidFill>
                  <a:srgbClr val="1C1C1C"/>
                </a:solidFill>
                <a:latin typeface="楷体" panose="02010609060101010101" charset="-122"/>
                <a:ea typeface="楷体" panose="02010609060101010101" charset="-122"/>
              </a:rPr>
              <a:t>、为解决国际争端和历史遗留问题提供了新思路。</a:t>
            </a:r>
            <a:r>
              <a:rPr lang="zh-CN" altLang="en-US" sz="3200" dirty="0">
                <a:latin typeface="楷体" panose="02010609060101010101" charset="-122"/>
                <a:ea typeface="楷体" panose="02010609060101010101" charset="-122"/>
              </a:rPr>
              <a:t> </a:t>
            </a:r>
            <a:endParaRPr lang="zh-CN" altLang="en-US" sz="3200">
              <a:latin typeface="楷体" panose="02010609060101010101" charset="-122"/>
              <a:ea typeface="楷体" panose="02010609060101010101" charset="-122"/>
            </a:endParaRPr>
          </a:p>
        </p:txBody>
      </p:sp>
      <p:grpSp>
        <p:nvGrpSpPr>
          <p:cNvPr id="7" name="组合 6"/>
          <p:cNvGrpSpPr/>
          <p:nvPr/>
        </p:nvGrpSpPr>
        <p:grpSpPr>
          <a:xfrm>
            <a:off x="10361931" y="1674496"/>
            <a:ext cx="922020" cy="1221105"/>
            <a:chOff x="16318" y="2637"/>
            <a:chExt cx="1452" cy="1923"/>
          </a:xfrm>
        </p:grpSpPr>
        <p:sp>
          <p:nvSpPr>
            <p:cNvPr id="3" name="文本框 2"/>
            <p:cNvSpPr txBox="1"/>
            <p:nvPr/>
          </p:nvSpPr>
          <p:spPr>
            <a:xfrm>
              <a:off x="16994" y="2659"/>
              <a:ext cx="776" cy="1901"/>
            </a:xfrm>
            <a:prstGeom prst="rect">
              <a:avLst/>
            </a:prstGeom>
            <a:noFill/>
          </p:spPr>
          <p:txBody>
            <a:bodyPr vert="eaVert" wrap="square" rtlCol="0">
              <a:spAutoFit/>
            </a:bodyPr>
            <a:lstStyle/>
            <a:p>
              <a:r>
                <a:rPr lang="zh-CN" altLang="en-US" sz="2000"/>
                <a:t>家国情怀</a:t>
              </a:r>
            </a:p>
          </p:txBody>
        </p:sp>
        <p:cxnSp>
          <p:nvCxnSpPr>
            <p:cNvPr id="4" name="直接连接符 3"/>
            <p:cNvCxnSpPr/>
            <p:nvPr/>
          </p:nvCxnSpPr>
          <p:spPr>
            <a:xfrm>
              <a:off x="17068" y="2637"/>
              <a:ext cx="0" cy="18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6318" y="2637"/>
              <a:ext cx="776" cy="1901"/>
            </a:xfrm>
            <a:prstGeom prst="rect">
              <a:avLst/>
            </a:prstGeom>
            <a:noFill/>
          </p:spPr>
          <p:txBody>
            <a:bodyPr vert="eaVert" wrap="square" rtlCol="0">
              <a:spAutoFit/>
            </a:bodyPr>
            <a:lstStyle/>
            <a:p>
              <a:r>
                <a:rPr lang="zh-CN" altLang="en-US" sz="2000"/>
                <a:t>核心素养</a:t>
              </a:r>
            </a:p>
          </p:txBody>
        </p:sp>
      </p:grpSp>
    </p:spTree>
    <p:extLst>
      <p:ext uri="{BB962C8B-B14F-4D97-AF65-F5344CB8AC3E}">
        <p14:creationId xmlns:p14="http://schemas.microsoft.com/office/powerpoint/2010/main" val="783637268"/>
      </p:ext>
    </p:ext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1251"/>
                                        </p:tgtEl>
                                        <p:attrNameLst>
                                          <p:attrName>style.visibility</p:attrName>
                                        </p:attrNameLst>
                                      </p:cBhvr>
                                      <p:to>
                                        <p:strVal val="visible"/>
                                      </p:to>
                                    </p:set>
                                    <p:anim calcmode="lin" valueType="num">
                                      <p:cBhvr additive="base">
                                        <p:cTn id="7" dur="500" fill="hold"/>
                                        <p:tgtEl>
                                          <p:spTgt spid="181251"/>
                                        </p:tgtEl>
                                        <p:attrNameLst>
                                          <p:attrName>ppt_x</p:attrName>
                                        </p:attrNameLst>
                                      </p:cBhvr>
                                      <p:tavLst>
                                        <p:tav tm="0">
                                          <p:val>
                                            <p:strVal val="#ppt_x"/>
                                          </p:val>
                                        </p:tav>
                                        <p:tav tm="100000">
                                          <p:val>
                                            <p:strVal val="#ppt_x"/>
                                          </p:val>
                                        </p:tav>
                                      </p:tavLst>
                                    </p:anim>
                                    <p:anim calcmode="lin" valueType="num">
                                      <p:cBhvr additive="base">
                                        <p:cTn id="8" dur="500" fill="hold"/>
                                        <p:tgtEl>
                                          <p:spTgt spid="1812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1252"/>
                                        </p:tgtEl>
                                        <p:attrNameLst>
                                          <p:attrName>style.visibility</p:attrName>
                                        </p:attrNameLst>
                                      </p:cBhvr>
                                      <p:to>
                                        <p:strVal val="visible"/>
                                      </p:to>
                                    </p:set>
                                    <p:anim calcmode="lin" valueType="num">
                                      <p:cBhvr additive="base">
                                        <p:cTn id="13" dur="500" fill="hold"/>
                                        <p:tgtEl>
                                          <p:spTgt spid="181252"/>
                                        </p:tgtEl>
                                        <p:attrNameLst>
                                          <p:attrName>ppt_x</p:attrName>
                                        </p:attrNameLst>
                                      </p:cBhvr>
                                      <p:tavLst>
                                        <p:tav tm="0">
                                          <p:val>
                                            <p:strVal val="0-#ppt_w/2"/>
                                          </p:val>
                                        </p:tav>
                                        <p:tav tm="100000">
                                          <p:val>
                                            <p:strVal val="#ppt_x"/>
                                          </p:val>
                                        </p:tav>
                                      </p:tavLst>
                                    </p:anim>
                                    <p:anim calcmode="lin" valueType="num">
                                      <p:cBhvr additive="base">
                                        <p:cTn id="14" dur="500" fill="hold"/>
                                        <p:tgtEl>
                                          <p:spTgt spid="1812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p:bldP spid="18125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 y="5549441"/>
            <a:ext cx="549911" cy="1323439"/>
          </a:xfrm>
          <a:prstGeom prst="rect">
            <a:avLst/>
          </a:prstGeom>
          <a:noFill/>
        </p:spPr>
        <p:txBody>
          <a:bodyPr wrap="square" lIns="91438" tIns="45719" rIns="91438" bIns="45719" rtlCol="0">
            <a:spAutoFit/>
          </a:bodyPr>
          <a:lstStyle/>
          <a:p>
            <a:r>
              <a:rPr lang="zh-CN" altLang="en-US" sz="2000" b="1" dirty="0">
                <a:solidFill>
                  <a:srgbClr val="C00000"/>
                </a:solidFill>
                <a:latin typeface="电影海报字体" panose="02010600010101010101" pitchFamily="2" charset="-122"/>
                <a:ea typeface="电影海报字体" panose="02010600010101010101" pitchFamily="2" charset="-122"/>
              </a:rPr>
              <a:t>两岸论坛</a:t>
            </a:r>
          </a:p>
        </p:txBody>
      </p:sp>
      <p:pic>
        <p:nvPicPr>
          <p:cNvPr id="6" name="图片 5" descr="图片包含 宗教场所, 建筑物, 喇嘛庙, 庙宇&#10;&#10;已生成极高可信度的说明"/>
          <p:cNvPicPr>
            <a:picLocks noChangeAspect="1"/>
          </p:cNvPicPr>
          <p:nvPr/>
        </p:nvPicPr>
        <p:blipFill rotWithShape="1">
          <a:blip r:embed="rId2" cstate="screen">
            <a:extLst>
              <a:ext uri="{28A0092B-C50C-407E-A947-70E740481C1C}">
                <a14:useLocalDpi xmlns:a14="http://schemas.microsoft.com/office/drawing/2010/main" val="0"/>
              </a:ext>
            </a:extLst>
          </a:blip>
          <a:srcRect b="14045"/>
          <a:stretch>
            <a:fillRect/>
          </a:stretch>
        </p:blipFill>
        <p:spPr>
          <a:xfrm>
            <a:off x="10220960" y="5949949"/>
            <a:ext cx="1971040" cy="908051"/>
          </a:xfrm>
          <a:prstGeom prst="rect">
            <a:avLst/>
          </a:prstGeom>
        </p:spPr>
      </p:pic>
      <p:sp>
        <p:nvSpPr>
          <p:cNvPr id="2" name="矩形 1"/>
          <p:cNvSpPr/>
          <p:nvPr/>
        </p:nvSpPr>
        <p:spPr>
          <a:xfrm>
            <a:off x="630608" y="2414016"/>
            <a:ext cx="11092432" cy="2123659"/>
          </a:xfrm>
          <a:prstGeom prst="rect">
            <a:avLst/>
          </a:prstGeom>
        </p:spPr>
        <p:txBody>
          <a:bodyPr wrap="square" lIns="91438" tIns="45719" rIns="91438" bIns="45719">
            <a:spAutoFit/>
          </a:bodyPr>
          <a:lstStyle/>
          <a:p>
            <a:r>
              <a:rPr lang="en-US" altLang="zh-CN" sz="4400" b="1" dirty="0">
                <a:solidFill>
                  <a:srgbClr val="1C1C1C"/>
                </a:solidFill>
                <a:latin typeface="方正粗黑宋简体" panose="02000000000000000000" pitchFamily="2" charset="-122"/>
                <a:ea typeface="方正粗黑宋简体" panose="02000000000000000000" pitchFamily="2" charset="-122"/>
              </a:rPr>
              <a:t>        “</a:t>
            </a:r>
            <a:r>
              <a:rPr lang="zh-CN" altLang="en-US" sz="4400" b="1" dirty="0">
                <a:solidFill>
                  <a:srgbClr val="1C1C1C"/>
                </a:solidFill>
                <a:latin typeface="方正粗黑宋简体" panose="02000000000000000000" pitchFamily="2" charset="-122"/>
                <a:ea typeface="方正粗黑宋简体" panose="02000000000000000000" pitchFamily="2" charset="-122"/>
              </a:rPr>
              <a:t>一国两制”的伟大构想成功解决了香港、澳门问题，为何台湾问题至今没有解决？如何解决台湾问题？ </a:t>
            </a:r>
            <a:endParaRPr lang="zh-CN" altLang="en-US" sz="4400" dirty="0">
              <a:latin typeface="方正粗黑宋简体" panose="02000000000000000000" pitchFamily="2" charset="-122"/>
              <a:ea typeface="方正粗黑宋简体" panose="02000000000000000000" pitchFamily="2" charset="-122"/>
            </a:endParaRPr>
          </a:p>
        </p:txBody>
      </p:sp>
    </p:spTree>
    <p:extLst>
      <p:ext uri="{BB962C8B-B14F-4D97-AF65-F5344CB8AC3E}">
        <p14:creationId xmlns:p14="http://schemas.microsoft.com/office/powerpoint/2010/main" val="618892941"/>
      </p:ext>
    </p:ext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图片包含 宗教场所, 建筑物, 喇嘛庙, 庙宇&#10;&#10;已生成极高可信度的说明"/>
          <p:cNvPicPr>
            <a:picLocks noChangeAspect="1"/>
          </p:cNvPicPr>
          <p:nvPr/>
        </p:nvPicPr>
        <p:blipFill rotWithShape="1">
          <a:blip r:embed="rId8" cstate="screen">
            <a:extLst>
              <a:ext uri="{28A0092B-C50C-407E-A947-70E740481C1C}">
                <a14:useLocalDpi xmlns:a14="http://schemas.microsoft.com/office/drawing/2010/main" val="0"/>
              </a:ext>
            </a:extLst>
          </a:blip>
          <a:srcRect b="14045"/>
          <a:stretch>
            <a:fillRect/>
          </a:stretch>
        </p:blipFill>
        <p:spPr>
          <a:xfrm>
            <a:off x="10220960" y="5949949"/>
            <a:ext cx="1971040" cy="908051"/>
          </a:xfrm>
          <a:prstGeom prst="rect">
            <a:avLst/>
          </a:prstGeom>
        </p:spPr>
      </p:pic>
      <p:sp>
        <p:nvSpPr>
          <p:cNvPr id="129" name="右箭头 128"/>
          <p:cNvSpPr/>
          <p:nvPr/>
        </p:nvSpPr>
        <p:spPr>
          <a:xfrm>
            <a:off x="9525" y="3524250"/>
            <a:ext cx="12092824" cy="687071"/>
          </a:xfrm>
          <a:prstGeom prst="rightArrow">
            <a:avLst/>
          </a:prstGeom>
          <a:solidFill>
            <a:srgbClr val="FF0000"/>
          </a:solidFill>
          <a:ln>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130" name="矩形 129"/>
          <p:cNvSpPr/>
          <p:nvPr>
            <p:custDataLst>
              <p:tags r:id="rId1"/>
            </p:custDataLst>
          </p:nvPr>
        </p:nvSpPr>
        <p:spPr>
          <a:xfrm>
            <a:off x="557531" y="4700270"/>
            <a:ext cx="2583180" cy="397511"/>
          </a:xfrm>
          <a:prstGeom prst="rect">
            <a:avLst/>
          </a:prstGeom>
          <a:solidFill>
            <a:srgbClr val="FF170C"/>
          </a:solidFill>
          <a:ln>
            <a:noFill/>
          </a:ln>
        </p:spPr>
        <p:style>
          <a:lnRef idx="2">
            <a:srgbClr val="68B5F4">
              <a:shade val="50000"/>
            </a:srgbClr>
          </a:lnRef>
          <a:fillRef idx="1">
            <a:srgbClr val="68B5F4"/>
          </a:fillRef>
          <a:effectRef idx="0">
            <a:srgbClr val="68B5F4"/>
          </a:effectRef>
          <a:fontRef idx="minor">
            <a:sysClr val="window" lastClr="FFFFFF"/>
          </a:fontRef>
        </p:style>
        <p:txBody>
          <a:bodyPr lIns="0" tIns="0" rIns="0" bIns="0" rtlCol="0" anchor="ctr">
            <a:noAutofit/>
          </a:bodyPr>
          <a:lstStyle/>
          <a:p>
            <a:pPr algn="ctr">
              <a:lnSpc>
                <a:spcPct val="120000"/>
              </a:lnSpc>
            </a:pPr>
            <a:r>
              <a:rPr lang="en-US" altLang="zh-CN" dirty="0">
                <a:solidFill>
                  <a:sysClr val="window" lastClr="FFFFFF"/>
                </a:solidFill>
                <a:latin typeface="楷体" panose="02010609060101010101" charset="-122"/>
                <a:ea typeface="楷体" panose="02010609060101010101" charset="-122"/>
                <a:cs typeface="楷体" panose="02010609060101010101" charset="-122"/>
              </a:rPr>
              <a:t>1979</a:t>
            </a:r>
            <a:r>
              <a:rPr lang="zh-CN" altLang="en-US" dirty="0">
                <a:solidFill>
                  <a:sysClr val="window" lastClr="FFFFFF"/>
                </a:solidFill>
                <a:latin typeface="楷体" panose="02010609060101010101" charset="-122"/>
                <a:ea typeface="楷体" panose="02010609060101010101" charset="-122"/>
                <a:cs typeface="楷体" panose="02010609060101010101" charset="-122"/>
              </a:rPr>
              <a:t>年《告台湾同胞书》</a:t>
            </a:r>
            <a:endParaRPr lang="en-US" altLang="zh-CN" dirty="0">
              <a:solidFill>
                <a:sysClr val="window" lastClr="FFFFFF"/>
              </a:solidFill>
              <a:latin typeface="楷体" panose="02010609060101010101" charset="-122"/>
              <a:ea typeface="楷体" panose="02010609060101010101" charset="-122"/>
              <a:cs typeface="楷体" panose="02010609060101010101" charset="-122"/>
            </a:endParaRPr>
          </a:p>
        </p:txBody>
      </p:sp>
      <p:cxnSp>
        <p:nvCxnSpPr>
          <p:cNvPr id="131" name="直接连接符 130"/>
          <p:cNvCxnSpPr/>
          <p:nvPr/>
        </p:nvCxnSpPr>
        <p:spPr>
          <a:xfrm>
            <a:off x="1659891" y="4107181"/>
            <a:ext cx="0" cy="412751"/>
          </a:xfrm>
          <a:prstGeom prst="line">
            <a:avLst/>
          </a:prstGeom>
          <a:ln w="28575" cmpd="dbl">
            <a:solidFill>
              <a:srgbClr val="1C1C1C"/>
            </a:solidFill>
            <a:prstDash val="sysDot"/>
          </a:ln>
        </p:spPr>
        <p:style>
          <a:lnRef idx="1">
            <a:schemeClr val="accent1"/>
          </a:lnRef>
          <a:fillRef idx="0">
            <a:schemeClr val="accent1"/>
          </a:fillRef>
          <a:effectRef idx="0">
            <a:schemeClr val="accent1"/>
          </a:effectRef>
          <a:fontRef idx="minor">
            <a:schemeClr val="tx1"/>
          </a:fontRef>
        </p:style>
      </p:cxnSp>
      <p:sp>
        <p:nvSpPr>
          <p:cNvPr id="133" name="矩形 132"/>
          <p:cNvSpPr/>
          <p:nvPr>
            <p:custDataLst>
              <p:tags r:id="rId2"/>
            </p:custDataLst>
          </p:nvPr>
        </p:nvSpPr>
        <p:spPr>
          <a:xfrm>
            <a:off x="2259829" y="2728437"/>
            <a:ext cx="1763967" cy="397769"/>
          </a:xfrm>
          <a:prstGeom prst="rect">
            <a:avLst/>
          </a:prstGeom>
          <a:solidFill>
            <a:srgbClr val="FF170C"/>
          </a:solidFill>
          <a:ln>
            <a:noFill/>
          </a:ln>
        </p:spPr>
        <p:style>
          <a:lnRef idx="2">
            <a:srgbClr val="68B5F4">
              <a:shade val="50000"/>
            </a:srgbClr>
          </a:lnRef>
          <a:fillRef idx="1">
            <a:srgbClr val="68B5F4"/>
          </a:fillRef>
          <a:effectRef idx="0">
            <a:srgbClr val="68B5F4"/>
          </a:effectRef>
          <a:fontRef idx="minor">
            <a:sysClr val="window" lastClr="FFFFFF"/>
          </a:fontRef>
        </p:style>
        <p:txBody>
          <a:bodyPr lIns="0" tIns="0" rIns="0" bIns="0" rtlCol="0" anchor="ctr">
            <a:noAutofit/>
          </a:bodyPr>
          <a:lstStyle/>
          <a:p>
            <a:pPr algn="ctr">
              <a:lnSpc>
                <a:spcPct val="120000"/>
              </a:lnSpc>
            </a:pPr>
            <a:r>
              <a:rPr lang="en-US" altLang="zh-CN" dirty="0">
                <a:solidFill>
                  <a:sysClr val="window" lastClr="FFFFFF"/>
                </a:solidFill>
                <a:latin typeface="楷体" panose="02010609060101010101" charset="-122"/>
                <a:ea typeface="楷体" panose="02010609060101010101" charset="-122"/>
                <a:cs typeface="楷体" panose="02010609060101010101" charset="-122"/>
              </a:rPr>
              <a:t>1992</a:t>
            </a:r>
            <a:r>
              <a:rPr lang="zh-CN" altLang="en-US" dirty="0">
                <a:solidFill>
                  <a:sysClr val="window" lastClr="FFFFFF"/>
                </a:solidFill>
                <a:latin typeface="楷体" panose="02010609060101010101" charset="-122"/>
                <a:ea typeface="楷体" panose="02010609060101010101" charset="-122"/>
                <a:cs typeface="楷体" panose="02010609060101010101" charset="-122"/>
              </a:rPr>
              <a:t>年九二共识</a:t>
            </a:r>
          </a:p>
        </p:txBody>
      </p:sp>
      <p:cxnSp>
        <p:nvCxnSpPr>
          <p:cNvPr id="135" name="直接连接符 134"/>
          <p:cNvCxnSpPr/>
          <p:nvPr/>
        </p:nvCxnSpPr>
        <p:spPr>
          <a:xfrm>
            <a:off x="2865755" y="3222626"/>
            <a:ext cx="0" cy="412751"/>
          </a:xfrm>
          <a:prstGeom prst="line">
            <a:avLst/>
          </a:prstGeom>
          <a:ln w="28575" cmpd="dbl">
            <a:solidFill>
              <a:srgbClr val="1C1C1C"/>
            </a:solidFill>
            <a:prstDash val="sysDot"/>
          </a:ln>
        </p:spPr>
        <p:style>
          <a:lnRef idx="1">
            <a:schemeClr val="accent1"/>
          </a:lnRef>
          <a:fillRef idx="0">
            <a:schemeClr val="accent1"/>
          </a:fillRef>
          <a:effectRef idx="0">
            <a:schemeClr val="accent1"/>
          </a:effectRef>
          <a:fontRef idx="minor">
            <a:schemeClr val="tx1"/>
          </a:fontRef>
        </p:style>
      </p:cxnSp>
      <p:sp>
        <p:nvSpPr>
          <p:cNvPr id="136" name="矩形 135"/>
          <p:cNvSpPr/>
          <p:nvPr>
            <p:custDataLst>
              <p:tags r:id="rId3"/>
            </p:custDataLst>
          </p:nvPr>
        </p:nvSpPr>
        <p:spPr>
          <a:xfrm>
            <a:off x="4112919" y="4698646"/>
            <a:ext cx="1763967" cy="397769"/>
          </a:xfrm>
          <a:prstGeom prst="rect">
            <a:avLst/>
          </a:prstGeom>
          <a:solidFill>
            <a:srgbClr val="FF170C"/>
          </a:solidFill>
          <a:ln>
            <a:noFill/>
          </a:ln>
        </p:spPr>
        <p:style>
          <a:lnRef idx="2">
            <a:srgbClr val="68B5F4">
              <a:shade val="50000"/>
            </a:srgbClr>
          </a:lnRef>
          <a:fillRef idx="1">
            <a:srgbClr val="68B5F4"/>
          </a:fillRef>
          <a:effectRef idx="0">
            <a:srgbClr val="68B5F4"/>
          </a:effectRef>
          <a:fontRef idx="minor">
            <a:sysClr val="window" lastClr="FFFFFF"/>
          </a:fontRef>
        </p:style>
        <p:txBody>
          <a:bodyPr lIns="0" tIns="0" rIns="0" bIns="0" rtlCol="0" anchor="ctr">
            <a:noAutofit/>
          </a:bodyPr>
          <a:lstStyle/>
          <a:p>
            <a:pPr algn="ctr">
              <a:lnSpc>
                <a:spcPct val="120000"/>
              </a:lnSpc>
            </a:pPr>
            <a:r>
              <a:rPr lang="en-US" altLang="zh-CN" dirty="0">
                <a:solidFill>
                  <a:sysClr val="window" lastClr="FFFFFF"/>
                </a:solidFill>
                <a:latin typeface="楷体" panose="02010609060101010101" charset="-122"/>
                <a:ea typeface="楷体" panose="02010609060101010101" charset="-122"/>
                <a:cs typeface="楷体" panose="02010609060101010101" charset="-122"/>
              </a:rPr>
              <a:t>1993</a:t>
            </a:r>
            <a:r>
              <a:rPr lang="zh-CN" altLang="en-US" dirty="0">
                <a:solidFill>
                  <a:sysClr val="window" lastClr="FFFFFF"/>
                </a:solidFill>
                <a:latin typeface="楷体" panose="02010609060101010101" charset="-122"/>
                <a:ea typeface="楷体" panose="02010609060101010101" charset="-122"/>
                <a:cs typeface="楷体" panose="02010609060101010101" charset="-122"/>
              </a:rPr>
              <a:t>年汪辜会谈</a:t>
            </a:r>
          </a:p>
        </p:txBody>
      </p:sp>
      <p:cxnSp>
        <p:nvCxnSpPr>
          <p:cNvPr id="138" name="直接连接符 137"/>
          <p:cNvCxnSpPr/>
          <p:nvPr/>
        </p:nvCxnSpPr>
        <p:spPr>
          <a:xfrm>
            <a:off x="4906645" y="4211321"/>
            <a:ext cx="0" cy="412751"/>
          </a:xfrm>
          <a:prstGeom prst="line">
            <a:avLst/>
          </a:prstGeom>
          <a:ln w="28575" cmpd="dbl">
            <a:solidFill>
              <a:srgbClr val="1C1C1C"/>
            </a:solidFill>
            <a:prstDash val="sysDot"/>
          </a:ln>
        </p:spPr>
        <p:style>
          <a:lnRef idx="1">
            <a:schemeClr val="accent1"/>
          </a:lnRef>
          <a:fillRef idx="0">
            <a:schemeClr val="accent1"/>
          </a:fillRef>
          <a:effectRef idx="0">
            <a:schemeClr val="accent1"/>
          </a:effectRef>
          <a:fontRef idx="minor">
            <a:schemeClr val="tx1"/>
          </a:fontRef>
        </p:style>
      </p:cxnSp>
      <p:sp>
        <p:nvSpPr>
          <p:cNvPr id="139" name="矩形 138"/>
          <p:cNvSpPr/>
          <p:nvPr>
            <p:custDataLst>
              <p:tags r:id="rId4"/>
            </p:custDataLst>
          </p:nvPr>
        </p:nvSpPr>
        <p:spPr>
          <a:xfrm>
            <a:off x="5907405" y="2757806"/>
            <a:ext cx="2550795" cy="397511"/>
          </a:xfrm>
          <a:prstGeom prst="rect">
            <a:avLst/>
          </a:prstGeom>
          <a:solidFill>
            <a:srgbClr val="FF170C"/>
          </a:solidFill>
          <a:ln>
            <a:noFill/>
          </a:ln>
        </p:spPr>
        <p:style>
          <a:lnRef idx="2">
            <a:srgbClr val="68B5F4">
              <a:shade val="50000"/>
            </a:srgbClr>
          </a:lnRef>
          <a:fillRef idx="1">
            <a:srgbClr val="68B5F4"/>
          </a:fillRef>
          <a:effectRef idx="0">
            <a:srgbClr val="68B5F4"/>
          </a:effectRef>
          <a:fontRef idx="minor">
            <a:sysClr val="window" lastClr="FFFFFF"/>
          </a:fontRef>
        </p:style>
        <p:txBody>
          <a:bodyPr lIns="0" tIns="0" rIns="0" bIns="0" rtlCol="0" anchor="ctr">
            <a:noAutofit/>
          </a:bodyPr>
          <a:lstStyle/>
          <a:p>
            <a:pPr algn="ctr">
              <a:lnSpc>
                <a:spcPct val="120000"/>
              </a:lnSpc>
            </a:pPr>
            <a:r>
              <a:rPr lang="en-US" altLang="zh-CN" dirty="0">
                <a:solidFill>
                  <a:sysClr val="window" lastClr="FFFFFF"/>
                </a:solidFill>
                <a:latin typeface="楷体" panose="02010609060101010101" charset="-122"/>
                <a:ea typeface="楷体" panose="02010609060101010101" charset="-122"/>
                <a:cs typeface="楷体" panose="02010609060101010101" charset="-122"/>
              </a:rPr>
              <a:t>2005</a:t>
            </a:r>
            <a:r>
              <a:rPr lang="zh-CN" altLang="en-US" dirty="0">
                <a:solidFill>
                  <a:sysClr val="window" lastClr="FFFFFF"/>
                </a:solidFill>
                <a:latin typeface="楷体" panose="02010609060101010101" charset="-122"/>
                <a:ea typeface="楷体" panose="02010609060101010101" charset="-122"/>
                <a:cs typeface="楷体" panose="02010609060101010101" charset="-122"/>
              </a:rPr>
              <a:t>年《反分裂国家法》</a:t>
            </a:r>
          </a:p>
        </p:txBody>
      </p:sp>
      <p:cxnSp>
        <p:nvCxnSpPr>
          <p:cNvPr id="141" name="直接连接符 140"/>
          <p:cNvCxnSpPr/>
          <p:nvPr/>
        </p:nvCxnSpPr>
        <p:spPr>
          <a:xfrm>
            <a:off x="7221220" y="3232150"/>
            <a:ext cx="0" cy="412751"/>
          </a:xfrm>
          <a:prstGeom prst="line">
            <a:avLst/>
          </a:prstGeom>
          <a:ln w="28575" cmpd="dbl">
            <a:solidFill>
              <a:srgbClr val="1C1C1C"/>
            </a:solidFill>
            <a:prstDash val="sysDot"/>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8999855" y="4163061"/>
            <a:ext cx="0" cy="412751"/>
          </a:xfrm>
          <a:prstGeom prst="line">
            <a:avLst/>
          </a:prstGeom>
          <a:ln w="28575" cmpd="dbl">
            <a:solidFill>
              <a:srgbClr val="1C1C1C"/>
            </a:solidFill>
            <a:prstDash val="sysDot"/>
          </a:ln>
        </p:spPr>
        <p:style>
          <a:lnRef idx="1">
            <a:schemeClr val="accent1"/>
          </a:lnRef>
          <a:fillRef idx="0">
            <a:schemeClr val="accent1"/>
          </a:fillRef>
          <a:effectRef idx="0">
            <a:schemeClr val="accent1"/>
          </a:effectRef>
          <a:fontRef idx="minor">
            <a:schemeClr val="tx1"/>
          </a:fontRef>
        </p:style>
      </p:cxnSp>
      <p:sp>
        <p:nvSpPr>
          <p:cNvPr id="143" name="矩形 142"/>
          <p:cNvSpPr/>
          <p:nvPr>
            <p:custDataLst>
              <p:tags r:id="rId5"/>
            </p:custDataLst>
          </p:nvPr>
        </p:nvSpPr>
        <p:spPr>
          <a:xfrm>
            <a:off x="8149937" y="4698646"/>
            <a:ext cx="1763967" cy="397769"/>
          </a:xfrm>
          <a:prstGeom prst="rect">
            <a:avLst/>
          </a:prstGeom>
          <a:solidFill>
            <a:srgbClr val="FF170C"/>
          </a:solidFill>
          <a:ln>
            <a:noFill/>
          </a:ln>
        </p:spPr>
        <p:style>
          <a:lnRef idx="2">
            <a:srgbClr val="68B5F4">
              <a:shade val="50000"/>
            </a:srgbClr>
          </a:lnRef>
          <a:fillRef idx="1">
            <a:srgbClr val="68B5F4"/>
          </a:fillRef>
          <a:effectRef idx="0">
            <a:srgbClr val="68B5F4"/>
          </a:effectRef>
          <a:fontRef idx="minor">
            <a:sysClr val="window" lastClr="FFFFFF"/>
          </a:fontRef>
        </p:style>
        <p:txBody>
          <a:bodyPr lIns="0" tIns="0" rIns="0" bIns="0" rtlCol="0" anchor="ctr">
            <a:noAutofit/>
          </a:bodyPr>
          <a:lstStyle/>
          <a:p>
            <a:pPr algn="ctr">
              <a:lnSpc>
                <a:spcPct val="120000"/>
              </a:lnSpc>
            </a:pPr>
            <a:r>
              <a:rPr lang="en-US" altLang="zh-CN" dirty="0">
                <a:solidFill>
                  <a:sysClr val="window" lastClr="FFFFFF"/>
                </a:solidFill>
                <a:latin typeface="楷体" panose="02010609060101010101" charset="-122"/>
                <a:ea typeface="楷体" panose="02010609060101010101" charset="-122"/>
                <a:cs typeface="楷体" panose="02010609060101010101" charset="-122"/>
              </a:rPr>
              <a:t>2015</a:t>
            </a:r>
            <a:r>
              <a:rPr lang="zh-CN" altLang="en-US" dirty="0">
                <a:solidFill>
                  <a:sysClr val="window" lastClr="FFFFFF"/>
                </a:solidFill>
                <a:latin typeface="楷体" panose="02010609060101010101" charset="-122"/>
                <a:ea typeface="楷体" panose="02010609060101010101" charset="-122"/>
                <a:cs typeface="楷体" panose="02010609060101010101" charset="-122"/>
              </a:rPr>
              <a:t>年司马会面</a:t>
            </a:r>
          </a:p>
        </p:txBody>
      </p:sp>
      <p:pic>
        <p:nvPicPr>
          <p:cNvPr id="39" name="Picture 1"/>
          <p:cNvPicPr>
            <a:picLocks noChangeAspect="1"/>
          </p:cNvPicPr>
          <p:nvPr/>
        </p:nvPicPr>
        <p:blipFill>
          <a:blip r:embed="rId9"/>
          <a:srcRect t="28477"/>
          <a:stretch>
            <a:fillRect/>
          </a:stretch>
        </p:blipFill>
        <p:spPr>
          <a:xfrm>
            <a:off x="480378" y="5096414"/>
            <a:ext cx="2737485" cy="1560831"/>
          </a:xfrm>
          <a:prstGeom prst="rect">
            <a:avLst/>
          </a:prstGeom>
          <a:noFill/>
          <a:ln w="9525">
            <a:noFill/>
          </a:ln>
        </p:spPr>
      </p:pic>
      <p:pic>
        <p:nvPicPr>
          <p:cNvPr id="62467" name="Picture 3" descr="C:\Users\Administrator\Desktop\图片\L3Byb3h5L2h0dHAvaW1hZ2U5Ny4zNjBkb2MuY29tL0Rvd25sb2FkSW1nLzIwMTYvMDUvMjEwNS83MjI2MTU2MF82.jpg"/>
          <p:cNvPicPr>
            <a:picLocks noChangeAspect="1"/>
          </p:cNvPicPr>
          <p:nvPr/>
        </p:nvPicPr>
        <p:blipFill>
          <a:blip r:embed="rId10"/>
          <a:stretch>
            <a:fillRect/>
          </a:stretch>
        </p:blipFill>
        <p:spPr>
          <a:xfrm>
            <a:off x="4007280" y="5096415"/>
            <a:ext cx="1975243" cy="1562400"/>
          </a:xfrm>
          <a:prstGeom prst="rect">
            <a:avLst/>
          </a:prstGeom>
          <a:noFill/>
          <a:ln w="9525">
            <a:noFill/>
          </a:ln>
        </p:spPr>
      </p:pic>
      <p:pic>
        <p:nvPicPr>
          <p:cNvPr id="47" name="Picture 5"/>
          <p:cNvPicPr>
            <a:picLocks noChangeAspect="1"/>
          </p:cNvPicPr>
          <p:nvPr/>
        </p:nvPicPr>
        <p:blipFill>
          <a:blip r:embed="rId11"/>
          <a:stretch>
            <a:fillRect/>
          </a:stretch>
        </p:blipFill>
        <p:spPr>
          <a:xfrm>
            <a:off x="8149936" y="5105053"/>
            <a:ext cx="1802765" cy="1548131"/>
          </a:xfrm>
          <a:prstGeom prst="rect">
            <a:avLst/>
          </a:prstGeom>
          <a:noFill/>
          <a:ln w="9525">
            <a:noFill/>
          </a:ln>
        </p:spPr>
      </p:pic>
      <p:pic>
        <p:nvPicPr>
          <p:cNvPr id="30" name="Picture 2" descr="C:\Users\Administrator\Desktop\图片\L3Byb3h5L2h0dHAvaW1hZ2U5Ny4zNjBkb2MuY29tL0Rvd25sb2FkSW1nLzIwMTYvMDUvMjEwNS83MjI2MTU2MF81.jpg"/>
          <p:cNvPicPr>
            <a:picLocks noChangeAspect="1"/>
          </p:cNvPicPr>
          <p:nvPr/>
        </p:nvPicPr>
        <p:blipFill>
          <a:blip r:embed="rId12"/>
          <a:stretch>
            <a:fillRect/>
          </a:stretch>
        </p:blipFill>
        <p:spPr>
          <a:xfrm>
            <a:off x="1551261" y="987203"/>
            <a:ext cx="3061971" cy="1772920"/>
          </a:xfrm>
          <a:prstGeom prst="rect">
            <a:avLst/>
          </a:prstGeom>
          <a:noFill/>
          <a:ln w="9525">
            <a:noFill/>
          </a:ln>
        </p:spPr>
      </p:pic>
      <p:pic>
        <p:nvPicPr>
          <p:cNvPr id="31" name="Picture 4"/>
          <p:cNvPicPr>
            <a:picLocks noChangeAspect="1"/>
          </p:cNvPicPr>
          <p:nvPr/>
        </p:nvPicPr>
        <p:blipFill>
          <a:blip r:embed="rId13"/>
          <a:stretch>
            <a:fillRect/>
          </a:stretch>
        </p:blipFill>
        <p:spPr>
          <a:xfrm>
            <a:off x="5907406" y="980859"/>
            <a:ext cx="1369695" cy="1771200"/>
          </a:xfrm>
          <a:prstGeom prst="rect">
            <a:avLst/>
          </a:prstGeom>
          <a:noFill/>
          <a:ln w="9525">
            <a:noFill/>
          </a:ln>
        </p:spPr>
      </p:pic>
      <p:sp>
        <p:nvSpPr>
          <p:cNvPr id="3" name="椭圆 2"/>
          <p:cNvSpPr/>
          <p:nvPr/>
        </p:nvSpPr>
        <p:spPr>
          <a:xfrm>
            <a:off x="1432033" y="3644900"/>
            <a:ext cx="455715" cy="462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40" name="椭圆 39"/>
          <p:cNvSpPr/>
          <p:nvPr/>
        </p:nvSpPr>
        <p:spPr>
          <a:xfrm>
            <a:off x="2575773" y="3579813"/>
            <a:ext cx="579967" cy="5759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41" name="椭圆 40"/>
          <p:cNvSpPr/>
          <p:nvPr/>
        </p:nvSpPr>
        <p:spPr>
          <a:xfrm>
            <a:off x="4678788" y="3635375"/>
            <a:ext cx="455715" cy="462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42" name="椭圆 41"/>
          <p:cNvSpPr/>
          <p:nvPr/>
        </p:nvSpPr>
        <p:spPr>
          <a:xfrm>
            <a:off x="7025017" y="3617372"/>
            <a:ext cx="455715" cy="462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43" name="椭圆 42"/>
          <p:cNvSpPr/>
          <p:nvPr/>
        </p:nvSpPr>
        <p:spPr>
          <a:xfrm>
            <a:off x="8804061" y="3635375"/>
            <a:ext cx="455715" cy="462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4" name="文本框 3"/>
          <p:cNvSpPr txBox="1"/>
          <p:nvPr/>
        </p:nvSpPr>
        <p:spPr>
          <a:xfrm flipH="1">
            <a:off x="10260017" y="1261109"/>
            <a:ext cx="492438" cy="1217931"/>
          </a:xfrm>
          <a:prstGeom prst="rect">
            <a:avLst/>
          </a:prstGeom>
          <a:noFill/>
        </p:spPr>
        <p:txBody>
          <a:bodyPr vert="eaVert" wrap="square" lIns="91438" tIns="45719" rIns="91438" bIns="45719" rtlCol="0">
            <a:spAutoFit/>
          </a:bodyPr>
          <a:lstStyle/>
          <a:p>
            <a:r>
              <a:rPr lang="zh-CN" altLang="en-US" sz="2000"/>
              <a:t>时空观念</a:t>
            </a:r>
          </a:p>
        </p:txBody>
      </p:sp>
      <p:cxnSp>
        <p:nvCxnSpPr>
          <p:cNvPr id="6" name="直接连接符 5"/>
          <p:cNvCxnSpPr/>
          <p:nvPr/>
        </p:nvCxnSpPr>
        <p:spPr>
          <a:xfrm>
            <a:off x="10327640" y="1257937"/>
            <a:ext cx="0" cy="11957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flipH="1">
            <a:off x="9912037" y="1257300"/>
            <a:ext cx="492438" cy="1217931"/>
          </a:xfrm>
          <a:prstGeom prst="rect">
            <a:avLst/>
          </a:prstGeom>
          <a:noFill/>
        </p:spPr>
        <p:txBody>
          <a:bodyPr vert="eaVert" wrap="square" lIns="91438" tIns="45719" rIns="91438" bIns="45719" rtlCol="0">
            <a:spAutoFit/>
          </a:bodyPr>
          <a:lstStyle/>
          <a:p>
            <a:r>
              <a:rPr lang="zh-CN" altLang="en-US" sz="2000"/>
              <a:t>核心素养</a:t>
            </a:r>
          </a:p>
        </p:txBody>
      </p:sp>
    </p:spTree>
    <p:extLst>
      <p:ext uri="{BB962C8B-B14F-4D97-AF65-F5344CB8AC3E}">
        <p14:creationId xmlns:p14="http://schemas.microsoft.com/office/powerpoint/2010/main" val="288126373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456373" cy="6858000"/>
          </a:xfrm>
          <a:prstGeom prst="rect">
            <a:avLst/>
          </a:prstGeom>
          <a:solidFill>
            <a:schemeClr val="tx2">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矩形 3"/>
          <p:cNvSpPr/>
          <p:nvPr/>
        </p:nvSpPr>
        <p:spPr>
          <a:xfrm>
            <a:off x="7728181" y="0"/>
            <a:ext cx="446382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6" name="矩形 5"/>
          <p:cNvSpPr/>
          <p:nvPr/>
        </p:nvSpPr>
        <p:spPr>
          <a:xfrm>
            <a:off x="5964767" y="1854201"/>
            <a:ext cx="5580380" cy="3148753"/>
          </a:xfrm>
          <a:prstGeom prst="rect">
            <a:avLst/>
          </a:prstGeom>
          <a:solidFill>
            <a:schemeClr val="bg2">
              <a:lumMod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2" name="图片 1"/>
          <p:cNvPicPr>
            <a:picLocks noChangeAspect="1"/>
          </p:cNvPicPr>
          <p:nvPr/>
        </p:nvPicPr>
        <p:blipFill>
          <a:blip r:embed="rId2"/>
          <a:stretch>
            <a:fillRect/>
          </a:stretch>
        </p:blipFill>
        <p:spPr>
          <a:xfrm>
            <a:off x="1" y="1"/>
            <a:ext cx="5218007" cy="6875780"/>
          </a:xfrm>
          <a:prstGeom prst="rect">
            <a:avLst/>
          </a:prstGeom>
        </p:spPr>
      </p:pic>
      <p:sp>
        <p:nvSpPr>
          <p:cNvPr id="3" name="文本框 2"/>
          <p:cNvSpPr txBox="1"/>
          <p:nvPr/>
        </p:nvSpPr>
        <p:spPr>
          <a:xfrm>
            <a:off x="6261947" y="2146300"/>
            <a:ext cx="4985173" cy="2584027"/>
          </a:xfrm>
          <a:prstGeom prst="rect">
            <a:avLst/>
          </a:prstGeom>
          <a:noFill/>
        </p:spPr>
        <p:txBody>
          <a:bodyPr wrap="square" lIns="121917" tIns="60958" rIns="121917" bIns="60958" rtlCol="0">
            <a:spAutoFit/>
          </a:bodyPr>
          <a:lstStyle/>
          <a:p>
            <a:r>
              <a:rPr lang="zh-CN" altLang="en-US" sz="3200">
                <a:solidFill>
                  <a:schemeClr val="bg1"/>
                </a:solidFill>
                <a:latin typeface="华文中宋" panose="02010600040101010101" charset="-122"/>
                <a:ea typeface="华文中宋" panose="02010600040101010101" charset="-122"/>
              </a:rPr>
              <a:t>改革开放四十载，</a:t>
            </a:r>
          </a:p>
          <a:p>
            <a:r>
              <a:rPr lang="zh-CN" altLang="en-US" sz="3200">
                <a:solidFill>
                  <a:schemeClr val="bg1"/>
                </a:solidFill>
                <a:latin typeface="华文中宋" panose="02010600040101010101" charset="-122"/>
                <a:ea typeface="华文中宋" panose="02010600040101010101" charset="-122"/>
              </a:rPr>
              <a:t>你感受到了什么样的变化？</a:t>
            </a:r>
          </a:p>
          <a:p>
            <a:endParaRPr lang="zh-CN" altLang="en-US" sz="3200">
              <a:solidFill>
                <a:schemeClr val="bg1"/>
              </a:solidFill>
              <a:latin typeface="华文中宋" panose="02010600040101010101" charset="-122"/>
              <a:ea typeface="华文中宋" panose="02010600040101010101" charset="-122"/>
            </a:endParaRPr>
          </a:p>
          <a:p>
            <a:r>
              <a:rPr lang="zh-CN" altLang="en-US" sz="3200">
                <a:solidFill>
                  <a:schemeClr val="bg1"/>
                </a:solidFill>
                <a:latin typeface="华文中宋" panose="02010600040101010101" charset="-122"/>
                <a:ea typeface="华文中宋" panose="02010600040101010101" charset="-122"/>
              </a:rPr>
              <a:t>青年学生在新时代环境中</a:t>
            </a:r>
          </a:p>
          <a:p>
            <a:r>
              <a:rPr lang="zh-CN" altLang="en-US" sz="3200">
                <a:solidFill>
                  <a:schemeClr val="bg1"/>
                </a:solidFill>
                <a:latin typeface="华文中宋" panose="02010600040101010101" charset="-122"/>
                <a:ea typeface="华文中宋" panose="02010600040101010101" charset="-122"/>
              </a:rPr>
              <a:t>又可以做什么？</a:t>
            </a:r>
          </a:p>
        </p:txBody>
      </p:sp>
    </p:spTree>
    <p:extLst>
      <p:ext uri="{BB962C8B-B14F-4D97-AF65-F5344CB8AC3E}">
        <p14:creationId xmlns:p14="http://schemas.microsoft.com/office/powerpoint/2010/main" val="124865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3" grpId="0"/>
      <p:bldP spid="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7504" y="-39158"/>
            <a:ext cx="12229504" cy="6897159"/>
          </a:xfrm>
          <a:prstGeom prst="rect">
            <a:avLst/>
          </a:prstGeom>
          <a:solidFill>
            <a:schemeClr val="tx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71" y="337079"/>
            <a:ext cx="11415556" cy="61446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0" y="1412776"/>
            <a:ext cx="12192000" cy="3744416"/>
          </a:xfrm>
          <a:prstGeom prst="rect">
            <a:avLst/>
          </a:prstGeom>
          <a:solidFill>
            <a:schemeClr val="tx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3" name="矩形 2"/>
          <p:cNvSpPr/>
          <p:nvPr/>
        </p:nvSpPr>
        <p:spPr>
          <a:xfrm>
            <a:off x="1554255" y="2372884"/>
            <a:ext cx="8795571" cy="1351041"/>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6" name="TextBox 5"/>
          <p:cNvSpPr txBox="1"/>
          <p:nvPr/>
        </p:nvSpPr>
        <p:spPr>
          <a:xfrm>
            <a:off x="1554253" y="2536289"/>
            <a:ext cx="8795571" cy="1025921"/>
          </a:xfrm>
          <a:prstGeom prst="rect">
            <a:avLst/>
          </a:prstGeom>
          <a:noFill/>
        </p:spPr>
        <p:txBody>
          <a:bodyPr wrap="none" lIns="121917" tIns="60958" rIns="121917" bIns="60958" rtlCol="0">
            <a:spAutoFit/>
          </a:bodyPr>
          <a:lstStyle/>
          <a:p>
            <a:pPr algn="ctr"/>
            <a:r>
              <a:rPr lang="zh-CN" altLang="en-US" sz="5900" spc="800" dirty="0">
                <a:solidFill>
                  <a:schemeClr val="bg2">
                    <a:lumMod val="90000"/>
                  </a:schemeClr>
                </a:solidFill>
                <a:latin typeface="造字工房力黑（非商用）常规体" pitchFamily="50" charset="-122"/>
                <a:ea typeface="造字工房力黑（非商用）常规体" pitchFamily="50" charset="-122"/>
              </a:rPr>
              <a:t>一代人有一代人的使命</a:t>
            </a:r>
          </a:p>
        </p:txBody>
      </p:sp>
      <p:sp>
        <p:nvSpPr>
          <p:cNvPr id="14" name="TextBox 13"/>
          <p:cNvSpPr txBox="1"/>
          <p:nvPr/>
        </p:nvSpPr>
        <p:spPr>
          <a:xfrm>
            <a:off x="4700361" y="3813043"/>
            <a:ext cx="2503249" cy="451405"/>
          </a:xfrm>
          <a:prstGeom prst="rect">
            <a:avLst/>
          </a:prstGeom>
          <a:noFill/>
        </p:spPr>
        <p:txBody>
          <a:bodyPr wrap="none" lIns="121917" tIns="60958" rIns="121917" bIns="60958" rtlCol="0">
            <a:spAutoFit/>
          </a:bodyPr>
          <a:lstStyle/>
          <a:p>
            <a:r>
              <a:rPr lang="zh-CN" altLang="en-US" sz="2100" spc="800">
                <a:solidFill>
                  <a:srgbClr val="FF0000"/>
                </a:solidFill>
                <a:latin typeface="造字工房力黑（非商用）常规体" pitchFamily="50" charset="-122"/>
                <a:ea typeface="造字工房力黑（非商用）常规体" pitchFamily="50" charset="-122"/>
              </a:rPr>
              <a:t>一代人的记忆</a:t>
            </a:r>
          </a:p>
        </p:txBody>
      </p:sp>
    </p:spTree>
    <p:extLst>
      <p:ext uri="{BB962C8B-B14F-4D97-AF65-F5344CB8AC3E}">
        <p14:creationId xmlns:p14="http://schemas.microsoft.com/office/powerpoint/2010/main" val="220544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 y="3680749"/>
            <a:ext cx="9540051" cy="318882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9352" y="5891514"/>
            <a:ext cx="10058400" cy="97076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8495" y="0"/>
            <a:ext cx="2643505" cy="165735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b="11094"/>
          <a:stretch>
            <a:fillRect/>
          </a:stretch>
        </p:blipFill>
        <p:spPr>
          <a:xfrm>
            <a:off x="-185420" y="3910330"/>
            <a:ext cx="4370705" cy="2946400"/>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rcRect r="28708" b="29565"/>
          <a:stretch>
            <a:fillRect/>
          </a:stretch>
        </p:blipFill>
        <p:spPr>
          <a:xfrm>
            <a:off x="9168765" y="4513580"/>
            <a:ext cx="3115945" cy="2334260"/>
          </a:xfrm>
          <a:prstGeom prst="rect">
            <a:avLst/>
          </a:prstGeom>
        </p:spPr>
      </p:pic>
      <p:sp>
        <p:nvSpPr>
          <p:cNvPr id="2" name="标题 1"/>
          <p:cNvSpPr txBox="1"/>
          <p:nvPr/>
        </p:nvSpPr>
        <p:spPr>
          <a:xfrm>
            <a:off x="903920" y="1657324"/>
            <a:ext cx="10604500" cy="742950"/>
          </a:xfrm>
          <a:prstGeom prst="rect">
            <a:avLst/>
          </a:prstGeom>
        </p:spPr>
        <p:txBody>
          <a:bodyPr>
            <a:scene3d>
              <a:camera prst="orthographicFront"/>
              <a:lightRig rig="soft" dir="t">
                <a:rot lat="0" lon="0" rev="15600000"/>
              </a:lightRig>
            </a:scene3d>
            <a:sp3d extrusionH="57150" prstMaterial="softEdge">
              <a:bevelT w="25400" h="38100"/>
            </a:sp3d>
          </a:bodyPr>
          <a:lstStyle>
            <a:lvl1pPr algn="l" defTabSz="822325" rtl="0" eaLnBrk="1" fontAlgn="base" hangingPunct="1">
              <a:lnSpc>
                <a:spcPct val="90000"/>
              </a:lnSpc>
              <a:spcBef>
                <a:spcPct val="0"/>
              </a:spcBef>
              <a:spcAft>
                <a:spcPct val="0"/>
              </a:spcAft>
              <a:defRPr sz="3800" b="1">
                <a:solidFill>
                  <a:schemeClr val="bg1"/>
                </a:solidFill>
                <a:latin typeface="+mj-lt"/>
                <a:ea typeface="+mj-ea"/>
                <a:cs typeface="+mj-cs"/>
              </a:defRPr>
            </a:lvl1pPr>
            <a:lvl2pPr algn="l" defTabSz="822325" rtl="0" eaLnBrk="1" fontAlgn="base" hangingPunct="1">
              <a:lnSpc>
                <a:spcPct val="90000"/>
              </a:lnSpc>
              <a:spcBef>
                <a:spcPct val="0"/>
              </a:spcBef>
              <a:spcAft>
                <a:spcPct val="0"/>
              </a:spcAft>
              <a:defRPr sz="3800" b="1">
                <a:solidFill>
                  <a:schemeClr val="bg1"/>
                </a:solidFill>
                <a:latin typeface="Tempus Sans ITC" panose="04020404030D07020202" pitchFamily="82" charset="0"/>
                <a:ea typeface="幼圆" panose="02010509060101010101" pitchFamily="49" charset="-122"/>
              </a:defRPr>
            </a:lvl2pPr>
            <a:lvl3pPr algn="l" defTabSz="822325" rtl="0" eaLnBrk="1" fontAlgn="base" hangingPunct="1">
              <a:lnSpc>
                <a:spcPct val="90000"/>
              </a:lnSpc>
              <a:spcBef>
                <a:spcPct val="0"/>
              </a:spcBef>
              <a:spcAft>
                <a:spcPct val="0"/>
              </a:spcAft>
              <a:defRPr sz="3800" b="1">
                <a:solidFill>
                  <a:schemeClr val="bg1"/>
                </a:solidFill>
                <a:latin typeface="Tempus Sans ITC" panose="04020404030D07020202" pitchFamily="82" charset="0"/>
                <a:ea typeface="幼圆" panose="02010509060101010101" pitchFamily="49" charset="-122"/>
              </a:defRPr>
            </a:lvl3pPr>
            <a:lvl4pPr algn="l" defTabSz="822325" rtl="0" eaLnBrk="1" fontAlgn="base" hangingPunct="1">
              <a:lnSpc>
                <a:spcPct val="90000"/>
              </a:lnSpc>
              <a:spcBef>
                <a:spcPct val="0"/>
              </a:spcBef>
              <a:spcAft>
                <a:spcPct val="0"/>
              </a:spcAft>
              <a:defRPr sz="3800" b="1">
                <a:solidFill>
                  <a:schemeClr val="bg1"/>
                </a:solidFill>
                <a:latin typeface="Tempus Sans ITC" panose="04020404030D07020202" pitchFamily="82" charset="0"/>
                <a:ea typeface="幼圆" panose="02010509060101010101" pitchFamily="49" charset="-122"/>
              </a:defRPr>
            </a:lvl4pPr>
            <a:lvl5pPr algn="l" defTabSz="822325" rtl="0" eaLnBrk="1" fontAlgn="base" hangingPunct="1">
              <a:lnSpc>
                <a:spcPct val="90000"/>
              </a:lnSpc>
              <a:spcBef>
                <a:spcPct val="0"/>
              </a:spcBef>
              <a:spcAft>
                <a:spcPct val="0"/>
              </a:spcAft>
              <a:defRPr sz="3800" b="1">
                <a:solidFill>
                  <a:schemeClr val="bg1"/>
                </a:solidFill>
                <a:latin typeface="Tempus Sans ITC" panose="04020404030D07020202" pitchFamily="82" charset="0"/>
                <a:ea typeface="幼圆" panose="02010509060101010101" pitchFamily="49" charset="-122"/>
              </a:defRPr>
            </a:lvl5pPr>
            <a:lvl6pPr marL="457200" algn="l" defTabSz="822325" rtl="0" eaLnBrk="1" fontAlgn="base" hangingPunct="1">
              <a:lnSpc>
                <a:spcPct val="90000"/>
              </a:lnSpc>
              <a:spcBef>
                <a:spcPct val="0"/>
              </a:spcBef>
              <a:spcAft>
                <a:spcPct val="0"/>
              </a:spcAft>
              <a:defRPr sz="3800" b="1">
                <a:solidFill>
                  <a:schemeClr val="bg1"/>
                </a:solidFill>
                <a:latin typeface="Tempus Sans ITC" panose="04020404030D07020202" pitchFamily="82" charset="0"/>
                <a:ea typeface="幼圆" panose="02010509060101010101" pitchFamily="49" charset="-122"/>
              </a:defRPr>
            </a:lvl6pPr>
            <a:lvl7pPr marL="914400" algn="l" defTabSz="822325" rtl="0" eaLnBrk="1" fontAlgn="base" hangingPunct="1">
              <a:lnSpc>
                <a:spcPct val="90000"/>
              </a:lnSpc>
              <a:spcBef>
                <a:spcPct val="0"/>
              </a:spcBef>
              <a:spcAft>
                <a:spcPct val="0"/>
              </a:spcAft>
              <a:defRPr sz="3800" b="1">
                <a:solidFill>
                  <a:schemeClr val="bg1"/>
                </a:solidFill>
                <a:latin typeface="Tempus Sans ITC" panose="04020404030D07020202" pitchFamily="82" charset="0"/>
                <a:ea typeface="幼圆" panose="02010509060101010101" pitchFamily="49" charset="-122"/>
              </a:defRPr>
            </a:lvl7pPr>
            <a:lvl8pPr marL="1371600" algn="l" defTabSz="822325" rtl="0" eaLnBrk="1" fontAlgn="base" hangingPunct="1">
              <a:lnSpc>
                <a:spcPct val="90000"/>
              </a:lnSpc>
              <a:spcBef>
                <a:spcPct val="0"/>
              </a:spcBef>
              <a:spcAft>
                <a:spcPct val="0"/>
              </a:spcAft>
              <a:defRPr sz="3800" b="1">
                <a:solidFill>
                  <a:schemeClr val="bg1"/>
                </a:solidFill>
                <a:latin typeface="Tempus Sans ITC" panose="04020404030D07020202" pitchFamily="82" charset="0"/>
                <a:ea typeface="幼圆" panose="02010509060101010101" pitchFamily="49" charset="-122"/>
              </a:defRPr>
            </a:lvl8pPr>
            <a:lvl9pPr marL="1828800" algn="l" defTabSz="822325" rtl="0" eaLnBrk="1" fontAlgn="base" hangingPunct="1">
              <a:lnSpc>
                <a:spcPct val="90000"/>
              </a:lnSpc>
              <a:spcBef>
                <a:spcPct val="0"/>
              </a:spcBef>
              <a:spcAft>
                <a:spcPct val="0"/>
              </a:spcAft>
              <a:defRPr sz="3800" b="1">
                <a:solidFill>
                  <a:schemeClr val="bg1"/>
                </a:solidFill>
                <a:latin typeface="Tempus Sans ITC" panose="04020404030D07020202" pitchFamily="82" charset="0"/>
                <a:ea typeface="幼圆" panose="02010509060101010101" pitchFamily="49" charset="-122"/>
              </a:defRPr>
            </a:lvl9pPr>
          </a:lstStyle>
          <a:p>
            <a:pPr algn="ctr" latinLnBrk="0">
              <a:spcBef>
                <a:spcPts val="1200"/>
              </a:spcBef>
            </a:pPr>
            <a:r>
              <a:rPr lang="zh-CN" altLang="en-US" sz="5400" dirty="0">
                <a:solidFill>
                  <a:schemeClr val="tx1"/>
                </a:solidFill>
                <a:effectLst/>
                <a:ea typeface="宋体" panose="02010600030101010101" pitchFamily="2" charset="-122"/>
              </a:rPr>
              <a:t>第</a:t>
            </a:r>
            <a:r>
              <a:rPr lang="en-US" altLang="zh-CN" sz="5400" dirty="0">
                <a:solidFill>
                  <a:schemeClr val="tx1"/>
                </a:solidFill>
                <a:effectLst/>
                <a:ea typeface="宋体" panose="02010600030101010101" pitchFamily="2" charset="-122"/>
              </a:rPr>
              <a:t>29</a:t>
            </a:r>
            <a:r>
              <a:rPr lang="zh-CN" altLang="en-US" sz="5400" dirty="0">
                <a:solidFill>
                  <a:schemeClr val="tx1"/>
                </a:solidFill>
                <a:effectLst/>
                <a:ea typeface="宋体" panose="02010600030101010101" pitchFamily="2" charset="-122"/>
              </a:rPr>
              <a:t>课</a:t>
            </a:r>
          </a:p>
          <a:p>
            <a:pPr algn="ctr" latinLnBrk="0">
              <a:spcBef>
                <a:spcPts val="2400"/>
              </a:spcBef>
            </a:pPr>
            <a:r>
              <a:rPr lang="zh-CN" altLang="en-US" sz="7200" dirty="0">
                <a:solidFill>
                  <a:schemeClr val="tx1"/>
                </a:solidFill>
                <a:effectLst/>
                <a:latin typeface="方正粗黑宋简体" panose="02000000000000000000" pitchFamily="2" charset="-122"/>
                <a:ea typeface="方正粗黑宋简体" panose="02000000000000000000" pitchFamily="2" charset="-122"/>
              </a:rPr>
              <a:t>改革开放以来的巨大成就</a:t>
            </a:r>
          </a:p>
        </p:txBody>
      </p:sp>
    </p:spTree>
    <p:extLst>
      <p:ext uri="{BB962C8B-B14F-4D97-AF65-F5344CB8AC3E}">
        <p14:creationId xmlns:p14="http://schemas.microsoft.com/office/powerpoint/2010/main" val="204572571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000" fill="hold">
                                          <p:stCondLst>
                                            <p:cond delay="0"/>
                                          </p:stCondLst>
                                        </p:cTn>
                                        <p:tgtEl>
                                          <p:spTgt spid="10"/>
                                        </p:tgtEl>
                                        <p:attrNameLst>
                                          <p:attrName>style.visibility</p:attrName>
                                        </p:attrNameLst>
                                      </p:cBhvr>
                                      <p:to>
                                        <p:strVal val="visible"/>
                                      </p:to>
                                    </p:set>
                                    <p:animEffect transition="in" filter="barn(inVertical)">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512" y="3680749"/>
            <a:ext cx="9540051" cy="3188826"/>
          </a:xfrm>
          <a:prstGeom prst="rect">
            <a:avLst/>
          </a:prstGeom>
        </p:spPr>
      </p:pic>
      <p:sp>
        <p:nvSpPr>
          <p:cNvPr id="15" name="剪去单角的矩形 3"/>
          <p:cNvSpPr/>
          <p:nvPr/>
        </p:nvSpPr>
        <p:spPr>
          <a:xfrm>
            <a:off x="4307550" y="962258"/>
            <a:ext cx="4013203" cy="444500"/>
          </a:xfrm>
          <a:prstGeom prst="trapezoid">
            <a:avLst>
              <a:gd name="adj" fmla="val 46134"/>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A80000"/>
              </a:solidFill>
              <a:latin typeface="微软雅黑" panose="020B0503020204020204" pitchFamily="34" charset="-122"/>
              <a:ea typeface="微软雅黑" panose="020B0503020204020204" pitchFamily="34" charset="-122"/>
            </a:endParaRPr>
          </a:p>
        </p:txBody>
      </p:sp>
      <p:sp>
        <p:nvSpPr>
          <p:cNvPr id="16" name="圆角矩形 1"/>
          <p:cNvSpPr/>
          <p:nvPr/>
        </p:nvSpPr>
        <p:spPr>
          <a:xfrm>
            <a:off x="1418302" y="1406756"/>
            <a:ext cx="9791700" cy="328295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17" name="剪去单角的矩形 3"/>
          <p:cNvSpPr/>
          <p:nvPr/>
        </p:nvSpPr>
        <p:spPr>
          <a:xfrm>
            <a:off x="4307550" y="962257"/>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19" name="矩形 18"/>
          <p:cNvSpPr/>
          <p:nvPr/>
        </p:nvSpPr>
        <p:spPr>
          <a:xfrm>
            <a:off x="5222226" y="1047518"/>
            <a:ext cx="2011680" cy="645160"/>
          </a:xfrm>
          <a:prstGeom prst="rect">
            <a:avLst/>
          </a:prstGeom>
          <a:effectLst/>
        </p:spPr>
        <p:txBody>
          <a:bodyPr wrap="none" lIns="91440" tIns="45720" rIns="91440" bIns="45720">
            <a:spAutoFit/>
          </a:bodyPr>
          <a:lstStyle/>
          <a:p>
            <a:pPr defTabSz="1217930"/>
            <a:r>
              <a:rPr lang="zh-CN" altLang="en-US" sz="3600" b="1" kern="0" dirty="0">
                <a:solidFill>
                  <a:schemeClr val="bg1"/>
                </a:solidFill>
                <a:latin typeface="微软雅黑" panose="020B0503020204020204" pitchFamily="34" charset="-122"/>
                <a:ea typeface="微软雅黑" panose="020B0503020204020204" pitchFamily="34" charset="-122"/>
              </a:rPr>
              <a:t>学习目标</a:t>
            </a:r>
          </a:p>
        </p:txBody>
      </p:sp>
      <p:pic>
        <p:nvPicPr>
          <p:cNvPr id="21" name="图片 20"/>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flipH="1">
            <a:off x="9634503" y="503656"/>
            <a:ext cx="2245629" cy="1239523"/>
          </a:xfrm>
          <a:prstGeom prst="rect">
            <a:avLst/>
          </a:prstGeom>
        </p:spPr>
      </p:pic>
      <p:pic>
        <p:nvPicPr>
          <p:cNvPr id="23" name="图片 22"/>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69955" y="3894279"/>
            <a:ext cx="4370549" cy="3313886"/>
          </a:xfrm>
          <a:prstGeom prst="rect">
            <a:avLst/>
          </a:prstGeom>
        </p:spPr>
      </p:pic>
      <p:pic>
        <p:nvPicPr>
          <p:cNvPr id="24" name="图片 23"/>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9169078" y="4513599"/>
            <a:ext cx="4370549" cy="3313886"/>
          </a:xfrm>
          <a:prstGeom prst="rect">
            <a:avLst/>
          </a:prstGeom>
        </p:spPr>
      </p:pic>
      <p:pic>
        <p:nvPicPr>
          <p:cNvPr id="25" name="图片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9352" y="5891514"/>
            <a:ext cx="10058400" cy="970769"/>
          </a:xfrm>
          <a:prstGeom prst="rect">
            <a:avLst/>
          </a:prstGeom>
        </p:spPr>
      </p:pic>
      <p:sp>
        <p:nvSpPr>
          <p:cNvPr id="2" name="TextBox 19"/>
          <p:cNvSpPr txBox="1"/>
          <p:nvPr/>
        </p:nvSpPr>
        <p:spPr>
          <a:xfrm>
            <a:off x="1546225" y="1909445"/>
            <a:ext cx="9638665" cy="2585085"/>
          </a:xfrm>
          <a:prstGeom prst="rect">
            <a:avLst/>
          </a:prstGeom>
          <a:noFill/>
        </p:spPr>
        <p:txBody>
          <a:bodyPr wrap="square" lIns="0" tIns="0" rIns="0" bIns="0">
            <a:spAutoFit/>
          </a:bodyPr>
          <a:lstStyle/>
          <a:p>
            <a:pPr fontAlgn="auto">
              <a:lnSpc>
                <a:spcPct val="100000"/>
              </a:lnSpc>
            </a:pPr>
            <a:r>
              <a:rPr lang="en-US" altLang="zh-CN" sz="2400" b="1">
                <a:solidFill>
                  <a:schemeClr val="tx1">
                    <a:lumMod val="50000"/>
                  </a:schemeClr>
                </a:solidFill>
                <a:latin typeface="楷体" panose="02010609060101010101" charset="-122"/>
                <a:ea typeface="楷体" panose="02010609060101010101" charset="-122"/>
                <a:cs typeface="楷体" panose="02010609060101010101" charset="-122"/>
                <a:sym typeface="+mn-ea"/>
              </a:rPr>
              <a:t>  1</a:t>
            </a:r>
            <a:r>
              <a:rPr lang="zh-CN" altLang="en-US" sz="2400" b="1">
                <a:solidFill>
                  <a:schemeClr val="tx1">
                    <a:lumMod val="50000"/>
                  </a:schemeClr>
                </a:solidFill>
                <a:latin typeface="楷体" panose="02010609060101010101" charset="-122"/>
                <a:ea typeface="楷体" panose="02010609060101010101" charset="-122"/>
                <a:cs typeface="楷体" panose="02010609060101010101" charset="-122"/>
                <a:sym typeface="+mn-ea"/>
              </a:rPr>
              <a:t>、通过对视频、文字、图片等史料的呈现，了解改革开放以来中国在经济、文化教育、基础设施等领域取得的一系列成就；</a:t>
            </a:r>
          </a:p>
          <a:p>
            <a:pPr fontAlgn="auto">
              <a:lnSpc>
                <a:spcPct val="100000"/>
              </a:lnSpc>
            </a:pPr>
            <a:r>
              <a:rPr lang="en-US" altLang="zh-CN" sz="2400" b="1">
                <a:solidFill>
                  <a:schemeClr val="tx1">
                    <a:lumMod val="50000"/>
                  </a:schemeClr>
                </a:solidFill>
                <a:latin typeface="楷体" panose="02010609060101010101" charset="-122"/>
                <a:ea typeface="楷体" panose="02010609060101010101" charset="-122"/>
                <a:cs typeface="楷体" panose="02010609060101010101" charset="-122"/>
                <a:sym typeface="+mn-ea"/>
              </a:rPr>
              <a:t>  2</a:t>
            </a:r>
            <a:r>
              <a:rPr lang="zh-CN" altLang="en-US" sz="2400" b="1">
                <a:solidFill>
                  <a:schemeClr val="tx1">
                    <a:lumMod val="50000"/>
                  </a:schemeClr>
                </a:solidFill>
                <a:latin typeface="楷体" panose="02010609060101010101" charset="-122"/>
                <a:ea typeface="楷体" panose="02010609060101010101" charset="-122"/>
                <a:cs typeface="楷体" panose="02010609060101010101" charset="-122"/>
                <a:sym typeface="+mn-ea"/>
              </a:rPr>
              <a:t>、通过对史料及史实的分析，探究瞩目成就取得的原因；</a:t>
            </a:r>
          </a:p>
          <a:p>
            <a:pPr fontAlgn="auto">
              <a:lnSpc>
                <a:spcPct val="100000"/>
              </a:lnSpc>
            </a:pPr>
            <a:r>
              <a:rPr lang="en-US" altLang="zh-CN" sz="2400" b="1">
                <a:solidFill>
                  <a:schemeClr val="tx1">
                    <a:lumMod val="50000"/>
                  </a:schemeClr>
                </a:solidFill>
                <a:latin typeface="楷体" panose="02010609060101010101" charset="-122"/>
                <a:ea typeface="楷体" panose="02010609060101010101" charset="-122"/>
                <a:cs typeface="楷体" panose="02010609060101010101" charset="-122"/>
                <a:sym typeface="+mn-ea"/>
              </a:rPr>
              <a:t>  3</a:t>
            </a:r>
            <a:r>
              <a:rPr lang="zh-CN" altLang="en-US" sz="2400" b="1">
                <a:solidFill>
                  <a:schemeClr val="tx1">
                    <a:lumMod val="50000"/>
                  </a:schemeClr>
                </a:solidFill>
                <a:latin typeface="楷体" panose="02010609060101010101" charset="-122"/>
                <a:ea typeface="楷体" panose="02010609060101010101" charset="-122"/>
                <a:cs typeface="楷体" panose="02010609060101010101" charset="-122"/>
                <a:sym typeface="+mn-ea"/>
              </a:rPr>
              <a:t>、通过对中国特色社会主义理论形成与发展的梳理，理解中国特色社会主义道路、理论体系、制度、文化的形成过程及意义；</a:t>
            </a:r>
            <a:endParaRPr lang="zh-CN" altLang="en-US" sz="2400" b="1">
              <a:solidFill>
                <a:schemeClr val="tx1">
                  <a:lumMod val="50000"/>
                </a:schemeClr>
              </a:solidFill>
              <a:latin typeface="楷体" panose="02010609060101010101" charset="-122"/>
              <a:ea typeface="楷体" panose="02010609060101010101" charset="-122"/>
              <a:cs typeface="楷体" panose="02010609060101010101" charset="-122"/>
            </a:endParaRPr>
          </a:p>
          <a:p>
            <a:pPr fontAlgn="auto">
              <a:lnSpc>
                <a:spcPct val="100000"/>
              </a:lnSpc>
            </a:pPr>
            <a:r>
              <a:rPr lang="en-US" altLang="zh-CN" sz="2400" b="1">
                <a:solidFill>
                  <a:schemeClr val="tx1">
                    <a:lumMod val="50000"/>
                  </a:schemeClr>
                </a:solidFill>
                <a:latin typeface="楷体" panose="02010609060101010101" charset="-122"/>
                <a:ea typeface="楷体" panose="02010609060101010101" charset="-122"/>
                <a:cs typeface="楷体" panose="02010609060101010101" charset="-122"/>
                <a:sym typeface="+mn-ea"/>
              </a:rPr>
              <a:t>  4</a:t>
            </a:r>
            <a:r>
              <a:rPr lang="zh-CN" altLang="en-US" sz="2400" b="1">
                <a:solidFill>
                  <a:schemeClr val="tx1">
                    <a:lumMod val="50000"/>
                  </a:schemeClr>
                </a:solidFill>
                <a:latin typeface="楷体" panose="02010609060101010101" charset="-122"/>
                <a:ea typeface="楷体" panose="02010609060101010101" charset="-122"/>
                <a:cs typeface="楷体" panose="02010609060101010101" charset="-122"/>
                <a:sym typeface="+mn-ea"/>
              </a:rPr>
              <a:t>、通过对中国外交成就的分析，感受中国的国际风采，体会中国的国际影响力，坚定我国的文化自信、道路自信。</a:t>
            </a:r>
            <a:endParaRPr lang="zh-CN" altLang="en-US" sz="2400" b="1" kern="0" dirty="0">
              <a:solidFill>
                <a:srgbClr val="C00000"/>
              </a:solidFill>
              <a:latin typeface="楷体" panose="02010609060101010101" charset="-122"/>
              <a:ea typeface="楷体" panose="02010609060101010101" charset="-122"/>
              <a:cs typeface="楷体" panose="02010609060101010101" charset="-122"/>
              <a:sym typeface="+mn-lt"/>
            </a:endParaRPr>
          </a:p>
        </p:txBody>
      </p:sp>
    </p:spTree>
    <p:extLst>
      <p:ext uri="{BB962C8B-B14F-4D97-AF65-F5344CB8AC3E}">
        <p14:creationId xmlns:p14="http://schemas.microsoft.com/office/powerpoint/2010/main" val="2498007733"/>
      </p:ext>
    </p:extLst>
  </p:cSld>
  <p:clrMapOvr>
    <a:masterClrMapping/>
  </p:clrMapOvr>
  <p:transition spd="med">
    <p:strips dir="l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 presetClass="entr" presetSubtype="1" fill="hold" grpId="0" nodeType="withEffect" p14:presetBounceEnd="46000">
                                      <p:stCondLst>
                                        <p:cond delay="500"/>
                                      </p:stCondLst>
                                      <p:childTnLst>
                                        <p:set>
                                          <p:cBhvr>
                                            <p:cTn id="20" dur="1" fill="hold">
                                              <p:stCondLst>
                                                <p:cond delay="0"/>
                                              </p:stCondLst>
                                            </p:cTn>
                                            <p:tgtEl>
                                              <p:spTgt spid="19"/>
                                            </p:tgtEl>
                                            <p:attrNameLst>
                                              <p:attrName>style.visibility</p:attrName>
                                            </p:attrNameLst>
                                          </p:cBhvr>
                                          <p:to>
                                            <p:strVal val="visible"/>
                                          </p:to>
                                        </p:set>
                                        <p:anim calcmode="lin" valueType="num" p14:bounceEnd="46000">
                                          <p:cBhvr additive="base">
                                            <p:cTn id="21" dur="500" fill="hold"/>
                                            <p:tgtEl>
                                              <p:spTgt spid="19"/>
                                            </p:tgtEl>
                                            <p:attrNameLst>
                                              <p:attrName>ppt_x</p:attrName>
                                            </p:attrNameLst>
                                          </p:cBhvr>
                                          <p:tavLst>
                                            <p:tav tm="0">
                                              <p:val>
                                                <p:strVal val="#ppt_x"/>
                                              </p:val>
                                            </p:tav>
                                            <p:tav tm="100000">
                                              <p:val>
                                                <p:strVal val="#ppt_x"/>
                                              </p:val>
                                            </p:tav>
                                          </p:tavLst>
                                        </p:anim>
                                        <p:anim calcmode="lin" valueType="num" p14:bounceEnd="46000">
                                          <p:cBhvr additive="base">
                                            <p:cTn id="22" dur="500" fill="hold"/>
                                            <p:tgtEl>
                                              <p:spTgt spid="19"/>
                                            </p:tgtEl>
                                            <p:attrNameLst>
                                              <p:attrName>ppt_y</p:attrName>
                                            </p:attrNameLst>
                                          </p:cBhvr>
                                          <p:tavLst>
                                            <p:tav tm="0">
                                              <p:val>
                                                <p:strVal val="0-#ppt_h/2"/>
                                              </p:val>
                                            </p:tav>
                                            <p:tav tm="100000">
                                              <p:val>
                                                <p:strVal val="#ppt_y"/>
                                              </p:val>
                                            </p:tav>
                                          </p:tavLst>
                                        </p:anim>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9" grpId="0" bldLvl="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 presetClass="entr" presetSubtype="1" fill="hold" grpId="0" nodeType="withEffect">
                                      <p:stCondLst>
                                        <p:cond delay="50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0-#ppt_h/2"/>
                                              </p:val>
                                            </p:tav>
                                            <p:tav tm="100000">
                                              <p:val>
                                                <p:strVal val="#ppt_y"/>
                                              </p:val>
                                            </p:tav>
                                          </p:tavLst>
                                        </p:anim>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9" grpId="0" bldLvl="0" animBg="1"/>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gimg2.baidu.com/image_search/src=http%3A%2F%2Fres.hycmapp.com%2Fa%2F10001%2F201812%2F253d2f23d7280867e8e4cef18f6e0487.jpeg&amp;refer=http%3A%2F%2Fres.hycmapp.com&amp;app=2002&amp;size=f9999,10000&amp;q=a80&amp;n=0&amp;g=0n&amp;fmt=jpeg?sec=1613004430&amp;t=f1e3242493fbc14dc9162e903620bc3e"/>
          <p:cNvPicPr>
            <a:picLocks noChangeAspect="1" noChangeArrowheads="1"/>
          </p:cNvPicPr>
          <p:nvPr/>
        </p:nvPicPr>
        <p:blipFill rotWithShape="1">
          <a:blip r:embed="rId3">
            <a:extLst>
              <a:ext uri="{28A0092B-C50C-407E-A947-70E740481C1C}">
                <a14:useLocalDpi xmlns:a14="http://schemas.microsoft.com/office/drawing/2010/main" val="0"/>
              </a:ext>
            </a:extLst>
          </a:blip>
          <a:srcRect l="2999" t="4030" r="2275" b="2041"/>
          <a:stretch/>
        </p:blipFill>
        <p:spPr bwMode="auto">
          <a:xfrm>
            <a:off x="44898" y="37979"/>
            <a:ext cx="12133454" cy="6806373"/>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组合 32" hidden="1"/>
          <p:cNvGrpSpPr/>
          <p:nvPr/>
        </p:nvGrpSpPr>
        <p:grpSpPr>
          <a:xfrm>
            <a:off x="3338747" y="2985896"/>
            <a:ext cx="2031325" cy="1441227"/>
            <a:chOff x="3469374" y="2761962"/>
            <a:chExt cx="2031325" cy="1441227"/>
          </a:xfrm>
        </p:grpSpPr>
        <p:sp>
          <p:nvSpPr>
            <p:cNvPr id="23" name="TextBox 8"/>
            <p:cNvSpPr txBox="1">
              <a:spLocks noChangeArrowheads="1"/>
            </p:cNvSpPr>
            <p:nvPr/>
          </p:nvSpPr>
          <p:spPr bwMode="auto">
            <a:xfrm>
              <a:off x="3469374" y="2761962"/>
              <a:ext cx="2031325" cy="14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lnSpc>
                  <a:spcPct val="150000"/>
                </a:lnSpc>
                <a:buFontTx/>
                <a:buNone/>
              </a:pPr>
              <a:r>
                <a:rPr lang="zh-CN" altLang="en-US" sz="2000" spc="300" dirty="0">
                  <a:latin typeface="方正隶变_GBK" pitchFamily="1" charset="-122"/>
                  <a:ea typeface="方正隶变_GBK" pitchFamily="1" charset="-122"/>
                </a:rPr>
                <a:t>水墨韵味计划总结广告宣传工作汇报</a:t>
              </a:r>
            </a:p>
          </p:txBody>
        </p:sp>
        <p:cxnSp>
          <p:nvCxnSpPr>
            <p:cNvPr id="25" name="直接连接符 24"/>
            <p:cNvCxnSpPr/>
            <p:nvPr/>
          </p:nvCxnSpPr>
          <p:spPr>
            <a:xfrm>
              <a:off x="4874728" y="2937925"/>
              <a:ext cx="0" cy="1074057"/>
            </a:xfrm>
            <a:prstGeom prst="line">
              <a:avLst/>
            </a:prstGeom>
            <a:ln>
              <a:solidFill>
                <a:schemeClr val="tx1">
                  <a:alpha val="37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4406098" y="2937925"/>
              <a:ext cx="0" cy="1074057"/>
            </a:xfrm>
            <a:prstGeom prst="line">
              <a:avLst/>
            </a:prstGeom>
            <a:ln>
              <a:solidFill>
                <a:schemeClr val="tx1">
                  <a:alpha val="37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937468" y="2937925"/>
              <a:ext cx="0" cy="1074057"/>
            </a:xfrm>
            <a:prstGeom prst="line">
              <a:avLst/>
            </a:prstGeom>
            <a:ln>
              <a:solidFill>
                <a:schemeClr val="tx1">
                  <a:alpha val="37000"/>
                </a:schemeClr>
              </a:solidFill>
            </a:ln>
          </p:spPr>
          <p:style>
            <a:lnRef idx="1">
              <a:schemeClr val="accent1"/>
            </a:lnRef>
            <a:fillRef idx="0">
              <a:schemeClr val="accent1"/>
            </a:fillRef>
            <a:effectRef idx="0">
              <a:schemeClr val="accent1"/>
            </a:effectRef>
            <a:fontRef idx="minor">
              <a:schemeClr val="tx1"/>
            </a:fontRef>
          </p:style>
        </p:cxnSp>
      </p:grpSp>
      <p:pic>
        <p:nvPicPr>
          <p:cNvPr id="15" name="图片 14"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2074" y="390155"/>
            <a:ext cx="1804116" cy="4130479"/>
          </a:xfrm>
          <a:prstGeom prst="rect">
            <a:avLst/>
          </a:prstGeom>
        </p:spPr>
      </p:pic>
      <p:sp>
        <p:nvSpPr>
          <p:cNvPr id="13" name="矩形 12"/>
          <p:cNvSpPr/>
          <p:nvPr/>
        </p:nvSpPr>
        <p:spPr>
          <a:xfrm>
            <a:off x="59138" y="21100"/>
            <a:ext cx="12105566" cy="6811231"/>
          </a:xfrm>
          <a:prstGeom prst="rect">
            <a:avLst/>
          </a:prstGeom>
          <a:solidFill>
            <a:schemeClr val="bg1">
              <a:lumMod val="9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zh-CN" altLang="en-US" sz="4000" b="1">
              <a:solidFill>
                <a:srgbClr val="002060"/>
              </a:solidFill>
            </a:endParaRPr>
          </a:p>
        </p:txBody>
      </p:sp>
      <p:sp>
        <p:nvSpPr>
          <p:cNvPr id="3" name="TextBox 2"/>
          <p:cNvSpPr txBox="1"/>
          <p:nvPr/>
        </p:nvSpPr>
        <p:spPr>
          <a:xfrm>
            <a:off x="-66367" y="2719064"/>
            <a:ext cx="12258367" cy="984883"/>
          </a:xfrm>
          <a:prstGeom prst="rect">
            <a:avLst/>
          </a:prstGeom>
          <a:noFill/>
        </p:spPr>
        <p:txBody>
          <a:bodyPr wrap="square" lIns="91438" tIns="45719" rIns="91438" bIns="45719" rtlCol="0">
            <a:spAutoFit/>
          </a:bodyPr>
          <a:lstStyle/>
          <a:p>
            <a:pPr algn="ctr"/>
            <a:r>
              <a:rPr lang="zh-CN" altLang="en-US" sz="5800" dirty="0" smtClean="0">
                <a:latin typeface="华文新魏" pitchFamily="2" charset="-122"/>
                <a:ea typeface="华文新魏" pitchFamily="2" charset="-122"/>
              </a:rPr>
              <a:t>中国特色社会主义道路的开辟与发展</a:t>
            </a:r>
            <a:endParaRPr lang="zh-CN" altLang="en-US" sz="5800" dirty="0">
              <a:latin typeface="华文新魏" pitchFamily="2" charset="-122"/>
              <a:ea typeface="华文新魏" pitchFamily="2" charset="-122"/>
            </a:endParaRPr>
          </a:p>
        </p:txBody>
      </p:sp>
      <p:sp>
        <p:nvSpPr>
          <p:cNvPr id="16" name="TextBox 15"/>
          <p:cNvSpPr txBox="1"/>
          <p:nvPr/>
        </p:nvSpPr>
        <p:spPr>
          <a:xfrm>
            <a:off x="0" y="4103958"/>
            <a:ext cx="12258367" cy="646329"/>
          </a:xfrm>
          <a:prstGeom prst="rect">
            <a:avLst/>
          </a:prstGeom>
          <a:noFill/>
        </p:spPr>
        <p:txBody>
          <a:bodyPr wrap="square" lIns="91438" tIns="45719" rIns="91438" bIns="45719" rtlCol="0">
            <a:spAutoFit/>
          </a:bodyPr>
          <a:lstStyle/>
          <a:p>
            <a:pPr algn="ctr"/>
            <a:r>
              <a:rPr lang="zh-CN" altLang="en-US" sz="3600" dirty="0" smtClean="0">
                <a:latin typeface="华文新魏" pitchFamily="2" charset="-122"/>
                <a:ea typeface="华文新魏" pitchFamily="2" charset="-122"/>
              </a:rPr>
              <a:t>怀化市铁路第一中学            胡宇</a:t>
            </a:r>
            <a:endParaRPr lang="zh-CN" altLang="en-US" sz="3600" dirty="0">
              <a:latin typeface="华文新魏" pitchFamily="2" charset="-122"/>
              <a:ea typeface="华文新魏" pitchFamily="2" charset="-122"/>
            </a:endParaRPr>
          </a:p>
        </p:txBody>
      </p:sp>
      <p:sp>
        <p:nvSpPr>
          <p:cNvPr id="18" name="TextBox 17"/>
          <p:cNvSpPr txBox="1"/>
          <p:nvPr/>
        </p:nvSpPr>
        <p:spPr>
          <a:xfrm>
            <a:off x="208674" y="950949"/>
            <a:ext cx="3934926" cy="707884"/>
          </a:xfrm>
          <a:prstGeom prst="rect">
            <a:avLst/>
          </a:prstGeom>
          <a:noFill/>
        </p:spPr>
        <p:txBody>
          <a:bodyPr wrap="square" lIns="91438" tIns="45719" rIns="91438" bIns="45719" rtlCol="0">
            <a:spAutoFit/>
          </a:bodyPr>
          <a:lstStyle/>
          <a:p>
            <a:pPr algn="ctr"/>
            <a:r>
              <a:rPr lang="zh-CN" altLang="en-US" sz="4000" b="1" dirty="0" smtClean="0">
                <a:latin typeface="微软雅黑" panose="020B0503020204020204" pitchFamily="34" charset="-122"/>
                <a:ea typeface="微软雅黑" panose="020B0503020204020204" pitchFamily="34" charset="-122"/>
              </a:rPr>
              <a:t>第九单元第</a:t>
            </a:r>
            <a:r>
              <a:rPr lang="en-US" altLang="zh-CN" sz="4000" b="1" dirty="0" smtClean="0">
                <a:latin typeface="微软雅黑" panose="020B0503020204020204" pitchFamily="34" charset="-122"/>
                <a:ea typeface="微软雅黑" panose="020B0503020204020204" pitchFamily="34" charset="-122"/>
              </a:rPr>
              <a:t>28</a:t>
            </a:r>
            <a:r>
              <a:rPr lang="zh-CN" altLang="en-US" sz="4000" b="1" dirty="0" smtClean="0">
                <a:latin typeface="微软雅黑" panose="020B0503020204020204" pitchFamily="34" charset="-122"/>
                <a:ea typeface="微软雅黑" panose="020B0503020204020204" pitchFamily="34" charset="-122"/>
              </a:rPr>
              <a:t>课</a:t>
            </a:r>
            <a:endParaRPr lang="zh-CN" altLang="en-US" sz="4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32742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 y="3680749"/>
            <a:ext cx="9540051" cy="3188826"/>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195" y="3910154"/>
            <a:ext cx="4370549" cy="3313886"/>
          </a:xfrm>
          <a:prstGeom prst="rect">
            <a:avLst/>
          </a:prstGeom>
        </p:spPr>
      </p:pic>
      <p:pic>
        <p:nvPicPr>
          <p:cNvPr id="26" name="图片 25"/>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169078" y="4513599"/>
            <a:ext cx="4370549" cy="3313886"/>
          </a:xfrm>
          <a:prstGeom prst="rect">
            <a:avLst/>
          </a:prstGeom>
        </p:spPr>
      </p:pic>
      <p:pic>
        <p:nvPicPr>
          <p:cNvPr id="27" name="图片 2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759352" y="5891514"/>
            <a:ext cx="10058400" cy="970769"/>
          </a:xfrm>
          <a:prstGeom prst="rect">
            <a:avLst/>
          </a:prstGeom>
        </p:spPr>
      </p:pic>
      <p:grpSp>
        <p:nvGrpSpPr>
          <p:cNvPr id="28" name="组合 27"/>
          <p:cNvGrpSpPr/>
          <p:nvPr/>
        </p:nvGrpSpPr>
        <p:grpSpPr>
          <a:xfrm>
            <a:off x="3274562" y="2992658"/>
            <a:ext cx="709241" cy="561592"/>
            <a:chOff x="5656078" y="2390370"/>
            <a:chExt cx="836520" cy="836520"/>
          </a:xfrm>
          <a:solidFill>
            <a:schemeClr val="tx1"/>
          </a:solidFill>
        </p:grpSpPr>
        <p:sp>
          <p:nvSpPr>
            <p:cNvPr id="29" name="五边形 96"/>
            <p:cNvSpPr/>
            <p:nvPr/>
          </p:nvSpPr>
          <p:spPr>
            <a:xfrm rot="10800000" flipH="1">
              <a:off x="5656078" y="2390370"/>
              <a:ext cx="836520" cy="836520"/>
            </a:xfrm>
            <a:prstGeom prst="homePlate">
              <a:avLst/>
            </a:prstGeom>
            <a:solidFill>
              <a:srgbClr val="D60000"/>
            </a:solidFill>
            <a:ln w="25400" cap="flat" cmpd="sng" algn="ctr">
              <a:noFill/>
              <a:prstDash val="solid"/>
            </a:ln>
            <a:effectLst/>
          </p:spPr>
          <p:txBody>
            <a:bodyPr rtlCol="0" anchor="ctr"/>
            <a:lstStyle/>
            <a:p>
              <a:pPr algn="ctr" defTabSz="1217930">
                <a:defRPr/>
              </a:pPr>
              <a:endParaRPr lang="zh-CN" altLang="en-US" sz="2665" b="1" kern="0">
                <a:solidFill>
                  <a:srgbClr val="FFFFFF"/>
                </a:solidFill>
                <a:latin typeface="+mj-ea"/>
                <a:ea typeface="+mj-ea"/>
              </a:endParaRPr>
            </a:p>
          </p:txBody>
        </p:sp>
        <p:sp>
          <p:nvSpPr>
            <p:cNvPr id="30" name="TextBox 20"/>
            <p:cNvSpPr txBox="1"/>
            <p:nvPr/>
          </p:nvSpPr>
          <p:spPr>
            <a:xfrm>
              <a:off x="5737253" y="2477761"/>
              <a:ext cx="415949" cy="611361"/>
            </a:xfrm>
            <a:prstGeom prst="rect">
              <a:avLst/>
            </a:prstGeom>
            <a:noFill/>
          </p:spPr>
          <p:txBody>
            <a:bodyPr wrap="none" lIns="0" tIns="0" rIns="0" bIns="0" rtlCol="0">
              <a:spAutoFit/>
            </a:bodyPr>
            <a:lstStyle/>
            <a:p>
              <a:pPr algn="ctr" defTabSz="1217930">
                <a:defRPr/>
              </a:pPr>
              <a:r>
                <a:rPr lang="en-US" altLang="zh-CN" sz="2665" kern="0" dirty="0">
                  <a:solidFill>
                    <a:srgbClr val="FFFFFF"/>
                  </a:solidFill>
                  <a:latin typeface="+mj-ea"/>
                  <a:ea typeface="+mj-ea"/>
                </a:rPr>
                <a:t>02</a:t>
              </a:r>
              <a:endParaRPr lang="zh-CN" altLang="en-US" sz="2665" kern="0" dirty="0">
                <a:solidFill>
                  <a:srgbClr val="FFFFFF"/>
                </a:solidFill>
                <a:latin typeface="+mj-ea"/>
                <a:ea typeface="+mj-ea"/>
              </a:endParaRPr>
            </a:p>
          </p:txBody>
        </p:sp>
      </p:grpSp>
      <p:sp>
        <p:nvSpPr>
          <p:cNvPr id="31" name="矩形 30"/>
          <p:cNvSpPr/>
          <p:nvPr/>
        </p:nvSpPr>
        <p:spPr>
          <a:xfrm>
            <a:off x="4099653" y="2674043"/>
            <a:ext cx="5311343" cy="1052040"/>
          </a:xfrm>
          <a:prstGeom prst="rect">
            <a:avLst/>
          </a:prstGeom>
          <a:noFill/>
          <a:ln w="12700" cap="flat" cmpd="sng" algn="ctr">
            <a:solidFill>
              <a:srgbClr val="D60000"/>
            </a:solidFill>
            <a:prstDash val="solid"/>
          </a:ln>
          <a:effectLst/>
        </p:spPr>
        <p:txBody>
          <a:bodyPr lIns="91440" tIns="45720" rIns="91440" bIns="45720" rtlCol="0" anchor="ctr"/>
          <a:lstStyle/>
          <a:p>
            <a:pPr algn="ctr" defTabSz="1217930"/>
            <a:r>
              <a:rPr lang="zh-CN" sz="2400" b="1" kern="0" dirty="0">
                <a:solidFill>
                  <a:schemeClr val="tx1"/>
                </a:solidFill>
                <a:ea typeface="微软雅黑" panose="020B0503020204020204" pitchFamily="34" charset="-122"/>
              </a:rPr>
              <a:t>国之特色  路之领导</a:t>
            </a:r>
          </a:p>
        </p:txBody>
      </p:sp>
      <p:grpSp>
        <p:nvGrpSpPr>
          <p:cNvPr id="32" name="组合 31"/>
          <p:cNvGrpSpPr/>
          <p:nvPr/>
        </p:nvGrpSpPr>
        <p:grpSpPr>
          <a:xfrm>
            <a:off x="3274562" y="1757158"/>
            <a:ext cx="709241" cy="561592"/>
            <a:chOff x="5656078" y="2390370"/>
            <a:chExt cx="836520" cy="836520"/>
          </a:xfrm>
          <a:solidFill>
            <a:schemeClr val="tx1"/>
          </a:solidFill>
        </p:grpSpPr>
        <p:sp>
          <p:nvSpPr>
            <p:cNvPr id="33" name="五边形 30"/>
            <p:cNvSpPr/>
            <p:nvPr/>
          </p:nvSpPr>
          <p:spPr>
            <a:xfrm rot="10800000" flipH="1">
              <a:off x="5656078" y="2390370"/>
              <a:ext cx="836520" cy="836520"/>
            </a:xfrm>
            <a:prstGeom prst="homePlate">
              <a:avLst/>
            </a:prstGeom>
            <a:solidFill>
              <a:srgbClr val="D60000"/>
            </a:solidFill>
            <a:ln w="25400" cap="flat" cmpd="sng" algn="ctr">
              <a:noFill/>
              <a:prstDash val="solid"/>
            </a:ln>
            <a:effectLst/>
          </p:spPr>
          <p:txBody>
            <a:bodyPr rtlCol="0" anchor="ctr"/>
            <a:lstStyle/>
            <a:p>
              <a:pPr algn="ctr" defTabSz="1217930">
                <a:defRPr/>
              </a:pPr>
              <a:endParaRPr lang="zh-CN" altLang="en-US" sz="2665" b="1" kern="0">
                <a:solidFill>
                  <a:srgbClr val="FFFFFF"/>
                </a:solidFill>
                <a:latin typeface="+mj-ea"/>
                <a:ea typeface="+mj-ea"/>
              </a:endParaRPr>
            </a:p>
          </p:txBody>
        </p:sp>
        <p:sp>
          <p:nvSpPr>
            <p:cNvPr id="34" name="TextBox 20"/>
            <p:cNvSpPr txBox="1"/>
            <p:nvPr/>
          </p:nvSpPr>
          <p:spPr>
            <a:xfrm>
              <a:off x="5737252" y="2477761"/>
              <a:ext cx="415949" cy="611361"/>
            </a:xfrm>
            <a:prstGeom prst="rect">
              <a:avLst/>
            </a:prstGeom>
            <a:noFill/>
          </p:spPr>
          <p:txBody>
            <a:bodyPr wrap="none" lIns="0" tIns="0" rIns="0" bIns="0" rtlCol="0">
              <a:spAutoFit/>
            </a:bodyPr>
            <a:lstStyle/>
            <a:p>
              <a:pPr algn="ctr" defTabSz="1217930">
                <a:defRPr/>
              </a:pPr>
              <a:r>
                <a:rPr lang="en-US" altLang="zh-CN" sz="2665" kern="0" dirty="0">
                  <a:solidFill>
                    <a:srgbClr val="FFFFFF"/>
                  </a:solidFill>
                  <a:latin typeface="+mj-ea"/>
                  <a:ea typeface="+mj-ea"/>
                </a:rPr>
                <a:t>01</a:t>
              </a:r>
              <a:endParaRPr lang="zh-CN" altLang="en-US" sz="2665" kern="0" dirty="0">
                <a:solidFill>
                  <a:srgbClr val="FFFFFF"/>
                </a:solidFill>
                <a:latin typeface="+mj-ea"/>
                <a:ea typeface="+mj-ea"/>
              </a:endParaRPr>
            </a:p>
          </p:txBody>
        </p:sp>
      </p:grpSp>
      <p:sp>
        <p:nvSpPr>
          <p:cNvPr id="35" name="矩形 34"/>
          <p:cNvSpPr/>
          <p:nvPr/>
        </p:nvSpPr>
        <p:spPr>
          <a:xfrm>
            <a:off x="4099653" y="1487112"/>
            <a:ext cx="5311343" cy="949285"/>
          </a:xfrm>
          <a:prstGeom prst="rect">
            <a:avLst/>
          </a:prstGeom>
          <a:noFill/>
          <a:ln w="12700" cap="flat" cmpd="sng" algn="ctr">
            <a:solidFill>
              <a:srgbClr val="D60000"/>
            </a:solidFill>
            <a:prstDash val="solid"/>
          </a:ln>
          <a:effectLst/>
        </p:spPr>
        <p:txBody>
          <a:bodyPr lIns="91440" tIns="45720" rIns="91440" bIns="45720" rtlCol="0" anchor="ctr"/>
          <a:lstStyle/>
          <a:p>
            <a:pPr algn="ctr" defTabSz="1217930"/>
            <a:r>
              <a:rPr lang="zh-CN" altLang="en-US" sz="2400" b="1" kern="0" dirty="0">
                <a:solidFill>
                  <a:schemeClr val="tx1"/>
                </a:solidFill>
                <a:ea typeface="微软雅黑" panose="020B0503020204020204" pitchFamily="34" charset="-122"/>
              </a:rPr>
              <a:t>雄狮觉醒  锋芒初露</a:t>
            </a:r>
          </a:p>
        </p:txBody>
      </p:sp>
      <p:sp>
        <p:nvSpPr>
          <p:cNvPr id="36" name="TextBox 33"/>
          <p:cNvSpPr txBox="1"/>
          <p:nvPr/>
        </p:nvSpPr>
        <p:spPr>
          <a:xfrm rot="16200000">
            <a:off x="6222107" y="-318259"/>
            <a:ext cx="923330" cy="2157192"/>
          </a:xfrm>
          <a:prstGeom prst="rect">
            <a:avLst/>
          </a:prstGeom>
          <a:noFill/>
          <a:effectLst/>
        </p:spPr>
        <p:txBody>
          <a:bodyPr vert="eaVert" wrap="square" lIns="91440" tIns="45720" rIns="91440" bIns="45720" rtlCol="0">
            <a:spAutoFit/>
          </a:bodyPr>
          <a:lstStyle/>
          <a:p>
            <a:pPr defTabSz="1217930">
              <a:defRPr/>
            </a:pPr>
            <a:r>
              <a:rPr lang="zh-CN" altLang="en-US" sz="4800" kern="0" dirty="0">
                <a:solidFill>
                  <a:srgbClr val="D60000"/>
                </a:solidFill>
                <a:latin typeface="微软雅黑" panose="020B0503020204020204" pitchFamily="34" charset="-122"/>
                <a:ea typeface="微软雅黑" panose="020B0503020204020204" pitchFamily="34" charset="-122"/>
              </a:rPr>
              <a:t>目  录 </a:t>
            </a:r>
          </a:p>
        </p:txBody>
      </p:sp>
      <p:pic>
        <p:nvPicPr>
          <p:cNvPr id="37" name="图片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8635" y="0"/>
            <a:ext cx="2793365" cy="1751330"/>
          </a:xfrm>
          <a:prstGeom prst="rect">
            <a:avLst/>
          </a:prstGeom>
        </p:spPr>
      </p:pic>
      <p:grpSp>
        <p:nvGrpSpPr>
          <p:cNvPr id="2" name="组合 1"/>
          <p:cNvGrpSpPr/>
          <p:nvPr/>
        </p:nvGrpSpPr>
        <p:grpSpPr>
          <a:xfrm>
            <a:off x="3294882" y="4140738"/>
            <a:ext cx="709241" cy="561592"/>
            <a:chOff x="5656078" y="2390370"/>
            <a:chExt cx="836520" cy="836520"/>
          </a:xfrm>
          <a:solidFill>
            <a:schemeClr val="tx1"/>
          </a:solidFill>
        </p:grpSpPr>
        <p:sp>
          <p:nvSpPr>
            <p:cNvPr id="3" name="五边形 96"/>
            <p:cNvSpPr/>
            <p:nvPr/>
          </p:nvSpPr>
          <p:spPr>
            <a:xfrm rot="10800000" flipH="1">
              <a:off x="5656078" y="2390370"/>
              <a:ext cx="836520" cy="836520"/>
            </a:xfrm>
            <a:prstGeom prst="homePlate">
              <a:avLst/>
            </a:prstGeom>
            <a:solidFill>
              <a:srgbClr val="D60000"/>
            </a:solidFill>
            <a:ln w="25400" cap="flat" cmpd="sng" algn="ctr">
              <a:noFill/>
              <a:prstDash val="solid"/>
            </a:ln>
            <a:effectLst/>
          </p:spPr>
          <p:txBody>
            <a:bodyPr rtlCol="0" anchor="ctr"/>
            <a:lstStyle/>
            <a:p>
              <a:pPr algn="ctr" defTabSz="1217930">
                <a:defRPr/>
              </a:pPr>
              <a:endParaRPr lang="zh-CN" altLang="en-US" sz="2665" b="1" kern="0">
                <a:solidFill>
                  <a:srgbClr val="FFFFFF"/>
                </a:solidFill>
                <a:latin typeface="+mj-ea"/>
                <a:ea typeface="+mj-ea"/>
              </a:endParaRPr>
            </a:p>
          </p:txBody>
        </p:sp>
        <p:sp>
          <p:nvSpPr>
            <p:cNvPr id="4" name="TextBox 20"/>
            <p:cNvSpPr txBox="1"/>
            <p:nvPr/>
          </p:nvSpPr>
          <p:spPr>
            <a:xfrm>
              <a:off x="5745256" y="2477761"/>
              <a:ext cx="399942" cy="611029"/>
            </a:xfrm>
            <a:prstGeom prst="rect">
              <a:avLst/>
            </a:prstGeom>
            <a:noFill/>
          </p:spPr>
          <p:txBody>
            <a:bodyPr wrap="none" lIns="0" tIns="0" rIns="0" bIns="0" rtlCol="0">
              <a:spAutoFit/>
            </a:bodyPr>
            <a:lstStyle/>
            <a:p>
              <a:pPr algn="ctr" defTabSz="1217930">
                <a:defRPr/>
              </a:pPr>
              <a:r>
                <a:rPr lang="en-US" altLang="zh-CN" sz="2665" kern="0" dirty="0">
                  <a:solidFill>
                    <a:srgbClr val="FFFFFF"/>
                  </a:solidFill>
                  <a:latin typeface="+mj-ea"/>
                  <a:ea typeface="+mj-ea"/>
                </a:rPr>
                <a:t>03</a:t>
              </a:r>
              <a:endParaRPr lang="zh-CN" altLang="en-US" sz="2665" kern="0" dirty="0">
                <a:solidFill>
                  <a:srgbClr val="FFFFFF"/>
                </a:solidFill>
                <a:latin typeface="+mj-ea"/>
                <a:ea typeface="+mj-ea"/>
              </a:endParaRPr>
            </a:p>
          </p:txBody>
        </p:sp>
      </p:grpSp>
      <p:sp>
        <p:nvSpPr>
          <p:cNvPr id="5" name="矩形 4"/>
          <p:cNvSpPr/>
          <p:nvPr/>
        </p:nvSpPr>
        <p:spPr>
          <a:xfrm>
            <a:off x="4135213" y="3892608"/>
            <a:ext cx="5311343" cy="1052040"/>
          </a:xfrm>
          <a:prstGeom prst="rect">
            <a:avLst/>
          </a:prstGeom>
          <a:noFill/>
          <a:ln w="12700" cap="flat" cmpd="sng" algn="ctr">
            <a:solidFill>
              <a:srgbClr val="D60000"/>
            </a:solidFill>
            <a:prstDash val="solid"/>
          </a:ln>
          <a:effectLst/>
        </p:spPr>
        <p:txBody>
          <a:bodyPr lIns="91440" tIns="45720" rIns="91440" bIns="45720" rtlCol="0" anchor="ctr">
            <a:noAutofit/>
          </a:bodyPr>
          <a:lstStyle/>
          <a:p>
            <a:pPr lvl="0" algn="ctr" defTabSz="1217930"/>
            <a:r>
              <a:rPr lang="zh-CN" altLang="en-US" sz="2400" b="1" kern="0" dirty="0">
                <a:solidFill>
                  <a:schemeClr val="tx1"/>
                </a:solidFill>
                <a:ea typeface="微软雅黑" panose="020B0503020204020204" pitchFamily="34" charset="-122"/>
                <a:sym typeface="+mn-ea"/>
              </a:rPr>
              <a:t>大国外交  一展风采</a:t>
            </a:r>
          </a:p>
        </p:txBody>
      </p:sp>
    </p:spTree>
    <p:extLst>
      <p:ext uri="{BB962C8B-B14F-4D97-AF65-F5344CB8AC3E}">
        <p14:creationId xmlns:p14="http://schemas.microsoft.com/office/powerpoint/2010/main" val="3056716490"/>
      </p:ext>
    </p:extLst>
  </p:cSld>
  <p:clrMapOvr>
    <a:masterClrMapping/>
  </p:clrMapOvr>
  <p:transition spd="med">
    <p:zo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Effect transition="in" filter="fade">
                                          <p:cBhvr>
                                            <p:cTn id="13" dur="500"/>
                                            <p:tgtEl>
                                              <p:spTgt spid="32"/>
                                            </p:tgtEl>
                                          </p:cBhvr>
                                        </p:animEffect>
                                        <p:anim calcmode="lin" valueType="num">
                                          <p:cBhvr>
                                            <p:cTn id="14" dur="500" fill="hold"/>
                                            <p:tgtEl>
                                              <p:spTgt spid="32"/>
                                            </p:tgtEl>
                                            <p:attrNameLst>
                                              <p:attrName>ppt_x</p:attrName>
                                            </p:attrNameLst>
                                          </p:cBhvr>
                                          <p:tavLst>
                                            <p:tav tm="0">
                                              <p:val>
                                                <p:fltVal val="0.5"/>
                                              </p:val>
                                            </p:tav>
                                            <p:tav tm="100000">
                                              <p:val>
                                                <p:strVal val="#ppt_x"/>
                                              </p:val>
                                            </p:tav>
                                          </p:tavLst>
                                        </p:anim>
                                        <p:anim calcmode="lin" valueType="num">
                                          <p:cBhvr>
                                            <p:cTn id="15" dur="500" fill="hold"/>
                                            <p:tgtEl>
                                              <p:spTgt spid="32"/>
                                            </p:tgtEl>
                                            <p:attrNameLst>
                                              <p:attrName>ppt_y</p:attrName>
                                            </p:attrNameLst>
                                          </p:cBhvr>
                                          <p:tavLst>
                                            <p:tav tm="0">
                                              <p:val>
                                                <p:fltVal val="0.5"/>
                                              </p:val>
                                            </p:tav>
                                            <p:tav tm="100000">
                                              <p:val>
                                                <p:strVal val="#ppt_y"/>
                                              </p:val>
                                            </p:tav>
                                          </p:tavLst>
                                        </p:anim>
                                      </p:childTnLst>
                                    </p:cTn>
                                  </p:par>
                                  <p:par>
                                    <p:cTn id="16" presetID="2" presetClass="entr" presetSubtype="1" fill="hold" grpId="0" nodeType="withEffect" p14:presetBounceEnd="46000">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14:bounceEnd="46000">
                                          <p:cBhvr additive="base">
                                            <p:cTn id="18" dur="500" fill="hold"/>
                                            <p:tgtEl>
                                              <p:spTgt spid="36"/>
                                            </p:tgtEl>
                                            <p:attrNameLst>
                                              <p:attrName>ppt_x</p:attrName>
                                            </p:attrNameLst>
                                          </p:cBhvr>
                                          <p:tavLst>
                                            <p:tav tm="0">
                                              <p:val>
                                                <p:strVal val="#ppt_x"/>
                                              </p:val>
                                            </p:tav>
                                            <p:tav tm="100000">
                                              <p:val>
                                                <p:strVal val="#ppt_x"/>
                                              </p:val>
                                            </p:tav>
                                          </p:tavLst>
                                        </p:anim>
                                        <p:anim calcmode="lin" valueType="num" p14:bounceEnd="46000">
                                          <p:cBhvr additive="base">
                                            <p:cTn id="19" dur="500" fill="hold"/>
                                            <p:tgtEl>
                                              <p:spTgt spid="36"/>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1000" fill="hold"/>
                                            <p:tgtEl>
                                              <p:spTgt spid="35"/>
                                            </p:tgtEl>
                                            <p:attrNameLst>
                                              <p:attrName>ppt_w</p:attrName>
                                            </p:attrNameLst>
                                          </p:cBhvr>
                                          <p:tavLst>
                                            <p:tav tm="0">
                                              <p:val>
                                                <p:fltVal val="0"/>
                                              </p:val>
                                            </p:tav>
                                            <p:tav tm="100000">
                                              <p:val>
                                                <p:strVal val="#ppt_w"/>
                                              </p:val>
                                            </p:tav>
                                          </p:tavLst>
                                        </p:anim>
                                        <p:anim calcmode="lin" valueType="num">
                                          <p:cBhvr>
                                            <p:cTn id="27" dur="1000" fill="hold"/>
                                            <p:tgtEl>
                                              <p:spTgt spid="35"/>
                                            </p:tgtEl>
                                            <p:attrNameLst>
                                              <p:attrName>ppt_h</p:attrName>
                                            </p:attrNameLst>
                                          </p:cBhvr>
                                          <p:tavLst>
                                            <p:tav tm="0">
                                              <p:val>
                                                <p:fltVal val="0"/>
                                              </p:val>
                                            </p:tav>
                                            <p:tav tm="100000">
                                              <p:val>
                                                <p:strVal val="#ppt_h"/>
                                              </p:val>
                                            </p:tav>
                                          </p:tavLst>
                                        </p:anim>
                                        <p:animEffect transition="in" filter="fade">
                                          <p:cBhvr>
                                            <p:cTn id="28" dur="1000"/>
                                            <p:tgtEl>
                                              <p:spTgt spid="35"/>
                                            </p:tgtEl>
                                          </p:cBhvr>
                                        </p:animEffect>
                                      </p:childTnLst>
                                    </p:cTn>
                                  </p:par>
                                  <p:par>
                                    <p:cTn id="29" presetID="35" presetClass="path" presetSubtype="0" accel="50000" decel="50000" fill="hold" grpId="2" nodeType="withEffect">
                                      <p:stCondLst>
                                        <p:cond delay="0"/>
                                      </p:stCondLst>
                                      <p:childTnLst>
                                        <p:animMotion origin="layout" path="M 0.000004 0.002219 L -0.104520 0.002219 " pathEditMode="relative" rAng="0" ptsTypes="AA">
                                          <p:cBhvr>
                                            <p:cTn id="30" dur="1000" spd="-100000" fill="hold"/>
                                            <p:tgtEl>
                                              <p:spTgt spid="35"/>
                                            </p:tgtEl>
                                            <p:attrNameLst>
                                              <p:attrName>ppt_x</p:attrName>
                                              <p:attrName>ppt_y</p:attrName>
                                            </p:attrNameLst>
                                          </p:cBhvr>
                                          <p:rCtr x="52" y="0"/>
                                        </p:animMotion>
                                      </p:childTnLst>
                                    </p:cTn>
                                  </p:par>
                                </p:childTnLst>
                              </p:cTn>
                            </p:par>
                            <p:par>
                              <p:cTn id="31" fill="hold">
                                <p:stCondLst>
                                  <p:cond delay="2000"/>
                                </p:stCondLst>
                                <p:childTnLst>
                                  <p:par>
                                    <p:cTn id="32" presetID="53" presetClass="entr" presetSubtype="52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anim calcmode="lin" valueType="num">
                                          <p:cBhvr>
                                            <p:cTn id="37" dur="500" fill="hold"/>
                                            <p:tgtEl>
                                              <p:spTgt spid="28"/>
                                            </p:tgtEl>
                                            <p:attrNameLst>
                                              <p:attrName>ppt_x</p:attrName>
                                            </p:attrNameLst>
                                          </p:cBhvr>
                                          <p:tavLst>
                                            <p:tav tm="0">
                                              <p:val>
                                                <p:fltVal val="0.5"/>
                                              </p:val>
                                            </p:tav>
                                            <p:tav tm="100000">
                                              <p:val>
                                                <p:strVal val="#ppt_x"/>
                                              </p:val>
                                            </p:tav>
                                          </p:tavLst>
                                        </p:anim>
                                        <p:anim calcmode="lin" valueType="num">
                                          <p:cBhvr>
                                            <p:cTn id="38" dur="500" fill="hold"/>
                                            <p:tgtEl>
                                              <p:spTgt spid="28"/>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childTnLst>
                                    </p:cTn>
                                  </p:par>
                                  <p:par>
                                    <p:cTn id="43" presetID="53" presetClass="entr" presetSubtype="16" fill="hold" grpId="1"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1000" fill="hold"/>
                                            <p:tgtEl>
                                              <p:spTgt spid="31"/>
                                            </p:tgtEl>
                                            <p:attrNameLst>
                                              <p:attrName>ppt_w</p:attrName>
                                            </p:attrNameLst>
                                          </p:cBhvr>
                                          <p:tavLst>
                                            <p:tav tm="0">
                                              <p:val>
                                                <p:fltVal val="0"/>
                                              </p:val>
                                            </p:tav>
                                            <p:tav tm="100000">
                                              <p:val>
                                                <p:strVal val="#ppt_w"/>
                                              </p:val>
                                            </p:tav>
                                          </p:tavLst>
                                        </p:anim>
                                        <p:anim calcmode="lin" valueType="num">
                                          <p:cBhvr>
                                            <p:cTn id="46" dur="1000" fill="hold"/>
                                            <p:tgtEl>
                                              <p:spTgt spid="31"/>
                                            </p:tgtEl>
                                            <p:attrNameLst>
                                              <p:attrName>ppt_h</p:attrName>
                                            </p:attrNameLst>
                                          </p:cBhvr>
                                          <p:tavLst>
                                            <p:tav tm="0">
                                              <p:val>
                                                <p:fltVal val="0"/>
                                              </p:val>
                                            </p:tav>
                                            <p:tav tm="100000">
                                              <p:val>
                                                <p:strVal val="#ppt_h"/>
                                              </p:val>
                                            </p:tav>
                                          </p:tavLst>
                                        </p:anim>
                                        <p:animEffect transition="in" filter="fade">
                                          <p:cBhvr>
                                            <p:cTn id="47" dur="1000"/>
                                            <p:tgtEl>
                                              <p:spTgt spid="31"/>
                                            </p:tgtEl>
                                          </p:cBhvr>
                                        </p:animEffect>
                                      </p:childTnLst>
                                    </p:cTn>
                                  </p:par>
                                  <p:par>
                                    <p:cTn id="48" presetID="35" presetClass="path" presetSubtype="0" accel="50000" decel="50000" fill="hold" grpId="2" nodeType="withEffect">
                                      <p:stCondLst>
                                        <p:cond delay="0"/>
                                      </p:stCondLst>
                                      <p:childTnLst>
                                        <p:animMotion origin="layout" path="M -0.000881 0.001014 L -0.105405 0.001014 " pathEditMode="relative" rAng="0" ptsTypes="AA">
                                          <p:cBhvr>
                                            <p:cTn id="49" dur="1000" spd="-100000" fill="hold"/>
                                            <p:tgtEl>
                                              <p:spTgt spid="31"/>
                                            </p:tgtEl>
                                            <p:attrNameLst>
                                              <p:attrName>ppt_x</p:attrName>
                                              <p:attrName>ppt_y</p:attrName>
                                            </p:attrNameLst>
                                          </p:cBhvr>
                                          <p:rCtr x="52" y="0"/>
                                        </p:animMotion>
                                      </p:childTnLst>
                                    </p:cTn>
                                  </p:par>
                                </p:childTnLst>
                              </p:cTn>
                            </p:par>
                            <p:par>
                              <p:cTn id="50" fill="hold">
                                <p:stCondLst>
                                  <p:cond delay="3500"/>
                                </p:stCondLst>
                                <p:childTnLst>
                                  <p:par>
                                    <p:cTn id="51" presetID="53" presetClass="entr" presetSubtype="16"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par>
                                    <p:cTn id="56" presetID="53" presetClass="entr" presetSubtype="16" fill="hold" grpId="0" nodeType="withEffect">
                                      <p:stCondLst>
                                        <p:cond delay="0"/>
                                      </p:stCondLst>
                                      <p:childTnLst>
                                        <p:set>
                                          <p:cBhvr>
                                            <p:cTn id="57" dur="1000" fill="hold">
                                              <p:stCondLst>
                                                <p:cond delay="0"/>
                                              </p:stCondLst>
                                            </p:cTn>
                                            <p:tgtEl>
                                              <p:spTgt spid="5"/>
                                            </p:tgtEl>
                                            <p:attrNameLst>
                                              <p:attrName>style.visibility</p:attrName>
                                            </p:attrNameLst>
                                          </p:cBhvr>
                                          <p:to>
                                            <p:strVal val="visible"/>
                                          </p:to>
                                        </p:set>
                                        <p:anim calcmode="lin" valueType="num">
                                          <p:cBhvr>
                                            <p:cTn id="58" dur="1000" fill="hold"/>
                                            <p:tgtEl>
                                              <p:spTgt spid="5"/>
                                            </p:tgtEl>
                                            <p:attrNameLst>
                                              <p:attrName>ppt_w</p:attrName>
                                            </p:attrNameLst>
                                          </p:cBhvr>
                                          <p:tavLst>
                                            <p:tav tm="0">
                                              <p:val>
                                                <p:fltVal val="0"/>
                                              </p:val>
                                            </p:tav>
                                            <p:tav tm="100000">
                                              <p:val>
                                                <p:strVal val="#ppt_w"/>
                                              </p:val>
                                            </p:tav>
                                          </p:tavLst>
                                        </p:anim>
                                        <p:anim calcmode="lin" valueType="num">
                                          <p:cBhvr>
                                            <p:cTn id="59" dur="1000" fill="hold"/>
                                            <p:tgtEl>
                                              <p:spTgt spid="5"/>
                                            </p:tgtEl>
                                            <p:attrNameLst>
                                              <p:attrName>ppt_h</p:attrName>
                                            </p:attrNameLst>
                                          </p:cBhvr>
                                          <p:tavLst>
                                            <p:tav tm="0">
                                              <p:val>
                                                <p:fltVal val="0"/>
                                              </p:val>
                                            </p:tav>
                                            <p:tav tm="100000">
                                              <p:val>
                                                <p:strVal val="#ppt_h"/>
                                              </p:val>
                                            </p:tav>
                                          </p:tavLst>
                                        </p:anim>
                                        <p:animEffect transition="in" filter="fade">
                                          <p:cBhvr>
                                            <p:cTn id="6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bldLvl="0" animBg="1"/>
          <p:bldP spid="31" grpId="2" bldLvl="0" animBg="1"/>
          <p:bldP spid="35" grpId="0" bldLvl="0" animBg="1"/>
          <p:bldP spid="35" grpId="1" bldLvl="0" animBg="1"/>
          <p:bldP spid="35" grpId="2" bldLvl="0" animBg="1"/>
          <p:bldP spid="36" grpId="0" bldLvl="0" animBg="1"/>
          <p:bldP spid="5"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Effect transition="in" filter="fade">
                                          <p:cBhvr>
                                            <p:cTn id="13" dur="500"/>
                                            <p:tgtEl>
                                              <p:spTgt spid="32"/>
                                            </p:tgtEl>
                                          </p:cBhvr>
                                        </p:animEffect>
                                        <p:anim calcmode="lin" valueType="num">
                                          <p:cBhvr>
                                            <p:cTn id="14" dur="500" fill="hold"/>
                                            <p:tgtEl>
                                              <p:spTgt spid="32"/>
                                            </p:tgtEl>
                                            <p:attrNameLst>
                                              <p:attrName>ppt_x</p:attrName>
                                            </p:attrNameLst>
                                          </p:cBhvr>
                                          <p:tavLst>
                                            <p:tav tm="0">
                                              <p:val>
                                                <p:fltVal val="0.5"/>
                                              </p:val>
                                            </p:tav>
                                            <p:tav tm="100000">
                                              <p:val>
                                                <p:strVal val="#ppt_x"/>
                                              </p:val>
                                            </p:tav>
                                          </p:tavLst>
                                        </p:anim>
                                        <p:anim calcmode="lin" valueType="num">
                                          <p:cBhvr>
                                            <p:cTn id="15" dur="500" fill="hold"/>
                                            <p:tgtEl>
                                              <p:spTgt spid="32"/>
                                            </p:tgtEl>
                                            <p:attrNameLst>
                                              <p:attrName>ppt_y</p:attrName>
                                            </p:attrNameLst>
                                          </p:cBhvr>
                                          <p:tavLst>
                                            <p:tav tm="0">
                                              <p:val>
                                                <p:fltVal val="0.5"/>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ppt_x"/>
                                              </p:val>
                                            </p:tav>
                                            <p:tav tm="100000">
                                              <p:val>
                                                <p:strVal val="#ppt_x"/>
                                              </p:val>
                                            </p:tav>
                                          </p:tavLst>
                                        </p:anim>
                                        <p:anim calcmode="lin" valueType="num">
                                          <p:cBhvr additive="base">
                                            <p:cTn id="19" dur="500" fill="hold"/>
                                            <p:tgtEl>
                                              <p:spTgt spid="36"/>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1000" fill="hold"/>
                                            <p:tgtEl>
                                              <p:spTgt spid="35"/>
                                            </p:tgtEl>
                                            <p:attrNameLst>
                                              <p:attrName>ppt_w</p:attrName>
                                            </p:attrNameLst>
                                          </p:cBhvr>
                                          <p:tavLst>
                                            <p:tav tm="0">
                                              <p:val>
                                                <p:fltVal val="0"/>
                                              </p:val>
                                            </p:tav>
                                            <p:tav tm="100000">
                                              <p:val>
                                                <p:strVal val="#ppt_w"/>
                                              </p:val>
                                            </p:tav>
                                          </p:tavLst>
                                        </p:anim>
                                        <p:anim calcmode="lin" valueType="num">
                                          <p:cBhvr>
                                            <p:cTn id="27" dur="1000" fill="hold"/>
                                            <p:tgtEl>
                                              <p:spTgt spid="35"/>
                                            </p:tgtEl>
                                            <p:attrNameLst>
                                              <p:attrName>ppt_h</p:attrName>
                                            </p:attrNameLst>
                                          </p:cBhvr>
                                          <p:tavLst>
                                            <p:tav tm="0">
                                              <p:val>
                                                <p:fltVal val="0"/>
                                              </p:val>
                                            </p:tav>
                                            <p:tav tm="100000">
                                              <p:val>
                                                <p:strVal val="#ppt_h"/>
                                              </p:val>
                                            </p:tav>
                                          </p:tavLst>
                                        </p:anim>
                                        <p:animEffect transition="in" filter="fade">
                                          <p:cBhvr>
                                            <p:cTn id="28" dur="1000"/>
                                            <p:tgtEl>
                                              <p:spTgt spid="35"/>
                                            </p:tgtEl>
                                          </p:cBhvr>
                                        </p:animEffect>
                                      </p:childTnLst>
                                    </p:cTn>
                                  </p:par>
                                  <p:par>
                                    <p:cTn id="29" presetID="35" presetClass="path" presetSubtype="0" accel="50000" decel="50000" fill="hold" grpId="2" nodeType="withEffect">
                                      <p:stCondLst>
                                        <p:cond delay="0"/>
                                      </p:stCondLst>
                                      <p:childTnLst>
                                        <p:animMotion origin="layout" path="M 0.000004 0.002219 L -0.104520 0.002219 " pathEditMode="relative" rAng="0" ptsTypes="AA">
                                          <p:cBhvr>
                                            <p:cTn id="30" dur="1000" spd="-100000" fill="hold"/>
                                            <p:tgtEl>
                                              <p:spTgt spid="35"/>
                                            </p:tgtEl>
                                            <p:attrNameLst>
                                              <p:attrName>ppt_x</p:attrName>
                                              <p:attrName>ppt_y</p:attrName>
                                            </p:attrNameLst>
                                          </p:cBhvr>
                                          <p:rCtr x="52" y="0"/>
                                        </p:animMotion>
                                      </p:childTnLst>
                                    </p:cTn>
                                  </p:par>
                                </p:childTnLst>
                              </p:cTn>
                            </p:par>
                            <p:par>
                              <p:cTn id="31" fill="hold">
                                <p:stCondLst>
                                  <p:cond delay="2000"/>
                                </p:stCondLst>
                                <p:childTnLst>
                                  <p:par>
                                    <p:cTn id="32" presetID="53" presetClass="entr" presetSubtype="52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anim calcmode="lin" valueType="num">
                                          <p:cBhvr>
                                            <p:cTn id="37" dur="500" fill="hold"/>
                                            <p:tgtEl>
                                              <p:spTgt spid="28"/>
                                            </p:tgtEl>
                                            <p:attrNameLst>
                                              <p:attrName>ppt_x</p:attrName>
                                            </p:attrNameLst>
                                          </p:cBhvr>
                                          <p:tavLst>
                                            <p:tav tm="0">
                                              <p:val>
                                                <p:fltVal val="0.5"/>
                                              </p:val>
                                            </p:tav>
                                            <p:tav tm="100000">
                                              <p:val>
                                                <p:strVal val="#ppt_x"/>
                                              </p:val>
                                            </p:tav>
                                          </p:tavLst>
                                        </p:anim>
                                        <p:anim calcmode="lin" valueType="num">
                                          <p:cBhvr>
                                            <p:cTn id="38" dur="500" fill="hold"/>
                                            <p:tgtEl>
                                              <p:spTgt spid="28"/>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childTnLst>
                                    </p:cTn>
                                  </p:par>
                                  <p:par>
                                    <p:cTn id="43" presetID="53" presetClass="entr" presetSubtype="16" fill="hold" grpId="1"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1000" fill="hold"/>
                                            <p:tgtEl>
                                              <p:spTgt spid="31"/>
                                            </p:tgtEl>
                                            <p:attrNameLst>
                                              <p:attrName>ppt_w</p:attrName>
                                            </p:attrNameLst>
                                          </p:cBhvr>
                                          <p:tavLst>
                                            <p:tav tm="0">
                                              <p:val>
                                                <p:fltVal val="0"/>
                                              </p:val>
                                            </p:tav>
                                            <p:tav tm="100000">
                                              <p:val>
                                                <p:strVal val="#ppt_w"/>
                                              </p:val>
                                            </p:tav>
                                          </p:tavLst>
                                        </p:anim>
                                        <p:anim calcmode="lin" valueType="num">
                                          <p:cBhvr>
                                            <p:cTn id="46" dur="1000" fill="hold"/>
                                            <p:tgtEl>
                                              <p:spTgt spid="31"/>
                                            </p:tgtEl>
                                            <p:attrNameLst>
                                              <p:attrName>ppt_h</p:attrName>
                                            </p:attrNameLst>
                                          </p:cBhvr>
                                          <p:tavLst>
                                            <p:tav tm="0">
                                              <p:val>
                                                <p:fltVal val="0"/>
                                              </p:val>
                                            </p:tav>
                                            <p:tav tm="100000">
                                              <p:val>
                                                <p:strVal val="#ppt_h"/>
                                              </p:val>
                                            </p:tav>
                                          </p:tavLst>
                                        </p:anim>
                                        <p:animEffect transition="in" filter="fade">
                                          <p:cBhvr>
                                            <p:cTn id="47" dur="1000"/>
                                            <p:tgtEl>
                                              <p:spTgt spid="31"/>
                                            </p:tgtEl>
                                          </p:cBhvr>
                                        </p:animEffect>
                                      </p:childTnLst>
                                    </p:cTn>
                                  </p:par>
                                  <p:par>
                                    <p:cTn id="48" presetID="35" presetClass="path" presetSubtype="0" accel="50000" decel="50000" fill="hold" grpId="2" nodeType="withEffect">
                                      <p:stCondLst>
                                        <p:cond delay="0"/>
                                      </p:stCondLst>
                                      <p:childTnLst>
                                        <p:animMotion origin="layout" path="M -0.000881 0.001014 L -0.105405 0.001014 " pathEditMode="relative" rAng="0" ptsTypes="AA">
                                          <p:cBhvr>
                                            <p:cTn id="49" dur="1000" spd="-100000" fill="hold"/>
                                            <p:tgtEl>
                                              <p:spTgt spid="31"/>
                                            </p:tgtEl>
                                            <p:attrNameLst>
                                              <p:attrName>ppt_x</p:attrName>
                                              <p:attrName>ppt_y</p:attrName>
                                            </p:attrNameLst>
                                          </p:cBhvr>
                                          <p:rCtr x="52" y="0"/>
                                        </p:animMotion>
                                      </p:childTnLst>
                                    </p:cTn>
                                  </p:par>
                                </p:childTnLst>
                              </p:cTn>
                            </p:par>
                            <p:par>
                              <p:cTn id="50" fill="hold">
                                <p:stCondLst>
                                  <p:cond delay="3500"/>
                                </p:stCondLst>
                                <p:childTnLst>
                                  <p:par>
                                    <p:cTn id="51" presetID="53" presetClass="entr" presetSubtype="16"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par>
                                    <p:cTn id="56" presetID="53" presetClass="entr" presetSubtype="16" fill="hold" grpId="0" nodeType="withEffect">
                                      <p:stCondLst>
                                        <p:cond delay="0"/>
                                      </p:stCondLst>
                                      <p:childTnLst>
                                        <p:set>
                                          <p:cBhvr>
                                            <p:cTn id="57" dur="1000" fill="hold">
                                              <p:stCondLst>
                                                <p:cond delay="0"/>
                                              </p:stCondLst>
                                            </p:cTn>
                                            <p:tgtEl>
                                              <p:spTgt spid="5"/>
                                            </p:tgtEl>
                                            <p:attrNameLst>
                                              <p:attrName>style.visibility</p:attrName>
                                            </p:attrNameLst>
                                          </p:cBhvr>
                                          <p:to>
                                            <p:strVal val="visible"/>
                                          </p:to>
                                        </p:set>
                                        <p:anim calcmode="lin" valueType="num">
                                          <p:cBhvr>
                                            <p:cTn id="58" dur="1000" fill="hold"/>
                                            <p:tgtEl>
                                              <p:spTgt spid="5"/>
                                            </p:tgtEl>
                                            <p:attrNameLst>
                                              <p:attrName>ppt_w</p:attrName>
                                            </p:attrNameLst>
                                          </p:cBhvr>
                                          <p:tavLst>
                                            <p:tav tm="0">
                                              <p:val>
                                                <p:fltVal val="0"/>
                                              </p:val>
                                            </p:tav>
                                            <p:tav tm="100000">
                                              <p:val>
                                                <p:strVal val="#ppt_w"/>
                                              </p:val>
                                            </p:tav>
                                          </p:tavLst>
                                        </p:anim>
                                        <p:anim calcmode="lin" valueType="num">
                                          <p:cBhvr>
                                            <p:cTn id="59" dur="1000" fill="hold"/>
                                            <p:tgtEl>
                                              <p:spTgt spid="5"/>
                                            </p:tgtEl>
                                            <p:attrNameLst>
                                              <p:attrName>ppt_h</p:attrName>
                                            </p:attrNameLst>
                                          </p:cBhvr>
                                          <p:tavLst>
                                            <p:tav tm="0">
                                              <p:val>
                                                <p:fltVal val="0"/>
                                              </p:val>
                                            </p:tav>
                                            <p:tav tm="100000">
                                              <p:val>
                                                <p:strVal val="#ppt_h"/>
                                              </p:val>
                                            </p:tav>
                                          </p:tavLst>
                                        </p:anim>
                                        <p:animEffect transition="in" filter="fade">
                                          <p:cBhvr>
                                            <p:cTn id="6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bldLvl="0" animBg="1"/>
          <p:bldP spid="31" grpId="2" bldLvl="0" animBg="1"/>
          <p:bldP spid="35" grpId="0" bldLvl="0" animBg="1"/>
          <p:bldP spid="35" grpId="1" bldLvl="0" animBg="1"/>
          <p:bldP spid="35" grpId="2" bldLvl="0" animBg="1"/>
          <p:bldP spid="36" grpId="0" bldLvl="0" animBg="1"/>
          <p:bldP spid="5" grpId="0" bldLvl="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2530514" y="29720"/>
            <a:ext cx="6908800" cy="2394427"/>
            <a:chOff x="3985" y="47"/>
            <a:chExt cx="10880" cy="3771"/>
          </a:xfrm>
        </p:grpSpPr>
        <p:grpSp>
          <p:nvGrpSpPr>
            <p:cNvPr id="18" name="组合 17"/>
            <p:cNvGrpSpPr/>
            <p:nvPr>
              <p:custDataLst>
                <p:tags r:id="rId12"/>
              </p:custDataLst>
            </p:nvPr>
          </p:nvGrpSpPr>
          <p:grpSpPr>
            <a:xfrm>
              <a:off x="3985" y="47"/>
              <a:ext cx="10880" cy="3771"/>
              <a:chOff x="2574290" y="-34925"/>
              <a:chExt cx="6908800" cy="2394427"/>
            </a:xfrm>
          </p:grpSpPr>
          <p:sp>
            <p:nvSpPr>
              <p:cNvPr id="19" name="任意多边形: 形状 18"/>
              <p:cNvSpPr/>
              <p:nvPr>
                <p:custDataLst>
                  <p:tags r:id="rId14"/>
                </p:custDataLst>
              </p:nvPr>
            </p:nvSpPr>
            <p:spPr>
              <a:xfrm>
                <a:off x="4303869" y="-34925"/>
                <a:ext cx="3584260" cy="2394427"/>
              </a:xfrm>
              <a:custGeom>
                <a:avLst/>
                <a:gdLst>
                  <a:gd name="connsiteX0" fmla="*/ 0 w 3584260"/>
                  <a:gd name="connsiteY0" fmla="*/ 0 h 2359502"/>
                  <a:gd name="connsiteX1" fmla="*/ 3584260 w 3584260"/>
                  <a:gd name="connsiteY1" fmla="*/ 0 h 2359502"/>
                  <a:gd name="connsiteX2" fmla="*/ 3584260 w 3584260"/>
                  <a:gd name="connsiteY2" fmla="*/ 2359502 h 2359502"/>
                  <a:gd name="connsiteX3" fmla="*/ 0 w 3584260"/>
                  <a:gd name="connsiteY3" fmla="*/ 2359502 h 2359502"/>
                </a:gdLst>
                <a:ahLst/>
                <a:cxnLst>
                  <a:cxn ang="0">
                    <a:pos x="connsiteX0" y="connsiteY0"/>
                  </a:cxn>
                  <a:cxn ang="0">
                    <a:pos x="connsiteX1" y="connsiteY1"/>
                  </a:cxn>
                  <a:cxn ang="0">
                    <a:pos x="connsiteX2" y="connsiteY2"/>
                  </a:cxn>
                  <a:cxn ang="0">
                    <a:pos x="connsiteX3" y="connsiteY3"/>
                  </a:cxn>
                </a:cxnLst>
                <a:rect l="l" t="t" r="r" b="b"/>
                <a:pathLst>
                  <a:path w="3584260" h="2359502">
                    <a:moveTo>
                      <a:pt x="0" y="0"/>
                    </a:moveTo>
                    <a:lnTo>
                      <a:pt x="3584260" y="0"/>
                    </a:lnTo>
                    <a:lnTo>
                      <a:pt x="3584260" y="2359502"/>
                    </a:lnTo>
                    <a:lnTo>
                      <a:pt x="0" y="2359502"/>
                    </a:lnTo>
                    <a:close/>
                  </a:path>
                </a:pathLst>
              </a:custGeom>
              <a:noFill/>
              <a:ln w="57150">
                <a:solidFill>
                  <a:srgbClr val="CC2B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5651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矩形 3"/>
              <p:cNvSpPr/>
              <p:nvPr>
                <p:custDataLst>
                  <p:tags r:id="rId15"/>
                </p:custDataLst>
              </p:nvPr>
            </p:nvSpPr>
            <p:spPr>
              <a:xfrm>
                <a:off x="2574290" y="668655"/>
                <a:ext cx="6908800" cy="10782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5651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7" name="文本框 3"/>
            <p:cNvSpPr txBox="1">
              <a:spLocks noChangeArrowheads="1"/>
            </p:cNvSpPr>
            <p:nvPr>
              <p:custDataLst>
                <p:tags r:id="rId13"/>
              </p:custDataLst>
            </p:nvPr>
          </p:nvSpPr>
          <p:spPr bwMode="auto">
            <a:xfrm>
              <a:off x="6651" y="1178"/>
              <a:ext cx="5781" cy="1628"/>
            </a:xfrm>
            <a:prstGeom prst="rect">
              <a:avLst/>
            </a:prstGeom>
            <a:noFill/>
            <a:ln>
              <a:noFill/>
            </a:ln>
          </p:spPr>
          <p:txBody>
            <a:bodyPr wrap="square" lIns="91440" tIns="45720" rIns="91440" bIns="45720" anchor="ctr" anchorCtr="0">
              <a:norm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marL="0" marR="0" lvl="0" indent="0" algn="ctr" defTabSz="914400" rtl="0" eaLnBrk="1" fontAlgn="auto" latinLnBrk="0" hangingPunct="1">
                <a:lnSpc>
                  <a:spcPct val="120000"/>
                </a:lnSpc>
                <a:spcBef>
                  <a:spcPts val="0"/>
                </a:spcBef>
                <a:spcAft>
                  <a:spcPts val="0"/>
                </a:spcAft>
                <a:buSzPct val="100000"/>
                <a:buFontTx/>
                <a:buNone/>
                <a:defRPr/>
              </a:pPr>
              <a:r>
                <a:rPr kumimoji="0" lang="en-US" altLang="zh-CN" sz="3600" b="1" i="0" kern="1200" cap="none" spc="300" normalizeH="0" noProof="0" dirty="0">
                  <a:ln>
                    <a:noFill/>
                  </a:ln>
                  <a:solidFill>
                    <a:srgbClr val="FBE1DE"/>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3600" b="1" i="0" kern="1200" cap="none" spc="300" normalizeH="0" noProof="0" dirty="0">
                  <a:ln>
                    <a:noFill/>
                  </a:ln>
                  <a:solidFill>
                    <a:srgbClr val="FBE1DE"/>
                  </a:solidFill>
                  <a:effectLst/>
                  <a:latin typeface="微软雅黑" panose="020B0503020204020204" pitchFamily="34" charset="-122"/>
                  <a:ea typeface="微软雅黑" panose="020B0503020204020204" pitchFamily="34" charset="-122"/>
                  <a:cs typeface="微软雅黑" panose="020B0503020204020204" pitchFamily="34" charset="-122"/>
                </a:rPr>
                <a:t>新</a:t>
              </a:r>
              <a:r>
                <a:rPr kumimoji="0" lang="en-US" altLang="zh-CN" sz="3600" b="1" i="0" kern="1200" cap="none" spc="300" normalizeH="0" noProof="0" dirty="0">
                  <a:ln>
                    <a:noFill/>
                  </a:ln>
                  <a:solidFill>
                    <a:srgbClr val="FBE1DE"/>
                  </a:solidFill>
                  <a:effectLst/>
                  <a:latin typeface="微软雅黑" panose="020B0503020204020204" pitchFamily="34" charset="-122"/>
                  <a:ea typeface="微软雅黑" panose="020B0503020204020204" pitchFamily="34" charset="-122"/>
                  <a:cs typeface="微软雅黑" panose="020B0503020204020204" pitchFamily="34" charset="-122"/>
                </a:rPr>
                <a:t>四大发明”</a:t>
              </a:r>
            </a:p>
          </p:txBody>
        </p:sp>
      </p:grpSp>
      <p:grpSp>
        <p:nvGrpSpPr>
          <p:cNvPr id="21" name="组合 20"/>
          <p:cNvGrpSpPr/>
          <p:nvPr/>
        </p:nvGrpSpPr>
        <p:grpSpPr>
          <a:xfrm>
            <a:off x="9693275" y="2447925"/>
            <a:ext cx="1884045" cy="2804995"/>
            <a:chOff x="13832" y="6730"/>
            <a:chExt cx="4527" cy="4096"/>
          </a:xfrm>
        </p:grpSpPr>
        <p:sp>
          <p:nvSpPr>
            <p:cNvPr id="3" name="圆角矩形 2"/>
            <p:cNvSpPr/>
            <p:nvPr>
              <p:custDataLst>
                <p:tags r:id="rId10"/>
              </p:custDataLst>
            </p:nvPr>
          </p:nvSpPr>
          <p:spPr>
            <a:xfrm>
              <a:off x="13832" y="6730"/>
              <a:ext cx="4527" cy="4050"/>
            </a:xfrm>
            <a:prstGeom prst="roundRect">
              <a:avLst>
                <a:gd name="adj" fmla="val 3389"/>
              </a:avLst>
            </a:prstGeom>
            <a:solidFill>
              <a:srgbClr val="BA4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pic>
          <p:nvPicPr>
            <p:cNvPr id="5" name="图片 4"/>
            <p:cNvPicPr>
              <a:picLocks noChangeAspect="1"/>
            </p:cNvPicPr>
            <p:nvPr>
              <p:custDataLst>
                <p:tags r:id="rId11"/>
              </p:custDataLst>
            </p:nvPr>
          </p:nvPicPr>
          <p:blipFill rotWithShape="1">
            <a:blip r:embed="rId18"/>
            <a:srcRect l="18867" r="18867"/>
            <a:stretch>
              <a:fillRect/>
            </a:stretch>
          </p:blipFill>
          <p:spPr>
            <a:xfrm>
              <a:off x="13832" y="6952"/>
              <a:ext cx="4527" cy="3874"/>
            </a:xfrm>
            <a:prstGeom prst="rect">
              <a:avLst/>
            </a:prstGeom>
          </p:spPr>
        </p:pic>
      </p:grpSp>
      <p:grpSp>
        <p:nvGrpSpPr>
          <p:cNvPr id="2" name="组合 1"/>
          <p:cNvGrpSpPr/>
          <p:nvPr/>
        </p:nvGrpSpPr>
        <p:grpSpPr>
          <a:xfrm>
            <a:off x="575310" y="2599690"/>
            <a:ext cx="1889125" cy="2845435"/>
            <a:chOff x="841" y="6730"/>
            <a:chExt cx="3717" cy="4050"/>
          </a:xfrm>
        </p:grpSpPr>
        <p:sp>
          <p:nvSpPr>
            <p:cNvPr id="9" name="圆角矩形 8"/>
            <p:cNvSpPr/>
            <p:nvPr>
              <p:custDataLst>
                <p:tags r:id="rId8"/>
              </p:custDataLst>
            </p:nvPr>
          </p:nvSpPr>
          <p:spPr>
            <a:xfrm>
              <a:off x="841" y="6730"/>
              <a:ext cx="3717" cy="4050"/>
            </a:xfrm>
            <a:prstGeom prst="roundRect">
              <a:avLst>
                <a:gd name="adj" fmla="val 3389"/>
              </a:avLst>
            </a:prstGeom>
            <a:solidFill>
              <a:srgbClr val="BA4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pic>
          <p:nvPicPr>
            <p:cNvPr id="6" name="图片 5"/>
            <p:cNvPicPr>
              <a:picLocks noChangeAspect="1"/>
            </p:cNvPicPr>
            <p:nvPr>
              <p:custDataLst>
                <p:tags r:id="rId9"/>
              </p:custDataLst>
            </p:nvPr>
          </p:nvPicPr>
          <p:blipFill rotWithShape="1">
            <a:blip r:embed="rId19"/>
            <a:srcRect l="22777" r="22777"/>
            <a:stretch>
              <a:fillRect/>
            </a:stretch>
          </p:blipFill>
          <p:spPr>
            <a:xfrm>
              <a:off x="843" y="6914"/>
              <a:ext cx="3715" cy="3866"/>
            </a:xfrm>
            <a:prstGeom prst="rect">
              <a:avLst/>
            </a:prstGeom>
          </p:spPr>
        </p:pic>
      </p:grpSp>
      <p:grpSp>
        <p:nvGrpSpPr>
          <p:cNvPr id="14" name="组合 13"/>
          <p:cNvGrpSpPr/>
          <p:nvPr/>
        </p:nvGrpSpPr>
        <p:grpSpPr>
          <a:xfrm>
            <a:off x="3398520" y="1796907"/>
            <a:ext cx="1939925" cy="3011313"/>
            <a:chOff x="3338" y="6088"/>
            <a:chExt cx="4528" cy="4742"/>
          </a:xfrm>
        </p:grpSpPr>
        <p:sp>
          <p:nvSpPr>
            <p:cNvPr id="10" name="圆角矩形 9"/>
            <p:cNvSpPr/>
            <p:nvPr>
              <p:custDataLst>
                <p:tags r:id="rId6"/>
              </p:custDataLst>
            </p:nvPr>
          </p:nvSpPr>
          <p:spPr>
            <a:xfrm>
              <a:off x="3338" y="6088"/>
              <a:ext cx="4527" cy="4693"/>
            </a:xfrm>
            <a:prstGeom prst="roundRect">
              <a:avLst>
                <a:gd name="adj" fmla="val 3389"/>
              </a:avLst>
            </a:prstGeom>
            <a:solidFill>
              <a:srgbClr val="BA4412"/>
            </a:solidFill>
            <a:ln>
              <a:noFill/>
            </a:ln>
            <a:effectLst>
              <a:outerShdw blurRad="88900" dist="38100" dir="942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pic>
          <p:nvPicPr>
            <p:cNvPr id="8" name="图片 7"/>
            <p:cNvPicPr>
              <a:picLocks noChangeAspect="1"/>
            </p:cNvPicPr>
            <p:nvPr>
              <p:custDataLst>
                <p:tags r:id="rId7"/>
              </p:custDataLst>
            </p:nvPr>
          </p:nvPicPr>
          <p:blipFill rotWithShape="1">
            <a:blip r:embed="rId20"/>
            <a:srcRect l="9993" r="9993"/>
            <a:stretch>
              <a:fillRect/>
            </a:stretch>
          </p:blipFill>
          <p:spPr>
            <a:xfrm>
              <a:off x="3360" y="6322"/>
              <a:ext cx="4506" cy="4508"/>
            </a:xfrm>
            <a:prstGeom prst="rect">
              <a:avLst/>
            </a:prstGeom>
          </p:spPr>
        </p:pic>
      </p:grpSp>
      <p:grpSp>
        <p:nvGrpSpPr>
          <p:cNvPr id="20" name="组合 19"/>
          <p:cNvGrpSpPr/>
          <p:nvPr/>
        </p:nvGrpSpPr>
        <p:grpSpPr>
          <a:xfrm>
            <a:off x="6815455" y="1812290"/>
            <a:ext cx="1777365" cy="2708275"/>
            <a:chOff x="10791" y="5712"/>
            <a:chExt cx="4799" cy="5189"/>
          </a:xfrm>
        </p:grpSpPr>
        <p:sp>
          <p:nvSpPr>
            <p:cNvPr id="15" name="圆角矩形 14"/>
            <p:cNvSpPr/>
            <p:nvPr>
              <p:custDataLst>
                <p:tags r:id="rId4"/>
              </p:custDataLst>
            </p:nvPr>
          </p:nvSpPr>
          <p:spPr>
            <a:xfrm>
              <a:off x="10791" y="5712"/>
              <a:ext cx="4799" cy="5069"/>
            </a:xfrm>
            <a:prstGeom prst="roundRect">
              <a:avLst>
                <a:gd name="adj" fmla="val 3389"/>
              </a:avLst>
            </a:prstGeom>
            <a:solidFill>
              <a:srgbClr val="BA4412"/>
            </a:solidFill>
            <a:ln>
              <a:noFill/>
            </a:ln>
            <a:effectLst>
              <a:outerShdw blurRad="889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pic>
          <p:nvPicPr>
            <p:cNvPr id="16" name="图片 15"/>
            <p:cNvPicPr>
              <a:picLocks noChangeAspect="1"/>
            </p:cNvPicPr>
            <p:nvPr>
              <p:custDataLst>
                <p:tags r:id="rId5"/>
              </p:custDataLst>
            </p:nvPr>
          </p:nvPicPr>
          <p:blipFill rotWithShape="1">
            <a:blip r:embed="rId21"/>
            <a:srcRect l="18534" r="18534"/>
            <a:stretch>
              <a:fillRect/>
            </a:stretch>
          </p:blipFill>
          <p:spPr>
            <a:xfrm>
              <a:off x="10791" y="6033"/>
              <a:ext cx="4799" cy="4868"/>
            </a:xfrm>
            <a:prstGeom prst="rect">
              <a:avLst/>
            </a:prstGeom>
          </p:spPr>
        </p:pic>
      </p:grpSp>
      <p:grpSp>
        <p:nvGrpSpPr>
          <p:cNvPr id="40" name="组合 39"/>
          <p:cNvGrpSpPr/>
          <p:nvPr/>
        </p:nvGrpSpPr>
        <p:grpSpPr>
          <a:xfrm>
            <a:off x="4416425" y="2657475"/>
            <a:ext cx="3613150" cy="3618865"/>
            <a:chOff x="6929" y="3873"/>
            <a:chExt cx="5690" cy="5699"/>
          </a:xfrm>
        </p:grpSpPr>
        <p:sp>
          <p:nvSpPr>
            <p:cNvPr id="23" name="圆角矩形 22"/>
            <p:cNvSpPr/>
            <p:nvPr>
              <p:custDataLst>
                <p:tags r:id="rId3"/>
              </p:custDataLst>
            </p:nvPr>
          </p:nvSpPr>
          <p:spPr>
            <a:xfrm>
              <a:off x="6929" y="3873"/>
              <a:ext cx="5690" cy="5699"/>
            </a:xfrm>
            <a:prstGeom prst="roundRect">
              <a:avLst>
                <a:gd name="adj" fmla="val 3389"/>
              </a:avLst>
            </a:prstGeom>
            <a:solidFill>
              <a:srgbClr val="BA4412"/>
            </a:solidFill>
            <a:ln>
              <a:noFill/>
            </a:ln>
            <a:effectLst>
              <a:outerShdw blurRad="88900" dist="38100" dir="1068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pic>
          <p:nvPicPr>
            <p:cNvPr id="39" name="图片 38"/>
            <p:cNvPicPr>
              <a:picLocks noChangeAspect="1"/>
            </p:cNvPicPr>
            <p:nvPr/>
          </p:nvPicPr>
          <p:blipFill>
            <a:blip r:embed="rId22"/>
            <a:stretch>
              <a:fillRect/>
            </a:stretch>
          </p:blipFill>
          <p:spPr>
            <a:xfrm>
              <a:off x="6929" y="4119"/>
              <a:ext cx="5690" cy="5440"/>
            </a:xfrm>
            <a:prstGeom prst="rect">
              <a:avLst/>
            </a:prstGeom>
          </p:spPr>
        </p:pic>
      </p:grpSp>
      <p:pic>
        <p:nvPicPr>
          <p:cNvPr id="11" name="图片 10"/>
          <p:cNvPicPr>
            <a:picLocks noChangeAspect="1"/>
          </p:cNvPicPr>
          <p:nvPr userDrawn="1">
            <p:custDataLst>
              <p:tags r:id="rId2"/>
            </p:custDataLst>
          </p:nvPr>
        </p:nvPicPr>
        <p:blipFill rotWithShape="1">
          <a:blip r:embed="rId23" cstate="print">
            <a:extLst>
              <a:ext uri="{28A0092B-C50C-407E-A947-70E740481C1C}">
                <a14:useLocalDpi xmlns:a14="http://schemas.microsoft.com/office/drawing/2010/main" val="0"/>
              </a:ext>
            </a:extLst>
          </a:blip>
          <a:srcRect/>
          <a:stretch>
            <a:fillRect/>
          </a:stretch>
        </p:blipFill>
        <p:spPr>
          <a:xfrm flipH="1">
            <a:off x="10293350" y="384810"/>
            <a:ext cx="1678305" cy="1379855"/>
          </a:xfrm>
          <a:prstGeom prst="rect">
            <a:avLst/>
          </a:prstGeom>
        </p:spPr>
      </p:pic>
      <p:pic>
        <p:nvPicPr>
          <p:cNvPr id="12" name="图片 1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21240000">
            <a:off x="52705" y="427990"/>
            <a:ext cx="2200910" cy="1352550"/>
          </a:xfrm>
          <a:prstGeom prst="rect">
            <a:avLst/>
          </a:prstGeom>
        </p:spPr>
      </p:pic>
    </p:spTree>
    <p:custDataLst>
      <p:tags r:id="rId1"/>
    </p:custDataLst>
    <p:extLst>
      <p:ext uri="{BB962C8B-B14F-4D97-AF65-F5344CB8AC3E}">
        <p14:creationId xmlns:p14="http://schemas.microsoft.com/office/powerpoint/2010/main" val="3753269913"/>
      </p:ext>
    </p:extLst>
  </p:cSld>
  <p:clrMapOvr>
    <a:masterClrMapping/>
  </p:clrMapOvr>
  <mc:AlternateContent xmlns:mc="http://schemas.openxmlformats.org/markup-compatibility/2006" xmlns:p14="http://schemas.microsoft.com/office/powerpoint/2010/main">
    <mc:Choice Requires="p14">
      <p:transition spd="slow"/>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Effect transition="in" filter="fade">
                                      <p:cBhvr>
                                        <p:cTn id="31" dur="500"/>
                                        <p:tgtEl>
                                          <p:spTgt spid="40"/>
                                        </p:tgtEl>
                                      </p:cBhvr>
                                    </p:animEffect>
                                  </p:childTnLst>
                                </p:cTn>
                              </p:par>
                              <p:par>
                                <p:cTn id="32" presetID="0" presetClass="path" presetSubtype="0" accel="50000" decel="50000" fill="hold" nodeType="withEffect">
                                  <p:stCondLst>
                                    <p:cond delay="0"/>
                                  </p:stCondLst>
                                  <p:childTnLst>
                                    <p:animMotion origin="layout" path="M 0.000104 -0.076944 L 0.001510 0.157500 " pathEditMode="relative" rAng="0" ptsTypes="">
                                      <p:cBhvr>
                                        <p:cTn id="33" dur="500" fill="hold"/>
                                        <p:tgtEl>
                                          <p:spTgt spid="2"/>
                                        </p:tgtEl>
                                        <p:attrNameLst>
                                          <p:attrName>ppt_x</p:attrName>
                                          <p:attrName>ppt_y</p:attrName>
                                        </p:attrNameLst>
                                      </p:cBhvr>
                                      <p:rCtr x="1" y="117"/>
                                    </p:animMotion>
                                  </p:childTnLst>
                                </p:cTn>
                              </p:par>
                              <p:par>
                                <p:cTn id="34" presetID="0" presetClass="path" presetSubtype="0" accel="50000" decel="50000" fill="hold" nodeType="withEffect">
                                  <p:stCondLst>
                                    <p:cond delay="0"/>
                                  </p:stCondLst>
                                  <p:childTnLst>
                                    <p:animMotion origin="layout" path="M 0.005417 -0.013151 L 0.008177 0.194534 " pathEditMode="relative" rAng="0" ptsTypes="">
                                      <p:cBhvr>
                                        <p:cTn id="35" dur="500" fill="hold"/>
                                        <p:tgtEl>
                                          <p:spTgt spid="21"/>
                                        </p:tgtEl>
                                        <p:attrNameLst>
                                          <p:attrName>ppt_x</p:attrName>
                                          <p:attrName>ppt_y</p:attrName>
                                        </p:attrNameLst>
                                      </p:cBhvr>
                                      <p:rCtr x="1" y="104"/>
                                    </p:animMotion>
                                  </p:childTnLst>
                                </p:cTn>
                              </p:par>
                              <p:par>
                                <p:cTn id="36" presetID="0" presetClass="path" presetSubtype="0" accel="50000" decel="50000" fill="hold" nodeType="withEffect">
                                  <p:stCondLst>
                                    <p:cond delay="0"/>
                                  </p:stCondLst>
                                  <p:childTnLst>
                                    <p:animMotion origin="layout" path="M -0.078802 0.000000 L -0.078802 0.222222 " pathEditMode="relative" rAng="0" ptsTypes="">
                                      <p:cBhvr>
                                        <p:cTn id="37" dur="500" fill="hold"/>
                                        <p:tgtEl>
                                          <p:spTgt spid="14"/>
                                        </p:tgtEl>
                                        <p:attrNameLst>
                                          <p:attrName>ppt_x</p:attrName>
                                          <p:attrName>ppt_y</p:attrName>
                                        </p:attrNameLst>
                                      </p:cBhvr>
                                      <p:rCtr x="0" y="111"/>
                                    </p:animMotion>
                                  </p:childTnLst>
                                </p:cTn>
                              </p:par>
                              <p:par>
                                <p:cTn id="38" presetID="0" presetClass="path" presetSubtype="0" accel="50000" decel="50000" fill="hold" nodeType="withEffect">
                                  <p:stCondLst>
                                    <p:cond delay="0"/>
                                  </p:stCondLst>
                                  <p:childTnLst>
                                    <p:animMotion origin="layout" path="M 0.100997 0.027593 L 0.101101 0.231667 " pathEditMode="relative" rAng="0" ptsTypes="">
                                      <p:cBhvr>
                                        <p:cTn id="39" dur="500" fill="hold"/>
                                        <p:tgtEl>
                                          <p:spTgt spid="20"/>
                                        </p:tgtEl>
                                        <p:attrNameLst>
                                          <p:attrName>ppt_x</p:attrName>
                                          <p:attrName>ppt_y</p:attrName>
                                        </p:attrNameLst>
                                      </p:cBhvr>
                                      <p:rCtr x="0" y="102"/>
                                    </p:animMotion>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16" presetClass="entr" presetSubtype="21"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22" presetClass="entr" presetSubtype="4"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 y="3680749"/>
            <a:ext cx="9540051" cy="318882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195" y="3910154"/>
            <a:ext cx="4370549" cy="331388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9078" y="4513599"/>
            <a:ext cx="4370549" cy="3313886"/>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9352" y="5891514"/>
            <a:ext cx="10058400" cy="970769"/>
          </a:xfrm>
          <a:prstGeom prst="rect">
            <a:avLst/>
          </a:prstGeom>
        </p:spPr>
      </p:pic>
      <p:sp>
        <p:nvSpPr>
          <p:cNvPr id="10" name="矩形 9"/>
          <p:cNvSpPr/>
          <p:nvPr/>
        </p:nvSpPr>
        <p:spPr>
          <a:xfrm>
            <a:off x="905510" y="3157220"/>
            <a:ext cx="8820785" cy="120078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4800" b="1" kern="0" dirty="0">
                <a:ea typeface="微软雅黑" panose="020B0503020204020204" pitchFamily="34" charset="-122"/>
                <a:sym typeface="+mn-ea"/>
              </a:rPr>
              <a:t>雄狮觉醒</a:t>
            </a:r>
          </a:p>
          <a:p>
            <a:pPr algn="ctr" defTabSz="1217930"/>
            <a:r>
              <a:rPr lang="zh-CN" altLang="en-US" sz="4800" b="1" kern="0" dirty="0">
                <a:ea typeface="微软雅黑" panose="020B0503020204020204" pitchFamily="34" charset="-122"/>
                <a:sym typeface="+mn-ea"/>
              </a:rPr>
              <a:t>                 锋芒初露</a:t>
            </a:r>
            <a:endParaRPr lang="zh-CN" altLang="en-US" sz="4800" b="1" kern="0" dirty="0">
              <a:solidFill>
                <a:srgbClr val="D6000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9430" y="3810"/>
            <a:ext cx="2782570" cy="1744345"/>
          </a:xfrm>
          <a:prstGeom prst="rect">
            <a:avLst/>
          </a:prstGeom>
        </p:spPr>
      </p:pic>
      <p:sp>
        <p:nvSpPr>
          <p:cNvPr id="2" name="椭圆 1"/>
          <p:cNvSpPr/>
          <p:nvPr/>
        </p:nvSpPr>
        <p:spPr>
          <a:xfrm>
            <a:off x="5723681" y="1507234"/>
            <a:ext cx="1064871" cy="10532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0"/>
          <p:cNvSpPr txBox="1"/>
          <p:nvPr/>
        </p:nvSpPr>
        <p:spPr>
          <a:xfrm>
            <a:off x="6040160" y="1748316"/>
            <a:ext cx="474490" cy="553998"/>
          </a:xfrm>
          <a:prstGeom prst="rect">
            <a:avLst/>
          </a:prstGeom>
          <a:noFill/>
        </p:spPr>
        <p:txBody>
          <a:bodyPr wrap="none" lIns="0" tIns="0" rIns="0" bIns="0" rtlCol="0">
            <a:spAutoFit/>
          </a:bodyPr>
          <a:lstStyle/>
          <a:p>
            <a:pPr algn="ctr" defTabSz="1217930">
              <a:defRPr/>
            </a:pPr>
            <a:r>
              <a:rPr lang="en-US" altLang="zh-CN" sz="3600" b="1" kern="0" dirty="0">
                <a:solidFill>
                  <a:srgbClr val="FFFFFF"/>
                </a:solidFill>
                <a:latin typeface="+mj-ea"/>
                <a:ea typeface="+mj-ea"/>
              </a:rPr>
              <a:t>01</a:t>
            </a:r>
            <a:endParaRPr lang="zh-CN" altLang="en-US" sz="3600" b="1" kern="0" dirty="0">
              <a:solidFill>
                <a:srgbClr val="FFFFFF"/>
              </a:solidFill>
              <a:latin typeface="+mj-ea"/>
              <a:ea typeface="+mj-ea"/>
            </a:endParaRPr>
          </a:p>
        </p:txBody>
      </p:sp>
    </p:spTree>
    <p:extLst>
      <p:ext uri="{BB962C8B-B14F-4D97-AF65-F5344CB8AC3E}">
        <p14:creationId xmlns:p14="http://schemas.microsoft.com/office/powerpoint/2010/main" val="3916064560"/>
      </p:ext>
    </p:extLst>
  </p:cSld>
  <p:clrMapOvr>
    <a:masterClrMapping/>
  </p:clrMapOvr>
  <mc:AlternateContent xmlns:mc="http://schemas.openxmlformats.org/markup-compatibility/2006" xmlns:p14="http://schemas.microsoft.com/office/powerpoint/2010/main">
    <mc:Choice Requires="p14">
      <p:transition spd="slow" p14:dur="1500">
        <p:strips dir="ld"/>
      </p:transition>
    </mc:Choice>
    <mc:Fallback xmlns="">
      <p:transition spd="slow">
        <p:strips dir="l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442200" y="532765"/>
            <a:ext cx="3919855" cy="1587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789045" y="307975"/>
            <a:ext cx="3744595" cy="53149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科技兴国  </a:t>
            </a:r>
          </a:p>
          <a:p>
            <a:pPr algn="ctr" defTabSz="1217930"/>
            <a:r>
              <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                  时代强音</a:t>
            </a:r>
          </a:p>
        </p:txBody>
      </p:sp>
      <p:grpSp>
        <p:nvGrpSpPr>
          <p:cNvPr id="10" name="组合 9"/>
          <p:cNvGrpSpPr/>
          <p:nvPr userDrawn="1">
            <p:custDataLst>
              <p:tags r:id="rId1"/>
            </p:custDataLst>
          </p:nvPr>
        </p:nvGrpSpPr>
        <p:grpSpPr>
          <a:xfrm>
            <a:off x="0" y="-20955"/>
            <a:ext cx="12201525" cy="1811747"/>
            <a:chOff x="-9525" y="-20955"/>
            <a:chExt cx="12201525" cy="1811747"/>
          </a:xfrm>
        </p:grpSpPr>
        <p:pic>
          <p:nvPicPr>
            <p:cNvPr id="9" name="图片 8"/>
            <p:cNvPicPr>
              <a:picLocks noChangeAspect="1"/>
            </p:cNvPicPr>
            <p:nvPr userDrawn="1">
              <p:custDataLst>
                <p:tags r:id="rId4"/>
              </p:custDataLst>
            </p:nvPr>
          </p:nvPicPr>
          <p:blipFill rotWithShape="1">
            <a:blip r:embed="rId8" cstate="email"/>
            <a:srcRect/>
            <a:stretch>
              <a:fillRect/>
            </a:stretch>
          </p:blipFill>
          <p:spPr>
            <a:xfrm flipH="1">
              <a:off x="-9525" y="-13970"/>
              <a:ext cx="4412146" cy="1804762"/>
            </a:xfrm>
            <a:prstGeom prst="rect">
              <a:avLst/>
            </a:prstGeom>
          </p:spPr>
        </p:pic>
        <p:pic>
          <p:nvPicPr>
            <p:cNvPr id="7" name="图片 6"/>
            <p:cNvPicPr>
              <a:picLocks noChangeAspect="1"/>
            </p:cNvPicPr>
            <p:nvPr userDrawn="1">
              <p:custDataLst>
                <p:tags r:id="rId5"/>
              </p:custDataLst>
            </p:nvPr>
          </p:nvPicPr>
          <p:blipFill rotWithShape="1">
            <a:blip r:embed="rId9" cstate="print">
              <a:extLst>
                <a:ext uri="{28A0092B-C50C-407E-A947-70E740481C1C}">
                  <a14:useLocalDpi xmlns:a14="http://schemas.microsoft.com/office/drawing/2010/main" val="0"/>
                </a:ext>
              </a:extLst>
            </a:blip>
            <a:srcRect/>
            <a:stretch>
              <a:fillRect/>
            </a:stretch>
          </p:blipFill>
          <p:spPr>
            <a:xfrm flipH="1">
              <a:off x="10922195" y="-20955"/>
              <a:ext cx="1269805" cy="1044205"/>
            </a:xfrm>
            <a:prstGeom prst="rect">
              <a:avLst/>
            </a:prstGeom>
          </p:spPr>
        </p:pic>
      </p:grpSp>
      <p:pic>
        <p:nvPicPr>
          <p:cNvPr id="6" name="图片 5"/>
          <p:cNvPicPr>
            <a:picLocks noChangeAspect="1"/>
          </p:cNvPicPr>
          <p:nvPr>
            <p:custDataLst>
              <p:tags r:id="rId2"/>
            </p:custDataLst>
          </p:nvPr>
        </p:nvPicPr>
        <p:blipFill rotWithShape="1">
          <a:blip r:embed="rId10"/>
          <a:srcRect l="1252" r="1252"/>
          <a:stretch>
            <a:fillRect/>
          </a:stretch>
        </p:blipFill>
        <p:spPr>
          <a:xfrm>
            <a:off x="411480" y="2713376"/>
            <a:ext cx="4258051" cy="3230270"/>
          </a:xfrm>
          <a:custGeom>
            <a:avLst/>
            <a:gdLst/>
            <a:ahLst/>
            <a:cxnLst>
              <a:cxn ang="3">
                <a:pos x="hc" y="t"/>
              </a:cxn>
              <a:cxn ang="cd2">
                <a:pos x="l" y="vc"/>
              </a:cxn>
              <a:cxn ang="cd4">
                <a:pos x="hc" y="b"/>
              </a:cxn>
              <a:cxn ang="0">
                <a:pos x="r" y="vc"/>
              </a:cxn>
            </a:cxnLst>
            <a:rect l="l" t="t" r="r" b="b"/>
            <a:pathLst>
              <a:path w="6960" h="5280">
                <a:moveTo>
                  <a:pt x="0" y="0"/>
                </a:moveTo>
                <a:lnTo>
                  <a:pt x="6960" y="0"/>
                </a:lnTo>
                <a:lnTo>
                  <a:pt x="6960" y="5280"/>
                </a:lnTo>
                <a:lnTo>
                  <a:pt x="0" y="5280"/>
                </a:lnTo>
                <a:lnTo>
                  <a:pt x="0" y="0"/>
                </a:lnTo>
                <a:close/>
              </a:path>
            </a:pathLst>
          </a:custGeom>
        </p:spPr>
      </p:pic>
      <p:cxnSp>
        <p:nvCxnSpPr>
          <p:cNvPr id="2" name="直接连接符 1"/>
          <p:cNvCxnSpPr/>
          <p:nvPr/>
        </p:nvCxnSpPr>
        <p:spPr>
          <a:xfrm>
            <a:off x="1576705" y="548640"/>
            <a:ext cx="3257550" cy="1651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595120" y="1190625"/>
            <a:ext cx="10400665" cy="1814830"/>
          </a:xfrm>
          <a:prstGeom prst="rect">
            <a:avLst/>
          </a:prstGeom>
          <a:noFill/>
        </p:spPr>
        <p:txBody>
          <a:bodyPr wrap="square" rtlCol="0">
            <a:spAutoFit/>
          </a:bodyPr>
          <a:lstStyle/>
          <a:p>
            <a:pPr marL="457200" indent="-457200" algn="l">
              <a:lnSpc>
                <a:spcPct val="150000"/>
              </a:lnSpc>
              <a:buFont typeface="Wingdings" panose="05000000000000000000" charset="0"/>
              <a:buChar char="Ø"/>
            </a:pPr>
            <a:r>
              <a:rPr lang="en-US" altLang="zh-CN" sz="2800" b="1" spc="200" dirty="0">
                <a:ln w="3175">
                  <a:noFill/>
                  <a:prstDash val="dash"/>
                </a:ln>
                <a:solidFill>
                  <a:schemeClr val="tx1"/>
                </a:solidFill>
                <a:latin typeface="华文新魏" panose="02010800040101010101" charset="-122"/>
                <a:ea typeface="华文新魏" panose="02010800040101010101" charset="-122"/>
                <a:cs typeface="华文新魏" panose="02010800040101010101" charset="-122"/>
                <a:sym typeface="+mn-ea"/>
              </a:rPr>
              <a:t>“最艰巨的任务，就是怎么使用好这个科学的利器，使得它回馈国家、回馈公众。”</a:t>
            </a:r>
          </a:p>
          <a:p>
            <a:endParaRPr lang="en-US" altLang="zh-CN" sz="2800" b="1" spc="200" dirty="0">
              <a:ln w="3175">
                <a:noFill/>
                <a:prstDash val="dash"/>
              </a:ln>
              <a:solidFill>
                <a:schemeClr val="tx1"/>
              </a:solidFill>
              <a:latin typeface="华文新魏" panose="02010800040101010101" charset="-122"/>
              <a:ea typeface="华文新魏" panose="02010800040101010101" charset="-122"/>
              <a:cs typeface="华文新魏" panose="02010800040101010101" charset="-122"/>
              <a:sym typeface="+mn-ea"/>
            </a:endParaRPr>
          </a:p>
        </p:txBody>
      </p:sp>
      <p:sp>
        <p:nvSpPr>
          <p:cNvPr id="5" name="文本框 4"/>
          <p:cNvSpPr txBox="1"/>
          <p:nvPr/>
        </p:nvSpPr>
        <p:spPr>
          <a:xfrm>
            <a:off x="4544695" y="2551430"/>
            <a:ext cx="6997065" cy="1050290"/>
          </a:xfrm>
          <a:prstGeom prst="rect">
            <a:avLst/>
          </a:prstGeom>
          <a:noFill/>
        </p:spPr>
        <p:txBody>
          <a:bodyPr wrap="square" rtlCol="0">
            <a:spAutoFit/>
          </a:bodyPr>
          <a:lstStyle/>
          <a:p>
            <a:pPr marL="628650" lvl="1" indent="-342900" algn="l">
              <a:lnSpc>
                <a:spcPct val="130000"/>
              </a:lnSpc>
              <a:spcBef>
                <a:spcPts val="0"/>
              </a:spcBef>
              <a:spcAft>
                <a:spcPts val="800"/>
              </a:spcAft>
              <a:buSzPct val="100000"/>
              <a:buFont typeface="Wingdings" panose="05000000000000000000" charset="0"/>
              <a:buChar char="Ø"/>
            </a:pPr>
            <a:r>
              <a:rPr lang="zh-CN" altLang="en-US" sz="2400" b="1" spc="200" dirty="0">
                <a:ln w="3175">
                  <a:noFill/>
                  <a:prstDash val="dash"/>
                </a:ln>
                <a:solidFill>
                  <a:schemeClr val="tx1"/>
                </a:solidFill>
                <a:latin typeface="华文新魏" panose="02010800040101010101" charset="-122"/>
                <a:ea typeface="华文新魏" panose="02010800040101010101" charset="-122"/>
                <a:cs typeface="隶书" panose="02010509060101010101" pitchFamily="49" charset="-122"/>
                <a:sym typeface="+mn-ea"/>
              </a:rPr>
              <a:t>结合中国近年来所取得的科技成就及教材知识，谈一谈你对这句话的理解。</a:t>
            </a:r>
          </a:p>
        </p:txBody>
      </p:sp>
      <p:sp>
        <p:nvSpPr>
          <p:cNvPr id="13" name="文本框 12"/>
          <p:cNvSpPr txBox="1"/>
          <p:nvPr/>
        </p:nvSpPr>
        <p:spPr>
          <a:xfrm>
            <a:off x="4067175" y="3764915"/>
            <a:ext cx="7821295" cy="2533015"/>
          </a:xfrm>
          <a:prstGeom prst="rect">
            <a:avLst/>
          </a:prstGeom>
          <a:noFill/>
        </p:spPr>
        <p:txBody>
          <a:bodyPr wrap="square" rtlCol="0">
            <a:spAutoFit/>
          </a:bodyPr>
          <a:lstStyle/>
          <a:p>
            <a:pPr marL="1130300" lvl="3" indent="-342900" algn="l" fontAlgn="ctr">
              <a:lnSpc>
                <a:spcPct val="100000"/>
              </a:lnSpc>
              <a:spcBef>
                <a:spcPts val="0"/>
              </a:spcBef>
              <a:spcAft>
                <a:spcPts val="0"/>
              </a:spcAft>
              <a:buSzPct val="100000"/>
              <a:buFont typeface="Arial" panose="020B0604020202020204" pitchFamily="34" charset="0"/>
              <a:buChar char="•"/>
            </a:pPr>
            <a:r>
              <a:rPr lang="zh-CN" altLang="en-US" sz="2000" b="1" spc="200">
                <a:ln w="3175">
                  <a:noFill/>
                  <a:prstDash val="dash"/>
                </a:ln>
                <a:solidFill>
                  <a:schemeClr val="tx1"/>
                </a:solidFill>
                <a:latin typeface="楷体" panose="02010609060101010101" charset="-122"/>
                <a:ea typeface="楷体" panose="02010609060101010101" charset="-122"/>
                <a:cs typeface="楷体" panose="02010609060101010101" charset="-122"/>
                <a:sym typeface="+mn-ea"/>
              </a:rPr>
              <a:t>科学技术是第一生产力。</a:t>
            </a:r>
            <a:endParaRPr lang="zh-CN" altLang="en-US" sz="2000" b="1" spc="200">
              <a:ln w="3175">
                <a:noFill/>
                <a:prstDash val="dash"/>
              </a:ln>
              <a:solidFill>
                <a:schemeClr val="tx1"/>
              </a:solidFill>
              <a:latin typeface="楷体" panose="02010609060101010101" charset="-122"/>
              <a:ea typeface="楷体" panose="02010609060101010101" charset="-122"/>
              <a:cs typeface="楷体" panose="02010609060101010101" charset="-122"/>
            </a:endParaRPr>
          </a:p>
          <a:p>
            <a:pPr marL="0" lvl="4" indent="0" algn="r" fontAlgn="ctr">
              <a:lnSpc>
                <a:spcPct val="100000"/>
              </a:lnSpc>
              <a:spcBef>
                <a:spcPts val="0"/>
              </a:spcBef>
              <a:spcAft>
                <a:spcPts val="200"/>
              </a:spcAft>
              <a:buSzPct val="100000"/>
              <a:buFont typeface="Arial" panose="020B0604020202020204" pitchFamily="34" charset="0"/>
              <a:buNone/>
            </a:pPr>
            <a:r>
              <a:rPr lang="en-US" altLang="zh-CN" b="1" spc="200">
                <a:ln w="3175">
                  <a:noFill/>
                  <a:prstDash val="dash"/>
                </a:ln>
                <a:solidFill>
                  <a:schemeClr val="tx1"/>
                </a:solidFill>
                <a:latin typeface="楷体" panose="02010609060101010101" charset="-122"/>
                <a:ea typeface="楷体" panose="02010609060101010101" charset="-122"/>
                <a:cs typeface="楷体" panose="02010609060101010101" charset="-122"/>
                <a:sym typeface="+mn-ea"/>
              </a:rPr>
              <a:t>——邓小平</a:t>
            </a:r>
            <a:endParaRPr lang="en-US" altLang="zh-CN" sz="2000" b="1" spc="200">
              <a:ln w="3175">
                <a:noFill/>
                <a:prstDash val="dash"/>
              </a:ln>
              <a:solidFill>
                <a:schemeClr val="tx1"/>
              </a:solidFill>
              <a:latin typeface="楷体" panose="02010609060101010101" charset="-122"/>
              <a:ea typeface="楷体" panose="02010609060101010101" charset="-122"/>
              <a:cs typeface="楷体" panose="02010609060101010101" charset="-122"/>
            </a:endParaRPr>
          </a:p>
          <a:p>
            <a:pPr marL="1130300" lvl="3" indent="-342900" algn="l" fontAlgn="ctr">
              <a:lnSpc>
                <a:spcPct val="100000"/>
              </a:lnSpc>
              <a:spcBef>
                <a:spcPts val="0"/>
              </a:spcBef>
              <a:spcAft>
                <a:spcPts val="0"/>
              </a:spcAft>
              <a:buSzPct val="100000"/>
              <a:buFont typeface="Arial" panose="020B0604020202020204" pitchFamily="34" charset="0"/>
              <a:buChar char="•"/>
            </a:pPr>
            <a:r>
              <a:rPr lang="zh-CN" altLang="en-US" sz="2000" b="1" spc="200">
                <a:ln w="3175">
                  <a:noFill/>
                  <a:prstDash val="dash"/>
                </a:ln>
                <a:solidFill>
                  <a:schemeClr val="tx1"/>
                </a:solidFill>
                <a:latin typeface="楷体" panose="02010609060101010101" charset="-122"/>
                <a:ea typeface="楷体" panose="02010609060101010101" charset="-122"/>
                <a:cs typeface="楷体" panose="02010609060101010101" charset="-122"/>
                <a:sym typeface="+mn-ea"/>
              </a:rPr>
              <a:t>科技创新是提高社会生产力和综合国力的战略支撑。</a:t>
            </a:r>
            <a:endParaRPr lang="zh-CN" altLang="en-US" sz="2000" b="1" spc="200">
              <a:ln w="3175">
                <a:noFill/>
                <a:prstDash val="dash"/>
              </a:ln>
              <a:solidFill>
                <a:schemeClr val="tx1"/>
              </a:solidFill>
              <a:latin typeface="楷体" panose="02010609060101010101" charset="-122"/>
              <a:ea typeface="楷体" panose="02010609060101010101" charset="-122"/>
              <a:cs typeface="楷体" panose="02010609060101010101" charset="-122"/>
            </a:endParaRPr>
          </a:p>
          <a:p>
            <a:pPr marL="0" lvl="4" indent="0" algn="r" fontAlgn="ctr">
              <a:lnSpc>
                <a:spcPct val="100000"/>
              </a:lnSpc>
              <a:spcBef>
                <a:spcPts val="0"/>
              </a:spcBef>
              <a:spcAft>
                <a:spcPts val="400"/>
              </a:spcAft>
              <a:buSzPct val="100000"/>
              <a:buFont typeface="Arial" panose="020B0604020202020204" pitchFamily="34" charset="0"/>
              <a:buNone/>
            </a:pPr>
            <a:r>
              <a:rPr lang="en-US" altLang="zh-CN" b="1" spc="200">
                <a:ln w="3175">
                  <a:noFill/>
                  <a:prstDash val="dash"/>
                </a:ln>
                <a:solidFill>
                  <a:schemeClr val="tx1"/>
                </a:solidFill>
                <a:latin typeface="楷体" panose="02010609060101010101" charset="-122"/>
                <a:ea typeface="楷体" panose="02010609060101010101" charset="-122"/>
                <a:cs typeface="楷体" panose="02010609060101010101" charset="-122"/>
                <a:sym typeface="+mn-ea"/>
              </a:rPr>
              <a:t>——2016年十八大报告</a:t>
            </a:r>
            <a:endParaRPr lang="en-US" altLang="zh-CN" sz="2000" b="1" spc="200">
              <a:ln w="3175">
                <a:noFill/>
                <a:prstDash val="dash"/>
              </a:ln>
              <a:solidFill>
                <a:schemeClr val="tx1"/>
              </a:solidFill>
              <a:latin typeface="楷体" panose="02010609060101010101" charset="-122"/>
              <a:ea typeface="楷体" panose="02010609060101010101" charset="-122"/>
              <a:cs typeface="楷体" panose="02010609060101010101" charset="-122"/>
              <a:sym typeface="+mn-ea"/>
            </a:endParaRPr>
          </a:p>
          <a:p>
            <a:pPr marL="1130300" lvl="4" indent="-342900" algn="l" fontAlgn="ctr">
              <a:lnSpc>
                <a:spcPct val="100000"/>
              </a:lnSpc>
              <a:spcBef>
                <a:spcPts val="0"/>
              </a:spcBef>
              <a:spcAft>
                <a:spcPts val="200"/>
              </a:spcAft>
              <a:buSzPct val="100000"/>
              <a:buFont typeface="Arial" panose="020B0604020202020204" pitchFamily="34" charset="0"/>
              <a:buChar char="•"/>
            </a:pPr>
            <a:r>
              <a:rPr lang="zh-CN" altLang="en-US" sz="2000" b="1">
                <a:solidFill>
                  <a:schemeClr val="tx1"/>
                </a:solidFill>
                <a:latin typeface="楷体" panose="02010609060101010101" charset="-122"/>
                <a:ea typeface="楷体" panose="02010609060101010101" charset="-122"/>
                <a:cs typeface="楷体" panose="02010609060101010101" charset="-122"/>
              </a:rPr>
              <a:t>纵观人类发展史人类同疾病较量最有力的武器就是科学技     术，人类战胜大灾大疫离不开科学发展和技术创新。</a:t>
            </a:r>
          </a:p>
          <a:p>
            <a:pPr marL="787400" lvl="4" indent="0" algn="l" fontAlgn="ctr">
              <a:lnSpc>
                <a:spcPct val="100000"/>
              </a:lnSpc>
              <a:spcBef>
                <a:spcPts val="0"/>
              </a:spcBef>
              <a:spcAft>
                <a:spcPts val="0"/>
              </a:spcAft>
              <a:buSzPct val="100000"/>
              <a:buFont typeface="Arial" panose="020B0604020202020204" pitchFamily="34" charset="0"/>
              <a:buNone/>
            </a:pPr>
            <a:r>
              <a:rPr lang="en-US" altLang="zh-CN" b="1" spc="200">
                <a:ln w="3175">
                  <a:noFill/>
                  <a:prstDash val="dash"/>
                </a:ln>
                <a:solidFill>
                  <a:schemeClr val="tx1"/>
                </a:solidFill>
                <a:latin typeface="楷体" panose="02010609060101010101" charset="-122"/>
                <a:ea typeface="楷体" panose="02010609060101010101" charset="-122"/>
                <a:cs typeface="楷体" panose="02010609060101010101" charset="-122"/>
                <a:sym typeface="+mn-ea"/>
              </a:rPr>
              <a:t>                 ——</a:t>
            </a:r>
            <a:r>
              <a:rPr lang="en-US" altLang="zh-CN" b="1">
                <a:solidFill>
                  <a:schemeClr val="tx1"/>
                </a:solidFill>
                <a:latin typeface="楷体" panose="02010609060101010101" charset="-122"/>
                <a:ea typeface="楷体" panose="02010609060101010101" charset="-122"/>
                <a:cs typeface="楷体" panose="02010609060101010101" charset="-122"/>
              </a:rPr>
              <a:t>2020</a:t>
            </a:r>
            <a:r>
              <a:rPr lang="zh-CN" altLang="en-US" b="1">
                <a:solidFill>
                  <a:schemeClr val="tx1"/>
                </a:solidFill>
                <a:latin typeface="楷体" panose="02010609060101010101" charset="-122"/>
                <a:ea typeface="楷体" panose="02010609060101010101" charset="-122"/>
                <a:cs typeface="楷体" panose="02010609060101010101" charset="-122"/>
              </a:rPr>
              <a:t>年习近平在同有关部门负责同志和</a:t>
            </a:r>
          </a:p>
          <a:p>
            <a:pPr marL="787400" lvl="4" indent="0" algn="l" fontAlgn="ctr">
              <a:lnSpc>
                <a:spcPct val="100000"/>
              </a:lnSpc>
              <a:spcBef>
                <a:spcPts val="0"/>
              </a:spcBef>
              <a:spcAft>
                <a:spcPts val="0"/>
              </a:spcAft>
              <a:buSzPct val="100000"/>
              <a:buFont typeface="Arial" panose="020B0604020202020204" pitchFamily="34" charset="0"/>
              <a:buNone/>
            </a:pPr>
            <a:r>
              <a:rPr lang="zh-CN" altLang="en-US" b="1">
                <a:solidFill>
                  <a:schemeClr val="tx1"/>
                </a:solidFill>
                <a:latin typeface="楷体" panose="02010609060101010101" charset="-122"/>
                <a:ea typeface="楷体" panose="02010609060101010101" charset="-122"/>
                <a:cs typeface="楷体" panose="02010609060101010101" charset="-122"/>
              </a:rPr>
              <a:t>                       专家学者就疫情防控公关工作座谈时讲话</a:t>
            </a:r>
          </a:p>
        </p:txBody>
      </p:sp>
      <p:cxnSp>
        <p:nvCxnSpPr>
          <p:cNvPr id="14" name="直接连接符 13"/>
          <p:cNvCxnSpPr/>
          <p:nvPr/>
        </p:nvCxnSpPr>
        <p:spPr>
          <a:xfrm flipV="1">
            <a:off x="4979035" y="3606165"/>
            <a:ext cx="7045960" cy="47625"/>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9265285" y="158750"/>
            <a:ext cx="1854200" cy="829945"/>
          </a:xfrm>
          <a:prstGeom prst="rect">
            <a:avLst/>
          </a:prstGeom>
          <a:noFill/>
        </p:spPr>
        <p:txBody>
          <a:bodyPr wrap="none" rtlCol="0">
            <a:spAutoFit/>
          </a:bodyPr>
          <a:lstStyle/>
          <a:p>
            <a:r>
              <a:rPr lang="zh-CN" altLang="en-US" sz="2400" b="1">
                <a:solidFill>
                  <a:srgbClr val="C00000"/>
                </a:solidFill>
                <a:latin typeface="华文新魏" panose="02010800040101010101" charset="-122"/>
                <a:ea typeface="华文新魏" panose="02010800040101010101" charset="-122"/>
              </a:rPr>
              <a:t>核心素养</a:t>
            </a:r>
          </a:p>
          <a:p>
            <a:r>
              <a:rPr lang="zh-CN" altLang="en-US" sz="2400" b="1">
                <a:solidFill>
                  <a:srgbClr val="C00000"/>
                </a:solidFill>
                <a:latin typeface="华文新魏" panose="02010800040101010101" charset="-122"/>
                <a:ea typeface="华文新魏" panose="02010800040101010101" charset="-122"/>
              </a:rPr>
              <a:t>      历史解释</a:t>
            </a:r>
          </a:p>
        </p:txBody>
      </p:sp>
      <p:pic>
        <p:nvPicPr>
          <p:cNvPr id="11" name="图片 10" descr="图片12233"/>
          <p:cNvPicPr>
            <a:picLocks noChangeAspect="1"/>
          </p:cNvPicPr>
          <p:nvPr userDrawn="1">
            <p:custDataLst>
              <p:tags r:id="rId3"/>
            </p:custDataLst>
          </p:nvPr>
        </p:nvPicPr>
        <p:blipFill>
          <a:blip r:embed="rId11"/>
          <a:srcRect/>
          <a:stretch>
            <a:fillRect/>
          </a:stretch>
        </p:blipFill>
        <p:spPr>
          <a:xfrm>
            <a:off x="3810" y="6297930"/>
            <a:ext cx="12202795" cy="570230"/>
          </a:xfrm>
          <a:prstGeom prst="rect">
            <a:avLst/>
          </a:prstGeom>
        </p:spPr>
      </p:pic>
    </p:spTree>
    <p:extLst>
      <p:ext uri="{BB962C8B-B14F-4D97-AF65-F5344CB8AC3E}">
        <p14:creationId xmlns:p14="http://schemas.microsoft.com/office/powerpoint/2010/main" val="945612141"/>
      </p:ext>
    </p:extLst>
  </p:cSld>
  <p:clrMapOvr>
    <a:masterClrMapping/>
  </p:clrMapOvr>
  <mc:AlternateContent xmlns:mc="http://schemas.openxmlformats.org/markup-compatibility/2006" xmlns:p14="http://schemas.microsoft.com/office/powerpoint/2010/main">
    <mc:Choice Requires="p14">
      <p:transition spd="slow" p14:dur="1500">
        <p:strips dir="ru"/>
      </p:transition>
    </mc:Choice>
    <mc:Fallback xmlns="">
      <p:transition spd="slow">
        <p:strips dir="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1000"/>
                                        <p:tgtEl>
                                          <p:spTgt spid="2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3" grpId="0"/>
      <p:bldP spid="5"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467600" y="565365"/>
            <a:ext cx="4724400"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000125" y="554990"/>
            <a:ext cx="3834130" cy="1016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7" name="图片 16" descr="图片包含 室内, 就坐, 红色&#10;&#10;已生成极高可信度的说明"/>
          <p:cNvPicPr>
            <a:picLocks noChangeAspect="1"/>
          </p:cNvPicPr>
          <p:nvPr/>
        </p:nvPicPr>
        <p:blipFill>
          <a:blip r:embed="rId5" cstate="screen">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pic>
        <p:nvPicPr>
          <p:cNvPr id="18" name="图片 17" descr="图片包含 宗教场所, 建筑物, 喇嘛庙, 庙宇&#10;&#10;已生成极高可信度的说明"/>
          <p:cNvPicPr>
            <a:picLocks noChangeAspect="1"/>
          </p:cNvPicPr>
          <p:nvPr>
            <p:custDataLst>
              <p:tags r:id="rId1"/>
            </p:custDataLst>
          </p:nvPr>
        </p:nvPicPr>
        <p:blipFill rotWithShape="1">
          <a:blip r:embed="rId7" cstate="screen">
            <a:extLst>
              <a:ext uri="{28A0092B-C50C-407E-A947-70E740481C1C}">
                <a14:useLocalDpi xmlns:a14="http://schemas.microsoft.com/office/drawing/2010/main" val="0"/>
              </a:ext>
            </a:extLst>
          </a:blip>
          <a:srcRect b="14045"/>
          <a:stretch>
            <a:fillRect/>
          </a:stretch>
        </p:blipFill>
        <p:spPr>
          <a:xfrm>
            <a:off x="9660255" y="5600065"/>
            <a:ext cx="2531745" cy="1166495"/>
          </a:xfrm>
          <a:prstGeom prst="rect">
            <a:avLst/>
          </a:prstGeom>
        </p:spPr>
      </p:pic>
      <p:pic>
        <p:nvPicPr>
          <p:cNvPr id="24" name="图片 23"/>
          <p:cNvPicPr>
            <a:picLocks noChangeAspect="1"/>
          </p:cNvPicPr>
          <p:nvPr/>
        </p:nvPicPr>
        <p:blipFill>
          <a:blip r:embed="rId8"/>
          <a:srcRect l="296" t="-450" r="-296" b="-3297"/>
          <a:stretch>
            <a:fillRect/>
          </a:stretch>
        </p:blipFill>
        <p:spPr>
          <a:xfrm>
            <a:off x="490855" y="894080"/>
            <a:ext cx="4662805" cy="3060065"/>
          </a:xfrm>
          <a:prstGeom prst="ellipse">
            <a:avLst/>
          </a:prstGeom>
        </p:spPr>
      </p:pic>
      <p:pic>
        <p:nvPicPr>
          <p:cNvPr id="53" name="图片 52"/>
          <p:cNvPicPr>
            <a:picLocks noChangeAspect="1"/>
          </p:cNvPicPr>
          <p:nvPr/>
        </p:nvPicPr>
        <p:blipFill>
          <a:blip r:embed="rId9"/>
          <a:srcRect l="-43" t="-4280" r="1467" b="-4066"/>
          <a:stretch>
            <a:fillRect/>
          </a:stretch>
        </p:blipFill>
        <p:spPr>
          <a:xfrm>
            <a:off x="6847840" y="753110"/>
            <a:ext cx="4676140" cy="3060065"/>
          </a:xfrm>
          <a:prstGeom prst="ellipse">
            <a:avLst/>
          </a:prstGeom>
        </p:spPr>
      </p:pic>
      <p:cxnSp>
        <p:nvCxnSpPr>
          <p:cNvPr id="54" name="直接连接符 53"/>
          <p:cNvCxnSpPr/>
          <p:nvPr/>
        </p:nvCxnSpPr>
        <p:spPr>
          <a:xfrm>
            <a:off x="42545" y="4624070"/>
            <a:ext cx="8326755" cy="13335"/>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816100" y="4036060"/>
            <a:ext cx="1714500" cy="398780"/>
          </a:xfrm>
          <a:prstGeom prst="rect">
            <a:avLst/>
          </a:prstGeom>
          <a:noFill/>
        </p:spPr>
        <p:txBody>
          <a:bodyPr wrap="none" rtlCol="0">
            <a:spAutoFit/>
          </a:bodyPr>
          <a:lstStyle/>
          <a:p>
            <a:r>
              <a:rPr lang="zh-CN" altLang="en-US" sz="2000" b="1">
                <a:latin typeface="楷体" panose="02010609060101010101" charset="-122"/>
                <a:ea typeface="楷体" panose="02010609060101010101" charset="-122"/>
              </a:rPr>
              <a:t>基础设施建设</a:t>
            </a:r>
          </a:p>
        </p:txBody>
      </p:sp>
      <p:sp>
        <p:nvSpPr>
          <p:cNvPr id="56" name="文本框 55"/>
          <p:cNvSpPr txBox="1"/>
          <p:nvPr/>
        </p:nvSpPr>
        <p:spPr>
          <a:xfrm>
            <a:off x="7068185" y="3836035"/>
            <a:ext cx="4003040" cy="706755"/>
          </a:xfrm>
          <a:prstGeom prst="rect">
            <a:avLst/>
          </a:prstGeom>
          <a:noFill/>
        </p:spPr>
        <p:txBody>
          <a:bodyPr wrap="square" rtlCol="0">
            <a:spAutoFit/>
          </a:bodyPr>
          <a:lstStyle/>
          <a:p>
            <a:pPr lvl="0" algn="ctr">
              <a:buClrTx/>
              <a:buSzTx/>
              <a:buFontTx/>
            </a:pPr>
            <a:r>
              <a:rPr lang="zh-CN" altLang="en-US" sz="2000" b="1">
                <a:latin typeface="楷体" panose="02010609060101010101" charset="-122"/>
                <a:ea typeface="楷体" panose="02010609060101010101" charset="-122"/>
                <a:sym typeface="+mn-ea"/>
              </a:rPr>
              <a:t>形成军委管总、战区主战、军种主建新格局</a:t>
            </a:r>
          </a:p>
        </p:txBody>
      </p:sp>
      <p:grpSp>
        <p:nvGrpSpPr>
          <p:cNvPr id="3" name="组合 2"/>
          <p:cNvGrpSpPr/>
          <p:nvPr/>
        </p:nvGrpSpPr>
        <p:grpSpPr>
          <a:xfrm>
            <a:off x="612775" y="4722495"/>
            <a:ext cx="3838575" cy="793750"/>
            <a:chOff x="965" y="7437"/>
            <a:chExt cx="6045" cy="1250"/>
          </a:xfrm>
        </p:grpSpPr>
        <p:grpSp>
          <p:nvGrpSpPr>
            <p:cNvPr id="71" name="组合 70"/>
            <p:cNvGrpSpPr/>
            <p:nvPr/>
          </p:nvGrpSpPr>
          <p:grpSpPr>
            <a:xfrm>
              <a:off x="965" y="7437"/>
              <a:ext cx="5806" cy="1250"/>
              <a:chOff x="965" y="7437"/>
              <a:chExt cx="5806" cy="1250"/>
            </a:xfrm>
          </p:grpSpPr>
          <p:sp>
            <p:nvSpPr>
              <p:cNvPr id="61" name="矩形 60"/>
              <p:cNvSpPr/>
              <p:nvPr/>
            </p:nvSpPr>
            <p:spPr>
              <a:xfrm>
                <a:off x="1179" y="7775"/>
                <a:ext cx="5593" cy="9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5" name="矩形 64"/>
              <p:cNvSpPr/>
              <p:nvPr/>
            </p:nvSpPr>
            <p:spPr>
              <a:xfrm>
                <a:off x="965" y="7437"/>
                <a:ext cx="835" cy="10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微软雅黑" panose="020B0503020204020204" pitchFamily="34" charset="-122"/>
                    <a:ea typeface="微软雅黑" panose="020B0503020204020204" pitchFamily="34" charset="-122"/>
                  </a:rPr>
                  <a:t>1</a:t>
                </a:r>
              </a:p>
            </p:txBody>
          </p:sp>
        </p:grpSp>
        <p:sp>
          <p:nvSpPr>
            <p:cNvPr id="75" name="文本框 74"/>
            <p:cNvSpPr txBox="1"/>
            <p:nvPr/>
          </p:nvSpPr>
          <p:spPr>
            <a:xfrm>
              <a:off x="2034" y="7847"/>
              <a:ext cx="4977" cy="725"/>
            </a:xfrm>
            <a:prstGeom prst="rect">
              <a:avLst/>
            </a:prstGeom>
            <a:noFill/>
          </p:spPr>
          <p:txBody>
            <a:bodyPr wrap="square" rtlCol="0">
              <a:spAutoFit/>
            </a:bodyPr>
            <a:lstStyle/>
            <a:p>
              <a:r>
                <a:rPr lang="zh-CN" altLang="en-US" sz="2400" b="1">
                  <a:latin typeface="华文新魏" panose="02010800040101010101" charset="-122"/>
                  <a:ea typeface="华文新魏" panose="02010800040101010101" charset="-122"/>
                </a:rPr>
                <a:t>世界第二大经济体</a:t>
              </a:r>
            </a:p>
          </p:txBody>
        </p:sp>
      </p:grpSp>
      <p:grpSp>
        <p:nvGrpSpPr>
          <p:cNvPr id="4" name="组合 3"/>
          <p:cNvGrpSpPr/>
          <p:nvPr/>
        </p:nvGrpSpPr>
        <p:grpSpPr>
          <a:xfrm>
            <a:off x="5499735" y="4722495"/>
            <a:ext cx="4232910" cy="793750"/>
            <a:chOff x="8661" y="7437"/>
            <a:chExt cx="6666" cy="1250"/>
          </a:xfrm>
        </p:grpSpPr>
        <p:grpSp>
          <p:nvGrpSpPr>
            <p:cNvPr id="73" name="组合 72"/>
            <p:cNvGrpSpPr/>
            <p:nvPr/>
          </p:nvGrpSpPr>
          <p:grpSpPr>
            <a:xfrm>
              <a:off x="8661" y="7437"/>
              <a:ext cx="6083" cy="1250"/>
              <a:chOff x="8661" y="7437"/>
              <a:chExt cx="5770" cy="1250"/>
            </a:xfrm>
          </p:grpSpPr>
          <p:sp>
            <p:nvSpPr>
              <p:cNvPr id="67" name="矩形 66"/>
              <p:cNvSpPr/>
              <p:nvPr/>
            </p:nvSpPr>
            <p:spPr>
              <a:xfrm>
                <a:off x="8839" y="7775"/>
                <a:ext cx="5593" cy="9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0" name="矩形 69"/>
              <p:cNvSpPr/>
              <p:nvPr/>
            </p:nvSpPr>
            <p:spPr>
              <a:xfrm>
                <a:off x="8661" y="7437"/>
                <a:ext cx="835" cy="10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微软雅黑" panose="020B0503020204020204" pitchFamily="34" charset="-122"/>
                    <a:ea typeface="微软雅黑" panose="020B0503020204020204" pitchFamily="34" charset="-122"/>
                  </a:rPr>
                  <a:t>2</a:t>
                </a:r>
              </a:p>
            </p:txBody>
          </p:sp>
        </p:grpSp>
        <p:sp>
          <p:nvSpPr>
            <p:cNvPr id="76" name="文本框 75"/>
            <p:cNvSpPr txBox="1"/>
            <p:nvPr/>
          </p:nvSpPr>
          <p:spPr>
            <a:xfrm>
              <a:off x="9557" y="7847"/>
              <a:ext cx="5771" cy="725"/>
            </a:xfrm>
            <a:prstGeom prst="rect">
              <a:avLst/>
            </a:prstGeom>
            <a:noFill/>
          </p:spPr>
          <p:txBody>
            <a:bodyPr wrap="square" rtlCol="0">
              <a:spAutoFit/>
            </a:bodyPr>
            <a:lstStyle/>
            <a:p>
              <a:pPr lvl="0" algn="l">
                <a:buClrTx/>
                <a:buSzTx/>
                <a:buFontTx/>
              </a:pPr>
              <a:r>
                <a:rPr lang="zh-CN" altLang="en-US" sz="2400" b="1">
                  <a:latin typeface="华文新魏" panose="02010800040101010101" charset="-122"/>
                  <a:ea typeface="华文新魏" panose="02010800040101010101" charset="-122"/>
                  <a:sym typeface="+mn-ea"/>
                </a:rPr>
                <a:t>世界第一大货物贸易国</a:t>
              </a:r>
            </a:p>
          </p:txBody>
        </p:sp>
      </p:grpSp>
      <p:grpSp>
        <p:nvGrpSpPr>
          <p:cNvPr id="6" name="组合 5"/>
          <p:cNvGrpSpPr/>
          <p:nvPr/>
        </p:nvGrpSpPr>
        <p:grpSpPr>
          <a:xfrm>
            <a:off x="1419225" y="5690870"/>
            <a:ext cx="4380865" cy="793750"/>
            <a:chOff x="2235" y="8962"/>
            <a:chExt cx="6899" cy="1250"/>
          </a:xfrm>
        </p:grpSpPr>
        <p:grpSp>
          <p:nvGrpSpPr>
            <p:cNvPr id="72" name="组合 71"/>
            <p:cNvGrpSpPr/>
            <p:nvPr/>
          </p:nvGrpSpPr>
          <p:grpSpPr>
            <a:xfrm>
              <a:off x="2235" y="8962"/>
              <a:ext cx="5889" cy="1251"/>
              <a:chOff x="2235" y="8962"/>
              <a:chExt cx="5889" cy="1251"/>
            </a:xfrm>
          </p:grpSpPr>
          <p:sp>
            <p:nvSpPr>
              <p:cNvPr id="62" name="矩形 61"/>
              <p:cNvSpPr/>
              <p:nvPr/>
            </p:nvSpPr>
            <p:spPr>
              <a:xfrm>
                <a:off x="2531" y="9300"/>
                <a:ext cx="5593" cy="9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6" name="矩形 65"/>
              <p:cNvSpPr/>
              <p:nvPr/>
            </p:nvSpPr>
            <p:spPr>
              <a:xfrm>
                <a:off x="2235" y="8962"/>
                <a:ext cx="835" cy="10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微软雅黑" panose="020B0503020204020204" pitchFamily="34" charset="-122"/>
                    <a:ea typeface="微软雅黑" panose="020B0503020204020204" pitchFamily="34" charset="-122"/>
                  </a:rPr>
                  <a:t>3</a:t>
                </a:r>
              </a:p>
            </p:txBody>
          </p:sp>
        </p:grpSp>
        <p:sp>
          <p:nvSpPr>
            <p:cNvPr id="77" name="文本框 76"/>
            <p:cNvSpPr txBox="1"/>
            <p:nvPr/>
          </p:nvSpPr>
          <p:spPr>
            <a:xfrm>
              <a:off x="3364" y="9389"/>
              <a:ext cx="5771" cy="725"/>
            </a:xfrm>
            <a:prstGeom prst="rect">
              <a:avLst/>
            </a:prstGeom>
            <a:noFill/>
          </p:spPr>
          <p:txBody>
            <a:bodyPr wrap="square" rtlCol="0">
              <a:spAutoFit/>
            </a:bodyPr>
            <a:lstStyle/>
            <a:p>
              <a:pPr lvl="0" algn="l">
                <a:buClrTx/>
                <a:buSzTx/>
                <a:buFontTx/>
              </a:pPr>
              <a:r>
                <a:rPr lang="zh-CN" altLang="en-US" sz="2400" b="1">
                  <a:latin typeface="华文新魏" panose="02010800040101010101" charset="-122"/>
                  <a:ea typeface="华文新魏" panose="02010800040101010101" charset="-122"/>
                  <a:sym typeface="+mn-ea"/>
                </a:rPr>
                <a:t>世界第一大工业国</a:t>
              </a:r>
            </a:p>
          </p:txBody>
        </p:sp>
      </p:grpSp>
      <p:grpSp>
        <p:nvGrpSpPr>
          <p:cNvPr id="5" name="组合 4"/>
          <p:cNvGrpSpPr/>
          <p:nvPr/>
        </p:nvGrpSpPr>
        <p:grpSpPr>
          <a:xfrm>
            <a:off x="6200775" y="5690870"/>
            <a:ext cx="4250690" cy="793750"/>
            <a:chOff x="9765" y="8962"/>
            <a:chExt cx="6694" cy="1250"/>
          </a:xfrm>
        </p:grpSpPr>
        <p:grpSp>
          <p:nvGrpSpPr>
            <p:cNvPr id="74" name="组合 73"/>
            <p:cNvGrpSpPr/>
            <p:nvPr/>
          </p:nvGrpSpPr>
          <p:grpSpPr>
            <a:xfrm>
              <a:off x="9765" y="8962"/>
              <a:ext cx="6102" cy="1250"/>
              <a:chOff x="9765" y="8962"/>
              <a:chExt cx="5816" cy="1250"/>
            </a:xfrm>
          </p:grpSpPr>
          <p:sp>
            <p:nvSpPr>
              <p:cNvPr id="68" name="矩形 67"/>
              <p:cNvSpPr/>
              <p:nvPr/>
            </p:nvSpPr>
            <p:spPr>
              <a:xfrm>
                <a:off x="9989" y="9300"/>
                <a:ext cx="5593" cy="9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9" name="矩形 68"/>
              <p:cNvSpPr/>
              <p:nvPr/>
            </p:nvSpPr>
            <p:spPr>
              <a:xfrm>
                <a:off x="9765" y="8962"/>
                <a:ext cx="835" cy="10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微软雅黑" panose="020B0503020204020204" pitchFamily="34" charset="-122"/>
                    <a:ea typeface="微软雅黑" panose="020B0503020204020204" pitchFamily="34" charset="-122"/>
                  </a:rPr>
                  <a:t>4</a:t>
                </a:r>
              </a:p>
            </p:txBody>
          </p:sp>
        </p:grpSp>
        <p:sp>
          <p:nvSpPr>
            <p:cNvPr id="78" name="文本框 77"/>
            <p:cNvSpPr txBox="1"/>
            <p:nvPr/>
          </p:nvSpPr>
          <p:spPr>
            <a:xfrm>
              <a:off x="10689" y="9448"/>
              <a:ext cx="5771" cy="725"/>
            </a:xfrm>
            <a:prstGeom prst="rect">
              <a:avLst/>
            </a:prstGeom>
            <a:noFill/>
          </p:spPr>
          <p:txBody>
            <a:bodyPr wrap="square" rtlCol="0">
              <a:spAutoFit/>
            </a:bodyPr>
            <a:lstStyle/>
            <a:p>
              <a:pPr lvl="0" algn="l">
                <a:buClrTx/>
                <a:buSzTx/>
                <a:buFontTx/>
              </a:pPr>
              <a:r>
                <a:rPr lang="zh-CN" altLang="en-US" sz="2400" b="1">
                  <a:latin typeface="华文新魏" panose="02010800040101010101" charset="-122"/>
                  <a:ea typeface="华文新魏" panose="02010800040101010101" charset="-122"/>
                  <a:sym typeface="+mn-ea"/>
                </a:rPr>
                <a:t>世界第一大外汇储备国</a:t>
              </a:r>
            </a:p>
          </p:txBody>
        </p:sp>
      </p:grpSp>
      <p:sp>
        <p:nvSpPr>
          <p:cNvPr id="22" name="矩形 21"/>
          <p:cNvSpPr/>
          <p:nvPr/>
        </p:nvSpPr>
        <p:spPr>
          <a:xfrm>
            <a:off x="3789045" y="307975"/>
            <a:ext cx="3744595" cy="53149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科技兴国  </a:t>
            </a:r>
          </a:p>
          <a:p>
            <a:pPr algn="ctr" defTabSz="1217930"/>
            <a:r>
              <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                  时代强音</a:t>
            </a:r>
          </a:p>
        </p:txBody>
      </p:sp>
      <p:pic>
        <p:nvPicPr>
          <p:cNvPr id="9" name="图片 8"/>
          <p:cNvPicPr>
            <a:picLocks noChangeAspect="1"/>
          </p:cNvPicPr>
          <p:nvPr userDrawn="1">
            <p:custDataLst>
              <p:tags r:id="rId2"/>
            </p:custDataLst>
          </p:nvPr>
        </p:nvPicPr>
        <p:blipFill rotWithShape="1">
          <a:blip r:embed="rId10" cstate="email"/>
          <a:srcRect/>
          <a:stretch>
            <a:fillRect/>
          </a:stretch>
        </p:blipFill>
        <p:spPr>
          <a:xfrm flipH="1">
            <a:off x="0" y="-13970"/>
            <a:ext cx="4412146" cy="1804762"/>
          </a:xfrm>
          <a:prstGeom prst="rect">
            <a:avLst/>
          </a:prstGeom>
        </p:spPr>
      </p:pic>
      <p:sp>
        <p:nvSpPr>
          <p:cNvPr id="2" name="文本框 1"/>
          <p:cNvSpPr txBox="1"/>
          <p:nvPr/>
        </p:nvSpPr>
        <p:spPr>
          <a:xfrm>
            <a:off x="10377805" y="158750"/>
            <a:ext cx="1779270" cy="829945"/>
          </a:xfrm>
          <a:prstGeom prst="rect">
            <a:avLst/>
          </a:prstGeom>
          <a:noFill/>
        </p:spPr>
        <p:txBody>
          <a:bodyPr wrap="none" rtlCol="0">
            <a:spAutoFit/>
          </a:bodyPr>
          <a:lstStyle/>
          <a:p>
            <a:r>
              <a:rPr lang="zh-CN" altLang="en-US" sz="2400" b="1">
                <a:solidFill>
                  <a:srgbClr val="C00000"/>
                </a:solidFill>
                <a:latin typeface="华文新魏" panose="02010800040101010101" charset="-122"/>
                <a:ea typeface="华文新魏" panose="02010800040101010101" charset="-122"/>
              </a:rPr>
              <a:t>核心素养</a:t>
            </a:r>
          </a:p>
          <a:p>
            <a:r>
              <a:rPr lang="zh-CN" altLang="en-US" sz="2400" b="1">
                <a:solidFill>
                  <a:srgbClr val="C00000"/>
                </a:solidFill>
                <a:latin typeface="华文新魏" panose="02010800040101010101" charset="-122"/>
                <a:ea typeface="华文新魏" panose="02010800040101010101" charset="-122"/>
              </a:rPr>
              <a:t>     史料实证</a:t>
            </a:r>
          </a:p>
        </p:txBody>
      </p:sp>
    </p:spTree>
    <p:extLst>
      <p:ext uri="{BB962C8B-B14F-4D97-AF65-F5344CB8AC3E}">
        <p14:creationId xmlns:p14="http://schemas.microsoft.com/office/powerpoint/2010/main" val="2837523268"/>
      </p:ext>
    </p:extLst>
  </p:cSld>
  <p:clrMapOvr>
    <a:masterClrMapping/>
  </p:clrMapOvr>
  <mc:AlternateContent xmlns:mc="http://schemas.openxmlformats.org/markup-compatibility/2006" xmlns:p14="http://schemas.microsoft.com/office/powerpoint/2010/main">
    <mc:Choice Requires="p14">
      <p:transition spd="slow">
        <p:strips dir="ld"/>
      </p:transition>
    </mc:Choice>
    <mc:Fallback xmlns="">
      <p:transition spd="slow">
        <p:strips dir="l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2" fill="hold" nodeType="withEffect">
                                  <p:stCondLst>
                                    <p:cond delay="0"/>
                                  </p:stCondLst>
                                  <p:childTnLst>
                                    <p:set>
                                      <p:cBhvr>
                                        <p:cTn id="9" dur="500"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outVertical)">
                                      <p:cBhvr>
                                        <p:cTn id="24" dur="500"/>
                                        <p:tgtEl>
                                          <p:spTgt spid="22"/>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par>
                                <p:cTn id="31" presetID="22" presetClass="entr" presetSubtype="4"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down)">
                                      <p:cBhvr>
                                        <p:cTn id="36" dur="5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par>
                                <p:cTn id="42" presetID="22" presetClass="entr" presetSubtype="4"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par>
                                <p:cTn id="48" presetID="22" presetClass="entr" presetSubtype="4"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22"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467600" y="565365"/>
            <a:ext cx="4724400"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0" y="551180"/>
            <a:ext cx="4472940" cy="1397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131820" y="354330"/>
            <a:ext cx="4800600" cy="53149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3200" b="1">
                <a:solidFill>
                  <a:srgbClr val="C00000"/>
                </a:solidFill>
                <a:latin typeface="华文行楷" panose="02010800040101010101" pitchFamily="2" charset="-122"/>
                <a:ea typeface="华文行楷" panose="02010800040101010101" pitchFamily="2" charset="-122"/>
                <a:cs typeface="华文行楷" panose="02010800040101010101" pitchFamily="2" charset="-122"/>
                <a:sym typeface="+mn-ea"/>
              </a:rPr>
              <a:t>教育优先</a:t>
            </a:r>
          </a:p>
          <a:p>
            <a:pPr algn="ctr" defTabSz="1217930"/>
            <a:r>
              <a:rPr lang="zh-CN" altLang="en-US" sz="3200" b="1" kern="0" dirty="0">
                <a:solidFill>
                  <a:srgbClr val="C00000"/>
                </a:solidFill>
                <a:latin typeface="华文行楷" panose="02010800040101010101" pitchFamily="2" charset="-122"/>
                <a:ea typeface="华文行楷" panose="02010800040101010101" pitchFamily="2" charset="-122"/>
                <a:cs typeface="华文行楷" panose="02010800040101010101" pitchFamily="2" charset="-122"/>
                <a:sym typeface="+mn-ea"/>
              </a:rPr>
              <a:t>                 筑基发展</a:t>
            </a:r>
          </a:p>
        </p:txBody>
      </p:sp>
      <p:pic>
        <p:nvPicPr>
          <p:cNvPr id="9" name="图片 8"/>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4548889" y="1924468"/>
            <a:ext cx="1859078" cy="1314286"/>
          </a:xfrm>
          <a:prstGeom prst="rect">
            <a:avLst/>
          </a:prstGeom>
          <a:ln>
            <a:noFill/>
          </a:ln>
          <a:effectLst>
            <a:outerShdw blurRad="292100" dist="139700" dir="2700000" algn="tl" rotWithShape="0">
              <a:srgbClr val="333333">
                <a:alpha val="65000"/>
              </a:srgbClr>
            </a:outerShdw>
          </a:effectLst>
        </p:spPr>
      </p:pic>
      <p:pic>
        <p:nvPicPr>
          <p:cNvPr id="10" name="图片 9" descr="图片包含 室内, 就坐, 红色&#10;&#10;已生成极高可信度的说明"/>
          <p:cNvPicPr>
            <a:picLocks noChangeAspect="1"/>
          </p:cNvPicPr>
          <p:nvPr/>
        </p:nvPicPr>
        <p:blipFill>
          <a:blip r:embed="rId9" cstate="screen">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pic>
        <p:nvPicPr>
          <p:cNvPr id="11" name="图片 10" descr="图片包含 宗教场所, 建筑物, 喇嘛庙, 庙宇&#10;&#10;已生成极高可信度的说明"/>
          <p:cNvPicPr>
            <a:picLocks noChangeAspect="1"/>
          </p:cNvPicPr>
          <p:nvPr/>
        </p:nvPicPr>
        <p:blipFill rotWithShape="1">
          <a:blip r:embed="rId11" cstate="screen">
            <a:extLst>
              <a:ext uri="{28A0092B-C50C-407E-A947-70E740481C1C}">
                <a14:useLocalDpi xmlns:a14="http://schemas.microsoft.com/office/drawing/2010/main" val="0"/>
              </a:ext>
            </a:extLst>
          </a:blip>
          <a:srcRect b="14045"/>
          <a:stretch>
            <a:fillRect/>
          </a:stretch>
        </p:blipFill>
        <p:spPr>
          <a:xfrm>
            <a:off x="10220960" y="5949949"/>
            <a:ext cx="1971040" cy="908051"/>
          </a:xfrm>
          <a:prstGeom prst="rect">
            <a:avLst/>
          </a:prstGeom>
        </p:spPr>
      </p:pic>
      <p:pic>
        <p:nvPicPr>
          <p:cNvPr id="15" name="图片 14"/>
          <p:cNvPicPr>
            <a:picLocks noChangeAspect="1"/>
          </p:cNvPicPr>
          <p:nvPr>
            <p:custDataLst>
              <p:tags r:id="rId2"/>
            </p:custDataLst>
          </p:nvPr>
        </p:nvPicPr>
        <p:blipFill>
          <a:blip r:embed="rId12"/>
          <a:srcRect b="56773"/>
          <a:stretch>
            <a:fillRect/>
          </a:stretch>
        </p:blipFill>
        <p:spPr>
          <a:xfrm>
            <a:off x="460375" y="1216025"/>
            <a:ext cx="3790315" cy="2350770"/>
          </a:xfrm>
          <a:prstGeom prst="rect">
            <a:avLst/>
          </a:prstGeom>
          <a:ln>
            <a:solidFill>
              <a:srgbClr val="000000">
                <a:alpha val="0"/>
              </a:srgbClr>
            </a:solidFill>
          </a:ln>
        </p:spPr>
      </p:pic>
      <p:pic>
        <p:nvPicPr>
          <p:cNvPr id="16" name="图片 15"/>
          <p:cNvPicPr>
            <a:picLocks noChangeAspect="1"/>
          </p:cNvPicPr>
          <p:nvPr>
            <p:custDataLst>
              <p:tags r:id="rId3"/>
            </p:custDataLst>
          </p:nvPr>
        </p:nvPicPr>
        <p:blipFill>
          <a:blip r:embed="rId12"/>
          <a:srcRect t="43292"/>
          <a:stretch>
            <a:fillRect/>
          </a:stretch>
        </p:blipFill>
        <p:spPr>
          <a:xfrm>
            <a:off x="1842770" y="4105910"/>
            <a:ext cx="3790315" cy="2350770"/>
          </a:xfrm>
          <a:prstGeom prst="rect">
            <a:avLst/>
          </a:prstGeom>
          <a:ln>
            <a:solidFill>
              <a:srgbClr val="000000">
                <a:alpha val="0"/>
              </a:srgbClr>
            </a:solidFill>
          </a:ln>
        </p:spPr>
      </p:pic>
      <p:cxnSp>
        <p:nvCxnSpPr>
          <p:cNvPr id="23" name="直接连接符 22"/>
          <p:cNvCxnSpPr/>
          <p:nvPr/>
        </p:nvCxnSpPr>
        <p:spPr>
          <a:xfrm flipV="1">
            <a:off x="0" y="3872865"/>
            <a:ext cx="5037455" cy="11430"/>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a:blip r:embed="rId13">
            <a:extLst>
              <a:ext uri="{28A0092B-C50C-407E-A947-70E740481C1C}">
                <a14:useLocalDpi xmlns:a14="http://schemas.microsoft.com/office/drawing/2010/main" val="0"/>
              </a:ext>
            </a:extLst>
          </a:blip>
          <a:srcRect r="59167"/>
          <a:stretch>
            <a:fillRect/>
          </a:stretch>
        </p:blipFill>
        <p:spPr>
          <a:xfrm>
            <a:off x="-45720" y="3867785"/>
            <a:ext cx="1731010" cy="2826385"/>
          </a:xfrm>
          <a:prstGeom prst="rect">
            <a:avLst/>
          </a:prstGeom>
        </p:spPr>
      </p:pic>
      <p:grpSp>
        <p:nvGrpSpPr>
          <p:cNvPr id="35" name="组合 34"/>
          <p:cNvGrpSpPr/>
          <p:nvPr/>
        </p:nvGrpSpPr>
        <p:grpSpPr>
          <a:xfrm>
            <a:off x="6763385" y="1309737"/>
            <a:ext cx="4274185" cy="5090443"/>
            <a:chOff x="10452" y="2307"/>
            <a:chExt cx="6930" cy="7833"/>
          </a:xfrm>
          <a:solidFill>
            <a:schemeClr val="tx2">
              <a:lumMod val="20000"/>
              <a:lumOff val="80000"/>
            </a:schemeClr>
          </a:solidFill>
        </p:grpSpPr>
        <p:sp>
          <p:nvSpPr>
            <p:cNvPr id="25" name="折角形 33"/>
            <p:cNvSpPr/>
            <p:nvPr>
              <p:custDataLst>
                <p:tags r:id="rId4"/>
              </p:custDataLst>
            </p:nvPr>
          </p:nvSpPr>
          <p:spPr>
            <a:xfrm>
              <a:off x="10452" y="2325"/>
              <a:ext cx="6930" cy="7815"/>
            </a:xfrm>
            <a:prstGeom prst="foldedCorner">
              <a:avLst>
                <a:gd name="adj" fmla="val 16445"/>
              </a:avLst>
            </a:prstGeom>
            <a:solidFill>
              <a:schemeClr val="accent1">
                <a:lumMod val="20000"/>
                <a:lumOff val="80000"/>
              </a:schemeClr>
            </a:solidFill>
            <a:ln>
              <a:solidFill>
                <a:schemeClr val="accent1">
                  <a:lumMod val="60000"/>
                  <a:lumOff val="40000"/>
                </a:schemeClr>
              </a:solidFill>
            </a:ln>
            <a:effectLst>
              <a:outerShdw blurRad="127000" dist="38100" dir="5400000" algn="t"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defTabSz="1217930" fontAlgn="base">
                <a:lnSpc>
                  <a:spcPct val="100000"/>
                </a:lnSpc>
                <a:spcBef>
                  <a:spcPct val="0"/>
                </a:spcBef>
                <a:spcAft>
                  <a:spcPct val="0"/>
                </a:spcAft>
                <a:buClr>
                  <a:schemeClr val="accent1"/>
                </a:buClr>
                <a:buFont typeface="Wingdings" panose="05000000000000000000" pitchFamily="2" charset="2"/>
                <a:buNone/>
              </a:pPr>
              <a:endParaRPr lang="zh-CN" altLang="en-US" b="1" dirty="0">
                <a:solidFill>
                  <a:schemeClr val="tx1"/>
                </a:solidFill>
                <a:latin typeface="楷体" panose="02010609060101010101" charset="-122"/>
                <a:ea typeface="楷体" panose="02010609060101010101" charset="-122"/>
                <a:sym typeface="+mn-ea"/>
              </a:endParaRPr>
            </a:p>
            <a:p>
              <a:pPr indent="0" algn="l" defTabSz="1217930" fontAlgn="base">
                <a:lnSpc>
                  <a:spcPct val="100000"/>
                </a:lnSpc>
                <a:spcBef>
                  <a:spcPct val="0"/>
                </a:spcBef>
                <a:spcAft>
                  <a:spcPct val="0"/>
                </a:spcAft>
                <a:buClr>
                  <a:schemeClr val="accent1"/>
                </a:buClr>
                <a:buFont typeface="Wingdings" panose="05000000000000000000" pitchFamily="2" charset="2"/>
                <a:buNone/>
              </a:pPr>
              <a:endParaRPr lang="zh-CN" altLang="en-US" b="1" dirty="0">
                <a:solidFill>
                  <a:schemeClr val="tx1"/>
                </a:solidFill>
                <a:latin typeface="楷体" panose="02010609060101010101" charset="-122"/>
                <a:ea typeface="楷体" panose="02010609060101010101" charset="-122"/>
                <a:sym typeface="+mn-ea"/>
              </a:endParaRPr>
            </a:p>
            <a:p>
              <a:pPr indent="0" algn="l" defTabSz="1217930" fontAlgn="base">
                <a:lnSpc>
                  <a:spcPct val="150000"/>
                </a:lnSpc>
                <a:spcBef>
                  <a:spcPct val="0"/>
                </a:spcBef>
                <a:spcAft>
                  <a:spcPct val="0"/>
                </a:spcAft>
                <a:buClr>
                  <a:schemeClr val="accent1"/>
                </a:buClr>
                <a:buFont typeface="Wingdings" panose="05000000000000000000" pitchFamily="2" charset="2"/>
                <a:buNone/>
              </a:pPr>
              <a:r>
                <a:rPr lang="zh-CN" altLang="en-US" b="1" dirty="0">
                  <a:solidFill>
                    <a:schemeClr val="tx1"/>
                  </a:solidFill>
                  <a:latin typeface="楷体" panose="02010609060101010101" charset="-122"/>
                  <a:ea typeface="楷体" panose="02010609060101010101" charset="-122"/>
                  <a:sym typeface="+mn-ea"/>
                </a:rPr>
                <a:t>      </a:t>
              </a:r>
            </a:p>
            <a:p>
              <a:pPr indent="0" algn="l" defTabSz="1217930" fontAlgn="base">
                <a:lnSpc>
                  <a:spcPct val="150000"/>
                </a:lnSpc>
                <a:spcBef>
                  <a:spcPct val="0"/>
                </a:spcBef>
                <a:spcAft>
                  <a:spcPct val="0"/>
                </a:spcAft>
                <a:buClr>
                  <a:schemeClr val="accent1"/>
                </a:buClr>
                <a:buFont typeface="Wingdings" panose="05000000000000000000" pitchFamily="2" charset="2"/>
                <a:buNone/>
              </a:pPr>
              <a:endParaRPr lang="zh-CN" altLang="en-US" b="1" dirty="0">
                <a:solidFill>
                  <a:schemeClr val="tx1"/>
                </a:solidFill>
                <a:latin typeface="楷体" panose="02010609060101010101" charset="-122"/>
                <a:ea typeface="楷体" panose="02010609060101010101" charset="-122"/>
                <a:sym typeface="+mn-ea"/>
              </a:endParaRPr>
            </a:p>
          </p:txBody>
        </p:sp>
        <p:sp>
          <p:nvSpPr>
            <p:cNvPr id="26" name="任意多边形 8"/>
            <p:cNvSpPr/>
            <p:nvPr>
              <p:custDataLst>
                <p:tags r:id="rId5"/>
              </p:custDataLst>
            </p:nvPr>
          </p:nvSpPr>
          <p:spPr>
            <a:xfrm>
              <a:off x="10836" y="2307"/>
              <a:ext cx="729" cy="1047"/>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pic>
        <p:nvPicPr>
          <p:cNvPr id="28" name="图片 27" descr="908b0d53daacb8b6f033a97a48b06ba7_W020180911303715993374"/>
          <p:cNvPicPr>
            <a:picLocks noChangeAspect="1"/>
          </p:cNvPicPr>
          <p:nvPr/>
        </p:nvPicPr>
        <p:blipFill>
          <a:blip r:embed="rId14"/>
          <a:srcRect l="61587" t="24670" r="-18395" b="-16913"/>
          <a:stretch>
            <a:fillRect/>
          </a:stretch>
        </p:blipFill>
        <p:spPr>
          <a:xfrm>
            <a:off x="10423525" y="595630"/>
            <a:ext cx="1751965" cy="1457960"/>
          </a:xfrm>
          <a:prstGeom prst="snip2DiagRect">
            <a:avLst>
              <a:gd name="adj1" fmla="val 11325"/>
              <a:gd name="adj2" fmla="val 16667"/>
            </a:avLst>
          </a:prstGeom>
        </p:spPr>
      </p:pic>
      <p:sp>
        <p:nvSpPr>
          <p:cNvPr id="30" name="矩形 29"/>
          <p:cNvSpPr/>
          <p:nvPr/>
        </p:nvSpPr>
        <p:spPr>
          <a:xfrm rot="16440000">
            <a:off x="10299700" y="1296035"/>
            <a:ext cx="111125" cy="4413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16200000">
            <a:off x="10320020" y="1224915"/>
            <a:ext cx="111125" cy="4413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rot="16200000">
            <a:off x="10243820" y="1392555"/>
            <a:ext cx="111125" cy="4413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rot="16200000">
            <a:off x="10357485" y="1141095"/>
            <a:ext cx="111125" cy="4413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rot="16200000">
            <a:off x="10228580" y="1453515"/>
            <a:ext cx="111125" cy="4413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6852920" y="1636395"/>
            <a:ext cx="4245610" cy="4661535"/>
          </a:xfrm>
          <a:prstGeom prst="rect">
            <a:avLst/>
          </a:prstGeom>
          <a:noFill/>
        </p:spPr>
        <p:txBody>
          <a:bodyPr wrap="square" rtlCol="0">
            <a:spAutoFit/>
          </a:bodyPr>
          <a:lstStyle/>
          <a:p>
            <a:pPr indent="0" algn="l" defTabSz="1217930" fontAlgn="base">
              <a:lnSpc>
                <a:spcPct val="150000"/>
              </a:lnSpc>
              <a:spcBef>
                <a:spcPct val="0"/>
              </a:spcBef>
              <a:spcAft>
                <a:spcPct val="0"/>
              </a:spcAft>
              <a:buClr>
                <a:schemeClr val="accent1"/>
              </a:buClr>
              <a:buFont typeface="Wingdings" panose="05000000000000000000" pitchFamily="2" charset="2"/>
              <a:buNone/>
            </a:pPr>
            <a:r>
              <a:rPr lang="en-US" altLang="zh-CN" b="1" dirty="0">
                <a:latin typeface="楷体" panose="02010609060101010101" charset="-122"/>
                <a:ea typeface="楷体" panose="02010609060101010101" charset="-122"/>
                <a:sym typeface="+mn-ea"/>
              </a:rPr>
              <a:t>      </a:t>
            </a:r>
            <a:r>
              <a:rPr lang="zh-CN" altLang="en-US" b="1" dirty="0">
                <a:latin typeface="楷体" panose="02010609060101010101" charset="-122"/>
                <a:ea typeface="楷体" panose="02010609060101010101" charset="-122"/>
                <a:sym typeface="+mn-ea"/>
              </a:rPr>
              <a:t>党的十九大从新时代坚持和发展中国特色社会主义的战略高度，作出了优先发展教育事业、加快教育现代化、建设教育强国的重大部署。教育是民族振兴、社会进步的重要基石，是功在当代、利在千秋的德政工程，对提高人民综合素质、促进人的全面发展、增强中华民族创新创造活力、实现中华民族伟大复兴具有决定性意义。教育是国之大计、党之大计。</a:t>
            </a:r>
            <a:r>
              <a:rPr lang="en-US" altLang="zh-CN" b="1" dirty="0">
                <a:latin typeface="楷体" panose="02010609060101010101" charset="-122"/>
                <a:ea typeface="楷体" panose="02010609060101010101" charset="-122"/>
                <a:sym typeface="+mn-ea"/>
              </a:rPr>
              <a:t> </a:t>
            </a:r>
          </a:p>
          <a:p>
            <a:pPr indent="0" algn="l" defTabSz="1217930" fontAlgn="base">
              <a:lnSpc>
                <a:spcPct val="150000"/>
              </a:lnSpc>
              <a:spcBef>
                <a:spcPct val="0"/>
              </a:spcBef>
              <a:spcAft>
                <a:spcPct val="0"/>
              </a:spcAft>
              <a:buClr>
                <a:schemeClr val="accent1"/>
              </a:buClr>
              <a:buFont typeface="Wingdings" panose="05000000000000000000" pitchFamily="2" charset="2"/>
              <a:buNone/>
            </a:pPr>
            <a:r>
              <a:rPr lang="en-US" altLang="zh-CN" b="1" dirty="0">
                <a:latin typeface="楷体" panose="02010609060101010101" charset="-122"/>
                <a:ea typeface="楷体" panose="02010609060101010101" charset="-122"/>
                <a:sym typeface="+mn-ea"/>
              </a:rPr>
              <a:t>  ——2018</a:t>
            </a:r>
            <a:r>
              <a:rPr lang="zh-CN" altLang="en-US" b="1" dirty="0">
                <a:latin typeface="楷体" panose="02010609060101010101" charset="-122"/>
                <a:ea typeface="楷体" panose="02010609060101010101" charset="-122"/>
                <a:sym typeface="+mn-ea"/>
              </a:rPr>
              <a:t>年全国教大会重要讲话</a:t>
            </a:r>
            <a:endParaRPr lang="zh-CN" altLang="en-US"/>
          </a:p>
        </p:txBody>
      </p:sp>
      <p:sp>
        <p:nvSpPr>
          <p:cNvPr id="2" name="文本框 1"/>
          <p:cNvSpPr txBox="1"/>
          <p:nvPr/>
        </p:nvSpPr>
        <p:spPr>
          <a:xfrm>
            <a:off x="320040" y="158750"/>
            <a:ext cx="1704340" cy="829945"/>
          </a:xfrm>
          <a:prstGeom prst="rect">
            <a:avLst/>
          </a:prstGeom>
          <a:noFill/>
        </p:spPr>
        <p:txBody>
          <a:bodyPr wrap="none" rtlCol="0">
            <a:spAutoFit/>
          </a:bodyPr>
          <a:lstStyle/>
          <a:p>
            <a:r>
              <a:rPr lang="zh-CN" altLang="en-US" sz="2400" b="1">
                <a:solidFill>
                  <a:srgbClr val="C00000"/>
                </a:solidFill>
                <a:latin typeface="华文新魏" panose="02010800040101010101" charset="-122"/>
                <a:ea typeface="华文新魏" panose="02010800040101010101" charset="-122"/>
              </a:rPr>
              <a:t>核心素养</a:t>
            </a:r>
          </a:p>
          <a:p>
            <a:r>
              <a:rPr lang="zh-CN" altLang="en-US" sz="2400" b="1">
                <a:solidFill>
                  <a:srgbClr val="C00000"/>
                </a:solidFill>
                <a:latin typeface="华文新魏" panose="02010800040101010101" charset="-122"/>
                <a:ea typeface="华文新魏" panose="02010800040101010101" charset="-122"/>
              </a:rPr>
              <a:t>    史料实证</a:t>
            </a:r>
          </a:p>
        </p:txBody>
      </p:sp>
    </p:spTree>
    <p:extLst>
      <p:ext uri="{BB962C8B-B14F-4D97-AF65-F5344CB8AC3E}">
        <p14:creationId xmlns:p14="http://schemas.microsoft.com/office/powerpoint/2010/main" val="3001756111"/>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2" fill="hold" nodeType="withEffect">
                                  <p:stCondLst>
                                    <p:cond delay="0"/>
                                  </p:stCondLst>
                                  <p:childTnLst>
                                    <p:set>
                                      <p:cBhvr>
                                        <p:cTn id="9" dur="500"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outVertic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467600" y="565365"/>
            <a:ext cx="4724400"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0" y="565365"/>
            <a:ext cx="4834467"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681220" y="299720"/>
            <a:ext cx="2982595" cy="531495"/>
          </a:xfrm>
          <a:prstGeom prst="rect">
            <a:avLst/>
          </a:prstGeom>
          <a:noFill/>
          <a:ln w="12700" cap="flat" cmpd="sng" algn="ctr">
            <a:noFill/>
            <a:prstDash val="solid"/>
          </a:ln>
          <a:effectLst/>
        </p:spPr>
        <p:txBody>
          <a:bodyPr lIns="91440" tIns="45720" rIns="91440" bIns="45720" rtlCol="0" anchor="ctr"/>
          <a:lstStyle/>
          <a:p>
            <a:pPr algn="l" defTabSz="1217930"/>
            <a:r>
              <a:rPr lang="en-US" altLang="zh-CN" sz="3200" b="1" kern="0" dirty="0">
                <a:solidFill>
                  <a:srgbClr val="D60000"/>
                </a:solidFill>
                <a:latin typeface="华文行楷" panose="02010800040101010101" pitchFamily="2" charset="-122"/>
                <a:ea typeface="华文行楷" panose="02010800040101010101" pitchFamily="2" charset="-122"/>
              </a:rPr>
              <a:t> </a:t>
            </a:r>
            <a:r>
              <a:rPr lang="zh-CN" altLang="en-US" sz="3200" b="1" kern="0" dirty="0">
                <a:solidFill>
                  <a:srgbClr val="D60000"/>
                </a:solidFill>
                <a:latin typeface="华文行楷" panose="02010800040101010101" pitchFamily="2" charset="-122"/>
                <a:ea typeface="华文行楷" panose="02010800040101010101" pitchFamily="2" charset="-122"/>
              </a:rPr>
              <a:t>文坛影艺</a:t>
            </a:r>
          </a:p>
          <a:p>
            <a:pPr algn="l" defTabSz="1217930"/>
            <a:r>
              <a:rPr lang="zh-CN" altLang="en-US" sz="3200" b="1" kern="0" dirty="0">
                <a:solidFill>
                  <a:srgbClr val="D60000"/>
                </a:solidFill>
                <a:latin typeface="华文行楷" panose="02010800040101010101" pitchFamily="2" charset="-122"/>
                <a:ea typeface="华文行楷" panose="02010800040101010101" pitchFamily="2" charset="-122"/>
              </a:rPr>
              <a:t>          百花齐绽</a:t>
            </a:r>
          </a:p>
        </p:txBody>
      </p:sp>
      <p:grpSp>
        <p:nvGrpSpPr>
          <p:cNvPr id="10" name="组合 9"/>
          <p:cNvGrpSpPr/>
          <p:nvPr/>
        </p:nvGrpSpPr>
        <p:grpSpPr>
          <a:xfrm>
            <a:off x="9337752" y="3095450"/>
            <a:ext cx="2591980" cy="2988944"/>
            <a:chOff x="681032" y="2092634"/>
            <a:chExt cx="1944688" cy="2490787"/>
          </a:xfrm>
        </p:grpSpPr>
        <p:sp>
          <p:nvSpPr>
            <p:cNvPr id="11" name="椭圆​​ 2"/>
            <p:cNvSpPr/>
            <p:nvPr/>
          </p:nvSpPr>
          <p:spPr>
            <a:xfrm>
              <a:off x="681032" y="2092634"/>
              <a:ext cx="1944688" cy="244792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C00000"/>
            </a:solidFill>
            <a:ln>
              <a:noFill/>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微软雅黑" panose="020B0503020204020204" pitchFamily="34" charset="-122"/>
              </a:endParaRPr>
            </a:p>
          </p:txBody>
        </p:sp>
        <p:sp>
          <p:nvSpPr>
            <p:cNvPr id="12" name="椭圆​​ 6"/>
            <p:cNvSpPr/>
            <p:nvPr/>
          </p:nvSpPr>
          <p:spPr>
            <a:xfrm>
              <a:off x="897230" y="4432300"/>
              <a:ext cx="1512168" cy="151121"/>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a:defRPr/>
              </a:pPr>
              <a:endParaRPr lang="zh-CN" altLang="en-US" kern="0" dirty="0">
                <a:solidFill>
                  <a:prstClr val="white"/>
                </a:solidFill>
                <a:ea typeface="微软雅黑" panose="020B0503020204020204" pitchFamily="34" charset="-122"/>
              </a:endParaRPr>
            </a:p>
          </p:txBody>
        </p:sp>
        <p:sp>
          <p:nvSpPr>
            <p:cNvPr id="13" name="矩形​​ 16"/>
            <p:cNvSpPr>
              <a:spLocks noChangeArrowheads="1"/>
            </p:cNvSpPr>
            <p:nvPr/>
          </p:nvSpPr>
          <p:spPr bwMode="auto">
            <a:xfrm>
              <a:off x="1141879" y="2440063"/>
              <a:ext cx="1052893" cy="130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17930"/>
              <a:r>
                <a:rPr lang="zh-CN" altLang="en-US" sz="4800" b="1" dirty="0">
                  <a:solidFill>
                    <a:srgbClr val="FFFFFF"/>
                  </a:solidFill>
                  <a:latin typeface="华文新魏" panose="02010800040101010101" charset="-122"/>
                  <a:ea typeface="华文新魏" panose="02010800040101010101" charset="-122"/>
                </a:rPr>
                <a:t>改革</a:t>
              </a:r>
              <a:endParaRPr lang="en-US" altLang="zh-CN" sz="4800" b="1" dirty="0">
                <a:solidFill>
                  <a:srgbClr val="FFFFFF"/>
                </a:solidFill>
                <a:latin typeface="华文新魏" panose="02010800040101010101" charset="-122"/>
                <a:ea typeface="华文新魏" panose="02010800040101010101" charset="-122"/>
              </a:endParaRPr>
            </a:p>
            <a:p>
              <a:pPr algn="ctr" defTabSz="1217930"/>
              <a:r>
                <a:rPr lang="zh-CN" altLang="en-US" sz="4800" b="1" dirty="0">
                  <a:solidFill>
                    <a:srgbClr val="FFFFFF"/>
                  </a:solidFill>
                  <a:latin typeface="华文新魏" panose="02010800040101010101" charset="-122"/>
                  <a:ea typeface="华文新魏" panose="02010800040101010101" charset="-122"/>
                </a:rPr>
                <a:t>开放</a:t>
              </a:r>
            </a:p>
          </p:txBody>
        </p:sp>
      </p:grpSp>
      <p:cxnSp>
        <p:nvCxnSpPr>
          <p:cNvPr id="14" name="直接连接符 13"/>
          <p:cNvCxnSpPr/>
          <p:nvPr/>
        </p:nvCxnSpPr>
        <p:spPr>
          <a:xfrm>
            <a:off x="1280532" y="3781914"/>
            <a:ext cx="6504723" cy="0"/>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95935" y="4027170"/>
            <a:ext cx="8549640" cy="2472055"/>
          </a:xfrm>
          <a:prstGeom prst="rect">
            <a:avLst/>
          </a:prstGeom>
        </p:spPr>
        <p:txBody>
          <a:bodyPr lIns="91440" tIns="45720" rIns="91440" bIns="45720"/>
          <a:lstStyle/>
          <a:p>
            <a:pPr defTabSz="1217930">
              <a:lnSpc>
                <a:spcPct val="150000"/>
              </a:lnSpc>
            </a:pPr>
            <a:r>
              <a:rPr lang="en-US" altLang="zh-CN" sz="2400" b="1" kern="0" dirty="0">
                <a:solidFill>
                  <a:schemeClr val="tx1">
                    <a:lumMod val="85000"/>
                    <a:lumOff val="15000"/>
                  </a:schemeClr>
                </a:solidFill>
                <a:latin typeface="华文新魏" panose="02010800040101010101" charset="-122"/>
                <a:ea typeface="华文新魏" panose="02010800040101010101" charset="-122"/>
                <a:cs typeface="华文新魏" panose="02010800040101010101" charset="-122"/>
              </a:rPr>
              <a:t>    </a:t>
            </a:r>
            <a:r>
              <a:rPr lang="zh-CN" sz="2400" b="1" kern="0" dirty="0">
                <a:solidFill>
                  <a:schemeClr val="tx1">
                    <a:lumMod val="85000"/>
                    <a:lumOff val="15000"/>
                  </a:schemeClr>
                </a:solidFill>
                <a:latin typeface="华文新魏" panose="02010800040101010101" charset="-122"/>
                <a:ea typeface="华文新魏" panose="02010800040101010101" charset="-122"/>
                <a:cs typeface="华文新魏" panose="02010800040101010101" charset="-122"/>
              </a:rPr>
              <a:t>书写和记录人民的伟大实践，时代进步的要求，唱响主旋律、传递正能量，塑造中国形象、弘扬中国精神，坚定人民信心、振奋人民精神，为实现</a:t>
            </a:r>
            <a:r>
              <a:rPr lang="en-US" altLang="zh-CN" sz="2400" b="1" kern="0" dirty="0">
                <a:solidFill>
                  <a:schemeClr val="tx1">
                    <a:lumMod val="85000"/>
                    <a:lumOff val="15000"/>
                  </a:schemeClr>
                </a:solidFill>
                <a:latin typeface="华文新魏" panose="02010800040101010101" charset="-122"/>
                <a:ea typeface="华文新魏" panose="02010800040101010101" charset="-122"/>
                <a:cs typeface="华文新魏" panose="02010800040101010101" charset="-122"/>
              </a:rPr>
              <a:t>“</a:t>
            </a:r>
            <a:r>
              <a:rPr lang="zh-CN" sz="2400" b="1" kern="0" dirty="0">
                <a:solidFill>
                  <a:schemeClr val="tx1">
                    <a:lumMod val="85000"/>
                    <a:lumOff val="15000"/>
                  </a:schemeClr>
                </a:solidFill>
                <a:latin typeface="华文新魏" panose="02010800040101010101" charset="-122"/>
                <a:ea typeface="华文新魏" panose="02010800040101010101" charset="-122"/>
                <a:cs typeface="华文新魏" panose="02010800040101010101" charset="-122"/>
              </a:rPr>
              <a:t>两个</a:t>
            </a:r>
            <a:r>
              <a:rPr lang="zh-CN" altLang="en-US" sz="2400" b="1" kern="0" dirty="0">
                <a:solidFill>
                  <a:schemeClr val="tx1">
                    <a:lumMod val="85000"/>
                    <a:lumOff val="15000"/>
                  </a:schemeClr>
                </a:solidFill>
                <a:latin typeface="华文新魏" panose="02010800040101010101" charset="-122"/>
                <a:ea typeface="华文新魏" panose="02010800040101010101" charset="-122"/>
                <a:cs typeface="华文新魏" panose="02010800040101010101" charset="-122"/>
              </a:rPr>
              <a:t>一百年</a:t>
            </a:r>
            <a:r>
              <a:rPr lang="en-US" altLang="zh-CN" sz="2400" b="1" kern="0" dirty="0">
                <a:solidFill>
                  <a:schemeClr val="tx1">
                    <a:lumMod val="85000"/>
                    <a:lumOff val="15000"/>
                  </a:schemeClr>
                </a:solidFill>
                <a:latin typeface="华文新魏" panose="02010800040101010101" charset="-122"/>
                <a:ea typeface="华文新魏" panose="02010800040101010101" charset="-122"/>
                <a:cs typeface="华文新魏" panose="02010800040101010101" charset="-122"/>
              </a:rPr>
              <a:t>”</a:t>
            </a:r>
            <a:r>
              <a:rPr lang="zh-CN" altLang="en-US" sz="2400" b="1" kern="0" dirty="0">
                <a:solidFill>
                  <a:schemeClr val="tx1">
                    <a:lumMod val="85000"/>
                    <a:lumOff val="15000"/>
                  </a:schemeClr>
                </a:solidFill>
                <a:latin typeface="华文新魏" panose="02010800040101010101" charset="-122"/>
                <a:ea typeface="华文新魏" panose="02010800040101010101" charset="-122"/>
                <a:cs typeface="华文新魏" panose="02010800040101010101" charset="-122"/>
              </a:rPr>
              <a:t>奋斗目标，实现中华民族伟大复兴的中国梦提供强大的精神力量。</a:t>
            </a:r>
          </a:p>
        </p:txBody>
      </p:sp>
      <p:pic>
        <p:nvPicPr>
          <p:cNvPr id="17" name="图片 16" descr="图片包含 室内, 就坐, 红色&#10;&#10;已生成极高可信度的说明"/>
          <p:cNvPicPr>
            <a:picLocks noChangeAspect="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pic>
        <p:nvPicPr>
          <p:cNvPr id="25603" name="Picture 2"/>
          <p:cNvPicPr>
            <a:picLocks noChangeAspect="1" noChangeArrowheads="1"/>
          </p:cNvPicPr>
          <p:nvPr/>
        </p:nvPicPr>
        <p:blipFill>
          <a:blip r:embed="rId5" cstate="email">
            <a:extLst>
              <a:ext uri="{BEBA8EAE-BF5A-486C-A8C5-ECC9F3942E4B}">
                <a14:imgProps xmlns:a14="http://schemas.microsoft.com/office/drawing/2010/main">
                  <a14:imgLayer r:embed="rId6"/>
                </a14:imgProps>
              </a:ext>
            </a:extLst>
          </a:blip>
          <a:srcRect/>
          <a:stretch>
            <a:fillRect/>
          </a:stretch>
        </p:blipFill>
        <p:spPr bwMode="auto">
          <a:xfrm>
            <a:off x="165100" y="1175385"/>
            <a:ext cx="2693035" cy="21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7">
            <a:extLst>
              <a:ext uri="{BEBA8EAE-BF5A-486C-A8C5-ECC9F3942E4B}">
                <a14:imgProps xmlns:a14="http://schemas.microsoft.com/office/drawing/2010/main">
                  <a14:imgLayer r:embed="rId8"/>
                </a14:imgProps>
              </a:ext>
            </a:extLst>
          </a:blip>
          <a:srcRect/>
          <a:stretch>
            <a:fillRect/>
          </a:stretch>
        </p:blipFill>
        <p:spPr>
          <a:xfrm>
            <a:off x="6789420" y="1131570"/>
            <a:ext cx="1657985" cy="2185670"/>
          </a:xfrm>
          <a:prstGeom prst="rect">
            <a:avLst/>
          </a:prstGeom>
        </p:spPr>
      </p:pic>
      <p:pic>
        <p:nvPicPr>
          <p:cNvPr id="3" name="图片 2"/>
          <p:cNvPicPr>
            <a:picLocks noChangeAspect="1"/>
          </p:cNvPicPr>
          <p:nvPr/>
        </p:nvPicPr>
        <p:blipFill>
          <a:blip r:embed="rId9">
            <a:extLst>
              <a:ext uri="{BEBA8EAE-BF5A-486C-A8C5-ECC9F3942E4B}">
                <a14:imgProps xmlns:a14="http://schemas.microsoft.com/office/drawing/2010/main">
                  <a14:imgLayer r:embed="rId10"/>
                </a14:imgProps>
              </a:ext>
            </a:extLst>
          </a:blip>
          <a:srcRect/>
          <a:stretch>
            <a:fillRect/>
          </a:stretch>
        </p:blipFill>
        <p:spPr>
          <a:xfrm>
            <a:off x="8789035" y="1068070"/>
            <a:ext cx="3204210" cy="1798320"/>
          </a:xfrm>
          <a:prstGeom prst="rect">
            <a:avLst/>
          </a:prstGeom>
        </p:spPr>
      </p:pic>
      <p:pic>
        <p:nvPicPr>
          <p:cNvPr id="4" name="图片 3"/>
          <p:cNvPicPr>
            <a:picLocks noChangeAspect="1"/>
          </p:cNvPicPr>
          <p:nvPr/>
        </p:nvPicPr>
        <p:blipFill>
          <a:blip r:embed="rId11">
            <a:extLst>
              <a:ext uri="{BEBA8EAE-BF5A-486C-A8C5-ECC9F3942E4B}">
                <a14:imgProps xmlns:a14="http://schemas.microsoft.com/office/drawing/2010/main">
                  <a14:imgLayer r:embed="rId12"/>
                </a14:imgProps>
              </a:ext>
            </a:extLst>
          </a:blip>
          <a:srcRect/>
          <a:stretch>
            <a:fillRect/>
          </a:stretch>
        </p:blipFill>
        <p:spPr>
          <a:xfrm>
            <a:off x="3132455" y="1162685"/>
            <a:ext cx="3137535" cy="2153920"/>
          </a:xfrm>
          <a:prstGeom prst="rect">
            <a:avLst/>
          </a:prstGeom>
        </p:spPr>
      </p:pic>
      <p:sp>
        <p:nvSpPr>
          <p:cNvPr id="5" name="文本框 4"/>
          <p:cNvSpPr txBox="1"/>
          <p:nvPr/>
        </p:nvSpPr>
        <p:spPr>
          <a:xfrm>
            <a:off x="278130" y="619760"/>
            <a:ext cx="948690" cy="460375"/>
          </a:xfrm>
          <a:prstGeom prst="rect">
            <a:avLst/>
          </a:prstGeom>
          <a:noFill/>
        </p:spPr>
        <p:txBody>
          <a:bodyPr wrap="none" rtlCol="0">
            <a:spAutoFit/>
          </a:bodyPr>
          <a:lstStyle/>
          <a:p>
            <a:r>
              <a:rPr lang="zh-CN" altLang="en-US" sz="2400" b="1">
                <a:latin typeface="宋体" panose="02010600030101010101" pitchFamily="2" charset="-122"/>
                <a:ea typeface="宋体" panose="02010600030101010101" pitchFamily="2" charset="-122"/>
              </a:rPr>
              <a:t>材料</a:t>
            </a:r>
            <a:r>
              <a:rPr lang="en-US" altLang="zh-CN" sz="2400" b="1">
                <a:latin typeface="宋体" panose="02010600030101010101" pitchFamily="2" charset="-122"/>
                <a:ea typeface="宋体" panose="02010600030101010101" pitchFamily="2" charset="-122"/>
              </a:rPr>
              <a:t>1</a:t>
            </a:r>
          </a:p>
        </p:txBody>
      </p:sp>
      <p:pic>
        <p:nvPicPr>
          <p:cNvPr id="23" name="图片 22" descr="图片包含 宗教场所, 建筑物, 喇嘛庙, 庙宇&#10;&#10;已生成极高可信度的说明"/>
          <p:cNvPicPr>
            <a:picLocks noChangeAspect="1"/>
          </p:cNvPicPr>
          <p:nvPr/>
        </p:nvPicPr>
        <p:blipFill rotWithShape="1">
          <a:blip r:embed="rId13" cstate="screen">
            <a:extLst>
              <a:ext uri="{28A0092B-C50C-407E-A947-70E740481C1C}">
                <a14:useLocalDpi xmlns:a14="http://schemas.microsoft.com/office/drawing/2010/main" val="0"/>
              </a:ext>
            </a:extLst>
          </a:blip>
          <a:srcRect b="14045"/>
          <a:stretch>
            <a:fillRect/>
          </a:stretch>
        </p:blipFill>
        <p:spPr>
          <a:xfrm>
            <a:off x="10220960" y="5919469"/>
            <a:ext cx="1971040" cy="908051"/>
          </a:xfrm>
          <a:prstGeom prst="rect">
            <a:avLst/>
          </a:prstGeom>
        </p:spPr>
      </p:pic>
    </p:spTree>
    <p:extLst>
      <p:ext uri="{BB962C8B-B14F-4D97-AF65-F5344CB8AC3E}">
        <p14:creationId xmlns:p14="http://schemas.microsoft.com/office/powerpoint/2010/main" val="2519874155"/>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2" fill="hold" nodeType="withEffect">
                                  <p:stCondLst>
                                    <p:cond delay="0"/>
                                  </p:stCondLst>
                                  <p:childTnLst>
                                    <p:set>
                                      <p:cBhvr>
                                        <p:cTn id="9" dur="500"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outVertical)">
                                      <p:cBhvr>
                                        <p:cTn id="13" dur="500"/>
                                        <p:tgtEl>
                                          <p:spTgt spid="22"/>
                                        </p:tgtEl>
                                      </p:cBhvr>
                                    </p:animEffect>
                                  </p:childTnLst>
                                </p:cTn>
                              </p:par>
                              <p:par>
                                <p:cTn id="14" presetID="26"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289">
                                          <p:stCondLst>
                                            <p:cond delay="0"/>
                                          </p:stCondLst>
                                        </p:cTn>
                                        <p:tgtEl>
                                          <p:spTgt spid="10"/>
                                        </p:tgtEl>
                                      </p:cBhvr>
                                    </p:animEffect>
                                    <p:anim calcmode="lin" valueType="num">
                                      <p:cBhvr>
                                        <p:cTn id="17"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20" dur="165" tmFilter="0, 0; 0.125,0.2665; 0.25,0.4; 0.375,0.465; 0.5,0.5;  0.625,0.535; 0.75,0.6; 0.875,0.7335; 1,1">
                                          <p:stCondLst>
                                            <p:cond delay="663"/>
                                          </p:stCondLst>
                                        </p:cTn>
                                        <p:tgtEl>
                                          <p:spTgt spid="10"/>
                                        </p:tgtEl>
                                        <p:attrNameLst>
                                          <p:attrName>ppt_y</p:attrName>
                                        </p:attrNameLst>
                                      </p:cBhvr>
                                      <p:tavLst>
                                        <p:tav tm="0" fmla="#ppt_y-sin(pi*$)/27">
                                          <p:val>
                                            <p:fltVal val="0"/>
                                          </p:val>
                                        </p:tav>
                                        <p:tav tm="100000">
                                          <p:val>
                                            <p:fltVal val="1"/>
                                          </p:val>
                                        </p:tav>
                                      </p:tavLst>
                                    </p:anim>
                                    <p:anim calcmode="lin" valueType="num">
                                      <p:cBhvr>
                                        <p:cTn id="21" dur="83"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2" dur="13">
                                          <p:stCondLst>
                                            <p:cond delay="325"/>
                                          </p:stCondLst>
                                        </p:cTn>
                                        <p:tgtEl>
                                          <p:spTgt spid="10"/>
                                        </p:tgtEl>
                                      </p:cBhvr>
                                      <p:to x="100000" y="60000"/>
                                    </p:animScale>
                                    <p:animScale>
                                      <p:cBhvr>
                                        <p:cTn id="23" dur="83" decel="50000">
                                          <p:stCondLst>
                                            <p:cond delay="339"/>
                                          </p:stCondLst>
                                        </p:cTn>
                                        <p:tgtEl>
                                          <p:spTgt spid="10"/>
                                        </p:tgtEl>
                                      </p:cBhvr>
                                      <p:to x="100000" y="100000"/>
                                    </p:animScale>
                                    <p:animScale>
                                      <p:cBhvr>
                                        <p:cTn id="24" dur="13">
                                          <p:stCondLst>
                                            <p:cond delay="656"/>
                                          </p:stCondLst>
                                        </p:cTn>
                                        <p:tgtEl>
                                          <p:spTgt spid="10"/>
                                        </p:tgtEl>
                                      </p:cBhvr>
                                      <p:to x="100000" y="80000"/>
                                    </p:animScale>
                                    <p:animScale>
                                      <p:cBhvr>
                                        <p:cTn id="25" dur="83" decel="50000">
                                          <p:stCondLst>
                                            <p:cond delay="669"/>
                                          </p:stCondLst>
                                        </p:cTn>
                                        <p:tgtEl>
                                          <p:spTgt spid="10"/>
                                        </p:tgtEl>
                                      </p:cBhvr>
                                      <p:to x="100000" y="100000"/>
                                    </p:animScale>
                                    <p:animScale>
                                      <p:cBhvr>
                                        <p:cTn id="26" dur="13">
                                          <p:stCondLst>
                                            <p:cond delay="821"/>
                                          </p:stCondLst>
                                        </p:cTn>
                                        <p:tgtEl>
                                          <p:spTgt spid="10"/>
                                        </p:tgtEl>
                                      </p:cBhvr>
                                      <p:to x="100000" y="90000"/>
                                    </p:animScale>
                                    <p:animScale>
                                      <p:cBhvr>
                                        <p:cTn id="27" dur="83" decel="50000">
                                          <p:stCondLst>
                                            <p:cond delay="833"/>
                                          </p:stCondLst>
                                        </p:cTn>
                                        <p:tgtEl>
                                          <p:spTgt spid="10"/>
                                        </p:tgtEl>
                                      </p:cBhvr>
                                      <p:to x="100000" y="100000"/>
                                    </p:animScale>
                                    <p:animScale>
                                      <p:cBhvr>
                                        <p:cTn id="28" dur="13">
                                          <p:stCondLst>
                                            <p:cond delay="904"/>
                                          </p:stCondLst>
                                        </p:cTn>
                                        <p:tgtEl>
                                          <p:spTgt spid="10"/>
                                        </p:tgtEl>
                                      </p:cBhvr>
                                      <p:to x="100000" y="95000"/>
                                    </p:animScale>
                                    <p:animScale>
                                      <p:cBhvr>
                                        <p:cTn id="29" dur="83" decel="50000">
                                          <p:stCondLst>
                                            <p:cond delay="917"/>
                                          </p:stCondLst>
                                        </p:cTn>
                                        <p:tgtEl>
                                          <p:spTgt spid="10"/>
                                        </p:tgtEl>
                                      </p:cBhvr>
                                      <p:to x="100000" y="100000"/>
                                    </p:animScale>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25603"/>
                                        </p:tgtEl>
                                        <p:attrNameLst>
                                          <p:attrName>style.visibility</p:attrName>
                                        </p:attrNameLst>
                                      </p:cBhvr>
                                      <p:to>
                                        <p:strVal val="visible"/>
                                      </p:to>
                                    </p:set>
                                    <p:animEffect transition="in" filter="fade">
                                      <p:cBhvr>
                                        <p:cTn id="40" dur="1000"/>
                                        <p:tgtEl>
                                          <p:spTgt spid="25603"/>
                                        </p:tgtEl>
                                      </p:cBhvr>
                                    </p:animEffect>
                                    <p:anim calcmode="lin" valueType="num">
                                      <p:cBhvr>
                                        <p:cTn id="41" dur="1000" fill="hold"/>
                                        <p:tgtEl>
                                          <p:spTgt spid="25603"/>
                                        </p:tgtEl>
                                        <p:attrNameLst>
                                          <p:attrName>ppt_x</p:attrName>
                                        </p:attrNameLst>
                                      </p:cBhvr>
                                      <p:tavLst>
                                        <p:tav tm="0">
                                          <p:val>
                                            <p:strVal val="#ppt_x"/>
                                          </p:val>
                                        </p:tav>
                                        <p:tav tm="100000">
                                          <p:val>
                                            <p:strVal val="#ppt_x"/>
                                          </p:val>
                                        </p:tav>
                                      </p:tavLst>
                                    </p:anim>
                                    <p:anim calcmode="lin" valueType="num">
                                      <p:cBhvr>
                                        <p:cTn id="42" dur="1000" fill="hold"/>
                                        <p:tgtEl>
                                          <p:spTgt spid="25603"/>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500"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anim calcmode="lin" valueType="num">
                                      <p:cBhvr>
                                        <p:cTn id="47" dur="500" fill="hold"/>
                                        <p:tgtEl>
                                          <p:spTgt spid="4"/>
                                        </p:tgtEl>
                                        <p:attrNameLst>
                                          <p:attrName>ppt_x</p:attrName>
                                        </p:attrNameLst>
                                      </p:cBhvr>
                                      <p:tavLst>
                                        <p:tav tm="0">
                                          <p:val>
                                            <p:strVal val="#ppt_x"/>
                                          </p:val>
                                        </p:tav>
                                        <p:tav tm="100000">
                                          <p:val>
                                            <p:strVal val="#ppt_x"/>
                                          </p:val>
                                        </p:tav>
                                      </p:tavLst>
                                    </p:anim>
                                    <p:anim calcmode="lin" valueType="num">
                                      <p:cBhvr>
                                        <p:cTn id="48" dur="500" fill="hold"/>
                                        <p:tgtEl>
                                          <p:spTgt spid="4"/>
                                        </p:tgtEl>
                                        <p:attrNameLst>
                                          <p:attrName>ppt_y</p:attrName>
                                        </p:attrNameLst>
                                      </p:cBhvr>
                                      <p:tavLst>
                                        <p:tav tm="0">
                                          <p:val>
                                            <p:strVal val="#ppt_y+.1"/>
                                          </p:val>
                                        </p:tav>
                                        <p:tav tm="100000">
                                          <p:val>
                                            <p:strVal val="#ppt_y"/>
                                          </p:val>
                                        </p:tav>
                                      </p:tavLst>
                                    </p:anim>
                                  </p:childTnLst>
                                </p:cTn>
                              </p:par>
                            </p:childTnLst>
                          </p:cTn>
                        </p:par>
                        <p:par>
                          <p:cTn id="49" fill="hold">
                            <p:stCondLst>
                              <p:cond delay="2500"/>
                            </p:stCondLst>
                            <p:childTnLst>
                              <p:par>
                                <p:cTn id="50" presetID="42" presetClass="entr" presetSubtype="0" fill="hold" nodeType="afterEffect">
                                  <p:stCondLst>
                                    <p:cond delay="0"/>
                                  </p:stCondLst>
                                  <p:childTnLst>
                                    <p:set>
                                      <p:cBhvr>
                                        <p:cTn id="51" dur="500"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anim calcmode="lin" valueType="num">
                                      <p:cBhvr>
                                        <p:cTn id="53" dur="500" fill="hold"/>
                                        <p:tgtEl>
                                          <p:spTgt spid="2"/>
                                        </p:tgtEl>
                                        <p:attrNameLst>
                                          <p:attrName>ppt_x</p:attrName>
                                        </p:attrNameLst>
                                      </p:cBhvr>
                                      <p:tavLst>
                                        <p:tav tm="0">
                                          <p:val>
                                            <p:strVal val="#ppt_x"/>
                                          </p:val>
                                        </p:tav>
                                        <p:tav tm="100000">
                                          <p:val>
                                            <p:strVal val="#ppt_x"/>
                                          </p:val>
                                        </p:tav>
                                      </p:tavLst>
                                    </p:anim>
                                    <p:anim calcmode="lin" valueType="num">
                                      <p:cBhvr>
                                        <p:cTn id="54" dur="500" fill="hold"/>
                                        <p:tgtEl>
                                          <p:spTgt spid="2"/>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42" presetClass="entr" presetSubtype="0" fill="hold" nodeType="afterEffect">
                                  <p:stCondLst>
                                    <p:cond delay="0"/>
                                  </p:stCondLst>
                                  <p:childTnLst>
                                    <p:set>
                                      <p:cBhvr>
                                        <p:cTn id="57" dur="500"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anim calcmode="lin" valueType="num">
                                      <p:cBhvr>
                                        <p:cTn id="59" dur="500" fill="hold"/>
                                        <p:tgtEl>
                                          <p:spTgt spid="3"/>
                                        </p:tgtEl>
                                        <p:attrNameLst>
                                          <p:attrName>ppt_x</p:attrName>
                                        </p:attrNameLst>
                                      </p:cBhvr>
                                      <p:tavLst>
                                        <p:tav tm="0">
                                          <p:val>
                                            <p:strVal val="#ppt_x"/>
                                          </p:val>
                                        </p:tav>
                                        <p:tav tm="100000">
                                          <p:val>
                                            <p:strVal val="#ppt_x"/>
                                          </p:val>
                                        </p:tav>
                                      </p:tavLst>
                                    </p:anim>
                                    <p:anim calcmode="lin" valueType="num">
                                      <p:cBhvr>
                                        <p:cTn id="60" dur="500" fill="hold"/>
                                        <p:tgtEl>
                                          <p:spTgt spid="3"/>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iterate type="lt">
                                    <p:tmPct val="5000"/>
                                  </p:iterate>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par>
                                <p:cTn id="71" presetID="42" presetClass="entr" presetSubtype="0" fill="hold" nodeType="withEffect">
                                  <p:stCondLst>
                                    <p:cond delay="0"/>
                                  </p:stCondLst>
                                  <p:childTnLst>
                                    <p:set>
                                      <p:cBhvr>
                                        <p:cTn id="72" dur="500"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anim calcmode="lin" valueType="num">
                                      <p:cBhvr>
                                        <p:cTn id="74" dur="500" fill="hold"/>
                                        <p:tgtEl>
                                          <p:spTgt spid="23"/>
                                        </p:tgtEl>
                                        <p:attrNameLst>
                                          <p:attrName>ppt_x</p:attrName>
                                        </p:attrNameLst>
                                      </p:cBhvr>
                                      <p:tavLst>
                                        <p:tav tm="0">
                                          <p:val>
                                            <p:strVal val="#ppt_x"/>
                                          </p:val>
                                        </p:tav>
                                        <p:tav tm="100000">
                                          <p:val>
                                            <p:strVal val="#ppt_x"/>
                                          </p:val>
                                        </p:tav>
                                      </p:tavLst>
                                    </p:anim>
                                    <p:anim calcmode="lin" valueType="num">
                                      <p:cBhvr>
                                        <p:cTn id="7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6"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467600" y="560705"/>
            <a:ext cx="3565525" cy="444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365250" y="564515"/>
            <a:ext cx="3469005" cy="63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802995" y="311300"/>
            <a:ext cx="2641455" cy="531279"/>
          </a:xfrm>
          <a:prstGeom prst="rect">
            <a:avLst/>
          </a:prstGeom>
          <a:noFill/>
          <a:ln w="12700" cap="flat" cmpd="sng" algn="ctr">
            <a:noFill/>
            <a:prstDash val="solid"/>
          </a:ln>
          <a:effectLst/>
        </p:spPr>
        <p:txBody>
          <a:bodyPr lIns="91440" tIns="45720" rIns="91440" bIns="45720" rtlCol="0" anchor="ctr"/>
          <a:lstStyle/>
          <a:p>
            <a:pPr algn="l" defTabSz="1217930"/>
            <a:r>
              <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国力增强</a:t>
            </a:r>
          </a:p>
          <a:p>
            <a:pPr algn="l" defTabSz="1217930"/>
            <a:r>
              <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        花开四方</a:t>
            </a:r>
          </a:p>
        </p:txBody>
      </p:sp>
      <p:sp>
        <p:nvSpPr>
          <p:cNvPr id="9" name="TextBox 79"/>
          <p:cNvSpPr txBox="1"/>
          <p:nvPr/>
        </p:nvSpPr>
        <p:spPr>
          <a:xfrm>
            <a:off x="1140197" y="5156634"/>
            <a:ext cx="2424202" cy="855345"/>
          </a:xfrm>
          <a:prstGeom prst="rect">
            <a:avLst/>
          </a:prstGeom>
          <a:noFill/>
        </p:spPr>
        <p:txBody>
          <a:bodyPr wrap="square" lIns="117199" tIns="58599" rIns="117199" bIns="58599">
            <a:spAutoFit/>
          </a:bodyPr>
          <a:lstStyle/>
          <a:p>
            <a:pPr algn="ctr" defTabSz="1217930"/>
            <a:r>
              <a:rPr lang="zh-CN" altLang="en-US" sz="4800" b="1" dirty="0">
                <a:solidFill>
                  <a:schemeClr val="tx1">
                    <a:lumMod val="85000"/>
                    <a:lumOff val="15000"/>
                  </a:schemeClr>
                </a:solidFill>
                <a:latin typeface="华文新魏" panose="02010800040101010101" charset="-122"/>
                <a:ea typeface="华文新魏" panose="02010800040101010101" charset="-122"/>
              </a:rPr>
              <a:t>原因？</a:t>
            </a:r>
          </a:p>
        </p:txBody>
      </p:sp>
      <p:pic>
        <p:nvPicPr>
          <p:cNvPr id="17" name="图片 16" descr="图片包含 室内, 就坐, 红色&#10;&#10;已生成极高可信度的说明"/>
          <p:cNvPicPr>
            <a:picLocks noChangeAspect="1"/>
          </p:cNvPicPr>
          <p:nvPr/>
        </p:nvPicPr>
        <p:blipFill>
          <a:blip r:embed="rId10" cstate="screen">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sp>
        <p:nvSpPr>
          <p:cNvPr id="5" name="文本框 4"/>
          <p:cNvSpPr txBox="1"/>
          <p:nvPr/>
        </p:nvSpPr>
        <p:spPr>
          <a:xfrm>
            <a:off x="3721735" y="1083310"/>
            <a:ext cx="948690" cy="460375"/>
          </a:xfrm>
          <a:prstGeom prst="rect">
            <a:avLst/>
          </a:prstGeom>
          <a:noFill/>
        </p:spPr>
        <p:txBody>
          <a:bodyPr wrap="none" rtlCol="0">
            <a:spAutoFit/>
          </a:bodyPr>
          <a:lstStyle/>
          <a:p>
            <a:r>
              <a:rPr lang="zh-CN" altLang="en-US" sz="2400" b="1">
                <a:latin typeface="宋体" panose="02010600030101010101" pitchFamily="2" charset="-122"/>
                <a:ea typeface="宋体" panose="02010600030101010101" pitchFamily="2" charset="-122"/>
              </a:rPr>
              <a:t>材料</a:t>
            </a:r>
            <a:r>
              <a:rPr lang="en-US" altLang="zh-CN" sz="2400" b="1">
                <a:latin typeface="宋体" panose="02010600030101010101" pitchFamily="2" charset="-122"/>
                <a:ea typeface="宋体" panose="02010600030101010101" pitchFamily="2" charset="-122"/>
              </a:rPr>
              <a:t>2</a:t>
            </a:r>
          </a:p>
        </p:txBody>
      </p:sp>
      <p:grpSp>
        <p:nvGrpSpPr>
          <p:cNvPr id="10" name="组合 9"/>
          <p:cNvGrpSpPr/>
          <p:nvPr/>
        </p:nvGrpSpPr>
        <p:grpSpPr>
          <a:xfrm>
            <a:off x="914400" y="2151380"/>
            <a:ext cx="2477770" cy="3158490"/>
            <a:chOff x="681032" y="1902140"/>
            <a:chExt cx="1970629" cy="2681281"/>
          </a:xfrm>
        </p:grpSpPr>
        <p:sp>
          <p:nvSpPr>
            <p:cNvPr id="11" name="椭圆​​ 2"/>
            <p:cNvSpPr/>
            <p:nvPr/>
          </p:nvSpPr>
          <p:spPr>
            <a:xfrm>
              <a:off x="681032" y="1902140"/>
              <a:ext cx="1944688" cy="244792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C00000"/>
            </a:solidFill>
            <a:ln>
              <a:noFill/>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微软雅黑" panose="020B0503020204020204" pitchFamily="34" charset="-122"/>
              </a:endParaRPr>
            </a:p>
          </p:txBody>
        </p:sp>
        <p:sp>
          <p:nvSpPr>
            <p:cNvPr id="12" name="椭圆​​ 6"/>
            <p:cNvSpPr/>
            <p:nvPr/>
          </p:nvSpPr>
          <p:spPr>
            <a:xfrm>
              <a:off x="897230" y="4432300"/>
              <a:ext cx="1512168" cy="151121"/>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a:defRPr/>
              </a:pPr>
              <a:endParaRPr lang="zh-CN" altLang="en-US" kern="0" dirty="0">
                <a:solidFill>
                  <a:prstClr val="white"/>
                </a:solidFill>
                <a:ea typeface="微软雅黑" panose="020B0503020204020204" pitchFamily="34" charset="-122"/>
              </a:endParaRPr>
            </a:p>
          </p:txBody>
        </p:sp>
        <p:sp>
          <p:nvSpPr>
            <p:cNvPr id="13" name="矩形​​ 16"/>
            <p:cNvSpPr>
              <a:spLocks noChangeArrowheads="1"/>
            </p:cNvSpPr>
            <p:nvPr/>
          </p:nvSpPr>
          <p:spPr bwMode="auto">
            <a:xfrm>
              <a:off x="684990" y="2224163"/>
              <a:ext cx="1966671" cy="133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7930"/>
              <a:r>
                <a:rPr lang="zh-CN" sz="4800" b="1" dirty="0">
                  <a:solidFill>
                    <a:srgbClr val="FFFFFF"/>
                  </a:solidFill>
                  <a:latin typeface="华文新魏" panose="02010800040101010101" charset="-122"/>
                  <a:ea typeface="华文新魏" panose="02010800040101010101" charset="-122"/>
                </a:rPr>
                <a:t>瞩目</a:t>
              </a:r>
            </a:p>
            <a:p>
              <a:pPr algn="ctr" defTabSz="1217930"/>
              <a:r>
                <a:rPr lang="zh-CN" sz="4800" b="1" dirty="0">
                  <a:solidFill>
                    <a:srgbClr val="FFFFFF"/>
                  </a:solidFill>
                  <a:latin typeface="华文新魏" panose="02010800040101010101" charset="-122"/>
                  <a:ea typeface="华文新魏" panose="02010800040101010101" charset="-122"/>
                </a:rPr>
                <a:t>成就</a:t>
              </a:r>
            </a:p>
          </p:txBody>
        </p:sp>
      </p:grpSp>
      <p:pic>
        <p:nvPicPr>
          <p:cNvPr id="27" name="图片 26"/>
          <p:cNvPicPr>
            <a:picLocks noChangeAspect="1"/>
          </p:cNvPicPr>
          <p:nvPr userDrawn="1">
            <p:custDataLst>
              <p:tags r:id="rId1"/>
            </p:custDataLst>
          </p:nvPr>
        </p:nvPicPr>
        <p:blipFill rotWithShape="1">
          <a:blip r:embed="rId12" cstate="email"/>
          <a:srcRect/>
          <a:stretch>
            <a:fillRect/>
          </a:stretch>
        </p:blipFill>
        <p:spPr>
          <a:xfrm flipH="1">
            <a:off x="0" y="-13970"/>
            <a:ext cx="4412146" cy="1804762"/>
          </a:xfrm>
          <a:prstGeom prst="rect">
            <a:avLst/>
          </a:prstGeom>
        </p:spPr>
      </p:pic>
      <p:pic>
        <p:nvPicPr>
          <p:cNvPr id="28" name="图片 27"/>
          <p:cNvPicPr>
            <a:picLocks noChangeAspect="1"/>
          </p:cNvPicPr>
          <p:nvPr userDrawn="1">
            <p:custDataLst>
              <p:tags r:id="rId2"/>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flipH="1">
            <a:off x="10500360" y="-20955"/>
            <a:ext cx="1762125" cy="1448435"/>
          </a:xfrm>
          <a:prstGeom prst="rect">
            <a:avLst/>
          </a:prstGeom>
        </p:spPr>
      </p:pic>
      <p:pic>
        <p:nvPicPr>
          <p:cNvPr id="36" name="图片 35"/>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flipH="1">
            <a:off x="0" y="4702175"/>
            <a:ext cx="1532255" cy="1849755"/>
          </a:xfrm>
          <a:prstGeom prst="rect">
            <a:avLst/>
          </a:prstGeom>
        </p:spPr>
      </p:pic>
      <p:pic>
        <p:nvPicPr>
          <p:cNvPr id="29" name="图片 28"/>
          <p:cNvPicPr>
            <a:picLocks noChangeAspect="1"/>
          </p:cNvPicPr>
          <p:nvPr/>
        </p:nvPicPr>
        <p:blipFill>
          <a:blip r:embed="rId15"/>
          <a:srcRect l="19913" t="6871" r="16329" b="2945"/>
          <a:stretch>
            <a:fillRect/>
          </a:stretch>
        </p:blipFill>
        <p:spPr>
          <a:xfrm>
            <a:off x="7233285" y="5034915"/>
            <a:ext cx="1203325" cy="1570355"/>
          </a:xfrm>
          <a:prstGeom prst="flowChartProcess">
            <a:avLst/>
          </a:prstGeom>
        </p:spPr>
      </p:pic>
      <p:grpSp>
        <p:nvGrpSpPr>
          <p:cNvPr id="31" name="组合 30"/>
          <p:cNvGrpSpPr/>
          <p:nvPr/>
        </p:nvGrpSpPr>
        <p:grpSpPr>
          <a:xfrm>
            <a:off x="4839335" y="1559560"/>
            <a:ext cx="6455410" cy="3430270"/>
            <a:chOff x="6054" y="1490"/>
            <a:chExt cx="12278" cy="7296"/>
          </a:xfrm>
        </p:grpSpPr>
        <p:pic>
          <p:nvPicPr>
            <p:cNvPr id="32" name="Picture 7"/>
            <p:cNvPicPr>
              <a:picLocks noChangeAspect="1" noChangeArrowheads="1"/>
            </p:cNvPicPr>
            <p:nvPr>
              <p:custDataLst>
                <p:tags r:id="rId4"/>
              </p:custDataLst>
            </p:nvPr>
          </p:nvPicPr>
          <p:blipFill>
            <a:blip r:embed="rId16"/>
            <a:srcRect b="5592"/>
            <a:stretch>
              <a:fillRect/>
            </a:stretch>
          </p:blipFill>
          <p:spPr bwMode="auto">
            <a:xfrm>
              <a:off x="14491" y="5361"/>
              <a:ext cx="3841" cy="3425"/>
            </a:xfrm>
            <a:prstGeom prst="rect">
              <a:avLst/>
            </a:prstGeom>
            <a:ln w="9207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图片 32"/>
            <p:cNvPicPr>
              <a:picLocks noChangeAspect="1"/>
            </p:cNvPicPr>
            <p:nvPr>
              <p:custDataLst>
                <p:tags r:id="rId5"/>
              </p:custDataLst>
            </p:nvPr>
          </p:nvPicPr>
          <p:blipFill>
            <a:blip r:embed="rId17"/>
            <a:srcRect b="4670"/>
            <a:stretch>
              <a:fillRect/>
            </a:stretch>
          </p:blipFill>
          <p:spPr>
            <a:xfrm>
              <a:off x="11580" y="1491"/>
              <a:ext cx="6752" cy="3870"/>
            </a:xfrm>
            <a:prstGeom prst="rect">
              <a:avLst/>
            </a:prstGeom>
            <a:ln w="92075">
              <a:noFill/>
            </a:ln>
            <a:effectLst>
              <a:outerShdw blurRad="292100" dist="139700" dir="2700000" algn="tl" rotWithShape="0">
                <a:srgbClr val="333333">
                  <a:alpha val="65000"/>
                </a:srgbClr>
              </a:outerShdw>
            </a:effectLst>
          </p:spPr>
        </p:pic>
        <p:pic>
          <p:nvPicPr>
            <p:cNvPr id="34" name="Picture 5" descr="C:\Users\Administrator\Desktop\工作坊研修\试讲\timg的.jpg"/>
            <p:cNvPicPr>
              <a:picLocks noChangeAspect="1" noChangeArrowheads="1"/>
            </p:cNvPicPr>
            <p:nvPr>
              <p:custDataLst>
                <p:tags r:id="rId6"/>
              </p:custDataLst>
            </p:nvPr>
          </p:nvPicPr>
          <p:blipFill>
            <a:blip r:embed="rId18"/>
            <a:srcRect/>
            <a:stretch>
              <a:fillRect/>
            </a:stretch>
          </p:blipFill>
          <p:spPr bwMode="auto">
            <a:xfrm>
              <a:off x="6054" y="1490"/>
              <a:ext cx="5526" cy="3870"/>
            </a:xfrm>
            <a:prstGeom prst="rect">
              <a:avLst/>
            </a:prstGeom>
            <a:ln w="920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图片 34"/>
            <p:cNvPicPr>
              <a:picLocks noChangeAspect="1"/>
            </p:cNvPicPr>
            <p:nvPr>
              <p:custDataLst>
                <p:tags r:id="rId7"/>
              </p:custDataLst>
            </p:nvPr>
          </p:nvPicPr>
          <p:blipFill>
            <a:blip r:embed="rId19"/>
            <a:srcRect r="24022"/>
            <a:stretch>
              <a:fillRect/>
            </a:stretch>
          </p:blipFill>
          <p:spPr>
            <a:xfrm>
              <a:off x="6054" y="5360"/>
              <a:ext cx="8438" cy="3425"/>
            </a:xfrm>
            <a:prstGeom prst="rect">
              <a:avLst/>
            </a:prstGeom>
            <a:ln w="92075">
              <a:noFill/>
            </a:ln>
            <a:effectLst>
              <a:outerShdw blurRad="292100" dist="139700" dir="2700000" algn="tl" rotWithShape="0">
                <a:srgbClr val="333333">
                  <a:alpha val="65000"/>
                </a:srgbClr>
              </a:outerShdw>
            </a:effectLst>
          </p:spPr>
        </p:pic>
      </p:grpSp>
      <p:sp>
        <p:nvSpPr>
          <p:cNvPr id="2" name="文本框 1"/>
          <p:cNvSpPr txBox="1"/>
          <p:nvPr/>
        </p:nvSpPr>
        <p:spPr>
          <a:xfrm>
            <a:off x="9107170" y="177165"/>
            <a:ext cx="1854200" cy="829945"/>
          </a:xfrm>
          <a:prstGeom prst="rect">
            <a:avLst/>
          </a:prstGeom>
          <a:noFill/>
        </p:spPr>
        <p:txBody>
          <a:bodyPr wrap="none" rtlCol="0">
            <a:spAutoFit/>
          </a:bodyPr>
          <a:lstStyle/>
          <a:p>
            <a:r>
              <a:rPr lang="zh-CN" altLang="en-US" sz="2400" b="1">
                <a:solidFill>
                  <a:srgbClr val="C00000"/>
                </a:solidFill>
                <a:latin typeface="华文新魏" panose="02010800040101010101" charset="-122"/>
                <a:ea typeface="华文新魏" panose="02010800040101010101" charset="-122"/>
              </a:rPr>
              <a:t>核心素养</a:t>
            </a:r>
          </a:p>
          <a:p>
            <a:r>
              <a:rPr lang="zh-CN" altLang="en-US" sz="2400" b="1">
                <a:solidFill>
                  <a:srgbClr val="C00000"/>
                </a:solidFill>
                <a:latin typeface="华文新魏" panose="02010800040101010101" charset="-122"/>
                <a:ea typeface="华文新魏" panose="02010800040101010101" charset="-122"/>
              </a:rPr>
              <a:t>      史料实证</a:t>
            </a:r>
          </a:p>
        </p:txBody>
      </p:sp>
      <p:pic>
        <p:nvPicPr>
          <p:cNvPr id="23" name="图片 22" descr="图片包含 宗教场所, 建筑物, 喇嘛庙, 庙宇&#10;&#10;已生成极高可信度的说明"/>
          <p:cNvPicPr>
            <a:picLocks noChangeAspect="1"/>
          </p:cNvPicPr>
          <p:nvPr/>
        </p:nvPicPr>
        <p:blipFill rotWithShape="1">
          <a:blip r:embed="rId20" cstate="screen">
            <a:extLst>
              <a:ext uri="{28A0092B-C50C-407E-A947-70E740481C1C}">
                <a14:useLocalDpi xmlns:a14="http://schemas.microsoft.com/office/drawing/2010/main" val="0"/>
              </a:ext>
            </a:extLst>
          </a:blip>
          <a:srcRect b="14045"/>
          <a:stretch>
            <a:fillRect/>
          </a:stretch>
        </p:blipFill>
        <p:spPr>
          <a:xfrm>
            <a:off x="10220960" y="5934709"/>
            <a:ext cx="1971040" cy="908051"/>
          </a:xfrm>
          <a:prstGeom prst="rect">
            <a:avLst/>
          </a:prstGeom>
        </p:spPr>
      </p:pic>
    </p:spTree>
    <p:extLst>
      <p:ext uri="{BB962C8B-B14F-4D97-AF65-F5344CB8AC3E}">
        <p14:creationId xmlns:p14="http://schemas.microsoft.com/office/powerpoint/2010/main" val="131469784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2" fill="hold" nodeType="withEffect">
                                  <p:stCondLst>
                                    <p:cond delay="0"/>
                                  </p:stCondLst>
                                  <p:childTnLst>
                                    <p:set>
                                      <p:cBhvr>
                                        <p:cTn id="9" dur="500"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par>
                                <p:cTn id="19" presetID="22" presetClass="entr" presetSubtype="4" fill="hold" nodeType="withEffect">
                                  <p:stCondLst>
                                    <p:cond delay="0"/>
                                  </p:stCondLst>
                                  <p:childTnLst>
                                    <p:set>
                                      <p:cBhvr>
                                        <p:cTn id="20" dur="1000" fill="hold">
                                          <p:stCondLst>
                                            <p:cond delay="0"/>
                                          </p:stCondLst>
                                        </p:cTn>
                                        <p:tgtEl>
                                          <p:spTgt spid="31"/>
                                        </p:tgtEl>
                                        <p:attrNameLst>
                                          <p:attrName>style.visibility</p:attrName>
                                        </p:attrNameLst>
                                      </p:cBhvr>
                                      <p:to>
                                        <p:strVal val="visible"/>
                                      </p:to>
                                    </p:set>
                                    <p:animEffect transition="in" filter="wipe(down)">
                                      <p:cBhvr>
                                        <p:cTn id="21" dur="1000"/>
                                        <p:tgtEl>
                                          <p:spTgt spid="31"/>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out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6">
                                          <p:stCondLst>
                                            <p:cond delay="0"/>
                                          </p:stCondLst>
                                        </p:cTn>
                                        <p:tgtEl>
                                          <p:spTgt spid="10"/>
                                        </p:tgtEl>
                                      </p:cBhvr>
                                    </p:animEffect>
                                    <p:anim calcmode="lin" valueType="num">
                                      <p:cBhvr>
                                        <p:cTn id="36" dur="1594"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581"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581" tmFilter="0, 0; 0.125,0.2665; 0.25,0.4; 0.375,0.465; 0.5,0.5;  0.625,0.535; 0.75,0.6; 0.875,0.7335; 1,1">
                                          <p:stCondLst>
                                            <p:cond delay="581"/>
                                          </p:stCondLst>
                                        </p:cTn>
                                        <p:tgtEl>
                                          <p:spTgt spid="10"/>
                                        </p:tgtEl>
                                        <p:attrNameLst>
                                          <p:attrName>ppt_y</p:attrName>
                                        </p:attrNameLst>
                                      </p:cBhvr>
                                      <p:tavLst>
                                        <p:tav tm="0" fmla="#ppt_y-sin(pi*$)/9">
                                          <p:val>
                                            <p:fltVal val="0"/>
                                          </p:val>
                                        </p:tav>
                                        <p:tav tm="100000">
                                          <p:val>
                                            <p:fltVal val="1"/>
                                          </p:val>
                                        </p:tav>
                                      </p:tavLst>
                                    </p:anim>
                                    <p:anim calcmode="lin" valueType="num">
                                      <p:cBhvr>
                                        <p:cTn id="39" dur="289" tmFilter="0, 0; 0.125,0.2665; 0.25,0.4; 0.375,0.465; 0.5,0.5;  0.625,0.535; 0.75,0.6; 0.875,0.7335; 1,1">
                                          <p:stCondLst>
                                            <p:cond delay="1160"/>
                                          </p:stCondLst>
                                        </p:cTn>
                                        <p:tgtEl>
                                          <p:spTgt spid="10"/>
                                        </p:tgtEl>
                                        <p:attrNameLst>
                                          <p:attrName>ppt_y</p:attrName>
                                        </p:attrNameLst>
                                      </p:cBhvr>
                                      <p:tavLst>
                                        <p:tav tm="0" fmla="#ppt_y-sin(pi*$)/27">
                                          <p:val>
                                            <p:fltVal val="0"/>
                                          </p:val>
                                        </p:tav>
                                        <p:tav tm="100000">
                                          <p:val>
                                            <p:fltVal val="1"/>
                                          </p:val>
                                        </p:tav>
                                      </p:tavLst>
                                    </p:anim>
                                    <p:anim calcmode="lin" valueType="num">
                                      <p:cBhvr>
                                        <p:cTn id="40" dur="145" tmFilter="0, 0; 0.125,0.2665; 0.25,0.4; 0.375,0.465; 0.5,0.5;  0.625,0.535; 0.75,0.6; 0.875,0.7335; 1,1">
                                          <p:stCondLst>
                                            <p:cond delay="1449"/>
                                          </p:stCondLst>
                                        </p:cTn>
                                        <p:tgtEl>
                                          <p:spTgt spid="10"/>
                                        </p:tgtEl>
                                        <p:attrNameLst>
                                          <p:attrName>ppt_y</p:attrName>
                                        </p:attrNameLst>
                                      </p:cBhvr>
                                      <p:tavLst>
                                        <p:tav tm="0" fmla="#ppt_y-sin(pi*$)/81">
                                          <p:val>
                                            <p:fltVal val="0"/>
                                          </p:val>
                                        </p:tav>
                                        <p:tav tm="100000">
                                          <p:val>
                                            <p:fltVal val="1"/>
                                          </p:val>
                                        </p:tav>
                                      </p:tavLst>
                                    </p:anim>
                                    <p:animScale>
                                      <p:cBhvr>
                                        <p:cTn id="41" dur="23">
                                          <p:stCondLst>
                                            <p:cond delay="569"/>
                                          </p:stCondLst>
                                        </p:cTn>
                                        <p:tgtEl>
                                          <p:spTgt spid="10"/>
                                        </p:tgtEl>
                                      </p:cBhvr>
                                      <p:to x="100000" y="60000"/>
                                    </p:animScale>
                                    <p:animScale>
                                      <p:cBhvr>
                                        <p:cTn id="42" dur="145" decel="50000">
                                          <p:stCondLst>
                                            <p:cond delay="593"/>
                                          </p:stCondLst>
                                        </p:cTn>
                                        <p:tgtEl>
                                          <p:spTgt spid="10"/>
                                        </p:tgtEl>
                                      </p:cBhvr>
                                      <p:to x="100000" y="100000"/>
                                    </p:animScale>
                                    <p:animScale>
                                      <p:cBhvr>
                                        <p:cTn id="43" dur="23">
                                          <p:stCondLst>
                                            <p:cond delay="1148"/>
                                          </p:stCondLst>
                                        </p:cTn>
                                        <p:tgtEl>
                                          <p:spTgt spid="10"/>
                                        </p:tgtEl>
                                      </p:cBhvr>
                                      <p:to x="100000" y="80000"/>
                                    </p:animScale>
                                    <p:animScale>
                                      <p:cBhvr>
                                        <p:cTn id="44" dur="145" decel="50000">
                                          <p:stCondLst>
                                            <p:cond delay="1171"/>
                                          </p:stCondLst>
                                        </p:cTn>
                                        <p:tgtEl>
                                          <p:spTgt spid="10"/>
                                        </p:tgtEl>
                                      </p:cBhvr>
                                      <p:to x="100000" y="100000"/>
                                    </p:animScale>
                                    <p:animScale>
                                      <p:cBhvr>
                                        <p:cTn id="45" dur="23">
                                          <p:stCondLst>
                                            <p:cond delay="1437"/>
                                          </p:stCondLst>
                                        </p:cTn>
                                        <p:tgtEl>
                                          <p:spTgt spid="10"/>
                                        </p:tgtEl>
                                      </p:cBhvr>
                                      <p:to x="100000" y="90000"/>
                                    </p:animScale>
                                    <p:animScale>
                                      <p:cBhvr>
                                        <p:cTn id="46" dur="145" decel="50000">
                                          <p:stCondLst>
                                            <p:cond delay="1458"/>
                                          </p:stCondLst>
                                        </p:cTn>
                                        <p:tgtEl>
                                          <p:spTgt spid="10"/>
                                        </p:tgtEl>
                                      </p:cBhvr>
                                      <p:to x="100000" y="100000"/>
                                    </p:animScale>
                                    <p:animScale>
                                      <p:cBhvr>
                                        <p:cTn id="47" dur="23">
                                          <p:stCondLst>
                                            <p:cond delay="1582"/>
                                          </p:stCondLst>
                                        </p:cTn>
                                        <p:tgtEl>
                                          <p:spTgt spid="10"/>
                                        </p:tgtEl>
                                      </p:cBhvr>
                                      <p:to x="100000" y="95000"/>
                                    </p:animScale>
                                    <p:animScale>
                                      <p:cBhvr>
                                        <p:cTn id="48" dur="145" decel="50000">
                                          <p:stCondLst>
                                            <p:cond delay="1605"/>
                                          </p:stCondLst>
                                        </p:cTn>
                                        <p:tgtEl>
                                          <p:spTgt spid="10"/>
                                        </p:tgtEl>
                                      </p:cBhvr>
                                      <p:to x="100000" y="100000"/>
                                    </p:animScale>
                                  </p:childTnLst>
                                </p:cTn>
                              </p:par>
                              <p:par>
                                <p:cTn id="49" presetID="22" presetClass="entr" presetSubtype="2" fill="hold" grpId="0" nodeType="withEffect">
                                  <p:stCondLst>
                                    <p:cond delay="500"/>
                                  </p:stCondLst>
                                  <p:childTnLst>
                                    <p:set>
                                      <p:cBhvr>
                                        <p:cTn id="50" dur="1000" fill="hold">
                                          <p:stCondLst>
                                            <p:cond delay="0"/>
                                          </p:stCondLst>
                                        </p:cTn>
                                        <p:tgtEl>
                                          <p:spTgt spid="9"/>
                                        </p:tgtEl>
                                        <p:attrNameLst>
                                          <p:attrName>style.visibility</p:attrName>
                                        </p:attrNameLst>
                                      </p:cBhvr>
                                      <p:to>
                                        <p:strVal val="visible"/>
                                      </p:to>
                                    </p:set>
                                    <p:animEffect transition="in" filter="wipe(right)">
                                      <p:cBhvr>
                                        <p:cTn id="51" dur="1000"/>
                                        <p:tgtEl>
                                          <p:spTgt spid="9"/>
                                        </p:tgtEl>
                                      </p:cBhvr>
                                    </p:animEffect>
                                  </p:childTnLst>
                                </p:cTn>
                              </p:par>
                              <p:par>
                                <p:cTn id="52" presetID="22" presetClass="entr" presetSubtype="4"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par>
                                <p:cTn id="55" presetID="42" presetClass="entr" presetSubtype="0" fill="hold" nodeType="withEffect">
                                  <p:stCondLst>
                                    <p:cond delay="0"/>
                                  </p:stCondLst>
                                  <p:childTnLst>
                                    <p:set>
                                      <p:cBhvr>
                                        <p:cTn id="56" dur="500"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anim calcmode="lin" valueType="num">
                                      <p:cBhvr>
                                        <p:cTn id="58" dur="500" fill="hold"/>
                                        <p:tgtEl>
                                          <p:spTgt spid="23"/>
                                        </p:tgtEl>
                                        <p:attrNameLst>
                                          <p:attrName>ppt_x</p:attrName>
                                        </p:attrNameLst>
                                      </p:cBhvr>
                                      <p:tavLst>
                                        <p:tav tm="0">
                                          <p:val>
                                            <p:strVal val="#ppt_x"/>
                                          </p:val>
                                        </p:tav>
                                        <p:tav tm="100000">
                                          <p:val>
                                            <p:strVal val="#ppt_x"/>
                                          </p:val>
                                        </p:tav>
                                      </p:tavLst>
                                    </p:anim>
                                    <p:anim calcmode="lin" valueType="num">
                                      <p:cBhvr>
                                        <p:cTn id="5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9"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467600" y="565365"/>
            <a:ext cx="4724400"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0" y="565365"/>
            <a:ext cx="4834467"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802995" y="311300"/>
            <a:ext cx="2641455" cy="531279"/>
          </a:xfrm>
          <a:prstGeom prst="rect">
            <a:avLst/>
          </a:prstGeom>
          <a:noFill/>
          <a:ln w="12700" cap="flat" cmpd="sng" algn="ctr">
            <a:noFill/>
            <a:prstDash val="solid"/>
          </a:ln>
          <a:effectLst/>
        </p:spPr>
        <p:txBody>
          <a:bodyPr lIns="91440" tIns="45720" rIns="91440" bIns="45720" rtlCol="0" anchor="ctr"/>
          <a:lstStyle/>
          <a:p>
            <a:pPr algn="l" defTabSz="1217930"/>
            <a:r>
              <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璀璨成就</a:t>
            </a:r>
          </a:p>
          <a:p>
            <a:pPr algn="l" defTabSz="1217930"/>
            <a:r>
              <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        寻思溯源</a:t>
            </a:r>
          </a:p>
        </p:txBody>
      </p:sp>
      <p:cxnSp>
        <p:nvCxnSpPr>
          <p:cNvPr id="14" name="直接连接符 13"/>
          <p:cNvCxnSpPr/>
          <p:nvPr/>
        </p:nvCxnSpPr>
        <p:spPr>
          <a:xfrm>
            <a:off x="189865" y="3286125"/>
            <a:ext cx="6991350" cy="7620"/>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pic>
        <p:nvPicPr>
          <p:cNvPr id="17" name="图片 16" descr="图片包含 室内, 就坐, 红色&#10;&#10;已生成极高可信度的说明"/>
          <p:cNvPicPr>
            <a:picLocks noChangeAspect="1"/>
          </p:cNvPicPr>
          <p:nvPr>
            <p:custDataLst>
              <p:tags r:id="rId1"/>
            </p:custDataLst>
          </p:nvPr>
        </p:nvPicPr>
        <p:blipFill>
          <a:blip r:embed="rId7" cstate="screen">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pic>
        <p:nvPicPr>
          <p:cNvPr id="18" name="图片 17" descr="图片包含 宗教场所, 建筑物, 喇嘛庙, 庙宇&#10;&#10;已生成极高可信度的说明"/>
          <p:cNvPicPr>
            <a:picLocks noChangeAspect="1"/>
          </p:cNvPicPr>
          <p:nvPr>
            <p:custDataLst>
              <p:tags r:id="rId2"/>
            </p:custDataLst>
          </p:nvPr>
        </p:nvPicPr>
        <p:blipFill rotWithShape="1">
          <a:blip r:embed="rId9" cstate="screen">
            <a:extLst>
              <a:ext uri="{28A0092B-C50C-407E-A947-70E740481C1C}">
                <a14:useLocalDpi xmlns:a14="http://schemas.microsoft.com/office/drawing/2010/main" val="0"/>
              </a:ext>
            </a:extLst>
          </a:blip>
          <a:srcRect b="14045"/>
          <a:stretch>
            <a:fillRect/>
          </a:stretch>
        </p:blipFill>
        <p:spPr>
          <a:xfrm>
            <a:off x="10220960" y="5949949"/>
            <a:ext cx="1971040" cy="908051"/>
          </a:xfrm>
          <a:prstGeom prst="rect">
            <a:avLst/>
          </a:prstGeom>
        </p:spPr>
      </p:pic>
      <p:sp>
        <p:nvSpPr>
          <p:cNvPr id="28" name="文本框 27"/>
          <p:cNvSpPr txBox="1"/>
          <p:nvPr/>
        </p:nvSpPr>
        <p:spPr>
          <a:xfrm>
            <a:off x="333375" y="835660"/>
            <a:ext cx="8408035" cy="2322830"/>
          </a:xfrm>
          <a:prstGeom prst="rect">
            <a:avLst/>
          </a:prstGeom>
          <a:noFill/>
        </p:spPr>
        <p:txBody>
          <a:bodyPr wrap="square" rtlCol="0" anchor="t">
            <a:spAutoFit/>
          </a:bodyPr>
          <a:lstStyle/>
          <a:p>
            <a:pPr fontAlgn="auto">
              <a:spcAft>
                <a:spcPts val="200"/>
              </a:spcAft>
            </a:pPr>
            <a:r>
              <a:rPr lang="zh-CN" altLang="en-US" sz="2000" b="1">
                <a:latin typeface="楷体" panose="02010609060101010101" charset="-122"/>
                <a:ea typeface="楷体" panose="02010609060101010101" charset="-122"/>
                <a:cs typeface="楷体" panose="02010609060101010101" charset="-122"/>
              </a:rPr>
              <a:t>材料</a:t>
            </a:r>
            <a:r>
              <a:rPr lang="en-US" altLang="zh-CN" sz="2000" b="1">
                <a:latin typeface="楷体" panose="02010609060101010101" charset="-122"/>
                <a:ea typeface="楷体" panose="02010609060101010101" charset="-122"/>
                <a:cs typeface="楷体" panose="02010609060101010101" charset="-122"/>
              </a:rPr>
              <a:t>1</a:t>
            </a:r>
          </a:p>
          <a:p>
            <a:pPr fontAlgn="auto">
              <a:spcAft>
                <a:spcPts val="400"/>
              </a:spcAft>
            </a:pPr>
            <a:r>
              <a:rPr lang="zh-CN" altLang="en-US" sz="2000" b="1">
                <a:latin typeface="楷体" panose="02010609060101010101" charset="-122"/>
                <a:ea typeface="楷体" panose="02010609060101010101" charset="-122"/>
                <a:cs typeface="楷体" panose="02010609060101010101" charset="-122"/>
              </a:rPr>
              <a:t>   </a:t>
            </a:r>
            <a:r>
              <a:rPr lang="zh-CN" altLang="en-US" sz="2000" b="1">
                <a:solidFill>
                  <a:srgbClr val="C00000"/>
                </a:solidFill>
                <a:latin typeface="楷体" panose="02010609060101010101" charset="-122"/>
                <a:ea typeface="楷体" panose="02010609060101010101" charset="-122"/>
                <a:cs typeface="楷体" panose="02010609060101010101" charset="-122"/>
              </a:rPr>
              <a:t>人民是历史的创造者，人民是真正的英雄。</a:t>
            </a:r>
            <a:r>
              <a:rPr lang="zh-CN" altLang="en-US" sz="2000" b="1">
                <a:latin typeface="楷体" panose="02010609060101010101" charset="-122"/>
                <a:ea typeface="楷体" panose="02010609060101010101" charset="-122"/>
                <a:cs typeface="楷体" panose="02010609060101010101" charset="-122"/>
              </a:rPr>
              <a:t>波澜壮阔的中华民族发展史是</a:t>
            </a:r>
            <a:r>
              <a:rPr lang="zh-CN" altLang="en-US" sz="2000" b="1">
                <a:solidFill>
                  <a:srgbClr val="C00000"/>
                </a:solidFill>
                <a:latin typeface="楷体" panose="02010609060101010101" charset="-122"/>
                <a:ea typeface="楷体" panose="02010609060101010101" charset="-122"/>
                <a:cs typeface="楷体" panose="02010609060101010101" charset="-122"/>
              </a:rPr>
              <a:t>中国人民书写的</a:t>
            </a:r>
            <a:r>
              <a:rPr lang="zh-CN" altLang="en-US" sz="2000" b="1">
                <a:latin typeface="楷体" panose="02010609060101010101" charset="-122"/>
                <a:ea typeface="楷体" panose="02010609060101010101" charset="-122"/>
                <a:cs typeface="楷体" panose="02010609060101010101" charset="-122"/>
              </a:rPr>
              <a:t>！博大精深的中华文化，是</a:t>
            </a:r>
            <a:r>
              <a:rPr lang="zh-CN" altLang="en-US" sz="2000" b="1">
                <a:solidFill>
                  <a:srgbClr val="C00000"/>
                </a:solidFill>
                <a:latin typeface="楷体" panose="02010609060101010101" charset="-122"/>
                <a:ea typeface="楷体" panose="02010609060101010101" charset="-122"/>
                <a:cs typeface="楷体" panose="02010609060101010101" charset="-122"/>
              </a:rPr>
              <a:t>中国人民创造的</a:t>
            </a:r>
            <a:r>
              <a:rPr lang="zh-CN" altLang="en-US" sz="2000" b="1">
                <a:latin typeface="楷体" panose="02010609060101010101" charset="-122"/>
                <a:ea typeface="楷体" panose="02010609060101010101" charset="-122"/>
                <a:cs typeface="楷体" panose="02010609060101010101" charset="-122"/>
              </a:rPr>
              <a:t>！历久弥新的中华民族精神，是</a:t>
            </a:r>
            <a:r>
              <a:rPr lang="zh-CN" altLang="en-US" sz="2000" b="1">
                <a:solidFill>
                  <a:srgbClr val="C00000"/>
                </a:solidFill>
                <a:latin typeface="楷体" panose="02010609060101010101" charset="-122"/>
                <a:ea typeface="楷体" panose="02010609060101010101" charset="-122"/>
                <a:cs typeface="楷体" panose="02010609060101010101" charset="-122"/>
              </a:rPr>
              <a:t>中国人民培育的</a:t>
            </a:r>
            <a:r>
              <a:rPr lang="zh-CN" altLang="en-US" sz="2000" b="1">
                <a:latin typeface="楷体" panose="02010609060101010101" charset="-122"/>
                <a:ea typeface="楷体" panose="02010609060101010101" charset="-122"/>
                <a:cs typeface="楷体" panose="02010609060101010101" charset="-122"/>
              </a:rPr>
              <a:t>！中华民族迎来了从站起来、富起来到强起来的伟大飞跃是</a:t>
            </a:r>
            <a:r>
              <a:rPr lang="zh-CN" altLang="en-US" sz="2000" b="1">
                <a:solidFill>
                  <a:srgbClr val="C00000"/>
                </a:solidFill>
                <a:latin typeface="楷体" panose="02010609060101010101" charset="-122"/>
                <a:ea typeface="楷体" panose="02010609060101010101" charset="-122"/>
                <a:cs typeface="楷体" panose="02010609060101010101" charset="-122"/>
              </a:rPr>
              <a:t>中国人民奋斗出来的</a:t>
            </a:r>
            <a:r>
              <a:rPr lang="zh-CN" altLang="en-US" sz="2000" b="1">
                <a:latin typeface="楷体" panose="02010609060101010101" charset="-122"/>
                <a:ea typeface="楷体" panose="02010609060101010101" charset="-122"/>
                <a:cs typeface="楷体" panose="02010609060101010101" charset="-122"/>
              </a:rPr>
              <a:t>！</a:t>
            </a:r>
            <a:r>
              <a:rPr lang="en-US" altLang="zh-CN" sz="2000" b="1">
                <a:latin typeface="楷体" panose="02010609060101010101" charset="-122"/>
                <a:ea typeface="楷体" panose="02010609060101010101" charset="-122"/>
                <a:cs typeface="楷体" panose="02010609060101010101" charset="-122"/>
              </a:rPr>
              <a:t> </a:t>
            </a:r>
          </a:p>
          <a:p>
            <a:pPr algn="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习近平2018年3月20日在13届全国人民</a:t>
            </a:r>
          </a:p>
          <a:p>
            <a:pPr algn="r"/>
            <a:r>
              <a:rPr lang="zh-CN" altLang="en-US" sz="2000" b="1">
                <a:latin typeface="楷体" panose="02010609060101010101" charset="-122"/>
                <a:ea typeface="楷体" panose="02010609060101010101" charset="-122"/>
                <a:cs typeface="楷体" panose="02010609060101010101" charset="-122"/>
              </a:rPr>
              <a:t>代表大会第一次会议上的讲话</a:t>
            </a:r>
          </a:p>
        </p:txBody>
      </p:sp>
      <p:sp>
        <p:nvSpPr>
          <p:cNvPr id="32" name="文本框 31"/>
          <p:cNvSpPr txBox="1"/>
          <p:nvPr/>
        </p:nvSpPr>
        <p:spPr>
          <a:xfrm>
            <a:off x="333375" y="3514725"/>
            <a:ext cx="11329035" cy="3297555"/>
          </a:xfrm>
          <a:prstGeom prst="rect">
            <a:avLst/>
          </a:prstGeom>
          <a:noFill/>
        </p:spPr>
        <p:txBody>
          <a:bodyPr wrap="square" rtlCol="0" anchor="t">
            <a:spAutoFit/>
          </a:bodyPr>
          <a:lstStyle/>
          <a:p>
            <a:pPr fontAlgn="auto">
              <a:spcAft>
                <a:spcPts val="200"/>
              </a:spcAft>
            </a:pPr>
            <a:r>
              <a:rPr lang="zh-CN" altLang="en-US" sz="2000" b="1">
                <a:latin typeface="楷体" panose="02010609060101010101" charset="-122"/>
                <a:ea typeface="楷体" panose="02010609060101010101" charset="-122"/>
                <a:cs typeface="楷体" panose="02010609060101010101" charset="-122"/>
              </a:rPr>
              <a:t>材料</a:t>
            </a:r>
            <a:r>
              <a:rPr lang="en-US" altLang="zh-CN" sz="2000" b="1">
                <a:latin typeface="楷体" panose="02010609060101010101" charset="-122"/>
                <a:ea typeface="楷体" panose="02010609060101010101" charset="-122"/>
                <a:cs typeface="楷体" panose="02010609060101010101" charset="-122"/>
              </a:rPr>
              <a:t>2</a:t>
            </a:r>
          </a:p>
          <a:p>
            <a:pPr fontAlgn="auto">
              <a:spcAft>
                <a:spcPts val="400"/>
              </a:spcAft>
            </a:pPr>
            <a:r>
              <a:rPr lang="zh-CN" altLang="en-US" sz="2000" b="1">
                <a:latin typeface="楷体" panose="02010609060101010101" charset="-122"/>
                <a:ea typeface="楷体" panose="02010609060101010101" charset="-122"/>
                <a:cs typeface="楷体" panose="02010609060101010101" charset="-122"/>
              </a:rPr>
              <a:t>   </a:t>
            </a:r>
            <a:r>
              <a:rPr lang="zh-CN" altLang="en-US" sz="2000" b="1">
                <a:solidFill>
                  <a:srgbClr val="C00000"/>
                </a:solidFill>
                <a:latin typeface="楷体" panose="02010609060101010101" charset="-122"/>
                <a:ea typeface="楷体" panose="02010609060101010101" charset="-122"/>
                <a:cs typeface="楷体" panose="02010609060101010101" charset="-122"/>
              </a:rPr>
              <a:t>必须坚持以人民为中心，不断实现人民对美好生活的向往</a:t>
            </a:r>
            <a:r>
              <a:rPr lang="zh-CN" altLang="en-US" sz="2000" b="1">
                <a:latin typeface="楷体" panose="02010609060101010101" charset="-122"/>
                <a:ea typeface="楷体" panose="02010609060101010101" charset="-122"/>
                <a:cs typeface="楷体" panose="02010609060101010101" charset="-122"/>
              </a:rPr>
              <a:t>。改革开放40年的实践启示我们：</a:t>
            </a:r>
            <a:r>
              <a:rPr lang="zh-CN" altLang="en-US" sz="2000" b="1">
                <a:solidFill>
                  <a:srgbClr val="C00000"/>
                </a:solidFill>
                <a:latin typeface="楷体" panose="02010609060101010101" charset="-122"/>
                <a:ea typeface="楷体" panose="02010609060101010101" charset="-122"/>
                <a:cs typeface="楷体" panose="02010609060101010101" charset="-122"/>
              </a:rPr>
              <a:t>为中国人民谋幸福，为中华民族谋复兴，是中国共产党人的初心和使命，也是改革开放的初心和使命。</a:t>
            </a:r>
            <a:r>
              <a:rPr lang="zh-CN" altLang="en-US" sz="2000" b="1">
                <a:latin typeface="楷体" panose="02010609060101010101" charset="-122"/>
                <a:ea typeface="楷体" panose="02010609060101010101" charset="-122"/>
                <a:cs typeface="楷体" panose="02010609060101010101" charset="-122"/>
              </a:rPr>
              <a:t>我们党来自人民、扎根人民、造福人民，全心全意为人民服务是党的根本宗旨，必须以最广大人民根本利益为我们一切工作的根本出发点和落脚点，坚持把人民拥护不拥护、赞成不赞成、高兴不高兴作为制定政策的依据，顺应民心、尊重民意、关注民情、致力民生，既通过提出并贯彻正确的理论和路线方针政策带领人民前进，又从人民实践创造和发展要求中获得前进动力，</a:t>
            </a:r>
            <a:r>
              <a:rPr lang="zh-CN" altLang="en-US" sz="2000" b="1">
                <a:solidFill>
                  <a:srgbClr val="C00000"/>
                </a:solidFill>
                <a:latin typeface="楷体" panose="02010609060101010101" charset="-122"/>
                <a:ea typeface="楷体" panose="02010609060101010101" charset="-122"/>
                <a:cs typeface="楷体" panose="02010609060101010101" charset="-122"/>
              </a:rPr>
              <a:t>让人民共享改革开放成果，激励人民更加自觉地投身改革开放和社会主义现代化建设事业。</a:t>
            </a:r>
          </a:p>
          <a:p>
            <a:pPr fontAlgn="auto">
              <a:spcBef>
                <a:spcPts val="400"/>
              </a:spcBef>
              <a:spcAft>
                <a:spcPts val="0"/>
              </a:spcAft>
            </a:pPr>
            <a:r>
              <a:rPr lang="zh-CN" altLang="en-US" sz="2000" b="1">
                <a:latin typeface="楷体" panose="02010609060101010101" charset="-122"/>
                <a:ea typeface="楷体" panose="02010609060101010101" charset="-122"/>
                <a:cs typeface="楷体" panose="02010609060101010101" charset="-122"/>
              </a:rPr>
              <a:t>                                      </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习近平2018年12月18日在庆祝改革开放40周年</a:t>
            </a:r>
          </a:p>
          <a:p>
            <a:pPr fontAlgn="auto">
              <a:spcAft>
                <a:spcPts val="0"/>
              </a:spcAft>
            </a:pPr>
            <a:r>
              <a:rPr lang="zh-CN" altLang="en-US" sz="2000" b="1">
                <a:latin typeface="楷体" panose="02010609060101010101" charset="-122"/>
                <a:ea typeface="楷体" panose="02010609060101010101" charset="-122"/>
                <a:cs typeface="楷体" panose="02010609060101010101" charset="-122"/>
              </a:rPr>
              <a:t>                                                                    大会上的讲话</a:t>
            </a:r>
          </a:p>
        </p:txBody>
      </p:sp>
      <p:grpSp>
        <p:nvGrpSpPr>
          <p:cNvPr id="3" name="组合 2"/>
          <p:cNvGrpSpPr/>
          <p:nvPr/>
        </p:nvGrpSpPr>
        <p:grpSpPr>
          <a:xfrm>
            <a:off x="9192895" y="789940"/>
            <a:ext cx="2306320" cy="2886075"/>
            <a:chOff x="14477" y="1244"/>
            <a:chExt cx="3632" cy="4545"/>
          </a:xfrm>
        </p:grpSpPr>
        <p:grpSp>
          <p:nvGrpSpPr>
            <p:cNvPr id="33" name="组合 32"/>
            <p:cNvGrpSpPr/>
            <p:nvPr/>
          </p:nvGrpSpPr>
          <p:grpSpPr>
            <a:xfrm>
              <a:off x="14477" y="1244"/>
              <a:ext cx="3632" cy="4545"/>
              <a:chOff x="14261" y="1484"/>
              <a:chExt cx="3632" cy="4545"/>
            </a:xfrm>
            <a:solidFill>
              <a:schemeClr val="accent6">
                <a:lumMod val="20000"/>
                <a:lumOff val="80000"/>
              </a:schemeClr>
            </a:solidFill>
          </p:grpSpPr>
          <p:sp>
            <p:nvSpPr>
              <p:cNvPr id="29" name="折角形 33"/>
              <p:cNvSpPr/>
              <p:nvPr>
                <p:custDataLst>
                  <p:tags r:id="rId3"/>
                </p:custDataLst>
              </p:nvPr>
            </p:nvSpPr>
            <p:spPr>
              <a:xfrm>
                <a:off x="14261" y="1516"/>
                <a:ext cx="3632" cy="4513"/>
              </a:xfrm>
              <a:prstGeom prst="foldedCorner">
                <a:avLst>
                  <a:gd name="adj" fmla="val 16445"/>
                </a:avLst>
              </a:prstGeom>
              <a:solidFill>
                <a:schemeClr val="accent4">
                  <a:lumMod val="20000"/>
                  <a:lumOff val="80000"/>
                </a:schemeClr>
              </a:solidFill>
              <a:ln>
                <a:solidFill>
                  <a:schemeClr val="accent2">
                    <a:lumMod val="60000"/>
                    <a:lumOff val="40000"/>
                  </a:schemeClr>
                </a:solidFill>
              </a:ln>
              <a:effectLst>
                <a:outerShdw blurRad="127000" dist="38100" dir="5400000" algn="t"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defTabSz="1217930" fontAlgn="base">
                  <a:lnSpc>
                    <a:spcPct val="100000"/>
                  </a:lnSpc>
                  <a:spcBef>
                    <a:spcPct val="0"/>
                  </a:spcBef>
                  <a:spcAft>
                    <a:spcPct val="0"/>
                  </a:spcAft>
                  <a:buClr>
                    <a:schemeClr val="accent1"/>
                  </a:buClr>
                  <a:buFont typeface="Wingdings" panose="05000000000000000000" pitchFamily="2" charset="2"/>
                  <a:buNone/>
                </a:pPr>
                <a:endParaRPr lang="zh-CN" altLang="en-US" b="1" dirty="0">
                  <a:solidFill>
                    <a:schemeClr val="tx1"/>
                  </a:solidFill>
                  <a:latin typeface="楷体" panose="02010609060101010101" charset="-122"/>
                  <a:ea typeface="楷体" panose="02010609060101010101" charset="-122"/>
                  <a:sym typeface="+mn-ea"/>
                </a:endParaRPr>
              </a:p>
              <a:p>
                <a:pPr indent="0" algn="l" defTabSz="1217930" fontAlgn="base">
                  <a:lnSpc>
                    <a:spcPct val="100000"/>
                  </a:lnSpc>
                  <a:spcBef>
                    <a:spcPct val="0"/>
                  </a:spcBef>
                  <a:spcAft>
                    <a:spcPct val="0"/>
                  </a:spcAft>
                  <a:buClr>
                    <a:schemeClr val="accent1"/>
                  </a:buClr>
                  <a:buFont typeface="Wingdings" panose="05000000000000000000" pitchFamily="2" charset="2"/>
                  <a:buNone/>
                </a:pPr>
                <a:endParaRPr lang="zh-CN" altLang="en-US" b="1" dirty="0">
                  <a:solidFill>
                    <a:schemeClr val="tx1"/>
                  </a:solidFill>
                  <a:latin typeface="楷体" panose="02010609060101010101" charset="-122"/>
                  <a:ea typeface="楷体" panose="02010609060101010101" charset="-122"/>
                  <a:sym typeface="+mn-ea"/>
                </a:endParaRPr>
              </a:p>
              <a:p>
                <a:pPr indent="0" algn="l" defTabSz="1217930" fontAlgn="base">
                  <a:lnSpc>
                    <a:spcPct val="100000"/>
                  </a:lnSpc>
                  <a:spcBef>
                    <a:spcPct val="0"/>
                  </a:spcBef>
                  <a:spcAft>
                    <a:spcPct val="0"/>
                  </a:spcAft>
                  <a:buClr>
                    <a:schemeClr val="accent1"/>
                  </a:buClr>
                  <a:buFont typeface="Wingdings" panose="05000000000000000000" pitchFamily="2" charset="2"/>
                  <a:buNone/>
                </a:pPr>
                <a:endParaRPr lang="zh-CN" altLang="en-US" b="1" dirty="0">
                  <a:solidFill>
                    <a:schemeClr val="tx1"/>
                  </a:solidFill>
                  <a:latin typeface="楷体" panose="02010609060101010101" charset="-122"/>
                  <a:ea typeface="楷体" panose="02010609060101010101" charset="-122"/>
                  <a:sym typeface="+mn-ea"/>
                </a:endParaRPr>
              </a:p>
              <a:p>
                <a:pPr indent="0" algn="l" defTabSz="1217930" fontAlgn="base">
                  <a:lnSpc>
                    <a:spcPct val="150000"/>
                  </a:lnSpc>
                  <a:spcBef>
                    <a:spcPct val="0"/>
                  </a:spcBef>
                  <a:spcAft>
                    <a:spcPct val="0"/>
                  </a:spcAft>
                  <a:buClr>
                    <a:schemeClr val="accent1"/>
                  </a:buClr>
                  <a:buFont typeface="Wingdings" panose="05000000000000000000" pitchFamily="2" charset="2"/>
                  <a:buNone/>
                </a:pPr>
                <a:r>
                  <a:rPr lang="zh-CN" altLang="en-US" b="1" dirty="0">
                    <a:solidFill>
                      <a:schemeClr val="tx1"/>
                    </a:solidFill>
                    <a:latin typeface="楷体" panose="02010609060101010101" charset="-122"/>
                    <a:ea typeface="楷体" panose="02010609060101010101" charset="-122"/>
                    <a:sym typeface="+mn-ea"/>
                  </a:rPr>
                  <a:t>      </a:t>
                </a:r>
              </a:p>
            </p:txBody>
          </p:sp>
          <p:sp>
            <p:nvSpPr>
              <p:cNvPr id="31" name="任意多边形 8"/>
              <p:cNvSpPr/>
              <p:nvPr>
                <p:custDataLst>
                  <p:tags r:id="rId4"/>
                </p:custDataLst>
              </p:nvPr>
            </p:nvSpPr>
            <p:spPr>
              <a:xfrm>
                <a:off x="14843" y="1484"/>
                <a:ext cx="546" cy="822"/>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chemeClr val="tx2">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34" name="文本框 33"/>
            <p:cNvSpPr txBox="1"/>
            <p:nvPr/>
          </p:nvSpPr>
          <p:spPr>
            <a:xfrm>
              <a:off x="14505" y="1946"/>
              <a:ext cx="3532" cy="3633"/>
            </a:xfrm>
            <a:prstGeom prst="rect">
              <a:avLst/>
            </a:prstGeom>
            <a:noFill/>
          </p:spPr>
          <p:txBody>
            <a:bodyPr wrap="square" rtlCol="0">
              <a:spAutoFit/>
            </a:bodyPr>
            <a:lstStyle/>
            <a:p>
              <a:pPr marL="342900" indent="-342900" fontAlgn="auto">
                <a:lnSpc>
                  <a:spcPct val="150000"/>
                </a:lnSpc>
                <a:buFont typeface="Wingdings" panose="05000000000000000000" charset="0"/>
                <a:buChar char="u"/>
              </a:pPr>
              <a:r>
                <a:rPr lang="zh-CN" altLang="en-US" sz="2400">
                  <a:solidFill>
                    <a:srgbClr val="C00000"/>
                  </a:solidFill>
                  <a:latin typeface="华文新魏" panose="02010800040101010101" charset="-122"/>
                  <a:ea typeface="华文新魏" panose="02010800040101010101" charset="-122"/>
                </a:rPr>
                <a:t>中国人民的创造努力</a:t>
              </a:r>
            </a:p>
            <a:p>
              <a:pPr marL="342900" indent="-342900" fontAlgn="auto">
                <a:lnSpc>
                  <a:spcPct val="150000"/>
                </a:lnSpc>
                <a:buFont typeface="Wingdings" panose="05000000000000000000" charset="0"/>
                <a:buChar char="u"/>
              </a:pPr>
              <a:r>
                <a:rPr lang="zh-CN" altLang="en-US" sz="2400">
                  <a:solidFill>
                    <a:srgbClr val="C00000"/>
                  </a:solidFill>
                  <a:latin typeface="华文新魏" panose="02010800040101010101" charset="-122"/>
                  <a:ea typeface="华文新魏" panose="02010800040101010101" charset="-122"/>
                  <a:sym typeface="+mn-ea"/>
                </a:rPr>
                <a:t>坚持以人民发展为中心</a:t>
              </a:r>
            </a:p>
          </p:txBody>
        </p:sp>
      </p:grpSp>
      <p:sp>
        <p:nvSpPr>
          <p:cNvPr id="2" name="文本框 1"/>
          <p:cNvSpPr txBox="1"/>
          <p:nvPr/>
        </p:nvSpPr>
        <p:spPr>
          <a:xfrm>
            <a:off x="865505" y="161925"/>
            <a:ext cx="2004060" cy="829945"/>
          </a:xfrm>
          <a:prstGeom prst="rect">
            <a:avLst/>
          </a:prstGeom>
          <a:noFill/>
        </p:spPr>
        <p:txBody>
          <a:bodyPr wrap="none" rtlCol="0">
            <a:spAutoFit/>
          </a:bodyPr>
          <a:lstStyle/>
          <a:p>
            <a:r>
              <a:rPr lang="zh-CN" altLang="en-US" sz="2400" b="1">
                <a:solidFill>
                  <a:srgbClr val="C00000"/>
                </a:solidFill>
                <a:latin typeface="华文新魏" panose="02010800040101010101" charset="-122"/>
                <a:ea typeface="华文新魏" panose="02010800040101010101" charset="-122"/>
              </a:rPr>
              <a:t>唯物史观</a:t>
            </a:r>
          </a:p>
          <a:p>
            <a:r>
              <a:rPr lang="zh-CN" altLang="en-US" sz="2400" b="1">
                <a:solidFill>
                  <a:srgbClr val="C00000"/>
                </a:solidFill>
                <a:latin typeface="华文新魏" panose="02010800040101010101" charset="-122"/>
                <a:ea typeface="华文新魏" panose="02010800040101010101" charset="-122"/>
              </a:rPr>
              <a:t>        历史解释</a:t>
            </a:r>
          </a:p>
        </p:txBody>
      </p:sp>
    </p:spTree>
    <p:extLst>
      <p:ext uri="{BB962C8B-B14F-4D97-AF65-F5344CB8AC3E}">
        <p14:creationId xmlns:p14="http://schemas.microsoft.com/office/powerpoint/2010/main" val="211605542"/>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2" fill="hold" nodeType="withEffect">
                                  <p:stCondLst>
                                    <p:cond delay="0"/>
                                  </p:stCondLst>
                                  <p:childTnLst>
                                    <p:set>
                                      <p:cBhvr>
                                        <p:cTn id="9" dur="500"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outVertical)">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2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8" grpId="0"/>
      <p:bldP spid="3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555865" y="565150"/>
            <a:ext cx="4636135" cy="2222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45720" y="555625"/>
            <a:ext cx="5193030" cy="952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033520" y="299720"/>
            <a:ext cx="3877310" cy="53149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sym typeface="+mn-ea"/>
              </a:rPr>
              <a:t>璀璨成就</a:t>
            </a:r>
            <a:endPar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endParaRPr>
          </a:p>
          <a:p>
            <a:pPr algn="ctr" defTabSz="1217930"/>
            <a:r>
              <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sym typeface="+mn-ea"/>
              </a:rPr>
              <a:t>               寻思溯源</a:t>
            </a:r>
            <a:endParaRPr lang="zh-CN" altLang="en-US"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endParaRPr>
          </a:p>
        </p:txBody>
      </p:sp>
      <p:pic>
        <p:nvPicPr>
          <p:cNvPr id="19" name="图片 18" descr="图片包含 室内, 就坐, 红色&#10;&#10;已生成极高可信度的说明"/>
          <p:cNvPicPr>
            <a:picLocks noChangeAspect="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35" y="6551930"/>
            <a:ext cx="12238355" cy="307340"/>
          </a:xfrm>
          <a:prstGeom prst="rect">
            <a:avLst/>
          </a:prstGeom>
        </p:spPr>
      </p:pic>
      <p:pic>
        <p:nvPicPr>
          <p:cNvPr id="23" name="图片 22" descr="图片包含 宗教场所, 建筑物, 喇嘛庙, 庙宇&#10;&#10;已生成极高可信度的说明"/>
          <p:cNvPicPr>
            <a:picLocks noChangeAspect="1"/>
          </p:cNvPicPr>
          <p:nvPr/>
        </p:nvPicPr>
        <p:blipFill rotWithShape="1">
          <a:blip r:embed="rId5" cstate="screen">
            <a:extLst>
              <a:ext uri="{28A0092B-C50C-407E-A947-70E740481C1C}">
                <a14:useLocalDpi xmlns:a14="http://schemas.microsoft.com/office/drawing/2010/main" val="0"/>
              </a:ext>
            </a:extLst>
          </a:blip>
          <a:srcRect b="14045"/>
          <a:stretch>
            <a:fillRect/>
          </a:stretch>
        </p:blipFill>
        <p:spPr>
          <a:xfrm>
            <a:off x="10220960" y="5843269"/>
            <a:ext cx="1971040" cy="908051"/>
          </a:xfrm>
          <a:prstGeom prst="rect">
            <a:avLst/>
          </a:prstGeom>
        </p:spPr>
      </p:pic>
      <p:pic>
        <p:nvPicPr>
          <p:cNvPr id="2" name="图片 1" descr="微信图片_20191112180518"/>
          <p:cNvPicPr>
            <a:picLocks noChangeAspect="1"/>
          </p:cNvPicPr>
          <p:nvPr/>
        </p:nvPicPr>
        <p:blipFill>
          <a:blip r:embed="rId6"/>
          <a:srcRect t="46803"/>
          <a:stretch>
            <a:fillRect/>
          </a:stretch>
        </p:blipFill>
        <p:spPr>
          <a:xfrm>
            <a:off x="0" y="2451100"/>
            <a:ext cx="9495155" cy="4168140"/>
          </a:xfrm>
          <a:prstGeom prst="rect">
            <a:avLst/>
          </a:prstGeom>
        </p:spPr>
      </p:pic>
      <p:grpSp>
        <p:nvGrpSpPr>
          <p:cNvPr id="11" name="组合 10"/>
          <p:cNvGrpSpPr/>
          <p:nvPr/>
        </p:nvGrpSpPr>
        <p:grpSpPr>
          <a:xfrm>
            <a:off x="1029335" y="2115185"/>
            <a:ext cx="2269065" cy="3102818"/>
            <a:chOff x="8599" y="6450"/>
            <a:chExt cx="2685" cy="3477"/>
          </a:xfrm>
        </p:grpSpPr>
        <p:grpSp>
          <p:nvGrpSpPr>
            <p:cNvPr id="12" name="组合 11"/>
            <p:cNvGrpSpPr/>
            <p:nvPr/>
          </p:nvGrpSpPr>
          <p:grpSpPr>
            <a:xfrm>
              <a:off x="8599" y="6450"/>
              <a:ext cx="2444" cy="3255"/>
              <a:chOff x="2209" y="4002"/>
              <a:chExt cx="2444" cy="3255"/>
            </a:xfrm>
          </p:grpSpPr>
          <p:sp>
            <p:nvSpPr>
              <p:cNvPr id="13" name="流程图: 资料带 12"/>
              <p:cNvSpPr/>
              <p:nvPr/>
            </p:nvSpPr>
            <p:spPr>
              <a:xfrm>
                <a:off x="2209" y="4002"/>
                <a:ext cx="2434" cy="1620"/>
              </a:xfrm>
              <a:prstGeom prst="flowChartPunchedTape">
                <a:avLst/>
              </a:prstGeom>
              <a:solidFill>
                <a:srgbClr val="C000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scene3d>
                  <a:camera prst="orthographicFront"/>
                  <a:lightRig rig="threePt" dir="t"/>
                </a:scene3d>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2800" b="1">
                    <a:ln w="10160">
                      <a:noFill/>
                      <a:prstDash val="solid"/>
                    </a:ln>
                    <a:solidFill>
                      <a:srgbClr val="FFFFFF"/>
                    </a:solidFill>
                    <a:effectLst>
                      <a:outerShdw blurRad="38100" dist="22860" dir="5400000" algn="tl" rotWithShape="0">
                        <a:srgbClr val="000000">
                          <a:alpha val="30000"/>
                        </a:srgbClr>
                      </a:outerShdw>
                    </a:effectLst>
                    <a:latin typeface="华文新魏" panose="02010800040101010101" charset="-122"/>
                    <a:ea typeface="华文新魏" panose="02010800040101010101" charset="-122"/>
                    <a:sym typeface="+mn-ea"/>
                  </a:rPr>
                  <a:t>社会主义制度的优越性</a:t>
                </a:r>
                <a:endParaRPr kumimoji="0" lang="zh-CN" altLang="en-US" sz="2800" b="1" i="0" u="none" strike="noStrike" cap="none" normalizeH="0" baseline="0">
                  <a:ln w="10160">
                    <a:noFill/>
                    <a:prstDash val="solid"/>
                  </a:ln>
                  <a:solidFill>
                    <a:schemeClr val="bg1"/>
                  </a:solidFill>
                  <a:effectLst>
                    <a:outerShdw blurRad="38100" dist="22860" dir="5400000" algn="tl" rotWithShape="0">
                      <a:srgbClr val="000000">
                        <a:alpha val="30000"/>
                      </a:srgbClr>
                    </a:outerShdw>
                  </a:effectLst>
                  <a:latin typeface="华文新魏" panose="02010800040101010101" charset="-122"/>
                  <a:ea typeface="华文新魏" panose="02010800040101010101" charset="-122"/>
                </a:endParaRPr>
              </a:p>
            </p:txBody>
          </p:sp>
          <p:cxnSp>
            <p:nvCxnSpPr>
              <p:cNvPr id="14" name="直接连接符 13"/>
              <p:cNvCxnSpPr/>
              <p:nvPr/>
            </p:nvCxnSpPr>
            <p:spPr>
              <a:xfrm>
                <a:off x="4629" y="5388"/>
                <a:ext cx="24" cy="1869"/>
              </a:xfrm>
              <a:prstGeom prst="line">
                <a:avLst/>
              </a:prstGeom>
              <a:ln w="28575">
                <a:headEnd type="none" w="med" len="med"/>
                <a:tailEnd type="none" w="med" len="med"/>
              </a:ln>
            </p:spPr>
            <p:style>
              <a:lnRef idx="3">
                <a:schemeClr val="dk1"/>
              </a:lnRef>
              <a:fillRef idx="0">
                <a:schemeClr val="dk1"/>
              </a:fillRef>
              <a:effectRef idx="2">
                <a:schemeClr val="dk1"/>
              </a:effectRef>
              <a:fontRef idx="minor">
                <a:schemeClr val="tx1"/>
              </a:fontRef>
            </p:style>
          </p:cxnSp>
        </p:grpSp>
        <p:sp>
          <p:nvSpPr>
            <p:cNvPr id="15" name="同心圆 14"/>
            <p:cNvSpPr/>
            <p:nvPr/>
          </p:nvSpPr>
          <p:spPr>
            <a:xfrm>
              <a:off x="10684" y="9687"/>
              <a:ext cx="600" cy="240"/>
            </a:xfrm>
            <a:prstGeom prst="donut">
              <a:avLst/>
            </a:prstGeom>
            <a:solidFill>
              <a:srgbClr val="C000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16" name="组合 15"/>
          <p:cNvGrpSpPr/>
          <p:nvPr/>
        </p:nvGrpSpPr>
        <p:grpSpPr>
          <a:xfrm flipH="1">
            <a:off x="4396740" y="1646555"/>
            <a:ext cx="2185825" cy="2561590"/>
            <a:chOff x="8638" y="6450"/>
            <a:chExt cx="2645" cy="3528"/>
          </a:xfrm>
          <a:solidFill>
            <a:srgbClr val="C00000"/>
          </a:solidFill>
        </p:grpSpPr>
        <p:grpSp>
          <p:nvGrpSpPr>
            <p:cNvPr id="3" name="组合 2"/>
            <p:cNvGrpSpPr/>
            <p:nvPr/>
          </p:nvGrpSpPr>
          <p:grpSpPr>
            <a:xfrm>
              <a:off x="8638" y="6450"/>
              <a:ext cx="2395" cy="3289"/>
              <a:chOff x="2248" y="4002"/>
              <a:chExt cx="2395" cy="3289"/>
            </a:xfrm>
            <a:grpFill/>
          </p:grpSpPr>
          <p:sp>
            <p:nvSpPr>
              <p:cNvPr id="4" name="流程图: 资料带 3"/>
              <p:cNvSpPr/>
              <p:nvPr/>
            </p:nvSpPr>
            <p:spPr>
              <a:xfrm>
                <a:off x="2248" y="4002"/>
                <a:ext cx="2395" cy="2039"/>
              </a:xfrm>
              <a:prstGeom prst="flowChartPunchedTape">
                <a:avLst/>
              </a:prstGeom>
              <a:grp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scene3d>
                  <a:camera prst="orthographicFront"/>
                  <a:lightRig rig="threePt" dir="t"/>
                </a:scene3d>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800" b="1" i="0" u="none" strike="noStrike" cap="none" normalizeH="0" baseline="0">
                    <a:ln w="10160">
                      <a:noFill/>
                      <a:prstDash val="solid"/>
                    </a:ln>
                    <a:solidFill>
                      <a:srgbClr val="FFFFFF"/>
                    </a:solidFill>
                    <a:effectLst>
                      <a:outerShdw blurRad="38100" dist="22860" dir="5400000" algn="tl" rotWithShape="0">
                        <a:srgbClr val="000000">
                          <a:alpha val="30000"/>
                        </a:srgbClr>
                      </a:outerShdw>
                    </a:effectLst>
                    <a:latin typeface="华文新魏" panose="02010800040101010101" charset="-122"/>
                    <a:ea typeface="华文新魏" panose="02010800040101010101" charset="-122"/>
                  </a:rPr>
                  <a:t>中国特色社会主义理论</a:t>
                </a:r>
              </a:p>
            </p:txBody>
          </p:sp>
          <p:cxnSp>
            <p:nvCxnSpPr>
              <p:cNvPr id="5" name="直接连接符 4"/>
              <p:cNvCxnSpPr/>
              <p:nvPr/>
            </p:nvCxnSpPr>
            <p:spPr>
              <a:xfrm flipH="1">
                <a:off x="4613" y="5636"/>
                <a:ext cx="11" cy="1655"/>
              </a:xfrm>
              <a:prstGeom prst="line">
                <a:avLst/>
              </a:prstGeom>
              <a:ln w="28575">
                <a:headEnd type="none" w="med" len="med"/>
                <a:tailEnd type="none" w="med" len="med"/>
              </a:ln>
            </p:spPr>
            <p:style>
              <a:lnRef idx="3">
                <a:schemeClr val="dk1"/>
              </a:lnRef>
              <a:fillRef idx="0">
                <a:schemeClr val="dk1"/>
              </a:fillRef>
              <a:effectRef idx="2">
                <a:schemeClr val="dk1"/>
              </a:effectRef>
              <a:fontRef idx="minor">
                <a:schemeClr val="tx1"/>
              </a:fontRef>
            </p:style>
          </p:cxnSp>
        </p:grpSp>
        <p:sp>
          <p:nvSpPr>
            <p:cNvPr id="6" name="同心圆 5"/>
            <p:cNvSpPr/>
            <p:nvPr/>
          </p:nvSpPr>
          <p:spPr>
            <a:xfrm>
              <a:off x="10683" y="9738"/>
              <a:ext cx="600" cy="240"/>
            </a:xfrm>
            <a:prstGeom prst="donut">
              <a:avLst/>
            </a:prstGeom>
            <a:solidFill>
              <a:srgbClr val="C000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8" name="文本框 7"/>
          <p:cNvSpPr txBox="1"/>
          <p:nvPr/>
        </p:nvSpPr>
        <p:spPr>
          <a:xfrm>
            <a:off x="3554095" y="4058920"/>
            <a:ext cx="487680"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会</a:t>
            </a:r>
          </a:p>
        </p:txBody>
      </p:sp>
      <p:sp>
        <p:nvSpPr>
          <p:cNvPr id="24" name="文本框 23"/>
          <p:cNvSpPr txBox="1"/>
          <p:nvPr/>
        </p:nvSpPr>
        <p:spPr>
          <a:xfrm rot="20400000">
            <a:off x="3681095" y="4619625"/>
            <a:ext cx="436880"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社</a:t>
            </a:r>
          </a:p>
        </p:txBody>
      </p:sp>
      <p:sp>
        <p:nvSpPr>
          <p:cNvPr id="26" name="文本框 25"/>
          <p:cNvSpPr txBox="1"/>
          <p:nvPr/>
        </p:nvSpPr>
        <p:spPr>
          <a:xfrm rot="19980000">
            <a:off x="4135755" y="4290695"/>
            <a:ext cx="487680"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主</a:t>
            </a:r>
          </a:p>
        </p:txBody>
      </p:sp>
      <p:sp>
        <p:nvSpPr>
          <p:cNvPr id="27" name="文本框 26"/>
          <p:cNvSpPr txBox="1"/>
          <p:nvPr/>
        </p:nvSpPr>
        <p:spPr>
          <a:xfrm rot="19740000">
            <a:off x="4432300" y="4808220"/>
            <a:ext cx="340360"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义</a:t>
            </a:r>
          </a:p>
        </p:txBody>
      </p:sp>
      <p:sp>
        <p:nvSpPr>
          <p:cNvPr id="28" name="文本框 27"/>
          <p:cNvSpPr txBox="1"/>
          <p:nvPr/>
        </p:nvSpPr>
        <p:spPr>
          <a:xfrm rot="19560000">
            <a:off x="4758055" y="5254625"/>
            <a:ext cx="487680"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道</a:t>
            </a:r>
          </a:p>
        </p:txBody>
      </p:sp>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20000">
            <a:off x="7160895" y="4093845"/>
            <a:ext cx="1247140" cy="882015"/>
          </a:xfrm>
          <a:prstGeom prst="rect">
            <a:avLst/>
          </a:prstGeom>
          <a:ln>
            <a:noFill/>
          </a:ln>
          <a:effectLst>
            <a:outerShdw blurRad="292100" dist="139700" dir="2700000" algn="tl" rotWithShape="0">
              <a:srgbClr val="333333">
                <a:alpha val="65000"/>
              </a:srgbClr>
            </a:outerShdw>
          </a:effectLst>
        </p:spPr>
      </p:pic>
      <p:sp>
        <p:nvSpPr>
          <p:cNvPr id="25" name="文本框 24"/>
          <p:cNvSpPr txBox="1"/>
          <p:nvPr/>
        </p:nvSpPr>
        <p:spPr>
          <a:xfrm rot="19500000">
            <a:off x="4500880" y="5701665"/>
            <a:ext cx="691515" cy="953135"/>
          </a:xfrm>
          <a:prstGeom prst="rect">
            <a:avLst/>
          </a:prstGeom>
          <a:noFill/>
        </p:spPr>
        <p:txBody>
          <a:bodyPr wrap="square" rtlCol="0">
            <a:spAutoFit/>
          </a:bodyPr>
          <a:lstStyle/>
          <a:p>
            <a:r>
              <a:rPr lang="zh-CN" altLang="en-US" sz="2800" b="1">
                <a:solidFill>
                  <a:schemeClr val="bg1"/>
                </a:solidFill>
                <a:latin typeface="微软雅黑" panose="020B0503020204020204" pitchFamily="34" charset="-122"/>
                <a:ea typeface="微软雅黑" panose="020B0503020204020204" pitchFamily="34" charset="-122"/>
              </a:rPr>
              <a:t>国</a:t>
            </a:r>
          </a:p>
          <a:p>
            <a:r>
              <a:rPr lang="zh-CN" altLang="en-US" sz="2800" b="1">
                <a:solidFill>
                  <a:schemeClr val="bg1"/>
                </a:solidFill>
                <a:latin typeface="微软雅黑" panose="020B0503020204020204" pitchFamily="34" charset="-122"/>
                <a:ea typeface="微软雅黑" panose="020B0503020204020204" pitchFamily="34" charset="-122"/>
              </a:rPr>
              <a:t>中</a:t>
            </a:r>
          </a:p>
        </p:txBody>
      </p:sp>
      <p:sp>
        <p:nvSpPr>
          <p:cNvPr id="30" name="文本框 29"/>
          <p:cNvSpPr txBox="1"/>
          <p:nvPr/>
        </p:nvSpPr>
        <p:spPr>
          <a:xfrm rot="19860000">
            <a:off x="4006850" y="5057775"/>
            <a:ext cx="436880" cy="953135"/>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色</a:t>
            </a:r>
          </a:p>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特</a:t>
            </a:r>
          </a:p>
        </p:txBody>
      </p:sp>
      <p:sp>
        <p:nvSpPr>
          <p:cNvPr id="31" name="文本框 30"/>
          <p:cNvSpPr txBox="1"/>
          <p:nvPr/>
        </p:nvSpPr>
        <p:spPr>
          <a:xfrm rot="8340000" flipV="1">
            <a:off x="5140960" y="5686425"/>
            <a:ext cx="561975"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路</a:t>
            </a:r>
          </a:p>
        </p:txBody>
      </p:sp>
      <p:sp>
        <p:nvSpPr>
          <p:cNvPr id="7" name="文本框 6"/>
          <p:cNvSpPr txBox="1"/>
          <p:nvPr/>
        </p:nvSpPr>
        <p:spPr>
          <a:xfrm>
            <a:off x="8948420" y="1763395"/>
            <a:ext cx="2491105" cy="3920490"/>
          </a:xfrm>
          <a:prstGeom prst="rect">
            <a:avLst/>
          </a:prstGeom>
          <a:noFill/>
        </p:spPr>
        <p:txBody>
          <a:bodyPr vert="eaVert" wrap="none" rtlCol="0">
            <a:spAutoFit/>
          </a:bodyPr>
          <a:lstStyle/>
          <a:p>
            <a:pPr algn="ctr">
              <a:lnSpc>
                <a:spcPct val="150000"/>
              </a:lnSpc>
            </a:pPr>
            <a:r>
              <a:rPr lang="zh-CN" altLang="en-US" sz="2000" b="1">
                <a:latin typeface="楷体" panose="02010609060101010101" charset="-122"/>
                <a:ea typeface="楷体" panose="02010609060101010101" charset="-122"/>
              </a:rPr>
              <a:t>具有推动经济社会持续发展的优势</a:t>
            </a:r>
          </a:p>
          <a:p>
            <a:pPr algn="ctr">
              <a:lnSpc>
                <a:spcPct val="150000"/>
              </a:lnSpc>
            </a:pPr>
            <a:r>
              <a:rPr lang="zh-CN" altLang="en-US" sz="2000" b="1">
                <a:latin typeface="楷体" panose="02010609060101010101" charset="-122"/>
                <a:ea typeface="楷体" panose="02010609060101010101" charset="-122"/>
              </a:rPr>
              <a:t>具有保障人民当家做主的优势</a:t>
            </a:r>
          </a:p>
          <a:p>
            <a:pPr algn="ctr">
              <a:lnSpc>
                <a:spcPct val="150000"/>
              </a:lnSpc>
            </a:pPr>
            <a:r>
              <a:rPr lang="zh-CN" altLang="en-US" sz="2000" b="1">
                <a:latin typeface="楷体" panose="02010609060101010101" charset="-122"/>
                <a:ea typeface="楷体" panose="02010609060101010101" charset="-122"/>
              </a:rPr>
              <a:t>具有集中力量办大事的优势</a:t>
            </a:r>
          </a:p>
          <a:p>
            <a:pPr algn="ctr">
              <a:lnSpc>
                <a:spcPct val="150000"/>
              </a:lnSpc>
            </a:pPr>
            <a:r>
              <a:rPr lang="zh-CN" altLang="en-US" sz="2000" b="1">
                <a:latin typeface="楷体" panose="02010609060101010101" charset="-122"/>
                <a:ea typeface="楷体" panose="02010609060101010101" charset="-122"/>
              </a:rPr>
              <a:t>具有维护社会稳定的优势</a:t>
            </a:r>
          </a:p>
          <a:p>
            <a:pPr algn="ctr">
              <a:lnSpc>
                <a:spcPct val="150000"/>
              </a:lnSpc>
            </a:pPr>
            <a:r>
              <a:rPr lang="zh-CN" altLang="en-US" sz="2000" b="1">
                <a:latin typeface="楷体" panose="02010609060101010101" charset="-122"/>
                <a:ea typeface="楷体" panose="02010609060101010101" charset="-122"/>
              </a:rPr>
              <a:t>具有高效执政的优势</a:t>
            </a:r>
          </a:p>
        </p:txBody>
      </p:sp>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2630" y="555625"/>
            <a:ext cx="2579370" cy="1559560"/>
          </a:xfrm>
          <a:prstGeom prst="rect">
            <a:avLst/>
          </a:prstGeom>
        </p:spPr>
      </p:pic>
      <p:pic>
        <p:nvPicPr>
          <p:cNvPr id="17" name="图片 16"/>
          <p:cNvPicPr>
            <a:picLocks noChangeAspect="1"/>
          </p:cNvPicPr>
          <p:nvPr/>
        </p:nvPicPr>
        <p:blipFill>
          <a:blip r:embed="rId8">
            <a:extLst>
              <a:ext uri="{28A0092B-C50C-407E-A947-70E740481C1C}">
                <a14:useLocalDpi xmlns:a14="http://schemas.microsoft.com/office/drawing/2010/main" val="0"/>
              </a:ext>
            </a:extLst>
          </a:blip>
          <a:srcRect r="59167"/>
          <a:stretch>
            <a:fillRect/>
          </a:stretch>
        </p:blipFill>
        <p:spPr>
          <a:xfrm>
            <a:off x="7810500" y="587375"/>
            <a:ext cx="1283335" cy="2096135"/>
          </a:xfrm>
          <a:prstGeom prst="rect">
            <a:avLst/>
          </a:prstGeom>
        </p:spPr>
      </p:pic>
      <p:sp>
        <p:nvSpPr>
          <p:cNvPr id="18" name="文本框 17"/>
          <p:cNvSpPr txBox="1"/>
          <p:nvPr/>
        </p:nvSpPr>
        <p:spPr>
          <a:xfrm>
            <a:off x="320040" y="158750"/>
            <a:ext cx="1929130" cy="829945"/>
          </a:xfrm>
          <a:prstGeom prst="rect">
            <a:avLst/>
          </a:prstGeom>
          <a:noFill/>
        </p:spPr>
        <p:txBody>
          <a:bodyPr wrap="none" rtlCol="0">
            <a:spAutoFit/>
          </a:bodyPr>
          <a:lstStyle/>
          <a:p>
            <a:r>
              <a:rPr lang="zh-CN" altLang="en-US" sz="2400" b="1">
                <a:solidFill>
                  <a:srgbClr val="C00000"/>
                </a:solidFill>
                <a:latin typeface="华文新魏" panose="02010800040101010101" charset="-122"/>
                <a:ea typeface="华文新魏" panose="02010800040101010101" charset="-122"/>
              </a:rPr>
              <a:t>核心素养</a:t>
            </a:r>
          </a:p>
          <a:p>
            <a:r>
              <a:rPr lang="zh-CN" altLang="en-US" sz="2400" b="1">
                <a:solidFill>
                  <a:srgbClr val="C00000"/>
                </a:solidFill>
                <a:latin typeface="华文新魏" panose="02010800040101010101" charset="-122"/>
                <a:ea typeface="华文新魏" panose="02010800040101010101" charset="-122"/>
              </a:rPr>
              <a:t>       历史解释</a:t>
            </a:r>
          </a:p>
        </p:txBody>
      </p:sp>
    </p:spTree>
    <p:extLst>
      <p:ext uri="{BB962C8B-B14F-4D97-AF65-F5344CB8AC3E}">
        <p14:creationId xmlns:p14="http://schemas.microsoft.com/office/powerpoint/2010/main" val="370226425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22" presetClass="entr" presetSubtype="8" fill="hold" nodeType="withEffect">
                                  <p:stCondLst>
                                    <p:cond delay="0"/>
                                  </p:stCondLst>
                                  <p:childTnLst>
                                    <p:set>
                                      <p:cBhvr>
                                        <p:cTn id="9" dur="500"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2" fill="hold" nodeType="withEffect">
                                  <p:stCondLst>
                                    <p:cond delay="0"/>
                                  </p:stCondLst>
                                  <p:childTnLst>
                                    <p:set>
                                      <p:cBhvr>
                                        <p:cTn id="12" dur="500"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Vertical)">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42" presetClass="entr" presetSubtype="0" fill="hold" nodeType="withEffect">
                                  <p:stCondLst>
                                    <p:cond delay="0"/>
                                  </p:stCondLst>
                                  <p:childTnLst>
                                    <p:set>
                                      <p:cBhvr>
                                        <p:cTn id="21" dur="500"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14" presetClass="entr" presetSubtype="1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randombar(horizontal)">
                                      <p:cBhvr>
                                        <p:cTn id="73" dur="500"/>
                                        <p:tgtEl>
                                          <p:spTgt spid="10"/>
                                        </p:tgtEl>
                                      </p:cBhvr>
                                    </p:animEffect>
                                  </p:childTnLst>
                                </p:cTn>
                              </p:par>
                              <p:par>
                                <p:cTn id="74" presetID="14" presetClass="entr" presetSubtype="10" fill="hold" nodeType="withEffect">
                                  <p:stCondLst>
                                    <p:cond delay="0"/>
                                  </p:stCondLst>
                                  <p:childTnLst>
                                    <p:set>
                                      <p:cBhvr>
                                        <p:cTn id="75" dur="1000" fill="hold">
                                          <p:stCondLst>
                                            <p:cond delay="0"/>
                                          </p:stCondLst>
                                        </p:cTn>
                                        <p:tgtEl>
                                          <p:spTgt spid="9"/>
                                        </p:tgtEl>
                                        <p:attrNameLst>
                                          <p:attrName>style.visibility</p:attrName>
                                        </p:attrNameLst>
                                      </p:cBhvr>
                                      <p:to>
                                        <p:strVal val="visible"/>
                                      </p:to>
                                    </p:set>
                                    <p:animEffect transition="in" filter="randombar(horizontal)">
                                      <p:cBhvr>
                                        <p:cTn id="76" dur="1000"/>
                                        <p:tgtEl>
                                          <p:spTgt spid="9"/>
                                        </p:tgtEl>
                                      </p:cBhvr>
                                    </p:animEffect>
                                  </p:childTnLst>
                                </p:cTn>
                              </p:par>
                              <p:par>
                                <p:cTn id="77" presetID="14" presetClass="entr" presetSubtype="10" fill="hold" nodeType="withEffect">
                                  <p:stCondLst>
                                    <p:cond delay="0"/>
                                  </p:stCondLst>
                                  <p:childTnLst>
                                    <p:set>
                                      <p:cBhvr>
                                        <p:cTn id="78" dur="1000" fill="hold">
                                          <p:stCondLst>
                                            <p:cond delay="0"/>
                                          </p:stCondLst>
                                        </p:cTn>
                                        <p:tgtEl>
                                          <p:spTgt spid="17"/>
                                        </p:tgtEl>
                                        <p:attrNameLst>
                                          <p:attrName>style.visibility</p:attrName>
                                        </p:attrNameLst>
                                      </p:cBhvr>
                                      <p:to>
                                        <p:strVal val="visible"/>
                                      </p:to>
                                    </p:set>
                                    <p:animEffect transition="in" filter="randombar(horizontal)">
                                      <p:cBhvr>
                                        <p:cTn id="79" dur="10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wipe(down)">
                                      <p:cBhvr>
                                        <p:cTn id="8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8" grpId="0"/>
      <p:bldP spid="24" grpId="0"/>
      <p:bldP spid="26" grpId="0"/>
      <p:bldP spid="27" grpId="0"/>
      <p:bldP spid="28" grpId="0"/>
      <p:bldP spid="25" grpId="0"/>
      <p:bldP spid="30" grpId="0"/>
      <p:bldP spid="31"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9634" y="-61806"/>
            <a:ext cx="12131887" cy="7707207"/>
          </a:xfrm>
          <a:prstGeom prst="rect">
            <a:avLst/>
          </a:prstGeom>
        </p:spPr>
      </p:pic>
    </p:spTree>
    <p:extLst>
      <p:ext uri="{BB962C8B-B14F-4D97-AF65-F5344CB8AC3E}">
        <p14:creationId xmlns:p14="http://schemas.microsoft.com/office/powerpoint/2010/main" val="21605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 y="3680749"/>
            <a:ext cx="9540051" cy="318882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195" y="3910154"/>
            <a:ext cx="4370549" cy="331388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9078" y="4513599"/>
            <a:ext cx="4370549" cy="3313886"/>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9352" y="5891514"/>
            <a:ext cx="10058400" cy="970769"/>
          </a:xfrm>
          <a:prstGeom prst="rect">
            <a:avLst/>
          </a:prstGeom>
        </p:spPr>
      </p:pic>
      <p:sp>
        <p:nvSpPr>
          <p:cNvPr id="10" name="矩形 9"/>
          <p:cNvSpPr/>
          <p:nvPr/>
        </p:nvSpPr>
        <p:spPr>
          <a:xfrm>
            <a:off x="1119505" y="3087370"/>
            <a:ext cx="8250555" cy="120078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4800" b="1" kern="0" dirty="0">
                <a:ea typeface="微软雅黑" panose="020B0503020204020204" pitchFamily="34" charset="-122"/>
                <a:sym typeface="+mn-ea"/>
              </a:rPr>
              <a:t>国之特色 </a:t>
            </a:r>
          </a:p>
          <a:p>
            <a:pPr algn="ctr" defTabSz="1217930"/>
            <a:r>
              <a:rPr lang="zh-CN" altLang="en-US" sz="4800" b="1" kern="0" dirty="0">
                <a:ea typeface="微软雅黑" panose="020B0503020204020204" pitchFamily="34" charset="-122"/>
                <a:sym typeface="+mn-ea"/>
              </a:rPr>
              <a:t>                 路之领导               </a:t>
            </a:r>
            <a:endParaRPr lang="zh-CN" altLang="en-US" sz="4800" b="1" kern="0" dirty="0">
              <a:solidFill>
                <a:srgbClr val="D6000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005" y="0"/>
            <a:ext cx="3007995" cy="1885950"/>
          </a:xfrm>
          <a:prstGeom prst="rect">
            <a:avLst/>
          </a:prstGeom>
        </p:spPr>
      </p:pic>
      <p:sp>
        <p:nvSpPr>
          <p:cNvPr id="2" name="椭圆 1"/>
          <p:cNvSpPr/>
          <p:nvPr/>
        </p:nvSpPr>
        <p:spPr>
          <a:xfrm>
            <a:off x="5723681" y="1507234"/>
            <a:ext cx="1064871" cy="10532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0"/>
          <p:cNvSpPr txBox="1"/>
          <p:nvPr/>
        </p:nvSpPr>
        <p:spPr>
          <a:xfrm>
            <a:off x="6038558" y="1748316"/>
            <a:ext cx="477695" cy="553998"/>
          </a:xfrm>
          <a:prstGeom prst="rect">
            <a:avLst/>
          </a:prstGeom>
          <a:noFill/>
        </p:spPr>
        <p:txBody>
          <a:bodyPr wrap="none" lIns="0" tIns="0" rIns="0" bIns="0" rtlCol="0">
            <a:spAutoFit/>
          </a:bodyPr>
          <a:lstStyle/>
          <a:p>
            <a:pPr algn="ctr" defTabSz="1217930">
              <a:defRPr/>
            </a:pPr>
            <a:r>
              <a:rPr lang="en-US" altLang="zh-CN" sz="3600" b="1" kern="0" dirty="0">
                <a:solidFill>
                  <a:srgbClr val="FFFFFF"/>
                </a:solidFill>
                <a:latin typeface="+mj-ea"/>
                <a:ea typeface="+mj-ea"/>
              </a:rPr>
              <a:t>02</a:t>
            </a:r>
            <a:endParaRPr lang="zh-CN" altLang="en-US" sz="3600" b="1" kern="0" dirty="0">
              <a:solidFill>
                <a:srgbClr val="FFFFFF"/>
              </a:solidFill>
              <a:latin typeface="+mj-ea"/>
              <a:ea typeface="+mj-ea"/>
            </a:endParaRPr>
          </a:p>
        </p:txBody>
      </p:sp>
    </p:spTree>
    <p:extLst>
      <p:ext uri="{BB962C8B-B14F-4D97-AF65-F5344CB8AC3E}">
        <p14:creationId xmlns:p14="http://schemas.microsoft.com/office/powerpoint/2010/main" val="1890482383"/>
      </p:ext>
    </p:extLst>
  </p:cSld>
  <p:clrMapOvr>
    <a:masterClrMapping/>
  </p:clrMapOvr>
  <mc:AlternateContent xmlns:mc="http://schemas.openxmlformats.org/markup-compatibility/2006" xmlns:p14="http://schemas.microsoft.com/office/powerpoint/2010/main">
    <mc:Choice Requires="p14">
      <p:transition spd="slow" p14:dur="1500">
        <p:strips dir="ld"/>
      </p:transition>
    </mc:Choice>
    <mc:Fallback xmlns="">
      <p:transition spd="slow">
        <p:strips dir="l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467600" y="565365"/>
            <a:ext cx="4724400"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0" y="565365"/>
            <a:ext cx="4834467"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8" name="图片 7" descr="图片包含 室内, 就坐, 红色&#10;&#10;已生成极高可信度的说明"/>
          <p:cNvPicPr>
            <a:picLocks noChangeAspect="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sp>
        <p:nvSpPr>
          <p:cNvPr id="2" name="矩形 1"/>
          <p:cNvSpPr/>
          <p:nvPr/>
        </p:nvSpPr>
        <p:spPr>
          <a:xfrm>
            <a:off x="4802995" y="311300"/>
            <a:ext cx="2641455" cy="531279"/>
          </a:xfrm>
          <a:prstGeom prst="rect">
            <a:avLst/>
          </a:prstGeom>
          <a:noFill/>
          <a:ln w="12700" cap="flat" cmpd="sng" algn="ctr">
            <a:noFill/>
            <a:prstDash val="solid"/>
          </a:ln>
          <a:effectLst/>
        </p:spPr>
        <p:txBody>
          <a:bodyPr lIns="91440" tIns="45720" rIns="91440" bIns="45720" rtlCol="0" anchor="ctr"/>
          <a:lstStyle/>
          <a:p>
            <a:pPr algn="ctr" defTabSz="1217930"/>
            <a:r>
              <a:rPr lang="zh-CN" sz="3600" b="1" kern="0" dirty="0">
                <a:solidFill>
                  <a:srgbClr val="D60000"/>
                </a:solidFill>
                <a:latin typeface="华文行楷" panose="02010800040101010101" pitchFamily="2" charset="-122"/>
                <a:ea typeface="华文行楷" panose="02010800040101010101" pitchFamily="2" charset="-122"/>
              </a:rPr>
              <a:t>邓小平理论</a:t>
            </a:r>
          </a:p>
        </p:txBody>
      </p:sp>
      <p:sp>
        <p:nvSpPr>
          <p:cNvPr id="4" name="文本框 3"/>
          <p:cNvSpPr txBox="1"/>
          <p:nvPr/>
        </p:nvSpPr>
        <p:spPr>
          <a:xfrm>
            <a:off x="751205" y="2348230"/>
            <a:ext cx="7931150" cy="3502660"/>
          </a:xfrm>
          <a:prstGeom prst="rect">
            <a:avLst/>
          </a:prstGeom>
          <a:noFill/>
        </p:spPr>
        <p:txBody>
          <a:bodyPr wrap="square" rtlCol="0">
            <a:spAutoFit/>
          </a:bodyPr>
          <a:lstStyle/>
          <a:p>
            <a:pPr marL="342900" indent="0" algn="l"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最早提出：1982年的党的十二大提出</a:t>
            </a:r>
          </a:p>
          <a:p>
            <a:pPr marL="342900" indent="0" algn="l"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初步形成：1987年党的十三大</a:t>
            </a:r>
          </a:p>
          <a:p>
            <a:pPr marL="342900" indent="0"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理论深化：1992年南方谈话</a:t>
            </a:r>
          </a:p>
          <a:p>
            <a:pPr marL="342900" indent="0"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sym typeface="+mn-ea"/>
              </a:rPr>
              <a:t>思想精髓：解放思想、实事求是</a:t>
            </a:r>
          </a:p>
          <a:p>
            <a:pPr marL="342900" indent="0"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写入党章：1997年十五大</a:t>
            </a:r>
          </a:p>
          <a:p>
            <a:pPr marL="342900" indent="0"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解决问题：什么是社会主义，怎样建设社会主义</a:t>
            </a:r>
          </a:p>
          <a:p>
            <a:pPr marL="342900" indent="0"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历史意义：指引着我国社会主义现代化事业不断前进</a:t>
            </a: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40000">
            <a:off x="753110" y="567055"/>
            <a:ext cx="2450465" cy="1352550"/>
          </a:xfrm>
          <a:prstGeom prst="rect">
            <a:avLst/>
          </a:prstGeom>
        </p:spPr>
      </p:pic>
      <p:sp>
        <p:nvSpPr>
          <p:cNvPr id="5" name="文本框 4"/>
          <p:cNvSpPr txBox="1"/>
          <p:nvPr/>
        </p:nvSpPr>
        <p:spPr>
          <a:xfrm>
            <a:off x="2620645" y="1426845"/>
            <a:ext cx="6288405" cy="583565"/>
          </a:xfrm>
          <a:prstGeom prst="rect">
            <a:avLst/>
          </a:prstGeom>
          <a:noFill/>
        </p:spPr>
        <p:txBody>
          <a:bodyPr wrap="none" rtlCol="0">
            <a:spAutoFit/>
          </a:bodyPr>
          <a:lstStyle/>
          <a:p>
            <a:pPr lvl="0" algn="l">
              <a:buClrTx/>
              <a:buSzTx/>
              <a:buFontTx/>
            </a:pPr>
            <a:r>
              <a:rPr lang="zh-CN" altLang="en-US" sz="2800" b="1">
                <a:solidFill>
                  <a:srgbClr val="C00000"/>
                </a:solidFill>
                <a:latin typeface="华文新魏" panose="02010800040101010101" charset="-122"/>
                <a:ea typeface="华文新魏" panose="02010800040101010101" charset="-122"/>
                <a:sym typeface="+mn-ea"/>
              </a:rPr>
              <a:t>时代是思想之母，实践是理论之源</a:t>
            </a:r>
          </a:p>
        </p:txBody>
      </p:sp>
      <p:pic>
        <p:nvPicPr>
          <p:cNvPr id="6" name="图片 5"/>
          <p:cNvPicPr>
            <a:picLocks noChangeAspect="1"/>
          </p:cNvPicPr>
          <p:nvPr/>
        </p:nvPicPr>
        <p:blipFill>
          <a:blip r:embed="rId6"/>
          <a:stretch>
            <a:fillRect/>
          </a:stretch>
        </p:blipFill>
        <p:spPr>
          <a:xfrm>
            <a:off x="8841105" y="2183130"/>
            <a:ext cx="2757170" cy="3456305"/>
          </a:xfrm>
          <a:prstGeom prst="rect">
            <a:avLst/>
          </a:prstGeom>
        </p:spPr>
      </p:pic>
      <p:sp>
        <p:nvSpPr>
          <p:cNvPr id="10" name="文本框 9"/>
          <p:cNvSpPr txBox="1"/>
          <p:nvPr/>
        </p:nvSpPr>
        <p:spPr>
          <a:xfrm>
            <a:off x="3001645" y="6026150"/>
            <a:ext cx="4267200" cy="398780"/>
          </a:xfrm>
          <a:prstGeom prst="rect">
            <a:avLst/>
          </a:prstGeom>
          <a:noFill/>
        </p:spPr>
        <p:txBody>
          <a:bodyPr wrap="none" rtlCol="0">
            <a:spAutoFit/>
          </a:bodyPr>
          <a:lstStyle/>
          <a:p>
            <a:pPr algn="l"/>
            <a:r>
              <a:rPr lang="en-US" altLang="zh-CN" sz="2000" b="1">
                <a:solidFill>
                  <a:srgbClr val="C00000"/>
                </a:solidFill>
                <a:latin typeface="楷体" panose="02010609060101010101" charset="-122"/>
                <a:ea typeface="楷体" panose="02010609060101010101" charset="-122"/>
                <a:cs typeface="楷体" panose="02010609060101010101" charset="-122"/>
                <a:sym typeface="+mn-ea"/>
              </a:rPr>
              <a:t>“</a:t>
            </a:r>
            <a:r>
              <a:rPr lang="zh-CN" altLang="en-US" sz="2000" b="1">
                <a:solidFill>
                  <a:srgbClr val="C00000"/>
                </a:solidFill>
                <a:latin typeface="楷体" panose="02010609060101010101" charset="-122"/>
                <a:ea typeface="楷体" panose="02010609060101010101" charset="-122"/>
                <a:cs typeface="楷体" panose="02010609060101010101" charset="-122"/>
                <a:sym typeface="+mn-ea"/>
              </a:rPr>
              <a:t>建设有中国特色的社会主义理论</a:t>
            </a:r>
            <a:r>
              <a:rPr lang="en-US" altLang="zh-CN" sz="2000" b="1">
                <a:solidFill>
                  <a:srgbClr val="C00000"/>
                </a:solidFill>
                <a:latin typeface="楷体" panose="02010609060101010101" charset="-122"/>
                <a:ea typeface="楷体" panose="02010609060101010101" charset="-122"/>
                <a:cs typeface="楷体" panose="02010609060101010101" charset="-122"/>
                <a:sym typeface="+mn-ea"/>
              </a:rPr>
              <a:t>”</a:t>
            </a:r>
          </a:p>
        </p:txBody>
      </p:sp>
      <p:sp>
        <p:nvSpPr>
          <p:cNvPr id="3" name="文本框 2"/>
          <p:cNvSpPr txBox="1"/>
          <p:nvPr/>
        </p:nvSpPr>
        <p:spPr>
          <a:xfrm>
            <a:off x="10111105" y="143510"/>
            <a:ext cx="1929130" cy="829945"/>
          </a:xfrm>
          <a:prstGeom prst="rect">
            <a:avLst/>
          </a:prstGeom>
          <a:noFill/>
        </p:spPr>
        <p:txBody>
          <a:bodyPr wrap="none" rtlCol="0">
            <a:spAutoFit/>
          </a:bodyPr>
          <a:lstStyle/>
          <a:p>
            <a:r>
              <a:rPr lang="zh-CN" altLang="en-US" sz="2400" b="1">
                <a:solidFill>
                  <a:srgbClr val="C00000"/>
                </a:solidFill>
                <a:latin typeface="华文新魏" panose="02010800040101010101" charset="-122"/>
                <a:ea typeface="华文新魏" panose="02010800040101010101" charset="-122"/>
              </a:rPr>
              <a:t>核心素养</a:t>
            </a:r>
          </a:p>
          <a:p>
            <a:r>
              <a:rPr lang="zh-CN" altLang="en-US" sz="2400" b="1">
                <a:solidFill>
                  <a:srgbClr val="C00000"/>
                </a:solidFill>
                <a:latin typeface="华文新魏" panose="02010800040101010101" charset="-122"/>
                <a:ea typeface="华文新魏" panose="02010800040101010101" charset="-122"/>
              </a:rPr>
              <a:t>       史料实证</a:t>
            </a:r>
          </a:p>
        </p:txBody>
      </p:sp>
      <p:pic>
        <p:nvPicPr>
          <p:cNvPr id="23" name="图片 22" descr="图片包含 宗教场所, 建筑物, 喇嘛庙, 庙宇&#10;&#10;已生成极高可信度的说明"/>
          <p:cNvPicPr>
            <a:picLocks noChangeAspect="1"/>
          </p:cNvPicPr>
          <p:nvPr/>
        </p:nvPicPr>
        <p:blipFill rotWithShape="1">
          <a:blip r:embed="rId7" cstate="screen">
            <a:extLst>
              <a:ext uri="{28A0092B-C50C-407E-A947-70E740481C1C}">
                <a14:useLocalDpi xmlns:a14="http://schemas.microsoft.com/office/drawing/2010/main" val="0"/>
              </a:ext>
            </a:extLst>
          </a:blip>
          <a:srcRect b="14045"/>
          <a:stretch>
            <a:fillRect/>
          </a:stretch>
        </p:blipFill>
        <p:spPr>
          <a:xfrm>
            <a:off x="10220960" y="5934709"/>
            <a:ext cx="1971040" cy="908051"/>
          </a:xfrm>
          <a:prstGeom prst="rect">
            <a:avLst/>
          </a:prstGeom>
        </p:spPr>
      </p:pic>
    </p:spTree>
    <p:extLst>
      <p:ext uri="{BB962C8B-B14F-4D97-AF65-F5344CB8AC3E}">
        <p14:creationId xmlns:p14="http://schemas.microsoft.com/office/powerpoint/2010/main" val="611926171"/>
      </p:ext>
    </p:extLst>
  </p:cSld>
  <p:clrMapOvr>
    <a:masterClrMapping/>
  </p:clrMapOvr>
  <mc:AlternateContent xmlns:mc="http://schemas.openxmlformats.org/markup-compatibility/2006" xmlns:p14="http://schemas.microsoft.com/office/powerpoint/2010/main">
    <mc:Choice Requires="p14">
      <p:transition spd="slow" p14:dur="125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par>
                                <p:cTn id="8" presetID="22"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10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par>
                                <p:cTn id="35" presetID="42" presetClass="entr" presetSubtype="0" fill="hold" nodeType="withEffect">
                                  <p:stCondLst>
                                    <p:cond delay="0"/>
                                  </p:stCondLst>
                                  <p:childTnLst>
                                    <p:set>
                                      <p:cBhvr>
                                        <p:cTn id="36" dur="500"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anim calcmode="lin" valueType="num">
                                      <p:cBhvr>
                                        <p:cTn id="38" dur="500" fill="hold"/>
                                        <p:tgtEl>
                                          <p:spTgt spid="23"/>
                                        </p:tgtEl>
                                        <p:attrNameLst>
                                          <p:attrName>ppt_x</p:attrName>
                                        </p:attrNameLst>
                                      </p:cBhvr>
                                      <p:tavLst>
                                        <p:tav tm="0">
                                          <p:val>
                                            <p:strVal val="#ppt_x"/>
                                          </p:val>
                                        </p:tav>
                                        <p:tav tm="100000">
                                          <p:val>
                                            <p:strVal val="#ppt_x"/>
                                          </p:val>
                                        </p:tav>
                                      </p:tavLst>
                                    </p:anim>
                                    <p:anim calcmode="lin" valueType="num">
                                      <p:cBhvr>
                                        <p:cTn id="3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5"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flipV="1">
            <a:off x="7603490" y="554990"/>
            <a:ext cx="4588510" cy="1016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0" y="565365"/>
            <a:ext cx="4834467"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8" name="图片 7" descr="图片包含 室内, 就坐, 红色&#10;&#10;已生成极高可信度的说明"/>
          <p:cNvPicPr>
            <a:picLocks noChangeAspect="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sp>
        <p:nvSpPr>
          <p:cNvPr id="4" name="文本框 3"/>
          <p:cNvSpPr txBox="1"/>
          <p:nvPr/>
        </p:nvSpPr>
        <p:spPr>
          <a:xfrm>
            <a:off x="720725" y="2226310"/>
            <a:ext cx="7739380" cy="3502660"/>
          </a:xfrm>
          <a:prstGeom prst="rect">
            <a:avLst/>
          </a:prstGeom>
          <a:noFill/>
        </p:spPr>
        <p:txBody>
          <a:bodyPr wrap="square" rtlCol="0">
            <a:spAutoFit/>
          </a:bodyPr>
          <a:lstStyle/>
          <a:p>
            <a:pPr marL="342900" indent="0" algn="l"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形成：1989年中共13届四中全会以来</a:t>
            </a:r>
          </a:p>
          <a:p>
            <a:pPr marL="342900" indent="0" algn="l"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sym typeface="+mn-ea"/>
              </a:rPr>
              <a:t>思想精髓：解放思想、实事求是、与时俱进</a:t>
            </a:r>
          </a:p>
          <a:p>
            <a:pPr marL="342900" indent="0"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写入党章：</a:t>
            </a:r>
            <a:r>
              <a:rPr lang="zh-CN" altLang="en-US" sz="2400" b="1">
                <a:latin typeface="楷体" panose="02010609060101010101" charset="-122"/>
                <a:ea typeface="楷体" panose="02010609060101010101" charset="-122"/>
                <a:cs typeface="楷体" panose="02010609060101010101" charset="-122"/>
                <a:sym typeface="+mn-ea"/>
              </a:rPr>
              <a:t>2002年中共十六大</a:t>
            </a:r>
          </a:p>
          <a:p>
            <a:pPr marL="342900" indent="0"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解决问题：</a:t>
            </a:r>
            <a:r>
              <a:rPr lang="zh-CN" altLang="en-US" sz="2400" b="1">
                <a:latin typeface="楷体" panose="02010609060101010101" charset="-122"/>
                <a:ea typeface="楷体" panose="02010609060101010101" charset="-122"/>
                <a:cs typeface="楷体" panose="02010609060101010101" charset="-122"/>
                <a:sym typeface="+mn-ea"/>
              </a:rPr>
              <a:t>创设性回答了建设一个什么样的党怎样</a:t>
            </a:r>
          </a:p>
          <a:p>
            <a:pPr marL="342900" indent="0" fontAlgn="auto">
              <a:lnSpc>
                <a:spcPts val="3800"/>
              </a:lnSpc>
              <a:buFont typeface="Wingdings" panose="05000000000000000000" charset="0"/>
              <a:buNone/>
            </a:pPr>
            <a:r>
              <a:rPr lang="zh-CN" altLang="en-US" sz="2400" b="1">
                <a:latin typeface="楷体" panose="02010609060101010101" charset="-122"/>
                <a:ea typeface="楷体" panose="02010609060101010101" charset="-122"/>
                <a:cs typeface="楷体" panose="02010609060101010101" charset="-122"/>
                <a:sym typeface="+mn-ea"/>
              </a:rPr>
              <a:t>            建设党的问题</a:t>
            </a:r>
          </a:p>
          <a:p>
            <a:pPr marL="342900" indent="0" fontAlgn="auto">
              <a:lnSpc>
                <a:spcPts val="38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历史意义：</a:t>
            </a:r>
            <a:r>
              <a:rPr lang="zh-CN" altLang="en-US" sz="2400" b="1">
                <a:latin typeface="楷体" panose="02010609060101010101" charset="-122"/>
                <a:ea typeface="楷体" panose="02010609060101010101" charset="-122"/>
                <a:cs typeface="楷体" panose="02010609060101010101" charset="-122"/>
                <a:sym typeface="+mn-ea"/>
              </a:rPr>
              <a:t>是中国共产党的立党之本、执政之基、</a:t>
            </a:r>
          </a:p>
          <a:p>
            <a:pPr marL="342900" indent="0" fontAlgn="auto">
              <a:lnSpc>
                <a:spcPts val="3800"/>
              </a:lnSpc>
              <a:buFont typeface="Wingdings" panose="05000000000000000000" charset="0"/>
              <a:buNone/>
            </a:pPr>
            <a:r>
              <a:rPr lang="zh-CN" altLang="en-US" sz="2400" b="1">
                <a:latin typeface="楷体" panose="02010609060101010101" charset="-122"/>
                <a:ea typeface="楷体" panose="02010609060101010101" charset="-122"/>
                <a:cs typeface="楷体" panose="02010609060101010101" charset="-122"/>
                <a:sym typeface="+mn-ea"/>
              </a:rPr>
              <a:t>            力量之源</a:t>
            </a:r>
            <a:endParaRPr lang="zh-CN" altLang="en-US" sz="2400" b="1">
              <a:latin typeface="楷体" panose="02010609060101010101" charset="-122"/>
              <a:ea typeface="楷体" panose="02010609060101010101" charset="-122"/>
              <a:cs typeface="楷体" panose="02010609060101010101" charset="-122"/>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40000">
            <a:off x="753110" y="567055"/>
            <a:ext cx="2450465" cy="1352550"/>
          </a:xfrm>
          <a:prstGeom prst="rect">
            <a:avLst/>
          </a:prstGeom>
        </p:spPr>
      </p:pic>
      <p:sp>
        <p:nvSpPr>
          <p:cNvPr id="5" name="文本框 4"/>
          <p:cNvSpPr txBox="1"/>
          <p:nvPr/>
        </p:nvSpPr>
        <p:spPr>
          <a:xfrm>
            <a:off x="3001645" y="1350645"/>
            <a:ext cx="5526405" cy="521970"/>
          </a:xfrm>
          <a:prstGeom prst="rect">
            <a:avLst/>
          </a:prstGeom>
          <a:noFill/>
        </p:spPr>
        <p:txBody>
          <a:bodyPr wrap="none" rtlCol="0">
            <a:spAutoFit/>
          </a:bodyPr>
          <a:lstStyle/>
          <a:p>
            <a:r>
              <a:rPr lang="zh-CN" altLang="en-US" sz="2800" b="1">
                <a:solidFill>
                  <a:srgbClr val="C00000"/>
                </a:solidFill>
                <a:latin typeface="华文新魏" panose="02010800040101010101" charset="-122"/>
                <a:ea typeface="华文新魏" panose="02010800040101010101" charset="-122"/>
              </a:rPr>
              <a:t>时代是思想之母，实践是理论之源</a:t>
            </a:r>
          </a:p>
        </p:txBody>
      </p:sp>
      <p:sp>
        <p:nvSpPr>
          <p:cNvPr id="3" name="矩形 2"/>
          <p:cNvSpPr/>
          <p:nvPr/>
        </p:nvSpPr>
        <p:spPr>
          <a:xfrm>
            <a:off x="3435985" y="292735"/>
            <a:ext cx="4447540" cy="531495"/>
          </a:xfrm>
          <a:prstGeom prst="rect">
            <a:avLst/>
          </a:prstGeom>
          <a:noFill/>
          <a:ln w="12700" cap="flat" cmpd="sng" algn="ctr">
            <a:noFill/>
            <a:prstDash val="solid"/>
          </a:ln>
          <a:effectLst/>
        </p:spPr>
        <p:txBody>
          <a:bodyPr lIns="91440" tIns="45720" rIns="91440" bIns="45720" rtlCol="0" anchor="ctr"/>
          <a:lstStyle/>
          <a:p>
            <a:pPr algn="ctr" defTabSz="1217930"/>
            <a:r>
              <a:rPr lang="en-US" altLang="zh-CN"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a:t>
            </a:r>
            <a:r>
              <a:rPr lang="zh-CN"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三个代表</a:t>
            </a:r>
            <a:r>
              <a:rPr lang="en-US" altLang="zh-CN"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a:t>
            </a:r>
          </a:p>
          <a:p>
            <a:pPr algn="ctr" defTabSz="1217930"/>
            <a:r>
              <a:rPr lang="en-US" altLang="zh-CN"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                 </a:t>
            </a:r>
            <a:r>
              <a:rPr lang="zh-CN"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重要思想</a:t>
            </a:r>
          </a:p>
        </p:txBody>
      </p:sp>
      <p:sp>
        <p:nvSpPr>
          <p:cNvPr id="10" name="文本框 9"/>
          <p:cNvSpPr txBox="1"/>
          <p:nvPr/>
        </p:nvSpPr>
        <p:spPr>
          <a:xfrm>
            <a:off x="0" y="5894070"/>
            <a:ext cx="11562715" cy="398780"/>
          </a:xfrm>
          <a:prstGeom prst="rect">
            <a:avLst/>
          </a:prstGeom>
          <a:noFill/>
        </p:spPr>
        <p:txBody>
          <a:bodyPr wrap="square" rtlCol="0" anchor="t">
            <a:spAutoFit/>
          </a:bodyPr>
          <a:lstStyle/>
          <a:p>
            <a:pPr algn="ctr"/>
            <a:r>
              <a:rPr lang="en-US" altLang="zh-CN" sz="2000" b="1">
                <a:solidFill>
                  <a:srgbClr val="C00000"/>
                </a:solidFill>
                <a:latin typeface="楷体" panose="02010609060101010101" charset="-122"/>
                <a:ea typeface="楷体" panose="02010609060101010101" charset="-122"/>
                <a:cs typeface="楷体" panose="02010609060101010101" charset="-122"/>
                <a:sym typeface="+mn-ea"/>
              </a:rPr>
              <a:t>“</a:t>
            </a:r>
            <a:r>
              <a:rPr lang="zh-CN" altLang="en-US" sz="2000" b="1">
                <a:solidFill>
                  <a:srgbClr val="C00000"/>
                </a:solidFill>
                <a:latin typeface="楷体" panose="02010609060101010101" charset="-122"/>
                <a:ea typeface="楷体" panose="02010609060101010101" charset="-122"/>
                <a:cs typeface="楷体" panose="02010609060101010101" charset="-122"/>
                <a:sym typeface="+mn-ea"/>
              </a:rPr>
              <a:t>中国先进生产力的发展要求，代表中国先进文化的前进方向，代表中国最广大人民的根本利益</a:t>
            </a:r>
            <a:r>
              <a:rPr lang="en-US" altLang="zh-CN" sz="2000" b="1">
                <a:solidFill>
                  <a:srgbClr val="C00000"/>
                </a:solidFill>
                <a:latin typeface="楷体" panose="02010609060101010101" charset="-122"/>
                <a:ea typeface="楷体" panose="02010609060101010101" charset="-122"/>
                <a:cs typeface="楷体" panose="02010609060101010101" charset="-122"/>
                <a:sym typeface="+mn-ea"/>
              </a:rPr>
              <a:t>”</a:t>
            </a:r>
          </a:p>
        </p:txBody>
      </p:sp>
      <p:pic>
        <p:nvPicPr>
          <p:cNvPr id="11" name="图片 10"/>
          <p:cNvPicPr>
            <a:picLocks noChangeAspect="1"/>
          </p:cNvPicPr>
          <p:nvPr/>
        </p:nvPicPr>
        <p:blipFill>
          <a:blip r:embed="rId6"/>
          <a:stretch>
            <a:fillRect/>
          </a:stretch>
        </p:blipFill>
        <p:spPr>
          <a:xfrm>
            <a:off x="8460105" y="2226310"/>
            <a:ext cx="3239770" cy="3514090"/>
          </a:xfrm>
          <a:prstGeom prst="rect">
            <a:avLst/>
          </a:prstGeom>
        </p:spPr>
      </p:pic>
      <p:pic>
        <p:nvPicPr>
          <p:cNvPr id="23" name="图片 22" descr="图片包含 宗教场所, 建筑物, 喇嘛庙, 庙宇&#10;&#10;已生成极高可信度的说明"/>
          <p:cNvPicPr>
            <a:picLocks noChangeAspect="1"/>
          </p:cNvPicPr>
          <p:nvPr/>
        </p:nvPicPr>
        <p:blipFill rotWithShape="1">
          <a:blip r:embed="rId7" cstate="screen">
            <a:extLst>
              <a:ext uri="{28A0092B-C50C-407E-A947-70E740481C1C}">
                <a14:useLocalDpi xmlns:a14="http://schemas.microsoft.com/office/drawing/2010/main" val="0"/>
              </a:ext>
            </a:extLst>
          </a:blip>
          <a:srcRect b="14045"/>
          <a:stretch>
            <a:fillRect/>
          </a:stretch>
        </p:blipFill>
        <p:spPr>
          <a:xfrm>
            <a:off x="10220960" y="5934709"/>
            <a:ext cx="1971040" cy="908051"/>
          </a:xfrm>
          <a:prstGeom prst="rect">
            <a:avLst/>
          </a:prstGeom>
        </p:spPr>
      </p:pic>
    </p:spTree>
    <p:extLst>
      <p:ext uri="{BB962C8B-B14F-4D97-AF65-F5344CB8AC3E}">
        <p14:creationId xmlns:p14="http://schemas.microsoft.com/office/powerpoint/2010/main" val="1469521487"/>
      </p:ext>
    </p:extLst>
  </p:cSld>
  <p:clrMapOvr>
    <a:masterClrMapping/>
  </p:clrMapOvr>
  <mc:AlternateContent xmlns:mc="http://schemas.openxmlformats.org/markup-compatibility/2006" xmlns:p14="http://schemas.microsoft.com/office/powerpoint/2010/main">
    <mc:Choice Requires="p14">
      <p:transition spd="slow" p14:dur="125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par>
                                <p:cTn id="8" presetID="22"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10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42" presetClass="entr" presetSubtype="0" fill="hold" nodeType="withEffect">
                                  <p:stCondLst>
                                    <p:cond delay="0"/>
                                  </p:stCondLst>
                                  <p:childTnLst>
                                    <p:set>
                                      <p:cBhvr>
                                        <p:cTn id="38" dur="500"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bldLvl="0" animBg="1"/>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467600" y="565365"/>
            <a:ext cx="4724400"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0" y="565365"/>
            <a:ext cx="4834467"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8" name="图片 7" descr="图片包含 室内, 就坐, 红色&#10;&#10;已生成极高可信度的说明"/>
          <p:cNvPicPr>
            <a:picLocks noChangeAspect="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sp>
        <p:nvSpPr>
          <p:cNvPr id="2" name="矩形 1"/>
          <p:cNvSpPr/>
          <p:nvPr/>
        </p:nvSpPr>
        <p:spPr>
          <a:xfrm>
            <a:off x="4802995" y="311300"/>
            <a:ext cx="2641455" cy="531279"/>
          </a:xfrm>
          <a:prstGeom prst="rect">
            <a:avLst/>
          </a:prstGeom>
          <a:noFill/>
          <a:ln w="12700" cap="flat" cmpd="sng" algn="ctr">
            <a:noFill/>
            <a:prstDash val="solid"/>
          </a:ln>
          <a:effectLst/>
        </p:spPr>
        <p:txBody>
          <a:bodyPr lIns="91440" tIns="45720" rIns="91440" bIns="45720" rtlCol="0" anchor="ctr"/>
          <a:lstStyle/>
          <a:p>
            <a:pPr algn="ctr" defTabSz="1217930"/>
            <a:r>
              <a:rPr lang="zh-CN" sz="3600" b="1" kern="0" dirty="0">
                <a:solidFill>
                  <a:srgbClr val="D60000"/>
                </a:solidFill>
                <a:latin typeface="华文行楷" panose="02010800040101010101" pitchFamily="2" charset="-122"/>
                <a:ea typeface="华文行楷" panose="02010800040101010101" pitchFamily="2" charset="-122"/>
              </a:rPr>
              <a:t>科学发展</a:t>
            </a:r>
          </a:p>
        </p:txBody>
      </p:sp>
      <p:sp>
        <p:nvSpPr>
          <p:cNvPr id="4" name="文本框 3"/>
          <p:cNvSpPr txBox="1"/>
          <p:nvPr/>
        </p:nvSpPr>
        <p:spPr>
          <a:xfrm>
            <a:off x="553720" y="2150745"/>
            <a:ext cx="10786110" cy="3938270"/>
          </a:xfrm>
          <a:prstGeom prst="rect">
            <a:avLst/>
          </a:prstGeom>
          <a:noFill/>
        </p:spPr>
        <p:txBody>
          <a:bodyPr wrap="square" rtlCol="0">
            <a:spAutoFit/>
          </a:bodyPr>
          <a:lstStyle/>
          <a:p>
            <a:pPr marL="342900" indent="0" algn="l" fontAlgn="auto">
              <a:lnSpc>
                <a:spcPts val="50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形成：2002年中共十六大以后</a:t>
            </a:r>
          </a:p>
          <a:p>
            <a:pPr marL="342900" indent="0" fontAlgn="auto">
              <a:lnSpc>
                <a:spcPts val="50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sym typeface="+mn-ea"/>
              </a:rPr>
              <a:t>思想精髓：解放思想、实事求是、与时俱进、求真务实</a:t>
            </a:r>
          </a:p>
          <a:p>
            <a:pPr marL="342900" indent="0" fontAlgn="auto">
              <a:lnSpc>
                <a:spcPts val="50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写入党章：</a:t>
            </a:r>
            <a:r>
              <a:rPr lang="en-US" altLang="zh-CN" sz="2400" b="1">
                <a:latin typeface="楷体" panose="02010609060101010101" charset="-122"/>
                <a:ea typeface="楷体" panose="02010609060101010101" charset="-122"/>
                <a:cs typeface="楷体" panose="02010609060101010101" charset="-122"/>
              </a:rPr>
              <a:t>2007</a:t>
            </a:r>
            <a:r>
              <a:rPr lang="zh-CN" altLang="en-US" sz="2400" b="1">
                <a:latin typeface="楷体" panose="02010609060101010101" charset="-122"/>
                <a:ea typeface="楷体" panose="02010609060101010101" charset="-122"/>
                <a:cs typeface="楷体" panose="02010609060101010101" charset="-122"/>
              </a:rPr>
              <a:t>年十七大</a:t>
            </a:r>
          </a:p>
          <a:p>
            <a:pPr marL="342900" indent="0" fontAlgn="auto">
              <a:lnSpc>
                <a:spcPts val="50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解决问题：新形势下实现什么样的发展怎样发展等重大问题</a:t>
            </a:r>
          </a:p>
          <a:p>
            <a:pPr marL="342900" indent="0" fontAlgn="auto">
              <a:lnSpc>
                <a:spcPts val="50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历史意义：是马克思主义关于发展的世界观和方法论的集中体现，</a:t>
            </a:r>
          </a:p>
          <a:p>
            <a:pPr marL="342900" indent="0" fontAlgn="auto">
              <a:lnSpc>
                <a:spcPts val="5000"/>
              </a:lnSpc>
              <a:buFont typeface="Wingdings" panose="05000000000000000000" charset="0"/>
              <a:buNone/>
            </a:pPr>
            <a:r>
              <a:rPr lang="zh-CN" altLang="en-US" sz="2400" b="1">
                <a:latin typeface="楷体" panose="02010609060101010101" charset="-122"/>
                <a:ea typeface="楷体" panose="02010609060101010101" charset="-122"/>
                <a:cs typeface="楷体" panose="02010609060101010101" charset="-122"/>
              </a:rPr>
              <a:t>            是马克思中国化的重大成果。</a:t>
            </a: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40000">
            <a:off x="753110" y="567055"/>
            <a:ext cx="2450465" cy="1352550"/>
          </a:xfrm>
          <a:prstGeom prst="rect">
            <a:avLst/>
          </a:prstGeom>
        </p:spPr>
      </p:pic>
      <p:sp>
        <p:nvSpPr>
          <p:cNvPr id="5" name="文本框 4"/>
          <p:cNvSpPr txBox="1"/>
          <p:nvPr/>
        </p:nvSpPr>
        <p:spPr>
          <a:xfrm>
            <a:off x="3001645" y="1350645"/>
            <a:ext cx="6288405" cy="583565"/>
          </a:xfrm>
          <a:prstGeom prst="rect">
            <a:avLst/>
          </a:prstGeom>
          <a:noFill/>
        </p:spPr>
        <p:txBody>
          <a:bodyPr wrap="none" rtlCol="0">
            <a:spAutoFit/>
          </a:bodyPr>
          <a:lstStyle/>
          <a:p>
            <a:pPr lvl="0" algn="l">
              <a:buClrTx/>
              <a:buSzTx/>
              <a:buFontTx/>
            </a:pPr>
            <a:r>
              <a:rPr lang="zh-CN" altLang="en-US" sz="2800" b="1">
                <a:solidFill>
                  <a:srgbClr val="C00000"/>
                </a:solidFill>
                <a:latin typeface="华文新魏" panose="02010800040101010101" charset="-122"/>
                <a:ea typeface="华文新魏" panose="02010800040101010101" charset="-122"/>
                <a:sym typeface="+mn-ea"/>
              </a:rPr>
              <a:t>时代是思想之母，实践是理论之源</a:t>
            </a:r>
          </a:p>
        </p:txBody>
      </p:sp>
      <p:pic>
        <p:nvPicPr>
          <p:cNvPr id="10" name="图片 9"/>
          <p:cNvPicPr>
            <a:picLocks noChangeAspect="1"/>
          </p:cNvPicPr>
          <p:nvPr/>
        </p:nvPicPr>
        <p:blipFill>
          <a:blip r:embed="rId6"/>
          <a:stretch>
            <a:fillRect/>
          </a:stretch>
        </p:blipFill>
        <p:spPr>
          <a:xfrm>
            <a:off x="9435465" y="2150745"/>
            <a:ext cx="2468245" cy="2773680"/>
          </a:xfrm>
          <a:prstGeom prst="rect">
            <a:avLst/>
          </a:prstGeom>
        </p:spPr>
      </p:pic>
      <p:sp>
        <p:nvSpPr>
          <p:cNvPr id="11" name="文本框 10"/>
          <p:cNvSpPr txBox="1"/>
          <p:nvPr/>
        </p:nvSpPr>
        <p:spPr>
          <a:xfrm>
            <a:off x="2376805" y="6117590"/>
            <a:ext cx="5798820" cy="398780"/>
          </a:xfrm>
          <a:prstGeom prst="rect">
            <a:avLst/>
          </a:prstGeom>
          <a:noFill/>
        </p:spPr>
        <p:txBody>
          <a:bodyPr wrap="none" rtlCol="0">
            <a:spAutoFit/>
          </a:bodyPr>
          <a:lstStyle/>
          <a:p>
            <a:pPr algn="l"/>
            <a:r>
              <a:rPr lang="en-US" altLang="zh-CN" sz="2000" b="1">
                <a:solidFill>
                  <a:srgbClr val="C00000"/>
                </a:solidFill>
                <a:latin typeface="楷体" panose="02010609060101010101" charset="-122"/>
                <a:ea typeface="楷体" panose="02010609060101010101" charset="-122"/>
                <a:cs typeface="楷体" panose="02010609060101010101" charset="-122"/>
                <a:sym typeface="+mn-ea"/>
              </a:rPr>
              <a:t>“</a:t>
            </a:r>
            <a:r>
              <a:rPr lang="zh-CN" altLang="en-US" sz="2000" b="1">
                <a:solidFill>
                  <a:srgbClr val="C00000"/>
                </a:solidFill>
                <a:latin typeface="楷体" panose="02010609060101010101" charset="-122"/>
                <a:ea typeface="楷体" panose="02010609060101010101" charset="-122"/>
                <a:cs typeface="楷体" panose="02010609060101010101" charset="-122"/>
                <a:sym typeface="+mn-ea"/>
              </a:rPr>
              <a:t>以人为本，全面协调可持续发展的科学发展观</a:t>
            </a:r>
            <a:r>
              <a:rPr lang="en-US" altLang="zh-CN" sz="2000" b="1">
                <a:solidFill>
                  <a:srgbClr val="C00000"/>
                </a:solidFill>
                <a:latin typeface="楷体" panose="02010609060101010101" charset="-122"/>
                <a:ea typeface="楷体" panose="02010609060101010101" charset="-122"/>
                <a:cs typeface="楷体" panose="02010609060101010101" charset="-122"/>
                <a:sym typeface="+mn-ea"/>
              </a:rPr>
              <a:t>”</a:t>
            </a:r>
          </a:p>
        </p:txBody>
      </p:sp>
      <p:pic>
        <p:nvPicPr>
          <p:cNvPr id="23" name="图片 22" descr="图片包含 宗教场所, 建筑物, 喇嘛庙, 庙宇&#10;&#10;已生成极高可信度的说明"/>
          <p:cNvPicPr>
            <a:picLocks noChangeAspect="1"/>
          </p:cNvPicPr>
          <p:nvPr/>
        </p:nvPicPr>
        <p:blipFill rotWithShape="1">
          <a:blip r:embed="rId7" cstate="screen">
            <a:extLst>
              <a:ext uri="{28A0092B-C50C-407E-A947-70E740481C1C}">
                <a14:useLocalDpi xmlns:a14="http://schemas.microsoft.com/office/drawing/2010/main" val="0"/>
              </a:ext>
            </a:extLst>
          </a:blip>
          <a:srcRect b="14045"/>
          <a:stretch>
            <a:fillRect/>
          </a:stretch>
        </p:blipFill>
        <p:spPr>
          <a:xfrm>
            <a:off x="10220960" y="5934709"/>
            <a:ext cx="1971040" cy="908051"/>
          </a:xfrm>
          <a:prstGeom prst="rect">
            <a:avLst/>
          </a:prstGeom>
        </p:spPr>
      </p:pic>
    </p:spTree>
    <p:extLst>
      <p:ext uri="{BB962C8B-B14F-4D97-AF65-F5344CB8AC3E}">
        <p14:creationId xmlns:p14="http://schemas.microsoft.com/office/powerpoint/2010/main" val="4044737163"/>
      </p:ext>
    </p:extLst>
  </p:cSld>
  <p:clrMapOvr>
    <a:masterClrMapping/>
  </p:clrMapOvr>
  <mc:AlternateContent xmlns:mc="http://schemas.openxmlformats.org/markup-compatibility/2006" xmlns:p14="http://schemas.microsoft.com/office/powerpoint/2010/main">
    <mc:Choice Requires="p14">
      <p:transition spd="slow" p14:dur="125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par>
                                <p:cTn id="8" presetID="22"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10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42" presetClass="entr" presetSubtype="0" fill="hold" nodeType="withEffect">
                                  <p:stCondLst>
                                    <p:cond delay="0"/>
                                  </p:stCondLst>
                                  <p:childTnLst>
                                    <p:set>
                                      <p:cBhvr>
                                        <p:cTn id="36" dur="500"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anim calcmode="lin" valueType="num">
                                      <p:cBhvr>
                                        <p:cTn id="38" dur="500" fill="hold"/>
                                        <p:tgtEl>
                                          <p:spTgt spid="23"/>
                                        </p:tgtEl>
                                        <p:attrNameLst>
                                          <p:attrName>ppt_x</p:attrName>
                                        </p:attrNameLst>
                                      </p:cBhvr>
                                      <p:tavLst>
                                        <p:tav tm="0">
                                          <p:val>
                                            <p:strVal val="#ppt_x"/>
                                          </p:val>
                                        </p:tav>
                                        <p:tav tm="100000">
                                          <p:val>
                                            <p:strVal val="#ppt_x"/>
                                          </p:val>
                                        </p:tav>
                                      </p:tavLst>
                                    </p:anim>
                                    <p:anim calcmode="lin" valueType="num">
                                      <p:cBhvr>
                                        <p:cTn id="3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5"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952740" y="565150"/>
            <a:ext cx="4239260" cy="571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0" y="565150"/>
            <a:ext cx="4064000" cy="571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8" name="图片 7" descr="图片包含 室内, 就坐, 红色&#10;&#10;已生成极高可信度的说明"/>
          <p:cNvPicPr>
            <a:picLocks noChangeAspect="1"/>
          </p:cNvPicPr>
          <p:nvPr/>
        </p:nvPicPr>
        <p:blipFill>
          <a:blip r:embed="rId6" cstate="screen">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pic>
        <p:nvPicPr>
          <p:cNvPr id="9" name="图片 8" descr="图片包含 宗教场所, 建筑物, 喇嘛庙, 庙宇&#10;&#10;已生成极高可信度的说明"/>
          <p:cNvPicPr>
            <a:picLocks noChangeAspect="1"/>
          </p:cNvPicPr>
          <p:nvPr/>
        </p:nvPicPr>
        <p:blipFill rotWithShape="1">
          <a:blip r:embed="rId8" cstate="screen">
            <a:extLst>
              <a:ext uri="{28A0092B-C50C-407E-A947-70E740481C1C}">
                <a14:useLocalDpi xmlns:a14="http://schemas.microsoft.com/office/drawing/2010/main" val="0"/>
              </a:ext>
            </a:extLst>
          </a:blip>
          <a:srcRect b="14045"/>
          <a:stretch>
            <a:fillRect/>
          </a:stretch>
        </p:blipFill>
        <p:spPr>
          <a:xfrm>
            <a:off x="10220960" y="5949949"/>
            <a:ext cx="1971040" cy="908051"/>
          </a:xfrm>
          <a:prstGeom prst="rect">
            <a:avLst/>
          </a:prstGeom>
        </p:spPr>
      </p:pic>
      <p:sp>
        <p:nvSpPr>
          <p:cNvPr id="2" name="矩形 1"/>
          <p:cNvSpPr/>
          <p:nvPr/>
        </p:nvSpPr>
        <p:spPr>
          <a:xfrm>
            <a:off x="3914140" y="635"/>
            <a:ext cx="3990340" cy="1350010"/>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3200" b="1">
                <a:solidFill>
                  <a:srgbClr val="C00000"/>
                </a:solidFill>
                <a:latin typeface="华文行楷" panose="02010800040101010101" pitchFamily="2" charset="-122"/>
                <a:ea typeface="华文行楷" panose="02010800040101010101" pitchFamily="2" charset="-122"/>
                <a:sym typeface="+mn-ea"/>
              </a:rPr>
              <a:t>习近平新代中国特色社会主义思想</a:t>
            </a:r>
            <a:endParaRPr lang="zh-CN" altLang="en-US" sz="3200" b="1" kern="0" dirty="0">
              <a:solidFill>
                <a:srgbClr val="C00000"/>
              </a:solidFill>
              <a:latin typeface="华文行楷" panose="02010800040101010101" pitchFamily="2" charset="-122"/>
              <a:ea typeface="华文行楷" panose="02010800040101010101" pitchFamily="2" charset="-122"/>
              <a:sym typeface="+mn-ea"/>
            </a:endParaRPr>
          </a:p>
        </p:txBody>
      </p:sp>
      <p:sp>
        <p:nvSpPr>
          <p:cNvPr id="4" name="文本框 3"/>
          <p:cNvSpPr txBox="1"/>
          <p:nvPr/>
        </p:nvSpPr>
        <p:spPr>
          <a:xfrm>
            <a:off x="135255" y="3564255"/>
            <a:ext cx="11843385" cy="3014980"/>
          </a:xfrm>
          <a:prstGeom prst="rect">
            <a:avLst/>
          </a:prstGeom>
          <a:noFill/>
        </p:spPr>
        <p:txBody>
          <a:bodyPr wrap="square" rtlCol="0" anchor="t">
            <a:spAutoFit/>
          </a:bodyPr>
          <a:lstStyle/>
          <a:p>
            <a:pPr lvl="0" algn="l">
              <a:spcAft>
                <a:spcPts val="200"/>
              </a:spcAft>
              <a:buClrTx/>
              <a:buSzTx/>
              <a:buFontTx/>
            </a:pPr>
            <a:r>
              <a:rPr lang="zh-CN" altLang="en-US" sz="2000" b="1">
                <a:latin typeface="楷体" panose="02010609060101010101" charset="-122"/>
                <a:ea typeface="楷体" panose="02010609060101010101" charset="-122"/>
                <a:cs typeface="楷体" panose="02010609060101010101" charset="-122"/>
                <a:sym typeface="+mn-ea"/>
              </a:rPr>
              <a:t>材料2</a:t>
            </a:r>
          </a:p>
          <a:p>
            <a:pPr lvl="0" algn="l">
              <a:spcAft>
                <a:spcPts val="200"/>
              </a:spcAft>
              <a:buClrTx/>
              <a:buSzTx/>
              <a:buFontTx/>
            </a:pPr>
            <a:r>
              <a:rPr lang="zh-CN" altLang="en-US" sz="2000" b="1">
                <a:latin typeface="楷体" panose="02010609060101010101" charset="-122"/>
                <a:ea typeface="楷体" panose="02010609060101010101" charset="-122"/>
                <a:cs typeface="楷体" panose="02010609060101010101" charset="-122"/>
                <a:sym typeface="+mn-ea"/>
              </a:rPr>
              <a:t>   从现在到二〇二〇年，是全面建成小康社会决胜期……</a:t>
            </a:r>
          </a:p>
          <a:p>
            <a:pPr lvl="0" algn="l">
              <a:spcAft>
                <a:spcPts val="200"/>
              </a:spcAft>
              <a:buClrTx/>
              <a:buSzTx/>
              <a:buFontTx/>
            </a:pPr>
            <a:r>
              <a:rPr lang="zh-CN" altLang="en-US" sz="2000" b="1">
                <a:latin typeface="楷体" panose="02010609060101010101" charset="-122"/>
                <a:ea typeface="楷体" panose="02010609060101010101" charset="-122"/>
                <a:cs typeface="楷体" panose="02010609060101010101" charset="-122"/>
                <a:sym typeface="+mn-ea"/>
              </a:rPr>
              <a:t>   从二〇二〇年到本世纪中叶可以分两个阶段来安排……</a:t>
            </a:r>
          </a:p>
          <a:p>
            <a:pPr lvl="0" algn="l">
              <a:spcAft>
                <a:spcPts val="200"/>
              </a:spcAft>
              <a:buClrTx/>
              <a:buSzTx/>
              <a:buFontTx/>
            </a:pPr>
            <a:r>
              <a:rPr lang="zh-CN" altLang="en-US" sz="2000" b="1">
                <a:latin typeface="楷体" panose="02010609060101010101" charset="-122"/>
                <a:ea typeface="楷体" panose="02010609060101010101" charset="-122"/>
                <a:cs typeface="楷体" panose="02010609060101010101" charset="-122"/>
                <a:sym typeface="+mn-ea"/>
              </a:rPr>
              <a:t>   第一个阶段，从二〇二〇年到二〇三五年，在全面建成小康社会的基础上，再奋斗十五年，基本实现  社会主义现代化……</a:t>
            </a:r>
          </a:p>
          <a:p>
            <a:pPr lvl="0" algn="l">
              <a:spcAft>
                <a:spcPts val="200"/>
              </a:spcAft>
              <a:buClrTx/>
              <a:buSzTx/>
              <a:buFontTx/>
            </a:pPr>
            <a:r>
              <a:rPr lang="zh-CN" altLang="en-US" sz="2000" b="1">
                <a:latin typeface="楷体" panose="02010609060101010101" charset="-122"/>
                <a:ea typeface="楷体" panose="02010609060101010101" charset="-122"/>
                <a:cs typeface="楷体" panose="02010609060101010101" charset="-122"/>
                <a:sym typeface="+mn-ea"/>
              </a:rPr>
              <a:t>   第二个阶段，从二〇三五年到本世纪中叶，在基本实现现代化的基础上，再奋斗十五年，把我国建成 富强民主文明和谐美丽的社会主义现代化强国。………………</a:t>
            </a:r>
          </a:p>
          <a:p>
            <a:pPr lvl="0" algn="l">
              <a:spcAft>
                <a:spcPts val="200"/>
              </a:spcAft>
              <a:buClrTx/>
              <a:buSzTx/>
              <a:buFontTx/>
            </a:pPr>
            <a:r>
              <a:rPr lang="zh-CN" altLang="en-US" sz="2000" b="1">
                <a:latin typeface="楷体" panose="02010609060101010101" charset="-122"/>
                <a:ea typeface="楷体" panose="02010609060101010101" charset="-122"/>
                <a:cs typeface="楷体" panose="02010609060101010101" charset="-122"/>
                <a:sym typeface="+mn-ea"/>
              </a:rPr>
              <a:t>                   ——习近平《决胜全面建成小康社会夺取新时代中国特色社会主义伟大胜利</a:t>
            </a:r>
          </a:p>
          <a:p>
            <a:pPr lvl="0" algn="l">
              <a:spcAft>
                <a:spcPts val="200"/>
              </a:spcAft>
              <a:buClrTx/>
              <a:buSzTx/>
              <a:buFontTx/>
            </a:pPr>
            <a:r>
              <a:rPr lang="zh-CN" altLang="en-US" sz="2000" b="1">
                <a:latin typeface="楷体" panose="02010609060101010101" charset="-122"/>
                <a:ea typeface="楷体" panose="02010609060101010101" charset="-122"/>
                <a:cs typeface="楷体" panose="02010609060101010101" charset="-122"/>
                <a:sym typeface="+mn-ea"/>
              </a:rPr>
              <a:t>                        —在中国共产党第十九次全国代表大会上的报告》（2017年10月18日）</a:t>
            </a:r>
          </a:p>
        </p:txBody>
      </p:sp>
      <p:sp>
        <p:nvSpPr>
          <p:cNvPr id="28" name="文本框 27"/>
          <p:cNvSpPr txBox="1"/>
          <p:nvPr/>
        </p:nvSpPr>
        <p:spPr>
          <a:xfrm>
            <a:off x="241935" y="1018540"/>
            <a:ext cx="8622665" cy="2451100"/>
          </a:xfrm>
          <a:prstGeom prst="rect">
            <a:avLst/>
          </a:prstGeom>
          <a:noFill/>
        </p:spPr>
        <p:txBody>
          <a:bodyPr wrap="square" rtlCol="0" anchor="t">
            <a:spAutoFit/>
          </a:bodyPr>
          <a:lstStyle/>
          <a:p>
            <a:pPr fontAlgn="auto">
              <a:lnSpc>
                <a:spcPts val="2900"/>
              </a:lnSpc>
              <a:spcAft>
                <a:spcPts val="200"/>
              </a:spcAft>
            </a:pPr>
            <a:r>
              <a:rPr lang="zh-CN" altLang="en-US" sz="2000" b="1">
                <a:latin typeface="楷体" panose="02010609060101010101" charset="-122"/>
                <a:ea typeface="楷体" panose="02010609060101010101" charset="-122"/>
                <a:cs typeface="楷体" panose="02010609060101010101" charset="-122"/>
              </a:rPr>
              <a:t>材料</a:t>
            </a:r>
            <a:r>
              <a:rPr lang="en-US" altLang="zh-CN" sz="2000" b="1">
                <a:latin typeface="楷体" panose="02010609060101010101" charset="-122"/>
                <a:ea typeface="楷体" panose="02010609060101010101" charset="-122"/>
                <a:cs typeface="楷体" panose="02010609060101010101" charset="-122"/>
              </a:rPr>
              <a:t>1</a:t>
            </a:r>
          </a:p>
          <a:p>
            <a:pPr fontAlgn="auto">
              <a:lnSpc>
                <a:spcPts val="2900"/>
              </a:lnSpc>
              <a:spcAft>
                <a:spcPts val="400"/>
              </a:spcAft>
            </a:pPr>
            <a:r>
              <a:rPr lang="zh-CN" altLang="en-US" sz="2000" b="1">
                <a:latin typeface="楷体" panose="02010609060101010101" charset="-122"/>
                <a:ea typeface="楷体" panose="02010609060101010101" charset="-122"/>
                <a:cs typeface="楷体" panose="02010609060101010101" charset="-122"/>
              </a:rPr>
              <a:t>   到建党一百年（</a:t>
            </a:r>
            <a:r>
              <a:rPr lang="en-US" altLang="zh-CN" sz="2000" b="1">
                <a:latin typeface="楷体" panose="02010609060101010101" charset="-122"/>
                <a:ea typeface="楷体" panose="02010609060101010101" charset="-122"/>
                <a:cs typeface="楷体" panose="02010609060101010101" charset="-122"/>
              </a:rPr>
              <a:t>2021</a:t>
            </a:r>
            <a:r>
              <a:rPr lang="zh-CN" altLang="en-US" sz="2000" b="1">
                <a:latin typeface="楷体" panose="02010609060101010101" charset="-122"/>
                <a:ea typeface="楷体" panose="02010609060101010101" charset="-122"/>
                <a:cs typeface="楷体" panose="02010609060101010101" charset="-122"/>
              </a:rPr>
              <a:t>年）时，使国民经济更加发展，各项制度更加完善；到世纪中叶建国一百年（</a:t>
            </a:r>
            <a:r>
              <a:rPr lang="en-US" altLang="zh-CN" sz="2000" b="1">
                <a:latin typeface="楷体" panose="02010609060101010101" charset="-122"/>
                <a:ea typeface="楷体" panose="02010609060101010101" charset="-122"/>
                <a:cs typeface="楷体" panose="02010609060101010101" charset="-122"/>
              </a:rPr>
              <a:t>2049</a:t>
            </a:r>
            <a:r>
              <a:rPr lang="zh-CN" altLang="en-US" sz="2000" b="1">
                <a:latin typeface="楷体" panose="02010609060101010101" charset="-122"/>
                <a:ea typeface="楷体" panose="02010609060101010101" charset="-122"/>
                <a:cs typeface="楷体" panose="02010609060101010101" charset="-122"/>
              </a:rPr>
              <a:t>年）时，基本实现现代化，建成富强民主文明的社会主义国家。   </a:t>
            </a:r>
          </a:p>
          <a:p>
            <a:pPr algn="r" fontAlgn="auto">
              <a:lnSpc>
                <a:spcPts val="2900"/>
              </a:lnSpc>
              <a:spcAft>
                <a:spcPts val="400"/>
              </a:spcAft>
            </a:pPr>
            <a:r>
              <a:rPr lang="en-US" altLang="zh-CN" sz="2000" b="1">
                <a:latin typeface="楷体" panose="02010609060101010101" charset="-122"/>
                <a:ea typeface="楷体" panose="02010609060101010101" charset="-122"/>
                <a:cs typeface="楷体" panose="02010609060101010101" charset="-122"/>
              </a:rPr>
              <a:t>——1997</a:t>
            </a:r>
            <a:r>
              <a:rPr lang="zh-CN" altLang="en-US" sz="2000" b="1">
                <a:latin typeface="楷体" panose="02010609060101010101" charset="-122"/>
                <a:ea typeface="楷体" panose="02010609060101010101" charset="-122"/>
                <a:cs typeface="楷体" panose="02010609060101010101" charset="-122"/>
              </a:rPr>
              <a:t>年</a:t>
            </a:r>
            <a:r>
              <a:rPr lang="en-US" altLang="zh-CN" sz="2000" b="1">
                <a:latin typeface="楷体" panose="02010609060101010101" charset="-122"/>
                <a:ea typeface="楷体" panose="02010609060101010101" charset="-122"/>
                <a:cs typeface="楷体" panose="02010609060101010101" charset="-122"/>
              </a:rPr>
              <a:t>9</a:t>
            </a:r>
            <a:r>
              <a:rPr lang="zh-CN" altLang="en-US" sz="2000" b="1">
                <a:latin typeface="楷体" panose="02010609060101010101" charset="-122"/>
                <a:ea typeface="楷体" panose="02010609060101010101" charset="-122"/>
                <a:cs typeface="楷体" panose="02010609060101010101" charset="-122"/>
              </a:rPr>
              <a:t>月</a:t>
            </a:r>
            <a:r>
              <a:rPr lang="en-US" altLang="zh-CN" sz="2000" b="1">
                <a:latin typeface="楷体" panose="02010609060101010101" charset="-122"/>
                <a:ea typeface="楷体" panose="02010609060101010101" charset="-122"/>
                <a:cs typeface="楷体" panose="02010609060101010101" charset="-122"/>
              </a:rPr>
              <a:t>12</a:t>
            </a:r>
            <a:r>
              <a:rPr lang="zh-CN" altLang="en-US" sz="2000" b="1">
                <a:latin typeface="楷体" panose="02010609060101010101" charset="-122"/>
                <a:ea typeface="楷体" panose="02010609060101010101" charset="-122"/>
                <a:cs typeface="楷体" panose="02010609060101010101" charset="-122"/>
              </a:rPr>
              <a:t>日中国共产党</a:t>
            </a:r>
          </a:p>
          <a:p>
            <a:pPr algn="r" fontAlgn="auto">
              <a:lnSpc>
                <a:spcPts val="2900"/>
              </a:lnSpc>
              <a:spcAft>
                <a:spcPts val="400"/>
              </a:spcAft>
            </a:pPr>
            <a:r>
              <a:rPr lang="zh-CN" altLang="en-US" sz="2000" b="1">
                <a:latin typeface="楷体" panose="02010609060101010101" charset="-122"/>
                <a:ea typeface="楷体" panose="02010609060101010101" charset="-122"/>
                <a:cs typeface="楷体" panose="02010609060101010101" charset="-122"/>
              </a:rPr>
              <a:t>第十五次</a:t>
            </a:r>
            <a:r>
              <a:rPr lang="zh-CN" altLang="en-US" sz="2000" b="1">
                <a:latin typeface="楷体" panose="02010609060101010101" charset="-122"/>
                <a:ea typeface="楷体" panose="02010609060101010101" charset="-122"/>
                <a:cs typeface="楷体" panose="02010609060101010101" charset="-122"/>
                <a:sym typeface="+mn-ea"/>
              </a:rPr>
              <a:t>全国代表大会上的报告</a:t>
            </a:r>
            <a:endParaRPr lang="zh-CN" altLang="en-US" sz="2000" b="1">
              <a:latin typeface="楷体" panose="02010609060101010101" charset="-122"/>
              <a:ea typeface="楷体" panose="02010609060101010101" charset="-122"/>
              <a:cs typeface="楷体" panose="02010609060101010101" charset="-122"/>
            </a:endParaRPr>
          </a:p>
        </p:txBody>
      </p:sp>
      <p:cxnSp>
        <p:nvCxnSpPr>
          <p:cNvPr id="6" name="肘形连接符 5"/>
          <p:cNvCxnSpPr/>
          <p:nvPr/>
        </p:nvCxnSpPr>
        <p:spPr>
          <a:xfrm>
            <a:off x="217170" y="2999740"/>
            <a:ext cx="8924290" cy="734695"/>
          </a:xfrm>
          <a:prstGeom prst="bentConnector3">
            <a:avLst>
              <a:gd name="adj1" fmla="val 50007"/>
            </a:avLst>
          </a:prstGeom>
          <a:ln w="12700" cap="rnd">
            <a:solidFill>
              <a:srgbClr val="C00000"/>
            </a:solidFill>
            <a:prstDash val="dash"/>
            <a:beve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9316085" y="1106170"/>
            <a:ext cx="2306320" cy="2885440"/>
            <a:chOff x="14671" y="1742"/>
            <a:chExt cx="3632" cy="4544"/>
          </a:xfrm>
        </p:grpSpPr>
        <p:grpSp>
          <p:nvGrpSpPr>
            <p:cNvPr id="33" name="组合 32"/>
            <p:cNvGrpSpPr/>
            <p:nvPr/>
          </p:nvGrpSpPr>
          <p:grpSpPr>
            <a:xfrm>
              <a:off x="14671" y="1742"/>
              <a:ext cx="3632" cy="4545"/>
              <a:chOff x="14261" y="1484"/>
              <a:chExt cx="3632" cy="4545"/>
            </a:xfrm>
            <a:solidFill>
              <a:schemeClr val="accent3">
                <a:lumMod val="40000"/>
                <a:lumOff val="60000"/>
              </a:schemeClr>
            </a:solidFill>
          </p:grpSpPr>
          <p:sp>
            <p:nvSpPr>
              <p:cNvPr id="29" name="折角形 33"/>
              <p:cNvSpPr/>
              <p:nvPr>
                <p:custDataLst>
                  <p:tags r:id="rId2"/>
                </p:custDataLst>
              </p:nvPr>
            </p:nvSpPr>
            <p:spPr>
              <a:xfrm>
                <a:off x="14261" y="1516"/>
                <a:ext cx="3632" cy="4513"/>
              </a:xfrm>
              <a:prstGeom prst="foldedCorner">
                <a:avLst>
                  <a:gd name="adj" fmla="val 16445"/>
                </a:avLst>
              </a:prstGeom>
              <a:grpFill/>
              <a:ln>
                <a:solidFill>
                  <a:schemeClr val="tx1"/>
                </a:solidFill>
              </a:ln>
              <a:effectLst>
                <a:outerShdw blurRad="127000" dist="38100" dir="5400000" algn="t"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defTabSz="1217930" fontAlgn="base">
                  <a:lnSpc>
                    <a:spcPct val="100000"/>
                  </a:lnSpc>
                  <a:spcBef>
                    <a:spcPct val="0"/>
                  </a:spcBef>
                  <a:spcAft>
                    <a:spcPct val="0"/>
                  </a:spcAft>
                  <a:buClr>
                    <a:schemeClr val="accent1"/>
                  </a:buClr>
                  <a:buFont typeface="Wingdings" panose="05000000000000000000" pitchFamily="2" charset="2"/>
                  <a:buNone/>
                </a:pPr>
                <a:endParaRPr lang="zh-CN" altLang="en-US" b="1" dirty="0">
                  <a:solidFill>
                    <a:schemeClr val="tx1"/>
                  </a:solidFill>
                  <a:latin typeface="楷体" panose="02010609060101010101" charset="-122"/>
                  <a:ea typeface="楷体" panose="02010609060101010101" charset="-122"/>
                  <a:sym typeface="+mn-ea"/>
                </a:endParaRPr>
              </a:p>
              <a:p>
                <a:pPr indent="0" algn="l" defTabSz="1217930" fontAlgn="base">
                  <a:lnSpc>
                    <a:spcPct val="100000"/>
                  </a:lnSpc>
                  <a:spcBef>
                    <a:spcPct val="0"/>
                  </a:spcBef>
                  <a:spcAft>
                    <a:spcPct val="0"/>
                  </a:spcAft>
                  <a:buClr>
                    <a:schemeClr val="accent1"/>
                  </a:buClr>
                  <a:buFont typeface="Wingdings" panose="05000000000000000000" pitchFamily="2" charset="2"/>
                  <a:buNone/>
                </a:pPr>
                <a:endParaRPr lang="zh-CN" altLang="en-US" b="1" dirty="0">
                  <a:solidFill>
                    <a:schemeClr val="tx1"/>
                  </a:solidFill>
                  <a:latin typeface="楷体" panose="02010609060101010101" charset="-122"/>
                  <a:ea typeface="楷体" panose="02010609060101010101" charset="-122"/>
                  <a:sym typeface="+mn-ea"/>
                </a:endParaRPr>
              </a:p>
              <a:p>
                <a:pPr indent="0" algn="l" defTabSz="1217930" fontAlgn="base">
                  <a:lnSpc>
                    <a:spcPct val="100000"/>
                  </a:lnSpc>
                  <a:spcBef>
                    <a:spcPct val="0"/>
                  </a:spcBef>
                  <a:spcAft>
                    <a:spcPct val="0"/>
                  </a:spcAft>
                  <a:buClr>
                    <a:schemeClr val="accent1"/>
                  </a:buClr>
                  <a:buFont typeface="Wingdings" panose="05000000000000000000" pitchFamily="2" charset="2"/>
                  <a:buNone/>
                </a:pPr>
                <a:endParaRPr lang="zh-CN" altLang="en-US" b="1" dirty="0">
                  <a:solidFill>
                    <a:schemeClr val="tx1"/>
                  </a:solidFill>
                  <a:latin typeface="楷体" panose="02010609060101010101" charset="-122"/>
                  <a:ea typeface="楷体" panose="02010609060101010101" charset="-122"/>
                  <a:sym typeface="+mn-ea"/>
                </a:endParaRPr>
              </a:p>
              <a:p>
                <a:pPr indent="0" algn="l" defTabSz="1217930" fontAlgn="base">
                  <a:lnSpc>
                    <a:spcPct val="150000"/>
                  </a:lnSpc>
                  <a:spcBef>
                    <a:spcPct val="0"/>
                  </a:spcBef>
                  <a:spcAft>
                    <a:spcPct val="0"/>
                  </a:spcAft>
                  <a:buClr>
                    <a:schemeClr val="accent1"/>
                  </a:buClr>
                  <a:buFont typeface="Wingdings" panose="05000000000000000000" pitchFamily="2" charset="2"/>
                  <a:buNone/>
                </a:pPr>
                <a:r>
                  <a:rPr lang="zh-CN" altLang="en-US" b="1" dirty="0">
                    <a:solidFill>
                      <a:schemeClr val="tx1"/>
                    </a:solidFill>
                    <a:latin typeface="楷体" panose="02010609060101010101" charset="-122"/>
                    <a:ea typeface="楷体" panose="02010609060101010101" charset="-122"/>
                    <a:sym typeface="+mn-ea"/>
                  </a:rPr>
                  <a:t>      </a:t>
                </a:r>
              </a:p>
            </p:txBody>
          </p:sp>
          <p:sp>
            <p:nvSpPr>
              <p:cNvPr id="31" name="任意多边形 8"/>
              <p:cNvSpPr/>
              <p:nvPr>
                <p:custDataLst>
                  <p:tags r:id="rId3"/>
                </p:custDataLst>
              </p:nvPr>
            </p:nvSpPr>
            <p:spPr>
              <a:xfrm>
                <a:off x="14843" y="1484"/>
                <a:ext cx="546" cy="822"/>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chemeClr val="accent3">
                  <a:lumMod val="5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34" name="文本框 33"/>
            <p:cNvSpPr txBox="1"/>
            <p:nvPr/>
          </p:nvSpPr>
          <p:spPr>
            <a:xfrm>
              <a:off x="14780" y="2714"/>
              <a:ext cx="3433" cy="2761"/>
            </a:xfrm>
            <a:prstGeom prst="rect">
              <a:avLst/>
            </a:prstGeom>
            <a:noFill/>
          </p:spPr>
          <p:txBody>
            <a:bodyPr wrap="square" rtlCol="0">
              <a:spAutoFit/>
            </a:bodyPr>
            <a:lstStyle/>
            <a:p>
              <a:pPr indent="0" fontAlgn="auto">
                <a:lnSpc>
                  <a:spcPct val="150000"/>
                </a:lnSpc>
                <a:buFont typeface="Wingdings" panose="05000000000000000000" charset="0"/>
                <a:buNone/>
              </a:pPr>
              <a:r>
                <a:rPr lang="zh-CN" altLang="en-US" sz="2400" b="1">
                  <a:solidFill>
                    <a:srgbClr val="C00000"/>
                  </a:solidFill>
                  <a:latin typeface="华文新魏" panose="02010800040101010101" charset="-122"/>
                  <a:ea typeface="华文新魏" panose="02010800040101010101" charset="-122"/>
                  <a:sym typeface="+mn-ea"/>
                </a:rPr>
                <a:t>为什么</a:t>
              </a:r>
              <a:r>
                <a:rPr lang="en-US" altLang="zh-CN" sz="2400" b="1">
                  <a:solidFill>
                    <a:srgbClr val="C00000"/>
                  </a:solidFill>
                  <a:latin typeface="华文新魏" panose="02010800040101010101" charset="-122"/>
                  <a:ea typeface="华文新魏" panose="02010800040101010101" charset="-122"/>
                  <a:sym typeface="+mn-ea"/>
                </a:rPr>
                <a:t>“</a:t>
              </a:r>
              <a:r>
                <a:rPr lang="zh-CN" altLang="en-US" sz="2400" b="1">
                  <a:solidFill>
                    <a:srgbClr val="C00000"/>
                  </a:solidFill>
                  <a:latin typeface="华文新魏" panose="02010800040101010101" charset="-122"/>
                  <a:ea typeface="华文新魏" panose="02010800040101010101" charset="-122"/>
                  <a:sym typeface="+mn-ea"/>
                </a:rPr>
                <a:t>两个一百年</a:t>
              </a:r>
              <a:r>
                <a:rPr lang="en-US" altLang="zh-CN" sz="2400" b="1">
                  <a:solidFill>
                    <a:srgbClr val="C00000"/>
                  </a:solidFill>
                  <a:latin typeface="华文新魏" panose="02010800040101010101" charset="-122"/>
                  <a:ea typeface="华文新魏" panose="02010800040101010101" charset="-122"/>
                  <a:sym typeface="+mn-ea"/>
                </a:rPr>
                <a:t>”</a:t>
              </a:r>
              <a:r>
                <a:rPr lang="zh-CN" altLang="en-US" sz="2400" b="1">
                  <a:solidFill>
                    <a:srgbClr val="C00000"/>
                  </a:solidFill>
                  <a:latin typeface="华文新魏" panose="02010800040101010101" charset="-122"/>
                  <a:ea typeface="华文新魏" panose="02010800040101010101" charset="-122"/>
                  <a:sym typeface="+mn-ea"/>
                </a:rPr>
                <a:t>奋斗目标有所变化？</a:t>
              </a:r>
            </a:p>
          </p:txBody>
        </p:sp>
      </p:grpSp>
      <p:sp>
        <p:nvSpPr>
          <p:cNvPr id="10" name="文本框 9"/>
          <p:cNvSpPr txBox="1"/>
          <p:nvPr/>
        </p:nvSpPr>
        <p:spPr>
          <a:xfrm>
            <a:off x="10047605" y="153035"/>
            <a:ext cx="1929130" cy="829945"/>
          </a:xfrm>
          <a:prstGeom prst="rect">
            <a:avLst/>
          </a:prstGeom>
          <a:noFill/>
        </p:spPr>
        <p:txBody>
          <a:bodyPr wrap="none" rtlCol="0">
            <a:spAutoFit/>
          </a:bodyPr>
          <a:lstStyle/>
          <a:p>
            <a:pPr algn="l"/>
            <a:r>
              <a:rPr lang="zh-CN" altLang="en-US" sz="2400" b="1">
                <a:solidFill>
                  <a:srgbClr val="C00000"/>
                </a:solidFill>
                <a:latin typeface="华文新魏" panose="02010800040101010101" charset="-122"/>
                <a:ea typeface="华文新魏" panose="02010800040101010101" charset="-122"/>
                <a:sym typeface="+mn-ea"/>
              </a:rPr>
              <a:t>史料实证</a:t>
            </a:r>
            <a:endParaRPr lang="zh-CN" altLang="en-US" sz="2400" b="1">
              <a:solidFill>
                <a:srgbClr val="C00000"/>
              </a:solidFill>
              <a:latin typeface="华文新魏" panose="02010800040101010101" charset="-122"/>
              <a:ea typeface="华文新魏" panose="02010800040101010101" charset="-122"/>
            </a:endParaRPr>
          </a:p>
          <a:p>
            <a:pPr algn="l"/>
            <a:r>
              <a:rPr lang="zh-CN" altLang="en-US" sz="2400" b="1">
                <a:solidFill>
                  <a:srgbClr val="C00000"/>
                </a:solidFill>
                <a:latin typeface="华文新魏" panose="02010800040101010101" charset="-122"/>
                <a:ea typeface="华文新魏" panose="02010800040101010101" charset="-122"/>
              </a:rPr>
              <a:t>       历史解释</a:t>
            </a:r>
          </a:p>
        </p:txBody>
      </p:sp>
      <p:pic>
        <p:nvPicPr>
          <p:cNvPr id="27" name="图片 26"/>
          <p:cNvPicPr>
            <a:picLocks noChangeAspect="1"/>
          </p:cNvPicPr>
          <p:nvPr userDrawn="1">
            <p:custDataLst>
              <p:tags r:id="rId1"/>
            </p:custDataLst>
          </p:nvPr>
        </p:nvPicPr>
        <p:blipFill rotWithShape="1">
          <a:blip r:embed="rId9" cstate="email"/>
          <a:srcRect/>
          <a:stretch>
            <a:fillRect/>
          </a:stretch>
        </p:blipFill>
        <p:spPr>
          <a:xfrm flipH="1">
            <a:off x="0" y="-13970"/>
            <a:ext cx="4412146" cy="1804762"/>
          </a:xfrm>
          <a:prstGeom prst="rect">
            <a:avLst/>
          </a:prstGeom>
        </p:spPr>
      </p:pic>
    </p:spTree>
    <p:extLst>
      <p:ext uri="{BB962C8B-B14F-4D97-AF65-F5344CB8AC3E}">
        <p14:creationId xmlns:p14="http://schemas.microsoft.com/office/powerpoint/2010/main" val="650052498"/>
      </p:ext>
    </p:extLst>
  </p:cSld>
  <p:clrMapOvr>
    <a:masterClrMapping/>
  </p:clrMapOvr>
  <mc:AlternateContent xmlns:mc="http://schemas.openxmlformats.org/markup-compatibility/2006" xmlns:p14="http://schemas.microsoft.com/office/powerpoint/2010/main">
    <mc:Choice Requires="p14">
      <p:transition spd="slow" p14:dur="125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par>
                                <p:cTn id="8" presetID="22"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10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42" presetClass="entr" presetSubtype="0" fill="hold" nodeType="withEffect">
                                  <p:stCondLst>
                                    <p:cond delay="0"/>
                                  </p:stCondLst>
                                  <p:childTnLst>
                                    <p:set>
                                      <p:cBhvr>
                                        <p:cTn id="15" dur="500"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6" presetClass="entr" presetSubtype="37"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outVertical)">
                                      <p:cBhvr>
                                        <p:cTn id="22" dur="500"/>
                                        <p:tgtEl>
                                          <p:spTgt spid="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par>
                          <p:cTn id="32" fill="hold">
                            <p:stCondLst>
                              <p:cond delay="1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952740" y="565150"/>
            <a:ext cx="4239260" cy="571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0" y="565150"/>
            <a:ext cx="4064000" cy="571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8" name="图片 7" descr="图片包含 室内, 就坐, 红色&#10;&#10;已生成极高可信度的说明"/>
          <p:cNvPicPr>
            <a:picLocks noChangeAspect="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sp>
        <p:nvSpPr>
          <p:cNvPr id="2" name="矩形 1"/>
          <p:cNvSpPr/>
          <p:nvPr/>
        </p:nvSpPr>
        <p:spPr>
          <a:xfrm>
            <a:off x="3914140" y="635"/>
            <a:ext cx="3990340" cy="1350010"/>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3200" b="1">
                <a:solidFill>
                  <a:srgbClr val="C00000"/>
                </a:solidFill>
                <a:latin typeface="华文行楷" panose="02010800040101010101" pitchFamily="2" charset="-122"/>
                <a:ea typeface="华文行楷" panose="02010800040101010101" pitchFamily="2" charset="-122"/>
                <a:sym typeface="+mn-ea"/>
              </a:rPr>
              <a:t>习近平新代中国特色社会主义思想</a:t>
            </a:r>
            <a:endParaRPr lang="zh-CN" altLang="en-US" sz="3200" b="1" kern="0" dirty="0">
              <a:solidFill>
                <a:srgbClr val="C00000"/>
              </a:solidFill>
              <a:latin typeface="华文行楷" panose="02010800040101010101" pitchFamily="2" charset="-122"/>
              <a:ea typeface="华文行楷" panose="02010800040101010101" pitchFamily="2" charset="-122"/>
              <a:sym typeface="+mn-ea"/>
            </a:endParaRPr>
          </a:p>
        </p:txBody>
      </p:sp>
      <p:sp>
        <p:nvSpPr>
          <p:cNvPr id="4" name="文本框 3"/>
          <p:cNvSpPr txBox="1"/>
          <p:nvPr/>
        </p:nvSpPr>
        <p:spPr>
          <a:xfrm>
            <a:off x="36830" y="1988820"/>
            <a:ext cx="12215495" cy="4130675"/>
          </a:xfrm>
          <a:prstGeom prst="rect">
            <a:avLst/>
          </a:prstGeom>
          <a:noFill/>
        </p:spPr>
        <p:txBody>
          <a:bodyPr wrap="square" rtlCol="0">
            <a:spAutoFit/>
          </a:bodyPr>
          <a:lstStyle/>
          <a:p>
            <a:pPr marL="342900" indent="0" fontAlgn="auto">
              <a:lnSpc>
                <a:spcPts val="35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历史背景：中国特色社会主义进入新时代，</a:t>
            </a:r>
          </a:p>
          <a:p>
            <a:pPr marL="342900" indent="0" fontAlgn="auto">
              <a:lnSpc>
                <a:spcPts val="3500"/>
              </a:lnSpc>
              <a:buFont typeface="Wingdings" panose="05000000000000000000" charset="0"/>
              <a:buNone/>
            </a:pPr>
            <a:r>
              <a:rPr lang="zh-CN" altLang="en-US" sz="2400" b="1">
                <a:latin typeface="楷体" panose="02010609060101010101" charset="-122"/>
                <a:ea typeface="楷体" panose="02010609060101010101" charset="-122"/>
                <a:cs typeface="楷体" panose="02010609060101010101" charset="-122"/>
              </a:rPr>
              <a:t>            我国社会主要矛盾发生历史性变化。</a:t>
            </a:r>
          </a:p>
          <a:p>
            <a:pPr marL="685800" indent="-342900" fontAlgn="auto">
              <a:lnSpc>
                <a:spcPts val="35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形成：</a:t>
            </a:r>
            <a:r>
              <a:rPr lang="en-US" altLang="zh-CN" sz="2400" b="1">
                <a:latin typeface="楷体" panose="02010609060101010101" charset="-122"/>
                <a:ea typeface="楷体" panose="02010609060101010101" charset="-122"/>
                <a:cs typeface="楷体" panose="02010609060101010101" charset="-122"/>
              </a:rPr>
              <a:t>2012</a:t>
            </a:r>
            <a:r>
              <a:rPr lang="zh-CN" altLang="en-US" sz="2400" b="1">
                <a:latin typeface="楷体" panose="02010609060101010101" charset="-122"/>
                <a:ea typeface="楷体" panose="02010609060101010101" charset="-122"/>
                <a:cs typeface="楷体" panose="02010609060101010101" charset="-122"/>
              </a:rPr>
              <a:t>年中共十八大以后</a:t>
            </a:r>
          </a:p>
          <a:p>
            <a:pPr marL="342900" indent="0" fontAlgn="auto">
              <a:lnSpc>
                <a:spcPts val="35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sym typeface="+mn-ea"/>
              </a:rPr>
              <a:t>思想精髓：实事求是、人民中心、知行合一</a:t>
            </a:r>
          </a:p>
          <a:p>
            <a:pPr marL="342900" indent="0" fontAlgn="auto">
              <a:lnSpc>
                <a:spcPts val="35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写入党章：</a:t>
            </a:r>
            <a:r>
              <a:rPr lang="en-US" altLang="zh-CN" sz="2400" b="1">
                <a:latin typeface="楷体" panose="02010609060101010101" charset="-122"/>
                <a:ea typeface="楷体" panose="02010609060101010101" charset="-122"/>
                <a:cs typeface="楷体" panose="02010609060101010101" charset="-122"/>
              </a:rPr>
              <a:t>2017</a:t>
            </a:r>
            <a:r>
              <a:rPr lang="zh-CN" altLang="en-US" sz="2400" b="1">
                <a:latin typeface="楷体" panose="02010609060101010101" charset="-122"/>
                <a:ea typeface="楷体" panose="02010609060101010101" charset="-122"/>
                <a:cs typeface="楷体" panose="02010609060101010101" charset="-122"/>
              </a:rPr>
              <a:t>年十九大</a:t>
            </a:r>
          </a:p>
          <a:p>
            <a:pPr marL="342900" indent="0" fontAlgn="auto">
              <a:lnSpc>
                <a:spcPts val="35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解决问题：</a:t>
            </a:r>
            <a:r>
              <a:rPr lang="zh-CN" altLang="en-US" sz="2400" b="1">
                <a:latin typeface="楷体" panose="02010609060101010101" charset="-122"/>
                <a:ea typeface="楷体" panose="02010609060101010101" charset="-122"/>
                <a:cs typeface="楷体" panose="02010609060101010101" charset="-122"/>
                <a:sym typeface="+mn-ea"/>
              </a:rPr>
              <a:t>新时代坚持和发展什么样的中国特色社会主义、</a:t>
            </a:r>
          </a:p>
          <a:p>
            <a:pPr marL="342900" indent="0" fontAlgn="auto">
              <a:lnSpc>
                <a:spcPts val="3500"/>
              </a:lnSpc>
              <a:buFont typeface="Wingdings" panose="05000000000000000000" charset="0"/>
              <a:buNone/>
            </a:pPr>
            <a:r>
              <a:rPr lang="zh-CN" altLang="en-US" sz="2400" b="1">
                <a:latin typeface="楷体" panose="02010609060101010101" charset="-122"/>
                <a:ea typeface="楷体" panose="02010609060101010101" charset="-122"/>
                <a:cs typeface="楷体" panose="02010609060101010101" charset="-122"/>
                <a:sym typeface="+mn-ea"/>
              </a:rPr>
              <a:t>            怎样坚持和发展中国特色社会主义</a:t>
            </a:r>
            <a:endParaRPr lang="zh-CN" altLang="en-US" sz="2400" b="1">
              <a:latin typeface="楷体" panose="02010609060101010101" charset="-122"/>
              <a:ea typeface="楷体" panose="02010609060101010101" charset="-122"/>
              <a:cs typeface="楷体" panose="02010609060101010101" charset="-122"/>
            </a:endParaRPr>
          </a:p>
          <a:p>
            <a:pPr marL="342900" indent="0" fontAlgn="auto">
              <a:lnSpc>
                <a:spcPts val="3500"/>
              </a:lnSpc>
              <a:buFont typeface="Wingdings" panose="05000000000000000000" charset="0"/>
              <a:buChar char="u"/>
            </a:pPr>
            <a:r>
              <a:rPr lang="zh-CN" altLang="en-US" sz="2400" b="1">
                <a:latin typeface="楷体" panose="02010609060101010101" charset="-122"/>
                <a:ea typeface="楷体" panose="02010609060101010101" charset="-122"/>
                <a:cs typeface="楷体" panose="02010609060101010101" charset="-122"/>
              </a:rPr>
              <a:t>历史意义：是</a:t>
            </a:r>
            <a:r>
              <a:rPr lang="en-US" altLang="zh-CN" sz="2400" b="1">
                <a:latin typeface="David" panose="020E0502060401010101" charset="0"/>
                <a:ea typeface="楷体" panose="02010609060101010101" charset="-122"/>
                <a:cs typeface="David" panose="020E0502060401010101" charset="0"/>
              </a:rPr>
              <a:t>·····</a:t>
            </a:r>
            <a:r>
              <a:rPr lang="zh-CN" altLang="en-US" sz="2400" b="1">
                <a:latin typeface="楷体" panose="02010609060101010101" charset="-122"/>
                <a:ea typeface="楷体" panose="02010609060101010101" charset="-122"/>
                <a:cs typeface="楷体" panose="02010609060101010101" charset="-122"/>
              </a:rPr>
              <a:t>的继承和发展；是</a:t>
            </a:r>
            <a:r>
              <a:rPr lang="en-US" altLang="zh-CN" sz="2400" b="1">
                <a:latin typeface="David" panose="020E0502060401010101" charset="0"/>
                <a:ea typeface="楷体" panose="02010609060101010101" charset="-122"/>
                <a:cs typeface="David" panose="020E0502060401010101" charset="0"/>
                <a:sym typeface="+mn-ea"/>
              </a:rPr>
              <a:t>·····</a:t>
            </a:r>
            <a:r>
              <a:rPr lang="zh-CN" altLang="en-US" sz="2400" b="1">
                <a:latin typeface="楷体" panose="02010609060101010101" charset="-122"/>
                <a:ea typeface="楷体" panose="02010609060101010101" charset="-122"/>
                <a:cs typeface="楷体" panose="02010609060101010101" charset="-122"/>
              </a:rPr>
              <a:t>的最新成果；是</a:t>
            </a:r>
            <a:r>
              <a:rPr lang="en-US" altLang="zh-CN" sz="2400" b="1">
                <a:latin typeface="David" panose="020E0502060401010101" charset="0"/>
                <a:ea typeface="楷体" panose="02010609060101010101" charset="-122"/>
                <a:cs typeface="David" panose="020E0502060401010101" charset="0"/>
                <a:sym typeface="+mn-ea"/>
              </a:rPr>
              <a:t>·····</a:t>
            </a:r>
            <a:r>
              <a:rPr lang="zh-CN" altLang="en-US" sz="2400" b="1">
                <a:latin typeface="楷体" panose="02010609060101010101" charset="-122"/>
                <a:ea typeface="楷体" panose="02010609060101010101" charset="-122"/>
                <a:cs typeface="楷体" panose="02010609060101010101" charset="-122"/>
              </a:rPr>
              <a:t>的重要组成部分，</a:t>
            </a:r>
          </a:p>
          <a:p>
            <a:pPr marL="342900" indent="0" fontAlgn="auto">
              <a:lnSpc>
                <a:spcPts val="3500"/>
              </a:lnSpc>
              <a:buFont typeface="Wingdings" panose="05000000000000000000" charset="0"/>
              <a:buNone/>
            </a:pPr>
            <a:r>
              <a:rPr lang="zh-CN" altLang="en-US" sz="2400" b="1">
                <a:latin typeface="楷体" panose="02010609060101010101" charset="-122"/>
                <a:ea typeface="楷体" panose="02010609060101010101" charset="-122"/>
                <a:cs typeface="楷体" panose="02010609060101010101" charset="-122"/>
              </a:rPr>
              <a:t>            是全党全人民为实现中华民族伟大复兴而奋斗的行动指南。</a:t>
            </a: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40000">
            <a:off x="753110" y="567055"/>
            <a:ext cx="2450465" cy="1352550"/>
          </a:xfrm>
          <a:prstGeom prst="rect">
            <a:avLst/>
          </a:prstGeom>
        </p:spPr>
      </p:pic>
      <p:sp>
        <p:nvSpPr>
          <p:cNvPr id="5" name="文本框 4"/>
          <p:cNvSpPr txBox="1"/>
          <p:nvPr/>
        </p:nvSpPr>
        <p:spPr>
          <a:xfrm>
            <a:off x="3001645" y="1289685"/>
            <a:ext cx="5526405" cy="521970"/>
          </a:xfrm>
          <a:prstGeom prst="rect">
            <a:avLst/>
          </a:prstGeom>
          <a:noFill/>
        </p:spPr>
        <p:txBody>
          <a:bodyPr wrap="none" rtlCol="0">
            <a:spAutoFit/>
          </a:bodyPr>
          <a:lstStyle/>
          <a:p>
            <a:r>
              <a:rPr lang="zh-CN" altLang="en-US" sz="2800" b="1">
                <a:solidFill>
                  <a:srgbClr val="C00000"/>
                </a:solidFill>
                <a:latin typeface="华文新魏" panose="02010800040101010101" charset="-122"/>
                <a:ea typeface="华文新魏" panose="02010800040101010101" charset="-122"/>
              </a:rPr>
              <a:t>时代是思想之母，实践是理论之源</a:t>
            </a:r>
          </a:p>
        </p:txBody>
      </p:sp>
      <p:sp>
        <p:nvSpPr>
          <p:cNvPr id="11" name="文本框 10"/>
          <p:cNvSpPr txBox="1"/>
          <p:nvPr/>
        </p:nvSpPr>
        <p:spPr>
          <a:xfrm>
            <a:off x="3489325" y="6148070"/>
            <a:ext cx="3246120" cy="398780"/>
          </a:xfrm>
          <a:prstGeom prst="rect">
            <a:avLst/>
          </a:prstGeom>
          <a:noFill/>
        </p:spPr>
        <p:txBody>
          <a:bodyPr wrap="none" rtlCol="0">
            <a:spAutoFit/>
          </a:bodyPr>
          <a:lstStyle/>
          <a:p>
            <a:pPr algn="l"/>
            <a:r>
              <a:rPr lang="en-US" altLang="zh-CN" sz="2000" b="1">
                <a:solidFill>
                  <a:srgbClr val="C00000"/>
                </a:solidFill>
                <a:latin typeface="楷体" panose="02010609060101010101" charset="-122"/>
                <a:ea typeface="楷体" panose="02010609060101010101" charset="-122"/>
                <a:cs typeface="楷体" panose="02010609060101010101" charset="-122"/>
                <a:sym typeface="+mn-ea"/>
              </a:rPr>
              <a:t>“</a:t>
            </a:r>
            <a:r>
              <a:rPr lang="zh-CN" altLang="en-US" sz="2000" b="1">
                <a:solidFill>
                  <a:srgbClr val="C00000"/>
                </a:solidFill>
                <a:latin typeface="楷体" panose="02010609060101010101" charset="-122"/>
                <a:ea typeface="楷体" panose="02010609060101010101" charset="-122"/>
                <a:cs typeface="楷体" panose="02010609060101010101" charset="-122"/>
                <a:sym typeface="+mn-ea"/>
              </a:rPr>
              <a:t>八个明确、十四个坚持</a:t>
            </a:r>
            <a:r>
              <a:rPr lang="en-US" altLang="zh-CN" sz="2000" b="1">
                <a:solidFill>
                  <a:srgbClr val="C00000"/>
                </a:solidFill>
                <a:latin typeface="楷体" panose="02010609060101010101" charset="-122"/>
                <a:ea typeface="楷体" panose="02010609060101010101" charset="-122"/>
                <a:cs typeface="楷体" panose="02010609060101010101" charset="-122"/>
                <a:sym typeface="+mn-ea"/>
              </a:rPr>
              <a:t>”</a:t>
            </a:r>
          </a:p>
        </p:txBody>
      </p:sp>
      <p:pic>
        <p:nvPicPr>
          <p:cNvPr id="3" name="图片 2"/>
          <p:cNvPicPr>
            <a:picLocks noChangeAspect="1"/>
          </p:cNvPicPr>
          <p:nvPr/>
        </p:nvPicPr>
        <p:blipFill>
          <a:blip r:embed="rId6"/>
          <a:stretch>
            <a:fillRect/>
          </a:stretch>
        </p:blipFill>
        <p:spPr>
          <a:xfrm>
            <a:off x="9036685" y="2128520"/>
            <a:ext cx="2520950" cy="2866390"/>
          </a:xfrm>
          <a:prstGeom prst="rect">
            <a:avLst/>
          </a:prstGeom>
        </p:spPr>
      </p:pic>
      <p:pic>
        <p:nvPicPr>
          <p:cNvPr id="23" name="图片 22" descr="图片包含 宗教场所, 建筑物, 喇嘛庙, 庙宇&#10;&#10;已生成极高可信度的说明"/>
          <p:cNvPicPr>
            <a:picLocks noChangeAspect="1"/>
          </p:cNvPicPr>
          <p:nvPr/>
        </p:nvPicPr>
        <p:blipFill rotWithShape="1">
          <a:blip r:embed="rId7" cstate="screen">
            <a:extLst>
              <a:ext uri="{28A0092B-C50C-407E-A947-70E740481C1C}">
                <a14:useLocalDpi xmlns:a14="http://schemas.microsoft.com/office/drawing/2010/main" val="0"/>
              </a:ext>
            </a:extLst>
          </a:blip>
          <a:srcRect b="14045"/>
          <a:stretch>
            <a:fillRect/>
          </a:stretch>
        </p:blipFill>
        <p:spPr>
          <a:xfrm>
            <a:off x="10220960" y="5934709"/>
            <a:ext cx="1971040" cy="908051"/>
          </a:xfrm>
          <a:prstGeom prst="rect">
            <a:avLst/>
          </a:prstGeom>
        </p:spPr>
      </p:pic>
    </p:spTree>
    <p:extLst>
      <p:ext uri="{BB962C8B-B14F-4D97-AF65-F5344CB8AC3E}">
        <p14:creationId xmlns:p14="http://schemas.microsoft.com/office/powerpoint/2010/main" val="848669979"/>
      </p:ext>
    </p:extLst>
  </p:cSld>
  <p:clrMapOvr>
    <a:masterClrMapping/>
  </p:clrMapOvr>
  <mc:AlternateContent xmlns:mc="http://schemas.openxmlformats.org/markup-compatibility/2006" xmlns:p14="http://schemas.microsoft.com/office/powerpoint/2010/main">
    <mc:Choice Requires="p14">
      <p:transition spd="slow" p14:dur="125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par>
                                <p:cTn id="8" presetID="22"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10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42" presetClass="entr" presetSubtype="0" fill="hold" nodeType="withEffect">
                                  <p:stCondLst>
                                    <p:cond delay="0"/>
                                  </p:stCondLst>
                                  <p:childTnLst>
                                    <p:set>
                                      <p:cBhvr>
                                        <p:cTn id="36" dur="500"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anim calcmode="lin" valueType="num">
                                      <p:cBhvr>
                                        <p:cTn id="38" dur="500" fill="hold"/>
                                        <p:tgtEl>
                                          <p:spTgt spid="23"/>
                                        </p:tgtEl>
                                        <p:attrNameLst>
                                          <p:attrName>ppt_x</p:attrName>
                                        </p:attrNameLst>
                                      </p:cBhvr>
                                      <p:tavLst>
                                        <p:tav tm="0">
                                          <p:val>
                                            <p:strVal val="#ppt_x"/>
                                          </p:val>
                                        </p:tav>
                                        <p:tav tm="100000">
                                          <p:val>
                                            <p:strVal val="#ppt_x"/>
                                          </p:val>
                                        </p:tav>
                                      </p:tavLst>
                                    </p:anim>
                                    <p:anim calcmode="lin" valueType="num">
                                      <p:cBhvr>
                                        <p:cTn id="3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5"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8164195" y="565150"/>
            <a:ext cx="4027805" cy="317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015365" y="554990"/>
            <a:ext cx="2763520" cy="381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8" name="图片 7" descr="图片包含 室内, 就坐, 红色&#10;&#10;已生成极高可信度的说明"/>
          <p:cNvPicPr>
            <a:picLocks noChangeAspect="1"/>
          </p:cNvPicPr>
          <p:nvPr/>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sp>
        <p:nvSpPr>
          <p:cNvPr id="2" name="矩形 1"/>
          <p:cNvSpPr/>
          <p:nvPr/>
        </p:nvSpPr>
        <p:spPr>
          <a:xfrm>
            <a:off x="3763645" y="351790"/>
            <a:ext cx="4330700" cy="53149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3200" b="1">
                <a:solidFill>
                  <a:srgbClr val="C00000"/>
                </a:solidFill>
                <a:latin typeface="华文行楷" panose="02010800040101010101" pitchFamily="2" charset="-122"/>
                <a:ea typeface="华文行楷" panose="02010800040101010101" pitchFamily="2" charset="-122"/>
                <a:sym typeface="+mn-ea"/>
              </a:rPr>
              <a:t>习近平新时代</a:t>
            </a:r>
          </a:p>
          <a:p>
            <a:pPr algn="ctr" defTabSz="1217930"/>
            <a:r>
              <a:rPr lang="zh-CN" altLang="en-US" sz="3200" b="1">
                <a:solidFill>
                  <a:srgbClr val="C00000"/>
                </a:solidFill>
                <a:latin typeface="华文行楷" panose="02010800040101010101" pitchFamily="2" charset="-122"/>
                <a:ea typeface="华文行楷" panose="02010800040101010101" pitchFamily="2" charset="-122"/>
                <a:sym typeface="+mn-ea"/>
              </a:rPr>
              <a:t>中国特色社会主义思想</a:t>
            </a:r>
            <a:endParaRPr lang="zh-CN" altLang="en-US" sz="3200" b="1" kern="0" dirty="0">
              <a:solidFill>
                <a:srgbClr val="C00000"/>
              </a:solidFill>
              <a:latin typeface="华文行楷" panose="02010800040101010101" pitchFamily="2" charset="-122"/>
              <a:ea typeface="华文行楷" panose="02010800040101010101" pitchFamily="2" charset="-122"/>
              <a:sym typeface="+mn-ea"/>
            </a:endParaRPr>
          </a:p>
        </p:txBody>
      </p:sp>
      <p:sp>
        <p:nvSpPr>
          <p:cNvPr id="9222" name="TextBox 10"/>
          <p:cNvSpPr txBox="1">
            <a:spLocks noChangeArrowheads="1"/>
          </p:cNvSpPr>
          <p:nvPr/>
        </p:nvSpPr>
        <p:spPr bwMode="auto">
          <a:xfrm>
            <a:off x="762001" y="1710928"/>
            <a:ext cx="9512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a:solidFill>
                  <a:schemeClr val="tx1">
                    <a:lumMod val="50000"/>
                  </a:schemeClr>
                </a:solidFill>
                <a:latin typeface="黑体" panose="02010609060101010101" pitchFamily="49" charset="-122"/>
                <a:ea typeface="黑体" panose="02010609060101010101" pitchFamily="49" charset="-122"/>
              </a:rPr>
              <a:t>     </a:t>
            </a:r>
          </a:p>
        </p:txBody>
      </p:sp>
      <p:sp>
        <p:nvSpPr>
          <p:cNvPr id="4106" name="TextBox 10"/>
          <p:cNvSpPr txBox="1">
            <a:spLocks noChangeArrowheads="1"/>
          </p:cNvSpPr>
          <p:nvPr/>
        </p:nvSpPr>
        <p:spPr bwMode="auto">
          <a:xfrm>
            <a:off x="899160" y="1330326"/>
            <a:ext cx="76193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gn="l" eaLnBrk="1" hangingPunct="1">
              <a:buFont typeface="Wingdings" panose="05000000000000000000" charset="0"/>
              <a:buChar char="u"/>
            </a:pPr>
            <a:r>
              <a:rPr lang="en-US" altLang="zh-CN" sz="2800" b="1">
                <a:solidFill>
                  <a:schemeClr val="tx1">
                    <a:lumMod val="50000"/>
                  </a:schemeClr>
                </a:solidFill>
                <a:latin typeface="楷体" panose="02010609060101010101" charset="-122"/>
                <a:ea typeface="楷体" panose="02010609060101010101" charset="-122"/>
                <a:cs typeface="楷体" panose="02010609060101010101" charset="-122"/>
                <a:sym typeface="+mn-ea"/>
              </a:rPr>
              <a:t>2018</a:t>
            </a:r>
            <a:r>
              <a:rPr lang="zh-CN" altLang="en-US" sz="2800" b="1">
                <a:solidFill>
                  <a:schemeClr val="tx1">
                    <a:lumMod val="50000"/>
                  </a:schemeClr>
                </a:solidFill>
                <a:latin typeface="楷体" panose="02010609060101010101" charset="-122"/>
                <a:ea typeface="楷体" panose="02010609060101010101" charset="-122"/>
                <a:cs typeface="楷体" panose="02010609060101010101" charset="-122"/>
                <a:sym typeface="+mn-ea"/>
              </a:rPr>
              <a:t>年第十三届全国人民代表大会第一次会议</a:t>
            </a:r>
            <a:endParaRPr lang="zh-CN" altLang="en-US" sz="2800" b="1">
              <a:solidFill>
                <a:schemeClr val="tx1">
                  <a:lumMod val="50000"/>
                </a:schemeClr>
              </a:solidFill>
              <a:latin typeface="楷体" panose="02010609060101010101" charset="-122"/>
              <a:ea typeface="楷体" panose="02010609060101010101" charset="-122"/>
              <a:cs typeface="楷体" panose="02010609060101010101" charset="-122"/>
            </a:endParaRPr>
          </a:p>
        </p:txBody>
      </p:sp>
      <p:pic>
        <p:nvPicPr>
          <p:cNvPr id="19473" name="Picture 5"/>
          <p:cNvPicPr>
            <a:picLocks noChangeAspect="1" noChangeArrowheads="1"/>
          </p:cNvPicPr>
          <p:nvPr/>
        </p:nvPicPr>
        <p:blipFill>
          <a:blip r:embed="rId6" cstate="email"/>
          <a:srcRect/>
          <a:stretch>
            <a:fillRect/>
          </a:stretch>
        </p:blipFill>
        <p:spPr bwMode="auto">
          <a:xfrm>
            <a:off x="1576706" y="2107794"/>
            <a:ext cx="2386330" cy="344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 name=" 221"/>
          <p:cNvSpPr/>
          <p:nvPr/>
        </p:nvSpPr>
        <p:spPr>
          <a:xfrm rot="5400000">
            <a:off x="4975587" y="3385398"/>
            <a:ext cx="603250" cy="564515"/>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19472" name="Picture 2"/>
          <p:cNvPicPr>
            <a:picLocks noChangeAspect="1" noChangeArrowheads="1"/>
          </p:cNvPicPr>
          <p:nvPr/>
        </p:nvPicPr>
        <p:blipFill>
          <a:blip r:embed="rId7" cstate="email"/>
          <a:srcRect/>
          <a:stretch>
            <a:fillRect/>
          </a:stretch>
        </p:blipFill>
        <p:spPr bwMode="auto">
          <a:xfrm>
            <a:off x="6050280" y="2155825"/>
            <a:ext cx="4674235" cy="32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8676005" y="2658745"/>
            <a:ext cx="1852930" cy="2461260"/>
          </a:xfrm>
          <a:prstGeom prst="rect">
            <a:avLst/>
          </a:prstGeom>
          <a:solidFill>
            <a:srgbClr val="C00000"/>
          </a:solidFill>
          <a:ln w="28575" cmpd="thickThin">
            <a:solidFill>
              <a:schemeClr val="tx1">
                <a:lumMod val="65000"/>
                <a:lumOff val="35000"/>
              </a:schemeClr>
            </a:solidFill>
            <a:prstDash val="solid"/>
            <a:miter lim="800000"/>
          </a:ln>
        </p:spPr>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00000"/>
              </a:lnSpc>
            </a:pPr>
            <a:r>
              <a:rPr lang="zh-CN" altLang="en-US" sz="2200" b="1" dirty="0">
                <a:solidFill>
                  <a:schemeClr val="bg1"/>
                </a:solidFill>
                <a:effectLst/>
                <a:latin typeface="楷体" panose="02010609060101010101" charset="-122"/>
                <a:ea typeface="楷体" panose="02010609060101010101" charset="-122"/>
              </a:rPr>
              <a:t>科学发展观、习近平新时代中国特色社会主义思想</a:t>
            </a:r>
          </a:p>
          <a:p>
            <a:pPr eaLnBrk="1" hangingPunct="1">
              <a:lnSpc>
                <a:spcPct val="100000"/>
              </a:lnSpc>
            </a:pPr>
            <a:r>
              <a:rPr lang="zh-CN" altLang="en-US" sz="2200" b="1" dirty="0">
                <a:solidFill>
                  <a:schemeClr val="bg1"/>
                </a:solidFill>
                <a:effectLst/>
                <a:latin typeface="楷体" panose="02010609060101010101" charset="-122"/>
                <a:ea typeface="楷体" panose="02010609060101010101" charset="-122"/>
                <a:sym typeface="+mn-ea"/>
              </a:rPr>
              <a:t>社会文明、生态文明</a:t>
            </a:r>
          </a:p>
        </p:txBody>
      </p:sp>
      <p:sp>
        <p:nvSpPr>
          <p:cNvPr id="6" name="文本框 5"/>
          <p:cNvSpPr txBox="1"/>
          <p:nvPr/>
        </p:nvSpPr>
        <p:spPr bwMode="auto">
          <a:xfrm>
            <a:off x="1112520" y="5750560"/>
            <a:ext cx="3672205" cy="460375"/>
          </a:xfrm>
          <a:prstGeom prst="rect">
            <a:avLst/>
          </a:prstGeom>
          <a:solidFill>
            <a:srgbClr val="C00000"/>
          </a:solidFill>
          <a:ln w="28575" cmpd="thickThin">
            <a:noFill/>
            <a:prstDash val="solid"/>
            <a:miter lim="800000"/>
          </a:ln>
        </p:spPr>
        <p:txBody>
          <a:bodyPr wrap="square" rtlCol="0">
            <a:spAutoFit/>
            <a:scene3d>
              <a:camera prst="orthographicFront"/>
              <a:lightRig rig="threePt" dir="t"/>
            </a:scene3d>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l" eaLnBrk="1" hangingPunct="1"/>
            <a:r>
              <a:rPr lang="zh-CN" altLang="en-US" sz="2400" b="1">
                <a:solidFill>
                  <a:schemeClr val="bg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sym typeface="+mn-ea"/>
              </a:rPr>
              <a:t>新成就、新经验、新要求             </a:t>
            </a:r>
          </a:p>
        </p:txBody>
      </p:sp>
      <p:sp>
        <p:nvSpPr>
          <p:cNvPr id="7" name="文本框 6"/>
          <p:cNvSpPr txBox="1"/>
          <p:nvPr/>
        </p:nvSpPr>
        <p:spPr bwMode="auto">
          <a:xfrm>
            <a:off x="6574699" y="5757038"/>
            <a:ext cx="3908425" cy="460375"/>
          </a:xfrm>
          <a:prstGeom prst="rect">
            <a:avLst/>
          </a:prstGeom>
          <a:solidFill>
            <a:srgbClr val="C00000"/>
          </a:solidFill>
          <a:ln w="28575" cmpd="thickThin">
            <a:noFill/>
            <a:prstDash val="solid"/>
            <a:miter lim="800000"/>
          </a:ln>
        </p:spPr>
        <p:txBody>
          <a:bodyPr wrap="square" rtlCol="0">
            <a:spAutoFit/>
            <a:scene3d>
              <a:camera prst="orthographicFront"/>
              <a:lightRig rig="threePt" dir="t"/>
            </a:scene3d>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l" eaLnBrk="1" hangingPunct="1"/>
            <a:r>
              <a:rPr lang="zh-CN" altLang="en-US" sz="2400" b="1" dirty="0">
                <a:solidFill>
                  <a:schemeClr val="bg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sym typeface="+mn-ea"/>
              </a:rPr>
              <a:t>  连续性、稳定性、权威性</a:t>
            </a:r>
          </a:p>
        </p:txBody>
      </p:sp>
      <p:pic>
        <p:nvPicPr>
          <p:cNvPr id="27" name="图片 26"/>
          <p:cNvPicPr>
            <a:picLocks noChangeAspect="1"/>
          </p:cNvPicPr>
          <p:nvPr userDrawn="1">
            <p:custDataLst>
              <p:tags r:id="rId1"/>
            </p:custDataLst>
          </p:nvPr>
        </p:nvPicPr>
        <p:blipFill rotWithShape="1">
          <a:blip r:embed="rId8" cstate="email"/>
          <a:srcRect/>
          <a:stretch>
            <a:fillRect/>
          </a:stretch>
        </p:blipFill>
        <p:spPr>
          <a:xfrm flipH="1">
            <a:off x="0" y="-13970"/>
            <a:ext cx="4412146" cy="1804762"/>
          </a:xfrm>
          <a:prstGeom prst="rect">
            <a:avLst/>
          </a:prstGeom>
        </p:spPr>
      </p:pic>
    </p:spTree>
    <p:extLst>
      <p:ext uri="{BB962C8B-B14F-4D97-AF65-F5344CB8AC3E}">
        <p14:creationId xmlns:p14="http://schemas.microsoft.com/office/powerpoint/2010/main" val="1960867109"/>
      </p:ext>
    </p:extLst>
  </p:cSld>
  <p:clrMapOvr>
    <a:masterClrMapping/>
  </p:clrMapOvr>
  <mc:AlternateContent xmlns:mc="http://schemas.openxmlformats.org/markup-compatibility/2006" xmlns:p14="http://schemas.microsoft.com/office/powerpoint/2010/main">
    <mc:Choice Requires="p14">
      <p:transition spd="slow" p14:dur="125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2" fill="hold" nodeType="withEffect">
                                  <p:stCondLst>
                                    <p:cond delay="0"/>
                                  </p:stCondLst>
                                  <p:childTnLst>
                                    <p:set>
                                      <p:cBhvr>
                                        <p:cTn id="9" dur="500"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4106"/>
                                        </p:tgtEl>
                                        <p:attrNameLst>
                                          <p:attrName>style.visibility</p:attrName>
                                        </p:attrNameLst>
                                      </p:cBhvr>
                                      <p:to>
                                        <p:strVal val="visible"/>
                                      </p:to>
                                    </p:set>
                                    <p:animEffect transition="in" filter="barn(inVertical)">
                                      <p:cBhvr>
                                        <p:cTn id="20" dur="500"/>
                                        <p:tgtEl>
                                          <p:spTgt spid="410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473"/>
                                        </p:tgtEl>
                                        <p:attrNameLst>
                                          <p:attrName>style.visibility</p:attrName>
                                        </p:attrNameLst>
                                      </p:cBhvr>
                                      <p:to>
                                        <p:strVal val="visible"/>
                                      </p:to>
                                    </p:set>
                                    <p:anim calcmode="lin" valueType="num">
                                      <p:cBhvr additive="base">
                                        <p:cTn id="25" dur="500" fill="hold"/>
                                        <p:tgtEl>
                                          <p:spTgt spid="19473"/>
                                        </p:tgtEl>
                                        <p:attrNameLst>
                                          <p:attrName>ppt_x</p:attrName>
                                        </p:attrNameLst>
                                      </p:cBhvr>
                                      <p:tavLst>
                                        <p:tav tm="0">
                                          <p:val>
                                            <p:strVal val="#ppt_x"/>
                                          </p:val>
                                        </p:tav>
                                        <p:tav tm="100000">
                                          <p:val>
                                            <p:strVal val="#ppt_x"/>
                                          </p:val>
                                        </p:tav>
                                      </p:tavLst>
                                    </p:anim>
                                    <p:anim calcmode="lin" valueType="num">
                                      <p:cBhvr additive="base">
                                        <p:cTn id="26" dur="500" fill="hold"/>
                                        <p:tgtEl>
                                          <p:spTgt spid="194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1"/>
                                        </p:tgtEl>
                                        <p:attrNameLst>
                                          <p:attrName>style.visibility</p:attrName>
                                        </p:attrNameLst>
                                      </p:cBhvr>
                                      <p:to>
                                        <p:strVal val="visible"/>
                                      </p:to>
                                    </p:set>
                                    <p:anim calcmode="lin" valueType="num">
                                      <p:cBhvr additive="base">
                                        <p:cTn id="31" dur="500" fill="hold"/>
                                        <p:tgtEl>
                                          <p:spTgt spid="221"/>
                                        </p:tgtEl>
                                        <p:attrNameLst>
                                          <p:attrName>ppt_x</p:attrName>
                                        </p:attrNameLst>
                                      </p:cBhvr>
                                      <p:tavLst>
                                        <p:tav tm="0">
                                          <p:val>
                                            <p:strVal val="#ppt_x"/>
                                          </p:val>
                                        </p:tav>
                                        <p:tav tm="100000">
                                          <p:val>
                                            <p:strVal val="#ppt_x"/>
                                          </p:val>
                                        </p:tav>
                                      </p:tavLst>
                                    </p:anim>
                                    <p:anim calcmode="lin" valueType="num">
                                      <p:cBhvr additive="base">
                                        <p:cTn id="32" dur="500" fill="hold"/>
                                        <p:tgtEl>
                                          <p:spTgt spid="2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72"/>
                                        </p:tgtEl>
                                        <p:attrNameLst>
                                          <p:attrName>style.visibility</p:attrName>
                                        </p:attrNameLst>
                                      </p:cBhvr>
                                      <p:to>
                                        <p:strVal val="visible"/>
                                      </p:to>
                                    </p:set>
                                    <p:anim calcmode="lin" valueType="num">
                                      <p:cBhvr additive="base">
                                        <p:cTn id="35" dur="500" fill="hold"/>
                                        <p:tgtEl>
                                          <p:spTgt spid="19472"/>
                                        </p:tgtEl>
                                        <p:attrNameLst>
                                          <p:attrName>ppt_x</p:attrName>
                                        </p:attrNameLst>
                                      </p:cBhvr>
                                      <p:tavLst>
                                        <p:tav tm="0">
                                          <p:val>
                                            <p:strVal val="#ppt_x"/>
                                          </p:val>
                                        </p:tav>
                                        <p:tav tm="100000">
                                          <p:val>
                                            <p:strVal val="#ppt_x"/>
                                          </p:val>
                                        </p:tav>
                                      </p:tavLst>
                                    </p:anim>
                                    <p:anim calcmode="lin" valueType="num">
                                      <p:cBhvr additive="base">
                                        <p:cTn id="36" dur="500" fill="hold"/>
                                        <p:tgtEl>
                                          <p:spTgt spid="1947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linds(horizont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106" grpId="0"/>
      <p:bldP spid="221" grpId="0" bldLvl="0" animBg="1"/>
      <p:bldP spid="18" grpId="0" bldLvl="0" animBg="1"/>
      <p:bldP spid="6" grpId="0" bldLvl="0" animBg="1"/>
      <p:bldP spid="7"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Shape 58"/>
          <p:cNvSpPr/>
          <p:nvPr/>
        </p:nvSpPr>
        <p:spPr bwMode="auto">
          <a:xfrm rot="16200000" flipH="1" flipV="1">
            <a:off x="7852833" y="1576705"/>
            <a:ext cx="1390651" cy="2109471"/>
          </a:xfrm>
          <a:prstGeom prst="corner">
            <a:avLst>
              <a:gd name="adj1" fmla="val 16120"/>
              <a:gd name="adj2" fmla="val 16110"/>
            </a:avLst>
          </a:prstGeom>
          <a:solidFill>
            <a:schemeClr val="accent4"/>
          </a:solidFill>
          <a:ln>
            <a:noFill/>
          </a:ln>
          <a:effectLst>
            <a:outerShdw blurRad="203200" dist="152400" dir="2700000" algn="tl" rotWithShape="0">
              <a:prstClr val="black">
                <a:alpha val="60000"/>
              </a:prstClr>
            </a:outerShdw>
          </a:effectLst>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9" name="文本框 8"/>
          <p:cNvSpPr txBox="1"/>
          <p:nvPr/>
        </p:nvSpPr>
        <p:spPr>
          <a:xfrm>
            <a:off x="3643207" y="3423920"/>
            <a:ext cx="1689100" cy="911860"/>
          </a:xfrm>
          <a:prstGeom prst="rect">
            <a:avLst/>
          </a:prstGeom>
          <a:noFill/>
        </p:spPr>
        <p:txBody>
          <a:bodyPr wrap="square" rtlCol="0">
            <a:spAutoFit/>
          </a:bodyPr>
          <a:lstStyle/>
          <a:p>
            <a:pPr lvl="0" algn="l">
              <a:buClrTx/>
              <a:buSzTx/>
              <a:buFontTx/>
            </a:pPr>
            <a:r>
              <a:rPr lang="zh-CN" altLang="en-US" sz="2400" b="1" dirty="0">
                <a:solidFill>
                  <a:srgbClr val="C00000"/>
                </a:solidFill>
                <a:latin typeface="楷体" panose="02010609060101010101" charset="-122"/>
                <a:ea typeface="楷体" panose="02010609060101010101" charset="-122"/>
                <a:cs typeface="Aharoni" panose="02010803020104030203" pitchFamily="2" charset="-79"/>
                <a:sym typeface="+mn-ea"/>
              </a:rPr>
              <a:t>三个代表</a:t>
            </a:r>
          </a:p>
          <a:p>
            <a:pPr lvl="0" algn="l">
              <a:buClrTx/>
              <a:buSzTx/>
              <a:buFontTx/>
            </a:pPr>
            <a:r>
              <a:rPr lang="zh-CN" altLang="en-US" sz="2400" b="1" dirty="0">
                <a:solidFill>
                  <a:srgbClr val="C00000"/>
                </a:solidFill>
                <a:latin typeface="楷体" panose="02010609060101010101" charset="-122"/>
                <a:ea typeface="楷体" panose="02010609060101010101" charset="-122"/>
                <a:cs typeface="Aharoni" panose="02010803020104030203" pitchFamily="2" charset="-79"/>
                <a:sym typeface="+mn-ea"/>
              </a:rPr>
              <a:t>重要思想</a:t>
            </a:r>
          </a:p>
        </p:txBody>
      </p:sp>
      <p:sp>
        <p:nvSpPr>
          <p:cNvPr id="11" name="文本框 10"/>
          <p:cNvSpPr txBox="1"/>
          <p:nvPr/>
        </p:nvSpPr>
        <p:spPr>
          <a:xfrm>
            <a:off x="5539860" y="2464077"/>
            <a:ext cx="2126041" cy="501650"/>
          </a:xfrm>
          <a:prstGeom prst="rect">
            <a:avLst/>
          </a:prstGeom>
          <a:noFill/>
        </p:spPr>
        <p:txBody>
          <a:bodyPr wrap="square" rtlCol="0">
            <a:spAutoFit/>
          </a:bodyPr>
          <a:lstStyle/>
          <a:p>
            <a:pPr lvl="0" algn="l">
              <a:buClrTx/>
              <a:buSzTx/>
              <a:buFontTx/>
            </a:pPr>
            <a:r>
              <a:rPr lang="zh-CN" altLang="en-US" sz="2400" b="1" dirty="0">
                <a:solidFill>
                  <a:srgbClr val="C00000"/>
                </a:solidFill>
                <a:latin typeface="楷体" panose="02010609060101010101" charset="-122"/>
                <a:ea typeface="楷体" panose="02010609060101010101" charset="-122"/>
                <a:cs typeface="Aharoni" panose="02010803020104030203" pitchFamily="2" charset="-79"/>
                <a:sym typeface="+mn-ea"/>
              </a:rPr>
              <a:t>科学发展观</a:t>
            </a:r>
          </a:p>
        </p:txBody>
      </p:sp>
      <p:sp>
        <p:nvSpPr>
          <p:cNvPr id="15" name="文本框 14" hidden="1"/>
          <p:cNvSpPr txBox="1"/>
          <p:nvPr/>
        </p:nvSpPr>
        <p:spPr>
          <a:xfrm>
            <a:off x="8587267" y="978948"/>
            <a:ext cx="2137163" cy="398780"/>
          </a:xfrm>
          <a:prstGeom prst="rect">
            <a:avLst/>
          </a:prstGeom>
          <a:noFill/>
        </p:spPr>
        <p:txBody>
          <a:bodyPr wrap="square" rtlCol="0">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cs typeface="Aharoni" panose="02010803020104030203" pitchFamily="2" charset="-79"/>
              </a:rPr>
              <a:t>添加您的标题</a:t>
            </a:r>
          </a:p>
        </p:txBody>
      </p:sp>
      <p:grpSp>
        <p:nvGrpSpPr>
          <p:cNvPr id="22" name="组合 21"/>
          <p:cNvGrpSpPr/>
          <p:nvPr/>
        </p:nvGrpSpPr>
        <p:grpSpPr>
          <a:xfrm>
            <a:off x="1671955" y="2908935"/>
            <a:ext cx="865505" cy="1031875"/>
            <a:chOff x="2735" y="2466"/>
            <a:chExt cx="3196" cy="3103"/>
          </a:xfrm>
          <a:solidFill>
            <a:srgbClr val="0070C0"/>
          </a:solidFill>
        </p:grpSpPr>
        <p:sp>
          <p:nvSpPr>
            <p:cNvPr id="16" name="Freeform 5"/>
            <p:cNvSpPr>
              <a:spLocks noEditPoints="1"/>
            </p:cNvSpPr>
            <p:nvPr/>
          </p:nvSpPr>
          <p:spPr bwMode="auto">
            <a:xfrm>
              <a:off x="4789" y="2610"/>
              <a:ext cx="708" cy="707"/>
            </a:xfrm>
            <a:custGeom>
              <a:avLst/>
              <a:gdLst>
                <a:gd name="T0" fmla="*/ 2070 w 4140"/>
                <a:gd name="T1" fmla="*/ 0 h 4140"/>
                <a:gd name="T2" fmla="*/ 3534 w 4140"/>
                <a:gd name="T3" fmla="*/ 606 h 4140"/>
                <a:gd name="T4" fmla="*/ 4140 w 4140"/>
                <a:gd name="T5" fmla="*/ 2070 h 4140"/>
                <a:gd name="T6" fmla="*/ 3534 w 4140"/>
                <a:gd name="T7" fmla="*/ 3534 h 4140"/>
                <a:gd name="T8" fmla="*/ 2070 w 4140"/>
                <a:gd name="T9" fmla="*/ 4140 h 4140"/>
                <a:gd name="T10" fmla="*/ 607 w 4140"/>
                <a:gd name="T11" fmla="*/ 3534 h 4140"/>
                <a:gd name="T12" fmla="*/ 0 w 4140"/>
                <a:gd name="T13" fmla="*/ 2070 h 4140"/>
                <a:gd name="T14" fmla="*/ 607 w 4140"/>
                <a:gd name="T15" fmla="*/ 606 h 4140"/>
                <a:gd name="T16" fmla="*/ 2070 w 4140"/>
                <a:gd name="T17" fmla="*/ 0 h 4140"/>
                <a:gd name="T18" fmla="*/ 2685 w 4140"/>
                <a:gd name="T19" fmla="*/ 1455 h 4140"/>
                <a:gd name="T20" fmla="*/ 2070 w 4140"/>
                <a:gd name="T21" fmla="*/ 1200 h 4140"/>
                <a:gd name="T22" fmla="*/ 1455 w 4140"/>
                <a:gd name="T23" fmla="*/ 1455 h 4140"/>
                <a:gd name="T24" fmla="*/ 1200 w 4140"/>
                <a:gd name="T25" fmla="*/ 2070 h 4140"/>
                <a:gd name="T26" fmla="*/ 1455 w 4140"/>
                <a:gd name="T27" fmla="*/ 2685 h 4140"/>
                <a:gd name="T28" fmla="*/ 2070 w 4140"/>
                <a:gd name="T29" fmla="*/ 2940 h 4140"/>
                <a:gd name="T30" fmla="*/ 2685 w 4140"/>
                <a:gd name="T31" fmla="*/ 2685 h 4140"/>
                <a:gd name="T32" fmla="*/ 2940 w 4140"/>
                <a:gd name="T33" fmla="*/ 2070 h 4140"/>
                <a:gd name="T34" fmla="*/ 2685 w 4140"/>
                <a:gd name="T35" fmla="*/ 1455 h 4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40" h="4140">
                  <a:moveTo>
                    <a:pt x="2070" y="0"/>
                  </a:moveTo>
                  <a:cubicBezTo>
                    <a:pt x="2642" y="0"/>
                    <a:pt x="3159" y="232"/>
                    <a:pt x="3534" y="606"/>
                  </a:cubicBezTo>
                  <a:cubicBezTo>
                    <a:pt x="3909" y="981"/>
                    <a:pt x="4140" y="1499"/>
                    <a:pt x="4140" y="2070"/>
                  </a:cubicBezTo>
                  <a:cubicBezTo>
                    <a:pt x="4140" y="2642"/>
                    <a:pt x="3909" y="3159"/>
                    <a:pt x="3534" y="3534"/>
                  </a:cubicBezTo>
                  <a:cubicBezTo>
                    <a:pt x="3159" y="3908"/>
                    <a:pt x="2642" y="4140"/>
                    <a:pt x="2070" y="4140"/>
                  </a:cubicBezTo>
                  <a:cubicBezTo>
                    <a:pt x="1499" y="4140"/>
                    <a:pt x="981" y="3908"/>
                    <a:pt x="607" y="3534"/>
                  </a:cubicBezTo>
                  <a:cubicBezTo>
                    <a:pt x="232" y="3159"/>
                    <a:pt x="0" y="2642"/>
                    <a:pt x="0" y="2070"/>
                  </a:cubicBezTo>
                  <a:cubicBezTo>
                    <a:pt x="0" y="1499"/>
                    <a:pt x="232" y="981"/>
                    <a:pt x="607" y="606"/>
                  </a:cubicBezTo>
                  <a:cubicBezTo>
                    <a:pt x="981" y="232"/>
                    <a:pt x="1499" y="0"/>
                    <a:pt x="2070" y="0"/>
                  </a:cubicBezTo>
                  <a:close/>
                  <a:moveTo>
                    <a:pt x="2685" y="1455"/>
                  </a:moveTo>
                  <a:cubicBezTo>
                    <a:pt x="2528" y="1297"/>
                    <a:pt x="2310" y="1200"/>
                    <a:pt x="2070" y="1200"/>
                  </a:cubicBezTo>
                  <a:cubicBezTo>
                    <a:pt x="1830" y="1200"/>
                    <a:pt x="1612" y="1297"/>
                    <a:pt x="1455" y="1455"/>
                  </a:cubicBezTo>
                  <a:cubicBezTo>
                    <a:pt x="1298" y="1612"/>
                    <a:pt x="1200" y="1830"/>
                    <a:pt x="1200" y="2070"/>
                  </a:cubicBezTo>
                  <a:cubicBezTo>
                    <a:pt x="1200" y="2310"/>
                    <a:pt x="1298" y="2528"/>
                    <a:pt x="1455" y="2685"/>
                  </a:cubicBezTo>
                  <a:cubicBezTo>
                    <a:pt x="1612" y="2843"/>
                    <a:pt x="1830" y="2940"/>
                    <a:pt x="2070" y="2940"/>
                  </a:cubicBezTo>
                  <a:cubicBezTo>
                    <a:pt x="2310" y="2940"/>
                    <a:pt x="2528" y="2843"/>
                    <a:pt x="2685" y="2685"/>
                  </a:cubicBezTo>
                  <a:cubicBezTo>
                    <a:pt x="2843" y="2528"/>
                    <a:pt x="2940" y="2310"/>
                    <a:pt x="2940" y="2070"/>
                  </a:cubicBezTo>
                  <a:cubicBezTo>
                    <a:pt x="2940" y="1830"/>
                    <a:pt x="2843" y="1612"/>
                    <a:pt x="2685" y="1455"/>
                  </a:cubicBezTo>
                  <a:close/>
                </a:path>
              </a:pathLst>
            </a:custGeom>
            <a:grp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anchor="t" anchorCtr="0" compatLnSpc="1"/>
            <a:lstStyle/>
            <a:p>
              <a:endParaRPr lang="zh-CN" altLang="en-US" sz="135"/>
            </a:p>
          </p:txBody>
        </p:sp>
        <p:sp>
          <p:nvSpPr>
            <p:cNvPr id="17" name="Freeform 6"/>
            <p:cNvSpPr/>
            <p:nvPr/>
          </p:nvSpPr>
          <p:spPr bwMode="auto">
            <a:xfrm>
              <a:off x="3460" y="2466"/>
              <a:ext cx="1526" cy="1860"/>
            </a:xfrm>
            <a:custGeom>
              <a:avLst/>
              <a:gdLst>
                <a:gd name="T0" fmla="*/ 1123 w 8917"/>
                <a:gd name="T1" fmla="*/ 5709 h 10898"/>
                <a:gd name="T2" fmla="*/ 281 w 8917"/>
                <a:gd name="T3" fmla="*/ 5777 h 10898"/>
                <a:gd name="T4" fmla="*/ 213 w 8917"/>
                <a:gd name="T5" fmla="*/ 4935 h 10898"/>
                <a:gd name="T6" fmla="*/ 8609 w 8917"/>
                <a:gd name="T7" fmla="*/ 5602 h 10898"/>
                <a:gd name="T8" fmla="*/ 8917 w 8917"/>
                <a:gd name="T9" fmla="*/ 6005 h 10898"/>
                <a:gd name="T10" fmla="*/ 8567 w 8917"/>
                <a:gd name="T11" fmla="*/ 6375 h 10898"/>
                <a:gd name="T12" fmla="*/ 4524 w 8917"/>
                <a:gd name="T13" fmla="*/ 10648 h 10898"/>
                <a:gd name="T14" fmla="*/ 3680 w 8917"/>
                <a:gd name="T15" fmla="*/ 10671 h 10898"/>
                <a:gd name="T16" fmla="*/ 3657 w 8917"/>
                <a:gd name="T17" fmla="*/ 9827 h 10898"/>
                <a:gd name="T18" fmla="*/ 7339 w 8917"/>
                <a:gd name="T19" fmla="*/ 5936 h 10898"/>
                <a:gd name="T20" fmla="*/ 1123 w 8917"/>
                <a:gd name="T21" fmla="*/ 5709 h 10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17" h="10898">
                  <a:moveTo>
                    <a:pt x="1123" y="5709"/>
                  </a:moveTo>
                  <a:cubicBezTo>
                    <a:pt x="909" y="5960"/>
                    <a:pt x="532" y="5990"/>
                    <a:pt x="281" y="5777"/>
                  </a:cubicBezTo>
                  <a:cubicBezTo>
                    <a:pt x="30" y="5563"/>
                    <a:pt x="0" y="5186"/>
                    <a:pt x="213" y="4935"/>
                  </a:cubicBezTo>
                  <a:cubicBezTo>
                    <a:pt x="225" y="4921"/>
                    <a:pt x="4318" y="0"/>
                    <a:pt x="8609" y="5602"/>
                  </a:cubicBezTo>
                  <a:lnTo>
                    <a:pt x="8917" y="6005"/>
                  </a:lnTo>
                  <a:lnTo>
                    <a:pt x="8567" y="6375"/>
                  </a:lnTo>
                  <a:lnTo>
                    <a:pt x="4524" y="10648"/>
                  </a:lnTo>
                  <a:cubicBezTo>
                    <a:pt x="4297" y="10887"/>
                    <a:pt x="3920" y="10898"/>
                    <a:pt x="3680" y="10671"/>
                  </a:cubicBezTo>
                  <a:cubicBezTo>
                    <a:pt x="3441" y="10445"/>
                    <a:pt x="3430" y="10067"/>
                    <a:pt x="3657" y="9827"/>
                  </a:cubicBezTo>
                  <a:lnTo>
                    <a:pt x="7339" y="5936"/>
                  </a:lnTo>
                  <a:cubicBezTo>
                    <a:pt x="4082" y="2149"/>
                    <a:pt x="1131" y="5698"/>
                    <a:pt x="1123" y="5709"/>
                  </a:cubicBezTo>
                  <a:close/>
                </a:path>
              </a:pathLst>
            </a:custGeom>
            <a:grp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anchor="t" anchorCtr="0" compatLnSpc="1"/>
            <a:lstStyle/>
            <a:p>
              <a:endParaRPr lang="zh-CN" altLang="en-US" sz="135"/>
            </a:p>
          </p:txBody>
        </p:sp>
        <p:sp>
          <p:nvSpPr>
            <p:cNvPr id="18" name="Freeform 7"/>
            <p:cNvSpPr/>
            <p:nvPr/>
          </p:nvSpPr>
          <p:spPr bwMode="auto">
            <a:xfrm>
              <a:off x="3701" y="3289"/>
              <a:ext cx="808" cy="2281"/>
            </a:xfrm>
            <a:custGeom>
              <a:avLst/>
              <a:gdLst>
                <a:gd name="T0" fmla="*/ 3659 w 4726"/>
                <a:gd name="T1" fmla="*/ 223 h 13369"/>
                <a:gd name="T2" fmla="*/ 4503 w 4726"/>
                <a:gd name="T3" fmla="*/ 261 h 13369"/>
                <a:gd name="T4" fmla="*/ 4466 w 4726"/>
                <a:gd name="T5" fmla="*/ 1104 h 13369"/>
                <a:gd name="T6" fmla="*/ 2074 w 4726"/>
                <a:gd name="T7" fmla="*/ 3295 h 13369"/>
                <a:gd name="T8" fmla="*/ 1225 w 4726"/>
                <a:gd name="T9" fmla="*/ 4658 h 13369"/>
                <a:gd name="T10" fmla="*/ 2112 w 4726"/>
                <a:gd name="T11" fmla="*/ 6320 h 13369"/>
                <a:gd name="T12" fmla="*/ 4206 w 4726"/>
                <a:gd name="T13" fmla="*/ 11721 h 13369"/>
                <a:gd name="T14" fmla="*/ 4203 w 4726"/>
                <a:gd name="T15" fmla="*/ 12769 h 13369"/>
                <a:gd name="T16" fmla="*/ 3603 w 4726"/>
                <a:gd name="T17" fmla="*/ 13369 h 13369"/>
                <a:gd name="T18" fmla="*/ 3003 w 4726"/>
                <a:gd name="T19" fmla="*/ 12769 h 13369"/>
                <a:gd name="T20" fmla="*/ 3011 w 4726"/>
                <a:gd name="T21" fmla="*/ 11716 h 13369"/>
                <a:gd name="T22" fmla="*/ 1235 w 4726"/>
                <a:gd name="T23" fmla="*/ 7136 h 13369"/>
                <a:gd name="T24" fmla="*/ 30 w 4726"/>
                <a:gd name="T25" fmla="*/ 4616 h 13369"/>
                <a:gd name="T26" fmla="*/ 1268 w 4726"/>
                <a:gd name="T27" fmla="*/ 2414 h 13369"/>
                <a:gd name="T28" fmla="*/ 3659 w 4726"/>
                <a:gd name="T29" fmla="*/ 223 h 13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26" h="13369">
                  <a:moveTo>
                    <a:pt x="3659" y="223"/>
                  </a:moveTo>
                  <a:cubicBezTo>
                    <a:pt x="3903" y="0"/>
                    <a:pt x="4281" y="17"/>
                    <a:pt x="4503" y="261"/>
                  </a:cubicBezTo>
                  <a:cubicBezTo>
                    <a:pt x="4726" y="504"/>
                    <a:pt x="4709" y="882"/>
                    <a:pt x="4466" y="1104"/>
                  </a:cubicBezTo>
                  <a:lnTo>
                    <a:pt x="2074" y="3295"/>
                  </a:lnTo>
                  <a:cubicBezTo>
                    <a:pt x="1544" y="3780"/>
                    <a:pt x="1242" y="4219"/>
                    <a:pt x="1225" y="4658"/>
                  </a:cubicBezTo>
                  <a:cubicBezTo>
                    <a:pt x="1208" y="5113"/>
                    <a:pt x="1484" y="5645"/>
                    <a:pt x="2112" y="6320"/>
                  </a:cubicBezTo>
                  <a:cubicBezTo>
                    <a:pt x="4230" y="8594"/>
                    <a:pt x="4229" y="8769"/>
                    <a:pt x="4206" y="11721"/>
                  </a:cubicBezTo>
                  <a:cubicBezTo>
                    <a:pt x="4205" y="11891"/>
                    <a:pt x="4203" y="12080"/>
                    <a:pt x="4203" y="12769"/>
                  </a:cubicBezTo>
                  <a:cubicBezTo>
                    <a:pt x="4203" y="13100"/>
                    <a:pt x="3935" y="13369"/>
                    <a:pt x="3603" y="13369"/>
                  </a:cubicBezTo>
                  <a:cubicBezTo>
                    <a:pt x="3272" y="13369"/>
                    <a:pt x="3003" y="13100"/>
                    <a:pt x="3003" y="12769"/>
                  </a:cubicBezTo>
                  <a:cubicBezTo>
                    <a:pt x="3003" y="12680"/>
                    <a:pt x="3007" y="12173"/>
                    <a:pt x="3011" y="11716"/>
                  </a:cubicBezTo>
                  <a:cubicBezTo>
                    <a:pt x="3030" y="9212"/>
                    <a:pt x="3031" y="9064"/>
                    <a:pt x="1235" y="7136"/>
                  </a:cubicBezTo>
                  <a:cubicBezTo>
                    <a:pt x="375" y="6211"/>
                    <a:pt x="0" y="5401"/>
                    <a:pt x="30" y="4616"/>
                  </a:cubicBezTo>
                  <a:cubicBezTo>
                    <a:pt x="60" y="3815"/>
                    <a:pt x="501" y="3116"/>
                    <a:pt x="1268" y="2414"/>
                  </a:cubicBezTo>
                  <a:lnTo>
                    <a:pt x="3659" y="223"/>
                  </a:lnTo>
                  <a:close/>
                </a:path>
              </a:pathLst>
            </a:custGeom>
            <a:grp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anchor="t" anchorCtr="0" compatLnSpc="1"/>
            <a:lstStyle/>
            <a:p>
              <a:endParaRPr lang="zh-CN" altLang="en-US" sz="135"/>
            </a:p>
          </p:txBody>
        </p:sp>
        <p:sp>
          <p:nvSpPr>
            <p:cNvPr id="19" name="Freeform 8"/>
            <p:cNvSpPr/>
            <p:nvPr/>
          </p:nvSpPr>
          <p:spPr bwMode="auto">
            <a:xfrm>
              <a:off x="2735" y="4472"/>
              <a:ext cx="1134" cy="672"/>
            </a:xfrm>
            <a:custGeom>
              <a:avLst/>
              <a:gdLst>
                <a:gd name="T0" fmla="*/ 354 w 6628"/>
                <a:gd name="T1" fmla="*/ 1922 h 3936"/>
                <a:gd name="T2" fmla="*/ 181 w 6628"/>
                <a:gd name="T3" fmla="*/ 1093 h 3936"/>
                <a:gd name="T4" fmla="*/ 1010 w 6628"/>
                <a:gd name="T5" fmla="*/ 919 h 3936"/>
                <a:gd name="T6" fmla="*/ 5555 w 6628"/>
                <a:gd name="T7" fmla="*/ 227 h 3936"/>
                <a:gd name="T8" fmla="*/ 6401 w 6628"/>
                <a:gd name="T9" fmla="*/ 252 h 3936"/>
                <a:gd name="T10" fmla="*/ 6376 w 6628"/>
                <a:gd name="T11" fmla="*/ 1099 h 3936"/>
                <a:gd name="T12" fmla="*/ 354 w 6628"/>
                <a:gd name="T13" fmla="*/ 1922 h 3936"/>
              </a:gdLst>
              <a:ahLst/>
              <a:cxnLst>
                <a:cxn ang="0">
                  <a:pos x="T0" y="T1"/>
                </a:cxn>
                <a:cxn ang="0">
                  <a:pos x="T2" y="T3"/>
                </a:cxn>
                <a:cxn ang="0">
                  <a:pos x="T4" y="T5"/>
                </a:cxn>
                <a:cxn ang="0">
                  <a:pos x="T6" y="T7"/>
                </a:cxn>
                <a:cxn ang="0">
                  <a:pos x="T8" y="T9"/>
                </a:cxn>
                <a:cxn ang="0">
                  <a:pos x="T10" y="T11"/>
                </a:cxn>
                <a:cxn ang="0">
                  <a:pos x="T12" y="T13"/>
                </a:cxn>
              </a:cxnLst>
              <a:rect l="0" t="0" r="r" b="b"/>
              <a:pathLst>
                <a:path w="6628" h="3936">
                  <a:moveTo>
                    <a:pt x="354" y="1922"/>
                  </a:moveTo>
                  <a:cubicBezTo>
                    <a:pt x="77" y="1741"/>
                    <a:pt x="0" y="1370"/>
                    <a:pt x="181" y="1093"/>
                  </a:cubicBezTo>
                  <a:cubicBezTo>
                    <a:pt x="362" y="816"/>
                    <a:pt x="733" y="738"/>
                    <a:pt x="1010" y="919"/>
                  </a:cubicBezTo>
                  <a:cubicBezTo>
                    <a:pt x="1017" y="923"/>
                    <a:pt x="3227" y="2410"/>
                    <a:pt x="5555" y="227"/>
                  </a:cubicBezTo>
                  <a:cubicBezTo>
                    <a:pt x="5796" y="0"/>
                    <a:pt x="6175" y="12"/>
                    <a:pt x="6401" y="252"/>
                  </a:cubicBezTo>
                  <a:cubicBezTo>
                    <a:pt x="6628" y="493"/>
                    <a:pt x="6616" y="872"/>
                    <a:pt x="6376" y="1099"/>
                  </a:cubicBezTo>
                  <a:cubicBezTo>
                    <a:pt x="3351" y="3936"/>
                    <a:pt x="363" y="1928"/>
                    <a:pt x="354" y="1922"/>
                  </a:cubicBezTo>
                  <a:close/>
                </a:path>
              </a:pathLst>
            </a:custGeom>
            <a:grp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anchor="t" anchorCtr="0" compatLnSpc="1"/>
            <a:lstStyle/>
            <a:p>
              <a:endParaRPr lang="zh-CN" altLang="en-US" sz="135"/>
            </a:p>
          </p:txBody>
        </p:sp>
        <p:sp>
          <p:nvSpPr>
            <p:cNvPr id="20" name="Freeform 9"/>
            <p:cNvSpPr/>
            <p:nvPr/>
          </p:nvSpPr>
          <p:spPr bwMode="auto">
            <a:xfrm>
              <a:off x="4921" y="3556"/>
              <a:ext cx="1010" cy="630"/>
            </a:xfrm>
            <a:custGeom>
              <a:avLst/>
              <a:gdLst>
                <a:gd name="T0" fmla="*/ 185 w 5902"/>
                <a:gd name="T1" fmla="*/ 1017 h 3689"/>
                <a:gd name="T2" fmla="*/ 347 w 5902"/>
                <a:gd name="T3" fmla="*/ 185 h 3689"/>
                <a:gd name="T4" fmla="*/ 1179 w 5902"/>
                <a:gd name="T5" fmla="*/ 346 h 3689"/>
                <a:gd name="T6" fmla="*/ 5045 w 5902"/>
                <a:gd name="T7" fmla="*/ 1421 h 3689"/>
                <a:gd name="T8" fmla="*/ 5799 w 5902"/>
                <a:gd name="T9" fmla="*/ 1806 h 3689"/>
                <a:gd name="T10" fmla="*/ 5415 w 5902"/>
                <a:gd name="T11" fmla="*/ 2560 h 3689"/>
                <a:gd name="T12" fmla="*/ 185 w 5902"/>
                <a:gd name="T13" fmla="*/ 1017 h 3689"/>
              </a:gdLst>
              <a:ahLst/>
              <a:cxnLst>
                <a:cxn ang="0">
                  <a:pos x="T0" y="T1"/>
                </a:cxn>
                <a:cxn ang="0">
                  <a:pos x="T2" y="T3"/>
                </a:cxn>
                <a:cxn ang="0">
                  <a:pos x="T4" y="T5"/>
                </a:cxn>
                <a:cxn ang="0">
                  <a:pos x="T6" y="T7"/>
                </a:cxn>
                <a:cxn ang="0">
                  <a:pos x="T8" y="T9"/>
                </a:cxn>
                <a:cxn ang="0">
                  <a:pos x="T10" y="T11"/>
                </a:cxn>
                <a:cxn ang="0">
                  <a:pos x="T12" y="T13"/>
                </a:cxn>
              </a:cxnLst>
              <a:rect l="0" t="0" r="r" b="b"/>
              <a:pathLst>
                <a:path w="5902" h="3689">
                  <a:moveTo>
                    <a:pt x="185" y="1017"/>
                  </a:moveTo>
                  <a:cubicBezTo>
                    <a:pt x="0" y="742"/>
                    <a:pt x="72" y="370"/>
                    <a:pt x="347" y="185"/>
                  </a:cubicBezTo>
                  <a:cubicBezTo>
                    <a:pt x="621" y="0"/>
                    <a:pt x="993" y="72"/>
                    <a:pt x="1179" y="346"/>
                  </a:cubicBezTo>
                  <a:cubicBezTo>
                    <a:pt x="1182" y="352"/>
                    <a:pt x="2446" y="2268"/>
                    <a:pt x="5045" y="1421"/>
                  </a:cubicBezTo>
                  <a:cubicBezTo>
                    <a:pt x="5359" y="1319"/>
                    <a:pt x="5697" y="1491"/>
                    <a:pt x="5799" y="1806"/>
                  </a:cubicBezTo>
                  <a:cubicBezTo>
                    <a:pt x="5902" y="2120"/>
                    <a:pt x="5729" y="2458"/>
                    <a:pt x="5415" y="2560"/>
                  </a:cubicBezTo>
                  <a:cubicBezTo>
                    <a:pt x="1949" y="3689"/>
                    <a:pt x="190" y="1024"/>
                    <a:pt x="185" y="1017"/>
                  </a:cubicBezTo>
                  <a:close/>
                </a:path>
              </a:pathLst>
            </a:custGeom>
            <a:grp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anchor="t" anchorCtr="0" compatLnSpc="1"/>
            <a:lstStyle/>
            <a:p>
              <a:endParaRPr lang="zh-CN" altLang="en-US" sz="135"/>
            </a:p>
          </p:txBody>
        </p:sp>
      </p:grpSp>
      <p:sp>
        <p:nvSpPr>
          <p:cNvPr id="24" name="文本框 23"/>
          <p:cNvSpPr txBox="1"/>
          <p:nvPr/>
        </p:nvSpPr>
        <p:spPr>
          <a:xfrm>
            <a:off x="1522307" y="4847167"/>
            <a:ext cx="2441787" cy="501650"/>
          </a:xfrm>
          <a:prstGeom prst="rect">
            <a:avLst/>
          </a:prstGeom>
          <a:noFill/>
        </p:spPr>
        <p:txBody>
          <a:bodyPr wrap="square" rtlCol="0">
            <a:spAutoFit/>
          </a:bodyPr>
          <a:lstStyle/>
          <a:p>
            <a:pPr lvl="0" algn="l">
              <a:buClrTx/>
              <a:buSzTx/>
              <a:buFontTx/>
            </a:pPr>
            <a:r>
              <a:rPr lang="zh-CN" altLang="en-US" sz="2400" b="1" dirty="0">
                <a:solidFill>
                  <a:srgbClr val="C00000"/>
                </a:solidFill>
                <a:latin typeface="楷体" panose="02010609060101010101" charset="-122"/>
                <a:ea typeface="楷体" panose="02010609060101010101" charset="-122"/>
                <a:cs typeface="Aharoni" panose="02010803020104030203" pitchFamily="2" charset="-79"/>
                <a:sym typeface="+mn-ea"/>
              </a:rPr>
              <a:t>邓小平理论</a:t>
            </a:r>
          </a:p>
        </p:txBody>
      </p:sp>
      <p:sp>
        <p:nvSpPr>
          <p:cNvPr id="26" name="文本框 25"/>
          <p:cNvSpPr txBox="1"/>
          <p:nvPr/>
        </p:nvSpPr>
        <p:spPr>
          <a:xfrm>
            <a:off x="271568" y="872067"/>
            <a:ext cx="675005" cy="5224780"/>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chemeClr val="bg1"/>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vert="eaVert" wrap="square" rtlCol="0">
            <a:spAutoFit/>
            <a:scene3d>
              <a:camera prst="orthographicFront"/>
              <a:lightRig rig="threePt" dir="t"/>
            </a:scene3d>
          </a:bodyPr>
          <a:lstStyle/>
          <a:p>
            <a:r>
              <a:rPr lang="zh-CN" altLang="en-US" sz="3200" b="1">
                <a:ln w="10160">
                  <a:noFill/>
                  <a:prstDash val="solid"/>
                </a:ln>
                <a:solidFill>
                  <a:srgbClr val="C00000"/>
                </a:solidFill>
                <a:effectLst>
                  <a:outerShdw blurRad="38100" dist="22860" dir="5400000" algn="tl" rotWithShape="0">
                    <a:srgbClr val="000000">
                      <a:alpha val="30000"/>
                    </a:srgbClr>
                  </a:outerShdw>
                </a:effectLst>
                <a:latin typeface="华文行楷" panose="02010800040101010101" pitchFamily="2" charset="-122"/>
                <a:ea typeface="华文行楷" panose="02010800040101010101" pitchFamily="2" charset="-122"/>
              </a:rPr>
              <a:t>中国特色社会主义理论体系</a:t>
            </a:r>
          </a:p>
        </p:txBody>
      </p:sp>
      <p:sp>
        <p:nvSpPr>
          <p:cNvPr id="2" name="文本框 1"/>
          <p:cNvSpPr txBox="1"/>
          <p:nvPr/>
        </p:nvSpPr>
        <p:spPr>
          <a:xfrm>
            <a:off x="7310755" y="993775"/>
            <a:ext cx="3353435" cy="829945"/>
          </a:xfrm>
          <a:prstGeom prst="rect">
            <a:avLst/>
          </a:prstGeom>
          <a:noFill/>
        </p:spPr>
        <p:txBody>
          <a:bodyPr wrap="square" rtlCol="0">
            <a:spAutoFit/>
          </a:bodyPr>
          <a:lstStyle/>
          <a:p>
            <a:pPr lvl="0" algn="ctr"/>
            <a:r>
              <a:rPr lang="zh-CN" altLang="en-US" sz="2400" b="1" dirty="0">
                <a:solidFill>
                  <a:srgbClr val="C00000"/>
                </a:solidFill>
                <a:latin typeface="楷体" panose="02010609060101010101" charset="-122"/>
                <a:ea typeface="楷体" panose="02010609060101010101" charset="-122"/>
                <a:cs typeface="Aharoni" panose="02010803020104030203" pitchFamily="2" charset="-79"/>
                <a:sym typeface="+mn-ea"/>
              </a:rPr>
              <a:t>习近平新时代</a:t>
            </a:r>
          </a:p>
          <a:p>
            <a:pPr lvl="0" algn="ctr"/>
            <a:r>
              <a:rPr lang="zh-CN" altLang="en-US" sz="2400" b="1" dirty="0">
                <a:solidFill>
                  <a:srgbClr val="C00000"/>
                </a:solidFill>
                <a:latin typeface="楷体" panose="02010609060101010101" charset="-122"/>
                <a:ea typeface="楷体" panose="02010609060101010101" charset="-122"/>
                <a:cs typeface="Aharoni" panose="02010803020104030203" pitchFamily="2" charset="-79"/>
                <a:sym typeface="+mn-ea"/>
              </a:rPr>
              <a:t>中国特色社会主义思想</a:t>
            </a:r>
          </a:p>
        </p:txBody>
      </p:sp>
      <p:sp>
        <p:nvSpPr>
          <p:cNvPr id="3" name="文本框 2"/>
          <p:cNvSpPr txBox="1"/>
          <p:nvPr/>
        </p:nvSpPr>
        <p:spPr>
          <a:xfrm>
            <a:off x="183727" y="6390640"/>
            <a:ext cx="1239520" cy="460375"/>
          </a:xfrm>
          <a:prstGeom prst="rect">
            <a:avLst/>
          </a:prstGeom>
          <a:noFill/>
        </p:spPr>
        <p:txBody>
          <a:bodyPr wrap="none" rtlCol="0">
            <a:spAutoFit/>
            <a:scene3d>
              <a:camera prst="orthographicFront"/>
              <a:lightRig rig="threePt" dir="t"/>
            </a:scene3d>
          </a:bodyPr>
          <a:lstStyle/>
          <a:p>
            <a:r>
              <a:rPr lang="en-US" altLang="zh-CN" sz="2400" b="1">
                <a:solidFill>
                  <a:schemeClr val="tx1">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1978</a:t>
            </a:r>
            <a:r>
              <a:rPr lang="zh-CN" altLang="en-US" sz="2400" b="1">
                <a:solidFill>
                  <a:schemeClr val="tx1">
                    <a:lumMod val="50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a:t>
            </a:r>
          </a:p>
        </p:txBody>
      </p:sp>
      <p:sp>
        <p:nvSpPr>
          <p:cNvPr id="21" name="文本框 20"/>
          <p:cNvSpPr txBox="1"/>
          <p:nvPr/>
        </p:nvSpPr>
        <p:spPr>
          <a:xfrm>
            <a:off x="10694882" y="1651000"/>
            <a:ext cx="792480" cy="460375"/>
          </a:xfrm>
          <a:prstGeom prst="rect">
            <a:avLst/>
          </a:prstGeom>
          <a:noFill/>
        </p:spPr>
        <p:txBody>
          <a:bodyPr wrap="none" rtlCol="0">
            <a:spAutoFit/>
          </a:bodyPr>
          <a:lstStyle/>
          <a:p>
            <a:r>
              <a:rPr lang="zh-CN" altLang="en-US" sz="2400" b="1">
                <a:solidFill>
                  <a:schemeClr val="tx1">
                    <a:lumMod val="50000"/>
                  </a:schemeClr>
                </a:solidFill>
                <a:latin typeface="微软雅黑" panose="020B0503020204020204" pitchFamily="34" charset="-122"/>
                <a:ea typeface="微软雅黑" panose="020B0503020204020204" pitchFamily="34" charset="-122"/>
              </a:rPr>
              <a:t>至今</a:t>
            </a:r>
          </a:p>
        </p:txBody>
      </p:sp>
      <p:sp>
        <p:nvSpPr>
          <p:cNvPr id="23" name="文本框 22"/>
          <p:cNvSpPr txBox="1"/>
          <p:nvPr/>
        </p:nvSpPr>
        <p:spPr>
          <a:xfrm>
            <a:off x="1869440" y="6120553"/>
            <a:ext cx="8572500" cy="460375"/>
          </a:xfrm>
          <a:prstGeom prst="rect">
            <a:avLst/>
          </a:prstGeom>
          <a:noFill/>
        </p:spPr>
        <p:txBody>
          <a:bodyPr wrap="none" rtlCol="0">
            <a:spAutoFit/>
          </a:bodyPr>
          <a:lstStyle/>
          <a:p>
            <a:pPr lvl="0" algn="l">
              <a:buClrTx/>
              <a:buSzTx/>
              <a:buFontTx/>
            </a:pPr>
            <a:r>
              <a:rPr lang="en-US" altLang="zh-CN" sz="2000" b="1">
                <a:solidFill>
                  <a:schemeClr val="tx1">
                    <a:lumMod val="50000"/>
                  </a:schemeClr>
                </a:solidFill>
                <a:latin typeface="楷体" panose="02010609060101010101" charset="-122"/>
                <a:ea typeface="楷体" panose="02010609060101010101" charset="-122"/>
                <a:cs typeface="楷体" panose="02010609060101010101" charset="-122"/>
                <a:sym typeface="+mn-ea"/>
              </a:rPr>
              <a:t>“阐明了”—在中国建设社会主义，巩固和发展社会主义的基本问题</a:t>
            </a:r>
          </a:p>
        </p:txBody>
      </p:sp>
      <p:sp>
        <p:nvSpPr>
          <p:cNvPr id="25" name="文本框 24"/>
          <p:cNvSpPr txBox="1"/>
          <p:nvPr/>
        </p:nvSpPr>
        <p:spPr>
          <a:xfrm>
            <a:off x="3902287" y="4871932"/>
            <a:ext cx="6564630" cy="706755"/>
          </a:xfrm>
          <a:prstGeom prst="rect">
            <a:avLst/>
          </a:prstGeom>
          <a:noFill/>
        </p:spPr>
        <p:txBody>
          <a:bodyPr wrap="none" rtlCol="0">
            <a:spAutoFit/>
          </a:bodyPr>
          <a:lstStyle/>
          <a:p>
            <a:pPr lvl="0" algn="l">
              <a:buClrTx/>
              <a:buSzTx/>
              <a:buFontTx/>
            </a:pPr>
            <a:r>
              <a:rPr lang="en-US" altLang="zh-CN" sz="2000" b="1">
                <a:solidFill>
                  <a:schemeClr val="tx1">
                    <a:lumMod val="50000"/>
                  </a:schemeClr>
                </a:solidFill>
                <a:latin typeface="楷体" panose="02010609060101010101" charset="-122"/>
                <a:ea typeface="楷体" panose="02010609060101010101" charset="-122"/>
                <a:cs typeface="楷体" panose="02010609060101010101" charset="-122"/>
                <a:sym typeface="+mn-ea"/>
              </a:rPr>
              <a:t>“加深了”—什么是社会主义，怎样建设社会主义和建设</a:t>
            </a:r>
          </a:p>
          <a:p>
            <a:pPr lvl="0" algn="l">
              <a:buClrTx/>
              <a:buSzTx/>
              <a:buFontTx/>
            </a:pPr>
            <a:r>
              <a:rPr lang="en-US" altLang="zh-CN" sz="2000" b="1">
                <a:solidFill>
                  <a:schemeClr val="tx1">
                    <a:lumMod val="50000"/>
                  </a:schemeClr>
                </a:solidFill>
                <a:latin typeface="楷体" panose="02010609060101010101" charset="-122"/>
                <a:ea typeface="楷体" panose="02010609060101010101" charset="-122"/>
                <a:cs typeface="楷体" panose="02010609060101010101" charset="-122"/>
                <a:sym typeface="+mn-ea"/>
              </a:rPr>
              <a:t>            什么样的党、怎样建设党的认识</a:t>
            </a:r>
          </a:p>
        </p:txBody>
      </p:sp>
      <p:sp>
        <p:nvSpPr>
          <p:cNvPr id="28" name="文本框 27"/>
          <p:cNvSpPr txBox="1"/>
          <p:nvPr/>
        </p:nvSpPr>
        <p:spPr>
          <a:xfrm>
            <a:off x="5698067" y="3506047"/>
            <a:ext cx="5289550" cy="1322070"/>
          </a:xfrm>
          <a:prstGeom prst="rect">
            <a:avLst/>
          </a:prstGeom>
          <a:noFill/>
        </p:spPr>
        <p:txBody>
          <a:bodyPr wrap="none" rtlCol="0">
            <a:spAutoFit/>
          </a:bodyPr>
          <a:lstStyle/>
          <a:p>
            <a:pPr lvl="0" algn="l">
              <a:buClrTx/>
              <a:buSzTx/>
              <a:buFontTx/>
            </a:pPr>
            <a:r>
              <a:rPr lang="en-US" altLang="zh-CN" sz="2000" b="1">
                <a:solidFill>
                  <a:schemeClr val="tx1">
                    <a:lumMod val="50000"/>
                  </a:schemeClr>
                </a:solidFill>
                <a:latin typeface="楷体" panose="02010609060101010101" charset="-122"/>
                <a:ea typeface="楷体" panose="02010609060101010101" charset="-122"/>
                <a:cs typeface="楷体" panose="02010609060101010101" charset="-122"/>
                <a:sym typeface="+mn-ea"/>
              </a:rPr>
              <a:t>“深刻认识</a:t>
            </a:r>
          </a:p>
          <a:p>
            <a:pPr lvl="0" algn="l">
              <a:buClrTx/>
              <a:buSzTx/>
              <a:buFontTx/>
            </a:pPr>
            <a:r>
              <a:rPr lang="en-US" altLang="zh-CN" sz="2000" b="1">
                <a:solidFill>
                  <a:schemeClr val="tx1">
                    <a:lumMod val="50000"/>
                  </a:schemeClr>
                </a:solidFill>
                <a:latin typeface="楷体" panose="02010609060101010101" charset="-122"/>
                <a:ea typeface="楷体" panose="02010609060101010101" charset="-122"/>
                <a:cs typeface="楷体" panose="02010609060101010101" charset="-122"/>
                <a:sym typeface="+mn-ea"/>
              </a:rPr>
              <a:t>  和回答了”—新形势下实现什么样的发展，</a:t>
            </a:r>
          </a:p>
          <a:p>
            <a:pPr lvl="0" algn="l">
              <a:buClrTx/>
              <a:buSzTx/>
              <a:buFontTx/>
            </a:pPr>
            <a:r>
              <a:rPr lang="en-US" altLang="zh-CN" sz="2000" b="1">
                <a:solidFill>
                  <a:schemeClr val="tx1">
                    <a:lumMod val="50000"/>
                  </a:schemeClr>
                </a:solidFill>
                <a:latin typeface="楷体" panose="02010609060101010101" charset="-122"/>
                <a:ea typeface="楷体" panose="02010609060101010101" charset="-122"/>
                <a:cs typeface="楷体" panose="02010609060101010101" charset="-122"/>
                <a:sym typeface="+mn-ea"/>
              </a:rPr>
              <a:t>              怎样发展等重大问题</a:t>
            </a:r>
          </a:p>
          <a:p>
            <a:pPr lvl="0" algn="l">
              <a:buClrTx/>
              <a:buSzTx/>
              <a:buFontTx/>
            </a:pPr>
            <a:endParaRPr lang="en-US" altLang="zh-CN" sz="2000" b="1">
              <a:solidFill>
                <a:schemeClr val="tx1">
                  <a:lumMod val="50000"/>
                </a:schemeClr>
              </a:solidFill>
              <a:latin typeface="楷体" panose="02010609060101010101" charset="-122"/>
              <a:ea typeface="楷体" panose="02010609060101010101" charset="-122"/>
              <a:cs typeface="楷体" panose="02010609060101010101" charset="-122"/>
              <a:sym typeface="+mn-ea"/>
            </a:endParaRPr>
          </a:p>
        </p:txBody>
      </p:sp>
      <p:sp>
        <p:nvSpPr>
          <p:cNvPr id="29" name="文本框 28"/>
          <p:cNvSpPr txBox="1"/>
          <p:nvPr/>
        </p:nvSpPr>
        <p:spPr>
          <a:xfrm>
            <a:off x="7795895" y="2332355"/>
            <a:ext cx="4396740" cy="1014730"/>
          </a:xfrm>
          <a:prstGeom prst="rect">
            <a:avLst/>
          </a:prstGeom>
          <a:noFill/>
        </p:spPr>
        <p:txBody>
          <a:bodyPr wrap="square" rtlCol="0">
            <a:spAutoFit/>
          </a:bodyPr>
          <a:lstStyle/>
          <a:p>
            <a:pPr algn="l"/>
            <a:r>
              <a:rPr lang="en-US" altLang="zh-CN" sz="2000" b="1">
                <a:solidFill>
                  <a:schemeClr val="tx1">
                    <a:lumMod val="50000"/>
                  </a:schemeClr>
                </a:solidFill>
                <a:latin typeface="楷体" panose="02010609060101010101" charset="-122"/>
                <a:ea typeface="楷体" panose="02010609060101010101" charset="-122"/>
                <a:cs typeface="楷体" panose="02010609060101010101" charset="-122"/>
              </a:rPr>
              <a:t>“</a:t>
            </a:r>
            <a:r>
              <a:rPr lang="zh-CN" altLang="en-US" sz="2000" b="1">
                <a:solidFill>
                  <a:schemeClr val="tx1">
                    <a:lumMod val="50000"/>
                  </a:schemeClr>
                </a:solidFill>
                <a:latin typeface="楷体" panose="02010609060101010101" charset="-122"/>
                <a:ea typeface="楷体" panose="02010609060101010101" charset="-122"/>
                <a:cs typeface="楷体" panose="02010609060101010101" charset="-122"/>
              </a:rPr>
              <a:t>理论和实践</a:t>
            </a:r>
            <a:r>
              <a:rPr lang="en-US" altLang="zh-CN" sz="2000" b="1">
                <a:solidFill>
                  <a:schemeClr val="tx1">
                    <a:lumMod val="50000"/>
                  </a:schemeClr>
                </a:solidFill>
                <a:latin typeface="楷体" panose="02010609060101010101" charset="-122"/>
                <a:ea typeface="楷体" panose="02010609060101010101" charset="-122"/>
                <a:cs typeface="楷体" panose="02010609060101010101" charset="-122"/>
              </a:rPr>
              <a:t>”—</a:t>
            </a:r>
            <a:r>
              <a:rPr lang="zh-CN" altLang="en-US" sz="2000" b="1">
                <a:solidFill>
                  <a:schemeClr val="tx1">
                    <a:lumMod val="50000"/>
                  </a:schemeClr>
                </a:solidFill>
                <a:latin typeface="楷体" panose="02010609060101010101" charset="-122"/>
                <a:ea typeface="楷体" panose="02010609060101010101" charset="-122"/>
                <a:cs typeface="楷体" panose="02010609060101010101" charset="-122"/>
              </a:rPr>
              <a:t>新时代坚持和发展什么样的中国特设社会主义，怎样坚持和发展</a:t>
            </a:r>
            <a:r>
              <a:rPr lang="zh-CN" altLang="en-US" sz="2000" b="1">
                <a:solidFill>
                  <a:schemeClr val="tx1">
                    <a:lumMod val="50000"/>
                  </a:schemeClr>
                </a:solidFill>
                <a:latin typeface="楷体" panose="02010609060101010101" charset="-122"/>
                <a:ea typeface="楷体" panose="02010609060101010101" charset="-122"/>
                <a:cs typeface="楷体" panose="02010609060101010101" charset="-122"/>
                <a:sym typeface="+mn-ea"/>
              </a:rPr>
              <a:t>中国特设社会主义</a:t>
            </a:r>
          </a:p>
        </p:txBody>
      </p:sp>
      <p:sp>
        <p:nvSpPr>
          <p:cNvPr id="30" name="文本框 29"/>
          <p:cNvSpPr txBox="1"/>
          <p:nvPr/>
        </p:nvSpPr>
        <p:spPr>
          <a:xfrm>
            <a:off x="1490980" y="4320540"/>
            <a:ext cx="1097280" cy="460375"/>
          </a:xfrm>
          <a:prstGeom prst="rect">
            <a:avLst/>
          </a:prstGeom>
          <a:noFill/>
        </p:spPr>
        <p:txBody>
          <a:bodyPr wrap="none" rtlCol="0">
            <a:spAutoFit/>
          </a:bodyPr>
          <a:lstStyle/>
          <a:p>
            <a:pPr lvl="0" algn="l"/>
            <a:r>
              <a:rPr lang="en-US" altLang="zh-CN" sz="2400">
                <a:solidFill>
                  <a:schemeClr val="tx1">
                    <a:lumMod val="50000"/>
                  </a:schemeClr>
                </a:solidFill>
                <a:latin typeface="楷体" panose="02010609060101010101" charset="-122"/>
                <a:ea typeface="楷体" panose="02010609060101010101" charset="-122"/>
                <a:cs typeface="楷体" panose="02010609060101010101" charset="-122"/>
                <a:sym typeface="+mn-ea"/>
              </a:rPr>
              <a:t>1997年</a:t>
            </a:r>
          </a:p>
        </p:txBody>
      </p:sp>
      <p:sp>
        <p:nvSpPr>
          <p:cNvPr id="31" name="文本框 30"/>
          <p:cNvSpPr txBox="1"/>
          <p:nvPr/>
        </p:nvSpPr>
        <p:spPr>
          <a:xfrm>
            <a:off x="6102773" y="1253913"/>
            <a:ext cx="1201420" cy="460375"/>
          </a:xfrm>
          <a:prstGeom prst="rect">
            <a:avLst/>
          </a:prstGeom>
          <a:noFill/>
        </p:spPr>
        <p:txBody>
          <a:bodyPr wrap="none" rtlCol="0">
            <a:spAutoFit/>
          </a:bodyPr>
          <a:lstStyle/>
          <a:p>
            <a:pPr lvl="0" algn="l">
              <a:buClrTx/>
              <a:buSzTx/>
              <a:buFontTx/>
            </a:pPr>
            <a:r>
              <a:rPr lang="en-US" altLang="zh-CN" sz="2400">
                <a:solidFill>
                  <a:schemeClr val="tx1">
                    <a:lumMod val="50000"/>
                  </a:schemeClr>
                </a:solidFill>
                <a:latin typeface="楷体" panose="02010609060101010101" charset="-122"/>
                <a:ea typeface="楷体" panose="02010609060101010101" charset="-122"/>
                <a:cs typeface="楷体" panose="02010609060101010101" charset="-122"/>
                <a:sym typeface="+mn-ea"/>
              </a:rPr>
              <a:t>2017年</a:t>
            </a:r>
          </a:p>
        </p:txBody>
      </p:sp>
      <p:sp>
        <p:nvSpPr>
          <p:cNvPr id="32" name="文本框 31"/>
          <p:cNvSpPr txBox="1"/>
          <p:nvPr/>
        </p:nvSpPr>
        <p:spPr>
          <a:xfrm>
            <a:off x="4716992" y="2003213"/>
            <a:ext cx="1201420" cy="460375"/>
          </a:xfrm>
          <a:prstGeom prst="rect">
            <a:avLst/>
          </a:prstGeom>
          <a:noFill/>
        </p:spPr>
        <p:txBody>
          <a:bodyPr wrap="none" rtlCol="0">
            <a:spAutoFit/>
          </a:bodyPr>
          <a:lstStyle/>
          <a:p>
            <a:pPr lvl="0" algn="l">
              <a:buClrTx/>
              <a:buSzTx/>
              <a:buFontTx/>
            </a:pPr>
            <a:r>
              <a:rPr lang="en-US" altLang="zh-CN" sz="2400">
                <a:solidFill>
                  <a:schemeClr val="tx1">
                    <a:lumMod val="50000"/>
                  </a:schemeClr>
                </a:solidFill>
                <a:latin typeface="楷体" panose="02010609060101010101" charset="-122"/>
                <a:ea typeface="楷体" panose="02010609060101010101" charset="-122"/>
                <a:cs typeface="楷体" panose="02010609060101010101" charset="-122"/>
                <a:sym typeface="+mn-ea"/>
              </a:rPr>
              <a:t>2007年</a:t>
            </a:r>
          </a:p>
        </p:txBody>
      </p:sp>
      <p:sp>
        <p:nvSpPr>
          <p:cNvPr id="33" name="文本框 32"/>
          <p:cNvSpPr txBox="1"/>
          <p:nvPr/>
        </p:nvSpPr>
        <p:spPr>
          <a:xfrm>
            <a:off x="3035512" y="2973282"/>
            <a:ext cx="1201420" cy="460375"/>
          </a:xfrm>
          <a:prstGeom prst="rect">
            <a:avLst/>
          </a:prstGeom>
          <a:noFill/>
        </p:spPr>
        <p:txBody>
          <a:bodyPr wrap="none" rtlCol="0">
            <a:spAutoFit/>
          </a:bodyPr>
          <a:lstStyle/>
          <a:p>
            <a:pPr lvl="0" algn="l">
              <a:buClrTx/>
              <a:buSzTx/>
              <a:buFontTx/>
            </a:pPr>
            <a:r>
              <a:rPr lang="en-US" altLang="zh-CN" sz="2400">
                <a:solidFill>
                  <a:schemeClr val="tx1">
                    <a:lumMod val="50000"/>
                  </a:schemeClr>
                </a:solidFill>
                <a:latin typeface="楷体" panose="02010609060101010101" charset="-122"/>
                <a:ea typeface="楷体" panose="02010609060101010101" charset="-122"/>
                <a:cs typeface="楷体" panose="02010609060101010101" charset="-122"/>
                <a:sym typeface="+mn-ea"/>
              </a:rPr>
              <a:t>2002年</a:t>
            </a:r>
          </a:p>
        </p:txBody>
      </p:sp>
      <p:sp>
        <p:nvSpPr>
          <p:cNvPr id="8" name="L-Shape 60"/>
          <p:cNvSpPr/>
          <p:nvPr/>
        </p:nvSpPr>
        <p:spPr bwMode="auto">
          <a:xfrm rot="16200000" flipH="1" flipV="1">
            <a:off x="5963497" y="2697057"/>
            <a:ext cx="1390651" cy="2216151"/>
          </a:xfrm>
          <a:prstGeom prst="corner">
            <a:avLst>
              <a:gd name="adj1" fmla="val 16120"/>
              <a:gd name="adj2" fmla="val 16110"/>
            </a:avLst>
          </a:prstGeom>
          <a:solidFill>
            <a:srgbClr val="00B0F0"/>
          </a:solidFill>
          <a:ln>
            <a:noFill/>
          </a:ln>
          <a:effectLst>
            <a:outerShdw blurRad="203200" dist="152400" dir="2700000" algn="tl" rotWithShape="0">
              <a:prstClr val="black">
                <a:alpha val="60000"/>
              </a:prstClr>
            </a:outerShdw>
          </a:effectLst>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0" name="L-Shape 62"/>
          <p:cNvSpPr/>
          <p:nvPr/>
        </p:nvSpPr>
        <p:spPr bwMode="auto">
          <a:xfrm rot="5400000">
            <a:off x="1983740" y="4990253"/>
            <a:ext cx="1472353" cy="2310553"/>
          </a:xfrm>
          <a:prstGeom prst="corner">
            <a:avLst>
              <a:gd name="adj1" fmla="val 16120"/>
              <a:gd name="adj2" fmla="val 16110"/>
            </a:avLst>
          </a:prstGeom>
          <a:solidFill>
            <a:schemeClr val="accent1"/>
          </a:solidFill>
          <a:ln>
            <a:noFill/>
          </a:ln>
          <a:effectLst>
            <a:outerShdw blurRad="203200" dist="152400" dir="2700000" algn="tl" rotWithShape="0">
              <a:prstClr val="black">
                <a:alpha val="60000"/>
              </a:prstClr>
            </a:outerShdw>
          </a:effectLst>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2" name="L-Shape 68"/>
          <p:cNvSpPr/>
          <p:nvPr/>
        </p:nvSpPr>
        <p:spPr bwMode="auto">
          <a:xfrm rot="16200000" flipH="1" flipV="1">
            <a:off x="4006004" y="3914987"/>
            <a:ext cx="1390651" cy="2116455"/>
          </a:xfrm>
          <a:prstGeom prst="corner">
            <a:avLst>
              <a:gd name="adj1" fmla="val 16120"/>
              <a:gd name="adj2" fmla="val 16110"/>
            </a:avLst>
          </a:prstGeom>
          <a:solidFill>
            <a:schemeClr val="accent2"/>
          </a:solidFill>
          <a:ln>
            <a:noFill/>
          </a:ln>
          <a:effectLst>
            <a:outerShdw blurRad="203200" dist="152400" dir="2700000" algn="tl" rotWithShape="0">
              <a:prstClr val="black">
                <a:alpha val="60000"/>
              </a:prstClr>
            </a:outerShdw>
          </a:effectLst>
        </p:spPr>
        <p:style>
          <a:lnRef idx="2">
            <a:scrgbClr r="0" g="0" b="0"/>
          </a:lnRef>
          <a:fillRef idx="1">
            <a:scrgbClr r="0" g="0" b="0"/>
          </a:fillRef>
          <a:effectRef idx="0">
            <a:schemeClr val="accent2">
              <a:hueOff val="0"/>
              <a:satOff val="0"/>
              <a:lumOff val="0"/>
              <a:alphaOff val="0"/>
            </a:schemeClr>
          </a:effectRef>
          <a:fontRef idx="minor">
            <a:schemeClr val="lt1"/>
          </a:fontRef>
        </p:style>
      </p:sp>
      <p:cxnSp>
        <p:nvCxnSpPr>
          <p:cNvPr id="5" name="直接连接符 4"/>
          <p:cNvCxnSpPr/>
          <p:nvPr/>
        </p:nvCxnSpPr>
        <p:spPr>
          <a:xfrm flipH="1" flipV="1">
            <a:off x="8068310" y="568325"/>
            <a:ext cx="3171190" cy="317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0" y="553085"/>
            <a:ext cx="4056380" cy="1206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538220" y="265430"/>
            <a:ext cx="4960620" cy="53149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3200" b="1">
                <a:solidFill>
                  <a:srgbClr val="C00000"/>
                </a:solidFill>
                <a:latin typeface="华文行楷" panose="02010800040101010101" pitchFamily="2" charset="-122"/>
                <a:ea typeface="华文行楷" panose="02010800040101010101" pitchFamily="2" charset="-122"/>
                <a:sym typeface="+mn-ea"/>
              </a:rPr>
              <a:t>中国特色社会主义</a:t>
            </a:r>
          </a:p>
          <a:p>
            <a:pPr algn="ctr" defTabSz="1217930"/>
            <a:r>
              <a:rPr lang="zh-CN" altLang="en-US" sz="3200" b="1">
                <a:solidFill>
                  <a:srgbClr val="C00000"/>
                </a:solidFill>
                <a:latin typeface="华文行楷" panose="02010800040101010101" pitchFamily="2" charset="-122"/>
                <a:ea typeface="华文行楷" panose="02010800040101010101" pitchFamily="2" charset="-122"/>
                <a:sym typeface="+mn-ea"/>
              </a:rPr>
              <a:t>理论体系形成与发展</a:t>
            </a:r>
            <a:endParaRPr lang="zh-CN" altLang="en-US" sz="3200" b="1" kern="0" dirty="0">
              <a:solidFill>
                <a:srgbClr val="D60000"/>
              </a:solidFill>
              <a:latin typeface="华文行楷" panose="02010800040101010101" pitchFamily="2" charset="-122"/>
              <a:ea typeface="华文行楷" panose="02010800040101010101" pitchFamily="2" charset="-122"/>
            </a:endParaRPr>
          </a:p>
        </p:txBody>
      </p:sp>
      <p:pic>
        <p:nvPicPr>
          <p:cNvPr id="13" name="图片 12" descr="图片包含 宗教场所, 建筑物, 喇嘛庙, 庙宇&#10;&#10;已生成极高可信度的说明"/>
          <p:cNvPicPr>
            <a:picLocks noChangeAspect="1"/>
          </p:cNvPicPr>
          <p:nvPr/>
        </p:nvPicPr>
        <p:blipFill rotWithShape="1">
          <a:blip r:embed="rId3" cstate="screen">
            <a:extLst>
              <a:ext uri="{28A0092B-C50C-407E-A947-70E740481C1C}">
                <a14:useLocalDpi xmlns:a14="http://schemas.microsoft.com/office/drawing/2010/main" val="0"/>
              </a:ext>
            </a:extLst>
          </a:blip>
          <a:srcRect b="14045"/>
          <a:stretch>
            <a:fillRect/>
          </a:stretch>
        </p:blipFill>
        <p:spPr>
          <a:xfrm>
            <a:off x="9824720" y="5578475"/>
            <a:ext cx="2367280" cy="1264285"/>
          </a:xfrm>
          <a:prstGeom prst="rect">
            <a:avLst/>
          </a:prstGeom>
        </p:spPr>
      </p:pic>
      <p:pic>
        <p:nvPicPr>
          <p:cNvPr id="14" name="图片 13"/>
          <p:cNvPicPr>
            <a:picLocks noChangeAspect="1"/>
          </p:cNvPicPr>
          <p:nvPr userDrawn="1">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flipH="1">
            <a:off x="10500360" y="-20955"/>
            <a:ext cx="1762125" cy="1448435"/>
          </a:xfrm>
          <a:prstGeom prst="rect">
            <a:avLst/>
          </a:prstGeom>
        </p:spPr>
      </p:pic>
      <p:sp>
        <p:nvSpPr>
          <p:cNvPr id="27" name="文本框 26"/>
          <p:cNvSpPr txBox="1"/>
          <p:nvPr/>
        </p:nvSpPr>
        <p:spPr>
          <a:xfrm>
            <a:off x="591820" y="166370"/>
            <a:ext cx="1854200" cy="829945"/>
          </a:xfrm>
          <a:prstGeom prst="rect">
            <a:avLst/>
          </a:prstGeom>
          <a:noFill/>
        </p:spPr>
        <p:txBody>
          <a:bodyPr wrap="none" rtlCol="0">
            <a:spAutoFit/>
          </a:bodyPr>
          <a:lstStyle/>
          <a:p>
            <a:r>
              <a:rPr lang="zh-CN" altLang="en-US" sz="2400" b="1">
                <a:solidFill>
                  <a:srgbClr val="C00000"/>
                </a:solidFill>
                <a:latin typeface="华文新魏" panose="02010800040101010101" charset="-122"/>
                <a:ea typeface="华文新魏" panose="02010800040101010101" charset="-122"/>
              </a:rPr>
              <a:t>核心素养</a:t>
            </a:r>
          </a:p>
          <a:p>
            <a:r>
              <a:rPr lang="zh-CN" altLang="en-US" sz="2400" b="1">
                <a:solidFill>
                  <a:srgbClr val="C00000"/>
                </a:solidFill>
                <a:latin typeface="华文新魏" panose="02010800040101010101" charset="-122"/>
                <a:ea typeface="华文新魏" panose="02010800040101010101" charset="-122"/>
              </a:rPr>
              <a:t>      制度自信</a:t>
            </a:r>
          </a:p>
        </p:txBody>
      </p:sp>
    </p:spTree>
    <p:extLst>
      <p:ext uri="{BB962C8B-B14F-4D97-AF65-F5344CB8AC3E}">
        <p14:creationId xmlns:p14="http://schemas.microsoft.com/office/powerpoint/2010/main" val="207103281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2" presetClass="entr" presetSubtype="4"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ppt_x"/>
                                          </p:val>
                                        </p:tav>
                                        <p:tav tm="100000">
                                          <p:val>
                                            <p:strVal val="#ppt_x"/>
                                          </p:val>
                                        </p:tav>
                                      </p:tavLst>
                                    </p:anim>
                                    <p:anim calcmode="lin" valueType="num">
                                      <p:cBhvr additive="base">
                                        <p:cTn id="57" dur="500" fill="hold"/>
                                        <p:tgtEl>
                                          <p:spTgt spid="9"/>
                                        </p:tgtEl>
                                        <p:attrNameLst>
                                          <p:attrName>ppt_y</p:attrName>
                                        </p:attrNameLst>
                                      </p:cBhvr>
                                      <p:tavLst>
                                        <p:tav tm="0">
                                          <p:val>
                                            <p:strVal val="1+#ppt_h/2"/>
                                          </p:val>
                                        </p:tav>
                                        <p:tav tm="100000">
                                          <p:val>
                                            <p:strVal val="#ppt_y"/>
                                          </p:val>
                                        </p:tav>
                                      </p:tavLst>
                                    </p:anim>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par>
                          <p:cTn id="63" fill="hold">
                            <p:stCondLst>
                              <p:cond delay="1000"/>
                            </p:stCondLst>
                            <p:childTnLst>
                              <p:par>
                                <p:cTn id="64" presetID="2" presetClass="entr" presetSubtype="4"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500" fill="hold"/>
                                        <p:tgtEl>
                                          <p:spTgt spid="33"/>
                                        </p:tgtEl>
                                        <p:attrNameLst>
                                          <p:attrName>ppt_x</p:attrName>
                                        </p:attrNameLst>
                                      </p:cBhvr>
                                      <p:tavLst>
                                        <p:tav tm="0">
                                          <p:val>
                                            <p:strVal val="#ppt_x"/>
                                          </p:val>
                                        </p:tav>
                                        <p:tav tm="100000">
                                          <p:val>
                                            <p:strVal val="#ppt_x"/>
                                          </p:val>
                                        </p:tav>
                                      </p:tavLst>
                                    </p:anim>
                                    <p:anim calcmode="lin" valueType="num">
                                      <p:cBhvr additive="base">
                                        <p:cTn id="6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2" presetClass="entr" presetSubtype="4"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ppt_x"/>
                                          </p:val>
                                        </p:tav>
                                        <p:tav tm="100000">
                                          <p:val>
                                            <p:strVal val="#ppt_x"/>
                                          </p:val>
                                        </p:tav>
                                      </p:tavLst>
                                    </p:anim>
                                    <p:anim calcmode="lin" valueType="num">
                                      <p:cBhvr additive="base">
                                        <p:cTn id="78" dur="500" fill="hold"/>
                                        <p:tgtEl>
                                          <p:spTgt spid="28"/>
                                        </p:tgtEl>
                                        <p:attrNameLst>
                                          <p:attrName>ppt_y</p:attrName>
                                        </p:attrNameLst>
                                      </p:cBhvr>
                                      <p:tavLst>
                                        <p:tav tm="0">
                                          <p:val>
                                            <p:strVal val="1+#ppt_h/2"/>
                                          </p:val>
                                        </p:tav>
                                        <p:tav tm="100000">
                                          <p:val>
                                            <p:strVal val="#ppt_y"/>
                                          </p:val>
                                        </p:tav>
                                      </p:tavLst>
                                    </p:anim>
                                  </p:childTnLst>
                                </p:cTn>
                              </p:par>
                            </p:childTnLst>
                          </p:cTn>
                        </p:par>
                        <p:par>
                          <p:cTn id="79" fill="hold">
                            <p:stCondLst>
                              <p:cond delay="1000"/>
                            </p:stCondLst>
                            <p:childTnLst>
                              <p:par>
                                <p:cTn id="80" presetID="2" presetClass="entr" presetSubtype="4"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500" fill="hold"/>
                                        <p:tgtEl>
                                          <p:spTgt spid="32"/>
                                        </p:tgtEl>
                                        <p:attrNameLst>
                                          <p:attrName>ppt_x</p:attrName>
                                        </p:attrNameLst>
                                      </p:cBhvr>
                                      <p:tavLst>
                                        <p:tav tm="0">
                                          <p:val>
                                            <p:strVal val="#ppt_x"/>
                                          </p:val>
                                        </p:tav>
                                        <p:tav tm="100000">
                                          <p:val>
                                            <p:strVal val="#ppt_x"/>
                                          </p:val>
                                        </p:tav>
                                      </p:tavLst>
                                    </p:anim>
                                    <p:anim calcmode="lin" valueType="num">
                                      <p:cBhvr additive="base">
                                        <p:cTn id="8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additive="base">
                                        <p:cTn id="88" dur="500" fill="hold"/>
                                        <p:tgtEl>
                                          <p:spTgt spid="2"/>
                                        </p:tgtEl>
                                        <p:attrNameLst>
                                          <p:attrName>ppt_x</p:attrName>
                                        </p:attrNameLst>
                                      </p:cBhvr>
                                      <p:tavLst>
                                        <p:tav tm="0">
                                          <p:val>
                                            <p:strVal val="#ppt_x"/>
                                          </p:val>
                                        </p:tav>
                                        <p:tav tm="100000">
                                          <p:val>
                                            <p:strVal val="#ppt_x"/>
                                          </p:val>
                                        </p:tav>
                                      </p:tavLst>
                                    </p:anim>
                                    <p:anim calcmode="lin" valueType="num">
                                      <p:cBhvr additive="base">
                                        <p:cTn id="89" dur="500" fill="hold"/>
                                        <p:tgtEl>
                                          <p:spTgt spid="2"/>
                                        </p:tgtEl>
                                        <p:attrNameLst>
                                          <p:attrName>ppt_y</p:attrName>
                                        </p:attrNameLst>
                                      </p:cBhvr>
                                      <p:tavLst>
                                        <p:tav tm="0">
                                          <p:val>
                                            <p:strVal val="1+#ppt_h/2"/>
                                          </p:val>
                                        </p:tav>
                                        <p:tav tm="100000">
                                          <p:val>
                                            <p:strVal val="#ppt_y"/>
                                          </p:val>
                                        </p:tav>
                                      </p:tavLst>
                                    </p:anim>
                                  </p:childTnLst>
                                </p:cTn>
                              </p:par>
                            </p:childTnLst>
                          </p:cTn>
                        </p:par>
                        <p:par>
                          <p:cTn id="90" fill="hold">
                            <p:stCondLst>
                              <p:cond delay="500"/>
                            </p:stCondLst>
                            <p:childTnLst>
                              <p:par>
                                <p:cTn id="91" presetID="2" presetClass="entr" presetSubtype="4"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500" fill="hold"/>
                                        <p:tgtEl>
                                          <p:spTgt spid="29"/>
                                        </p:tgtEl>
                                        <p:attrNameLst>
                                          <p:attrName>ppt_x</p:attrName>
                                        </p:attrNameLst>
                                      </p:cBhvr>
                                      <p:tavLst>
                                        <p:tav tm="0">
                                          <p:val>
                                            <p:strVal val="#ppt_x"/>
                                          </p:val>
                                        </p:tav>
                                        <p:tav tm="100000">
                                          <p:val>
                                            <p:strVal val="#ppt_x"/>
                                          </p:val>
                                        </p:tav>
                                      </p:tavLst>
                                    </p:anim>
                                    <p:anim calcmode="lin" valueType="num">
                                      <p:cBhvr additive="base">
                                        <p:cTn id="94" dur="500" fill="hold"/>
                                        <p:tgtEl>
                                          <p:spTgt spid="29"/>
                                        </p:tgtEl>
                                        <p:attrNameLst>
                                          <p:attrName>ppt_y</p:attrName>
                                        </p:attrNameLst>
                                      </p:cBhvr>
                                      <p:tavLst>
                                        <p:tav tm="0">
                                          <p:val>
                                            <p:strVal val="1+#ppt_h/2"/>
                                          </p:val>
                                        </p:tav>
                                        <p:tav tm="100000">
                                          <p:val>
                                            <p:strVal val="#ppt_y"/>
                                          </p:val>
                                        </p:tav>
                                      </p:tavLst>
                                    </p:anim>
                                  </p:childTnLst>
                                </p:cTn>
                              </p:par>
                            </p:childTnLst>
                          </p:cTn>
                        </p:par>
                        <p:par>
                          <p:cTn id="95" fill="hold">
                            <p:stCondLst>
                              <p:cond delay="1000"/>
                            </p:stCondLst>
                            <p:childTnLst>
                              <p:par>
                                <p:cTn id="96" presetID="2" presetClass="entr" presetSubtype="4" fill="hold" grpId="0" nodeType="after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additive="base">
                                        <p:cTn id="98" dur="500" fill="hold"/>
                                        <p:tgtEl>
                                          <p:spTgt spid="31"/>
                                        </p:tgtEl>
                                        <p:attrNameLst>
                                          <p:attrName>ppt_x</p:attrName>
                                        </p:attrNameLst>
                                      </p:cBhvr>
                                      <p:tavLst>
                                        <p:tav tm="0">
                                          <p:val>
                                            <p:strVal val="#ppt_x"/>
                                          </p:val>
                                        </p:tav>
                                        <p:tav tm="100000">
                                          <p:val>
                                            <p:strVal val="#ppt_x"/>
                                          </p:val>
                                        </p:tav>
                                      </p:tavLst>
                                    </p:anim>
                                    <p:anim calcmode="lin" valueType="num">
                                      <p:cBhvr additive="base">
                                        <p:cTn id="99" dur="500" fill="hold"/>
                                        <p:tgtEl>
                                          <p:spTgt spid="31"/>
                                        </p:tgtEl>
                                        <p:attrNameLst>
                                          <p:attrName>ppt_y</p:attrName>
                                        </p:attrNameLst>
                                      </p:cBhvr>
                                      <p:tavLst>
                                        <p:tav tm="0">
                                          <p:val>
                                            <p:strVal val="1+#ppt_h/2"/>
                                          </p:val>
                                        </p:tav>
                                        <p:tav tm="100000">
                                          <p:val>
                                            <p:strVal val="#ppt_y"/>
                                          </p:val>
                                        </p:tav>
                                      </p:tavLst>
                                    </p:anim>
                                  </p:childTnLst>
                                </p:cTn>
                              </p:par>
                            </p:childTnLst>
                          </p:cTn>
                        </p:par>
                        <p:par>
                          <p:cTn id="100" fill="hold">
                            <p:stCondLst>
                              <p:cond delay="1500"/>
                            </p:stCondLst>
                            <p:childTnLst>
                              <p:par>
                                <p:cTn id="101" presetID="2" presetClass="entr" presetSubtype="4" fill="hold" nodeType="afterEffect">
                                  <p:stCondLst>
                                    <p:cond delay="0"/>
                                  </p:stCondLst>
                                  <p:childTnLst>
                                    <p:set>
                                      <p:cBhvr>
                                        <p:cTn id="102" dur="2000" fill="hold">
                                          <p:stCondLst>
                                            <p:cond delay="0"/>
                                          </p:stCondLst>
                                        </p:cTn>
                                        <p:tgtEl>
                                          <p:spTgt spid="22"/>
                                        </p:tgtEl>
                                        <p:attrNameLst>
                                          <p:attrName>style.visibility</p:attrName>
                                        </p:attrNameLst>
                                      </p:cBhvr>
                                      <p:to>
                                        <p:strVal val="visible"/>
                                      </p:to>
                                    </p:set>
                                    <p:anim calcmode="lin" valueType="num">
                                      <p:cBhvr additive="base">
                                        <p:cTn id="103" dur="2000" fill="hold"/>
                                        <p:tgtEl>
                                          <p:spTgt spid="22"/>
                                        </p:tgtEl>
                                        <p:attrNameLst>
                                          <p:attrName>ppt_x</p:attrName>
                                        </p:attrNameLst>
                                      </p:cBhvr>
                                      <p:tavLst>
                                        <p:tav tm="0">
                                          <p:val>
                                            <p:strVal val="#ppt_x"/>
                                          </p:val>
                                        </p:tav>
                                        <p:tav tm="100000">
                                          <p:val>
                                            <p:strVal val="#ppt_x"/>
                                          </p:val>
                                        </p:tav>
                                      </p:tavLst>
                                    </p:anim>
                                    <p:anim calcmode="lin" valueType="num">
                                      <p:cBhvr additive="base">
                                        <p:cTn id="104" dur="2000" fill="hold"/>
                                        <p:tgtEl>
                                          <p:spTgt spid="22"/>
                                        </p:tgtEl>
                                        <p:attrNameLst>
                                          <p:attrName>ppt_y</p:attrName>
                                        </p:attrNameLst>
                                      </p:cBhvr>
                                      <p:tavLst>
                                        <p:tav tm="0">
                                          <p:val>
                                            <p:strVal val="1+#ppt_h/2"/>
                                          </p:val>
                                        </p:tav>
                                        <p:tav tm="100000">
                                          <p:val>
                                            <p:strVal val="#ppt_y"/>
                                          </p:val>
                                        </p:tav>
                                      </p:tavLst>
                                    </p:anim>
                                  </p:childTnLst>
                                </p:cTn>
                              </p:par>
                              <p:par>
                                <p:cTn id="105" presetID="0" presetClass="path" presetSubtype="0" accel="50000" decel="50000" fill="hold" nodeType="withEffect">
                                  <p:stCondLst>
                                    <p:cond delay="0"/>
                                  </p:stCondLst>
                                  <p:childTnLst>
                                    <p:animMotion origin="layout" path="M 0.008385 -0.029537 L 0.223281 -0.254352 " pathEditMode="relative" rAng="0" ptsTypes="">
                                      <p:cBhvr>
                                        <p:cTn id="106" dur="2000" fill="hold"/>
                                        <p:tgtEl>
                                          <p:spTgt spid="22"/>
                                        </p:tgtEl>
                                        <p:attrNameLst>
                                          <p:attrName>ppt_x</p:attrName>
                                          <p:attrName>ppt_y</p:attrName>
                                        </p:attrNameLst>
                                      </p:cBhvr>
                                      <p:rCtr x="10100" y="-13700"/>
                                    </p:animMotion>
                                  </p:childTnLst>
                                </p:cTn>
                              </p:par>
                            </p:childTnLst>
                          </p:cTn>
                        </p:par>
                        <p:par>
                          <p:cTn id="107" fill="hold">
                            <p:stCondLst>
                              <p:cond delay="3500"/>
                            </p:stCondLst>
                            <p:childTnLst>
                              <p:par>
                                <p:cTn id="108" presetID="22" presetClass="entr" presetSubtype="8" fill="hold" nodeType="afterEffect">
                                  <p:stCondLst>
                                    <p:cond delay="0"/>
                                  </p:stCondLst>
                                  <p:childTnLst>
                                    <p:set>
                                      <p:cBhvr>
                                        <p:cTn id="109" dur="500" fill="hold">
                                          <p:stCondLst>
                                            <p:cond delay="0"/>
                                          </p:stCondLst>
                                        </p:cTn>
                                        <p:tgtEl>
                                          <p:spTgt spid="6"/>
                                        </p:tgtEl>
                                        <p:attrNameLst>
                                          <p:attrName>style.visibility</p:attrName>
                                        </p:attrNameLst>
                                      </p:cBhvr>
                                      <p:to>
                                        <p:strVal val="visible"/>
                                      </p:to>
                                    </p:set>
                                    <p:animEffect transition="in" filter="wipe(left)">
                                      <p:cBhvr>
                                        <p:cTn id="110" dur="500"/>
                                        <p:tgtEl>
                                          <p:spTgt spid="6"/>
                                        </p:tgtEl>
                                      </p:cBhvr>
                                    </p:animEffect>
                                  </p:childTnLst>
                                </p:cTn>
                              </p:par>
                              <p:par>
                                <p:cTn id="111" presetID="22" presetClass="entr" presetSubtype="2" fill="hold" nodeType="withEffect">
                                  <p:stCondLst>
                                    <p:cond delay="0"/>
                                  </p:stCondLst>
                                  <p:childTnLst>
                                    <p:set>
                                      <p:cBhvr>
                                        <p:cTn id="112" dur="500" fill="hold">
                                          <p:stCondLst>
                                            <p:cond delay="0"/>
                                          </p:stCondLst>
                                        </p:cTn>
                                        <p:tgtEl>
                                          <p:spTgt spid="5"/>
                                        </p:tgtEl>
                                        <p:attrNameLst>
                                          <p:attrName>style.visibility</p:attrName>
                                        </p:attrNameLst>
                                      </p:cBhvr>
                                      <p:to>
                                        <p:strVal val="visible"/>
                                      </p:to>
                                    </p:set>
                                    <p:animEffect transition="in" filter="wipe(right)">
                                      <p:cBhvr>
                                        <p:cTn id="113" dur="500"/>
                                        <p:tgtEl>
                                          <p:spTgt spid="5"/>
                                        </p:tgtEl>
                                      </p:cBhvr>
                                    </p:animEffect>
                                  </p:childTnLst>
                                </p:cTn>
                              </p:par>
                              <p:par>
                                <p:cTn id="114" presetID="2" presetClass="entr" presetSubtype="4" fill="hold" grpId="0" nodeType="withEffect">
                                  <p:stCondLst>
                                    <p:cond delay="0"/>
                                  </p:stCondLst>
                                  <p:childTnLst>
                                    <p:set>
                                      <p:cBhvr>
                                        <p:cTn id="115" dur="1" fill="hold">
                                          <p:stCondLst>
                                            <p:cond delay="0"/>
                                          </p:stCondLst>
                                        </p:cTn>
                                        <p:tgtEl>
                                          <p:spTgt spid="26"/>
                                        </p:tgtEl>
                                        <p:attrNameLst>
                                          <p:attrName>style.visibility</p:attrName>
                                        </p:attrNameLst>
                                      </p:cBhvr>
                                      <p:to>
                                        <p:strVal val="visible"/>
                                      </p:to>
                                    </p:set>
                                    <p:anim calcmode="lin" valueType="num">
                                      <p:cBhvr additive="base">
                                        <p:cTn id="116" dur="500" fill="hold"/>
                                        <p:tgtEl>
                                          <p:spTgt spid="26"/>
                                        </p:tgtEl>
                                        <p:attrNameLst>
                                          <p:attrName>ppt_x</p:attrName>
                                        </p:attrNameLst>
                                      </p:cBhvr>
                                      <p:tavLst>
                                        <p:tav tm="0">
                                          <p:val>
                                            <p:strVal val="#ppt_x"/>
                                          </p:val>
                                        </p:tav>
                                        <p:tav tm="100000">
                                          <p:val>
                                            <p:strVal val="#ppt_x"/>
                                          </p:val>
                                        </p:tav>
                                      </p:tavLst>
                                    </p:anim>
                                    <p:anim calcmode="lin" valueType="num">
                                      <p:cBhvr additive="base">
                                        <p:cTn id="117" dur="500" fill="hold"/>
                                        <p:tgtEl>
                                          <p:spTgt spid="26"/>
                                        </p:tgtEl>
                                        <p:attrNameLst>
                                          <p:attrName>ppt_y</p:attrName>
                                        </p:attrNameLst>
                                      </p:cBhvr>
                                      <p:tavLst>
                                        <p:tav tm="0">
                                          <p:val>
                                            <p:strVal val="1+#ppt_h/2"/>
                                          </p:val>
                                        </p:tav>
                                        <p:tav tm="100000">
                                          <p:val>
                                            <p:strVal val="#ppt_y"/>
                                          </p:val>
                                        </p:tav>
                                      </p:tavLst>
                                    </p:anim>
                                  </p:childTnLst>
                                </p:cTn>
                              </p:par>
                            </p:childTnLst>
                          </p:cTn>
                        </p:par>
                        <p:par>
                          <p:cTn id="118" fill="hold">
                            <p:stCondLst>
                              <p:cond delay="4000"/>
                            </p:stCondLst>
                            <p:childTnLst>
                              <p:par>
                                <p:cTn id="119" presetID="16" presetClass="entr" presetSubtype="37" fill="hold" grpId="0" nodeType="after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barn(outVertical)">
                                      <p:cBhvr>
                                        <p:cTn id="121" dur="500"/>
                                        <p:tgtEl>
                                          <p:spTgt spid="7"/>
                                        </p:tgtEl>
                                      </p:cBhvr>
                                    </p:animEffect>
                                  </p:childTnLst>
                                </p:cTn>
                              </p:par>
                              <p:par>
                                <p:cTn id="122" presetID="42" presetClass="entr" presetSubtype="0" fill="hold" nodeType="withEffect">
                                  <p:stCondLst>
                                    <p:cond delay="0"/>
                                  </p:stCondLst>
                                  <p:childTnLst>
                                    <p:set>
                                      <p:cBhvr>
                                        <p:cTn id="123" dur="500" fill="hold">
                                          <p:stCondLst>
                                            <p:cond delay="0"/>
                                          </p:stCondLst>
                                        </p:cTn>
                                        <p:tgtEl>
                                          <p:spTgt spid="13"/>
                                        </p:tgtEl>
                                        <p:attrNameLst>
                                          <p:attrName>style.visibility</p:attrName>
                                        </p:attrNameLst>
                                      </p:cBhvr>
                                      <p:to>
                                        <p:strVal val="visible"/>
                                      </p:to>
                                    </p:set>
                                    <p:animEffect transition="in" filter="fade">
                                      <p:cBhvr>
                                        <p:cTn id="124" dur="500"/>
                                        <p:tgtEl>
                                          <p:spTgt spid="13"/>
                                        </p:tgtEl>
                                      </p:cBhvr>
                                    </p:animEffect>
                                    <p:anim calcmode="lin" valueType="num">
                                      <p:cBhvr>
                                        <p:cTn id="125" dur="500" fill="hold"/>
                                        <p:tgtEl>
                                          <p:spTgt spid="13"/>
                                        </p:tgtEl>
                                        <p:attrNameLst>
                                          <p:attrName>ppt_x</p:attrName>
                                        </p:attrNameLst>
                                      </p:cBhvr>
                                      <p:tavLst>
                                        <p:tav tm="0">
                                          <p:val>
                                            <p:strVal val="#ppt_x"/>
                                          </p:val>
                                        </p:tav>
                                        <p:tav tm="100000">
                                          <p:val>
                                            <p:strVal val="#ppt_x"/>
                                          </p:val>
                                        </p:tav>
                                      </p:tavLst>
                                    </p:anim>
                                    <p:anim calcmode="lin" valueType="num">
                                      <p:cBhvr>
                                        <p:cTn id="1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24" grpId="0"/>
      <p:bldP spid="26" grpId="0" bldLvl="0" animBg="1"/>
      <p:bldP spid="2" grpId="0"/>
      <p:bldP spid="3" grpId="0"/>
      <p:bldP spid="21" grpId="0"/>
      <p:bldP spid="23" grpId="0"/>
      <p:bldP spid="25" grpId="0"/>
      <p:bldP spid="28" grpId="0"/>
      <p:bldP spid="29" grpId="0"/>
      <p:bldP spid="30" grpId="0"/>
      <p:bldP spid="31" grpId="0"/>
      <p:bldP spid="32" grpId="0"/>
      <p:bldP spid="33" grpId="0"/>
      <p:bldP spid="7"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8068310" y="565150"/>
            <a:ext cx="4123690" cy="317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0" y="553085"/>
            <a:ext cx="4056380" cy="1206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507740" y="387350"/>
            <a:ext cx="4960620" cy="53149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3200" b="1">
                <a:solidFill>
                  <a:srgbClr val="C00000"/>
                </a:solidFill>
                <a:latin typeface="华文行楷" panose="02010800040101010101" pitchFamily="2" charset="-122"/>
                <a:ea typeface="华文行楷" panose="02010800040101010101" pitchFamily="2" charset="-122"/>
                <a:sym typeface="+mn-ea"/>
              </a:rPr>
              <a:t>中国特色</a:t>
            </a:r>
          </a:p>
          <a:p>
            <a:pPr algn="ctr" defTabSz="1217930"/>
            <a:r>
              <a:rPr lang="zh-CN" altLang="en-US" sz="3200" b="1">
                <a:solidFill>
                  <a:srgbClr val="C00000"/>
                </a:solidFill>
                <a:latin typeface="华文行楷" panose="02010800040101010101" pitchFamily="2" charset="-122"/>
                <a:ea typeface="华文行楷" panose="02010800040101010101" pitchFamily="2" charset="-122"/>
                <a:sym typeface="+mn-ea"/>
              </a:rPr>
              <a:t>社会主义理论体系</a:t>
            </a:r>
            <a:endParaRPr lang="zh-CN" altLang="en-US" sz="3200" b="1" kern="0" dirty="0">
              <a:solidFill>
                <a:srgbClr val="D60000"/>
              </a:solidFill>
              <a:latin typeface="华文行楷" panose="02010800040101010101" pitchFamily="2" charset="-122"/>
              <a:ea typeface="华文行楷" panose="02010800040101010101" pitchFamily="2" charset="-122"/>
            </a:endParaRPr>
          </a:p>
        </p:txBody>
      </p:sp>
      <p:sp>
        <p:nvSpPr>
          <p:cNvPr id="5" name="圆角矩形 10"/>
          <p:cNvSpPr/>
          <p:nvPr/>
        </p:nvSpPr>
        <p:spPr>
          <a:xfrm>
            <a:off x="1866900" y="1659890"/>
            <a:ext cx="8820150" cy="3026410"/>
          </a:xfrm>
          <a:prstGeom prst="roundRect">
            <a:avLst>
              <a:gd name="adj" fmla="val 6579"/>
            </a:avLst>
          </a:prstGeom>
          <a:solidFill>
            <a:srgbClr val="C00000"/>
          </a:solid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6" name="矩形 5"/>
          <p:cNvSpPr/>
          <p:nvPr/>
        </p:nvSpPr>
        <p:spPr>
          <a:xfrm>
            <a:off x="1866900" y="1705610"/>
            <a:ext cx="8819515" cy="2944495"/>
          </a:xfrm>
          <a:prstGeom prst="rect">
            <a:avLst/>
          </a:prstGeom>
          <a:noFill/>
          <a:ln w="12700" cap="flat" cmpd="sng" algn="ctr">
            <a:noFill/>
            <a:prstDash val="solid"/>
          </a:ln>
          <a:effectLst/>
        </p:spPr>
        <p:txBody>
          <a:bodyPr lIns="91440" tIns="45720" rIns="91440" bIns="45720" rtlCol="0" anchor="ctr"/>
          <a:lstStyle/>
          <a:p>
            <a:pPr eaLnBrk="0" fontAlgn="auto" hangingPunct="0">
              <a:lnSpc>
                <a:spcPts val="3500"/>
              </a:lnSpc>
              <a:defRPr/>
            </a:pPr>
            <a:r>
              <a:rPr lang="en-US" altLang="zh-CN" sz="2500" b="1" dirty="0">
                <a:solidFill>
                  <a:schemeClr val="bg1"/>
                </a:solidFill>
                <a:latin typeface="楷体" panose="02010609060101010101" charset="-122"/>
                <a:ea typeface="楷体" panose="02010609060101010101" charset="-122"/>
                <a:cs typeface="楷体" panose="02010609060101010101" charset="-122"/>
                <a:sym typeface="+mn-ea"/>
              </a:rPr>
              <a:t>   </a:t>
            </a:r>
            <a:r>
              <a:rPr lang="zh-CN" altLang="en-US" sz="2500" b="1" dirty="0">
                <a:solidFill>
                  <a:schemeClr val="bg1"/>
                </a:solidFill>
                <a:latin typeface="楷体" panose="02010609060101010101" charset="-122"/>
                <a:ea typeface="楷体" panose="02010609060101010101" charset="-122"/>
                <a:cs typeface="楷体" panose="02010609060101010101" charset="-122"/>
                <a:sym typeface="+mn-ea"/>
              </a:rPr>
              <a:t>中华民族追求梦想的道路艰难曲折，为了实现民族复兴，亿万人魂牵梦萦，几代人上下求索，奋勇不屈的中国人民在黑暗中艰难前行，直到一马克思主义为指导，勇担民族复兴大任的无产阶级政党，中国共产党。登上历史舞台，中华民族才终于迎来了凤凰磐涅浴火重生的曙光。</a:t>
            </a:r>
          </a:p>
          <a:p>
            <a:pPr eaLnBrk="0" fontAlgn="auto" hangingPunct="0">
              <a:lnSpc>
                <a:spcPts val="3500"/>
              </a:lnSpc>
              <a:defRPr/>
            </a:pPr>
            <a:r>
              <a:rPr lang="zh-CN" sz="2500" b="1" dirty="0">
                <a:solidFill>
                  <a:schemeClr val="bg1"/>
                </a:solidFill>
                <a:latin typeface="楷体" panose="02010609060101010101" charset="-122"/>
                <a:ea typeface="楷体" panose="02010609060101010101" charset="-122"/>
                <a:cs typeface="楷体" panose="02010609060101010101" charset="-122"/>
                <a:sym typeface="+mn-ea"/>
              </a:rPr>
              <a:t> </a:t>
            </a:r>
            <a:r>
              <a:rPr lang="en-US" altLang="zh-CN" sz="2500" b="1" dirty="0">
                <a:solidFill>
                  <a:schemeClr val="bg1"/>
                </a:solidFill>
                <a:latin typeface="楷体" panose="02010609060101010101" charset="-122"/>
                <a:ea typeface="楷体" panose="02010609060101010101" charset="-122"/>
                <a:cs typeface="楷体" panose="02010609060101010101" charset="-122"/>
                <a:sym typeface="+mn-ea"/>
              </a:rPr>
              <a:t>     —</a:t>
            </a:r>
            <a:r>
              <a:rPr lang="zh-CN" altLang="en-US" sz="2500" b="1" dirty="0">
                <a:solidFill>
                  <a:schemeClr val="bg1"/>
                </a:solidFill>
                <a:latin typeface="楷体" panose="02010609060101010101" charset="-122"/>
                <a:ea typeface="楷体" panose="02010609060101010101" charset="-122"/>
                <a:cs typeface="楷体" panose="02010609060101010101" charset="-122"/>
                <a:sym typeface="+mn-ea"/>
              </a:rPr>
              <a:t>《习近平新时代中国特色社会主义思想学习纲要》</a:t>
            </a:r>
            <a:endParaRPr lang="zh-CN" sz="2500" b="1" kern="0" dirty="0">
              <a:solidFill>
                <a:schemeClr val="bg1"/>
              </a:solidFill>
              <a:latin typeface="楷体" panose="02010609060101010101" charset="-122"/>
              <a:ea typeface="楷体" panose="02010609060101010101" charset="-122"/>
              <a:cs typeface="楷体" panose="02010609060101010101" charset="-122"/>
              <a:sym typeface="+mn-ea"/>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31" y="515989"/>
            <a:ext cx="2795494" cy="1543033"/>
          </a:xfrm>
          <a:prstGeom prst="rect">
            <a:avLst/>
          </a:prstGeom>
        </p:spPr>
      </p:pic>
      <p:pic>
        <p:nvPicPr>
          <p:cNvPr id="8" name="图片 7" descr="图片包含 室内, 就坐, 红色&#10;&#10;已生成极高可信度的说明"/>
          <p:cNvPicPr>
            <a:picLocks noChangeAspect="1"/>
          </p:cNvPicPr>
          <p:nvPr/>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pic>
        <p:nvPicPr>
          <p:cNvPr id="9" name="图片 8" descr="图片包含 宗教场所, 建筑物, 喇嘛庙, 庙宇&#10;&#10;已生成极高可信度的说明"/>
          <p:cNvPicPr>
            <a:picLocks noChangeAspect="1"/>
          </p:cNvPicPr>
          <p:nvPr/>
        </p:nvPicPr>
        <p:blipFill rotWithShape="1">
          <a:blip r:embed="rId6" cstate="screen">
            <a:extLst>
              <a:ext uri="{28A0092B-C50C-407E-A947-70E740481C1C}">
                <a14:useLocalDpi xmlns:a14="http://schemas.microsoft.com/office/drawing/2010/main" val="0"/>
              </a:ext>
            </a:extLst>
          </a:blip>
          <a:srcRect b="14045"/>
          <a:stretch>
            <a:fillRect/>
          </a:stretch>
        </p:blipFill>
        <p:spPr>
          <a:xfrm>
            <a:off x="10220960" y="5949949"/>
            <a:ext cx="1971040" cy="908051"/>
          </a:xfrm>
          <a:prstGeom prst="rect">
            <a:avLst/>
          </a:prstGeom>
        </p:spPr>
      </p:pic>
      <p:sp>
        <p:nvSpPr>
          <p:cNvPr id="4" name="文本框 3"/>
          <p:cNvSpPr txBox="1"/>
          <p:nvPr/>
        </p:nvSpPr>
        <p:spPr>
          <a:xfrm>
            <a:off x="3869055" y="5219700"/>
            <a:ext cx="4457700" cy="953135"/>
          </a:xfrm>
          <a:prstGeom prst="rect">
            <a:avLst/>
          </a:prstGeom>
          <a:noFill/>
        </p:spPr>
        <p:txBody>
          <a:bodyPr wrap="none" rtlCol="0">
            <a:spAutoFit/>
          </a:bodyPr>
          <a:lstStyle/>
          <a:p>
            <a:pPr algn="ctr"/>
            <a:r>
              <a:rPr lang="zh-CN" altLang="en-US" sz="2800" b="1" dirty="0">
                <a:solidFill>
                  <a:schemeClr val="tx1">
                    <a:lumMod val="50000"/>
                  </a:schemeClr>
                </a:solidFill>
                <a:latin typeface="华文新魏" panose="02010800040101010101" charset="-122"/>
                <a:ea typeface="华文新魏" panose="02010800040101010101" charset="-122"/>
              </a:rPr>
              <a:t>结合所学知识</a:t>
            </a:r>
          </a:p>
          <a:p>
            <a:pPr algn="ctr"/>
            <a:r>
              <a:rPr lang="zh-CN" altLang="en-US" sz="2800" b="1" dirty="0">
                <a:solidFill>
                  <a:schemeClr val="tx1">
                    <a:lumMod val="50000"/>
                  </a:schemeClr>
                </a:solidFill>
                <a:latin typeface="华文新魏" panose="02010800040101010101" charset="-122"/>
                <a:ea typeface="华文新魏" panose="02010800040101010101" charset="-122"/>
              </a:rPr>
              <a:t>谈谈你对上述材料的理解。</a:t>
            </a:r>
          </a:p>
        </p:txBody>
      </p:sp>
      <p:cxnSp>
        <p:nvCxnSpPr>
          <p:cNvPr id="14" name="直接连接符 13"/>
          <p:cNvCxnSpPr/>
          <p:nvPr/>
        </p:nvCxnSpPr>
        <p:spPr>
          <a:xfrm>
            <a:off x="52705" y="5602605"/>
            <a:ext cx="3777615" cy="13335"/>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8336280" y="5589270"/>
            <a:ext cx="3777615" cy="13335"/>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135961"/>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2" fill="hold" nodeType="withEffect">
                                  <p:stCondLst>
                                    <p:cond delay="0"/>
                                  </p:stCondLst>
                                  <p:childTnLst>
                                    <p:set>
                                      <p:cBhvr>
                                        <p:cTn id="9" dur="500"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outVertical)">
                                      <p:cBhvr>
                                        <p:cTn id="14" dur="500"/>
                                        <p:tgtEl>
                                          <p:spTgt spid="22"/>
                                        </p:tgtEl>
                                      </p:cBhvr>
                                    </p:animEffect>
                                  </p:childTnLst>
                                </p:cTn>
                              </p:par>
                              <p:par>
                                <p:cTn id="15" presetID="42" presetClass="entr" presetSubtype="0" fill="hold" nodeType="withEffect">
                                  <p:stCondLst>
                                    <p:cond delay="0"/>
                                  </p:stCondLst>
                                  <p:childTnLst>
                                    <p:set>
                                      <p:cBhvr>
                                        <p:cTn id="16" dur="500"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53" presetClass="entr" presetSubtype="16" fill="hold" grpId="0" nodeType="withEffect">
                                  <p:stCondLst>
                                    <p:cond delay="0"/>
                                  </p:stCondLst>
                                  <p:childTnLst>
                                    <p:set>
                                      <p:cBhvr>
                                        <p:cTn id="24" dur="1000"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par>
                                <p:cTn id="28" presetID="53" presetClass="entr" presetSubtype="16" fill="hold" grpId="0" nodeType="withEffect">
                                  <p:stCondLst>
                                    <p:cond delay="0"/>
                                  </p:stCondLst>
                                  <p:childTnLst>
                                    <p:set>
                                      <p:cBhvr>
                                        <p:cTn id="29" dur="1000"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Effect transition="in" filter="fade">
                                      <p:cBhvr>
                                        <p:cTn id="32" dur="1000"/>
                                        <p:tgtEl>
                                          <p:spTgt spid="5"/>
                                        </p:tgtEl>
                                      </p:cBhvr>
                                    </p:animEffect>
                                  </p:childTnLst>
                                </p:cTn>
                              </p:par>
                              <p:par>
                                <p:cTn id="33" presetID="16" presetClass="entr" presetSubtype="2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par>
                          <p:cTn id="36" fill="hold">
                            <p:stCondLst>
                              <p:cond delay="1000"/>
                            </p:stCondLst>
                            <p:childTnLst>
                              <p:par>
                                <p:cTn id="37" presetID="2" presetClass="entr" presetSubtype="4"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2" presetClass="entr" presetSubtype="8"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par>
                                <p:cTn id="44" presetID="22" presetClass="entr" presetSubtype="8"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5" grpId="0" bldLvl="0" animBg="1"/>
      <p:bldP spid="6" grpId="0" bldLvl="0" animBg="1"/>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8068310" y="565150"/>
            <a:ext cx="4123690" cy="317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0" y="553085"/>
            <a:ext cx="4056380" cy="1206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507740" y="387350"/>
            <a:ext cx="4960620" cy="53149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3600" b="1">
                <a:solidFill>
                  <a:srgbClr val="C00000"/>
                </a:solidFill>
                <a:latin typeface="华文行楷" panose="02010800040101010101" pitchFamily="2" charset="-122"/>
                <a:ea typeface="华文行楷" panose="02010800040101010101" pitchFamily="2" charset="-122"/>
                <a:sym typeface="+mn-ea"/>
              </a:rPr>
              <a:t>中国特色</a:t>
            </a:r>
          </a:p>
          <a:p>
            <a:pPr algn="ctr" defTabSz="1217930"/>
            <a:r>
              <a:rPr lang="zh-CN" altLang="en-US" sz="3600" b="1">
                <a:solidFill>
                  <a:srgbClr val="C00000"/>
                </a:solidFill>
                <a:latin typeface="华文行楷" panose="02010800040101010101" pitchFamily="2" charset="-122"/>
                <a:ea typeface="华文行楷" panose="02010800040101010101" pitchFamily="2" charset="-122"/>
                <a:sym typeface="+mn-ea"/>
              </a:rPr>
              <a:t>社会主义理论体系</a:t>
            </a:r>
            <a:endParaRPr lang="zh-CN" altLang="en-US" sz="3600" b="1" kern="0" dirty="0">
              <a:solidFill>
                <a:srgbClr val="D60000"/>
              </a:solidFill>
              <a:latin typeface="华文行楷" panose="02010800040101010101" pitchFamily="2" charset="-122"/>
              <a:ea typeface="华文行楷" panose="02010800040101010101" pitchFamily="2" charset="-122"/>
            </a:endParaRPr>
          </a:p>
        </p:txBody>
      </p:sp>
      <p:sp>
        <p:nvSpPr>
          <p:cNvPr id="5" name="圆角矩形 10"/>
          <p:cNvSpPr/>
          <p:nvPr/>
        </p:nvSpPr>
        <p:spPr>
          <a:xfrm>
            <a:off x="1866900" y="2127544"/>
            <a:ext cx="8820150" cy="3473156"/>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6" name="矩形 5"/>
          <p:cNvSpPr/>
          <p:nvPr/>
        </p:nvSpPr>
        <p:spPr>
          <a:xfrm>
            <a:off x="1913255" y="2306955"/>
            <a:ext cx="8795385" cy="2944495"/>
          </a:xfrm>
          <a:prstGeom prst="rect">
            <a:avLst/>
          </a:prstGeom>
          <a:noFill/>
          <a:ln w="12700" cap="flat" cmpd="sng" algn="ctr">
            <a:noFill/>
            <a:prstDash val="solid"/>
          </a:ln>
          <a:effectLst/>
        </p:spPr>
        <p:txBody>
          <a:bodyPr lIns="91440" tIns="45720" rIns="91440" bIns="45720" rtlCol="0" anchor="ctr"/>
          <a:lstStyle/>
          <a:p>
            <a:pPr eaLnBrk="0" fontAlgn="auto" hangingPunct="0">
              <a:lnSpc>
                <a:spcPct val="150000"/>
              </a:lnSpc>
              <a:defRPr/>
            </a:pPr>
            <a:r>
              <a:rPr lang="en-US" altLang="zh-CN" sz="3600" b="1" dirty="0">
                <a:solidFill>
                  <a:srgbClr val="C00000"/>
                </a:solidFill>
                <a:latin typeface="华文新魏" panose="02010800040101010101" charset="-122"/>
                <a:ea typeface="华文新魏" panose="02010800040101010101" charset="-122"/>
                <a:cs typeface="华文新魏" panose="02010800040101010101" charset="-122"/>
                <a:sym typeface="+mn-ea"/>
              </a:rPr>
              <a:t>     </a:t>
            </a:r>
            <a:r>
              <a:rPr lang="zh-CN" sz="3600" b="1" dirty="0">
                <a:solidFill>
                  <a:srgbClr val="C00000"/>
                </a:solidFill>
                <a:latin typeface="华文新魏" panose="02010800040101010101" charset="-122"/>
                <a:ea typeface="华文新魏" panose="02010800040101010101" charset="-122"/>
                <a:cs typeface="华文新魏" panose="02010800040101010101" charset="-122"/>
                <a:sym typeface="+mn-ea"/>
              </a:rPr>
              <a:t>是中国共产党领导改革开放和社会主义现代化建设得伟大实践的理论结晶，是坚持和发展中国特色社会主义的行动指南。 </a:t>
            </a:r>
            <a:endParaRPr lang="zh-CN" sz="3600" b="1" kern="0" dirty="0">
              <a:solidFill>
                <a:srgbClr val="C00000"/>
              </a:solidFill>
              <a:latin typeface="华文新魏" panose="02010800040101010101" charset="-122"/>
              <a:ea typeface="华文新魏" panose="02010800040101010101" charset="-122"/>
              <a:cs typeface="华文新魏" panose="02010800040101010101" charset="-122"/>
              <a:sym typeface="+mn-ea"/>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31" y="515989"/>
            <a:ext cx="2795494" cy="1543033"/>
          </a:xfrm>
          <a:prstGeom prst="rect">
            <a:avLst/>
          </a:prstGeom>
        </p:spPr>
      </p:pic>
      <p:pic>
        <p:nvPicPr>
          <p:cNvPr id="8" name="图片 7" descr="图片包含 室内, 就坐, 红色&#10;&#10;已生成极高可信度的说明"/>
          <p:cNvPicPr>
            <a:picLocks noChangeAspect="1"/>
          </p:cNvPicPr>
          <p:nvPr/>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pic>
        <p:nvPicPr>
          <p:cNvPr id="9" name="图片 8" descr="图片包含 宗教场所, 建筑物, 喇嘛庙, 庙宇&#10;&#10;已生成极高可信度的说明"/>
          <p:cNvPicPr>
            <a:picLocks noChangeAspect="1"/>
          </p:cNvPicPr>
          <p:nvPr/>
        </p:nvPicPr>
        <p:blipFill rotWithShape="1">
          <a:blip r:embed="rId6" cstate="screen">
            <a:extLst>
              <a:ext uri="{28A0092B-C50C-407E-A947-70E740481C1C}">
                <a14:useLocalDpi xmlns:a14="http://schemas.microsoft.com/office/drawing/2010/main" val="0"/>
              </a:ext>
            </a:extLst>
          </a:blip>
          <a:srcRect b="14045"/>
          <a:stretch>
            <a:fillRect/>
          </a:stretch>
        </p:blipFill>
        <p:spPr>
          <a:xfrm>
            <a:off x="10220960" y="5949949"/>
            <a:ext cx="1971040" cy="908051"/>
          </a:xfrm>
          <a:prstGeom prst="rect">
            <a:avLst/>
          </a:prstGeom>
        </p:spPr>
      </p:pic>
      <p:sp>
        <p:nvSpPr>
          <p:cNvPr id="2" name="矩形 1"/>
          <p:cNvSpPr/>
          <p:nvPr/>
        </p:nvSpPr>
        <p:spPr>
          <a:xfrm>
            <a:off x="3794760" y="1897380"/>
            <a:ext cx="4330700" cy="531495"/>
          </a:xfrm>
          <a:prstGeom prst="rect">
            <a:avLst/>
          </a:prstGeom>
          <a:noFill/>
          <a:ln w="12700" cap="flat" cmpd="sng" algn="ctr">
            <a:noFill/>
            <a:prstDash val="solid"/>
          </a:ln>
          <a:effectLst/>
        </p:spPr>
        <p:txBody>
          <a:bodyPr lIns="91440" tIns="45720" rIns="91440" bIns="45720" rtlCol="0" anchor="ctr"/>
          <a:lstStyle/>
          <a:p>
            <a:pPr algn="ctr" defTabSz="1217930"/>
            <a:endParaRPr lang="zh-CN" altLang="en-US" sz="3200" b="1" kern="0" dirty="0">
              <a:solidFill>
                <a:srgbClr val="C00000"/>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9890125" y="177165"/>
            <a:ext cx="2004060" cy="829945"/>
          </a:xfrm>
          <a:prstGeom prst="rect">
            <a:avLst/>
          </a:prstGeom>
          <a:noFill/>
        </p:spPr>
        <p:txBody>
          <a:bodyPr wrap="none" rtlCol="0">
            <a:spAutoFit/>
          </a:bodyPr>
          <a:lstStyle/>
          <a:p>
            <a:pPr algn="l"/>
            <a:r>
              <a:rPr lang="zh-CN" altLang="en-US" sz="2400" b="1">
                <a:solidFill>
                  <a:srgbClr val="C00000"/>
                </a:solidFill>
                <a:latin typeface="华文新魏" panose="02010800040101010101" charset="-122"/>
                <a:ea typeface="华文新魏" panose="02010800040101010101" charset="-122"/>
              </a:rPr>
              <a:t>核心素养</a:t>
            </a:r>
          </a:p>
          <a:p>
            <a:pPr algn="l"/>
            <a:r>
              <a:rPr lang="zh-CN" altLang="en-US" sz="2400" b="1">
                <a:solidFill>
                  <a:srgbClr val="C00000"/>
                </a:solidFill>
                <a:latin typeface="华文新魏" panose="02010800040101010101" charset="-122"/>
                <a:ea typeface="华文新魏" panose="02010800040101010101" charset="-122"/>
                <a:sym typeface="+mn-ea"/>
              </a:rPr>
              <a:t>        家国情怀</a:t>
            </a:r>
          </a:p>
        </p:txBody>
      </p:sp>
    </p:spTree>
    <p:extLst>
      <p:ext uri="{BB962C8B-B14F-4D97-AF65-F5344CB8AC3E}">
        <p14:creationId xmlns:p14="http://schemas.microsoft.com/office/powerpoint/2010/main" val="2593042154"/>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2" fill="hold" nodeType="withEffect">
                                  <p:stCondLst>
                                    <p:cond delay="0"/>
                                  </p:stCondLst>
                                  <p:childTnLst>
                                    <p:set>
                                      <p:cBhvr>
                                        <p:cTn id="9" dur="500"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outVertical)">
                                      <p:cBhvr>
                                        <p:cTn id="14" dur="500"/>
                                        <p:tgtEl>
                                          <p:spTgt spid="22"/>
                                        </p:tgtEl>
                                      </p:cBhvr>
                                    </p:animEffect>
                                  </p:childTnLst>
                                </p:cTn>
                              </p:par>
                              <p:par>
                                <p:cTn id="15" presetID="42" presetClass="entr" presetSubtype="0" fill="hold" nodeType="withEffect">
                                  <p:stCondLst>
                                    <p:cond delay="0"/>
                                  </p:stCondLst>
                                  <p:childTnLst>
                                    <p:set>
                                      <p:cBhvr>
                                        <p:cTn id="16" dur="500"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par>
                          <p:cTn id="23" fill="hold">
                            <p:stCondLst>
                              <p:cond delay="1000"/>
                            </p:stCondLst>
                            <p:childTnLst>
                              <p:par>
                                <p:cTn id="24" presetID="53" presetClass="entr" presetSubtype="16" fill="hold" grpId="0" nodeType="afterEffect">
                                  <p:stCondLst>
                                    <p:cond delay="0"/>
                                  </p:stCondLst>
                                  <p:iterate type="lt">
                                    <p:tmPct val="1000"/>
                                  </p:iterate>
                                  <p:childTnLst>
                                    <p:set>
                                      <p:cBhvr>
                                        <p:cTn id="25" dur="500"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grpId="0" nodeType="withEffect">
                                  <p:stCondLst>
                                    <p:cond delay="0"/>
                                  </p:stCondLst>
                                  <p:childTnLst>
                                    <p:set>
                                      <p:cBhvr>
                                        <p:cTn id="30" dur="500"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5" grpId="0" animBg="1"/>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51" t="18228" r="1367" b="18228"/>
          <a:stretch>
            <a:fillRect/>
          </a:stretch>
        </p:blipFill>
        <p:spPr bwMode="auto">
          <a:xfrm>
            <a:off x="2232" y="960107"/>
            <a:ext cx="12192000" cy="589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079" y="-15240"/>
            <a:ext cx="12174220" cy="6874087"/>
          </a:xfrm>
          <a:prstGeom prst="rect">
            <a:avLst/>
          </a:prstGeom>
          <a:solidFill>
            <a:schemeClr val="tx2">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0" name="矩形 9"/>
          <p:cNvSpPr/>
          <p:nvPr/>
        </p:nvSpPr>
        <p:spPr>
          <a:xfrm flipV="1">
            <a:off x="-7640" y="1536171"/>
            <a:ext cx="12211744" cy="16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3" name="TextBox 12"/>
          <p:cNvSpPr txBox="1"/>
          <p:nvPr/>
        </p:nvSpPr>
        <p:spPr>
          <a:xfrm>
            <a:off x="4866641" y="1700107"/>
            <a:ext cx="7055273" cy="5029200"/>
          </a:xfrm>
          <a:prstGeom prst="rect">
            <a:avLst/>
          </a:prstGeom>
          <a:noFill/>
        </p:spPr>
        <p:txBody>
          <a:bodyPr wrap="square" lIns="121917" tIns="60958" rIns="121917" bIns="60958" rtlCol="0">
            <a:spAutoFit/>
          </a:bodyPr>
          <a:lstStyle/>
          <a:p>
            <a:pPr>
              <a:lnSpc>
                <a:spcPts val="5467"/>
              </a:lnSpc>
            </a:pPr>
            <a:r>
              <a:rPr lang="zh-CN" altLang="en-US" sz="2700" dirty="0">
                <a:solidFill>
                  <a:schemeClr val="bg1"/>
                </a:solidFill>
                <a:latin typeface="黑体" panose="02010609060101010101" charset="-122"/>
                <a:ea typeface="黑体" panose="02010609060101010101" charset="-122"/>
                <a:sym typeface="+mn-ea"/>
              </a:rPr>
              <a:t> 怎样区别真理与谬误呢？</a:t>
            </a:r>
            <a:r>
              <a:rPr lang="en-US" altLang="zh-CN" sz="2700" dirty="0">
                <a:solidFill>
                  <a:schemeClr val="bg1"/>
                </a:solidFill>
                <a:latin typeface="黑体" panose="02010609060101010101" charset="-122"/>
                <a:ea typeface="黑体" panose="02010609060101010101" charset="-122"/>
                <a:sym typeface="+mn-ea"/>
              </a:rPr>
              <a:t>1845</a:t>
            </a:r>
            <a:r>
              <a:rPr lang="zh-CN" altLang="en-US" sz="2700" dirty="0">
                <a:solidFill>
                  <a:schemeClr val="bg1"/>
                </a:solidFill>
                <a:latin typeface="黑体" panose="02010609060101010101" charset="-122"/>
                <a:ea typeface="黑体" panose="02010609060101010101" charset="-122"/>
                <a:sym typeface="+mn-ea"/>
              </a:rPr>
              <a:t>年，马克思就提出了检验真理的标准问题：“人应该在实践中证明自己思维的真理性。”这就非常清楚地告诉我们，一个理论，是不是真理，只能靠社会实践来检验。这是马克思主义认识论的一个基本原理。</a:t>
            </a:r>
            <a:r>
              <a:rPr lang="zh-CN" altLang="en-US" sz="2700" dirty="0">
                <a:latin typeface="黑体" panose="02010609060101010101" charset="-122"/>
                <a:ea typeface="黑体" panose="02010609060101010101" charset="-122"/>
                <a:sym typeface="+mn-ea"/>
              </a:rPr>
              <a:t>    </a:t>
            </a:r>
            <a:endParaRPr lang="en-US" altLang="zh-CN" sz="2700" dirty="0">
              <a:latin typeface="黑体" panose="02010609060101010101" charset="-122"/>
              <a:ea typeface="黑体" panose="02010609060101010101" charset="-122"/>
            </a:endParaRPr>
          </a:p>
          <a:p>
            <a:pPr>
              <a:lnSpc>
                <a:spcPts val="5467"/>
              </a:lnSpc>
            </a:pPr>
            <a:r>
              <a:rPr lang="en-US" altLang="zh-CN" sz="2700" dirty="0">
                <a:latin typeface="黑体" panose="02010609060101010101" charset="-122"/>
                <a:ea typeface="黑体" panose="02010609060101010101" charset="-122"/>
                <a:sym typeface="+mn-ea"/>
              </a:rPr>
              <a:t>——</a:t>
            </a:r>
            <a:r>
              <a:rPr lang="en-US" altLang="zh-CN" sz="2700" dirty="0">
                <a:solidFill>
                  <a:srgbClr val="FFFF00"/>
                </a:solidFill>
                <a:latin typeface="黑体" panose="02010609060101010101" charset="-122"/>
                <a:ea typeface="黑体" panose="02010609060101010101" charset="-122"/>
                <a:sym typeface="+mn-ea"/>
              </a:rPr>
              <a:t>1978.5.11《</a:t>
            </a:r>
            <a:r>
              <a:rPr lang="zh-CN" altLang="en-US" sz="2700" dirty="0">
                <a:solidFill>
                  <a:srgbClr val="FFFF00"/>
                </a:solidFill>
                <a:latin typeface="黑体" panose="02010609060101010101" charset="-122"/>
                <a:ea typeface="黑体" panose="02010609060101010101" charset="-122"/>
                <a:sym typeface="+mn-ea"/>
              </a:rPr>
              <a:t>实践是检验真理的唯一标准</a:t>
            </a:r>
            <a:r>
              <a:rPr lang="en-US" altLang="zh-CN" sz="2700" dirty="0">
                <a:solidFill>
                  <a:srgbClr val="FFFF00"/>
                </a:solidFill>
                <a:latin typeface="黑体" panose="02010609060101010101" charset="-122"/>
                <a:ea typeface="黑体" panose="02010609060101010101" charset="-122"/>
                <a:sym typeface="+mn-ea"/>
              </a:rPr>
              <a:t>》</a:t>
            </a:r>
            <a:endParaRPr lang="zh-CN" altLang="en-US" sz="2700">
              <a:solidFill>
                <a:schemeClr val="bg1"/>
              </a:solidFill>
              <a:latin typeface="微软雅黑" panose="020B0503020204020204" pitchFamily="34" charset="-122"/>
              <a:ea typeface="微软雅黑" panose="020B0503020204020204" pitchFamily="34" charset="-122"/>
            </a:endParaRPr>
          </a:p>
        </p:txBody>
      </p:sp>
      <p:pic>
        <p:nvPicPr>
          <p:cNvPr id="4" name="Picture 2" descr="C:\Users\言野\AppData\Roaming\Tencent\QQ\Temp\RichOle\HGIGE$23Y~$KY7OZI_ZA2KL.jpg"/>
          <p:cNvPicPr>
            <a:picLocks noChangeAspect="1" noChangeArrowheads="1"/>
          </p:cNvPicPr>
          <p:nvPr/>
        </p:nvPicPr>
        <p:blipFill>
          <a:blip r:embed="rId3" cstate="print"/>
          <a:srcRect/>
          <a:stretch>
            <a:fillRect/>
          </a:stretch>
        </p:blipFill>
        <p:spPr bwMode="auto">
          <a:xfrm>
            <a:off x="407247" y="358988"/>
            <a:ext cx="4229947" cy="6140873"/>
          </a:xfrm>
          <a:prstGeom prst="rect">
            <a:avLst/>
          </a:prstGeom>
          <a:noFill/>
          <a:ln w="9525">
            <a:noFill/>
            <a:miter lim="800000"/>
            <a:headEnd/>
            <a:tailEnd/>
          </a:ln>
        </p:spPr>
      </p:pic>
    </p:spTree>
    <p:extLst>
      <p:ext uri="{BB962C8B-B14F-4D97-AF65-F5344CB8AC3E}">
        <p14:creationId xmlns:p14="http://schemas.microsoft.com/office/powerpoint/2010/main" val="276767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663180" y="565150"/>
            <a:ext cx="4528820" cy="317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5720" y="565150"/>
            <a:ext cx="4314825" cy="317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9" name="图片 18" descr="图片包含 室内, 就坐, 红色&#10;&#10;已生成极高可信度的说明"/>
          <p:cNvPicPr>
            <a:picLocks noChangeAspect="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7940" y="6551720"/>
            <a:ext cx="12192000" cy="306280"/>
          </a:xfrm>
          <a:prstGeom prst="rect">
            <a:avLst/>
          </a:prstGeom>
        </p:spPr>
      </p:pic>
      <p:pic>
        <p:nvPicPr>
          <p:cNvPr id="23" name="图片 22" descr="图片包含 宗教场所, 建筑物, 喇嘛庙, 庙宇&#10;&#10;已生成极高可信度的说明"/>
          <p:cNvPicPr>
            <a:picLocks noChangeAspect="1"/>
          </p:cNvPicPr>
          <p:nvPr/>
        </p:nvPicPr>
        <p:blipFill rotWithShape="1">
          <a:blip r:embed="rId5" cstate="screen">
            <a:extLst>
              <a:ext uri="{28A0092B-C50C-407E-A947-70E740481C1C}">
                <a14:useLocalDpi xmlns:a14="http://schemas.microsoft.com/office/drawing/2010/main" val="0"/>
              </a:ext>
            </a:extLst>
          </a:blip>
          <a:srcRect b="14045"/>
          <a:stretch>
            <a:fillRect/>
          </a:stretch>
        </p:blipFill>
        <p:spPr>
          <a:xfrm>
            <a:off x="10220960" y="5949949"/>
            <a:ext cx="1971040" cy="908051"/>
          </a:xfrm>
          <a:prstGeom prst="rect">
            <a:avLst/>
          </a:prstGeom>
        </p:spPr>
      </p:pic>
      <p:pic>
        <p:nvPicPr>
          <p:cNvPr id="2" name="图片 1" descr="微信图片_20191112180518"/>
          <p:cNvPicPr>
            <a:picLocks noChangeAspect="1"/>
          </p:cNvPicPr>
          <p:nvPr/>
        </p:nvPicPr>
        <p:blipFill>
          <a:blip r:embed="rId6"/>
          <a:srcRect t="46803"/>
          <a:stretch>
            <a:fillRect/>
          </a:stretch>
        </p:blipFill>
        <p:spPr>
          <a:xfrm>
            <a:off x="-26035" y="2412365"/>
            <a:ext cx="9745345" cy="4277995"/>
          </a:xfrm>
          <a:prstGeom prst="rect">
            <a:avLst/>
          </a:prstGeom>
        </p:spPr>
      </p:pic>
      <p:grpSp>
        <p:nvGrpSpPr>
          <p:cNvPr id="11" name="组合 10"/>
          <p:cNvGrpSpPr/>
          <p:nvPr/>
        </p:nvGrpSpPr>
        <p:grpSpPr>
          <a:xfrm>
            <a:off x="930910" y="3151505"/>
            <a:ext cx="2269065" cy="3102818"/>
            <a:chOff x="8599" y="6450"/>
            <a:chExt cx="2685" cy="3477"/>
          </a:xfrm>
        </p:grpSpPr>
        <p:grpSp>
          <p:nvGrpSpPr>
            <p:cNvPr id="12" name="组合 11"/>
            <p:cNvGrpSpPr/>
            <p:nvPr/>
          </p:nvGrpSpPr>
          <p:grpSpPr>
            <a:xfrm>
              <a:off x="8599" y="6450"/>
              <a:ext cx="2444" cy="3255"/>
              <a:chOff x="2209" y="4002"/>
              <a:chExt cx="2444" cy="3255"/>
            </a:xfrm>
          </p:grpSpPr>
          <p:sp>
            <p:nvSpPr>
              <p:cNvPr id="13" name="流程图: 资料带 12"/>
              <p:cNvSpPr/>
              <p:nvPr/>
            </p:nvSpPr>
            <p:spPr>
              <a:xfrm>
                <a:off x="2209" y="4002"/>
                <a:ext cx="2434" cy="1620"/>
              </a:xfrm>
              <a:prstGeom prst="flowChartPunchedTape">
                <a:avLst/>
              </a:prstGeom>
              <a:solidFill>
                <a:srgbClr val="C000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scene3d>
                  <a:camera prst="orthographicFront"/>
                  <a:lightRig rig="threePt" dir="t"/>
                </a:scene3d>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800" b="1" i="0" u="none" strike="noStrike" cap="none" normalizeH="0" baseline="0">
                    <a:ln w="10160">
                      <a:noFill/>
                      <a:prstDash val="solid"/>
                    </a:ln>
                    <a:solidFill>
                      <a:schemeClr val="bg1"/>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综合国力不断提升</a:t>
                </a:r>
              </a:p>
            </p:txBody>
          </p:sp>
          <p:cxnSp>
            <p:nvCxnSpPr>
              <p:cNvPr id="14" name="直接连接符 13"/>
              <p:cNvCxnSpPr/>
              <p:nvPr/>
            </p:nvCxnSpPr>
            <p:spPr>
              <a:xfrm>
                <a:off x="4629" y="5388"/>
                <a:ext cx="24" cy="1869"/>
              </a:xfrm>
              <a:prstGeom prst="line">
                <a:avLst/>
              </a:prstGeom>
              <a:ln w="28575">
                <a:headEnd type="none" w="med" len="med"/>
                <a:tailEnd type="none" w="med" len="med"/>
              </a:ln>
            </p:spPr>
            <p:style>
              <a:lnRef idx="3">
                <a:schemeClr val="dk1"/>
              </a:lnRef>
              <a:fillRef idx="0">
                <a:schemeClr val="dk1"/>
              </a:fillRef>
              <a:effectRef idx="2">
                <a:schemeClr val="dk1"/>
              </a:effectRef>
              <a:fontRef idx="minor">
                <a:schemeClr val="tx1"/>
              </a:fontRef>
            </p:style>
          </p:cxnSp>
        </p:grpSp>
        <p:sp>
          <p:nvSpPr>
            <p:cNvPr id="15" name="同心圆 14"/>
            <p:cNvSpPr/>
            <p:nvPr/>
          </p:nvSpPr>
          <p:spPr>
            <a:xfrm>
              <a:off x="10684" y="9687"/>
              <a:ext cx="600" cy="240"/>
            </a:xfrm>
            <a:prstGeom prst="donut">
              <a:avLst/>
            </a:prstGeom>
            <a:solidFill>
              <a:srgbClr val="C000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16" name="组合 15"/>
          <p:cNvGrpSpPr/>
          <p:nvPr/>
        </p:nvGrpSpPr>
        <p:grpSpPr>
          <a:xfrm flipH="1">
            <a:off x="5539740" y="2865755"/>
            <a:ext cx="2185825" cy="2561590"/>
            <a:chOff x="8638" y="6450"/>
            <a:chExt cx="2645" cy="3528"/>
          </a:xfrm>
          <a:solidFill>
            <a:srgbClr val="C00000"/>
          </a:solidFill>
        </p:grpSpPr>
        <p:grpSp>
          <p:nvGrpSpPr>
            <p:cNvPr id="3" name="组合 2"/>
            <p:cNvGrpSpPr/>
            <p:nvPr/>
          </p:nvGrpSpPr>
          <p:grpSpPr>
            <a:xfrm>
              <a:off x="8638" y="6450"/>
              <a:ext cx="2395" cy="3289"/>
              <a:chOff x="2248" y="4002"/>
              <a:chExt cx="2395" cy="3289"/>
            </a:xfrm>
            <a:grpFill/>
          </p:grpSpPr>
          <p:sp>
            <p:nvSpPr>
              <p:cNvPr id="4" name="流程图: 资料带 3"/>
              <p:cNvSpPr/>
              <p:nvPr/>
            </p:nvSpPr>
            <p:spPr>
              <a:xfrm>
                <a:off x="2248" y="4002"/>
                <a:ext cx="2395" cy="2039"/>
              </a:xfrm>
              <a:prstGeom prst="flowChartPunchedTape">
                <a:avLst/>
              </a:prstGeom>
              <a:grp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scene3d>
                  <a:camera prst="orthographicFront"/>
                  <a:lightRig rig="threePt" dir="t"/>
                </a:scene3d>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800" b="1" i="0" u="none" strike="noStrike" cap="none" normalizeH="0" baseline="0">
                    <a:ln w="10160">
                      <a:no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理论</a:t>
                </a:r>
                <a:r>
                  <a:rPr kumimoji="0" lang="zh-CN" altLang="en-US" sz="2800" b="1" i="0" u="none" strike="noStrike" cap="none" normalizeH="0" baseline="0">
                    <a:ln w="10160">
                      <a:noFill/>
                      <a:prstDash val="solid"/>
                    </a:ln>
                    <a:solidFill>
                      <a:schemeClr val="bg1"/>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体系</a:t>
                </a:r>
                <a:r>
                  <a:rPr kumimoji="0" lang="zh-CN" altLang="en-US" sz="2800" b="1" i="0" u="none" strike="noStrike" cap="none" normalizeH="0" baseline="0">
                    <a:ln w="10160">
                      <a:no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形成与发展</a:t>
                </a:r>
              </a:p>
            </p:txBody>
          </p:sp>
          <p:cxnSp>
            <p:nvCxnSpPr>
              <p:cNvPr id="5" name="直接连接符 4"/>
              <p:cNvCxnSpPr/>
              <p:nvPr/>
            </p:nvCxnSpPr>
            <p:spPr>
              <a:xfrm flipH="1">
                <a:off x="4613" y="5636"/>
                <a:ext cx="11" cy="1655"/>
              </a:xfrm>
              <a:prstGeom prst="line">
                <a:avLst/>
              </a:prstGeom>
              <a:ln w="28575">
                <a:headEnd type="none" w="med" len="med"/>
                <a:tailEnd type="none" w="med" len="med"/>
              </a:ln>
            </p:spPr>
            <p:style>
              <a:lnRef idx="3">
                <a:schemeClr val="dk1"/>
              </a:lnRef>
              <a:fillRef idx="0">
                <a:schemeClr val="dk1"/>
              </a:fillRef>
              <a:effectRef idx="2">
                <a:schemeClr val="dk1"/>
              </a:effectRef>
              <a:fontRef idx="minor">
                <a:schemeClr val="tx1"/>
              </a:fontRef>
            </p:style>
          </p:cxnSp>
        </p:grpSp>
        <p:sp>
          <p:nvSpPr>
            <p:cNvPr id="6" name="同心圆 5"/>
            <p:cNvSpPr/>
            <p:nvPr/>
          </p:nvSpPr>
          <p:spPr>
            <a:xfrm>
              <a:off x="10683" y="9738"/>
              <a:ext cx="600" cy="240"/>
            </a:xfrm>
            <a:prstGeom prst="donut">
              <a:avLst/>
            </a:prstGeom>
            <a:solidFill>
              <a:srgbClr val="C000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8" name="文本框 7"/>
          <p:cNvSpPr txBox="1"/>
          <p:nvPr/>
        </p:nvSpPr>
        <p:spPr>
          <a:xfrm>
            <a:off x="3642995" y="4058920"/>
            <a:ext cx="487680"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会</a:t>
            </a:r>
          </a:p>
        </p:txBody>
      </p:sp>
      <p:sp>
        <p:nvSpPr>
          <p:cNvPr id="24" name="文本框 23"/>
          <p:cNvSpPr txBox="1"/>
          <p:nvPr/>
        </p:nvSpPr>
        <p:spPr>
          <a:xfrm rot="20400000">
            <a:off x="3719195" y="4619625"/>
            <a:ext cx="436880"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社</a:t>
            </a:r>
          </a:p>
        </p:txBody>
      </p:sp>
      <p:sp>
        <p:nvSpPr>
          <p:cNvPr id="26" name="文本框 25"/>
          <p:cNvSpPr txBox="1"/>
          <p:nvPr/>
        </p:nvSpPr>
        <p:spPr>
          <a:xfrm rot="19980000">
            <a:off x="4227195" y="4290695"/>
            <a:ext cx="487680"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主</a:t>
            </a:r>
          </a:p>
        </p:txBody>
      </p:sp>
      <p:sp>
        <p:nvSpPr>
          <p:cNvPr id="27" name="文本框 26"/>
          <p:cNvSpPr txBox="1"/>
          <p:nvPr/>
        </p:nvSpPr>
        <p:spPr>
          <a:xfrm rot="19740000">
            <a:off x="4523740" y="4808220"/>
            <a:ext cx="340360"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义</a:t>
            </a:r>
          </a:p>
        </p:txBody>
      </p:sp>
      <p:sp>
        <p:nvSpPr>
          <p:cNvPr id="28" name="文本框 27"/>
          <p:cNvSpPr txBox="1"/>
          <p:nvPr/>
        </p:nvSpPr>
        <p:spPr>
          <a:xfrm rot="19560000">
            <a:off x="4849495" y="5254625"/>
            <a:ext cx="487680"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道</a:t>
            </a:r>
          </a:p>
        </p:txBody>
      </p:sp>
      <p:sp>
        <p:nvSpPr>
          <p:cNvPr id="25" name="文本框 24"/>
          <p:cNvSpPr txBox="1"/>
          <p:nvPr/>
        </p:nvSpPr>
        <p:spPr>
          <a:xfrm rot="19500000">
            <a:off x="4500880" y="5701665"/>
            <a:ext cx="691515" cy="953135"/>
          </a:xfrm>
          <a:prstGeom prst="rect">
            <a:avLst/>
          </a:prstGeom>
          <a:noFill/>
        </p:spPr>
        <p:txBody>
          <a:bodyPr wrap="square" rtlCol="0">
            <a:spAutoFit/>
          </a:bodyPr>
          <a:lstStyle/>
          <a:p>
            <a:r>
              <a:rPr lang="zh-CN" altLang="en-US" sz="2800" b="1">
                <a:solidFill>
                  <a:schemeClr val="bg1"/>
                </a:solidFill>
                <a:latin typeface="微软雅黑" panose="020B0503020204020204" pitchFamily="34" charset="-122"/>
                <a:ea typeface="微软雅黑" panose="020B0503020204020204" pitchFamily="34" charset="-122"/>
              </a:rPr>
              <a:t>国</a:t>
            </a:r>
          </a:p>
          <a:p>
            <a:r>
              <a:rPr lang="zh-CN" altLang="en-US" sz="2800" b="1">
                <a:solidFill>
                  <a:schemeClr val="bg1"/>
                </a:solidFill>
                <a:latin typeface="微软雅黑" panose="020B0503020204020204" pitchFamily="34" charset="-122"/>
                <a:ea typeface="微软雅黑" panose="020B0503020204020204" pitchFamily="34" charset="-122"/>
              </a:rPr>
              <a:t>中</a:t>
            </a:r>
          </a:p>
        </p:txBody>
      </p:sp>
      <p:sp>
        <p:nvSpPr>
          <p:cNvPr id="30" name="文本框 29"/>
          <p:cNvSpPr txBox="1"/>
          <p:nvPr/>
        </p:nvSpPr>
        <p:spPr>
          <a:xfrm rot="19860000">
            <a:off x="4006850" y="5057775"/>
            <a:ext cx="436880" cy="953135"/>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色</a:t>
            </a:r>
          </a:p>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特</a:t>
            </a:r>
          </a:p>
        </p:txBody>
      </p:sp>
      <p:sp>
        <p:nvSpPr>
          <p:cNvPr id="31" name="文本框 30"/>
          <p:cNvSpPr txBox="1"/>
          <p:nvPr/>
        </p:nvSpPr>
        <p:spPr>
          <a:xfrm rot="8340000" flipV="1">
            <a:off x="5217160" y="5686425"/>
            <a:ext cx="561975" cy="521970"/>
          </a:xfrm>
          <a:prstGeom prst="rect">
            <a:avLst/>
          </a:prstGeom>
          <a:noFill/>
        </p:spPr>
        <p:txBody>
          <a:bodyPr wrap="square" rtlCol="0">
            <a:spAutoFit/>
          </a:bodyPr>
          <a:lstStyle/>
          <a:p>
            <a:pPr lvl="0" algn="l"/>
            <a:r>
              <a:rPr lang="zh-CN" altLang="en-US" sz="2800" b="1">
                <a:solidFill>
                  <a:schemeClr val="bg1"/>
                </a:solidFill>
                <a:latin typeface="微软雅黑" panose="020B0503020204020204" pitchFamily="34" charset="-122"/>
                <a:ea typeface="微软雅黑" panose="020B0503020204020204" pitchFamily="34" charset="-122"/>
                <a:sym typeface="+mn-ea"/>
              </a:rPr>
              <a:t>路</a:t>
            </a:r>
          </a:p>
        </p:txBody>
      </p:sp>
      <p:sp>
        <p:nvSpPr>
          <p:cNvPr id="7" name="矩形 6"/>
          <p:cNvSpPr/>
          <p:nvPr/>
        </p:nvSpPr>
        <p:spPr>
          <a:xfrm>
            <a:off x="3495040" y="289560"/>
            <a:ext cx="4969510" cy="531495"/>
          </a:xfrm>
          <a:prstGeom prst="rect">
            <a:avLst/>
          </a:prstGeom>
          <a:noFill/>
          <a:ln w="12700" cap="flat" cmpd="sng" algn="ctr">
            <a:noFill/>
            <a:prstDash val="solid"/>
          </a:ln>
          <a:effectLst/>
        </p:spPr>
        <p:txBody>
          <a:bodyPr lIns="91440" tIns="45720" rIns="91440" bIns="45720" rtlCol="0" anchor="ctr">
            <a:noAutofit/>
          </a:bodyPr>
          <a:lstStyle/>
          <a:p>
            <a:pPr lvl="0" algn="ctr" defTabSz="1217930">
              <a:buClrTx/>
              <a:buSzTx/>
              <a:buFontTx/>
            </a:pPr>
            <a:r>
              <a:rPr lang="zh-CN" altLang="en-US" sz="3600" b="1" kern="0" dirty="0">
                <a:solidFill>
                  <a:srgbClr val="D60000"/>
                </a:solidFill>
                <a:latin typeface="华文行楷" panose="02010800040101010101" pitchFamily="2" charset="-122"/>
                <a:ea typeface="华文行楷" panose="02010800040101010101" pitchFamily="2" charset="-122"/>
                <a:sym typeface="+mn-ea"/>
              </a:rPr>
              <a:t>改革开放</a:t>
            </a:r>
          </a:p>
          <a:p>
            <a:pPr lvl="0" algn="ctr" defTabSz="1217930">
              <a:buClrTx/>
              <a:buSzTx/>
              <a:buFontTx/>
            </a:pPr>
            <a:r>
              <a:rPr lang="zh-CN" altLang="en-US" sz="3600" b="1" kern="0" dirty="0">
                <a:solidFill>
                  <a:srgbClr val="D60000"/>
                </a:solidFill>
                <a:latin typeface="华文行楷" panose="02010800040101010101" pitchFamily="2" charset="-122"/>
                <a:ea typeface="华文行楷" panose="02010800040101010101" pitchFamily="2" charset="-122"/>
                <a:sym typeface="+mn-ea"/>
              </a:rPr>
              <a:t>以来的巨大成就</a:t>
            </a:r>
          </a:p>
        </p:txBody>
      </p:sp>
      <p:grpSp>
        <p:nvGrpSpPr>
          <p:cNvPr id="35" name="组合 34"/>
          <p:cNvGrpSpPr/>
          <p:nvPr/>
        </p:nvGrpSpPr>
        <p:grpSpPr>
          <a:xfrm>
            <a:off x="2747469" y="1489915"/>
            <a:ext cx="2227121" cy="2562020"/>
            <a:chOff x="8261" y="5957"/>
            <a:chExt cx="3022" cy="4021"/>
          </a:xfrm>
        </p:grpSpPr>
        <p:grpSp>
          <p:nvGrpSpPr>
            <p:cNvPr id="36" name="组合 35"/>
            <p:cNvGrpSpPr/>
            <p:nvPr/>
          </p:nvGrpSpPr>
          <p:grpSpPr>
            <a:xfrm>
              <a:off x="8261" y="5957"/>
              <a:ext cx="2772" cy="3947"/>
              <a:chOff x="1871" y="3509"/>
              <a:chExt cx="2772" cy="3947"/>
            </a:xfrm>
          </p:grpSpPr>
          <p:sp>
            <p:nvSpPr>
              <p:cNvPr id="37" name="流程图: 资料带 36"/>
              <p:cNvSpPr/>
              <p:nvPr/>
            </p:nvSpPr>
            <p:spPr>
              <a:xfrm>
                <a:off x="1871" y="3509"/>
                <a:ext cx="2772" cy="2330"/>
              </a:xfrm>
              <a:prstGeom prst="flowChartPunchedTape">
                <a:avLst/>
              </a:prstGeom>
              <a:solidFill>
                <a:srgbClr val="C000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noAutofit/>
              </a:bodyPr>
              <a:lstStyle/>
              <a:p>
                <a:pPr lvl="0" algn="l" fontAlgn="base">
                  <a:buClrTx/>
                  <a:buSzTx/>
                  <a:buFont typeface="Arial" panose="020B0604020202020204" pitchFamily="34" charset="0"/>
                </a:pPr>
                <a:r>
                  <a:rPr lang="zh-CN" altLang="en-US" sz="2800" b="1">
                    <a:ln>
                      <a:noFill/>
                    </a:ln>
                    <a:solidFill>
                      <a:schemeClr val="bg1"/>
                    </a:solidFill>
                    <a:effectLst/>
                    <a:latin typeface="微软雅黑" panose="020B0503020204020204" pitchFamily="34" charset="-122"/>
                    <a:ea typeface="微软雅黑" panose="020B0503020204020204" pitchFamily="34" charset="-122"/>
                    <a:sym typeface="+mn-ea"/>
                  </a:rPr>
                  <a:t>国际影响力不断扩大</a:t>
                </a:r>
              </a:p>
            </p:txBody>
          </p:sp>
          <p:cxnSp>
            <p:nvCxnSpPr>
              <p:cNvPr id="38" name="直接连接符 37"/>
              <p:cNvCxnSpPr>
                <a:endCxn id="39" idx="0"/>
              </p:cNvCxnSpPr>
              <p:nvPr/>
            </p:nvCxnSpPr>
            <p:spPr>
              <a:xfrm flipH="1">
                <a:off x="4593" y="5334"/>
                <a:ext cx="33" cy="2122"/>
              </a:xfrm>
              <a:prstGeom prst="line">
                <a:avLst/>
              </a:prstGeom>
              <a:ln w="28575">
                <a:headEnd type="none" w="med" len="med"/>
                <a:tailEnd type="none" w="med" len="med"/>
              </a:ln>
            </p:spPr>
            <p:style>
              <a:lnRef idx="3">
                <a:schemeClr val="dk1"/>
              </a:lnRef>
              <a:fillRef idx="0">
                <a:schemeClr val="dk1"/>
              </a:fillRef>
              <a:effectRef idx="2">
                <a:schemeClr val="dk1"/>
              </a:effectRef>
              <a:fontRef idx="minor">
                <a:schemeClr val="tx1"/>
              </a:fontRef>
            </p:style>
          </p:cxnSp>
        </p:grpSp>
        <p:sp>
          <p:nvSpPr>
            <p:cNvPr id="39" name="同心圆 38"/>
            <p:cNvSpPr/>
            <p:nvPr/>
          </p:nvSpPr>
          <p:spPr>
            <a:xfrm>
              <a:off x="10683" y="9738"/>
              <a:ext cx="600" cy="240"/>
            </a:xfrm>
            <a:prstGeom prst="donut">
              <a:avLst/>
            </a:prstGeom>
            <a:solidFill>
              <a:srgbClr val="C000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noAutofit/>
            </a:bodyPr>
            <a:lstStyle/>
            <a:p>
              <a:pPr lvl="0" algn="l" fontAlgn="base">
                <a:buClrTx/>
                <a:buSzTx/>
                <a:buFont typeface="Arial" panose="020B0604020202020204" pitchFamily="34" charset="0"/>
              </a:pPr>
              <a:endParaRPr lang="zh-CN" altLang="en-US">
                <a:ln>
                  <a:noFill/>
                </a:ln>
                <a:effectLst/>
                <a:latin typeface="Arial" panose="020B0604020202020204" pitchFamily="34" charset="0"/>
                <a:ea typeface="宋体" panose="02010600030101010101" pitchFamily="2" charset="-122"/>
                <a:sym typeface="+mn-ea"/>
              </a:endParaRPr>
            </a:p>
          </p:txBody>
        </p:sp>
      </p:grpSp>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0680" y="950595"/>
            <a:ext cx="4239260" cy="2826385"/>
          </a:xfrm>
          <a:prstGeom prst="rect">
            <a:avLst/>
          </a:prstGeom>
        </p:spPr>
      </p:pic>
      <p:sp>
        <p:nvSpPr>
          <p:cNvPr id="10" name="文本框 9"/>
          <p:cNvSpPr txBox="1"/>
          <p:nvPr/>
        </p:nvSpPr>
        <p:spPr>
          <a:xfrm>
            <a:off x="346075" y="137160"/>
            <a:ext cx="1929130" cy="829945"/>
          </a:xfrm>
          <a:prstGeom prst="rect">
            <a:avLst/>
          </a:prstGeom>
          <a:noFill/>
        </p:spPr>
        <p:txBody>
          <a:bodyPr wrap="none" rtlCol="0">
            <a:spAutoFit/>
          </a:bodyPr>
          <a:lstStyle/>
          <a:p>
            <a:pPr algn="l"/>
            <a:r>
              <a:rPr lang="zh-CN" altLang="en-US" sz="2400" b="1">
                <a:solidFill>
                  <a:srgbClr val="C00000"/>
                </a:solidFill>
                <a:latin typeface="华文新魏" panose="02010800040101010101" charset="-122"/>
                <a:ea typeface="华文新魏" panose="02010800040101010101" charset="-122"/>
              </a:rPr>
              <a:t>道路自信</a:t>
            </a:r>
          </a:p>
          <a:p>
            <a:pPr algn="l"/>
            <a:r>
              <a:rPr lang="zh-CN" altLang="en-US" sz="2400" b="1">
                <a:solidFill>
                  <a:srgbClr val="C00000"/>
                </a:solidFill>
                <a:latin typeface="华文新魏" panose="02010800040101010101" charset="-122"/>
                <a:ea typeface="华文新魏" panose="02010800040101010101" charset="-122"/>
                <a:sym typeface="+mn-ea"/>
              </a:rPr>
              <a:t>       文化自信</a:t>
            </a:r>
          </a:p>
        </p:txBody>
      </p:sp>
    </p:spTree>
    <p:extLst>
      <p:ext uri="{BB962C8B-B14F-4D97-AF65-F5344CB8AC3E}">
        <p14:creationId xmlns:p14="http://schemas.microsoft.com/office/powerpoint/2010/main" val="2632986350"/>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ppt_x"/>
                                          </p:val>
                                        </p:tav>
                                        <p:tav tm="100000">
                                          <p:val>
                                            <p:strVal val="#ppt_x"/>
                                          </p:val>
                                        </p:tav>
                                      </p:tavLst>
                                    </p:anim>
                                    <p:anim calcmode="lin" valueType="num">
                                      <p:cBhvr additive="base">
                                        <p:cTn id="51" dur="500" fill="hold"/>
                                        <p:tgtEl>
                                          <p:spTgt spid="35"/>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4" presetClass="entr" presetSubtype="1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randombar(horizontal)">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P spid="27" grpId="0"/>
      <p:bldP spid="28" grpId="0"/>
      <p:bldP spid="25" grpId="0"/>
      <p:bldP spid="30" grpId="0"/>
      <p:bldP spid="3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 y="3680749"/>
            <a:ext cx="9540051" cy="318882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195" y="3910154"/>
            <a:ext cx="4370549" cy="331388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9078" y="4513599"/>
            <a:ext cx="4370549" cy="3313886"/>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9352" y="5891514"/>
            <a:ext cx="10058400" cy="970769"/>
          </a:xfrm>
          <a:prstGeom prst="rect">
            <a:avLst/>
          </a:prstGeom>
        </p:spPr>
      </p:pic>
      <p:sp>
        <p:nvSpPr>
          <p:cNvPr id="10" name="矩形 9"/>
          <p:cNvSpPr/>
          <p:nvPr/>
        </p:nvSpPr>
        <p:spPr>
          <a:xfrm>
            <a:off x="1119505" y="3087370"/>
            <a:ext cx="8250555" cy="120078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4800" b="1" kern="0" dirty="0">
                <a:ea typeface="微软雅黑" panose="020B0503020204020204" pitchFamily="34" charset="-122"/>
                <a:sym typeface="+mn-ea"/>
              </a:rPr>
              <a:t>大国外交 </a:t>
            </a:r>
          </a:p>
          <a:p>
            <a:pPr algn="ctr" defTabSz="1217930"/>
            <a:r>
              <a:rPr lang="zh-CN" altLang="en-US" sz="4800" b="1" kern="0" dirty="0">
                <a:ea typeface="微软雅黑" panose="020B0503020204020204" pitchFamily="34" charset="-122"/>
                <a:sym typeface="+mn-ea"/>
              </a:rPr>
              <a:t>                 一展风采               </a:t>
            </a:r>
            <a:endParaRPr lang="zh-CN" altLang="en-US" sz="4800" b="1" kern="0" dirty="0">
              <a:solidFill>
                <a:srgbClr val="D6000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5910" y="0"/>
            <a:ext cx="3006090" cy="1884680"/>
          </a:xfrm>
          <a:prstGeom prst="rect">
            <a:avLst/>
          </a:prstGeom>
        </p:spPr>
      </p:pic>
      <p:sp>
        <p:nvSpPr>
          <p:cNvPr id="2" name="椭圆 1"/>
          <p:cNvSpPr/>
          <p:nvPr/>
        </p:nvSpPr>
        <p:spPr>
          <a:xfrm>
            <a:off x="5723681" y="1507234"/>
            <a:ext cx="1064871" cy="10532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0"/>
          <p:cNvSpPr txBox="1"/>
          <p:nvPr/>
        </p:nvSpPr>
        <p:spPr>
          <a:xfrm>
            <a:off x="6046900" y="1748316"/>
            <a:ext cx="461010" cy="553720"/>
          </a:xfrm>
          <a:prstGeom prst="rect">
            <a:avLst/>
          </a:prstGeom>
          <a:noFill/>
        </p:spPr>
        <p:txBody>
          <a:bodyPr wrap="none" lIns="0" tIns="0" rIns="0" bIns="0" rtlCol="0">
            <a:spAutoFit/>
          </a:bodyPr>
          <a:lstStyle/>
          <a:p>
            <a:pPr algn="ctr" defTabSz="1217930">
              <a:defRPr/>
            </a:pPr>
            <a:r>
              <a:rPr lang="en-US" altLang="zh-CN" sz="3600" b="1" kern="0" dirty="0">
                <a:solidFill>
                  <a:srgbClr val="FFFFFF"/>
                </a:solidFill>
                <a:latin typeface="+mj-ea"/>
                <a:ea typeface="+mj-ea"/>
              </a:rPr>
              <a:t>03</a:t>
            </a:r>
            <a:endParaRPr lang="zh-CN" altLang="en-US" sz="3600" b="1" kern="0" dirty="0">
              <a:solidFill>
                <a:srgbClr val="FFFFFF"/>
              </a:solidFill>
              <a:latin typeface="+mj-ea"/>
              <a:ea typeface="+mj-ea"/>
            </a:endParaRPr>
          </a:p>
        </p:txBody>
      </p:sp>
    </p:spTree>
    <p:extLst>
      <p:ext uri="{BB962C8B-B14F-4D97-AF65-F5344CB8AC3E}">
        <p14:creationId xmlns:p14="http://schemas.microsoft.com/office/powerpoint/2010/main" val="145160519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7467600" y="565365"/>
            <a:ext cx="4724400"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0" y="565150"/>
            <a:ext cx="4360545" cy="317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152140" y="299085"/>
            <a:ext cx="5286375" cy="531495"/>
          </a:xfrm>
          <a:prstGeom prst="rect">
            <a:avLst/>
          </a:prstGeom>
          <a:noFill/>
          <a:ln w="12700" cap="flat" cmpd="sng" algn="ctr">
            <a:noFill/>
            <a:prstDash val="solid"/>
          </a:ln>
          <a:effectLst/>
        </p:spPr>
        <p:txBody>
          <a:bodyPr lIns="91440" tIns="45720" rIns="91440" bIns="45720" rtlCol="0" anchor="ctr"/>
          <a:lstStyle/>
          <a:p>
            <a:pPr algn="ctr" defTabSz="1217930"/>
            <a:r>
              <a:rPr lang="zh-CN" sz="3600" b="1" kern="0" dirty="0">
                <a:solidFill>
                  <a:srgbClr val="D60000"/>
                </a:solidFill>
                <a:latin typeface="华文行楷" panose="02010800040101010101" pitchFamily="2" charset="-122"/>
                <a:ea typeface="华文行楷" panose="02010800040101010101" pitchFamily="2" charset="-122"/>
              </a:rPr>
              <a:t>中国外交理念</a:t>
            </a:r>
          </a:p>
        </p:txBody>
      </p:sp>
      <p:pic>
        <p:nvPicPr>
          <p:cNvPr id="8" name="图片 7" descr="图片包含 室内, 就坐, 红色&#10;&#10;已生成极高可信度的说明"/>
          <p:cNvPicPr>
            <a:picLocks noChangeAspect="1"/>
          </p:cNvPicPr>
          <p:nvPr/>
        </p:nvPicPr>
        <p:blipFill>
          <a:blip r:embed="rId22" cstate="screen">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sp>
        <p:nvSpPr>
          <p:cNvPr id="5" name="任意多边形: 形状 20"/>
          <p:cNvSpPr/>
          <p:nvPr>
            <p:custDataLst>
              <p:tags r:id="rId1"/>
            </p:custDataLst>
          </p:nvPr>
        </p:nvSpPr>
        <p:spPr>
          <a:xfrm>
            <a:off x="0" y="0"/>
            <a:ext cx="926514" cy="818971"/>
          </a:xfrm>
          <a:custGeom>
            <a:avLst/>
            <a:gdLst>
              <a:gd name="connsiteX0" fmla="*/ 0 w 778048"/>
              <a:gd name="connsiteY0" fmla="*/ 0 h 687738"/>
              <a:gd name="connsiteX1" fmla="*/ 745549 w 778048"/>
              <a:gd name="connsiteY1" fmla="*/ 0 h 687738"/>
              <a:gd name="connsiteX2" fmla="*/ 767622 w 778048"/>
              <a:gd name="connsiteY2" fmla="*/ 71108 h 687738"/>
              <a:gd name="connsiteX3" fmla="*/ 778048 w 778048"/>
              <a:gd name="connsiteY3" fmla="*/ 174536 h 687738"/>
              <a:gd name="connsiteX4" fmla="*/ 264846 w 778048"/>
              <a:gd name="connsiteY4" fmla="*/ 687738 h 687738"/>
              <a:gd name="connsiteX5" fmla="*/ 65084 w 778048"/>
              <a:gd name="connsiteY5" fmla="*/ 647408 h 687738"/>
              <a:gd name="connsiteX6" fmla="*/ 0 w 778048"/>
              <a:gd name="connsiteY6" fmla="*/ 612081 h 68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048" h="687738">
                <a:moveTo>
                  <a:pt x="0" y="0"/>
                </a:moveTo>
                <a:lnTo>
                  <a:pt x="745549" y="0"/>
                </a:lnTo>
                <a:lnTo>
                  <a:pt x="767622" y="71108"/>
                </a:lnTo>
                <a:cubicBezTo>
                  <a:pt x="774458" y="104516"/>
                  <a:pt x="778048" y="139107"/>
                  <a:pt x="778048" y="174536"/>
                </a:cubicBezTo>
                <a:cubicBezTo>
                  <a:pt x="778048" y="457970"/>
                  <a:pt x="548280" y="687738"/>
                  <a:pt x="264846" y="687738"/>
                </a:cubicBezTo>
                <a:cubicBezTo>
                  <a:pt x="193988" y="687738"/>
                  <a:pt x="126483" y="673378"/>
                  <a:pt x="65084" y="647408"/>
                </a:cubicBezTo>
                <a:lnTo>
                  <a:pt x="0" y="612081"/>
                </a:lnTo>
                <a:close/>
              </a:path>
            </a:pathLst>
          </a:custGeom>
          <a:solidFill>
            <a:srgbClr val="E61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8" name="组合 27"/>
          <p:cNvGrpSpPr/>
          <p:nvPr/>
        </p:nvGrpSpPr>
        <p:grpSpPr>
          <a:xfrm>
            <a:off x="424815" y="1113790"/>
            <a:ext cx="11189335" cy="2563495"/>
            <a:chOff x="551" y="2966"/>
            <a:chExt cx="18291" cy="4385"/>
          </a:xfrm>
        </p:grpSpPr>
        <p:sp>
          <p:nvSpPr>
            <p:cNvPr id="7" name="椭圆 6"/>
            <p:cNvSpPr/>
            <p:nvPr>
              <p:custDataLst>
                <p:tags r:id="rId11"/>
              </p:custDataLst>
            </p:nvPr>
          </p:nvSpPr>
          <p:spPr>
            <a:xfrm>
              <a:off x="1238" y="2966"/>
              <a:ext cx="4543" cy="4385"/>
            </a:xfrm>
            <a:prstGeom prst="ellips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椭圆 11"/>
            <p:cNvSpPr/>
            <p:nvPr>
              <p:custDataLst>
                <p:tags r:id="rId12"/>
              </p:custDataLst>
            </p:nvPr>
          </p:nvSpPr>
          <p:spPr>
            <a:xfrm>
              <a:off x="551" y="5330"/>
              <a:ext cx="1066" cy="1029"/>
            </a:xfrm>
            <a:prstGeom prst="ellips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lnSpc>
                  <a:spcPct val="120000"/>
                </a:lnSpc>
                <a:buClrTx/>
                <a:buSzTx/>
                <a:buFontTx/>
              </a:pP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01</a:t>
              </a:r>
              <a:r>
                <a:rPr lang="zh-CN" altLang="en-US">
                  <a:latin typeface="Arial" panose="020B0604020202020204" pitchFamily="34" charset="0"/>
                  <a:ea typeface="微软雅黑" panose="020B0503020204020204" pitchFamily="34" charset="-122"/>
                  <a:sym typeface="Arial" panose="020B0604020202020204" pitchFamily="34" charset="0"/>
                </a:rPr>
                <a:t>.</a:t>
              </a:r>
            </a:p>
          </p:txBody>
        </p:sp>
        <p:sp>
          <p:nvSpPr>
            <p:cNvPr id="13" name="文本框 12"/>
            <p:cNvSpPr txBox="1"/>
            <p:nvPr>
              <p:custDataLst>
                <p:tags r:id="rId13"/>
              </p:custDataLst>
            </p:nvPr>
          </p:nvSpPr>
          <p:spPr>
            <a:xfrm>
              <a:off x="1403" y="3562"/>
              <a:ext cx="4154" cy="3090"/>
            </a:xfrm>
            <a:prstGeom prst="rect">
              <a:avLst/>
            </a:prstGeom>
            <a:noFill/>
            <a:ln>
              <a:noFill/>
            </a:ln>
          </p:spPr>
          <p:txBody>
            <a:bodyPr wrap="square" rtlCol="0" anchor="ctr">
              <a:noAutofit/>
            </a:bodyPr>
            <a:lstStyle/>
            <a:p>
              <a:pPr marL="0" lvl="0" indent="0" algn="ctr">
                <a:lnSpc>
                  <a:spcPct val="150000"/>
                </a:lnSpc>
                <a:spcBef>
                  <a:spcPts val="0"/>
                </a:spcBef>
                <a:spcAft>
                  <a:spcPts val="0"/>
                </a:spcAft>
                <a:buSzPct val="100000"/>
                <a:buNone/>
              </a:pPr>
              <a:r>
                <a:rPr lang="zh-CN" altLang="en-US" sz="2400" spc="150">
                  <a:latin typeface="华文新魏" panose="02010800040101010101" charset="-122"/>
                  <a:ea typeface="华文新魏" panose="02010800040101010101" charset="-122"/>
                  <a:sym typeface="+mn-ea"/>
                </a:rPr>
                <a:t>倡导和平发展理念，遵循和平共处五项原则。</a:t>
              </a:r>
              <a:endParaRPr lang="zh-CN" altLang="en-US" sz="2400" spc="150">
                <a:solidFill>
                  <a:schemeClr val="tx1"/>
                </a:solidFill>
                <a:latin typeface="华文新魏" panose="02010800040101010101" charset="-122"/>
                <a:ea typeface="华文新魏" panose="02010800040101010101" charset="-122"/>
              </a:endParaRPr>
            </a:p>
          </p:txBody>
        </p:sp>
        <p:sp>
          <p:nvSpPr>
            <p:cNvPr id="16" name="椭圆 15"/>
            <p:cNvSpPr/>
            <p:nvPr>
              <p:custDataLst>
                <p:tags r:id="rId14"/>
              </p:custDataLst>
            </p:nvPr>
          </p:nvSpPr>
          <p:spPr>
            <a:xfrm>
              <a:off x="7769" y="2966"/>
              <a:ext cx="4543" cy="4385"/>
            </a:xfrm>
            <a:prstGeom prst="ellips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lnSpc>
                  <a:spcPct val="120000"/>
                </a:lnSpc>
                <a:buClrTx/>
                <a:buSzTx/>
                <a:buFontTx/>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椭圆 17"/>
            <p:cNvSpPr/>
            <p:nvPr>
              <p:custDataLst>
                <p:tags r:id="rId15"/>
              </p:custDataLst>
            </p:nvPr>
          </p:nvSpPr>
          <p:spPr>
            <a:xfrm>
              <a:off x="7087" y="5330"/>
              <a:ext cx="1066" cy="1029"/>
            </a:xfrm>
            <a:prstGeom prst="ellips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lnSpc>
                  <a:spcPct val="120000"/>
                </a:lnSpc>
                <a:buClrTx/>
                <a:buSzTx/>
                <a:buFontTx/>
              </a:pP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02</a:t>
              </a:r>
              <a:r>
                <a:rPr lang="zh-CN" altLang="en-US">
                  <a:latin typeface="Arial" panose="020B0604020202020204" pitchFamily="34" charset="0"/>
                  <a:ea typeface="微软雅黑" panose="020B0503020204020204" pitchFamily="34" charset="-122"/>
                  <a:sym typeface="Arial" panose="020B0604020202020204" pitchFamily="34" charset="0"/>
                </a:rPr>
                <a:t>.</a:t>
              </a:r>
            </a:p>
          </p:txBody>
        </p:sp>
        <p:sp>
          <p:nvSpPr>
            <p:cNvPr id="19" name="文本框 18"/>
            <p:cNvSpPr txBox="1"/>
            <p:nvPr>
              <p:custDataLst>
                <p:tags r:id="rId16"/>
              </p:custDataLst>
            </p:nvPr>
          </p:nvSpPr>
          <p:spPr>
            <a:xfrm>
              <a:off x="8208" y="3770"/>
              <a:ext cx="3835" cy="3090"/>
            </a:xfrm>
            <a:prstGeom prst="rect">
              <a:avLst/>
            </a:prstGeom>
            <a:noFill/>
            <a:ln>
              <a:noFill/>
            </a:ln>
          </p:spPr>
          <p:txBody>
            <a:bodyPr wrap="square" rtlCol="0" anchor="ctr">
              <a:noAutofit/>
            </a:bodyPr>
            <a:lstStyle/>
            <a:p>
              <a:pPr lvl="0" algn="ctr" fontAlgn="auto">
                <a:lnSpc>
                  <a:spcPct val="100000"/>
                </a:lnSpc>
                <a:spcBef>
                  <a:spcPts val="0"/>
                </a:spcBef>
                <a:spcAft>
                  <a:spcPts val="0"/>
                </a:spcAft>
                <a:buClrTx/>
                <a:buSzTx/>
                <a:buFontTx/>
              </a:pPr>
              <a:r>
                <a:rPr lang="zh-CN" altLang="en-US" sz="2400" spc="150">
                  <a:latin typeface="华文新魏" panose="02010800040101010101" charset="-122"/>
                  <a:ea typeface="华文新魏" panose="02010800040101010101" charset="-122"/>
                  <a:sym typeface="+mn-ea"/>
                </a:rPr>
                <a:t>推动建设相互尊重、公平公正、合作共赢为核心的新型国际关系。</a:t>
              </a:r>
            </a:p>
          </p:txBody>
        </p:sp>
        <p:sp>
          <p:nvSpPr>
            <p:cNvPr id="23" name="椭圆 22"/>
            <p:cNvSpPr/>
            <p:nvPr>
              <p:custDataLst>
                <p:tags r:id="rId17"/>
              </p:custDataLst>
            </p:nvPr>
          </p:nvSpPr>
          <p:spPr>
            <a:xfrm>
              <a:off x="14299" y="2966"/>
              <a:ext cx="4543" cy="4385"/>
            </a:xfrm>
            <a:prstGeom prst="ellips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lnSpc>
                  <a:spcPct val="120000"/>
                </a:lnSpc>
                <a:buClrTx/>
                <a:buSzTx/>
                <a:buFontTx/>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 name="椭圆 23"/>
            <p:cNvSpPr/>
            <p:nvPr>
              <p:custDataLst>
                <p:tags r:id="rId18"/>
              </p:custDataLst>
            </p:nvPr>
          </p:nvSpPr>
          <p:spPr>
            <a:xfrm>
              <a:off x="13617" y="5330"/>
              <a:ext cx="1066" cy="1029"/>
            </a:xfrm>
            <a:prstGeom prst="ellips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lnSpc>
                  <a:spcPct val="120000"/>
                </a:lnSpc>
                <a:buClrTx/>
                <a:buSzTx/>
                <a:buFontTx/>
              </a:pPr>
              <a:r>
                <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rPr>
                <a:t>03</a:t>
              </a:r>
              <a:r>
                <a:rPr lang="zh-CN" altLang="en-US">
                  <a:latin typeface="Arial" panose="020B0604020202020204" pitchFamily="34" charset="0"/>
                  <a:ea typeface="微软雅黑" panose="020B0503020204020204" pitchFamily="34" charset="-122"/>
                  <a:sym typeface="Arial" panose="020B0604020202020204" pitchFamily="34" charset="0"/>
                </a:rPr>
                <a:t>.</a:t>
              </a:r>
            </a:p>
          </p:txBody>
        </p:sp>
        <p:sp>
          <p:nvSpPr>
            <p:cNvPr id="25" name="文本框 24"/>
            <p:cNvSpPr txBox="1"/>
            <p:nvPr>
              <p:custDataLst>
                <p:tags r:id="rId19"/>
              </p:custDataLst>
            </p:nvPr>
          </p:nvSpPr>
          <p:spPr>
            <a:xfrm>
              <a:off x="14764" y="3521"/>
              <a:ext cx="3613" cy="3090"/>
            </a:xfrm>
            <a:prstGeom prst="rect">
              <a:avLst/>
            </a:prstGeom>
            <a:noFill/>
            <a:ln>
              <a:noFill/>
            </a:ln>
          </p:spPr>
          <p:txBody>
            <a:bodyPr wrap="square" rtlCol="0" anchor="ctr">
              <a:noAutofit/>
            </a:bodyPr>
            <a:lstStyle/>
            <a:p>
              <a:pPr lvl="0" algn="ctr">
                <a:lnSpc>
                  <a:spcPct val="200000"/>
                </a:lnSpc>
                <a:spcBef>
                  <a:spcPts val="0"/>
                </a:spcBef>
                <a:spcAft>
                  <a:spcPts val="0"/>
                </a:spcAft>
                <a:buClrTx/>
                <a:buSzTx/>
                <a:buFontTx/>
              </a:pPr>
              <a:r>
                <a:rPr lang="zh-CN" altLang="en-US" sz="2400" spc="150">
                  <a:latin typeface="华文新魏" panose="02010800040101010101" charset="-122"/>
                  <a:ea typeface="华文新魏" panose="02010800040101010101" charset="-122"/>
                  <a:sym typeface="+mn-ea"/>
                </a:rPr>
                <a:t>推动建构人类命运共同体</a:t>
              </a:r>
            </a:p>
          </p:txBody>
        </p:sp>
      </p:grpSp>
      <p:sp>
        <p:nvSpPr>
          <p:cNvPr id="26" name="椭圆 25"/>
          <p:cNvSpPr/>
          <p:nvPr>
            <p:custDataLst>
              <p:tags r:id="rId2"/>
            </p:custDataLst>
          </p:nvPr>
        </p:nvSpPr>
        <p:spPr>
          <a:xfrm>
            <a:off x="518214" y="249366"/>
            <a:ext cx="513202" cy="5132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椭圆 26"/>
          <p:cNvSpPr/>
          <p:nvPr>
            <p:custDataLst>
              <p:tags r:id="rId3"/>
            </p:custDataLst>
          </p:nvPr>
        </p:nvSpPr>
        <p:spPr>
          <a:xfrm>
            <a:off x="540980" y="997937"/>
            <a:ext cx="233835" cy="23383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p:cNvSpPr txBox="1"/>
          <p:nvPr/>
        </p:nvSpPr>
        <p:spPr>
          <a:xfrm>
            <a:off x="4185920" y="4147185"/>
            <a:ext cx="4126865" cy="2553335"/>
          </a:xfrm>
          <a:prstGeom prst="rect">
            <a:avLst/>
          </a:prstGeom>
          <a:noFill/>
        </p:spPr>
        <p:txBody>
          <a:bodyPr wrap="square" rtlCol="0">
            <a:spAutoFit/>
          </a:bodyPr>
          <a:lstStyle/>
          <a:p>
            <a:pPr marL="285750" indent="-285750" algn="l">
              <a:buFont typeface="Wingdings" panose="05000000000000000000" charset="0"/>
              <a:buChar char="u"/>
            </a:pPr>
            <a:r>
              <a:rPr lang="zh-CN" altLang="en-US" sz="2000" b="1">
                <a:latin typeface="楷体" panose="02010609060101010101" charset="-122"/>
                <a:ea typeface="楷体" panose="02010609060101010101" charset="-122"/>
                <a:cs typeface="楷体" panose="02010609060101010101" charset="-122"/>
              </a:rPr>
              <a:t>按照“亲、诚、惠、容”的理  念，深化同周边国家关系</a:t>
            </a:r>
          </a:p>
          <a:p>
            <a:pPr marL="285750" indent="-285750" algn="l">
              <a:buFont typeface="Wingdings" panose="05000000000000000000" charset="0"/>
              <a:buChar char="u"/>
            </a:pPr>
            <a:r>
              <a:rPr lang="zh-CN" altLang="en-US" sz="2000" b="1">
                <a:latin typeface="楷体" panose="02010609060101010101" charset="-122"/>
                <a:ea typeface="楷体" panose="02010609060101010101" charset="-122"/>
                <a:cs typeface="楷体" panose="02010609060101010101" charset="-122"/>
              </a:rPr>
              <a:t>提出“真、实、亲、诚”原则，形成中国与非洲国家休戚与共、共同发展、文明互鉴的友好合作关系</a:t>
            </a:r>
          </a:p>
          <a:p>
            <a:pPr marL="342900" indent="-342900" algn="l">
              <a:buFont typeface="Wingdings" panose="05000000000000000000" charset="0"/>
              <a:buChar char="u"/>
            </a:pPr>
            <a:r>
              <a:rPr lang="zh-CN" altLang="en-US" sz="2000" b="1">
                <a:latin typeface="楷体" panose="02010609060101010101" charset="-122"/>
                <a:ea typeface="楷体" panose="02010609060101010101" charset="-122"/>
                <a:cs typeface="楷体" panose="02010609060101010101" charset="-122"/>
              </a:rPr>
              <a:t>同欧洲、拉美的关系也在相互增进了解和合作中展开新的画卷</a:t>
            </a:r>
          </a:p>
        </p:txBody>
      </p:sp>
      <p:pic>
        <p:nvPicPr>
          <p:cNvPr id="32" name="图片 31"/>
          <p:cNvPicPr>
            <a:picLocks noChangeAspect="1"/>
          </p:cNvPicPr>
          <p:nvPr>
            <p:custDataLst>
              <p:tags r:id="rId4"/>
            </p:custDataLst>
          </p:nvPr>
        </p:nvPicPr>
        <p:blipFill>
          <a:blip r:embed="rId24"/>
          <a:srcRect b="3911"/>
          <a:stretch>
            <a:fillRect/>
          </a:stretch>
        </p:blipFill>
        <p:spPr>
          <a:xfrm>
            <a:off x="708660" y="4227195"/>
            <a:ext cx="2809240" cy="2324735"/>
          </a:xfrm>
          <a:prstGeom prst="rect">
            <a:avLst/>
          </a:prstGeom>
        </p:spPr>
      </p:pic>
      <p:sp>
        <p:nvSpPr>
          <p:cNvPr id="33" name="椭圆 32"/>
          <p:cNvSpPr/>
          <p:nvPr>
            <p:custDataLst>
              <p:tags r:id="rId5"/>
            </p:custDataLst>
          </p:nvPr>
        </p:nvSpPr>
        <p:spPr>
          <a:xfrm>
            <a:off x="1916430" y="3887470"/>
            <a:ext cx="415290" cy="186690"/>
          </a:xfrm>
          <a:prstGeom prst="ellips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lnSpc>
                <a:spcPct val="120000"/>
              </a:lnSpc>
              <a:buClrTx/>
              <a:buSzTx/>
              <a:buFontTx/>
            </a:pPr>
            <a:r>
              <a:rPr lang="zh-CN" altLang="en-US">
                <a:latin typeface="Arial" panose="020B0604020202020204" pitchFamily="34" charset="0"/>
                <a:ea typeface="微软雅黑" panose="020B0503020204020204" pitchFamily="34" charset="-122"/>
                <a:sym typeface="Arial" panose="020B0604020202020204" pitchFamily="34" charset="0"/>
              </a:rPr>
              <a:t>.</a:t>
            </a:r>
          </a:p>
        </p:txBody>
      </p:sp>
      <p:sp>
        <p:nvSpPr>
          <p:cNvPr id="36" name="椭圆 35"/>
          <p:cNvSpPr/>
          <p:nvPr>
            <p:custDataLst>
              <p:tags r:id="rId6"/>
            </p:custDataLst>
          </p:nvPr>
        </p:nvSpPr>
        <p:spPr>
          <a:xfrm>
            <a:off x="10001885" y="3855720"/>
            <a:ext cx="415290" cy="186690"/>
          </a:xfrm>
          <a:prstGeom prst="ellips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lnSpc>
                <a:spcPct val="120000"/>
              </a:lnSpc>
              <a:buClrTx/>
              <a:buSzTx/>
              <a:buFontTx/>
            </a:pPr>
            <a:r>
              <a:rPr lang="zh-CN" altLang="en-US">
                <a:latin typeface="Arial" panose="020B0604020202020204" pitchFamily="34" charset="0"/>
                <a:ea typeface="微软雅黑" panose="020B0503020204020204" pitchFamily="34" charset="-122"/>
                <a:sym typeface="Arial" panose="020B0604020202020204" pitchFamily="34" charset="0"/>
              </a:rPr>
              <a:t>.</a:t>
            </a:r>
          </a:p>
        </p:txBody>
      </p:sp>
      <p:sp>
        <p:nvSpPr>
          <p:cNvPr id="37" name="椭圆 36"/>
          <p:cNvSpPr/>
          <p:nvPr>
            <p:custDataLst>
              <p:tags r:id="rId7"/>
            </p:custDataLst>
          </p:nvPr>
        </p:nvSpPr>
        <p:spPr>
          <a:xfrm>
            <a:off x="5892800" y="3887470"/>
            <a:ext cx="400050" cy="186690"/>
          </a:xfrm>
          <a:prstGeom prst="ellips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lnSpc>
                <a:spcPct val="120000"/>
              </a:lnSpc>
              <a:buClrTx/>
              <a:buSzTx/>
              <a:buFontTx/>
            </a:pPr>
            <a:r>
              <a:rPr lang="zh-CN" altLang="en-US">
                <a:latin typeface="Arial" panose="020B0604020202020204" pitchFamily="34" charset="0"/>
                <a:ea typeface="微软雅黑" panose="020B0503020204020204" pitchFamily="34" charset="-122"/>
                <a:sym typeface="Arial" panose="020B0604020202020204" pitchFamily="34" charset="0"/>
              </a:rPr>
              <a:t>.</a:t>
            </a:r>
          </a:p>
        </p:txBody>
      </p:sp>
      <p:grpSp>
        <p:nvGrpSpPr>
          <p:cNvPr id="43" name="组合 42"/>
          <p:cNvGrpSpPr/>
          <p:nvPr/>
        </p:nvGrpSpPr>
        <p:grpSpPr>
          <a:xfrm>
            <a:off x="8672830" y="4227195"/>
            <a:ext cx="3079115" cy="2324100"/>
            <a:chOff x="13256" y="6646"/>
            <a:chExt cx="4814" cy="3672"/>
          </a:xfrm>
        </p:grpSpPr>
        <p:pic>
          <p:nvPicPr>
            <p:cNvPr id="40" name="图片 39"/>
            <p:cNvPicPr>
              <a:picLocks noChangeAspect="1"/>
            </p:cNvPicPr>
            <p:nvPr>
              <p:custDataLst>
                <p:tags r:id="rId8"/>
              </p:custDataLst>
            </p:nvPr>
          </p:nvPicPr>
          <p:blipFill>
            <a:blip r:embed="rId25"/>
            <a:stretch>
              <a:fillRect/>
            </a:stretch>
          </p:blipFill>
          <p:spPr>
            <a:xfrm>
              <a:off x="15534" y="6646"/>
              <a:ext cx="2536" cy="1870"/>
            </a:xfrm>
            <a:prstGeom prst="rect">
              <a:avLst/>
            </a:prstGeom>
          </p:spPr>
        </p:pic>
        <p:pic>
          <p:nvPicPr>
            <p:cNvPr id="41" name="图片 40"/>
            <p:cNvPicPr>
              <a:picLocks noChangeAspect="1"/>
            </p:cNvPicPr>
            <p:nvPr>
              <p:custDataLst>
                <p:tags r:id="rId9"/>
              </p:custDataLst>
            </p:nvPr>
          </p:nvPicPr>
          <p:blipFill>
            <a:blip r:embed="rId26"/>
            <a:stretch>
              <a:fillRect/>
            </a:stretch>
          </p:blipFill>
          <p:spPr>
            <a:xfrm>
              <a:off x="13256" y="6646"/>
              <a:ext cx="2278" cy="3672"/>
            </a:xfrm>
            <a:prstGeom prst="rect">
              <a:avLst/>
            </a:prstGeom>
          </p:spPr>
        </p:pic>
        <p:pic>
          <p:nvPicPr>
            <p:cNvPr id="42" name="图片 41"/>
            <p:cNvPicPr>
              <a:picLocks noChangeAspect="1"/>
            </p:cNvPicPr>
            <p:nvPr>
              <p:custDataLst>
                <p:tags r:id="rId10"/>
              </p:custDataLst>
            </p:nvPr>
          </p:nvPicPr>
          <p:blipFill>
            <a:blip r:embed="rId27"/>
            <a:stretch>
              <a:fillRect/>
            </a:stretch>
          </p:blipFill>
          <p:spPr>
            <a:xfrm>
              <a:off x="15534" y="8500"/>
              <a:ext cx="2536" cy="1818"/>
            </a:xfrm>
            <a:prstGeom prst="rect">
              <a:avLst/>
            </a:prstGeom>
          </p:spPr>
        </p:pic>
      </p:grpSp>
      <p:sp>
        <p:nvSpPr>
          <p:cNvPr id="44" name="文本框 43"/>
          <p:cNvSpPr txBox="1"/>
          <p:nvPr/>
        </p:nvSpPr>
        <p:spPr>
          <a:xfrm>
            <a:off x="9925050" y="168275"/>
            <a:ext cx="1929130" cy="829945"/>
          </a:xfrm>
          <a:prstGeom prst="rect">
            <a:avLst/>
          </a:prstGeom>
          <a:noFill/>
        </p:spPr>
        <p:txBody>
          <a:bodyPr wrap="none" rtlCol="0">
            <a:spAutoFit/>
          </a:bodyPr>
          <a:lstStyle/>
          <a:p>
            <a:pPr algn="l"/>
            <a:r>
              <a:rPr lang="zh-CN" altLang="en-US" sz="2400" b="1">
                <a:solidFill>
                  <a:srgbClr val="C00000"/>
                </a:solidFill>
                <a:latin typeface="华文新魏" panose="02010800040101010101" charset="-122"/>
                <a:ea typeface="华文新魏" panose="02010800040101010101" charset="-122"/>
              </a:rPr>
              <a:t>核心素养</a:t>
            </a:r>
          </a:p>
          <a:p>
            <a:pPr algn="l"/>
            <a:r>
              <a:rPr lang="zh-CN" altLang="en-US" sz="2400" b="1">
                <a:solidFill>
                  <a:srgbClr val="C00000"/>
                </a:solidFill>
                <a:latin typeface="华文新魏" panose="02010800040101010101" charset="-122"/>
                <a:ea typeface="华文新魏" panose="02010800040101010101" charset="-122"/>
                <a:sym typeface="+mn-ea"/>
              </a:rPr>
              <a:t>       史料实证</a:t>
            </a:r>
          </a:p>
        </p:txBody>
      </p:sp>
    </p:spTree>
    <p:extLst>
      <p:ext uri="{BB962C8B-B14F-4D97-AF65-F5344CB8AC3E}">
        <p14:creationId xmlns:p14="http://schemas.microsoft.com/office/powerpoint/2010/main" val="257920626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2" fill="hold" nodeType="withEffect">
                                  <p:stCondLst>
                                    <p:cond delay="0"/>
                                  </p:stCondLst>
                                  <p:childTnLst>
                                    <p:set>
                                      <p:cBhvr>
                                        <p:cTn id="9" dur="500"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outVertical)">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down)">
                                      <p:cBhvr>
                                        <p:cTn id="33" dur="500"/>
                                        <p:tgtEl>
                                          <p:spTgt spid="37"/>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childTnLst>
                          </p:cTn>
                        </p:par>
                        <p:par>
                          <p:cTn id="41" fill="hold">
                            <p:stCondLst>
                              <p:cond delay="1500"/>
                            </p:stCondLst>
                            <p:childTnLst>
                              <p:par>
                                <p:cTn id="42" presetID="22" presetClass="entr" presetSubtype="4"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9" grpId="0"/>
      <p:bldP spid="33" grpId="0" animBg="1"/>
      <p:bldP spid="36" grpId="0" animBg="1"/>
      <p:bldP spid="3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flipV="1">
            <a:off x="7154545" y="568325"/>
            <a:ext cx="3792855" cy="1079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631190" y="558165"/>
            <a:ext cx="3997960" cy="508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049905" y="300990"/>
            <a:ext cx="4701540" cy="531495"/>
          </a:xfrm>
          <a:prstGeom prst="rect">
            <a:avLst/>
          </a:prstGeom>
          <a:noFill/>
          <a:ln w="12700" cap="flat" cmpd="sng" algn="ctr">
            <a:noFill/>
            <a:prstDash val="solid"/>
          </a:ln>
          <a:effectLst/>
        </p:spPr>
        <p:txBody>
          <a:bodyPr lIns="91440" tIns="45720" rIns="91440" bIns="45720" rtlCol="0" anchor="ctr"/>
          <a:lstStyle/>
          <a:p>
            <a:pPr algn="ctr" defTabSz="1217930"/>
            <a:r>
              <a:rPr lang="zh-CN"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主场外交 </a:t>
            </a:r>
          </a:p>
          <a:p>
            <a:pPr algn="ctr" defTabSz="1217930"/>
            <a:r>
              <a:rPr lang="zh-CN" sz="3200" b="1" kern="0" dirty="0">
                <a:solidFill>
                  <a:srgbClr val="D60000"/>
                </a:solidFill>
                <a:latin typeface="华文行楷" panose="02010800040101010101" pitchFamily="2" charset="-122"/>
                <a:ea typeface="华文行楷" panose="02010800040101010101" pitchFamily="2" charset="-122"/>
                <a:cs typeface="华文行楷" panose="02010800040101010101" pitchFamily="2" charset="-122"/>
              </a:rPr>
              <a:t>                  自信担当</a:t>
            </a:r>
          </a:p>
        </p:txBody>
      </p:sp>
      <p:pic>
        <p:nvPicPr>
          <p:cNvPr id="8" name="图片 7" descr="图片包含 室内, 就坐, 红色&#10;&#10;已生成极高可信度的说明"/>
          <p:cNvPicPr>
            <a:picLocks noChangeAspect="1"/>
          </p:cNvPicPr>
          <p:nvPr/>
        </p:nvPicPr>
        <p:blipFill>
          <a:blip r:embed="rId9" cstate="screen">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pic>
        <p:nvPicPr>
          <p:cNvPr id="9" name="图片 8" descr="图片包含 宗教场所, 建筑物, 喇嘛庙, 庙宇&#10;&#10;已生成极高可信度的说明"/>
          <p:cNvPicPr>
            <a:picLocks noChangeAspect="1"/>
          </p:cNvPicPr>
          <p:nvPr/>
        </p:nvPicPr>
        <p:blipFill rotWithShape="1">
          <a:blip r:embed="rId11" cstate="screen">
            <a:extLst>
              <a:ext uri="{28A0092B-C50C-407E-A947-70E740481C1C}">
                <a14:useLocalDpi xmlns:a14="http://schemas.microsoft.com/office/drawing/2010/main" val="0"/>
              </a:ext>
            </a:extLst>
          </a:blip>
          <a:srcRect b="14045"/>
          <a:stretch>
            <a:fillRect/>
          </a:stretch>
        </p:blipFill>
        <p:spPr>
          <a:xfrm>
            <a:off x="10220960" y="5949949"/>
            <a:ext cx="1971040" cy="908051"/>
          </a:xfrm>
          <a:prstGeom prst="rect">
            <a:avLst/>
          </a:prstGeom>
        </p:spPr>
      </p:pic>
      <p:pic>
        <p:nvPicPr>
          <p:cNvPr id="6" name="图片 5"/>
          <p:cNvPicPr>
            <a:picLocks noChangeAspect="1"/>
          </p:cNvPicPr>
          <p:nvPr>
            <p:custDataLst>
              <p:tags r:id="rId1"/>
            </p:custDataLst>
          </p:nvPr>
        </p:nvPicPr>
        <p:blipFill>
          <a:blip r:embed="rId12"/>
          <a:stretch>
            <a:fillRect/>
          </a:stretch>
        </p:blipFill>
        <p:spPr>
          <a:xfrm>
            <a:off x="469265" y="1272540"/>
            <a:ext cx="3249295" cy="2087880"/>
          </a:xfrm>
          <a:prstGeom prst="round2DiagRect">
            <a:avLst/>
          </a:prstGeom>
        </p:spPr>
      </p:pic>
      <p:sp>
        <p:nvSpPr>
          <p:cNvPr id="12" name="文本框 11"/>
          <p:cNvSpPr txBox="1"/>
          <p:nvPr/>
        </p:nvSpPr>
        <p:spPr>
          <a:xfrm>
            <a:off x="78105" y="4364990"/>
            <a:ext cx="2025015" cy="1014730"/>
          </a:xfrm>
          <a:prstGeom prst="rect">
            <a:avLst/>
          </a:prstGeom>
          <a:noFill/>
        </p:spPr>
        <p:txBody>
          <a:bodyPr wrap="square" rtlCol="0">
            <a:spAutoFit/>
          </a:bodyPr>
          <a:lstStyle/>
          <a:p>
            <a:pPr algn="ctr"/>
            <a:r>
              <a:rPr lang="zh-CN" altLang="en-US" sz="2000" b="1">
                <a:latin typeface="楷体" panose="02010609060101010101" charset="-122"/>
                <a:ea typeface="楷体" panose="02010609060101010101" charset="-122"/>
                <a:cs typeface="楷体" panose="02010609060101010101" charset="-122"/>
              </a:rPr>
              <a:t>第二届</a:t>
            </a:r>
          </a:p>
          <a:p>
            <a:pPr algn="ctr"/>
            <a:r>
              <a:rPr lang="zh-CN" altLang="en-US" sz="2000" b="1">
                <a:latin typeface="楷体" panose="02010609060101010101" charset="-122"/>
                <a:ea typeface="楷体" panose="02010609060101010101" charset="-122"/>
                <a:cs typeface="楷体" panose="02010609060101010101" charset="-122"/>
              </a:rPr>
              <a:t>“一带一路”国际合作高峰论坛</a:t>
            </a:r>
          </a:p>
        </p:txBody>
      </p:sp>
      <p:pic>
        <p:nvPicPr>
          <p:cNvPr id="13" name="图片 12"/>
          <p:cNvPicPr>
            <a:picLocks noChangeAspect="1"/>
          </p:cNvPicPr>
          <p:nvPr>
            <p:custDataLst>
              <p:tags r:id="rId2"/>
            </p:custDataLst>
          </p:nvPr>
        </p:nvPicPr>
        <p:blipFill>
          <a:blip r:embed="rId13"/>
          <a:stretch>
            <a:fillRect/>
          </a:stretch>
        </p:blipFill>
        <p:spPr>
          <a:xfrm>
            <a:off x="2282190" y="4067810"/>
            <a:ext cx="3549015" cy="2290445"/>
          </a:xfrm>
          <a:prstGeom prst="round2DiagRect">
            <a:avLst/>
          </a:prstGeom>
        </p:spPr>
      </p:pic>
      <p:sp>
        <p:nvSpPr>
          <p:cNvPr id="16" name="文本框 15"/>
          <p:cNvSpPr txBox="1"/>
          <p:nvPr/>
        </p:nvSpPr>
        <p:spPr>
          <a:xfrm>
            <a:off x="4093210" y="1790700"/>
            <a:ext cx="1533525" cy="1014730"/>
          </a:xfrm>
          <a:prstGeom prst="rect">
            <a:avLst/>
          </a:prstGeom>
          <a:noFill/>
        </p:spPr>
        <p:txBody>
          <a:bodyPr wrap="square" rtlCol="0">
            <a:spAutoFit/>
          </a:bodyPr>
          <a:lstStyle/>
          <a:p>
            <a:pPr lvl="0" algn="ctr">
              <a:lnSpc>
                <a:spcPct val="150000"/>
              </a:lnSpc>
              <a:buClrTx/>
              <a:buSzTx/>
              <a:buFontTx/>
            </a:pPr>
            <a:r>
              <a:rPr lang="zh-CN" altLang="en-US" sz="2000" b="1">
                <a:latin typeface="楷体" panose="02010609060101010101" charset="-122"/>
                <a:ea typeface="楷体" panose="02010609060101010101" charset="-122"/>
                <a:cs typeface="楷体" panose="02010609060101010101" charset="-122"/>
                <a:sym typeface="+mn-ea"/>
              </a:rPr>
              <a:t>北京世界</a:t>
            </a:r>
          </a:p>
          <a:p>
            <a:pPr lvl="0" algn="ctr">
              <a:lnSpc>
                <a:spcPct val="150000"/>
              </a:lnSpc>
              <a:buClrTx/>
              <a:buSzTx/>
              <a:buFontTx/>
            </a:pPr>
            <a:r>
              <a:rPr lang="zh-CN" altLang="en-US" sz="2000" b="1">
                <a:latin typeface="楷体" panose="02010609060101010101" charset="-122"/>
                <a:ea typeface="楷体" panose="02010609060101010101" charset="-122"/>
                <a:cs typeface="楷体" panose="02010609060101010101" charset="-122"/>
                <a:sym typeface="+mn-ea"/>
              </a:rPr>
              <a:t>园艺博览会</a:t>
            </a:r>
          </a:p>
        </p:txBody>
      </p:sp>
      <p:pic>
        <p:nvPicPr>
          <p:cNvPr id="18" name="图片 17"/>
          <p:cNvPicPr>
            <a:picLocks noChangeAspect="1"/>
          </p:cNvPicPr>
          <p:nvPr>
            <p:custDataLst>
              <p:tags r:id="rId3"/>
            </p:custDataLst>
          </p:nvPr>
        </p:nvPicPr>
        <p:blipFill>
          <a:blip r:embed="rId14"/>
          <a:stretch>
            <a:fillRect/>
          </a:stretch>
        </p:blipFill>
        <p:spPr>
          <a:xfrm>
            <a:off x="6028690" y="1272540"/>
            <a:ext cx="3653155" cy="2087245"/>
          </a:xfrm>
          <a:prstGeom prst="round2DiagRect">
            <a:avLst/>
          </a:prstGeom>
        </p:spPr>
      </p:pic>
      <p:sp>
        <p:nvSpPr>
          <p:cNvPr id="19" name="文本框 18"/>
          <p:cNvSpPr txBox="1"/>
          <p:nvPr/>
        </p:nvSpPr>
        <p:spPr>
          <a:xfrm>
            <a:off x="6039485" y="4427855"/>
            <a:ext cx="1849120" cy="1014730"/>
          </a:xfrm>
          <a:prstGeom prst="rect">
            <a:avLst/>
          </a:prstGeom>
          <a:noFill/>
        </p:spPr>
        <p:txBody>
          <a:bodyPr wrap="square" rtlCol="0">
            <a:spAutoFit/>
          </a:bodyPr>
          <a:lstStyle/>
          <a:p>
            <a:pPr lvl="0" algn="ctr">
              <a:lnSpc>
                <a:spcPct val="150000"/>
              </a:lnSpc>
              <a:buClrTx/>
              <a:buSzTx/>
              <a:buFontTx/>
            </a:pPr>
            <a:r>
              <a:rPr lang="zh-CN" altLang="en-US" sz="2000" b="1">
                <a:latin typeface="楷体" panose="02010609060101010101" charset="-122"/>
                <a:ea typeface="楷体" panose="02010609060101010101" charset="-122"/>
                <a:cs typeface="楷体" panose="02010609060101010101" charset="-122"/>
                <a:sym typeface="+mn-ea"/>
              </a:rPr>
              <a:t>亚洲</a:t>
            </a:r>
          </a:p>
          <a:p>
            <a:pPr lvl="0" algn="ctr">
              <a:lnSpc>
                <a:spcPct val="150000"/>
              </a:lnSpc>
              <a:buClrTx/>
              <a:buSzTx/>
              <a:buFontTx/>
            </a:pPr>
            <a:r>
              <a:rPr lang="zh-CN" altLang="en-US" sz="2000" b="1">
                <a:latin typeface="楷体" panose="02010609060101010101" charset="-122"/>
                <a:ea typeface="楷体" panose="02010609060101010101" charset="-122"/>
                <a:cs typeface="楷体" panose="02010609060101010101" charset="-122"/>
                <a:sym typeface="+mn-ea"/>
              </a:rPr>
              <a:t>文明对话大会</a:t>
            </a:r>
          </a:p>
        </p:txBody>
      </p:sp>
      <p:cxnSp>
        <p:nvCxnSpPr>
          <p:cNvPr id="25" name="直接连接符 24"/>
          <p:cNvCxnSpPr/>
          <p:nvPr/>
        </p:nvCxnSpPr>
        <p:spPr>
          <a:xfrm flipV="1">
            <a:off x="6985" y="3712845"/>
            <a:ext cx="11448415" cy="15240"/>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sp>
        <p:nvSpPr>
          <p:cNvPr id="76" name="任意多边形 8"/>
          <p:cNvSpPr>
            <a:spLocks noChangeArrowheads="1"/>
          </p:cNvSpPr>
          <p:nvPr/>
        </p:nvSpPr>
        <p:spPr bwMode="auto">
          <a:xfrm rot="10800000">
            <a:off x="1073785" y="3732530"/>
            <a:ext cx="297180" cy="426720"/>
          </a:xfrm>
          <a:custGeom>
            <a:avLst/>
            <a:gdLst>
              <a:gd name="T0" fmla="*/ 11872 w 1044084"/>
              <a:gd name="T1" fmla="*/ 6195 h 1502916"/>
              <a:gd name="T2" fmla="*/ 6080 w 1044084"/>
              <a:gd name="T3" fmla="*/ 11976 h 1502916"/>
              <a:gd name="T4" fmla="*/ 11872 w 1044084"/>
              <a:gd name="T5" fmla="*/ 17756 h 1502916"/>
              <a:gd name="T6" fmla="*/ 17664 w 1044084"/>
              <a:gd name="T7" fmla="*/ 11976 h 1502916"/>
              <a:gd name="T8" fmla="*/ 11872 w 1044084"/>
              <a:gd name="T9" fmla="*/ 6195 h 1502916"/>
              <a:gd name="T10" fmla="*/ 11690 w 1044084"/>
              <a:gd name="T11" fmla="*/ 4 h 1502916"/>
              <a:gd name="T12" fmla="*/ 20263 w 1044084"/>
              <a:gd name="T13" fmla="*/ 3729 h 1502916"/>
              <a:gd name="T14" fmla="*/ 20263 w 1044084"/>
              <a:gd name="T15" fmla="*/ 3729 h 1502916"/>
              <a:gd name="T16" fmla="*/ 20701 w 1044084"/>
              <a:gd name="T17" fmla="*/ 20659 h 1502916"/>
              <a:gd name="T18" fmla="*/ 12582 w 1044084"/>
              <a:gd name="T19" fmla="*/ 34477 h 1502916"/>
              <a:gd name="T20" fmla="*/ 3736 w 1044084"/>
              <a:gd name="T21" fmla="*/ 20222 h 1502916"/>
              <a:gd name="T22" fmla="*/ 3298 w 1044084"/>
              <a:gd name="T23" fmla="*/ 3292 h 1502916"/>
              <a:gd name="T24" fmla="*/ 11690 w 1044084"/>
              <a:gd name="T25" fmla="*/ 4 h 15029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4084"/>
              <a:gd name="T40" fmla="*/ 0 h 1502916"/>
              <a:gd name="T41" fmla="*/ 1044084 w 1044084"/>
              <a:gd name="T42" fmla="*/ 1502916 h 15029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4084" h="1502916">
                <a:moveTo>
                  <a:pt x="516491" y="270042"/>
                </a:moveTo>
                <a:cubicBezTo>
                  <a:pt x="377315" y="270042"/>
                  <a:pt x="264491" y="382866"/>
                  <a:pt x="264491" y="522042"/>
                </a:cubicBezTo>
                <a:cubicBezTo>
                  <a:pt x="264491" y="661218"/>
                  <a:pt x="377315" y="774042"/>
                  <a:pt x="516491" y="774042"/>
                </a:cubicBezTo>
                <a:cubicBezTo>
                  <a:pt x="655667" y="774042"/>
                  <a:pt x="768491" y="661218"/>
                  <a:pt x="768491" y="522042"/>
                </a:cubicBezTo>
                <a:cubicBezTo>
                  <a:pt x="768491" y="382866"/>
                  <a:pt x="655667" y="270042"/>
                  <a:pt x="516491" y="270042"/>
                </a:cubicBezTo>
                <a:close/>
                <a:moveTo>
                  <a:pt x="508572" y="174"/>
                </a:moveTo>
                <a:cubicBezTo>
                  <a:pt x="642129" y="3622"/>
                  <a:pt x="777002" y="58020"/>
                  <a:pt x="881533" y="162551"/>
                </a:cubicBezTo>
                <a:cubicBezTo>
                  <a:pt x="1090595" y="371614"/>
                  <a:pt x="1099124" y="702042"/>
                  <a:pt x="900583" y="900584"/>
                </a:cubicBezTo>
                <a:cubicBezTo>
                  <a:pt x="741324" y="1059843"/>
                  <a:pt x="623584" y="1260620"/>
                  <a:pt x="547360" y="1502916"/>
                </a:cubicBezTo>
                <a:cubicBezTo>
                  <a:pt x="458520" y="1256360"/>
                  <a:pt x="330250" y="1049232"/>
                  <a:pt x="162551" y="881533"/>
                </a:cubicBezTo>
                <a:cubicBezTo>
                  <a:pt x="-46511" y="672470"/>
                  <a:pt x="-55040" y="342042"/>
                  <a:pt x="143501" y="143501"/>
                </a:cubicBezTo>
                <a:cubicBezTo>
                  <a:pt x="242772" y="44230"/>
                  <a:pt x="375015" y="-3273"/>
                  <a:pt x="508572" y="174"/>
                </a:cubicBezTo>
                <a:close/>
              </a:path>
            </a:pathLst>
          </a:custGeom>
          <a:solidFill>
            <a:srgbClr val="C00000"/>
          </a:solidFill>
          <a:ln w="9525">
            <a:noFill/>
            <a:miter lim="800000"/>
          </a:ln>
          <a:effectLst>
            <a:outerShdw blurRad="50800" dist="38100" dir="2700000" algn="tl" rotWithShape="0">
              <a:prstClr val="black">
                <a:alpha val="40000"/>
              </a:prstClr>
            </a:outerShdw>
          </a:effectLst>
        </p:spPr>
        <p:txBody>
          <a:bodyPr anchor="ctr">
            <a:noAutofit/>
          </a:bodyPr>
          <a:lstStyle/>
          <a:p>
            <a:pPr lvl="0" algn="l">
              <a:buClrTx/>
              <a:buSzTx/>
              <a:buFontTx/>
            </a:pPr>
            <a:endParaRPr lang="zh-CN" altLang="en-US">
              <a:solidFill>
                <a:srgbClr val="C00000"/>
              </a:solidFill>
              <a:sym typeface="+mn-ea"/>
            </a:endParaRPr>
          </a:p>
        </p:txBody>
      </p:sp>
      <p:sp>
        <p:nvSpPr>
          <p:cNvPr id="79" name="任意多边形 8"/>
          <p:cNvSpPr>
            <a:spLocks noChangeArrowheads="1"/>
          </p:cNvSpPr>
          <p:nvPr/>
        </p:nvSpPr>
        <p:spPr bwMode="auto">
          <a:xfrm>
            <a:off x="4711700" y="3268345"/>
            <a:ext cx="297180" cy="426720"/>
          </a:xfrm>
          <a:custGeom>
            <a:avLst/>
            <a:gdLst>
              <a:gd name="T0" fmla="*/ 11872 w 1044084"/>
              <a:gd name="T1" fmla="*/ 6195 h 1502916"/>
              <a:gd name="T2" fmla="*/ 6080 w 1044084"/>
              <a:gd name="T3" fmla="*/ 11976 h 1502916"/>
              <a:gd name="T4" fmla="*/ 11872 w 1044084"/>
              <a:gd name="T5" fmla="*/ 17756 h 1502916"/>
              <a:gd name="T6" fmla="*/ 17664 w 1044084"/>
              <a:gd name="T7" fmla="*/ 11976 h 1502916"/>
              <a:gd name="T8" fmla="*/ 11872 w 1044084"/>
              <a:gd name="T9" fmla="*/ 6195 h 1502916"/>
              <a:gd name="T10" fmla="*/ 11690 w 1044084"/>
              <a:gd name="T11" fmla="*/ 4 h 1502916"/>
              <a:gd name="T12" fmla="*/ 20263 w 1044084"/>
              <a:gd name="T13" fmla="*/ 3729 h 1502916"/>
              <a:gd name="T14" fmla="*/ 20263 w 1044084"/>
              <a:gd name="T15" fmla="*/ 3729 h 1502916"/>
              <a:gd name="T16" fmla="*/ 20701 w 1044084"/>
              <a:gd name="T17" fmla="*/ 20659 h 1502916"/>
              <a:gd name="T18" fmla="*/ 12582 w 1044084"/>
              <a:gd name="T19" fmla="*/ 34477 h 1502916"/>
              <a:gd name="T20" fmla="*/ 3736 w 1044084"/>
              <a:gd name="T21" fmla="*/ 20222 h 1502916"/>
              <a:gd name="T22" fmla="*/ 3298 w 1044084"/>
              <a:gd name="T23" fmla="*/ 3292 h 1502916"/>
              <a:gd name="T24" fmla="*/ 11690 w 1044084"/>
              <a:gd name="T25" fmla="*/ 4 h 15029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4084"/>
              <a:gd name="T40" fmla="*/ 0 h 1502916"/>
              <a:gd name="T41" fmla="*/ 1044084 w 1044084"/>
              <a:gd name="T42" fmla="*/ 1502916 h 15029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4084" h="1502916">
                <a:moveTo>
                  <a:pt x="516491" y="270042"/>
                </a:moveTo>
                <a:cubicBezTo>
                  <a:pt x="377315" y="270042"/>
                  <a:pt x="264491" y="382866"/>
                  <a:pt x="264491" y="522042"/>
                </a:cubicBezTo>
                <a:cubicBezTo>
                  <a:pt x="264491" y="661218"/>
                  <a:pt x="377315" y="774042"/>
                  <a:pt x="516491" y="774042"/>
                </a:cubicBezTo>
                <a:cubicBezTo>
                  <a:pt x="655667" y="774042"/>
                  <a:pt x="768491" y="661218"/>
                  <a:pt x="768491" y="522042"/>
                </a:cubicBezTo>
                <a:cubicBezTo>
                  <a:pt x="768491" y="382866"/>
                  <a:pt x="655667" y="270042"/>
                  <a:pt x="516491" y="270042"/>
                </a:cubicBezTo>
                <a:close/>
                <a:moveTo>
                  <a:pt x="508572" y="174"/>
                </a:moveTo>
                <a:cubicBezTo>
                  <a:pt x="642129" y="3622"/>
                  <a:pt x="777002" y="58020"/>
                  <a:pt x="881533" y="162551"/>
                </a:cubicBezTo>
                <a:cubicBezTo>
                  <a:pt x="1090595" y="371614"/>
                  <a:pt x="1099124" y="702042"/>
                  <a:pt x="900583" y="900584"/>
                </a:cubicBezTo>
                <a:cubicBezTo>
                  <a:pt x="741324" y="1059843"/>
                  <a:pt x="623584" y="1260620"/>
                  <a:pt x="547360" y="1502916"/>
                </a:cubicBezTo>
                <a:cubicBezTo>
                  <a:pt x="458520" y="1256360"/>
                  <a:pt x="330250" y="1049232"/>
                  <a:pt x="162551" y="881533"/>
                </a:cubicBezTo>
                <a:cubicBezTo>
                  <a:pt x="-46511" y="672470"/>
                  <a:pt x="-55040" y="342042"/>
                  <a:pt x="143501" y="143501"/>
                </a:cubicBezTo>
                <a:cubicBezTo>
                  <a:pt x="242772" y="44230"/>
                  <a:pt x="375015" y="-3273"/>
                  <a:pt x="508572" y="174"/>
                </a:cubicBezTo>
                <a:close/>
              </a:path>
            </a:pathLst>
          </a:custGeom>
          <a:solidFill>
            <a:schemeClr val="tx1"/>
          </a:solidFill>
          <a:ln w="9525">
            <a:noFill/>
            <a:miter lim="800000"/>
          </a:ln>
          <a:effectLst>
            <a:outerShdw blurRad="50800" dist="38100" dir="2700000" algn="tl" rotWithShape="0">
              <a:prstClr val="black">
                <a:alpha val="40000"/>
              </a:prstClr>
            </a:outerShdw>
          </a:effectLst>
        </p:spPr>
        <p:txBody>
          <a:bodyPr anchor="ctr"/>
          <a:lstStyle/>
          <a:p>
            <a:endParaRPr lang="zh-CN" altLang="en-US"/>
          </a:p>
        </p:txBody>
      </p:sp>
      <p:sp>
        <p:nvSpPr>
          <p:cNvPr id="26" name="任意多边形 8"/>
          <p:cNvSpPr>
            <a:spLocks noChangeArrowheads="1"/>
          </p:cNvSpPr>
          <p:nvPr/>
        </p:nvSpPr>
        <p:spPr bwMode="auto">
          <a:xfrm rot="10800000">
            <a:off x="6781165" y="3747770"/>
            <a:ext cx="297180" cy="426720"/>
          </a:xfrm>
          <a:custGeom>
            <a:avLst/>
            <a:gdLst>
              <a:gd name="T0" fmla="*/ 11872 w 1044084"/>
              <a:gd name="T1" fmla="*/ 6195 h 1502916"/>
              <a:gd name="T2" fmla="*/ 6080 w 1044084"/>
              <a:gd name="T3" fmla="*/ 11976 h 1502916"/>
              <a:gd name="T4" fmla="*/ 11872 w 1044084"/>
              <a:gd name="T5" fmla="*/ 17756 h 1502916"/>
              <a:gd name="T6" fmla="*/ 17664 w 1044084"/>
              <a:gd name="T7" fmla="*/ 11976 h 1502916"/>
              <a:gd name="T8" fmla="*/ 11872 w 1044084"/>
              <a:gd name="T9" fmla="*/ 6195 h 1502916"/>
              <a:gd name="T10" fmla="*/ 11690 w 1044084"/>
              <a:gd name="T11" fmla="*/ 4 h 1502916"/>
              <a:gd name="T12" fmla="*/ 20263 w 1044084"/>
              <a:gd name="T13" fmla="*/ 3729 h 1502916"/>
              <a:gd name="T14" fmla="*/ 20263 w 1044084"/>
              <a:gd name="T15" fmla="*/ 3729 h 1502916"/>
              <a:gd name="T16" fmla="*/ 20701 w 1044084"/>
              <a:gd name="T17" fmla="*/ 20659 h 1502916"/>
              <a:gd name="T18" fmla="*/ 12582 w 1044084"/>
              <a:gd name="T19" fmla="*/ 34477 h 1502916"/>
              <a:gd name="T20" fmla="*/ 3736 w 1044084"/>
              <a:gd name="T21" fmla="*/ 20222 h 1502916"/>
              <a:gd name="T22" fmla="*/ 3298 w 1044084"/>
              <a:gd name="T23" fmla="*/ 3292 h 1502916"/>
              <a:gd name="T24" fmla="*/ 11690 w 1044084"/>
              <a:gd name="T25" fmla="*/ 4 h 15029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4084"/>
              <a:gd name="T40" fmla="*/ 0 h 1502916"/>
              <a:gd name="T41" fmla="*/ 1044084 w 1044084"/>
              <a:gd name="T42" fmla="*/ 1502916 h 15029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4084" h="1502916">
                <a:moveTo>
                  <a:pt x="516491" y="270042"/>
                </a:moveTo>
                <a:cubicBezTo>
                  <a:pt x="377315" y="270042"/>
                  <a:pt x="264491" y="382866"/>
                  <a:pt x="264491" y="522042"/>
                </a:cubicBezTo>
                <a:cubicBezTo>
                  <a:pt x="264491" y="661218"/>
                  <a:pt x="377315" y="774042"/>
                  <a:pt x="516491" y="774042"/>
                </a:cubicBezTo>
                <a:cubicBezTo>
                  <a:pt x="655667" y="774042"/>
                  <a:pt x="768491" y="661218"/>
                  <a:pt x="768491" y="522042"/>
                </a:cubicBezTo>
                <a:cubicBezTo>
                  <a:pt x="768491" y="382866"/>
                  <a:pt x="655667" y="270042"/>
                  <a:pt x="516491" y="270042"/>
                </a:cubicBezTo>
                <a:close/>
                <a:moveTo>
                  <a:pt x="508572" y="174"/>
                </a:moveTo>
                <a:cubicBezTo>
                  <a:pt x="642129" y="3622"/>
                  <a:pt x="777002" y="58020"/>
                  <a:pt x="881533" y="162551"/>
                </a:cubicBezTo>
                <a:cubicBezTo>
                  <a:pt x="1090595" y="371614"/>
                  <a:pt x="1099124" y="702042"/>
                  <a:pt x="900583" y="900584"/>
                </a:cubicBezTo>
                <a:cubicBezTo>
                  <a:pt x="741324" y="1059843"/>
                  <a:pt x="623584" y="1260620"/>
                  <a:pt x="547360" y="1502916"/>
                </a:cubicBezTo>
                <a:cubicBezTo>
                  <a:pt x="458520" y="1256360"/>
                  <a:pt x="330250" y="1049232"/>
                  <a:pt x="162551" y="881533"/>
                </a:cubicBezTo>
                <a:cubicBezTo>
                  <a:pt x="-46511" y="672470"/>
                  <a:pt x="-55040" y="342042"/>
                  <a:pt x="143501" y="143501"/>
                </a:cubicBezTo>
                <a:cubicBezTo>
                  <a:pt x="242772" y="44230"/>
                  <a:pt x="375015" y="-3273"/>
                  <a:pt x="508572" y="174"/>
                </a:cubicBezTo>
                <a:close/>
              </a:path>
            </a:pathLst>
          </a:custGeom>
          <a:solidFill>
            <a:srgbClr val="C00000"/>
          </a:solidFill>
          <a:ln w="9525">
            <a:noFill/>
            <a:miter lim="800000"/>
          </a:ln>
          <a:effectLst>
            <a:outerShdw blurRad="50800" dist="38100" dir="2700000" algn="tl" rotWithShape="0">
              <a:prstClr val="black">
                <a:alpha val="40000"/>
              </a:prstClr>
            </a:outerShdw>
          </a:effectLst>
        </p:spPr>
        <p:txBody>
          <a:bodyPr anchor="ctr">
            <a:noAutofit/>
          </a:bodyPr>
          <a:lstStyle/>
          <a:p>
            <a:pPr lvl="0" algn="l">
              <a:buClrTx/>
              <a:buSzTx/>
              <a:buFontTx/>
            </a:pPr>
            <a:endParaRPr lang="zh-CN" altLang="en-US">
              <a:solidFill>
                <a:srgbClr val="C00000"/>
              </a:solidFill>
              <a:sym typeface="+mn-ea"/>
            </a:endParaRPr>
          </a:p>
        </p:txBody>
      </p:sp>
      <p:grpSp>
        <p:nvGrpSpPr>
          <p:cNvPr id="31" name="组合 30"/>
          <p:cNvGrpSpPr/>
          <p:nvPr/>
        </p:nvGrpSpPr>
        <p:grpSpPr>
          <a:xfrm>
            <a:off x="8162925" y="1893570"/>
            <a:ext cx="3652520" cy="4318635"/>
            <a:chOff x="12855" y="2982"/>
            <a:chExt cx="5752" cy="6801"/>
          </a:xfrm>
        </p:grpSpPr>
        <p:sp>
          <p:nvSpPr>
            <p:cNvPr id="24" name="文本框 23"/>
            <p:cNvSpPr txBox="1"/>
            <p:nvPr/>
          </p:nvSpPr>
          <p:spPr>
            <a:xfrm>
              <a:off x="15923" y="2982"/>
              <a:ext cx="2396" cy="1598"/>
            </a:xfrm>
            <a:prstGeom prst="rect">
              <a:avLst/>
            </a:prstGeom>
            <a:noFill/>
          </p:spPr>
          <p:txBody>
            <a:bodyPr wrap="square" rtlCol="0">
              <a:spAutoFit/>
            </a:bodyPr>
            <a:lstStyle/>
            <a:p>
              <a:pPr lvl="0" algn="ctr">
                <a:buClrTx/>
                <a:buSzTx/>
                <a:buFontTx/>
              </a:pPr>
              <a:r>
                <a:rPr lang="zh-CN" altLang="en-US" sz="2000" b="1">
                  <a:latin typeface="楷体" panose="02010609060101010101" charset="-122"/>
                  <a:ea typeface="楷体" panose="02010609060101010101" charset="-122"/>
                  <a:cs typeface="楷体" panose="02010609060101010101" charset="-122"/>
                  <a:sym typeface="+mn-ea"/>
                </a:rPr>
                <a:t>第二届</a:t>
              </a:r>
            </a:p>
            <a:p>
              <a:pPr lvl="0" algn="ctr">
                <a:buClrTx/>
                <a:buSzTx/>
                <a:buFontTx/>
              </a:pPr>
              <a:r>
                <a:rPr lang="zh-CN" altLang="en-US" sz="2000" b="1">
                  <a:latin typeface="楷体" panose="02010609060101010101" charset="-122"/>
                  <a:ea typeface="楷体" panose="02010609060101010101" charset="-122"/>
                  <a:cs typeface="楷体" panose="02010609060101010101" charset="-122"/>
                  <a:sym typeface="+mn-ea"/>
                </a:rPr>
                <a:t>中国国际</a:t>
              </a:r>
            </a:p>
            <a:p>
              <a:pPr lvl="0" algn="ctr">
                <a:buClrTx/>
                <a:buSzTx/>
                <a:buFontTx/>
              </a:pPr>
              <a:r>
                <a:rPr lang="zh-CN" altLang="en-US" sz="2000" b="1">
                  <a:latin typeface="楷体" panose="02010609060101010101" charset="-122"/>
                  <a:ea typeface="楷体" panose="02010609060101010101" charset="-122"/>
                  <a:cs typeface="楷体" panose="02010609060101010101" charset="-122"/>
                  <a:sym typeface="+mn-ea"/>
                </a:rPr>
                <a:t>进口博览会</a:t>
              </a:r>
            </a:p>
          </p:txBody>
        </p:sp>
        <p:grpSp>
          <p:nvGrpSpPr>
            <p:cNvPr id="30" name="组合 29"/>
            <p:cNvGrpSpPr/>
            <p:nvPr/>
          </p:nvGrpSpPr>
          <p:grpSpPr>
            <a:xfrm>
              <a:off x="12855" y="5175"/>
              <a:ext cx="5752" cy="4609"/>
              <a:chOff x="12855" y="5175"/>
              <a:chExt cx="5752" cy="4609"/>
            </a:xfrm>
          </p:grpSpPr>
          <p:pic>
            <p:nvPicPr>
              <p:cNvPr id="23" name="图片 22"/>
              <p:cNvPicPr>
                <a:picLocks noChangeAspect="1"/>
              </p:cNvPicPr>
              <p:nvPr>
                <p:custDataLst>
                  <p:tags r:id="rId6"/>
                </p:custDataLst>
              </p:nvPr>
            </p:nvPicPr>
            <p:blipFill>
              <a:blip r:embed="rId15"/>
              <a:stretch>
                <a:fillRect/>
              </a:stretch>
            </p:blipFill>
            <p:spPr>
              <a:xfrm>
                <a:off x="12855" y="6442"/>
                <a:ext cx="5752" cy="3343"/>
              </a:xfrm>
              <a:prstGeom prst="round2DiagRect">
                <a:avLst/>
              </a:prstGeom>
            </p:spPr>
          </p:pic>
          <p:sp>
            <p:nvSpPr>
              <p:cNvPr id="27" name="任意多边形 8"/>
              <p:cNvSpPr>
                <a:spLocks noChangeArrowheads="1"/>
              </p:cNvSpPr>
              <p:nvPr/>
            </p:nvSpPr>
            <p:spPr bwMode="auto">
              <a:xfrm>
                <a:off x="16976" y="5175"/>
                <a:ext cx="468" cy="672"/>
              </a:xfrm>
              <a:custGeom>
                <a:avLst/>
                <a:gdLst>
                  <a:gd name="T0" fmla="*/ 11872 w 1044084"/>
                  <a:gd name="T1" fmla="*/ 6195 h 1502916"/>
                  <a:gd name="T2" fmla="*/ 6080 w 1044084"/>
                  <a:gd name="T3" fmla="*/ 11976 h 1502916"/>
                  <a:gd name="T4" fmla="*/ 11872 w 1044084"/>
                  <a:gd name="T5" fmla="*/ 17756 h 1502916"/>
                  <a:gd name="T6" fmla="*/ 17664 w 1044084"/>
                  <a:gd name="T7" fmla="*/ 11976 h 1502916"/>
                  <a:gd name="T8" fmla="*/ 11872 w 1044084"/>
                  <a:gd name="T9" fmla="*/ 6195 h 1502916"/>
                  <a:gd name="T10" fmla="*/ 11690 w 1044084"/>
                  <a:gd name="T11" fmla="*/ 4 h 1502916"/>
                  <a:gd name="T12" fmla="*/ 20263 w 1044084"/>
                  <a:gd name="T13" fmla="*/ 3729 h 1502916"/>
                  <a:gd name="T14" fmla="*/ 20263 w 1044084"/>
                  <a:gd name="T15" fmla="*/ 3729 h 1502916"/>
                  <a:gd name="T16" fmla="*/ 20701 w 1044084"/>
                  <a:gd name="T17" fmla="*/ 20659 h 1502916"/>
                  <a:gd name="T18" fmla="*/ 12582 w 1044084"/>
                  <a:gd name="T19" fmla="*/ 34477 h 1502916"/>
                  <a:gd name="T20" fmla="*/ 3736 w 1044084"/>
                  <a:gd name="T21" fmla="*/ 20222 h 1502916"/>
                  <a:gd name="T22" fmla="*/ 3298 w 1044084"/>
                  <a:gd name="T23" fmla="*/ 3292 h 1502916"/>
                  <a:gd name="T24" fmla="*/ 11690 w 1044084"/>
                  <a:gd name="T25" fmla="*/ 4 h 15029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4084"/>
                  <a:gd name="T40" fmla="*/ 0 h 1502916"/>
                  <a:gd name="T41" fmla="*/ 1044084 w 1044084"/>
                  <a:gd name="T42" fmla="*/ 1502916 h 15029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4084" h="1502916">
                    <a:moveTo>
                      <a:pt x="516491" y="270042"/>
                    </a:moveTo>
                    <a:cubicBezTo>
                      <a:pt x="377315" y="270042"/>
                      <a:pt x="264491" y="382866"/>
                      <a:pt x="264491" y="522042"/>
                    </a:cubicBezTo>
                    <a:cubicBezTo>
                      <a:pt x="264491" y="661218"/>
                      <a:pt x="377315" y="774042"/>
                      <a:pt x="516491" y="774042"/>
                    </a:cubicBezTo>
                    <a:cubicBezTo>
                      <a:pt x="655667" y="774042"/>
                      <a:pt x="768491" y="661218"/>
                      <a:pt x="768491" y="522042"/>
                    </a:cubicBezTo>
                    <a:cubicBezTo>
                      <a:pt x="768491" y="382866"/>
                      <a:pt x="655667" y="270042"/>
                      <a:pt x="516491" y="270042"/>
                    </a:cubicBezTo>
                    <a:close/>
                    <a:moveTo>
                      <a:pt x="508572" y="174"/>
                    </a:moveTo>
                    <a:cubicBezTo>
                      <a:pt x="642129" y="3622"/>
                      <a:pt x="777002" y="58020"/>
                      <a:pt x="881533" y="162551"/>
                    </a:cubicBezTo>
                    <a:cubicBezTo>
                      <a:pt x="1090595" y="371614"/>
                      <a:pt x="1099124" y="702042"/>
                      <a:pt x="900583" y="900584"/>
                    </a:cubicBezTo>
                    <a:cubicBezTo>
                      <a:pt x="741324" y="1059843"/>
                      <a:pt x="623584" y="1260620"/>
                      <a:pt x="547360" y="1502916"/>
                    </a:cubicBezTo>
                    <a:cubicBezTo>
                      <a:pt x="458520" y="1256360"/>
                      <a:pt x="330250" y="1049232"/>
                      <a:pt x="162551" y="881533"/>
                    </a:cubicBezTo>
                    <a:cubicBezTo>
                      <a:pt x="-46511" y="672470"/>
                      <a:pt x="-55040" y="342042"/>
                      <a:pt x="143501" y="143501"/>
                    </a:cubicBezTo>
                    <a:cubicBezTo>
                      <a:pt x="242772" y="44230"/>
                      <a:pt x="375015" y="-3273"/>
                      <a:pt x="508572" y="174"/>
                    </a:cubicBezTo>
                    <a:close/>
                  </a:path>
                </a:pathLst>
              </a:custGeom>
              <a:solidFill>
                <a:schemeClr val="tx1"/>
              </a:solidFill>
              <a:ln w="9525">
                <a:noFill/>
                <a:miter lim="800000"/>
              </a:ln>
              <a:effectLst>
                <a:outerShdw blurRad="50800" dist="38100" dir="2700000" algn="tl" rotWithShape="0">
                  <a:prstClr val="black">
                    <a:alpha val="40000"/>
                  </a:prstClr>
                </a:outerShdw>
              </a:effectLst>
            </p:spPr>
            <p:txBody>
              <a:bodyPr anchor="ctr"/>
              <a:lstStyle/>
              <a:p>
                <a:endParaRPr lang="zh-CN" altLang="en-US"/>
              </a:p>
            </p:txBody>
          </p:sp>
        </p:grpSp>
      </p:grpSp>
      <p:pic>
        <p:nvPicPr>
          <p:cNvPr id="28" name="图片 27"/>
          <p:cNvPicPr>
            <a:picLocks noChangeAspect="1"/>
          </p:cNvPicPr>
          <p:nvPr userDrawn="1">
            <p:custDataLst>
              <p:tags r:id="rId4"/>
            </p:custDataLst>
          </p:nvPr>
        </p:nvPicPr>
        <p:blipFill rotWithShape="1">
          <a:blip r:embed="rId16" cstate="print">
            <a:extLst>
              <a:ext uri="{28A0092B-C50C-407E-A947-70E740481C1C}">
                <a14:useLocalDpi xmlns:a14="http://schemas.microsoft.com/office/drawing/2010/main" val="0"/>
              </a:ext>
            </a:extLst>
          </a:blip>
          <a:srcRect/>
          <a:stretch>
            <a:fillRect/>
          </a:stretch>
        </p:blipFill>
        <p:spPr>
          <a:xfrm flipH="1">
            <a:off x="10500360" y="-20955"/>
            <a:ext cx="1762125" cy="1448435"/>
          </a:xfrm>
          <a:prstGeom prst="rect">
            <a:avLst/>
          </a:prstGeom>
        </p:spPr>
      </p:pic>
      <p:pic>
        <p:nvPicPr>
          <p:cNvPr id="29" name="图片 28"/>
          <p:cNvPicPr>
            <a:picLocks noChangeAspect="1"/>
          </p:cNvPicPr>
          <p:nvPr userDrawn="1">
            <p:custDataLst>
              <p:tags r:id="rId5"/>
            </p:custDataLst>
          </p:nvPr>
        </p:nvPicPr>
        <p:blipFill rotWithShape="1">
          <a:blip r:embed="rId16" cstate="print">
            <a:extLst>
              <a:ext uri="{28A0092B-C50C-407E-A947-70E740481C1C}">
                <a14:useLocalDpi xmlns:a14="http://schemas.microsoft.com/office/drawing/2010/main" val="0"/>
              </a:ext>
            </a:extLst>
          </a:blip>
          <a:srcRect/>
          <a:stretch>
            <a:fillRect/>
          </a:stretch>
        </p:blipFill>
        <p:spPr>
          <a:xfrm>
            <a:off x="1905" y="-104775"/>
            <a:ext cx="1675765" cy="1448435"/>
          </a:xfrm>
          <a:prstGeom prst="rect">
            <a:avLst/>
          </a:prstGeom>
        </p:spPr>
      </p:pic>
    </p:spTree>
    <p:extLst>
      <p:ext uri="{BB962C8B-B14F-4D97-AF65-F5344CB8AC3E}">
        <p14:creationId xmlns:p14="http://schemas.microsoft.com/office/powerpoint/2010/main" val="329756418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2" fill="hold" nodeType="withEffect">
                                  <p:stCondLst>
                                    <p:cond delay="0"/>
                                  </p:stCondLst>
                                  <p:childTnLst>
                                    <p:set>
                                      <p:cBhvr>
                                        <p:cTn id="9" dur="500"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outVertical)">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22" presetClass="entr" presetSubtype="8"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down)">
                                      <p:cBhvr>
                                        <p:cTn id="32" dur="500"/>
                                        <p:tgtEl>
                                          <p:spTgt spid="7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par>
                          <p:cTn id="36" fill="hold">
                            <p:stCondLst>
                              <p:cond delay="1500"/>
                            </p:stCondLst>
                            <p:childTnLst>
                              <p:par>
                                <p:cTn id="37" presetID="22" presetClass="entr" presetSubtype="4"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wipe(down)">
                                      <p:cBhvr>
                                        <p:cTn id="42" dur="500"/>
                                        <p:tgtEl>
                                          <p:spTgt spid="7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par>
                          <p:cTn id="46" fill="hold">
                            <p:stCondLst>
                              <p:cond delay="2000"/>
                            </p:stCondLst>
                            <p:childTnLst>
                              <p:par>
                                <p:cTn id="47" presetID="22" presetClass="entr" presetSubtype="4"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2" grpId="0"/>
      <p:bldP spid="16" grpId="0"/>
      <p:bldP spid="19" grpId="0"/>
      <p:bldP spid="76" grpId="0" animBg="1"/>
      <p:bldP spid="79" grpId="0" animBg="1"/>
      <p:bldP spid="2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H="1" flipV="1">
            <a:off x="7031355" y="552450"/>
            <a:ext cx="4377055" cy="1587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915670" y="568325"/>
            <a:ext cx="3650615" cy="190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148330" y="255270"/>
            <a:ext cx="5286375" cy="531495"/>
          </a:xfrm>
          <a:prstGeom prst="rect">
            <a:avLst/>
          </a:prstGeom>
          <a:noFill/>
          <a:ln w="12700" cap="flat" cmpd="sng" algn="ctr">
            <a:noFill/>
            <a:prstDash val="solid"/>
          </a:ln>
          <a:effectLst/>
        </p:spPr>
        <p:txBody>
          <a:bodyPr lIns="91440" tIns="45720" rIns="91440" bIns="45720" rtlCol="0" anchor="ctr"/>
          <a:lstStyle/>
          <a:p>
            <a:pPr algn="ctr" defTabSz="1217930"/>
            <a:r>
              <a:rPr lang="zh-CN" sz="3600" b="1" kern="0" dirty="0">
                <a:solidFill>
                  <a:srgbClr val="D60000"/>
                </a:solidFill>
                <a:latin typeface="华文行楷" panose="02010800040101010101" pitchFamily="2" charset="-122"/>
                <a:ea typeface="华文行楷" panose="02010800040101010101" pitchFamily="2" charset="-122"/>
              </a:rPr>
              <a:t>课堂小结</a:t>
            </a:r>
          </a:p>
        </p:txBody>
      </p:sp>
      <p:pic>
        <p:nvPicPr>
          <p:cNvPr id="24" name="图片 23" descr="图片包含 室内, 就坐, 红色&#10;&#10;已生成极高可信度的说明"/>
          <p:cNvPicPr>
            <a:picLocks noChangeAspect="1"/>
          </p:cNvPicPr>
          <p:nvPr/>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pic>
        <p:nvPicPr>
          <p:cNvPr id="25" name="图片 24" descr="图片包含 宗教场所, 建筑物, 喇嘛庙, 庙宇&#10;&#10;已生成极高可信度的说明"/>
          <p:cNvPicPr>
            <a:picLocks noChangeAspect="1"/>
          </p:cNvPicPr>
          <p:nvPr/>
        </p:nvPicPr>
        <p:blipFill rotWithShape="1">
          <a:blip r:embed="rId6" cstate="screen">
            <a:extLst>
              <a:ext uri="{28A0092B-C50C-407E-A947-70E740481C1C}">
                <a14:useLocalDpi xmlns:a14="http://schemas.microsoft.com/office/drawing/2010/main" val="0"/>
              </a:ext>
            </a:extLst>
          </a:blip>
          <a:srcRect b="14045"/>
          <a:stretch>
            <a:fillRect/>
          </a:stretch>
        </p:blipFill>
        <p:spPr>
          <a:xfrm>
            <a:off x="10220960" y="5949949"/>
            <a:ext cx="1971040" cy="908051"/>
          </a:xfrm>
          <a:prstGeom prst="rect">
            <a:avLst/>
          </a:prstGeom>
        </p:spPr>
      </p:pic>
      <p:pic>
        <p:nvPicPr>
          <p:cNvPr id="26" name="图片 25"/>
          <p:cNvPicPr>
            <a:picLocks noChangeAspect="1"/>
          </p:cNvPicPr>
          <p:nvPr userDrawn="1">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flipH="1">
            <a:off x="10500360" y="-20955"/>
            <a:ext cx="1762125" cy="1448435"/>
          </a:xfrm>
          <a:prstGeom prst="rect">
            <a:avLst/>
          </a:prstGeom>
        </p:spPr>
      </p:pic>
      <p:pic>
        <p:nvPicPr>
          <p:cNvPr id="27" name="图片 26"/>
          <p:cNvPicPr>
            <a:picLocks noChangeAspect="1"/>
          </p:cNvPicPr>
          <p:nvPr userDrawn="1">
            <p:custDataLst>
              <p:tags r:id="rId2"/>
            </p:custDataLst>
          </p:nvPr>
        </p:nvPicPr>
        <p:blipFill rotWithShape="1">
          <a:blip r:embed="rId8" cstate="email"/>
          <a:srcRect/>
          <a:stretch>
            <a:fillRect/>
          </a:stretch>
        </p:blipFill>
        <p:spPr>
          <a:xfrm flipH="1">
            <a:off x="0" y="-20955"/>
            <a:ext cx="3086100" cy="1205865"/>
          </a:xfrm>
          <a:prstGeom prst="rect">
            <a:avLst/>
          </a:prstGeom>
        </p:spPr>
      </p:pic>
      <p:grpSp>
        <p:nvGrpSpPr>
          <p:cNvPr id="154" name="组合 153"/>
          <p:cNvGrpSpPr/>
          <p:nvPr/>
        </p:nvGrpSpPr>
        <p:grpSpPr>
          <a:xfrm>
            <a:off x="451485" y="883285"/>
            <a:ext cx="11372850" cy="5669280"/>
            <a:chOff x="711" y="1391"/>
            <a:chExt cx="17910" cy="8928"/>
          </a:xfrm>
        </p:grpSpPr>
        <p:grpSp>
          <p:nvGrpSpPr>
            <p:cNvPr id="153" name="组合 152"/>
            <p:cNvGrpSpPr/>
            <p:nvPr/>
          </p:nvGrpSpPr>
          <p:grpSpPr>
            <a:xfrm>
              <a:off x="711" y="1391"/>
              <a:ext cx="17910" cy="8928"/>
              <a:chOff x="711" y="1391"/>
              <a:chExt cx="17910" cy="8928"/>
            </a:xfrm>
          </p:grpSpPr>
          <p:grpSp>
            <p:nvGrpSpPr>
              <p:cNvPr id="120" name="组合 119"/>
              <p:cNvGrpSpPr/>
              <p:nvPr/>
            </p:nvGrpSpPr>
            <p:grpSpPr>
              <a:xfrm>
                <a:off x="711" y="1391"/>
                <a:ext cx="17910" cy="5145"/>
                <a:chOff x="159" y="1199"/>
                <a:chExt cx="17910" cy="5145"/>
              </a:xfrm>
            </p:grpSpPr>
            <p:grpSp>
              <p:nvGrpSpPr>
                <p:cNvPr id="72" name="组合 71"/>
                <p:cNvGrpSpPr/>
                <p:nvPr/>
              </p:nvGrpSpPr>
              <p:grpSpPr>
                <a:xfrm>
                  <a:off x="159" y="1199"/>
                  <a:ext cx="15618" cy="4501"/>
                  <a:chOff x="159" y="1199"/>
                  <a:chExt cx="15618" cy="4501"/>
                </a:xfrm>
              </p:grpSpPr>
              <p:grpSp>
                <p:nvGrpSpPr>
                  <p:cNvPr id="70" name="组合 69"/>
                  <p:cNvGrpSpPr/>
                  <p:nvPr/>
                </p:nvGrpSpPr>
                <p:grpSpPr>
                  <a:xfrm>
                    <a:off x="1158" y="1673"/>
                    <a:ext cx="14450" cy="4027"/>
                    <a:chOff x="1158" y="1673"/>
                    <a:chExt cx="14450" cy="4027"/>
                  </a:xfrm>
                </p:grpSpPr>
                <p:grpSp>
                  <p:nvGrpSpPr>
                    <p:cNvPr id="37" name="组合 36"/>
                    <p:cNvGrpSpPr/>
                    <p:nvPr/>
                  </p:nvGrpSpPr>
                  <p:grpSpPr>
                    <a:xfrm>
                      <a:off x="3250" y="3170"/>
                      <a:ext cx="9361" cy="2209"/>
                      <a:chOff x="4355" y="4165"/>
                      <a:chExt cx="3435" cy="660"/>
                    </a:xfrm>
                  </p:grpSpPr>
                  <p:cxnSp>
                    <p:nvCxnSpPr>
                      <p:cNvPr id="28" name="直接连接符 27"/>
                      <p:cNvCxnSpPr/>
                      <p:nvPr/>
                    </p:nvCxnSpPr>
                    <p:spPr>
                      <a:xfrm>
                        <a:off x="4355" y="4165"/>
                        <a:ext cx="3435" cy="6"/>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355" y="4182"/>
                        <a:ext cx="1" cy="643"/>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4309" y="3767"/>
                      <a:ext cx="7086" cy="1732"/>
                      <a:chOff x="4355" y="4139"/>
                      <a:chExt cx="3435" cy="795"/>
                    </a:xfrm>
                  </p:grpSpPr>
                  <p:cxnSp>
                    <p:nvCxnSpPr>
                      <p:cNvPr id="39" name="直接连接符 38"/>
                      <p:cNvCxnSpPr/>
                      <p:nvPr/>
                    </p:nvCxnSpPr>
                    <p:spPr>
                      <a:xfrm>
                        <a:off x="4355" y="4165"/>
                        <a:ext cx="3435" cy="6"/>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4377" y="4139"/>
                        <a:ext cx="2" cy="795"/>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2211" y="2413"/>
                      <a:ext cx="11490" cy="3287"/>
                      <a:chOff x="4355" y="4139"/>
                      <a:chExt cx="3435" cy="804"/>
                    </a:xfrm>
                  </p:grpSpPr>
                  <p:cxnSp>
                    <p:nvCxnSpPr>
                      <p:cNvPr id="42" name="直接连接符 41"/>
                      <p:cNvCxnSpPr/>
                      <p:nvPr/>
                    </p:nvCxnSpPr>
                    <p:spPr>
                      <a:xfrm>
                        <a:off x="4355" y="4165"/>
                        <a:ext cx="3435" cy="6"/>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4378" y="4139"/>
                        <a:ext cx="1" cy="804"/>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1158" y="1673"/>
                      <a:ext cx="14450" cy="4023"/>
                      <a:chOff x="4355" y="4139"/>
                      <a:chExt cx="3435" cy="788"/>
                    </a:xfrm>
                  </p:grpSpPr>
                  <p:cxnSp>
                    <p:nvCxnSpPr>
                      <p:cNvPr id="51" name="直接连接符 50"/>
                      <p:cNvCxnSpPr/>
                      <p:nvPr/>
                    </p:nvCxnSpPr>
                    <p:spPr>
                      <a:xfrm>
                        <a:off x="4355" y="4165"/>
                        <a:ext cx="3435" cy="6"/>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379" y="4139"/>
                        <a:ext cx="8" cy="788"/>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5299" y="4425"/>
                      <a:ext cx="4338" cy="1216"/>
                      <a:chOff x="5299" y="4425"/>
                      <a:chExt cx="4338" cy="618"/>
                    </a:xfrm>
                  </p:grpSpPr>
                  <p:grpSp>
                    <p:nvGrpSpPr>
                      <p:cNvPr id="44" name="组合 43"/>
                      <p:cNvGrpSpPr/>
                      <p:nvPr/>
                    </p:nvGrpSpPr>
                    <p:grpSpPr>
                      <a:xfrm>
                        <a:off x="5399" y="4425"/>
                        <a:ext cx="4238" cy="618"/>
                        <a:chOff x="4355" y="4139"/>
                        <a:chExt cx="3434" cy="888"/>
                      </a:xfrm>
                    </p:grpSpPr>
                    <p:cxnSp>
                      <p:nvCxnSpPr>
                        <p:cNvPr id="45" name="直接连接符 44"/>
                        <p:cNvCxnSpPr/>
                        <p:nvPr/>
                      </p:nvCxnSpPr>
                      <p:spPr>
                        <a:xfrm>
                          <a:off x="4355" y="4165"/>
                          <a:ext cx="3435" cy="6"/>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379" y="4139"/>
                          <a:ext cx="0" cy="888"/>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grpSp>
                  <p:sp>
                    <p:nvSpPr>
                      <p:cNvPr id="53" name="椭圆 52"/>
                      <p:cNvSpPr/>
                      <p:nvPr/>
                    </p:nvSpPr>
                    <p:spPr>
                      <a:xfrm flipV="1">
                        <a:off x="5299" y="4872"/>
                        <a:ext cx="299" cy="61"/>
                      </a:xfrm>
                      <a:prstGeom prst="ellipse">
                        <a:avLst/>
                      </a:prstGeom>
                      <a:solidFill>
                        <a:srgbClr val="1C1C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8" name="组合 67"/>
                  <p:cNvGrpSpPr/>
                  <p:nvPr/>
                </p:nvGrpSpPr>
                <p:grpSpPr>
                  <a:xfrm>
                    <a:off x="159" y="1199"/>
                    <a:ext cx="15618" cy="4118"/>
                    <a:chOff x="159" y="1151"/>
                    <a:chExt cx="15618" cy="4118"/>
                  </a:xfrm>
                </p:grpSpPr>
                <p:sp>
                  <p:nvSpPr>
                    <p:cNvPr id="17" name="文本框 16"/>
                    <p:cNvSpPr txBox="1"/>
                    <p:nvPr/>
                  </p:nvSpPr>
                  <p:spPr>
                    <a:xfrm>
                      <a:off x="5502" y="3819"/>
                      <a:ext cx="2934" cy="677"/>
                    </a:xfrm>
                    <a:prstGeom prst="rect">
                      <a:avLst/>
                    </a:prstGeom>
                    <a:noFill/>
                  </p:spPr>
                  <p:txBody>
                    <a:bodyPr wrap="none" rtlCol="0">
                      <a:spAutoFit/>
                    </a:bodyPr>
                    <a:lstStyle/>
                    <a:p>
                      <a:pPr lvl="0" algn="l">
                        <a:buClrTx/>
                        <a:buSzTx/>
                        <a:buFontTx/>
                      </a:pPr>
                      <a:r>
                        <a:rPr lang="zh-CN" altLang="en-US" sz="2200" b="1">
                          <a:latin typeface="华文新魏" panose="02010800040101010101" charset="-122"/>
                          <a:ea typeface="华文新魏" panose="02010800040101010101" charset="-122"/>
                          <a:sym typeface="+mn-ea"/>
                        </a:rPr>
                        <a:t>建立社会主义</a:t>
                      </a:r>
                    </a:p>
                  </p:txBody>
                </p:sp>
                <p:sp>
                  <p:nvSpPr>
                    <p:cNvPr id="18" name="文本框 17"/>
                    <p:cNvSpPr txBox="1"/>
                    <p:nvPr/>
                  </p:nvSpPr>
                  <p:spPr>
                    <a:xfrm>
                      <a:off x="2031" y="1881"/>
                      <a:ext cx="9549" cy="677"/>
                    </a:xfrm>
                    <a:prstGeom prst="rect">
                      <a:avLst/>
                    </a:prstGeom>
                    <a:noFill/>
                  </p:spPr>
                  <p:txBody>
                    <a:bodyPr wrap="none" rtlCol="0">
                      <a:spAutoFit/>
                    </a:bodyPr>
                    <a:lstStyle/>
                    <a:p>
                      <a:pPr lvl="0" algn="l">
                        <a:buClrTx/>
                        <a:buSzTx/>
                        <a:buFontTx/>
                      </a:pPr>
                      <a:r>
                        <a:rPr lang="zh-CN" altLang="en-US" sz="2200" b="1">
                          <a:latin typeface="华文新魏" panose="02010800040101010101" charset="-122"/>
                          <a:ea typeface="华文新魏" panose="02010800040101010101" charset="-122"/>
                          <a:sym typeface="+mn-ea"/>
                        </a:rPr>
                        <a:t>新形势下实现什么样的发展怎样发展等重大问题</a:t>
                      </a:r>
                    </a:p>
                  </p:txBody>
                </p:sp>
                <p:sp>
                  <p:nvSpPr>
                    <p:cNvPr id="19" name="文本框 18"/>
                    <p:cNvSpPr txBox="1"/>
                    <p:nvPr/>
                  </p:nvSpPr>
                  <p:spPr>
                    <a:xfrm>
                      <a:off x="936" y="1151"/>
                      <a:ext cx="14841" cy="677"/>
                    </a:xfrm>
                    <a:prstGeom prst="rect">
                      <a:avLst/>
                    </a:prstGeom>
                    <a:noFill/>
                  </p:spPr>
                  <p:txBody>
                    <a:bodyPr wrap="none" rtlCol="0">
                      <a:spAutoFit/>
                    </a:bodyPr>
                    <a:lstStyle/>
                    <a:p>
                      <a:pPr lvl="0" algn="l">
                        <a:buClrTx/>
                        <a:buSzTx/>
                        <a:buFontTx/>
                      </a:pPr>
                      <a:r>
                        <a:rPr lang="zh-CN" altLang="en-US" sz="2200" b="1">
                          <a:latin typeface="华文新魏" panose="02010800040101010101" charset="-122"/>
                          <a:ea typeface="华文新魏" panose="02010800040101010101" charset="-122"/>
                          <a:sym typeface="+mn-ea"/>
                        </a:rPr>
                        <a:t>坚持和发展什么样的中国特色社会主义、怎样坚持和发展中国特色社会主义</a:t>
                      </a:r>
                    </a:p>
                  </p:txBody>
                </p:sp>
                <p:sp>
                  <p:nvSpPr>
                    <p:cNvPr id="55" name="文本框 54"/>
                    <p:cNvSpPr txBox="1"/>
                    <p:nvPr/>
                  </p:nvSpPr>
                  <p:spPr>
                    <a:xfrm>
                      <a:off x="4165" y="3919"/>
                      <a:ext cx="1257" cy="1350"/>
                    </a:xfrm>
                    <a:prstGeom prst="rect">
                      <a:avLst/>
                    </a:prstGeom>
                    <a:noFill/>
                  </p:spPr>
                  <p:txBody>
                    <a:bodyPr vert="eaVert" wrap="none" rtlCol="0">
                      <a:spAutoFit/>
                    </a:bodyPr>
                    <a:lstStyle/>
                    <a:p>
                      <a:pPr algn="ctr"/>
                      <a:r>
                        <a:rPr lang="zh-CN" altLang="en-US" sz="2000" b="1">
                          <a:solidFill>
                            <a:schemeClr val="tx1"/>
                          </a:solidFill>
                          <a:latin typeface="楷体" panose="02010609060101010101" charset="-122"/>
                          <a:ea typeface="楷体" panose="02010609060101010101" charset="-122"/>
                        </a:rPr>
                        <a:t>毛泽东</a:t>
                      </a:r>
                    </a:p>
                    <a:p>
                      <a:pPr algn="ctr"/>
                      <a:r>
                        <a:rPr lang="zh-CN" altLang="en-US" sz="2000" b="1">
                          <a:solidFill>
                            <a:schemeClr val="tx1"/>
                          </a:solidFill>
                          <a:latin typeface="楷体" panose="02010609060101010101" charset="-122"/>
                          <a:ea typeface="楷体" panose="02010609060101010101" charset="-122"/>
                        </a:rPr>
                        <a:t>思想</a:t>
                      </a:r>
                    </a:p>
                  </p:txBody>
                </p:sp>
                <p:sp>
                  <p:nvSpPr>
                    <p:cNvPr id="56" name="文本框 55"/>
                    <p:cNvSpPr txBox="1"/>
                    <p:nvPr/>
                  </p:nvSpPr>
                  <p:spPr>
                    <a:xfrm>
                      <a:off x="3137" y="3364"/>
                      <a:ext cx="1257" cy="1516"/>
                    </a:xfrm>
                    <a:prstGeom prst="rect">
                      <a:avLst/>
                    </a:prstGeom>
                    <a:noFill/>
                  </p:spPr>
                  <p:txBody>
                    <a:bodyPr vert="eaVert" wrap="square" rtlCol="0">
                      <a:spAutoFit/>
                    </a:bodyPr>
                    <a:lstStyle/>
                    <a:p>
                      <a:pPr lvl="0" algn="ctr">
                        <a:buClrTx/>
                        <a:buSzTx/>
                        <a:buFontTx/>
                      </a:pPr>
                      <a:r>
                        <a:rPr lang="zh-CN" altLang="en-US" sz="2000" b="1">
                          <a:latin typeface="楷体" panose="02010609060101010101" charset="-122"/>
                          <a:ea typeface="楷体" panose="02010609060101010101" charset="-122"/>
                          <a:sym typeface="+mn-ea"/>
                        </a:rPr>
                        <a:t>邓小平</a:t>
                      </a:r>
                    </a:p>
                    <a:p>
                      <a:pPr lvl="0" algn="ctr">
                        <a:buClrTx/>
                        <a:buSzTx/>
                        <a:buFontTx/>
                      </a:pPr>
                      <a:r>
                        <a:rPr lang="zh-CN" altLang="en-US" sz="2000" b="1">
                          <a:latin typeface="楷体" panose="02010609060101010101" charset="-122"/>
                          <a:ea typeface="楷体" panose="02010609060101010101" charset="-122"/>
                          <a:sym typeface="+mn-ea"/>
                        </a:rPr>
                        <a:t>理论</a:t>
                      </a:r>
                    </a:p>
                  </p:txBody>
                </p:sp>
                <p:sp>
                  <p:nvSpPr>
                    <p:cNvPr id="57" name="文本框 56"/>
                    <p:cNvSpPr txBox="1"/>
                    <p:nvPr/>
                  </p:nvSpPr>
                  <p:spPr>
                    <a:xfrm>
                      <a:off x="2222" y="3071"/>
                      <a:ext cx="1160" cy="1584"/>
                    </a:xfrm>
                    <a:prstGeom prst="rect">
                      <a:avLst/>
                    </a:prstGeom>
                    <a:noFill/>
                  </p:spPr>
                  <p:txBody>
                    <a:bodyPr vert="eaVert" wrap="none" rtlCol="0">
                      <a:spAutoFit/>
                    </a:bodyPr>
                    <a:lstStyle/>
                    <a:p>
                      <a:pPr lvl="0" algn="ctr">
                        <a:buClrTx/>
                        <a:buSzTx/>
                        <a:buFontTx/>
                      </a:pPr>
                      <a:r>
                        <a:rPr lang="zh-CN" altLang="en-US" sz="2000" b="1">
                          <a:latin typeface="楷体" panose="02010609060101010101" charset="-122"/>
                          <a:ea typeface="楷体" panose="02010609060101010101" charset="-122"/>
                          <a:sym typeface="+mn-ea"/>
                        </a:rPr>
                        <a:t>三个代表</a:t>
                      </a:r>
                    </a:p>
                    <a:p>
                      <a:pPr lvl="0" algn="ctr">
                        <a:buClrTx/>
                        <a:buSzTx/>
                        <a:buFontTx/>
                      </a:pPr>
                      <a:r>
                        <a:rPr lang="zh-CN" altLang="en-US" sz="2000" b="1">
                          <a:latin typeface="楷体" panose="02010609060101010101" charset="-122"/>
                          <a:ea typeface="楷体" panose="02010609060101010101" charset="-122"/>
                          <a:sym typeface="+mn-ea"/>
                        </a:rPr>
                        <a:t>重要思想</a:t>
                      </a:r>
                    </a:p>
                  </p:txBody>
                </p:sp>
                <p:sp>
                  <p:nvSpPr>
                    <p:cNvPr id="58" name="文本框 57"/>
                    <p:cNvSpPr txBox="1"/>
                    <p:nvPr/>
                  </p:nvSpPr>
                  <p:spPr>
                    <a:xfrm>
                      <a:off x="1397" y="2519"/>
                      <a:ext cx="724" cy="1584"/>
                    </a:xfrm>
                    <a:prstGeom prst="rect">
                      <a:avLst/>
                    </a:prstGeom>
                    <a:noFill/>
                  </p:spPr>
                  <p:txBody>
                    <a:bodyPr vert="eaVert" wrap="none" rtlCol="0">
                      <a:spAutoFit/>
                    </a:bodyPr>
                    <a:lstStyle/>
                    <a:p>
                      <a:pPr lvl="0" algn="ctr">
                        <a:buClrTx/>
                        <a:buSzTx/>
                        <a:buFontTx/>
                      </a:pPr>
                      <a:r>
                        <a:rPr lang="zh-CN" altLang="en-US" sz="2000" b="1">
                          <a:latin typeface="楷体" panose="02010609060101010101" charset="-122"/>
                          <a:ea typeface="楷体" panose="02010609060101010101" charset="-122"/>
                          <a:sym typeface="+mn-ea"/>
                        </a:rPr>
                        <a:t>科学发展</a:t>
                      </a:r>
                    </a:p>
                  </p:txBody>
                </p:sp>
                <p:sp>
                  <p:nvSpPr>
                    <p:cNvPr id="59" name="文本框 58"/>
                    <p:cNvSpPr txBox="1"/>
                    <p:nvPr/>
                  </p:nvSpPr>
                  <p:spPr>
                    <a:xfrm>
                      <a:off x="159" y="1506"/>
                      <a:ext cx="1160" cy="3744"/>
                    </a:xfrm>
                    <a:prstGeom prst="rect">
                      <a:avLst/>
                    </a:prstGeom>
                    <a:noFill/>
                  </p:spPr>
                  <p:txBody>
                    <a:bodyPr vert="eaVert" wrap="none" rtlCol="0">
                      <a:spAutoFit/>
                    </a:bodyPr>
                    <a:lstStyle/>
                    <a:p>
                      <a:pPr lvl="0" algn="ctr">
                        <a:buClrTx/>
                        <a:buSzTx/>
                        <a:buFontTx/>
                      </a:pPr>
                      <a:r>
                        <a:rPr lang="zh-CN" altLang="en-US" sz="2000" b="1">
                          <a:latin typeface="楷体" panose="02010609060101010101" charset="-122"/>
                          <a:ea typeface="楷体" panose="02010609060101010101" charset="-122"/>
                          <a:sym typeface="+mn-ea"/>
                        </a:rPr>
                        <a:t>习近平新时代</a:t>
                      </a:r>
                    </a:p>
                    <a:p>
                      <a:pPr lvl="0" algn="ctr">
                        <a:buClrTx/>
                        <a:buSzTx/>
                        <a:buFontTx/>
                      </a:pPr>
                      <a:r>
                        <a:rPr lang="zh-CN" altLang="en-US" sz="2000" b="1">
                          <a:latin typeface="楷体" panose="02010609060101010101" charset="-122"/>
                          <a:ea typeface="楷体" panose="02010609060101010101" charset="-122"/>
                          <a:sym typeface="+mn-ea"/>
                        </a:rPr>
                        <a:t>中国特色社会主义理论</a:t>
                      </a:r>
                    </a:p>
                  </p:txBody>
                </p:sp>
                <p:sp>
                  <p:nvSpPr>
                    <p:cNvPr id="60" name="文本框 59"/>
                    <p:cNvSpPr txBox="1"/>
                    <p:nvPr/>
                  </p:nvSpPr>
                  <p:spPr>
                    <a:xfrm>
                      <a:off x="4315" y="3218"/>
                      <a:ext cx="7344" cy="677"/>
                    </a:xfrm>
                    <a:prstGeom prst="rect">
                      <a:avLst/>
                    </a:prstGeom>
                    <a:noFill/>
                  </p:spPr>
                  <p:txBody>
                    <a:bodyPr wrap="none" rtlCol="0">
                      <a:spAutoFit/>
                    </a:bodyPr>
                    <a:lstStyle/>
                    <a:p>
                      <a:pPr lvl="0" algn="l">
                        <a:buClrTx/>
                        <a:buSzTx/>
                        <a:buFontTx/>
                      </a:pPr>
                      <a:r>
                        <a:rPr lang="zh-CN" altLang="en-US" sz="2200" b="1">
                          <a:latin typeface="华文新魏" panose="02010800040101010101" charset="-122"/>
                          <a:ea typeface="华文新魏" panose="02010800040101010101" charset="-122"/>
                          <a:sym typeface="+mn-ea"/>
                        </a:rPr>
                        <a:t>什么是社会主义，怎样建设社会主义</a:t>
                      </a:r>
                    </a:p>
                  </p:txBody>
                </p:sp>
                <p:sp>
                  <p:nvSpPr>
                    <p:cNvPr id="61" name="文本框 60"/>
                    <p:cNvSpPr txBox="1"/>
                    <p:nvPr/>
                  </p:nvSpPr>
                  <p:spPr>
                    <a:xfrm>
                      <a:off x="3166" y="2573"/>
                      <a:ext cx="8226" cy="677"/>
                    </a:xfrm>
                    <a:prstGeom prst="rect">
                      <a:avLst/>
                    </a:prstGeom>
                    <a:noFill/>
                  </p:spPr>
                  <p:txBody>
                    <a:bodyPr wrap="none" rtlCol="0">
                      <a:spAutoFit/>
                    </a:bodyPr>
                    <a:lstStyle/>
                    <a:p>
                      <a:pPr lvl="0" algn="l">
                        <a:buClrTx/>
                        <a:buSzTx/>
                        <a:buFontTx/>
                      </a:pPr>
                      <a:r>
                        <a:rPr lang="zh-CN" altLang="en-US" sz="2200" b="1">
                          <a:latin typeface="华文新魏" panose="02010800040101010101" charset="-122"/>
                          <a:ea typeface="华文新魏" panose="02010800040101010101" charset="-122"/>
                          <a:sym typeface="+mn-ea"/>
                        </a:rPr>
                        <a:t>建设一个什么样的党，怎样建设党的问题</a:t>
                      </a:r>
                    </a:p>
                  </p:txBody>
                </p:sp>
              </p:grpSp>
            </p:grpSp>
            <p:grpSp>
              <p:nvGrpSpPr>
                <p:cNvPr id="67" name="组合 66"/>
                <p:cNvGrpSpPr/>
                <p:nvPr/>
              </p:nvGrpSpPr>
              <p:grpSpPr>
                <a:xfrm>
                  <a:off x="15865" y="1235"/>
                  <a:ext cx="2204" cy="3568"/>
                  <a:chOff x="15865" y="1235"/>
                  <a:chExt cx="2204" cy="3568"/>
                </a:xfrm>
              </p:grpSpPr>
              <p:sp>
                <p:nvSpPr>
                  <p:cNvPr id="62" name="文本框 61"/>
                  <p:cNvSpPr txBox="1"/>
                  <p:nvPr/>
                </p:nvSpPr>
                <p:spPr>
                  <a:xfrm>
                    <a:off x="15932" y="4085"/>
                    <a:ext cx="1767" cy="718"/>
                  </a:xfrm>
                  <a:prstGeom prst="rect">
                    <a:avLst/>
                  </a:prstGeom>
                  <a:noFill/>
                </p:spPr>
                <p:txBody>
                  <a:bodyPr wrap="square" rtlCol="0">
                    <a:spAutoFit/>
                  </a:bodyPr>
                  <a:lstStyle/>
                  <a:p>
                    <a:pPr lvl="0" algn="l">
                      <a:buClrTx/>
                      <a:buSzTx/>
                      <a:buFontTx/>
                    </a:pPr>
                    <a:r>
                      <a:rPr lang="zh-CN" altLang="en-US" sz="2400" b="1">
                        <a:solidFill>
                          <a:srgbClr val="C00000"/>
                        </a:solidFill>
                        <a:latin typeface="华文新魏" panose="02010800040101010101" charset="-122"/>
                        <a:ea typeface="华文新魏" panose="02010800040101010101" charset="-122"/>
                        <a:sym typeface="+mn-ea"/>
                      </a:rPr>
                      <a:t>站起来</a:t>
                    </a:r>
                  </a:p>
                </p:txBody>
              </p:sp>
              <p:sp>
                <p:nvSpPr>
                  <p:cNvPr id="63" name="文本框 62"/>
                  <p:cNvSpPr txBox="1"/>
                  <p:nvPr/>
                </p:nvSpPr>
                <p:spPr>
                  <a:xfrm>
                    <a:off x="15865" y="1235"/>
                    <a:ext cx="2204" cy="725"/>
                  </a:xfrm>
                  <a:prstGeom prst="rect">
                    <a:avLst/>
                  </a:prstGeom>
                  <a:noFill/>
                </p:spPr>
                <p:txBody>
                  <a:bodyPr wrap="square" rtlCol="0">
                    <a:spAutoFit/>
                  </a:bodyPr>
                  <a:lstStyle/>
                  <a:p>
                    <a:r>
                      <a:rPr lang="zh-CN" altLang="en-US" sz="2400" b="1">
                        <a:solidFill>
                          <a:srgbClr val="C00000"/>
                        </a:solidFill>
                        <a:latin typeface="华文新魏" panose="02010800040101010101" charset="-122"/>
                        <a:ea typeface="华文新魏" panose="02010800040101010101" charset="-122"/>
                      </a:rPr>
                      <a:t>强起来</a:t>
                    </a:r>
                  </a:p>
                </p:txBody>
              </p:sp>
              <p:sp>
                <p:nvSpPr>
                  <p:cNvPr id="64" name="文本框 63"/>
                  <p:cNvSpPr txBox="1"/>
                  <p:nvPr/>
                </p:nvSpPr>
                <p:spPr>
                  <a:xfrm>
                    <a:off x="15877" y="2718"/>
                    <a:ext cx="2042" cy="725"/>
                  </a:xfrm>
                  <a:prstGeom prst="rect">
                    <a:avLst/>
                  </a:prstGeom>
                  <a:noFill/>
                </p:spPr>
                <p:txBody>
                  <a:bodyPr wrap="square" rtlCol="0">
                    <a:spAutoFit/>
                  </a:bodyPr>
                  <a:lstStyle/>
                  <a:p>
                    <a:pPr lvl="0" algn="l">
                      <a:buClrTx/>
                      <a:buSzTx/>
                      <a:buFontTx/>
                    </a:pPr>
                    <a:r>
                      <a:rPr lang="zh-CN" altLang="en-US" sz="2400" b="1">
                        <a:solidFill>
                          <a:srgbClr val="C00000"/>
                        </a:solidFill>
                        <a:latin typeface="华文新魏" panose="02010800040101010101" charset="-122"/>
                        <a:ea typeface="华文新魏" panose="02010800040101010101" charset="-122"/>
                        <a:sym typeface="+mn-ea"/>
                      </a:rPr>
                      <a:t>富起来</a:t>
                    </a:r>
                  </a:p>
                </p:txBody>
              </p:sp>
              <p:cxnSp>
                <p:nvCxnSpPr>
                  <p:cNvPr id="65" name="直接箭头连接符 64"/>
                  <p:cNvCxnSpPr/>
                  <p:nvPr/>
                </p:nvCxnSpPr>
                <p:spPr>
                  <a:xfrm flipH="1" flipV="1">
                    <a:off x="16573" y="3375"/>
                    <a:ext cx="19" cy="776"/>
                  </a:xfrm>
                  <a:prstGeom prst="straightConnector1">
                    <a:avLst/>
                  </a:prstGeom>
                  <a:ln w="12700" cmpd="sng">
                    <a:solidFill>
                      <a:srgbClr val="BC192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flipH="1" flipV="1">
                    <a:off x="16524" y="1896"/>
                    <a:ext cx="20" cy="822"/>
                  </a:xfrm>
                  <a:prstGeom prst="straightConnector1">
                    <a:avLst/>
                  </a:prstGeom>
                  <a:ln w="12700" cmpd="sng">
                    <a:solidFill>
                      <a:srgbClr val="BC1920"/>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74" name="组合 73"/>
                <p:cNvGrpSpPr/>
                <p:nvPr/>
              </p:nvGrpSpPr>
              <p:grpSpPr>
                <a:xfrm>
                  <a:off x="645" y="5236"/>
                  <a:ext cx="16599" cy="1108"/>
                  <a:chOff x="645" y="5092"/>
                  <a:chExt cx="16599" cy="1108"/>
                </a:xfrm>
              </p:grpSpPr>
              <p:cxnSp>
                <p:nvCxnSpPr>
                  <p:cNvPr id="75" name="直接连接符 74"/>
                  <p:cNvCxnSpPr/>
                  <p:nvPr/>
                </p:nvCxnSpPr>
                <p:spPr>
                  <a:xfrm flipV="1">
                    <a:off x="820" y="5646"/>
                    <a:ext cx="16424" cy="3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7889" y="5092"/>
                    <a:ext cx="2463" cy="1108"/>
                  </a:xfrm>
                  <a:prstGeom prst="ellipse">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latin typeface="华文新魏" panose="02010800040101010101" charset="-122"/>
                        <a:ea typeface="华文新魏" panose="02010800040101010101" charset="-122"/>
                      </a:rPr>
                      <a:t>人民</a:t>
                    </a:r>
                  </a:p>
                  <a:p>
                    <a:pPr algn="ctr"/>
                    <a:r>
                      <a:rPr lang="zh-CN" altLang="en-US" sz="2000" b="1">
                        <a:solidFill>
                          <a:schemeClr val="tx1"/>
                        </a:solidFill>
                        <a:latin typeface="华文新魏" panose="02010800040101010101" charset="-122"/>
                        <a:ea typeface="华文新魏" panose="02010800040101010101" charset="-122"/>
                      </a:rPr>
                      <a:t>土壤</a:t>
                    </a:r>
                  </a:p>
                </p:txBody>
              </p:sp>
              <p:sp>
                <p:nvSpPr>
                  <p:cNvPr id="78" name="圆角矩形 77"/>
                  <p:cNvSpPr/>
                  <p:nvPr/>
                </p:nvSpPr>
                <p:spPr>
                  <a:xfrm>
                    <a:off x="645" y="5295"/>
                    <a:ext cx="5553" cy="797"/>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latin typeface="华文新魏" panose="02010800040101010101" charset="-122"/>
                        <a:ea typeface="华文新魏" panose="02010800040101010101" charset="-122"/>
                      </a:rPr>
                      <a:t>中国特色社会主义理论之花</a:t>
                    </a:r>
                  </a:p>
                </p:txBody>
              </p:sp>
            </p:grpSp>
          </p:grpSp>
          <p:grpSp>
            <p:nvGrpSpPr>
              <p:cNvPr id="152" name="组合 151"/>
              <p:cNvGrpSpPr/>
              <p:nvPr/>
            </p:nvGrpSpPr>
            <p:grpSpPr>
              <a:xfrm>
                <a:off x="823" y="6305"/>
                <a:ext cx="16394" cy="4014"/>
                <a:chOff x="823" y="6305"/>
                <a:chExt cx="16394" cy="4014"/>
              </a:xfrm>
            </p:grpSpPr>
            <p:grpSp>
              <p:nvGrpSpPr>
                <p:cNvPr id="150" name="组合 149"/>
                <p:cNvGrpSpPr/>
                <p:nvPr/>
              </p:nvGrpSpPr>
              <p:grpSpPr>
                <a:xfrm>
                  <a:off x="3387" y="6305"/>
                  <a:ext cx="13830" cy="4014"/>
                  <a:chOff x="2763" y="6305"/>
                  <a:chExt cx="13830" cy="4014"/>
                </a:xfrm>
              </p:grpSpPr>
              <p:grpSp>
                <p:nvGrpSpPr>
                  <p:cNvPr id="130" name="组合 129"/>
                  <p:cNvGrpSpPr/>
                  <p:nvPr/>
                </p:nvGrpSpPr>
                <p:grpSpPr>
                  <a:xfrm flipH="1" flipV="1">
                    <a:off x="8941" y="6385"/>
                    <a:ext cx="4061" cy="1029"/>
                    <a:chOff x="4355" y="4139"/>
                    <a:chExt cx="3434" cy="888"/>
                  </a:xfrm>
                </p:grpSpPr>
                <p:cxnSp>
                  <p:nvCxnSpPr>
                    <p:cNvPr id="131" name="直接连接符 130"/>
                    <p:cNvCxnSpPr/>
                    <p:nvPr/>
                  </p:nvCxnSpPr>
                  <p:spPr>
                    <a:xfrm>
                      <a:off x="4355" y="4165"/>
                      <a:ext cx="3435" cy="6"/>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4379" y="4139"/>
                      <a:ext cx="0" cy="888"/>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49" name="组合 148"/>
                  <p:cNvGrpSpPr/>
                  <p:nvPr/>
                </p:nvGrpSpPr>
                <p:grpSpPr>
                  <a:xfrm>
                    <a:off x="2763" y="6305"/>
                    <a:ext cx="13830" cy="4014"/>
                    <a:chOff x="2763" y="6305"/>
                    <a:chExt cx="13830" cy="4014"/>
                  </a:xfrm>
                </p:grpSpPr>
                <p:grpSp>
                  <p:nvGrpSpPr>
                    <p:cNvPr id="121" name="组合 120"/>
                    <p:cNvGrpSpPr/>
                    <p:nvPr/>
                  </p:nvGrpSpPr>
                  <p:grpSpPr>
                    <a:xfrm flipH="1" flipV="1">
                      <a:off x="3690" y="6435"/>
                      <a:ext cx="11983" cy="3196"/>
                      <a:chOff x="4355" y="4139"/>
                      <a:chExt cx="3434" cy="888"/>
                    </a:xfrm>
                  </p:grpSpPr>
                  <p:cxnSp>
                    <p:nvCxnSpPr>
                      <p:cNvPr id="122" name="直接连接符 121"/>
                      <p:cNvCxnSpPr/>
                      <p:nvPr/>
                    </p:nvCxnSpPr>
                    <p:spPr>
                      <a:xfrm>
                        <a:off x="4355" y="4165"/>
                        <a:ext cx="3435" cy="6"/>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4379" y="4139"/>
                        <a:ext cx="0" cy="888"/>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24" name="组合 123"/>
                    <p:cNvGrpSpPr/>
                    <p:nvPr/>
                  </p:nvGrpSpPr>
                  <p:grpSpPr>
                    <a:xfrm flipH="1" flipV="1">
                      <a:off x="4404" y="6305"/>
                      <a:ext cx="10348" cy="2641"/>
                      <a:chOff x="4355" y="4139"/>
                      <a:chExt cx="3434" cy="888"/>
                    </a:xfrm>
                  </p:grpSpPr>
                  <p:cxnSp>
                    <p:nvCxnSpPr>
                      <p:cNvPr id="125" name="直接连接符 124"/>
                      <p:cNvCxnSpPr/>
                      <p:nvPr/>
                    </p:nvCxnSpPr>
                    <p:spPr>
                      <a:xfrm>
                        <a:off x="4355" y="4165"/>
                        <a:ext cx="3435" cy="6"/>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4379" y="4139"/>
                        <a:ext cx="0" cy="888"/>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27" name="组合 126"/>
                    <p:cNvGrpSpPr/>
                    <p:nvPr/>
                  </p:nvGrpSpPr>
                  <p:grpSpPr>
                    <a:xfrm flipH="1" flipV="1">
                      <a:off x="7191" y="6386"/>
                      <a:ext cx="6666" cy="1722"/>
                      <a:chOff x="4355" y="4139"/>
                      <a:chExt cx="3434" cy="888"/>
                    </a:xfrm>
                  </p:grpSpPr>
                  <p:cxnSp>
                    <p:nvCxnSpPr>
                      <p:cNvPr id="128" name="直接连接符 127"/>
                      <p:cNvCxnSpPr/>
                      <p:nvPr/>
                    </p:nvCxnSpPr>
                    <p:spPr>
                      <a:xfrm>
                        <a:off x="4355" y="4165"/>
                        <a:ext cx="3435" cy="6"/>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4379" y="4139"/>
                        <a:ext cx="0" cy="888"/>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grpSp>
                <p:sp>
                  <p:nvSpPr>
                    <p:cNvPr id="133" name="文本框 132"/>
                    <p:cNvSpPr txBox="1"/>
                    <p:nvPr/>
                  </p:nvSpPr>
                  <p:spPr>
                    <a:xfrm>
                      <a:off x="12958" y="6602"/>
                      <a:ext cx="772" cy="1150"/>
                    </a:xfrm>
                    <a:prstGeom prst="rect">
                      <a:avLst/>
                    </a:prstGeom>
                    <a:noFill/>
                  </p:spPr>
                  <p:txBody>
                    <a:bodyPr vert="eaVert" wrap="none" rtlCol="0">
                      <a:spAutoFit/>
                    </a:bodyPr>
                    <a:lstStyle/>
                    <a:p>
                      <a:pPr lvl="0" algn="ctr">
                        <a:buClrTx/>
                        <a:buSzTx/>
                        <a:buFontTx/>
                      </a:pPr>
                      <a:r>
                        <a:rPr lang="zh-CN" altLang="en-US" sz="2000" b="1">
                          <a:latin typeface="楷体" panose="02010609060101010101" charset="-122"/>
                          <a:ea typeface="楷体" panose="02010609060101010101" charset="-122"/>
                          <a:sym typeface="+mn-ea"/>
                        </a:rPr>
                        <a:t>对 内</a:t>
                      </a:r>
                    </a:p>
                  </p:txBody>
                </p:sp>
                <p:sp>
                  <p:nvSpPr>
                    <p:cNvPr id="134" name="文本框 133"/>
                    <p:cNvSpPr txBox="1"/>
                    <p:nvPr/>
                  </p:nvSpPr>
                  <p:spPr>
                    <a:xfrm>
                      <a:off x="9186" y="7384"/>
                      <a:ext cx="3816" cy="677"/>
                    </a:xfrm>
                    <a:prstGeom prst="rect">
                      <a:avLst/>
                    </a:prstGeom>
                    <a:noFill/>
                  </p:spPr>
                  <p:txBody>
                    <a:bodyPr wrap="none" rtlCol="0">
                      <a:spAutoFit/>
                    </a:bodyPr>
                    <a:lstStyle/>
                    <a:p>
                      <a:pPr lvl="0" algn="l">
                        <a:buClrTx/>
                        <a:buSzTx/>
                        <a:buFontTx/>
                      </a:pPr>
                      <a:r>
                        <a:rPr lang="zh-CN" altLang="en-US" sz="2200" b="1">
                          <a:latin typeface="华文新魏" panose="02010800040101010101" charset="-122"/>
                          <a:ea typeface="华文新魏" panose="02010800040101010101" charset="-122"/>
                          <a:sym typeface="+mn-ea"/>
                        </a:rPr>
                        <a:t>综合国力不断提升</a:t>
                      </a:r>
                    </a:p>
                  </p:txBody>
                </p:sp>
                <p:sp>
                  <p:nvSpPr>
                    <p:cNvPr id="135" name="文本框 134"/>
                    <p:cNvSpPr txBox="1"/>
                    <p:nvPr/>
                  </p:nvSpPr>
                  <p:spPr>
                    <a:xfrm>
                      <a:off x="4744" y="8197"/>
                      <a:ext cx="9549" cy="677"/>
                    </a:xfrm>
                    <a:prstGeom prst="rect">
                      <a:avLst/>
                    </a:prstGeom>
                    <a:noFill/>
                  </p:spPr>
                  <p:txBody>
                    <a:bodyPr wrap="none" rtlCol="0">
                      <a:spAutoFit/>
                    </a:bodyPr>
                    <a:lstStyle/>
                    <a:p>
                      <a:pPr lvl="0" algn="l">
                        <a:buClrTx/>
                        <a:buSzTx/>
                        <a:buFontTx/>
                      </a:pPr>
                      <a:r>
                        <a:rPr lang="zh-CN" altLang="en-US" sz="2200" b="1">
                          <a:latin typeface="华文新魏" panose="02010800040101010101" charset="-122"/>
                          <a:ea typeface="华文新魏" panose="02010800040101010101" charset="-122"/>
                          <a:sym typeface="+mn-ea"/>
                        </a:rPr>
                        <a:t>经济发展速度；文化产业发展；国防武器与军队</a:t>
                      </a:r>
                    </a:p>
                  </p:txBody>
                </p:sp>
                <p:sp>
                  <p:nvSpPr>
                    <p:cNvPr id="136" name="文本框 135"/>
                    <p:cNvSpPr txBox="1"/>
                    <p:nvPr/>
                  </p:nvSpPr>
                  <p:spPr>
                    <a:xfrm>
                      <a:off x="14737" y="7205"/>
                      <a:ext cx="772" cy="1352"/>
                    </a:xfrm>
                    <a:prstGeom prst="rect">
                      <a:avLst/>
                    </a:prstGeom>
                    <a:noFill/>
                  </p:spPr>
                  <p:txBody>
                    <a:bodyPr vert="eaVert" wrap="none" rtlCol="0">
                      <a:spAutoFit/>
                    </a:bodyPr>
                    <a:lstStyle/>
                    <a:p>
                      <a:pPr lvl="0" algn="ctr">
                        <a:buClrTx/>
                        <a:buSzTx/>
                        <a:buFontTx/>
                      </a:pPr>
                      <a:r>
                        <a:rPr lang="zh-CN" altLang="en-US" sz="2000" b="1">
                          <a:latin typeface="楷体" panose="02010609060101010101" charset="-122"/>
                          <a:ea typeface="楷体" panose="02010609060101010101" charset="-122"/>
                          <a:sym typeface="+mn-ea"/>
                        </a:rPr>
                        <a:t>对  外</a:t>
                      </a:r>
                    </a:p>
                  </p:txBody>
                </p:sp>
                <p:grpSp>
                  <p:nvGrpSpPr>
                    <p:cNvPr id="137" name="组合 136"/>
                    <p:cNvGrpSpPr/>
                    <p:nvPr/>
                  </p:nvGrpSpPr>
                  <p:grpSpPr>
                    <a:xfrm flipH="1" flipV="1">
                      <a:off x="2763" y="6330"/>
                      <a:ext cx="13830" cy="3989"/>
                      <a:chOff x="4355" y="4139"/>
                      <a:chExt cx="3434" cy="888"/>
                    </a:xfrm>
                  </p:grpSpPr>
                  <p:cxnSp>
                    <p:nvCxnSpPr>
                      <p:cNvPr id="138" name="直接连接符 137"/>
                      <p:cNvCxnSpPr/>
                      <p:nvPr/>
                    </p:nvCxnSpPr>
                    <p:spPr>
                      <a:xfrm>
                        <a:off x="4355" y="4165"/>
                        <a:ext cx="3435" cy="6"/>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4379" y="4139"/>
                        <a:ext cx="0" cy="888"/>
                      </a:xfrm>
                      <a:prstGeom prst="line">
                        <a:avLst/>
                      </a:prstGeom>
                      <a:ln>
                        <a:solidFill>
                          <a:srgbClr val="D60000"/>
                        </a:solidFill>
                        <a:prstDash val="dash"/>
                      </a:ln>
                    </p:spPr>
                    <p:style>
                      <a:lnRef idx="1">
                        <a:schemeClr val="accent1"/>
                      </a:lnRef>
                      <a:fillRef idx="0">
                        <a:schemeClr val="accent1"/>
                      </a:fillRef>
                      <a:effectRef idx="0">
                        <a:schemeClr val="accent1"/>
                      </a:effectRef>
                      <a:fontRef idx="minor">
                        <a:schemeClr val="tx1"/>
                      </a:fontRef>
                    </p:style>
                  </p:cxnSp>
                </p:grpSp>
                <p:sp>
                  <p:nvSpPr>
                    <p:cNvPr id="140" name="文本框 139"/>
                    <p:cNvSpPr txBox="1"/>
                    <p:nvPr/>
                  </p:nvSpPr>
                  <p:spPr>
                    <a:xfrm>
                      <a:off x="13835" y="6414"/>
                      <a:ext cx="821" cy="2349"/>
                    </a:xfrm>
                    <a:prstGeom prst="rect">
                      <a:avLst/>
                    </a:prstGeom>
                    <a:noFill/>
                  </p:spPr>
                  <p:txBody>
                    <a:bodyPr vert="eaVert" wrap="none" rtlCol="0">
                      <a:spAutoFit/>
                    </a:bodyPr>
                    <a:lstStyle/>
                    <a:p>
                      <a:pPr algn="l"/>
                      <a:r>
                        <a:rPr lang="zh-CN" altLang="en-US" sz="2200" b="1">
                          <a:latin typeface="华文新魏" panose="02010800040101010101" charset="-122"/>
                          <a:ea typeface="华文新魏" panose="02010800040101010101" charset="-122"/>
                          <a:sym typeface="+mn-ea"/>
                        </a:rPr>
                        <a:t>基础建设；</a:t>
                      </a:r>
                    </a:p>
                  </p:txBody>
                </p:sp>
                <p:sp>
                  <p:nvSpPr>
                    <p:cNvPr id="141" name="文本框 140"/>
                    <p:cNvSpPr txBox="1"/>
                    <p:nvPr/>
                  </p:nvSpPr>
                  <p:spPr>
                    <a:xfrm>
                      <a:off x="10564" y="8920"/>
                      <a:ext cx="3528" cy="580"/>
                    </a:xfrm>
                    <a:prstGeom prst="rect">
                      <a:avLst/>
                    </a:prstGeom>
                    <a:noFill/>
                  </p:spPr>
                  <p:txBody>
                    <a:bodyPr wrap="none" rtlCol="0">
                      <a:spAutoFit/>
                    </a:bodyPr>
                    <a:lstStyle/>
                    <a:p>
                      <a:pPr lvl="0" algn="l">
                        <a:buClrTx/>
                        <a:buSzTx/>
                        <a:buFontTx/>
                      </a:pPr>
                      <a:r>
                        <a:rPr lang="zh-CN" altLang="en-US" sz="2200" b="1">
                          <a:latin typeface="华文新魏" panose="02010800040101010101" charset="-122"/>
                          <a:ea typeface="华文新魏" panose="02010800040101010101" charset="-122"/>
                          <a:sym typeface="+mn-ea"/>
                        </a:rPr>
                        <a:t>国际影响力不断扩大</a:t>
                      </a:r>
                    </a:p>
                  </p:txBody>
                </p:sp>
                <p:sp>
                  <p:nvSpPr>
                    <p:cNvPr id="142" name="文本框 141"/>
                    <p:cNvSpPr txBox="1"/>
                    <p:nvPr/>
                  </p:nvSpPr>
                  <p:spPr>
                    <a:xfrm>
                      <a:off x="15661" y="6441"/>
                      <a:ext cx="724" cy="3264"/>
                    </a:xfrm>
                    <a:prstGeom prst="rect">
                      <a:avLst/>
                    </a:prstGeom>
                    <a:noFill/>
                  </p:spPr>
                  <p:txBody>
                    <a:bodyPr vert="eaVert" wrap="none" rtlCol="0">
                      <a:spAutoFit/>
                    </a:bodyPr>
                    <a:lstStyle/>
                    <a:p>
                      <a:pPr lvl="0" algn="l">
                        <a:buClrTx/>
                        <a:buSzTx/>
                        <a:buFontTx/>
                      </a:pPr>
                      <a:r>
                        <a:rPr lang="zh-CN" altLang="en-US" sz="2200" b="1">
                          <a:latin typeface="华文新魏" panose="02010800040101010101" charset="-122"/>
                          <a:ea typeface="华文新魏" panose="02010800040101010101" charset="-122"/>
                          <a:sym typeface="+mn-ea"/>
                        </a:rPr>
                        <a:t>倡导和平发展理念</a:t>
                      </a:r>
                    </a:p>
                  </p:txBody>
                </p:sp>
                <p:sp>
                  <p:nvSpPr>
                    <p:cNvPr id="144" name="文本框 143"/>
                    <p:cNvSpPr txBox="1"/>
                    <p:nvPr/>
                  </p:nvSpPr>
                  <p:spPr>
                    <a:xfrm>
                      <a:off x="3376" y="9583"/>
                      <a:ext cx="12636" cy="677"/>
                    </a:xfrm>
                    <a:prstGeom prst="rect">
                      <a:avLst/>
                    </a:prstGeom>
                    <a:noFill/>
                  </p:spPr>
                  <p:txBody>
                    <a:bodyPr wrap="none" rtlCol="0">
                      <a:spAutoFit/>
                    </a:bodyPr>
                    <a:lstStyle/>
                    <a:p>
                      <a:pPr lvl="0" algn="l">
                        <a:buClrTx/>
                        <a:buSzTx/>
                        <a:buFontTx/>
                      </a:pPr>
                      <a:r>
                        <a:rPr lang="zh-CN" altLang="en-US" sz="2200" b="1">
                          <a:latin typeface="华文新魏" panose="02010800040101010101" charset="-122"/>
                          <a:ea typeface="华文新魏" panose="02010800040101010101" charset="-122"/>
                          <a:sym typeface="+mn-ea"/>
                        </a:rPr>
                        <a:t>推动建设新型国际关系；推动建构人类命运共同体；中国方案；</a:t>
                      </a:r>
                    </a:p>
                  </p:txBody>
                </p:sp>
              </p:grpSp>
            </p:grpSp>
            <p:sp>
              <p:nvSpPr>
                <p:cNvPr id="145" name="文本框 144"/>
                <p:cNvSpPr txBox="1"/>
                <p:nvPr/>
              </p:nvSpPr>
              <p:spPr>
                <a:xfrm>
                  <a:off x="881" y="7003"/>
                  <a:ext cx="1469" cy="774"/>
                </a:xfrm>
                <a:prstGeom prst="rect">
                  <a:avLst/>
                </a:prstGeom>
                <a:noFill/>
              </p:spPr>
              <p:txBody>
                <a:bodyPr wrap="square" rtlCol="0">
                  <a:spAutoFit/>
                </a:bodyPr>
                <a:lstStyle/>
                <a:p>
                  <a:pPr lvl="0" algn="l">
                    <a:buClrTx/>
                    <a:buSzTx/>
                    <a:buFontTx/>
                  </a:pPr>
                  <a:r>
                    <a:rPr lang="zh-CN" altLang="en-US" sz="2600" b="1">
                      <a:solidFill>
                        <a:srgbClr val="C00000"/>
                      </a:solidFill>
                      <a:latin typeface="华文新魏" panose="02010800040101010101" charset="-122"/>
                      <a:ea typeface="华文新魏" panose="02010800040101010101" charset="-122"/>
                      <a:sym typeface="+mn-ea"/>
                    </a:rPr>
                    <a:t>国内</a:t>
                  </a:r>
                </a:p>
              </p:txBody>
            </p:sp>
            <p:sp>
              <p:nvSpPr>
                <p:cNvPr id="146" name="文本框 145"/>
                <p:cNvSpPr txBox="1"/>
                <p:nvPr/>
              </p:nvSpPr>
              <p:spPr>
                <a:xfrm>
                  <a:off x="823" y="9330"/>
                  <a:ext cx="1477" cy="822"/>
                </a:xfrm>
                <a:prstGeom prst="rect">
                  <a:avLst/>
                </a:prstGeom>
                <a:noFill/>
              </p:spPr>
              <p:txBody>
                <a:bodyPr wrap="square" rtlCol="0">
                  <a:spAutoFit/>
                </a:bodyPr>
                <a:lstStyle/>
                <a:p>
                  <a:pPr lvl="0" algn="l">
                    <a:buClrTx/>
                    <a:buSzTx/>
                    <a:buFontTx/>
                  </a:pPr>
                  <a:r>
                    <a:rPr lang="zh-CN" altLang="en-US" sz="2600" b="1">
                      <a:solidFill>
                        <a:srgbClr val="C00000"/>
                      </a:solidFill>
                      <a:latin typeface="华文新魏" panose="02010800040101010101" charset="-122"/>
                      <a:ea typeface="华文新魏" panose="02010800040101010101" charset="-122"/>
                      <a:sym typeface="+mn-ea"/>
                    </a:rPr>
                    <a:t>国际</a:t>
                  </a:r>
                </a:p>
              </p:txBody>
            </p:sp>
            <p:cxnSp>
              <p:nvCxnSpPr>
                <p:cNvPr id="147" name="直接箭头连接符 146"/>
                <p:cNvCxnSpPr/>
                <p:nvPr/>
              </p:nvCxnSpPr>
              <p:spPr>
                <a:xfrm flipH="1">
                  <a:off x="1567" y="7874"/>
                  <a:ext cx="15" cy="1305"/>
                </a:xfrm>
                <a:prstGeom prst="straightConnector1">
                  <a:avLst/>
                </a:prstGeom>
                <a:ln w="12700" cmpd="sng">
                  <a:solidFill>
                    <a:srgbClr val="BC1920"/>
                  </a:solidFill>
                  <a:prstDash val="sysDash"/>
                  <a:tailEnd type="arrow"/>
                </a:ln>
              </p:spPr>
              <p:style>
                <a:lnRef idx="1">
                  <a:schemeClr val="accent1"/>
                </a:lnRef>
                <a:fillRef idx="0">
                  <a:schemeClr val="accent1"/>
                </a:fillRef>
                <a:effectRef idx="0">
                  <a:schemeClr val="accent1"/>
                </a:effectRef>
                <a:fontRef idx="minor">
                  <a:schemeClr val="tx1"/>
                </a:fontRef>
              </p:style>
            </p:cxnSp>
          </p:grpSp>
        </p:grpSp>
        <p:sp>
          <p:nvSpPr>
            <p:cNvPr id="151" name="圆角矩形 150"/>
            <p:cNvSpPr/>
            <p:nvPr/>
          </p:nvSpPr>
          <p:spPr>
            <a:xfrm>
              <a:off x="12988" y="5583"/>
              <a:ext cx="4808" cy="797"/>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000" b="1">
                  <a:solidFill>
                    <a:schemeClr val="tx1"/>
                  </a:solidFill>
                  <a:latin typeface="华文新魏" panose="02010800040101010101" charset="-122"/>
                  <a:ea typeface="华文新魏" panose="02010800040101010101" charset="-122"/>
                  <a:sym typeface="+mn-ea"/>
                </a:rPr>
                <a:t>改革开放以来之果</a:t>
              </a:r>
            </a:p>
          </p:txBody>
        </p:sp>
      </p:grpSp>
    </p:spTree>
    <p:extLst>
      <p:ext uri="{BB962C8B-B14F-4D97-AF65-F5344CB8AC3E}">
        <p14:creationId xmlns:p14="http://schemas.microsoft.com/office/powerpoint/2010/main" val="56164603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22" presetClass="entr" presetSubtype="8" fill="hold" nodeType="withEffect">
                                  <p:stCondLst>
                                    <p:cond delay="0"/>
                                  </p:stCondLst>
                                  <p:childTnLst>
                                    <p:set>
                                      <p:cBhvr>
                                        <p:cTn id="9" dur="500"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2" fill="hold" nodeType="withEffect">
                                  <p:stCondLst>
                                    <p:cond delay="0"/>
                                  </p:stCondLst>
                                  <p:childTnLst>
                                    <p:set>
                                      <p:cBhvr>
                                        <p:cTn id="12" dur="500"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42" presetClass="entr" presetSubtype="0" fill="hold" nodeType="withEffect">
                                  <p:stCondLst>
                                    <p:cond delay="0"/>
                                  </p:stCondLst>
                                  <p:childTnLst>
                                    <p:set>
                                      <p:cBhvr>
                                        <p:cTn id="15" dur="500"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54"/>
                                        </p:tgtEl>
                                        <p:attrNameLst>
                                          <p:attrName>style.visibility</p:attrName>
                                        </p:attrNameLst>
                                      </p:cBhvr>
                                      <p:to>
                                        <p:strVal val="visible"/>
                                      </p:to>
                                    </p:set>
                                    <p:animEffect transition="in" filter="wipe(down)">
                                      <p:cBhvr>
                                        <p:cTn id="25"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1866900" y="2127544"/>
            <a:ext cx="8820150" cy="3473156"/>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9" name="矩形 8"/>
          <p:cNvSpPr/>
          <p:nvPr/>
        </p:nvSpPr>
        <p:spPr>
          <a:xfrm>
            <a:off x="1697038" y="3213115"/>
            <a:ext cx="9217024" cy="1200693"/>
          </a:xfrm>
          <a:prstGeom prst="rect">
            <a:avLst/>
          </a:prstGeom>
          <a:noFill/>
          <a:ln w="12700" cap="flat" cmpd="sng" algn="ctr">
            <a:noFill/>
            <a:prstDash val="solid"/>
          </a:ln>
          <a:effectLst/>
        </p:spPr>
        <p:txBody>
          <a:bodyPr lIns="91440" tIns="45720" rIns="91440" bIns="45720" rtlCol="0" anchor="ctr"/>
          <a:lstStyle/>
          <a:p>
            <a:pPr algn="ctr" defTabSz="1217930">
              <a:lnSpc>
                <a:spcPct val="150000"/>
              </a:lnSpc>
            </a:pPr>
            <a:r>
              <a:rPr lang="zh-CN" sz="3200" b="1" kern="0" dirty="0">
                <a:solidFill>
                  <a:srgbClr val="D60000"/>
                </a:solidFill>
                <a:latin typeface="华文新魏" panose="02010800040101010101" charset="-122"/>
                <a:ea typeface="华文新魏" panose="02010800040101010101" charset="-122"/>
              </a:rPr>
              <a:t>对于</a:t>
            </a:r>
            <a:r>
              <a:rPr lang="zh-CN" sz="6600" b="1" kern="0" dirty="0">
                <a:solidFill>
                  <a:srgbClr val="D60000"/>
                </a:solidFill>
                <a:latin typeface="华文新魏" panose="02010800040101010101" charset="-122"/>
                <a:ea typeface="华文新魏" panose="02010800040101010101" charset="-122"/>
              </a:rPr>
              <a:t>改革开放</a:t>
            </a:r>
            <a:r>
              <a:rPr lang="zh-CN" sz="4000" b="1" kern="0" dirty="0">
                <a:solidFill>
                  <a:srgbClr val="D60000"/>
                </a:solidFill>
                <a:latin typeface="华文新魏" panose="02010800040101010101" charset="-122"/>
                <a:ea typeface="华文新魏" panose="02010800040101010101" charset="-122"/>
              </a:rPr>
              <a:t>以来取得的</a:t>
            </a:r>
            <a:r>
              <a:rPr lang="zh-CN" sz="4800" b="1" kern="0" dirty="0">
                <a:solidFill>
                  <a:srgbClr val="D60000"/>
                </a:solidFill>
                <a:latin typeface="华文新魏" panose="02010800040101010101" charset="-122"/>
                <a:ea typeface="华文新魏" panose="02010800040101010101" charset="-122"/>
              </a:rPr>
              <a:t>成就</a:t>
            </a:r>
          </a:p>
          <a:p>
            <a:pPr algn="ctr" defTabSz="1217930">
              <a:lnSpc>
                <a:spcPct val="150000"/>
              </a:lnSpc>
            </a:pPr>
            <a:r>
              <a:rPr lang="zh-CN" altLang="en-US" sz="6000" b="1" kern="0" dirty="0">
                <a:solidFill>
                  <a:srgbClr val="D60000"/>
                </a:solidFill>
                <a:latin typeface="华文新魏" panose="02010800040101010101" charset="-122"/>
                <a:ea typeface="华文新魏" panose="02010800040101010101" charset="-122"/>
              </a:rPr>
              <a:t>谈谈</a:t>
            </a:r>
            <a:r>
              <a:rPr lang="zh-CN" altLang="en-US" sz="5000" b="1" kern="0" dirty="0">
                <a:solidFill>
                  <a:srgbClr val="D60000"/>
                </a:solidFill>
                <a:latin typeface="华文新魏" panose="02010800040101010101" charset="-122"/>
                <a:ea typeface="华文新魏" panose="02010800040101010101" charset="-122"/>
              </a:rPr>
              <a:t>你的</a:t>
            </a:r>
            <a:r>
              <a:rPr lang="zh-CN" sz="7200" b="1" kern="0" dirty="0">
                <a:solidFill>
                  <a:srgbClr val="D60000"/>
                </a:solidFill>
                <a:latin typeface="华文新魏" panose="02010800040101010101" charset="-122"/>
                <a:ea typeface="华文新魏" panose="02010800040101010101" charset="-122"/>
              </a:rPr>
              <a:t>感受</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31" y="607429"/>
            <a:ext cx="2795494" cy="1543033"/>
          </a:xfrm>
          <a:prstGeom prst="rect">
            <a:avLst/>
          </a:prstGeom>
        </p:spPr>
      </p:pic>
      <p:pic>
        <p:nvPicPr>
          <p:cNvPr id="11" name="图片 10" descr="图片包含 室内, 就坐, 红色&#10;&#10;已生成极高可信度的说明"/>
          <p:cNvPicPr>
            <a:picLocks noChangeAspect="1"/>
          </p:cNvPicPr>
          <p:nvPr/>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0" y="6551720"/>
            <a:ext cx="12192000" cy="306280"/>
          </a:xfrm>
          <a:prstGeom prst="rect">
            <a:avLst/>
          </a:prstGeom>
        </p:spPr>
      </p:pic>
      <p:pic>
        <p:nvPicPr>
          <p:cNvPr id="12" name="图片 11" descr="图片包含 宗教场所, 建筑物, 喇嘛庙, 庙宇&#10;&#10;已生成极高可信度的说明"/>
          <p:cNvPicPr>
            <a:picLocks noChangeAspect="1"/>
          </p:cNvPicPr>
          <p:nvPr/>
        </p:nvPicPr>
        <p:blipFill rotWithShape="1">
          <a:blip r:embed="rId6" cstate="screen">
            <a:extLst>
              <a:ext uri="{28A0092B-C50C-407E-A947-70E740481C1C}">
                <a14:useLocalDpi xmlns:a14="http://schemas.microsoft.com/office/drawing/2010/main" val="0"/>
              </a:ext>
            </a:extLst>
          </a:blip>
          <a:srcRect b="14045"/>
          <a:stretch>
            <a:fillRect/>
          </a:stretch>
        </p:blipFill>
        <p:spPr>
          <a:xfrm>
            <a:off x="10031730" y="5776595"/>
            <a:ext cx="2160270" cy="1066165"/>
          </a:xfrm>
          <a:prstGeom prst="rect">
            <a:avLst/>
          </a:prstGeom>
        </p:spPr>
      </p:pic>
      <p:cxnSp>
        <p:nvCxnSpPr>
          <p:cNvPr id="2" name="直接连接符 1"/>
          <p:cNvCxnSpPr/>
          <p:nvPr/>
        </p:nvCxnSpPr>
        <p:spPr>
          <a:xfrm flipH="1">
            <a:off x="7789545" y="565150"/>
            <a:ext cx="4402455" cy="317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45720" y="565150"/>
            <a:ext cx="4220210" cy="3175"/>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750310" y="289560"/>
            <a:ext cx="4478020" cy="531495"/>
          </a:xfrm>
          <a:prstGeom prst="rect">
            <a:avLst/>
          </a:prstGeom>
          <a:noFill/>
          <a:ln w="12700" cap="flat" cmpd="sng" algn="ctr">
            <a:noFill/>
            <a:prstDash val="solid"/>
          </a:ln>
          <a:effectLst/>
        </p:spPr>
        <p:txBody>
          <a:bodyPr lIns="91440" tIns="45720" rIns="91440" bIns="45720" rtlCol="0" anchor="ctr"/>
          <a:lstStyle/>
          <a:p>
            <a:pPr algn="ctr" defTabSz="1217930"/>
            <a:r>
              <a:rPr lang="zh-CN" altLang="en-US" sz="3600" b="1" kern="0" dirty="0">
                <a:solidFill>
                  <a:srgbClr val="D60000"/>
                </a:solidFill>
                <a:latin typeface="华文行楷" panose="02010800040101010101" pitchFamily="2" charset="-122"/>
                <a:ea typeface="华文行楷" panose="02010800040101010101" pitchFamily="2" charset="-122"/>
              </a:rPr>
              <a:t>改革开放</a:t>
            </a:r>
          </a:p>
          <a:p>
            <a:pPr algn="ctr" defTabSz="1217930"/>
            <a:r>
              <a:rPr lang="zh-CN" altLang="en-US" sz="3600" b="1" kern="0" dirty="0">
                <a:solidFill>
                  <a:srgbClr val="D60000"/>
                </a:solidFill>
                <a:latin typeface="华文行楷" panose="02010800040101010101" pitchFamily="2" charset="-122"/>
                <a:ea typeface="华文行楷" panose="02010800040101010101" pitchFamily="2" charset="-122"/>
              </a:rPr>
              <a:t>以来的巨大成就</a:t>
            </a:r>
          </a:p>
        </p:txBody>
      </p:sp>
      <p:sp>
        <p:nvSpPr>
          <p:cNvPr id="44" name="文本框 43"/>
          <p:cNvSpPr txBox="1"/>
          <p:nvPr/>
        </p:nvSpPr>
        <p:spPr>
          <a:xfrm>
            <a:off x="9925050" y="168275"/>
            <a:ext cx="2078990" cy="829945"/>
          </a:xfrm>
          <a:prstGeom prst="rect">
            <a:avLst/>
          </a:prstGeom>
          <a:noFill/>
        </p:spPr>
        <p:txBody>
          <a:bodyPr wrap="none" rtlCol="0">
            <a:spAutoFit/>
          </a:bodyPr>
          <a:lstStyle/>
          <a:p>
            <a:pPr algn="l"/>
            <a:r>
              <a:rPr lang="zh-CN" altLang="en-US" sz="2400" b="1">
                <a:solidFill>
                  <a:srgbClr val="C00000"/>
                </a:solidFill>
                <a:latin typeface="华文新魏" panose="02010800040101010101" charset="-122"/>
                <a:ea typeface="华文新魏" panose="02010800040101010101" charset="-122"/>
              </a:rPr>
              <a:t>核心素养</a:t>
            </a:r>
          </a:p>
          <a:p>
            <a:pPr algn="l"/>
            <a:r>
              <a:rPr lang="zh-CN" altLang="en-US" sz="2400" b="1">
                <a:solidFill>
                  <a:srgbClr val="C00000"/>
                </a:solidFill>
                <a:latin typeface="华文新魏" panose="02010800040101010101" charset="-122"/>
                <a:ea typeface="华文新魏" panose="02010800040101010101" charset="-122"/>
                <a:sym typeface="+mn-ea"/>
              </a:rPr>
              <a:t>         家国情怀</a:t>
            </a:r>
          </a:p>
        </p:txBody>
      </p:sp>
    </p:spTree>
    <p:extLst>
      <p:ext uri="{BB962C8B-B14F-4D97-AF65-F5344CB8AC3E}">
        <p14:creationId xmlns:p14="http://schemas.microsoft.com/office/powerpoint/2010/main" val="2243870613"/>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 y="3680749"/>
            <a:ext cx="9540051" cy="318882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9352" y="5891514"/>
            <a:ext cx="10058400" cy="97076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1795" y="0"/>
            <a:ext cx="2910205" cy="1824355"/>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195" y="3910154"/>
            <a:ext cx="4370549" cy="3313886"/>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9078" y="4513599"/>
            <a:ext cx="4370549" cy="3313886"/>
          </a:xfrm>
          <a:prstGeom prst="rect">
            <a:avLst/>
          </a:prstGeom>
        </p:spPr>
      </p:pic>
      <p:sp>
        <p:nvSpPr>
          <p:cNvPr id="12" name="文本框 11"/>
          <p:cNvSpPr txBox="1"/>
          <p:nvPr/>
        </p:nvSpPr>
        <p:spPr>
          <a:xfrm>
            <a:off x="-476250" y="2021205"/>
            <a:ext cx="11680190" cy="3784600"/>
          </a:xfrm>
          <a:prstGeom prst="rect">
            <a:avLst/>
          </a:prstGeom>
          <a:noFill/>
        </p:spPr>
        <p:txBody>
          <a:bodyPr wrap="square" rtlCol="0">
            <a:spAutoFit/>
          </a:bodyPr>
          <a:lstStyle/>
          <a:p>
            <a:pPr algn="ctr"/>
            <a:r>
              <a:rPr lang="zh-CN" sz="8000" spc="-1000" dirty="0">
                <a:solidFill>
                  <a:srgbClr val="C00000"/>
                </a:solidFill>
                <a:latin typeface="华文行楷" panose="02010800040101010101" pitchFamily="2" charset="-122"/>
                <a:ea typeface="华文行楷" panose="02010800040101010101" pitchFamily="2" charset="-122"/>
                <a:cs typeface="+mn-ea"/>
                <a:sym typeface="+mn-ea"/>
              </a:rPr>
              <a:t>不忘初心     方得始终</a:t>
            </a:r>
          </a:p>
          <a:p>
            <a:pPr algn="ctr"/>
            <a:r>
              <a:rPr lang="zh-CN" sz="8000" spc="-1000" dirty="0">
                <a:solidFill>
                  <a:srgbClr val="C00000"/>
                </a:solidFill>
                <a:latin typeface="华文行楷" panose="02010800040101010101" pitchFamily="2" charset="-122"/>
                <a:ea typeface="华文行楷" panose="02010800040101010101" pitchFamily="2" charset="-122"/>
                <a:cs typeface="+mn-ea"/>
              </a:rPr>
              <a:t>                              牢记使命     民族复兴</a:t>
            </a:r>
          </a:p>
          <a:p>
            <a:pPr algn="ctr"/>
            <a:endParaRPr lang="zh-CN" sz="8000" spc="-1000" dirty="0">
              <a:solidFill>
                <a:srgbClr val="C00000"/>
              </a:solidFill>
              <a:latin typeface="华文行楷" panose="02010800040101010101" pitchFamily="2" charset="-122"/>
              <a:ea typeface="华文行楷" panose="02010800040101010101" pitchFamily="2" charset="-122"/>
              <a:cs typeface="+mn-ea"/>
            </a:endParaRPr>
          </a:p>
        </p:txBody>
      </p:sp>
    </p:spTree>
    <p:extLst>
      <p:ext uri="{BB962C8B-B14F-4D97-AF65-F5344CB8AC3E}">
        <p14:creationId xmlns:p14="http://schemas.microsoft.com/office/powerpoint/2010/main" val="302444818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000"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51" t="18228" r="1367" b="18228"/>
          <a:stretch>
            <a:fillRect/>
          </a:stretch>
        </p:blipFill>
        <p:spPr bwMode="auto">
          <a:xfrm>
            <a:off x="2232" y="960107"/>
            <a:ext cx="12192000" cy="589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9314" y="-16086"/>
            <a:ext cx="12174220" cy="6874087"/>
          </a:xfrm>
          <a:prstGeom prst="rect">
            <a:avLst/>
          </a:prstGeom>
          <a:solidFill>
            <a:schemeClr val="tx2">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0" name="矩形 9"/>
          <p:cNvSpPr/>
          <p:nvPr/>
        </p:nvSpPr>
        <p:spPr>
          <a:xfrm flipV="1">
            <a:off x="-7640" y="1536171"/>
            <a:ext cx="12211744" cy="16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9" name="TextBox 8"/>
          <p:cNvSpPr txBox="1"/>
          <p:nvPr/>
        </p:nvSpPr>
        <p:spPr>
          <a:xfrm>
            <a:off x="829240" y="363677"/>
            <a:ext cx="5209112" cy="784826"/>
          </a:xfrm>
          <a:prstGeom prst="rect">
            <a:avLst/>
          </a:prstGeom>
          <a:noFill/>
        </p:spPr>
        <p:txBody>
          <a:bodyPr wrap="none" lIns="121917" tIns="60958" rIns="121917" bIns="60958" rtlCol="0">
            <a:spAutoFit/>
          </a:bodyPr>
          <a:lstStyle/>
          <a:p>
            <a:r>
              <a:rPr lang="zh-CN" altLang="en-US" sz="4300">
                <a:solidFill>
                  <a:schemeClr val="bg1"/>
                </a:solidFill>
                <a:latin typeface="华文中宋" panose="02010600040101010101" charset="-122"/>
                <a:ea typeface="华文中宋" panose="02010600040101010101" charset="-122"/>
                <a:cs typeface="华文中宋" panose="02010600040101010101" charset="-122"/>
              </a:rPr>
              <a:t>伟大的历史转折</a:t>
            </a:r>
            <a:r>
              <a:rPr lang="en-US" altLang="zh-CN" sz="4300">
                <a:solidFill>
                  <a:schemeClr val="bg1"/>
                </a:solidFill>
                <a:latin typeface="华文中宋" panose="02010600040101010101" charset="-122"/>
                <a:ea typeface="华文中宋" panose="02010600040101010101" charset="-122"/>
                <a:cs typeface="华文中宋" panose="02010600040101010101" charset="-122"/>
              </a:rPr>
              <a:t>——</a:t>
            </a:r>
            <a:endParaRPr lang="zh-CN" altLang="en-US" sz="43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5822527" y="364067"/>
            <a:ext cx="5974927" cy="778087"/>
          </a:xfrm>
          <a:prstGeom prst="rect">
            <a:avLst/>
          </a:prstGeom>
          <a:noFill/>
        </p:spPr>
        <p:txBody>
          <a:bodyPr wrap="square" lIns="121917" tIns="60958" rIns="121917" bIns="60958" rtlCol="0">
            <a:spAutoFit/>
          </a:bodyPr>
          <a:lstStyle/>
          <a:p>
            <a:r>
              <a:rPr lang="zh-CN" altLang="en-US" sz="4300">
                <a:solidFill>
                  <a:schemeClr val="bg1"/>
                </a:solidFill>
                <a:latin typeface="华文中宋" panose="02010600040101010101" charset="-122"/>
                <a:ea typeface="华文中宋" panose="02010600040101010101" charset="-122"/>
                <a:cs typeface="华文中宋" panose="02010600040101010101" charset="-122"/>
                <a:sym typeface="+mn-ea"/>
              </a:rPr>
              <a:t>十一届三中全会的召开</a:t>
            </a:r>
            <a:endParaRPr lang="zh-CN" altLang="en-US" sz="4300"/>
          </a:p>
        </p:txBody>
      </p:sp>
      <p:sp>
        <p:nvSpPr>
          <p:cNvPr id="3" name="矩形 2"/>
          <p:cNvSpPr/>
          <p:nvPr/>
        </p:nvSpPr>
        <p:spPr>
          <a:xfrm>
            <a:off x="4900507" y="2053167"/>
            <a:ext cx="7067127" cy="4847477"/>
          </a:xfrm>
          <a:prstGeom prst="rect">
            <a:avLst/>
          </a:prstGeom>
        </p:spPr>
        <p:txBody>
          <a:bodyPr wrap="square" lIns="121917" tIns="60958" rIns="121917" bIns="60958">
            <a:spAutoFit/>
          </a:bodyPr>
          <a:lstStyle/>
          <a:p>
            <a:r>
              <a:rPr lang="zh-CN" altLang="en-US" sz="3200" b="1" dirty="0">
                <a:latin typeface="幼圆" panose="02010509060101010101" pitchFamily="49" charset="-122"/>
                <a:ea typeface="幼圆" panose="02010509060101010101" pitchFamily="49" charset="-122"/>
              </a:rPr>
              <a:t> </a:t>
            </a:r>
            <a:r>
              <a:rPr lang="zh-CN" altLang="en-US" sz="2700" b="1" dirty="0">
                <a:solidFill>
                  <a:schemeClr val="bg1"/>
                </a:solidFill>
                <a:latin typeface="幼圆" panose="02010509060101010101" pitchFamily="49" charset="-122"/>
                <a:ea typeface="幼圆" panose="02010509060101010101" pitchFamily="49" charset="-122"/>
              </a:rPr>
              <a:t>   只有思想解放了，我们才能正确地以马列主义、毛泽东思想为指导，解决过去遗留的问题，解决新出现的一系列问题，正确地改革同生产力迅速发展不相适应的生产关系和上层建筑，根据我国的实际情况，确定实现四个现代化的具体道路、方针、方法和措施。</a:t>
            </a:r>
            <a:endParaRPr lang="en-US" altLang="zh-CN" sz="2700" b="1" dirty="0">
              <a:solidFill>
                <a:schemeClr val="bg1"/>
              </a:solidFill>
              <a:latin typeface="幼圆" panose="02010509060101010101" pitchFamily="49" charset="-122"/>
              <a:ea typeface="幼圆" panose="02010509060101010101" pitchFamily="49" charset="-122"/>
            </a:endParaRPr>
          </a:p>
          <a:p>
            <a:endParaRPr lang="en-US" altLang="zh-CN" sz="2700" b="1" dirty="0">
              <a:solidFill>
                <a:schemeClr val="bg1"/>
              </a:solidFill>
              <a:latin typeface="幼圆" panose="02010509060101010101" pitchFamily="49" charset="-122"/>
              <a:ea typeface="幼圆" panose="02010509060101010101" pitchFamily="49" charset="-122"/>
            </a:endParaRPr>
          </a:p>
          <a:p>
            <a:pPr algn="r"/>
            <a:r>
              <a:rPr lang="en-US" altLang="zh-CN" sz="2700" b="1" dirty="0">
                <a:solidFill>
                  <a:schemeClr val="bg1"/>
                </a:solidFill>
                <a:latin typeface="幼圆" panose="02010509060101010101" pitchFamily="49" charset="-122"/>
                <a:ea typeface="幼圆" panose="02010509060101010101" pitchFamily="49" charset="-122"/>
              </a:rPr>
              <a:t>    ——</a:t>
            </a:r>
            <a:r>
              <a:rPr lang="zh-CN" altLang="en-US" sz="2700" b="1" dirty="0">
                <a:solidFill>
                  <a:schemeClr val="bg1"/>
                </a:solidFill>
                <a:latin typeface="幼圆" panose="02010509060101010101" pitchFamily="49" charset="-122"/>
                <a:ea typeface="幼圆" panose="02010509060101010101" pitchFamily="49" charset="-122"/>
              </a:rPr>
              <a:t>邓小平</a:t>
            </a:r>
            <a:r>
              <a:rPr lang="en-US" altLang="zh-CN" sz="2700" b="1" dirty="0">
                <a:solidFill>
                  <a:schemeClr val="bg1"/>
                </a:solidFill>
                <a:latin typeface="幼圆" panose="02010509060101010101" pitchFamily="49" charset="-122"/>
                <a:ea typeface="幼圆" panose="02010509060101010101" pitchFamily="49" charset="-122"/>
              </a:rPr>
              <a:t>《</a:t>
            </a:r>
            <a:r>
              <a:rPr lang="zh-CN" altLang="en-US" sz="2700" b="1" dirty="0">
                <a:solidFill>
                  <a:schemeClr val="bg1"/>
                </a:solidFill>
                <a:latin typeface="黑体" panose="02010609060101010101" charset="-122"/>
                <a:ea typeface="黑体" panose="02010609060101010101" charset="-122"/>
              </a:rPr>
              <a:t>解放思想，实事求是，</a:t>
            </a:r>
          </a:p>
          <a:p>
            <a:pPr algn="r"/>
            <a:r>
              <a:rPr lang="zh-CN" altLang="en-US" sz="2700" b="1" dirty="0">
                <a:solidFill>
                  <a:schemeClr val="bg1"/>
                </a:solidFill>
                <a:latin typeface="黑体" panose="02010609060101010101" charset="-122"/>
                <a:ea typeface="黑体" panose="02010609060101010101" charset="-122"/>
              </a:rPr>
              <a:t>团结一致向前看</a:t>
            </a:r>
            <a:r>
              <a:rPr lang="en-US" altLang="zh-CN" sz="2700" b="1" dirty="0">
                <a:solidFill>
                  <a:schemeClr val="bg1"/>
                </a:solidFill>
                <a:latin typeface="黑体" panose="02010609060101010101" charset="-122"/>
                <a:ea typeface="黑体" panose="02010609060101010101" charset="-122"/>
              </a:rPr>
              <a:t>》</a:t>
            </a:r>
            <a:endParaRPr lang="zh-CN" altLang="en-US" sz="2700" dirty="0">
              <a:latin typeface="黑体" panose="02010609060101010101" charset="-122"/>
              <a:ea typeface="黑体" panose="02010609060101010101" charset="-122"/>
            </a:endParaRPr>
          </a:p>
          <a:p>
            <a:endParaRPr lang="zh-CN" altLang="en-US" sz="3200" b="1" dirty="0">
              <a:latin typeface="幼圆" panose="02010509060101010101" pitchFamily="49" charset="-122"/>
              <a:ea typeface="幼圆" panose="02010509060101010101" pitchFamily="49" charset="-122"/>
            </a:endParaRPr>
          </a:p>
        </p:txBody>
      </p:sp>
      <p:pic>
        <p:nvPicPr>
          <p:cNvPr id="6" name="图片 5"/>
          <p:cNvPicPr>
            <a:picLocks noChangeAspect="1"/>
          </p:cNvPicPr>
          <p:nvPr/>
        </p:nvPicPr>
        <p:blipFill>
          <a:blip r:embed="rId3"/>
          <a:stretch>
            <a:fillRect/>
          </a:stretch>
        </p:blipFill>
        <p:spPr>
          <a:xfrm>
            <a:off x="485987" y="1299634"/>
            <a:ext cx="4414520" cy="5219700"/>
          </a:xfrm>
          <a:prstGeom prst="rect">
            <a:avLst/>
          </a:prstGeom>
        </p:spPr>
      </p:pic>
    </p:spTree>
    <p:extLst>
      <p:ext uri="{BB962C8B-B14F-4D97-AF65-F5344CB8AC3E}">
        <p14:creationId xmlns:p14="http://schemas.microsoft.com/office/powerpoint/2010/main" val="516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332" y="5884615"/>
            <a:ext cx="12192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23"/>
          <p:cNvSpPr/>
          <p:nvPr/>
        </p:nvSpPr>
        <p:spPr>
          <a:xfrm>
            <a:off x="6276340" y="122555"/>
            <a:ext cx="5777231" cy="579120"/>
          </a:xfrm>
          <a:prstGeom prst="rect">
            <a:avLst/>
          </a:prstGeom>
        </p:spPr>
        <p:txBody>
          <a:bodyPr wrap="square" lIns="91438" tIns="45719" rIns="91438" bIns="45719">
            <a:spAutoFit/>
          </a:bodyPr>
          <a:lstStyle/>
          <a:p>
            <a:pPr algn="r"/>
            <a:r>
              <a:rPr lang="zh-CN" altLang="en-US" sz="3200" b="1" spc="600" dirty="0">
                <a:latin typeface="楷体" panose="02010609060101010101" charset="-122"/>
                <a:ea typeface="楷体" panose="02010609060101010101" charset="-122"/>
              </a:rPr>
              <a:t>伟大的历史转折</a:t>
            </a:r>
          </a:p>
        </p:txBody>
      </p:sp>
      <p:sp>
        <p:nvSpPr>
          <p:cNvPr id="1029" name="Rectangle 5"/>
          <p:cNvSpPr/>
          <p:nvPr/>
        </p:nvSpPr>
        <p:spPr>
          <a:xfrm>
            <a:off x="1193800" y="1321435"/>
            <a:ext cx="10165080" cy="3078480"/>
          </a:xfrm>
          <a:prstGeom prst="rect">
            <a:avLst/>
          </a:prstGeom>
          <a:solidFill>
            <a:schemeClr val="bg1"/>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lIns="91438" tIns="45719" rIns="91438" bIns="45719" anchor="ctr">
            <a:spAutoFit/>
          </a:bodyPr>
          <a:lstStyle/>
          <a:p>
            <a:pPr indent="266693" algn="just"/>
            <a:r>
              <a:rPr lang="en-US" altLang="zh-CN" sz="2800" dirty="0">
                <a:solidFill>
                  <a:schemeClr val="bg1"/>
                </a:solidFill>
                <a:latin typeface="楷体" panose="02010609060101010101" charset="-122"/>
                <a:ea typeface="楷体" panose="02010609060101010101" charset="-122"/>
              </a:rPr>
              <a:t>  </a:t>
            </a:r>
            <a:r>
              <a:rPr lang="en-US" altLang="zh-CN" sz="2800" dirty="0">
                <a:latin typeface="楷体" panose="02010609060101010101" charset="-122"/>
                <a:ea typeface="楷体" panose="02010609060101010101" charset="-122"/>
              </a:rPr>
              <a:t> </a:t>
            </a:r>
            <a:r>
              <a:rPr lang="zh-CN" altLang="en-US" sz="2800" dirty="0">
                <a:latin typeface="楷体" panose="02010609060101010101" charset="-122"/>
                <a:ea typeface="楷体" panose="02010609060101010101" charset="-122"/>
              </a:rPr>
              <a:t>一个党，一个国家，一个民族，如果一切从本本出发，思想僵化，迷信盛行，那它就不能前进，它的生机就停止了，就要亡党亡国。这是毛泽东同志在整风运动中反复讲过的。只有解放思想，坚持实事求是，一切从实际出发，理论联系实际，我们的社会主义现代化建设才能顺利进行，我们党的马列主义、毛泽东思想的理论也才能顺利发展。</a:t>
            </a:r>
          </a:p>
          <a:p>
            <a:pPr indent="266693" algn="r"/>
            <a:r>
              <a:rPr lang="en-US" altLang="zh-CN" sz="2800" dirty="0">
                <a:latin typeface="楷体" panose="02010609060101010101" charset="-122"/>
                <a:ea typeface="楷体" panose="02010609060101010101" charset="-122"/>
              </a:rPr>
              <a:t>——</a:t>
            </a:r>
            <a:r>
              <a:rPr lang="zh-CN" altLang="en-US" sz="2800" dirty="0">
                <a:latin typeface="楷体" panose="02010609060101010101" charset="-122"/>
                <a:ea typeface="楷体" panose="02010609060101010101" charset="-122"/>
              </a:rPr>
              <a:t>邓小平</a:t>
            </a:r>
            <a:r>
              <a:rPr lang="en-US" altLang="zh-CN" sz="2800" dirty="0">
                <a:latin typeface="楷体" panose="02010609060101010101" charset="-122"/>
                <a:ea typeface="楷体" panose="02010609060101010101" charset="-122"/>
              </a:rPr>
              <a:t>《</a:t>
            </a:r>
            <a:r>
              <a:rPr lang="zh-CN" altLang="en-US" sz="2800" dirty="0">
                <a:latin typeface="楷体" panose="02010609060101010101" charset="-122"/>
                <a:ea typeface="楷体" panose="02010609060101010101" charset="-122"/>
              </a:rPr>
              <a:t>解放思想，实事求是，团结一致向前看</a:t>
            </a:r>
            <a:r>
              <a:rPr lang="en-US" altLang="zh-CN" sz="2800" dirty="0">
                <a:latin typeface="楷体" panose="02010609060101010101" charset="-122"/>
                <a:ea typeface="楷体" panose="02010609060101010101" charset="-122"/>
              </a:rPr>
              <a:t>》</a:t>
            </a:r>
          </a:p>
        </p:txBody>
      </p:sp>
      <p:sp>
        <p:nvSpPr>
          <p:cNvPr id="28" name="文本框 27"/>
          <p:cNvSpPr txBox="1"/>
          <p:nvPr/>
        </p:nvSpPr>
        <p:spPr>
          <a:xfrm>
            <a:off x="1174751" y="4873625"/>
            <a:ext cx="10431780" cy="579120"/>
          </a:xfrm>
          <a:prstGeom prst="rect">
            <a:avLst/>
          </a:prstGeom>
          <a:noFill/>
          <a:ln w="9525">
            <a:noFill/>
          </a:ln>
        </p:spPr>
        <p:txBody>
          <a:bodyPr wrap="square" lIns="91438" tIns="45719" rIns="91438" bIns="45719">
            <a:spAutoFit/>
          </a:bodyPr>
          <a:lstStyle/>
          <a:p>
            <a:r>
              <a:rPr lang="zh-CN" altLang="en-US" sz="3200" b="1" dirty="0">
                <a:solidFill>
                  <a:srgbClr val="D60000"/>
                </a:solidFill>
                <a:latin typeface="方正粗黑宋简体" panose="02000000000000000000" pitchFamily="2" charset="-122"/>
                <a:ea typeface="方正粗黑宋简体" panose="02000000000000000000" pitchFamily="2" charset="-122"/>
              </a:rPr>
              <a:t>思考：邓小平这段话的主题讲的是什么？起了什么作用？</a:t>
            </a:r>
          </a:p>
        </p:txBody>
      </p:sp>
    </p:spTree>
    <p:extLst>
      <p:ext uri="{BB962C8B-B14F-4D97-AF65-F5344CB8AC3E}">
        <p14:creationId xmlns:p14="http://schemas.microsoft.com/office/powerpoint/2010/main" val="861045446"/>
      </p:ext>
    </p:ext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2" name="Picture 4" descr="D:\科学社会主义道路\Img311312258.jpg"/>
          <p:cNvPicPr>
            <a:picLocks noChangeAspect="1" noChangeArrowheads="1"/>
          </p:cNvPicPr>
          <p:nvPr/>
        </p:nvPicPr>
        <p:blipFill>
          <a:blip r:embed="rId2"/>
          <a:srcRect/>
          <a:stretch>
            <a:fillRect/>
          </a:stretch>
        </p:blipFill>
        <p:spPr bwMode="auto">
          <a:xfrm>
            <a:off x="0" y="0"/>
            <a:ext cx="12192000" cy="6572296"/>
          </a:xfrm>
          <a:prstGeom prst="rect">
            <a:avLst/>
          </a:prstGeom>
          <a:noFill/>
        </p:spPr>
      </p:pic>
      <p:sp>
        <p:nvSpPr>
          <p:cNvPr id="5" name="流程图: 过程 4"/>
          <p:cNvSpPr/>
          <p:nvPr/>
        </p:nvSpPr>
        <p:spPr>
          <a:xfrm>
            <a:off x="6810380" y="294514"/>
            <a:ext cx="5072099" cy="1785951"/>
          </a:xfrm>
          <a:prstGeom prst="flowChartProcess">
            <a:avLst/>
          </a:prstGeom>
          <a:solidFill>
            <a:srgbClr val="FFFF00">
              <a:alpha val="0"/>
            </a:srgbClr>
          </a:solidFill>
          <a:ln w="666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6" name="TextBox 5"/>
          <p:cNvSpPr txBox="1"/>
          <p:nvPr/>
        </p:nvSpPr>
        <p:spPr>
          <a:xfrm>
            <a:off x="6846259" y="357485"/>
            <a:ext cx="5000660" cy="1660313"/>
          </a:xfrm>
          <a:prstGeom prst="rect">
            <a:avLst/>
          </a:prstGeom>
          <a:solidFill>
            <a:srgbClr val="FFFF00"/>
          </a:solidFill>
        </p:spPr>
        <p:txBody>
          <a:bodyPr wrap="square" lIns="121917" tIns="60958" rIns="121917" bIns="60958" rtlCol="0">
            <a:spAutoFit/>
          </a:bodyPr>
          <a:lstStyle/>
          <a:p>
            <a:r>
              <a:rPr lang="zh-CN" altLang="en-US" dirty="0"/>
              <a:t>    </a:t>
            </a:r>
            <a:r>
              <a:rPr lang="zh-CN" altLang="en-US" sz="2000" b="1" dirty="0">
                <a:latin typeface="黑体" panose="02010609060101010101" charset="-122"/>
                <a:ea typeface="黑体" panose="02010609060101010101" charset="-122"/>
              </a:rPr>
              <a:t>全会决定，鉴于中央在二中全会以来的工作进展顺利。全国范围的大规模的揭批林彪、“四人帮”的群众运动已经基本上胜利完成，全党工作的着重点应该从一九七九年</a:t>
            </a:r>
            <a:r>
              <a:rPr lang="zh-CN" altLang="en-US" sz="2000" b="1" dirty="0">
                <a:solidFill>
                  <a:srgbClr val="FF0000"/>
                </a:solidFill>
                <a:latin typeface="黑体" panose="02010609060101010101" charset="-122"/>
                <a:ea typeface="黑体" panose="02010609060101010101" charset="-122"/>
              </a:rPr>
              <a:t>转移到社会主义现代化建设</a:t>
            </a:r>
            <a:r>
              <a:rPr lang="zh-CN" altLang="en-US" sz="2000" b="1" dirty="0">
                <a:latin typeface="黑体" panose="02010609060101010101" charset="-122"/>
                <a:ea typeface="黑体" panose="02010609060101010101" charset="-122"/>
              </a:rPr>
              <a:t>上来。</a:t>
            </a:r>
          </a:p>
        </p:txBody>
      </p:sp>
      <p:sp>
        <p:nvSpPr>
          <p:cNvPr id="7" name="矩形 6"/>
          <p:cNvSpPr/>
          <p:nvPr/>
        </p:nvSpPr>
        <p:spPr>
          <a:xfrm>
            <a:off x="953522" y="3922921"/>
            <a:ext cx="10358511" cy="954103"/>
          </a:xfrm>
          <a:prstGeom prst="rect">
            <a:avLst/>
          </a:prstGeom>
          <a:solidFill>
            <a:srgbClr val="FFFF00"/>
          </a:solidFill>
        </p:spPr>
        <p:txBody>
          <a:bodyPr wrap="square" lIns="121917" tIns="60958" rIns="121917" bIns="60958">
            <a:spAutoFit/>
          </a:bodyPr>
          <a:lstStyle/>
          <a:p>
            <a:r>
              <a:rPr lang="zh-CN" altLang="en-US" b="1" dirty="0" smtClean="0">
                <a:solidFill>
                  <a:srgbClr val="FF0000"/>
                </a:solidFill>
                <a:latin typeface="幼圆" panose="02010509060101010101" pitchFamily="49" charset="-122"/>
                <a:ea typeface="幼圆" panose="02010509060101010101" pitchFamily="49" charset="-122"/>
              </a:rPr>
              <a:t>    会议指出，实现四个现代化，要求大幅度地提高生产力，就必然要求多方面地改变同生产力发展不适应的生产关系和上层建筑，改变一切不适应的管理方式、活动方式和思想方式，因而是一场广泛、深刻的革命。</a:t>
            </a:r>
            <a:endParaRPr lang="zh-CN" altLang="en-US" b="1" dirty="0">
              <a:solidFill>
                <a:srgbClr val="FF0000"/>
              </a:solidFill>
              <a:latin typeface="幼圆" panose="02010509060101010101" pitchFamily="49" charset="-122"/>
              <a:ea typeface="幼圆" panose="02010509060101010101" pitchFamily="49" charset="-122"/>
            </a:endParaRPr>
          </a:p>
        </p:txBody>
      </p:sp>
      <p:sp>
        <p:nvSpPr>
          <p:cNvPr id="8" name="矩形 7"/>
          <p:cNvSpPr/>
          <p:nvPr/>
        </p:nvSpPr>
        <p:spPr>
          <a:xfrm>
            <a:off x="738151" y="5264900"/>
            <a:ext cx="10787139" cy="677104"/>
          </a:xfrm>
          <a:prstGeom prst="rect">
            <a:avLst/>
          </a:prstGeom>
          <a:solidFill>
            <a:srgbClr val="FFFF00"/>
          </a:solidFill>
        </p:spPr>
        <p:txBody>
          <a:bodyPr wrap="square" lIns="121917" tIns="60958" rIns="121917" bIns="60958">
            <a:spAutoFit/>
          </a:bodyPr>
          <a:lstStyle/>
          <a:p>
            <a:r>
              <a:rPr lang="zh-CN" altLang="en-US" b="1" dirty="0" smtClean="0">
                <a:latin typeface="幼圆" panose="02010509060101010101" pitchFamily="49" charset="-122"/>
                <a:ea typeface="幼圆" panose="02010509060101010101" pitchFamily="49" charset="-122"/>
              </a:rPr>
              <a:t>    </a:t>
            </a:r>
            <a:r>
              <a:rPr lang="zh-CN" altLang="en-US" b="1" dirty="0" smtClean="0">
                <a:solidFill>
                  <a:srgbClr val="FF0000"/>
                </a:solidFill>
                <a:latin typeface="幼圆" panose="02010509060101010101" pitchFamily="49" charset="-122"/>
                <a:ea typeface="幼圆" panose="02010509060101010101" pitchFamily="49" charset="-122"/>
              </a:rPr>
              <a:t>全会指出，要在自力更生的基础上积极发展同世界各国平等互利的经济合作，努力采用世界先进技术和先进设备，并大力加强实现现代化所必需的科学和教育工作。</a:t>
            </a:r>
          </a:p>
        </p:txBody>
      </p:sp>
    </p:spTree>
    <p:extLst>
      <p:ext uri="{BB962C8B-B14F-4D97-AF65-F5344CB8AC3E}">
        <p14:creationId xmlns:p14="http://schemas.microsoft.com/office/powerpoint/2010/main" val="297435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h_a"/>
  <p:tag name="KSO_WM_UNIT_INDEX" val="1_1_1"/>
  <p:tag name="KSO_WM_UNIT_ID" val="diagram160110_5*m_h_a*1_1_1"/>
  <p:tag name="KSO_WM_UNIT_CLEAR" val="1"/>
  <p:tag name="KSO_WM_UNIT_LAYERLEVEL" val="1_1_1"/>
  <p:tag name="KSO_WM_UNIT_VALUE" val="6"/>
  <p:tag name="KSO_WM_UNIT_HIGHLIGHT" val="0"/>
  <p:tag name="KSO_WM_UNIT_COMPATIBLE" val="0"/>
  <p:tag name="KSO_WM_UNIT_PRESET_TEXT_INDEX" val="3"/>
  <p:tag name="KSO_WM_DIAGRAM_GROUP_CODE" val="m1-1"/>
  <p:tag name="KSO_WM_UNIT_PRESET_TEXT_LEN" val="5"/>
  <p:tag name="KSO_WM_UNIT_BIND_DECORATION_IDS" val="diagram160110_5*m_i*1_11;diagram160110_5*m_i*1_10;diagram160110_5*m_i*1_2"/>
  <p:tag name="KSO_WM_UNIT_FILL_FORE_SCHEMECOLOR_INDEX" val="5"/>
  <p:tag name="KSO_WM_UNIT_FILL_TYPE" val="1"/>
  <p:tag name="KSO_WM_UNIT_TEXT_FILL_FORE_SCHEMECOLOR_INDEX" val="14"/>
  <p:tag name="KSO_WM_UNIT_TEXT_FILL_TYPE" val="1"/>
  <p:tag name="KSO_WM_UNIT_DIAGRAM_SCHEMECOLOR_ID" val="5"/>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18.7181102362201,&quot;width&quot;:6882.7543307086617}"/>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28.7700787401575,&quot;width&quot;:15840}"/>
</p:tagLst>
</file>

<file path=ppt/tags/tag12.xml><?xml version="1.0" encoding="utf-8"?>
<p:tagLst xmlns:a="http://schemas.openxmlformats.org/drawingml/2006/main" xmlns:r="http://schemas.openxmlformats.org/officeDocument/2006/relationships" xmlns:p="http://schemas.openxmlformats.org/presentationml/2006/main">
  <p:tag name="KSO_WM_SLIDE_ID" val="diagram20200713_1"/>
  <p:tag name="KSO_WM_TEMPLATE_SUBCATEGORY" val="0"/>
  <p:tag name="KSO_WM_TEMPLATE_MASTER_TYPE" val="0"/>
  <p:tag name="KSO_WM_TEMPLATE_COLOR_TYPE" val="1"/>
  <p:tag name="KSO_WM_SLIDE_TYPE" val="text"/>
  <p:tag name="KSO_WM_SLIDE_SUBTYPE" val="picTxt"/>
  <p:tag name="KSO_WM_SLIDE_ITEM_CNT" val="0"/>
  <p:tag name="KSO_WM_SLIDE_INDEX" val="1"/>
  <p:tag name="KSO_WM_SLIDE_SIZE" val="875*536"/>
  <p:tag name="KSO_WM_SLIDE_POSITION" val="42*2"/>
  <p:tag name="KSO_WM_TAG_VERSION" val="1.0"/>
  <p:tag name="KSO_WM_BEAUTIFY_FLAG" val="#wm#"/>
  <p:tag name="KSO_WM_TEMPLATE_CATEGORY" val="diagram"/>
  <p:tag name="KSO_WM_TEMPLATE_INDEX" val="20200713"/>
  <p:tag name="KSO_WM_SLIDE_LAYOUT" val="a_b_d"/>
  <p:tag name="KSO_WM_SLIDE_LAYOUT_CNT" val="1_1_5"/>
  <p:tag name="KSO_WM_SLIDE_BK_DARK_LIGHT" val="2"/>
  <p:tag name="KSO_WM_SLIDE_BACKGROUND_TYPE" val="general"/>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0713_1*i*3"/>
  <p:tag name="KSO_WM_TEMPLATE_CATEGORY" val="diagram"/>
  <p:tag name="KSO_WM_TEMPLATE_INDEX" val="20200713"/>
  <p:tag name="KSO_WM_UNIT_LAYERLEVEL" val="1"/>
  <p:tag name="KSO_WM_TAG_VERSION" val="1.0"/>
  <p:tag name="KSO_WM_BEAUTIFY_FLAG" val="#wm#"/>
  <p:tag name="KSO_WM_UNIT_FILL_FORE_SCHEMECOLOR_INDEX_BRIGHTNESS" val="0"/>
  <p:tag name="KSO_WM_UNIT_FILL_FORE_SCHEMECOLOR_INDEX" val="6"/>
  <p:tag name="KSO_WM_UNI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0713_1*i*4"/>
  <p:tag name="KSO_WM_TEMPLATE_CATEGORY" val="diagram"/>
  <p:tag name="KSO_WM_TEMPLATE_INDEX" val="20200713"/>
  <p:tag name="KSO_WM_UNIT_LAYERLEVEL" val="1"/>
  <p:tag name="KSO_WM_TAG_VERSION" val="1.0"/>
  <p:tag name="KSO_WM_BEAUTIFY_FLAG" val="#wm#"/>
  <p:tag name="KSO_WM_UNIT_FILL_FORE_SCHEMECOLOR_INDEX_BRIGHTNESS" val="0"/>
  <p:tag name="KSO_WM_UNIT_FILL_FORE_SCHEMECOLOR_INDEX" val="6"/>
  <p:tag name="KSO_WM_UNI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VALUE" val="858*677"/>
  <p:tag name="KSO_WM_UNIT_HIGHLIGHT" val="0"/>
  <p:tag name="KSO_WM_UNIT_COMPATIBLE" val="0"/>
  <p:tag name="KSO_WM_UNIT_DIAGRAM_ISNUMVISUAL" val="0"/>
  <p:tag name="KSO_WM_UNIT_DIAGRAM_ISREFERUNIT" val="0"/>
  <p:tag name="KSO_WM_UNIT_TYPE" val="d"/>
  <p:tag name="KSO_WM_UNIT_INDEX" val="4"/>
  <p:tag name="KSO_WM_UNIT_ID" val="diagram20200713_1*d*4"/>
  <p:tag name="KSO_WM_TEMPLATE_CATEGORY" val="diagram"/>
  <p:tag name="KSO_WM_TEMPLATE_INDEX" val="20200713"/>
  <p:tag name="KSO_WM_UNIT_SUPPORT_UNIT_TYPE" val="[&quot;d&quot;]"/>
  <p:tag name="KSO_WM_UNIT_LAYERLEVEL" val="1"/>
  <p:tag name="KSO_WM_TAG_VERSION" val="1.0"/>
  <p:tag name="KSO_WM_BEAUTIFY_FLAG" val="#wm#"/>
  <p:tag name="REFSHAPE" val="345873036"/>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713_1*i*2"/>
  <p:tag name="KSO_WM_TEMPLATE_CATEGORY" val="diagram"/>
  <p:tag name="KSO_WM_TEMPLATE_INDEX" val="20200713"/>
  <p:tag name="KSO_WM_UNIT_LAYERLEVEL" val="1"/>
  <p:tag name="KSO_WM_TAG_VERSION" val="1.0"/>
  <p:tag name="KSO_WM_BEAUTIFY_FLAG" val="#wm#"/>
  <p:tag name="KSO_WM_UNIT_FILL_FORE_SCHEMECOLOR_INDEX_BRIGHTNESS" val="0"/>
  <p:tag name="KSO_WM_UNIT_FILL_FORE_SCHEMECOLOR_INDEX" val="6"/>
  <p:tag name="KSO_WM_UNI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VALUE" val="795*636"/>
  <p:tag name="KSO_WM_UNIT_HIGHLIGHT" val="0"/>
  <p:tag name="KSO_WM_UNIT_COMPATIBLE" val="0"/>
  <p:tag name="KSO_WM_UNIT_DIAGRAM_ISNUMVISUAL" val="0"/>
  <p:tag name="KSO_WM_UNIT_DIAGRAM_ISREFERUNIT" val="0"/>
  <p:tag name="KSO_WM_UNIT_TYPE" val="d"/>
  <p:tag name="KSO_WM_UNIT_INDEX" val="2"/>
  <p:tag name="KSO_WM_UNIT_ID" val="diagram20200713_1*d*2"/>
  <p:tag name="KSO_WM_TEMPLATE_CATEGORY" val="diagram"/>
  <p:tag name="KSO_WM_TEMPLATE_INDEX" val="20200713"/>
  <p:tag name="KSO_WM_UNIT_SUPPORT_UNIT_TYPE" val="[&quot;d&quot;]"/>
  <p:tag name="KSO_WM_UNIT_LAYERLEVEL" val="1"/>
  <p:tag name="KSO_WM_TAG_VERSION" val="1.0"/>
  <p:tag name="KSO_WM_BEAUTIFY_FLAG" val="#wm#"/>
  <p:tag name="REFSHAPE" val="728403476"/>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713_1*i*1"/>
  <p:tag name="KSO_WM_TEMPLATE_CATEGORY" val="diagram"/>
  <p:tag name="KSO_WM_TEMPLATE_INDEX" val="20200713"/>
  <p:tag name="KSO_WM_UNIT_LAYERLEVEL" val="1"/>
  <p:tag name="KSO_WM_TAG_VERSION" val="1.0"/>
  <p:tag name="KSO_WM_BEAUTIFY_FLAG" val="#wm#"/>
  <p:tag name="KSO_WM_UNIT_FILL_FORE_SCHEMECOLOR_INDEX_BRIGHTNESS" val="0"/>
  <p:tag name="KSO_WM_UNIT_FILL_FORE_SCHEMECOLOR_INDEX" val="6"/>
  <p:tag name="KSO_WM_UNIT_FILL_TYPE"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h_a"/>
  <p:tag name="KSO_WM_UNIT_INDEX" val="1_2_1"/>
  <p:tag name="KSO_WM_UNIT_ID" val="diagram160110_5*m_h_a*1_2_1"/>
  <p:tag name="KSO_WM_UNIT_CLEAR" val="1"/>
  <p:tag name="KSO_WM_UNIT_LAYERLEVEL" val="1_1_1"/>
  <p:tag name="KSO_WM_UNIT_VALUE" val="6"/>
  <p:tag name="KSO_WM_UNIT_HIGHLIGHT" val="0"/>
  <p:tag name="KSO_WM_UNIT_COMPATIBLE" val="0"/>
  <p:tag name="KSO_WM_UNIT_PRESET_TEXT_INDEX" val="3"/>
  <p:tag name="KSO_WM_DIAGRAM_GROUP_CODE" val="m1-1"/>
  <p:tag name="KSO_WM_UNIT_PRESET_TEXT_LEN" val="5"/>
  <p:tag name="KSO_WM_UNIT_BIND_DECORATION_IDS" val="diagram160110_5*m_i*1_7;diagram160110_5*m_i*1_6;diagram160110_5*m_i*1_3"/>
  <p:tag name="KSO_WM_UNIT_FILL_FORE_SCHEMECOLOR_INDEX" val="5"/>
  <p:tag name="KSO_WM_UNIT_FILL_TYPE" val="1"/>
  <p:tag name="KSO_WM_UNIT_TEXT_FILL_FORE_SCHEMECOLOR_INDEX" val="14"/>
  <p:tag name="KSO_WM_UNIT_TEXT_FILL_TYPE" val="1"/>
  <p:tag name="KSO_WM_UNIT_DIAGRAM_SCHEMECOLOR_ID" val="5"/>
</p:tagLst>
</file>

<file path=ppt/tags/tag20.xml><?xml version="1.0" encoding="utf-8"?>
<p:tagLst xmlns:a="http://schemas.openxmlformats.org/drawingml/2006/main" xmlns:r="http://schemas.openxmlformats.org/officeDocument/2006/relationships" xmlns:p="http://schemas.openxmlformats.org/presentationml/2006/main">
  <p:tag name="KSO_WM_UNIT_VALUE" val="681*439"/>
  <p:tag name="KSO_WM_UNIT_HIGHLIGHT" val="0"/>
  <p:tag name="KSO_WM_UNIT_COMPATIBLE" val="0"/>
  <p:tag name="KSO_WM_UNIT_DIAGRAM_ISNUMVISUAL" val="0"/>
  <p:tag name="KSO_WM_UNIT_DIAGRAM_ISREFERUNIT" val="0"/>
  <p:tag name="KSO_WM_UNIT_TYPE" val="d"/>
  <p:tag name="KSO_WM_UNIT_INDEX" val="1"/>
  <p:tag name="KSO_WM_UNIT_ID" val="diagram20200713_1*d*1"/>
  <p:tag name="KSO_WM_TEMPLATE_CATEGORY" val="diagram"/>
  <p:tag name="KSO_WM_TEMPLATE_INDEX" val="20200713"/>
  <p:tag name="KSO_WM_UNIT_SUPPORT_UNIT_TYPE" val="[&quot;d&quot;]"/>
  <p:tag name="KSO_WM_UNIT_LAYERLEVEL" val="1"/>
  <p:tag name="KSO_WM_TAG_VERSION" val="1.0"/>
  <p:tag name="KSO_WM_BEAUTIFY_FLAG" val="#wm#"/>
  <p:tag name="REFSHAPE" val="390806596"/>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0713_1*i*6"/>
  <p:tag name="KSO_WM_TEMPLATE_CATEGORY" val="diagram"/>
  <p:tag name="KSO_WM_TEMPLATE_INDEX" val="20200713"/>
  <p:tag name="KSO_WM_UNIT_LAYERLEVEL" val="1"/>
  <p:tag name="KSO_WM_TAG_VERSION" val="1.0"/>
  <p:tag name="KSO_WM_BEAUTIFY_FLAG" val="#wm#"/>
  <p:tag name="KSO_WM_UNIT_FILL_FORE_SCHEMECOLOR_INDEX_BRIGHTNESS" val="0"/>
  <p:tag name="KSO_WM_UNIT_FILL_FORE_SCHEMECOLOR_INDEX" val="6"/>
  <p:tag name="KSO_WM_UNI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VALUE" val="683*532"/>
  <p:tag name="KSO_WM_UNIT_HIGHLIGHT" val="0"/>
  <p:tag name="KSO_WM_UNIT_COMPATIBLE" val="0"/>
  <p:tag name="KSO_WM_UNIT_DIAGRAM_ISNUMVISUAL" val="0"/>
  <p:tag name="KSO_WM_UNIT_DIAGRAM_ISREFERUNIT" val="0"/>
  <p:tag name="KSO_WM_UNIT_TYPE" val="d"/>
  <p:tag name="KSO_WM_UNIT_INDEX" val="5"/>
  <p:tag name="KSO_WM_UNIT_ID" val="diagram20200713_1*d*5"/>
  <p:tag name="KSO_WM_TEMPLATE_CATEGORY" val="diagram"/>
  <p:tag name="KSO_WM_TEMPLATE_INDEX" val="20200713"/>
  <p:tag name="KSO_WM_UNIT_SUPPORT_UNIT_TYPE" val="[&quot;d&quot;]"/>
  <p:tag name="KSO_WM_UNIT_LAYERLEVEL" val="1"/>
  <p:tag name="KSO_WM_TAG_VERSION" val="1.0"/>
  <p:tag name="KSO_WM_BEAUTIFY_FLAG" val="#wm#"/>
  <p:tag name="REFSHAPE" val="345874396"/>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0713_1*i*5"/>
  <p:tag name="KSO_WM_TEMPLATE_CATEGORY" val="diagram"/>
  <p:tag name="KSO_WM_TEMPLATE_INDEX" val="2020071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WPS Office移动端"/>
  <p:tag name="KSO_WM_UNIT_NOCLEAR" val="0"/>
  <p:tag name="KSO_WM_UNIT_VALUE" val="42"/>
  <p:tag name="KSO_WM_UNIT_HIGHLIGHT" val="0"/>
  <p:tag name="KSO_WM_UNIT_COMPATIBLE" val="0"/>
  <p:tag name="KSO_WM_UNIT_DIAGRAM_ISNUMVISUAL" val="0"/>
  <p:tag name="KSO_WM_UNIT_DIAGRAM_ISREFERUNIT" val="0"/>
  <p:tag name="KSO_WM_UNIT_TYPE" val="a"/>
  <p:tag name="KSO_WM_UNIT_INDEX" val="1"/>
  <p:tag name="KSO_WM_UNIT_ID" val="diagram20200713_1*a*1"/>
  <p:tag name="KSO_WM_TEMPLATE_CATEGORY" val="diagram"/>
  <p:tag name="KSO_WM_TEMPLATE_INDEX" val="20200713"/>
  <p:tag name="KSO_WM_UNIT_LAYERLEVEL" val="1"/>
  <p:tag name="KSO_WM_TAG_VERSION" val="1.0"/>
  <p:tag name="KSO_WM_BEAUTIFY_FLAG" val="#wm#"/>
  <p:tag name="KSO_WM_UNIT_ISNUMDGMTITLE" val="0"/>
  <p:tag name="KSO_WM_UNIT_TEXT_FILL_FORE_SCHEMECOLOR_INDEX_BRIGHTNESS" val="0"/>
  <p:tag name="KSO_WM_UNIT_TEXT_FILL_FORE_SCHEMECOLOR_INDEX" val="5"/>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0713_1*i*7"/>
  <p:tag name="KSO_WM_TEMPLATE_CATEGORY" val="diagram"/>
  <p:tag name="KSO_WM_TEMPLATE_INDEX" val="20200713"/>
  <p:tag name="KSO_WM_UNIT_LAYERLEVEL" val="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7"/>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0713_1*i*8"/>
  <p:tag name="KSO_WM_TEMPLATE_CATEGORY" val="diagram"/>
  <p:tag name="KSO_WM_TEMPLATE_INDEX" val="20200713"/>
  <p:tag name="KSO_WM_UNIT_LAYERLEVEL" val="1"/>
  <p:tag name="KSO_WM_TAG_VERSION" val="1.0"/>
  <p:tag name="KSO_WM_BEAUTIFY_FLAG" val="#wm#"/>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7"/>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8.xml><?xml version="1.0" encoding="utf-8"?>
<p:tagLst xmlns:a="http://schemas.openxmlformats.org/drawingml/2006/main" xmlns:r="http://schemas.openxmlformats.org/officeDocument/2006/relationships" xmlns:p="http://schemas.openxmlformats.org/presentationml/2006/main">
  <p:tag name="KSO_WM_UNIT_VALUE" val="931*1227"/>
  <p:tag name="KSO_WM_UNIT_HIGHLIGHT" val="0"/>
  <p:tag name="KSO_WM_UNIT_COMPATIBLE" val="0"/>
  <p:tag name="KSO_WM_UNIT_DIAGRAM_ISNUMVISUAL" val="0"/>
  <p:tag name="KSO_WM_UNIT_DIAGRAM_ISREFERUNIT" val="0"/>
  <p:tag name="KSO_WM_UNIT_TYPE" val="d"/>
  <p:tag name="KSO_WM_UNIT_INDEX" val="1"/>
  <p:tag name="KSO_WM_UNIT_ID" val="diagram20207898_1*d*1"/>
  <p:tag name="KSO_WM_TEMPLATE_CATEGORY" val="diagram"/>
  <p:tag name="KSO_WM_TEMPLATE_INDEX" val="20207898"/>
  <p:tag name="KSO_WM_UNIT_LAYERLEVEL" val="1"/>
  <p:tag name="KSO_WM_TAG_VERSION" val="1.0"/>
  <p:tag name="KSO_WM_BEAUTIFY_FLAG" val="#wm#"/>
  <p:tag name="KSO_WM_CHIP_GROUPID" val="5e7310da9a230a26b9e88a19"/>
  <p:tag name="KSO_WM_CHIP_XID" val="5e7310da9a230a26b9e88a1a"/>
  <p:tag name="KSO_WM_UNIT_DEC_AREA_ID" val="457ed5f7cb904c48b0b2736f7a85a1eb"/>
  <p:tag name="KSO_WM_ASSEMBLE_CHIP_INDEX" val="bb8017800c1c48d0a0e8b89fe53dcc5e"/>
  <p:tag name="KSO_WM_UNIT_PLACING_PICTURE" val="bb8017800c1c48d0a0e8b89fe53dcc5e"/>
  <p:tag name="KSO_WM_UNIT_SUPPORT_UNIT_TYPE" val="[&quot;l&quot;,&quot;m&quot;,&quot;n&quot;,&quot;o&quot;,&quot;p&quot;,&quot;q&quot;,&quot;r&quot;,&quot;δ&quot;,&quot;η&quot;,&quot;α&quot;,&quot;β&quot;,&quot;θ&quot;]"/>
  <p:tag name="KSO_WM_TEMPLATE_ASSEMBLE_XID" val="5eeead70a758c1ec0b709339"/>
  <p:tag name="KSO_WM_TEMPLATE_ASSEMBLE_GROUPID" val="5eeead70a758c1ec0b709339"/>
  <p:tag name="KSO_WM_UNIT_PLACING_PICTURE_INFO" val="{&quot;code&quot;:&quot;&quot;,&quot;full_picture&quot;:false,&quot;scheme&quot;:&quot;&quot;,&quot;spacing&quot;:5}"/>
  <p:tag name="KSO_WM_UNIT_PLACING_PICTURE_COLLAGE_VIEWPORT" val="{&quot;height&quot;:5087.039370078739,&quot;width&quot;:6705.5928060665237}"/>
</p:tagLst>
</file>

<file path=ppt/tags/tag2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h_a"/>
  <p:tag name="KSO_WM_UNIT_INDEX" val="1_3_1"/>
  <p:tag name="KSO_WM_UNIT_ID" val="diagram160110_5*m_h_a*1_3_1"/>
  <p:tag name="KSO_WM_UNIT_CLEAR" val="1"/>
  <p:tag name="KSO_WM_UNIT_LAYERLEVEL" val="1_1_1"/>
  <p:tag name="KSO_WM_UNIT_VALUE" val="6"/>
  <p:tag name="KSO_WM_UNIT_HIGHLIGHT" val="0"/>
  <p:tag name="KSO_WM_UNIT_COMPATIBLE" val="0"/>
  <p:tag name="KSO_WM_UNIT_PRESET_TEXT_INDEX" val="3"/>
  <p:tag name="KSO_WM_DIAGRAM_GROUP_CODE" val="m1-1"/>
  <p:tag name="KSO_WM_UNIT_PRESET_TEXT_LEN" val="5"/>
  <p:tag name="KSO_WM_UNIT_BIND_DECORATION_IDS" val="diagram160110_5*m_i*1_15;diagram160110_5*m_i*1_14;diagram160110_5*m_i*1_4"/>
  <p:tag name="KSO_WM_UNIT_FILL_FORE_SCHEMECOLOR_INDEX" val="5"/>
  <p:tag name="KSO_WM_UNIT_FILL_TYPE" val="1"/>
  <p:tag name="KSO_WM_UNIT_TEXT_FILL_FORE_SCHEMECOLOR_INDEX" val="14"/>
  <p:tag name="KSO_WM_UNIT_TEXT_FILL_TYPE" val="1"/>
  <p:tag name="KSO_WM_UNIT_DIAGRAM_SCHEMECOLOR_ID" val="5"/>
</p:tagLst>
</file>

<file path=ppt/tags/tag3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REFSHAPE" val="874950876"/>
</p:tagLst>
</file>

<file path=ppt/tags/tag3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69.7417322834644,&quot;width&quot;:2927.6818897637795}"/>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702,&quot;width&quot;:596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702,&quot;width&quot;:5969}"/>
</p:tagLst>
</file>

<file path=ppt/tags/tag37.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i"/>
  <p:tag name="KSO_WM_UNIT_INDEX" val="7"/>
  <p:tag name="KSO_WM_UNIT_ID" val="diagram20203892_1*i*7"/>
  <p:tag name="KSO_WM_TEMPLATE_CATEGORY" val="diagram"/>
  <p:tag name="KSO_WM_TEMPLATE_INDEX" val="20203892"/>
  <p:tag name="KSO_WM_UNIT_LAYERLEVEL" val="1"/>
  <p:tag name="KSO_WM_TAG_VERSION" val="1.0"/>
  <p:tag name="KSO_WM_BEAUTIFY_FLAG" val="#wm#"/>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UNIT_FILL_FORE_SCHEMECOLOR_INDEX_BRIGHTNESS" val="0"/>
  <p:tag name="KSO_WM_UNIT_FILL_FORE_SCHEMECOLOR_INDEX" val="16"/>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i"/>
  <p:tag name="KSO_WM_UNIT_INDEX" val="8"/>
  <p:tag name="KSO_WM_UNIT_ID" val="diagram20203892_1*i*8"/>
  <p:tag name="KSO_WM_TEMPLATE_CATEGORY" val="diagram"/>
  <p:tag name="KSO_WM_TEMPLATE_INDEX" val="20203892"/>
  <p:tag name="KSO_WM_UNIT_LAYERLEVEL" val="1"/>
  <p:tag name="KSO_WM_TAG_VERSION" val="1.0"/>
  <p:tag name="KSO_WM_BEAUTIFY_FLAG" val="#wm#"/>
  <p:tag name="KSO_WM_UNIT_BLOCK" val="0"/>
  <p:tag name="KSO_WM_UNIT_SM_LIMIT_TYPE" val="1"/>
  <p:tag name="KSO_WM_UNIT_DECORATE_INFO" val="{&quot;DecorateInfoX&quot;:{&quot;IsLeft&quot;:true,&quot;IsRight&quot;:false,&quot;IsAbs&quot;:true},&quot;DecorateInfoY&quot;:{&quot;IsTop&quot;:true,&quot;IsBottom&quot;:false,&quot;IsAbs&quot;:true}}"/>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h_a"/>
  <p:tag name="KSO_WM_UNIT_INDEX" val="1_4_1"/>
  <p:tag name="KSO_WM_UNIT_ID" val="diagram160110_5*m_h_a*1_4_1"/>
  <p:tag name="KSO_WM_UNIT_CLEAR" val="1"/>
  <p:tag name="KSO_WM_UNIT_LAYERLEVEL" val="1_1_1"/>
  <p:tag name="KSO_WM_UNIT_VALUE" val="6"/>
  <p:tag name="KSO_WM_UNIT_HIGHLIGHT" val="0"/>
  <p:tag name="KSO_WM_UNIT_COMPATIBLE" val="0"/>
  <p:tag name="KSO_WM_UNIT_PRESET_TEXT_INDEX" val="3"/>
  <p:tag name="KSO_WM_DIAGRAM_GROUP_CODE" val="m1-1"/>
  <p:tag name="KSO_WM_UNIT_PRESET_TEXT_LEN" val="5"/>
  <p:tag name="KSO_WM_UNIT_BIND_DECORATION_IDS" val="diagram160110_5*m_i*1_9;diagram160110_5*m_i*1_8;diagram160110_5*m_i*1_5"/>
  <p:tag name="KSO_WM_UNIT_FILL_FORE_SCHEMECOLOR_INDEX" val="5"/>
  <p:tag name="KSO_WM_UNIT_FILL_TYPE" val="1"/>
  <p:tag name="KSO_WM_UNIT_TEXT_FILL_FORE_SCHEMECOLOR_INDEX" val="14"/>
  <p:tag name="KSO_WM_UNIT_TEXT_FILL_TYPE" val="1"/>
  <p:tag name="KSO_WM_UNIT_DIAGRAM_SCHEMECOLOR_ID" val="5"/>
</p:tagLst>
</file>

<file path=ppt/tags/tag4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12.9023622047243,&quot;width&quot;:2621.6125984251967}"/>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894,&quot;width&quot;:4918}"/>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350,&quot;width&quot;:675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870,&quot;width&quot;:5409}"/>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728,&quot;width&quot;:6203}"/>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2.3307086614173,&quot;width&quot;:19200}"/>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430.0015748031497,&quot;width&quot;:3104}"/>
</p:tagLst>
</file>

<file path=ppt/tags/tag48.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i"/>
  <p:tag name="KSO_WM_UNIT_INDEX" val="7"/>
  <p:tag name="KSO_WM_UNIT_ID" val="diagram20203892_1*i*7"/>
  <p:tag name="KSO_WM_TEMPLATE_CATEGORY" val="diagram"/>
  <p:tag name="KSO_WM_TEMPLATE_INDEX" val="20203892"/>
  <p:tag name="KSO_WM_UNIT_LAYERLEVEL" val="1"/>
  <p:tag name="KSO_WM_TAG_VERSION" val="1.0"/>
  <p:tag name="KSO_WM_BEAUTIFY_FLAG" val="#wm#"/>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UNIT_FILL_FORE_SCHEMECOLOR_INDEX_BRIGHTNESS" val="0"/>
  <p:tag name="KSO_WM_UNIT_FILL_FORE_SCHEMECOLOR_INDEX" val="16"/>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i"/>
  <p:tag name="KSO_WM_UNIT_INDEX" val="8"/>
  <p:tag name="KSO_WM_UNIT_ID" val="diagram20203892_1*i*8"/>
  <p:tag name="KSO_WM_TEMPLATE_CATEGORY" val="diagram"/>
  <p:tag name="KSO_WM_TEMPLATE_INDEX" val="20203892"/>
  <p:tag name="KSO_WM_UNIT_LAYERLEVEL" val="1"/>
  <p:tag name="KSO_WM_TAG_VERSION" val="1.0"/>
  <p:tag name="KSO_WM_BEAUTIFY_FLAG" val="#wm#"/>
  <p:tag name="KSO_WM_UNIT_BLOCK" val="0"/>
  <p:tag name="KSO_WM_UNIT_SM_LIMIT_TYPE" val="1"/>
  <p:tag name="KSO_WM_UNIT_DECORATE_INFO" val="{&quot;DecorateInfoX&quot;:{&quot;IsLeft&quot;:true,&quot;IsRight&quot;:false,&quot;IsAbs&quot;:true},&quot;DecorateInfoY&quot;:{&quot;IsTop&quot;:true,&quot;IsBottom&quot;:false,&quot;IsAbs&quot;:true}}"/>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h_a"/>
  <p:tag name="KSO_WM_UNIT_INDEX" val="1_5_1"/>
  <p:tag name="KSO_WM_UNIT_ID" val="diagram160110_5*m_h_a*1_5_1"/>
  <p:tag name="KSO_WM_UNIT_CLEAR" val="1"/>
  <p:tag name="KSO_WM_UNIT_LAYERLEVEL" val="1_1_1"/>
  <p:tag name="KSO_WM_UNIT_VALUE" val="6"/>
  <p:tag name="KSO_WM_UNIT_HIGHLIGHT" val="0"/>
  <p:tag name="KSO_WM_UNIT_COMPATIBLE" val="0"/>
  <p:tag name="KSO_WM_UNIT_PRESET_TEXT_INDEX" val="3"/>
  <p:tag name="KSO_WM_DIAGRAM_GROUP_CODE" val="m1-1"/>
  <p:tag name="KSO_WM_UNIT_PRESET_TEXT_LEN" val="5"/>
  <p:tag name="KSO_WM_UNIT_BIND_DECORATION_IDS" val="diagram160110_5*m_i*1_13;diagram160110_5*m_i*1_12;diagram160110_5*m_i*1_1"/>
  <p:tag name="KSO_WM_UNIT_FILL_FORE_SCHEMECOLOR_INDEX" val="5"/>
  <p:tag name="KSO_WM_UNIT_FILL_TYPE" val="1"/>
  <p:tag name="KSO_WM_UNIT_TEXT_FILL_FORE_SCHEMECOLOR_INDEX" val="14"/>
  <p:tag name="KSO_WM_UNIT_TEXT_FILL_TYPE" val="1"/>
  <p:tag name="KSO_WM_UNIT_DIAGRAM_SCHEMECOLOR_ID" val="5"/>
</p:tagLst>
</file>

<file path=ppt/tags/tag5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i"/>
  <p:tag name="KSO_WM_UNIT_INDEX" val="7"/>
  <p:tag name="KSO_WM_UNIT_ID" val="diagram20203892_1*i*7"/>
  <p:tag name="KSO_WM_TEMPLATE_CATEGORY" val="diagram"/>
  <p:tag name="KSO_WM_TEMPLATE_INDEX" val="20203892"/>
  <p:tag name="KSO_WM_UNIT_LAYERLEVEL" val="1"/>
  <p:tag name="KSO_WM_TAG_VERSION" val="1.0"/>
  <p:tag name="KSO_WM_BEAUTIFY_FLAG" val="#wm#"/>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UNIT_FILL_FORE_SCHEMECOLOR_INDEX_BRIGHTNESS" val="0"/>
  <p:tag name="KSO_WM_UNIT_FILL_FORE_SCHEMECOLOR_INDEX" val="16"/>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i"/>
  <p:tag name="KSO_WM_UNIT_INDEX" val="8"/>
  <p:tag name="KSO_WM_UNIT_ID" val="diagram20203892_1*i*8"/>
  <p:tag name="KSO_WM_TEMPLATE_CATEGORY" val="diagram"/>
  <p:tag name="KSO_WM_TEMPLATE_INDEX" val="20203892"/>
  <p:tag name="KSO_WM_UNIT_LAYERLEVEL" val="1"/>
  <p:tag name="KSO_WM_TAG_VERSION" val="1.0"/>
  <p:tag name="KSO_WM_BEAUTIFY_FLAG" val="#wm#"/>
  <p:tag name="KSO_WM_UNIT_BLOCK" val="0"/>
  <p:tag name="KSO_WM_UNIT_SM_LIMIT_TYPE" val="1"/>
  <p:tag name="KSO_WM_UNIT_DECORATE_INFO" val="{&quot;DecorateInfoX&quot;:{&quot;IsLeft&quot;:true,&quot;IsRight&quot;:false,&quot;IsAbs&quot;:true},&quot;DecorateInfoY&quot;:{&quot;IsTop&quot;:true,&quot;IsBottom&quot;:false,&quot;IsAbs&quot;:true}}"/>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i"/>
  <p:tag name="KSO_WM_UNIT_INDEX" val="1"/>
  <p:tag name="KSO_WM_UNIT_ID" val="diagram20204963_2*i*1"/>
  <p:tag name="KSO_WM_TEMPLATE_CATEGORY" val="diagram"/>
  <p:tag name="KSO_WM_TEMPLATE_INDEX" val="20204963"/>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i"/>
  <p:tag name="KSO_WM_UNIT_INDEX" val="2"/>
  <p:tag name="KSO_WM_UNIT_ID" val="diagram20204963_2*i*2"/>
  <p:tag name="KSO_WM_TEMPLATE_CATEGORY" val="diagram"/>
  <p:tag name="KSO_WM_TEMPLATE_INDEX" val="20204963"/>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i"/>
  <p:tag name="KSO_WM_UNIT_INDEX" val="3"/>
  <p:tag name="KSO_WM_UNIT_ID" val="diagram20204963_2*i*3"/>
  <p:tag name="KSO_WM_TEMPLATE_CATEGORY" val="diagram"/>
  <p:tag name="KSO_WM_TEMPLATE_INDEX" val="20204963"/>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61,&quot;width&quot;:4424}"/>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4963_2*l_h_i*1_1_2"/>
  <p:tag name="KSO_WM_TEMPLATE_CATEGORY" val="diagram"/>
  <p:tag name="KSO_WM_TEMPLATE_INDEX" val="2020496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21.7732283464566,&quot;width&quot;:15023.702362204724}"/>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4963_2*l_h_i*1_1_2"/>
  <p:tag name="KSO_WM_TEMPLATE_CATEGORY" val="diagram"/>
  <p:tag name="KSO_WM_TEMPLATE_INDEX" val="2020496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4963_2*l_h_i*1_1_2"/>
  <p:tag name="KSO_WM_TEMPLATE_CATEGORY" val="diagram"/>
  <p:tag name="KSO_WM_TEMPLATE_INDEX" val="2020496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63.8888888888889,&quot;width&quot;:2554.4378894889905}"/>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60,&quot;width&quot;:2294.5621105110099}"/>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12.0588235294117,&quot;width&quot;:2554.4378894889905}"/>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4963_2*l_h_i*1_1_1"/>
  <p:tag name="KSO_WM_TEMPLATE_CATEGORY" val="diagram"/>
  <p:tag name="KSO_WM_TEMPLATE_INDEX" val="2020496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4963_2*l_h_i*1_1_2"/>
  <p:tag name="KSO_WM_TEMPLATE_CATEGORY" val="diagram"/>
  <p:tag name="KSO_WM_TEMPLATE_INDEX" val="2020496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4963_2*l_h_f*1_1_1"/>
  <p:tag name="KSO_WM_TEMPLATE_CATEGORY" val="diagram"/>
  <p:tag name="KSO_WM_TEMPLATE_INDEX" val="20204963"/>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 val="14"/>
  <p:tag name="KSO_WM_UNIT_TEXT_FILL_TYPE" val="1"/>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4963_2*l_h_i*1_2_1"/>
  <p:tag name="KSO_WM_TEMPLATE_CATEGORY" val="diagram"/>
  <p:tag name="KSO_WM_TEMPLATE_INDEX" val="2020496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4963_2*l_h_i*1_2_2"/>
  <p:tag name="KSO_WM_TEMPLATE_CATEGORY" val="diagram"/>
  <p:tag name="KSO_WM_TEMPLATE_INDEX" val="2020496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52.0047244094487,&quot;width&quot;:3536.423622047244}"/>
</p:tagLst>
</file>

<file path=ppt/tags/tag7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4963_2*l_h_f*1_2_1"/>
  <p:tag name="KSO_WM_TEMPLATE_CATEGORY" val="diagram"/>
  <p:tag name="KSO_WM_TEMPLATE_INDEX" val="20204963"/>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 val="14"/>
  <p:tag name="KSO_WM_UNIT_TEXT_FILL_TYPE" val="1"/>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4963_2*l_h_i*1_3_1"/>
  <p:tag name="KSO_WM_TEMPLATE_CATEGORY" val="diagram"/>
  <p:tag name="KSO_WM_TEMPLATE_INDEX" val="2020496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4963_2*l_h_i*1_3_2"/>
  <p:tag name="KSO_WM_TEMPLATE_CATEGORY" val="diagram"/>
  <p:tag name="KSO_WM_TEMPLATE_INDEX" val="2020496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4963_2*l_h_f*1_3_1"/>
  <p:tag name="KSO_WM_TEMPLATE_CATEGORY" val="diagram"/>
  <p:tag name="KSO_WM_TEMPLATE_INDEX" val="20204963"/>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 val="14"/>
  <p:tag name="KSO_WM_UNIT_TEXT_FILL_TYPE" val="1"/>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288,&quot;width&quot;:5117}"/>
</p:tagLst>
</file>

<file path=ppt/tags/tag7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07,&quot;width&quot;:5589}"/>
</p:tagLst>
</file>

<file path=ppt/tags/tag7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287,&quot;width&quot;:5753}"/>
</p:tagLst>
</file>

<file path=ppt/tags/tag7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43,&quot;width&quot;:575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18.7181102362201,&quot;width&quot;:6882.7543307086617}"/>
</p:tagLst>
</file>

<file path=ppt/tags/tag8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18.7181102362201,&quot;width&quot;:6882.7543307086617}"/>
</p:tagLst>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noFill/>
        <a:noFill/>
        <a:no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5333</TotalTime>
  <Words>3856</Words>
  <Application>Microsoft Office PowerPoint</Application>
  <PresentationFormat>自定义</PresentationFormat>
  <Paragraphs>523</Paragraphs>
  <Slides>66</Slides>
  <Notes>33</Notes>
  <HiddenSlides>0</HiddenSlides>
  <MMClips>0</MMClips>
  <ScaleCrop>false</ScaleCrop>
  <HeadingPairs>
    <vt:vector size="4" baseType="variant">
      <vt:variant>
        <vt:lpstr>主题</vt:lpstr>
      </vt:variant>
      <vt:variant>
        <vt:i4>1</vt:i4>
      </vt:variant>
      <vt:variant>
        <vt:lpstr>幻灯片标题</vt:lpstr>
      </vt:variant>
      <vt:variant>
        <vt:i4>66</vt:i4>
      </vt:variant>
    </vt:vector>
  </HeadingPairs>
  <TitlesOfParts>
    <vt:vector size="67" baseType="lpstr">
      <vt:lpstr>Office 主题</vt:lpstr>
      <vt:lpstr>PowerPoint 演示文稿</vt:lpstr>
      <vt:lpstr>PowerPoint 演示文稿</vt:lpstr>
      <vt:lpstr>1986年1月6日， 中国改革开放的“总设计师” 邓小平 成为《时代》周刊评出的1985年 “年度人物”。</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HUNNU</cp:lastModifiedBy>
  <cp:revision>250</cp:revision>
  <dcterms:created xsi:type="dcterms:W3CDTF">2019-12-06T12:08:00Z</dcterms:created>
  <dcterms:modified xsi:type="dcterms:W3CDTF">2021-01-15T13:56:57Z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2052-11.1.0.9208</vt:lpwstr>
  </property>
</Properties>
</file>