
<file path=[Content_Types].xml><?xml version="1.0" encoding="utf-8"?>
<Types xmlns="http://schemas.openxmlformats.org/package/2006/content-types">
  <Default Extension="jpeg" ContentType="image/jpe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66" r:id="rId4"/>
    <p:sldMasterId id="2147483672" r:id="rId5"/>
    <p:sldMasterId id="2147483678" r:id="rId6"/>
    <p:sldMasterId id="2147483690" r:id="rId7"/>
    <p:sldMasterId id="2147483696" r:id="rId8"/>
  </p:sldMasterIdLst>
  <p:notesMasterIdLst>
    <p:notesMasterId r:id="rId10"/>
  </p:notesMasterIdLst>
  <p:sldIdLst>
    <p:sldId id="459" r:id="rId9"/>
    <p:sldId id="352" r:id="rId11"/>
    <p:sldId id="461" r:id="rId12"/>
    <p:sldId id="537" r:id="rId13"/>
    <p:sldId id="511" r:id="rId14"/>
    <p:sldId id="538" r:id="rId15"/>
    <p:sldId id="462" r:id="rId16"/>
    <p:sldId id="259" r:id="rId17"/>
    <p:sldId id="539" r:id="rId18"/>
    <p:sldId id="540" r:id="rId19"/>
    <p:sldId id="541" r:id="rId20"/>
    <p:sldId id="542" r:id="rId21"/>
    <p:sldId id="543" r:id="rId22"/>
    <p:sldId id="544" r:id="rId23"/>
    <p:sldId id="545" r:id="rId24"/>
    <p:sldId id="546" r:id="rId25"/>
    <p:sldId id="547" r:id="rId26"/>
    <p:sldId id="548" r:id="rId27"/>
    <p:sldId id="549" r:id="rId28"/>
    <p:sldId id="551" r:id="rId29"/>
    <p:sldId id="550" r:id="rId30"/>
    <p:sldId id="552" r:id="rId31"/>
    <p:sldId id="554" r:id="rId32"/>
    <p:sldId id="556" r:id="rId33"/>
    <p:sldId id="558" r:id="rId34"/>
    <p:sldId id="559" r:id="rId35"/>
    <p:sldId id="510" r:id="rId36"/>
    <p:sldId id="504" r:id="rId37"/>
  </p:sldIdLst>
  <p:sldSz cx="9144000" cy="6858000" type="screen4x3"/>
  <p:notesSz cx="6858000" cy="9144000"/>
  <p:embeddedFontLst>
    <p:embeddedFont>
      <p:font typeface="Segoe UI Light" panose="020B0502040204020203" pitchFamily="34" charset="0"/>
      <p:regular r:id="rId41"/>
      <p:italic r:id="rId42"/>
    </p:embeddedFont>
    <p:embeddedFont>
      <p:font typeface="等线 Light" panose="02010600030101010101" charset="-122"/>
      <p:regular r:id="rId43"/>
    </p:embeddedFont>
    <p:embeddedFont>
      <p:font typeface="楷体" panose="02010609060101010101" pitchFamily="49" charset="-122"/>
      <p:regular r:id="rId44"/>
    </p:embeddedFont>
    <p:embeddedFont>
      <p:font typeface="华文楷体" panose="02010600040101010101" charset="-122"/>
      <p:regular r:id="rId45"/>
    </p:embeddedFont>
    <p:embeddedFont>
      <p:font typeface="华文新魏" panose="02010800040101010101" pitchFamily="2" charset="-122"/>
      <p:regular r:id="rId46"/>
    </p:embeddedFont>
    <p:embeddedFont>
      <p:font typeface="Calibri" panose="020F0502020204030204"/>
      <p:regular r:id="rId47"/>
      <p:bold r:id="rId48"/>
      <p:italic r:id="rId49"/>
      <p:boldItalic r:id="rId50"/>
    </p:embeddedFont>
    <p:embeddedFont>
      <p:font typeface="Comic Sans MS" panose="030F0702030302020204" pitchFamily="66" charset="0"/>
      <p:regular r:id="rId51"/>
      <p:bold r:id="rId52"/>
      <p:italic r:id="rId53"/>
      <p:boldItalic r:id="rId54"/>
    </p:embeddedFont>
  </p:embeddedFont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646"/>
    <a:srgbClr val="FF6B2B"/>
    <a:srgbClr val="FDE2CB"/>
    <a:srgbClr val="FCD5B5"/>
    <a:srgbClr val="1C1C1C"/>
    <a:srgbClr val="FF9E75"/>
    <a:srgbClr val="FEF2E7"/>
    <a:srgbClr val="E0F2FC"/>
    <a:srgbClr val="ABDCF7"/>
    <a:srgbClr val="2D91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9" autoAdjust="0"/>
    <p:restoredTop sz="86461" autoAdjust="0"/>
  </p:normalViewPr>
  <p:slideViewPr>
    <p:cSldViewPr showGuides="1">
      <p:cViewPr varScale="1">
        <p:scale>
          <a:sx n="67" d="100"/>
          <a:sy n="67" d="100"/>
        </p:scale>
        <p:origin x="1280" y="52"/>
      </p:cViewPr>
      <p:guideLst>
        <p:guide orient="horz" pos="2159"/>
        <p:guide pos="2880"/>
      </p:guideLst>
    </p:cSldViewPr>
  </p:slideViewPr>
  <p:outlineViewPr>
    <p:cViewPr>
      <p:scale>
        <a:sx n="33" d="100"/>
        <a:sy n="33" d="100"/>
      </p:scale>
      <p:origin x="0" y="-924"/>
    </p:cViewPr>
  </p:outlineViewPr>
  <p:notesTextViewPr>
    <p:cViewPr>
      <p:scale>
        <a:sx n="100" d="100"/>
        <a:sy n="100" d="100"/>
      </p:scale>
      <p:origin x="0" y="0"/>
    </p:cViewPr>
  </p:notesTextViewPr>
  <p:sorterViewPr>
    <p:cViewPr>
      <p:scale>
        <a:sx n="82" d="100"/>
        <a:sy n="82" d="100"/>
      </p:scale>
      <p:origin x="0" y="-500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4" Type="http://schemas.openxmlformats.org/officeDocument/2006/relationships/font" Target="fonts/font14.fntdata"/><Relationship Id="rId53" Type="http://schemas.openxmlformats.org/officeDocument/2006/relationships/font" Target="fonts/font13.fntdata"/><Relationship Id="rId52" Type="http://schemas.openxmlformats.org/officeDocument/2006/relationships/font" Target="fonts/font12.fntdata"/><Relationship Id="rId51" Type="http://schemas.openxmlformats.org/officeDocument/2006/relationships/font" Target="fonts/font11.fntdata"/><Relationship Id="rId50" Type="http://schemas.openxmlformats.org/officeDocument/2006/relationships/font" Target="fonts/font10.fntdata"/><Relationship Id="rId5" Type="http://schemas.openxmlformats.org/officeDocument/2006/relationships/slideMaster" Target="slideMasters/slideMaster4.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0213" cy="457200"/>
          </a:xfrm>
          <a:prstGeom prst="rect">
            <a:avLst/>
          </a:prstGeom>
          <a:noFill/>
          <a:ln w="9525">
            <a:noFill/>
            <a:miter lim="800000"/>
          </a:ln>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Rectangle 3"/>
          <p:cNvSpPr>
            <a:spLocks noGrp="1" noChangeArrowheads="1"/>
          </p:cNvSpPr>
          <p:nvPr>
            <p:ph type="dt" idx="1"/>
          </p:nvPr>
        </p:nvSpPr>
        <p:spPr bwMode="auto">
          <a:xfrm>
            <a:off x="3883025" y="0"/>
            <a:ext cx="2973388" cy="457200"/>
          </a:xfrm>
          <a:prstGeom prst="rect">
            <a:avLst/>
          </a:prstGeom>
          <a:noFill/>
          <a:ln w="9525">
            <a:noFill/>
            <a:miter lim="800000"/>
          </a:ln>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4580" name="Rectangle 4"/>
          <p:cNvSpPr>
            <a:spLocks noGrp="1" noRot="1" noChangeAspect="1"/>
          </p:cNvSpPr>
          <p:nvPr>
            <p:ph type="sldImg" idx="2"/>
          </p:nvPr>
        </p:nvSpPr>
        <p:spPr>
          <a:xfrm>
            <a:off x="1143000" y="685800"/>
            <a:ext cx="4572000" cy="3429000"/>
          </a:xfrm>
          <a:prstGeom prst="rect">
            <a:avLst/>
          </a:prstGeom>
          <a:noFill/>
          <a:ln w="9525">
            <a:noFill/>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ln>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Rectangle 6"/>
          <p:cNvSpPr>
            <a:spLocks noGrp="1" noChangeArrowheads="1"/>
          </p:cNvSpPr>
          <p:nvPr>
            <p:ph type="ftr" sz="quarter" idx="4"/>
          </p:nvPr>
        </p:nvSpPr>
        <p:spPr bwMode="auto">
          <a:xfrm>
            <a:off x="0" y="8685213"/>
            <a:ext cx="2970213" cy="457200"/>
          </a:xfrm>
          <a:prstGeom prst="rect">
            <a:avLst/>
          </a:prstGeom>
          <a:noFill/>
          <a:ln w="9525">
            <a:noFill/>
            <a:miter lim="800000"/>
          </a:ln>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Rectangle 7"/>
          <p:cNvSpPr>
            <a:spLocks noGrp="1" noChangeArrowheads="1"/>
          </p:cNvSpPr>
          <p:nvPr>
            <p:ph type="sldNum" sz="quarter" idx="5"/>
          </p:nvPr>
        </p:nvSpPr>
        <p:spPr bwMode="auto">
          <a:xfrm>
            <a:off x="3883025" y="8685213"/>
            <a:ext cx="2973388" cy="457200"/>
          </a:xfrm>
          <a:prstGeom prst="rect">
            <a:avLst/>
          </a:prstGeom>
          <a:noFill/>
          <a:ln w="9525">
            <a:noFill/>
            <a:miter lim="800000"/>
          </a:ln>
        </p:spPr>
        <p:txBody>
          <a:bodyPr vert="horz" wrap="square" lIns="91440" tIns="45720" rIns="91440" bIns="45720" numCol="1" anchor="b" anchorCtr="0" compatLnSpc="1"/>
          <a:lstStyle/>
          <a:p>
            <a:pPr lvl="0" algn="r" eaLnBrk="1" hangingPunct="1">
              <a:buNone/>
            </a:pPr>
            <a:fld id="{9A0DB2DC-4C9A-4742-B13C-FB6460FD3503}" type="slidenum">
              <a:rPr lang="en-US" altLang="zh-CN" sz="1200" dirty="0"/>
            </a:fld>
            <a:endParaRPr lang="en-US" altLang="zh-CN"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Shape 117"/>
          <p:cNvSpPr/>
          <p:nvPr userDrawn="1"/>
        </p:nvSpPr>
        <p:spPr>
          <a:xfrm>
            <a:off x="369799" y="238173"/>
            <a:ext cx="525552" cy="701009"/>
          </a:xfrm>
          <a:prstGeom prst="ellipse">
            <a:avLst/>
          </a:prstGeom>
          <a:solidFill>
            <a:schemeClr val="accent1"/>
          </a:soli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sym typeface="Lato" panose="020F0502020204030203"/>
            </a:endParaRPr>
          </a:p>
        </p:txBody>
      </p:sp>
      <p:sp>
        <p:nvSpPr>
          <p:cNvPr id="4"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
        <p:nvSpPr>
          <p:cNvPr id="5" name="Shape 117"/>
          <p:cNvSpPr/>
          <p:nvPr userDrawn="1"/>
        </p:nvSpPr>
        <p:spPr>
          <a:xfrm>
            <a:off x="137389" y="492173"/>
            <a:ext cx="525552" cy="701009"/>
          </a:xfrm>
          <a:prstGeom prst="ellipse">
            <a:avLst/>
          </a:prstGeom>
          <a:gradFill>
            <a:gsLst>
              <a:gs pos="0">
                <a:schemeClr val="bg1"/>
              </a:gs>
              <a:gs pos="51000">
                <a:schemeClr val="bg1">
                  <a:lumMod val="95000"/>
                </a:schemeClr>
              </a:gs>
              <a:gs pos="100000">
                <a:schemeClr val="bg1">
                  <a:lumMod val="75000"/>
                </a:schemeClr>
              </a:gs>
            </a:gsLst>
            <a:lin ang="18900000" scaled="0"/>
          </a:gra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sym typeface="Lato" panose="020F0502020204030203"/>
            </a:endParaRPr>
          </a:p>
        </p:txBody>
      </p:sp>
      <p:sp>
        <p:nvSpPr>
          <p:cNvPr id="2" name="标题 1"/>
          <p:cNvSpPr>
            <a:spLocks noGrp="1"/>
          </p:cNvSpPr>
          <p:nvPr>
            <p:ph type="title"/>
          </p:nvPr>
        </p:nvSpPr>
        <p:spPr>
          <a:xfrm>
            <a:off x="1032517" y="603452"/>
            <a:ext cx="4226378" cy="424732"/>
          </a:xfrm>
          <a:prstGeom prst="rect">
            <a:avLst/>
          </a:prstGeom>
        </p:spPr>
        <p:txBody>
          <a:bodyPr wrap="square" anchor="ctr" anchorCtr="0">
            <a:spAutoFit/>
          </a:bodyPr>
          <a:lstStyle>
            <a:lvl1pPr>
              <a:defRPr sz="2400" b="1">
                <a:solidFill>
                  <a:schemeClr val="accent1"/>
                </a:solidFill>
              </a:defRPr>
            </a:lvl1pPr>
          </a:lstStyle>
          <a:p>
            <a:r>
              <a:rPr lang="zh-CN" altLang="en-US"/>
              <a:t>单击此处编辑母版标题样式</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Shape 117"/>
          <p:cNvSpPr/>
          <p:nvPr userDrawn="1"/>
        </p:nvSpPr>
        <p:spPr>
          <a:xfrm>
            <a:off x="369799" y="238173"/>
            <a:ext cx="525552" cy="701009"/>
          </a:xfrm>
          <a:prstGeom prst="ellipse">
            <a:avLst/>
          </a:prstGeom>
          <a:solidFill>
            <a:schemeClr val="accent1"/>
          </a:soli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sym typeface="Lato" panose="020F0502020204030203"/>
            </a:endParaRPr>
          </a:p>
        </p:txBody>
      </p:sp>
      <p:sp>
        <p:nvSpPr>
          <p:cNvPr id="4"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
        <p:nvSpPr>
          <p:cNvPr id="5" name="Shape 117"/>
          <p:cNvSpPr/>
          <p:nvPr userDrawn="1"/>
        </p:nvSpPr>
        <p:spPr>
          <a:xfrm>
            <a:off x="137389" y="492173"/>
            <a:ext cx="525552" cy="701009"/>
          </a:xfrm>
          <a:prstGeom prst="ellipse">
            <a:avLst/>
          </a:prstGeom>
          <a:gradFill>
            <a:gsLst>
              <a:gs pos="0">
                <a:schemeClr val="bg1"/>
              </a:gs>
              <a:gs pos="51000">
                <a:schemeClr val="bg1">
                  <a:lumMod val="95000"/>
                </a:schemeClr>
              </a:gs>
              <a:gs pos="100000">
                <a:schemeClr val="bg1">
                  <a:lumMod val="75000"/>
                </a:schemeClr>
              </a:gs>
            </a:gsLst>
            <a:lin ang="18900000" scaled="0"/>
          </a:gra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sym typeface="Lato" panose="020F0502020204030203"/>
            </a:endParaRPr>
          </a:p>
        </p:txBody>
      </p:sp>
      <p:sp>
        <p:nvSpPr>
          <p:cNvPr id="2" name="标题 1"/>
          <p:cNvSpPr>
            <a:spLocks noGrp="1"/>
          </p:cNvSpPr>
          <p:nvPr>
            <p:ph type="title"/>
          </p:nvPr>
        </p:nvSpPr>
        <p:spPr>
          <a:xfrm>
            <a:off x="1032517" y="603452"/>
            <a:ext cx="4226378" cy="424732"/>
          </a:xfrm>
          <a:prstGeom prst="rect">
            <a:avLst/>
          </a:prstGeom>
        </p:spPr>
        <p:txBody>
          <a:bodyPr wrap="square" anchor="ctr" anchorCtr="0">
            <a:spAutoFit/>
          </a:bodyPr>
          <a:lstStyle>
            <a:lvl1pPr>
              <a:defRPr sz="2400" b="1">
                <a:solidFill>
                  <a:schemeClr val="accent1"/>
                </a:solidFill>
              </a:defRPr>
            </a:lvl1pPr>
          </a:lstStyle>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Shape 117"/>
          <p:cNvSpPr/>
          <p:nvPr userDrawn="1"/>
        </p:nvSpPr>
        <p:spPr>
          <a:xfrm>
            <a:off x="369799" y="238173"/>
            <a:ext cx="525552" cy="701009"/>
          </a:xfrm>
          <a:prstGeom prst="ellipse">
            <a:avLst/>
          </a:prstGeom>
          <a:solidFill>
            <a:schemeClr val="accent1"/>
          </a:soli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sym typeface="Lato" panose="020F0502020204030203"/>
            </a:endParaRPr>
          </a:p>
        </p:txBody>
      </p:sp>
      <p:sp>
        <p:nvSpPr>
          <p:cNvPr id="4"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
        <p:nvSpPr>
          <p:cNvPr id="5" name="Shape 117"/>
          <p:cNvSpPr/>
          <p:nvPr userDrawn="1"/>
        </p:nvSpPr>
        <p:spPr>
          <a:xfrm>
            <a:off x="137389" y="492173"/>
            <a:ext cx="525552" cy="701009"/>
          </a:xfrm>
          <a:prstGeom prst="ellipse">
            <a:avLst/>
          </a:prstGeom>
          <a:gradFill>
            <a:gsLst>
              <a:gs pos="0">
                <a:schemeClr val="bg1"/>
              </a:gs>
              <a:gs pos="51000">
                <a:schemeClr val="bg1">
                  <a:lumMod val="95000"/>
                </a:schemeClr>
              </a:gs>
              <a:gs pos="100000">
                <a:schemeClr val="bg1">
                  <a:lumMod val="75000"/>
                </a:schemeClr>
              </a:gs>
            </a:gsLst>
            <a:lin ang="18900000" scaled="0"/>
          </a:gra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sym typeface="Lato" panose="020F0502020204030203"/>
            </a:endParaRPr>
          </a:p>
        </p:txBody>
      </p:sp>
      <p:sp>
        <p:nvSpPr>
          <p:cNvPr id="2" name="标题 1"/>
          <p:cNvSpPr>
            <a:spLocks noGrp="1"/>
          </p:cNvSpPr>
          <p:nvPr>
            <p:ph type="title"/>
          </p:nvPr>
        </p:nvSpPr>
        <p:spPr>
          <a:xfrm>
            <a:off x="1032517" y="603452"/>
            <a:ext cx="4226378" cy="424732"/>
          </a:xfrm>
          <a:prstGeom prst="rect">
            <a:avLst/>
          </a:prstGeom>
        </p:spPr>
        <p:txBody>
          <a:bodyPr wrap="square" anchor="ctr" anchorCtr="0">
            <a:spAutoFit/>
          </a:bodyPr>
          <a:lstStyle>
            <a:lvl1pPr>
              <a:defRPr sz="2400" b="1">
                <a:solidFill>
                  <a:schemeClr val="accent1"/>
                </a:solidFill>
              </a:defRPr>
            </a:lvl1pPr>
          </a:lstStyle>
          <a:p>
            <a:r>
              <a:rPr lang="zh-CN" altLang="en-US"/>
              <a:t>单击此处编辑母版标题样式</a:t>
            </a:r>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Shape 117"/>
          <p:cNvSpPr/>
          <p:nvPr userDrawn="1"/>
        </p:nvSpPr>
        <p:spPr>
          <a:xfrm>
            <a:off x="369799" y="238173"/>
            <a:ext cx="525552" cy="701009"/>
          </a:xfrm>
          <a:prstGeom prst="ellipse">
            <a:avLst/>
          </a:prstGeom>
          <a:solidFill>
            <a:schemeClr val="accent1"/>
          </a:soli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sym typeface="Lato" panose="020F0502020204030203"/>
            </a:endParaRPr>
          </a:p>
        </p:txBody>
      </p:sp>
      <p:sp>
        <p:nvSpPr>
          <p:cNvPr id="4"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
        <p:nvSpPr>
          <p:cNvPr id="5" name="Shape 117"/>
          <p:cNvSpPr/>
          <p:nvPr userDrawn="1"/>
        </p:nvSpPr>
        <p:spPr>
          <a:xfrm>
            <a:off x="137389" y="492173"/>
            <a:ext cx="525552" cy="701009"/>
          </a:xfrm>
          <a:prstGeom prst="ellipse">
            <a:avLst/>
          </a:prstGeom>
          <a:gradFill>
            <a:gsLst>
              <a:gs pos="0">
                <a:schemeClr val="bg1"/>
              </a:gs>
              <a:gs pos="51000">
                <a:schemeClr val="bg1">
                  <a:lumMod val="95000"/>
                </a:schemeClr>
              </a:gs>
              <a:gs pos="100000">
                <a:schemeClr val="bg1">
                  <a:lumMod val="75000"/>
                </a:schemeClr>
              </a:gs>
            </a:gsLst>
            <a:lin ang="18900000" scaled="0"/>
          </a:gra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sym typeface="Lato" panose="020F0502020204030203"/>
            </a:endParaRPr>
          </a:p>
        </p:txBody>
      </p:sp>
      <p:sp>
        <p:nvSpPr>
          <p:cNvPr id="2" name="标题 1"/>
          <p:cNvSpPr>
            <a:spLocks noGrp="1"/>
          </p:cNvSpPr>
          <p:nvPr>
            <p:ph type="title"/>
          </p:nvPr>
        </p:nvSpPr>
        <p:spPr>
          <a:xfrm>
            <a:off x="1032517" y="603452"/>
            <a:ext cx="4226378" cy="424732"/>
          </a:xfrm>
          <a:prstGeom prst="rect">
            <a:avLst/>
          </a:prstGeom>
        </p:spPr>
        <p:txBody>
          <a:bodyPr wrap="square" anchor="ctr" anchorCtr="0">
            <a:spAutoFit/>
          </a:bodyPr>
          <a:lstStyle>
            <a:lvl1pPr>
              <a:defRPr sz="2400" b="1">
                <a:solidFill>
                  <a:schemeClr val="accent1"/>
                </a:solidFill>
              </a:defRPr>
            </a:lvl1pPr>
          </a:lstStyle>
          <a:p>
            <a:r>
              <a:rPr lang="zh-CN" altLang="en-US"/>
              <a:t>单击此处编辑母版标题样式</a:t>
            </a:r>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Shape 117"/>
          <p:cNvSpPr/>
          <p:nvPr userDrawn="1"/>
        </p:nvSpPr>
        <p:spPr>
          <a:xfrm>
            <a:off x="369799" y="238173"/>
            <a:ext cx="525552" cy="701009"/>
          </a:xfrm>
          <a:prstGeom prst="ellipse">
            <a:avLst/>
          </a:prstGeom>
          <a:solidFill>
            <a:schemeClr val="accent1"/>
          </a:soli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sym typeface="Lato" panose="020F0502020204030203"/>
            </a:endParaRPr>
          </a:p>
        </p:txBody>
      </p:sp>
      <p:sp>
        <p:nvSpPr>
          <p:cNvPr id="4"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
        <p:nvSpPr>
          <p:cNvPr id="5" name="Shape 117"/>
          <p:cNvSpPr/>
          <p:nvPr userDrawn="1"/>
        </p:nvSpPr>
        <p:spPr>
          <a:xfrm>
            <a:off x="137389" y="492173"/>
            <a:ext cx="525552" cy="701009"/>
          </a:xfrm>
          <a:prstGeom prst="ellipse">
            <a:avLst/>
          </a:prstGeom>
          <a:gradFill>
            <a:gsLst>
              <a:gs pos="0">
                <a:schemeClr val="bg1"/>
              </a:gs>
              <a:gs pos="51000">
                <a:schemeClr val="bg1">
                  <a:lumMod val="95000"/>
                </a:schemeClr>
              </a:gs>
              <a:gs pos="100000">
                <a:schemeClr val="bg1">
                  <a:lumMod val="75000"/>
                </a:schemeClr>
              </a:gs>
            </a:gsLst>
            <a:lin ang="18900000" scaled="0"/>
          </a:gra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sym typeface="Lato" panose="020F0502020204030203"/>
            </a:endParaRPr>
          </a:p>
        </p:txBody>
      </p:sp>
      <p:sp>
        <p:nvSpPr>
          <p:cNvPr id="2" name="标题 1"/>
          <p:cNvSpPr>
            <a:spLocks noGrp="1"/>
          </p:cNvSpPr>
          <p:nvPr>
            <p:ph type="title"/>
          </p:nvPr>
        </p:nvSpPr>
        <p:spPr>
          <a:xfrm>
            <a:off x="1032517" y="603452"/>
            <a:ext cx="4226378" cy="424732"/>
          </a:xfrm>
          <a:prstGeom prst="rect">
            <a:avLst/>
          </a:prstGeom>
        </p:spPr>
        <p:txBody>
          <a:bodyPr wrap="square" anchor="ctr" anchorCtr="0">
            <a:spAutoFit/>
          </a:bodyPr>
          <a:lstStyle>
            <a:lvl1pPr>
              <a:defRPr sz="2400" b="1">
                <a:solidFill>
                  <a:schemeClr val="accent1"/>
                </a:solidFill>
              </a:defRPr>
            </a:lvl1pPr>
          </a:lstStyle>
          <a:p>
            <a:r>
              <a:rPr lang="zh-CN" altLang="en-US"/>
              <a:t>单击此处编辑母版标题样式</a:t>
            </a:r>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sp>
        <p:nvSpPr>
          <p:cNvPr id="2"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1.jpeg"/><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3" Type="http://schemas.openxmlformats.org/officeDocument/2006/relationships/theme" Target="../theme/theme5.xml"/><Relationship Id="rId12" Type="http://schemas.openxmlformats.org/officeDocument/2006/relationships/image" Target="../media/image1.jpeg"/><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026"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
        <p:nvSpPr>
          <p:cNvPr id="3" name="矩形 2"/>
          <p:cNvSpPr/>
          <p:nvPr userDrawn="1"/>
        </p:nvSpPr>
        <p:spPr>
          <a:xfrm>
            <a:off x="0" y="0"/>
            <a:ext cx="9144000" cy="6858000"/>
          </a:xfrm>
          <a:prstGeom prst="rect">
            <a:avLst/>
          </a:prstGeom>
          <a:solidFill>
            <a:srgbClr val="ECF0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思源黑体 CN Bold"/>
        </a:defRPr>
      </a:lvl1pPr>
      <a:lvl2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2pPr>
      <a:lvl3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3pPr>
      <a:lvl4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4pPr>
      <a:lvl5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5pPr>
      <a:lvl6pPr marL="3429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6pPr>
      <a:lvl7pPr marL="6858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7pPr>
      <a:lvl8pPr marL="10287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8pPr>
      <a:lvl9pPr marL="13716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思源黑体 CN ExtraLight"/>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思源黑体 CN ExtraLight"/>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
        <p:nvSpPr>
          <p:cNvPr id="3" name="矩形 2"/>
          <p:cNvSpPr/>
          <p:nvPr userDrawn="1"/>
        </p:nvSpPr>
        <p:spPr>
          <a:xfrm>
            <a:off x="0" y="0"/>
            <a:ext cx="9144000" cy="6858000"/>
          </a:xfrm>
          <a:prstGeom prst="rect">
            <a:avLst/>
          </a:prstGeom>
          <a:solidFill>
            <a:srgbClr val="ECF0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思源黑体 CN Bold"/>
        </a:defRPr>
      </a:lvl1pPr>
      <a:lvl2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2pPr>
      <a:lvl3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3pPr>
      <a:lvl4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4pPr>
      <a:lvl5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5pPr>
      <a:lvl6pPr marL="3429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6pPr>
      <a:lvl7pPr marL="6858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7pPr>
      <a:lvl8pPr marL="10287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8pPr>
      <a:lvl9pPr marL="13716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思源黑体 CN ExtraLight"/>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思源黑体 CN ExtraLight"/>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
        <p:nvSpPr>
          <p:cNvPr id="3" name="矩形 2"/>
          <p:cNvSpPr/>
          <p:nvPr userDrawn="1"/>
        </p:nvSpPr>
        <p:spPr>
          <a:xfrm>
            <a:off x="0" y="0"/>
            <a:ext cx="9144000" cy="6858000"/>
          </a:xfrm>
          <a:prstGeom prst="rect">
            <a:avLst/>
          </a:prstGeom>
          <a:solidFill>
            <a:srgbClr val="ECF0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思源黑体 CN Bold"/>
        </a:defRPr>
      </a:lvl1pPr>
      <a:lvl2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2pPr>
      <a:lvl3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3pPr>
      <a:lvl4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4pPr>
      <a:lvl5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5pPr>
      <a:lvl6pPr marL="3429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6pPr>
      <a:lvl7pPr marL="6858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7pPr>
      <a:lvl8pPr marL="10287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8pPr>
      <a:lvl9pPr marL="13716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思源黑体 CN ExtraLight"/>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思源黑体 CN ExtraLight"/>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E5C87-36A7-B544-8090-8D81474CA678}"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
        <p:nvSpPr>
          <p:cNvPr id="3" name="矩形 2"/>
          <p:cNvSpPr/>
          <p:nvPr userDrawn="1"/>
        </p:nvSpPr>
        <p:spPr>
          <a:xfrm>
            <a:off x="0" y="0"/>
            <a:ext cx="9144000" cy="6858000"/>
          </a:xfrm>
          <a:prstGeom prst="rect">
            <a:avLst/>
          </a:prstGeom>
          <a:solidFill>
            <a:srgbClr val="ECF0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思源黑体 CN Bold"/>
        </a:defRPr>
      </a:lvl1pPr>
      <a:lvl2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2pPr>
      <a:lvl3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3pPr>
      <a:lvl4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4pPr>
      <a:lvl5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5pPr>
      <a:lvl6pPr marL="3429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6pPr>
      <a:lvl7pPr marL="6858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7pPr>
      <a:lvl8pPr marL="10287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8pPr>
      <a:lvl9pPr marL="13716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思源黑体 CN ExtraLight"/>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思源黑体 CN ExtraLight"/>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郑少PPT" hidden="1"/>
          <p:cNvSpPr>
            <a:spLocks noChangeArrowheads="1"/>
          </p:cNvSpPr>
          <p:nvPr userDrawn="1"/>
        </p:nvSpPr>
        <p:spPr bwMode="auto">
          <a:xfrm>
            <a:off x="3683794" y="3244850"/>
            <a:ext cx="1776413" cy="368300"/>
          </a:xfrm>
          <a:prstGeom prst="rect">
            <a:avLst/>
          </a:prstGeom>
          <a:solidFill>
            <a:srgbClr val="FFFFFF"/>
          </a:solidFill>
          <a:ln>
            <a:noFill/>
          </a:ln>
        </p:spPr>
        <p:txBody>
          <a:bodyPr>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algn="ctr" eaLnBrk="1" hangingPunct="1">
              <a:defRPr/>
            </a:pPr>
            <a:r>
              <a:rPr lang="zh-CN" altLang="en-US">
                <a:solidFill>
                  <a:srgbClr val="FFFFFF"/>
                </a:solidFill>
                <a:latin typeface="思源黑体 CN Bold" charset="-122"/>
                <a:ea typeface="思源黑体 CN Bold" charset="-122"/>
                <a:cs typeface="Segoe UI Light" panose="020B0502040204020203" pitchFamily="34" charset="0"/>
              </a:rPr>
              <a:t>郑少</a:t>
            </a:r>
            <a:r>
              <a:rPr lang="en-US" altLang="zh-CN">
                <a:solidFill>
                  <a:srgbClr val="FFFFFF"/>
                </a:solidFill>
                <a:latin typeface="思源黑体 CN Bold" charset="-122"/>
                <a:ea typeface="思源黑体 CN Bold" charset="-122"/>
                <a:cs typeface="Segoe UI Light" panose="020B0502040204020203" pitchFamily="34" charset="0"/>
              </a:rPr>
              <a:t>PPT</a:t>
            </a:r>
            <a:endParaRPr lang="en-US" altLang="zh-CN">
              <a:solidFill>
                <a:srgbClr val="FFFFFF"/>
              </a:solidFill>
              <a:latin typeface="思源黑体 CN Bold" charset="-122"/>
              <a:ea typeface="思源黑体 CN Bold" charset="-122"/>
              <a:cs typeface="Segoe UI Light" panose="020B0502040204020203" pitchFamily="34" charset="0"/>
            </a:endParaRPr>
          </a:p>
        </p:txBody>
      </p:sp>
      <p:sp>
        <p:nvSpPr>
          <p:cNvPr id="3" name="矩形 2"/>
          <p:cNvSpPr/>
          <p:nvPr userDrawn="1"/>
        </p:nvSpPr>
        <p:spPr>
          <a:xfrm>
            <a:off x="0" y="0"/>
            <a:ext cx="9144000" cy="6858000"/>
          </a:xfrm>
          <a:prstGeom prst="rect">
            <a:avLst/>
          </a:prstGeom>
          <a:solidFill>
            <a:srgbClr val="ECF0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思源黑体 CN Bold"/>
        </a:defRPr>
      </a:lvl1pPr>
      <a:lvl2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2pPr>
      <a:lvl3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3pPr>
      <a:lvl4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4pPr>
      <a:lvl5pPr algn="l" rtl="0" eaLnBrk="0" fontAlgn="base" hangingPunct="0">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5pPr>
      <a:lvl6pPr marL="3429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6pPr>
      <a:lvl7pPr marL="6858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7pPr>
      <a:lvl8pPr marL="10287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8pPr>
      <a:lvl9pPr marL="1371600" algn="l" rtl="0" fontAlgn="base">
        <a:lnSpc>
          <a:spcPct val="90000"/>
        </a:lnSpc>
        <a:spcBef>
          <a:spcPct val="0"/>
        </a:spcBef>
        <a:spcAft>
          <a:spcPct val="0"/>
        </a:spcAft>
        <a:defRPr sz="3300">
          <a:solidFill>
            <a:schemeClr val="tx1"/>
          </a:solidFill>
          <a:latin typeface="等线 Light" panose="02010600030101010101" charset="-122"/>
          <a:ea typeface="思源黑体 CN Bold"/>
          <a:cs typeface="思源黑体 CN Bold"/>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思源黑体 CN ExtraLight"/>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思源黑体 CN ExtraLight"/>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思源黑体 CN ExtraLight"/>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2.tiff"/></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0" y="344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flipV="1">
            <a:off x="5868144" y="6140880"/>
            <a:ext cx="3275856" cy="387425"/>
          </a:xfrm>
          <a:prstGeom prst="rect">
            <a:avLst/>
          </a:prstGeom>
          <a:solidFill>
            <a:srgbClr val="FFC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宋体" panose="02010600030101010101" pitchFamily="2" charset="-122"/>
              <a:cs typeface="+mn-cs"/>
            </a:endParaRPr>
          </a:p>
        </p:txBody>
      </p:sp>
      <p:sp>
        <p:nvSpPr>
          <p:cNvPr id="6" name="任意多边形: 形状 11"/>
          <p:cNvSpPr/>
          <p:nvPr/>
        </p:nvSpPr>
        <p:spPr>
          <a:xfrm flipV="1">
            <a:off x="5354505" y="6140880"/>
            <a:ext cx="873679" cy="387425"/>
          </a:xfrm>
          <a:custGeom>
            <a:avLst/>
            <a:gdLst>
              <a:gd name="connsiteX0" fmla="*/ 0 w 10965543"/>
              <a:gd name="connsiteY0" fmla="*/ 0 h 3542400"/>
              <a:gd name="connsiteX1" fmla="*/ 508000 w 10965543"/>
              <a:gd name="connsiteY1" fmla="*/ 0 h 3542400"/>
              <a:gd name="connsiteX2" fmla="*/ 508000 w 10965543"/>
              <a:gd name="connsiteY2" fmla="*/ 592 h 3542400"/>
              <a:gd name="connsiteX3" fmla="*/ 1764391 w 10965543"/>
              <a:gd name="connsiteY3" fmla="*/ 592 h 3542400"/>
              <a:gd name="connsiteX4" fmla="*/ 1764391 w 10965543"/>
              <a:gd name="connsiteY4" fmla="*/ 4518 h 3542400"/>
              <a:gd name="connsiteX5" fmla="*/ 8215747 w 10965543"/>
              <a:gd name="connsiteY5" fmla="*/ 4518 h 3542400"/>
              <a:gd name="connsiteX6" fmla="*/ 8215747 w 10965543"/>
              <a:gd name="connsiteY6" fmla="*/ 4517 h 3542400"/>
              <a:gd name="connsiteX7" fmla="*/ 10965543 w 10965543"/>
              <a:gd name="connsiteY7" fmla="*/ 3541808 h 3542400"/>
              <a:gd name="connsiteX8" fmla="*/ 8215747 w 10965543"/>
              <a:gd name="connsiteY8" fmla="*/ 3541808 h 3542400"/>
              <a:gd name="connsiteX9" fmla="*/ 1535793 w 10965543"/>
              <a:gd name="connsiteY9" fmla="*/ 3541808 h 3542400"/>
              <a:gd name="connsiteX10" fmla="*/ 1535793 w 10965543"/>
              <a:gd name="connsiteY10" fmla="*/ 3539392 h 3542400"/>
              <a:gd name="connsiteX11" fmla="*/ 508000 w 10965543"/>
              <a:gd name="connsiteY11" fmla="*/ 3539392 h 3542400"/>
              <a:gd name="connsiteX12" fmla="*/ 508000 w 10965543"/>
              <a:gd name="connsiteY12" fmla="*/ 3542400 h 3542400"/>
              <a:gd name="connsiteX13" fmla="*/ 0 w 10965543"/>
              <a:gd name="connsiteY13" fmla="*/ 3542400 h 35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5543" h="3542400">
                <a:moveTo>
                  <a:pt x="0" y="0"/>
                </a:moveTo>
                <a:lnTo>
                  <a:pt x="508000" y="0"/>
                </a:lnTo>
                <a:lnTo>
                  <a:pt x="508000" y="592"/>
                </a:lnTo>
                <a:lnTo>
                  <a:pt x="1764391" y="592"/>
                </a:lnTo>
                <a:lnTo>
                  <a:pt x="1764391" y="4518"/>
                </a:lnTo>
                <a:lnTo>
                  <a:pt x="8215747" y="4518"/>
                </a:lnTo>
                <a:lnTo>
                  <a:pt x="8215747" y="4517"/>
                </a:lnTo>
                <a:lnTo>
                  <a:pt x="10965543" y="3541808"/>
                </a:lnTo>
                <a:lnTo>
                  <a:pt x="8215747" y="3541808"/>
                </a:lnTo>
                <a:lnTo>
                  <a:pt x="1535793" y="3541808"/>
                </a:lnTo>
                <a:lnTo>
                  <a:pt x="1535793" y="3539392"/>
                </a:lnTo>
                <a:lnTo>
                  <a:pt x="508000" y="3539392"/>
                </a:lnTo>
                <a:lnTo>
                  <a:pt x="508000" y="3542400"/>
                </a:lnTo>
                <a:lnTo>
                  <a:pt x="0" y="35424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宋体" panose="02010600030101010101" pitchFamily="2" charset="-122"/>
              <a:cs typeface="+mn-cs"/>
            </a:endParaRPr>
          </a:p>
        </p:txBody>
      </p:sp>
      <p:sp>
        <p:nvSpPr>
          <p:cNvPr id="2051" name="标题 1"/>
          <p:cNvSpPr txBox="1"/>
          <p:nvPr/>
        </p:nvSpPr>
        <p:spPr>
          <a:xfrm>
            <a:off x="-635" y="4311015"/>
            <a:ext cx="9144635" cy="1804035"/>
          </a:xfrm>
          <a:prstGeom prst="rect">
            <a:avLst/>
          </a:prstGeom>
          <a:no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55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Unit 4 Exploring literature</a:t>
            </a:r>
            <a:endParaRPr kumimoji="0" lang="en-US" altLang="zh-CN" sz="55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Welcome to the unit &amp; Reading (I)</a:t>
            </a:r>
            <a:endPar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内容占位符 2"/>
          <p:cNvSpPr txBox="1"/>
          <p:nvPr/>
        </p:nvSpPr>
        <p:spPr>
          <a:xfrm>
            <a:off x="4930180" y="6140787"/>
            <a:ext cx="3453159" cy="482600"/>
          </a:xfrm>
          <a:prstGeom prst="rect">
            <a:avLst/>
          </a:prstGeom>
          <a:noFill/>
          <a:ln w="9525">
            <a:noFill/>
          </a:ln>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mn-cs"/>
              </a:rPr>
              <a:t>易雁翔　</a:t>
            </a:r>
            <a:r>
              <a:rPr kumimoji="0" lang="zh-CN" altLang="en-US" sz="1800"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mn-cs"/>
              </a:rPr>
              <a:t>岳阳市第四中学</a:t>
            </a:r>
            <a:endParaRPr kumimoji="0" lang="zh-CN" altLang="en-US" sz="1800"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22"/>
          <p:cNvSpPr>
            <a:spLocks noChangeArrowheads="1"/>
          </p:cNvSpPr>
          <p:nvPr/>
        </p:nvSpPr>
        <p:spPr bwMode="auto">
          <a:xfrm>
            <a:off x="471908" y="529293"/>
            <a:ext cx="571309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defTabSz="685800"/>
            <a:r>
              <a:rPr lang="en-US" altLang="zh-CN" sz="4400" b="1" dirty="0">
                <a:solidFill>
                  <a:srgbClr val="F79646"/>
                </a:solidFill>
                <a:latin typeface="Times New Roman" panose="02020603050405020304" pitchFamily="18" charset="0"/>
              </a:rPr>
              <a:t>Reading for main ideas</a:t>
            </a:r>
            <a:endParaRPr lang="en-US" altLang="zh-CN" sz="4400" b="1" dirty="0">
              <a:solidFill>
                <a:srgbClr val="F79646"/>
              </a:solidFill>
              <a:latin typeface="Times New Roman" panose="02020603050405020304" pitchFamily="18" charset="0"/>
            </a:endParaRPr>
          </a:p>
        </p:txBody>
      </p:sp>
      <p:sp>
        <p:nvSpPr>
          <p:cNvPr id="100" name="文本框 99"/>
          <p:cNvSpPr txBox="1"/>
          <p:nvPr/>
        </p:nvSpPr>
        <p:spPr>
          <a:xfrm>
            <a:off x="671195" y="2061845"/>
            <a:ext cx="3496945" cy="521970"/>
          </a:xfrm>
          <a:prstGeom prst="rect">
            <a:avLst/>
          </a:prstGeom>
          <a:solidFill>
            <a:schemeClr val="accent2">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a:spAutoFit/>
          </a:bodyPr>
          <a:p>
            <a:pPr algn="ctr"/>
            <a:r>
              <a:rPr lang="en-US" sz="2800">
                <a:latin typeface="Times New Roman" panose="02020603050405020304" pitchFamily="18" charset="0"/>
                <a:ea typeface="宋体" panose="02010600030101010101" pitchFamily="2" charset="-122"/>
                <a:cs typeface="Times New Roman" panose="02020603050405020304" pitchFamily="18" charset="0"/>
              </a:rPr>
              <a:t>Part 1 (Paras. 1</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800">
                <a:latin typeface="Times New Roman" panose="02020603050405020304" pitchFamily="18" charset="0"/>
                <a:ea typeface="宋体" panose="02010600030101010101" pitchFamily="2" charset="-122"/>
                <a:cs typeface="Times New Roman" panose="02020603050405020304" pitchFamily="18" charset="0"/>
              </a:rPr>
              <a:t>2)</a:t>
            </a:r>
            <a:endParaRPr lang="zh-CN" altLang="en-US" sz="2800"/>
          </a:p>
        </p:txBody>
      </p:sp>
      <p:sp>
        <p:nvSpPr>
          <p:cNvPr id="3" name="文本框 2"/>
          <p:cNvSpPr txBox="1"/>
          <p:nvPr/>
        </p:nvSpPr>
        <p:spPr>
          <a:xfrm>
            <a:off x="671195" y="3559175"/>
            <a:ext cx="3496945" cy="521970"/>
          </a:xfrm>
          <a:prstGeom prst="rect">
            <a:avLst/>
          </a:prstGeom>
          <a:solidFill>
            <a:schemeClr val="accent2">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a:spAutoFit/>
          </a:bodyPr>
          <a:p>
            <a:pPr algn="ctr"/>
            <a:r>
              <a:rPr lang="en-US" sz="2800">
                <a:latin typeface="Times New Roman" panose="02020603050405020304" pitchFamily="18" charset="0"/>
                <a:ea typeface="宋体" panose="02010600030101010101" pitchFamily="2" charset="-122"/>
                <a:cs typeface="Times New Roman" panose="02020603050405020304" pitchFamily="18" charset="0"/>
              </a:rPr>
              <a:t>Part 2 (Paras. 3–5)</a:t>
            </a:r>
            <a:endParaRPr lang="zh-CN" altLang="en-US" sz="2800"/>
          </a:p>
        </p:txBody>
      </p:sp>
      <p:sp>
        <p:nvSpPr>
          <p:cNvPr id="4" name="文本框 3"/>
          <p:cNvSpPr txBox="1"/>
          <p:nvPr/>
        </p:nvSpPr>
        <p:spPr>
          <a:xfrm>
            <a:off x="671195" y="4919980"/>
            <a:ext cx="3496945" cy="521970"/>
          </a:xfrm>
          <a:prstGeom prst="rect">
            <a:avLst/>
          </a:prstGeom>
          <a:solidFill>
            <a:schemeClr val="accent2">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a:spAutoFit/>
          </a:bodyPr>
          <a:p>
            <a:pPr algn="ctr"/>
            <a:r>
              <a:rPr lang="en-US" sz="2800">
                <a:latin typeface="Times New Roman" panose="02020603050405020304" pitchFamily="18" charset="0"/>
                <a:ea typeface="宋体" panose="02010600030101010101" pitchFamily="2" charset="-122"/>
                <a:cs typeface="Times New Roman" panose="02020603050405020304" pitchFamily="18" charset="0"/>
              </a:rPr>
              <a:t>Part 4 (Para. 6)</a:t>
            </a:r>
            <a:endParaRPr lang="zh-CN" altLang="en-US" sz="2800"/>
          </a:p>
        </p:txBody>
      </p:sp>
      <p:sp>
        <p:nvSpPr>
          <p:cNvPr id="6" name="文本框 5"/>
          <p:cNvSpPr txBox="1"/>
          <p:nvPr/>
        </p:nvSpPr>
        <p:spPr>
          <a:xfrm>
            <a:off x="4472940" y="1891665"/>
            <a:ext cx="3776980" cy="1198880"/>
          </a:xfrm>
          <a:prstGeom prst="rect">
            <a:avLst/>
          </a:prstGeom>
          <a:noFill/>
        </p:spPr>
        <p:txBody>
          <a:bodyPr wrap="square" rtlCol="0">
            <a:spAutoFit/>
          </a:bodyPr>
          <a:p>
            <a:pPr algn="l"/>
            <a:r>
              <a:rPr lang="zh-CN" altLang="en-US" sz="2400">
                <a:latin typeface="Times New Roman" panose="02020603050405020304" pitchFamily="18" charset="0"/>
                <a:cs typeface="Times New Roman" panose="02020603050405020304" pitchFamily="18" charset="0"/>
              </a:rPr>
              <a:t>Introduction (the story of a child and </a:t>
            </a:r>
            <a:r>
              <a:rPr lang="en-US" altLang="zh-CN" sz="2400">
                <a:latin typeface="Times New Roman" panose="02020603050405020304" pitchFamily="18" charset="0"/>
                <a:cs typeface="Times New Roman" panose="02020603050405020304" pitchFamily="18" charset="0"/>
              </a:rPr>
              <a:t>a </a:t>
            </a:r>
            <a:r>
              <a:rPr lang="zh-CN" altLang="en-US" sz="2400">
                <a:latin typeface="Times New Roman" panose="02020603050405020304" pitchFamily="18" charset="0"/>
                <a:cs typeface="Times New Roman" panose="02020603050405020304" pitchFamily="18" charset="0"/>
              </a:rPr>
              <a:t>man to introduce the topic)</a:t>
            </a:r>
            <a:endParaRPr lang="zh-CN" altLang="en-US" sz="2400">
              <a:latin typeface="Times New Roman" panose="02020603050405020304" pitchFamily="18" charset="0"/>
              <a:cs typeface="Times New Roman" panose="02020603050405020304" pitchFamily="18" charset="0"/>
            </a:endParaRPr>
          </a:p>
        </p:txBody>
      </p:sp>
      <p:sp>
        <p:nvSpPr>
          <p:cNvPr id="8" name="文本框 7"/>
          <p:cNvSpPr txBox="1"/>
          <p:nvPr/>
        </p:nvSpPr>
        <p:spPr>
          <a:xfrm>
            <a:off x="4472940" y="3504565"/>
            <a:ext cx="4194175" cy="829945"/>
          </a:xfrm>
          <a:prstGeom prst="rect">
            <a:avLst/>
          </a:prstGeom>
          <a:noFill/>
        </p:spPr>
        <p:txBody>
          <a:bodyPr wrap="square" rtlCol="0">
            <a:spAutoFit/>
          </a:bodyPr>
          <a:p>
            <a:pPr algn="l"/>
            <a:r>
              <a:rPr lang="zh-CN" altLang="en-US" sz="2400">
                <a:latin typeface="Times New Roman" panose="02020603050405020304" pitchFamily="18" charset="0"/>
                <a:cs typeface="Times New Roman" panose="02020603050405020304" pitchFamily="18" charset="0"/>
              </a:rPr>
              <a:t>Body (three qualities of literature)</a:t>
            </a:r>
            <a:endParaRPr lang="zh-CN" altLang="en-US" sz="2400">
              <a:latin typeface="Times New Roman" panose="02020603050405020304" pitchFamily="18" charset="0"/>
              <a:cs typeface="Times New Roman" panose="02020603050405020304" pitchFamily="18" charset="0"/>
            </a:endParaRPr>
          </a:p>
        </p:txBody>
      </p:sp>
      <p:sp>
        <p:nvSpPr>
          <p:cNvPr id="9" name="文本框 8"/>
          <p:cNvSpPr txBox="1"/>
          <p:nvPr/>
        </p:nvSpPr>
        <p:spPr>
          <a:xfrm>
            <a:off x="4472940" y="4981575"/>
            <a:ext cx="4194175" cy="460375"/>
          </a:xfrm>
          <a:prstGeom prst="rect">
            <a:avLst/>
          </a:prstGeom>
          <a:noFill/>
        </p:spPr>
        <p:txBody>
          <a:bodyPr wrap="square" rtlCol="0">
            <a:spAutoFit/>
          </a:bodyPr>
          <a:p>
            <a:pPr algn="l"/>
            <a:r>
              <a:rPr lang="en-US" altLang="zh-CN" sz="2400">
                <a:latin typeface="Times New Roman" panose="02020603050405020304" pitchFamily="18" charset="0"/>
                <a:cs typeface="Times New Roman" panose="02020603050405020304" pitchFamily="18" charset="0"/>
              </a:rPr>
              <a:t>Summary</a:t>
            </a:r>
            <a:endParaRPr lang="en-US" altLang="zh-CN"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22"/>
          <p:cNvSpPr>
            <a:spLocks noChangeArrowheads="1"/>
          </p:cNvSpPr>
          <p:nvPr/>
        </p:nvSpPr>
        <p:spPr bwMode="auto">
          <a:xfrm>
            <a:off x="471908" y="307043"/>
            <a:ext cx="470408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defTabSz="685800"/>
            <a:r>
              <a:rPr lang="en-US" altLang="zh-CN" sz="4400" b="1" dirty="0">
                <a:solidFill>
                  <a:srgbClr val="F79646"/>
                </a:solidFill>
                <a:latin typeface="Times New Roman" panose="02020603050405020304" pitchFamily="18" charset="0"/>
              </a:rPr>
              <a:t>Reading for details</a:t>
            </a:r>
            <a:endParaRPr lang="en-US" altLang="zh-CN" sz="4400" b="1" dirty="0">
              <a:solidFill>
                <a:srgbClr val="F79646"/>
              </a:solidFill>
              <a:latin typeface="Times New Roman" panose="02020603050405020304" pitchFamily="18" charset="0"/>
            </a:endParaRPr>
          </a:p>
        </p:txBody>
      </p:sp>
      <p:sp>
        <p:nvSpPr>
          <p:cNvPr id="9" name="文本框 8"/>
          <p:cNvSpPr txBox="1"/>
          <p:nvPr/>
        </p:nvSpPr>
        <p:spPr>
          <a:xfrm>
            <a:off x="471805" y="1324610"/>
            <a:ext cx="8390255" cy="521970"/>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Read paras. 1–2 and answer the following questions.</a:t>
            </a:r>
            <a:endParaRPr lang="en-US" altLang="zh-CN" dirty="0">
              <a:latin typeface="Times New Roman" panose="02020603050405020304" pitchFamily="18" charset="0"/>
              <a:cs typeface="Times New Roman" panose="02020603050405020304" pitchFamily="18" charset="0"/>
            </a:endParaRPr>
          </a:p>
        </p:txBody>
      </p:sp>
      <p:sp>
        <p:nvSpPr>
          <p:cNvPr id="100" name="文本框 99"/>
          <p:cNvSpPr txBox="1"/>
          <p:nvPr/>
        </p:nvSpPr>
        <p:spPr>
          <a:xfrm>
            <a:off x="471805" y="2338705"/>
            <a:ext cx="8290560" cy="3969385"/>
          </a:xfrm>
          <a:prstGeom prst="rect">
            <a:avLst/>
          </a:prstGeom>
          <a:noFill/>
          <a:ln w="9525">
            <a:noFill/>
          </a:ln>
        </p:spPr>
        <p:txBody>
          <a:bodyPr wrap="square">
            <a:spAutoFit/>
          </a:bodyPr>
          <a:p>
            <a:pPr marL="514350" indent="-514350">
              <a:buFont typeface="Arial" panose="020B0604020202020204" pitchFamily="34" charset="0"/>
              <a:buAutoNum type="arabicPeriod"/>
            </a:pPr>
            <a:r>
              <a:rPr lang="en-US" sz="2800">
                <a:latin typeface="Times New Roman" panose="02020603050405020304" pitchFamily="18" charset="0"/>
                <a:ea typeface="宋体" panose="02010600030101010101" pitchFamily="2" charset="-122"/>
              </a:rPr>
              <a:t>What did the child hear?</a:t>
            </a:r>
            <a:endParaRPr lang="en-US" sz="2800">
              <a:latin typeface="Times New Roman" panose="02020603050405020304" pitchFamily="18" charset="0"/>
              <a:ea typeface="宋体" panose="02010600030101010101" pitchFamily="2" charset="-122"/>
            </a:endParaRPr>
          </a:p>
          <a:p>
            <a:pPr marL="514350" indent="-514350">
              <a:buFont typeface="Arial" panose="020B0604020202020204" pitchFamily="34" charset="0"/>
              <a:buAutoNum type="arabicPeriod"/>
            </a:pPr>
            <a:r>
              <a:rPr lang="en-US" sz="2800">
                <a:latin typeface="Times New Roman" panose="02020603050405020304" pitchFamily="18" charset="0"/>
                <a:ea typeface="宋体" panose="02010600030101010101" pitchFamily="2" charset="-122"/>
              </a:rPr>
              <a:t>How did the man explain what the child heard?</a:t>
            </a:r>
            <a:endParaRPr lang="en-US" sz="2800">
              <a:latin typeface="Times New Roman" panose="02020603050405020304" pitchFamily="18" charset="0"/>
              <a:ea typeface="宋体" panose="02010600030101010101" pitchFamily="2" charset="-122"/>
            </a:endParaRPr>
          </a:p>
          <a:p>
            <a:pPr marL="514350" indent="-514350">
              <a:buFont typeface="Arial" panose="020B0604020202020204" pitchFamily="34" charset="0"/>
              <a:buAutoNum type="arabicPeriod"/>
            </a:pPr>
            <a:r>
              <a:rPr lang="en-US" sz="2800">
                <a:latin typeface="Times New Roman" panose="02020603050405020304" pitchFamily="18" charset="0"/>
                <a:sym typeface="+mn-ea"/>
              </a:rPr>
              <a:t>What do we need to do in order to enter and enjoy the new world of literature?</a:t>
            </a:r>
            <a:endParaRPr lang="zh-CN" altLang="en-US" sz="2800"/>
          </a:p>
          <a:p>
            <a:pPr marL="514350" indent="-514350">
              <a:buFont typeface="Arial" panose="020B0604020202020204" pitchFamily="34" charset="0"/>
              <a:buAutoNum type="arabicPeriod"/>
            </a:pPr>
            <a:r>
              <a:rPr lang="en-US" sz="2800">
                <a:latin typeface="Times New Roman" panose="02020603050405020304" pitchFamily="18" charset="0"/>
                <a:ea typeface="宋体" panose="02010600030101010101" pitchFamily="2" charset="-122"/>
              </a:rPr>
              <a:t>What does the child stand for?   </a:t>
            </a:r>
            <a:endParaRPr lang="en-US" sz="2800">
              <a:latin typeface="Times New Roman" panose="02020603050405020304" pitchFamily="18" charset="0"/>
              <a:ea typeface="宋体" panose="02010600030101010101" pitchFamily="2" charset="-122"/>
            </a:endParaRPr>
          </a:p>
          <a:p>
            <a:pPr marL="514350" indent="-514350">
              <a:buFont typeface="Arial" panose="020B0604020202020204" pitchFamily="34" charset="0"/>
              <a:buAutoNum type="arabicPeriod"/>
            </a:pPr>
            <a:r>
              <a:rPr lang="en-US" sz="2800">
                <a:latin typeface="Times New Roman" panose="02020603050405020304" pitchFamily="18" charset="0"/>
                <a:ea typeface="宋体" panose="02010600030101010101" pitchFamily="2" charset="-122"/>
              </a:rPr>
              <a:t>What does the man stand for?</a:t>
            </a:r>
            <a:endParaRPr lang="en-US" sz="2800">
              <a:latin typeface="Times New Roman" panose="02020603050405020304" pitchFamily="18" charset="0"/>
              <a:ea typeface="宋体" panose="02010600030101010101" pitchFamily="2" charset="-122"/>
            </a:endParaRPr>
          </a:p>
          <a:p>
            <a:pPr marL="514350" indent="-514350">
              <a:buFont typeface="Arial" panose="020B0604020202020204" pitchFamily="34" charset="0"/>
              <a:buAutoNum type="arabicPeriod"/>
            </a:pPr>
            <a:r>
              <a:rPr lang="en-US" sz="2800">
                <a:latin typeface="Times New Roman" panose="02020603050405020304" pitchFamily="18" charset="0"/>
                <a:ea typeface="宋体" panose="02010600030101010101" pitchFamily="2" charset="-122"/>
              </a:rPr>
              <a:t>How is the story of the child and the man related to the topic of literature?</a:t>
            </a:r>
            <a:endParaRPr lang="en-US" sz="2800">
              <a:latin typeface="Times New Roman" panose="02020603050405020304" pitchFamily="18" charset="0"/>
              <a:ea typeface="宋体" panose="02010600030101010101" pitchFamily="2" charset="-122"/>
            </a:endParaRPr>
          </a:p>
          <a:p>
            <a:pPr marL="514350" indent="-514350">
              <a:buFont typeface="Arial" panose="020B0604020202020204" pitchFamily="34" charset="0"/>
              <a:buAutoNum type="arabicPeriod"/>
            </a:pPr>
            <a:endParaRPr lang="zh-CN" altLang="en-US" sz="2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53720" y="1893570"/>
            <a:ext cx="8157210" cy="1814830"/>
          </a:xfrm>
          <a:prstGeom prst="rect">
            <a:avLst/>
          </a:prstGeom>
          <a:noFill/>
          <a:ln w="28575" cmpd="dbl">
            <a:solidFill>
              <a:schemeClr val="accent2"/>
            </a:solidFill>
            <a:prstDash val="sysDot"/>
          </a:ln>
        </p:spPr>
        <p:txBody>
          <a:bodyPr wrap="square">
            <a:spAutoFit/>
          </a:bodyPr>
          <a:p>
            <a:pPr>
              <a:buFont typeface="Arial" panose="020B0604020202020204" pitchFamily="34" charset="0"/>
            </a:pPr>
            <a:r>
              <a:rPr lang="en-US" sz="2800">
                <a:solidFill>
                  <a:schemeClr val="accent2"/>
                </a:solidFill>
                <a:latin typeface="Times New Roman" panose="02020603050405020304" pitchFamily="18" charset="0"/>
                <a:ea typeface="宋体" panose="02010600030101010101" pitchFamily="2" charset="-122"/>
              </a:rPr>
              <a:t>2. </a:t>
            </a:r>
            <a:r>
              <a:rPr lang="en-US" sz="2800">
                <a:solidFill>
                  <a:schemeClr val="accent2"/>
                </a:solidFill>
                <a:latin typeface="Times New Roman" panose="02020603050405020304" pitchFamily="18" charset="0"/>
                <a:sym typeface="+mn-ea"/>
              </a:rPr>
              <a:t>How did the man explain what the child heard?</a:t>
            </a:r>
            <a:endParaRPr lang="en-US" sz="2800">
              <a:solidFill>
                <a:schemeClr val="accent2"/>
              </a:solidFill>
              <a:latin typeface="Times New Roman" panose="02020603050405020304" pitchFamily="18" charset="0"/>
              <a:sym typeface="+mn-ea"/>
            </a:endParaRPr>
          </a:p>
          <a:p>
            <a:pPr>
              <a:buFont typeface="Arial" panose="020B0604020202020204" pitchFamily="34" charset="0"/>
            </a:pPr>
            <a:r>
              <a:rPr lang="en-US" sz="2800">
                <a:latin typeface="Times New Roman" panose="02020603050405020304" pitchFamily="18" charset="0"/>
                <a:cs typeface="Times New Roman" panose="02020603050405020304" pitchFamily="18" charset="0"/>
              </a:rPr>
              <a:t>The man explained that the child heard nothing strange, and that the shell caught a range of sounds too faint for human ears.</a:t>
            </a:r>
            <a:endParaRPr lang="en-US" sz="2800">
              <a:latin typeface="Times New Roman" panose="02020603050405020304" pitchFamily="18" charset="0"/>
              <a:cs typeface="Times New Roman" panose="02020603050405020304" pitchFamily="18" charset="0"/>
            </a:endParaRPr>
          </a:p>
        </p:txBody>
      </p:sp>
      <p:sp>
        <p:nvSpPr>
          <p:cNvPr id="2" name="文本框 1"/>
          <p:cNvSpPr txBox="1"/>
          <p:nvPr/>
        </p:nvSpPr>
        <p:spPr>
          <a:xfrm>
            <a:off x="554355" y="721995"/>
            <a:ext cx="8156575" cy="953135"/>
          </a:xfrm>
          <a:prstGeom prst="rect">
            <a:avLst/>
          </a:prstGeom>
          <a:noFill/>
          <a:ln w="28575" cmpd="dbl">
            <a:solidFill>
              <a:srgbClr val="FF9E75"/>
            </a:solidFill>
            <a:prstDash val="sysDot"/>
          </a:ln>
        </p:spPr>
        <p:txBody>
          <a:bodyPr wrap="square">
            <a:spAutoFit/>
          </a:bodyPr>
          <a:p>
            <a:pPr>
              <a:buFont typeface="Arial" panose="020B0604020202020204" pitchFamily="34" charset="0"/>
            </a:pPr>
            <a:r>
              <a:rPr lang="en-US" sz="2800">
                <a:solidFill>
                  <a:schemeClr val="accent2"/>
                </a:solidFill>
                <a:latin typeface="Times New Roman" panose="02020603050405020304" pitchFamily="18" charset="0"/>
                <a:ea typeface="宋体" panose="02010600030101010101" pitchFamily="2" charset="-122"/>
              </a:rPr>
              <a:t>1. What did the child hear?</a:t>
            </a:r>
            <a:endParaRPr lang="en-US" sz="2800">
              <a:solidFill>
                <a:schemeClr val="accent2"/>
              </a:solidFill>
              <a:latin typeface="Times New Roman" panose="02020603050405020304" pitchFamily="18" charset="0"/>
              <a:ea typeface="宋体" panose="02010600030101010101" pitchFamily="2" charset="-122"/>
            </a:endParaRPr>
          </a:p>
          <a:p>
            <a:pPr>
              <a:buFont typeface="Arial" panose="020B0604020202020204" pitchFamily="34" charset="0"/>
            </a:pPr>
            <a:r>
              <a:rPr lang="en-US" sz="2800">
                <a:latin typeface="Times New Roman" panose="02020603050405020304" pitchFamily="18" charset="0"/>
              </a:rPr>
              <a:t>He heard strange, low, musical sounds.</a:t>
            </a:r>
            <a:r>
              <a:rPr lang="en-US" altLang="zh-CN" sz="2800"/>
              <a:t> </a:t>
            </a:r>
            <a:endParaRPr lang="en-US" altLang="zh-CN" sz="2800"/>
          </a:p>
        </p:txBody>
      </p:sp>
      <p:sp>
        <p:nvSpPr>
          <p:cNvPr id="5" name="文本框 4"/>
          <p:cNvSpPr txBox="1"/>
          <p:nvPr/>
        </p:nvSpPr>
        <p:spPr>
          <a:xfrm>
            <a:off x="553720" y="3942080"/>
            <a:ext cx="8157210" cy="1814830"/>
          </a:xfrm>
          <a:prstGeom prst="rect">
            <a:avLst/>
          </a:prstGeom>
          <a:noFill/>
          <a:ln w="28575" cmpd="dbl">
            <a:solidFill>
              <a:srgbClr val="F79646"/>
            </a:solidFill>
            <a:prstDash val="sysDot"/>
          </a:ln>
        </p:spPr>
        <p:txBody>
          <a:bodyPr wrap="square">
            <a:spAutoFit/>
          </a:bodyPr>
          <a:p>
            <a:pPr>
              <a:buFont typeface="Arial" panose="020B0604020202020204" pitchFamily="34" charset="0"/>
            </a:pPr>
            <a:r>
              <a:rPr lang="en-US" sz="2800">
                <a:solidFill>
                  <a:schemeClr val="accent2"/>
                </a:solidFill>
                <a:latin typeface="Times New Roman" panose="02020603050405020304" pitchFamily="18" charset="0"/>
                <a:ea typeface="宋体" panose="02010600030101010101" pitchFamily="2" charset="-122"/>
              </a:rPr>
              <a:t>3. </a:t>
            </a:r>
            <a:r>
              <a:rPr lang="en-US" sz="2800">
                <a:solidFill>
                  <a:schemeClr val="accent2"/>
                </a:solidFill>
                <a:latin typeface="Times New Roman" panose="02020603050405020304" pitchFamily="18" charset="0"/>
                <a:sym typeface="+mn-ea"/>
              </a:rPr>
              <a:t>What do we need to do in order to enter and enjoy the new world of literature?</a:t>
            </a:r>
            <a:endParaRPr lang="en-US" sz="2800">
              <a:solidFill>
                <a:schemeClr val="accent2"/>
              </a:solidFill>
              <a:latin typeface="Times New Roman" panose="02020603050405020304" pitchFamily="18" charset="0"/>
              <a:sym typeface="+mn-ea"/>
            </a:endParaRPr>
          </a:p>
          <a:p>
            <a:pPr>
              <a:buFont typeface="Arial" panose="020B0604020202020204" pitchFamily="34" charset="0"/>
            </a:pPr>
            <a:r>
              <a:rPr lang="en-US" sz="2800">
                <a:latin typeface="Times New Roman" panose="02020603050405020304" pitchFamily="18" charset="0"/>
                <a:cs typeface="Times New Roman" panose="02020603050405020304" pitchFamily="18" charset="0"/>
              </a:rPr>
              <a:t>We need to love literature and make an effort to explain it.</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dissolve">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0" grpId="0" bldLvl="0" animBg="1"/>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59435" y="517525"/>
            <a:ext cx="8290560" cy="1383665"/>
          </a:xfrm>
          <a:prstGeom prst="rect">
            <a:avLst/>
          </a:prstGeom>
          <a:noFill/>
          <a:ln w="28575" cmpd="dbl">
            <a:solidFill>
              <a:srgbClr val="F79646"/>
            </a:solidFill>
            <a:prstDash val="sysDot"/>
          </a:ln>
        </p:spPr>
        <p:txBody>
          <a:bodyPr wrap="square">
            <a:spAutoFit/>
          </a:bodyPr>
          <a:p>
            <a:pPr>
              <a:buFont typeface="Arial" panose="020B0604020202020204" pitchFamily="34" charset="0"/>
            </a:pPr>
            <a:r>
              <a:rPr lang="en-US" sz="2800">
                <a:solidFill>
                  <a:schemeClr val="accent2"/>
                </a:solidFill>
                <a:latin typeface="Times New Roman" panose="02020603050405020304" pitchFamily="18" charset="0"/>
                <a:ea typeface="宋体" panose="02010600030101010101" pitchFamily="2" charset="-122"/>
              </a:rPr>
              <a:t>4. </a:t>
            </a:r>
            <a:r>
              <a:rPr lang="en-US" sz="2800">
                <a:solidFill>
                  <a:schemeClr val="accent2"/>
                </a:solidFill>
                <a:latin typeface="Times New Roman" panose="02020603050405020304" pitchFamily="18" charset="0"/>
                <a:sym typeface="+mn-ea"/>
              </a:rPr>
              <a:t>What does the man stand for? </a:t>
            </a:r>
            <a:endParaRPr lang="en-US" sz="2800">
              <a:solidFill>
                <a:schemeClr val="accent2"/>
              </a:solidFill>
              <a:latin typeface="Times New Roman" panose="02020603050405020304" pitchFamily="18" charset="0"/>
              <a:sym typeface="+mn-ea"/>
            </a:endParaRPr>
          </a:p>
          <a:p>
            <a:pPr>
              <a:buFont typeface="Arial" panose="020B0604020202020204" pitchFamily="34" charset="0"/>
            </a:pPr>
            <a:r>
              <a:rPr lang="en-US" sz="2800">
                <a:latin typeface="Times New Roman" panose="02020603050405020304" pitchFamily="18" charset="0"/>
                <a:cs typeface="Times New Roman" panose="02020603050405020304" pitchFamily="18" charset="0"/>
              </a:rPr>
              <a:t>The man stands for people who make an effort to explain and understand literature. </a:t>
            </a:r>
            <a:endParaRPr lang="en-US" sz="2800">
              <a:latin typeface="Times New Roman" panose="02020603050405020304" pitchFamily="18" charset="0"/>
              <a:cs typeface="Times New Roman" panose="02020603050405020304" pitchFamily="18" charset="0"/>
            </a:endParaRPr>
          </a:p>
        </p:txBody>
      </p:sp>
      <p:sp>
        <p:nvSpPr>
          <p:cNvPr id="5" name="文本框 4"/>
          <p:cNvSpPr txBox="1"/>
          <p:nvPr/>
        </p:nvSpPr>
        <p:spPr>
          <a:xfrm>
            <a:off x="559435" y="2261235"/>
            <a:ext cx="8290560" cy="1383665"/>
          </a:xfrm>
          <a:prstGeom prst="rect">
            <a:avLst/>
          </a:prstGeom>
          <a:noFill/>
          <a:ln w="28575" cmpd="dbl">
            <a:solidFill>
              <a:srgbClr val="F79646"/>
            </a:solidFill>
            <a:prstDash val="sysDot"/>
          </a:ln>
        </p:spPr>
        <p:txBody>
          <a:bodyPr wrap="square">
            <a:spAutoFit/>
          </a:bodyPr>
          <a:p>
            <a:pPr>
              <a:buFont typeface="Arial" panose="020B0604020202020204" pitchFamily="34" charset="0"/>
            </a:pPr>
            <a:r>
              <a:rPr lang="en-US" sz="2800">
                <a:solidFill>
                  <a:schemeClr val="accent2"/>
                </a:solidFill>
                <a:latin typeface="Times New Roman" panose="02020603050405020304" pitchFamily="18" charset="0"/>
                <a:ea typeface="宋体" panose="02010600030101010101" pitchFamily="2" charset="-122"/>
              </a:rPr>
              <a:t>5. </a:t>
            </a:r>
            <a:r>
              <a:rPr lang="en-US" sz="2800">
                <a:solidFill>
                  <a:schemeClr val="accent2"/>
                </a:solidFill>
                <a:latin typeface="Times New Roman" panose="02020603050405020304" pitchFamily="18" charset="0"/>
                <a:sym typeface="+mn-ea"/>
              </a:rPr>
              <a:t>What does the child stand for? </a:t>
            </a:r>
            <a:endParaRPr lang="en-US" sz="2800">
              <a:solidFill>
                <a:schemeClr val="accent2"/>
              </a:solidFill>
              <a:latin typeface="Times New Roman" panose="02020603050405020304" pitchFamily="18" charset="0"/>
              <a:sym typeface="+mn-ea"/>
            </a:endParaRPr>
          </a:p>
          <a:p>
            <a:pPr>
              <a:buFont typeface="Arial" panose="020B0604020202020204" pitchFamily="34" charset="0"/>
            </a:pPr>
            <a:r>
              <a:rPr lang="en-US" sz="2800">
                <a:latin typeface="Times New Roman" panose="02020603050405020304" pitchFamily="18" charset="0"/>
                <a:cs typeface="Times New Roman" panose="02020603050405020304" pitchFamily="18" charset="0"/>
              </a:rPr>
              <a:t>The child stands for people who love and enjoy literature.</a:t>
            </a:r>
            <a:endParaRPr lang="en-US" sz="2800">
              <a:latin typeface="Times New Roman" panose="02020603050405020304" pitchFamily="18" charset="0"/>
              <a:cs typeface="Times New Roman" panose="02020603050405020304" pitchFamily="18" charset="0"/>
            </a:endParaRPr>
          </a:p>
        </p:txBody>
      </p:sp>
      <p:pic>
        <p:nvPicPr>
          <p:cNvPr id="6" name="图片 5" descr="VCG21400440359"/>
          <p:cNvPicPr>
            <a:picLocks noChangeAspect="1"/>
          </p:cNvPicPr>
          <p:nvPr/>
        </p:nvPicPr>
        <p:blipFill>
          <a:blip r:embed="rId1"/>
          <a:stretch>
            <a:fillRect/>
          </a:stretch>
        </p:blipFill>
        <p:spPr>
          <a:xfrm>
            <a:off x="5043170" y="3919220"/>
            <a:ext cx="3806825" cy="2082165"/>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57860" y="1142365"/>
            <a:ext cx="7988935" cy="4829810"/>
          </a:xfrm>
          <a:prstGeom prst="rect">
            <a:avLst/>
          </a:prstGeom>
          <a:noFill/>
          <a:ln w="28575" cmpd="dbl">
            <a:solidFill>
              <a:srgbClr val="F79646"/>
            </a:solidFill>
            <a:prstDash val="sysDot"/>
          </a:ln>
        </p:spPr>
        <p:txBody>
          <a:bodyPr wrap="square">
            <a:spAutoFit/>
          </a:bodyPr>
          <a:p>
            <a:pPr>
              <a:lnSpc>
                <a:spcPct val="110000"/>
              </a:lnSpc>
              <a:buFont typeface="Arial" panose="020B0604020202020204" pitchFamily="34" charset="0"/>
            </a:pPr>
            <a:r>
              <a:rPr lang="en-US" sz="2800">
                <a:solidFill>
                  <a:schemeClr val="accent2"/>
                </a:solidFill>
                <a:latin typeface="Times New Roman" panose="02020603050405020304" pitchFamily="18" charset="0"/>
                <a:ea typeface="宋体" panose="02010600030101010101" pitchFamily="2" charset="-122"/>
              </a:rPr>
              <a:t>6. </a:t>
            </a:r>
            <a:r>
              <a:rPr lang="en-US" sz="2800">
                <a:solidFill>
                  <a:schemeClr val="accent2"/>
                </a:solidFill>
                <a:latin typeface="Times New Roman" panose="02020603050405020304" pitchFamily="18" charset="0"/>
                <a:sym typeface="+mn-ea"/>
              </a:rPr>
              <a:t>How is the story of the child and the man related to the topic of literature?</a:t>
            </a:r>
            <a:endParaRPr lang="en-US" sz="2800">
              <a:solidFill>
                <a:schemeClr val="accent2"/>
              </a:solidFill>
              <a:latin typeface="Times New Roman" panose="02020603050405020304" pitchFamily="18" charset="0"/>
              <a:sym typeface="+mn-ea"/>
            </a:endParaRPr>
          </a:p>
          <a:p>
            <a:pPr>
              <a:lnSpc>
                <a:spcPct val="110000"/>
              </a:lnSpc>
              <a:buFont typeface="Arial" panose="020B0604020202020204" pitchFamily="34" charset="0"/>
            </a:pPr>
            <a:r>
              <a:rPr lang="en-US" sz="2800">
                <a:latin typeface="Times New Roman" panose="02020603050405020304" pitchFamily="18" charset="0"/>
                <a:cs typeface="Times New Roman" panose="02020603050405020304" pitchFamily="18" charset="0"/>
              </a:rPr>
              <a:t>The story of the man and the child is similar to the study of literature. The child is amazed at the sounds he hears through a shell, just as a literature-lover discovers a new world through the study of literature. The shell catches a range of sounds that human ears would have missed, just as great writers bring unnoticed truth and beauty in the world to the reader’s attention.</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471805" y="346075"/>
            <a:ext cx="7287260" cy="521970"/>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Read paras. 3–</a:t>
            </a:r>
            <a:r>
              <a:rPr lang="en-US" altLang="zh-CN" dirty="0">
                <a:latin typeface="Times New Roman" panose="02020603050405020304" pitchFamily="18" charset="0"/>
                <a:cs typeface="Times New Roman" panose="02020603050405020304" pitchFamily="18" charset="0"/>
              </a:rPr>
              <a:t>5 and finish the chart.</a:t>
            </a:r>
            <a:endParaRPr lang="en-US" altLang="zh-CN" dirty="0">
              <a:latin typeface="Times New Roman" panose="02020603050405020304" pitchFamily="18" charset="0"/>
              <a:cs typeface="Times New Roman" panose="02020603050405020304" pitchFamily="18" charset="0"/>
            </a:endParaRPr>
          </a:p>
        </p:txBody>
      </p:sp>
      <p:pic>
        <p:nvPicPr>
          <p:cNvPr id="2" name="图片 1" descr="UYL6EZ~R[%F{S1DCI_76N(H"/>
          <p:cNvPicPr>
            <a:picLocks noChangeAspect="1"/>
          </p:cNvPicPr>
          <p:nvPr/>
        </p:nvPicPr>
        <p:blipFill>
          <a:blip r:embed="rId1"/>
          <a:stretch>
            <a:fillRect/>
          </a:stretch>
        </p:blipFill>
        <p:spPr>
          <a:xfrm>
            <a:off x="340360" y="1003300"/>
            <a:ext cx="8588375" cy="5286375"/>
          </a:xfrm>
          <a:prstGeom prst="rect">
            <a:avLst/>
          </a:prstGeom>
        </p:spPr>
      </p:pic>
      <p:sp>
        <p:nvSpPr>
          <p:cNvPr id="3" name="文本框 2"/>
          <p:cNvSpPr txBox="1"/>
          <p:nvPr/>
        </p:nvSpPr>
        <p:spPr>
          <a:xfrm>
            <a:off x="927100" y="3106420"/>
            <a:ext cx="2540000" cy="645160"/>
          </a:xfrm>
          <a:prstGeom prst="rect">
            <a:avLst/>
          </a:prstGeom>
          <a:noFill/>
        </p:spPr>
        <p:txBody>
          <a:bodyPr wrap="square" rtlCol="0" anchor="t">
            <a:spAutoFit/>
          </a:bodyPr>
          <a:p>
            <a:r>
              <a:rPr lang="zh-CN" altLang="en-US" b="1">
                <a:solidFill>
                  <a:schemeClr val="accent2"/>
                </a:solidFill>
                <a:latin typeface="Times New Roman" panose="02020603050405020304" pitchFamily="18" charset="0"/>
                <a:cs typeface="Times New Roman" panose="02020603050405020304" pitchFamily="18" charset="0"/>
              </a:rPr>
              <a:t>Its description of </a:t>
            </a:r>
            <a:endParaRPr lang="zh-CN" altLang="en-US" b="1">
              <a:solidFill>
                <a:schemeClr val="accent2"/>
              </a:solidFill>
              <a:latin typeface="Times New Roman" panose="02020603050405020304" pitchFamily="18" charset="0"/>
              <a:cs typeface="Times New Roman" panose="02020603050405020304" pitchFamily="18" charset="0"/>
            </a:endParaRPr>
          </a:p>
          <a:p>
            <a:r>
              <a:rPr lang="zh-CN" altLang="en-US" b="1">
                <a:solidFill>
                  <a:schemeClr val="accent2"/>
                </a:solidFill>
                <a:latin typeface="Times New Roman" panose="02020603050405020304" pitchFamily="18" charset="0"/>
                <a:cs typeface="Times New Roman" panose="02020603050405020304" pitchFamily="18" charset="0"/>
              </a:rPr>
              <a:t>truth and beauty</a:t>
            </a:r>
            <a:endParaRPr lang="zh-CN" altLang="en-US" b="1">
              <a:solidFill>
                <a:schemeClr val="accent2"/>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3533140" y="3177540"/>
            <a:ext cx="2788285" cy="645160"/>
          </a:xfrm>
          <a:prstGeom prst="rect">
            <a:avLst/>
          </a:prstGeom>
          <a:noFill/>
        </p:spPr>
        <p:txBody>
          <a:bodyPr wrap="square" rtlCol="0" anchor="t">
            <a:spAutoFit/>
          </a:bodyPr>
          <a:p>
            <a:r>
              <a:rPr lang="zh-CN" altLang="en-US" b="1">
                <a:solidFill>
                  <a:schemeClr val="accent2"/>
                </a:solidFill>
                <a:latin typeface="Times New Roman" panose="02020603050405020304" pitchFamily="18" charset="0"/>
                <a:cs typeface="Times New Roman" panose="02020603050405020304" pitchFamily="18" charset="0"/>
              </a:rPr>
              <a:t>Its appeal to our </a:t>
            </a:r>
            <a:endParaRPr lang="zh-CN" altLang="en-US" b="1">
              <a:solidFill>
                <a:schemeClr val="accent2"/>
              </a:solidFill>
              <a:latin typeface="Times New Roman" panose="02020603050405020304" pitchFamily="18" charset="0"/>
              <a:cs typeface="Times New Roman" panose="02020603050405020304" pitchFamily="18" charset="0"/>
            </a:endParaRPr>
          </a:p>
          <a:p>
            <a:r>
              <a:rPr lang="zh-CN" altLang="en-US" b="1">
                <a:solidFill>
                  <a:schemeClr val="accent2"/>
                </a:solidFill>
                <a:latin typeface="Times New Roman" panose="02020603050405020304" pitchFamily="18" charset="0"/>
                <a:cs typeface="Times New Roman" panose="02020603050405020304" pitchFamily="18" charset="0"/>
              </a:rPr>
              <a:t>feelings and imagination</a:t>
            </a:r>
            <a:endParaRPr lang="zh-CN" altLang="en-US" b="1">
              <a:solidFill>
                <a:schemeClr val="accent2"/>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4067810" y="4932045"/>
            <a:ext cx="2788285" cy="368300"/>
          </a:xfrm>
          <a:prstGeom prst="rect">
            <a:avLst/>
          </a:prstGeom>
          <a:noFill/>
        </p:spPr>
        <p:txBody>
          <a:bodyPr wrap="square" rtlCol="0" anchor="t">
            <a:spAutoFit/>
          </a:bodyPr>
          <a:p>
            <a:r>
              <a:rPr lang="zh-CN" altLang="en-US" b="1">
                <a:solidFill>
                  <a:schemeClr val="accent2"/>
                </a:solidFill>
                <a:latin typeface="Times New Roman" panose="02020603050405020304" pitchFamily="18" charset="0"/>
                <a:cs typeface="Times New Roman" panose="02020603050405020304" pitchFamily="18" charset="0"/>
              </a:rPr>
              <a:t>Universal interest</a:t>
            </a:r>
            <a:endParaRPr lang="zh-CN" altLang="en-US" b="1">
              <a:solidFill>
                <a:schemeClr val="accent2"/>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6765290" y="4932045"/>
            <a:ext cx="2788285" cy="368300"/>
          </a:xfrm>
          <a:prstGeom prst="rect">
            <a:avLst/>
          </a:prstGeom>
          <a:noFill/>
        </p:spPr>
        <p:txBody>
          <a:bodyPr wrap="square" rtlCol="0" anchor="t">
            <a:spAutoFit/>
          </a:bodyPr>
          <a:p>
            <a:r>
              <a:rPr lang="zh-CN" altLang="en-US" b="1">
                <a:solidFill>
                  <a:schemeClr val="accent2"/>
                </a:solidFill>
                <a:latin typeface="Times New Roman" panose="02020603050405020304" pitchFamily="18" charset="0"/>
                <a:cs typeface="Times New Roman" panose="02020603050405020304" pitchFamily="18" charset="0"/>
              </a:rPr>
              <a:t>Personal style</a:t>
            </a:r>
            <a:endParaRPr lang="zh-CN" altLang="en-US" b="1">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382905" y="594995"/>
            <a:ext cx="7287260" cy="521970"/>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The structure of para. 3</a:t>
            </a:r>
            <a:endParaRPr lang="en-US" altLang="zh-CN"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302895" y="1250950"/>
            <a:ext cx="5997575" cy="4965065"/>
          </a:xfrm>
          <a:prstGeom prst="rect">
            <a:avLst/>
          </a:prstGeom>
          <a:noFill/>
        </p:spPr>
        <p:txBody>
          <a:bodyPr wrap="square" rtlCol="0" anchor="t">
            <a:spAutoFit/>
          </a:bodyPr>
          <a:p>
            <a:pPr>
              <a:lnSpc>
                <a:spcPct val="120000"/>
              </a:lnSpc>
            </a:pPr>
            <a:r>
              <a:rPr lang="zh-CN" altLang="en-US" sz="2400" b="1">
                <a:solidFill>
                  <a:schemeClr val="accent2"/>
                </a:solidFill>
                <a:latin typeface="Times New Roman" panose="02020603050405020304" pitchFamily="18" charset="0"/>
                <a:cs typeface="Times New Roman" panose="02020603050405020304" pitchFamily="18" charset="0"/>
              </a:rPr>
              <a:t>The first quality of literature is its description of truth and beauty. </a:t>
            </a:r>
            <a:r>
              <a:rPr lang="zh-CN" altLang="en-US" sz="2400">
                <a:solidFill>
                  <a:srgbClr val="C00000"/>
                </a:solidFill>
                <a:latin typeface="Times New Roman" panose="02020603050405020304" pitchFamily="18" charset="0"/>
                <a:cs typeface="Times New Roman" panose="02020603050405020304" pitchFamily="18" charset="0"/>
              </a:rPr>
              <a:t>Some truth and beauty remain unnoticed until a sensitive human soul brings them to our attention, just as the shell reflects the unnoticed sounds.</a:t>
            </a:r>
            <a:r>
              <a:rPr lang="zh-CN" altLang="en-US" sz="2400">
                <a:latin typeface="Times New Roman" panose="02020603050405020304" pitchFamily="18" charset="0"/>
                <a:cs typeface="Times New Roman" panose="02020603050405020304" pitchFamily="18" charset="0"/>
              </a:rPr>
              <a:t> </a:t>
            </a:r>
            <a:r>
              <a:rPr lang="zh-CN" altLang="en-US" sz="2400">
                <a:solidFill>
                  <a:schemeClr val="accent5">
                    <a:lumMod val="75000"/>
                  </a:schemeClr>
                </a:solidFill>
                <a:latin typeface="Times New Roman" panose="02020603050405020304" pitchFamily="18" charset="0"/>
                <a:cs typeface="Times New Roman" panose="02020603050405020304" pitchFamily="18" charset="0"/>
              </a:rPr>
              <a:t>A hundred men may pass a field and see only dead grass; but a poet stops, looks deeper, sees truth and beauty, and writes, </a:t>
            </a:r>
            <a:r>
              <a:rPr lang="en-US" altLang="zh-CN" sz="2400">
                <a:solidFill>
                  <a:schemeClr val="accent5">
                    <a:lumMod val="75000"/>
                  </a:schemeClr>
                </a:solidFill>
                <a:latin typeface="Times New Roman" panose="02020603050405020304" pitchFamily="18" charset="0"/>
                <a:cs typeface="Times New Roman" panose="02020603050405020304" pitchFamily="18" charset="0"/>
              </a:rPr>
              <a:t>“</a:t>
            </a:r>
            <a:r>
              <a:rPr lang="zh-CN" altLang="en-US" sz="2400">
                <a:solidFill>
                  <a:schemeClr val="accent5">
                    <a:lumMod val="75000"/>
                  </a:schemeClr>
                </a:solidFill>
                <a:latin typeface="Times New Roman" panose="02020603050405020304" pitchFamily="18" charset="0"/>
                <a:cs typeface="Times New Roman" panose="02020603050405020304" pitchFamily="18" charset="0"/>
              </a:rPr>
              <a:t>Yesterday</a:t>
            </a:r>
            <a:r>
              <a:rPr lang="en-US" altLang="zh-CN" sz="2400">
                <a:solidFill>
                  <a:schemeClr val="accent5">
                    <a:lumMod val="75000"/>
                  </a:schemeClr>
                </a:solidFill>
                <a:latin typeface="Times New Roman" panose="02020603050405020304" pitchFamily="18" charset="0"/>
                <a:cs typeface="Times New Roman" panose="02020603050405020304" pitchFamily="18" charset="0"/>
              </a:rPr>
              <a:t>’</a:t>
            </a:r>
            <a:r>
              <a:rPr lang="zh-CN" altLang="en-US" sz="2400">
                <a:solidFill>
                  <a:schemeClr val="accent5">
                    <a:lumMod val="75000"/>
                  </a:schemeClr>
                </a:solidFill>
                <a:latin typeface="Times New Roman" panose="02020603050405020304" pitchFamily="18" charset="0"/>
                <a:cs typeface="Times New Roman" panose="02020603050405020304" pitchFamily="18" charset="0"/>
              </a:rPr>
              <a:t>s flowers am I.</a:t>
            </a:r>
            <a:r>
              <a:rPr lang="en-US" altLang="zh-CN" sz="2400">
                <a:solidFill>
                  <a:schemeClr val="accent5">
                    <a:lumMod val="75000"/>
                  </a:schemeClr>
                </a:solidFill>
                <a:latin typeface="Times New Roman" panose="02020603050405020304" pitchFamily="18" charset="0"/>
                <a:cs typeface="Times New Roman" panose="02020603050405020304" pitchFamily="18" charset="0"/>
              </a:rPr>
              <a:t>”</a:t>
            </a:r>
            <a:r>
              <a:rPr lang="zh-CN" altLang="en-US" sz="2400">
                <a:solidFill>
                  <a:schemeClr val="accent5">
                    <a:lumMod val="75000"/>
                  </a:schemeClr>
                </a:solidFill>
                <a:latin typeface="Times New Roman" panose="02020603050405020304" pitchFamily="18" charset="0"/>
                <a:cs typeface="Times New Roman" panose="02020603050405020304" pitchFamily="18" charset="0"/>
              </a:rPr>
              <a:t> One who reads it is capable of seeing the beauty that was hidden from his eyes before.</a:t>
            </a:r>
            <a:endParaRPr lang="zh-CN" altLang="en-US" sz="240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6582410" y="1640205"/>
            <a:ext cx="2215515" cy="460375"/>
          </a:xfrm>
          <a:prstGeom prst="rect">
            <a:avLst/>
          </a:prstGeom>
          <a:solidFill>
            <a:schemeClr val="accent2">
              <a:lumMod val="20000"/>
              <a:lumOff val="80000"/>
            </a:schemeClr>
          </a:solidFill>
        </p:spPr>
        <p:txBody>
          <a:bodyPr wrap="none" rtlCol="0">
            <a:spAutoFit/>
          </a:bodyPr>
          <a:p>
            <a:r>
              <a:rPr lang="en-US" altLang="zh-CN" sz="2400">
                <a:solidFill>
                  <a:schemeClr val="accent2"/>
                </a:solidFill>
              </a:rPr>
              <a:t>Topic sentence</a:t>
            </a:r>
            <a:endParaRPr lang="en-US" altLang="zh-CN" sz="2400">
              <a:solidFill>
                <a:schemeClr val="accent2"/>
              </a:solidFill>
            </a:endParaRPr>
          </a:p>
        </p:txBody>
      </p:sp>
      <p:sp>
        <p:nvSpPr>
          <p:cNvPr id="5" name="文本框 4"/>
          <p:cNvSpPr txBox="1"/>
          <p:nvPr/>
        </p:nvSpPr>
        <p:spPr>
          <a:xfrm>
            <a:off x="6582410" y="2656840"/>
            <a:ext cx="2216150" cy="829945"/>
          </a:xfrm>
          <a:prstGeom prst="rect">
            <a:avLst/>
          </a:prstGeom>
          <a:solidFill>
            <a:schemeClr val="accent2">
              <a:lumMod val="20000"/>
              <a:lumOff val="80000"/>
            </a:schemeClr>
          </a:solidFill>
        </p:spPr>
        <p:txBody>
          <a:bodyPr wrap="square" rtlCol="0">
            <a:spAutoFit/>
          </a:bodyPr>
          <a:p>
            <a:r>
              <a:rPr lang="en-US" altLang="zh-CN" sz="2400">
                <a:solidFill>
                  <a:srgbClr val="C00000"/>
                </a:solidFill>
              </a:rPr>
              <a:t>Supporting sentence</a:t>
            </a:r>
            <a:endParaRPr lang="en-US" altLang="zh-CN" sz="2400">
              <a:solidFill>
                <a:srgbClr val="C00000"/>
              </a:solidFill>
            </a:endParaRPr>
          </a:p>
        </p:txBody>
      </p:sp>
      <p:sp>
        <p:nvSpPr>
          <p:cNvPr id="6" name="文本框 5"/>
          <p:cNvSpPr txBox="1"/>
          <p:nvPr/>
        </p:nvSpPr>
        <p:spPr>
          <a:xfrm>
            <a:off x="6582410" y="3975735"/>
            <a:ext cx="2216150" cy="460375"/>
          </a:xfrm>
          <a:prstGeom prst="rect">
            <a:avLst/>
          </a:prstGeom>
          <a:solidFill>
            <a:schemeClr val="accent2">
              <a:lumMod val="20000"/>
              <a:lumOff val="80000"/>
            </a:schemeClr>
          </a:solidFill>
        </p:spPr>
        <p:txBody>
          <a:bodyPr wrap="square" rtlCol="0">
            <a:spAutoFit/>
          </a:bodyPr>
          <a:p>
            <a:r>
              <a:rPr lang="en-US" altLang="zh-CN" sz="2400">
                <a:solidFill>
                  <a:schemeClr val="accent1">
                    <a:lumMod val="75000"/>
                  </a:schemeClr>
                </a:solidFill>
              </a:rPr>
              <a:t>Example</a:t>
            </a:r>
            <a:endParaRPr lang="en-US" altLang="zh-CN" sz="2400">
              <a:solidFill>
                <a:schemeClr val="accent1">
                  <a:lumMod val="75000"/>
                </a:schemeClr>
              </a:solidFill>
            </a:endParaRPr>
          </a:p>
        </p:txBody>
      </p:sp>
      <p:sp>
        <p:nvSpPr>
          <p:cNvPr id="8" name="右箭头 7"/>
          <p:cNvSpPr/>
          <p:nvPr/>
        </p:nvSpPr>
        <p:spPr>
          <a:xfrm>
            <a:off x="6174105" y="1922145"/>
            <a:ext cx="360045" cy="75565"/>
          </a:xfrm>
          <a:prstGeom prst="rightArrow">
            <a:avLst/>
          </a:prstGeom>
          <a:solidFill>
            <a:schemeClr val="tx1"/>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0" name="右箭头 9"/>
          <p:cNvSpPr/>
          <p:nvPr/>
        </p:nvSpPr>
        <p:spPr>
          <a:xfrm>
            <a:off x="6222365" y="3034030"/>
            <a:ext cx="360045" cy="75565"/>
          </a:xfrm>
          <a:prstGeom prst="rightArrow">
            <a:avLst/>
          </a:prstGeom>
          <a:solidFill>
            <a:schemeClr val="tx1"/>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1" name="右箭头 10"/>
          <p:cNvSpPr/>
          <p:nvPr/>
        </p:nvSpPr>
        <p:spPr>
          <a:xfrm>
            <a:off x="6222365" y="4168140"/>
            <a:ext cx="360045" cy="75565"/>
          </a:xfrm>
          <a:prstGeom prst="rightArrow">
            <a:avLst/>
          </a:prstGeom>
          <a:solidFill>
            <a:schemeClr val="tx1"/>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bldLvl="0" animBg="1"/>
      <p:bldP spid="5" grpId="0" bldLvl="0" animBg="1"/>
      <p:bldP spid="10" grpId="0" bldLvl="0" animBg="1"/>
      <p:bldP spid="6" grpId="0" bldLvl="0" animBg="1"/>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525145" y="657225"/>
            <a:ext cx="7287260" cy="521970"/>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The structure of para. 4</a:t>
            </a:r>
            <a:endParaRPr lang="en-US" altLang="zh-CN"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735965" y="1684655"/>
            <a:ext cx="5518150" cy="4521835"/>
          </a:xfrm>
          <a:prstGeom prst="rect">
            <a:avLst/>
          </a:prstGeom>
          <a:noFill/>
        </p:spPr>
        <p:txBody>
          <a:bodyPr wrap="square" rtlCol="0" anchor="t">
            <a:spAutoFit/>
          </a:bodyPr>
          <a:p>
            <a:pPr>
              <a:lnSpc>
                <a:spcPct val="120000"/>
              </a:lnSpc>
            </a:pPr>
            <a:r>
              <a:rPr lang="zh-CN" altLang="en-US" sz="2400" b="1">
                <a:solidFill>
                  <a:schemeClr val="accent2"/>
                </a:solidFill>
                <a:latin typeface="Times New Roman" panose="02020603050405020304" pitchFamily="18" charset="0"/>
                <a:cs typeface="Times New Roman" panose="02020603050405020304" pitchFamily="18" charset="0"/>
              </a:rPr>
              <a:t>The second quality of literature is its appeal to our feelings and imagination. </a:t>
            </a:r>
            <a:r>
              <a:rPr lang="zh-CN" altLang="en-US" sz="2400">
                <a:solidFill>
                  <a:srgbClr val="C00000"/>
                </a:solidFill>
                <a:latin typeface="Times New Roman" panose="02020603050405020304" pitchFamily="18" charset="0"/>
                <a:cs typeface="Times New Roman" panose="02020603050405020304" pitchFamily="18" charset="0"/>
              </a:rPr>
              <a:t>Its attraction lies more in what it awakens in us than what it says. </a:t>
            </a:r>
            <a:r>
              <a:rPr lang="zh-CN" altLang="en-US" sz="2400">
                <a:solidFill>
                  <a:schemeClr val="accent1">
                    <a:lumMod val="75000"/>
                  </a:schemeClr>
                </a:solidFill>
                <a:latin typeface="Times New Roman" panose="02020603050405020304" pitchFamily="18" charset="0"/>
                <a:cs typeface="Times New Roman" panose="02020603050405020304" pitchFamily="18" charset="0"/>
              </a:rPr>
              <a:t>When Christopher Marlowe</a:t>
            </a:r>
            <a:r>
              <a:rPr lang="en-US" altLang="zh-CN" sz="2400">
                <a:solidFill>
                  <a:schemeClr val="accent1">
                    <a:lumMod val="75000"/>
                  </a:schemeClr>
                </a:solidFill>
                <a:latin typeface="Times New Roman" panose="02020603050405020304" pitchFamily="18" charset="0"/>
                <a:cs typeface="Times New Roman" panose="02020603050405020304" pitchFamily="18" charset="0"/>
              </a:rPr>
              <a:t>’</a:t>
            </a:r>
            <a:r>
              <a:rPr lang="zh-CN" altLang="en-US" sz="2400">
                <a:solidFill>
                  <a:schemeClr val="accent1">
                    <a:lumMod val="75000"/>
                  </a:schemeClr>
                </a:solidFill>
                <a:latin typeface="Times New Roman" panose="02020603050405020304" pitchFamily="18" charset="0"/>
                <a:cs typeface="Times New Roman" panose="02020603050405020304" pitchFamily="18" charset="0"/>
              </a:rPr>
              <a:t>s Doctor Faustus asks in the presence of Helen, </a:t>
            </a:r>
            <a:r>
              <a:rPr lang="en-US" altLang="zh-CN" sz="2400">
                <a:solidFill>
                  <a:schemeClr val="accent1">
                    <a:lumMod val="75000"/>
                  </a:schemeClr>
                </a:solidFill>
                <a:latin typeface="Times New Roman" panose="02020603050405020304" pitchFamily="18" charset="0"/>
                <a:cs typeface="Times New Roman" panose="02020603050405020304" pitchFamily="18" charset="0"/>
              </a:rPr>
              <a:t>“</a:t>
            </a:r>
            <a:r>
              <a:rPr lang="zh-CN" altLang="en-US" sz="2400">
                <a:solidFill>
                  <a:schemeClr val="accent1">
                    <a:lumMod val="75000"/>
                  </a:schemeClr>
                </a:solidFill>
                <a:latin typeface="Times New Roman" panose="02020603050405020304" pitchFamily="18" charset="0"/>
                <a:cs typeface="Times New Roman" panose="02020603050405020304" pitchFamily="18" charset="0"/>
              </a:rPr>
              <a:t>Was this the face that launched a thousand ships?</a:t>
            </a:r>
            <a:r>
              <a:rPr lang="en-US" altLang="zh-CN" sz="2400">
                <a:solidFill>
                  <a:schemeClr val="accent1">
                    <a:lumMod val="75000"/>
                  </a:schemeClr>
                </a:solidFill>
                <a:latin typeface="Times New Roman" panose="02020603050405020304" pitchFamily="18" charset="0"/>
                <a:cs typeface="Times New Roman" panose="02020603050405020304" pitchFamily="18" charset="0"/>
              </a:rPr>
              <a:t>”</a:t>
            </a:r>
            <a:r>
              <a:rPr lang="zh-CN" altLang="en-US" sz="2400">
                <a:solidFill>
                  <a:schemeClr val="accent1">
                    <a:lumMod val="75000"/>
                  </a:schemeClr>
                </a:solidFill>
                <a:latin typeface="Times New Roman" panose="02020603050405020304" pitchFamily="18" charset="0"/>
                <a:cs typeface="Times New Roman" panose="02020603050405020304" pitchFamily="18" charset="0"/>
              </a:rPr>
              <a:t> he opens a door through which our imagination enters a new world, a world of love, beauty and heroism.</a:t>
            </a:r>
            <a:endParaRPr lang="zh-CN" altLang="en-US" sz="240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6662420" y="1684655"/>
            <a:ext cx="2215515" cy="460375"/>
          </a:xfrm>
          <a:prstGeom prst="rect">
            <a:avLst/>
          </a:prstGeom>
          <a:solidFill>
            <a:schemeClr val="accent2">
              <a:lumMod val="20000"/>
              <a:lumOff val="80000"/>
            </a:schemeClr>
          </a:solidFill>
        </p:spPr>
        <p:txBody>
          <a:bodyPr wrap="none" rtlCol="0">
            <a:spAutoFit/>
          </a:bodyPr>
          <a:p>
            <a:r>
              <a:rPr lang="en-US" altLang="zh-CN" sz="2400">
                <a:solidFill>
                  <a:schemeClr val="accent2"/>
                </a:solidFill>
              </a:rPr>
              <a:t>Topic sentence</a:t>
            </a:r>
            <a:endParaRPr lang="en-US" altLang="zh-CN" sz="2400">
              <a:solidFill>
                <a:schemeClr val="accent2"/>
              </a:solidFill>
            </a:endParaRPr>
          </a:p>
        </p:txBody>
      </p:sp>
      <p:sp>
        <p:nvSpPr>
          <p:cNvPr id="5" name="文本框 4"/>
          <p:cNvSpPr txBox="1"/>
          <p:nvPr/>
        </p:nvSpPr>
        <p:spPr>
          <a:xfrm>
            <a:off x="6662420" y="2487930"/>
            <a:ext cx="2216150" cy="829945"/>
          </a:xfrm>
          <a:prstGeom prst="rect">
            <a:avLst/>
          </a:prstGeom>
          <a:solidFill>
            <a:schemeClr val="accent2">
              <a:lumMod val="20000"/>
              <a:lumOff val="80000"/>
            </a:schemeClr>
          </a:solidFill>
        </p:spPr>
        <p:txBody>
          <a:bodyPr wrap="square" rtlCol="0">
            <a:spAutoFit/>
          </a:bodyPr>
          <a:p>
            <a:r>
              <a:rPr lang="en-US" altLang="zh-CN" sz="2400">
                <a:solidFill>
                  <a:srgbClr val="C00000"/>
                </a:solidFill>
              </a:rPr>
              <a:t>Supporting sentence</a:t>
            </a:r>
            <a:endParaRPr lang="en-US" altLang="zh-CN" sz="2400">
              <a:solidFill>
                <a:srgbClr val="C00000"/>
              </a:solidFill>
            </a:endParaRPr>
          </a:p>
        </p:txBody>
      </p:sp>
      <p:sp>
        <p:nvSpPr>
          <p:cNvPr id="6" name="文本框 5"/>
          <p:cNvSpPr txBox="1"/>
          <p:nvPr/>
        </p:nvSpPr>
        <p:spPr>
          <a:xfrm>
            <a:off x="6662420" y="4020185"/>
            <a:ext cx="2216150" cy="460375"/>
          </a:xfrm>
          <a:prstGeom prst="rect">
            <a:avLst/>
          </a:prstGeom>
          <a:solidFill>
            <a:schemeClr val="accent2">
              <a:lumMod val="20000"/>
              <a:lumOff val="80000"/>
            </a:schemeClr>
          </a:solidFill>
        </p:spPr>
        <p:txBody>
          <a:bodyPr wrap="square" rtlCol="0">
            <a:spAutoFit/>
          </a:bodyPr>
          <a:p>
            <a:r>
              <a:rPr lang="en-US" altLang="zh-CN" sz="2400">
                <a:solidFill>
                  <a:schemeClr val="accent1">
                    <a:lumMod val="75000"/>
                  </a:schemeClr>
                </a:solidFill>
              </a:rPr>
              <a:t>Example</a:t>
            </a:r>
            <a:endParaRPr lang="en-US" altLang="zh-CN" sz="2400">
              <a:solidFill>
                <a:schemeClr val="accent1">
                  <a:lumMod val="75000"/>
                </a:schemeClr>
              </a:solidFill>
            </a:endParaRPr>
          </a:p>
        </p:txBody>
      </p:sp>
      <p:sp>
        <p:nvSpPr>
          <p:cNvPr id="8" name="右箭头 7"/>
          <p:cNvSpPr/>
          <p:nvPr/>
        </p:nvSpPr>
        <p:spPr>
          <a:xfrm>
            <a:off x="6254115" y="1966595"/>
            <a:ext cx="360045" cy="75565"/>
          </a:xfrm>
          <a:prstGeom prst="rightArrow">
            <a:avLst/>
          </a:prstGeom>
          <a:solidFill>
            <a:schemeClr val="tx1"/>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0" name="右箭头 9"/>
          <p:cNvSpPr/>
          <p:nvPr/>
        </p:nvSpPr>
        <p:spPr>
          <a:xfrm>
            <a:off x="6254115" y="2865120"/>
            <a:ext cx="360045" cy="75565"/>
          </a:xfrm>
          <a:prstGeom prst="rightArrow">
            <a:avLst/>
          </a:prstGeom>
          <a:solidFill>
            <a:schemeClr val="tx1"/>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1" name="右箭头 10"/>
          <p:cNvSpPr/>
          <p:nvPr/>
        </p:nvSpPr>
        <p:spPr>
          <a:xfrm>
            <a:off x="6302375" y="4212590"/>
            <a:ext cx="360045" cy="75565"/>
          </a:xfrm>
          <a:prstGeom prst="rightArrow">
            <a:avLst/>
          </a:prstGeom>
          <a:solidFill>
            <a:schemeClr val="tx1"/>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bldLvl="0" animBg="1"/>
      <p:bldP spid="5" grpId="0" bldLvl="0" animBg="1"/>
      <p:bldP spid="10" grpId="0" bldLvl="0" animBg="1"/>
      <p:bldP spid="6" grpId="0" bldLvl="0" animBg="1"/>
      <p:bldP spid="1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525145" y="657225"/>
            <a:ext cx="7287260" cy="521970"/>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The structure of para. 5</a:t>
            </a:r>
            <a:endParaRPr lang="en-US" altLang="zh-CN"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525145" y="1346835"/>
            <a:ext cx="5518150" cy="4521835"/>
          </a:xfrm>
          <a:prstGeom prst="rect">
            <a:avLst/>
          </a:prstGeom>
          <a:noFill/>
        </p:spPr>
        <p:txBody>
          <a:bodyPr wrap="square" rtlCol="0" anchor="t">
            <a:spAutoFit/>
          </a:bodyPr>
          <a:p>
            <a:pPr>
              <a:lnSpc>
                <a:spcPct val="120000"/>
              </a:lnSpc>
            </a:pPr>
            <a:r>
              <a:rPr sz="2400" b="1">
                <a:solidFill>
                  <a:schemeClr val="accent2"/>
                </a:solidFill>
                <a:latin typeface="Times New Roman" panose="02020603050405020304" pitchFamily="18" charset="0"/>
                <a:cs typeface="Times New Roman" panose="02020603050405020304" pitchFamily="18" charset="0"/>
              </a:rPr>
              <a:t>The third quality of literature, coming out of the other two, is its permanence.</a:t>
            </a:r>
            <a:r>
              <a:rPr sz="2400">
                <a:latin typeface="Times New Roman" panose="02020603050405020304" pitchFamily="18" charset="0"/>
                <a:cs typeface="Times New Roman" panose="02020603050405020304" pitchFamily="18" charset="0"/>
              </a:rPr>
              <a:t> </a:t>
            </a:r>
            <a:r>
              <a:rPr sz="2400">
                <a:solidFill>
                  <a:srgbClr val="C00000"/>
                </a:solidFill>
                <a:latin typeface="Times New Roman" panose="02020603050405020304" pitchFamily="18" charset="0"/>
                <a:cs typeface="Times New Roman" panose="02020603050405020304" pitchFamily="18" charset="0"/>
              </a:rPr>
              <a:t>To achieve this, it should contain two elements: </a:t>
            </a:r>
            <a:r>
              <a:rPr sz="2400" b="1">
                <a:solidFill>
                  <a:srgbClr val="C00000"/>
                </a:solidFill>
                <a:latin typeface="Times New Roman" panose="02020603050405020304" pitchFamily="18" charset="0"/>
                <a:cs typeface="Times New Roman" panose="02020603050405020304" pitchFamily="18" charset="0"/>
              </a:rPr>
              <a:t>universal interest</a:t>
            </a:r>
            <a:r>
              <a:rPr sz="2400">
                <a:solidFill>
                  <a:srgbClr val="C00000"/>
                </a:solidFill>
                <a:latin typeface="Times New Roman" panose="02020603050405020304" pitchFamily="18" charset="0"/>
                <a:cs typeface="Times New Roman" panose="02020603050405020304" pitchFamily="18" charset="0"/>
              </a:rPr>
              <a:t> and </a:t>
            </a:r>
            <a:r>
              <a:rPr sz="2400" b="1">
                <a:solidFill>
                  <a:srgbClr val="C00000"/>
                </a:solidFill>
                <a:latin typeface="Times New Roman" panose="02020603050405020304" pitchFamily="18" charset="0"/>
                <a:cs typeface="Times New Roman" panose="02020603050405020304" pitchFamily="18" charset="0"/>
              </a:rPr>
              <a:t>personal style</a:t>
            </a:r>
            <a:r>
              <a:rPr sz="2400">
                <a:solidFill>
                  <a:srgbClr val="C00000"/>
                </a:solidFill>
                <a:latin typeface="Times New Roman" panose="02020603050405020304" pitchFamily="18" charset="0"/>
                <a:cs typeface="Times New Roman" panose="02020603050405020304" pitchFamily="18" charset="0"/>
              </a:rPr>
              <a:t>. Good literature reflects the most basic of human nature—love and hate, joy and sadness, fear and hope. It also takes on a personal style—no writer can describe</a:t>
            </a:r>
            <a:endParaRPr sz="2400">
              <a:solidFill>
                <a:srgbClr val="C00000"/>
              </a:solidFill>
              <a:latin typeface="Times New Roman" panose="02020603050405020304" pitchFamily="18" charset="0"/>
              <a:cs typeface="Times New Roman" panose="02020603050405020304" pitchFamily="18" charset="0"/>
            </a:endParaRPr>
          </a:p>
          <a:p>
            <a:pPr>
              <a:lnSpc>
                <a:spcPct val="120000"/>
              </a:lnSpc>
            </a:pPr>
            <a:r>
              <a:rPr sz="2400">
                <a:solidFill>
                  <a:srgbClr val="C00000"/>
                </a:solidFill>
                <a:latin typeface="Times New Roman" panose="02020603050405020304" pitchFamily="18" charset="0"/>
                <a:cs typeface="Times New Roman" panose="02020603050405020304" pitchFamily="18" charset="0"/>
              </a:rPr>
              <a:t>human life without reflecting his own life and experiences.</a:t>
            </a:r>
            <a:endParaRPr sz="2400">
              <a:solidFill>
                <a:srgbClr val="C0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6662420" y="1684655"/>
            <a:ext cx="2215515" cy="460375"/>
          </a:xfrm>
          <a:prstGeom prst="rect">
            <a:avLst/>
          </a:prstGeom>
          <a:solidFill>
            <a:schemeClr val="accent2">
              <a:lumMod val="20000"/>
              <a:lumOff val="80000"/>
            </a:schemeClr>
          </a:solidFill>
        </p:spPr>
        <p:txBody>
          <a:bodyPr wrap="none" rtlCol="0">
            <a:spAutoFit/>
          </a:bodyPr>
          <a:p>
            <a:r>
              <a:rPr lang="en-US" altLang="zh-CN" sz="2400">
                <a:solidFill>
                  <a:schemeClr val="accent2"/>
                </a:solidFill>
              </a:rPr>
              <a:t>Topic sentence</a:t>
            </a:r>
            <a:endParaRPr lang="en-US" altLang="zh-CN" sz="2400">
              <a:solidFill>
                <a:schemeClr val="accent2"/>
              </a:solidFill>
            </a:endParaRPr>
          </a:p>
        </p:txBody>
      </p:sp>
      <p:sp>
        <p:nvSpPr>
          <p:cNvPr id="5" name="文本框 4"/>
          <p:cNvSpPr txBox="1"/>
          <p:nvPr/>
        </p:nvSpPr>
        <p:spPr>
          <a:xfrm>
            <a:off x="6662420" y="2487930"/>
            <a:ext cx="2216150" cy="829945"/>
          </a:xfrm>
          <a:prstGeom prst="rect">
            <a:avLst/>
          </a:prstGeom>
          <a:solidFill>
            <a:schemeClr val="accent2">
              <a:lumMod val="20000"/>
              <a:lumOff val="80000"/>
            </a:schemeClr>
          </a:solidFill>
        </p:spPr>
        <p:txBody>
          <a:bodyPr wrap="square" rtlCol="0">
            <a:spAutoFit/>
          </a:bodyPr>
          <a:p>
            <a:r>
              <a:rPr lang="en-US" altLang="zh-CN" sz="2400">
                <a:solidFill>
                  <a:srgbClr val="C00000"/>
                </a:solidFill>
              </a:rPr>
              <a:t>Supporting sentences</a:t>
            </a:r>
            <a:endParaRPr lang="en-US" altLang="zh-CN" sz="2400">
              <a:solidFill>
                <a:srgbClr val="C00000"/>
              </a:solidFill>
            </a:endParaRPr>
          </a:p>
        </p:txBody>
      </p:sp>
      <p:sp>
        <p:nvSpPr>
          <p:cNvPr id="8" name="右箭头 7"/>
          <p:cNvSpPr/>
          <p:nvPr/>
        </p:nvSpPr>
        <p:spPr>
          <a:xfrm>
            <a:off x="6254115" y="1966595"/>
            <a:ext cx="360045" cy="75565"/>
          </a:xfrm>
          <a:prstGeom prst="rightArrow">
            <a:avLst/>
          </a:prstGeom>
          <a:solidFill>
            <a:schemeClr val="tx1"/>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0" name="右箭头 9"/>
          <p:cNvSpPr/>
          <p:nvPr/>
        </p:nvSpPr>
        <p:spPr>
          <a:xfrm>
            <a:off x="6254115" y="2865120"/>
            <a:ext cx="360045" cy="75565"/>
          </a:xfrm>
          <a:prstGeom prst="rightArrow">
            <a:avLst/>
          </a:prstGeom>
          <a:solidFill>
            <a:schemeClr val="tx1"/>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5" name="左中括号 14"/>
          <p:cNvSpPr/>
          <p:nvPr/>
        </p:nvSpPr>
        <p:spPr>
          <a:xfrm>
            <a:off x="1362750" y="3182095"/>
            <a:ext cx="194236" cy="493657"/>
          </a:xfrm>
          <a:prstGeom prst="leftBracket">
            <a:avLst/>
          </a:prstGeom>
          <a:ln w="28575">
            <a:solidFill>
              <a:srgbClr val="F79646"/>
            </a:solidFill>
          </a:ln>
          <a:effectLst/>
        </p:spPr>
        <p:style>
          <a:lnRef idx="2">
            <a:schemeClr val="accent1"/>
          </a:lnRef>
          <a:fillRef idx="0">
            <a:schemeClr val="accent1"/>
          </a:fillRef>
          <a:effectRef idx="1">
            <a:schemeClr val="accent1"/>
          </a:effectRef>
          <a:fontRef idx="minor">
            <a:schemeClr val="tx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79646">
                  <a:lumMod val="75000"/>
                </a:srgbClr>
              </a:solidFill>
              <a:effectLst/>
              <a:uLnTx/>
              <a:uFillTx/>
              <a:latin typeface="Calibri" panose="020F0502020204030204"/>
              <a:ea typeface="宋体" panose="02010600030101010101" pitchFamily="2" charset="-122"/>
              <a:cs typeface="+mn-cs"/>
            </a:endParaRPr>
          </a:p>
        </p:txBody>
      </p:sp>
      <p:sp>
        <p:nvSpPr>
          <p:cNvPr id="7" name="左中括号 6"/>
          <p:cNvSpPr/>
          <p:nvPr/>
        </p:nvSpPr>
        <p:spPr>
          <a:xfrm>
            <a:off x="4013240" y="4063475"/>
            <a:ext cx="194236" cy="493657"/>
          </a:xfrm>
          <a:prstGeom prst="leftBracket">
            <a:avLst/>
          </a:prstGeom>
          <a:ln w="28575">
            <a:solidFill>
              <a:srgbClr val="F7964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79646">
                  <a:lumMod val="75000"/>
                </a:srgbClr>
              </a:solidFill>
              <a:effectLst/>
              <a:uLnTx/>
              <a:uFillTx/>
              <a:latin typeface="Calibri" panose="020F0502020204030204"/>
              <a:ea typeface="宋体" panose="02010600030101010101" pitchFamily="2" charset="-122"/>
              <a:cs typeface="+mn-cs"/>
            </a:endParaRPr>
          </a:p>
        </p:txBody>
      </p:sp>
      <p:sp>
        <p:nvSpPr>
          <p:cNvPr id="16" name="左中括号 15"/>
          <p:cNvSpPr/>
          <p:nvPr/>
        </p:nvSpPr>
        <p:spPr>
          <a:xfrm flipH="1">
            <a:off x="3753897" y="4063087"/>
            <a:ext cx="179294" cy="493657"/>
          </a:xfrm>
          <a:prstGeom prst="leftBracket">
            <a:avLst/>
          </a:prstGeom>
          <a:ln w="28575">
            <a:solidFill>
              <a:srgbClr val="F79646"/>
            </a:solidFill>
          </a:ln>
          <a:effectLst/>
        </p:spPr>
        <p:style>
          <a:lnRef idx="2">
            <a:schemeClr val="accent1"/>
          </a:lnRef>
          <a:fillRef idx="0">
            <a:schemeClr val="accent1"/>
          </a:fillRef>
          <a:effectRef idx="1">
            <a:schemeClr val="accent1"/>
          </a:effectRef>
          <a:fontRef idx="minor">
            <a:schemeClr val="tx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79646">
                  <a:lumMod val="75000"/>
                </a:srgbClr>
              </a:solidFill>
              <a:effectLst/>
              <a:uLnTx/>
              <a:uFillTx/>
              <a:latin typeface="Calibri" panose="020F0502020204030204"/>
              <a:ea typeface="宋体" panose="02010600030101010101" pitchFamily="2" charset="-122"/>
              <a:cs typeface="+mn-cs"/>
            </a:endParaRPr>
          </a:p>
        </p:txBody>
      </p:sp>
      <p:sp>
        <p:nvSpPr>
          <p:cNvPr id="12" name="左中括号 11"/>
          <p:cNvSpPr/>
          <p:nvPr/>
        </p:nvSpPr>
        <p:spPr>
          <a:xfrm flipH="1">
            <a:off x="2517552" y="5374997"/>
            <a:ext cx="179294" cy="493657"/>
          </a:xfrm>
          <a:prstGeom prst="leftBracket">
            <a:avLst/>
          </a:prstGeom>
          <a:ln w="28575">
            <a:solidFill>
              <a:srgbClr val="F7964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79646">
                  <a:lumMod val="75000"/>
                </a:srgbClr>
              </a:solidFill>
              <a:effectLst/>
              <a:uLnTx/>
              <a:uFillTx/>
              <a:latin typeface="Calibri" panose="020F0502020204030204"/>
              <a:ea typeface="宋体" panose="02010600030101010101" pitchFamily="2" charset="-122"/>
              <a:cs typeface="+mn-cs"/>
            </a:endParaRPr>
          </a:p>
        </p:txBody>
      </p:sp>
      <p:sp>
        <p:nvSpPr>
          <p:cNvPr id="100" name="文本框 99"/>
          <p:cNvSpPr txBox="1"/>
          <p:nvPr/>
        </p:nvSpPr>
        <p:spPr>
          <a:xfrm>
            <a:off x="6798310" y="3602355"/>
            <a:ext cx="2080260" cy="706755"/>
          </a:xfrm>
          <a:prstGeom prst="rect">
            <a:avLst/>
          </a:prstGeom>
          <a:solidFill>
            <a:schemeClr val="accent4">
              <a:lumMod val="20000"/>
              <a:lumOff val="80000"/>
            </a:schemeClr>
          </a:solidFill>
          <a:ln w="28575" cmpd="dbl">
            <a:solidFill>
              <a:srgbClr val="FF6B2B"/>
            </a:solidFill>
            <a:prstDash val="solid"/>
          </a:ln>
        </p:spPr>
        <p:txBody>
          <a:bodyPr wrap="square">
            <a:spAutoFit/>
          </a:bodyPr>
          <a:p>
            <a:r>
              <a:rPr lang="en-US" sz="2000">
                <a:latin typeface="Times New Roman" panose="02020603050405020304" pitchFamily="18" charset="0"/>
                <a:ea typeface="宋体" panose="02010600030101010101" pitchFamily="2" charset="-122"/>
                <a:cs typeface="Times New Roman" panose="02020603050405020304" pitchFamily="18" charset="0"/>
              </a:rPr>
              <a:t>The element of universal interest</a:t>
            </a:r>
            <a:endParaRPr lang="zh-CN" altLang="en-US" sz="2000"/>
          </a:p>
        </p:txBody>
      </p:sp>
      <p:sp>
        <p:nvSpPr>
          <p:cNvPr id="13" name="文本框 12"/>
          <p:cNvSpPr txBox="1"/>
          <p:nvPr/>
        </p:nvSpPr>
        <p:spPr>
          <a:xfrm>
            <a:off x="6798310" y="4485640"/>
            <a:ext cx="2080260" cy="706755"/>
          </a:xfrm>
          <a:prstGeom prst="rect">
            <a:avLst/>
          </a:prstGeom>
          <a:solidFill>
            <a:schemeClr val="accent4">
              <a:lumMod val="20000"/>
              <a:lumOff val="80000"/>
            </a:schemeClr>
          </a:solidFill>
          <a:ln w="28575" cmpd="dbl">
            <a:solidFill>
              <a:schemeClr val="accent2"/>
            </a:solidFill>
            <a:prstDash val="solid"/>
          </a:ln>
        </p:spPr>
        <p:txBody>
          <a:bodyPr wrap="square">
            <a:spAutoFit/>
          </a:bodyPr>
          <a:p>
            <a:r>
              <a:rPr lang="en-US" sz="2000">
                <a:latin typeface="Times New Roman" panose="02020603050405020304" pitchFamily="18" charset="0"/>
                <a:ea typeface="宋体" panose="02010600030101010101" pitchFamily="2" charset="-122"/>
                <a:cs typeface="Times New Roman" panose="02020603050405020304" pitchFamily="18" charset="0"/>
              </a:rPr>
              <a:t>The element of personal style</a:t>
            </a:r>
            <a:endParaRPr lang="zh-CN" altLang="en-US" sz="2000"/>
          </a:p>
        </p:txBody>
      </p:sp>
      <p:sp>
        <p:nvSpPr>
          <p:cNvPr id="14" name="右箭头 13"/>
          <p:cNvSpPr/>
          <p:nvPr/>
        </p:nvSpPr>
        <p:spPr>
          <a:xfrm>
            <a:off x="6182360" y="3987800"/>
            <a:ext cx="504190" cy="75565"/>
          </a:xfrm>
          <a:prstGeom prst="rightArrow">
            <a:avLst/>
          </a:prstGeom>
          <a:solidFill>
            <a:schemeClr val="accent2"/>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7" name="右箭头 16"/>
          <p:cNvSpPr/>
          <p:nvPr/>
        </p:nvSpPr>
        <p:spPr>
          <a:xfrm>
            <a:off x="6181725" y="4801235"/>
            <a:ext cx="504190" cy="75565"/>
          </a:xfrm>
          <a:prstGeom prst="rightArrow">
            <a:avLst/>
          </a:prstGeom>
          <a:solidFill>
            <a:schemeClr val="accent2"/>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blinds(horizontal)">
                                      <p:cBhvr>
                                        <p:cTn id="32" dur="5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linds(horizontal)">
                                      <p:cBhvr>
                                        <p:cTn id="45" dur="500"/>
                                        <p:tgtEl>
                                          <p:spTgt spid="1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bldLvl="0" animBg="1"/>
      <p:bldP spid="5" grpId="0" bldLvl="0" animBg="1"/>
      <p:bldP spid="10" grpId="0" bldLvl="0" animBg="1"/>
      <p:bldP spid="15" grpId="0" bldLvl="0" animBg="1"/>
      <p:bldP spid="16" grpId="0" bldLvl="0" animBg="1"/>
      <p:bldP spid="14" grpId="0" bldLvl="0" animBg="1"/>
      <p:bldP spid="100" grpId="0" bldLvl="0" animBg="1"/>
      <p:bldP spid="7" grpId="0" animBg="1"/>
      <p:bldP spid="12" grpId="0" animBg="1"/>
      <p:bldP spid="17" grpId="0" bldLvl="0" animBg="1"/>
      <p:bldP spid="1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445135" y="932815"/>
            <a:ext cx="7287260" cy="521970"/>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Answer the following questions.</a:t>
            </a:r>
            <a:endParaRPr lang="en-US" altLang="zh-CN" dirty="0">
              <a:latin typeface="Times New Roman" panose="02020603050405020304" pitchFamily="18" charset="0"/>
              <a:cs typeface="Times New Roman" panose="02020603050405020304" pitchFamily="18" charset="0"/>
            </a:endParaRPr>
          </a:p>
        </p:txBody>
      </p:sp>
      <p:pic>
        <p:nvPicPr>
          <p:cNvPr id="4" name="图片 3" descr="VCG21gic10378164"/>
          <p:cNvPicPr>
            <a:picLocks noChangeAspect="1"/>
          </p:cNvPicPr>
          <p:nvPr/>
        </p:nvPicPr>
        <p:blipFill>
          <a:blip r:embed="rId1"/>
          <a:stretch>
            <a:fillRect/>
          </a:stretch>
        </p:blipFill>
        <p:spPr>
          <a:xfrm>
            <a:off x="5137150" y="1965960"/>
            <a:ext cx="4006850" cy="3353435"/>
          </a:xfrm>
          <a:prstGeom prst="rect">
            <a:avLst/>
          </a:prstGeom>
        </p:spPr>
      </p:pic>
      <p:sp>
        <p:nvSpPr>
          <p:cNvPr id="2" name="文本框 1"/>
          <p:cNvSpPr txBox="1"/>
          <p:nvPr/>
        </p:nvSpPr>
        <p:spPr>
          <a:xfrm>
            <a:off x="365760" y="2197100"/>
            <a:ext cx="4474845" cy="3106420"/>
          </a:xfrm>
          <a:prstGeom prst="rect">
            <a:avLst/>
          </a:prstGeom>
          <a:noFill/>
          <a:ln w="28575" cmpd="dbl">
            <a:noFill/>
            <a:prstDash val="sysDot"/>
          </a:ln>
        </p:spPr>
        <p:txBody>
          <a:bodyPr wrap="square">
            <a:spAutoFit/>
          </a:bodyPr>
          <a:p>
            <a:pPr marL="514350" indent="-514350">
              <a:lnSpc>
                <a:spcPct val="120000"/>
              </a:lnSpc>
              <a:buFont typeface="Arial" panose="020B0604020202020204" pitchFamily="34" charset="0"/>
              <a:buAutoNum type="arabicPeriod"/>
            </a:pPr>
            <a:r>
              <a:rPr lang="en-US" sz="2800">
                <a:solidFill>
                  <a:schemeClr val="tx1"/>
                </a:solidFill>
                <a:latin typeface="Times New Roman" panose="02020603050405020304" pitchFamily="18" charset="0"/>
                <a:ea typeface="宋体" panose="02010600030101010101" pitchFamily="2" charset="-122"/>
              </a:rPr>
              <a:t>Why does the author give the example of a poet?</a:t>
            </a:r>
            <a:endParaRPr lang="en-US" sz="2800">
              <a:solidFill>
                <a:schemeClr val="tx1"/>
              </a:solidFill>
              <a:latin typeface="Times New Roman" panose="02020603050405020304" pitchFamily="18" charset="0"/>
              <a:ea typeface="宋体" panose="02010600030101010101" pitchFamily="2" charset="-122"/>
            </a:endParaRPr>
          </a:p>
          <a:p>
            <a:pPr marL="514350" indent="-514350">
              <a:lnSpc>
                <a:spcPct val="120000"/>
              </a:lnSpc>
              <a:buFont typeface="Arial" panose="020B0604020202020204" pitchFamily="34" charset="0"/>
              <a:buAutoNum type="arabicPeriod"/>
            </a:pPr>
            <a:r>
              <a:rPr lang="en-US" sz="2800">
                <a:solidFill>
                  <a:schemeClr val="tx1"/>
                </a:solidFill>
                <a:latin typeface="Times New Roman" panose="02020603050405020304" pitchFamily="18" charset="0"/>
                <a:sym typeface="+mn-ea"/>
              </a:rPr>
              <a:t>What is universal about good literature according to the author?</a:t>
            </a:r>
            <a:endParaRPr lang="en-US" sz="2800">
              <a:solidFill>
                <a:schemeClr val="tx1"/>
              </a:solidFill>
              <a:latin typeface="Times New Roman" panose="02020603050405020304" pitchFamily="18" charset="0"/>
              <a:ea typeface="宋体" panose="02010600030101010101" pitchFamily="2" charset="-122"/>
            </a:endParaRPr>
          </a:p>
          <a:p>
            <a:pPr marL="514350" indent="-514350">
              <a:buFont typeface="Arial" panose="020B0604020202020204" pitchFamily="34" charset="0"/>
            </a:pPr>
            <a:endParaRPr 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0" y="1639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
          <p:cNvSpPr txBox="1"/>
          <p:nvPr/>
        </p:nvSpPr>
        <p:spPr>
          <a:xfrm>
            <a:off x="6929129" y="847136"/>
            <a:ext cx="1387287" cy="521970"/>
          </a:xfrm>
          <a:prstGeom prst="rect">
            <a:avLst/>
          </a:prstGeom>
          <a:noFill/>
        </p:spPr>
        <p:txBody>
          <a:bodyPr wrap="square" rtlCol="0">
            <a:spAutoFit/>
          </a:bodyPr>
          <a:lstStyle/>
          <a:p>
            <a:r>
              <a:rPr lang="zh-CN" altLang="en-US" sz="2800" dirty="0">
                <a:latin typeface="宋体" panose="02010600030101010101" pitchFamily="2" charset="-122"/>
              </a:rPr>
              <a:t>易雁翔</a:t>
            </a:r>
            <a:endParaRPr lang="zh-CN" altLang="en-US" sz="2800" dirty="0">
              <a:latin typeface="宋体" panose="02010600030101010101" pitchFamily="2" charset="-122"/>
            </a:endParaRPr>
          </a:p>
        </p:txBody>
      </p:sp>
      <p:cxnSp>
        <p:nvCxnSpPr>
          <p:cNvPr id="7" name="直接连接符 6"/>
          <p:cNvCxnSpPr/>
          <p:nvPr/>
        </p:nvCxnSpPr>
        <p:spPr bwMode="auto">
          <a:xfrm flipH="1">
            <a:off x="0" y="1370356"/>
            <a:ext cx="8532440" cy="0"/>
          </a:xfrm>
          <a:prstGeom prst="line">
            <a:avLst/>
          </a:prstGeom>
          <a:solidFill>
            <a:schemeClr val="accent1"/>
          </a:solidFill>
          <a:ln w="9525" cap="flat" cmpd="sng" algn="ctr">
            <a:solidFill>
              <a:schemeClr val="tx1"/>
            </a:solidFill>
            <a:prstDash val="solid"/>
            <a:round/>
            <a:headEnd type="none" w="med" len="med"/>
            <a:tailEnd type="none" w="med" len="med"/>
          </a:ln>
        </p:spPr>
      </p:cxn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25751" t="22772" r="17351" b="21229"/>
          <a:stretch>
            <a:fillRect/>
          </a:stretch>
        </p:blipFill>
        <p:spPr>
          <a:xfrm rot="5400000">
            <a:off x="100682" y="2390374"/>
            <a:ext cx="3902075" cy="2880320"/>
          </a:xfrm>
          <a:prstGeom prst="rect">
            <a:avLst/>
          </a:prstGeom>
        </p:spPr>
      </p:pic>
      <p:sp>
        <p:nvSpPr>
          <p:cNvPr id="6" name="矩形 15"/>
          <p:cNvSpPr/>
          <p:nvPr/>
        </p:nvSpPr>
        <p:spPr>
          <a:xfrm>
            <a:off x="3899566" y="4257313"/>
            <a:ext cx="4857788" cy="1524585"/>
          </a:xfrm>
          <a:prstGeom prst="rect">
            <a:avLst/>
          </a:prstGeom>
          <a:noFill/>
          <a:ln w="9525">
            <a:noFill/>
          </a:ln>
        </p:spPr>
        <p:txBody>
          <a:bodyPr wrap="square">
            <a:spAutoFit/>
          </a:bodyPr>
          <a:lstStyle/>
          <a:p>
            <a:pPr>
              <a:lnSpc>
                <a:spcPts val="6000"/>
              </a:lnSpc>
            </a:pPr>
            <a:r>
              <a:rPr lang="zh-CN" altLang="en-US" sz="2400" dirty="0">
                <a:solidFill>
                  <a:srgbClr val="000000"/>
                </a:solidFill>
                <a:latin typeface="华文楷体" panose="02010600040101010101" charset="-122"/>
                <a:ea typeface="华文楷体" panose="02010600040101010101" charset="-122"/>
              </a:rPr>
              <a:t>中学一级教师</a:t>
            </a:r>
            <a:endParaRPr lang="en-US" altLang="zh-CN" sz="2400" dirty="0">
              <a:solidFill>
                <a:srgbClr val="000000"/>
              </a:solidFill>
              <a:latin typeface="华文楷体" panose="02010600040101010101" charset="-122"/>
              <a:ea typeface="华文楷体" panose="02010600040101010101" charset="-122"/>
            </a:endParaRPr>
          </a:p>
          <a:p>
            <a:pPr>
              <a:lnSpc>
                <a:spcPts val="6000"/>
              </a:lnSpc>
            </a:pPr>
            <a:r>
              <a:rPr lang="zh-CN" altLang="en-US" sz="2400" dirty="0">
                <a:solidFill>
                  <a:srgbClr val="000000"/>
                </a:solidFill>
                <a:latin typeface="华文楷体" panose="02010600040101010101" charset="-122"/>
                <a:ea typeface="华文楷体" panose="02010600040101010101" charset="-122"/>
              </a:rPr>
              <a:t>湖南省岳阳市金鹗杯竞赛一等奖</a:t>
            </a:r>
            <a:endParaRPr lang="en-US" altLang="zh-CN" sz="2400" dirty="0">
              <a:solidFill>
                <a:srgbClr val="000000"/>
              </a:solidFill>
              <a:latin typeface="华文楷体" panose="02010600040101010101" charset="-122"/>
              <a:ea typeface="华文楷体" panose="0201060004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51815" y="1504950"/>
            <a:ext cx="8041005" cy="1814830"/>
          </a:xfrm>
          <a:prstGeom prst="rect">
            <a:avLst/>
          </a:prstGeom>
          <a:noFill/>
          <a:ln w="28575" cmpd="dbl">
            <a:solidFill>
              <a:srgbClr val="FF9E75"/>
            </a:solidFill>
            <a:prstDash val="sysDot"/>
          </a:ln>
        </p:spPr>
        <p:txBody>
          <a:bodyPr wrap="square">
            <a:spAutoFit/>
          </a:bodyPr>
          <a:p>
            <a:pPr>
              <a:buFont typeface="Arial" panose="020B0604020202020204" pitchFamily="34" charset="0"/>
            </a:pPr>
            <a:r>
              <a:rPr lang="en-US" sz="2800">
                <a:solidFill>
                  <a:schemeClr val="accent2"/>
                </a:solidFill>
                <a:latin typeface="Times New Roman" panose="02020603050405020304" pitchFamily="18" charset="0"/>
                <a:ea typeface="宋体" panose="02010600030101010101" pitchFamily="2" charset="-122"/>
              </a:rPr>
              <a:t>1. Why does the author give the example of a poet?</a:t>
            </a:r>
            <a:endParaRPr lang="en-US" sz="2800">
              <a:solidFill>
                <a:schemeClr val="accent2"/>
              </a:solidFill>
              <a:latin typeface="Times New Roman" panose="02020603050405020304" pitchFamily="18" charset="0"/>
              <a:ea typeface="宋体" panose="02010600030101010101" pitchFamily="2" charset="-122"/>
            </a:endParaRPr>
          </a:p>
          <a:p>
            <a:pPr>
              <a:buFont typeface="Arial" panose="020B0604020202020204" pitchFamily="34" charset="0"/>
            </a:pPr>
            <a:r>
              <a:rPr lang="en-US" sz="2800">
                <a:latin typeface="Times New Roman" panose="02020603050405020304" pitchFamily="18" charset="0"/>
                <a:cs typeface="Times New Roman" panose="02020603050405020304" pitchFamily="18" charset="0"/>
              </a:rPr>
              <a:t>He wants to prove that some truth and beauty remain unnoticed until a sensitive human soul brings them to our attention.</a:t>
            </a:r>
            <a:endParaRPr lang="en-US" sz="2800">
              <a:latin typeface="Times New Roman" panose="02020603050405020304" pitchFamily="18" charset="0"/>
              <a:cs typeface="Times New Roman" panose="02020603050405020304" pitchFamily="18" charset="0"/>
            </a:endParaRPr>
          </a:p>
        </p:txBody>
      </p:sp>
      <p:sp>
        <p:nvSpPr>
          <p:cNvPr id="3" name="文本框 2"/>
          <p:cNvSpPr txBox="1"/>
          <p:nvPr/>
        </p:nvSpPr>
        <p:spPr>
          <a:xfrm>
            <a:off x="551815" y="3677920"/>
            <a:ext cx="8041005" cy="1814830"/>
          </a:xfrm>
          <a:prstGeom prst="rect">
            <a:avLst/>
          </a:prstGeom>
          <a:noFill/>
          <a:ln w="28575" cmpd="dbl">
            <a:solidFill>
              <a:srgbClr val="FF9E75"/>
            </a:solidFill>
            <a:prstDash val="sysDot"/>
          </a:ln>
        </p:spPr>
        <p:txBody>
          <a:bodyPr wrap="square">
            <a:spAutoFit/>
          </a:bodyPr>
          <a:p>
            <a:pPr>
              <a:buFont typeface="Arial" panose="020B0604020202020204" pitchFamily="34" charset="0"/>
            </a:pPr>
            <a:r>
              <a:rPr lang="en-US" sz="2800">
                <a:solidFill>
                  <a:schemeClr val="accent2"/>
                </a:solidFill>
                <a:latin typeface="Times New Roman" panose="02020603050405020304" pitchFamily="18" charset="0"/>
                <a:ea typeface="宋体" panose="02010600030101010101" pitchFamily="2" charset="-122"/>
              </a:rPr>
              <a:t>2. What is universal about good literature according to the author?</a:t>
            </a:r>
            <a:endParaRPr lang="en-US" sz="2800">
              <a:solidFill>
                <a:schemeClr val="accent2"/>
              </a:solidFill>
              <a:latin typeface="Times New Roman" panose="02020603050405020304" pitchFamily="18" charset="0"/>
              <a:ea typeface="宋体" panose="02010600030101010101" pitchFamily="2" charset="-122"/>
            </a:endParaRPr>
          </a:p>
          <a:p>
            <a:pPr>
              <a:buFont typeface="Arial" panose="020B0604020202020204" pitchFamily="34" charset="0"/>
            </a:pPr>
            <a:r>
              <a:rPr lang="en-US" sz="2800">
                <a:solidFill>
                  <a:schemeClr val="tx1"/>
                </a:solidFill>
                <a:latin typeface="Times New Roman" panose="02020603050405020304" pitchFamily="18" charset="0"/>
                <a:ea typeface="宋体" panose="02010600030101010101" pitchFamily="2" charset="-122"/>
              </a:rPr>
              <a:t>Good literature reflects the most basic of human nature—love and hate, joy and sadness, fear and hope.</a:t>
            </a:r>
            <a:endParaRPr lang="en-US" sz="2800">
              <a:solidFill>
                <a:schemeClr val="tx1"/>
              </a:solidFill>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22"/>
          <p:cNvSpPr>
            <a:spLocks noChangeArrowheads="1"/>
          </p:cNvSpPr>
          <p:nvPr/>
        </p:nvSpPr>
        <p:spPr bwMode="auto">
          <a:xfrm>
            <a:off x="471908" y="529293"/>
            <a:ext cx="402717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defTabSz="685800"/>
            <a:r>
              <a:rPr lang="en-US" altLang="zh-CN" sz="4400" b="1" dirty="0">
                <a:solidFill>
                  <a:srgbClr val="F79646"/>
                </a:solidFill>
                <a:latin typeface="Times New Roman" panose="02020603050405020304" pitchFamily="18" charset="0"/>
              </a:rPr>
              <a:t>Further reading</a:t>
            </a:r>
            <a:endParaRPr lang="en-US" altLang="zh-CN" sz="4400" b="1" dirty="0">
              <a:solidFill>
                <a:srgbClr val="F79646"/>
              </a:solidFill>
              <a:latin typeface="Times New Roman" panose="02020603050405020304" pitchFamily="18" charset="0"/>
            </a:endParaRPr>
          </a:p>
        </p:txBody>
      </p:sp>
      <p:sp>
        <p:nvSpPr>
          <p:cNvPr id="9" name="文本框 8"/>
          <p:cNvSpPr txBox="1"/>
          <p:nvPr/>
        </p:nvSpPr>
        <p:spPr>
          <a:xfrm>
            <a:off x="471805" y="1440180"/>
            <a:ext cx="7287260" cy="521970"/>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The figure of speech in the text</a:t>
            </a:r>
            <a:endParaRPr lang="en-US" altLang="zh-CN" dirty="0">
              <a:latin typeface="Times New Roman" panose="02020603050405020304" pitchFamily="18" charset="0"/>
              <a:cs typeface="Times New Roman" panose="02020603050405020304" pitchFamily="18" charset="0"/>
            </a:endParaRPr>
          </a:p>
        </p:txBody>
      </p:sp>
      <p:sp>
        <p:nvSpPr>
          <p:cNvPr id="4" name="云形标注 3"/>
          <p:cNvSpPr/>
          <p:nvPr/>
        </p:nvSpPr>
        <p:spPr>
          <a:xfrm>
            <a:off x="5840730" y="344170"/>
            <a:ext cx="2736215" cy="1440180"/>
          </a:xfrm>
          <a:prstGeom prst="cloudCallout">
            <a:avLst>
              <a:gd name="adj1" fmla="val -40972"/>
              <a:gd name="adj2" fmla="val 80467"/>
            </a:avLst>
          </a:prstGeom>
          <a:solidFill>
            <a:schemeClr val="accent4">
              <a:lumMod val="20000"/>
              <a:lumOff val="80000"/>
            </a:schemeClr>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5" name="文本框 4"/>
          <p:cNvSpPr txBox="1"/>
          <p:nvPr/>
        </p:nvSpPr>
        <p:spPr>
          <a:xfrm>
            <a:off x="6221730" y="772795"/>
            <a:ext cx="2169795" cy="583565"/>
          </a:xfrm>
          <a:prstGeom prst="rect">
            <a:avLst/>
          </a:prstGeom>
          <a:noFill/>
        </p:spPr>
        <p:txBody>
          <a:bodyPr wrap="none" rtlCol="0">
            <a:spAutoFit/>
          </a:bodyPr>
          <a:p>
            <a:pPr algn="l"/>
            <a:r>
              <a:rPr lang="zh-CN" altLang="en-US" sz="3200"/>
              <a:t>Parallelism</a:t>
            </a:r>
            <a:endParaRPr lang="zh-CN" altLang="en-US" sz="3200"/>
          </a:p>
        </p:txBody>
      </p:sp>
      <p:pic>
        <p:nvPicPr>
          <p:cNvPr id="8" name="图片 7" descr="SX3}8XIW}]`4DOJ6BD%M~O3"/>
          <p:cNvPicPr>
            <a:picLocks noChangeAspect="1"/>
          </p:cNvPicPr>
          <p:nvPr/>
        </p:nvPicPr>
        <p:blipFill>
          <a:blip r:embed="rId1"/>
          <a:stretch>
            <a:fillRect/>
          </a:stretch>
        </p:blipFill>
        <p:spPr>
          <a:xfrm>
            <a:off x="221615" y="3359150"/>
            <a:ext cx="8734425" cy="3049905"/>
          </a:xfrm>
          <a:prstGeom prst="rect">
            <a:avLst/>
          </a:prstGeom>
        </p:spPr>
      </p:pic>
      <p:sp>
        <p:nvSpPr>
          <p:cNvPr id="100" name="文本框 99"/>
          <p:cNvSpPr txBox="1"/>
          <p:nvPr/>
        </p:nvSpPr>
        <p:spPr>
          <a:xfrm>
            <a:off x="553085" y="2127885"/>
            <a:ext cx="7907020" cy="1385570"/>
          </a:xfrm>
          <a:prstGeom prst="rect">
            <a:avLst/>
          </a:prstGeom>
          <a:noFill/>
          <a:ln w="9525">
            <a:noFill/>
          </a:ln>
        </p:spPr>
        <p:txBody>
          <a:bodyPr wrap="square">
            <a:spAutoFit/>
          </a:bodyPr>
          <a:p>
            <a:pPr>
              <a:lnSpc>
                <a:spcPct val="120000"/>
              </a:lnSpc>
            </a:pPr>
            <a:r>
              <a:rPr lang="en-US" sz="3600" baseline="-25000">
                <a:latin typeface="Times New Roman" panose="02020603050405020304" pitchFamily="18" charset="0"/>
                <a:ea typeface="宋体" panose="02010600030101010101" pitchFamily="2" charset="-122"/>
                <a:cs typeface="Times New Roman" panose="02020603050405020304" pitchFamily="18" charset="0"/>
              </a:rPr>
              <a:t>Let a little song appeal to the ear, or a great book to the heart, and we discover a new world, a world of dreams and magic. (para. 2, lines 8</a:t>
            </a:r>
            <a:r>
              <a:rPr lang="en-US" sz="3600" baseline="-25000">
                <a:latin typeface="Times New Roman" panose="02020603050405020304" pitchFamily="18" charset="0"/>
                <a:cs typeface="Times New Roman" panose="02020603050405020304" pitchFamily="18" charset="0"/>
              </a:rPr>
              <a:t>–</a:t>
            </a:r>
            <a:r>
              <a:rPr lang="en-US" sz="3600" baseline="-25000">
                <a:latin typeface="Times New Roman" panose="02020603050405020304" pitchFamily="18" charset="0"/>
                <a:ea typeface="宋体" panose="02010600030101010101" pitchFamily="2" charset="-122"/>
                <a:cs typeface="Times New Roman" panose="02020603050405020304" pitchFamily="18" charset="0"/>
              </a:rPr>
              <a:t>9)</a:t>
            </a:r>
            <a:endParaRPr lang="zh-CN" altLang="en-US" sz="3600" baseline="-25000">
              <a:latin typeface="Times New Roman" panose="02020603050405020304" pitchFamily="18" charset="0"/>
              <a:cs typeface="Times New Roman" panose="02020603050405020304" pitchFamily="18" charset="0"/>
            </a:endParaRPr>
          </a:p>
        </p:txBody>
      </p:sp>
      <p:sp>
        <p:nvSpPr>
          <p:cNvPr id="6" name="文本框 5"/>
          <p:cNvSpPr txBox="1"/>
          <p:nvPr/>
        </p:nvSpPr>
        <p:spPr>
          <a:xfrm>
            <a:off x="472440" y="3882390"/>
            <a:ext cx="8233410" cy="2306320"/>
          </a:xfrm>
          <a:prstGeom prst="rect">
            <a:avLst/>
          </a:prstGeom>
          <a:noFill/>
        </p:spPr>
        <p:txBody>
          <a:bodyPr wrap="square" rtlCol="0" anchor="t">
            <a:spAutoFit/>
          </a:bodyPr>
          <a:p>
            <a:pPr marL="342900" indent="-342900">
              <a:lnSpc>
                <a:spcPct val="120000"/>
              </a:lnSpc>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P</a:t>
            </a:r>
            <a:r>
              <a:rPr lang="zh-CN" altLang="en-US" sz="2400">
                <a:latin typeface="Times New Roman" panose="02020603050405020304" pitchFamily="18" charset="0"/>
                <a:cs typeface="Times New Roman" panose="02020603050405020304" pitchFamily="18" charset="0"/>
              </a:rPr>
              <a:t>arallelism</a:t>
            </a:r>
            <a:r>
              <a:rPr lang="en-US" altLang="zh-CN" sz="2400">
                <a:latin typeface="Times New Roman" panose="02020603050405020304" pitchFamily="18" charset="0"/>
                <a:cs typeface="Times New Roman" panose="02020603050405020304" pitchFamily="18" charset="0"/>
              </a:rPr>
              <a:t>, also called parallel structure,</a:t>
            </a:r>
            <a:r>
              <a:rPr lang="zh-CN" altLang="en-US" sz="2400">
                <a:latin typeface="Times New Roman" panose="02020603050405020304" pitchFamily="18" charset="0"/>
                <a:cs typeface="Times New Roman" panose="02020603050405020304" pitchFamily="18" charset="0"/>
              </a:rPr>
              <a:t> is the similarity of structure in a pair or series of related words, phrases, or clauses.</a:t>
            </a:r>
            <a:endParaRPr lang="zh-CN" altLang="en-US" sz="2400">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Parallelism has the potential to create rhythm, emphasis, and drama as it clearly presents ideas or action.</a:t>
            </a:r>
            <a:endParaRPr lang="zh-CN" alt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418465" y="399415"/>
            <a:ext cx="7287260" cy="521970"/>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The figure of speech in the text</a:t>
            </a:r>
            <a:endParaRPr lang="en-US" altLang="zh-CN" dirty="0">
              <a:latin typeface="Times New Roman" panose="02020603050405020304" pitchFamily="18" charset="0"/>
              <a:cs typeface="Times New Roman" panose="02020603050405020304" pitchFamily="18" charset="0"/>
            </a:endParaRPr>
          </a:p>
        </p:txBody>
      </p:sp>
      <p:sp>
        <p:nvSpPr>
          <p:cNvPr id="4" name="云形标注 3"/>
          <p:cNvSpPr/>
          <p:nvPr/>
        </p:nvSpPr>
        <p:spPr>
          <a:xfrm>
            <a:off x="6220460" y="157480"/>
            <a:ext cx="2736215" cy="1164590"/>
          </a:xfrm>
          <a:prstGeom prst="cloudCallout">
            <a:avLst>
              <a:gd name="adj1" fmla="val -54293"/>
              <a:gd name="adj2" fmla="val 51455"/>
            </a:avLst>
          </a:prstGeom>
          <a:solidFill>
            <a:schemeClr val="accent4">
              <a:lumMod val="20000"/>
              <a:lumOff val="80000"/>
            </a:schemeClr>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5" name="文本框 4"/>
          <p:cNvSpPr txBox="1"/>
          <p:nvPr/>
        </p:nvSpPr>
        <p:spPr>
          <a:xfrm>
            <a:off x="6590030" y="530225"/>
            <a:ext cx="2261235" cy="583565"/>
          </a:xfrm>
          <a:prstGeom prst="rect">
            <a:avLst/>
          </a:prstGeom>
          <a:noFill/>
        </p:spPr>
        <p:txBody>
          <a:bodyPr wrap="none" rtlCol="0">
            <a:spAutoFit/>
          </a:bodyPr>
          <a:p>
            <a:pPr algn="l"/>
            <a:r>
              <a:rPr lang="zh-CN" altLang="en-US" sz="3200"/>
              <a:t>Anadiplosis</a:t>
            </a:r>
            <a:endParaRPr lang="zh-CN" altLang="en-US" sz="3200"/>
          </a:p>
        </p:txBody>
      </p:sp>
      <p:pic>
        <p:nvPicPr>
          <p:cNvPr id="8" name="图片 7" descr="SX3}8XIW}]`4DOJ6BD%M~O3"/>
          <p:cNvPicPr>
            <a:picLocks noChangeAspect="1"/>
          </p:cNvPicPr>
          <p:nvPr/>
        </p:nvPicPr>
        <p:blipFill>
          <a:blip r:embed="rId1"/>
          <a:stretch>
            <a:fillRect/>
          </a:stretch>
        </p:blipFill>
        <p:spPr>
          <a:xfrm>
            <a:off x="275590" y="2060575"/>
            <a:ext cx="8734425" cy="4319905"/>
          </a:xfrm>
          <a:prstGeom prst="rect">
            <a:avLst/>
          </a:prstGeom>
        </p:spPr>
      </p:pic>
      <p:sp>
        <p:nvSpPr>
          <p:cNvPr id="100" name="文本框 99"/>
          <p:cNvSpPr txBox="1"/>
          <p:nvPr/>
        </p:nvSpPr>
        <p:spPr>
          <a:xfrm>
            <a:off x="355600" y="1322070"/>
            <a:ext cx="7907020" cy="1170305"/>
          </a:xfrm>
          <a:prstGeom prst="rect">
            <a:avLst/>
          </a:prstGeom>
          <a:noFill/>
          <a:ln w="9525">
            <a:noFill/>
          </a:ln>
        </p:spPr>
        <p:txBody>
          <a:bodyPr wrap="square">
            <a:spAutoFit/>
          </a:bodyPr>
          <a:p>
            <a:pPr>
              <a:lnSpc>
                <a:spcPct val="100000"/>
              </a:lnSpc>
            </a:pPr>
            <a:r>
              <a:rPr lang="en-US" sz="3600" baseline="-25000">
                <a:latin typeface="Times New Roman" panose="02020603050405020304" pitchFamily="18" charset="0"/>
                <a:cs typeface="Times New Roman" panose="02020603050405020304" pitchFamily="18" charset="0"/>
              </a:rPr>
              <a:t>Behind every book is a man, behind the man is the race, and behind the race are the natural and social environments. (para. 2, lines 10</a:t>
            </a:r>
            <a:r>
              <a:rPr lang="en-US" sz="3600" baseline="-25000">
                <a:latin typeface="Times New Roman" panose="02020603050405020304" pitchFamily="18" charset="0"/>
                <a:cs typeface="Times New Roman" panose="02020603050405020304" pitchFamily="18" charset="0"/>
                <a:sym typeface="+mn-ea"/>
              </a:rPr>
              <a:t>–</a:t>
            </a:r>
            <a:r>
              <a:rPr lang="en-US" sz="3600" baseline="-25000">
                <a:latin typeface="Times New Roman" panose="02020603050405020304" pitchFamily="18" charset="0"/>
                <a:cs typeface="Times New Roman" panose="02020603050405020304" pitchFamily="18" charset="0"/>
              </a:rPr>
              <a:t>12)</a:t>
            </a:r>
            <a:endParaRPr lang="en-US" sz="3600" baseline="-25000">
              <a:latin typeface="Times New Roman" panose="02020603050405020304" pitchFamily="18" charset="0"/>
              <a:cs typeface="Times New Roman" panose="02020603050405020304" pitchFamily="18" charset="0"/>
            </a:endParaRPr>
          </a:p>
        </p:txBody>
      </p:sp>
      <p:sp>
        <p:nvSpPr>
          <p:cNvPr id="6" name="文本框 5"/>
          <p:cNvSpPr txBox="1"/>
          <p:nvPr/>
        </p:nvSpPr>
        <p:spPr>
          <a:xfrm>
            <a:off x="455295" y="2771140"/>
            <a:ext cx="8233410" cy="3415030"/>
          </a:xfrm>
          <a:prstGeom prst="rect">
            <a:avLst/>
          </a:prstGeom>
          <a:noFill/>
        </p:spPr>
        <p:txBody>
          <a:bodyPr wrap="square" rtlCol="0" anchor="t">
            <a:spAutoFit/>
          </a:bodyPr>
          <a:p>
            <a:pPr marL="342900" indent="-342900">
              <a:lnSpc>
                <a:spcPct val="120000"/>
              </a:lnSpc>
              <a:buFont typeface="Arial" panose="020B0604020202020204" pitchFamily="34" charset="0"/>
              <a:buChar char="•"/>
            </a:pPr>
            <a:r>
              <a:rPr sz="2000">
                <a:latin typeface="Times New Roman" panose="02020603050405020304" pitchFamily="18" charset="0"/>
                <a:cs typeface="Times New Roman" panose="02020603050405020304" pitchFamily="18" charset="0"/>
              </a:rPr>
              <a:t>Anadiplosis </a:t>
            </a:r>
            <a:r>
              <a:rPr lang="en-US" sz="2000">
                <a:latin typeface="Times New Roman" panose="02020603050405020304" pitchFamily="18" charset="0"/>
                <a:cs typeface="Times New Roman" panose="02020603050405020304" pitchFamily="18" charset="0"/>
              </a:rPr>
              <a:t>(</a:t>
            </a:r>
            <a:r>
              <a:rPr lang="zh-CN" altLang="en-US" sz="2000">
                <a:latin typeface="Times New Roman" panose="02020603050405020304" pitchFamily="18" charset="0"/>
                <a:cs typeface="Times New Roman" panose="02020603050405020304" pitchFamily="18" charset="0"/>
              </a:rPr>
              <a:t>蝉联</a:t>
            </a:r>
            <a:r>
              <a:rPr lang="en-US" sz="2000">
                <a:latin typeface="Times New Roman" panose="02020603050405020304" pitchFamily="18" charset="0"/>
                <a:cs typeface="Times New Roman" panose="02020603050405020304" pitchFamily="18" charset="0"/>
              </a:rPr>
              <a:t>)</a:t>
            </a:r>
            <a:r>
              <a:rPr sz="2000">
                <a:latin typeface="Times New Roman" panose="02020603050405020304" pitchFamily="18" charset="0"/>
                <a:cs typeface="Times New Roman" panose="02020603050405020304" pitchFamily="18" charset="0"/>
              </a:rPr>
              <a:t> is a rhetorical and literary device wherein a word or phrase at or near the end of a clause is repeated at or near the beginning of the next clause. </a:t>
            </a:r>
            <a:r>
              <a:rPr lang="zh-CN" altLang="en-US" sz="2000">
                <a:latin typeface="Times New Roman" panose="02020603050405020304" pitchFamily="18" charset="0"/>
                <a:cs typeface="Times New Roman" panose="02020603050405020304" pitchFamily="18" charset="0"/>
              </a:rPr>
              <a:t> </a:t>
            </a:r>
            <a:endParaRPr lang="zh-CN" altLang="en-US" sz="2000">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zh-CN" altLang="en-US" sz="2000">
                <a:latin typeface="Times New Roman" panose="02020603050405020304" pitchFamily="18" charset="0"/>
                <a:cs typeface="Times New Roman" panose="02020603050405020304" pitchFamily="18" charset="0"/>
              </a:rPr>
              <a:t>Anadiplosis is commonly used for emphasis through the repetition of a key word or phrase, or to link a common theme through several separate clauses—often more than two. It</a:t>
            </a:r>
            <a:r>
              <a:rPr lang="en-US" altLang="zh-CN" sz="2000">
                <a:latin typeface="Times New Roman" panose="02020603050405020304" pitchFamily="18" charset="0"/>
                <a:cs typeface="Times New Roman" panose="02020603050405020304" pitchFamily="18" charset="0"/>
              </a:rPr>
              <a:t>’</a:t>
            </a:r>
            <a:r>
              <a:rPr lang="zh-CN" altLang="en-US" sz="2000">
                <a:latin typeface="Times New Roman" panose="02020603050405020304" pitchFamily="18" charset="0"/>
                <a:cs typeface="Times New Roman" panose="02020603050405020304" pitchFamily="18" charset="0"/>
              </a:rPr>
              <a:t>s also useful as a rhythmic device, breaking up what would otherwise be straightforward clauses and giving them an extra pause. This often results in a sentence that is more interesting to read or hear.</a:t>
            </a:r>
            <a:endParaRPr lang="zh-CN" altLang="en-US" sz="2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418465" y="399415"/>
            <a:ext cx="7287260" cy="521970"/>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The figure of speech in the text</a:t>
            </a:r>
            <a:endParaRPr lang="en-US" altLang="zh-CN" dirty="0">
              <a:latin typeface="Times New Roman" panose="02020603050405020304" pitchFamily="18" charset="0"/>
              <a:cs typeface="Times New Roman" panose="02020603050405020304" pitchFamily="18" charset="0"/>
            </a:endParaRPr>
          </a:p>
        </p:txBody>
      </p:sp>
      <p:sp>
        <p:nvSpPr>
          <p:cNvPr id="4" name="云形标注 3"/>
          <p:cNvSpPr/>
          <p:nvPr/>
        </p:nvSpPr>
        <p:spPr>
          <a:xfrm>
            <a:off x="6220460" y="157480"/>
            <a:ext cx="2736215" cy="1164590"/>
          </a:xfrm>
          <a:prstGeom prst="cloudCallout">
            <a:avLst>
              <a:gd name="adj1" fmla="val -52019"/>
              <a:gd name="adj2" fmla="val 74372"/>
            </a:avLst>
          </a:prstGeom>
          <a:solidFill>
            <a:schemeClr val="accent4">
              <a:lumMod val="20000"/>
              <a:lumOff val="80000"/>
            </a:schemeClr>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5" name="文本框 4"/>
          <p:cNvSpPr txBox="1"/>
          <p:nvPr/>
        </p:nvSpPr>
        <p:spPr>
          <a:xfrm>
            <a:off x="6943725" y="447675"/>
            <a:ext cx="1289050" cy="583565"/>
          </a:xfrm>
          <a:prstGeom prst="rect">
            <a:avLst/>
          </a:prstGeom>
          <a:noFill/>
        </p:spPr>
        <p:txBody>
          <a:bodyPr wrap="none" rtlCol="0">
            <a:spAutoFit/>
          </a:bodyPr>
          <a:p>
            <a:pPr algn="l"/>
            <a:r>
              <a:rPr lang="en-US" altLang="zh-CN" sz="3200"/>
              <a:t>Simile</a:t>
            </a:r>
            <a:endParaRPr lang="en-US" altLang="zh-CN" sz="3200"/>
          </a:p>
        </p:txBody>
      </p:sp>
      <p:pic>
        <p:nvPicPr>
          <p:cNvPr id="8" name="图片 7" descr="SX3}8XIW}]`4DOJ6BD%M~O3"/>
          <p:cNvPicPr>
            <a:picLocks noChangeAspect="1"/>
          </p:cNvPicPr>
          <p:nvPr/>
        </p:nvPicPr>
        <p:blipFill>
          <a:blip r:embed="rId1"/>
          <a:stretch>
            <a:fillRect/>
          </a:stretch>
        </p:blipFill>
        <p:spPr>
          <a:xfrm>
            <a:off x="328930" y="2319020"/>
            <a:ext cx="8734425" cy="4008755"/>
          </a:xfrm>
          <a:prstGeom prst="rect">
            <a:avLst/>
          </a:prstGeom>
        </p:spPr>
      </p:pic>
      <p:sp>
        <p:nvSpPr>
          <p:cNvPr id="100" name="文本框 99"/>
          <p:cNvSpPr txBox="1"/>
          <p:nvPr/>
        </p:nvSpPr>
        <p:spPr>
          <a:xfrm>
            <a:off x="455295" y="1452880"/>
            <a:ext cx="7907020" cy="1170305"/>
          </a:xfrm>
          <a:prstGeom prst="rect">
            <a:avLst/>
          </a:prstGeom>
          <a:noFill/>
          <a:ln w="9525">
            <a:noFill/>
          </a:ln>
        </p:spPr>
        <p:txBody>
          <a:bodyPr wrap="square">
            <a:spAutoFit/>
          </a:bodyPr>
          <a:p>
            <a:pPr>
              <a:lnSpc>
                <a:spcPct val="100000"/>
              </a:lnSpc>
            </a:pPr>
            <a:r>
              <a:rPr lang="en-US" sz="3600" baseline="-25000">
                <a:latin typeface="Times New Roman" panose="02020603050405020304" pitchFamily="18" charset="0"/>
                <a:cs typeface="Times New Roman" panose="02020603050405020304" pitchFamily="18" charset="0"/>
              </a:rPr>
              <a:t>Some truth and beauty remain unnoticed until a sensitive human soul brings them to our attention, just as the shell reflects the unnoticed sounds. (para. 3, lines 15</a:t>
            </a:r>
            <a:r>
              <a:rPr lang="en-US" sz="3600" baseline="-25000">
                <a:latin typeface="Times New Roman" panose="02020603050405020304" pitchFamily="18" charset="0"/>
                <a:cs typeface="Times New Roman" panose="02020603050405020304" pitchFamily="18" charset="0"/>
                <a:sym typeface="+mn-ea"/>
              </a:rPr>
              <a:t>–</a:t>
            </a:r>
            <a:r>
              <a:rPr lang="en-US" sz="3600" baseline="-25000">
                <a:latin typeface="Times New Roman" panose="02020603050405020304" pitchFamily="18" charset="0"/>
                <a:cs typeface="Times New Roman" panose="02020603050405020304" pitchFamily="18" charset="0"/>
              </a:rPr>
              <a:t>17)</a:t>
            </a:r>
            <a:endParaRPr lang="en-US" sz="3600" baseline="-25000">
              <a:latin typeface="Times New Roman" panose="02020603050405020304" pitchFamily="18" charset="0"/>
              <a:cs typeface="Times New Roman" panose="02020603050405020304" pitchFamily="18" charset="0"/>
            </a:endParaRPr>
          </a:p>
        </p:txBody>
      </p:sp>
      <p:sp>
        <p:nvSpPr>
          <p:cNvPr id="6" name="文本框 5"/>
          <p:cNvSpPr txBox="1"/>
          <p:nvPr/>
        </p:nvSpPr>
        <p:spPr>
          <a:xfrm>
            <a:off x="659765" y="3091180"/>
            <a:ext cx="8028940" cy="2749550"/>
          </a:xfrm>
          <a:prstGeom prst="rect">
            <a:avLst/>
          </a:prstGeom>
          <a:noFill/>
        </p:spPr>
        <p:txBody>
          <a:bodyPr wrap="square" rtlCol="0" anchor="t">
            <a:spAutoFit/>
          </a:bodyPr>
          <a:p>
            <a:pPr marL="342900" indent="-342900">
              <a:lnSpc>
                <a:spcPct val="120000"/>
              </a:lnSpc>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S</a:t>
            </a:r>
            <a:r>
              <a:rPr sz="2400">
                <a:latin typeface="Times New Roman" panose="02020603050405020304" pitchFamily="18" charset="0"/>
                <a:cs typeface="Times New Roman" panose="02020603050405020304" pitchFamily="18" charset="0"/>
              </a:rPr>
              <a:t>imile is a figure of speech in which two fundamentally unlike things are explicitly compared, usually in a phrase introduced by </a:t>
            </a:r>
            <a:r>
              <a:rPr sz="2400" i="1">
                <a:latin typeface="Times New Roman" panose="02020603050405020304" pitchFamily="18" charset="0"/>
                <a:cs typeface="Times New Roman" panose="02020603050405020304" pitchFamily="18" charset="0"/>
              </a:rPr>
              <a:t>like </a:t>
            </a:r>
            <a:r>
              <a:rPr sz="2400">
                <a:latin typeface="Times New Roman" panose="02020603050405020304" pitchFamily="18" charset="0"/>
                <a:cs typeface="Times New Roman" panose="02020603050405020304" pitchFamily="18" charset="0"/>
              </a:rPr>
              <a:t>or </a:t>
            </a:r>
            <a:r>
              <a:rPr sz="2400" i="1">
                <a:latin typeface="Times New Roman" panose="02020603050405020304" pitchFamily="18" charset="0"/>
                <a:cs typeface="Times New Roman" panose="02020603050405020304" pitchFamily="18" charset="0"/>
              </a:rPr>
              <a:t>as</a:t>
            </a:r>
            <a:r>
              <a:rPr sz="2400">
                <a:latin typeface="Times New Roman" panose="02020603050405020304" pitchFamily="18" charset="0"/>
                <a:cs typeface="Times New Roman" panose="02020603050405020304" pitchFamily="18" charset="0"/>
              </a:rPr>
              <a:t>.</a:t>
            </a:r>
            <a:endParaRPr sz="2400">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sz="2400">
                <a:latin typeface="Times New Roman" panose="02020603050405020304" pitchFamily="18" charset="0"/>
                <a:cs typeface="Times New Roman" panose="02020603050405020304" pitchFamily="18" charset="0"/>
              </a:rPr>
              <a:t>In everyday conversations as well as in writing and formal speeches, we use similes to clarify ideas, create memorable images, and emphasize key points. </a:t>
            </a:r>
            <a:endParaRPr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418465" y="399415"/>
            <a:ext cx="7287260" cy="953135"/>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Discuss in groups to talk about your favourite work of literature by the three qualities. </a:t>
            </a:r>
            <a:endParaRPr lang="en-US" altLang="zh-CN" dirty="0">
              <a:latin typeface="Times New Roman" panose="02020603050405020304" pitchFamily="18" charset="0"/>
              <a:cs typeface="Times New Roman" panose="02020603050405020304" pitchFamily="18" charset="0"/>
            </a:endParaRPr>
          </a:p>
        </p:txBody>
      </p:sp>
      <p:pic>
        <p:nvPicPr>
          <p:cNvPr id="4" name="图片 3" descr="8-1"/>
          <p:cNvPicPr>
            <a:picLocks noChangeAspect="1"/>
          </p:cNvPicPr>
          <p:nvPr/>
        </p:nvPicPr>
        <p:blipFill>
          <a:blip r:embed="rId1"/>
          <a:stretch>
            <a:fillRect/>
          </a:stretch>
        </p:blipFill>
        <p:spPr>
          <a:xfrm>
            <a:off x="288290" y="1352550"/>
            <a:ext cx="8781415" cy="5062855"/>
          </a:xfrm>
          <a:prstGeom prst="rect">
            <a:avLst/>
          </a:prstGeom>
        </p:spPr>
      </p:pic>
      <p:sp>
        <p:nvSpPr>
          <p:cNvPr id="100" name="文本框 99"/>
          <p:cNvSpPr txBox="1"/>
          <p:nvPr/>
        </p:nvSpPr>
        <p:spPr>
          <a:xfrm>
            <a:off x="1116330" y="1555750"/>
            <a:ext cx="7588250" cy="1863725"/>
          </a:xfrm>
          <a:prstGeom prst="rect">
            <a:avLst/>
          </a:prstGeom>
          <a:noFill/>
          <a:ln w="9525">
            <a:noFill/>
          </a:ln>
        </p:spPr>
        <p:txBody>
          <a:bodyPr wrap="square">
            <a:spAutoFit/>
          </a:bodyPr>
          <a:p>
            <a:pPr marL="342900" indent="-342900">
              <a:lnSpc>
                <a:spcPct val="120000"/>
              </a:lnSpc>
              <a:buFont typeface="Arial" panose="020B0604020202020204" pitchFamily="34" charset="0"/>
              <a:buChar char="•"/>
            </a:pPr>
            <a:r>
              <a:rPr lang="en-US" sz="2400">
                <a:latin typeface="Times New Roman" panose="02020603050405020304" pitchFamily="18" charset="0"/>
                <a:ea typeface="宋体" panose="02010600030101010101" pitchFamily="2" charset="-122"/>
              </a:rPr>
              <a:t>My favourite work of literature: ________________</a:t>
            </a:r>
            <a:endParaRPr lang="en-US" sz="2400">
              <a:latin typeface="Times New Roman" panose="02020603050405020304" pitchFamily="18" charset="0"/>
              <a:ea typeface="宋体" panose="02010600030101010101" pitchFamily="2" charset="-122"/>
            </a:endParaRPr>
          </a:p>
          <a:p>
            <a:pPr marL="342900" indent="-342900">
              <a:lnSpc>
                <a:spcPct val="120000"/>
              </a:lnSpc>
              <a:buFont typeface="Arial" panose="020B0604020202020204" pitchFamily="34" charset="0"/>
              <a:buChar char="•"/>
            </a:pPr>
            <a:r>
              <a:rPr lang="en-US" sz="2400">
                <a:latin typeface="Times New Roman" panose="02020603050405020304" pitchFamily="18" charset="0"/>
                <a:ea typeface="宋体" panose="02010600030101010101" pitchFamily="2" charset="-122"/>
              </a:rPr>
              <a:t>The reason I like it: </a:t>
            </a:r>
            <a:r>
              <a:rPr lang="en-US" sz="2400">
                <a:latin typeface="Times New Roman" panose="02020603050405020304" pitchFamily="18" charset="0"/>
                <a:sym typeface="+mn-ea"/>
              </a:rPr>
              <a:t>________________</a:t>
            </a:r>
            <a:endParaRPr lang="en-US" sz="2400">
              <a:latin typeface="Times New Roman" panose="02020603050405020304" pitchFamily="18" charset="0"/>
              <a:sym typeface="+mn-ea"/>
            </a:endParaRPr>
          </a:p>
          <a:p>
            <a:pPr marL="342900" indent="-342900">
              <a:lnSpc>
                <a:spcPct val="120000"/>
              </a:lnSpc>
              <a:buFont typeface="Arial" panose="020B0604020202020204" pitchFamily="34" charset="0"/>
              <a:buChar char="•"/>
            </a:pPr>
            <a:r>
              <a:rPr lang="en-US" sz="2400">
                <a:latin typeface="Times New Roman" panose="02020603050405020304" pitchFamily="18" charset="0"/>
                <a:ea typeface="宋体" panose="02010600030101010101" pitchFamily="2" charset="-122"/>
              </a:rPr>
              <a:t>Three qualities:</a:t>
            </a:r>
            <a:endParaRPr lang="en-US" sz="2400">
              <a:latin typeface="Times New Roman" panose="02020603050405020304" pitchFamily="18" charset="0"/>
              <a:ea typeface="宋体" panose="02010600030101010101" pitchFamily="2" charset="-122"/>
            </a:endParaRPr>
          </a:p>
          <a:p>
            <a:endParaRPr lang="zh-CN" altLang="en-US" sz="2400"/>
          </a:p>
        </p:txBody>
      </p:sp>
      <p:sp>
        <p:nvSpPr>
          <p:cNvPr id="6" name="文本框 5"/>
          <p:cNvSpPr txBox="1"/>
          <p:nvPr/>
        </p:nvSpPr>
        <p:spPr>
          <a:xfrm>
            <a:off x="1487805" y="2818765"/>
            <a:ext cx="6845300" cy="2749550"/>
          </a:xfrm>
          <a:prstGeom prst="rect">
            <a:avLst/>
          </a:prstGeom>
          <a:noFill/>
        </p:spPr>
        <p:txBody>
          <a:bodyPr wrap="square" rtlCol="0" anchor="t">
            <a:spAutoFit/>
          </a:bodyPr>
          <a:p>
            <a:pPr marL="342900" indent="-342900">
              <a:lnSpc>
                <a:spcPct val="120000"/>
              </a:lnSpc>
              <a:buFont typeface="Wingdings" panose="05000000000000000000" charset="0"/>
              <a:buChar char="Ø"/>
            </a:pPr>
            <a:r>
              <a:rPr lang="en-US" sz="2400">
                <a:latin typeface="Times New Roman" panose="02020603050405020304" pitchFamily="18" charset="0"/>
                <a:sym typeface="+mn-ea"/>
              </a:rPr>
              <a:t>Its description of truth and beauty: __________________________________</a:t>
            </a:r>
            <a:endParaRPr lang="en-US" sz="2400">
              <a:latin typeface="Times New Roman" panose="02020603050405020304" pitchFamily="18" charset="0"/>
              <a:sym typeface="+mn-ea"/>
            </a:endParaRPr>
          </a:p>
          <a:p>
            <a:pPr marL="342900" indent="-342900">
              <a:lnSpc>
                <a:spcPct val="120000"/>
              </a:lnSpc>
              <a:buFont typeface="Wingdings" panose="05000000000000000000" charset="0"/>
              <a:buChar char="Ø"/>
            </a:pPr>
            <a:r>
              <a:rPr lang="en-US" sz="2400">
                <a:latin typeface="Times New Roman" panose="02020603050405020304" pitchFamily="18" charset="0"/>
                <a:sym typeface="+mn-ea"/>
              </a:rPr>
              <a:t>Its appeal to our feelings and imagination: </a:t>
            </a:r>
            <a:r>
              <a:rPr lang="en-US" sz="2400">
                <a:latin typeface="Times New Roman" panose="02020603050405020304" pitchFamily="18" charset="0"/>
                <a:sym typeface="+mn-ea"/>
              </a:rPr>
              <a:t>__________________________________</a:t>
            </a:r>
            <a:endParaRPr lang="en-US" sz="2400">
              <a:latin typeface="Times New Roman" panose="02020603050405020304" pitchFamily="18" charset="0"/>
              <a:sym typeface="+mn-ea"/>
            </a:endParaRPr>
          </a:p>
          <a:p>
            <a:pPr marL="342900" indent="-342900">
              <a:lnSpc>
                <a:spcPct val="120000"/>
              </a:lnSpc>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Its p</a:t>
            </a:r>
            <a:r>
              <a:rPr lang="en-US" sz="2400">
                <a:latin typeface="Times New Roman" panose="02020603050405020304" pitchFamily="18" charset="0"/>
                <a:sym typeface="+mn-ea"/>
              </a:rPr>
              <a:t>ermanence:         </a:t>
            </a:r>
            <a:endParaRPr lang="en-US" sz="2400">
              <a:latin typeface="Times New Roman" panose="02020603050405020304" pitchFamily="18" charset="0"/>
              <a:ea typeface="宋体" panose="02010600030101010101" pitchFamily="2" charset="-122"/>
            </a:endParaRPr>
          </a:p>
          <a:p>
            <a:pPr>
              <a:lnSpc>
                <a:spcPct val="120000"/>
              </a:lnSpc>
              <a:buFont typeface="Arial" panose="020B0604020202020204" pitchFamily="34" charset="0"/>
            </a:pPr>
            <a:r>
              <a:rPr lang="en-US" sz="2400">
                <a:latin typeface="Times New Roman" panose="02020603050405020304" pitchFamily="18" charset="0"/>
                <a:sym typeface="+mn-ea"/>
              </a:rPr>
              <a:t>    __________________________________</a:t>
            </a:r>
            <a:endParaRPr lang="zh-CN" altLang="en-US" sz="2400"/>
          </a:p>
        </p:txBody>
      </p:sp>
      <p:sp>
        <p:nvSpPr>
          <p:cNvPr id="7" name="文本框 6"/>
          <p:cNvSpPr txBox="1"/>
          <p:nvPr/>
        </p:nvSpPr>
        <p:spPr>
          <a:xfrm>
            <a:off x="1116330" y="5568315"/>
            <a:ext cx="7588250" cy="460375"/>
          </a:xfrm>
          <a:prstGeom prst="rect">
            <a:avLst/>
          </a:prstGeom>
          <a:noFill/>
          <a:ln w="9525">
            <a:noFill/>
          </a:ln>
        </p:spPr>
        <p:txBody>
          <a:bodyPr wrap="square">
            <a:spAutoFit/>
          </a:bodyPr>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Summary: </a:t>
            </a:r>
            <a:r>
              <a:rPr lang="en-US" sz="2400">
                <a:latin typeface="Times New Roman" panose="02020603050405020304" pitchFamily="18" charset="0"/>
                <a:sym typeface="+mn-ea"/>
              </a:rPr>
              <a:t>________________</a:t>
            </a:r>
            <a:r>
              <a:rPr lang="en-US" altLang="zh-CN" sz="2400">
                <a:latin typeface="Times New Roman" panose="02020603050405020304" pitchFamily="18" charset="0"/>
                <a:cs typeface="Times New Roman" panose="02020603050405020304" pitchFamily="18" charset="0"/>
              </a:rPr>
              <a:t> </a:t>
            </a:r>
            <a:endParaRPr lang="en-US" altLang="zh-CN"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8-1"/>
          <p:cNvPicPr>
            <a:picLocks noChangeAspect="1"/>
          </p:cNvPicPr>
          <p:nvPr/>
        </p:nvPicPr>
        <p:blipFill>
          <a:blip r:embed="rId1"/>
          <a:stretch>
            <a:fillRect/>
          </a:stretch>
        </p:blipFill>
        <p:spPr>
          <a:xfrm>
            <a:off x="243840" y="892175"/>
            <a:ext cx="8781415" cy="5374640"/>
          </a:xfrm>
          <a:prstGeom prst="rect">
            <a:avLst/>
          </a:prstGeom>
        </p:spPr>
      </p:pic>
      <p:sp>
        <p:nvSpPr>
          <p:cNvPr id="100" name="文本框 99"/>
          <p:cNvSpPr txBox="1"/>
          <p:nvPr/>
        </p:nvSpPr>
        <p:spPr>
          <a:xfrm>
            <a:off x="956310" y="1239520"/>
            <a:ext cx="7588250" cy="2749550"/>
          </a:xfrm>
          <a:prstGeom prst="rect">
            <a:avLst/>
          </a:prstGeom>
          <a:noFill/>
          <a:ln w="9525">
            <a:noFill/>
          </a:ln>
        </p:spPr>
        <p:txBody>
          <a:bodyPr wrap="square">
            <a:spAutoFit/>
          </a:bodyPr>
          <a:p>
            <a:pPr marL="342900" indent="-342900">
              <a:lnSpc>
                <a:spcPct val="120000"/>
              </a:lnSpc>
              <a:buFont typeface="Arial" panose="020B0604020202020204" pitchFamily="34" charset="0"/>
              <a:buChar char="•"/>
            </a:pPr>
            <a:r>
              <a:rPr lang="en-US" sz="2400" b="1">
                <a:latin typeface="Times New Roman" panose="02020603050405020304" pitchFamily="18" charset="0"/>
                <a:ea typeface="宋体" panose="02010600030101010101" pitchFamily="2" charset="-122"/>
              </a:rPr>
              <a:t>My favourite work of literature:</a:t>
            </a:r>
            <a:r>
              <a:rPr lang="en-US" sz="2400">
                <a:latin typeface="Times New Roman" panose="02020603050405020304" pitchFamily="18" charset="0"/>
                <a:ea typeface="宋体" panose="02010600030101010101" pitchFamily="2" charset="-122"/>
              </a:rPr>
              <a:t> </a:t>
            </a:r>
            <a:r>
              <a:rPr lang="en-US" sz="2400" i="1">
                <a:latin typeface="Times New Roman" panose="02020603050405020304" pitchFamily="18" charset="0"/>
                <a:ea typeface="宋体" panose="02010600030101010101" pitchFamily="2" charset="-122"/>
              </a:rPr>
              <a:t>Romance of the Three Kingdoms</a:t>
            </a:r>
            <a:endParaRPr lang="en-US" sz="2400" i="1">
              <a:latin typeface="Times New Roman" panose="02020603050405020304" pitchFamily="18" charset="0"/>
              <a:ea typeface="宋体" panose="02010600030101010101" pitchFamily="2" charset="-122"/>
            </a:endParaRPr>
          </a:p>
          <a:p>
            <a:pPr marL="342900" indent="-342900">
              <a:lnSpc>
                <a:spcPct val="120000"/>
              </a:lnSpc>
              <a:buFont typeface="Arial" panose="020B0604020202020204" pitchFamily="34" charset="0"/>
              <a:buChar char="•"/>
            </a:pPr>
            <a:r>
              <a:rPr lang="en-US" sz="2400" b="1">
                <a:latin typeface="Times New Roman" panose="02020603050405020304" pitchFamily="18" charset="0"/>
                <a:ea typeface="宋体" panose="02010600030101010101" pitchFamily="2" charset="-122"/>
              </a:rPr>
              <a:t>The reason I like it: </a:t>
            </a:r>
            <a:r>
              <a:rPr lang="en-US" sz="2400">
                <a:latin typeface="Times New Roman" panose="02020603050405020304" pitchFamily="18" charset="0"/>
                <a:ea typeface="宋体" panose="02010600030101010101" pitchFamily="2" charset="-122"/>
              </a:rPr>
              <a:t>It has a lot of interesting stories and fascinating characters.  Moreover, I think it has the significant qualities of good literature mentioned in the article. </a:t>
            </a:r>
            <a:endParaRPr lang="zh-CN" altLang="en-US" sz="2400"/>
          </a:p>
        </p:txBody>
      </p:sp>
      <p:sp>
        <p:nvSpPr>
          <p:cNvPr id="6" name="文本框 5"/>
          <p:cNvSpPr txBox="1"/>
          <p:nvPr/>
        </p:nvSpPr>
        <p:spPr>
          <a:xfrm>
            <a:off x="1398905" y="3989070"/>
            <a:ext cx="6845300" cy="1863725"/>
          </a:xfrm>
          <a:prstGeom prst="rect">
            <a:avLst/>
          </a:prstGeom>
          <a:noFill/>
        </p:spPr>
        <p:txBody>
          <a:bodyPr wrap="square" rtlCol="0" anchor="t">
            <a:spAutoFit/>
          </a:bodyPr>
          <a:p>
            <a:pPr marL="342900" indent="-342900">
              <a:lnSpc>
                <a:spcPct val="120000"/>
              </a:lnSpc>
              <a:buFont typeface="Wingdings" panose="05000000000000000000" charset="0"/>
              <a:buChar char="Ø"/>
            </a:pPr>
            <a:r>
              <a:rPr lang="en-US" sz="2400" b="1">
                <a:latin typeface="Times New Roman" panose="02020603050405020304" pitchFamily="18" charset="0"/>
                <a:sym typeface="+mn-ea"/>
              </a:rPr>
              <a:t>Its description of truth and beauty:</a:t>
            </a:r>
            <a:endParaRPr lang="en-US" sz="2400" b="1">
              <a:latin typeface="Times New Roman" panose="02020603050405020304" pitchFamily="18" charset="0"/>
              <a:sym typeface="+mn-ea"/>
            </a:endParaRPr>
          </a:p>
          <a:p>
            <a:pPr>
              <a:lnSpc>
                <a:spcPct val="120000"/>
              </a:lnSpc>
              <a:buFont typeface="Wingdings" panose="05000000000000000000" charset="0"/>
            </a:pPr>
            <a:r>
              <a:rPr lang="en-US" altLang="en-US" sz="2400">
                <a:latin typeface="Times New Roman" panose="02020603050405020304" pitchFamily="18" charset="0"/>
                <a:sym typeface="+mn-ea"/>
              </a:rPr>
              <a:t>First of all, the book reflects the essence of Chinese culture, such as Liu Bei’s benevolence and Guan Yu’s integrity.</a:t>
            </a:r>
            <a:endParaRPr lang="en-US" altLang="en-US" sz="2400">
              <a:latin typeface="Times New Roman" panose="02020603050405020304" pitchFamily="18" charset="0"/>
              <a:sym typeface="+mn-ea"/>
            </a:endParaRPr>
          </a:p>
        </p:txBody>
      </p:sp>
      <p:sp>
        <p:nvSpPr>
          <p:cNvPr id="9" name="文本框 8"/>
          <p:cNvSpPr txBox="1"/>
          <p:nvPr/>
        </p:nvSpPr>
        <p:spPr>
          <a:xfrm>
            <a:off x="520700" y="370205"/>
            <a:ext cx="7287260" cy="521970"/>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A possible version</a:t>
            </a:r>
            <a:endParaRPr lang="en-US" altLang="zh-C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8-1"/>
          <p:cNvPicPr>
            <a:picLocks noChangeAspect="1"/>
          </p:cNvPicPr>
          <p:nvPr/>
        </p:nvPicPr>
        <p:blipFill>
          <a:blip r:embed="rId1"/>
          <a:stretch>
            <a:fillRect/>
          </a:stretch>
        </p:blipFill>
        <p:spPr>
          <a:xfrm>
            <a:off x="0" y="187325"/>
            <a:ext cx="9069070" cy="6254750"/>
          </a:xfrm>
          <a:prstGeom prst="rect">
            <a:avLst/>
          </a:prstGeom>
        </p:spPr>
      </p:pic>
      <p:sp>
        <p:nvSpPr>
          <p:cNvPr id="6" name="文本框 5"/>
          <p:cNvSpPr txBox="1"/>
          <p:nvPr/>
        </p:nvSpPr>
        <p:spPr>
          <a:xfrm>
            <a:off x="927735" y="337185"/>
            <a:ext cx="7752715" cy="1568450"/>
          </a:xfrm>
          <a:prstGeom prst="rect">
            <a:avLst/>
          </a:prstGeom>
          <a:noFill/>
        </p:spPr>
        <p:txBody>
          <a:bodyPr wrap="square" rtlCol="0" anchor="t">
            <a:spAutoFit/>
          </a:bodyPr>
          <a:p>
            <a:pPr marL="342900" indent="-342900">
              <a:lnSpc>
                <a:spcPct val="120000"/>
              </a:lnSpc>
              <a:buFont typeface="Wingdings" panose="05000000000000000000" charset="0"/>
              <a:buChar char="Ø"/>
            </a:pPr>
            <a:r>
              <a:rPr lang="en-US" sz="2000" b="1">
                <a:latin typeface="Times New Roman" panose="02020603050405020304" pitchFamily="18" charset="0"/>
                <a:sym typeface="+mn-ea"/>
              </a:rPr>
              <a:t>Its appeal to our feelings and imagination: </a:t>
            </a:r>
            <a:endParaRPr lang="en-US" sz="2000" b="1">
              <a:latin typeface="Times New Roman" panose="02020603050405020304" pitchFamily="18" charset="0"/>
              <a:sym typeface="+mn-ea"/>
            </a:endParaRPr>
          </a:p>
          <a:p>
            <a:pPr>
              <a:lnSpc>
                <a:spcPct val="120000"/>
              </a:lnSpc>
              <a:buFont typeface="Wingdings" panose="05000000000000000000" charset="0"/>
            </a:pPr>
            <a:r>
              <a:rPr lang="en-US" altLang="en-US" sz="2000">
                <a:latin typeface="Times New Roman" panose="02020603050405020304" pitchFamily="18" charset="0"/>
                <a:sym typeface="+mn-ea"/>
              </a:rPr>
              <a:t>Second, as the book is set in the Three Kingdoms period, we read about the ups and downs of the main characters, so their unpredictable fates appeal to our feelings.</a:t>
            </a:r>
            <a:endParaRPr lang="en-US" altLang="en-US" sz="2000">
              <a:latin typeface="Times New Roman" panose="02020603050405020304" pitchFamily="18" charset="0"/>
              <a:sym typeface="+mn-ea"/>
            </a:endParaRPr>
          </a:p>
        </p:txBody>
      </p:sp>
      <p:sp>
        <p:nvSpPr>
          <p:cNvPr id="2" name="文本框 1"/>
          <p:cNvSpPr txBox="1"/>
          <p:nvPr/>
        </p:nvSpPr>
        <p:spPr>
          <a:xfrm>
            <a:off x="927735" y="1852295"/>
            <a:ext cx="7752715" cy="3046095"/>
          </a:xfrm>
          <a:prstGeom prst="rect">
            <a:avLst/>
          </a:prstGeom>
          <a:noFill/>
        </p:spPr>
        <p:txBody>
          <a:bodyPr wrap="square" rtlCol="0" anchor="t">
            <a:spAutoFit/>
          </a:bodyPr>
          <a:p>
            <a:pPr marL="342900" indent="-342900">
              <a:lnSpc>
                <a:spcPct val="120000"/>
              </a:lnSpc>
              <a:buFont typeface="Wingdings" panose="05000000000000000000" charset="0"/>
              <a:buChar char="Ø"/>
            </a:pPr>
            <a:r>
              <a:rPr lang="en-US" sz="2000" b="1">
                <a:latin typeface="Times New Roman" panose="02020603050405020304" pitchFamily="18" charset="0"/>
                <a:cs typeface="Times New Roman" panose="02020603050405020304" pitchFamily="18" charset="0"/>
                <a:sym typeface="+mn-ea"/>
              </a:rPr>
              <a:t>Its p</a:t>
            </a:r>
            <a:r>
              <a:rPr lang="en-US" sz="2000" b="1">
                <a:latin typeface="Times New Roman" panose="02020603050405020304" pitchFamily="18" charset="0"/>
                <a:sym typeface="+mn-ea"/>
              </a:rPr>
              <a:t>ermanence: </a:t>
            </a:r>
            <a:endParaRPr lang="en-US" sz="2000" b="1">
              <a:latin typeface="Times New Roman" panose="02020603050405020304" pitchFamily="18" charset="0"/>
              <a:sym typeface="+mn-ea"/>
            </a:endParaRPr>
          </a:p>
          <a:p>
            <a:pPr>
              <a:lnSpc>
                <a:spcPct val="120000"/>
              </a:lnSpc>
              <a:buFont typeface="Wingdings" panose="05000000000000000000" charset="0"/>
            </a:pPr>
            <a:r>
              <a:rPr lang="en-US" altLang="en-US" sz="2000">
                <a:latin typeface="Times New Roman" panose="02020603050405020304" pitchFamily="18" charset="0"/>
                <a:sym typeface="+mn-ea"/>
              </a:rPr>
              <a:t>Third, the most basic of human nature—love and hate, joy and</a:t>
            </a:r>
            <a:endParaRPr lang="en-US" altLang="en-US" sz="2000">
              <a:latin typeface="Times New Roman" panose="02020603050405020304" pitchFamily="18" charset="0"/>
              <a:sym typeface="+mn-ea"/>
            </a:endParaRPr>
          </a:p>
          <a:p>
            <a:pPr>
              <a:lnSpc>
                <a:spcPct val="120000"/>
              </a:lnSpc>
              <a:buFont typeface="Wingdings" panose="05000000000000000000" charset="0"/>
            </a:pPr>
            <a:r>
              <a:rPr lang="en-US" altLang="en-US" sz="2000">
                <a:latin typeface="Times New Roman" panose="02020603050405020304" pitchFamily="18" charset="0"/>
                <a:sym typeface="+mn-ea"/>
              </a:rPr>
              <a:t>sadness, fear and hope—is well presented in the book. The vow Liu Bei, Guan Yu and Zhang Fei make when they join together as brothers—to save the troubled and to aid the endangered—still has value today. The author, who also lived in an unstable society, witnessed people’s suffering and saw their longing for a peaceful life, and reflected his own life and experiences in his novel.</a:t>
            </a:r>
            <a:endParaRPr lang="en-US" altLang="en-US" sz="2000">
              <a:latin typeface="Times New Roman" panose="02020603050405020304" pitchFamily="18" charset="0"/>
              <a:sym typeface="+mn-ea"/>
            </a:endParaRPr>
          </a:p>
        </p:txBody>
      </p:sp>
      <p:sp>
        <p:nvSpPr>
          <p:cNvPr id="7" name="文本框 6"/>
          <p:cNvSpPr txBox="1"/>
          <p:nvPr/>
        </p:nvSpPr>
        <p:spPr>
          <a:xfrm>
            <a:off x="636270" y="4898390"/>
            <a:ext cx="7588250" cy="1106805"/>
          </a:xfrm>
          <a:prstGeom prst="rect">
            <a:avLst/>
          </a:prstGeom>
          <a:noFill/>
          <a:ln w="9525">
            <a:noFill/>
          </a:ln>
        </p:spPr>
        <p:txBody>
          <a:bodyPr wrap="square">
            <a:spAutoFit/>
          </a:bodyPr>
          <a:p>
            <a:pPr marL="342900" indent="-342900">
              <a:lnSpc>
                <a:spcPct val="110000"/>
              </a:lnSpc>
              <a:buFont typeface="Arial" panose="020B0604020202020204" pitchFamily="34" charset="0"/>
              <a:buChar char="•"/>
            </a:pPr>
            <a:r>
              <a:rPr lang="en-US" altLang="zh-CN" sz="2000" b="1">
                <a:latin typeface="Times New Roman" panose="02020603050405020304" pitchFamily="18" charset="0"/>
                <a:cs typeface="Times New Roman" panose="02020603050405020304" pitchFamily="18" charset="0"/>
              </a:rPr>
              <a:t>Summary:</a:t>
            </a:r>
            <a:r>
              <a:rPr lang="en-US" altLang="zh-CN" sz="2000">
                <a:latin typeface="Times New Roman" panose="02020603050405020304" pitchFamily="18" charset="0"/>
                <a:cs typeface="Times New Roman" panose="02020603050405020304" pitchFamily="18" charset="0"/>
              </a:rPr>
              <a:t> All of the points mentioned above make </a:t>
            </a:r>
            <a:r>
              <a:rPr lang="en-US" altLang="zh-CN" sz="2000" i="1">
                <a:latin typeface="Times New Roman" panose="02020603050405020304" pitchFamily="18" charset="0"/>
                <a:cs typeface="Times New Roman" panose="02020603050405020304" pitchFamily="18" charset="0"/>
              </a:rPr>
              <a:t>Romance of the Three Kingdoms</a:t>
            </a:r>
            <a:r>
              <a:rPr lang="en-US" altLang="zh-CN" sz="2000">
                <a:latin typeface="Times New Roman" panose="02020603050405020304" pitchFamily="18" charset="0"/>
                <a:cs typeface="Times New Roman" panose="02020603050405020304" pitchFamily="18" charset="0"/>
              </a:rPr>
              <a:t> a well-loved classic that will continue to have a strong impact on generations of readers to come.</a:t>
            </a:r>
            <a:endParaRPr lang="en-US" altLang="zh-CN"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408521" y="908606"/>
            <a:ext cx="2666114"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marL="0" marR="0" lvl="0" indent="0" defTabSz="685800" eaLnBrk="0" fontAlgn="auto" latinLnBrk="0" hangingPunct="0">
              <a:lnSpc>
                <a:spcPct val="100000"/>
              </a:lnSpc>
              <a:spcBef>
                <a:spcPts val="0"/>
              </a:spcBef>
              <a:spcAft>
                <a:spcPts val="0"/>
              </a:spcAft>
              <a:buClrTx/>
              <a:buSzTx/>
              <a:buFontTx/>
              <a:buNone/>
              <a:defRPr/>
            </a:pPr>
            <a:r>
              <a:rPr kumimoji="0" lang="en-US" altLang="zh-CN" sz="4050" b="0" i="0" u="none" strike="noStrike" kern="0" cap="none" spc="0" normalizeH="0" baseline="0" noProof="0" dirty="0">
                <a:ln>
                  <a:noFill/>
                </a:ln>
                <a:solidFill>
                  <a:srgbClr val="FF6B2B"/>
                </a:solidFill>
                <a:effectLst/>
                <a:uLnTx/>
                <a:uFillTx/>
                <a:latin typeface="Arial" panose="020B0604020202020204" pitchFamily="34" charset="0"/>
                <a:ea typeface="思源黑体 CN ExtraLight" charset="-122"/>
              </a:rPr>
              <a:t>Homework</a:t>
            </a:r>
            <a:endParaRPr kumimoji="0" lang="en-US" altLang="zh-CN" sz="4050" b="0" i="0" u="none" strike="noStrike" kern="0" cap="none" spc="0" normalizeH="0" baseline="0" noProof="0" dirty="0">
              <a:ln>
                <a:noFill/>
              </a:ln>
              <a:solidFill>
                <a:srgbClr val="FF6B2B"/>
              </a:solidFill>
              <a:effectLst/>
              <a:uLnTx/>
              <a:uFillTx/>
              <a:latin typeface="Arial" panose="020B0604020202020204" pitchFamily="34" charset="0"/>
              <a:ea typeface="思源黑体 CN ExtraLight" charset="-122"/>
            </a:endParaRPr>
          </a:p>
        </p:txBody>
      </p:sp>
      <p:pic>
        <p:nvPicPr>
          <p:cNvPr id="3" name="图片 2" descr="117.02"/>
          <p:cNvPicPr>
            <a:picLocks noChangeAspect="1"/>
          </p:cNvPicPr>
          <p:nvPr/>
        </p:nvPicPr>
        <p:blipFill>
          <a:blip r:embed="rId1"/>
          <a:stretch>
            <a:fillRect/>
          </a:stretch>
        </p:blipFill>
        <p:spPr>
          <a:xfrm>
            <a:off x="1783080" y="1949450"/>
            <a:ext cx="5791200" cy="3581400"/>
          </a:xfrm>
          <a:prstGeom prst="rect">
            <a:avLst/>
          </a:prstGeom>
        </p:spPr>
      </p:pic>
      <p:sp>
        <p:nvSpPr>
          <p:cNvPr id="100" name="文本框 99"/>
          <p:cNvSpPr txBox="1"/>
          <p:nvPr/>
        </p:nvSpPr>
        <p:spPr>
          <a:xfrm>
            <a:off x="2520950" y="2832735"/>
            <a:ext cx="4698365" cy="1814830"/>
          </a:xfrm>
          <a:prstGeom prst="rect">
            <a:avLst/>
          </a:prstGeom>
          <a:noFill/>
          <a:ln w="9525">
            <a:noFill/>
          </a:ln>
        </p:spPr>
        <p:txBody>
          <a:bodyPr wrap="square">
            <a:spAutoFit/>
          </a:bodyPr>
          <a:p>
            <a:r>
              <a:rPr lang="en-US" sz="2800">
                <a:latin typeface="Times New Roman" panose="02020603050405020304" pitchFamily="18" charset="0"/>
                <a:ea typeface="宋体" panose="02010600030101010101" pitchFamily="2" charset="-122"/>
              </a:rPr>
              <a:t>Write a short passage to introduce </a:t>
            </a:r>
            <a:r>
              <a:rPr lang="en-US" sz="2800">
                <a:latin typeface="Times New Roman" panose="02020603050405020304" pitchFamily="18" charset="0"/>
                <a:ea typeface="宋体" panose="02010600030101010101" pitchFamily="2" charset="-122"/>
                <a:cs typeface="Times New Roman" panose="02020603050405020304" pitchFamily="18" charset="0"/>
              </a:rPr>
              <a:t>your </a:t>
            </a:r>
            <a:r>
              <a:rPr lang="en-US" sz="2800">
                <a:latin typeface="Times New Roman" panose="02020603050405020304" pitchFamily="18" charset="0"/>
                <a:ea typeface="宋体" panose="02010600030101010101" pitchFamily="2" charset="-122"/>
              </a:rPr>
              <a:t>favo</a:t>
            </a:r>
            <a:r>
              <a:rPr lang="en-US" sz="2800">
                <a:latin typeface="Times New Roman" panose="02020603050405020304" pitchFamily="18" charset="0"/>
                <a:ea typeface="宋体" panose="02010600030101010101" pitchFamily="2" charset="-122"/>
                <a:cs typeface="Times New Roman" panose="02020603050405020304" pitchFamily="18" charset="0"/>
              </a:rPr>
              <a:t>u</a:t>
            </a:r>
            <a:r>
              <a:rPr lang="en-US" sz="2800">
                <a:latin typeface="Times New Roman" panose="02020603050405020304" pitchFamily="18" charset="0"/>
                <a:ea typeface="宋体" panose="02010600030101010101" pitchFamily="2" charset="-122"/>
              </a:rPr>
              <a:t>rite work of literature by the three qualities.</a:t>
            </a:r>
            <a:endParaRPr lang="zh-CN" altLang="en-US" sz="2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4"/>
          <p:cNvSpPr txBox="1">
            <a:spLocks noChangeArrowheads="1"/>
          </p:cNvSpPr>
          <p:nvPr/>
        </p:nvSpPr>
        <p:spPr bwMode="auto">
          <a:xfrm>
            <a:off x="323850" y="909638"/>
            <a:ext cx="8594725" cy="762000"/>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4400" b="1" i="0" u="none" strike="noStrike" kern="1200" cap="none" spc="0" normalizeH="0" baseline="0" noProof="0">
                <a:ln>
                  <a:noFill/>
                </a:ln>
                <a:solidFill>
                  <a:srgbClr val="000000"/>
                </a:solidFill>
                <a:effectLst>
                  <a:outerShdw blurRad="38100" dist="38100" dir="2700000" algn="tl">
                    <a:srgbClr val="C0C0C0"/>
                  </a:outerShdw>
                </a:effectLst>
                <a:uLnTx/>
                <a:uFillTx/>
                <a:latin typeface="Comic Sans MS" panose="030F0702030302020204" pitchFamily="66" charset="0"/>
                <a:ea typeface="宋体" panose="02010600030101010101" pitchFamily="2" charset="-122"/>
                <a:cs typeface="+mn-cs"/>
              </a:rPr>
              <a:t> </a:t>
            </a:r>
            <a:r>
              <a:rPr kumimoji="0" lang="en-US" sz="3600" b="1" i="0" u="none" strike="noStrike" kern="1200" cap="none" spc="0" normalizeH="0" baseline="0" noProof="0">
                <a:ln>
                  <a:noFill/>
                </a:ln>
                <a:solidFill>
                  <a:srgbClr val="00CCFF"/>
                </a:solidFill>
                <a:effectLst/>
                <a:uLnTx/>
                <a:uFillTx/>
                <a:latin typeface="Times New Roman" panose="02020603050405020304" pitchFamily="18" charset="0"/>
                <a:ea typeface="宋体" panose="02010600030101010101" pitchFamily="2" charset="-122"/>
                <a:cs typeface="+mn-cs"/>
              </a:rPr>
              <a:t>            </a:t>
            </a:r>
            <a:endParaRPr kumimoji="0" lang="zh-CN" altLang="en-US" sz="3600" b="1" i="0" u="none" strike="noStrike" kern="1200" cap="none" spc="0" normalizeH="0" baseline="0" noProof="0">
              <a:ln>
                <a:noFill/>
              </a:ln>
              <a:solidFill>
                <a:srgbClr val="00CCFF"/>
              </a:solidFill>
              <a:effectLst/>
              <a:uLnTx/>
              <a:uFillTx/>
              <a:latin typeface="Times New Roman" panose="02020603050405020304" pitchFamily="18" charset="0"/>
              <a:ea typeface="宋体" panose="02010600030101010101" pitchFamily="2" charset="-122"/>
              <a:cs typeface="+mn-cs"/>
            </a:endParaRPr>
          </a:p>
        </p:txBody>
      </p:sp>
      <p:pic>
        <p:nvPicPr>
          <p:cNvPr id="3"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2"/>
          <p:cNvSpPr>
            <a:spLocks noChangeArrowheads="1"/>
          </p:cNvSpPr>
          <p:nvPr/>
        </p:nvSpPr>
        <p:spPr bwMode="auto">
          <a:xfrm>
            <a:off x="812268" y="746463"/>
            <a:ext cx="204533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defTabSz="685800"/>
            <a:r>
              <a:rPr lang="en-US" altLang="zh-CN" sz="4400" b="1" dirty="0">
                <a:solidFill>
                  <a:srgbClr val="F79646"/>
                </a:solidFill>
                <a:latin typeface="Times New Roman" panose="02020603050405020304" pitchFamily="18" charset="0"/>
              </a:rPr>
              <a:t>Lead-in</a:t>
            </a:r>
            <a:endParaRPr lang="en-US" altLang="zh-CN" sz="4400" b="1" dirty="0">
              <a:solidFill>
                <a:srgbClr val="F79646"/>
              </a:solidFill>
              <a:latin typeface="Times New Roman" panose="02020603050405020304" pitchFamily="18" charset="0"/>
            </a:endParaRPr>
          </a:p>
        </p:txBody>
      </p:sp>
      <p:pic>
        <p:nvPicPr>
          <p:cNvPr id="4" name="图片 3" descr="UU3~S}PYZ5F5302~5T35~_O"/>
          <p:cNvPicPr>
            <a:picLocks noChangeAspect="1"/>
          </p:cNvPicPr>
          <p:nvPr/>
        </p:nvPicPr>
        <p:blipFill>
          <a:blip r:embed="rId1"/>
          <a:stretch>
            <a:fillRect/>
          </a:stretch>
        </p:blipFill>
        <p:spPr>
          <a:xfrm>
            <a:off x="812165" y="2878455"/>
            <a:ext cx="7520305" cy="1918970"/>
          </a:xfrm>
          <a:prstGeom prst="rect">
            <a:avLst/>
          </a:prstGeom>
        </p:spPr>
      </p:pic>
      <p:pic>
        <p:nvPicPr>
          <p:cNvPr id="6" name="图片 5" descr="Charles dickens1"/>
          <p:cNvPicPr>
            <a:picLocks noChangeAspect="1"/>
          </p:cNvPicPr>
          <p:nvPr/>
        </p:nvPicPr>
        <p:blipFill>
          <a:blip r:embed="rId2"/>
          <a:stretch>
            <a:fillRect/>
          </a:stretch>
        </p:blipFill>
        <p:spPr>
          <a:xfrm>
            <a:off x="5588635" y="1019810"/>
            <a:ext cx="2082165" cy="171323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93065" y="3441700"/>
            <a:ext cx="8464550" cy="2306320"/>
          </a:xfrm>
          <a:prstGeom prst="rect">
            <a:avLst/>
          </a:prstGeom>
        </p:spPr>
      </p:pic>
      <p:pic>
        <p:nvPicPr>
          <p:cNvPr id="4" name="图片 3"/>
          <p:cNvPicPr>
            <a:picLocks noChangeAspect="1"/>
          </p:cNvPicPr>
          <p:nvPr/>
        </p:nvPicPr>
        <p:blipFill>
          <a:blip r:embed="rId2"/>
          <a:stretch>
            <a:fillRect/>
          </a:stretch>
        </p:blipFill>
        <p:spPr>
          <a:xfrm>
            <a:off x="6242050" y="483235"/>
            <a:ext cx="2172970" cy="2759710"/>
          </a:xfrm>
          <a:prstGeom prst="rect">
            <a:avLst/>
          </a:prstGeom>
        </p:spPr>
      </p:pic>
      <p:pic>
        <p:nvPicPr>
          <p:cNvPr id="5" name="图片 4" descr="VRW4HE6{CEASKX5]T8QQ1L6"/>
          <p:cNvPicPr>
            <a:picLocks noChangeAspect="1"/>
          </p:cNvPicPr>
          <p:nvPr/>
        </p:nvPicPr>
        <p:blipFill>
          <a:blip r:embed="rId3"/>
          <a:stretch>
            <a:fillRect/>
          </a:stretch>
        </p:blipFill>
        <p:spPr>
          <a:xfrm>
            <a:off x="3872230" y="483235"/>
            <a:ext cx="1908810" cy="27597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79128" y="573454"/>
            <a:ext cx="8791189" cy="1383665"/>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Which of the excerpts makes you feel like </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reading the whole book? Why?</a:t>
            </a:r>
            <a:endParaRPr lang="en-US" altLang="zh-CN" dirty="0">
              <a:latin typeface="Times New Roman" panose="02020603050405020304" pitchFamily="18" charset="0"/>
              <a:cs typeface="Times New Roman" panose="02020603050405020304" pitchFamily="18" charset="0"/>
            </a:endParaRPr>
          </a:p>
          <a:p>
            <a:endParaRPr lang="zh-CN" altLang="zh-CN" dirty="0">
              <a:latin typeface="Times New Roman" panose="02020603050405020304" pitchFamily="18" charset="0"/>
              <a:cs typeface="Times New Roman" panose="02020603050405020304" pitchFamily="18" charset="0"/>
            </a:endParaRPr>
          </a:p>
        </p:txBody>
      </p:sp>
      <p:pic>
        <p:nvPicPr>
          <p:cNvPr id="3" name="图片 2" descr="YM%AAT`A1KK69I8DBW}U[~7"/>
          <p:cNvPicPr>
            <a:picLocks noChangeAspect="1"/>
          </p:cNvPicPr>
          <p:nvPr/>
        </p:nvPicPr>
        <p:blipFill>
          <a:blip r:embed="rId1"/>
          <a:stretch>
            <a:fillRect/>
          </a:stretch>
        </p:blipFill>
        <p:spPr>
          <a:xfrm>
            <a:off x="596265" y="1831340"/>
            <a:ext cx="8218805" cy="4292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7663" y="591234"/>
            <a:ext cx="8791189" cy="521970"/>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What is your favourite work of literature? Why?</a:t>
            </a:r>
            <a:endParaRPr lang="en-US" altLang="zh-CN" dirty="0">
              <a:latin typeface="Times New Roman" panose="02020603050405020304" pitchFamily="18" charset="0"/>
              <a:cs typeface="Times New Roman" panose="02020603050405020304" pitchFamily="18" charset="0"/>
            </a:endParaRPr>
          </a:p>
        </p:txBody>
      </p:sp>
      <p:pic>
        <p:nvPicPr>
          <p:cNvPr id="4" name="图片 3" descr="8-1"/>
          <p:cNvPicPr>
            <a:picLocks noChangeAspect="1"/>
          </p:cNvPicPr>
          <p:nvPr/>
        </p:nvPicPr>
        <p:blipFill>
          <a:blip r:embed="rId1"/>
          <a:stretch>
            <a:fillRect/>
          </a:stretch>
        </p:blipFill>
        <p:spPr>
          <a:xfrm>
            <a:off x="224155" y="1258570"/>
            <a:ext cx="8919210" cy="5062855"/>
          </a:xfrm>
          <a:prstGeom prst="rect">
            <a:avLst/>
          </a:prstGeom>
        </p:spPr>
      </p:pic>
      <p:sp>
        <p:nvSpPr>
          <p:cNvPr id="6" name="文本框 5"/>
          <p:cNvSpPr txBox="1"/>
          <p:nvPr/>
        </p:nvSpPr>
        <p:spPr>
          <a:xfrm>
            <a:off x="798830" y="1544320"/>
            <a:ext cx="7967345" cy="477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defTabSz="685800">
              <a:defRPr sz="3300" b="1">
                <a:solidFill>
                  <a:srgbClr val="FF6B2B"/>
                </a:solidFill>
                <a:latin typeface="Times New Roman" panose="02020603050405020304" pitchFamily="18" charset="0"/>
                <a:ea typeface="思源黑体 CN ExtraLight" charset="-122"/>
              </a:defRPr>
            </a:lvl1pPr>
            <a:lvl2pPr marL="742950" indent="-285750">
              <a:defRPr>
                <a:ea typeface="思源黑体 CN ExtraLight" charset="-122"/>
              </a:defRPr>
            </a:lvl2pPr>
            <a:lvl3pPr marL="1143000" indent="-228600">
              <a:defRPr>
                <a:ea typeface="思源黑体 CN ExtraLight" charset="-122"/>
              </a:defRPr>
            </a:lvl3pPr>
            <a:lvl4pPr marL="1600200" indent="-228600">
              <a:defRPr>
                <a:ea typeface="思源黑体 CN ExtraLight" charset="-122"/>
              </a:defRPr>
            </a:lvl4pPr>
            <a:lvl5pPr marL="2057400" indent="-228600">
              <a:defRPr>
                <a:ea typeface="思源黑体 CN ExtraLight" charset="-122"/>
              </a:defRPr>
            </a:lvl5pPr>
            <a:lvl6pPr marL="2514600" indent="-228600" eaLnBrk="0" hangingPunct="0">
              <a:defRPr>
                <a:ea typeface="思源黑体 CN ExtraLight" charset="-122"/>
              </a:defRPr>
            </a:lvl6pPr>
            <a:lvl7pPr marL="2971800" indent="-228600" eaLnBrk="0" hangingPunct="0">
              <a:defRPr>
                <a:ea typeface="思源黑体 CN ExtraLight" charset="-122"/>
              </a:defRPr>
            </a:lvl7pPr>
            <a:lvl8pPr marL="3429000" indent="-228600" eaLnBrk="0" hangingPunct="0">
              <a:defRPr>
                <a:ea typeface="思源黑体 CN ExtraLight" charset="-122"/>
              </a:defRPr>
            </a:lvl8pPr>
            <a:lvl9pPr marL="3886200" indent="-228600" eaLnBrk="0" hangingPunct="0">
              <a:defRPr>
                <a:ea typeface="思源黑体 CN ExtraLight" charset="-122"/>
              </a:defRPr>
            </a:lvl9pPr>
          </a:lstStyle>
          <a:p>
            <a:pPr marL="342900" indent="-342900" algn="l">
              <a:lnSpc>
                <a:spcPct val="130000"/>
              </a:lnSpc>
              <a:buFont typeface="Arial" panose="020B0604020202020204" pitchFamily="34" charset="0"/>
              <a:buChar char="•"/>
            </a:pPr>
            <a:r>
              <a:rPr lang="en-US" altLang="zh-CN" sz="2400" b="0" dirty="0">
                <a:solidFill>
                  <a:schemeClr val="tx1"/>
                </a:solidFill>
              </a:rPr>
              <a:t>My favourite work of literature is entitled ____________.</a:t>
            </a:r>
            <a:endParaRPr lang="en-US" altLang="zh-CN" sz="2400" b="0" dirty="0">
              <a:solidFill>
                <a:schemeClr val="tx1"/>
              </a:solidFill>
            </a:endParaRPr>
          </a:p>
          <a:p>
            <a:pPr marL="342900" indent="-342900" algn="l">
              <a:lnSpc>
                <a:spcPct val="130000"/>
              </a:lnSpc>
              <a:buFont typeface="Arial" panose="020B0604020202020204" pitchFamily="34" charset="0"/>
              <a:buChar char="•"/>
            </a:pPr>
            <a:r>
              <a:rPr lang="en-US" altLang="zh-CN" sz="2400" b="0" dirty="0">
                <a:solidFill>
                  <a:schemeClr val="tx1"/>
                </a:solidFill>
              </a:rPr>
              <a:t>It’s a </a:t>
            </a:r>
            <a:r>
              <a:rPr lang="en-US" altLang="zh-CN" sz="2400" b="0" dirty="0">
                <a:solidFill>
                  <a:schemeClr val="tx1"/>
                </a:solidFill>
                <a:sym typeface="+mn-ea"/>
              </a:rPr>
              <a:t>____________</a:t>
            </a:r>
            <a:r>
              <a:rPr lang="en-US" altLang="zh-CN" sz="2400" b="0" dirty="0">
                <a:solidFill>
                  <a:schemeClr val="tx1"/>
                </a:solidFill>
              </a:rPr>
              <a:t> (autobiography, biography, short story collection, poetry collection, science fiction, detective novel, romance story, etc.).</a:t>
            </a:r>
            <a:endParaRPr lang="en-US" altLang="zh-CN" sz="2400" b="0" dirty="0">
              <a:solidFill>
                <a:schemeClr val="tx1"/>
              </a:solidFill>
            </a:endParaRPr>
          </a:p>
          <a:p>
            <a:pPr marL="342900" indent="-342900" algn="l">
              <a:lnSpc>
                <a:spcPct val="130000"/>
              </a:lnSpc>
              <a:buFont typeface="Arial" panose="020B0604020202020204" pitchFamily="34" charset="0"/>
              <a:buChar char="•"/>
            </a:pPr>
            <a:r>
              <a:rPr lang="en-US" altLang="zh-CN" sz="2400" b="0" dirty="0">
                <a:solidFill>
                  <a:schemeClr val="tx1"/>
                </a:solidFill>
              </a:rPr>
              <a:t>It’s about </a:t>
            </a:r>
            <a:r>
              <a:rPr lang="en-US" altLang="zh-CN" sz="2400" b="0" dirty="0">
                <a:solidFill>
                  <a:schemeClr val="tx1"/>
                </a:solidFill>
                <a:sym typeface="+mn-ea"/>
              </a:rPr>
              <a:t>____________</a:t>
            </a:r>
            <a:r>
              <a:rPr lang="en-US" altLang="zh-CN" sz="2400" b="0" dirty="0">
                <a:solidFill>
                  <a:schemeClr val="tx1"/>
                </a:solidFill>
              </a:rPr>
              <a:t>.</a:t>
            </a:r>
            <a:endParaRPr lang="en-US" altLang="zh-CN" sz="2400" b="0" dirty="0">
              <a:solidFill>
                <a:schemeClr val="tx1"/>
              </a:solidFill>
            </a:endParaRPr>
          </a:p>
          <a:p>
            <a:pPr marL="342900" indent="-342900" algn="l">
              <a:lnSpc>
                <a:spcPct val="130000"/>
              </a:lnSpc>
              <a:buFont typeface="Arial" panose="020B0604020202020204" pitchFamily="34" charset="0"/>
              <a:buChar char="•"/>
            </a:pPr>
            <a:r>
              <a:rPr lang="en-US" altLang="zh-CN" sz="2400" b="0" dirty="0">
                <a:solidFill>
                  <a:schemeClr val="tx1"/>
                </a:solidFill>
              </a:rPr>
              <a:t>The main characters are </a:t>
            </a:r>
            <a:r>
              <a:rPr lang="en-US" altLang="zh-CN" sz="2400" b="0" dirty="0">
                <a:solidFill>
                  <a:schemeClr val="tx1"/>
                </a:solidFill>
                <a:sym typeface="+mn-ea"/>
              </a:rPr>
              <a:t>____________</a:t>
            </a:r>
            <a:r>
              <a:rPr lang="en-US" altLang="zh-CN" sz="2400" b="0" dirty="0">
                <a:solidFill>
                  <a:schemeClr val="tx1"/>
                </a:solidFill>
              </a:rPr>
              <a:t> (names, appearances, personalities, etc.)</a:t>
            </a:r>
            <a:r>
              <a:rPr lang="en-US" altLang="zh-CN" sz="2400" b="0" dirty="0">
                <a:solidFill>
                  <a:schemeClr val="tx1"/>
                </a:solidFill>
                <a:sym typeface="+mn-ea"/>
              </a:rPr>
              <a:t>.</a:t>
            </a:r>
            <a:endParaRPr lang="en-US" altLang="zh-CN" sz="2400" b="0" dirty="0">
              <a:solidFill>
                <a:schemeClr val="tx1"/>
              </a:solidFill>
            </a:endParaRPr>
          </a:p>
          <a:p>
            <a:pPr marL="342900" indent="-342900" algn="l">
              <a:lnSpc>
                <a:spcPct val="130000"/>
              </a:lnSpc>
              <a:buFont typeface="Arial" panose="020B0604020202020204" pitchFamily="34" charset="0"/>
              <a:buChar char="•"/>
            </a:pPr>
            <a:r>
              <a:rPr lang="en-US" altLang="zh-CN" sz="2400" b="0" dirty="0">
                <a:solidFill>
                  <a:schemeClr val="tx1"/>
                </a:solidFill>
              </a:rPr>
              <a:t>The most impressive part is that ____________________.</a:t>
            </a:r>
            <a:endParaRPr lang="en-US" altLang="zh-CN" sz="2400" b="0" dirty="0">
              <a:solidFill>
                <a:schemeClr val="tx1"/>
              </a:solidFill>
            </a:endParaRPr>
          </a:p>
          <a:p>
            <a:pPr marL="342900" indent="-342900" algn="l">
              <a:lnSpc>
                <a:spcPct val="130000"/>
              </a:lnSpc>
              <a:buFont typeface="Arial" panose="020B0604020202020204" pitchFamily="34" charset="0"/>
              <a:buChar char="•"/>
            </a:pPr>
            <a:r>
              <a:rPr lang="en-US" altLang="zh-CN" sz="2400" b="0" dirty="0">
                <a:solidFill>
                  <a:schemeClr val="tx1"/>
                </a:solidFill>
              </a:rPr>
              <a:t>I like this book because ___________________________.</a:t>
            </a:r>
            <a:endParaRPr lang="en-US" altLang="zh-CN" sz="2400" b="0" dirty="0">
              <a:solidFill>
                <a:schemeClr val="tx1"/>
              </a:solidFill>
            </a:endParaRPr>
          </a:p>
          <a:p>
            <a:pPr marL="342900" indent="-342900">
              <a:buFont typeface="Arial" panose="020B0604020202020204" pitchFamily="34" charset="0"/>
              <a:buChar char="•"/>
            </a:pPr>
            <a:endParaRPr lang="en-US" altLang="zh-CN" sz="2400" b="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4"/>
          <p:cNvSpPr txBox="1">
            <a:spLocks noChangeArrowheads="1"/>
          </p:cNvSpPr>
          <p:nvPr/>
        </p:nvSpPr>
        <p:spPr bwMode="auto">
          <a:xfrm>
            <a:off x="1003300" y="3322320"/>
            <a:ext cx="7138035" cy="215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defTabSz="685800">
              <a:defRPr sz="3300" b="1">
                <a:solidFill>
                  <a:srgbClr val="FF6B2B"/>
                </a:solidFill>
                <a:latin typeface="Times New Roman" panose="02020603050405020304" pitchFamily="18" charset="0"/>
                <a:ea typeface="思源黑体 CN ExtraLight" charset="-122"/>
              </a:defRPr>
            </a:lvl1pPr>
            <a:lvl2pPr marL="742950" indent="-285750">
              <a:defRPr>
                <a:ea typeface="思源黑体 CN ExtraLight" charset="-122"/>
              </a:defRPr>
            </a:lvl2pPr>
            <a:lvl3pPr marL="1143000" indent="-228600">
              <a:defRPr>
                <a:ea typeface="思源黑体 CN ExtraLight" charset="-122"/>
              </a:defRPr>
            </a:lvl3pPr>
            <a:lvl4pPr marL="1600200" indent="-228600">
              <a:defRPr>
                <a:ea typeface="思源黑体 CN ExtraLight" charset="-122"/>
              </a:defRPr>
            </a:lvl4pPr>
            <a:lvl5pPr marL="2057400" indent="-228600">
              <a:defRPr>
                <a:ea typeface="思源黑体 CN ExtraLight" charset="-122"/>
              </a:defRPr>
            </a:lvl5pPr>
            <a:lvl6pPr marL="2514600" indent="-228600" eaLnBrk="0" hangingPunct="0">
              <a:defRPr>
                <a:ea typeface="思源黑体 CN ExtraLight" charset="-122"/>
              </a:defRPr>
            </a:lvl6pPr>
            <a:lvl7pPr marL="2971800" indent="-228600" eaLnBrk="0" hangingPunct="0">
              <a:defRPr>
                <a:ea typeface="思源黑体 CN ExtraLight" charset="-122"/>
              </a:defRPr>
            </a:lvl7pPr>
            <a:lvl8pPr marL="3429000" indent="-228600" eaLnBrk="0" hangingPunct="0">
              <a:defRPr>
                <a:ea typeface="思源黑体 CN ExtraLight" charset="-122"/>
              </a:defRPr>
            </a:lvl8pPr>
            <a:lvl9pPr marL="3886200" indent="-228600" eaLnBrk="0" hangingPunct="0">
              <a:defRPr>
                <a:ea typeface="思源黑体 CN ExtraLight" charset="-122"/>
              </a:defRPr>
            </a:lvl9pPr>
          </a:lstStyle>
          <a:p>
            <a:pPr marL="457200" indent="-457200" algn="l">
              <a:lnSpc>
                <a:spcPct val="120000"/>
              </a:lnSpc>
              <a:buFont typeface="Arial" panose="020B0604020202020204" pitchFamily="34" charset="0"/>
              <a:buChar char="•"/>
            </a:pPr>
            <a:r>
              <a:rPr lang="en-US" altLang="zh-CN" sz="2800" b="0" dirty="0">
                <a:solidFill>
                  <a:schemeClr val="tx1"/>
                </a:solidFill>
              </a:rPr>
              <a:t>What qualities do you think a great work of literature should have?</a:t>
            </a:r>
            <a:endParaRPr lang="en-US" altLang="zh-CN" sz="2800" b="0" dirty="0">
              <a:solidFill>
                <a:schemeClr val="tx1"/>
              </a:solidFill>
            </a:endParaRPr>
          </a:p>
          <a:p>
            <a:pPr marL="457200" indent="-457200" algn="l">
              <a:lnSpc>
                <a:spcPct val="120000"/>
              </a:lnSpc>
              <a:buFont typeface="Arial" panose="020B0604020202020204" pitchFamily="34" charset="0"/>
              <a:buChar char="•"/>
            </a:pPr>
            <a:r>
              <a:rPr lang="en-US" altLang="zh-CN" sz="2800" b="0" dirty="0">
                <a:solidFill>
                  <a:schemeClr val="tx1"/>
                </a:solidFill>
              </a:rPr>
              <a:t>What are some of the benefits of reading literature?</a:t>
            </a:r>
            <a:endParaRPr lang="en-US" altLang="zh-CN" sz="2800" b="0" dirty="0">
              <a:solidFill>
                <a:schemeClr val="tx1"/>
              </a:solidFill>
            </a:endParaRPr>
          </a:p>
        </p:txBody>
      </p:sp>
      <p:sp>
        <p:nvSpPr>
          <p:cNvPr id="7" name="Rectangle 22"/>
          <p:cNvSpPr>
            <a:spLocks noChangeArrowheads="1"/>
          </p:cNvSpPr>
          <p:nvPr/>
        </p:nvSpPr>
        <p:spPr bwMode="auto">
          <a:xfrm>
            <a:off x="471908" y="529293"/>
            <a:ext cx="301815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思源黑体 CN ExtraLight" charset="-122"/>
              </a:defRPr>
            </a:lvl1pPr>
            <a:lvl2pPr marL="742950" indent="-285750">
              <a:defRPr>
                <a:solidFill>
                  <a:schemeClr val="tx1"/>
                </a:solidFill>
                <a:latin typeface="Arial" panose="020B0604020202020204" pitchFamily="34" charset="0"/>
                <a:ea typeface="思源黑体 CN ExtraLight" charset="-122"/>
              </a:defRPr>
            </a:lvl2pPr>
            <a:lvl3pPr marL="1143000" indent="-228600">
              <a:defRPr>
                <a:solidFill>
                  <a:schemeClr val="tx1"/>
                </a:solidFill>
                <a:latin typeface="Arial" panose="020B0604020202020204" pitchFamily="34" charset="0"/>
                <a:ea typeface="思源黑体 CN ExtraLight" charset="-122"/>
              </a:defRPr>
            </a:lvl3pPr>
            <a:lvl4pPr marL="1600200" indent="-228600">
              <a:defRPr>
                <a:solidFill>
                  <a:schemeClr val="tx1"/>
                </a:solidFill>
                <a:latin typeface="Arial" panose="020B0604020202020204" pitchFamily="34" charset="0"/>
                <a:ea typeface="思源黑体 CN ExtraLight" charset="-122"/>
              </a:defRPr>
            </a:lvl4pPr>
            <a:lvl5pPr marL="2057400" indent="-228600">
              <a:defRPr>
                <a:solidFill>
                  <a:schemeClr val="tx1"/>
                </a:solidFill>
                <a:latin typeface="Arial" panose="020B0604020202020204" pitchFamily="34" charset="0"/>
                <a:ea typeface="思源黑体 CN ExtraLight"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思源黑体 CN ExtraLight" charset="-122"/>
              </a:defRPr>
            </a:lvl9pPr>
          </a:lstStyle>
          <a:p>
            <a:pPr defTabSz="685800"/>
            <a:r>
              <a:rPr lang="en-US" altLang="zh-CN" sz="4400" b="1" dirty="0">
                <a:solidFill>
                  <a:srgbClr val="F79646"/>
                </a:solidFill>
                <a:latin typeface="Times New Roman" panose="02020603050405020304" pitchFamily="18" charset="0"/>
              </a:rPr>
              <a:t>Pre-reading</a:t>
            </a:r>
            <a:endParaRPr lang="en-US" altLang="zh-CN" sz="4400" b="1" dirty="0">
              <a:solidFill>
                <a:srgbClr val="F79646"/>
              </a:solidFill>
              <a:latin typeface="Times New Roman" panose="02020603050405020304" pitchFamily="18" charset="0"/>
            </a:endParaRPr>
          </a:p>
        </p:txBody>
      </p:sp>
      <p:pic>
        <p:nvPicPr>
          <p:cNvPr id="8" name="图片 7" descr="dreamstime_l_40475118"/>
          <p:cNvPicPr>
            <a:picLocks noChangeAspect="1"/>
          </p:cNvPicPr>
          <p:nvPr/>
        </p:nvPicPr>
        <p:blipFill>
          <a:blip r:embed="rId1"/>
          <a:stretch>
            <a:fillRect/>
          </a:stretch>
        </p:blipFill>
        <p:spPr>
          <a:xfrm>
            <a:off x="5728970" y="636905"/>
            <a:ext cx="2412365" cy="2412365"/>
          </a:xfrm>
          <a:prstGeom prst="ellipse">
            <a:avLst/>
          </a:prstGeom>
        </p:spPr>
      </p:pic>
      <p:sp>
        <p:nvSpPr>
          <p:cNvPr id="9" name="文本框 8"/>
          <p:cNvSpPr txBox="1"/>
          <p:nvPr/>
        </p:nvSpPr>
        <p:spPr>
          <a:xfrm>
            <a:off x="471805" y="1612265"/>
            <a:ext cx="4797425" cy="1383665"/>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Before you read the article, think about the following questions:</a:t>
            </a:r>
            <a:endParaRPr lang="en-US" altLang="zh-CN"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827584" y="727080"/>
            <a:ext cx="3384376" cy="1693808"/>
          </a:xfrm>
          <a:prstGeom prst="roundRect">
            <a:avLst/>
          </a:prstGeom>
          <a:solidFill>
            <a:srgbClr val="FDE2C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latin typeface="Times New Roman" panose="02020603050405020304" pitchFamily="18" charset="0"/>
                <a:cs typeface="Times New Roman" panose="02020603050405020304" pitchFamily="18" charset="0"/>
              </a:rPr>
              <a:t>It should be interesting to people from different countries and cultures.</a:t>
            </a:r>
            <a:endParaRPr lang="zh-CN" altLang="en-US" sz="2400" dirty="0">
              <a:solidFill>
                <a:schemeClr val="tx1"/>
              </a:solidFill>
              <a:latin typeface="Times New Roman" panose="02020603050405020304" pitchFamily="18" charset="0"/>
              <a:cs typeface="Times New Roman" panose="02020603050405020304" pitchFamily="18" charset="0"/>
            </a:endParaRPr>
          </a:p>
        </p:txBody>
      </p:sp>
      <p:sp>
        <p:nvSpPr>
          <p:cNvPr id="14" name="圆角矩形 13"/>
          <p:cNvSpPr/>
          <p:nvPr/>
        </p:nvSpPr>
        <p:spPr>
          <a:xfrm>
            <a:off x="6123112" y="5013176"/>
            <a:ext cx="1401216" cy="733772"/>
          </a:xfrm>
          <a:prstGeom prst="roundRect">
            <a:avLst/>
          </a:prstGeom>
          <a:solidFill>
            <a:srgbClr val="FDE2C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Times New Roman" panose="02020603050405020304" pitchFamily="18" charset="0"/>
                <a:cs typeface="Times New Roman" panose="02020603050405020304" pitchFamily="18" charset="0"/>
              </a:rPr>
              <a:t>…</a:t>
            </a:r>
            <a:endParaRPr lang="zh-CN" alt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圆角矩形 14"/>
          <p:cNvSpPr/>
          <p:nvPr/>
        </p:nvSpPr>
        <p:spPr>
          <a:xfrm>
            <a:off x="6516216" y="2924944"/>
            <a:ext cx="2160240" cy="1153748"/>
          </a:xfrm>
          <a:prstGeom prst="roundRect">
            <a:avLst/>
          </a:prstGeom>
          <a:solidFill>
            <a:srgbClr val="FDE2C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latin typeface="Times New Roman" panose="02020603050405020304" pitchFamily="18" charset="0"/>
                <a:cs typeface="Times New Roman" panose="02020603050405020304" pitchFamily="18" charset="0"/>
              </a:rPr>
              <a:t>It should be attractive and enjoyable.</a:t>
            </a:r>
            <a:endParaRPr lang="zh-CN" altLang="zh-CN" sz="2400" dirty="0">
              <a:solidFill>
                <a:schemeClr val="tx1"/>
              </a:solidFill>
              <a:latin typeface="Times New Roman" panose="02020603050405020304" pitchFamily="18" charset="0"/>
              <a:cs typeface="Times New Roman" panose="02020603050405020304" pitchFamily="18" charset="0"/>
            </a:endParaRPr>
          </a:p>
        </p:txBody>
      </p:sp>
      <p:sp>
        <p:nvSpPr>
          <p:cNvPr id="17" name="圆角矩形 16"/>
          <p:cNvSpPr/>
          <p:nvPr/>
        </p:nvSpPr>
        <p:spPr>
          <a:xfrm>
            <a:off x="863081" y="3068960"/>
            <a:ext cx="1620687" cy="937723"/>
          </a:xfrm>
          <a:prstGeom prst="roundRect">
            <a:avLst/>
          </a:prstGeom>
          <a:solidFill>
            <a:srgbClr val="FDE2CB"/>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latin typeface="Times New Roman" panose="02020603050405020304" pitchFamily="18" charset="0"/>
                <a:cs typeface="Times New Roman" panose="02020603050405020304" pitchFamily="18" charset="0"/>
              </a:rPr>
              <a:t>It should be creative.</a:t>
            </a:r>
            <a:endParaRPr lang="en-US" altLang="zh-CN" sz="2400" dirty="0">
              <a:solidFill>
                <a:schemeClr val="tx1"/>
              </a:solidFill>
              <a:latin typeface="Times New Roman" panose="02020603050405020304" pitchFamily="18" charset="0"/>
              <a:cs typeface="Times New Roman" panose="02020603050405020304" pitchFamily="18" charset="0"/>
            </a:endParaRPr>
          </a:p>
        </p:txBody>
      </p:sp>
      <p:sp>
        <p:nvSpPr>
          <p:cNvPr id="18" name="圆角矩形 17"/>
          <p:cNvSpPr/>
          <p:nvPr/>
        </p:nvSpPr>
        <p:spPr>
          <a:xfrm>
            <a:off x="1367644" y="5011557"/>
            <a:ext cx="2844316" cy="937723"/>
          </a:xfrm>
          <a:prstGeom prst="roundRect">
            <a:avLst/>
          </a:prstGeom>
          <a:solidFill>
            <a:srgbClr val="FDE2C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latin typeface="Times New Roman" panose="02020603050405020304" pitchFamily="18" charset="0"/>
                <a:cs typeface="Times New Roman" panose="02020603050405020304" pitchFamily="18" charset="0"/>
              </a:rPr>
              <a:t>It should stir readers’ imagination.</a:t>
            </a:r>
            <a:endParaRPr lang="en-US" altLang="zh-CN" sz="2400" dirty="0">
              <a:solidFill>
                <a:schemeClr val="tx1"/>
              </a:solidFill>
              <a:latin typeface="Times New Roman" panose="02020603050405020304" pitchFamily="18" charset="0"/>
              <a:cs typeface="Times New Roman" panose="02020603050405020304" pitchFamily="18" charset="0"/>
            </a:endParaRPr>
          </a:p>
        </p:txBody>
      </p:sp>
      <p:sp>
        <p:nvSpPr>
          <p:cNvPr id="24" name="圆角矩形 14"/>
          <p:cNvSpPr/>
          <p:nvPr/>
        </p:nvSpPr>
        <p:spPr>
          <a:xfrm>
            <a:off x="5580112" y="1340768"/>
            <a:ext cx="2322766" cy="953532"/>
          </a:xfrm>
          <a:prstGeom prst="roundRect">
            <a:avLst/>
          </a:prstGeom>
          <a:solidFill>
            <a:srgbClr val="FDE2C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latin typeface="Times New Roman" panose="02020603050405020304" pitchFamily="18" charset="0"/>
                <a:cs typeface="Times New Roman" panose="02020603050405020304" pitchFamily="18" charset="0"/>
              </a:rPr>
              <a:t>It should stand the test of time.</a:t>
            </a:r>
            <a:endParaRPr lang="zh-CN" altLang="zh-CN" sz="2400" dirty="0">
              <a:solidFill>
                <a:schemeClr val="tx1"/>
              </a:solidFill>
              <a:latin typeface="Times New Roman" panose="02020603050405020304" pitchFamily="18" charset="0"/>
              <a:cs typeface="Times New Roman" panose="02020603050405020304" pitchFamily="18" charset="0"/>
            </a:endParaRPr>
          </a:p>
        </p:txBody>
      </p:sp>
      <p:sp>
        <p:nvSpPr>
          <p:cNvPr id="23" name="矩形: 圆角 22"/>
          <p:cNvSpPr/>
          <p:nvPr/>
        </p:nvSpPr>
        <p:spPr bwMode="auto">
          <a:xfrm>
            <a:off x="3491880" y="2996952"/>
            <a:ext cx="2322766" cy="1312913"/>
          </a:xfrm>
          <a:prstGeom prst="roundRect">
            <a:avLst/>
          </a:prstGeom>
          <a:solidFill>
            <a:srgbClr val="FF9E75"/>
          </a:solidFill>
          <a:ln>
            <a:noFill/>
          </a:ln>
        </p:spPr>
        <p:txBody>
          <a:bodyPr rtlCol="0" anchor="ctr"/>
          <a:lstStyle/>
          <a:p>
            <a:pPr algn="ctr" eaLnBrk="1" hangingPunct="1">
              <a:lnSpc>
                <a:spcPct val="100000"/>
              </a:lnSpc>
              <a:spcBef>
                <a:spcPct val="0"/>
              </a:spcBef>
              <a:buFont typeface="Arial" panose="020B0604020202020204" pitchFamily="34" charset="0"/>
              <a:buNone/>
            </a:pPr>
            <a:r>
              <a:rPr lang="en-US" altLang="zh-CN" sz="3600" b="1" dirty="0">
                <a:solidFill>
                  <a:srgbClr val="FFFFFF"/>
                </a:solidFill>
                <a:ea typeface="华文新魏" panose="02010800040101010101" pitchFamily="2" charset="-122"/>
                <a:cs typeface="Arial" panose="020B0604020202020204" pitchFamily="34" charset="0"/>
                <a:sym typeface="宋体" panose="02010600030101010101" pitchFamily="2" charset="-122"/>
              </a:rPr>
              <a:t>Qualities</a:t>
            </a:r>
            <a:endParaRPr lang="zh-CN" altLang="en-US" sz="3600" b="1" dirty="0">
              <a:solidFill>
                <a:srgbClr val="FFFFFF"/>
              </a:solidFill>
              <a:ea typeface="华文新魏" panose="02010800040101010101" pitchFamily="2" charset="-122"/>
              <a:cs typeface="Arial" panose="020B0604020202020204" pitchFamily="34" charset="0"/>
              <a:sym typeface="宋体" panose="02010600030101010101" pitchFamily="2" charset="-122"/>
            </a:endParaRPr>
          </a:p>
        </p:txBody>
      </p:sp>
      <p:cxnSp>
        <p:nvCxnSpPr>
          <p:cNvPr id="59" name="直接箭头连接符 58"/>
          <p:cNvCxnSpPr/>
          <p:nvPr/>
        </p:nvCxnSpPr>
        <p:spPr bwMode="auto">
          <a:xfrm flipH="1" flipV="1">
            <a:off x="3995936" y="2420888"/>
            <a:ext cx="288032" cy="576064"/>
          </a:xfrm>
          <a:prstGeom prst="straightConnector1">
            <a:avLst/>
          </a:prstGeom>
          <a:solidFill>
            <a:schemeClr val="accent1"/>
          </a:solidFill>
          <a:ln w="38100" cap="flat" cmpd="sng" algn="ctr">
            <a:solidFill>
              <a:schemeClr val="tx1"/>
            </a:solidFill>
            <a:prstDash val="solid"/>
            <a:round/>
            <a:headEnd type="none" w="med" len="med"/>
            <a:tailEnd type="triangle"/>
          </a:ln>
        </p:spPr>
      </p:cxnSp>
      <p:cxnSp>
        <p:nvCxnSpPr>
          <p:cNvPr id="68" name="直接箭头连接符 67"/>
          <p:cNvCxnSpPr/>
          <p:nvPr/>
        </p:nvCxnSpPr>
        <p:spPr bwMode="auto">
          <a:xfrm flipV="1">
            <a:off x="5075548" y="2276872"/>
            <a:ext cx="504564" cy="720080"/>
          </a:xfrm>
          <a:prstGeom prst="straightConnector1">
            <a:avLst/>
          </a:prstGeom>
          <a:solidFill>
            <a:schemeClr val="accent1"/>
          </a:solidFill>
          <a:ln w="38100" cap="flat" cmpd="sng" algn="ctr">
            <a:solidFill>
              <a:schemeClr val="tx1"/>
            </a:solidFill>
            <a:prstDash val="solid"/>
            <a:round/>
            <a:headEnd type="none" w="med" len="med"/>
            <a:tailEnd type="triangle"/>
          </a:ln>
        </p:spPr>
      </p:cxnSp>
      <p:cxnSp>
        <p:nvCxnSpPr>
          <p:cNvPr id="69" name="直接箭头连接符 68"/>
          <p:cNvCxnSpPr/>
          <p:nvPr/>
        </p:nvCxnSpPr>
        <p:spPr bwMode="auto">
          <a:xfrm flipH="1">
            <a:off x="2501770" y="3537821"/>
            <a:ext cx="918102" cy="1"/>
          </a:xfrm>
          <a:prstGeom prst="straightConnector1">
            <a:avLst/>
          </a:prstGeom>
          <a:solidFill>
            <a:schemeClr val="accent1"/>
          </a:solidFill>
          <a:ln w="38100" cap="flat" cmpd="sng" algn="ctr">
            <a:solidFill>
              <a:schemeClr val="tx1"/>
            </a:solidFill>
            <a:prstDash val="solid"/>
            <a:round/>
            <a:headEnd type="none" w="med" len="med"/>
            <a:tailEnd type="triangle"/>
          </a:ln>
        </p:spPr>
      </p:cxnSp>
      <p:cxnSp>
        <p:nvCxnSpPr>
          <p:cNvPr id="70" name="直接箭头连接符 69"/>
          <p:cNvCxnSpPr/>
          <p:nvPr/>
        </p:nvCxnSpPr>
        <p:spPr bwMode="auto">
          <a:xfrm flipH="1">
            <a:off x="2789802" y="4211580"/>
            <a:ext cx="775069" cy="799977"/>
          </a:xfrm>
          <a:prstGeom prst="straightConnector1">
            <a:avLst/>
          </a:prstGeom>
          <a:solidFill>
            <a:schemeClr val="accent1"/>
          </a:solidFill>
          <a:ln w="38100" cap="flat" cmpd="sng" algn="ctr">
            <a:solidFill>
              <a:schemeClr val="tx1"/>
            </a:solidFill>
            <a:prstDash val="solid"/>
            <a:round/>
            <a:headEnd type="none" w="med" len="med"/>
            <a:tailEnd type="triangle"/>
          </a:ln>
        </p:spPr>
      </p:cxnSp>
      <p:cxnSp>
        <p:nvCxnSpPr>
          <p:cNvPr id="71" name="直接箭头连接符 70"/>
          <p:cNvCxnSpPr/>
          <p:nvPr/>
        </p:nvCxnSpPr>
        <p:spPr bwMode="auto">
          <a:xfrm>
            <a:off x="5661374" y="4324672"/>
            <a:ext cx="638818" cy="667304"/>
          </a:xfrm>
          <a:prstGeom prst="straightConnector1">
            <a:avLst/>
          </a:prstGeom>
          <a:solidFill>
            <a:schemeClr val="accent1"/>
          </a:solidFill>
          <a:ln w="38100" cap="flat" cmpd="sng" algn="ctr">
            <a:solidFill>
              <a:schemeClr val="tx1"/>
            </a:solidFill>
            <a:prstDash val="solid"/>
            <a:round/>
            <a:headEnd type="none" w="med" len="med"/>
            <a:tailEnd type="triangle"/>
          </a:ln>
        </p:spPr>
      </p:cxnSp>
      <p:cxnSp>
        <p:nvCxnSpPr>
          <p:cNvPr id="72" name="直接箭头连接符 71"/>
          <p:cNvCxnSpPr/>
          <p:nvPr/>
        </p:nvCxnSpPr>
        <p:spPr bwMode="auto">
          <a:xfrm flipV="1">
            <a:off x="5885892" y="3537821"/>
            <a:ext cx="558316" cy="1"/>
          </a:xfrm>
          <a:prstGeom prst="straightConnector1">
            <a:avLst/>
          </a:prstGeom>
          <a:solidFill>
            <a:schemeClr val="accent1"/>
          </a:solidFill>
          <a:ln w="38100" cap="flat" cmpd="sng" algn="ctr">
            <a:solidFill>
              <a:schemeClr val="tx1"/>
            </a:solidFill>
            <a:prstDash val="solid"/>
            <a:round/>
            <a:headEnd type="none" w="med" len="med"/>
            <a:tailEnd type="triangle"/>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P spid="18"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60705" y="963295"/>
            <a:ext cx="7287260" cy="953135"/>
          </a:xfrm>
          <a:prstGeom prst="rect">
            <a:avLst/>
          </a:prstGeom>
          <a:noFill/>
        </p:spPr>
        <p:txBody>
          <a:bodyPr wrap="square" rtlCol="0">
            <a:spAutoFit/>
          </a:bodyPr>
          <a:lstStyle>
            <a:defPPr>
              <a:defRPr lang="zh-CN"/>
            </a:defPPr>
            <a:lvl1pPr marR="0" fontAlgn="auto">
              <a:spcBef>
                <a:spcPts val="0"/>
              </a:spcBef>
              <a:spcAft>
                <a:spcPts val="0"/>
              </a:spcAft>
              <a:buClrTx/>
              <a:buSzTx/>
              <a:buFontTx/>
              <a:defRPr kumimoji="0" sz="2800" b="1" strike="noStrike" kern="0" cap="none" spc="0" normalizeH="0">
                <a:ln>
                  <a:noFill/>
                </a:ln>
                <a:solidFill>
                  <a:srgbClr val="1C1C1C"/>
                </a:solidFill>
                <a:effectLst/>
                <a:uLnTx/>
                <a:uFillTx/>
              </a:defRPr>
            </a:lvl1pPr>
          </a:lstStyle>
          <a:p>
            <a:r>
              <a:rPr lang="en-US" altLang="zh-CN" dirty="0">
                <a:latin typeface="Times New Roman" panose="02020603050405020304" pitchFamily="18" charset="0"/>
                <a:cs typeface="Times New Roman" panose="02020603050405020304" pitchFamily="18" charset="0"/>
              </a:rPr>
              <a:t>Predict what the article may talk about according to its title. </a:t>
            </a:r>
            <a:endParaRPr lang="en-US" altLang="zh-CN" dirty="0">
              <a:latin typeface="Times New Roman" panose="02020603050405020304" pitchFamily="18" charset="0"/>
              <a:cs typeface="Times New Roman" panose="02020603050405020304" pitchFamily="18" charset="0"/>
            </a:endParaRPr>
          </a:p>
        </p:txBody>
      </p:sp>
      <p:pic>
        <p:nvPicPr>
          <p:cNvPr id="2" name="图片 1" descr="SWTQ}REUH{[1[Y}N@40LQ~G"/>
          <p:cNvPicPr>
            <a:picLocks noChangeAspect="1"/>
          </p:cNvPicPr>
          <p:nvPr/>
        </p:nvPicPr>
        <p:blipFill>
          <a:blip r:embed="rId1"/>
          <a:stretch>
            <a:fillRect/>
          </a:stretch>
        </p:blipFill>
        <p:spPr>
          <a:xfrm>
            <a:off x="284480" y="2411095"/>
            <a:ext cx="8575040" cy="312547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lumMod val="60000"/>
            <a:lumOff val="40000"/>
          </a:schemeClr>
        </a:solidFill>
        <a:ln>
          <a:noFill/>
        </a:ln>
      </a:spPr>
      <a:bodyPr anchor="ctr"/>
      <a:lstStyle>
        <a:defPPr algn="ctr" eaLnBrk="1" hangingPunct="1">
          <a:lnSpc>
            <a:spcPct val="100000"/>
          </a:lnSpc>
          <a:spcBef>
            <a:spcPct val="0"/>
          </a:spcBef>
          <a:buFont typeface="Arial" panose="020B0604020202020204" pitchFamily="34" charset="0"/>
          <a:buNone/>
          <a:defRPr sz="1800">
            <a:solidFill>
              <a:srgbClr val="FFFFFF"/>
            </a:solidFill>
            <a:latin typeface="宋体" panose="02010600030101010101" pitchFamily="2" charset="-122"/>
            <a:sym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郑少PPT">
  <a:themeElements>
    <a:clrScheme name="00-8">
      <a:dk1>
        <a:srgbClr val="1C1C1C"/>
      </a:dk1>
      <a:lt1>
        <a:srgbClr val="FFFFFF"/>
      </a:lt1>
      <a:dk2>
        <a:srgbClr val="4F4F4F"/>
      </a:dk2>
      <a:lt2>
        <a:srgbClr val="FFFFFF"/>
      </a:lt2>
      <a:accent1>
        <a:srgbClr val="FF6B2B"/>
      </a:accent1>
      <a:accent2>
        <a:srgbClr val="282633"/>
      </a:accent2>
      <a:accent3>
        <a:srgbClr val="FF6B2B"/>
      </a:accent3>
      <a:accent4>
        <a:srgbClr val="282633"/>
      </a:accent4>
      <a:accent5>
        <a:srgbClr val="FF6B2B"/>
      </a:accent5>
      <a:accent6>
        <a:srgbClr val="282633"/>
      </a:accent6>
      <a:hlink>
        <a:srgbClr val="FFFFFF"/>
      </a:hlink>
      <a:folHlink>
        <a:srgbClr val="FFFFFF"/>
      </a:folHlink>
    </a:clrScheme>
    <a:fontScheme name="0000001 思源黑体">
      <a:majorFont>
        <a:latin typeface="等线 Light"/>
        <a:ea typeface="思源黑体 CN Bold"/>
        <a:cs typeface=""/>
      </a:majorFont>
      <a:minorFont>
        <a:latin typeface="等线"/>
        <a:ea typeface="思源黑体 CN Extra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50000"/>
          </a:lnSpc>
          <a:defRPr smtClean="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郑少PPT">
  <a:themeElements>
    <a:clrScheme name="00-8">
      <a:dk1>
        <a:srgbClr val="1C1C1C"/>
      </a:dk1>
      <a:lt1>
        <a:srgbClr val="FFFFFF"/>
      </a:lt1>
      <a:dk2>
        <a:srgbClr val="4F4F4F"/>
      </a:dk2>
      <a:lt2>
        <a:srgbClr val="FFFFFF"/>
      </a:lt2>
      <a:accent1>
        <a:srgbClr val="FF6B2B"/>
      </a:accent1>
      <a:accent2>
        <a:srgbClr val="282633"/>
      </a:accent2>
      <a:accent3>
        <a:srgbClr val="FF6B2B"/>
      </a:accent3>
      <a:accent4>
        <a:srgbClr val="282633"/>
      </a:accent4>
      <a:accent5>
        <a:srgbClr val="FF6B2B"/>
      </a:accent5>
      <a:accent6>
        <a:srgbClr val="282633"/>
      </a:accent6>
      <a:hlink>
        <a:srgbClr val="FFFFFF"/>
      </a:hlink>
      <a:folHlink>
        <a:srgbClr val="FFFFFF"/>
      </a:folHlink>
    </a:clrScheme>
    <a:fontScheme name="0000001 思源黑体">
      <a:majorFont>
        <a:latin typeface="等线 Light"/>
        <a:ea typeface="思源黑体 CN Bold"/>
        <a:cs typeface=""/>
      </a:majorFont>
      <a:minorFont>
        <a:latin typeface="等线"/>
        <a:ea typeface="思源黑体 CN Extra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50000"/>
          </a:lnSpc>
          <a:defRPr smtClean="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郑少PPT">
  <a:themeElements>
    <a:clrScheme name="00-8">
      <a:dk1>
        <a:srgbClr val="1C1C1C"/>
      </a:dk1>
      <a:lt1>
        <a:srgbClr val="FFFFFF"/>
      </a:lt1>
      <a:dk2>
        <a:srgbClr val="4F4F4F"/>
      </a:dk2>
      <a:lt2>
        <a:srgbClr val="FFFFFF"/>
      </a:lt2>
      <a:accent1>
        <a:srgbClr val="FF6B2B"/>
      </a:accent1>
      <a:accent2>
        <a:srgbClr val="282633"/>
      </a:accent2>
      <a:accent3>
        <a:srgbClr val="FF6B2B"/>
      </a:accent3>
      <a:accent4>
        <a:srgbClr val="282633"/>
      </a:accent4>
      <a:accent5>
        <a:srgbClr val="FF6B2B"/>
      </a:accent5>
      <a:accent6>
        <a:srgbClr val="282633"/>
      </a:accent6>
      <a:hlink>
        <a:srgbClr val="FFFFFF"/>
      </a:hlink>
      <a:folHlink>
        <a:srgbClr val="FFFFFF"/>
      </a:folHlink>
    </a:clrScheme>
    <a:fontScheme name="0000001 思源黑体">
      <a:majorFont>
        <a:latin typeface="等线 Light"/>
        <a:ea typeface="思源黑体 CN Bold"/>
        <a:cs typeface=""/>
      </a:majorFont>
      <a:minorFont>
        <a:latin typeface="等线"/>
        <a:ea typeface="思源黑体 CN Extra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50000"/>
          </a:lnSpc>
          <a:defRPr smtClean="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郑少PPT">
  <a:themeElements>
    <a:clrScheme name="00-8">
      <a:dk1>
        <a:srgbClr val="1C1C1C"/>
      </a:dk1>
      <a:lt1>
        <a:srgbClr val="FFFFFF"/>
      </a:lt1>
      <a:dk2>
        <a:srgbClr val="4F4F4F"/>
      </a:dk2>
      <a:lt2>
        <a:srgbClr val="FFFFFF"/>
      </a:lt2>
      <a:accent1>
        <a:srgbClr val="FF6B2B"/>
      </a:accent1>
      <a:accent2>
        <a:srgbClr val="282633"/>
      </a:accent2>
      <a:accent3>
        <a:srgbClr val="FF6B2B"/>
      </a:accent3>
      <a:accent4>
        <a:srgbClr val="282633"/>
      </a:accent4>
      <a:accent5>
        <a:srgbClr val="FF6B2B"/>
      </a:accent5>
      <a:accent6>
        <a:srgbClr val="282633"/>
      </a:accent6>
      <a:hlink>
        <a:srgbClr val="FFFFFF"/>
      </a:hlink>
      <a:folHlink>
        <a:srgbClr val="FFFFFF"/>
      </a:folHlink>
    </a:clrScheme>
    <a:fontScheme name="0000001 思源黑体">
      <a:majorFont>
        <a:latin typeface="等线 Light"/>
        <a:ea typeface="思源黑体 CN Bold"/>
        <a:cs typeface=""/>
      </a:majorFont>
      <a:minorFont>
        <a:latin typeface="等线"/>
        <a:ea typeface="思源黑体 CN Extra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50000"/>
          </a:lnSpc>
          <a:defRPr smtClean="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郑少PPT">
  <a:themeElements>
    <a:clrScheme name="00-8">
      <a:dk1>
        <a:srgbClr val="1C1C1C"/>
      </a:dk1>
      <a:lt1>
        <a:srgbClr val="FFFFFF"/>
      </a:lt1>
      <a:dk2>
        <a:srgbClr val="4F4F4F"/>
      </a:dk2>
      <a:lt2>
        <a:srgbClr val="FFFFFF"/>
      </a:lt2>
      <a:accent1>
        <a:srgbClr val="FF6B2B"/>
      </a:accent1>
      <a:accent2>
        <a:srgbClr val="282633"/>
      </a:accent2>
      <a:accent3>
        <a:srgbClr val="FF6B2B"/>
      </a:accent3>
      <a:accent4>
        <a:srgbClr val="282633"/>
      </a:accent4>
      <a:accent5>
        <a:srgbClr val="FF6B2B"/>
      </a:accent5>
      <a:accent6>
        <a:srgbClr val="282633"/>
      </a:accent6>
      <a:hlink>
        <a:srgbClr val="FFFFFF"/>
      </a:hlink>
      <a:folHlink>
        <a:srgbClr val="FFFFFF"/>
      </a:folHlink>
    </a:clrScheme>
    <a:fontScheme name="0000001 思源黑体">
      <a:majorFont>
        <a:latin typeface="等线 Light"/>
        <a:ea typeface="思源黑体 CN Bold"/>
        <a:cs typeface=""/>
      </a:majorFont>
      <a:minorFont>
        <a:latin typeface="等线"/>
        <a:ea typeface="思源黑体 CN Extra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50000"/>
          </a:lnSpc>
          <a:defRPr smtClean="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8257</Words>
  <Application>WPS 演示</Application>
  <PresentationFormat>全屏显示(4:3)</PresentationFormat>
  <Paragraphs>216</Paragraphs>
  <Slides>28</Slides>
  <Notes>1</Notes>
  <HiddenSlides>0</HiddenSlides>
  <MMClips>0</MMClips>
  <ScaleCrop>false</ScaleCrop>
  <HeadingPairs>
    <vt:vector size="6" baseType="variant">
      <vt:variant>
        <vt:lpstr>已用的字体</vt:lpstr>
      </vt:variant>
      <vt:variant>
        <vt:i4>22</vt:i4>
      </vt:variant>
      <vt:variant>
        <vt:lpstr>主题</vt:lpstr>
      </vt:variant>
      <vt:variant>
        <vt:i4>7</vt:i4>
      </vt:variant>
      <vt:variant>
        <vt:lpstr>幻灯片标题</vt:lpstr>
      </vt:variant>
      <vt:variant>
        <vt:i4>28</vt:i4>
      </vt:variant>
    </vt:vector>
  </HeadingPairs>
  <TitlesOfParts>
    <vt:vector size="57" baseType="lpstr">
      <vt:lpstr>Arial</vt:lpstr>
      <vt:lpstr>宋体</vt:lpstr>
      <vt:lpstr>Wingdings</vt:lpstr>
      <vt:lpstr>思源黑体 CN ExtraLight</vt:lpstr>
      <vt:lpstr>黑体</vt:lpstr>
      <vt:lpstr>思源黑体 CN Bold</vt:lpstr>
      <vt:lpstr>Segoe UI Light</vt:lpstr>
      <vt:lpstr>思源黑体 CN Bold</vt:lpstr>
      <vt:lpstr>等线 Light</vt:lpstr>
      <vt:lpstr>思源黑体 CN ExtraLight</vt:lpstr>
      <vt:lpstr>Lato</vt:lpstr>
      <vt:lpstr>Arial</vt:lpstr>
      <vt:lpstr>Times New Roman</vt:lpstr>
      <vt:lpstr>楷体</vt:lpstr>
      <vt:lpstr>华文楷体</vt:lpstr>
      <vt:lpstr>华文新魏</vt:lpstr>
      <vt:lpstr>微软雅黑</vt:lpstr>
      <vt:lpstr>Arial Unicode MS</vt:lpstr>
      <vt:lpstr>Calibri</vt:lpstr>
      <vt:lpstr>Wingdings</vt:lpstr>
      <vt:lpstr>Comic Sans MS</vt:lpstr>
      <vt:lpstr>等线</vt:lpstr>
      <vt:lpstr>默认设计模板</vt:lpstr>
      <vt:lpstr>郑少PPT</vt:lpstr>
      <vt:lpstr>1_郑少PPT</vt:lpstr>
      <vt:lpstr>2_郑少PPT</vt:lpstr>
      <vt:lpstr>Office 主题</vt:lpstr>
      <vt:lpstr>3_郑少PPT</vt:lpstr>
      <vt:lpstr>4_郑少PPT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Sophie Ma</cp:lastModifiedBy>
  <cp:revision>602</cp:revision>
  <dcterms:created xsi:type="dcterms:W3CDTF">2014-10-10T12:32:00Z</dcterms:created>
  <dcterms:modified xsi:type="dcterms:W3CDTF">2020-12-08T02:58:17Z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2052-11.1.0.10116</vt:lpwstr>
  </property>
</Properties>
</file>