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0" r:id="rId3"/>
    <p:sldId id="352" r:id="rId5"/>
    <p:sldId id="458" r:id="rId6"/>
    <p:sldId id="474" r:id="rId7"/>
    <p:sldId id="459" r:id="rId8"/>
    <p:sldId id="461" r:id="rId9"/>
    <p:sldId id="473" r:id="rId10"/>
    <p:sldId id="495" r:id="rId11"/>
    <p:sldId id="483" r:id="rId12"/>
    <p:sldId id="506" r:id="rId13"/>
    <p:sldId id="507" r:id="rId14"/>
    <p:sldId id="508" r:id="rId15"/>
    <p:sldId id="494" r:id="rId16"/>
    <p:sldId id="504" r:id="rId17"/>
    <p:sldId id="510" r:id="rId18"/>
    <p:sldId id="512" r:id="rId19"/>
    <p:sldId id="513" r:id="rId20"/>
    <p:sldId id="485" r:id="rId21"/>
    <p:sldId id="502" r:id="rId22"/>
    <p:sldId id="489" r:id="rId23"/>
    <p:sldId id="490" r:id="rId24"/>
    <p:sldId id="516" r:id="rId25"/>
    <p:sldId id="470" r:id="rId26"/>
    <p:sldId id="405" r:id="rId27"/>
  </p:sldIdLst>
  <p:sldSz cx="9144000" cy="6858000" type="screen4x3"/>
  <p:notesSz cx="6858000" cy="9144000"/>
  <p:embeddedFontLst>
    <p:embeddedFont>
      <p:font typeface="楷体" panose="02010609060101010101" pitchFamily="49" charset="-122"/>
      <p:regular r:id="rId32"/>
    </p:embeddedFont>
    <p:embeddedFont>
      <p:font typeface="方正大标宋简体" panose="03000509000000000000" pitchFamily="65" charset="-122"/>
      <p:regular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Ma" initials="U" lastIdx="11" clrIdx="0"/>
  <p:cmAuthor id="2" name="Chen Yifan" initials="U" lastIdx="44" clrIdx="1"/>
  <p:cmAuthor id="3" name="User" initials="U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3CCFF"/>
    <a:srgbClr val="FF6600"/>
    <a:srgbClr val="E0F2FC"/>
    <a:srgbClr val="FFF4D1"/>
    <a:srgbClr val="FF6C0D"/>
    <a:srgbClr val="F8DD4E"/>
    <a:srgbClr val="FF8810"/>
    <a:srgbClr val="FFCC9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7" autoAdjust="0"/>
  </p:normalViewPr>
  <p:slideViewPr>
    <p:cSldViewPr showGuides="1">
      <p:cViewPr>
        <p:scale>
          <a:sx n="110" d="100"/>
          <a:sy n="110" d="100"/>
        </p:scale>
        <p:origin x="-1644" y="-72"/>
      </p:cViewPr>
      <p:guideLst>
        <p:guide orient="horz" pos="2160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15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标题 1"/>
          <p:cNvSpPr txBox="1"/>
          <p:nvPr/>
        </p:nvSpPr>
        <p:spPr>
          <a:xfrm>
            <a:off x="414115" y="4243002"/>
            <a:ext cx="8423275" cy="205996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Exploring literature</a:t>
            </a:r>
            <a:endParaRPr lang="en-US" altLang="zh-CN" sz="5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Integrated skills (</a:t>
            </a:r>
            <a:r>
              <a:rPr lang="en-US" altLang="zh-CN" sz="4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4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8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5275843" y="6162683"/>
            <a:ext cx="3453159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张倩   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湖南省岳阳市第一中学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36830" y="2116098"/>
            <a:ext cx="9179560" cy="3173305"/>
          </a:xfrm>
          <a:prstGeom prst="rect">
            <a:avLst/>
          </a:prstGeom>
          <a:solidFill>
            <a:srgbClr val="FFF4D1"/>
          </a:solidFill>
        </p:spPr>
        <p:txBody>
          <a:bodyPr wrap="square">
            <a:spAutoFit/>
          </a:bodyPr>
          <a:lstStyle/>
          <a:p>
            <a:pPr marL="571500" indent="-571500" algn="l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I am writing to recommend ... to you. 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indent="-571500" algn="l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I take great pleasure in recommending ... to you.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indent="-571500" algn="l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Knowing that …, I strongly recommend … to you.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indent="-571500" algn="l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It is with a great pleasure that I recommend … to you.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36830" y="692785"/>
            <a:ext cx="741714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 of stating the purpose 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36830" y="2092511"/>
            <a:ext cx="9179560" cy="3892550"/>
          </a:xfrm>
          <a:prstGeom prst="rect">
            <a:avLst/>
          </a:prstGeom>
          <a:solidFill>
            <a:srgbClr val="FFF4D1"/>
          </a:solidFill>
        </p:spPr>
        <p:txBody>
          <a:bodyPr wrap="square">
            <a:spAutoFit/>
          </a:bodyPr>
          <a:lstStyle/>
          <a:p>
            <a:pPr marL="571500" indent="-571500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latin typeface="Times New Roman" panose="02020603050405020304" pitchFamily="18" charset="0"/>
              </a:rPr>
              <a:t>The type of books I would like to recommend is …</a:t>
            </a:r>
            <a:endParaRPr lang="en-US" altLang="zh-CN" sz="3200" kern="100" dirty="0">
              <a:latin typeface="Times New Roman" panose="02020603050405020304" pitchFamily="18" charset="0"/>
            </a:endParaRPr>
          </a:p>
          <a:p>
            <a:pPr marL="571500" indent="-571500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It is because …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indent="-571500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The reasons are as follows.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indent="-571500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The reason why I recommend … is that …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indent="-571500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There are several reasons why I think … is a good choice. 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36830" y="372219"/>
            <a:ext cx="9180830" cy="13220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 of explaining types of books you recommend and the reasons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36830" y="1700808"/>
            <a:ext cx="9179560" cy="3801682"/>
          </a:xfrm>
          <a:prstGeom prst="rect">
            <a:avLst/>
          </a:prstGeom>
          <a:solidFill>
            <a:srgbClr val="FFF4D1"/>
          </a:solidFill>
        </p:spPr>
        <p:txBody>
          <a:bodyPr wrap="square">
            <a:spAutoFit/>
          </a:bodyPr>
          <a:lstStyle/>
          <a:p>
            <a:pPr marL="571500" indent="-571500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I hope my recommendation will be of great help to you.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indent="-571500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I would be grateful if you could consider my recommendation. 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indent="-571500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I would appreciate it if you could take my recommendation into consideration/account.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36830" y="692785"/>
            <a:ext cx="741714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 of stating the result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2738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27768" y="21749"/>
            <a:ext cx="410445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6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Activity 2: Planning </a:t>
            </a:r>
            <a:endParaRPr lang="zh-CN" altLang="zh-CN" sz="36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22225" y="1501775"/>
            <a:ext cx="9144635" cy="4507865"/>
          </a:xfrm>
          <a:prstGeom prst="rect">
            <a:avLst/>
          </a:prstGeom>
          <a:solidFill>
            <a:srgbClr val="FFF4D1"/>
          </a:solidFill>
          <a:ln>
            <a:solidFill>
              <a:srgbClr val="FFF4D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Font typeface="Arial" panose="020B0604020202020204" pitchFamily="34" charset="0"/>
            </a:pPr>
            <a:r>
              <a:rPr lang="en-US" altLang="zh-CN" sz="3200" b="1" kern="100" dirty="0">
                <a:solidFill>
                  <a:srgbClr val="FF6C0D"/>
                </a:solidFill>
                <a:latin typeface="Times New Roman" panose="02020603050405020304" pitchFamily="18" charset="0"/>
              </a:rPr>
              <a:t>Learning about the format   </a:t>
            </a:r>
            <a:endParaRPr lang="en-US" altLang="zh-CN" sz="3200" b="1" kern="100" dirty="0">
              <a:solidFill>
                <a:srgbClr val="FF6C0D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3200" kern="100" dirty="0">
              <a:latin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latin typeface="Times New Roman" panose="02020603050405020304" pitchFamily="18" charset="0"/>
              </a:rPr>
              <a:t>Begin with: </a:t>
            </a:r>
            <a:endParaRPr lang="en-US" altLang="zh-CN" sz="3200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</a:rPr>
              <a:t>           </a:t>
            </a:r>
            <a:r>
              <a:rPr lang="en-US" altLang="zh-CN" sz="2800" b="1" i="1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</a:rPr>
              <a:t>Dear Sir/Madam </a:t>
            </a:r>
            <a:r>
              <a:rPr lang="en-US" altLang="zh-CN" sz="2800" i="1" kern="100" dirty="0">
                <a:latin typeface="Times New Roman" panose="02020603050405020304" pitchFamily="18" charset="0"/>
              </a:rPr>
              <a:t> </a:t>
            </a:r>
            <a:endParaRPr lang="en-US" altLang="zh-CN" sz="2800" i="1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</a:rPr>
              <a:t>           </a:t>
            </a:r>
            <a:r>
              <a:rPr lang="en-US" altLang="zh-CN" sz="2800" b="1" i="1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</a:rPr>
              <a:t>Dear </a:t>
            </a:r>
            <a:r>
              <a:rPr lang="en-US" altLang="zh-CN" sz="2800" b="1" i="1" kern="100" dirty="0" err="1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</a:rPr>
              <a:t>Mr</a:t>
            </a:r>
            <a:r>
              <a:rPr lang="en-US" altLang="zh-CN" sz="2800" b="1" i="1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</a:rPr>
              <a:t>/Miss/</a:t>
            </a:r>
            <a:r>
              <a:rPr lang="en-US" altLang="zh-CN" sz="2800" b="1" i="1" kern="100" dirty="0" err="1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</a:rPr>
              <a:t>Mrs</a:t>
            </a:r>
            <a:r>
              <a:rPr lang="en-US" altLang="zh-CN" sz="2800" b="1" i="1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</a:rPr>
              <a:t>/</a:t>
            </a:r>
            <a:r>
              <a:rPr lang="en-US" altLang="zh-CN" sz="2800" b="1" i="1" kern="100" dirty="0" err="1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</a:rPr>
              <a:t>Ms</a:t>
            </a:r>
            <a:r>
              <a:rPr lang="en-US" altLang="zh-CN" sz="2800" i="1" kern="100" dirty="0">
                <a:latin typeface="Times New Roman" panose="02020603050405020304" pitchFamily="18" charset="0"/>
              </a:rPr>
              <a:t>…</a:t>
            </a:r>
            <a:endParaRPr lang="en-US" altLang="zh-CN" sz="2800" i="1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3200" kern="100" dirty="0">
              <a:latin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latin typeface="Times New Roman" panose="02020603050405020304" pitchFamily="18" charset="0"/>
              </a:rPr>
              <a:t>End with:</a:t>
            </a:r>
            <a:endParaRPr lang="en-US" altLang="zh-CN" sz="3200" kern="100" dirty="0"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</a:rPr>
              <a:t>           </a:t>
            </a:r>
            <a:r>
              <a:rPr lang="en-US" altLang="zh-CN" sz="2800" b="1" i="1" kern="100" dirty="0">
                <a:latin typeface="Times New Roman" panose="02020603050405020304" pitchFamily="18" charset="0"/>
              </a:rPr>
              <a:t>Yours faithfully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or</a:t>
            </a:r>
            <a:r>
              <a:rPr lang="en-US" altLang="zh-CN" sz="2800" i="1" kern="100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kern="100" dirty="0">
                <a:latin typeface="Times New Roman" panose="02020603050405020304" pitchFamily="18" charset="0"/>
              </a:rPr>
              <a:t>Yours sincerely</a:t>
            </a:r>
            <a:r>
              <a:rPr lang="en-US" altLang="zh-CN" sz="1000" i="1" kern="100" dirty="0">
                <a:latin typeface="Times New Roman" panose="02020603050405020304" pitchFamily="18" charset="0"/>
              </a:rPr>
              <a:t> </a:t>
            </a:r>
            <a:endParaRPr lang="en-US" altLang="zh-CN" sz="1000" i="1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100" i="1" kern="100" dirty="0">
              <a:latin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</a:pPr>
            <a:endParaRPr lang="en-US" altLang="zh-CN" sz="3200" i="1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2738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41738" y="28099"/>
            <a:ext cx="410445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6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Activity 2: Planning </a:t>
            </a:r>
            <a:endParaRPr lang="zh-CN" altLang="zh-CN" sz="36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22225" y="2193925"/>
            <a:ext cx="9144000" cy="2409825"/>
          </a:xfrm>
          <a:prstGeom prst="rect">
            <a:avLst/>
          </a:prstGeom>
          <a:solidFill>
            <a:srgbClr val="FFF4D1"/>
          </a:solidFill>
          <a:ln>
            <a:solidFill>
              <a:srgbClr val="FFF4D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altLang="zh-CN" sz="1100" kern="100" dirty="0">
              <a:solidFill>
                <a:srgbClr val="FF6C0D"/>
              </a:solidFill>
              <a:latin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</a:pPr>
            <a:r>
              <a:rPr lang="en-US" altLang="zh-CN" sz="3200" b="1" kern="100" dirty="0">
                <a:solidFill>
                  <a:srgbClr val="FF6C0D"/>
                </a:solidFill>
                <a:latin typeface="Times New Roman" panose="02020603050405020304" pitchFamily="18" charset="0"/>
              </a:rPr>
              <a:t>Learning about the language</a:t>
            </a:r>
            <a:endParaRPr lang="en-US" altLang="zh-CN" sz="3200" b="1" kern="100" dirty="0">
              <a:solidFill>
                <a:srgbClr val="FF6C0D"/>
              </a:solidFill>
              <a:latin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zh-CN" altLang="zh-CN" sz="3200" b="1" i="1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lvl="0" indent="-457200" algn="l">
              <a:lnSpc>
                <a:spcPts val="45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latin typeface="Times New Roman" panose="02020603050405020304" pitchFamily="18" charset="0"/>
              </a:rPr>
              <a:t>Use formal language instead of spoken language.</a:t>
            </a:r>
            <a:endParaRPr lang="zh-CN" altLang="zh-CN" sz="3200" kern="100" dirty="0">
              <a:latin typeface="Times New Roman" panose="02020603050405020304" pitchFamily="18" charset="0"/>
            </a:endParaRPr>
          </a:p>
          <a:p>
            <a:pPr marL="457200" lvl="0" indent="-457200" algn="l">
              <a:lnSpc>
                <a:spcPts val="45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latin typeface="Times New Roman" panose="02020603050405020304" pitchFamily="18" charset="0"/>
              </a:rPr>
              <a:t>Avoid using contracted forms like </a:t>
            </a:r>
            <a:r>
              <a:rPr lang="en-US" altLang="zh-CN" sz="3200" i="1" kern="100" dirty="0">
                <a:latin typeface="Times New Roman" panose="02020603050405020304" pitchFamily="18" charset="0"/>
              </a:rPr>
              <a:t>I’m</a:t>
            </a:r>
            <a:r>
              <a:rPr lang="en-US" altLang="zh-CN" sz="3200" kern="100" dirty="0">
                <a:latin typeface="Times New Roman" panose="02020603050405020304" pitchFamily="18" charset="0"/>
              </a:rPr>
              <a:t> and </a:t>
            </a:r>
            <a:r>
              <a:rPr lang="en-US" altLang="zh-CN" sz="3200" i="1" kern="100" dirty="0">
                <a:latin typeface="Times New Roman" panose="02020603050405020304" pitchFamily="18" charset="0"/>
              </a:rPr>
              <a:t>he’s</a:t>
            </a:r>
            <a:r>
              <a:rPr lang="en-US" altLang="zh-CN" sz="3200" kern="100" dirty="0">
                <a:latin typeface="Times New Roman" panose="02020603050405020304" pitchFamily="18" charset="0"/>
              </a:rPr>
              <a:t>.</a:t>
            </a:r>
            <a:endParaRPr lang="en-US" altLang="zh-CN" sz="32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2738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23945" y="85725"/>
            <a:ext cx="5239385" cy="5835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2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Activity 3: Sample learning  </a:t>
            </a:r>
            <a:endParaRPr lang="en-US" altLang="zh-CN" sz="32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364" y="1196752"/>
            <a:ext cx="8864872" cy="519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ts val="454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</a:rPr>
              <a:t>Dear librarian,</a:t>
            </a:r>
            <a:endParaRPr lang="en-US" altLang="zh-CN" sz="2800" b="1" kern="100" dirty="0">
              <a:latin typeface="Times New Roman" panose="02020603050405020304" pitchFamily="18" charset="0"/>
            </a:endParaRPr>
          </a:p>
          <a:p>
            <a:pPr marR="0" lvl="0" algn="l" defTabSz="9144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800" b="1" u="heavy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</a:rPr>
              <a:t>I am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writing to recommend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two types of books that I think the library should buy.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R="0" lvl="0" algn="l" defTabSz="9144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800" kern="100" dirty="0">
                <a:latin typeface="Times New Roman" panose="02020603050405020304" pitchFamily="18" charset="0"/>
              </a:rPr>
              <a:t>The first type is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fantasy novels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.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The reason why I recommend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 fantasy novels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is that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they gain popularity among students. Some examples of good fantasy novels for the library would be </a:t>
            </a:r>
            <a:r>
              <a:rPr lang="en-US" altLang="zh-CN" sz="2800" i="1" kern="100" dirty="0">
                <a:latin typeface="Times New Roman" panose="02020603050405020304" pitchFamily="18" charset="0"/>
              </a:rPr>
              <a:t>The Lord of the Rings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 series and The Hunger Games</a:t>
            </a:r>
            <a:r>
              <a:rPr lang="en-US" altLang="zh-CN" sz="2800" i="1" kern="100" dirty="0">
                <a:latin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series.</a:t>
            </a:r>
            <a:endParaRPr lang="en-US" altLang="zh-CN" sz="2800" kern="100" dirty="0">
              <a:latin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59832" y="1331372"/>
            <a:ext cx="2038424" cy="521970"/>
            <a:chOff x="3059832" y="1196752"/>
            <a:chExt cx="2038424" cy="521970"/>
          </a:xfrm>
        </p:grpSpPr>
        <p:sp>
          <p:nvSpPr>
            <p:cNvPr id="4" name="箭头: 五边形 3"/>
            <p:cNvSpPr/>
            <p:nvPr/>
          </p:nvSpPr>
          <p:spPr bwMode="auto">
            <a:xfrm rot="10800000">
              <a:off x="3059832" y="1229772"/>
              <a:ext cx="1953260" cy="488950"/>
            </a:xfrm>
            <a:prstGeom prst="homePlate">
              <a:avLst/>
            </a:prstGeom>
            <a:solidFill>
              <a:srgbClr val="FF6600"/>
            </a:solidFill>
            <a:ln>
              <a:noFill/>
            </a:ln>
          </p:spPr>
          <p:txBody>
            <a:bodyPr rtlCol="0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19872" y="1196752"/>
              <a:ext cx="1678384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Format </a:t>
              </a:r>
              <a:endParaRPr lang="en-US" altLang="zh-CN" sz="2800" b="1" kern="1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32855" y="2464435"/>
            <a:ext cx="2146300" cy="521970"/>
            <a:chOff x="3059832" y="1196752"/>
            <a:chExt cx="2160240" cy="708935"/>
          </a:xfrm>
        </p:grpSpPr>
        <p:sp>
          <p:nvSpPr>
            <p:cNvPr id="14" name="箭头: 五边形 13"/>
            <p:cNvSpPr/>
            <p:nvPr/>
          </p:nvSpPr>
          <p:spPr bwMode="auto">
            <a:xfrm rot="10800000">
              <a:off x="3059832" y="1230017"/>
              <a:ext cx="2160240" cy="648072"/>
            </a:xfrm>
            <a:prstGeom prst="homePlate">
              <a:avLst/>
            </a:prstGeom>
            <a:solidFill>
              <a:srgbClr val="FF6600"/>
            </a:solidFill>
            <a:ln>
              <a:noFill/>
            </a:ln>
          </p:spPr>
          <p:txBody>
            <a:bodyPr rtlCol="0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19872" y="1196752"/>
              <a:ext cx="1678384" cy="708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Purpose 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18255" y="5719447"/>
            <a:ext cx="5368289" cy="535303"/>
            <a:chOff x="3245687" y="1339167"/>
            <a:chExt cx="1828133" cy="507190"/>
          </a:xfrm>
        </p:grpSpPr>
        <p:sp>
          <p:nvSpPr>
            <p:cNvPr id="17" name="箭头: 五边形 16"/>
            <p:cNvSpPr/>
            <p:nvPr/>
          </p:nvSpPr>
          <p:spPr bwMode="auto">
            <a:xfrm rot="10800000">
              <a:off x="3245687" y="1356772"/>
              <a:ext cx="1678004" cy="489585"/>
            </a:xfrm>
            <a:prstGeom prst="homePlate">
              <a:avLst/>
            </a:prstGeom>
            <a:solidFill>
              <a:srgbClr val="FF6600"/>
            </a:solidFill>
            <a:ln>
              <a:noFill/>
            </a:ln>
          </p:spPr>
          <p:txBody>
            <a:bodyPr rtlCol="0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95436" y="1339167"/>
              <a:ext cx="1678384" cy="4945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Types of books &amp; Reasons </a:t>
              </a:r>
              <a:endParaRPr lang="en-US" altLang="zh-CN" sz="2800" b="1" kern="1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2738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9729" y="1335637"/>
            <a:ext cx="8864872" cy="474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ts val="454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</a:rPr>
              <a:t>The second type of books I would like to recommend is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 biographies. Although they are one of the least popular types of books in our library, students should be encouraged to read more of them. Good biographies such as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Marie Curie: A Life</a:t>
            </a:r>
            <a:r>
              <a:rPr lang="en-US" altLang="zh-CN" sz="2800" i="1" kern="100" dirty="0">
                <a:latin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will</a:t>
            </a:r>
            <a:r>
              <a:rPr lang="zh-CN" altLang="en-US" sz="2800" kern="100" dirty="0">
                <a:latin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inspire</a:t>
            </a:r>
            <a:r>
              <a:rPr lang="zh-CN" altLang="en-US" sz="2800" kern="100" dirty="0">
                <a:latin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students</a:t>
            </a:r>
            <a:r>
              <a:rPr lang="zh-CN" altLang="en-US" sz="2800" kern="100" dirty="0">
                <a:latin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to</a:t>
            </a:r>
            <a:r>
              <a:rPr lang="zh-CN" altLang="en-US" sz="2800" kern="100" dirty="0">
                <a:latin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study</a:t>
            </a:r>
            <a:r>
              <a:rPr lang="zh-CN" altLang="en-US" sz="2800" kern="100" dirty="0">
                <a:latin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harder.</a:t>
            </a:r>
            <a:r>
              <a:rPr lang="zh-CN" altLang="en-US" sz="2800" kern="100" dirty="0">
                <a:latin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In</a:t>
            </a:r>
            <a:r>
              <a:rPr lang="zh-CN" altLang="en-US" sz="2800" kern="100" dirty="0">
                <a:latin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addition to biographies of historical figures, I believe our school library could buy some biographies of contemporary figures, like </a:t>
            </a:r>
            <a:r>
              <a:rPr lang="en-US" altLang="zh-CN" sz="2800" i="1" kern="100" dirty="0">
                <a:latin typeface="Times New Roman" panose="02020603050405020304" pitchFamily="18" charset="0"/>
              </a:rPr>
              <a:t>Steve Jobs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.</a:t>
            </a:r>
            <a:endParaRPr lang="en-US" altLang="zh-CN" sz="2800" kern="100" dirty="0">
              <a:latin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79395" y="5506720"/>
            <a:ext cx="5250815" cy="645160"/>
            <a:chOff x="3241563" y="1200480"/>
            <a:chExt cx="1875838" cy="757374"/>
          </a:xfrm>
        </p:grpSpPr>
        <p:sp>
          <p:nvSpPr>
            <p:cNvPr id="11" name="箭头: 五边形 10"/>
            <p:cNvSpPr/>
            <p:nvPr/>
          </p:nvSpPr>
          <p:spPr bwMode="auto">
            <a:xfrm rot="10800000">
              <a:off x="3241563" y="1306054"/>
              <a:ext cx="1875838" cy="648072"/>
            </a:xfrm>
            <a:prstGeom prst="homePlate">
              <a:avLst/>
            </a:prstGeom>
            <a:solidFill>
              <a:srgbClr val="FF6600"/>
            </a:solidFill>
            <a:ln>
              <a:noFill/>
            </a:ln>
          </p:spPr>
          <p:txBody>
            <a:bodyPr rtlCol="0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68520" y="1200480"/>
              <a:ext cx="1566448" cy="757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Types of books &amp; Reasons</a:t>
              </a:r>
              <a:r>
                <a:rPr lang="en-US" altLang="zh-CN" sz="3600" b="1" kern="1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623945" y="85725"/>
            <a:ext cx="5239385" cy="5835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2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Activity 3: Sample learning  </a:t>
            </a:r>
            <a:endParaRPr lang="en-US" altLang="zh-CN" sz="32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b="1"/>
          </a:p>
        </p:txBody>
      </p:sp>
      <p:sp>
        <p:nvSpPr>
          <p:cNvPr id="7" name="文本框 1"/>
          <p:cNvSpPr txBox="1"/>
          <p:nvPr/>
        </p:nvSpPr>
        <p:spPr>
          <a:xfrm>
            <a:off x="22200" y="-2738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364" y="1596802"/>
            <a:ext cx="8864872" cy="358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ts val="454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</a:rPr>
              <a:t>I would be grateful if you could consider my recommendations. </a:t>
            </a:r>
            <a:r>
              <a:rPr lang="en-US" altLang="zh-CN" sz="2800" u="heavy" kern="100" dirty="0">
                <a:uFill>
                  <a:solidFill>
                    <a:srgbClr val="FF6600"/>
                  </a:solidFill>
                </a:uFill>
                <a:latin typeface="Times New Roman" panose="02020603050405020304" pitchFamily="18" charset="0"/>
              </a:rPr>
              <a:t>I am 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looking forward to reading more of the library’s fantasy novels and biographies soon.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ts val="454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ts val="454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</a:rPr>
              <a:t>Yours sincerely,</a:t>
            </a:r>
            <a:endParaRPr lang="en-US" altLang="zh-CN" sz="2800" b="1" kern="100" dirty="0">
              <a:latin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ts val="454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</a:rPr>
              <a:t>Li Hua</a:t>
            </a:r>
            <a:endParaRPr lang="en-US" altLang="zh-CN" sz="2800" b="1" kern="100" dirty="0">
              <a:latin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139305" y="1661106"/>
            <a:ext cx="1892940" cy="525250"/>
            <a:chOff x="8974584" y="-558828"/>
            <a:chExt cx="1968076" cy="683683"/>
          </a:xfrm>
        </p:grpSpPr>
        <p:sp>
          <p:nvSpPr>
            <p:cNvPr id="14" name="箭头: 五边形 13"/>
            <p:cNvSpPr/>
            <p:nvPr/>
          </p:nvSpPr>
          <p:spPr bwMode="auto">
            <a:xfrm rot="10800000">
              <a:off x="8974584" y="-523217"/>
              <a:ext cx="1875838" cy="648072"/>
            </a:xfrm>
            <a:prstGeom prst="homePlate">
              <a:avLst/>
            </a:prstGeom>
            <a:solidFill>
              <a:srgbClr val="FF6600"/>
            </a:solidFill>
            <a:ln>
              <a:noFill/>
            </a:ln>
          </p:spPr>
          <p:txBody>
            <a:bodyPr rtlCol="0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383308" y="-558828"/>
              <a:ext cx="1559352" cy="679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Result </a:t>
              </a:r>
              <a:endParaRPr lang="en-US" altLang="zh-CN" sz="2800" b="1" kern="1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18792" y="4256986"/>
            <a:ext cx="1812928" cy="521970"/>
            <a:chOff x="9057772" y="-558828"/>
            <a:chExt cx="1884888" cy="679414"/>
          </a:xfrm>
        </p:grpSpPr>
        <p:sp>
          <p:nvSpPr>
            <p:cNvPr id="6" name="箭头: 五边形 13"/>
            <p:cNvSpPr/>
            <p:nvPr/>
          </p:nvSpPr>
          <p:spPr bwMode="auto">
            <a:xfrm rot="10800000">
              <a:off x="9057772" y="-549665"/>
              <a:ext cx="1875838" cy="648072"/>
            </a:xfrm>
            <a:prstGeom prst="homePlate">
              <a:avLst/>
            </a:prstGeom>
            <a:solidFill>
              <a:srgbClr val="FF6600"/>
            </a:solidFill>
            <a:ln>
              <a:noFill/>
            </a:ln>
          </p:spPr>
          <p:txBody>
            <a:bodyPr rtlCol="0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383308" y="-558828"/>
              <a:ext cx="1559352" cy="6794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sym typeface="+mn-ea"/>
                </a:rPr>
                <a:t>Format </a:t>
              </a:r>
              <a:endParaRPr lang="en-US" altLang="zh-CN" sz="2800" b="1" kern="1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623945" y="85725"/>
            <a:ext cx="5239385" cy="5835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2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Activity 3: Sample learning  </a:t>
            </a:r>
            <a:endParaRPr lang="en-US" altLang="zh-CN" sz="32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2738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94443" y="34578"/>
            <a:ext cx="396044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6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Activity 4: Writing </a:t>
            </a:r>
            <a:endParaRPr lang="zh-CN" altLang="zh-CN" sz="36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9337"/>
            <a:ext cx="7704856" cy="45614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2738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50298" y="46643"/>
            <a:ext cx="396044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6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Activity 4: Writing </a:t>
            </a:r>
            <a:endParaRPr lang="zh-CN" altLang="zh-CN" sz="36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169670"/>
            <a:ext cx="8937625" cy="4831080"/>
            <a:chOff x="0" y="1842"/>
            <a:chExt cx="14075" cy="7608"/>
          </a:xfrm>
        </p:grpSpPr>
        <p:sp>
          <p:nvSpPr>
            <p:cNvPr id="9" name="文本框 8"/>
            <p:cNvSpPr txBox="1"/>
            <p:nvPr/>
          </p:nvSpPr>
          <p:spPr>
            <a:xfrm>
              <a:off x="0" y="1842"/>
              <a:ext cx="7435" cy="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</a:rPr>
                <a:t>Dear Sir/Madam</a:t>
              </a:r>
              <a:r>
                <a:rPr lang="zh-CN" altLang="en-US" sz="2800" b="1" kern="100" dirty="0"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</a:rPr>
                <a:t>，</a:t>
              </a:r>
              <a:r>
                <a:rPr lang="en-US" altLang="zh-CN" sz="3200" b="1" i="1" kern="100" dirty="0"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</a:rPr>
                <a:t> </a:t>
              </a:r>
              <a:endParaRPr lang="zh-CN" altLang="en-US" sz="3200" b="1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8" y="3029"/>
              <a:ext cx="13897" cy="822"/>
            </a:xfrm>
            <a:prstGeom prst="rect">
              <a:avLst/>
            </a:prstGeom>
            <a:solidFill>
              <a:srgbClr val="E0F2FC"/>
            </a:solidFill>
          </p:spPr>
          <p:txBody>
            <a:bodyPr wrap="square">
              <a:spAutoFit/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en-US" altLang="zh-CN" sz="280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</a:rPr>
                <a:t>Begin by clearly stating the </a:t>
              </a:r>
              <a:r>
                <a:rPr kumimoji="0" lang="en-US" altLang="zh-CN" sz="2800" b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</a:rPr>
                <a:t>purpose </a:t>
              </a:r>
              <a:r>
                <a:rPr kumimoji="0" lang="en-US" altLang="zh-CN" sz="280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Calibri" panose="020F0502020204030204" charset="0"/>
                </a:rPr>
                <a:t>of the letter.</a:t>
              </a:r>
              <a:endParaRPr kumimoji="0" lang="en-US" altLang="zh-CN" sz="280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7" y="4141"/>
              <a:ext cx="13898" cy="3052"/>
            </a:xfrm>
            <a:prstGeom prst="rect">
              <a:avLst/>
            </a:prstGeom>
            <a:solidFill>
              <a:srgbClr val="E0F2FC"/>
            </a:solidFill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kern="10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Explain</a:t>
              </a:r>
              <a:r>
                <a:rPr lang="en-US" altLang="zh-CN" sz="2800" kern="10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 what </a:t>
              </a:r>
              <a:r>
                <a:rPr lang="en-US" altLang="zh-CN" sz="2800" b="1" kern="10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types</a:t>
              </a:r>
              <a:r>
                <a:rPr lang="en-US" altLang="zh-CN" sz="2800" kern="10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 of books you want to recommend and the </a:t>
              </a:r>
              <a:r>
                <a:rPr lang="en-US" altLang="zh-CN" sz="2800" b="1" kern="10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reasons</a:t>
              </a:r>
              <a:r>
                <a:rPr lang="en-US" altLang="zh-CN" sz="2800" kern="10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</a:rPr>
                <a:t>.</a:t>
              </a:r>
              <a:endParaRPr lang="en-US" altLang="zh-CN" sz="2800" kern="10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endParaRPr>
            </a:p>
            <a:p>
              <a:pPr algn="just">
                <a:spcAft>
                  <a:spcPts val="0"/>
                </a:spcAft>
              </a:pPr>
              <a:endParaRPr lang="en-US" altLang="zh-CN" sz="3200" i="1" kern="1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endParaRPr lang="en-US" altLang="zh-CN" sz="3200" i="1" kern="1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7" y="7512"/>
              <a:ext cx="13855" cy="850"/>
            </a:xfrm>
            <a:prstGeom prst="rect">
              <a:avLst/>
            </a:prstGeom>
            <a:solidFill>
              <a:srgbClr val="E0F2FC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ts val="3500"/>
                </a:lnSpc>
                <a:spcAft>
                  <a:spcPts val="0"/>
                </a:spcAft>
              </a:pPr>
              <a:r>
                <a:rPr lang="en-US" altLang="zh-CN" sz="2800" kern="100" dirty="0">
                  <a:latin typeface="Calibri" panose="020F0502020204030204" charset="0"/>
                  <a:cs typeface="Calibri" panose="020F0502020204030204" charset="0"/>
                </a:rPr>
                <a:t>End the letter by stating </a:t>
              </a:r>
              <a:r>
                <a:rPr lang="en-US" altLang="zh-CN" sz="2800" b="1" kern="100" dirty="0">
                  <a:latin typeface="Calibri" panose="020F0502020204030204" charset="0"/>
                  <a:cs typeface="Calibri" panose="020F0502020204030204" charset="0"/>
                </a:rPr>
                <a:t>the result you wish </a:t>
              </a:r>
              <a:r>
                <a:rPr lang="en-US" altLang="zh-CN" sz="2800" kern="100" dirty="0">
                  <a:latin typeface="Calibri" panose="020F0502020204030204" charset="0"/>
                  <a:cs typeface="Calibri" panose="020F0502020204030204" charset="0"/>
                </a:rPr>
                <a:t>to see.</a:t>
              </a:r>
              <a:endParaRPr lang="en-US" altLang="zh-CN" sz="2800" kern="100" dirty="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7" y="8628"/>
              <a:ext cx="4555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</a:rPr>
                <a:t>Yours</a:t>
              </a:r>
              <a:r>
                <a:rPr lang="en-US" altLang="zh-CN" sz="2800" b="1" kern="100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</a:rPr>
                <a:t>sincerely</a:t>
              </a:r>
              <a:r>
                <a:rPr lang="zh-CN" altLang="en-US" sz="2800" b="1" kern="100" dirty="0"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</a:rPr>
                <a:t>，</a:t>
              </a:r>
              <a:endParaRPr lang="zh-CN" altLang="en-US" sz="2800" b="1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05" y="5614"/>
              <a:ext cx="12251" cy="1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Wingdings" panose="05000000000000000000" pitchFamily="2" charset="2"/>
                <a:buChar char=""/>
              </a:pPr>
              <a:r>
                <a:rPr lang="en-US" altLang="zh-CN" sz="2800" kern="100" dirty="0">
                  <a:solidFill>
                    <a:srgbClr val="0070C0"/>
                  </a:solidFill>
                  <a:latin typeface="Calibri" panose="020F0502020204030204" charset="0"/>
                  <a:cs typeface="Calibri" panose="020F0502020204030204" charset="0"/>
                </a:rPr>
                <a:t>Use formal language instead of spoken language.</a:t>
              </a:r>
              <a:endParaRPr lang="zh-CN" altLang="zh-CN" sz="2800" kern="100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endParaRPr>
            </a:p>
            <a:p>
              <a:pPr marL="342900" lvl="0" indent="-342900" algn="just">
                <a:buFont typeface="Wingdings" panose="05000000000000000000" pitchFamily="2" charset="2"/>
                <a:buChar char=""/>
              </a:pPr>
              <a:r>
                <a:rPr lang="en-US" altLang="zh-CN" sz="2800" kern="100" dirty="0">
                  <a:solidFill>
                    <a:srgbClr val="0070C0"/>
                  </a:solidFill>
                  <a:latin typeface="Calibri" panose="020F0502020204030204" charset="0"/>
                  <a:cs typeface="Calibri" panose="020F0502020204030204" charset="0"/>
                </a:rPr>
                <a:t>Avoid using contracted forms like </a:t>
              </a:r>
              <a:r>
                <a:rPr lang="en-US" altLang="zh-CN" sz="2800" i="1" kern="100" dirty="0">
                  <a:solidFill>
                    <a:srgbClr val="0070C0"/>
                  </a:solidFill>
                  <a:latin typeface="Calibri" panose="020F0502020204030204" charset="0"/>
                  <a:cs typeface="Calibri" panose="020F0502020204030204" charset="0"/>
                </a:rPr>
                <a:t>I’m</a:t>
              </a:r>
              <a:r>
                <a:rPr lang="en-US" altLang="zh-CN" sz="2800" kern="100" dirty="0">
                  <a:solidFill>
                    <a:srgbClr val="0070C0"/>
                  </a:solidFill>
                  <a:latin typeface="Calibri" panose="020F0502020204030204" charset="0"/>
                  <a:cs typeface="Calibri" panose="020F0502020204030204" charset="0"/>
                </a:rPr>
                <a:t> and </a:t>
              </a:r>
              <a:r>
                <a:rPr lang="en-US" altLang="zh-CN" sz="2800" i="1" kern="100" dirty="0">
                  <a:solidFill>
                    <a:srgbClr val="0070C0"/>
                  </a:solidFill>
                  <a:latin typeface="Calibri" panose="020F0502020204030204" charset="0"/>
                  <a:cs typeface="Calibri" panose="020F0502020204030204" charset="0"/>
                </a:rPr>
                <a:t>he’s</a:t>
              </a:r>
              <a:r>
                <a:rPr lang="en-US" altLang="zh-CN" sz="2800" kern="100" dirty="0">
                  <a:solidFill>
                    <a:srgbClr val="0070C0"/>
                  </a:solidFill>
                  <a:latin typeface="Calibri" panose="020F0502020204030204" charset="0"/>
                  <a:cs typeface="Calibri" panose="020F0502020204030204" charset="0"/>
                </a:rPr>
                <a:t>.</a:t>
              </a:r>
              <a:endParaRPr lang="en-US" altLang="zh-CN" sz="2800" kern="100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45762" y="6000586"/>
            <a:ext cx="223224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uFill>
                  <a:solidFill>
                    <a:srgbClr val="FF0000"/>
                  </a:solidFill>
                </a:uFill>
                <a:latin typeface="Calibri" panose="020F0502020204030204" charset="0"/>
                <a:cs typeface="Calibri" panose="020F0502020204030204" charset="0"/>
              </a:rPr>
              <a:t>Your name</a:t>
            </a:r>
            <a:endParaRPr lang="en-US" altLang="zh-CN" sz="2800" kern="100" dirty="0">
              <a:uFill>
                <a:solidFill>
                  <a:srgbClr val="FF0000"/>
                </a:solidFill>
              </a:u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3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"/>
          <p:cNvSpPr txBox="1"/>
          <p:nvPr/>
        </p:nvSpPr>
        <p:spPr>
          <a:xfrm>
            <a:off x="7092280" y="817548"/>
            <a:ext cx="1099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张倩</a:t>
            </a:r>
            <a:endParaRPr lang="zh-CN" altLang="zh-CN" sz="2800" dirty="0"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sp>
        <p:nvSpPr>
          <p:cNvPr id="89" name="矩形 15"/>
          <p:cNvSpPr/>
          <p:nvPr/>
        </p:nvSpPr>
        <p:spPr>
          <a:xfrm>
            <a:off x="3825346" y="3950727"/>
            <a:ext cx="5240337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6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湖南省优秀指导教师</a:t>
            </a:r>
            <a:endParaRPr lang="en-US" altLang="zh-CN" sz="2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青芒联盟同课异构大赛一等奖</a:t>
            </a:r>
            <a:endParaRPr lang="zh-CN" altLang="en-US" sz="2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326" t="31100" r="16926"/>
          <a:stretch>
            <a:fillRect/>
          </a:stretch>
        </p:blipFill>
        <p:spPr>
          <a:xfrm>
            <a:off x="395536" y="1844824"/>
            <a:ext cx="3015087" cy="395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1595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27120" y="170815"/>
            <a:ext cx="5299710" cy="55308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0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Activity 5: Checking &amp; Revising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9778" y="3104509"/>
            <a:ext cx="2360930" cy="1198880"/>
          </a:xfrm>
          <a:prstGeom prst="rect">
            <a:avLst/>
          </a:prstGeom>
          <a:solidFill>
            <a:srgbClr val="FFF4D1"/>
          </a:solidFill>
          <a:ln w="25400" cap="flat" cmpd="sng" algn="ctr">
            <a:solidFill>
              <a:srgbClr val="FFCC99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Mistakes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94685" y="1141095"/>
            <a:ext cx="4289425" cy="5005705"/>
            <a:chOff x="4302" y="2060"/>
            <a:chExt cx="6755" cy="7883"/>
          </a:xfrm>
        </p:grpSpPr>
        <p:sp>
          <p:nvSpPr>
            <p:cNvPr id="9" name="文本框 8"/>
            <p:cNvSpPr txBox="1"/>
            <p:nvPr/>
          </p:nvSpPr>
          <p:spPr>
            <a:xfrm>
              <a:off x="5722" y="2060"/>
              <a:ext cx="5332" cy="919"/>
            </a:xfrm>
            <a:prstGeom prst="rect">
              <a:avLst/>
            </a:prstGeom>
            <a:solidFill>
              <a:srgbClr val="FFF4D1"/>
            </a:solidFill>
            <a:ln w="9525" cap="flat" cmpd="sng" algn="ctr">
              <a:solidFill>
                <a:srgbClr val="FFCC9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Punctuation</a:t>
              </a:r>
              <a:r>
                <a:rPr lang="en-US" altLang="zh-CN" sz="3200" b="1" dirty="0"/>
                <a:t> </a:t>
              </a:r>
              <a:endParaRPr lang="en-US" altLang="zh-CN" sz="2400" b="1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24" y="3302"/>
              <a:ext cx="5330" cy="919"/>
            </a:xfrm>
            <a:prstGeom prst="rect">
              <a:avLst/>
            </a:prstGeom>
            <a:solidFill>
              <a:srgbClr val="FFF4D1"/>
            </a:solidFill>
            <a:ln w="9525" cap="flat" cmpd="sng" algn="ctr">
              <a:solidFill>
                <a:srgbClr val="FFCC9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Spelling 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25" y="4495"/>
              <a:ext cx="5332" cy="919"/>
            </a:xfrm>
            <a:prstGeom prst="rect">
              <a:avLst/>
            </a:prstGeom>
            <a:solidFill>
              <a:srgbClr val="FFF4D1"/>
            </a:solidFill>
            <a:ln w="9525" cap="flat" cmpd="sng" algn="ctr">
              <a:solidFill>
                <a:srgbClr val="FFCC9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</a:pPr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Grammar </a:t>
              </a:r>
              <a:endPara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25" y="5633"/>
              <a:ext cx="5329" cy="1016"/>
            </a:xfrm>
            <a:prstGeom prst="rect">
              <a:avLst/>
            </a:prstGeom>
            <a:solidFill>
              <a:srgbClr val="FFF4D1"/>
            </a:solidFill>
            <a:ln w="9525" cap="flat" cmpd="sng" algn="ctr">
              <a:solidFill>
                <a:srgbClr val="FFCC9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</a:pPr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Choice </a:t>
              </a:r>
              <a:r>
                <a: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of words</a:t>
              </a:r>
              <a:endPara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723" y="6948"/>
              <a:ext cx="5334" cy="1695"/>
            </a:xfrm>
            <a:prstGeom prst="rect">
              <a:avLst/>
            </a:prstGeom>
            <a:solidFill>
              <a:srgbClr val="FFF4D1"/>
            </a:solidFill>
            <a:ln w="9525" cap="flat" cmpd="sng" algn="ctr">
              <a:solidFill>
                <a:srgbClr val="FFCC9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</a:pPr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Style (formal/informal) </a:t>
              </a:r>
              <a:endPara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5" name="左大括号 14"/>
            <p:cNvSpPr/>
            <p:nvPr/>
          </p:nvSpPr>
          <p:spPr>
            <a:xfrm>
              <a:off x="4302" y="2848"/>
              <a:ext cx="1248" cy="6351"/>
            </a:xfrm>
            <a:prstGeom prst="leftBrac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725" y="8927"/>
              <a:ext cx="5330" cy="1016"/>
            </a:xfrm>
            <a:prstGeom prst="rect">
              <a:avLst/>
            </a:prstGeom>
            <a:solidFill>
              <a:srgbClr val="FFF4D1"/>
            </a:solidFill>
            <a:ln w="9525" cap="flat" cmpd="sng" algn="ctr">
              <a:solidFill>
                <a:srgbClr val="FFCC9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</a:pPr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Structure</a:t>
              </a:r>
              <a:r>
                <a:rPr lang="en-US" altLang="zh-CN" sz="36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endPara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06" y="-273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2738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3874" y="1582917"/>
            <a:ext cx="7516252" cy="3692165"/>
          </a:xfrm>
          <a:prstGeom prst="rect">
            <a:avLst/>
          </a:prstGeom>
          <a:solidFill>
            <a:srgbClr val="FFF4D1"/>
          </a:solidFill>
          <a:ln>
            <a:solidFill>
              <a:srgbClr val="FFF4D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b="1" kern="100" dirty="0">
                <a:solidFill>
                  <a:srgbClr val="FF6C0D"/>
                </a:solidFill>
                <a:latin typeface="Times New Roman" panose="02020603050405020304" pitchFamily="18" charset="0"/>
              </a:rPr>
              <a:t>Self-review</a:t>
            </a:r>
            <a:endParaRPr lang="en-US" altLang="zh-CN" sz="3200" b="1" kern="100" dirty="0">
              <a:solidFill>
                <a:srgbClr val="FF6C0D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Is my writing complete in structure?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Does my writing use formal language?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Does my writing avoid using contracted forms?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Does my writing have the proper format?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Have I used the expressions we learned today?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Is my handwriting clear and beautiful?</a:t>
            </a:r>
            <a:endParaRPr lang="en-US" altLang="zh-CN" sz="28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7120" y="170815"/>
            <a:ext cx="5299710" cy="55308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0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Activity 5: Checking &amp; Revising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2738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466850"/>
            <a:ext cx="8208912" cy="3707765"/>
          </a:xfrm>
          <a:prstGeom prst="rect">
            <a:avLst/>
          </a:prstGeom>
          <a:solidFill>
            <a:srgbClr val="FFF4D1"/>
          </a:solidFill>
          <a:ln>
            <a:solidFill>
              <a:srgbClr val="FFF4D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b="1" kern="100" dirty="0">
                <a:solidFill>
                  <a:srgbClr val="FF6C0D"/>
                </a:solidFill>
                <a:latin typeface="Times New Roman" panose="02020603050405020304" pitchFamily="18" charset="0"/>
              </a:rPr>
              <a:t>Peer review</a:t>
            </a:r>
            <a:endParaRPr lang="en-US" altLang="zh-CN" sz="3200" b="1" kern="100" dirty="0">
              <a:solidFill>
                <a:srgbClr val="FF6C0D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Is the punctuation used properly?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Are there any mistakes in spelling?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Does the writing use the proper tense?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Are there any beautiful words or diverse sentences?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Is the writing in the right style?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ts val="40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</a:rPr>
              <a:t>Does the writing follow the right structure?</a:t>
            </a:r>
            <a:endParaRPr lang="en-US" altLang="zh-CN" sz="28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7120" y="170815"/>
            <a:ext cx="5299710" cy="55308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0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Activity 5: Checking &amp; Revising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45" y="0"/>
            <a:ext cx="9173845" cy="62820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9845" y="1484630"/>
            <a:ext cx="2355215" cy="5835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Font typeface="Arial" panose="020B0604020202020204" pitchFamily="34" charset="0"/>
            </a:pPr>
            <a:r>
              <a:rPr lang="en-US" altLang="zh-CN" sz="32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Homework </a:t>
            </a:r>
            <a:endParaRPr lang="en-US" altLang="zh-CN" sz="32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925" y="2552204"/>
            <a:ext cx="91218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3200" b="1" i="1" kern="100" dirty="0">
                <a:latin typeface="Times New Roman" panose="02020603050405020304" pitchFamily="18" charset="0"/>
              </a:rPr>
              <a:t>       </a:t>
            </a:r>
            <a:r>
              <a:rPr lang="en-US" altLang="zh-CN" sz="3200" b="1" kern="100" dirty="0">
                <a:latin typeface="Times New Roman" panose="02020603050405020304" pitchFamily="18" charset="0"/>
              </a:rPr>
              <a:t> Polish up your letter.</a:t>
            </a:r>
            <a:endParaRPr lang="zh-CN" altLang="zh-CN" sz="3200" b="1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27385"/>
            <a:ext cx="41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1: Revision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8465" y="2219325"/>
            <a:ext cx="8703310" cy="351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ts val="334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types of literature were introduced in the last class?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ts val="3340"/>
              </a:lnSpc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ts val="334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features of each type?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ts val="3340"/>
              </a:lnSpc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ts val="334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type(s) is/are more popular?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ts val="3340"/>
              </a:lnSpc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ts val="334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type(s) is/are less popular?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2225" y="1118235"/>
            <a:ext cx="2414905" cy="7067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Questions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" y="-1270"/>
            <a:ext cx="9142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12065" y="692785"/>
            <a:ext cx="9131935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635" y="-1270"/>
            <a:ext cx="9143365" cy="678180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15190"/>
            <a:ext cx="45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2: Lead-in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190" y="3106420"/>
            <a:ext cx="7880985" cy="13220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altLang="zh-CN" sz="40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What types of books do you want the library to buy? </a:t>
            </a:r>
            <a:endParaRPr lang="zh-CN" altLang="zh-CN" sz="4000" kern="100" dirty="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299210"/>
            <a:ext cx="6584950" cy="7067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 new books to be added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35560" y="2150745"/>
            <a:ext cx="9179560" cy="3258820"/>
          </a:xfrm>
          <a:prstGeom prst="rect">
            <a:avLst/>
          </a:prstGeom>
          <a:solidFill>
            <a:srgbClr val="FFF4D1"/>
          </a:solidFill>
        </p:spPr>
        <p:txBody>
          <a:bodyPr wrap="square">
            <a:spAutoFit/>
          </a:bodyPr>
          <a:lstStyle/>
          <a:p>
            <a:pPr marL="571500" indent="-571500" algn="l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I’d recommend/suggest </a:t>
            </a:r>
            <a:r>
              <a:rPr lang="en-US" altLang="zh-CN" sz="32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endParaRPr lang="zh-CN" altLang="zh-CN" sz="3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71500" indent="-571500" algn="l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If you ask me, I’d pick/choose/go for …</a:t>
            </a:r>
            <a:endParaRPr lang="zh-CN" altLang="zh-CN" sz="3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71500" indent="-571500" algn="l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 believe … would be a better choice.</a:t>
            </a:r>
            <a:endParaRPr lang="zh-CN" altLang="zh-CN" sz="3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71500" indent="-571500" algn="l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 think … would be better/more effective than …</a:t>
            </a:r>
            <a:endParaRPr lang="zh-CN" altLang="zh-CN" sz="3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71500" indent="-571500" algn="l">
              <a:lnSpc>
                <a:spcPts val="4940"/>
              </a:lnSpc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My </a:t>
            </a:r>
            <a:r>
              <a:rPr lang="en-US" altLang="zh-C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favourite</a:t>
            </a:r>
            <a:r>
              <a:rPr lang="en-US" altLang="zh-C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books are …, to name a few.</a:t>
            </a:r>
            <a:endParaRPr lang="en-US" altLang="zh-CN" sz="32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36830" y="692785"/>
            <a:ext cx="5833745" cy="7067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recommendations 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8" name="文本框 1"/>
          <p:cNvSpPr txBox="1"/>
          <p:nvPr/>
        </p:nvSpPr>
        <p:spPr>
          <a:xfrm>
            <a:off x="22200" y="-27385"/>
            <a:ext cx="519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3: Talking in pairs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1495" y="2736215"/>
            <a:ext cx="8990632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ts val="512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600" kern="100" dirty="0">
                <a:latin typeface="Times New Roman" panose="02020603050405020304" pitchFamily="18" charset="0"/>
              </a:rPr>
              <a:t>Types of books you want the library to buy</a:t>
            </a:r>
            <a:endParaRPr lang="en-US" altLang="zh-CN" sz="3600" kern="100" dirty="0">
              <a:latin typeface="Times New Roman" panose="02020603050405020304" pitchFamily="18" charset="0"/>
            </a:endParaRPr>
          </a:p>
          <a:p>
            <a:pPr marL="571500" lvl="0" indent="-571500" algn="just">
              <a:lnSpc>
                <a:spcPts val="512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600" kern="100" dirty="0">
                <a:latin typeface="Times New Roman" panose="02020603050405020304" pitchFamily="18" charset="0"/>
              </a:rPr>
              <a:t>Reasons for recommending each type</a:t>
            </a:r>
            <a:endParaRPr lang="en-US" altLang="zh-CN" sz="3600" kern="100" dirty="0">
              <a:latin typeface="Times New Roman" panose="02020603050405020304" pitchFamily="18" charset="0"/>
            </a:endParaRPr>
          </a:p>
          <a:p>
            <a:pPr marL="571500" lvl="0" indent="-571500" algn="just">
              <a:lnSpc>
                <a:spcPts val="512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600" kern="100" dirty="0">
                <a:latin typeface="Times New Roman" panose="02020603050405020304" pitchFamily="18" charset="0"/>
              </a:rPr>
              <a:t>Examples of each type of book</a:t>
            </a:r>
            <a:endParaRPr lang="en-US" altLang="zh-CN" sz="3600" kern="100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42545" y="1329690"/>
            <a:ext cx="5706110" cy="7067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sz="4000" b="1" i="1" kern="100" dirty="0">
                <a:latin typeface="Times New Roman" panose="02020603050405020304" pitchFamily="18" charset="0"/>
                <a:sym typeface="+mn-ea"/>
              </a:rPr>
              <a:t>Use the ideas to help you</a:t>
            </a:r>
            <a:endParaRPr lang="en-US" altLang="zh-CN" sz="4000" b="1" i="1" kern="1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" y="-79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1428115"/>
            <a:ext cx="9187815" cy="49104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829727"/>
            <a:ext cx="9182383" cy="2553335"/>
          </a:xfrm>
          <a:prstGeom prst="rect">
            <a:avLst/>
          </a:prstGeom>
          <a:solidFill>
            <a:srgbClr val="FFF4D1"/>
          </a:solidFill>
        </p:spPr>
        <p:txBody>
          <a:bodyPr wrap="square">
            <a:spAutoFit/>
          </a:bodyPr>
          <a:lstStyle/>
          <a:p>
            <a:pPr lvl="0" algn="l">
              <a:spcAft>
                <a:spcPts val="0"/>
              </a:spcAft>
              <a:buFont typeface="Wingdings" panose="05000000000000000000" pitchFamily="2" charset="2"/>
            </a:pPr>
            <a:r>
              <a:rPr lang="en-US" altLang="zh-CN" sz="3200" b="1" kern="100" dirty="0">
                <a:solidFill>
                  <a:srgbClr val="FF6C0D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: Our school library is going to add 200 new books next month. What types of books do you want to recommend to the librarian?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l">
              <a:spcAft>
                <a:spcPts val="0"/>
              </a:spcAft>
              <a:buFont typeface="Wingdings" panose="05000000000000000000" pitchFamily="2" charset="2"/>
            </a:pP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l">
              <a:spcAft>
                <a:spcPts val="0"/>
              </a:spcAft>
              <a:buFont typeface="Wingdings" panose="05000000000000000000" pitchFamily="2" charset="2"/>
            </a:pPr>
            <a:r>
              <a:rPr lang="en-US" altLang="zh-CN" sz="3200" b="1" kern="100" dirty="0">
                <a:solidFill>
                  <a:srgbClr val="FF6C0D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: If you ask me, I</a:t>
            </a:r>
            <a:r>
              <a:rPr lang="en-US" altLang="zh-C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+mn-ea"/>
              </a:rPr>
              <a:t>’</a:t>
            </a: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d choose ..., because </a:t>
            </a:r>
            <a:r>
              <a:rPr lang="en-US" altLang="zh-CN" sz="32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...</a:t>
            </a:r>
            <a:endParaRPr lang="en-US" altLang="zh-CN" sz="32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905" y="476885"/>
            <a:ext cx="1976120" cy="7067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en-US" altLang="zh-CN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22200" y="-2738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42055" y="27940"/>
            <a:ext cx="4167505" cy="6451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6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Activity 1: Listing  </a:t>
            </a:r>
            <a:endParaRPr lang="zh-CN" altLang="zh-CN" sz="36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0730" y="1888071"/>
          <a:ext cx="9000999" cy="36724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02420"/>
                <a:gridCol w="3456940"/>
                <a:gridCol w="3541639"/>
              </a:tblGrid>
              <a:tr h="1280160">
                <a:tc>
                  <a:txBody>
                    <a:bodyPr/>
                    <a:lstStyle/>
                    <a:p>
                      <a:r>
                        <a:rPr lang="en-US" altLang="zh-CN" sz="3200" b="1" i="0" u="none" kern="12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方正大标宋简体" panose="03000509000000000000" pitchFamily="65" charset="-122"/>
                          <a:cs typeface="Times New Roman" panose="02020603050405020304" pitchFamily="18" charset="0"/>
                        </a:rPr>
                        <a:t>Types of</a:t>
                      </a:r>
                      <a:r>
                        <a:rPr lang="zh-CN" altLang="en-US" sz="3200" b="1" i="0" u="none" kern="12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方正大标宋简体" panose="03000509000000000000" pitchFamily="65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b="1" i="0" u="none" kern="12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方正大标宋简体" panose="03000509000000000000" pitchFamily="65" charset="-122"/>
                          <a:cs typeface="Times New Roman" panose="02020603050405020304" pitchFamily="18" charset="0"/>
                        </a:rPr>
                        <a:t>books</a:t>
                      </a:r>
                      <a:endParaRPr lang="zh-CN" altLang="en-US" sz="3200" b="1" i="0" u="none" kern="1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方正大标宋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i="0" u="none" kern="12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方正大标宋简体" panose="03000509000000000000" pitchFamily="65" charset="-122"/>
                          <a:cs typeface="Times New Roman" panose="02020603050405020304" pitchFamily="18" charset="0"/>
                        </a:rPr>
                        <a:t>Reasons for recommending </a:t>
                      </a:r>
                      <a:endParaRPr lang="zh-CN" altLang="en-US" sz="3200" b="1" i="0" u="none" kern="1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方正大标宋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i="0" u="none" kern="12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方正大标宋简体" panose="03000509000000000000" pitchFamily="65" charset="-122"/>
                          <a:cs typeface="Times New Roman" panose="02020603050405020304" pitchFamily="18" charset="0"/>
                        </a:rPr>
                        <a:t>Examples of each type</a:t>
                      </a:r>
                      <a:endParaRPr lang="zh-CN" altLang="en-US" sz="3200" b="1" i="0" u="none" kern="1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方正大标宋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1400" i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>
                        <a:alpha val="75000"/>
                      </a:srgbClr>
                    </a:solidFill>
                  </a:tcPr>
                </a:tc>
              </a:tr>
              <a:tr h="124012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B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3495"/>
            <a:ext cx="904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-44400" y="692696"/>
            <a:ext cx="9188400" cy="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-44400" y="-27385"/>
            <a:ext cx="9188400" cy="67797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34900" y="-27385"/>
            <a:ext cx="51978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Step 4: Writing  </a:t>
            </a:r>
            <a:endParaRPr lang="zh-CN" altLang="zh-CN" sz="4000" b="1" i="1" dirty="0"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27438" y="23654"/>
            <a:ext cx="410445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3600" b="1" i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Activity 2: Planning </a:t>
            </a:r>
            <a:endParaRPr lang="zh-CN" altLang="zh-CN" sz="3600" b="1" i="1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25400" y="1929130"/>
            <a:ext cx="9161145" cy="3404870"/>
          </a:xfrm>
          <a:prstGeom prst="rect">
            <a:avLst/>
          </a:prstGeom>
          <a:solidFill>
            <a:srgbClr val="FFF4D1"/>
          </a:solidFill>
          <a:ln>
            <a:solidFill>
              <a:srgbClr val="FFF4D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Font typeface="Arial" panose="020B0604020202020204" pitchFamily="34" charset="0"/>
            </a:pPr>
            <a:r>
              <a:rPr lang="en-US" altLang="zh-CN" sz="3200" b="1" kern="100" dirty="0">
                <a:solidFill>
                  <a:srgbClr val="FF6C0D"/>
                </a:solidFill>
                <a:latin typeface="Times New Roman" panose="02020603050405020304" pitchFamily="18" charset="0"/>
              </a:rPr>
              <a:t>Learning about the structure</a:t>
            </a:r>
            <a:endParaRPr lang="en-US" altLang="zh-CN" sz="3200" b="1" kern="100" dirty="0">
              <a:solidFill>
                <a:srgbClr val="FF6C0D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</a:pPr>
            <a:endParaRPr lang="en-US" altLang="zh-CN" sz="3200" b="1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 algn="l">
              <a:lnSpc>
                <a:spcPts val="454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latin typeface="Times New Roman" panose="02020603050405020304" pitchFamily="18" charset="0"/>
              </a:rPr>
              <a:t>Begin by clearly stating the purpose of the letter.</a:t>
            </a:r>
            <a:endParaRPr lang="en-US" altLang="zh-CN" sz="3200" kern="100" dirty="0">
              <a:latin typeface="Times New Roman" panose="02020603050405020304" pitchFamily="18" charset="0"/>
            </a:endParaRPr>
          </a:p>
          <a:p>
            <a:pPr marL="457200" indent="-457200" algn="l">
              <a:lnSpc>
                <a:spcPts val="454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latin typeface="Times New Roman" panose="02020603050405020304" pitchFamily="18" charset="0"/>
              </a:rPr>
              <a:t>Explain what types of books you want to recommend and the reasons.</a:t>
            </a:r>
            <a:endParaRPr lang="en-US" altLang="zh-CN" sz="3200" kern="100" dirty="0">
              <a:latin typeface="Times New Roman" panose="02020603050405020304" pitchFamily="18" charset="0"/>
            </a:endParaRPr>
          </a:p>
          <a:p>
            <a:pPr marL="457200" indent="-457200" algn="l">
              <a:lnSpc>
                <a:spcPts val="454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latin typeface="Times New Roman" panose="02020603050405020304" pitchFamily="18" charset="0"/>
              </a:rPr>
              <a:t>End the letter by stating the result you wish to see.</a:t>
            </a:r>
            <a:endParaRPr lang="en-US" altLang="zh-CN" sz="32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TABLE_BEAUTIFY" val="smartTable{30436fdd-e67c-4ae2-a9f6-2f1f2ce517c3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4633</Words>
  <Application>WPS 演示</Application>
  <PresentationFormat>全屏显示(4:3)</PresentationFormat>
  <Paragraphs>225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楷体</vt:lpstr>
      <vt:lpstr>方正大标宋简体</vt:lpstr>
      <vt:lpstr>Segoe Script</vt:lpstr>
      <vt:lpstr>微软雅黑</vt:lpstr>
      <vt:lpstr>Arial Unicode MS</vt:lpstr>
      <vt:lpstr>Comic Sans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DING Jing</cp:lastModifiedBy>
  <cp:revision>644</cp:revision>
  <cp:lastPrinted>2020-12-02T14:05:00Z</cp:lastPrinted>
  <dcterms:created xsi:type="dcterms:W3CDTF">2014-10-10T12:32:00Z</dcterms:created>
  <dcterms:modified xsi:type="dcterms:W3CDTF">2020-12-14T03:12:34Z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