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33"/>
  </p:handoutMasterIdLst>
  <p:sldIdLst>
    <p:sldId id="350" r:id="rId3"/>
    <p:sldId id="629" r:id="rId5"/>
    <p:sldId id="779" r:id="rId6"/>
    <p:sldId id="678" r:id="rId7"/>
    <p:sldId id="808" r:id="rId8"/>
    <p:sldId id="727" r:id="rId9"/>
    <p:sldId id="809" r:id="rId10"/>
    <p:sldId id="807" r:id="rId11"/>
    <p:sldId id="813" r:id="rId12"/>
    <p:sldId id="812" r:id="rId13"/>
    <p:sldId id="814" r:id="rId14"/>
    <p:sldId id="815" r:id="rId15"/>
    <p:sldId id="811" r:id="rId16"/>
    <p:sldId id="834" r:id="rId17"/>
    <p:sldId id="832" r:id="rId18"/>
    <p:sldId id="835" r:id="rId19"/>
    <p:sldId id="833" r:id="rId20"/>
    <p:sldId id="836" r:id="rId21"/>
    <p:sldId id="841" r:id="rId22"/>
    <p:sldId id="843" r:id="rId23"/>
    <p:sldId id="845" r:id="rId24"/>
    <p:sldId id="838" r:id="rId25"/>
    <p:sldId id="842" r:id="rId26"/>
    <p:sldId id="839" r:id="rId27"/>
    <p:sldId id="846" r:id="rId28"/>
    <p:sldId id="840" r:id="rId29"/>
    <p:sldId id="837" r:id="rId30"/>
    <p:sldId id="704" r:id="rId31"/>
    <p:sldId id="405" r:id="rId32"/>
  </p:sldIdLst>
  <p:sldSz cx="9144000" cy="6858000" type="screen4x3"/>
  <p:notesSz cx="6858000" cy="9144000"/>
  <p:embeddedFontLst>
    <p:embeddedFont>
      <p:font typeface="楷体" panose="02010609060101010101" pitchFamily="49" charset="-122"/>
      <p:regular r:id="rId38"/>
    </p:embeddedFont>
    <p:embeddedFont>
      <p:font typeface="微软雅黑 Light" panose="020B0502040204020203" pitchFamily="34" charset="-122"/>
      <p:regular r:id="rId39"/>
    </p:embeddedFont>
    <p:embeddedFont>
      <p:font typeface="Book Antiqua" panose="02040602050305030304" pitchFamily="18" charset="0"/>
      <p:regular r:id="rId40"/>
      <p:bold r:id="rId41"/>
      <p:italic r:id="rId42"/>
      <p:boldItalic r:id="rId43"/>
    </p:embeddedFont>
    <p:embeddedFont>
      <p:font typeface="Meiryo" panose="020B0604030504040204" pitchFamily="34" charset="-128"/>
      <p:regular r:id="rId44"/>
    </p:embeddedFont>
    <p:embeddedFont>
      <p:font typeface="Comic Sans MS" panose="030F0702030302020204" pitchFamily="2" charset="0"/>
      <p:regular r:id="rId45"/>
      <p:bold r:id="rId46"/>
      <p:italic r:id="rId47"/>
      <p:boldItalic r:id="rId48"/>
    </p:embeddedFont>
    <p:embeddedFont>
      <p:font typeface="黑体" panose="02010609060101010101" charset="-122"/>
      <p:regular r:id="rId49"/>
    </p:embeddedFont>
  </p:embeddedFont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Ma"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0B11"/>
    <a:srgbClr val="FFFFFF"/>
    <a:srgbClr val="B75904"/>
    <a:srgbClr val="DC6A04"/>
    <a:srgbClr val="753B03"/>
    <a:srgbClr val="F28D25"/>
    <a:srgbClr val="612F02"/>
    <a:srgbClr val="4A2401"/>
    <a:srgbClr val="FCAC64"/>
    <a:srgbClr val="FCE1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07" autoAdjust="0"/>
  </p:normalViewPr>
  <p:slideViewPr>
    <p:cSldViewPr>
      <p:cViewPr varScale="1">
        <p:scale>
          <a:sx n="64" d="100"/>
          <a:sy n="64" d="100"/>
        </p:scale>
        <p:origin x="-264" y="-76"/>
      </p:cViewPr>
      <p:guideLst>
        <p:guide orient="horz" pos="1794"/>
        <p:guide pos="2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font" Target="fonts/font12.fntdata"/><Relationship Id="rId48" Type="http://schemas.openxmlformats.org/officeDocument/2006/relationships/font" Target="fonts/font11.fntdata"/><Relationship Id="rId47" Type="http://schemas.openxmlformats.org/officeDocument/2006/relationships/font" Target="fonts/font10.fntdata"/><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notesMaster" Target="notesMasters/notesMaster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0213" cy="457200"/>
          </a:xfrm>
          <a:prstGeom prst="rect">
            <a:avLst/>
          </a:prstGeom>
          <a:noFill/>
          <a:ln w="9525">
            <a:noFill/>
            <a:miter lim="800000"/>
          </a:ln>
        </p:spPr>
        <p:txBody>
          <a:bodyPr vert="horz" wrap="square" lIns="91440" tIns="45720" rIns="91440" bIns="45720" numCol="1" anchor="t" anchorCtr="0" compatLnSpc="1"/>
          <a:lstStyle>
            <a:lvl1pPr>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en-US"/>
          </a:p>
        </p:txBody>
      </p:sp>
      <p:sp>
        <p:nvSpPr>
          <p:cNvPr id="2051" name="Rectangle 3"/>
          <p:cNvSpPr>
            <a:spLocks noGrp="1" noChangeArrowheads="1"/>
          </p:cNvSpPr>
          <p:nvPr>
            <p:ph type="dt" idx="1"/>
          </p:nvPr>
        </p:nvSpPr>
        <p:spPr bwMode="auto">
          <a:xfrm>
            <a:off x="3883025" y="0"/>
            <a:ext cx="2973388" cy="457200"/>
          </a:xfrm>
          <a:prstGeom prst="rect">
            <a:avLst/>
          </a:prstGeom>
          <a:noFill/>
          <a:ln w="9525">
            <a:noFill/>
            <a:miter lim="800000"/>
          </a:ln>
        </p:spPr>
        <p:txBody>
          <a:bodyPr vert="horz" wrap="square" lIns="91440" tIns="45720" rIns="91440" bIns="45720" numCol="1" anchor="t" anchorCtr="0" compatLnSpc="1"/>
          <a:lstStyle>
            <a:lvl1pPr algn="r">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en-US"/>
          </a:p>
        </p:txBody>
      </p:sp>
      <p:sp>
        <p:nvSpPr>
          <p:cNvPr id="13316" name="Rectangle 4"/>
          <p:cNvSpPr>
            <a:spLocks noGrp="1" noRot="1" noChangeAspect="1"/>
          </p:cNvSpPr>
          <p:nvPr>
            <p:ph type="sldImg" idx="2"/>
          </p:nvPr>
        </p:nvSpPr>
        <p:spPr bwMode="auto">
          <a:xfrm>
            <a:off x="1143000" y="685800"/>
            <a:ext cx="4572000" cy="3429000"/>
          </a:xfrm>
          <a:prstGeom prst="rect">
            <a:avLst/>
          </a:prstGeom>
          <a:noFill/>
          <a:ln w="9525">
            <a:noFill/>
            <a:miter lim="800000"/>
          </a:ln>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ln>
        </p:spPr>
        <p:txBody>
          <a:bodyPr vert="horz" wrap="square" lIns="91440" tIns="45720" rIns="91440" bIns="45720" numCol="1" anchor="ctr" anchorCtr="0" compatLnSpc="1"/>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2054" name="Rectangle 6"/>
          <p:cNvSpPr>
            <a:spLocks noGrp="1" noChangeArrowheads="1"/>
          </p:cNvSpPr>
          <p:nvPr>
            <p:ph type="ftr" sz="quarter" idx="4"/>
          </p:nvPr>
        </p:nvSpPr>
        <p:spPr bwMode="auto">
          <a:xfrm>
            <a:off x="0" y="8685213"/>
            <a:ext cx="2970213" cy="457200"/>
          </a:xfrm>
          <a:prstGeom prst="rect">
            <a:avLst/>
          </a:prstGeom>
          <a:noFill/>
          <a:ln w="9525">
            <a:noFill/>
            <a:miter lim="800000"/>
          </a:ln>
        </p:spPr>
        <p:txBody>
          <a:bodyPr vert="horz" wrap="square" lIns="91440" tIns="45720" rIns="91440" bIns="45720" numCol="1" anchor="b" anchorCtr="0" compatLnSpc="1"/>
          <a:lstStyle>
            <a:lvl1pPr>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endParaRPr lang="en-US"/>
          </a:p>
        </p:txBody>
      </p:sp>
      <p:sp>
        <p:nvSpPr>
          <p:cNvPr id="2055" name="Rectangle 7"/>
          <p:cNvSpPr>
            <a:spLocks noGrp="1" noChangeArrowheads="1"/>
          </p:cNvSpPr>
          <p:nvPr>
            <p:ph type="sldNum" sz="quarter" idx="5"/>
          </p:nvPr>
        </p:nvSpPr>
        <p:spPr bwMode="auto">
          <a:xfrm>
            <a:off x="3883025" y="8685213"/>
            <a:ext cx="2973388" cy="457200"/>
          </a:xfrm>
          <a:prstGeom prst="rect">
            <a:avLst/>
          </a:prstGeom>
          <a:noFill/>
          <a:ln w="9525">
            <a:noFill/>
            <a:miter lim="800000"/>
          </a:ln>
        </p:spPr>
        <p:txBody>
          <a:bodyPr vert="horz" wrap="square" lIns="91440" tIns="45720" rIns="91440" bIns="45720" numCol="1" anchor="b" anchorCtr="0" compatLnSpc="1"/>
          <a:lstStyle>
            <a:lvl1pPr algn="r">
              <a:buFont typeface="Arial" panose="020B0604020202020204" pitchFamily="34" charset="0"/>
              <a:buNone/>
              <a:defRPr sz="1200">
                <a:latin typeface="Arial" panose="020B0604020202020204" pitchFamily="34" charset="0"/>
                <a:ea typeface="宋体" panose="02010600030101010101" pitchFamily="2" charset="-122"/>
              </a:defRPr>
            </a:lvl1pPr>
          </a:lstStyle>
          <a:p>
            <a:pPr>
              <a:defRPr/>
            </a:pPr>
            <a:fld id="{58757273-FB94-4CDE-8942-17A4ECF9B2CA}" type="slidenum">
              <a:rPr lang="en-US" altLang="zh-CN"/>
            </a:fld>
            <a:endParaRPr lang="en-US" altLang="zh-CN"/>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p:cNvSpPr>
          <p:nvPr>
            <p:ph type="sldImg"/>
          </p:nvPr>
        </p:nvSpPr>
        <p:spPr/>
      </p:sp>
      <p:sp>
        <p:nvSpPr>
          <p:cNvPr id="15362" name="备注占位符 2"/>
          <p:cNvSpPr>
            <a:spLocks noGrp="1"/>
          </p:cNvSpPr>
          <p:nvPr>
            <p:ph type="body" idx="1"/>
          </p:nvPr>
        </p:nvSpPr>
        <p:spPr>
          <a:noFill/>
        </p:spPr>
        <p:txBody>
          <a:bodyPr/>
          <a:lstStyle/>
          <a:p>
            <a:endParaRPr lang="zh-CN" altLang="en-US" smtClean="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10"/>
          </p:nvPr>
        </p:nvSpPr>
        <p:spPr/>
        <p:txBody>
          <a:bodyPr>
            <a:normAutofit/>
          </a:bodyPr>
          <a:lstStyle/>
          <a:p>
            <a:fld id="{104272F7-5B41-43E8-8FB5-2B6A53E2D44C}" type="datetimeFigureOut">
              <a:rPr lang="zh-CN" altLang="en-US" smtClean="0"/>
            </a:fld>
            <a:endParaRPr lang="zh-CN" altLang="en-US"/>
          </a:p>
        </p:txBody>
      </p:sp>
      <p:sp>
        <p:nvSpPr>
          <p:cNvPr id="5" name="Footer Placeholder 4"/>
          <p:cNvSpPr>
            <a:spLocks noGrp="1"/>
          </p:cNvSpPr>
          <p:nvPr>
            <p:ph type="ftr" sz="quarter" idx="11"/>
          </p:nvPr>
        </p:nvSpPr>
        <p:spPr/>
        <p:txBody>
          <a:bodyPr>
            <a:normAutofit/>
          </a:bodyPr>
          <a:lstStyle/>
          <a:p>
            <a:endParaRPr lang="zh-CN" altLang="en-US"/>
          </a:p>
        </p:txBody>
      </p:sp>
      <p:sp>
        <p:nvSpPr>
          <p:cNvPr id="6" name="Slide Number Placeholder 5"/>
          <p:cNvSpPr>
            <a:spLocks noGrp="1"/>
          </p:cNvSpPr>
          <p:nvPr>
            <p:ph type="sldNum" sz="quarter" idx="12"/>
          </p:nvPr>
        </p:nvSpPr>
        <p:spPr/>
        <p:txBody>
          <a:bodyPr>
            <a:normAutofit/>
          </a:bodyPr>
          <a:lstStyle/>
          <a:p>
            <a:fld id="{6B379BE6-C539-450B-BBDC-F24606B38D93}" type="slidenum">
              <a:rPr lang="zh-CN" altLang="en-US" smtClean="0"/>
            </a:fld>
            <a:endParaRPr lang="zh-CN" altLang="en-US"/>
          </a:p>
        </p:txBody>
      </p:sp>
      <p:sp>
        <p:nvSpPr>
          <p:cNvPr id="2" name="Title 1"/>
          <p:cNvSpPr>
            <a:spLocks noGrp="1"/>
          </p:cNvSpPr>
          <p:nvPr>
            <p:ph type="title"/>
          </p:nvPr>
        </p:nvSpPr>
        <p:spPr>
          <a:xfrm>
            <a:off x="628650" y="144281"/>
            <a:ext cx="7886700" cy="774000"/>
          </a:xfrm>
        </p:spPr>
        <p:txBody>
          <a:bodyPr>
            <a:normAutofit/>
          </a:bodyPr>
          <a:lstStyle>
            <a:lvl1pPr>
              <a:defRPr>
                <a:solidFill>
                  <a:schemeClr val="bg1"/>
                </a:solidFill>
              </a:defRPr>
            </a:lvl1pPr>
          </a:lstStyle>
          <a:p>
            <a:r>
              <a:rPr lang="zh-CN" altLang="en-US" smtClean="0"/>
              <a:t>单击此处编辑母版标题样式</a:t>
            </a:r>
            <a:endParaRPr lang="en-US" dirty="0"/>
          </a:p>
        </p:txBody>
      </p:sp>
      <p:pic>
        <p:nvPicPr>
          <p:cNvPr id="19457" name="Picture 2" descr="C:\Users\hp\Desktop\PPT-2.jpg"/>
          <p:cNvPicPr>
            <a:picLocks noChangeAspect="1" noChangeArrowheads="1"/>
          </p:cNvPicPr>
          <p:nvPr userDrawn="1"/>
        </p:nvPicPr>
        <p:blipFill>
          <a:blip r:embed="rId2"/>
          <a:srcRect/>
          <a:stretch>
            <a:fillRect/>
          </a:stretch>
        </p:blipFill>
        <p:spPr bwMode="auto">
          <a:xfrm>
            <a:off x="635" y="0"/>
            <a:ext cx="9143365" cy="68580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normAutofit/>
          </a:bodyPr>
          <a:lstStyle/>
          <a:p>
            <a:fld id="{104272F7-5B41-43E8-8FB5-2B6A53E2D44C}" type="datetimeFigureOut">
              <a:rPr lang="zh-CN" altLang="en-US" smtClean="0"/>
            </a:fld>
            <a:endParaRPr lang="zh-CN" altLang="en-US"/>
          </a:p>
        </p:txBody>
      </p:sp>
      <p:sp>
        <p:nvSpPr>
          <p:cNvPr id="3" name="Footer Placeholder 2"/>
          <p:cNvSpPr>
            <a:spLocks noGrp="1"/>
          </p:cNvSpPr>
          <p:nvPr>
            <p:ph type="ftr" sz="quarter" idx="11"/>
          </p:nvPr>
        </p:nvSpPr>
        <p:spPr/>
        <p:txBody>
          <a:bodyPr>
            <a:normAutofit/>
          </a:bodyPr>
          <a:lstStyle/>
          <a:p>
            <a:endParaRPr lang="zh-CN" altLang="en-US"/>
          </a:p>
        </p:txBody>
      </p:sp>
      <p:sp>
        <p:nvSpPr>
          <p:cNvPr id="4" name="Slide Number Placeholder 3"/>
          <p:cNvSpPr>
            <a:spLocks noGrp="1"/>
          </p:cNvSpPr>
          <p:nvPr>
            <p:ph type="sldNum" sz="quarter" idx="12"/>
          </p:nvPr>
        </p:nvSpPr>
        <p:spPr/>
        <p:txBody>
          <a:bodyPr>
            <a:normAutofit/>
          </a:bodyPr>
          <a:lstStyle/>
          <a:p>
            <a:fld id="{6B379BE6-C539-450B-BBDC-F24606B38D93}" type="slidenum">
              <a:rPr lang="zh-CN" altLang="en-US" smtClean="0"/>
            </a:fld>
            <a:endParaRPr lang="zh-CN" altLang="en-US"/>
          </a:p>
        </p:txBody>
      </p:sp>
      <p:pic>
        <p:nvPicPr>
          <p:cNvPr id="19457" name="Picture 2" descr="C:\Users\hp\Desktop\PPT-2.jpg"/>
          <p:cNvPicPr>
            <a:picLocks noChangeAspect="1" noChangeArrowheads="1"/>
          </p:cNvPicPr>
          <p:nvPr userDrawn="1"/>
        </p:nvPicPr>
        <p:blipFill>
          <a:blip r:embed="rId2"/>
          <a:srcRect/>
          <a:stretch>
            <a:fillRect/>
          </a:stretch>
        </p:blipFill>
        <p:spPr bwMode="auto">
          <a:xfrm>
            <a:off x="0" y="0"/>
            <a:ext cx="9143365" cy="68580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1.jpe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3"/>
            </p:custDataLst>
          </p:nvPr>
        </p:nvSpPr>
        <p:spPr>
          <a:xfrm>
            <a:off x="628650" y="144000"/>
            <a:ext cx="7886700" cy="774000"/>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4"/>
            </p:custDataLst>
          </p:nvPr>
        </p:nvSpPr>
        <p:spPr>
          <a:xfrm>
            <a:off x="628650" y="1504950"/>
            <a:ext cx="7886700" cy="4672013"/>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l">
              <a:defRPr sz="1600">
                <a:solidFill>
                  <a:schemeClr val="tx1">
                    <a:tint val="75000"/>
                  </a:schemeClr>
                </a:solidFill>
              </a:defRPr>
            </a:lvl1pPr>
          </a:lstStyle>
          <a:p>
            <a:fld id="{104272F7-5B41-43E8-8FB5-2B6A53E2D44C}" type="datetimeFigureOut">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r">
              <a:defRPr sz="1600">
                <a:solidFill>
                  <a:schemeClr val="tx1">
                    <a:tint val="75000"/>
                  </a:schemeClr>
                </a:solidFill>
              </a:defRPr>
            </a:lvl1pPr>
          </a:lstStyle>
          <a:p>
            <a:fld id="{6B379BE6-C539-450B-BBDC-F24606B38D93}" type="slidenum">
              <a:rPr lang="zh-CN" altLang="en-US" smtClean="0"/>
            </a:fld>
            <a:endParaRPr lang="zh-CN" altLang="en-US"/>
          </a:p>
        </p:txBody>
      </p:sp>
      <p:sp>
        <p:nvSpPr>
          <p:cNvPr id="7" name="KSO_TEMPLATE" hidden="1"/>
          <p:cNvSpPr/>
          <p:nvPr userDrawn="1">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457" name="Picture 2" descr="C:\Users\hp\Desktop\PPT-2.jpg"/>
          <p:cNvPicPr>
            <a:picLocks noChangeAspect="1" noChangeArrowheads="1"/>
          </p:cNvPicPr>
          <p:nvPr userDrawn="1"/>
        </p:nvPicPr>
        <p:blipFill>
          <a:blip r:embed="rId6"/>
          <a:srcRect/>
          <a:stretch>
            <a:fillRect/>
          </a:stretch>
        </p:blipFill>
        <p:spPr bwMode="auto">
          <a:xfrm>
            <a:off x="0" y="0"/>
            <a:ext cx="914336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80000"/>
        <a:buFont typeface="Wingdings" panose="05000000000000000000" pitchFamily="2" charset="2"/>
        <a:buChar char="m"/>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80000"/>
        <a:buFont typeface="Wingdings" panose="05000000000000000000" pitchFamily="2" charset="2"/>
        <a:buChar char="m"/>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1.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xml"/><Relationship Id="rId2" Type="http://schemas.openxmlformats.org/officeDocument/2006/relationships/image" Target="../media/image8.png"/><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image" Target="../media/image9.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xml"/><Relationship Id="rId2" Type="http://schemas.openxmlformats.org/officeDocument/2006/relationships/image" Target="../media/image6.jpeg"/><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4"/>
          <p:cNvPicPr>
            <a:picLocks noChangeAspect="1" noChangeArrowheads="1"/>
          </p:cNvPicPr>
          <p:nvPr/>
        </p:nvPicPr>
        <p:blipFill>
          <a:blip r:embed="rId1"/>
          <a:srcRect/>
          <a:stretch>
            <a:fillRect/>
          </a:stretch>
        </p:blipFill>
        <p:spPr bwMode="auto">
          <a:xfrm>
            <a:off x="0" y="0"/>
            <a:ext cx="9144000" cy="6858000"/>
          </a:xfrm>
          <a:prstGeom prst="rect">
            <a:avLst/>
          </a:prstGeom>
          <a:noFill/>
          <a:ln w="9525">
            <a:noFill/>
            <a:miter lim="800000"/>
            <a:headEnd/>
            <a:tailEnd/>
          </a:ln>
        </p:spPr>
      </p:pic>
      <p:sp>
        <p:nvSpPr>
          <p:cNvPr id="14338" name="矩形 4"/>
          <p:cNvSpPr>
            <a:spLocks noChangeArrowheads="1"/>
          </p:cNvSpPr>
          <p:nvPr/>
        </p:nvSpPr>
        <p:spPr bwMode="auto">
          <a:xfrm flipV="1">
            <a:off x="5867400" y="6165850"/>
            <a:ext cx="3276600" cy="387350"/>
          </a:xfrm>
          <a:prstGeom prst="rect">
            <a:avLst/>
          </a:prstGeom>
          <a:solidFill>
            <a:srgbClr val="FCE1C4"/>
          </a:solidFill>
          <a:ln w="25400" algn="ctr">
            <a:noFill/>
            <a:miter lim="800000"/>
          </a:ln>
        </p:spPr>
        <p:txBody>
          <a:bodyPr rot="10800000" anchor="ctr"/>
          <a:lstStyle/>
          <a:p>
            <a:pPr>
              <a:buFont typeface="Arial" panose="020B0604020202020204" pitchFamily="34" charset="0"/>
              <a:buNone/>
            </a:pPr>
            <a:endParaRPr lang="zh-CN" altLang="en-US">
              <a:solidFill>
                <a:srgbClr val="FFFFFF"/>
              </a:solidFill>
            </a:endParaRPr>
          </a:p>
        </p:txBody>
      </p:sp>
      <p:sp>
        <p:nvSpPr>
          <p:cNvPr id="6" name="任意多边形: 形状 11"/>
          <p:cNvSpPr/>
          <p:nvPr/>
        </p:nvSpPr>
        <p:spPr>
          <a:xfrm flipV="1">
            <a:off x="5306378" y="6165850"/>
            <a:ext cx="873125" cy="387350"/>
          </a:xfrm>
          <a:custGeom>
            <a:avLst/>
            <a:gdLst>
              <a:gd name="connsiteX0" fmla="*/ 0 w 10965543"/>
              <a:gd name="connsiteY0" fmla="*/ 0 h 3542400"/>
              <a:gd name="connsiteX1" fmla="*/ 508000 w 10965543"/>
              <a:gd name="connsiteY1" fmla="*/ 0 h 3542400"/>
              <a:gd name="connsiteX2" fmla="*/ 508000 w 10965543"/>
              <a:gd name="connsiteY2" fmla="*/ 592 h 3542400"/>
              <a:gd name="connsiteX3" fmla="*/ 1764391 w 10965543"/>
              <a:gd name="connsiteY3" fmla="*/ 592 h 3542400"/>
              <a:gd name="connsiteX4" fmla="*/ 1764391 w 10965543"/>
              <a:gd name="connsiteY4" fmla="*/ 4518 h 3542400"/>
              <a:gd name="connsiteX5" fmla="*/ 8215747 w 10965543"/>
              <a:gd name="connsiteY5" fmla="*/ 4518 h 3542400"/>
              <a:gd name="connsiteX6" fmla="*/ 8215747 w 10965543"/>
              <a:gd name="connsiteY6" fmla="*/ 4517 h 3542400"/>
              <a:gd name="connsiteX7" fmla="*/ 10965543 w 10965543"/>
              <a:gd name="connsiteY7" fmla="*/ 3541808 h 3542400"/>
              <a:gd name="connsiteX8" fmla="*/ 8215747 w 10965543"/>
              <a:gd name="connsiteY8" fmla="*/ 3541808 h 3542400"/>
              <a:gd name="connsiteX9" fmla="*/ 1535793 w 10965543"/>
              <a:gd name="connsiteY9" fmla="*/ 3541808 h 3542400"/>
              <a:gd name="connsiteX10" fmla="*/ 1535793 w 10965543"/>
              <a:gd name="connsiteY10" fmla="*/ 3539392 h 3542400"/>
              <a:gd name="connsiteX11" fmla="*/ 508000 w 10965543"/>
              <a:gd name="connsiteY11" fmla="*/ 3539392 h 3542400"/>
              <a:gd name="connsiteX12" fmla="*/ 508000 w 10965543"/>
              <a:gd name="connsiteY12" fmla="*/ 3542400 h 3542400"/>
              <a:gd name="connsiteX13" fmla="*/ 0 w 10965543"/>
              <a:gd name="connsiteY13" fmla="*/ 3542400 h 354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5543" h="3542400">
                <a:moveTo>
                  <a:pt x="0" y="0"/>
                </a:moveTo>
                <a:lnTo>
                  <a:pt x="508000" y="0"/>
                </a:lnTo>
                <a:lnTo>
                  <a:pt x="508000" y="592"/>
                </a:lnTo>
                <a:lnTo>
                  <a:pt x="1764391" y="592"/>
                </a:lnTo>
                <a:lnTo>
                  <a:pt x="1764391" y="4518"/>
                </a:lnTo>
                <a:lnTo>
                  <a:pt x="8215747" y="4518"/>
                </a:lnTo>
                <a:lnTo>
                  <a:pt x="8215747" y="4517"/>
                </a:lnTo>
                <a:lnTo>
                  <a:pt x="10965543" y="3541808"/>
                </a:lnTo>
                <a:lnTo>
                  <a:pt x="8215747" y="3541808"/>
                </a:lnTo>
                <a:lnTo>
                  <a:pt x="1535793" y="3541808"/>
                </a:lnTo>
                <a:lnTo>
                  <a:pt x="1535793" y="3539392"/>
                </a:lnTo>
                <a:lnTo>
                  <a:pt x="508000" y="3539392"/>
                </a:lnTo>
                <a:lnTo>
                  <a:pt x="508000" y="3542400"/>
                </a:lnTo>
                <a:lnTo>
                  <a:pt x="0" y="3542400"/>
                </a:lnTo>
                <a:close/>
              </a:path>
            </a:pathLst>
          </a:custGeom>
          <a:solidFill>
            <a:srgbClr val="F5A8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a:p>
        </p:txBody>
      </p:sp>
      <p:sp>
        <p:nvSpPr>
          <p:cNvPr id="14341" name="内容占位符 2"/>
          <p:cNvSpPr txBox="1">
            <a:spLocks noChangeArrowheads="1"/>
          </p:cNvSpPr>
          <p:nvPr/>
        </p:nvSpPr>
        <p:spPr bwMode="auto">
          <a:xfrm>
            <a:off x="5306695" y="6165850"/>
            <a:ext cx="3672840" cy="482600"/>
          </a:xfrm>
          <a:prstGeom prst="rect">
            <a:avLst/>
          </a:prstGeom>
          <a:noFill/>
          <a:ln w="9525">
            <a:noFill/>
            <a:miter lim="800000"/>
          </a:ln>
        </p:spPr>
        <p:txBody>
          <a:bodyPr/>
          <a:lstStyle/>
          <a:p>
            <a:pPr algn="ctr">
              <a:spcBef>
                <a:spcPct val="20000"/>
              </a:spcBef>
              <a:buFont typeface="Arial" panose="020B0604020202020204" pitchFamily="34" charset="0"/>
              <a:buNone/>
            </a:pPr>
            <a:r>
              <a:rPr lang="zh-CN" altLang="en-US" b="1">
                <a:solidFill>
                  <a:srgbClr val="000000"/>
                </a:solidFill>
                <a:latin typeface="楷体" panose="02010609060101010101" pitchFamily="49" charset="-122"/>
                <a:ea typeface="楷体" panose="02010609060101010101" pitchFamily="49" charset="-122"/>
              </a:rPr>
              <a:t>刘华  　</a:t>
            </a:r>
            <a:r>
              <a:rPr lang="zh-CN" altLang="en-US">
                <a:solidFill>
                  <a:srgbClr val="000000"/>
                </a:solidFill>
                <a:latin typeface="楷体" panose="02010609060101010101" pitchFamily="49" charset="-122"/>
                <a:ea typeface="楷体" panose="02010609060101010101" pitchFamily="49" charset="-122"/>
              </a:rPr>
              <a:t>湖南省湘阴县洋沙湖中学</a:t>
            </a:r>
            <a:endParaRPr lang="zh-CN" altLang="en-US">
              <a:solidFill>
                <a:srgbClr val="000000"/>
              </a:solidFill>
              <a:latin typeface="楷体" panose="02010609060101010101" pitchFamily="49" charset="-122"/>
              <a:ea typeface="楷体" panose="02010609060101010101" pitchFamily="49" charset="-122"/>
            </a:endParaRPr>
          </a:p>
        </p:txBody>
      </p:sp>
      <p:sp>
        <p:nvSpPr>
          <p:cNvPr id="2" name="标题 1"/>
          <p:cNvSpPr txBox="1">
            <a:spLocks noChangeArrowheads="1"/>
          </p:cNvSpPr>
          <p:nvPr/>
        </p:nvSpPr>
        <p:spPr bwMode="auto">
          <a:xfrm>
            <a:off x="0" y="4264025"/>
            <a:ext cx="9144635" cy="1901825"/>
          </a:xfrm>
          <a:prstGeom prst="rect">
            <a:avLst/>
          </a:prstGeom>
          <a:noFill/>
          <a:ln w="9525">
            <a:noFill/>
            <a:miter lim="800000"/>
          </a:ln>
        </p:spPr>
        <p:txBody>
          <a:bodyPr anchor="ctr"/>
          <a:p>
            <a:pPr algn="ctr">
              <a:buFont typeface="Arial" panose="020B0604020202020204" pitchFamily="34" charset="0"/>
              <a:buNone/>
            </a:pPr>
            <a:r>
              <a:rPr lang="en-US" altLang="zh-CN" sz="5400" b="1" dirty="0">
                <a:solidFill>
                  <a:srgbClr val="000000"/>
                </a:solidFill>
                <a:latin typeface="Times New Roman" panose="02020603050405020304" pitchFamily="18" charset="0"/>
                <a:cs typeface="Times New Roman" panose="02020603050405020304" pitchFamily="18" charset="0"/>
              </a:rPr>
              <a:t>Unit </a:t>
            </a:r>
            <a:r>
              <a:rPr lang="en-US" altLang="zh-CN" sz="5400" b="1" dirty="0" smtClean="0">
                <a:solidFill>
                  <a:srgbClr val="000000"/>
                </a:solidFill>
                <a:latin typeface="Times New Roman" panose="02020603050405020304" pitchFamily="18" charset="0"/>
                <a:cs typeface="Times New Roman" panose="02020603050405020304" pitchFamily="18" charset="0"/>
              </a:rPr>
              <a:t>4</a:t>
            </a:r>
            <a:r>
              <a:rPr lang="en-US" altLang="zh-CN" sz="5400" b="1" dirty="0" smtClean="0">
                <a:solidFill>
                  <a:srgbClr val="000000"/>
                </a:solidFill>
                <a:latin typeface="Times New Roman" panose="02020603050405020304" pitchFamily="18" charset="0"/>
                <a:cs typeface="Times New Roman" panose="02020603050405020304" pitchFamily="18" charset="0"/>
              </a:rPr>
              <a:t> Exploring literature</a:t>
            </a:r>
            <a:endParaRPr lang="en-US" altLang="zh-CN" sz="5400" b="1" dirty="0" smtClean="0">
              <a:solidFill>
                <a:srgbClr val="000000"/>
              </a:solidFill>
              <a:latin typeface="Times New Roman" panose="02020603050405020304" pitchFamily="18" charset="0"/>
              <a:cs typeface="Times New Roman" panose="02020603050405020304" pitchFamily="18" charset="0"/>
            </a:endParaRPr>
          </a:p>
          <a:p>
            <a:pPr algn="ctr">
              <a:buFont typeface="Arial" panose="020B0604020202020204" pitchFamily="34" charset="0"/>
              <a:buNone/>
            </a:pPr>
            <a:r>
              <a:rPr lang="en-US" altLang="zh-CN" sz="4000" dirty="0" smtClean="0">
                <a:solidFill>
                  <a:srgbClr val="000000"/>
                </a:solidFill>
                <a:latin typeface="Times New Roman" panose="02020603050405020304" pitchFamily="18" charset="0"/>
                <a:cs typeface="Times New Roman" panose="02020603050405020304" pitchFamily="18" charset="0"/>
              </a:rPr>
              <a:t>Extended reading</a:t>
            </a:r>
            <a:endParaRPr lang="en-US" altLang="zh-CN" sz="4000" dirty="0">
              <a:solidFill>
                <a:srgbClr val="000000"/>
              </a:solidFill>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custDataLst>
              <p:tags r:id="rId1"/>
            </p:custDataLst>
          </p:nvPr>
        </p:nvGraphicFramePr>
        <p:xfrm>
          <a:off x="951548" y="2533968"/>
          <a:ext cx="7118350" cy="2891155"/>
        </p:xfrm>
        <a:graphic>
          <a:graphicData uri="http://schemas.openxmlformats.org/drawingml/2006/table">
            <a:tbl>
              <a:tblPr firstRow="1" bandRow="1">
                <a:tableStyleId>{7DF18680-E054-41AD-8BC1-D1AEF772440D}</a:tableStyleId>
              </a:tblPr>
              <a:tblGrid>
                <a:gridCol w="3315970"/>
                <a:gridCol w="3802380"/>
              </a:tblGrid>
              <a:tr h="1166495">
                <a:tc>
                  <a:txBody>
                    <a:bodyPr/>
                    <a:lstStyle/>
                    <a:p>
                      <a:pPr algn="ctr">
                        <a:buNone/>
                      </a:pPr>
                      <a:r>
                        <a:rPr lang="en-US" altLang="zh-CN" sz="2800" dirty="0" smtClean="0">
                          <a:latin typeface="Times New Roman" panose="02020603050405020304" pitchFamily="18" charset="0"/>
                          <a:cs typeface="Times New Roman" panose="02020603050405020304" pitchFamily="18" charset="0"/>
                        </a:rPr>
                        <a:t>The old man</a:t>
                      </a:r>
                      <a:endParaRPr lang="en-US" altLang="zh-CN" sz="2800" dirty="0" smtClean="0">
                        <a:latin typeface="Times New Roman" panose="02020603050405020304" pitchFamily="18" charset="0"/>
                        <a:cs typeface="Times New Roman" panose="02020603050405020304" pitchFamily="18" charset="0"/>
                      </a:endParaRPr>
                    </a:p>
                  </a:txBody>
                  <a:tcPr marL="91433" marR="91433" marT="45731" marB="45731" anchor="ctr"/>
                </a:tc>
                <a:tc>
                  <a:txBody>
                    <a:bodyPr/>
                    <a:lstStyle/>
                    <a:p>
                      <a:pPr algn="ctr">
                        <a:buNone/>
                      </a:pPr>
                      <a:r>
                        <a:rPr lang="en-US" altLang="zh-CN" sz="2800" dirty="0">
                          <a:latin typeface="Times New Roman" panose="02020603050405020304" pitchFamily="18" charset="0"/>
                          <a:cs typeface="Times New Roman" panose="02020603050405020304" pitchFamily="18" charset="0"/>
                        </a:rPr>
                        <a:t>The fish</a:t>
                      </a:r>
                      <a:endParaRPr lang="en-US" altLang="zh-CN" sz="2800" dirty="0">
                        <a:latin typeface="Times New Roman" panose="02020603050405020304" pitchFamily="18" charset="0"/>
                        <a:cs typeface="Times New Roman" panose="02020603050405020304" pitchFamily="18" charset="0"/>
                      </a:endParaRPr>
                    </a:p>
                  </a:txBody>
                  <a:tcPr marL="91433" marR="91433" marT="45731" marB="45731" anchor="ctr"/>
                </a:tc>
              </a:tr>
              <a:tr h="1724660">
                <a:tc>
                  <a:txBody>
                    <a:bodyPr/>
                    <a:lstStyle/>
                    <a:p>
                      <a:pPr algn="ctr">
                        <a:lnSpc>
                          <a:spcPct val="120000"/>
                        </a:lnSpc>
                        <a:buNone/>
                      </a:pPr>
                      <a:endParaRPr lang="en-US" altLang="zh-CN" sz="2400" dirty="0"/>
                    </a:p>
                  </a:txBody>
                  <a:tcPr marL="91433" marR="91433" marT="45731" marB="45731" anchor="ctr"/>
                </a:tc>
                <a:tc>
                  <a:txBody>
                    <a:bodyPr/>
                    <a:lstStyle/>
                    <a:p>
                      <a:pPr algn="ctr" fontAlgn="auto">
                        <a:lnSpc>
                          <a:spcPct val="120000"/>
                        </a:lnSpc>
                        <a:buNone/>
                      </a:pPr>
                      <a:endParaRPr lang="en-US" altLang="zh-CN" sz="2400" dirty="0"/>
                    </a:p>
                  </a:txBody>
                  <a:tcPr marL="91433" marR="91433" marT="45731" marB="45731" anchor="ctr"/>
                </a:tc>
              </a:tr>
            </a:tbl>
          </a:graphicData>
        </a:graphic>
      </p:graphicFrame>
      <p:sp>
        <p:nvSpPr>
          <p:cNvPr id="23" name="文本框 2"/>
          <p:cNvSpPr txBox="1"/>
          <p:nvPr/>
        </p:nvSpPr>
        <p:spPr>
          <a:xfrm>
            <a:off x="1211580" y="3791585"/>
            <a:ext cx="2820035" cy="841375"/>
          </a:xfrm>
          <a:prstGeom prst="rect">
            <a:avLst/>
          </a:prstGeom>
          <a:noFill/>
          <a:ln w="9525">
            <a:noFill/>
          </a:ln>
        </p:spPr>
        <p:txBody>
          <a:bodyPr wrap="square"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nearly had him on the next turn</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5" name="文本框 6"/>
          <p:cNvSpPr txBox="1"/>
          <p:nvPr/>
        </p:nvSpPr>
        <p:spPr>
          <a:xfrm>
            <a:off x="4480560" y="3791585"/>
            <a:ext cx="3308350" cy="841375"/>
          </a:xfrm>
          <a:prstGeom prst="rect">
            <a:avLst/>
          </a:prstGeom>
          <a:noFill/>
          <a:ln w="9525">
            <a:noFill/>
          </a:ln>
        </p:spPr>
        <p:txBody>
          <a:bodyPr wrap="square"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righted himself and swam slowly away</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8" name="文本框 27"/>
          <p:cNvSpPr txBox="1"/>
          <p:nvPr/>
        </p:nvSpPr>
        <p:spPr>
          <a:xfrm>
            <a:off x="621665" y="697230"/>
            <a:ext cx="7779385" cy="902970"/>
          </a:xfrm>
          <a:prstGeom prst="rect">
            <a:avLst/>
          </a:prstGeom>
          <a:solidFill>
            <a:schemeClr val="accent5">
              <a:lumMod val="20000"/>
              <a:lumOff val="80000"/>
            </a:schemeClr>
          </a:solidFill>
        </p:spPr>
        <p:txBody>
          <a:bodyPr wrap="square" rtlCol="0" anchor="t">
            <a:spAutoFit/>
          </a:bodyPr>
          <a:p>
            <a:pPr>
              <a:lnSpc>
                <a:spcPct val="110000"/>
              </a:lnSpc>
            </a:pPr>
            <a:r>
              <a:rPr lang="zh-CN" altLang="en-US" sz="2400">
                <a:solidFill>
                  <a:srgbClr val="160B11"/>
                </a:solidFill>
                <a:latin typeface="Times New Roman" panose="02020603050405020304" pitchFamily="18" charset="0"/>
                <a:cs typeface="Times New Roman" panose="02020603050405020304" pitchFamily="18" charset="0"/>
              </a:rPr>
              <a:t>On the next turn, he nearly had him. But again the fish righted himself and swam slowly away. </a:t>
            </a:r>
            <a:r>
              <a:rPr lang="en-US" altLang="zh-CN" sz="2400">
                <a:solidFill>
                  <a:srgbClr val="160B11"/>
                </a:solidFill>
                <a:latin typeface="Times New Roman" panose="02020603050405020304" pitchFamily="18" charset="0"/>
                <a:cs typeface="Times New Roman" panose="02020603050405020304" pitchFamily="18" charset="0"/>
              </a:rPr>
              <a:t>(para. 7)</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1211580" y="4702175"/>
            <a:ext cx="2820035" cy="471805"/>
          </a:xfrm>
          <a:prstGeom prst="rect">
            <a:avLst/>
          </a:prstGeom>
          <a:noFill/>
          <a:ln w="9525">
            <a:noFill/>
          </a:ln>
        </p:spPr>
        <p:txBody>
          <a:bodyPr wrap="square"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tried twice more</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4" name="文本框 3"/>
          <p:cNvSpPr txBox="1"/>
          <p:nvPr/>
        </p:nvSpPr>
        <p:spPr>
          <a:xfrm>
            <a:off x="4480560" y="4702175"/>
            <a:ext cx="2820035" cy="471805"/>
          </a:xfrm>
          <a:prstGeom prst="rect">
            <a:avLst/>
          </a:prstGeom>
          <a:noFill/>
          <a:ln w="9525">
            <a:noFill/>
          </a:ln>
        </p:spPr>
        <p:txBody>
          <a:bodyPr wrap="square"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escaped twice more</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 name="文本框 1"/>
          <p:cNvSpPr txBox="1"/>
          <p:nvPr/>
        </p:nvSpPr>
        <p:spPr>
          <a:xfrm>
            <a:off x="621665" y="1749425"/>
            <a:ext cx="7779385" cy="497205"/>
          </a:xfrm>
          <a:prstGeom prst="rect">
            <a:avLst/>
          </a:prstGeom>
          <a:solidFill>
            <a:schemeClr val="accent5">
              <a:lumMod val="20000"/>
              <a:lumOff val="80000"/>
            </a:schemeClr>
          </a:solidFill>
        </p:spPr>
        <p:txBody>
          <a:bodyPr wrap="square" rtlCol="0" anchor="t">
            <a:spAutoFit/>
          </a:bodyPr>
          <a:p>
            <a:pPr>
              <a:lnSpc>
                <a:spcPct val="110000"/>
              </a:lnSpc>
            </a:pPr>
            <a:r>
              <a:rPr lang="en-US" altLang="zh-CN" sz="2400">
                <a:solidFill>
                  <a:srgbClr val="160B11"/>
                </a:solidFill>
                <a:latin typeface="Times New Roman" panose="02020603050405020304" pitchFamily="18" charset="0"/>
                <a:cs typeface="Times New Roman" panose="02020603050405020304" pitchFamily="18" charset="0"/>
              </a:rPr>
              <a:t>Twice more it was the same on the turns. (para. 11)</a:t>
            </a:r>
            <a:endParaRPr lang="en-US" altLang="zh-CN" sz="2400">
              <a:solidFill>
                <a:srgbClr val="160B11"/>
              </a:solidFill>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100000">
                                          <p:val>
                                            <p:strVal val="#ppt_x"/>
                                          </p:val>
                                        </p:tav>
                                      </p:tavLst>
                                    </p:anim>
                                    <p:anim calcmode="lin" valueType="num">
                                      <p:cBhvr>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custDataLst>
              <p:tags r:id="rId1"/>
            </p:custDataLst>
          </p:nvPr>
        </p:nvGraphicFramePr>
        <p:xfrm>
          <a:off x="951548" y="2533968"/>
          <a:ext cx="7118350" cy="3432810"/>
        </p:xfrm>
        <a:graphic>
          <a:graphicData uri="http://schemas.openxmlformats.org/drawingml/2006/table">
            <a:tbl>
              <a:tblPr firstRow="1" bandRow="1">
                <a:tableStyleId>{7DF18680-E054-41AD-8BC1-D1AEF772440D}</a:tableStyleId>
              </a:tblPr>
              <a:tblGrid>
                <a:gridCol w="2628900"/>
                <a:gridCol w="4489450"/>
              </a:tblGrid>
              <a:tr h="1166495">
                <a:tc>
                  <a:txBody>
                    <a:bodyPr/>
                    <a:lstStyle/>
                    <a:p>
                      <a:pPr algn="ctr">
                        <a:buNone/>
                      </a:pPr>
                      <a:r>
                        <a:rPr lang="en-US" altLang="zh-CN" sz="2800" dirty="0" smtClean="0">
                          <a:latin typeface="Times New Roman" panose="02020603050405020304" pitchFamily="18" charset="0"/>
                          <a:cs typeface="Times New Roman" panose="02020603050405020304" pitchFamily="18" charset="0"/>
                        </a:rPr>
                        <a:t>The old man</a:t>
                      </a:r>
                      <a:endParaRPr lang="en-US" altLang="zh-CN" sz="2800" dirty="0" smtClean="0">
                        <a:latin typeface="Times New Roman" panose="02020603050405020304" pitchFamily="18" charset="0"/>
                        <a:cs typeface="Times New Roman" panose="02020603050405020304" pitchFamily="18" charset="0"/>
                      </a:endParaRPr>
                    </a:p>
                  </a:txBody>
                  <a:tcPr marL="91433" marR="91433" marT="45731" marB="45731" anchor="ctr"/>
                </a:tc>
                <a:tc>
                  <a:txBody>
                    <a:bodyPr/>
                    <a:lstStyle/>
                    <a:p>
                      <a:pPr algn="ctr">
                        <a:buNone/>
                      </a:pPr>
                      <a:r>
                        <a:rPr lang="en-US" altLang="zh-CN" sz="2800" dirty="0">
                          <a:latin typeface="Times New Roman" panose="02020603050405020304" pitchFamily="18" charset="0"/>
                          <a:cs typeface="Times New Roman" panose="02020603050405020304" pitchFamily="18" charset="0"/>
                        </a:rPr>
                        <a:t>The fish</a:t>
                      </a:r>
                      <a:endParaRPr lang="en-US" altLang="zh-CN" sz="2800" dirty="0">
                        <a:latin typeface="Times New Roman" panose="02020603050405020304" pitchFamily="18" charset="0"/>
                        <a:cs typeface="Times New Roman" panose="02020603050405020304" pitchFamily="18" charset="0"/>
                      </a:endParaRPr>
                    </a:p>
                  </a:txBody>
                  <a:tcPr marL="91433" marR="91433" marT="45731" marB="45731" anchor="ctr"/>
                </a:tc>
              </a:tr>
              <a:tr h="2266315">
                <a:tc>
                  <a:txBody>
                    <a:bodyPr/>
                    <a:lstStyle/>
                    <a:p>
                      <a:pPr algn="ctr">
                        <a:lnSpc>
                          <a:spcPct val="120000"/>
                        </a:lnSpc>
                        <a:buNone/>
                      </a:pPr>
                      <a:endParaRPr lang="en-US" altLang="zh-CN" sz="2400" dirty="0"/>
                    </a:p>
                  </a:txBody>
                  <a:tcPr marL="91433" marR="91433" marT="45731" marB="45731" anchor="ctr"/>
                </a:tc>
                <a:tc>
                  <a:txBody>
                    <a:bodyPr/>
                    <a:lstStyle/>
                    <a:p>
                      <a:pPr algn="ctr" fontAlgn="auto">
                        <a:lnSpc>
                          <a:spcPct val="120000"/>
                        </a:lnSpc>
                        <a:buNone/>
                      </a:pPr>
                      <a:endParaRPr lang="en-US" altLang="zh-CN" sz="2400" dirty="0"/>
                    </a:p>
                  </a:txBody>
                  <a:tcPr marL="91433" marR="91433" marT="45731" marB="45731" anchor="ctr"/>
                </a:tc>
              </a:tr>
            </a:tbl>
          </a:graphicData>
        </a:graphic>
      </p:graphicFrame>
      <p:sp>
        <p:nvSpPr>
          <p:cNvPr id="23" name="文本框 2"/>
          <p:cNvSpPr txBox="1"/>
          <p:nvPr/>
        </p:nvSpPr>
        <p:spPr>
          <a:xfrm>
            <a:off x="1083945" y="3976370"/>
            <a:ext cx="2820035" cy="471805"/>
          </a:xfrm>
          <a:prstGeom prst="rect">
            <a:avLst/>
          </a:prstGeom>
          <a:noFill/>
          <a:ln w="9525">
            <a:noFill/>
          </a:ln>
        </p:spPr>
        <p:txBody>
          <a:bodyPr wrap="square"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tried it once more</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5" name="文本框 6"/>
          <p:cNvSpPr txBox="1"/>
          <p:nvPr/>
        </p:nvSpPr>
        <p:spPr>
          <a:xfrm>
            <a:off x="3728085" y="3791585"/>
            <a:ext cx="4215130" cy="1210310"/>
          </a:xfrm>
          <a:prstGeom prst="rect">
            <a:avLst/>
          </a:prstGeom>
          <a:noFill/>
          <a:ln w="9525">
            <a:noFill/>
          </a:ln>
        </p:spPr>
        <p:txBody>
          <a:bodyPr wrap="square" lIns="102907" tIns="51453" rIns="102907" bIns="51453" anchor="t">
            <a:spAutoFit/>
          </a:bodyPr>
          <a:p>
            <a:pPr algn="l">
              <a:buClrTx/>
              <a:buSzTx/>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righted himself </a:t>
            </a:r>
            <a:r>
              <a:rPr lang="en-US" altLang="zh-CN" sz="2400" b="1" dirty="0">
                <a:solidFill>
                  <a:srgbClr val="160B11"/>
                </a:solidFill>
                <a:latin typeface="Times New Roman" panose="02020603050405020304" pitchFamily="18" charset="0"/>
                <a:ea typeface="微软雅黑 Light" panose="020B0502040204020203" pitchFamily="34" charset="-122"/>
                <a:sym typeface="+mn-ea"/>
              </a:rPr>
              <a:t>and swam off again slowly with the great tail weaving in the air</a:t>
            </a: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 </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8" name="文本框 27"/>
          <p:cNvSpPr txBox="1"/>
          <p:nvPr/>
        </p:nvSpPr>
        <p:spPr>
          <a:xfrm>
            <a:off x="621030" y="309880"/>
            <a:ext cx="7779385" cy="1308735"/>
          </a:xfrm>
          <a:prstGeom prst="rect">
            <a:avLst/>
          </a:prstGeom>
          <a:solidFill>
            <a:schemeClr val="accent5">
              <a:lumMod val="20000"/>
              <a:lumOff val="80000"/>
            </a:schemeClr>
          </a:solidFill>
        </p:spPr>
        <p:txBody>
          <a:bodyPr wrap="square" rtlCol="0" anchor="t">
            <a:spAutoFit/>
          </a:bodyPr>
          <a:p>
            <a:pPr>
              <a:lnSpc>
                <a:spcPct val="110000"/>
              </a:lnSpc>
            </a:pPr>
            <a:r>
              <a:rPr lang="zh-CN" altLang="en-US" sz="2400">
                <a:solidFill>
                  <a:srgbClr val="160B11"/>
                </a:solidFill>
                <a:latin typeface="Times New Roman" panose="02020603050405020304" pitchFamily="18" charset="0"/>
                <a:cs typeface="Times New Roman" panose="02020603050405020304" pitchFamily="18" charset="0"/>
              </a:rPr>
              <a:t>He tried it once more and he felt himself going when he turned the fish. The fish righted himself and swam off again slowly with the great tail weaving in the air</a:t>
            </a:r>
            <a:r>
              <a:rPr lang="en-US" altLang="zh-CN" sz="2400">
                <a:solidFill>
                  <a:srgbClr val="160B11"/>
                </a:solidFill>
                <a:latin typeface="Times New Roman" panose="02020603050405020304" pitchFamily="18" charset="0"/>
                <a:cs typeface="Times New Roman" panose="02020603050405020304" pitchFamily="18" charset="0"/>
              </a:rPr>
              <a:t>.</a:t>
            </a:r>
            <a:r>
              <a:rPr lang="zh-CN" altLang="en-US" sz="2400">
                <a:solidFill>
                  <a:srgbClr val="160B11"/>
                </a:solidFill>
                <a:latin typeface="Times New Roman" panose="02020603050405020304" pitchFamily="18" charset="0"/>
                <a:cs typeface="Times New Roman" panose="02020603050405020304" pitchFamily="18" charset="0"/>
              </a:rPr>
              <a:t> </a:t>
            </a:r>
            <a:r>
              <a:rPr lang="en-US" altLang="zh-CN" sz="2400">
                <a:solidFill>
                  <a:srgbClr val="160B11"/>
                </a:solidFill>
                <a:latin typeface="Times New Roman" panose="02020603050405020304" pitchFamily="18" charset="0"/>
                <a:cs typeface="Times New Roman" panose="02020603050405020304" pitchFamily="18" charset="0"/>
              </a:rPr>
              <a:t>(para. 13)</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1083945" y="4448175"/>
            <a:ext cx="2820035" cy="471805"/>
          </a:xfrm>
          <a:prstGeom prst="rect">
            <a:avLst/>
          </a:prstGeom>
          <a:noFill/>
          <a:ln w="9525">
            <a:noFill/>
          </a:ln>
        </p:spPr>
        <p:txBody>
          <a:bodyPr wrap="square"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tried it again</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4" name="文本框 3"/>
          <p:cNvSpPr txBox="1"/>
          <p:nvPr/>
        </p:nvSpPr>
        <p:spPr>
          <a:xfrm>
            <a:off x="3728085" y="5100955"/>
            <a:ext cx="2820035" cy="471805"/>
          </a:xfrm>
          <a:prstGeom prst="rect">
            <a:avLst/>
          </a:prstGeom>
          <a:noFill/>
          <a:ln w="9525">
            <a:noFill/>
          </a:ln>
        </p:spPr>
        <p:txBody>
          <a:bodyPr wrap="square"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escaped again</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 name="文本框 1"/>
          <p:cNvSpPr txBox="1"/>
          <p:nvPr/>
        </p:nvSpPr>
        <p:spPr>
          <a:xfrm>
            <a:off x="621665" y="1814195"/>
            <a:ext cx="7779385" cy="497205"/>
          </a:xfrm>
          <a:prstGeom prst="rect">
            <a:avLst/>
          </a:prstGeom>
          <a:solidFill>
            <a:schemeClr val="accent5">
              <a:lumMod val="20000"/>
              <a:lumOff val="80000"/>
            </a:schemeClr>
          </a:solidFill>
        </p:spPr>
        <p:txBody>
          <a:bodyPr wrap="square" rtlCol="0" anchor="t">
            <a:spAutoFit/>
          </a:bodyPr>
          <a:p>
            <a:pPr>
              <a:lnSpc>
                <a:spcPct val="110000"/>
              </a:lnSpc>
            </a:pPr>
            <a:r>
              <a:rPr lang="en-US" altLang="zh-CN" sz="2400">
                <a:solidFill>
                  <a:srgbClr val="160B11"/>
                </a:solidFill>
                <a:latin typeface="Times New Roman" panose="02020603050405020304" pitchFamily="18" charset="0"/>
                <a:cs typeface="Times New Roman" panose="02020603050405020304" pitchFamily="18" charset="0"/>
              </a:rPr>
              <a:t>He tried it again and it was the same. (para. 15)</a:t>
            </a:r>
            <a:endParaRPr lang="en-US" altLang="zh-CN" sz="2400">
              <a:solidFill>
                <a:srgbClr val="160B11"/>
              </a:solidFill>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100000">
                                          <p:val>
                                            <p:strVal val="#ppt_x"/>
                                          </p:val>
                                        </p:tav>
                                      </p:tavLst>
                                    </p:anim>
                                    <p:anim calcmode="lin" valueType="num">
                                      <p:cBhvr>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577080" y="1757680"/>
            <a:ext cx="3858895" cy="3105150"/>
          </a:xfrm>
          <a:prstGeom prst="rect">
            <a:avLst/>
          </a:prstGeom>
          <a:noFill/>
        </p:spPr>
        <p:txBody>
          <a:bodyPr wrap="square" rtlCol="0">
            <a:spAutoFit/>
          </a:bodyPr>
          <a:p>
            <a:pPr algn="l">
              <a:lnSpc>
                <a:spcPct val="140000"/>
              </a:lnSpc>
            </a:pPr>
            <a:r>
              <a:rPr lang="en-US" altLang="zh-CN" sz="2800"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sym typeface="+mn-ea"/>
              </a:rPr>
              <a:t>Though the fish ____________  every time, the old man never </a:t>
            </a:r>
            <a:r>
              <a:rPr lang="en-US" altLang="zh-CN" sz="2800"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sym typeface="+mn-ea"/>
              </a:rPr>
              <a:t>____________</a:t>
            </a:r>
            <a:r>
              <a:rPr lang="en-US" altLang="zh-CN" sz="2800"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sym typeface="+mn-ea"/>
              </a:rPr>
              <a:t> and always </a:t>
            </a:r>
            <a:r>
              <a:rPr lang="en-US" altLang="zh-CN" sz="2800"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sym typeface="+mn-ea"/>
              </a:rPr>
              <a:t>____________</a:t>
            </a:r>
            <a:r>
              <a:rPr lang="en-US" altLang="zh-CN" sz="2800"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sym typeface="+mn-ea"/>
              </a:rPr>
              <a:t>.</a:t>
            </a:r>
            <a:endParaRPr lang="zh-CN" altLang="en-US" sz="2800">
              <a:latin typeface="Times New Roman" panose="02020603050405020304" pitchFamily="18" charset="0"/>
              <a:cs typeface="Times New Roman" panose="02020603050405020304" pitchFamily="18" charset="0"/>
            </a:endParaRPr>
          </a:p>
        </p:txBody>
      </p:sp>
      <p:sp>
        <p:nvSpPr>
          <p:cNvPr id="12" name="TextBox 17"/>
          <p:cNvSpPr txBox="1"/>
          <p:nvPr/>
        </p:nvSpPr>
        <p:spPr>
          <a:xfrm>
            <a:off x="4879340" y="2446338"/>
            <a:ext cx="2235200" cy="533400"/>
          </a:xfrm>
          <a:prstGeom prst="rect">
            <a:avLst/>
          </a:prstGeom>
          <a:noFill/>
          <a:ln w="9525">
            <a:noFill/>
          </a:ln>
        </p:spPr>
        <p:txBody>
          <a:bodyPr lIns="102907" tIns="51453" rIns="102907" bIns="51453" anchor="t">
            <a:spAutoFit/>
          </a:bodyPr>
          <a:p>
            <a:pPr>
              <a:buFont typeface="Arial" panose="020B0604020202020204" pitchFamily="34" charset="0"/>
            </a:pPr>
            <a:r>
              <a:rPr lang="en-US" altLang="zh-CN" sz="2800" b="1" dirty="0">
                <a:solidFill>
                  <a:schemeClr val="accent5"/>
                </a:solidFill>
                <a:latin typeface="Times New Roman" panose="02020603050405020304" pitchFamily="18" charset="0"/>
                <a:ea typeface="微软雅黑 Light" panose="020B0502040204020203" pitchFamily="34" charset="-122"/>
                <a:cs typeface="Times New Roman" panose="02020603050405020304" pitchFamily="18" charset="0"/>
              </a:rPr>
              <a:t>swam away</a:t>
            </a:r>
            <a:endParaRPr lang="en-US" altLang="zh-CN" sz="2800" b="1" dirty="0">
              <a:solidFill>
                <a:schemeClr val="accent5"/>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5" name="图片 4" descr="VCG41522736019"/>
          <p:cNvPicPr>
            <a:picLocks noChangeAspect="1"/>
          </p:cNvPicPr>
          <p:nvPr>
            <p:custDataLst>
              <p:tags r:id="rId1"/>
            </p:custDataLst>
          </p:nvPr>
        </p:nvPicPr>
        <p:blipFill>
          <a:blip r:embed="rId2"/>
          <a:srcRect t="63151"/>
          <a:stretch>
            <a:fillRect/>
          </a:stretch>
        </p:blipFill>
        <p:spPr>
          <a:xfrm>
            <a:off x="255270" y="3557905"/>
            <a:ext cx="3870325" cy="2312035"/>
          </a:xfrm>
          <a:prstGeom prst="rect">
            <a:avLst/>
          </a:prstGeom>
        </p:spPr>
      </p:pic>
      <p:sp>
        <p:nvSpPr>
          <p:cNvPr id="6" name="TextBox 17"/>
          <p:cNvSpPr txBox="1"/>
          <p:nvPr/>
        </p:nvSpPr>
        <p:spPr>
          <a:xfrm>
            <a:off x="4879340" y="3716973"/>
            <a:ext cx="2235200" cy="533400"/>
          </a:xfrm>
          <a:prstGeom prst="rect">
            <a:avLst/>
          </a:prstGeom>
          <a:noFill/>
          <a:ln w="9525">
            <a:noFill/>
          </a:ln>
        </p:spPr>
        <p:txBody>
          <a:bodyPr lIns="102907" tIns="51453" rIns="102907" bIns="51453" anchor="t">
            <a:spAutoFit/>
          </a:bodyPr>
          <a:p>
            <a:pPr>
              <a:buFont typeface="Arial" panose="020B0604020202020204" pitchFamily="34" charset="0"/>
            </a:pPr>
            <a:r>
              <a:rPr lang="en-US" altLang="zh-CN" sz="2800" b="1" dirty="0">
                <a:solidFill>
                  <a:schemeClr val="accent5"/>
                </a:solidFill>
                <a:latin typeface="Times New Roman" panose="02020603050405020304" pitchFamily="18" charset="0"/>
                <a:ea typeface="微软雅黑 Light" panose="020B0502040204020203" pitchFamily="34" charset="-122"/>
                <a:cs typeface="Times New Roman" panose="02020603050405020304" pitchFamily="18" charset="0"/>
              </a:rPr>
              <a:t>gave up</a:t>
            </a:r>
            <a:endParaRPr lang="en-US" altLang="zh-CN" sz="2800" b="1" dirty="0">
              <a:solidFill>
                <a:schemeClr val="accent5"/>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7" name="TextBox 17"/>
          <p:cNvSpPr txBox="1"/>
          <p:nvPr/>
        </p:nvSpPr>
        <p:spPr>
          <a:xfrm>
            <a:off x="6005830" y="4250373"/>
            <a:ext cx="2235200" cy="533400"/>
          </a:xfrm>
          <a:prstGeom prst="rect">
            <a:avLst/>
          </a:prstGeom>
          <a:noFill/>
          <a:ln w="9525">
            <a:noFill/>
          </a:ln>
        </p:spPr>
        <p:txBody>
          <a:bodyPr lIns="102907" tIns="51453" rIns="102907" bIns="51453" anchor="t">
            <a:spAutoFit/>
          </a:bodyPr>
          <a:p>
            <a:pPr>
              <a:buFont typeface="Arial" panose="020B0604020202020204" pitchFamily="34" charset="0"/>
            </a:pPr>
            <a:r>
              <a:rPr lang="en-US" altLang="zh-CN" sz="2800" b="1" dirty="0">
                <a:solidFill>
                  <a:schemeClr val="accent5"/>
                </a:solidFill>
                <a:latin typeface="Times New Roman" panose="02020603050405020304" pitchFamily="18" charset="0"/>
                <a:ea typeface="微软雅黑 Light" panose="020B0502040204020203" pitchFamily="34" charset="-122"/>
                <a:cs typeface="Times New Roman" panose="02020603050405020304" pitchFamily="18" charset="0"/>
              </a:rPr>
              <a:t>tried again</a:t>
            </a:r>
            <a:endParaRPr lang="en-US" altLang="zh-CN" sz="2800" b="1" dirty="0">
              <a:solidFill>
                <a:schemeClr val="accent5"/>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2" name="图片 1" descr="VCG21409016536"/>
          <p:cNvPicPr>
            <a:picLocks noChangeAspect="1"/>
          </p:cNvPicPr>
          <p:nvPr/>
        </p:nvPicPr>
        <p:blipFill>
          <a:blip r:embed="rId3"/>
          <a:stretch>
            <a:fillRect/>
          </a:stretch>
        </p:blipFill>
        <p:spPr>
          <a:xfrm>
            <a:off x="255270" y="857885"/>
            <a:ext cx="3869690" cy="238379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6" grpId="0" bldLvl="0" animBg="1"/>
      <p:bldP spid="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 name="矩形 29"/>
          <p:cNvSpPr/>
          <p:nvPr/>
        </p:nvSpPr>
        <p:spPr>
          <a:xfrm>
            <a:off x="2009775" y="586105"/>
            <a:ext cx="4954270" cy="706755"/>
          </a:xfrm>
          <a:prstGeom prst="rect">
            <a:avLst/>
          </a:prstGeom>
          <a:noFill/>
          <a:ln>
            <a:noFill/>
          </a:ln>
        </p:spPr>
        <p:txBody>
          <a:bodyPr wrap="none" rtlCol="0" anchor="t">
            <a:spAutoFit/>
          </a:bodyPr>
          <a:p>
            <a:pPr algn="ctr"/>
            <a:r>
              <a:rPr lang="en-US" altLang="zh-CN" sz="4000" b="1">
                <a:solidFill>
                  <a:schemeClr val="accent5"/>
                </a:solidFill>
                <a:effectLst>
                  <a:outerShdw blurRad="38100" dist="25400" dir="5400000" algn="ctr" rotWithShape="0">
                    <a:srgbClr val="6E747A">
                      <a:alpha val="43000"/>
                    </a:srgbClr>
                  </a:outerShdw>
                </a:effectLst>
              </a:rPr>
              <a:t>Physical conditions</a:t>
            </a:r>
            <a:endParaRPr lang="en-US" altLang="zh-CN" sz="4000" b="1">
              <a:solidFill>
                <a:schemeClr val="accent5"/>
              </a:solidFill>
              <a:effectLst>
                <a:outerShdw blurRad="38100" dist="25400" dir="5400000" algn="ctr" rotWithShape="0">
                  <a:srgbClr val="6E747A">
                    <a:alpha val="43000"/>
                  </a:srgbClr>
                </a:outerShdw>
              </a:effectLst>
            </a:endParaRPr>
          </a:p>
        </p:txBody>
      </p:sp>
      <p:sp>
        <p:nvSpPr>
          <p:cNvPr id="2" name="文本框 1"/>
          <p:cNvSpPr txBox="1"/>
          <p:nvPr/>
        </p:nvSpPr>
        <p:spPr>
          <a:xfrm>
            <a:off x="1006475" y="1501140"/>
            <a:ext cx="5494020" cy="460375"/>
          </a:xfrm>
          <a:prstGeom prst="rect">
            <a:avLst/>
          </a:prstGeom>
          <a:solidFill>
            <a:schemeClr val="accent5">
              <a:lumMod val="20000"/>
              <a:lumOff val="80000"/>
            </a:schemeClr>
          </a:solidFill>
        </p:spPr>
        <p:txBody>
          <a:bodyPr wrap="square" rtlCol="0" anchor="t">
            <a:spAutoFit/>
          </a:bodyPr>
          <a:p>
            <a:r>
              <a:rPr lang="zh-CN" altLang="en-US" sz="2400">
                <a:solidFill>
                  <a:srgbClr val="160B11"/>
                </a:solidFill>
                <a:latin typeface="Times New Roman" panose="02020603050405020304" pitchFamily="18" charset="0"/>
                <a:cs typeface="Times New Roman" panose="02020603050405020304" pitchFamily="18" charset="0"/>
              </a:rPr>
              <a:t>He felt faint again now </a:t>
            </a:r>
            <a:r>
              <a:rPr lang="en-US" altLang="zh-CN" sz="2400">
                <a:solidFill>
                  <a:srgbClr val="160B11"/>
                </a:solidFill>
                <a:latin typeface="Times New Roman" panose="02020603050405020304" pitchFamily="18" charset="0"/>
                <a:cs typeface="Times New Roman" panose="02020603050405020304" pitchFamily="18" charset="0"/>
              </a:rPr>
              <a:t>... (para. 3)</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1005840" y="4072890"/>
            <a:ext cx="5494655" cy="829945"/>
          </a:xfrm>
          <a:prstGeom prst="rect">
            <a:avLst/>
          </a:prstGeom>
          <a:solidFill>
            <a:schemeClr val="accent5">
              <a:lumMod val="20000"/>
              <a:lumOff val="80000"/>
            </a:schemeClr>
          </a:solidFill>
        </p:spPr>
        <p:txBody>
          <a:bodyPr wrap="square" rtlCol="0" anchor="t">
            <a:spAutoFit/>
          </a:bodyPr>
          <a:p>
            <a:r>
              <a:rPr lang="zh-CN" altLang="en-US" sz="2400">
                <a:solidFill>
                  <a:srgbClr val="160B11"/>
                </a:solidFill>
                <a:latin typeface="Times New Roman" panose="02020603050405020304" pitchFamily="18" charset="0"/>
                <a:cs typeface="Times New Roman" panose="02020603050405020304" pitchFamily="18" charset="0"/>
              </a:rPr>
              <a:t>He had been on the point of feeling himself go each time.  </a:t>
            </a:r>
            <a:r>
              <a:rPr lang="en-US" altLang="zh-CN" sz="2400">
                <a:solidFill>
                  <a:srgbClr val="160B11"/>
                </a:solidFill>
                <a:latin typeface="Times New Roman" panose="02020603050405020304" pitchFamily="18" charset="0"/>
                <a:cs typeface="Times New Roman" panose="02020603050405020304" pitchFamily="18" charset="0"/>
              </a:rPr>
              <a:t>(para. 12)</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1005840" y="2113915"/>
            <a:ext cx="5494655" cy="829945"/>
          </a:xfrm>
          <a:prstGeom prst="rect">
            <a:avLst/>
          </a:prstGeom>
          <a:solidFill>
            <a:schemeClr val="accent5">
              <a:lumMod val="20000"/>
              <a:lumOff val="80000"/>
            </a:schemeClr>
          </a:solidFill>
        </p:spPr>
        <p:txBody>
          <a:bodyPr wrap="square" rtlCol="0" anchor="t">
            <a:spAutoFit/>
          </a:bodyPr>
          <a:p>
            <a:r>
              <a:rPr lang="zh-CN" altLang="en-US" sz="2400">
                <a:solidFill>
                  <a:srgbClr val="160B11"/>
                </a:solidFill>
                <a:latin typeface="Times New Roman" panose="02020603050405020304" pitchFamily="18" charset="0"/>
                <a:cs typeface="Times New Roman" panose="02020603050405020304" pitchFamily="18" charset="0"/>
              </a:rPr>
              <a:t>His mouth was too dry to speak but he could not reach for the water now. </a:t>
            </a:r>
            <a:r>
              <a:rPr lang="en-US" altLang="zh-CN" sz="2400">
                <a:solidFill>
                  <a:srgbClr val="160B11"/>
                </a:solidFill>
                <a:latin typeface="Times New Roman" panose="02020603050405020304" pitchFamily="18" charset="0"/>
                <a:cs typeface="Times New Roman" panose="02020603050405020304" pitchFamily="18" charset="0"/>
              </a:rPr>
              <a:t>(para. 6)</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1005840" y="5135245"/>
            <a:ext cx="5494655" cy="829945"/>
          </a:xfrm>
          <a:prstGeom prst="rect">
            <a:avLst/>
          </a:prstGeom>
          <a:solidFill>
            <a:schemeClr val="accent5">
              <a:lumMod val="20000"/>
              <a:lumOff val="80000"/>
            </a:schemeClr>
          </a:solidFill>
        </p:spPr>
        <p:txBody>
          <a:bodyPr wrap="square" rtlCol="0" anchor="t">
            <a:spAutoFit/>
          </a:bodyPr>
          <a:p>
            <a:r>
              <a:rPr lang="en-US" altLang="zh-CN" sz="2400">
                <a:solidFill>
                  <a:srgbClr val="160B11"/>
                </a:solidFill>
                <a:latin typeface="Times New Roman" panose="02020603050405020304" pitchFamily="18" charset="0"/>
                <a:cs typeface="Times New Roman" panose="02020603050405020304" pitchFamily="18" charset="0"/>
              </a:rPr>
              <a:t>... although his hands were mushy now and he could only see well in flashes. </a:t>
            </a:r>
            <a:r>
              <a:rPr lang="en-US" altLang="zh-CN" sz="2400">
                <a:solidFill>
                  <a:srgbClr val="160B11"/>
                </a:solidFill>
                <a:latin typeface="Times New Roman" panose="02020603050405020304" pitchFamily="18" charset="0"/>
                <a:cs typeface="Times New Roman" panose="02020603050405020304" pitchFamily="18" charset="0"/>
                <a:sym typeface="+mn-ea"/>
              </a:rPr>
              <a:t>(para. 14)</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1007745" y="3095625"/>
            <a:ext cx="5492750" cy="829945"/>
          </a:xfrm>
          <a:prstGeom prst="rect">
            <a:avLst/>
          </a:prstGeom>
          <a:solidFill>
            <a:schemeClr val="accent5">
              <a:lumMod val="20000"/>
              <a:lumOff val="80000"/>
            </a:schemeClr>
          </a:solidFill>
        </p:spPr>
        <p:txBody>
          <a:bodyPr wrap="square" rtlCol="0" anchor="t">
            <a:spAutoFit/>
          </a:bodyPr>
          <a:p>
            <a:r>
              <a:rPr lang="en-US" sz="2400">
                <a:solidFill>
                  <a:srgbClr val="160B11"/>
                </a:solidFill>
                <a:latin typeface="Times New Roman" panose="02020603050405020304" pitchFamily="18" charset="0"/>
                <a:cs typeface="Times New Roman" panose="02020603050405020304" pitchFamily="18" charset="0"/>
              </a:rPr>
              <a:t>... </a:t>
            </a:r>
            <a:r>
              <a:rPr sz="2400">
                <a:solidFill>
                  <a:srgbClr val="160B11"/>
                </a:solidFill>
                <a:latin typeface="Times New Roman" panose="02020603050405020304" pitchFamily="18" charset="0"/>
                <a:cs typeface="Times New Roman" panose="02020603050405020304" pitchFamily="18" charset="0"/>
              </a:rPr>
              <a:t>he said in a voice he could hardly hear. </a:t>
            </a:r>
            <a:r>
              <a:rPr lang="en-US" altLang="zh-CN" sz="2400">
                <a:solidFill>
                  <a:srgbClr val="160B11"/>
                </a:solidFill>
                <a:latin typeface="Times New Roman" panose="02020603050405020304" pitchFamily="18" charset="0"/>
                <a:cs typeface="Times New Roman" panose="02020603050405020304" pitchFamily="18" charset="0"/>
              </a:rPr>
              <a:t>(para. 10)</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rot="535732">
            <a:off x="6760845" y="2970530"/>
            <a:ext cx="1931035" cy="1938020"/>
          </a:xfrm>
          <a:prstGeom prst="rect">
            <a:avLst/>
          </a:prstGeom>
          <a:solidFill>
            <a:schemeClr val="accent5">
              <a:lumMod val="60000"/>
              <a:lumOff val="40000"/>
            </a:schemeClr>
          </a:solidFill>
        </p:spPr>
        <p:txBody>
          <a:bodyPr wrap="square" rtlCol="0">
            <a:spAutoFit/>
          </a:bodyPr>
          <a:p>
            <a:r>
              <a:rPr lang="en-US" altLang="zh-CN" sz="2400" b="1" dirty="0" smtClean="0">
                <a:solidFill>
                  <a:schemeClr val="bg1"/>
                </a:solidFill>
                <a:latin typeface="Book Antiqua" panose="02040602050305030304" pitchFamily="18" charset="0"/>
              </a:rPr>
              <a:t>After coming in empty-handed </a:t>
            </a:r>
            <a:r>
              <a:rPr lang="en-US" altLang="zh-CN" sz="2400" b="1" dirty="0" smtClean="0">
                <a:solidFill>
                  <a:srgbClr val="C00000"/>
                </a:solidFill>
                <a:latin typeface="Book Antiqua" panose="02040602050305030304" pitchFamily="18" charset="0"/>
              </a:rPr>
              <a:t>for 84 days …</a:t>
            </a:r>
            <a:endParaRPr lang="zh-CN" altLang="en-US" sz="2400" b="1" dirty="0">
              <a:solidFill>
                <a:srgbClr val="C00000"/>
              </a:solidFill>
              <a:latin typeface="Book Antiqua" panose="0204060205030503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3" grpId="0" animBg="1"/>
      <p:bldP spid="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 name="矩形 29"/>
          <p:cNvSpPr/>
          <p:nvPr/>
        </p:nvSpPr>
        <p:spPr>
          <a:xfrm>
            <a:off x="3238183" y="586105"/>
            <a:ext cx="2497455" cy="706755"/>
          </a:xfrm>
          <a:prstGeom prst="rect">
            <a:avLst/>
          </a:prstGeom>
          <a:noFill/>
          <a:ln>
            <a:noFill/>
          </a:ln>
        </p:spPr>
        <p:txBody>
          <a:bodyPr wrap="none" rtlCol="0" anchor="t">
            <a:spAutoFit/>
          </a:bodyPr>
          <a:p>
            <a:pPr algn="ctr"/>
            <a:r>
              <a:rPr lang="en-US" altLang="zh-CN" sz="4000" b="1">
                <a:solidFill>
                  <a:schemeClr val="accent5"/>
                </a:solidFill>
                <a:effectLst>
                  <a:outerShdw blurRad="38100" dist="25400" dir="5400000" algn="ctr" rotWithShape="0">
                    <a:srgbClr val="6E747A">
                      <a:alpha val="43000"/>
                    </a:srgbClr>
                  </a:outerShdw>
                </a:effectLst>
              </a:rPr>
              <a:t>Thoughts</a:t>
            </a:r>
            <a:endParaRPr lang="en-US" altLang="zh-CN" sz="4000" b="1">
              <a:solidFill>
                <a:schemeClr val="accent5"/>
              </a:solidFill>
              <a:effectLst>
                <a:outerShdw blurRad="38100" dist="25400" dir="5400000" algn="ctr" rotWithShape="0">
                  <a:srgbClr val="6E747A">
                    <a:alpha val="43000"/>
                  </a:srgbClr>
                </a:outerShdw>
              </a:effectLst>
            </a:endParaRPr>
          </a:p>
        </p:txBody>
      </p:sp>
      <p:sp>
        <p:nvSpPr>
          <p:cNvPr id="2" name="文本框 1"/>
          <p:cNvSpPr txBox="1"/>
          <p:nvPr/>
        </p:nvSpPr>
        <p:spPr>
          <a:xfrm>
            <a:off x="678180" y="1918970"/>
            <a:ext cx="7927975" cy="534035"/>
          </a:xfrm>
          <a:prstGeom prst="rect">
            <a:avLst/>
          </a:prstGeom>
          <a:solidFill>
            <a:schemeClr val="accent5">
              <a:lumMod val="20000"/>
              <a:lumOff val="80000"/>
            </a:schemeClr>
          </a:solidFill>
        </p:spPr>
        <p:txBody>
          <a:bodyPr wrap="square" rtlCol="0" anchor="t">
            <a:spAutoFit/>
          </a:bodyPr>
          <a:p>
            <a:pPr>
              <a:lnSpc>
                <a:spcPct val="120000"/>
              </a:lnSpc>
            </a:pPr>
            <a:r>
              <a:rPr sz="2400">
                <a:solidFill>
                  <a:srgbClr val="160B11"/>
                </a:solidFill>
                <a:latin typeface="Times New Roman" panose="02020603050405020304" pitchFamily="18" charset="0"/>
                <a:cs typeface="Times New Roman" panose="02020603050405020304" pitchFamily="18" charset="0"/>
              </a:rPr>
              <a:t>“I moved him,” the old man said. “I moved him then.”</a:t>
            </a:r>
            <a:r>
              <a:rPr lang="en-US" altLang="zh-CN" sz="2400">
                <a:solidFill>
                  <a:srgbClr val="160B11"/>
                </a:solidFill>
                <a:latin typeface="Times New Roman" panose="02020603050405020304" pitchFamily="18" charset="0"/>
                <a:cs typeface="Times New Roman" panose="02020603050405020304" pitchFamily="18" charset="0"/>
              </a:rPr>
              <a:t> (para. 2)</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38810" y="4572635"/>
            <a:ext cx="7966710" cy="977265"/>
          </a:xfrm>
          <a:prstGeom prst="rect">
            <a:avLst/>
          </a:prstGeom>
          <a:solidFill>
            <a:schemeClr val="accent5">
              <a:lumMod val="20000"/>
              <a:lumOff val="80000"/>
            </a:schemeClr>
          </a:solidFill>
        </p:spPr>
        <p:txBody>
          <a:bodyPr wrap="square" rtlCol="0" anchor="t">
            <a:spAutoFit/>
          </a:bodyPr>
          <a:p>
            <a:pPr>
              <a:lnSpc>
                <a:spcPct val="120000"/>
              </a:lnSpc>
            </a:pPr>
            <a:r>
              <a:rPr lang="en-US" altLang="zh-CN" sz="2400">
                <a:solidFill>
                  <a:srgbClr val="160B11"/>
                </a:solidFill>
                <a:latin typeface="Times New Roman" panose="02020603050405020304" pitchFamily="18" charset="0"/>
                <a:cs typeface="Times New Roman" panose="02020603050405020304" pitchFamily="18" charset="0"/>
              </a:rPr>
              <a:t>“</a:t>
            </a:r>
            <a:r>
              <a:rPr lang="zh-CN" altLang="en-US" sz="2400">
                <a:solidFill>
                  <a:srgbClr val="160B11"/>
                </a:solidFill>
                <a:latin typeface="Times New Roman" panose="02020603050405020304" pitchFamily="18" charset="0"/>
                <a:cs typeface="Times New Roman" panose="02020603050405020304" pitchFamily="18" charset="0"/>
              </a:rPr>
              <a:t>Fish</a:t>
            </a:r>
            <a:r>
              <a:rPr lang="en-US" altLang="zh-CN" sz="2400">
                <a:solidFill>
                  <a:srgbClr val="160B11"/>
                </a:solidFill>
                <a:latin typeface="Times New Roman" panose="02020603050405020304" pitchFamily="18" charset="0"/>
                <a:cs typeface="Times New Roman" panose="02020603050405020304" pitchFamily="18" charset="0"/>
              </a:rPr>
              <a:t>,”</a:t>
            </a:r>
            <a:r>
              <a:rPr lang="zh-CN" altLang="en-US" sz="2400">
                <a:solidFill>
                  <a:srgbClr val="160B11"/>
                </a:solidFill>
                <a:latin typeface="Times New Roman" panose="02020603050405020304" pitchFamily="18" charset="0"/>
                <a:cs typeface="Times New Roman" panose="02020603050405020304" pitchFamily="18" charset="0"/>
              </a:rPr>
              <a:t> the old man said</a:t>
            </a:r>
            <a:r>
              <a:rPr lang="en-US" altLang="zh-CN" sz="2400">
                <a:solidFill>
                  <a:srgbClr val="160B11"/>
                </a:solidFill>
                <a:latin typeface="Times New Roman" panose="02020603050405020304" pitchFamily="18" charset="0"/>
                <a:cs typeface="Times New Roman" panose="02020603050405020304" pitchFamily="18" charset="0"/>
              </a:rPr>
              <a:t>. “</a:t>
            </a:r>
            <a:r>
              <a:rPr lang="zh-CN" altLang="en-US" sz="2400">
                <a:solidFill>
                  <a:srgbClr val="160B11"/>
                </a:solidFill>
                <a:latin typeface="Times New Roman" panose="02020603050405020304" pitchFamily="18" charset="0"/>
                <a:cs typeface="Times New Roman" panose="02020603050405020304" pitchFamily="18" charset="0"/>
              </a:rPr>
              <a:t>Fish, you are going to have to die anyway. Do you have to kill me too?</a:t>
            </a:r>
            <a:r>
              <a:rPr lang="en-US" altLang="zh-CN" sz="2400">
                <a:solidFill>
                  <a:srgbClr val="160B11"/>
                </a:solidFill>
                <a:latin typeface="Times New Roman" panose="02020603050405020304" pitchFamily="18" charset="0"/>
                <a:cs typeface="Times New Roman" panose="02020603050405020304" pitchFamily="18" charset="0"/>
              </a:rPr>
              <a:t>”</a:t>
            </a:r>
            <a:r>
              <a:rPr lang="zh-CN" altLang="en-US" sz="2400">
                <a:solidFill>
                  <a:srgbClr val="160B11"/>
                </a:solidFill>
                <a:latin typeface="Times New Roman" panose="02020603050405020304" pitchFamily="18" charset="0"/>
                <a:cs typeface="Times New Roman" panose="02020603050405020304" pitchFamily="18" charset="0"/>
              </a:rPr>
              <a:t> </a:t>
            </a:r>
            <a:r>
              <a:rPr lang="en-US" altLang="zh-CN" sz="2400">
                <a:solidFill>
                  <a:srgbClr val="160B11"/>
                </a:solidFill>
                <a:latin typeface="Times New Roman" panose="02020603050405020304" pitchFamily="18" charset="0"/>
                <a:cs typeface="Times New Roman" panose="02020603050405020304" pitchFamily="18" charset="0"/>
              </a:rPr>
              <a:t>(para. 5)</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638810" y="2787015"/>
            <a:ext cx="7966710" cy="1420495"/>
          </a:xfrm>
          <a:prstGeom prst="rect">
            <a:avLst/>
          </a:prstGeom>
          <a:solidFill>
            <a:schemeClr val="accent5">
              <a:lumMod val="20000"/>
              <a:lumOff val="80000"/>
            </a:schemeClr>
          </a:solidFill>
        </p:spPr>
        <p:txBody>
          <a:bodyPr wrap="square" rtlCol="0" anchor="t">
            <a:spAutoFit/>
          </a:bodyPr>
          <a:p>
            <a:pPr>
              <a:lnSpc>
                <a:spcPct val="120000"/>
              </a:lnSpc>
            </a:pPr>
            <a:r>
              <a:rPr lang="zh-CN" altLang="en-US" sz="2400">
                <a:solidFill>
                  <a:srgbClr val="160B11"/>
                </a:solidFill>
                <a:latin typeface="Times New Roman" panose="02020603050405020304" pitchFamily="18" charset="0"/>
                <a:cs typeface="Times New Roman" panose="02020603050405020304" pitchFamily="18" charset="0"/>
              </a:rPr>
              <a:t>I moved him, he thought. Maybe this time I can get him over. Pull, hands, he thought. Hold up, legs. Last for me, head. Last for me. You never went. This time I</a:t>
            </a:r>
            <a:r>
              <a:rPr lang="en-US" altLang="zh-CN" sz="2400">
                <a:solidFill>
                  <a:srgbClr val="160B11"/>
                </a:solidFill>
                <a:latin typeface="Times New Roman" panose="02020603050405020304" pitchFamily="18" charset="0"/>
                <a:cs typeface="Times New Roman" panose="02020603050405020304" pitchFamily="18" charset="0"/>
              </a:rPr>
              <a:t>’</a:t>
            </a:r>
            <a:r>
              <a:rPr lang="zh-CN" altLang="en-US" sz="2400">
                <a:solidFill>
                  <a:srgbClr val="160B11"/>
                </a:solidFill>
                <a:latin typeface="Times New Roman" panose="02020603050405020304" pitchFamily="18" charset="0"/>
                <a:cs typeface="Times New Roman" panose="02020603050405020304" pitchFamily="18" charset="0"/>
              </a:rPr>
              <a:t>ll pull him over. </a:t>
            </a:r>
            <a:r>
              <a:rPr lang="en-US" altLang="zh-CN" sz="2400">
                <a:solidFill>
                  <a:srgbClr val="160B11"/>
                </a:solidFill>
                <a:latin typeface="Times New Roman" panose="02020603050405020304" pitchFamily="18" charset="0"/>
                <a:cs typeface="Times New Roman" panose="02020603050405020304" pitchFamily="18" charset="0"/>
              </a:rPr>
              <a:t>(para. 3)</a:t>
            </a:r>
            <a:endParaRPr lang="en-US" altLang="zh-CN" sz="2400">
              <a:solidFill>
                <a:srgbClr val="160B11"/>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ldLvl="0" animBg="1"/>
      <p:bldP spid="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93420" y="469265"/>
            <a:ext cx="7927975" cy="2306320"/>
          </a:xfrm>
          <a:prstGeom prst="rect">
            <a:avLst/>
          </a:prstGeom>
          <a:solidFill>
            <a:schemeClr val="accent5">
              <a:lumMod val="20000"/>
              <a:lumOff val="80000"/>
            </a:schemeClr>
          </a:solidFill>
        </p:spPr>
        <p:txBody>
          <a:bodyPr wrap="square" rtlCol="0" anchor="t">
            <a:spAutoFit/>
          </a:bodyPr>
          <a:p>
            <a:pPr>
              <a:lnSpc>
                <a:spcPct val="120000"/>
              </a:lnSpc>
            </a:pPr>
            <a:r>
              <a:rPr sz="2400">
                <a:solidFill>
                  <a:srgbClr val="160B11"/>
                </a:solidFill>
                <a:latin typeface="Times New Roman" panose="02020603050405020304" pitchFamily="18" charset="0"/>
                <a:cs typeface="Times New Roman" panose="02020603050405020304" pitchFamily="18" charset="0"/>
              </a:rPr>
              <a:t>That way nothing is accomplished, he thought. His mouth was too dry to speak but he could not reach for the water now. I must get him alongside this time, he</a:t>
            </a:r>
            <a:r>
              <a:rPr lang="en-US" altLang="zh-CN" sz="2400">
                <a:solidFill>
                  <a:srgbClr val="160B11"/>
                </a:solidFill>
                <a:latin typeface="Times New Roman" panose="02020603050405020304" pitchFamily="18" charset="0"/>
                <a:cs typeface="Times New Roman" panose="02020603050405020304" pitchFamily="18" charset="0"/>
              </a:rPr>
              <a:t> thought. I am not good for many more turns. Yes you are, he told himself. You’re good for ever. (para. 6)</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709295" y="4625975"/>
            <a:ext cx="7867650" cy="977265"/>
          </a:xfrm>
          <a:prstGeom prst="rect">
            <a:avLst/>
          </a:prstGeom>
          <a:solidFill>
            <a:schemeClr val="accent5">
              <a:lumMod val="20000"/>
              <a:lumOff val="80000"/>
            </a:schemeClr>
          </a:solidFill>
        </p:spPr>
        <p:txBody>
          <a:bodyPr wrap="square" rtlCol="0" anchor="t">
            <a:spAutoFit/>
          </a:bodyPr>
          <a:p>
            <a:pPr>
              <a:lnSpc>
                <a:spcPct val="120000"/>
              </a:lnSpc>
            </a:pPr>
            <a:r>
              <a:rPr lang="en-US" altLang="zh-CN" sz="2400">
                <a:solidFill>
                  <a:srgbClr val="160B11"/>
                </a:solidFill>
                <a:latin typeface="Times New Roman" panose="02020603050405020304" pitchFamily="18" charset="0"/>
                <a:cs typeface="Times New Roman" panose="02020603050405020304" pitchFamily="18" charset="0"/>
              </a:rPr>
              <a:t>“Clear up, head,” he said in a voice he could hardly hear. “Clear up.” (para. 10)</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709295" y="2964815"/>
            <a:ext cx="7896860" cy="1420495"/>
          </a:xfrm>
          <a:prstGeom prst="rect">
            <a:avLst/>
          </a:prstGeom>
          <a:solidFill>
            <a:schemeClr val="accent5">
              <a:lumMod val="20000"/>
              <a:lumOff val="80000"/>
            </a:schemeClr>
          </a:solidFill>
        </p:spPr>
        <p:txBody>
          <a:bodyPr wrap="square" rtlCol="0" anchor="t">
            <a:spAutoFit/>
          </a:bodyPr>
          <a:p>
            <a:pPr>
              <a:lnSpc>
                <a:spcPct val="120000"/>
              </a:lnSpc>
            </a:pPr>
            <a:r>
              <a:rPr sz="2400">
                <a:solidFill>
                  <a:srgbClr val="160B11"/>
                </a:solidFill>
                <a:latin typeface="Times New Roman" panose="02020603050405020304" pitchFamily="18" charset="0"/>
                <a:cs typeface="Times New Roman" panose="02020603050405020304" pitchFamily="18" charset="0"/>
              </a:rPr>
              <a:t>Now you are getting confused in the head, he thought. You must keep your head clear. Keep your head clear and know how to suffer like a man. Or a fish, he thought. </a:t>
            </a:r>
            <a:r>
              <a:rPr lang="en-US" altLang="zh-CN" sz="2400">
                <a:solidFill>
                  <a:srgbClr val="160B11"/>
                </a:solidFill>
                <a:latin typeface="Times New Roman" panose="02020603050405020304" pitchFamily="18" charset="0"/>
                <a:cs typeface="Times New Roman" panose="02020603050405020304" pitchFamily="18" charset="0"/>
              </a:rPr>
              <a:t>(para. 9)</a:t>
            </a:r>
            <a:endParaRPr lang="en-US" altLang="zh-CN" sz="2400">
              <a:solidFill>
                <a:srgbClr val="160B11"/>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08330" y="1376680"/>
            <a:ext cx="7927975" cy="1420495"/>
          </a:xfrm>
          <a:prstGeom prst="rect">
            <a:avLst/>
          </a:prstGeom>
          <a:solidFill>
            <a:schemeClr val="accent5">
              <a:lumMod val="20000"/>
              <a:lumOff val="80000"/>
            </a:schemeClr>
          </a:solidFill>
        </p:spPr>
        <p:txBody>
          <a:bodyPr wrap="square" rtlCol="0" anchor="t">
            <a:spAutoFit/>
          </a:bodyPr>
          <a:p>
            <a:pPr>
              <a:lnSpc>
                <a:spcPct val="120000"/>
              </a:lnSpc>
            </a:pPr>
            <a:r>
              <a:rPr sz="2400">
                <a:solidFill>
                  <a:srgbClr val="160B11"/>
                </a:solidFill>
                <a:latin typeface="Times New Roman" panose="02020603050405020304" pitchFamily="18" charset="0"/>
                <a:cs typeface="Times New Roman" panose="02020603050405020304" pitchFamily="18" charset="0"/>
              </a:rPr>
              <a:t>I do not know, the old man thought. He had been on the point of feeling himself go each time. I do not know. But I will try it once more. </a:t>
            </a:r>
            <a:r>
              <a:rPr lang="en-US" altLang="zh-CN" sz="2400">
                <a:solidFill>
                  <a:srgbClr val="160B11"/>
                </a:solidFill>
                <a:latin typeface="Times New Roman" panose="02020603050405020304" pitchFamily="18" charset="0"/>
                <a:cs typeface="Times New Roman" panose="02020603050405020304" pitchFamily="18" charset="0"/>
              </a:rPr>
              <a:t>(para. 12)</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39445" y="4474845"/>
            <a:ext cx="7896860" cy="977265"/>
          </a:xfrm>
          <a:prstGeom prst="rect">
            <a:avLst/>
          </a:prstGeom>
          <a:solidFill>
            <a:schemeClr val="accent5">
              <a:lumMod val="20000"/>
              <a:lumOff val="80000"/>
            </a:schemeClr>
          </a:solidFill>
        </p:spPr>
        <p:txBody>
          <a:bodyPr wrap="square" rtlCol="0" anchor="t">
            <a:spAutoFit/>
          </a:bodyPr>
          <a:p>
            <a:pPr>
              <a:lnSpc>
                <a:spcPct val="120000"/>
              </a:lnSpc>
            </a:pPr>
            <a:r>
              <a:rPr lang="en-US" altLang="zh-CN" sz="2400">
                <a:solidFill>
                  <a:srgbClr val="160B11"/>
                </a:solidFill>
                <a:latin typeface="Times New Roman" panose="02020603050405020304" pitchFamily="18" charset="0"/>
                <a:cs typeface="Times New Roman" panose="02020603050405020304" pitchFamily="18" charset="0"/>
              </a:rPr>
              <a:t>So he thought, and he felt himself going before he started; I will try it once again. (para. 15)</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639445" y="3267710"/>
            <a:ext cx="7896860" cy="534035"/>
          </a:xfrm>
          <a:prstGeom prst="rect">
            <a:avLst/>
          </a:prstGeom>
          <a:solidFill>
            <a:schemeClr val="accent5">
              <a:lumMod val="20000"/>
              <a:lumOff val="80000"/>
            </a:schemeClr>
          </a:solidFill>
        </p:spPr>
        <p:txBody>
          <a:bodyPr wrap="square" rtlCol="0" anchor="t">
            <a:spAutoFit/>
          </a:bodyPr>
          <a:p>
            <a:pPr>
              <a:lnSpc>
                <a:spcPct val="120000"/>
              </a:lnSpc>
            </a:pPr>
            <a:r>
              <a:rPr sz="2400">
                <a:solidFill>
                  <a:srgbClr val="160B11"/>
                </a:solidFill>
                <a:latin typeface="Times New Roman" panose="02020603050405020304" pitchFamily="18" charset="0"/>
                <a:cs typeface="Times New Roman" panose="02020603050405020304" pitchFamily="18" charset="0"/>
              </a:rPr>
              <a:t>I’ll try it again, the old man promised </a:t>
            </a:r>
            <a:r>
              <a:rPr lang="en-US" sz="2400">
                <a:solidFill>
                  <a:srgbClr val="160B11"/>
                </a:solidFill>
                <a:latin typeface="Times New Roman" panose="02020603050405020304" pitchFamily="18" charset="0"/>
                <a:cs typeface="Times New Roman" panose="02020603050405020304" pitchFamily="18" charset="0"/>
              </a:rPr>
              <a:t>... </a:t>
            </a:r>
            <a:r>
              <a:rPr lang="en-US" altLang="zh-CN" sz="2400">
                <a:solidFill>
                  <a:srgbClr val="160B11"/>
                </a:solidFill>
                <a:latin typeface="Times New Roman" panose="02020603050405020304" pitchFamily="18" charset="0"/>
                <a:cs typeface="Times New Roman" panose="02020603050405020304" pitchFamily="18" charset="0"/>
              </a:rPr>
              <a:t>(para. 14)</a:t>
            </a:r>
            <a:endParaRPr lang="en-US" altLang="zh-CN" sz="2400">
              <a:solidFill>
                <a:srgbClr val="160B11"/>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12"/>
          <p:cNvSpPr txBox="1"/>
          <p:nvPr/>
        </p:nvSpPr>
        <p:spPr>
          <a:xfrm>
            <a:off x="483870" y="771525"/>
            <a:ext cx="7992110" cy="491490"/>
          </a:xfrm>
          <a:prstGeom prst="rect">
            <a:avLst/>
          </a:prstGeom>
          <a:noFill/>
        </p:spPr>
        <p:txBody>
          <a:bodyPr wrap="square" rtlCol="0">
            <a:spAutoFit/>
          </a:bodyPr>
          <a:p>
            <a:r>
              <a:rPr lang="en-US" altLang="zh-CN" sz="4000" b="1" baseline="-25000" dirty="0" smtClean="0">
                <a:solidFill>
                  <a:srgbClr val="160B11"/>
                </a:solidFill>
                <a:latin typeface="Times New Roman" panose="02020603050405020304" pitchFamily="18" charset="0"/>
                <a:cs typeface="Times New Roman" panose="02020603050405020304" pitchFamily="18" charset="0"/>
              </a:rPr>
              <a:t>can be</a:t>
            </a:r>
            <a:r>
              <a:rPr lang="en-US" altLang="zh-CN" sz="4000" b="1" baseline="-25000" dirty="0" smtClean="0">
                <a:solidFill>
                  <a:srgbClr val="0066CC"/>
                </a:solidFill>
                <a:latin typeface="Times New Roman" panose="02020603050405020304" pitchFamily="18" charset="0"/>
                <a:cs typeface="Times New Roman" panose="02020603050405020304" pitchFamily="18" charset="0"/>
              </a:rPr>
              <a:t>                                      </a:t>
            </a:r>
            <a:r>
              <a:rPr lang="en-US" altLang="zh-CN" sz="4000" b="1" baseline="-25000" dirty="0" smtClean="0">
                <a:solidFill>
                  <a:srgbClr val="160B11"/>
                </a:solidFill>
                <a:latin typeface="Times New Roman" panose="02020603050405020304" pitchFamily="18" charset="0"/>
                <a:cs typeface="Times New Roman" panose="02020603050405020304" pitchFamily="18" charset="0"/>
              </a:rPr>
              <a:t>but</a:t>
            </a:r>
            <a:r>
              <a:rPr lang="en-US" altLang="zh-CN" sz="4000" b="1" baseline="-25000" dirty="0" smtClean="0">
                <a:solidFill>
                  <a:srgbClr val="0066CC"/>
                </a:solidFill>
                <a:latin typeface="Times New Roman" panose="02020603050405020304" pitchFamily="18" charset="0"/>
                <a:cs typeface="Times New Roman" panose="02020603050405020304" pitchFamily="18" charset="0"/>
              </a:rPr>
              <a:t> </a:t>
            </a:r>
            <a:endParaRPr lang="en-US" altLang="zh-CN" sz="4000" b="1" baseline="-25000" dirty="0" smtClean="0">
              <a:solidFill>
                <a:srgbClr val="0066CC"/>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558925" y="771525"/>
            <a:ext cx="1584325" cy="491490"/>
          </a:xfrm>
          <a:prstGeom prst="rect">
            <a:avLst/>
          </a:prstGeom>
          <a:noFill/>
        </p:spPr>
        <p:txBody>
          <a:bodyPr wrap="square" rtlCol="0">
            <a:spAutoFit/>
          </a:bodyPr>
          <a:p>
            <a:r>
              <a:rPr lang="en-US" altLang="zh-CN" sz="4000" b="1" baseline="-25000" dirty="0" smtClean="0">
                <a:solidFill>
                  <a:srgbClr val="C00000"/>
                </a:solidFill>
                <a:latin typeface="Times New Roman" panose="02020603050405020304" pitchFamily="18" charset="0"/>
                <a:cs typeface="Times New Roman" panose="02020603050405020304" pitchFamily="18" charset="0"/>
              </a:rPr>
              <a:t>destroyed</a:t>
            </a:r>
            <a:endParaRPr lang="en-US" altLang="zh-CN" sz="4000" b="1" baseline="-25000" dirty="0" smtClean="0">
              <a:solidFill>
                <a:srgbClr val="C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120005" y="771525"/>
            <a:ext cx="2406650" cy="491490"/>
          </a:xfrm>
          <a:prstGeom prst="rect">
            <a:avLst/>
          </a:prstGeom>
          <a:noFill/>
        </p:spPr>
        <p:txBody>
          <a:bodyPr wrap="square" rtlCol="0">
            <a:spAutoFit/>
          </a:bodyPr>
          <a:p>
            <a:r>
              <a:rPr lang="en-US" altLang="zh-CN" sz="4000" b="1" baseline="-25000" dirty="0" smtClean="0">
                <a:solidFill>
                  <a:srgbClr val="C00000"/>
                </a:solidFill>
                <a:latin typeface="Times New Roman" panose="02020603050405020304" pitchFamily="18" charset="0"/>
                <a:cs typeface="Times New Roman" panose="02020603050405020304" pitchFamily="18" charset="0"/>
              </a:rPr>
              <a:t>not defeated</a:t>
            </a:r>
            <a:endParaRPr lang="en-US" altLang="zh-CN" sz="4000" b="1" baseline="-25000" dirty="0" smtClean="0">
              <a:solidFill>
                <a:srgbClr val="C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8140" y="1840865"/>
            <a:ext cx="2258060" cy="398780"/>
          </a:xfrm>
          <a:prstGeom prst="rect">
            <a:avLst/>
          </a:prstGeom>
          <a:noFill/>
          <a:ln w="15875">
            <a:solidFill>
              <a:schemeClr val="tx1"/>
            </a:solidFill>
            <a:prstDash val="sysDot"/>
          </a:ln>
        </p:spPr>
        <p:txBody>
          <a:bodyPr wrap="square" rtlCol="0">
            <a:spAutoFit/>
          </a:bodyPr>
          <a:p>
            <a:pPr algn="ctr"/>
            <a:r>
              <a:rPr lang="en-US" altLang="zh-CN" sz="2000">
                <a:solidFill>
                  <a:srgbClr val="160B11"/>
                </a:solidFill>
                <a:latin typeface="Times New Roman" panose="02020603050405020304" pitchFamily="18" charset="0"/>
                <a:cs typeface="Times New Roman" panose="02020603050405020304" pitchFamily="18" charset="0"/>
              </a:rPr>
              <a:t>faint/thirsty</a:t>
            </a:r>
            <a:endParaRPr lang="en-US" altLang="zh-CN" sz="2000" b="1" dirty="0" smtClean="0">
              <a:solidFill>
                <a:srgbClr val="160B1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8140" y="2626360"/>
            <a:ext cx="2258695" cy="706755"/>
          </a:xfrm>
          <a:prstGeom prst="rect">
            <a:avLst/>
          </a:prstGeom>
          <a:noFill/>
          <a:ln w="15875">
            <a:solidFill>
              <a:schemeClr val="tx1"/>
            </a:solidFill>
            <a:prstDash val="sysDot"/>
          </a:ln>
        </p:spPr>
        <p:txBody>
          <a:bodyPr wrap="square" rtlCol="0">
            <a:spAutoFit/>
          </a:bodyPr>
          <a:p>
            <a:pPr algn="l">
              <a:buClrTx/>
              <a:buSzTx/>
              <a:buFontTx/>
            </a:pPr>
            <a:r>
              <a:rPr lang="en-US" altLang="zh-CN" sz="2000">
                <a:solidFill>
                  <a:srgbClr val="160B11"/>
                </a:solidFill>
                <a:latin typeface="Times New Roman" panose="02020603050405020304" pitchFamily="18" charset="0"/>
                <a:cs typeface="Times New Roman" panose="02020603050405020304" pitchFamily="18" charset="0"/>
              </a:rPr>
              <a:t>in a voice he could hardly hear</a:t>
            </a:r>
            <a:endParaRPr lang="en-US" altLang="zh-CN" sz="2000">
              <a:solidFill>
                <a:srgbClr val="160B1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66395" y="3658870"/>
            <a:ext cx="2250440" cy="706755"/>
          </a:xfrm>
          <a:prstGeom prst="rect">
            <a:avLst/>
          </a:prstGeom>
          <a:noFill/>
          <a:ln w="15875">
            <a:solidFill>
              <a:schemeClr val="tx1"/>
            </a:solidFill>
            <a:prstDash val="sysDot"/>
          </a:ln>
        </p:spPr>
        <p:txBody>
          <a:bodyPr wrap="square" rtlCol="0">
            <a:spAutoFit/>
          </a:bodyPr>
          <a:p>
            <a:pPr algn="l">
              <a:buClrTx/>
              <a:buSzTx/>
              <a:buFontTx/>
            </a:pPr>
            <a:r>
              <a:rPr lang="en-US" altLang="zh-CN" sz="2000">
                <a:solidFill>
                  <a:srgbClr val="160B11"/>
                </a:solidFill>
                <a:latin typeface="Times New Roman" panose="02020603050405020304" pitchFamily="18" charset="0"/>
                <a:cs typeface="Times New Roman" panose="02020603050405020304" pitchFamily="18" charset="0"/>
                <a:sym typeface="+mn-ea"/>
              </a:rPr>
              <a:t>on the point of feeling himself go</a:t>
            </a:r>
            <a:endParaRPr lang="en-US" altLang="zh-CN" sz="2000">
              <a:solidFill>
                <a:srgbClr val="160B11"/>
              </a:solidFill>
              <a:latin typeface="Times New Roman" panose="02020603050405020304" pitchFamily="18" charset="0"/>
              <a:cs typeface="Times New Roman" panose="02020603050405020304" pitchFamily="18" charset="0"/>
              <a:sym typeface="+mn-ea"/>
            </a:endParaRPr>
          </a:p>
        </p:txBody>
      </p:sp>
      <p:sp>
        <p:nvSpPr>
          <p:cNvPr id="9" name="TextBox 8"/>
          <p:cNvSpPr txBox="1"/>
          <p:nvPr/>
        </p:nvSpPr>
        <p:spPr>
          <a:xfrm>
            <a:off x="366395" y="4690745"/>
            <a:ext cx="2250440" cy="1322070"/>
          </a:xfrm>
          <a:prstGeom prst="rect">
            <a:avLst/>
          </a:prstGeom>
          <a:noFill/>
          <a:ln w="15875">
            <a:solidFill>
              <a:schemeClr val="tx1"/>
            </a:solidFill>
            <a:prstDash val="sysDot"/>
          </a:ln>
        </p:spPr>
        <p:txBody>
          <a:bodyPr wrap="square" rtlCol="0">
            <a:spAutoFit/>
          </a:bodyPr>
          <a:p>
            <a:r>
              <a:rPr lang="en-US" altLang="zh-CN" sz="2000">
                <a:solidFill>
                  <a:srgbClr val="160B11"/>
                </a:solidFill>
                <a:latin typeface="Times New Roman" panose="02020603050405020304" pitchFamily="18" charset="0"/>
                <a:cs typeface="Times New Roman" panose="02020603050405020304" pitchFamily="18" charset="0"/>
                <a:sym typeface="+mn-ea"/>
              </a:rPr>
              <a:t>his hands were mushy now and he could only see well in flashes</a:t>
            </a:r>
            <a:endParaRPr lang="en-US" altLang="zh-CN" sz="2000" b="1" dirty="0" smtClean="0">
              <a:solidFill>
                <a:srgbClr val="160B11"/>
              </a:solidFill>
              <a:latin typeface="Times New Roman" panose="02020603050405020304" pitchFamily="18" charset="0"/>
              <a:cs typeface="Times New Roman" panose="02020603050405020304" pitchFamily="18" charset="0"/>
              <a:sym typeface="+mn-ea"/>
            </a:endParaRPr>
          </a:p>
        </p:txBody>
      </p:sp>
      <p:sp>
        <p:nvSpPr>
          <p:cNvPr id="16" name="TextBox 15"/>
          <p:cNvSpPr txBox="1"/>
          <p:nvPr/>
        </p:nvSpPr>
        <p:spPr>
          <a:xfrm>
            <a:off x="6002655" y="5248275"/>
            <a:ext cx="2867660" cy="398780"/>
          </a:xfrm>
          <a:prstGeom prst="rect">
            <a:avLst/>
          </a:prstGeom>
          <a:noFill/>
          <a:ln w="15875">
            <a:solidFill>
              <a:schemeClr val="tx1"/>
            </a:solidFill>
            <a:prstDash val="sysDot"/>
          </a:ln>
        </p:spPr>
        <p:txBody>
          <a:bodyPr wrap="square" rtlCol="0">
            <a:spAutoFit/>
          </a:bodyPr>
          <a:p>
            <a:pPr algn="l">
              <a:buClrTx/>
              <a:buSzTx/>
              <a:buFontTx/>
            </a:pPr>
            <a:r>
              <a:rPr lang="en-US" altLang="zh-CN" sz="2000">
                <a:solidFill>
                  <a:srgbClr val="160B11"/>
                </a:solidFill>
                <a:latin typeface="Times New Roman" panose="02020603050405020304" pitchFamily="18" charset="0"/>
                <a:cs typeface="Times New Roman" panose="02020603050405020304" pitchFamily="18" charset="0"/>
              </a:rPr>
              <a:t>I will try it once again. </a:t>
            </a:r>
            <a:endParaRPr lang="en-US" altLang="zh-CN" sz="2000">
              <a:solidFill>
                <a:srgbClr val="160B1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6002655" y="1609725"/>
            <a:ext cx="2867025" cy="706755"/>
          </a:xfrm>
          <a:prstGeom prst="rect">
            <a:avLst/>
          </a:prstGeom>
          <a:noFill/>
          <a:ln w="15875">
            <a:solidFill>
              <a:schemeClr val="tx1"/>
            </a:solidFill>
            <a:prstDash val="sysDot"/>
          </a:ln>
        </p:spPr>
        <p:txBody>
          <a:bodyPr wrap="square" rtlCol="0">
            <a:spAutoFit/>
          </a:bodyPr>
          <a:p>
            <a:pPr algn="l">
              <a:buClrTx/>
              <a:buSzTx/>
              <a:buFontTx/>
            </a:pPr>
            <a:r>
              <a:rPr lang="en-US" altLang="zh-CN" sz="2000">
                <a:solidFill>
                  <a:srgbClr val="160B11"/>
                </a:solidFill>
                <a:latin typeface="Times New Roman" panose="02020603050405020304" pitchFamily="18" charset="0"/>
                <a:cs typeface="Times New Roman" panose="02020603050405020304" pitchFamily="18" charset="0"/>
              </a:rPr>
              <a:t>I must get him alongside this time. </a:t>
            </a:r>
            <a:endParaRPr lang="en-US" altLang="zh-CN" sz="2000">
              <a:solidFill>
                <a:srgbClr val="160B11"/>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002655" y="2626360"/>
            <a:ext cx="2867660" cy="706755"/>
          </a:xfrm>
          <a:prstGeom prst="rect">
            <a:avLst/>
          </a:prstGeom>
          <a:noFill/>
          <a:ln w="15875">
            <a:solidFill>
              <a:schemeClr val="tx1"/>
            </a:solidFill>
            <a:prstDash val="sysDot"/>
          </a:ln>
        </p:spPr>
        <p:txBody>
          <a:bodyPr wrap="square" rtlCol="0">
            <a:spAutoFit/>
          </a:bodyPr>
          <a:p>
            <a:pPr algn="l">
              <a:buClrTx/>
              <a:buSzTx/>
              <a:buFontTx/>
            </a:pPr>
            <a:r>
              <a:rPr lang="en-US" altLang="zh-CN" sz="2000">
                <a:solidFill>
                  <a:srgbClr val="160B11"/>
                </a:solidFill>
                <a:latin typeface="Times New Roman" panose="02020603050405020304" pitchFamily="18" charset="0"/>
                <a:cs typeface="Times New Roman" panose="02020603050405020304" pitchFamily="18" charset="0"/>
              </a:rPr>
              <a:t>Come on and kill me. I do not care who kills who.</a:t>
            </a:r>
            <a:endParaRPr lang="en-US" altLang="zh-CN" sz="2000">
              <a:solidFill>
                <a:srgbClr val="160B1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002020" y="3597275"/>
            <a:ext cx="2868295" cy="1322070"/>
          </a:xfrm>
          <a:prstGeom prst="rect">
            <a:avLst/>
          </a:prstGeom>
          <a:noFill/>
          <a:ln w="15875">
            <a:solidFill>
              <a:schemeClr val="tx1"/>
            </a:solidFill>
            <a:prstDash val="sysDot"/>
          </a:ln>
        </p:spPr>
        <p:txBody>
          <a:bodyPr wrap="square" rtlCol="0">
            <a:spAutoFit/>
          </a:bodyPr>
          <a:p>
            <a:pPr algn="l">
              <a:buClrTx/>
              <a:buSzTx/>
              <a:buFontTx/>
            </a:pPr>
            <a:r>
              <a:rPr lang="en-US" altLang="zh-CN" sz="2000">
                <a:solidFill>
                  <a:srgbClr val="160B11"/>
                </a:solidFill>
                <a:latin typeface="Times New Roman" panose="02020603050405020304" pitchFamily="18" charset="0"/>
                <a:cs typeface="Times New Roman" panose="02020603050405020304" pitchFamily="18" charset="0"/>
              </a:rPr>
              <a:t>You must keep your head</a:t>
            </a:r>
            <a:endParaRPr lang="en-US" altLang="zh-CN" sz="2000">
              <a:solidFill>
                <a:srgbClr val="160B11"/>
              </a:solidFill>
              <a:latin typeface="Times New Roman" panose="02020603050405020304" pitchFamily="18" charset="0"/>
              <a:cs typeface="Times New Roman" panose="02020603050405020304" pitchFamily="18" charset="0"/>
            </a:endParaRPr>
          </a:p>
          <a:p>
            <a:pPr algn="l">
              <a:buClrTx/>
              <a:buSzTx/>
              <a:buFontTx/>
            </a:pPr>
            <a:r>
              <a:rPr lang="en-US" altLang="zh-CN" sz="2000">
                <a:solidFill>
                  <a:srgbClr val="160B11"/>
                </a:solidFill>
                <a:latin typeface="Times New Roman" panose="02020603050405020304" pitchFamily="18" charset="0"/>
                <a:cs typeface="Times New Roman" panose="02020603050405020304" pitchFamily="18" charset="0"/>
              </a:rPr>
              <a:t>clear. Keep your head clear and know how to suffer like a man.</a:t>
            </a:r>
            <a:endParaRPr lang="en-US" altLang="zh-CN" sz="2000">
              <a:solidFill>
                <a:srgbClr val="160B11"/>
              </a:solidFill>
              <a:latin typeface="Times New Roman" panose="02020603050405020304" pitchFamily="18" charset="0"/>
              <a:cs typeface="Times New Roman" panose="02020603050405020304" pitchFamily="18" charset="0"/>
            </a:endParaRPr>
          </a:p>
        </p:txBody>
      </p:sp>
      <p:grpSp>
        <p:nvGrpSpPr>
          <p:cNvPr id="3" name="组合 29"/>
          <p:cNvGrpSpPr/>
          <p:nvPr/>
        </p:nvGrpSpPr>
        <p:grpSpPr>
          <a:xfrm>
            <a:off x="2817496" y="1481856"/>
            <a:ext cx="972150" cy="4827067"/>
            <a:chOff x="4456497" y="1578542"/>
            <a:chExt cx="972150" cy="4124424"/>
          </a:xfrm>
          <a:solidFill>
            <a:schemeClr val="accent5">
              <a:lumMod val="20000"/>
              <a:lumOff val="80000"/>
            </a:schemeClr>
          </a:solidFill>
        </p:grpSpPr>
        <p:sp>
          <p:nvSpPr>
            <p:cNvPr id="25" name="等腰三角形 24"/>
            <p:cNvSpPr/>
            <p:nvPr/>
          </p:nvSpPr>
          <p:spPr>
            <a:xfrm rot="10800000">
              <a:off x="4456497" y="1578542"/>
              <a:ext cx="972150" cy="4124424"/>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p>
          </p:txBody>
        </p:sp>
        <p:sp>
          <p:nvSpPr>
            <p:cNvPr id="28" name="TextBox 27"/>
            <p:cNvSpPr txBox="1"/>
            <p:nvPr/>
          </p:nvSpPr>
          <p:spPr>
            <a:xfrm>
              <a:off x="4666682" y="1687598"/>
              <a:ext cx="551815" cy="1595148"/>
            </a:xfrm>
            <a:prstGeom prst="rect">
              <a:avLst/>
            </a:prstGeom>
            <a:grpFill/>
          </p:spPr>
          <p:txBody>
            <a:bodyPr vert="eaVert" wrap="square" rtlCol="0">
              <a:spAutoFit/>
            </a:bodyPr>
            <a:p>
              <a:r>
                <a:rPr lang="en-US" altLang="zh-CN" sz="2400" b="1" dirty="0" smtClean="0">
                  <a:solidFill>
                    <a:srgbClr val="160B11"/>
                  </a:solidFill>
                  <a:latin typeface="Book Antiqua" panose="02040602050305030304" pitchFamily="18" charset="0"/>
                </a:rPr>
                <a:t>Physically</a:t>
              </a:r>
              <a:endParaRPr lang="en-US" altLang="zh-CN" sz="2400" b="1" dirty="0" smtClean="0">
                <a:solidFill>
                  <a:srgbClr val="160B11"/>
                </a:solidFill>
                <a:latin typeface="Book Antiqua" panose="02040602050305030304" pitchFamily="18" charset="0"/>
              </a:endParaRPr>
            </a:p>
          </p:txBody>
        </p:sp>
      </p:grpSp>
      <p:grpSp>
        <p:nvGrpSpPr>
          <p:cNvPr id="5" name="组合 28"/>
          <p:cNvGrpSpPr/>
          <p:nvPr/>
        </p:nvGrpSpPr>
        <p:grpSpPr>
          <a:xfrm>
            <a:off x="4724266" y="1491983"/>
            <a:ext cx="972150" cy="4878705"/>
            <a:chOff x="5629175" y="1490310"/>
            <a:chExt cx="972150" cy="4186634"/>
          </a:xfrm>
        </p:grpSpPr>
        <p:sp>
          <p:nvSpPr>
            <p:cNvPr id="27" name="等腰三角形 26"/>
            <p:cNvSpPr/>
            <p:nvPr/>
          </p:nvSpPr>
          <p:spPr>
            <a:xfrm>
              <a:off x="5629175" y="1490310"/>
              <a:ext cx="972150" cy="4124424"/>
            </a:xfrm>
            <a:prstGeom prst="triangle">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p>
          </p:txBody>
        </p:sp>
        <p:sp>
          <p:nvSpPr>
            <p:cNvPr id="26" name="TextBox 25"/>
            <p:cNvSpPr txBox="1"/>
            <p:nvPr/>
          </p:nvSpPr>
          <p:spPr>
            <a:xfrm>
              <a:off x="5839360" y="4324448"/>
              <a:ext cx="551815" cy="1352496"/>
            </a:xfrm>
            <a:prstGeom prst="rect">
              <a:avLst/>
            </a:prstGeom>
            <a:noFill/>
          </p:spPr>
          <p:txBody>
            <a:bodyPr vert="eaVert" wrap="square" rtlCol="0">
              <a:spAutoFit/>
            </a:bodyPr>
            <a:p>
              <a:r>
                <a:rPr lang="en-US" altLang="zh-CN" sz="2400" b="1" dirty="0" smtClean="0">
                  <a:solidFill>
                    <a:srgbClr val="160B11"/>
                  </a:solidFill>
                  <a:latin typeface="Book Antiqua" panose="02040602050305030304" pitchFamily="18" charset="0"/>
                </a:rPr>
                <a:t>Mentally</a:t>
              </a:r>
              <a:endParaRPr lang="en-US" altLang="zh-CN" sz="2400" b="1" dirty="0" smtClean="0">
                <a:solidFill>
                  <a:srgbClr val="160B11"/>
                </a:solidFill>
                <a:latin typeface="Book Antiqua" panose="02040602050305030304" pitchFamily="18" charset="0"/>
              </a:endParaRPr>
            </a:p>
          </p:txBody>
        </p:sp>
      </p:grpSp>
      <p:sp>
        <p:nvSpPr>
          <p:cNvPr id="31" name="左右箭头 30"/>
          <p:cNvSpPr/>
          <p:nvPr/>
        </p:nvSpPr>
        <p:spPr>
          <a:xfrm>
            <a:off x="3657600" y="3790950"/>
            <a:ext cx="1153795" cy="442595"/>
          </a:xfrm>
          <a:prstGeom prst="lef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2" name="TextBox 31"/>
          <p:cNvSpPr txBox="1"/>
          <p:nvPr/>
        </p:nvSpPr>
        <p:spPr>
          <a:xfrm>
            <a:off x="3657834" y="3198963"/>
            <a:ext cx="1828800" cy="460375"/>
          </a:xfrm>
          <a:prstGeom prst="rect">
            <a:avLst/>
          </a:prstGeom>
          <a:noFill/>
        </p:spPr>
        <p:txBody>
          <a:bodyPr wrap="square" rtlCol="0">
            <a:spAutoFit/>
          </a:bodyPr>
          <a:p>
            <a:r>
              <a:rPr lang="en-US" altLang="zh-CN" sz="2400" b="1" dirty="0" smtClean="0">
                <a:solidFill>
                  <a:srgbClr val="160B11"/>
                </a:solidFill>
                <a:latin typeface="Book Antiqua" panose="02040602050305030304" pitchFamily="18" charset="0"/>
              </a:rPr>
              <a:t>Contrast</a:t>
            </a:r>
            <a:endParaRPr lang="en-US" altLang="zh-CN" sz="2400" b="1" dirty="0" smtClean="0">
              <a:solidFill>
                <a:srgbClr val="160B11"/>
              </a:solidFill>
              <a:latin typeface="Book Antiqua" panose="02040602050305030304" pitchFamily="18" charset="0"/>
            </a:endParaRPr>
          </a:p>
        </p:txBody>
      </p:sp>
      <p:sp>
        <p:nvSpPr>
          <p:cNvPr id="20" name="TextBox 13"/>
          <p:cNvSpPr txBox="1"/>
          <p:nvPr/>
        </p:nvSpPr>
        <p:spPr>
          <a:xfrm>
            <a:off x="3063240" y="771525"/>
            <a:ext cx="1682750" cy="491490"/>
          </a:xfrm>
          <a:prstGeom prst="rect">
            <a:avLst/>
          </a:prstGeom>
          <a:noFill/>
        </p:spPr>
        <p:txBody>
          <a:bodyPr wrap="square" rtlCol="0">
            <a:spAutoFit/>
          </a:bodyPr>
          <a:p>
            <a:r>
              <a:rPr lang="en-US" altLang="zh-CN" sz="4000" b="1" baseline="-25000" dirty="0" smtClean="0">
                <a:solidFill>
                  <a:schemeClr val="accent1">
                    <a:lumMod val="75000"/>
                  </a:schemeClr>
                </a:solidFill>
                <a:latin typeface="Times New Roman" panose="02020603050405020304" pitchFamily="18" charset="0"/>
                <a:cs typeface="Times New Roman" panose="02020603050405020304" pitchFamily="18" charset="0"/>
              </a:rPr>
              <a:t>physically</a:t>
            </a:r>
            <a:endParaRPr lang="en-US" altLang="zh-CN" sz="4000" b="1" baseline="-25000" dirty="0" smtClean="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1" name="TextBox 14"/>
          <p:cNvSpPr txBox="1"/>
          <p:nvPr/>
        </p:nvSpPr>
        <p:spPr>
          <a:xfrm>
            <a:off x="6958330" y="771525"/>
            <a:ext cx="1517650" cy="491490"/>
          </a:xfrm>
          <a:prstGeom prst="rect">
            <a:avLst/>
          </a:prstGeom>
          <a:noFill/>
        </p:spPr>
        <p:txBody>
          <a:bodyPr wrap="square" rtlCol="0">
            <a:spAutoFit/>
          </a:bodyPr>
          <a:p>
            <a:pPr algn="l">
              <a:buClrTx/>
              <a:buSzTx/>
              <a:buFontTx/>
            </a:pPr>
            <a:r>
              <a:rPr lang="en-US" altLang="zh-CN" sz="4000" b="1" baseline="-25000" dirty="0" smtClean="0">
                <a:solidFill>
                  <a:schemeClr val="accent1">
                    <a:lumMod val="75000"/>
                  </a:schemeClr>
                </a:solidFill>
                <a:latin typeface="Times New Roman" panose="02020603050405020304" pitchFamily="18" charset="0"/>
                <a:cs typeface="Times New Roman" panose="02020603050405020304" pitchFamily="18" charset="0"/>
              </a:rPr>
              <a:t>mentally.</a:t>
            </a:r>
            <a:endParaRPr lang="zh-CN" altLang="en-US" sz="4000" b="1" baseline="-25000" dirty="0" smtClean="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3676015" y="249555"/>
            <a:ext cx="2137410" cy="521970"/>
          </a:xfrm>
          <a:prstGeom prst="rect">
            <a:avLst/>
          </a:prstGeom>
          <a:noFill/>
        </p:spPr>
        <p:txBody>
          <a:bodyPr wrap="none" rtlCol="0">
            <a:spAutoFit/>
          </a:bodyPr>
          <a:p>
            <a:r>
              <a:rPr lang="en-US" altLang="zh-CN" sz="2800" b="1">
                <a:solidFill>
                  <a:schemeClr val="tx1">
                    <a:lumMod val="50000"/>
                  </a:schemeClr>
                </a:solidFill>
                <a:latin typeface="Times New Roman" panose="02020603050405020304" pitchFamily="18" charset="0"/>
                <a:cs typeface="Times New Roman" panose="02020603050405020304" pitchFamily="18" charset="0"/>
              </a:rPr>
              <a:t>A tough man</a:t>
            </a:r>
            <a:endParaRPr lang="en-US" altLang="zh-CN" sz="2800" b="1">
              <a:solidFill>
                <a:schemeClr val="tx1">
                  <a:lumMod val="50000"/>
                </a:schemeClr>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31" grpId="0" bldLvl="0" animBg="1"/>
      <p:bldP spid="32"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0" name="直接连接符 29"/>
          <p:cNvCxnSpPr/>
          <p:nvPr/>
        </p:nvCxnSpPr>
        <p:spPr>
          <a:xfrm>
            <a:off x="971550" y="1196340"/>
            <a:ext cx="5448300" cy="6350"/>
          </a:xfrm>
          <a:prstGeom prst="line">
            <a:avLst/>
          </a:prstGeom>
          <a:ln w="57150">
            <a:solidFill>
              <a:srgbClr val="FCAC64"/>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2580000">
            <a:off x="479425" y="499745"/>
            <a:ext cx="716915" cy="715645"/>
          </a:xfrm>
          <a:prstGeom prst="rect">
            <a:avLst/>
          </a:prstGeom>
          <a:solidFill>
            <a:srgbClr val="FFBE83"/>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4" name="文本框 3"/>
          <p:cNvSpPr txBox="1"/>
          <p:nvPr/>
        </p:nvSpPr>
        <p:spPr>
          <a:xfrm>
            <a:off x="1894205" y="562610"/>
            <a:ext cx="4690745" cy="583565"/>
          </a:xfrm>
          <a:prstGeom prst="rect">
            <a:avLst/>
          </a:prstGeom>
          <a:noFill/>
          <a:ln w="19050">
            <a:noFill/>
          </a:ln>
          <a:extLst>
            <a:ext uri="{909E8E84-426E-40DD-AFC4-6F175D3DCCD1}">
              <a14:hiddenFill xmlns:a14="http://schemas.microsoft.com/office/drawing/2010/main">
                <a:solidFill>
                  <a:srgbClr val="F6DDC5"/>
                </a:solidFill>
              </a14:hiddenFill>
            </a:ext>
          </a:extLst>
        </p:spPr>
        <p:txBody>
          <a:bodyPr wrap="square" rtlCol="0">
            <a:spAutoFit/>
          </a:bodyPr>
          <a:p>
            <a:r>
              <a:rPr lang="en-US" altLang="zh-CN" sz="3200" b="1">
                <a:solidFill>
                  <a:srgbClr val="612F02"/>
                </a:solidFill>
              </a:rPr>
              <a:t>Critical reading</a:t>
            </a:r>
            <a:endParaRPr lang="en-US" altLang="zh-CN" sz="3200" b="1">
              <a:solidFill>
                <a:srgbClr val="612F02"/>
              </a:solidFill>
            </a:endParaRPr>
          </a:p>
        </p:txBody>
      </p:sp>
      <p:sp>
        <p:nvSpPr>
          <p:cNvPr id="2" name="矩形 1"/>
          <p:cNvSpPr/>
          <p:nvPr/>
        </p:nvSpPr>
        <p:spPr>
          <a:xfrm rot="2580000">
            <a:off x="1269365" y="596900"/>
            <a:ext cx="519430" cy="514985"/>
          </a:xfrm>
          <a:prstGeom prst="rect">
            <a:avLst/>
          </a:prstGeom>
          <a:solidFill>
            <a:srgbClr val="FCE1C4"/>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1" name="文本框 10"/>
          <p:cNvSpPr txBox="1"/>
          <p:nvPr/>
        </p:nvSpPr>
        <p:spPr>
          <a:xfrm>
            <a:off x="485140" y="636270"/>
            <a:ext cx="732790" cy="398780"/>
          </a:xfrm>
          <a:prstGeom prst="rect">
            <a:avLst/>
          </a:prstGeom>
          <a:noFill/>
        </p:spPr>
        <p:txBody>
          <a:bodyPr wrap="none" rtlCol="0">
            <a:spAutoFit/>
          </a:bodyPr>
          <a:p>
            <a:r>
              <a:rPr lang="en-US" altLang="zh-CN" sz="2000" b="1">
                <a:solidFill>
                  <a:srgbClr val="612F02"/>
                </a:solidFill>
              </a:rPr>
              <a:t>Step</a:t>
            </a:r>
            <a:r>
              <a:rPr lang="en-US" altLang="zh-CN" b="1"/>
              <a:t>  </a:t>
            </a:r>
            <a:endParaRPr lang="en-US" altLang="zh-CN" b="1"/>
          </a:p>
        </p:txBody>
      </p:sp>
      <p:sp>
        <p:nvSpPr>
          <p:cNvPr id="7" name="文本框 6"/>
          <p:cNvSpPr txBox="1"/>
          <p:nvPr/>
        </p:nvSpPr>
        <p:spPr>
          <a:xfrm>
            <a:off x="1343660" y="636270"/>
            <a:ext cx="323850" cy="398780"/>
          </a:xfrm>
          <a:prstGeom prst="rect">
            <a:avLst/>
          </a:prstGeom>
          <a:noFill/>
        </p:spPr>
        <p:txBody>
          <a:bodyPr wrap="none" rtlCol="0">
            <a:spAutoFit/>
          </a:bodyPr>
          <a:p>
            <a:r>
              <a:rPr lang="en-US" altLang="zh-CN" sz="2000" b="1">
                <a:solidFill>
                  <a:srgbClr val="612F02"/>
                </a:solidFill>
              </a:rPr>
              <a:t>4</a:t>
            </a:r>
            <a:r>
              <a:rPr lang="en-US" altLang="zh-CN" b="1"/>
              <a:t> </a:t>
            </a:r>
            <a:endParaRPr lang="en-US" altLang="zh-CN" b="1"/>
          </a:p>
        </p:txBody>
      </p:sp>
      <p:sp>
        <p:nvSpPr>
          <p:cNvPr id="13" name="文本框 12"/>
          <p:cNvSpPr txBox="1"/>
          <p:nvPr/>
        </p:nvSpPr>
        <p:spPr>
          <a:xfrm>
            <a:off x="1343660" y="1953895"/>
            <a:ext cx="7591425" cy="460375"/>
          </a:xfrm>
          <a:prstGeom prst="rect">
            <a:avLst/>
          </a:prstGeom>
          <a:noFill/>
        </p:spPr>
        <p:txBody>
          <a:bodyPr wrap="square" rtlCol="0" anchor="t">
            <a:spAutoFit/>
          </a:bodyPr>
          <a:p>
            <a:r>
              <a:rPr lang="en-US" altLang="zh-CN" sz="2400" b="1">
                <a:solidFill>
                  <a:schemeClr val="accent6"/>
                </a:solidFill>
                <a:latin typeface="+mj-lt"/>
                <a:cs typeface="+mj-lt"/>
              </a:rPr>
              <a:t>D</a:t>
            </a:r>
            <a:r>
              <a:rPr lang="zh-CN" altLang="en-US" sz="2400" b="1">
                <a:solidFill>
                  <a:schemeClr val="accent6"/>
                </a:solidFill>
                <a:latin typeface="+mj-lt"/>
                <a:cs typeface="+mj-lt"/>
              </a:rPr>
              <a:t>escribe the old man</a:t>
            </a:r>
            <a:r>
              <a:rPr lang="en-US" altLang="zh-CN" sz="2400" b="1">
                <a:solidFill>
                  <a:schemeClr val="accent6"/>
                </a:solidFill>
                <a:latin typeface="+mj-lt"/>
                <a:cs typeface="+mj-lt"/>
              </a:rPr>
              <a:t>’</a:t>
            </a:r>
            <a:r>
              <a:rPr lang="zh-CN" altLang="en-US" sz="2400" b="1">
                <a:solidFill>
                  <a:schemeClr val="accent6"/>
                </a:solidFill>
                <a:latin typeface="+mj-lt"/>
                <a:cs typeface="+mj-lt"/>
              </a:rPr>
              <a:t>s </a:t>
            </a:r>
            <a:r>
              <a:rPr lang="en-US" altLang="zh-CN" sz="2400" b="1">
                <a:solidFill>
                  <a:schemeClr val="accent6"/>
                </a:solidFill>
                <a:latin typeface="+mj-lt"/>
                <a:cs typeface="+mj-lt"/>
              </a:rPr>
              <a:t>personalities.</a:t>
            </a:r>
            <a:r>
              <a:rPr lang="zh-CN" altLang="en-US" sz="2400" b="1">
                <a:solidFill>
                  <a:schemeClr val="accent6"/>
                </a:solidFill>
                <a:latin typeface="+mj-lt"/>
                <a:cs typeface="+mj-lt"/>
              </a:rPr>
              <a:t> </a:t>
            </a:r>
            <a:endParaRPr lang="zh-CN" altLang="en-US" sz="2400" b="1">
              <a:solidFill>
                <a:schemeClr val="accent6"/>
              </a:solidFill>
              <a:latin typeface="+mj-lt"/>
              <a:cs typeface="+mj-lt"/>
            </a:endParaRPr>
          </a:p>
        </p:txBody>
      </p:sp>
      <p:pic>
        <p:nvPicPr>
          <p:cNvPr id="14" name="图片 13" descr="VCG41522736019"/>
          <p:cNvPicPr>
            <a:picLocks noChangeAspect="1"/>
          </p:cNvPicPr>
          <p:nvPr/>
        </p:nvPicPr>
        <p:blipFill>
          <a:blip r:embed="rId1"/>
          <a:srcRect l="15998" t="67168" r="18998"/>
          <a:stretch>
            <a:fillRect/>
          </a:stretch>
        </p:blipFill>
        <p:spPr>
          <a:xfrm>
            <a:off x="3113405" y="3621405"/>
            <a:ext cx="2118360" cy="1497965"/>
          </a:xfrm>
          <a:prstGeom prst="roundRect">
            <a:avLst/>
          </a:prstGeom>
        </p:spPr>
      </p:pic>
      <p:sp>
        <p:nvSpPr>
          <p:cNvPr id="15" name="文本框 14"/>
          <p:cNvSpPr txBox="1"/>
          <p:nvPr/>
        </p:nvSpPr>
        <p:spPr>
          <a:xfrm>
            <a:off x="3429000" y="2864485"/>
            <a:ext cx="1621155" cy="460375"/>
          </a:xfrm>
          <a:prstGeom prst="rect">
            <a:avLst/>
          </a:prstGeom>
          <a:solidFill>
            <a:schemeClr val="accent5">
              <a:lumMod val="20000"/>
              <a:lumOff val="80000"/>
            </a:schemeClr>
          </a:solidFill>
        </p:spPr>
        <p:txBody>
          <a:bodyPr wrap="none" rtlCol="0">
            <a:spAutoFit/>
          </a:bodyPr>
          <a:p>
            <a:pPr algn="ctr"/>
            <a:r>
              <a:rPr lang="en-US" altLang="zh-CN" sz="2400">
                <a:solidFill>
                  <a:srgbClr val="160B11"/>
                </a:solidFill>
                <a:latin typeface="Times New Roman" panose="02020603050405020304" pitchFamily="18" charset="0"/>
                <a:cs typeface="Times New Roman" panose="02020603050405020304" pitchFamily="18" charset="0"/>
              </a:rPr>
              <a:t>Determined </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1450023" y="3693160"/>
            <a:ext cx="910590" cy="460375"/>
          </a:xfrm>
          <a:prstGeom prst="rect">
            <a:avLst/>
          </a:prstGeom>
          <a:solidFill>
            <a:schemeClr val="accent5">
              <a:lumMod val="20000"/>
              <a:lumOff val="80000"/>
            </a:schemeClr>
          </a:solidFill>
        </p:spPr>
        <p:txBody>
          <a:bodyPr wrap="none" rtlCol="0">
            <a:spAutoFit/>
          </a:bodyPr>
          <a:p>
            <a:pPr algn="ctr"/>
            <a:r>
              <a:rPr lang="en-US" altLang="zh-CN" sz="2400">
                <a:solidFill>
                  <a:srgbClr val="160B11"/>
                </a:solidFill>
                <a:latin typeface="Times New Roman" panose="02020603050405020304" pitchFamily="18" charset="0"/>
                <a:cs typeface="Times New Roman" panose="02020603050405020304" pitchFamily="18" charset="0"/>
              </a:rPr>
              <a:t>Brave</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6671310" y="3508375"/>
            <a:ext cx="1181735" cy="460375"/>
          </a:xfrm>
          <a:prstGeom prst="rect">
            <a:avLst/>
          </a:prstGeom>
          <a:solidFill>
            <a:schemeClr val="accent5">
              <a:lumMod val="20000"/>
              <a:lumOff val="80000"/>
            </a:schemeClr>
          </a:solidFill>
        </p:spPr>
        <p:txBody>
          <a:bodyPr wrap="none" rtlCol="0">
            <a:spAutoFit/>
          </a:bodyPr>
          <a:p>
            <a:pPr algn="ctr"/>
            <a:r>
              <a:rPr lang="en-US" altLang="zh-CN" sz="2400">
                <a:solidFill>
                  <a:srgbClr val="160B11"/>
                </a:solidFill>
                <a:latin typeface="Times New Roman" panose="02020603050405020304" pitchFamily="18" charset="0"/>
                <a:cs typeface="Times New Roman" panose="02020603050405020304" pitchFamily="18" charset="0"/>
              </a:rPr>
              <a:t>Fearless</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2766695" y="5415915"/>
            <a:ext cx="1858645" cy="460375"/>
          </a:xfrm>
          <a:prstGeom prst="rect">
            <a:avLst/>
          </a:prstGeom>
          <a:solidFill>
            <a:schemeClr val="accent5">
              <a:lumMod val="20000"/>
              <a:lumOff val="80000"/>
            </a:schemeClr>
          </a:solidFill>
        </p:spPr>
        <p:txBody>
          <a:bodyPr wrap="none" rtlCol="0">
            <a:spAutoFit/>
          </a:bodyPr>
          <a:p>
            <a:pPr algn="ctr"/>
            <a:r>
              <a:rPr lang="en-US" altLang="zh-CN" sz="2400">
                <a:solidFill>
                  <a:srgbClr val="160B11"/>
                </a:solidFill>
                <a:latin typeface="Times New Roman" panose="02020603050405020304" pitchFamily="18" charset="0"/>
                <a:cs typeface="Times New Roman" panose="02020603050405020304" pitchFamily="18" charset="0"/>
              </a:rPr>
              <a:t>Strong-willed</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5662295" y="4090670"/>
            <a:ext cx="1401445" cy="460375"/>
          </a:xfrm>
          <a:prstGeom prst="rect">
            <a:avLst/>
          </a:prstGeom>
          <a:solidFill>
            <a:schemeClr val="accent5">
              <a:lumMod val="20000"/>
              <a:lumOff val="80000"/>
            </a:schemeClr>
          </a:solidFill>
        </p:spPr>
        <p:txBody>
          <a:bodyPr wrap="none" rtlCol="0">
            <a:spAutoFit/>
          </a:bodyPr>
          <a:p>
            <a:pPr algn="ctr"/>
            <a:r>
              <a:rPr lang="en-US" altLang="zh-CN" sz="2400">
                <a:solidFill>
                  <a:srgbClr val="160B11"/>
                </a:solidFill>
                <a:latin typeface="Times New Roman" panose="02020603050405020304" pitchFamily="18" charset="0"/>
                <a:cs typeface="Times New Roman" panose="02020603050405020304" pitchFamily="18" charset="0"/>
              </a:rPr>
              <a:t>Confident</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5462270" y="5062855"/>
            <a:ext cx="1468755" cy="460375"/>
          </a:xfrm>
          <a:prstGeom prst="rect">
            <a:avLst/>
          </a:prstGeom>
          <a:solidFill>
            <a:schemeClr val="accent5">
              <a:lumMod val="20000"/>
              <a:lumOff val="80000"/>
            </a:schemeClr>
          </a:solidFill>
        </p:spPr>
        <p:txBody>
          <a:bodyPr wrap="none" rtlCol="0">
            <a:spAutoFit/>
          </a:bodyPr>
          <a:p>
            <a:pPr algn="ctr"/>
            <a:r>
              <a:rPr lang="en-US" altLang="zh-CN" sz="2400">
                <a:solidFill>
                  <a:srgbClr val="160B11"/>
                </a:solidFill>
                <a:latin typeface="Times New Roman" panose="02020603050405020304" pitchFamily="18" charset="0"/>
                <a:cs typeface="Times New Roman" panose="02020603050405020304" pitchFamily="18" charset="0"/>
              </a:rPr>
              <a:t>Optimistic</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5662295" y="2771775"/>
            <a:ext cx="1367790" cy="460375"/>
          </a:xfrm>
          <a:prstGeom prst="rect">
            <a:avLst/>
          </a:prstGeom>
          <a:solidFill>
            <a:schemeClr val="accent5">
              <a:lumMod val="20000"/>
              <a:lumOff val="80000"/>
            </a:schemeClr>
          </a:solidFill>
        </p:spPr>
        <p:txBody>
          <a:bodyPr wrap="none" rtlCol="0" anchor="t">
            <a:spAutoFit/>
          </a:bodyPr>
          <a:p>
            <a:pPr marL="0" algn="ctr">
              <a:lnSpc>
                <a:spcPct val="100000"/>
              </a:lnSpc>
              <a:buClrTx/>
              <a:buSzTx/>
              <a:buFontTx/>
              <a:buNone/>
            </a:pPr>
            <a:r>
              <a:rPr lang="en-US" altLang="zh-CN" sz="2400">
                <a:solidFill>
                  <a:srgbClr val="160B11"/>
                </a:solidFill>
                <a:latin typeface="Times New Roman" panose="02020603050405020304" pitchFamily="18" charset="0"/>
                <a:cs typeface="Times New Roman" panose="02020603050405020304" pitchFamily="18" charset="0"/>
                <a:sym typeface="+mn-ea"/>
              </a:rPr>
              <a:t>Persistent</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1060450" y="4422140"/>
            <a:ext cx="1553845" cy="460375"/>
          </a:xfrm>
          <a:prstGeom prst="rect">
            <a:avLst/>
          </a:prstGeom>
          <a:solidFill>
            <a:schemeClr val="accent5">
              <a:lumMod val="20000"/>
              <a:lumOff val="80000"/>
            </a:schemeClr>
          </a:solidFill>
        </p:spPr>
        <p:txBody>
          <a:bodyPr wrap="none" rtlCol="0">
            <a:spAutoFit/>
          </a:bodyPr>
          <a:p>
            <a:pPr algn="ctr">
              <a:buClrTx/>
              <a:buSzTx/>
              <a:buFontTx/>
            </a:pPr>
            <a:r>
              <a:rPr lang="en-US" altLang="zh-CN" sz="2400">
                <a:solidFill>
                  <a:srgbClr val="160B11"/>
                </a:solidFill>
                <a:latin typeface="Times New Roman" panose="02020603050405020304" pitchFamily="18" charset="0"/>
                <a:cs typeface="Times New Roman" panose="02020603050405020304" pitchFamily="18" charset="0"/>
                <a:sym typeface="+mn-ea"/>
              </a:rPr>
              <a:t>Unyielding</a:t>
            </a:r>
            <a:endParaRPr lang="en-US" altLang="zh-CN" sz="2400">
              <a:solidFill>
                <a:srgbClr val="160B11"/>
              </a:solidFill>
              <a:latin typeface="Times New Roman" panose="02020603050405020304" pitchFamily="18" charset="0"/>
              <a:cs typeface="Times New Roman" panose="02020603050405020304" pitchFamily="18" charset="0"/>
            </a:endParaRPr>
          </a:p>
        </p:txBody>
      </p:sp>
      <p:pic>
        <p:nvPicPr>
          <p:cNvPr id="23" name="图片 22"/>
          <p:cNvPicPr>
            <a:picLocks noChangeAspect="1"/>
          </p:cNvPicPr>
          <p:nvPr/>
        </p:nvPicPr>
        <p:blipFill>
          <a:blip r:embed="rId2"/>
          <a:stretch>
            <a:fillRect/>
          </a:stretch>
        </p:blipFill>
        <p:spPr>
          <a:xfrm>
            <a:off x="150495" y="1363345"/>
            <a:ext cx="1138555" cy="135890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linds(horizontal)">
                                      <p:cBhvr>
                                        <p:cTn id="23" dur="500"/>
                                        <p:tgtEl>
                                          <p:spTgt spid="19"/>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linds(horizontal)">
                                      <p:cBhvr>
                                        <p:cTn id="31" dur="500"/>
                                        <p:tgtEl>
                                          <p:spTgt spid="20"/>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linds(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animBg="1"/>
      <p:bldP spid="15" grpId="0" animBg="1"/>
      <p:bldP spid="21" grpId="0" animBg="1"/>
      <p:bldP spid="17" grpId="0" animBg="1"/>
      <p:bldP spid="19" grpId="0" animBg="1"/>
      <p:bldP spid="18" grpId="0" animBg="1"/>
      <p:bldP spid="2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310640" y="636905"/>
            <a:ext cx="7760335" cy="460375"/>
          </a:xfrm>
          <a:prstGeom prst="rect">
            <a:avLst/>
          </a:prstGeom>
          <a:noFill/>
        </p:spPr>
        <p:txBody>
          <a:bodyPr wrap="square" rtlCol="0" anchor="t">
            <a:spAutoFit/>
          </a:bodyPr>
          <a:p>
            <a:r>
              <a:rPr lang="en-US" sz="2400" b="1">
                <a:solidFill>
                  <a:schemeClr val="accent6"/>
                </a:solidFill>
                <a:cs typeface="Arial" panose="020B0604020202020204" pitchFamily="34" charset="0"/>
              </a:rPr>
              <a:t>Analyse</a:t>
            </a:r>
            <a:r>
              <a:rPr sz="2400" b="1">
                <a:solidFill>
                  <a:schemeClr val="accent6"/>
                </a:solidFill>
                <a:cs typeface="Arial" panose="020B0604020202020204" pitchFamily="34" charset="0"/>
              </a:rPr>
              <a:t> Hemingway’s writing style</a:t>
            </a:r>
            <a:r>
              <a:rPr lang="en-US" sz="2400" b="1">
                <a:solidFill>
                  <a:schemeClr val="accent6"/>
                </a:solidFill>
                <a:cs typeface="Arial" panose="020B0604020202020204" pitchFamily="34" charset="0"/>
              </a:rPr>
              <a:t>.</a:t>
            </a:r>
            <a:endParaRPr lang="en-US" sz="2400" b="1">
              <a:solidFill>
                <a:schemeClr val="accent6"/>
              </a:solidFill>
              <a:cs typeface="Arial" panose="020B0604020202020204" pitchFamily="34" charset="0"/>
            </a:endParaRPr>
          </a:p>
        </p:txBody>
      </p:sp>
      <p:grpSp>
        <p:nvGrpSpPr>
          <p:cNvPr id="3" name="组合 10"/>
          <p:cNvGrpSpPr/>
          <p:nvPr/>
        </p:nvGrpSpPr>
        <p:grpSpPr>
          <a:xfrm>
            <a:off x="150495" y="3292475"/>
            <a:ext cx="2466976" cy="1398905"/>
            <a:chOff x="0" y="0"/>
            <a:chExt cx="2467701" cy="1398587"/>
          </a:xfrm>
        </p:grpSpPr>
        <p:sp>
          <p:nvSpPr>
            <p:cNvPr id="21534" name="圆角矩形 5"/>
            <p:cNvSpPr>
              <a:spLocks noChangeArrowheads="1"/>
            </p:cNvSpPr>
            <p:nvPr/>
          </p:nvSpPr>
          <p:spPr bwMode="auto">
            <a:xfrm>
              <a:off x="0" y="0"/>
              <a:ext cx="2467700" cy="1398587"/>
            </a:xfrm>
            <a:prstGeom prst="roundRect">
              <a:avLst>
                <a:gd name="adj" fmla="val 16667"/>
              </a:avLst>
            </a:prstGeom>
            <a:solidFill>
              <a:schemeClr val="accent5"/>
            </a:solidFill>
            <a:ln w="9525">
              <a:noFill/>
              <a:round/>
            </a:ln>
            <a:effectLst>
              <a:outerShdw dist="63500" dir="5400000" algn="ctr" rotWithShape="0">
                <a:srgbClr val="000000">
                  <a:alpha val="10999"/>
                </a:srgbClr>
              </a:outerShdw>
            </a:effectLst>
          </p:spPr>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4580" name="文本框 58"/>
            <p:cNvSpPr txBox="1"/>
            <p:nvPr/>
          </p:nvSpPr>
          <p:spPr>
            <a:xfrm>
              <a:off x="22082" y="212722"/>
              <a:ext cx="2445619" cy="953135"/>
            </a:xfrm>
            <a:prstGeom prst="rect">
              <a:avLst/>
            </a:prstGeom>
            <a:noFill/>
            <a:ln w="9525">
              <a:noFill/>
            </a:ln>
          </p:spPr>
          <p:txBody>
            <a:bodyPr anchor="t">
              <a:spAutoFit/>
            </a:bodyPr>
            <a:p>
              <a:pPr algn="ctr">
                <a:buFont typeface="Arial" panose="020B0604020202020204" pitchFamily="34" charset="0"/>
              </a:pPr>
              <a:r>
                <a:rPr lang="en-US" altLang="zh-CN" sz="28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rPr>
                <a:t>Hemingway’s writing style</a:t>
              </a:r>
              <a:endParaRPr lang="en-US" altLang="zh-CN" sz="2800" b="1" dirty="0">
                <a:solidFill>
                  <a:schemeClr val="bg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grpSp>
        <p:nvGrpSpPr>
          <p:cNvPr id="4" name="组合 12"/>
          <p:cNvGrpSpPr/>
          <p:nvPr/>
        </p:nvGrpSpPr>
        <p:grpSpPr>
          <a:xfrm>
            <a:off x="3233420" y="1426210"/>
            <a:ext cx="2767965" cy="881380"/>
            <a:chOff x="-559026" y="0"/>
            <a:chExt cx="2242452" cy="1316990"/>
          </a:xfrm>
        </p:grpSpPr>
        <p:sp>
          <p:nvSpPr>
            <p:cNvPr id="21532" name="圆角矩形 6"/>
            <p:cNvSpPr>
              <a:spLocks noChangeArrowheads="1"/>
            </p:cNvSpPr>
            <p:nvPr/>
          </p:nvSpPr>
          <p:spPr bwMode="auto">
            <a:xfrm>
              <a:off x="-559026" y="0"/>
              <a:ext cx="2242452" cy="1316990"/>
            </a:xfrm>
            <a:prstGeom prst="roundRect">
              <a:avLst>
                <a:gd name="adj" fmla="val 16667"/>
              </a:avLst>
            </a:prstGeom>
            <a:solidFill>
              <a:schemeClr val="accent5">
                <a:lumMod val="20000"/>
                <a:lumOff val="80000"/>
              </a:schemeClr>
            </a:solidFill>
            <a:ln w="9525">
              <a:noFill/>
              <a:round/>
            </a:ln>
            <a:effectLst>
              <a:outerShdw dist="63500" dir="5400000" algn="ctr" rotWithShape="0">
                <a:srgbClr val="000000">
                  <a:alpha val="10999"/>
                </a:srgbClr>
              </a:outerShdw>
            </a:effectLst>
          </p:spPr>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rgbClr val="160B11"/>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4583" name="文本框 59"/>
            <p:cNvSpPr txBox="1"/>
            <p:nvPr/>
          </p:nvSpPr>
          <p:spPr>
            <a:xfrm>
              <a:off x="-284027" y="38505"/>
              <a:ext cx="1691998" cy="1240134"/>
            </a:xfrm>
            <a:prstGeom prst="rect">
              <a:avLst/>
            </a:prstGeom>
            <a:noFill/>
            <a:ln w="9525">
              <a:noFill/>
            </a:ln>
          </p:spPr>
          <p:txBody>
            <a:bodyPr anchor="t">
              <a:spAutoFit/>
            </a:bodyPr>
            <a:p>
              <a:pPr algn="ct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rPr>
                <a:t>Simple language </a:t>
              </a:r>
              <a:endParaRPr lang="en-US" altLang="zh-CN" sz="2400" b="1"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grpSp>
        <p:nvGrpSpPr>
          <p:cNvPr id="6" name="组合 20"/>
          <p:cNvGrpSpPr/>
          <p:nvPr/>
        </p:nvGrpSpPr>
        <p:grpSpPr>
          <a:xfrm>
            <a:off x="6576060" y="2221230"/>
            <a:ext cx="2171700" cy="1100454"/>
            <a:chOff x="-1" y="0"/>
            <a:chExt cx="2225991" cy="1100138"/>
          </a:xfrm>
          <a:solidFill>
            <a:schemeClr val="accent2">
              <a:lumMod val="20000"/>
              <a:lumOff val="80000"/>
            </a:schemeClr>
          </a:solidFill>
        </p:grpSpPr>
        <p:sp>
          <p:nvSpPr>
            <p:cNvPr id="21528" name="任意多边形 31"/>
            <p:cNvSpPr>
              <a:spLocks noChangeArrowheads="1"/>
            </p:cNvSpPr>
            <p:nvPr/>
          </p:nvSpPr>
          <p:spPr bwMode="auto">
            <a:xfrm>
              <a:off x="-1" y="0"/>
              <a:ext cx="2225991" cy="1100138"/>
            </a:xfrm>
            <a:custGeom>
              <a:avLst/>
              <a:gdLst>
                <a:gd name="T0" fmla="*/ 222002 w 1872943"/>
                <a:gd name="T1" fmla="*/ 1100138 h 1100138"/>
                <a:gd name="T2" fmla="*/ 2423586 w 1872943"/>
                <a:gd name="T3" fmla="*/ 1100138 h 1100138"/>
                <a:gd name="T4" fmla="*/ 2645588 w 1872943"/>
                <a:gd name="T5" fmla="*/ 942972 h 1100138"/>
                <a:gd name="T6" fmla="*/ 2645588 w 1872943"/>
                <a:gd name="T7" fmla="*/ 314329 h 1100138"/>
                <a:gd name="T8" fmla="*/ 2423586 w 1872943"/>
                <a:gd name="T9" fmla="*/ 157163 h 1100138"/>
                <a:gd name="T10" fmla="*/ 1428354 w 1872943"/>
                <a:gd name="T11" fmla="*/ 157163 h 1100138"/>
                <a:gd name="T12" fmla="*/ 1299594 w 1872943"/>
                <a:gd name="T13" fmla="*/ 0 h 1100138"/>
                <a:gd name="T14" fmla="*/ 1170837 w 1872943"/>
                <a:gd name="T15" fmla="*/ 157163 h 1100138"/>
                <a:gd name="T16" fmla="*/ 222002 w 1872943"/>
                <a:gd name="T17" fmla="*/ 157163 h 1100138"/>
                <a:gd name="T18" fmla="*/ 0 w 1872943"/>
                <a:gd name="T19" fmla="*/ 314329 h 1100138"/>
                <a:gd name="T20" fmla="*/ 0 w 1872943"/>
                <a:gd name="T21" fmla="*/ 942972 h 1100138"/>
                <a:gd name="T22" fmla="*/ 222002 w 1872943"/>
                <a:gd name="T23" fmla="*/ 1100138 h 1100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72943" h="1100138">
                  <a:moveTo>
                    <a:pt x="157166" y="1100138"/>
                  </a:moveTo>
                  <a:lnTo>
                    <a:pt x="1715777" y="1100138"/>
                  </a:lnTo>
                  <a:cubicBezTo>
                    <a:pt x="1802577" y="1100138"/>
                    <a:pt x="1872943" y="1029772"/>
                    <a:pt x="1872943" y="942972"/>
                  </a:cubicBezTo>
                  <a:lnTo>
                    <a:pt x="1872943" y="314329"/>
                  </a:lnTo>
                  <a:cubicBezTo>
                    <a:pt x="1872943" y="227529"/>
                    <a:pt x="1802577" y="157163"/>
                    <a:pt x="1715777" y="157163"/>
                  </a:cubicBezTo>
                  <a:lnTo>
                    <a:pt x="1011202" y="157163"/>
                  </a:lnTo>
                  <a:lnTo>
                    <a:pt x="920047" y="0"/>
                  </a:lnTo>
                  <a:lnTo>
                    <a:pt x="828893" y="157163"/>
                  </a:lnTo>
                  <a:lnTo>
                    <a:pt x="157166" y="157163"/>
                  </a:lnTo>
                  <a:cubicBezTo>
                    <a:pt x="70366" y="157163"/>
                    <a:pt x="0" y="227529"/>
                    <a:pt x="0" y="314329"/>
                  </a:cubicBezTo>
                  <a:lnTo>
                    <a:pt x="0" y="942972"/>
                  </a:lnTo>
                  <a:cubicBezTo>
                    <a:pt x="0" y="1029772"/>
                    <a:pt x="70366" y="1100138"/>
                    <a:pt x="157166" y="1100138"/>
                  </a:cubicBezTo>
                  <a:close/>
                </a:path>
              </a:pathLst>
            </a:custGeom>
            <a:grpFill/>
            <a:ln w="9525">
              <a:noFill/>
              <a:round/>
            </a:ln>
            <a:effectLst>
              <a:outerShdw dist="63500" dir="5400000" algn="ctr" rotWithShape="0">
                <a:srgbClr val="000000">
                  <a:alpha val="3998"/>
                </a:srgbClr>
              </a:outerShdw>
            </a:effec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4589" name="矩形 64"/>
            <p:cNvSpPr/>
            <p:nvPr/>
          </p:nvSpPr>
          <p:spPr>
            <a:xfrm>
              <a:off x="106475" y="342803"/>
              <a:ext cx="1887324" cy="533882"/>
            </a:xfrm>
            <a:prstGeom prst="rect">
              <a:avLst/>
            </a:prstGeom>
            <a:grpFill/>
            <a:ln w="9525">
              <a:noFill/>
            </a:ln>
          </p:spPr>
          <p:txBody>
            <a:bodyPr anchor="t">
              <a:spAutoFit/>
            </a:bodyPr>
            <a:p>
              <a:pPr>
                <a:lnSpc>
                  <a:spcPct val="120000"/>
                </a:lnSpc>
                <a:buFont typeface="Arial" panose="020B0604020202020204" pitchFamily="34" charset="0"/>
              </a:pPr>
              <a:r>
                <a:rPr lang="en-US" altLang="zh-CN" sz="2400" b="1" dirty="0">
                  <a:solidFill>
                    <a:srgbClr val="1A233D"/>
                  </a:solidFill>
                  <a:latin typeface="Times New Roman" panose="02020603050405020304" pitchFamily="18" charset="0"/>
                  <a:ea typeface="微软雅黑 Light" panose="020B0502040204020203" pitchFamily="34" charset="-122"/>
                  <a:cs typeface="Times New Roman" panose="02020603050405020304" pitchFamily="18" charset="0"/>
                </a:rPr>
                <a:t>Small words </a:t>
              </a:r>
              <a:endParaRPr lang="en-US" altLang="zh-CN" sz="2400" b="1" dirty="0">
                <a:solidFill>
                  <a:srgbClr val="1A233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grpSp>
        <p:nvGrpSpPr>
          <p:cNvPr id="7" name="组合 23"/>
          <p:cNvGrpSpPr/>
          <p:nvPr/>
        </p:nvGrpSpPr>
        <p:grpSpPr>
          <a:xfrm>
            <a:off x="6202680" y="1207135"/>
            <a:ext cx="2409190" cy="1100455"/>
            <a:chOff x="-207603" y="206375"/>
            <a:chExt cx="2014443" cy="1100455"/>
          </a:xfrm>
          <a:solidFill>
            <a:schemeClr val="accent2">
              <a:lumMod val="20000"/>
              <a:lumOff val="80000"/>
            </a:schemeClr>
          </a:solidFill>
        </p:grpSpPr>
        <p:sp>
          <p:nvSpPr>
            <p:cNvPr id="21526" name="任意多边形 34"/>
            <p:cNvSpPr>
              <a:spLocks noChangeArrowheads="1"/>
            </p:cNvSpPr>
            <p:nvPr/>
          </p:nvSpPr>
          <p:spPr bwMode="auto">
            <a:xfrm flipV="1">
              <a:off x="-207603" y="206375"/>
              <a:ext cx="2014443" cy="1100455"/>
            </a:xfrm>
            <a:custGeom>
              <a:avLst/>
              <a:gdLst>
                <a:gd name="T0" fmla="*/ 157166 w 1872943"/>
                <a:gd name="T1" fmla="*/ 1100138 h 1100138"/>
                <a:gd name="T2" fmla="*/ 1715779 w 1872943"/>
                <a:gd name="T3" fmla="*/ 1100138 h 1100138"/>
                <a:gd name="T4" fmla="*/ 1872945 w 1872943"/>
                <a:gd name="T5" fmla="*/ 942972 h 1100138"/>
                <a:gd name="T6" fmla="*/ 1872945 w 1872943"/>
                <a:gd name="T7" fmla="*/ 314329 h 1100138"/>
                <a:gd name="T8" fmla="*/ 1715779 w 1872943"/>
                <a:gd name="T9" fmla="*/ 157163 h 1100138"/>
                <a:gd name="T10" fmla="*/ 1011204 w 1872943"/>
                <a:gd name="T11" fmla="*/ 157163 h 1100138"/>
                <a:gd name="T12" fmla="*/ 920047 w 1872943"/>
                <a:gd name="T13" fmla="*/ 0 h 1100138"/>
                <a:gd name="T14" fmla="*/ 828893 w 1872943"/>
                <a:gd name="T15" fmla="*/ 157163 h 1100138"/>
                <a:gd name="T16" fmla="*/ 157166 w 1872943"/>
                <a:gd name="T17" fmla="*/ 157163 h 1100138"/>
                <a:gd name="T18" fmla="*/ 0 w 1872943"/>
                <a:gd name="T19" fmla="*/ 314329 h 1100138"/>
                <a:gd name="T20" fmla="*/ 0 w 1872943"/>
                <a:gd name="T21" fmla="*/ 942972 h 1100138"/>
                <a:gd name="T22" fmla="*/ 157166 w 1872943"/>
                <a:gd name="T23" fmla="*/ 1100138 h 1100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72943" h="1100138">
                  <a:moveTo>
                    <a:pt x="157166" y="1100138"/>
                  </a:moveTo>
                  <a:lnTo>
                    <a:pt x="1715777" y="1100138"/>
                  </a:lnTo>
                  <a:cubicBezTo>
                    <a:pt x="1802577" y="1100138"/>
                    <a:pt x="1872943" y="1029772"/>
                    <a:pt x="1872943" y="942972"/>
                  </a:cubicBezTo>
                  <a:lnTo>
                    <a:pt x="1872943" y="314329"/>
                  </a:lnTo>
                  <a:cubicBezTo>
                    <a:pt x="1872943" y="227529"/>
                    <a:pt x="1802577" y="157163"/>
                    <a:pt x="1715777" y="157163"/>
                  </a:cubicBezTo>
                  <a:lnTo>
                    <a:pt x="1011202" y="157163"/>
                  </a:lnTo>
                  <a:lnTo>
                    <a:pt x="920047" y="0"/>
                  </a:lnTo>
                  <a:lnTo>
                    <a:pt x="828893" y="157163"/>
                  </a:lnTo>
                  <a:lnTo>
                    <a:pt x="157166" y="157163"/>
                  </a:lnTo>
                  <a:cubicBezTo>
                    <a:pt x="70366" y="157163"/>
                    <a:pt x="0" y="227529"/>
                    <a:pt x="0" y="314329"/>
                  </a:cubicBezTo>
                  <a:lnTo>
                    <a:pt x="0" y="942972"/>
                  </a:lnTo>
                  <a:cubicBezTo>
                    <a:pt x="0" y="1029772"/>
                    <a:pt x="70366" y="1100138"/>
                    <a:pt x="157166" y="1100138"/>
                  </a:cubicBezTo>
                  <a:close/>
                </a:path>
              </a:pathLst>
            </a:custGeom>
            <a:grpFill/>
            <a:ln w="9525">
              <a:noFill/>
              <a:round/>
            </a:ln>
            <a:effectLst>
              <a:outerShdw dist="63500" dir="5400000" algn="ctr" rotWithShape="0">
                <a:srgbClr val="000000">
                  <a:alpha val="3998"/>
                </a:srgbClr>
              </a:outerShdw>
            </a:effectLst>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4592" name="矩形 66"/>
            <p:cNvSpPr/>
            <p:nvPr/>
          </p:nvSpPr>
          <p:spPr>
            <a:xfrm>
              <a:off x="-115217" y="360680"/>
              <a:ext cx="1922057" cy="534035"/>
            </a:xfrm>
            <a:prstGeom prst="rect">
              <a:avLst/>
            </a:prstGeom>
            <a:grpFill/>
            <a:ln w="9525">
              <a:noFill/>
            </a:ln>
          </p:spPr>
          <p:txBody>
            <a:bodyPr wrap="square" anchor="t">
              <a:spAutoFit/>
            </a:bodyPr>
            <a:p>
              <a:pPr>
                <a:lnSpc>
                  <a:spcPct val="120000"/>
                </a:lnSpc>
                <a:buFont typeface="Arial" panose="020B0604020202020204" pitchFamily="34" charset="0"/>
              </a:pPr>
              <a:r>
                <a:rPr lang="en-US" altLang="zh-CN" sz="2400" b="1" dirty="0">
                  <a:solidFill>
                    <a:srgbClr val="1A233D"/>
                  </a:solidFill>
                  <a:latin typeface="Times New Roman" panose="02020603050405020304" pitchFamily="18" charset="0"/>
                  <a:ea typeface="微软雅黑 Light" panose="020B0502040204020203" pitchFamily="34" charset="-122"/>
                  <a:cs typeface="Times New Roman" panose="02020603050405020304" pitchFamily="18" charset="0"/>
                </a:rPr>
                <a:t>Short sentences</a:t>
              </a:r>
              <a:endParaRPr lang="en-US" altLang="zh-CN" sz="2400" b="1" dirty="0">
                <a:solidFill>
                  <a:srgbClr val="1A233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grpSp>
        <p:nvGrpSpPr>
          <p:cNvPr id="8" name="组合 12"/>
          <p:cNvGrpSpPr/>
          <p:nvPr/>
        </p:nvGrpSpPr>
        <p:grpSpPr>
          <a:xfrm>
            <a:off x="3232150" y="2493010"/>
            <a:ext cx="2769235" cy="1029970"/>
            <a:chOff x="-155550" y="-260350"/>
            <a:chExt cx="2743063" cy="1561568"/>
          </a:xfrm>
          <a:solidFill>
            <a:schemeClr val="accent5">
              <a:lumMod val="20000"/>
              <a:lumOff val="80000"/>
            </a:schemeClr>
          </a:solidFill>
        </p:grpSpPr>
        <p:sp>
          <p:nvSpPr>
            <p:cNvPr id="21524" name="圆角矩形 6"/>
            <p:cNvSpPr>
              <a:spLocks noChangeArrowheads="1"/>
            </p:cNvSpPr>
            <p:nvPr/>
          </p:nvSpPr>
          <p:spPr bwMode="auto">
            <a:xfrm>
              <a:off x="-155550" y="-260350"/>
              <a:ext cx="2743063" cy="1561568"/>
            </a:xfrm>
            <a:prstGeom prst="roundRect">
              <a:avLst>
                <a:gd name="adj" fmla="val 16667"/>
              </a:avLst>
            </a:prstGeom>
            <a:grpFill/>
            <a:ln w="9525">
              <a:noFill/>
              <a:round/>
            </a:ln>
            <a:effectLst>
              <a:outerShdw dist="63500" dir="5400000" algn="ctr" rotWithShape="0">
                <a:srgbClr val="000000">
                  <a:alpha val="10999"/>
                </a:srgbClr>
              </a:outerShdw>
            </a:effectLst>
          </p:spPr>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rgbClr val="160B11"/>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4595" name="文本框 59"/>
            <p:cNvSpPr txBox="1"/>
            <p:nvPr/>
          </p:nvSpPr>
          <p:spPr>
            <a:xfrm>
              <a:off x="-154292" y="-109199"/>
              <a:ext cx="2705952" cy="1258305"/>
            </a:xfrm>
            <a:prstGeom prst="rect">
              <a:avLst/>
            </a:prstGeom>
            <a:noFill/>
            <a:ln w="9525">
              <a:noFill/>
            </a:ln>
          </p:spPr>
          <p:txBody>
            <a:bodyPr wrap="square" anchor="t">
              <a:spAutoFit/>
            </a:bodyPr>
            <a:p>
              <a:pPr algn="ct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rPr>
                <a:t>Vivid description of mental activities</a:t>
              </a:r>
              <a:endParaRPr lang="en-US" altLang="zh-CN" sz="2400" b="1"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grpSp>
        <p:nvGrpSpPr>
          <p:cNvPr id="9" name="组合 12"/>
          <p:cNvGrpSpPr/>
          <p:nvPr/>
        </p:nvGrpSpPr>
        <p:grpSpPr>
          <a:xfrm>
            <a:off x="3231515" y="5200650"/>
            <a:ext cx="2770505" cy="798830"/>
            <a:chOff x="-155550" y="-260350"/>
            <a:chExt cx="2241818" cy="1343025"/>
          </a:xfrm>
        </p:grpSpPr>
        <p:sp>
          <p:nvSpPr>
            <p:cNvPr id="21522" name="圆角矩形 6"/>
            <p:cNvSpPr>
              <a:spLocks noChangeArrowheads="1"/>
            </p:cNvSpPr>
            <p:nvPr/>
          </p:nvSpPr>
          <p:spPr bwMode="auto">
            <a:xfrm>
              <a:off x="-155550" y="-260350"/>
              <a:ext cx="2241818" cy="1343025"/>
            </a:xfrm>
            <a:prstGeom prst="roundRect">
              <a:avLst>
                <a:gd name="adj" fmla="val 16667"/>
              </a:avLst>
            </a:prstGeom>
            <a:solidFill>
              <a:schemeClr val="accent5">
                <a:lumMod val="20000"/>
                <a:lumOff val="80000"/>
              </a:schemeClr>
            </a:solidFill>
            <a:ln w="9525">
              <a:noFill/>
              <a:round/>
            </a:ln>
            <a:effectLst>
              <a:outerShdw dist="63500" dir="5400000" algn="ctr" rotWithShape="0">
                <a:srgbClr val="000000">
                  <a:alpha val="10999"/>
                </a:srgbClr>
              </a:outerShdw>
            </a:effectLst>
          </p:spPr>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rgbClr val="160B11"/>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4598" name="文本框 59"/>
            <p:cNvSpPr txBox="1"/>
            <p:nvPr/>
          </p:nvSpPr>
          <p:spPr>
            <a:xfrm>
              <a:off x="-126980" y="149860"/>
              <a:ext cx="2184677" cy="774001"/>
            </a:xfrm>
            <a:prstGeom prst="rect">
              <a:avLst/>
            </a:prstGeom>
            <a:solidFill>
              <a:schemeClr val="accent5">
                <a:lumMod val="20000"/>
                <a:lumOff val="80000"/>
              </a:schemeClr>
            </a:solidFill>
            <a:ln w="9525">
              <a:noFill/>
            </a:ln>
          </p:spPr>
          <p:txBody>
            <a:bodyPr anchor="t">
              <a:spAutoFit/>
            </a:bodyPr>
            <a:p>
              <a:pPr algn="ct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rPr>
                <a:t>Symbolism </a:t>
              </a:r>
              <a:endParaRPr lang="en-US" altLang="zh-CN" sz="2400" b="1"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cxnSp>
        <p:nvCxnSpPr>
          <p:cNvPr id="10" name="直接箭头连接符 9"/>
          <p:cNvCxnSpPr/>
          <p:nvPr/>
        </p:nvCxnSpPr>
        <p:spPr>
          <a:xfrm flipV="1">
            <a:off x="2520950" y="2132965"/>
            <a:ext cx="610870" cy="1032510"/>
          </a:xfrm>
          <a:prstGeom prst="straightConnector1">
            <a:avLst/>
          </a:prstGeom>
          <a:ln w="50800" cmpd="sng">
            <a:solidFill>
              <a:srgbClr val="F28D25"/>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2520950" y="4858385"/>
            <a:ext cx="682625" cy="659130"/>
          </a:xfrm>
          <a:prstGeom prst="straightConnector1">
            <a:avLst/>
          </a:prstGeom>
          <a:ln w="50800" cmpd="sng">
            <a:solidFill>
              <a:srgbClr val="F28D25"/>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2706370" y="4149090"/>
            <a:ext cx="425450" cy="28575"/>
          </a:xfrm>
          <a:prstGeom prst="straightConnector1">
            <a:avLst/>
          </a:prstGeom>
          <a:ln w="50800" cmpd="sng">
            <a:solidFill>
              <a:srgbClr val="F28D25"/>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16" name="组合 12"/>
          <p:cNvGrpSpPr/>
          <p:nvPr/>
        </p:nvGrpSpPr>
        <p:grpSpPr>
          <a:xfrm>
            <a:off x="3208020" y="3670935"/>
            <a:ext cx="2793365" cy="1350010"/>
            <a:chOff x="-151802" y="-373224"/>
            <a:chExt cx="2241818" cy="2016554"/>
          </a:xfrm>
        </p:grpSpPr>
        <p:sp>
          <p:nvSpPr>
            <p:cNvPr id="17" name="圆角矩形 6"/>
            <p:cNvSpPr>
              <a:spLocks noChangeArrowheads="1"/>
            </p:cNvSpPr>
            <p:nvPr/>
          </p:nvSpPr>
          <p:spPr bwMode="auto">
            <a:xfrm>
              <a:off x="-151802" y="-373224"/>
              <a:ext cx="2241818" cy="2016554"/>
            </a:xfrm>
            <a:prstGeom prst="roundRect">
              <a:avLst>
                <a:gd name="adj" fmla="val 16667"/>
              </a:avLst>
            </a:prstGeom>
            <a:solidFill>
              <a:schemeClr val="accent5">
                <a:lumMod val="20000"/>
                <a:lumOff val="80000"/>
              </a:schemeClr>
            </a:solidFill>
            <a:ln w="9525">
              <a:noFill/>
              <a:round/>
            </a:ln>
            <a:effectLst>
              <a:outerShdw dist="63500" dir="5400000" algn="ctr" rotWithShape="0">
                <a:srgbClr val="000000">
                  <a:alpha val="10999"/>
                </a:srgbClr>
              </a:outerShdw>
            </a:effectLst>
          </p:spPr>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1200" cap="none" spc="0" normalizeH="0" baseline="0" noProof="0">
                <a:ln>
                  <a:noFill/>
                </a:ln>
                <a:solidFill>
                  <a:srgbClr val="160B11"/>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8" name="文本框 59"/>
            <p:cNvSpPr txBox="1"/>
            <p:nvPr/>
          </p:nvSpPr>
          <p:spPr>
            <a:xfrm>
              <a:off x="-107897" y="-260350"/>
              <a:ext cx="1997129" cy="1790806"/>
            </a:xfrm>
            <a:prstGeom prst="rect">
              <a:avLst/>
            </a:prstGeom>
            <a:noFill/>
            <a:ln w="9525">
              <a:noFill/>
            </a:ln>
          </p:spPr>
          <p:txBody>
            <a:bodyPr wrap="square" anchor="t">
              <a:spAutoFit/>
            </a:bodyPr>
            <a:p>
              <a:pPr algn="ct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rPr>
                <a:t>Few comments from the writer/narrator</a:t>
              </a:r>
              <a:endParaRPr lang="en-US" altLang="zh-CN" sz="2400" b="1" dirty="0">
                <a:solidFill>
                  <a:srgbClr val="160B1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pic>
        <p:nvPicPr>
          <p:cNvPr id="23" name="图片 22"/>
          <p:cNvPicPr>
            <a:picLocks noChangeAspect="1"/>
          </p:cNvPicPr>
          <p:nvPr/>
        </p:nvPicPr>
        <p:blipFill>
          <a:blip r:embed="rId1"/>
          <a:stretch>
            <a:fillRect/>
          </a:stretch>
        </p:blipFill>
        <p:spPr>
          <a:xfrm>
            <a:off x="0" y="187960"/>
            <a:ext cx="1138555" cy="1358900"/>
          </a:xfrm>
          <a:prstGeom prst="rect">
            <a:avLst/>
          </a:prstGeom>
        </p:spPr>
      </p:pic>
      <p:cxnSp>
        <p:nvCxnSpPr>
          <p:cNvPr id="2" name="直接箭头连接符 1"/>
          <p:cNvCxnSpPr/>
          <p:nvPr/>
        </p:nvCxnSpPr>
        <p:spPr>
          <a:xfrm flipV="1">
            <a:off x="2647950" y="3068955"/>
            <a:ext cx="483870" cy="223520"/>
          </a:xfrm>
          <a:prstGeom prst="straightConnector1">
            <a:avLst/>
          </a:prstGeom>
          <a:ln w="50800" cmpd="sng">
            <a:solidFill>
              <a:srgbClr val="F28D25"/>
            </a:solidFill>
            <a:prstDash val="solid"/>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par>
                                <p:cTn id="53" presetID="3" presetClass="entr" presetSubtype="1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linds(horizont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p:cNvPicPr>
            <a:picLocks noChangeAspect="1" noChangeArrowheads="1"/>
          </p:cNvPicPr>
          <p:nvPr/>
        </p:nvPicPr>
        <p:blipFill>
          <a:blip r:embed="rId1"/>
          <a:srcRect/>
          <a:stretch>
            <a:fillRect/>
          </a:stretch>
        </p:blipFill>
        <p:spPr bwMode="auto">
          <a:xfrm>
            <a:off x="0" y="0"/>
            <a:ext cx="9144000" cy="6858000"/>
          </a:xfrm>
          <a:prstGeom prst="rect">
            <a:avLst/>
          </a:prstGeom>
          <a:noFill/>
          <a:ln w="9525">
            <a:noFill/>
            <a:miter lim="800000"/>
            <a:headEnd/>
            <a:tailEnd/>
          </a:ln>
        </p:spPr>
      </p:pic>
      <p:sp>
        <p:nvSpPr>
          <p:cNvPr id="16386" name="文本框 1"/>
          <p:cNvSpPr txBox="1">
            <a:spLocks noChangeArrowheads="1"/>
          </p:cNvSpPr>
          <p:nvPr/>
        </p:nvSpPr>
        <p:spPr bwMode="auto">
          <a:xfrm>
            <a:off x="7101840" y="726758"/>
            <a:ext cx="1098550" cy="521970"/>
          </a:xfrm>
          <a:prstGeom prst="rect">
            <a:avLst/>
          </a:prstGeom>
          <a:noFill/>
          <a:ln w="9525">
            <a:noFill/>
            <a:miter lim="800000"/>
          </a:ln>
        </p:spPr>
        <p:txBody>
          <a:bodyPr>
            <a:spAutoFit/>
          </a:bodyPr>
          <a:lstStyle/>
          <a:p>
            <a:pPr>
              <a:buFont typeface="Arial" panose="020B0604020202020204" pitchFamily="34" charset="0"/>
              <a:buNone/>
            </a:pPr>
            <a:r>
              <a:rPr lang="zh-CN" altLang="en-US" sz="2800" dirty="0">
                <a:solidFill>
                  <a:srgbClr val="160B11"/>
                </a:solidFill>
                <a:latin typeface="宋体" panose="02010600030101010101" pitchFamily="2" charset="-122"/>
                <a:cs typeface="宋体" panose="02010600030101010101" pitchFamily="2" charset="-122"/>
              </a:rPr>
              <a:t>刘 华</a:t>
            </a:r>
            <a:endParaRPr lang="zh-CN" altLang="en-US" sz="2800" dirty="0">
              <a:solidFill>
                <a:srgbClr val="160B11"/>
              </a:solidFill>
              <a:latin typeface="宋体" panose="02010600030101010101" pitchFamily="2" charset="-122"/>
              <a:cs typeface="宋体" panose="02010600030101010101" pitchFamily="2" charset="-122"/>
            </a:endParaRPr>
          </a:p>
        </p:txBody>
      </p:sp>
      <p:cxnSp>
        <p:nvCxnSpPr>
          <p:cNvPr id="16387" name="直接连接符 6"/>
          <p:cNvCxnSpPr>
            <a:cxnSpLocks noChangeShapeType="1"/>
          </p:cNvCxnSpPr>
          <p:nvPr/>
        </p:nvCxnSpPr>
        <p:spPr bwMode="auto">
          <a:xfrm flipH="1">
            <a:off x="0" y="1340485"/>
            <a:ext cx="8460105" cy="1270"/>
          </a:xfrm>
          <a:prstGeom prst="line">
            <a:avLst/>
          </a:prstGeom>
          <a:noFill/>
          <a:ln w="50800" algn="ctr">
            <a:solidFill>
              <a:srgbClr val="F28D25"/>
            </a:solidFill>
            <a:round/>
          </a:ln>
        </p:spPr>
      </p:cxnSp>
      <p:sp>
        <p:nvSpPr>
          <p:cNvPr id="3" name="文本框 2"/>
          <p:cNvSpPr txBox="1"/>
          <p:nvPr/>
        </p:nvSpPr>
        <p:spPr>
          <a:xfrm>
            <a:off x="4124960" y="2950845"/>
            <a:ext cx="4596765" cy="2861310"/>
          </a:xfrm>
          <a:prstGeom prst="rect">
            <a:avLst/>
          </a:prstGeom>
          <a:noFill/>
          <a:ln>
            <a:noFill/>
          </a:ln>
        </p:spPr>
        <p:txBody>
          <a:bodyPr wrap="square" rtlCol="0">
            <a:spAutoFit/>
          </a:bodyPr>
          <a:lstStyle/>
          <a:p>
            <a:pPr eaLnBrk="1" latinLnBrk="0" hangingPunct="1">
              <a:lnSpc>
                <a:spcPct val="150000"/>
              </a:lnSpc>
            </a:pPr>
            <a:r>
              <a:rPr lang="zh-CN" altLang="en-US" sz="2400" dirty="0">
                <a:solidFill>
                  <a:srgbClr val="160B11"/>
                </a:solidFill>
                <a:latin typeface="楷体" panose="02010609060101010101" pitchFamily="49" charset="-122"/>
                <a:ea typeface="楷体" panose="02010609060101010101" pitchFamily="49" charset="-122"/>
                <a:cs typeface="楷体" panose="02010609060101010101" pitchFamily="49" charset="-122"/>
              </a:rPr>
              <a:t>湘阴县学科带头人</a:t>
            </a:r>
            <a:endParaRPr lang="zh-CN" altLang="en-US" sz="2400" dirty="0">
              <a:solidFill>
                <a:srgbClr val="160B11"/>
              </a:solidFill>
              <a:latin typeface="楷体" panose="02010609060101010101" pitchFamily="49" charset="-122"/>
              <a:ea typeface="楷体" panose="02010609060101010101" pitchFamily="49" charset="-122"/>
              <a:cs typeface="楷体" panose="02010609060101010101" pitchFamily="49" charset="-122"/>
            </a:endParaRPr>
          </a:p>
          <a:p>
            <a:pPr eaLnBrk="1" latinLnBrk="0" hangingPunct="1">
              <a:lnSpc>
                <a:spcPct val="150000"/>
              </a:lnSpc>
            </a:pPr>
            <a:r>
              <a:rPr lang="zh-CN" altLang="en-US" sz="2400" dirty="0">
                <a:solidFill>
                  <a:srgbClr val="160B11"/>
                </a:solidFill>
                <a:latin typeface="楷体" panose="02010609060101010101" pitchFamily="49" charset="-122"/>
                <a:ea typeface="楷体" panose="02010609060101010101" pitchFamily="49" charset="-122"/>
                <a:cs typeface="楷体" panose="02010609060101010101" pitchFamily="49" charset="-122"/>
              </a:rPr>
              <a:t>岳阳市高三教学核心小组成员</a:t>
            </a:r>
            <a:endParaRPr lang="zh-CN" altLang="en-US" sz="2400" dirty="0">
              <a:solidFill>
                <a:srgbClr val="160B11"/>
              </a:solidFill>
              <a:latin typeface="楷体" panose="02010609060101010101" pitchFamily="49" charset="-122"/>
              <a:ea typeface="楷体" panose="02010609060101010101" pitchFamily="49" charset="-122"/>
              <a:cs typeface="楷体" panose="02010609060101010101" pitchFamily="49" charset="-122"/>
            </a:endParaRPr>
          </a:p>
          <a:p>
            <a:pPr eaLnBrk="1" latinLnBrk="0" hangingPunct="1">
              <a:lnSpc>
                <a:spcPct val="150000"/>
              </a:lnSpc>
            </a:pPr>
            <a:r>
              <a:rPr lang="zh-CN" altLang="en-US" sz="2400" dirty="0">
                <a:solidFill>
                  <a:srgbClr val="160B11"/>
                </a:solidFill>
                <a:latin typeface="楷体" panose="02010609060101010101" pitchFamily="49" charset="-122"/>
                <a:ea typeface="楷体" panose="02010609060101010101" pitchFamily="49" charset="-122"/>
                <a:cs typeface="楷体" panose="02010609060101010101" pitchFamily="49" charset="-122"/>
              </a:rPr>
              <a:t>岳阳市全国英语等级考试优秀口试考官</a:t>
            </a:r>
            <a:endParaRPr lang="zh-CN" altLang="en-US" sz="2400" dirty="0">
              <a:solidFill>
                <a:srgbClr val="160B11"/>
              </a:solidFill>
              <a:latin typeface="楷体" panose="02010609060101010101" pitchFamily="49" charset="-122"/>
              <a:ea typeface="楷体" panose="02010609060101010101" pitchFamily="49" charset="-122"/>
              <a:cs typeface="楷体" panose="02010609060101010101" pitchFamily="49" charset="-122"/>
            </a:endParaRPr>
          </a:p>
          <a:p>
            <a:pPr eaLnBrk="1" latinLnBrk="0" hangingPunct="1">
              <a:lnSpc>
                <a:spcPct val="150000"/>
              </a:lnSpc>
            </a:pPr>
            <a:r>
              <a:rPr lang="zh-CN" altLang="en-US" sz="2400" dirty="0">
                <a:solidFill>
                  <a:srgbClr val="160B11"/>
                </a:solidFill>
                <a:latin typeface="楷体" panose="02010609060101010101" pitchFamily="49" charset="-122"/>
                <a:ea typeface="楷体" panose="02010609060101010101" pitchFamily="49" charset="-122"/>
                <a:cs typeface="楷体" panose="02010609060101010101" pitchFamily="49" charset="-122"/>
              </a:rPr>
              <a:t>全国中小学优秀外语教师</a:t>
            </a:r>
            <a:endParaRPr lang="zh-CN" altLang="en-US" sz="2400" dirty="0">
              <a:solidFill>
                <a:srgbClr val="160B11"/>
              </a:solidFill>
              <a:latin typeface="楷体" panose="02010609060101010101" pitchFamily="49" charset="-122"/>
              <a:ea typeface="楷体" panose="02010609060101010101" pitchFamily="49" charset="-122"/>
              <a:cs typeface="楷体" panose="02010609060101010101" pitchFamily="49" charset="-122"/>
            </a:endParaRPr>
          </a:p>
        </p:txBody>
      </p:sp>
      <p:pic>
        <p:nvPicPr>
          <p:cNvPr id="7" name="图片 6" descr="f9a88ce51d674a7520b51a7232bda6b"/>
          <p:cNvPicPr>
            <a:picLocks noChangeAspect="1"/>
          </p:cNvPicPr>
          <p:nvPr/>
        </p:nvPicPr>
        <p:blipFill>
          <a:blip r:embed="rId2"/>
          <a:srcRect t="18541"/>
          <a:stretch>
            <a:fillRect/>
          </a:stretch>
        </p:blipFill>
        <p:spPr>
          <a:xfrm>
            <a:off x="639445" y="1720215"/>
            <a:ext cx="3214370" cy="4231005"/>
          </a:xfrm>
          <a:prstGeom prst="rect">
            <a:avLst/>
          </a:prstGeom>
        </p:spPr>
      </p:pic>
    </p:spTree>
    <p:custDataLst>
      <p:tags r:id="rId3"/>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862965" y="975995"/>
            <a:ext cx="7475855" cy="2934335"/>
          </a:xfrm>
          <a:prstGeom prst="rect">
            <a:avLst/>
          </a:prstGeom>
          <a:solidFill>
            <a:schemeClr val="accent5">
              <a:lumMod val="20000"/>
              <a:lumOff val="80000"/>
            </a:schemeClr>
          </a:solidFill>
        </p:spPr>
        <p:txBody>
          <a:bodyPr wrap="square" rtlCol="0">
            <a:spAutoFit/>
          </a:bodyPr>
          <a:p>
            <a:pPr>
              <a:lnSpc>
                <a:spcPct val="110000"/>
              </a:lnSpc>
              <a:buFont typeface="Arial" panose="020B0604020202020204" pitchFamily="34" charset="0"/>
            </a:pPr>
            <a:r>
              <a:rPr lang="en-US" altLang="zh-CN" sz="2800">
                <a:solidFill>
                  <a:srgbClr val="160B11"/>
                </a:solidFill>
                <a:effectLst/>
                <a:latin typeface="Times New Roman" panose="02020603050405020304" pitchFamily="18" charset="0"/>
                <a:cs typeface="Times New Roman" panose="02020603050405020304" pitchFamily="18" charset="0"/>
              </a:rPr>
              <a:t>The fish was coming in on his circle now calm and beautiful looking and only his great tail moving. The old man pulled on him all that he could to bring him closer. For just a moment the fish turned a little on his side. Then he straightened himself and began another circle. (para. 1)</a:t>
            </a:r>
            <a:endParaRPr lang="en-US" altLang="zh-CN" sz="2800">
              <a:solidFill>
                <a:srgbClr val="160B11"/>
              </a:solidFill>
              <a:effectLst/>
              <a:latin typeface="Times New Roman" panose="02020603050405020304" pitchFamily="18" charset="0"/>
              <a:cs typeface="Times New Roman" panose="02020603050405020304" pitchFamily="18" charset="0"/>
            </a:endParaRPr>
          </a:p>
        </p:txBody>
      </p:sp>
      <p:sp>
        <p:nvSpPr>
          <p:cNvPr id="2" name="右箭头 1"/>
          <p:cNvSpPr/>
          <p:nvPr/>
        </p:nvSpPr>
        <p:spPr>
          <a:xfrm>
            <a:off x="2211070" y="4416425"/>
            <a:ext cx="864235" cy="431800"/>
          </a:xfrm>
          <a:prstGeom prst="rightArrow">
            <a:avLst/>
          </a:prstGeom>
          <a:solidFill>
            <a:schemeClr val="accent5"/>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5" name="文本框 4"/>
          <p:cNvSpPr txBox="1"/>
          <p:nvPr/>
        </p:nvSpPr>
        <p:spPr>
          <a:xfrm>
            <a:off x="3449955" y="4340860"/>
            <a:ext cx="4888230" cy="583565"/>
          </a:xfrm>
          <a:prstGeom prst="rect">
            <a:avLst/>
          </a:prstGeom>
          <a:noFill/>
        </p:spPr>
        <p:txBody>
          <a:bodyPr wrap="square" rtlCol="0">
            <a:spAutoFit/>
          </a:bodyPr>
          <a:p>
            <a:r>
              <a:rPr lang="en-US" altLang="zh-CN" sz="3200" b="1">
                <a:solidFill>
                  <a:srgbClr val="160B1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Short and simple sentences </a:t>
            </a:r>
            <a:endParaRPr lang="en-US" altLang="zh-CN" sz="3200" b="1">
              <a:solidFill>
                <a:srgbClr val="160B1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373380" y="500380"/>
            <a:ext cx="8183880" cy="1198880"/>
          </a:xfrm>
          <a:prstGeom prst="rect">
            <a:avLst/>
          </a:prstGeom>
          <a:solidFill>
            <a:schemeClr val="accent5">
              <a:lumMod val="20000"/>
              <a:lumOff val="80000"/>
            </a:schemeClr>
          </a:solidFill>
        </p:spPr>
        <p:txBody>
          <a:bodyPr wrap="square" rtlCol="0">
            <a:spAutoFit/>
          </a:bodyPr>
          <a:p>
            <a:pPr>
              <a:buFont typeface="Arial" panose="020B0604020202020204" pitchFamily="34" charset="0"/>
            </a:pPr>
            <a:r>
              <a:rPr lang="en-US" altLang="zh-CN" sz="2400">
                <a:solidFill>
                  <a:srgbClr val="160B11"/>
                </a:solidFill>
                <a:effectLst/>
                <a:latin typeface="Times New Roman" panose="02020603050405020304" pitchFamily="18" charset="0"/>
                <a:cs typeface="Times New Roman" panose="02020603050405020304" pitchFamily="18" charset="0"/>
              </a:rPr>
              <a:t>I moved him, he thought. Maybe this time I can get him over. Pull, hands, he thought. Hold up, legs. Last for me, head. Last for me. You never went. This time I’ll pull him over. </a:t>
            </a:r>
            <a:r>
              <a:rPr lang="en-US" altLang="zh-CN" sz="2400">
                <a:solidFill>
                  <a:srgbClr val="160B11"/>
                </a:solidFill>
                <a:effectLst/>
                <a:latin typeface="Times New Roman" panose="02020603050405020304" pitchFamily="18" charset="0"/>
                <a:cs typeface="Times New Roman" panose="02020603050405020304" pitchFamily="18" charset="0"/>
                <a:sym typeface="+mn-ea"/>
              </a:rPr>
              <a:t>(para. 3)</a:t>
            </a:r>
            <a:endParaRPr lang="en-US" altLang="zh-CN" sz="2400">
              <a:solidFill>
                <a:srgbClr val="160B11"/>
              </a:solidFill>
              <a:effectLst/>
              <a:latin typeface="Times New Roman" panose="02020603050405020304" pitchFamily="18" charset="0"/>
              <a:cs typeface="Times New Roman" panose="02020603050405020304" pitchFamily="18" charset="0"/>
              <a:sym typeface="+mn-ea"/>
            </a:endParaRPr>
          </a:p>
        </p:txBody>
      </p:sp>
      <p:sp>
        <p:nvSpPr>
          <p:cNvPr id="2" name="右箭头 1"/>
          <p:cNvSpPr/>
          <p:nvPr/>
        </p:nvSpPr>
        <p:spPr>
          <a:xfrm>
            <a:off x="836930" y="5377815"/>
            <a:ext cx="864235" cy="431800"/>
          </a:xfrm>
          <a:prstGeom prst="rightArrow">
            <a:avLst/>
          </a:prstGeom>
          <a:solidFill>
            <a:schemeClr val="accent5"/>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5" name="文本框 4"/>
          <p:cNvSpPr txBox="1"/>
          <p:nvPr/>
        </p:nvSpPr>
        <p:spPr>
          <a:xfrm>
            <a:off x="1870075" y="5306695"/>
            <a:ext cx="7274560" cy="583565"/>
          </a:xfrm>
          <a:prstGeom prst="rect">
            <a:avLst/>
          </a:prstGeom>
          <a:noFill/>
        </p:spPr>
        <p:txBody>
          <a:bodyPr wrap="square" rtlCol="0">
            <a:spAutoFit/>
          </a:bodyPr>
          <a:p>
            <a:r>
              <a:rPr lang="en-US" altLang="zh-CN" sz="3200" b="1">
                <a:solidFill>
                  <a:srgbClr val="160B1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Vivid description of mental activities</a:t>
            </a:r>
            <a:endParaRPr lang="en-US" altLang="zh-CN" sz="3200" b="1">
              <a:solidFill>
                <a:srgbClr val="160B1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文本框 3"/>
          <p:cNvSpPr txBox="1"/>
          <p:nvPr/>
        </p:nvSpPr>
        <p:spPr>
          <a:xfrm>
            <a:off x="373380" y="1934210"/>
            <a:ext cx="8183880" cy="1198880"/>
          </a:xfrm>
          <a:prstGeom prst="rect">
            <a:avLst/>
          </a:prstGeom>
          <a:solidFill>
            <a:schemeClr val="accent5">
              <a:lumMod val="20000"/>
              <a:lumOff val="80000"/>
            </a:schemeClr>
          </a:solidFill>
        </p:spPr>
        <p:txBody>
          <a:bodyPr wrap="square" rtlCol="0">
            <a:spAutoFit/>
          </a:bodyPr>
          <a:p>
            <a:pPr>
              <a:buFont typeface="Arial" panose="020B0604020202020204" pitchFamily="34" charset="0"/>
            </a:pPr>
            <a:r>
              <a:rPr lang="en-US" altLang="zh-CN" sz="2400">
                <a:solidFill>
                  <a:srgbClr val="160B11"/>
                </a:solidFill>
                <a:effectLst/>
                <a:latin typeface="Times New Roman" panose="02020603050405020304" pitchFamily="18" charset="0"/>
                <a:cs typeface="Times New Roman" panose="02020603050405020304" pitchFamily="18" charset="0"/>
              </a:rPr>
              <a:t>I must get him alongside this time, he thought. I am not good for many more turns. Yes you are, he told himself. You’re </a:t>
            </a:r>
            <a:r>
              <a:rPr lang="en-US" altLang="zh-CN" sz="2400">
                <a:solidFill>
                  <a:srgbClr val="160B11"/>
                </a:solidFill>
                <a:effectLst/>
                <a:latin typeface="Times New Roman" panose="02020603050405020304" pitchFamily="18" charset="0"/>
                <a:cs typeface="Times New Roman" panose="02020603050405020304" pitchFamily="18" charset="0"/>
                <a:sym typeface="+mn-ea"/>
              </a:rPr>
              <a:t>good for ever. (para. 6)</a:t>
            </a:r>
            <a:endParaRPr lang="en-US" altLang="zh-CN" sz="2400">
              <a:solidFill>
                <a:srgbClr val="160B11"/>
              </a:solidFill>
              <a:effectLst/>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373380" y="3373120"/>
            <a:ext cx="8183880" cy="1568450"/>
          </a:xfrm>
          <a:prstGeom prst="rect">
            <a:avLst/>
          </a:prstGeom>
          <a:solidFill>
            <a:schemeClr val="accent5">
              <a:lumMod val="20000"/>
              <a:lumOff val="80000"/>
            </a:schemeClr>
          </a:solidFill>
        </p:spPr>
        <p:txBody>
          <a:bodyPr wrap="square" rtlCol="0">
            <a:spAutoFit/>
          </a:bodyPr>
          <a:p>
            <a:pPr>
              <a:buFont typeface="Arial" panose="020B0604020202020204" pitchFamily="34" charset="0"/>
            </a:pPr>
            <a:r>
              <a:rPr lang="en-US" altLang="zh-CN" sz="2400">
                <a:solidFill>
                  <a:srgbClr val="160B11"/>
                </a:solidFill>
                <a:effectLst/>
                <a:latin typeface="Times New Roman" panose="02020603050405020304" pitchFamily="18" charset="0"/>
                <a:cs typeface="Times New Roman" panose="02020603050405020304" pitchFamily="18" charset="0"/>
              </a:rPr>
              <a:t>You are killing me, fish, the old man thought. But you have a right to. Never have I seen a greater, or more beautiful, or a calmer or more noble thing than you, brother. Come on and kill me. I do not care who kills who.</a:t>
            </a:r>
            <a:r>
              <a:rPr lang="en-US" altLang="zh-CN" sz="2400">
                <a:solidFill>
                  <a:srgbClr val="160B11"/>
                </a:solidFill>
                <a:effectLst/>
                <a:latin typeface="Times New Roman" panose="02020603050405020304" pitchFamily="18" charset="0"/>
                <a:cs typeface="Times New Roman" panose="02020603050405020304" pitchFamily="18" charset="0"/>
                <a:sym typeface="+mn-ea"/>
              </a:rPr>
              <a:t> (para. 8)</a:t>
            </a:r>
            <a:endParaRPr lang="en-US" altLang="zh-CN" sz="2400">
              <a:solidFill>
                <a:srgbClr val="160B11"/>
              </a:solidFill>
              <a:effectLst/>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VCG41172599965"/>
          <p:cNvPicPr>
            <a:picLocks noChangeAspect="1"/>
          </p:cNvPicPr>
          <p:nvPr/>
        </p:nvPicPr>
        <p:blipFill>
          <a:blip r:embed="rId1"/>
          <a:srcRect l="27488"/>
          <a:stretch>
            <a:fillRect/>
          </a:stretch>
        </p:blipFill>
        <p:spPr>
          <a:xfrm>
            <a:off x="387350" y="1480185"/>
            <a:ext cx="3219450" cy="4356735"/>
          </a:xfrm>
          <a:prstGeom prst="rect">
            <a:avLst/>
          </a:prstGeom>
        </p:spPr>
      </p:pic>
      <p:sp>
        <p:nvSpPr>
          <p:cNvPr id="3" name="文本框 2"/>
          <p:cNvSpPr txBox="1"/>
          <p:nvPr/>
        </p:nvSpPr>
        <p:spPr>
          <a:xfrm>
            <a:off x="2425065" y="451485"/>
            <a:ext cx="4667250" cy="521970"/>
          </a:xfrm>
          <a:prstGeom prst="rect">
            <a:avLst/>
          </a:prstGeom>
          <a:noFill/>
        </p:spPr>
        <p:txBody>
          <a:bodyPr wrap="none" rtlCol="0" anchor="t">
            <a:spAutoFit/>
          </a:bodyPr>
          <a:p>
            <a:r>
              <a:rPr lang="en-US" altLang="zh-CN" sz="2800" b="1">
                <a:solidFill>
                  <a:schemeClr val="accent5"/>
                </a:solidFill>
                <a:latin typeface="Times New Roman" panose="02020603050405020304" pitchFamily="18" charset="0"/>
                <a:cs typeface="Times New Roman" panose="02020603050405020304" pitchFamily="18" charset="0"/>
                <a:sym typeface="+mn-ea"/>
              </a:rPr>
              <a:t>Hemingway’s Iceberg Theory</a:t>
            </a:r>
            <a:endParaRPr lang="en-US" altLang="zh-CN" sz="2800" b="1">
              <a:solidFill>
                <a:schemeClr val="accent5"/>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4018280" y="1177925"/>
            <a:ext cx="4684395" cy="4961890"/>
          </a:xfrm>
          <a:prstGeom prst="rect">
            <a:avLst/>
          </a:prstGeom>
          <a:noFill/>
        </p:spPr>
        <p:txBody>
          <a:bodyPr wrap="square" rtlCol="0" anchor="t">
            <a:spAutoFit/>
          </a:bodyPr>
          <a:p>
            <a:pPr lvl="0" algn="l">
              <a:lnSpc>
                <a:spcPct val="110000"/>
              </a:lnSpc>
            </a:pPr>
            <a:r>
              <a:rPr lang="en-US" altLang="zh-CN" sz="2400" smtClean="0">
                <a:solidFill>
                  <a:srgbClr val="160B11"/>
                </a:solidFill>
                <a:latin typeface="Times New Roman" panose="02020603050405020304" pitchFamily="18" charset="0"/>
                <a:cs typeface="Times New Roman" panose="02020603050405020304" pitchFamily="18" charset="0"/>
                <a:sym typeface="+mn-ea"/>
              </a:rPr>
              <a:t>If </a:t>
            </a:r>
            <a:r>
              <a:rPr lang="en-US" altLang="zh-CN" sz="2400">
                <a:solidFill>
                  <a:srgbClr val="160B11"/>
                </a:solidFill>
                <a:latin typeface="Times New Roman" panose="02020603050405020304" pitchFamily="18" charset="0"/>
                <a:cs typeface="Times New Roman" panose="02020603050405020304" pitchFamily="18" charset="0"/>
                <a:sym typeface="+mn-ea"/>
              </a:rPr>
              <a:t>a writer of prose knows enough about </a:t>
            </a:r>
            <a:r>
              <a:rPr lang="en-US" altLang="zh-CN" sz="2400" smtClean="0">
                <a:solidFill>
                  <a:srgbClr val="160B11"/>
                </a:solidFill>
                <a:latin typeface="Times New Roman" panose="02020603050405020304" pitchFamily="18" charset="0"/>
                <a:cs typeface="Times New Roman" panose="02020603050405020304" pitchFamily="18" charset="0"/>
                <a:sym typeface="+mn-ea"/>
              </a:rPr>
              <a:t>what he </a:t>
            </a:r>
            <a:r>
              <a:rPr lang="en-US" altLang="zh-CN" sz="2400">
                <a:solidFill>
                  <a:srgbClr val="160B11"/>
                </a:solidFill>
                <a:latin typeface="Times New Roman" panose="02020603050405020304" pitchFamily="18" charset="0"/>
                <a:cs typeface="Times New Roman" panose="02020603050405020304" pitchFamily="18" charset="0"/>
                <a:sym typeface="+mn-ea"/>
              </a:rPr>
              <a:t>is writing about he may omit things that </a:t>
            </a:r>
            <a:r>
              <a:rPr lang="en-US" altLang="zh-CN" sz="2400" smtClean="0">
                <a:solidFill>
                  <a:srgbClr val="160B11"/>
                </a:solidFill>
                <a:latin typeface="Times New Roman" panose="02020603050405020304" pitchFamily="18" charset="0"/>
                <a:cs typeface="Times New Roman" panose="02020603050405020304" pitchFamily="18" charset="0"/>
                <a:sym typeface="+mn-ea"/>
              </a:rPr>
              <a:t>will have </a:t>
            </a:r>
            <a:r>
              <a:rPr lang="en-US" altLang="zh-CN" sz="2400">
                <a:solidFill>
                  <a:srgbClr val="160B11"/>
                </a:solidFill>
                <a:latin typeface="Times New Roman" panose="02020603050405020304" pitchFamily="18" charset="0"/>
                <a:cs typeface="Times New Roman" panose="02020603050405020304" pitchFamily="18" charset="0"/>
                <a:sym typeface="+mn-ea"/>
              </a:rPr>
              <a:t>a feeling of those things as strongly </a:t>
            </a:r>
            <a:r>
              <a:rPr lang="en-US" altLang="zh-CN" sz="2400" smtClean="0">
                <a:solidFill>
                  <a:srgbClr val="160B11"/>
                </a:solidFill>
                <a:latin typeface="Times New Roman" panose="02020603050405020304" pitchFamily="18" charset="0"/>
                <a:cs typeface="Times New Roman" panose="02020603050405020304" pitchFamily="18" charset="0"/>
                <a:sym typeface="+mn-ea"/>
              </a:rPr>
              <a:t>as though </a:t>
            </a:r>
            <a:r>
              <a:rPr lang="en-US" altLang="zh-CN" sz="2400">
                <a:solidFill>
                  <a:srgbClr val="160B11"/>
                </a:solidFill>
                <a:latin typeface="Times New Roman" panose="02020603050405020304" pitchFamily="18" charset="0"/>
                <a:cs typeface="Times New Roman" panose="02020603050405020304" pitchFamily="18" charset="0"/>
                <a:sym typeface="+mn-ea"/>
              </a:rPr>
              <a:t>the writer had stated them. The dignity </a:t>
            </a:r>
            <a:r>
              <a:rPr lang="en-US" altLang="zh-CN" sz="2400" smtClean="0">
                <a:solidFill>
                  <a:srgbClr val="160B11"/>
                </a:solidFill>
                <a:latin typeface="Times New Roman" panose="02020603050405020304" pitchFamily="18" charset="0"/>
                <a:cs typeface="Times New Roman" panose="02020603050405020304" pitchFamily="18" charset="0"/>
                <a:sym typeface="+mn-ea"/>
              </a:rPr>
              <a:t>of movement </a:t>
            </a:r>
            <a:r>
              <a:rPr lang="en-US" altLang="zh-CN" sz="2400">
                <a:solidFill>
                  <a:srgbClr val="160B11"/>
                </a:solidFill>
                <a:latin typeface="Times New Roman" panose="02020603050405020304" pitchFamily="18" charset="0"/>
                <a:cs typeface="Times New Roman" panose="02020603050405020304" pitchFamily="18" charset="0"/>
                <a:sym typeface="+mn-ea"/>
              </a:rPr>
              <a:t>of an iceberg is due to only </a:t>
            </a:r>
            <a:r>
              <a:rPr lang="en-US" altLang="zh-CN" sz="2400">
                <a:solidFill>
                  <a:schemeClr val="accent5"/>
                </a:solidFill>
                <a:latin typeface="Times New Roman" panose="02020603050405020304" pitchFamily="18" charset="0"/>
                <a:cs typeface="Times New Roman" panose="02020603050405020304" pitchFamily="18" charset="0"/>
                <a:sym typeface="+mn-ea"/>
              </a:rPr>
              <a:t>one-eighth</a:t>
            </a:r>
            <a:r>
              <a:rPr lang="en-US" altLang="zh-CN" sz="2400">
                <a:solidFill>
                  <a:srgbClr val="160B11"/>
                </a:solidFill>
                <a:latin typeface="Times New Roman" panose="02020603050405020304" pitchFamily="18" charset="0"/>
                <a:cs typeface="Times New Roman" panose="02020603050405020304" pitchFamily="18" charset="0"/>
                <a:sym typeface="+mn-ea"/>
              </a:rPr>
              <a:t> of it being above water. A good </a:t>
            </a:r>
            <a:r>
              <a:rPr lang="en-US" altLang="zh-CN" sz="2400" smtClean="0">
                <a:solidFill>
                  <a:srgbClr val="160B11"/>
                </a:solidFill>
                <a:latin typeface="Times New Roman" panose="02020603050405020304" pitchFamily="18" charset="0"/>
                <a:cs typeface="Times New Roman" panose="02020603050405020304" pitchFamily="18" charset="0"/>
                <a:sym typeface="+mn-ea"/>
              </a:rPr>
              <a:t>writer does </a:t>
            </a:r>
            <a:r>
              <a:rPr lang="en-US" altLang="zh-CN" sz="2400">
                <a:solidFill>
                  <a:srgbClr val="160B11"/>
                </a:solidFill>
                <a:latin typeface="Times New Roman" panose="02020603050405020304" pitchFamily="18" charset="0"/>
                <a:cs typeface="Times New Roman" panose="02020603050405020304" pitchFamily="18" charset="0"/>
                <a:sym typeface="+mn-ea"/>
              </a:rPr>
              <a:t>not need to reveal every </a:t>
            </a:r>
            <a:r>
              <a:rPr lang="en-US" altLang="zh-CN" sz="2400" smtClean="0">
                <a:solidFill>
                  <a:srgbClr val="160B11"/>
                </a:solidFill>
                <a:latin typeface="Times New Roman" panose="02020603050405020304" pitchFamily="18" charset="0"/>
                <a:cs typeface="Times New Roman" panose="02020603050405020304" pitchFamily="18" charset="0"/>
                <a:sym typeface="+mn-ea"/>
              </a:rPr>
              <a:t>detail of a character </a:t>
            </a:r>
            <a:r>
              <a:rPr lang="en-US" altLang="zh-CN" sz="2400">
                <a:solidFill>
                  <a:srgbClr val="160B11"/>
                </a:solidFill>
                <a:latin typeface="Times New Roman" panose="02020603050405020304" pitchFamily="18" charset="0"/>
                <a:cs typeface="Times New Roman" panose="02020603050405020304" pitchFamily="18" charset="0"/>
                <a:sym typeface="+mn-ea"/>
              </a:rPr>
              <a:t>or action</a:t>
            </a:r>
            <a:r>
              <a:rPr lang="en-US" altLang="zh-CN" sz="2400" smtClean="0">
                <a:solidFill>
                  <a:srgbClr val="160B11"/>
                </a:solidFill>
                <a:latin typeface="Times New Roman" panose="02020603050405020304" pitchFamily="18" charset="0"/>
                <a:cs typeface="Times New Roman" panose="02020603050405020304" pitchFamily="18" charset="0"/>
                <a:sym typeface="+mn-ea"/>
              </a:rPr>
              <a:t>.</a:t>
            </a:r>
            <a:endParaRPr lang="en-US" altLang="zh-CN" sz="2400">
              <a:solidFill>
                <a:srgbClr val="160B11"/>
              </a:solidFill>
              <a:latin typeface="Times New Roman" panose="02020603050405020304" pitchFamily="18" charset="0"/>
              <a:cs typeface="Times New Roman" panose="02020603050405020304" pitchFamily="18" charset="0"/>
            </a:endParaRPr>
          </a:p>
          <a:p>
            <a:pPr lvl="0" algn="r">
              <a:lnSpc>
                <a:spcPct val="110000"/>
              </a:lnSpc>
            </a:pPr>
            <a:r>
              <a:rPr lang="en-US" altLang="zh-CN" sz="2400" smtClean="0">
                <a:solidFill>
                  <a:srgbClr val="160B11"/>
                </a:solidFill>
                <a:latin typeface="Times New Roman" panose="02020603050405020304" pitchFamily="18" charset="0"/>
                <a:cs typeface="Times New Roman" panose="02020603050405020304" pitchFamily="18" charset="0"/>
                <a:sym typeface="+mn-ea"/>
              </a:rPr>
              <a:t>(</a:t>
            </a:r>
            <a:r>
              <a:rPr lang="en-US" altLang="zh-CN" sz="2400" i="1">
                <a:solidFill>
                  <a:srgbClr val="160B11"/>
                </a:solidFill>
                <a:latin typeface="Times New Roman" panose="02020603050405020304" pitchFamily="18" charset="0"/>
                <a:cs typeface="Times New Roman" panose="02020603050405020304" pitchFamily="18" charset="0"/>
                <a:sym typeface="+mn-ea"/>
              </a:rPr>
              <a:t>Death in the Afternoon</a:t>
            </a:r>
            <a:r>
              <a:rPr lang="en-US" altLang="zh-CN" sz="2400">
                <a:solidFill>
                  <a:srgbClr val="160B11"/>
                </a:solidFill>
                <a:latin typeface="Times New Roman" panose="02020603050405020304" pitchFamily="18" charset="0"/>
                <a:cs typeface="Times New Roman" panose="02020603050405020304" pitchFamily="18" charset="0"/>
                <a:sym typeface="+mn-ea"/>
              </a:rPr>
              <a:t>, by </a:t>
            </a:r>
            <a:r>
              <a:rPr lang="en-US" altLang="zh-CN" sz="2400" smtClean="0">
                <a:solidFill>
                  <a:srgbClr val="160B11"/>
                </a:solidFill>
                <a:latin typeface="Times New Roman" panose="02020603050405020304" pitchFamily="18" charset="0"/>
                <a:cs typeface="Times New Roman" panose="02020603050405020304" pitchFamily="18" charset="0"/>
                <a:sym typeface="+mn-ea"/>
              </a:rPr>
              <a:t>Ernest </a:t>
            </a:r>
            <a:r>
              <a:rPr lang="en-US" altLang="zh-CN" sz="2400">
                <a:solidFill>
                  <a:srgbClr val="160B11"/>
                </a:solidFill>
                <a:latin typeface="Times New Roman" panose="02020603050405020304" pitchFamily="18" charset="0"/>
                <a:cs typeface="Times New Roman" panose="02020603050405020304" pitchFamily="18" charset="0"/>
                <a:sym typeface="+mn-ea"/>
              </a:rPr>
              <a:t>Hemingway)</a:t>
            </a:r>
            <a:r>
              <a:rPr lang="en-US" altLang="zh-CN"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VCG41172599965"/>
          <p:cNvPicPr>
            <a:picLocks noChangeAspect="1"/>
          </p:cNvPicPr>
          <p:nvPr/>
        </p:nvPicPr>
        <p:blipFill>
          <a:blip r:embed="rId1"/>
          <a:srcRect l="31183" r="7296"/>
          <a:stretch>
            <a:fillRect/>
          </a:stretch>
        </p:blipFill>
        <p:spPr>
          <a:xfrm>
            <a:off x="536575" y="1551940"/>
            <a:ext cx="3303905" cy="4447540"/>
          </a:xfrm>
          <a:prstGeom prst="rect">
            <a:avLst/>
          </a:prstGeom>
        </p:spPr>
      </p:pic>
      <p:sp>
        <p:nvSpPr>
          <p:cNvPr id="5" name="文本框 4"/>
          <p:cNvSpPr txBox="1"/>
          <p:nvPr/>
        </p:nvSpPr>
        <p:spPr>
          <a:xfrm>
            <a:off x="4388485" y="2637155"/>
            <a:ext cx="3687445" cy="2489200"/>
          </a:xfrm>
          <a:prstGeom prst="rect">
            <a:avLst/>
          </a:prstGeom>
          <a:solidFill>
            <a:schemeClr val="accent5">
              <a:lumMod val="20000"/>
              <a:lumOff val="80000"/>
            </a:schemeClr>
          </a:solidFill>
        </p:spPr>
        <p:txBody>
          <a:bodyPr wrap="square" rtlCol="0" anchor="t">
            <a:spAutoFit/>
          </a:bodyPr>
          <a:p>
            <a:pPr>
              <a:lnSpc>
                <a:spcPct val="130000"/>
              </a:lnSpc>
            </a:pPr>
            <a:r>
              <a:rPr lang="en-US" altLang="zh-CN" sz="2400" b="1">
                <a:solidFill>
                  <a:srgbClr val="C00000"/>
                </a:solidFill>
                <a:latin typeface="Times New Roman" panose="02020603050405020304" pitchFamily="18" charset="0"/>
                <a:cs typeface="Times New Roman" panose="02020603050405020304" pitchFamily="18" charset="0"/>
                <a:sym typeface="+mn-ea"/>
              </a:rPr>
              <a:t>Iceberg principle:</a:t>
            </a:r>
            <a:endParaRPr lang="en-US" altLang="zh-CN" sz="2400">
              <a:latin typeface="Times New Roman" panose="02020603050405020304" pitchFamily="18" charset="0"/>
              <a:cs typeface="Times New Roman" panose="02020603050405020304" pitchFamily="18" charset="0"/>
              <a:sym typeface="+mn-ea"/>
            </a:endParaRPr>
          </a:p>
          <a:p>
            <a:pPr marL="342900" indent="-342900">
              <a:lnSpc>
                <a:spcPct val="130000"/>
              </a:lnSpc>
              <a:buFont typeface="Arial" panose="020B0604020202020204" pitchFamily="34" charset="0"/>
              <a:buChar char="•"/>
            </a:pPr>
            <a:r>
              <a:rPr lang="en-US" altLang="zh-CN" sz="2400" b="1">
                <a:solidFill>
                  <a:srgbClr val="160B11"/>
                </a:solidFill>
                <a:latin typeface="Times New Roman" panose="02020603050405020304" pitchFamily="18" charset="0"/>
                <a:cs typeface="Times New Roman" panose="02020603050405020304" pitchFamily="18" charset="0"/>
                <a:sym typeface="+mn-ea"/>
              </a:rPr>
              <a:t>Concise language</a:t>
            </a:r>
            <a:endParaRPr lang="en-US" altLang="zh-CN" sz="2400" b="1">
              <a:solidFill>
                <a:srgbClr val="160B11"/>
              </a:solidFill>
              <a:latin typeface="Times New Roman" panose="02020603050405020304" pitchFamily="18" charset="0"/>
              <a:cs typeface="Times New Roman" panose="02020603050405020304" pitchFamily="18" charset="0"/>
              <a:sym typeface="+mn-ea"/>
            </a:endParaRPr>
          </a:p>
          <a:p>
            <a:pPr marL="342900" indent="-342900">
              <a:lnSpc>
                <a:spcPct val="130000"/>
              </a:lnSpc>
              <a:buFont typeface="Arial" panose="020B0604020202020204" pitchFamily="34" charset="0"/>
              <a:buChar char="•"/>
            </a:pPr>
            <a:r>
              <a:rPr lang="en-US" altLang="zh-CN" sz="2400" b="1">
                <a:solidFill>
                  <a:srgbClr val="160B11"/>
                </a:solidFill>
                <a:latin typeface="Times New Roman" panose="02020603050405020304" pitchFamily="18" charset="0"/>
                <a:cs typeface="Times New Roman" panose="02020603050405020304" pitchFamily="18" charset="0"/>
                <a:sym typeface="+mn-ea"/>
              </a:rPr>
              <a:t>Deep, complicated thoughts and meanings underneath</a:t>
            </a:r>
            <a:endParaRPr lang="en-US" altLang="zh-CN" sz="2400" b="1">
              <a:solidFill>
                <a:srgbClr val="160B1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263525" y="256540"/>
            <a:ext cx="8616950" cy="829945"/>
          </a:xfrm>
          <a:prstGeom prst="rect">
            <a:avLst/>
          </a:prstGeom>
          <a:noFill/>
        </p:spPr>
        <p:txBody>
          <a:bodyPr wrap="square" rtlCol="0" anchor="t">
            <a:spAutoFit/>
          </a:bodyPr>
          <a:p>
            <a:r>
              <a:rPr lang="zh-CN" altLang="en-US" sz="2400">
                <a:solidFill>
                  <a:schemeClr val="tx1">
                    <a:lumMod val="50000"/>
                  </a:schemeClr>
                </a:solidFill>
                <a:latin typeface="Times New Roman" panose="02020603050405020304" pitchFamily="18" charset="0"/>
                <a:cs typeface="Times New Roman" panose="02020603050405020304" pitchFamily="18" charset="0"/>
              </a:rPr>
              <a:t>I always try to write on the principle of the iceberg. There is</a:t>
            </a:r>
            <a:r>
              <a:rPr lang="zh-CN" altLang="en-US" sz="2400">
                <a:solidFill>
                  <a:schemeClr val="accent5"/>
                </a:solidFill>
                <a:latin typeface="Times New Roman" panose="02020603050405020304" pitchFamily="18" charset="0"/>
                <a:cs typeface="Times New Roman" panose="02020603050405020304" pitchFamily="18" charset="0"/>
              </a:rPr>
              <a:t> seven-eighths</a:t>
            </a:r>
            <a:r>
              <a:rPr lang="zh-CN" altLang="en-US" sz="2400">
                <a:solidFill>
                  <a:schemeClr val="tx1">
                    <a:lumMod val="50000"/>
                  </a:schemeClr>
                </a:solidFill>
                <a:latin typeface="Times New Roman" panose="02020603050405020304" pitchFamily="18" charset="0"/>
                <a:cs typeface="Times New Roman" panose="02020603050405020304" pitchFamily="18" charset="0"/>
              </a:rPr>
              <a:t> of it underwater for every part that shows. </a:t>
            </a:r>
            <a:r>
              <a:rPr lang="en-US" altLang="zh-CN" sz="2400">
                <a:solidFill>
                  <a:schemeClr val="tx1">
                    <a:lumMod val="50000"/>
                  </a:schemeClr>
                </a:solidFill>
                <a:latin typeface="Times New Roman" panose="02020603050405020304" pitchFamily="18" charset="0"/>
                <a:cs typeface="Times New Roman" panose="02020603050405020304" pitchFamily="18" charset="0"/>
              </a:rPr>
              <a:t>(Hemingway)</a:t>
            </a:r>
            <a:endParaRPr lang="en-US" altLang="zh-CN" sz="240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VCG41172599965"/>
          <p:cNvPicPr>
            <a:picLocks noChangeAspect="1"/>
          </p:cNvPicPr>
          <p:nvPr/>
        </p:nvPicPr>
        <p:blipFill>
          <a:blip r:embed="rId1"/>
          <a:stretch>
            <a:fillRect/>
          </a:stretch>
        </p:blipFill>
        <p:spPr>
          <a:xfrm>
            <a:off x="-15240" y="0"/>
            <a:ext cx="9174480" cy="6204585"/>
          </a:xfrm>
          <a:prstGeom prst="rect">
            <a:avLst/>
          </a:prstGeom>
        </p:spPr>
      </p:pic>
      <p:sp>
        <p:nvSpPr>
          <p:cNvPr id="3" name="文本框 2"/>
          <p:cNvSpPr txBox="1"/>
          <p:nvPr/>
        </p:nvSpPr>
        <p:spPr>
          <a:xfrm>
            <a:off x="288925" y="785495"/>
            <a:ext cx="2494280" cy="645160"/>
          </a:xfrm>
          <a:prstGeom prst="rect">
            <a:avLst/>
          </a:prstGeom>
          <a:noFill/>
        </p:spPr>
        <p:txBody>
          <a:bodyPr wrap="none" rtlCol="0">
            <a:spAutoFit/>
          </a:bodyPr>
          <a:p>
            <a:r>
              <a:rPr lang="en-US" altLang="zh-CN" sz="3600">
                <a:solidFill>
                  <a:srgbClr val="FFFFFF"/>
                </a:solidFill>
                <a:latin typeface="Times New Roman" panose="02020603050405020304" pitchFamily="18" charset="0"/>
                <a:cs typeface="Times New Roman" panose="02020603050405020304" pitchFamily="18" charset="0"/>
              </a:rPr>
              <a:t>The old man</a:t>
            </a:r>
            <a:endParaRPr lang="en-US" altLang="zh-CN" sz="3600">
              <a:solidFill>
                <a:srgbClr val="FFFFFF"/>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3667760" y="785495"/>
            <a:ext cx="1808480" cy="645160"/>
          </a:xfrm>
          <a:prstGeom prst="rect">
            <a:avLst/>
          </a:prstGeom>
          <a:noFill/>
        </p:spPr>
        <p:txBody>
          <a:bodyPr wrap="none" rtlCol="0">
            <a:spAutoFit/>
          </a:bodyPr>
          <a:p>
            <a:r>
              <a:rPr lang="en-US" altLang="zh-CN" sz="3600">
                <a:solidFill>
                  <a:srgbClr val="FFFFFF"/>
                </a:solidFill>
                <a:latin typeface="Times New Roman" panose="02020603050405020304" pitchFamily="18" charset="0"/>
                <a:cs typeface="Times New Roman" panose="02020603050405020304" pitchFamily="18" charset="0"/>
              </a:rPr>
              <a:t>The fish</a:t>
            </a:r>
            <a:endParaRPr lang="en-US" altLang="zh-CN" sz="3600">
              <a:solidFill>
                <a:srgbClr val="FFFFFF"/>
              </a:solidFill>
              <a:latin typeface="Times New Roman" panose="02020603050405020304" pitchFamily="18" charset="0"/>
              <a:cs typeface="Times New Roman" panose="02020603050405020304" pitchFamily="18" charset="0"/>
            </a:endParaRPr>
          </a:p>
        </p:txBody>
      </p:sp>
      <p:sp>
        <p:nvSpPr>
          <p:cNvPr id="6" name="文本框 5"/>
          <p:cNvSpPr txBox="1"/>
          <p:nvPr/>
        </p:nvSpPr>
        <p:spPr>
          <a:xfrm>
            <a:off x="6849745" y="785495"/>
            <a:ext cx="1592580" cy="645160"/>
          </a:xfrm>
          <a:prstGeom prst="rect">
            <a:avLst/>
          </a:prstGeom>
          <a:noFill/>
        </p:spPr>
        <p:txBody>
          <a:bodyPr wrap="none" rtlCol="0">
            <a:spAutoFit/>
          </a:bodyPr>
          <a:p>
            <a:r>
              <a:rPr lang="en-US" altLang="zh-CN" sz="3600">
                <a:solidFill>
                  <a:srgbClr val="FFFFFF"/>
                </a:solidFill>
                <a:latin typeface="Times New Roman" panose="02020603050405020304" pitchFamily="18" charset="0"/>
                <a:cs typeface="Times New Roman" panose="02020603050405020304" pitchFamily="18" charset="0"/>
              </a:rPr>
              <a:t>The sea</a:t>
            </a:r>
            <a:endParaRPr lang="en-US" altLang="zh-CN" sz="3600">
              <a:solidFill>
                <a:srgbClr val="FFFFFF"/>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301625" y="3812540"/>
            <a:ext cx="2481580" cy="1198880"/>
          </a:xfrm>
          <a:prstGeom prst="rect">
            <a:avLst/>
          </a:prstGeom>
          <a:noFill/>
        </p:spPr>
        <p:txBody>
          <a:bodyPr wrap="square" rtlCol="0">
            <a:spAutoFit/>
          </a:bodyPr>
          <a:p>
            <a:r>
              <a:rPr lang="en-US" altLang="zh-CN" sz="3600">
                <a:solidFill>
                  <a:schemeClr val="accent5">
                    <a:lumMod val="20000"/>
                    <a:lumOff val="80000"/>
                  </a:schemeClr>
                </a:solidFill>
                <a:latin typeface="Times New Roman" panose="02020603050405020304" pitchFamily="18" charset="0"/>
                <a:cs typeface="Times New Roman" panose="02020603050405020304" pitchFamily="18" charset="0"/>
              </a:rPr>
              <a:t>People’s strong will</a:t>
            </a:r>
            <a:endParaRPr lang="en-US" altLang="zh-CN" sz="3600">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6849745" y="3912870"/>
            <a:ext cx="1998980" cy="1198880"/>
          </a:xfrm>
          <a:prstGeom prst="rect">
            <a:avLst/>
          </a:prstGeom>
          <a:noFill/>
        </p:spPr>
        <p:txBody>
          <a:bodyPr wrap="none" rtlCol="0">
            <a:spAutoFit/>
          </a:bodyPr>
          <a:p>
            <a:r>
              <a:rPr lang="en-US" altLang="zh-CN" sz="3600">
                <a:solidFill>
                  <a:schemeClr val="accent5">
                    <a:lumMod val="20000"/>
                    <a:lumOff val="80000"/>
                  </a:schemeClr>
                </a:solidFill>
                <a:latin typeface="Times New Roman" panose="02020603050405020304" pitchFamily="18" charset="0"/>
                <a:cs typeface="Times New Roman" panose="02020603050405020304" pitchFamily="18" charset="0"/>
              </a:rPr>
              <a:t>The harsh</a:t>
            </a:r>
            <a:endParaRPr lang="en-US" altLang="zh-CN" sz="3600">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altLang="zh-CN" sz="3600">
                <a:solidFill>
                  <a:schemeClr val="accent5">
                    <a:lumMod val="20000"/>
                    <a:lumOff val="80000"/>
                  </a:schemeClr>
                </a:solidFill>
                <a:latin typeface="Times New Roman" panose="02020603050405020304" pitchFamily="18" charset="0"/>
                <a:cs typeface="Times New Roman" panose="02020603050405020304" pitchFamily="18" charset="0"/>
              </a:rPr>
              <a:t>reality</a:t>
            </a:r>
            <a:endParaRPr lang="en-US" altLang="zh-CN" sz="3600">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12" name="文本框 11"/>
          <p:cNvSpPr txBox="1"/>
          <p:nvPr/>
        </p:nvSpPr>
        <p:spPr>
          <a:xfrm>
            <a:off x="3517900" y="3912870"/>
            <a:ext cx="2739390" cy="1198880"/>
          </a:xfrm>
          <a:prstGeom prst="rect">
            <a:avLst/>
          </a:prstGeom>
          <a:noFill/>
        </p:spPr>
        <p:txBody>
          <a:bodyPr wrap="square" rtlCol="0">
            <a:spAutoFit/>
          </a:bodyPr>
          <a:p>
            <a:r>
              <a:rPr lang="en-US" altLang="zh-CN" sz="3600">
                <a:solidFill>
                  <a:schemeClr val="accent5">
                    <a:lumMod val="20000"/>
                    <a:lumOff val="80000"/>
                  </a:schemeClr>
                </a:solidFill>
                <a:latin typeface="Times New Roman" panose="02020603050405020304" pitchFamily="18" charset="0"/>
                <a:cs typeface="Times New Roman" panose="02020603050405020304" pitchFamily="18" charset="0"/>
              </a:rPr>
              <a:t>People’s goal and dream</a:t>
            </a:r>
            <a:endParaRPr lang="en-US" altLang="zh-CN" sz="3600">
              <a:solidFill>
                <a:schemeClr val="accent5">
                  <a:lumMod val="20000"/>
                  <a:lumOff val="80000"/>
                </a:schemeClr>
              </a:solidFill>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 name="图片 22"/>
          <p:cNvPicPr>
            <a:picLocks noChangeAspect="1"/>
          </p:cNvPicPr>
          <p:nvPr/>
        </p:nvPicPr>
        <p:blipFill>
          <a:blip r:embed="rId1"/>
          <a:stretch>
            <a:fillRect/>
          </a:stretch>
        </p:blipFill>
        <p:spPr>
          <a:xfrm>
            <a:off x="257810" y="187960"/>
            <a:ext cx="1138555" cy="1358900"/>
          </a:xfrm>
          <a:prstGeom prst="rect">
            <a:avLst/>
          </a:prstGeom>
        </p:spPr>
      </p:pic>
      <p:sp>
        <p:nvSpPr>
          <p:cNvPr id="13" name="文本框 12"/>
          <p:cNvSpPr txBox="1"/>
          <p:nvPr/>
        </p:nvSpPr>
        <p:spPr>
          <a:xfrm>
            <a:off x="1396365" y="452755"/>
            <a:ext cx="7760335" cy="460375"/>
          </a:xfrm>
          <a:prstGeom prst="rect">
            <a:avLst/>
          </a:prstGeom>
          <a:noFill/>
        </p:spPr>
        <p:txBody>
          <a:bodyPr wrap="square" rtlCol="0" anchor="t">
            <a:spAutoFit/>
          </a:bodyPr>
          <a:p>
            <a:r>
              <a:rPr lang="en-US" sz="2400" b="1">
                <a:solidFill>
                  <a:schemeClr val="accent6"/>
                </a:solidFill>
                <a:cs typeface="Arial" panose="020B0604020202020204" pitchFamily="34" charset="0"/>
              </a:rPr>
              <a:t>Explore the theme of the novel.</a:t>
            </a:r>
            <a:endParaRPr lang="en-US" sz="2400" b="1">
              <a:solidFill>
                <a:schemeClr val="accent6"/>
              </a:solidFill>
              <a:cs typeface="Arial" panose="020B0604020202020204" pitchFamily="34" charset="0"/>
            </a:endParaRPr>
          </a:p>
        </p:txBody>
      </p:sp>
      <p:sp>
        <p:nvSpPr>
          <p:cNvPr id="41" name="Freeform 64" descr="e7d195523061f1c03a90ee8e42cb24248e56383cd534985688F9F494128731F165EE95AB4B0C0A38076AAEA07667B1565C446FC45FF01DFB0E885BCDBDF3A284F3DB14DA61DD97F0BAB2E6C668FB4931E215FF6878D5F6B032843CFB47259E248E89D01D575A99CB5DF838081BCE0EDDD238B8F87A796586F5FAC1C06AABE84C4ECC1A989166756AD97A84BABA773466"/>
          <p:cNvSpPr>
            <a:spLocks noEditPoints="1"/>
          </p:cNvSpPr>
          <p:nvPr/>
        </p:nvSpPr>
        <p:spPr bwMode="auto">
          <a:xfrm>
            <a:off x="2311826" y="5647623"/>
            <a:ext cx="242991" cy="166924"/>
          </a:xfrm>
          <a:custGeom>
            <a:avLst/>
            <a:gdLst>
              <a:gd name="T0" fmla="*/ 144 w 400"/>
              <a:gd name="T1" fmla="*/ 54 h 272"/>
              <a:gd name="T2" fmla="*/ 144 w 400"/>
              <a:gd name="T3" fmla="*/ 0 h 272"/>
              <a:gd name="T4" fmla="*/ 0 w 400"/>
              <a:gd name="T5" fmla="*/ 129 h 272"/>
              <a:gd name="T6" fmla="*/ 144 w 400"/>
              <a:gd name="T7" fmla="*/ 263 h 272"/>
              <a:gd name="T8" fmla="*/ 144 w 400"/>
              <a:gd name="T9" fmla="*/ 207 h 272"/>
              <a:gd name="T10" fmla="*/ 60 w 400"/>
              <a:gd name="T11" fmla="*/ 129 h 272"/>
              <a:gd name="T12" fmla="*/ 144 w 400"/>
              <a:gd name="T13" fmla="*/ 54 h 272"/>
              <a:gd name="T14" fmla="*/ 244 w 400"/>
              <a:gd name="T15" fmla="*/ 77 h 272"/>
              <a:gd name="T16" fmla="*/ 244 w 400"/>
              <a:gd name="T17" fmla="*/ 0 h 272"/>
              <a:gd name="T18" fmla="*/ 100 w 400"/>
              <a:gd name="T19" fmla="*/ 129 h 272"/>
              <a:gd name="T20" fmla="*/ 244 w 400"/>
              <a:gd name="T21" fmla="*/ 263 h 272"/>
              <a:gd name="T22" fmla="*/ 244 w 400"/>
              <a:gd name="T23" fmla="*/ 176 h 272"/>
              <a:gd name="T24" fmla="*/ 400 w 400"/>
              <a:gd name="T25" fmla="*/ 272 h 272"/>
              <a:gd name="T26" fmla="*/ 244 w 400"/>
              <a:gd name="T27" fmla="*/ 7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72">
                <a:moveTo>
                  <a:pt x="144" y="54"/>
                </a:moveTo>
                <a:cubicBezTo>
                  <a:pt x="144" y="0"/>
                  <a:pt x="144" y="0"/>
                  <a:pt x="144" y="0"/>
                </a:cubicBezTo>
                <a:cubicBezTo>
                  <a:pt x="0" y="129"/>
                  <a:pt x="0" y="129"/>
                  <a:pt x="0" y="129"/>
                </a:cubicBezTo>
                <a:cubicBezTo>
                  <a:pt x="144" y="263"/>
                  <a:pt x="144" y="263"/>
                  <a:pt x="144" y="263"/>
                </a:cubicBezTo>
                <a:cubicBezTo>
                  <a:pt x="144" y="207"/>
                  <a:pt x="144" y="207"/>
                  <a:pt x="144" y="207"/>
                </a:cubicBezTo>
                <a:cubicBezTo>
                  <a:pt x="60" y="129"/>
                  <a:pt x="60" y="129"/>
                  <a:pt x="60" y="129"/>
                </a:cubicBezTo>
                <a:lnTo>
                  <a:pt x="144" y="54"/>
                </a:lnTo>
                <a:close/>
                <a:moveTo>
                  <a:pt x="244" y="77"/>
                </a:moveTo>
                <a:cubicBezTo>
                  <a:pt x="244" y="0"/>
                  <a:pt x="244" y="0"/>
                  <a:pt x="244" y="0"/>
                </a:cubicBezTo>
                <a:cubicBezTo>
                  <a:pt x="100" y="129"/>
                  <a:pt x="100" y="129"/>
                  <a:pt x="100" y="129"/>
                </a:cubicBezTo>
                <a:cubicBezTo>
                  <a:pt x="244" y="263"/>
                  <a:pt x="244" y="263"/>
                  <a:pt x="244" y="263"/>
                </a:cubicBezTo>
                <a:cubicBezTo>
                  <a:pt x="244" y="176"/>
                  <a:pt x="244" y="176"/>
                  <a:pt x="244" y="176"/>
                </a:cubicBezTo>
                <a:cubicBezTo>
                  <a:pt x="310" y="176"/>
                  <a:pt x="350" y="184"/>
                  <a:pt x="400" y="272"/>
                </a:cubicBezTo>
                <a:cubicBezTo>
                  <a:pt x="400" y="272"/>
                  <a:pt x="392" y="77"/>
                  <a:pt x="244" y="77"/>
                </a:cubicBezTo>
                <a:close/>
              </a:path>
            </a:pathLst>
          </a:custGeom>
          <a:solidFill>
            <a:schemeClr val="bg1"/>
          </a:solidFill>
          <a:ln>
            <a:noFill/>
          </a:ln>
        </p:spPr>
        <p:txBody>
          <a:bodyPr vert="horz" wrap="square" lIns="91440" tIns="45720" rIns="91440" bIns="45720" numCol="1" anchor="t" anchorCtr="0" compatLnSpc="1"/>
          <a:p>
            <a:endParaRPr lang="en-AU" sz="2400">
              <a:latin typeface="微软雅黑 Light" panose="020B0502040204020203" pitchFamily="34" charset="-122"/>
              <a:ea typeface="微软雅黑 Light" panose="020B0502040204020203" pitchFamily="34" charset="-122"/>
            </a:endParaRPr>
          </a:p>
        </p:txBody>
      </p:sp>
      <p:grpSp>
        <p:nvGrpSpPr>
          <p:cNvPr id="25" name="组合 24"/>
          <p:cNvGrpSpPr/>
          <p:nvPr/>
        </p:nvGrpSpPr>
        <p:grpSpPr>
          <a:xfrm>
            <a:off x="292100" y="2050415"/>
            <a:ext cx="4061460" cy="4249420"/>
            <a:chOff x="4686892" y="2487567"/>
            <a:chExt cx="2671931" cy="3357069"/>
          </a:xfrm>
        </p:grpSpPr>
        <p:sp>
          <p:nvSpPr>
            <p:cNvPr id="2" name="矩形 1" descr="e7d195523061f1c03a90ee8e42cb24248e56383cd534985688F9F494128731F165EE95AB4B0C0A38076AAEA07667B1565C446FC45FF01DFB0E885BCDBDF3A284F3DB14DA61DD97F0BAB2E6C668FB4931E215FF6878D5F6B032843CFB47259E248E89D01D575A99CB5DF838081BCE0EDDD238B8F87A796586F5FAC1C06AABE84C4ECC1A989166756AD97A84BABA773466"/>
            <p:cNvSpPr/>
            <p:nvPr/>
          </p:nvSpPr>
          <p:spPr>
            <a:xfrm>
              <a:off x="4992842" y="2487567"/>
              <a:ext cx="2365981" cy="3357069"/>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4" name="Rectangle 99" descr="e7d195523061f1c03a90ee8e42cb24248e56383cd534985688F9F494128731F165EE95AB4B0C0A38076AAEA07667B1565C446FC45FF01DFB0E885BCDBDF3A284F3DB14DA61DD97F0BAB2E6C668FB4931E215FF6878D5F6B032843CFB47259E248E89D01D575A99CB5DF838081BCE0EDDD238B8F87A796586F5FAC1C06AABE84C4ECC1A989166756AD97A84BABA773466"/>
            <p:cNvSpPr/>
            <p:nvPr/>
          </p:nvSpPr>
          <p:spPr>
            <a:xfrm>
              <a:off x="4686892" y="2654618"/>
              <a:ext cx="2536795" cy="2974307"/>
            </a:xfrm>
            <a:prstGeom prst="rect">
              <a:avLst/>
            </a:prstGeom>
            <a:solidFill>
              <a:schemeClr val="accent5">
                <a:lumMod val="20000"/>
                <a:lumOff val="80000"/>
              </a:schemeClr>
            </a:solidFill>
            <a:ln>
              <a:noFill/>
            </a:ln>
            <a:effectLst>
              <a:outerShdw blurRad="279400" dist="38100" dir="8100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2400">
                <a:latin typeface="微软雅黑 Light" panose="020B0502040204020203" pitchFamily="34" charset="-122"/>
                <a:ea typeface="微软雅黑 Light" panose="020B0502040204020203" pitchFamily="34" charset="-122"/>
              </a:endParaRPr>
            </a:p>
          </p:txBody>
        </p:sp>
      </p:grpSp>
      <p:sp>
        <p:nvSpPr>
          <p:cNvPr id="29" name="TextBox 28"/>
          <p:cNvSpPr txBox="1"/>
          <p:nvPr/>
        </p:nvSpPr>
        <p:spPr>
          <a:xfrm>
            <a:off x="518795" y="2571750"/>
            <a:ext cx="3562985" cy="3192780"/>
          </a:xfrm>
          <a:prstGeom prst="rect">
            <a:avLst/>
          </a:prstGeom>
          <a:noFill/>
        </p:spPr>
        <p:txBody>
          <a:bodyPr wrap="square" rtlCol="0">
            <a:spAutoFit/>
          </a:bodyPr>
          <a:p>
            <a:pPr>
              <a:lnSpc>
                <a:spcPct val="120000"/>
              </a:lnSpc>
            </a:pPr>
            <a:r>
              <a:rPr lang="en-US" altLang="zh-CN" sz="2400" dirty="0" smtClean="0">
                <a:solidFill>
                  <a:srgbClr val="160B11"/>
                </a:solidFill>
                <a:latin typeface="Times New Roman" panose="02020603050405020304" pitchFamily="18" charset="0"/>
                <a:cs typeface="Times New Roman" panose="02020603050405020304" pitchFamily="18" charset="0"/>
              </a:rPr>
              <a:t>The novel highlights the theme that man can be destroyed but not defeated. It is a representation of life as a struggle against forces in which only a partial victory is possible.</a:t>
            </a:r>
            <a:endParaRPr lang="en-US" altLang="zh-CN" sz="2400" dirty="0" smtClean="0">
              <a:solidFill>
                <a:srgbClr val="160B11"/>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1396365" y="1068070"/>
            <a:ext cx="2956560" cy="829945"/>
          </a:xfrm>
          <a:prstGeom prst="rect">
            <a:avLst/>
          </a:prstGeom>
          <a:noFill/>
        </p:spPr>
        <p:txBody>
          <a:bodyPr wrap="square" rtlCol="0">
            <a:spAutoFit/>
          </a:bodyPr>
          <a:p>
            <a:r>
              <a:rPr lang="en-US" altLang="zh-CN" sz="2400" b="1" dirty="0" smtClean="0">
                <a:solidFill>
                  <a:srgbClr val="FF9933"/>
                </a:solidFill>
                <a:latin typeface="Times New Roman" panose="02020603050405020304" pitchFamily="18" charset="0"/>
                <a:cs typeface="Times New Roman" panose="02020603050405020304" pitchFamily="18" charset="0"/>
              </a:rPr>
              <a:t>Honour in struggle, defeat and death</a:t>
            </a:r>
            <a:endParaRPr lang="en-US" altLang="zh-CN" sz="2400" b="1" dirty="0" smtClean="0">
              <a:solidFill>
                <a:srgbClr val="FF9933"/>
              </a:solidFill>
              <a:latin typeface="Times New Roman" panose="02020603050405020304" pitchFamily="18" charset="0"/>
              <a:cs typeface="Times New Roman" panose="02020603050405020304" pitchFamily="18" charset="0"/>
            </a:endParaRPr>
          </a:p>
        </p:txBody>
      </p:sp>
      <p:sp>
        <p:nvSpPr>
          <p:cNvPr id="3" name="Freeform 64" descr="e7d195523061f1c03a90ee8e42cb24248e56383cd534985688F9F494128731F165EE95AB4B0C0A38076AAEA07667B1565C446FC45FF01DFB0E885BCDBDF3A284F3DB14DA61DD97F0BAB2E6C668FB4931E215FF6878D5F6B032843CFB47259E248E89D01D575A99CB5DF838081BCE0EDDD238B8F87A796586F5FAC1C06AABE84C4ECC1A989166756AD97A84BABA773466"/>
          <p:cNvSpPr>
            <a:spLocks noEditPoints="1"/>
          </p:cNvSpPr>
          <p:nvPr/>
        </p:nvSpPr>
        <p:spPr bwMode="auto">
          <a:xfrm>
            <a:off x="6182786" y="5647623"/>
            <a:ext cx="242991" cy="166924"/>
          </a:xfrm>
          <a:custGeom>
            <a:avLst/>
            <a:gdLst>
              <a:gd name="T0" fmla="*/ 144 w 400"/>
              <a:gd name="T1" fmla="*/ 54 h 272"/>
              <a:gd name="T2" fmla="*/ 144 w 400"/>
              <a:gd name="T3" fmla="*/ 0 h 272"/>
              <a:gd name="T4" fmla="*/ 0 w 400"/>
              <a:gd name="T5" fmla="*/ 129 h 272"/>
              <a:gd name="T6" fmla="*/ 144 w 400"/>
              <a:gd name="T7" fmla="*/ 263 h 272"/>
              <a:gd name="T8" fmla="*/ 144 w 400"/>
              <a:gd name="T9" fmla="*/ 207 h 272"/>
              <a:gd name="T10" fmla="*/ 60 w 400"/>
              <a:gd name="T11" fmla="*/ 129 h 272"/>
              <a:gd name="T12" fmla="*/ 144 w 400"/>
              <a:gd name="T13" fmla="*/ 54 h 272"/>
              <a:gd name="T14" fmla="*/ 244 w 400"/>
              <a:gd name="T15" fmla="*/ 77 h 272"/>
              <a:gd name="T16" fmla="*/ 244 w 400"/>
              <a:gd name="T17" fmla="*/ 0 h 272"/>
              <a:gd name="T18" fmla="*/ 100 w 400"/>
              <a:gd name="T19" fmla="*/ 129 h 272"/>
              <a:gd name="T20" fmla="*/ 244 w 400"/>
              <a:gd name="T21" fmla="*/ 263 h 272"/>
              <a:gd name="T22" fmla="*/ 244 w 400"/>
              <a:gd name="T23" fmla="*/ 176 h 272"/>
              <a:gd name="T24" fmla="*/ 400 w 400"/>
              <a:gd name="T25" fmla="*/ 272 h 272"/>
              <a:gd name="T26" fmla="*/ 244 w 400"/>
              <a:gd name="T27" fmla="*/ 7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72">
                <a:moveTo>
                  <a:pt x="144" y="54"/>
                </a:moveTo>
                <a:cubicBezTo>
                  <a:pt x="144" y="0"/>
                  <a:pt x="144" y="0"/>
                  <a:pt x="144" y="0"/>
                </a:cubicBezTo>
                <a:cubicBezTo>
                  <a:pt x="0" y="129"/>
                  <a:pt x="0" y="129"/>
                  <a:pt x="0" y="129"/>
                </a:cubicBezTo>
                <a:cubicBezTo>
                  <a:pt x="144" y="263"/>
                  <a:pt x="144" y="263"/>
                  <a:pt x="144" y="263"/>
                </a:cubicBezTo>
                <a:cubicBezTo>
                  <a:pt x="144" y="207"/>
                  <a:pt x="144" y="207"/>
                  <a:pt x="144" y="207"/>
                </a:cubicBezTo>
                <a:cubicBezTo>
                  <a:pt x="60" y="129"/>
                  <a:pt x="60" y="129"/>
                  <a:pt x="60" y="129"/>
                </a:cubicBezTo>
                <a:lnTo>
                  <a:pt x="144" y="54"/>
                </a:lnTo>
                <a:close/>
                <a:moveTo>
                  <a:pt x="244" y="77"/>
                </a:moveTo>
                <a:cubicBezTo>
                  <a:pt x="244" y="0"/>
                  <a:pt x="244" y="0"/>
                  <a:pt x="244" y="0"/>
                </a:cubicBezTo>
                <a:cubicBezTo>
                  <a:pt x="100" y="129"/>
                  <a:pt x="100" y="129"/>
                  <a:pt x="100" y="129"/>
                </a:cubicBezTo>
                <a:cubicBezTo>
                  <a:pt x="244" y="263"/>
                  <a:pt x="244" y="263"/>
                  <a:pt x="244" y="263"/>
                </a:cubicBezTo>
                <a:cubicBezTo>
                  <a:pt x="244" y="176"/>
                  <a:pt x="244" y="176"/>
                  <a:pt x="244" y="176"/>
                </a:cubicBezTo>
                <a:cubicBezTo>
                  <a:pt x="310" y="176"/>
                  <a:pt x="350" y="184"/>
                  <a:pt x="400" y="272"/>
                </a:cubicBezTo>
                <a:cubicBezTo>
                  <a:pt x="400" y="272"/>
                  <a:pt x="392" y="77"/>
                  <a:pt x="244" y="77"/>
                </a:cubicBezTo>
                <a:close/>
              </a:path>
            </a:pathLst>
          </a:custGeom>
          <a:solidFill>
            <a:schemeClr val="bg1"/>
          </a:solidFill>
          <a:ln>
            <a:noFill/>
          </a:ln>
        </p:spPr>
        <p:txBody>
          <a:bodyPr vert="horz" wrap="square" lIns="91440" tIns="45720" rIns="91440" bIns="45720" numCol="1" anchor="t" anchorCtr="0" compatLnSpc="1"/>
          <a:p>
            <a:endParaRPr lang="en-AU" sz="2400">
              <a:latin typeface="微软雅黑 Light" panose="020B0502040204020203" pitchFamily="34" charset="-122"/>
              <a:ea typeface="微软雅黑 Light" panose="020B0502040204020203" pitchFamily="34" charset="-122"/>
            </a:endParaRPr>
          </a:p>
        </p:txBody>
      </p:sp>
      <p:grpSp>
        <p:nvGrpSpPr>
          <p:cNvPr id="4" name="组合 3"/>
          <p:cNvGrpSpPr/>
          <p:nvPr/>
        </p:nvGrpSpPr>
        <p:grpSpPr>
          <a:xfrm>
            <a:off x="4546600" y="2043430"/>
            <a:ext cx="4061460" cy="4249420"/>
            <a:chOff x="4686892" y="2487567"/>
            <a:chExt cx="2671931" cy="3357069"/>
          </a:xfrm>
        </p:grpSpPr>
        <p:sp>
          <p:nvSpPr>
            <p:cNvPr id="5" name="矩形 4" descr="e7d195523061f1c03a90ee8e42cb24248e56383cd534985688F9F494128731F165EE95AB4B0C0A38076AAEA07667B1565C446FC45FF01DFB0E885BCDBDF3A284F3DB14DA61DD97F0BAB2E6C668FB4931E215FF6878D5F6B032843CFB47259E248E89D01D575A99CB5DF838081BCE0EDDD238B8F87A796586F5FAC1C06AABE84C4ECC1A989166756AD97A84BABA773466"/>
            <p:cNvSpPr/>
            <p:nvPr/>
          </p:nvSpPr>
          <p:spPr>
            <a:xfrm>
              <a:off x="4992842" y="2487567"/>
              <a:ext cx="2365981" cy="3357069"/>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6" name="Rectangle 99" descr="e7d195523061f1c03a90ee8e42cb24248e56383cd534985688F9F494128731F165EE95AB4B0C0A38076AAEA07667B1565C446FC45FF01DFB0E885BCDBDF3A284F3DB14DA61DD97F0BAB2E6C668FB4931E215FF6878D5F6B032843CFB47259E248E89D01D575A99CB5DF838081BCE0EDDD238B8F87A796586F5FAC1C06AABE84C4ECC1A989166756AD97A84BABA773466"/>
            <p:cNvSpPr/>
            <p:nvPr/>
          </p:nvSpPr>
          <p:spPr>
            <a:xfrm>
              <a:off x="4686892" y="2654618"/>
              <a:ext cx="2536795" cy="2974307"/>
            </a:xfrm>
            <a:prstGeom prst="rect">
              <a:avLst/>
            </a:prstGeom>
            <a:solidFill>
              <a:schemeClr val="accent5">
                <a:lumMod val="20000"/>
                <a:lumOff val="80000"/>
              </a:schemeClr>
            </a:solidFill>
            <a:ln>
              <a:noFill/>
            </a:ln>
            <a:effectLst>
              <a:outerShdw blurRad="279400" dist="38100" dir="8100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2400">
                <a:latin typeface="微软雅黑 Light" panose="020B0502040204020203" pitchFamily="34" charset="-122"/>
                <a:ea typeface="微软雅黑 Light" panose="020B0502040204020203" pitchFamily="34" charset="-122"/>
              </a:endParaRPr>
            </a:p>
          </p:txBody>
        </p:sp>
      </p:grpSp>
      <p:sp>
        <p:nvSpPr>
          <p:cNvPr id="7" name="TextBox 28"/>
          <p:cNvSpPr txBox="1"/>
          <p:nvPr/>
        </p:nvSpPr>
        <p:spPr>
          <a:xfrm>
            <a:off x="4692650" y="2265680"/>
            <a:ext cx="3710305" cy="3743960"/>
          </a:xfrm>
          <a:prstGeom prst="rect">
            <a:avLst/>
          </a:prstGeom>
          <a:noFill/>
        </p:spPr>
        <p:txBody>
          <a:bodyPr wrap="square" rtlCol="0">
            <a:spAutoFit/>
          </a:bodyPr>
          <a:p>
            <a:pPr>
              <a:lnSpc>
                <a:spcPct val="110000"/>
              </a:lnSpc>
            </a:pPr>
            <a:r>
              <a:rPr lang="en-US" altLang="zh-CN" sz="2400" dirty="0" smtClean="0">
                <a:solidFill>
                  <a:srgbClr val="160B11"/>
                </a:solidFill>
                <a:latin typeface="Times New Roman" panose="02020603050405020304" pitchFamily="18" charset="0"/>
                <a:cs typeface="Times New Roman" panose="02020603050405020304" pitchFamily="18" charset="0"/>
              </a:rPr>
              <a:t>Santiago embodies Hemingway’s definition of courage as “grace under pressure”. He never loses dignity in the face of death. The glory and honour come not from his battle itself but from his pride and determination to fight.</a:t>
            </a:r>
            <a:endParaRPr lang="en-US" altLang="zh-CN" sz="2400" dirty="0" smtClean="0">
              <a:solidFill>
                <a:srgbClr val="160B11"/>
              </a:solidFill>
              <a:latin typeface="Times New Roman" panose="02020603050405020304" pitchFamily="18" charset="0"/>
              <a:cs typeface="Times New Roman" panose="02020603050405020304" pitchFamily="18" charset="0"/>
            </a:endParaRPr>
          </a:p>
        </p:txBody>
      </p:sp>
      <p:sp>
        <p:nvSpPr>
          <p:cNvPr id="8" name="TextBox 34"/>
          <p:cNvSpPr txBox="1"/>
          <p:nvPr/>
        </p:nvSpPr>
        <p:spPr>
          <a:xfrm>
            <a:off x="4984115" y="1068070"/>
            <a:ext cx="4159885" cy="829945"/>
          </a:xfrm>
          <a:prstGeom prst="rect">
            <a:avLst/>
          </a:prstGeom>
          <a:noFill/>
        </p:spPr>
        <p:txBody>
          <a:bodyPr wrap="square" rtlCol="0">
            <a:spAutoFit/>
          </a:bodyPr>
          <a:p>
            <a:r>
              <a:rPr lang="en-US" altLang="zh-CN" sz="2400" b="1" dirty="0" smtClean="0">
                <a:solidFill>
                  <a:srgbClr val="FF9933"/>
                </a:solidFill>
                <a:latin typeface="Times New Roman" panose="02020603050405020304" pitchFamily="18" charset="0"/>
                <a:cs typeface="Times New Roman" panose="02020603050405020304" pitchFamily="18" charset="0"/>
              </a:rPr>
              <a:t>Pride as the source of greatness and determination</a:t>
            </a:r>
            <a:endParaRPr lang="en-US" altLang="zh-CN" sz="2400" b="1" dirty="0" smtClean="0">
              <a:solidFill>
                <a:srgbClr val="FF9933"/>
              </a:solidFill>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par>
                                <p:cTn id="13" presetID="3"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linds(horizontal)">
                                      <p:cBhvr>
                                        <p:cTn id="15" dur="500"/>
                                        <p:tgtEl>
                                          <p:spTgt spid="2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linds(horizont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par>
                                <p:cTn id="29" presetID="3" presetClass="entr" presetSubtype="1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animBg="1"/>
      <p:bldP spid="29" grpId="0"/>
      <p:bldP spid="8" grpId="0"/>
      <p:bldP spid="3"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0" name="直接连接符 29"/>
          <p:cNvCxnSpPr/>
          <p:nvPr/>
        </p:nvCxnSpPr>
        <p:spPr>
          <a:xfrm>
            <a:off x="971550" y="1196340"/>
            <a:ext cx="5448300" cy="6350"/>
          </a:xfrm>
          <a:prstGeom prst="line">
            <a:avLst/>
          </a:prstGeom>
          <a:ln w="57150">
            <a:solidFill>
              <a:srgbClr val="FCAC64"/>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2580000">
            <a:off x="479425" y="499745"/>
            <a:ext cx="716915" cy="715645"/>
          </a:xfrm>
          <a:prstGeom prst="rect">
            <a:avLst/>
          </a:prstGeom>
          <a:solidFill>
            <a:srgbClr val="FFBE83"/>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4" name="文本框 3"/>
          <p:cNvSpPr txBox="1"/>
          <p:nvPr/>
        </p:nvSpPr>
        <p:spPr>
          <a:xfrm>
            <a:off x="1894205" y="562610"/>
            <a:ext cx="4690745" cy="583565"/>
          </a:xfrm>
          <a:prstGeom prst="rect">
            <a:avLst/>
          </a:prstGeom>
          <a:noFill/>
          <a:ln w="19050">
            <a:noFill/>
          </a:ln>
          <a:extLst>
            <a:ext uri="{909E8E84-426E-40DD-AFC4-6F175D3DCCD1}">
              <a14:hiddenFill xmlns:a14="http://schemas.microsoft.com/office/drawing/2010/main">
                <a:solidFill>
                  <a:srgbClr val="F6DDC5"/>
                </a:solidFill>
              </a14:hiddenFill>
            </a:ext>
          </a:extLst>
        </p:spPr>
        <p:txBody>
          <a:bodyPr wrap="square" rtlCol="0">
            <a:spAutoFit/>
          </a:bodyPr>
          <a:p>
            <a:r>
              <a:rPr lang="en-US" altLang="zh-CN" sz="3200" b="1">
                <a:solidFill>
                  <a:srgbClr val="612F02"/>
                </a:solidFill>
              </a:rPr>
              <a:t>Sharing</a:t>
            </a:r>
            <a:endParaRPr lang="en-US" altLang="zh-CN" sz="3200" b="1">
              <a:solidFill>
                <a:srgbClr val="612F02"/>
              </a:solidFill>
            </a:endParaRPr>
          </a:p>
        </p:txBody>
      </p:sp>
      <p:sp>
        <p:nvSpPr>
          <p:cNvPr id="2" name="矩形 1"/>
          <p:cNvSpPr/>
          <p:nvPr/>
        </p:nvSpPr>
        <p:spPr>
          <a:xfrm rot="2580000">
            <a:off x="1269365" y="596900"/>
            <a:ext cx="519430" cy="514985"/>
          </a:xfrm>
          <a:prstGeom prst="rect">
            <a:avLst/>
          </a:prstGeom>
          <a:solidFill>
            <a:srgbClr val="FCE1C4"/>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1" name="文本框 10"/>
          <p:cNvSpPr txBox="1"/>
          <p:nvPr/>
        </p:nvSpPr>
        <p:spPr>
          <a:xfrm>
            <a:off x="485140" y="636270"/>
            <a:ext cx="732790" cy="398780"/>
          </a:xfrm>
          <a:prstGeom prst="rect">
            <a:avLst/>
          </a:prstGeom>
          <a:noFill/>
        </p:spPr>
        <p:txBody>
          <a:bodyPr wrap="none" rtlCol="0">
            <a:spAutoFit/>
          </a:bodyPr>
          <a:p>
            <a:r>
              <a:rPr lang="en-US" altLang="zh-CN" sz="2000" b="1">
                <a:solidFill>
                  <a:srgbClr val="612F02"/>
                </a:solidFill>
              </a:rPr>
              <a:t>Step</a:t>
            </a:r>
            <a:r>
              <a:rPr lang="en-US" altLang="zh-CN" b="1"/>
              <a:t>  </a:t>
            </a:r>
            <a:endParaRPr lang="en-US" altLang="zh-CN" b="1"/>
          </a:p>
        </p:txBody>
      </p:sp>
      <p:sp>
        <p:nvSpPr>
          <p:cNvPr id="7" name="文本框 6"/>
          <p:cNvSpPr txBox="1"/>
          <p:nvPr/>
        </p:nvSpPr>
        <p:spPr>
          <a:xfrm>
            <a:off x="1343660" y="636270"/>
            <a:ext cx="323850" cy="398780"/>
          </a:xfrm>
          <a:prstGeom prst="rect">
            <a:avLst/>
          </a:prstGeom>
          <a:noFill/>
        </p:spPr>
        <p:txBody>
          <a:bodyPr wrap="none" rtlCol="0">
            <a:spAutoFit/>
          </a:bodyPr>
          <a:p>
            <a:r>
              <a:rPr lang="en-US" altLang="zh-CN" sz="2000" b="1">
                <a:solidFill>
                  <a:srgbClr val="612F02"/>
                </a:solidFill>
              </a:rPr>
              <a:t>5</a:t>
            </a:r>
            <a:r>
              <a:rPr lang="en-US" altLang="zh-CN" b="1"/>
              <a:t> </a:t>
            </a:r>
            <a:endParaRPr lang="en-US" altLang="zh-CN" b="1"/>
          </a:p>
        </p:txBody>
      </p:sp>
      <p:sp>
        <p:nvSpPr>
          <p:cNvPr id="25" name="云形标注 24"/>
          <p:cNvSpPr/>
          <p:nvPr/>
        </p:nvSpPr>
        <p:spPr>
          <a:xfrm>
            <a:off x="2072005" y="1950085"/>
            <a:ext cx="5798185" cy="2957830"/>
          </a:xfrm>
          <a:prstGeom prst="cloudCallout">
            <a:avLst>
              <a:gd name="adj1" fmla="val -46414"/>
              <a:gd name="adj2" fmla="val 76814"/>
            </a:avLst>
          </a:prstGeom>
          <a:noFill/>
          <a:ln w="28575" cmpd="sng">
            <a:solidFill>
              <a:srgbClr val="F28D25"/>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60B11"/>
                </a:solidFill>
                <a:effectLst/>
                <a:uLnTx/>
                <a:uFillTx/>
                <a:latin typeface="Times New Roman" panose="02020603050405020304" pitchFamily="18" charset="0"/>
                <a:ea typeface="+mn-ea"/>
                <a:cs typeface="Times New Roman" panose="02020603050405020304" pitchFamily="18" charset="0"/>
              </a:rPr>
              <a:t>Share your story of dealing with difficulties in life or study.</a:t>
            </a:r>
            <a:endParaRPr kumimoji="0" lang="en-US" altLang="zh-CN" sz="2800" b="1" i="0" u="none" strike="noStrike" kern="1200" cap="none" spc="0" normalizeH="0" baseline="0" noProof="0" dirty="0">
              <a:ln>
                <a:noFill/>
              </a:ln>
              <a:solidFill>
                <a:srgbClr val="160B11"/>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VCG21400440359"/>
          <p:cNvPicPr>
            <a:picLocks noChangeAspect="1"/>
          </p:cNvPicPr>
          <p:nvPr/>
        </p:nvPicPr>
        <p:blipFill>
          <a:blip r:embed="rId1"/>
          <a:stretch>
            <a:fillRect/>
          </a:stretch>
        </p:blipFill>
        <p:spPr>
          <a:xfrm>
            <a:off x="0" y="0"/>
            <a:ext cx="9143365" cy="6395085"/>
          </a:xfrm>
          <a:prstGeom prst="rect">
            <a:avLst/>
          </a:prstGeom>
        </p:spPr>
      </p:pic>
      <p:sp>
        <p:nvSpPr>
          <p:cNvPr id="5" name="TextBox 4"/>
          <p:cNvSpPr txBox="1"/>
          <p:nvPr/>
        </p:nvSpPr>
        <p:spPr>
          <a:xfrm>
            <a:off x="576263" y="907415"/>
            <a:ext cx="7991475" cy="1863090"/>
          </a:xfrm>
          <a:prstGeom prst="rect">
            <a:avLst/>
          </a:prstGeom>
          <a:noFill/>
          <a:ln w="9525">
            <a:noFill/>
          </a:ln>
        </p:spPr>
        <p:txBody>
          <a:bodyPr>
            <a:spAutoFit/>
          </a:bodyPr>
          <a:p>
            <a:pPr>
              <a:lnSpc>
                <a:spcPct val="120000"/>
              </a:lnSpc>
            </a:pPr>
            <a:r>
              <a:rPr lang="en-US" altLang="zh-CN" sz="3200" b="1" dirty="0">
                <a:solidFill>
                  <a:schemeClr val="bg2"/>
                </a:solidFill>
                <a:latin typeface="Times New Roman" panose="02020603050405020304" pitchFamily="18" charset="0"/>
                <a:cs typeface="Times New Roman" panose="02020603050405020304" pitchFamily="18" charset="0"/>
              </a:rPr>
              <a:t>The attraction of literature lies more in what it awakens in us than what it says. </a:t>
            </a:r>
            <a:r>
              <a:rPr lang="en-US" altLang="zh-CN" sz="3200" b="1" dirty="0">
                <a:solidFill>
                  <a:schemeClr val="accent5"/>
                </a:solidFill>
                <a:latin typeface="Times New Roman" panose="02020603050405020304" pitchFamily="18" charset="0"/>
                <a:cs typeface="Times New Roman" panose="02020603050405020304" pitchFamily="18" charset="0"/>
              </a:rPr>
              <a:t> </a:t>
            </a:r>
            <a:endParaRPr lang="en-US" altLang="zh-CN" sz="3200" b="1" dirty="0">
              <a:solidFill>
                <a:schemeClr val="accent5"/>
              </a:solidFill>
              <a:latin typeface="Times New Roman" panose="02020603050405020304" pitchFamily="18" charset="0"/>
              <a:cs typeface="Times New Roman" panose="02020603050405020304" pitchFamily="18" charset="0"/>
            </a:endParaRPr>
          </a:p>
          <a:p>
            <a:pPr algn="r">
              <a:lnSpc>
                <a:spcPct val="120000"/>
              </a:lnSpc>
            </a:pPr>
            <a:r>
              <a:rPr lang="en-US" altLang="zh-CN" sz="3200" b="1" dirty="0">
                <a:solidFill>
                  <a:srgbClr val="002060"/>
                </a:solidFill>
                <a:latin typeface="Times New Roman" panose="02020603050405020304" pitchFamily="18" charset="0"/>
                <a:cs typeface="Times New Roman" panose="02020603050405020304" pitchFamily="18" charset="0"/>
              </a:rPr>
              <a:t>—William J. Long</a:t>
            </a:r>
            <a:endParaRPr lang="zh-CN" altLang="en-US" sz="3200" dirty="0">
              <a:solidFill>
                <a:srgbClr val="002060"/>
              </a:solidFill>
              <a:latin typeface="Calibri" panose="020F0502020204030204"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折角形 1"/>
          <p:cNvSpPr/>
          <p:nvPr/>
        </p:nvSpPr>
        <p:spPr>
          <a:xfrm>
            <a:off x="1493520" y="1045845"/>
            <a:ext cx="6497955" cy="3850005"/>
          </a:xfrm>
          <a:prstGeom prst="foldedCorner">
            <a:avLst/>
          </a:prstGeom>
          <a:solidFill>
            <a:srgbClr val="FCAC64"/>
          </a:solidFill>
          <a:ln>
            <a:noFill/>
          </a:ln>
          <a:effectLst>
            <a:reflection blurRad="6350" stA="50000" endA="300" endPos="90000" dir="5400000" sy="-100000" algn="bl" rotWithShape="0"/>
          </a:effectLst>
          <a:scene3d>
            <a:camera prst="orthographicFront"/>
            <a:lightRig rig="sunset" dir="t">
              <a:rot lat="0" lon="0" rev="0"/>
            </a:lightRig>
          </a:scene3d>
          <a:sp3d prstMaterial="legacyWirefram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lnSpc>
                <a:spcPct val="150000"/>
              </a:lnSpc>
              <a:spcBef>
                <a:spcPct val="20000"/>
              </a:spcBef>
              <a:buClr>
                <a:schemeClr val="tx2"/>
              </a:buClr>
              <a:buSzPct val="60000"/>
              <a:buFont typeface="Wingdings" panose="05000000000000000000" pitchFamily="2" charset="2"/>
              <a:buChar char="u"/>
              <a:defRPr/>
            </a:pPr>
            <a:endParaRPr lang="en-US" altLang="zh-CN" sz="2800" b="1" dirty="0">
              <a:latin typeface="Times New Roman" panose="02020603050405020304" pitchFamily="18" charset="0"/>
              <a:ea typeface="Meiryo" panose="020B0604030504040204" pitchFamily="34" charset="-128"/>
              <a:cs typeface="Times New Roman" panose="02020603050405020304" pitchFamily="18" charset="0"/>
              <a:sym typeface="+mn-ea"/>
            </a:endParaRPr>
          </a:p>
        </p:txBody>
      </p:sp>
      <p:grpSp>
        <p:nvGrpSpPr>
          <p:cNvPr id="4" name="组合 3"/>
          <p:cNvGrpSpPr/>
          <p:nvPr/>
        </p:nvGrpSpPr>
        <p:grpSpPr>
          <a:xfrm rot="3840000">
            <a:off x="7553960" y="4437380"/>
            <a:ext cx="1485900" cy="1224280"/>
            <a:chOff x="11056" y="-90"/>
            <a:chExt cx="2340" cy="1928"/>
          </a:xfrm>
        </p:grpSpPr>
        <p:sp>
          <p:nvSpPr>
            <p:cNvPr id="13" name="流程图: 过程 12"/>
            <p:cNvSpPr/>
            <p:nvPr/>
          </p:nvSpPr>
          <p:spPr>
            <a:xfrm rot="25140000">
              <a:off x="13170" y="-90"/>
              <a:ext cx="227" cy="1928"/>
            </a:xfrm>
            <a:prstGeom prst="flowChartProcess">
              <a:avLst/>
            </a:prstGeom>
            <a:solidFill>
              <a:srgbClr val="FCA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摘录 13"/>
            <p:cNvSpPr/>
            <p:nvPr/>
          </p:nvSpPr>
          <p:spPr>
            <a:xfrm rot="35880000">
              <a:off x="12114" y="1242"/>
              <a:ext cx="227" cy="454"/>
            </a:xfrm>
            <a:prstGeom prst="flowChartExtract">
              <a:avLst/>
            </a:prstGeom>
            <a:solidFill>
              <a:srgbClr val="F6D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曲线连接符 14"/>
            <p:cNvCxnSpPr/>
            <p:nvPr/>
          </p:nvCxnSpPr>
          <p:spPr>
            <a:xfrm>
              <a:off x="11056" y="1008"/>
              <a:ext cx="1011" cy="460"/>
            </a:xfrm>
            <a:prstGeom prst="curvedConnector3">
              <a:avLst>
                <a:gd name="adj1" fmla="val 50049"/>
              </a:avLst>
            </a:prstGeom>
            <a:ln w="57150">
              <a:solidFill>
                <a:srgbClr val="FCAC64"/>
              </a:solidFill>
            </a:ln>
          </p:spPr>
          <p:style>
            <a:lnRef idx="1">
              <a:schemeClr val="accent1"/>
            </a:lnRef>
            <a:fillRef idx="0">
              <a:schemeClr val="accent1"/>
            </a:fillRef>
            <a:effectRef idx="0">
              <a:schemeClr val="accent1"/>
            </a:effectRef>
            <a:fontRef idx="minor">
              <a:schemeClr val="tx1"/>
            </a:fontRef>
          </p:style>
        </p:cxnSp>
      </p:grpSp>
      <p:sp>
        <p:nvSpPr>
          <p:cNvPr id="3" name="圆角矩形 2"/>
          <p:cNvSpPr/>
          <p:nvPr/>
        </p:nvSpPr>
        <p:spPr>
          <a:xfrm rot="19920000">
            <a:off x="278765" y="699135"/>
            <a:ext cx="3182620" cy="820420"/>
          </a:xfrm>
          <a:prstGeom prst="roundRect">
            <a:avLst/>
          </a:prstGeom>
          <a:solidFill>
            <a:srgbClr val="FCE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753B03"/>
                </a:solidFill>
              </a:rPr>
              <a:t>Homework</a:t>
            </a:r>
            <a:endParaRPr lang="en-US" altLang="zh-CN" sz="4000" b="1">
              <a:solidFill>
                <a:srgbClr val="753B03"/>
              </a:solidFill>
            </a:endParaRPr>
          </a:p>
        </p:txBody>
      </p:sp>
      <p:cxnSp>
        <p:nvCxnSpPr>
          <p:cNvPr id="6" name="直接连接符 5"/>
          <p:cNvCxnSpPr/>
          <p:nvPr/>
        </p:nvCxnSpPr>
        <p:spPr>
          <a:xfrm>
            <a:off x="1939290" y="2545715"/>
            <a:ext cx="5045075" cy="3175"/>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939290" y="3070225"/>
            <a:ext cx="5045075" cy="3175"/>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939290" y="3665855"/>
            <a:ext cx="5045075" cy="3175"/>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1939290" y="1332230"/>
            <a:ext cx="5244465" cy="3562985"/>
          </a:xfrm>
          <a:prstGeom prst="rect">
            <a:avLst/>
          </a:prstGeom>
          <a:noFill/>
        </p:spPr>
        <p:txBody>
          <a:bodyPr wrap="square" rtlCol="0">
            <a:spAutoFit/>
          </a:bodyPr>
          <a:p>
            <a:pPr marL="0" indent="0" algn="l">
              <a:lnSpc>
                <a:spcPct val="150000"/>
              </a:lnSpc>
              <a:spcBef>
                <a:spcPct val="20000"/>
              </a:spcBef>
              <a:buClr>
                <a:schemeClr val="tx2"/>
              </a:buClr>
              <a:buSzPct val="60000"/>
              <a:buFont typeface="Wingdings" panose="05000000000000000000" pitchFamily="2" charset="2"/>
              <a:buNone/>
              <a:defRPr/>
            </a:pPr>
            <a:r>
              <a:rPr lang="en-US" altLang="zh-CN" sz="2400" b="1" dirty="0">
                <a:solidFill>
                  <a:srgbClr val="160B11"/>
                </a:solidFill>
                <a:latin typeface="Times New Roman" panose="02020603050405020304" pitchFamily="18" charset="0"/>
                <a:ea typeface="Meiryo" panose="020B0604030504040204" pitchFamily="34" charset="-128"/>
                <a:cs typeface="Times New Roman" panose="02020603050405020304" pitchFamily="18" charset="0"/>
                <a:sym typeface="+mn-ea"/>
              </a:rPr>
              <a:t>1. Write down your reflection after learning this excerpt.</a:t>
            </a:r>
            <a:endParaRPr lang="en-US" altLang="zh-CN" sz="2400" b="1" dirty="0">
              <a:solidFill>
                <a:srgbClr val="160B11"/>
              </a:solidFill>
              <a:latin typeface="Times New Roman" panose="02020603050405020304" pitchFamily="18" charset="0"/>
              <a:ea typeface="Meiryo" panose="020B0604030504040204" pitchFamily="34" charset="-128"/>
              <a:cs typeface="Times New Roman" panose="02020603050405020304" pitchFamily="18" charset="0"/>
              <a:sym typeface="+mn-ea"/>
            </a:endParaRPr>
          </a:p>
          <a:p>
            <a:pPr marL="0" indent="0" algn="l">
              <a:lnSpc>
                <a:spcPct val="150000"/>
              </a:lnSpc>
              <a:spcBef>
                <a:spcPct val="20000"/>
              </a:spcBef>
              <a:buClr>
                <a:schemeClr val="tx2"/>
              </a:buClr>
              <a:buSzPct val="60000"/>
              <a:buFont typeface="Wingdings" panose="05000000000000000000" pitchFamily="2" charset="2"/>
              <a:buNone/>
              <a:defRPr/>
            </a:pPr>
            <a:r>
              <a:rPr lang="en-US" altLang="zh-CN" sz="2400" b="1" dirty="0">
                <a:solidFill>
                  <a:srgbClr val="160B11"/>
                </a:solidFill>
                <a:latin typeface="Times New Roman" panose="02020603050405020304" pitchFamily="18" charset="0"/>
                <a:ea typeface="Meiryo" panose="020B0604030504040204" pitchFamily="34" charset="-128"/>
                <a:cs typeface="Times New Roman" panose="02020603050405020304" pitchFamily="18" charset="0"/>
                <a:sym typeface="+mn-ea"/>
              </a:rPr>
              <a:t>2. </a:t>
            </a:r>
            <a:r>
              <a:rPr lang="en-US" altLang="zh-CN" sz="2400" b="1" dirty="0">
                <a:solidFill>
                  <a:srgbClr val="160B11"/>
                </a:solidFill>
                <a:latin typeface="Times New Roman" panose="02020603050405020304" pitchFamily="18" charset="0"/>
                <a:ea typeface="Meiryo" panose="020B0604030504040204" pitchFamily="34" charset="-128"/>
                <a:cs typeface="Times New Roman" panose="02020603050405020304" pitchFamily="18" charset="0"/>
                <a:sym typeface="+mn-ea"/>
              </a:rPr>
              <a:t>Read the rest of</a:t>
            </a:r>
            <a:r>
              <a:rPr lang="en-US" altLang="zh-CN" sz="2400" b="1" i="1" dirty="0">
                <a:solidFill>
                  <a:srgbClr val="160B11"/>
                </a:solidFill>
                <a:latin typeface="Times New Roman" panose="02020603050405020304" pitchFamily="18" charset="0"/>
                <a:ea typeface="Meiryo" panose="020B0604030504040204" pitchFamily="34" charset="-128"/>
                <a:cs typeface="Times New Roman" panose="02020603050405020304" pitchFamily="18" charset="0"/>
                <a:sym typeface="+mn-ea"/>
              </a:rPr>
              <a:t> The Old Man and the Sea</a:t>
            </a:r>
            <a:r>
              <a:rPr lang="en-US" altLang="zh-CN" sz="2400" b="1" dirty="0">
                <a:solidFill>
                  <a:srgbClr val="160B11"/>
                </a:solidFill>
                <a:latin typeface="Times New Roman" panose="02020603050405020304" pitchFamily="18" charset="0"/>
                <a:ea typeface="Meiryo" panose="020B0604030504040204" pitchFamily="34" charset="-128"/>
                <a:cs typeface="Times New Roman" panose="02020603050405020304" pitchFamily="18" charset="0"/>
                <a:sym typeface="+mn-ea"/>
              </a:rPr>
              <a:t> and find what happened before and after the excerpt.</a:t>
            </a:r>
            <a:endParaRPr lang="en-US" altLang="zh-CN" sz="2400" b="1" dirty="0">
              <a:solidFill>
                <a:srgbClr val="160B11"/>
              </a:solidFill>
              <a:latin typeface="Times New Roman" panose="02020603050405020304" pitchFamily="18" charset="0"/>
              <a:ea typeface="Meiryo" panose="020B0604030504040204" pitchFamily="34" charset="-128"/>
              <a:cs typeface="Times New Roman" panose="02020603050405020304" pitchFamily="18" charset="0"/>
              <a:sym typeface="+mn-ea"/>
            </a:endParaRPr>
          </a:p>
          <a:p>
            <a:pPr marL="0" indent="0" algn="l">
              <a:lnSpc>
                <a:spcPct val="150000"/>
              </a:lnSpc>
              <a:spcBef>
                <a:spcPct val="20000"/>
              </a:spcBef>
              <a:buClr>
                <a:schemeClr val="tx2"/>
              </a:buClr>
              <a:buSzPct val="60000"/>
              <a:buFont typeface="Wingdings" panose="05000000000000000000" pitchFamily="2" charset="2"/>
              <a:buNone/>
              <a:defRPr/>
            </a:pPr>
            <a:endParaRPr lang="en-US" altLang="zh-CN" sz="2400" b="1" dirty="0">
              <a:solidFill>
                <a:srgbClr val="160B11"/>
              </a:solidFill>
              <a:latin typeface="Times New Roman" panose="02020603050405020304" pitchFamily="18" charset="0"/>
              <a:ea typeface="Meiryo" panose="020B0604030504040204" pitchFamily="34" charset="-128"/>
              <a:cs typeface="Times New Roman" panose="02020603050405020304" pitchFamily="18" charset="0"/>
              <a:sym typeface="+mn-ea"/>
            </a:endParaRPr>
          </a:p>
        </p:txBody>
      </p:sp>
      <p:cxnSp>
        <p:nvCxnSpPr>
          <p:cNvPr id="7" name="直接连接符 6"/>
          <p:cNvCxnSpPr/>
          <p:nvPr/>
        </p:nvCxnSpPr>
        <p:spPr>
          <a:xfrm>
            <a:off x="1896745" y="1991995"/>
            <a:ext cx="5045075" cy="3175"/>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986915" y="4281805"/>
            <a:ext cx="5045075" cy="3175"/>
          </a:xfrm>
          <a:prstGeom prst="line">
            <a:avLst/>
          </a:prstGeom>
          <a:ln w="38100">
            <a:solidFill>
              <a:srgbClr val="753B03"/>
            </a:solidFill>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Text Box 4"/>
          <p:cNvSpPr txBox="1">
            <a:spLocks noChangeArrowheads="1"/>
          </p:cNvSpPr>
          <p:nvPr/>
        </p:nvSpPr>
        <p:spPr bwMode="auto">
          <a:xfrm>
            <a:off x="323850" y="909638"/>
            <a:ext cx="8594725" cy="768350"/>
          </a:xfrm>
          <a:prstGeom prst="rect">
            <a:avLst/>
          </a:prstGeom>
          <a:noFill/>
          <a:ln w="9525">
            <a:noFill/>
            <a:miter lim="800000"/>
          </a:ln>
        </p:spPr>
        <p:txBody>
          <a:bodyPr>
            <a:spAutoFit/>
          </a:bodyPr>
          <a:lstStyle/>
          <a:p>
            <a:pPr>
              <a:buFont typeface="Arial" panose="020B0604020202020204" pitchFamily="34" charset="0"/>
              <a:buNone/>
              <a:defRPr/>
            </a:pPr>
            <a:r>
              <a:rPr lang="zh-CN" altLang="en-US" sz="4400" b="1">
                <a:effectLst>
                  <a:outerShdw blurRad="38100" dist="38100" dir="2700000" algn="tl">
                    <a:srgbClr val="C0C0C0"/>
                  </a:outerShdw>
                </a:effectLst>
                <a:latin typeface="Comic Sans MS" panose="030F0702030302020204" pitchFamily="2" charset="0"/>
                <a:ea typeface="宋体" panose="02010600030101010101" pitchFamily="2" charset="-122"/>
              </a:rPr>
              <a:t> </a:t>
            </a:r>
            <a:r>
              <a:rPr lang="en-US" sz="3600" b="1">
                <a:solidFill>
                  <a:srgbClr val="00CCFF"/>
                </a:solidFill>
                <a:latin typeface="Times New Roman" panose="02020603050405020304" pitchFamily="18" charset="0"/>
                <a:ea typeface="宋体" panose="02010600030101010101" pitchFamily="2" charset="-122"/>
              </a:rPr>
              <a:t>            </a:t>
            </a:r>
            <a:endParaRPr lang="zh-CN" altLang="en-US" sz="3600" b="1">
              <a:solidFill>
                <a:srgbClr val="00CCFF"/>
              </a:solidFill>
              <a:latin typeface="Times New Roman" panose="02020603050405020304" pitchFamily="18" charset="0"/>
              <a:ea typeface="宋体" panose="02010600030101010101" pitchFamily="2" charset="-122"/>
            </a:endParaRPr>
          </a:p>
        </p:txBody>
      </p:sp>
      <p:pic>
        <p:nvPicPr>
          <p:cNvPr id="35842" name="Picture 2"/>
          <p:cNvPicPr>
            <a:picLocks noChangeAspect="1" noChangeArrowheads="1"/>
          </p:cNvPicPr>
          <p:nvPr/>
        </p:nvPicPr>
        <p:blipFill>
          <a:blip r:embed="rId1"/>
          <a:srcRect/>
          <a:stretch>
            <a:fillRect/>
          </a:stretch>
        </p:blipFill>
        <p:spPr bwMode="auto">
          <a:xfrm>
            <a:off x="0" y="0"/>
            <a:ext cx="9144000" cy="6858000"/>
          </a:xfrm>
          <a:prstGeom prst="rect">
            <a:avLst/>
          </a:prstGeom>
          <a:noFill/>
          <a:ln w="9525">
            <a:noFill/>
            <a:miter lim="800000"/>
            <a:headEnd/>
            <a:tailEnd/>
          </a:ln>
        </p:spPr>
      </p:pic>
    </p:spTree>
    <p:custDataLst>
      <p:tags r:id="rId2"/>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nvCxnSpPr>
        <p:spPr>
          <a:xfrm>
            <a:off x="971550" y="1196340"/>
            <a:ext cx="5448300" cy="6350"/>
          </a:xfrm>
          <a:prstGeom prst="line">
            <a:avLst/>
          </a:prstGeom>
          <a:ln w="57150">
            <a:solidFill>
              <a:srgbClr val="FCAC64"/>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2580000">
            <a:off x="479425" y="499745"/>
            <a:ext cx="716915" cy="715645"/>
          </a:xfrm>
          <a:prstGeom prst="rect">
            <a:avLst/>
          </a:prstGeom>
          <a:solidFill>
            <a:srgbClr val="FFBE83"/>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4" name="文本框 3"/>
          <p:cNvSpPr txBox="1"/>
          <p:nvPr/>
        </p:nvSpPr>
        <p:spPr>
          <a:xfrm>
            <a:off x="1816100" y="564515"/>
            <a:ext cx="4690745" cy="583565"/>
          </a:xfrm>
          <a:prstGeom prst="rect">
            <a:avLst/>
          </a:prstGeom>
          <a:noFill/>
          <a:ln w="19050">
            <a:noFill/>
          </a:ln>
          <a:extLst>
            <a:ext uri="{909E8E84-426E-40DD-AFC4-6F175D3DCCD1}">
              <a14:hiddenFill xmlns:a14="http://schemas.microsoft.com/office/drawing/2010/main">
                <a:solidFill>
                  <a:srgbClr val="F6DDC5"/>
                </a:solidFill>
              </a14:hiddenFill>
            </a:ext>
          </a:extLst>
        </p:spPr>
        <p:txBody>
          <a:bodyPr wrap="square" rtlCol="0">
            <a:spAutoFit/>
          </a:bodyPr>
          <a:lstStyle/>
          <a:p>
            <a:r>
              <a:rPr lang="en-US" altLang="zh-CN" sz="3200" b="1">
                <a:solidFill>
                  <a:srgbClr val="612F02"/>
                </a:solidFill>
              </a:rPr>
              <a:t>Lead-in</a:t>
            </a:r>
            <a:endParaRPr lang="en-US" altLang="zh-CN" sz="3200" b="1">
              <a:solidFill>
                <a:srgbClr val="612F02"/>
              </a:solidFill>
            </a:endParaRPr>
          </a:p>
        </p:txBody>
      </p:sp>
      <p:sp>
        <p:nvSpPr>
          <p:cNvPr id="2" name="矩形 1"/>
          <p:cNvSpPr/>
          <p:nvPr/>
        </p:nvSpPr>
        <p:spPr>
          <a:xfrm rot="2580000">
            <a:off x="1269365" y="596900"/>
            <a:ext cx="519430" cy="514985"/>
          </a:xfrm>
          <a:prstGeom prst="rect">
            <a:avLst/>
          </a:prstGeom>
          <a:solidFill>
            <a:srgbClr val="FCE1C4"/>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28" name="文本框 27"/>
          <p:cNvSpPr txBox="1"/>
          <p:nvPr/>
        </p:nvSpPr>
        <p:spPr>
          <a:xfrm>
            <a:off x="1343660" y="636270"/>
            <a:ext cx="323850" cy="398780"/>
          </a:xfrm>
          <a:prstGeom prst="rect">
            <a:avLst/>
          </a:prstGeom>
          <a:noFill/>
        </p:spPr>
        <p:txBody>
          <a:bodyPr wrap="none" rtlCol="0">
            <a:spAutoFit/>
          </a:bodyPr>
          <a:lstStyle/>
          <a:p>
            <a:r>
              <a:rPr lang="en-US" altLang="zh-CN" sz="2000" b="1">
                <a:solidFill>
                  <a:srgbClr val="612F02"/>
                </a:solidFill>
              </a:rPr>
              <a:t>1</a:t>
            </a:r>
            <a:r>
              <a:rPr lang="en-US" altLang="zh-CN" b="1"/>
              <a:t>  </a:t>
            </a:r>
            <a:endParaRPr lang="en-US" altLang="zh-CN" b="1"/>
          </a:p>
        </p:txBody>
      </p:sp>
      <p:sp>
        <p:nvSpPr>
          <p:cNvPr id="11" name="文本框 10"/>
          <p:cNvSpPr txBox="1"/>
          <p:nvPr/>
        </p:nvSpPr>
        <p:spPr>
          <a:xfrm>
            <a:off x="485140" y="636270"/>
            <a:ext cx="732790" cy="398780"/>
          </a:xfrm>
          <a:prstGeom prst="rect">
            <a:avLst/>
          </a:prstGeom>
          <a:noFill/>
        </p:spPr>
        <p:txBody>
          <a:bodyPr wrap="none" rtlCol="0">
            <a:spAutoFit/>
          </a:bodyPr>
          <a:lstStyle/>
          <a:p>
            <a:r>
              <a:rPr lang="en-US" altLang="zh-CN" sz="2000" b="1">
                <a:solidFill>
                  <a:srgbClr val="612F02"/>
                </a:solidFill>
              </a:rPr>
              <a:t>Step</a:t>
            </a:r>
            <a:r>
              <a:rPr lang="en-US" altLang="zh-CN" b="1"/>
              <a:t>  </a:t>
            </a:r>
            <a:endParaRPr lang="en-US" altLang="zh-CN" b="1"/>
          </a:p>
        </p:txBody>
      </p:sp>
      <p:sp>
        <p:nvSpPr>
          <p:cNvPr id="7" name="云形标注 6"/>
          <p:cNvSpPr/>
          <p:nvPr/>
        </p:nvSpPr>
        <p:spPr>
          <a:xfrm rot="960000">
            <a:off x="1313815" y="1447165"/>
            <a:ext cx="6516370" cy="4506595"/>
          </a:xfrm>
          <a:prstGeom prst="cloudCallout">
            <a:avLst>
              <a:gd name="adj1" fmla="val -47001"/>
              <a:gd name="adj2" fmla="val 69347"/>
            </a:avLst>
          </a:prstGeom>
          <a:solidFill>
            <a:srgbClr val="F6DD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2186940" y="2204720"/>
            <a:ext cx="5184140" cy="3322955"/>
          </a:xfrm>
          <a:prstGeom prst="rect">
            <a:avLst/>
          </a:prstGeom>
          <a:noFill/>
          <a:ln w="19050">
            <a:noFill/>
          </a:ln>
          <a:extLst>
            <a:ext uri="{909E8E84-426E-40DD-AFC4-6F175D3DCCD1}">
              <a14:hiddenFill xmlns:a14="http://schemas.microsoft.com/office/drawing/2010/main">
                <a:solidFill>
                  <a:srgbClr val="F6DDC5"/>
                </a:solidFill>
              </a14:hiddenFill>
            </a:ext>
          </a:extLst>
        </p:spPr>
        <p:txBody>
          <a:bodyPr wrap="square" rtlCol="0">
            <a:spAutoFit/>
          </a:bodyPr>
          <a:p>
            <a:pPr marL="457200" indent="-457200" algn="l">
              <a:lnSpc>
                <a:spcPct val="150000"/>
              </a:lnSpc>
              <a:buFont typeface="Arial" panose="020B0604020202020204" pitchFamily="34" charset="0"/>
              <a:buChar char="•"/>
            </a:pPr>
            <a:r>
              <a:rPr lang="en-US" altLang="zh-CN" sz="2800" b="1">
                <a:solidFill>
                  <a:srgbClr val="DC6A04"/>
                </a:solidFill>
                <a:latin typeface="Times New Roman" panose="02020603050405020304" pitchFamily="18" charset="0"/>
                <a:cs typeface="Times New Roman" panose="02020603050405020304" pitchFamily="18" charset="0"/>
              </a:rPr>
              <a:t>Do you like reading?</a:t>
            </a:r>
            <a:endParaRPr lang="en-US" altLang="zh-CN" sz="2800" b="1">
              <a:solidFill>
                <a:srgbClr val="DC6A04"/>
              </a:solidFill>
              <a:latin typeface="Times New Roman" panose="02020603050405020304" pitchFamily="18" charset="0"/>
              <a:cs typeface="Times New Roman" panose="02020603050405020304" pitchFamily="18" charset="0"/>
            </a:endParaRPr>
          </a:p>
          <a:p>
            <a:pPr marL="457200" indent="-457200" algn="l">
              <a:lnSpc>
                <a:spcPct val="150000"/>
              </a:lnSpc>
              <a:buClrTx/>
              <a:buSzTx/>
              <a:buFont typeface="Arial" panose="020B0604020202020204" pitchFamily="34" charset="0"/>
              <a:buChar char="•"/>
            </a:pPr>
            <a:r>
              <a:rPr lang="en-US" altLang="zh-CN" sz="2800" b="1">
                <a:solidFill>
                  <a:srgbClr val="DC6A04"/>
                </a:solidFill>
                <a:latin typeface="Times New Roman" panose="02020603050405020304" pitchFamily="18" charset="0"/>
                <a:cs typeface="Times New Roman" panose="02020603050405020304" pitchFamily="18" charset="0"/>
                <a:sym typeface="+mn-ea"/>
              </a:rPr>
              <a:t>Have you ever read an English novel? If yes, what is it and who is the author?</a:t>
            </a:r>
            <a:endParaRPr lang="en-US" altLang="zh-CN" sz="2800" b="1">
              <a:solidFill>
                <a:srgbClr val="DC6A04"/>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algn="l">
              <a:lnSpc>
                <a:spcPct val="150000"/>
              </a:lnSpc>
            </a:pPr>
            <a:endParaRPr lang="zh-CN" altLang="en-US" sz="2800" b="1">
              <a:solidFill>
                <a:srgbClr val="DC6A04"/>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p:txBody>
          <a:bodyPr/>
          <a:lstStyle/>
          <a:p>
            <a:r>
              <a:rPr lang="zh-CN" altLang="en-US" smtClean="0"/>
              <a:t> </a:t>
            </a:r>
            <a:endParaRPr lang="en-US" altLang="zh-CN" smtClean="0"/>
          </a:p>
        </p:txBody>
      </p:sp>
      <p:cxnSp>
        <p:nvCxnSpPr>
          <p:cNvPr id="30" name="直接连接符 29"/>
          <p:cNvCxnSpPr/>
          <p:nvPr/>
        </p:nvCxnSpPr>
        <p:spPr>
          <a:xfrm>
            <a:off x="971550" y="1196340"/>
            <a:ext cx="5448300" cy="6350"/>
          </a:xfrm>
          <a:prstGeom prst="line">
            <a:avLst/>
          </a:prstGeom>
          <a:ln w="57150">
            <a:solidFill>
              <a:srgbClr val="FCAC64"/>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rot="2580000">
            <a:off x="479425" y="499745"/>
            <a:ext cx="716915" cy="715645"/>
          </a:xfrm>
          <a:prstGeom prst="rect">
            <a:avLst/>
          </a:prstGeom>
          <a:solidFill>
            <a:srgbClr val="FFBE83"/>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4" name="文本框 3"/>
          <p:cNvSpPr txBox="1"/>
          <p:nvPr/>
        </p:nvSpPr>
        <p:spPr>
          <a:xfrm>
            <a:off x="1816100" y="564515"/>
            <a:ext cx="4690745" cy="583565"/>
          </a:xfrm>
          <a:prstGeom prst="rect">
            <a:avLst/>
          </a:prstGeom>
          <a:noFill/>
          <a:ln w="19050">
            <a:noFill/>
          </a:ln>
          <a:extLst>
            <a:ext uri="{909E8E84-426E-40DD-AFC4-6F175D3DCCD1}">
              <a14:hiddenFill xmlns:a14="http://schemas.microsoft.com/office/drawing/2010/main">
                <a:solidFill>
                  <a:srgbClr val="F6DDC5"/>
                </a:solidFill>
              </a14:hiddenFill>
            </a:ext>
          </a:extLst>
        </p:spPr>
        <p:txBody>
          <a:bodyPr wrap="square" rtlCol="0">
            <a:spAutoFit/>
          </a:bodyPr>
          <a:lstStyle/>
          <a:p>
            <a:r>
              <a:rPr lang="en-US" altLang="zh-CN" sz="3200" b="1">
                <a:solidFill>
                  <a:srgbClr val="612F02"/>
                </a:solidFill>
              </a:rPr>
              <a:t>Title prediction</a:t>
            </a:r>
            <a:endParaRPr lang="en-US" altLang="zh-CN" sz="3200" b="1">
              <a:solidFill>
                <a:srgbClr val="612F02"/>
              </a:solidFill>
            </a:endParaRPr>
          </a:p>
        </p:txBody>
      </p:sp>
      <p:sp>
        <p:nvSpPr>
          <p:cNvPr id="2" name="矩形 1"/>
          <p:cNvSpPr/>
          <p:nvPr/>
        </p:nvSpPr>
        <p:spPr>
          <a:xfrm rot="2580000">
            <a:off x="1269365" y="596900"/>
            <a:ext cx="519430" cy="514985"/>
          </a:xfrm>
          <a:prstGeom prst="rect">
            <a:avLst/>
          </a:prstGeom>
          <a:solidFill>
            <a:srgbClr val="FCE1C4"/>
          </a:solidFill>
          <a:ln>
            <a:noFill/>
          </a:ln>
        </p:spPr>
        <p:txBody>
          <a:bodyPr anchor="ct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1" name="文本框 10"/>
          <p:cNvSpPr txBox="1"/>
          <p:nvPr/>
        </p:nvSpPr>
        <p:spPr>
          <a:xfrm>
            <a:off x="485140" y="636270"/>
            <a:ext cx="732790" cy="398780"/>
          </a:xfrm>
          <a:prstGeom prst="rect">
            <a:avLst/>
          </a:prstGeom>
          <a:noFill/>
        </p:spPr>
        <p:txBody>
          <a:bodyPr wrap="none" rtlCol="0">
            <a:spAutoFit/>
          </a:bodyPr>
          <a:lstStyle/>
          <a:p>
            <a:r>
              <a:rPr lang="en-US" altLang="zh-CN" sz="2000" b="1">
                <a:solidFill>
                  <a:srgbClr val="612F02"/>
                </a:solidFill>
              </a:rPr>
              <a:t>Step</a:t>
            </a:r>
            <a:r>
              <a:rPr lang="en-US" altLang="zh-CN" b="1"/>
              <a:t>  </a:t>
            </a:r>
            <a:endParaRPr lang="en-US" altLang="zh-CN" b="1"/>
          </a:p>
        </p:txBody>
      </p:sp>
      <p:sp>
        <p:nvSpPr>
          <p:cNvPr id="8" name="文本框 7"/>
          <p:cNvSpPr txBox="1"/>
          <p:nvPr/>
        </p:nvSpPr>
        <p:spPr>
          <a:xfrm>
            <a:off x="1343660" y="636270"/>
            <a:ext cx="323850" cy="398780"/>
          </a:xfrm>
          <a:prstGeom prst="rect">
            <a:avLst/>
          </a:prstGeom>
          <a:noFill/>
        </p:spPr>
        <p:txBody>
          <a:bodyPr wrap="none" rtlCol="0">
            <a:spAutoFit/>
          </a:bodyPr>
          <a:p>
            <a:r>
              <a:rPr lang="en-US" altLang="zh-CN" sz="2000" b="1">
                <a:solidFill>
                  <a:srgbClr val="612F02"/>
                </a:solidFill>
              </a:rPr>
              <a:t>2</a:t>
            </a:r>
            <a:r>
              <a:rPr lang="en-US" altLang="zh-CN" b="1"/>
              <a:t>  </a:t>
            </a:r>
            <a:endParaRPr lang="en-US" altLang="zh-CN" b="1"/>
          </a:p>
        </p:txBody>
      </p:sp>
      <p:pic>
        <p:nvPicPr>
          <p:cNvPr id="5" name="图片 4" descr="DRA}ZLVZFMCD}6BP(@HY$$Q"/>
          <p:cNvPicPr>
            <a:picLocks noChangeAspect="1"/>
          </p:cNvPicPr>
          <p:nvPr/>
        </p:nvPicPr>
        <p:blipFill>
          <a:blip r:embed="rId1"/>
          <a:stretch>
            <a:fillRect/>
          </a:stretch>
        </p:blipFill>
        <p:spPr>
          <a:xfrm>
            <a:off x="971550" y="1817370"/>
            <a:ext cx="6786245" cy="908050"/>
          </a:xfrm>
          <a:prstGeom prst="rect">
            <a:avLst/>
          </a:prstGeom>
        </p:spPr>
      </p:pic>
      <p:sp>
        <p:nvSpPr>
          <p:cNvPr id="6" name="云形标注 5"/>
          <p:cNvSpPr/>
          <p:nvPr/>
        </p:nvSpPr>
        <p:spPr>
          <a:xfrm>
            <a:off x="628650" y="3340735"/>
            <a:ext cx="5112385" cy="2663825"/>
          </a:xfrm>
          <a:prstGeom prst="cloudCallout">
            <a:avLst>
              <a:gd name="adj1" fmla="val 62644"/>
              <a:gd name="adj2" fmla="val -7169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450340" y="3813810"/>
            <a:ext cx="3602990" cy="1383665"/>
          </a:xfrm>
          <a:prstGeom prst="rect">
            <a:avLst/>
          </a:prstGeom>
          <a:noFill/>
        </p:spPr>
        <p:txBody>
          <a:bodyPr wrap="square" rtlCol="0" anchor="t">
            <a:spAutoFit/>
          </a:bodyPr>
          <a:p>
            <a:r>
              <a:rPr lang="en-US" sz="2800" b="1">
                <a:solidFill>
                  <a:srgbClr val="160B11"/>
                </a:solidFill>
                <a:latin typeface="Times New Roman" panose="02020603050405020304" pitchFamily="18" charset="0"/>
                <a:cs typeface="Times New Roman" panose="02020603050405020304" pitchFamily="18" charset="0"/>
                <a:sym typeface="+mn-ea"/>
              </a:rPr>
              <a:t>Can you predict what will happen according to the title?</a:t>
            </a:r>
            <a:endParaRPr lang="en-US" altLang="en-US" sz="2800" b="1">
              <a:solidFill>
                <a:srgbClr val="160B11"/>
              </a:solidFill>
              <a:latin typeface="Times New Roman" panose="02020603050405020304" pitchFamily="18" charset="0"/>
              <a:cs typeface="Times New Roman" panose="02020603050405020304" pitchFamily="18" charset="0"/>
              <a:sym typeface="+mn-ea"/>
            </a:endParaRPr>
          </a:p>
        </p:txBody>
      </p:sp>
    </p:spTree>
    <p:custDataLst>
      <p:tags r:id="rId2"/>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40715" y="1290955"/>
            <a:ext cx="2637155" cy="460375"/>
          </a:xfrm>
          <a:prstGeom prst="rect">
            <a:avLst/>
          </a:prstGeom>
          <a:noFill/>
        </p:spPr>
        <p:txBody>
          <a:bodyPr wrap="none" rtlCol="0">
            <a:spAutoFit/>
          </a:bodyPr>
          <a:p>
            <a:r>
              <a:rPr lang="en-US" altLang="zh-CN" sz="2400" b="1">
                <a:solidFill>
                  <a:srgbClr val="160B11"/>
                </a:solidFill>
              </a:rPr>
              <a:t>About the author</a:t>
            </a:r>
            <a:endParaRPr lang="en-US" altLang="zh-CN" sz="2400" b="1">
              <a:solidFill>
                <a:srgbClr val="160B11"/>
              </a:solidFill>
            </a:endParaRPr>
          </a:p>
        </p:txBody>
      </p:sp>
      <p:sp>
        <p:nvSpPr>
          <p:cNvPr id="3" name="文本框 2"/>
          <p:cNvSpPr txBox="1"/>
          <p:nvPr/>
        </p:nvSpPr>
        <p:spPr>
          <a:xfrm>
            <a:off x="1298575" y="1880235"/>
            <a:ext cx="7422515" cy="1938020"/>
          </a:xfrm>
          <a:prstGeom prst="rect">
            <a:avLst/>
          </a:prstGeom>
          <a:noFill/>
        </p:spPr>
        <p:txBody>
          <a:bodyPr wrap="square" rtlCol="0">
            <a:spAutoFit/>
          </a:bodyPr>
          <a:p>
            <a:pPr marL="342900" indent="-342900" algn="l">
              <a:buFont typeface="Arial" panose="020B0604020202020204" pitchFamily="34" charset="0"/>
              <a:buChar char="•"/>
            </a:pPr>
            <a:r>
              <a:rPr lang="en-US" altLang="zh-CN" sz="2400">
                <a:solidFill>
                  <a:srgbClr val="160B11"/>
                </a:solidFill>
                <a:latin typeface="Times New Roman" panose="02020603050405020304" pitchFamily="18" charset="0"/>
                <a:cs typeface="Times New Roman" panose="02020603050405020304" pitchFamily="18" charset="0"/>
              </a:rPr>
              <a:t>Was born in </a:t>
            </a:r>
            <a:r>
              <a:rPr lang="zh-CN" altLang="en-US" sz="2400">
                <a:solidFill>
                  <a:srgbClr val="160B11"/>
                </a:solidFill>
                <a:latin typeface="Times New Roman" panose="02020603050405020304" pitchFamily="18" charset="0"/>
                <a:cs typeface="Times New Roman" panose="02020603050405020304" pitchFamily="18" charset="0"/>
              </a:rPr>
              <a:t>1899 </a:t>
            </a:r>
            <a:r>
              <a:rPr lang="en-US" altLang="zh-CN" sz="2400">
                <a:solidFill>
                  <a:srgbClr val="160B11"/>
                </a:solidFill>
                <a:latin typeface="Times New Roman" panose="02020603050405020304" pitchFamily="18" charset="0"/>
                <a:cs typeface="Times New Roman" panose="02020603050405020304" pitchFamily="18" charset="0"/>
              </a:rPr>
              <a:t>and died in </a:t>
            </a:r>
            <a:r>
              <a:rPr lang="zh-CN" altLang="en-US" sz="2400">
                <a:solidFill>
                  <a:srgbClr val="160B11"/>
                </a:solidFill>
                <a:latin typeface="Times New Roman" panose="02020603050405020304" pitchFamily="18" charset="0"/>
                <a:cs typeface="Times New Roman" panose="02020603050405020304" pitchFamily="18" charset="0"/>
              </a:rPr>
              <a:t>1961</a:t>
            </a:r>
            <a:endParaRPr lang="zh-CN" altLang="en-US" sz="2400">
              <a:solidFill>
                <a:srgbClr val="160B1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altLang="zh-CN" sz="2400">
                <a:solidFill>
                  <a:srgbClr val="160B11"/>
                </a:solidFill>
                <a:latin typeface="Times New Roman" panose="02020603050405020304" pitchFamily="18" charset="0"/>
                <a:cs typeface="Times New Roman" panose="02020603050405020304" pitchFamily="18" charset="0"/>
              </a:rPr>
              <a:t>A</a:t>
            </a:r>
            <a:r>
              <a:rPr lang="zh-CN" altLang="en-US" sz="2400">
                <a:solidFill>
                  <a:srgbClr val="160B11"/>
                </a:solidFill>
                <a:latin typeface="Times New Roman" panose="02020603050405020304" pitchFamily="18" charset="0"/>
                <a:cs typeface="Times New Roman" panose="02020603050405020304" pitchFamily="18" charset="0"/>
              </a:rPr>
              <a:t>n American writer of novels and short stories</a:t>
            </a:r>
            <a:endParaRPr lang="zh-CN" altLang="en-US" sz="2400">
              <a:solidFill>
                <a:srgbClr val="160B1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altLang="zh-CN" sz="2400">
                <a:solidFill>
                  <a:srgbClr val="160B11"/>
                </a:solidFill>
                <a:latin typeface="Times New Roman" panose="02020603050405020304" pitchFamily="18" charset="0"/>
                <a:cs typeface="Times New Roman" panose="02020603050405020304" pitchFamily="18" charset="0"/>
              </a:rPr>
              <a:t>W</a:t>
            </a:r>
            <a:r>
              <a:rPr lang="zh-CN" altLang="en-US" sz="2400">
                <a:solidFill>
                  <a:srgbClr val="160B11"/>
                </a:solidFill>
                <a:latin typeface="Times New Roman" panose="02020603050405020304" pitchFamily="18" charset="0"/>
                <a:cs typeface="Times New Roman" panose="02020603050405020304" pitchFamily="18" charset="0"/>
              </a:rPr>
              <a:t>ell thought of for his unique writing style </a:t>
            </a:r>
            <a:endParaRPr lang="zh-CN" altLang="en-US" sz="2400">
              <a:solidFill>
                <a:srgbClr val="160B1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altLang="zh-CN" sz="2400">
                <a:solidFill>
                  <a:srgbClr val="160B11"/>
                </a:solidFill>
                <a:latin typeface="Times New Roman" panose="02020603050405020304" pitchFamily="18" charset="0"/>
                <a:cs typeface="Times New Roman" panose="02020603050405020304" pitchFamily="18" charset="0"/>
              </a:rPr>
              <a:t>E</a:t>
            </a:r>
            <a:r>
              <a:rPr lang="zh-CN" altLang="en-US" sz="2400">
                <a:solidFill>
                  <a:srgbClr val="160B11"/>
                </a:solidFill>
                <a:latin typeface="Times New Roman" panose="02020603050405020304" pitchFamily="18" charset="0"/>
                <a:cs typeface="Times New Roman" panose="02020603050405020304" pitchFamily="18" charset="0"/>
              </a:rPr>
              <a:t>xtremely good at describing the adventures of tough men who he believes </a:t>
            </a:r>
            <a:r>
              <a:rPr lang="en-US" altLang="zh-CN" sz="2400">
                <a:solidFill>
                  <a:srgbClr val="160B11"/>
                </a:solidFill>
                <a:latin typeface="Times New Roman" panose="02020603050405020304" pitchFamily="18" charset="0"/>
                <a:cs typeface="Times New Roman" panose="02020603050405020304" pitchFamily="18" charset="0"/>
              </a:rPr>
              <a:t>“</a:t>
            </a:r>
            <a:r>
              <a:rPr lang="zh-CN" altLang="en-US" sz="2400">
                <a:solidFill>
                  <a:srgbClr val="160B11"/>
                </a:solidFill>
                <a:latin typeface="Times New Roman" panose="02020603050405020304" pitchFamily="18" charset="0"/>
                <a:cs typeface="Times New Roman" panose="02020603050405020304" pitchFamily="18" charset="0"/>
              </a:rPr>
              <a:t>can be destroyed but not defeated</a:t>
            </a:r>
            <a:r>
              <a:rPr lang="en-US" altLang="zh-CN" sz="2400">
                <a:solidFill>
                  <a:srgbClr val="160B11"/>
                </a:solidFill>
                <a:latin typeface="Times New Roman" panose="02020603050405020304" pitchFamily="18" charset="0"/>
                <a:cs typeface="Times New Roman" panose="02020603050405020304" pitchFamily="18" charset="0"/>
              </a:rPr>
              <a:t>”</a:t>
            </a:r>
            <a:endParaRPr lang="zh-CN" altLang="en-US" sz="2400">
              <a:solidFill>
                <a:srgbClr val="160B1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640715" y="3955415"/>
            <a:ext cx="2484755" cy="460375"/>
          </a:xfrm>
          <a:prstGeom prst="rect">
            <a:avLst/>
          </a:prstGeom>
          <a:noFill/>
        </p:spPr>
        <p:txBody>
          <a:bodyPr wrap="none" rtlCol="0">
            <a:spAutoFit/>
          </a:bodyPr>
          <a:p>
            <a:r>
              <a:rPr lang="en-US" altLang="zh-CN" sz="2400" b="1">
                <a:solidFill>
                  <a:srgbClr val="160B11"/>
                </a:solidFill>
              </a:rPr>
              <a:t>About the novel</a:t>
            </a:r>
            <a:endParaRPr lang="zh-CN" altLang="en-US" sz="2400" b="1">
              <a:solidFill>
                <a:srgbClr val="160B11"/>
              </a:solidFill>
            </a:endParaRPr>
          </a:p>
        </p:txBody>
      </p:sp>
      <p:sp>
        <p:nvSpPr>
          <p:cNvPr id="5" name="文本框 4"/>
          <p:cNvSpPr txBox="1"/>
          <p:nvPr/>
        </p:nvSpPr>
        <p:spPr>
          <a:xfrm>
            <a:off x="1398905" y="4415790"/>
            <a:ext cx="7422515" cy="1568450"/>
          </a:xfrm>
          <a:prstGeom prst="rect">
            <a:avLst/>
          </a:prstGeom>
          <a:noFill/>
        </p:spPr>
        <p:txBody>
          <a:bodyPr wrap="square" rtlCol="0">
            <a:spAutoFit/>
          </a:bodyPr>
          <a:p>
            <a:pPr marL="342900" indent="-342900" algn="l">
              <a:buFont typeface="Arial" panose="020B0604020202020204" pitchFamily="34" charset="0"/>
              <a:buChar char="•"/>
            </a:pPr>
            <a:r>
              <a:rPr lang="en-US" sz="2400">
                <a:solidFill>
                  <a:srgbClr val="160B11"/>
                </a:solidFill>
                <a:latin typeface="Times New Roman" panose="02020603050405020304" pitchFamily="18" charset="0"/>
                <a:cs typeface="Times New Roman" panose="02020603050405020304" pitchFamily="18" charset="0"/>
              </a:rPr>
              <a:t>O</a:t>
            </a:r>
            <a:r>
              <a:rPr sz="2400">
                <a:solidFill>
                  <a:srgbClr val="160B11"/>
                </a:solidFill>
                <a:latin typeface="Times New Roman" panose="02020603050405020304" pitchFamily="18" charset="0"/>
                <a:cs typeface="Times New Roman" panose="02020603050405020304" pitchFamily="18" charset="0"/>
              </a:rPr>
              <a:t>ne of </a:t>
            </a:r>
            <a:r>
              <a:rPr lang="en-US" sz="2400">
                <a:solidFill>
                  <a:srgbClr val="160B11"/>
                </a:solidFill>
                <a:latin typeface="Times New Roman" panose="02020603050405020304" pitchFamily="18" charset="0"/>
                <a:cs typeface="Times New Roman" panose="02020603050405020304" pitchFamily="18" charset="0"/>
              </a:rPr>
              <a:t>the </a:t>
            </a:r>
            <a:r>
              <a:rPr sz="2400">
                <a:solidFill>
                  <a:srgbClr val="160B11"/>
                </a:solidFill>
                <a:latin typeface="Times New Roman" panose="02020603050405020304" pitchFamily="18" charset="0"/>
                <a:cs typeface="Times New Roman" panose="02020603050405020304" pitchFamily="18" charset="0"/>
              </a:rPr>
              <a:t>most important novels </a:t>
            </a:r>
            <a:r>
              <a:rPr lang="en-US" sz="2400">
                <a:solidFill>
                  <a:srgbClr val="160B11"/>
                </a:solidFill>
                <a:latin typeface="Times New Roman" panose="02020603050405020304" pitchFamily="18" charset="0"/>
                <a:cs typeface="Times New Roman" panose="02020603050405020304" pitchFamily="18" charset="0"/>
              </a:rPr>
              <a:t>of Hemingway</a:t>
            </a:r>
            <a:endParaRPr lang="en-US" sz="2400">
              <a:solidFill>
                <a:srgbClr val="160B11"/>
              </a:solidFill>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en-US" sz="2400">
                <a:solidFill>
                  <a:srgbClr val="160B11"/>
                </a:solidFill>
                <a:latin typeface="Times New Roman" panose="02020603050405020304" pitchFamily="18" charset="0"/>
                <a:cs typeface="Times New Roman" panose="02020603050405020304" pitchFamily="18" charset="0"/>
              </a:rPr>
              <a:t>T</a:t>
            </a:r>
            <a:r>
              <a:rPr sz="2400">
                <a:solidFill>
                  <a:srgbClr val="160B11"/>
                </a:solidFill>
                <a:latin typeface="Times New Roman" panose="02020603050405020304" pitchFamily="18" charset="0"/>
                <a:cs typeface="Times New Roman" panose="02020603050405020304" pitchFamily="18" charset="0"/>
              </a:rPr>
              <a:t>ells the story of a fisherman named Santiago</a:t>
            </a:r>
            <a:r>
              <a:rPr lang="en-US" sz="2400">
                <a:solidFill>
                  <a:srgbClr val="160B11"/>
                </a:solidFill>
                <a:latin typeface="Times New Roman" panose="02020603050405020304" pitchFamily="18" charset="0"/>
                <a:cs typeface="Times New Roman" panose="02020603050405020304" pitchFamily="18" charset="0"/>
              </a:rPr>
              <a:t>, </a:t>
            </a:r>
            <a:r>
              <a:rPr lang="en-US" altLang="zh-CN" sz="2400">
                <a:solidFill>
                  <a:srgbClr val="160B11"/>
                </a:solidFill>
                <a:latin typeface="Times New Roman" panose="02020603050405020304" pitchFamily="18" charset="0"/>
                <a:cs typeface="Times New Roman" panose="02020603050405020304" pitchFamily="18" charset="0"/>
                <a:sym typeface="+mn-ea"/>
              </a:rPr>
              <a:t>who </a:t>
            </a:r>
            <a:r>
              <a:rPr lang="zh-CN" altLang="en-US" sz="2400">
                <a:solidFill>
                  <a:srgbClr val="160B11"/>
                </a:solidFill>
                <a:latin typeface="Times New Roman" panose="02020603050405020304" pitchFamily="18" charset="0"/>
                <a:cs typeface="Times New Roman" panose="02020603050405020304" pitchFamily="18" charset="0"/>
                <a:sym typeface="+mn-ea"/>
              </a:rPr>
              <a:t>attempts to catch a huge fis</a:t>
            </a:r>
            <a:r>
              <a:rPr lang="en-US" altLang="zh-CN" sz="2400">
                <a:solidFill>
                  <a:srgbClr val="160B11"/>
                </a:solidFill>
                <a:latin typeface="Times New Roman" panose="02020603050405020304" pitchFamily="18" charset="0"/>
                <a:cs typeface="Times New Roman" panose="02020603050405020304" pitchFamily="18" charset="0"/>
                <a:sym typeface="+mn-ea"/>
              </a:rPr>
              <a:t>h a</a:t>
            </a:r>
            <a:r>
              <a:rPr lang="zh-CN" altLang="en-US" sz="2400">
                <a:solidFill>
                  <a:srgbClr val="160B11"/>
                </a:solidFill>
                <a:latin typeface="Times New Roman" panose="02020603050405020304" pitchFamily="18" charset="0"/>
                <a:cs typeface="Times New Roman" panose="02020603050405020304" pitchFamily="18" charset="0"/>
              </a:rPr>
              <a:t>fter coming in empty-handed for eighty-four days</a:t>
            </a:r>
            <a:endParaRPr lang="zh-CN" altLang="en-US" sz="2400">
              <a:solidFill>
                <a:srgbClr val="160B11"/>
              </a:solidFill>
              <a:latin typeface="Times New Roman" panose="02020603050405020304" pitchFamily="18" charset="0"/>
              <a:cs typeface="Times New Roman" panose="02020603050405020304" pitchFamily="18" charset="0"/>
            </a:endParaRPr>
          </a:p>
        </p:txBody>
      </p:sp>
      <p:cxnSp>
        <p:nvCxnSpPr>
          <p:cNvPr id="30" name="直接连接符 29"/>
          <p:cNvCxnSpPr/>
          <p:nvPr/>
        </p:nvCxnSpPr>
        <p:spPr>
          <a:xfrm>
            <a:off x="980440" y="1080770"/>
            <a:ext cx="5448300" cy="6350"/>
          </a:xfrm>
          <a:prstGeom prst="line">
            <a:avLst/>
          </a:prstGeom>
          <a:ln w="57150">
            <a:solidFill>
              <a:srgbClr val="FCAC64"/>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rot="2580000">
            <a:off x="488315" y="384175"/>
            <a:ext cx="716915" cy="715645"/>
          </a:xfrm>
          <a:prstGeom prst="rect">
            <a:avLst/>
          </a:prstGeom>
          <a:solidFill>
            <a:srgbClr val="FFBE83"/>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7" name="文本框 6"/>
          <p:cNvSpPr txBox="1"/>
          <p:nvPr/>
        </p:nvSpPr>
        <p:spPr>
          <a:xfrm>
            <a:off x="1903095" y="447040"/>
            <a:ext cx="4690745" cy="583565"/>
          </a:xfrm>
          <a:prstGeom prst="rect">
            <a:avLst/>
          </a:prstGeom>
          <a:noFill/>
          <a:ln w="19050">
            <a:noFill/>
          </a:ln>
          <a:extLst>
            <a:ext uri="{909E8E84-426E-40DD-AFC4-6F175D3DCCD1}">
              <a14:hiddenFill xmlns:a14="http://schemas.microsoft.com/office/drawing/2010/main">
                <a:solidFill>
                  <a:srgbClr val="F6DDC5"/>
                </a:solidFill>
              </a14:hiddenFill>
            </a:ext>
          </a:extLst>
        </p:spPr>
        <p:txBody>
          <a:bodyPr wrap="square" rtlCol="0">
            <a:spAutoFit/>
          </a:bodyPr>
          <a:p>
            <a:r>
              <a:rPr lang="en-US" altLang="zh-CN" sz="3200" b="1">
                <a:solidFill>
                  <a:srgbClr val="612F02"/>
                </a:solidFill>
              </a:rPr>
              <a:t>Careful reading</a:t>
            </a:r>
            <a:endParaRPr lang="en-US" altLang="zh-CN" sz="3200" b="1">
              <a:solidFill>
                <a:srgbClr val="612F02"/>
              </a:solidFill>
            </a:endParaRPr>
          </a:p>
        </p:txBody>
      </p:sp>
      <p:sp>
        <p:nvSpPr>
          <p:cNvPr id="8" name="矩形 7"/>
          <p:cNvSpPr/>
          <p:nvPr/>
        </p:nvSpPr>
        <p:spPr>
          <a:xfrm rot="2580000">
            <a:off x="1278255" y="481330"/>
            <a:ext cx="519430" cy="514985"/>
          </a:xfrm>
          <a:prstGeom prst="rect">
            <a:avLst/>
          </a:prstGeom>
          <a:solidFill>
            <a:srgbClr val="FCE1C4"/>
          </a:solidFill>
          <a:ln>
            <a:noFill/>
          </a:ln>
        </p:spPr>
        <p:txBody>
          <a:bodyPr anchor="ctr"/>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宋体" panose="02010600030101010101" pitchFamily="2" charset="-122"/>
              <a:sym typeface="宋体" panose="02010600030101010101" pitchFamily="2" charset="-122"/>
            </a:endParaRPr>
          </a:p>
        </p:txBody>
      </p:sp>
      <p:sp>
        <p:nvSpPr>
          <p:cNvPr id="11" name="文本框 10"/>
          <p:cNvSpPr txBox="1"/>
          <p:nvPr/>
        </p:nvSpPr>
        <p:spPr>
          <a:xfrm>
            <a:off x="494030" y="520700"/>
            <a:ext cx="732790" cy="398780"/>
          </a:xfrm>
          <a:prstGeom prst="rect">
            <a:avLst/>
          </a:prstGeom>
          <a:noFill/>
        </p:spPr>
        <p:txBody>
          <a:bodyPr wrap="none" rtlCol="0">
            <a:spAutoFit/>
          </a:bodyPr>
          <a:p>
            <a:r>
              <a:rPr lang="en-US" altLang="zh-CN" sz="2000" b="1">
                <a:solidFill>
                  <a:srgbClr val="612F02"/>
                </a:solidFill>
              </a:rPr>
              <a:t>Step</a:t>
            </a:r>
            <a:r>
              <a:rPr lang="en-US" altLang="zh-CN" b="1"/>
              <a:t>  </a:t>
            </a:r>
            <a:endParaRPr lang="en-US" altLang="zh-CN" b="1"/>
          </a:p>
        </p:txBody>
      </p:sp>
      <p:sp>
        <p:nvSpPr>
          <p:cNvPr id="9" name="文本框 8"/>
          <p:cNvSpPr txBox="1"/>
          <p:nvPr/>
        </p:nvSpPr>
        <p:spPr>
          <a:xfrm>
            <a:off x="1352550" y="520700"/>
            <a:ext cx="323850" cy="398780"/>
          </a:xfrm>
          <a:prstGeom prst="rect">
            <a:avLst/>
          </a:prstGeom>
          <a:noFill/>
        </p:spPr>
        <p:txBody>
          <a:bodyPr wrap="none" rtlCol="0">
            <a:spAutoFit/>
          </a:bodyPr>
          <a:p>
            <a:r>
              <a:rPr lang="en-US" altLang="zh-CN" sz="2000" b="1">
                <a:solidFill>
                  <a:srgbClr val="612F02"/>
                </a:solidFill>
              </a:rPr>
              <a:t>3</a:t>
            </a:r>
            <a:r>
              <a:rPr lang="en-US" altLang="zh-CN" b="1"/>
              <a:t> </a:t>
            </a:r>
            <a:endParaRPr lang="en-US" altLang="zh-CN" b="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p:txBody>
          <a:bodyPr/>
          <a:lstStyle/>
          <a:p>
            <a:r>
              <a:rPr lang="zh-CN" altLang="en-US" smtClean="0"/>
              <a:t> </a:t>
            </a:r>
            <a:endParaRPr lang="en-US" altLang="zh-CN" smtClean="0"/>
          </a:p>
        </p:txBody>
      </p:sp>
      <p:sp>
        <p:nvSpPr>
          <p:cNvPr id="5" name="文本框 4"/>
          <p:cNvSpPr txBox="1"/>
          <p:nvPr/>
        </p:nvSpPr>
        <p:spPr>
          <a:xfrm>
            <a:off x="449580" y="918210"/>
            <a:ext cx="8244205" cy="4522470"/>
          </a:xfrm>
          <a:prstGeom prst="rect">
            <a:avLst/>
          </a:prstGeom>
          <a:solidFill>
            <a:srgbClr val="F6DDC5"/>
          </a:solidFill>
          <a:ln>
            <a:noFill/>
          </a:ln>
        </p:spPr>
        <p:txBody>
          <a:bodyPr wrap="square" rtlCol="0">
            <a:spAutoFit/>
          </a:bodyPr>
          <a:p>
            <a:pPr>
              <a:lnSpc>
                <a:spcPct val="160000"/>
              </a:lnSpc>
            </a:pPr>
            <a:r>
              <a:rPr lang="en-US" altLang="zh-CN" sz="2800" b="1">
                <a:solidFill>
                  <a:srgbClr val="753B03"/>
                </a:solidFill>
                <a:latin typeface="Times New Roman" panose="02020603050405020304" pitchFamily="18" charset="0"/>
                <a:cs typeface="Times New Roman" panose="02020603050405020304" pitchFamily="18" charset="0"/>
              </a:rPr>
              <a:t>The Nobel Prize in Literature 1954 was awarded to Ernest Miller Hemingway </a:t>
            </a:r>
            <a:r>
              <a:rPr lang="en-US" altLang="zh-CN" sz="2800" b="1">
                <a:solidFill>
                  <a:srgbClr val="753B03"/>
                </a:solidFill>
                <a:latin typeface="Times New Roman" panose="02020603050405020304" pitchFamily="18" charset="0"/>
                <a:cs typeface="Times New Roman" panose="02020603050405020304" pitchFamily="18" charset="0"/>
                <a:sym typeface="+mn-ea"/>
              </a:rPr>
              <a:t>“</a:t>
            </a:r>
            <a:r>
              <a:rPr lang="en-US" altLang="zh-CN" sz="2800" b="1">
                <a:solidFill>
                  <a:srgbClr val="753B03"/>
                </a:solidFill>
                <a:latin typeface="Times New Roman" panose="02020603050405020304" pitchFamily="18" charset="0"/>
                <a:cs typeface="Times New Roman" panose="02020603050405020304" pitchFamily="18" charset="0"/>
              </a:rPr>
              <a:t>for his mastery of the art of narrative, most recently demonstrated in </a:t>
            </a:r>
            <a:r>
              <a:rPr lang="en-US" altLang="zh-CN" sz="2800" b="1" i="1">
                <a:solidFill>
                  <a:srgbClr val="753B03"/>
                </a:solidFill>
                <a:latin typeface="Times New Roman" panose="02020603050405020304" pitchFamily="18" charset="0"/>
                <a:cs typeface="Times New Roman" panose="02020603050405020304" pitchFamily="18" charset="0"/>
              </a:rPr>
              <a:t>The Old Man and the Sea</a:t>
            </a:r>
            <a:r>
              <a:rPr lang="en-US" altLang="zh-CN" sz="2800" b="1">
                <a:solidFill>
                  <a:srgbClr val="753B03"/>
                </a:solidFill>
                <a:latin typeface="Times New Roman" panose="02020603050405020304" pitchFamily="18" charset="0"/>
                <a:cs typeface="Times New Roman" panose="02020603050405020304" pitchFamily="18" charset="0"/>
              </a:rPr>
              <a:t>, and for the influence that he has exerted on contemporary style.”</a:t>
            </a:r>
            <a:endParaRPr lang="en-US" altLang="zh-CN" sz="2800" b="1">
              <a:solidFill>
                <a:srgbClr val="753B03"/>
              </a:solidFill>
              <a:latin typeface="Times New Roman" panose="02020603050405020304" pitchFamily="18" charset="0"/>
              <a:cs typeface="Times New Roman" panose="02020603050405020304" pitchFamily="18" charset="0"/>
            </a:endParaRPr>
          </a:p>
          <a:p>
            <a:pPr algn="r">
              <a:lnSpc>
                <a:spcPct val="160000"/>
              </a:lnSpc>
            </a:pPr>
            <a:endParaRPr lang="en-US" altLang="zh-CN" sz="2000" b="1">
              <a:solidFill>
                <a:srgbClr val="160B11"/>
              </a:solidFill>
              <a:latin typeface="Times New Roman" panose="02020603050405020304" pitchFamily="18" charset="0"/>
              <a:cs typeface="Times New Roman" panose="02020603050405020304" pitchFamily="18" charset="0"/>
            </a:endParaRPr>
          </a:p>
          <a:p>
            <a:pPr algn="r">
              <a:lnSpc>
                <a:spcPct val="160000"/>
              </a:lnSpc>
            </a:pPr>
            <a:r>
              <a:rPr lang="en-US" altLang="zh-CN" sz="2000" b="1">
                <a:solidFill>
                  <a:srgbClr val="160B11"/>
                </a:solidFill>
                <a:latin typeface="Times New Roman" panose="02020603050405020304" pitchFamily="18" charset="0"/>
                <a:cs typeface="Times New Roman" panose="02020603050405020304" pitchFamily="18" charset="0"/>
              </a:rPr>
              <a:t>(https://www.nobelprize.org/prizes/literature/1954/summary/)</a:t>
            </a:r>
            <a:endParaRPr lang="en-US" altLang="zh-CN" sz="2000" b="1">
              <a:solidFill>
                <a:srgbClr val="160B11"/>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VCG41522736019"/>
          <p:cNvPicPr>
            <a:picLocks noChangeAspect="1"/>
          </p:cNvPicPr>
          <p:nvPr>
            <p:custDataLst>
              <p:tags r:id="rId1"/>
            </p:custDataLst>
          </p:nvPr>
        </p:nvPicPr>
        <p:blipFill>
          <a:blip r:embed="rId2"/>
          <a:stretch>
            <a:fillRect/>
          </a:stretch>
        </p:blipFill>
        <p:spPr>
          <a:xfrm>
            <a:off x="570230" y="255270"/>
            <a:ext cx="4206875" cy="5889625"/>
          </a:xfrm>
          <a:prstGeom prst="rect">
            <a:avLst/>
          </a:prstGeom>
        </p:spPr>
      </p:pic>
      <p:sp>
        <p:nvSpPr>
          <p:cNvPr id="3" name="文本框 2"/>
          <p:cNvSpPr txBox="1"/>
          <p:nvPr/>
        </p:nvSpPr>
        <p:spPr>
          <a:xfrm>
            <a:off x="4968240" y="1471295"/>
            <a:ext cx="3910965" cy="521970"/>
          </a:xfrm>
          <a:prstGeom prst="rect">
            <a:avLst/>
          </a:prstGeom>
          <a:noFill/>
        </p:spPr>
        <p:txBody>
          <a:bodyPr wrap="none" rtlCol="0">
            <a:spAutoFit/>
          </a:bodyPr>
          <a:p>
            <a:pPr marL="457200" indent="-457200">
              <a:buFont typeface="Arial" panose="020B0604020202020204" pitchFamily="34" charset="0"/>
              <a:buChar char="•"/>
            </a:pPr>
            <a:r>
              <a:rPr lang="en-US" altLang="zh-CN" sz="2800">
                <a:solidFill>
                  <a:srgbClr val="160B11"/>
                </a:solidFill>
                <a:latin typeface="Times New Roman" panose="02020603050405020304" pitchFamily="18" charset="0"/>
                <a:cs typeface="Times New Roman" panose="02020603050405020304" pitchFamily="18" charset="0"/>
              </a:rPr>
              <a:t>What is the adventure?</a:t>
            </a:r>
            <a:endParaRPr lang="en-US" altLang="zh-CN" sz="2800">
              <a:solidFill>
                <a:srgbClr val="160B1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5058410" y="2347595"/>
            <a:ext cx="3820795" cy="953135"/>
          </a:xfrm>
          <a:prstGeom prst="rect">
            <a:avLst/>
          </a:prstGeom>
          <a:noFill/>
        </p:spPr>
        <p:txBody>
          <a:bodyPr wrap="square" rtlCol="0">
            <a:spAutoFit/>
          </a:bodyPr>
          <a:p>
            <a:pPr marL="457200" indent="-457200" algn="l">
              <a:buClrTx/>
              <a:buSzTx/>
              <a:buFont typeface="Arial" panose="020B0604020202020204" pitchFamily="34" charset="0"/>
              <a:buChar char="•"/>
            </a:pPr>
            <a:r>
              <a:rPr lang="en-US" altLang="zh-CN" sz="2800">
                <a:solidFill>
                  <a:srgbClr val="160B11"/>
                </a:solidFill>
                <a:latin typeface="Times New Roman" panose="02020603050405020304" pitchFamily="18" charset="0"/>
                <a:cs typeface="Times New Roman" panose="02020603050405020304" pitchFamily="18" charset="0"/>
              </a:rPr>
              <a:t>Why is </a:t>
            </a:r>
            <a:r>
              <a:rPr lang="en-US" altLang="zh-CN" sz="2800">
                <a:solidFill>
                  <a:srgbClr val="160B11"/>
                </a:solidFill>
                <a:latin typeface="Times New Roman" panose="02020603050405020304" pitchFamily="18" charset="0"/>
                <a:cs typeface="Times New Roman" panose="02020603050405020304" pitchFamily="18" charset="0"/>
                <a:sym typeface="+mn-ea"/>
              </a:rPr>
              <a:t>Santiago</a:t>
            </a:r>
            <a:r>
              <a:rPr lang="en-US" altLang="zh-CN" sz="2800">
                <a:solidFill>
                  <a:srgbClr val="160B11"/>
                </a:solidFill>
                <a:latin typeface="Times New Roman" panose="02020603050405020304" pitchFamily="18" charset="0"/>
                <a:cs typeface="Times New Roman" panose="02020603050405020304" pitchFamily="18" charset="0"/>
              </a:rPr>
              <a:t> a tough man?</a:t>
            </a:r>
            <a:endParaRPr lang="en-US" altLang="zh-CN" sz="2800">
              <a:solidFill>
                <a:srgbClr val="160B11"/>
              </a:solidFill>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custDataLst>
              <p:tags r:id="rId1"/>
            </p:custDataLst>
          </p:nvPr>
        </p:nvGraphicFramePr>
        <p:xfrm>
          <a:off x="827723" y="3379153"/>
          <a:ext cx="6934944" cy="2587625"/>
        </p:xfrm>
        <a:graphic>
          <a:graphicData uri="http://schemas.openxmlformats.org/drawingml/2006/table">
            <a:tbl>
              <a:tblPr firstRow="1" bandRow="1">
                <a:tableStyleId>{7DF18680-E054-41AD-8BC1-D1AEF772440D}</a:tableStyleId>
              </a:tblPr>
              <a:tblGrid>
                <a:gridCol w="3230000"/>
                <a:gridCol w="3704944"/>
              </a:tblGrid>
              <a:tr h="1043940">
                <a:tc>
                  <a:txBody>
                    <a:bodyPr/>
                    <a:lstStyle/>
                    <a:p>
                      <a:pPr algn="ctr">
                        <a:buNone/>
                      </a:pPr>
                      <a:r>
                        <a:rPr lang="en-US" altLang="zh-CN" sz="2800" dirty="0" smtClean="0">
                          <a:latin typeface="Times New Roman" panose="02020603050405020304" pitchFamily="18" charset="0"/>
                          <a:cs typeface="Times New Roman" panose="02020603050405020304" pitchFamily="18" charset="0"/>
                        </a:rPr>
                        <a:t>The old man</a:t>
                      </a:r>
                      <a:endParaRPr lang="en-US" altLang="zh-CN" sz="2800" dirty="0" smtClean="0">
                        <a:latin typeface="Times New Roman" panose="02020603050405020304" pitchFamily="18" charset="0"/>
                        <a:cs typeface="Times New Roman" panose="02020603050405020304" pitchFamily="18" charset="0"/>
                      </a:endParaRPr>
                    </a:p>
                  </a:txBody>
                  <a:tcPr marL="91433" marR="91433" marT="45731" marB="45731" anchor="ctr"/>
                </a:tc>
                <a:tc>
                  <a:txBody>
                    <a:bodyPr/>
                    <a:lstStyle/>
                    <a:p>
                      <a:pPr algn="ctr">
                        <a:buNone/>
                      </a:pPr>
                      <a:r>
                        <a:rPr lang="en-US" altLang="zh-CN" sz="2800" dirty="0">
                          <a:latin typeface="Times New Roman" panose="02020603050405020304" pitchFamily="18" charset="0"/>
                          <a:cs typeface="Times New Roman" panose="02020603050405020304" pitchFamily="18" charset="0"/>
                        </a:rPr>
                        <a:t>The fish</a:t>
                      </a:r>
                      <a:endParaRPr lang="en-US" altLang="zh-CN" sz="2800" dirty="0">
                        <a:latin typeface="Times New Roman" panose="02020603050405020304" pitchFamily="18" charset="0"/>
                        <a:cs typeface="Times New Roman" panose="02020603050405020304" pitchFamily="18" charset="0"/>
                      </a:endParaRPr>
                    </a:p>
                  </a:txBody>
                  <a:tcPr marL="91433" marR="91433" marT="45731" marB="45731" anchor="ctr"/>
                </a:tc>
              </a:tr>
              <a:tr h="1543429">
                <a:tc>
                  <a:txBody>
                    <a:bodyPr/>
                    <a:lstStyle/>
                    <a:p>
                      <a:pPr algn="ctr">
                        <a:lnSpc>
                          <a:spcPct val="120000"/>
                        </a:lnSpc>
                        <a:buNone/>
                      </a:pPr>
                      <a:endParaRPr lang="en-US" altLang="zh-CN" sz="2400" dirty="0"/>
                    </a:p>
                  </a:txBody>
                  <a:tcPr marL="91433" marR="91433" marT="45731" marB="45731" anchor="ctr"/>
                </a:tc>
                <a:tc>
                  <a:txBody>
                    <a:bodyPr/>
                    <a:lstStyle/>
                    <a:p>
                      <a:pPr algn="ctr" fontAlgn="auto">
                        <a:lnSpc>
                          <a:spcPct val="120000"/>
                        </a:lnSpc>
                        <a:buNone/>
                      </a:pPr>
                      <a:endParaRPr lang="en-US" altLang="zh-CN" sz="2400" dirty="0"/>
                    </a:p>
                  </a:txBody>
                  <a:tcPr marL="91433" marR="91433" marT="45731" marB="45731" anchor="ctr"/>
                </a:tc>
              </a:tr>
            </a:tbl>
          </a:graphicData>
        </a:graphic>
      </p:graphicFrame>
      <p:sp>
        <p:nvSpPr>
          <p:cNvPr id="23" name="文本框 2"/>
          <p:cNvSpPr txBox="1"/>
          <p:nvPr/>
        </p:nvSpPr>
        <p:spPr>
          <a:xfrm>
            <a:off x="1378585" y="4739005"/>
            <a:ext cx="2298700" cy="841375"/>
          </a:xfrm>
          <a:prstGeom prst="rect">
            <a:avLst/>
          </a:prstGeom>
          <a:noFill/>
          <a:ln w="9525">
            <a:noFill/>
          </a:ln>
        </p:spPr>
        <p:txBody>
          <a:bodyPr wrap="square"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pulled to bring him closer</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5" name="文本框 6"/>
          <p:cNvSpPr txBox="1"/>
          <p:nvPr/>
        </p:nvSpPr>
        <p:spPr>
          <a:xfrm>
            <a:off x="4314825" y="4489768"/>
            <a:ext cx="2471738" cy="471487"/>
          </a:xfrm>
          <a:prstGeom prst="rect">
            <a:avLst/>
          </a:prstGeom>
          <a:noFill/>
          <a:ln w="9525">
            <a:noFill/>
          </a:ln>
        </p:spPr>
        <p:txBody>
          <a:bodyPr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turned a little</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6" name="文本框 12"/>
          <p:cNvSpPr txBox="1"/>
          <p:nvPr/>
        </p:nvSpPr>
        <p:spPr>
          <a:xfrm>
            <a:off x="4314825" y="4961255"/>
            <a:ext cx="3732213" cy="841375"/>
          </a:xfrm>
          <a:prstGeom prst="rect">
            <a:avLst/>
          </a:prstGeom>
          <a:noFill/>
          <a:ln w="9525">
            <a:noFill/>
          </a:ln>
        </p:spPr>
        <p:txBody>
          <a:bodyPr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straightened himself and began another circle</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8" name="文本框 27"/>
          <p:cNvSpPr txBox="1"/>
          <p:nvPr/>
        </p:nvSpPr>
        <p:spPr>
          <a:xfrm>
            <a:off x="527685" y="1120140"/>
            <a:ext cx="7779385" cy="2120900"/>
          </a:xfrm>
          <a:prstGeom prst="rect">
            <a:avLst/>
          </a:prstGeom>
          <a:solidFill>
            <a:schemeClr val="accent5">
              <a:lumMod val="20000"/>
              <a:lumOff val="80000"/>
            </a:schemeClr>
          </a:solidFill>
        </p:spPr>
        <p:txBody>
          <a:bodyPr wrap="square" rtlCol="0" anchor="t">
            <a:spAutoFit/>
          </a:bodyPr>
          <a:p>
            <a:pPr>
              <a:lnSpc>
                <a:spcPct val="110000"/>
              </a:lnSpc>
            </a:pPr>
            <a:r>
              <a:rPr lang="zh-CN" altLang="en-US" sz="2400">
                <a:solidFill>
                  <a:srgbClr val="160B11"/>
                </a:solidFill>
                <a:latin typeface="Times New Roman" panose="02020603050405020304" pitchFamily="18" charset="0"/>
                <a:cs typeface="Times New Roman" panose="02020603050405020304" pitchFamily="18" charset="0"/>
              </a:rPr>
              <a:t>The fish was coming in on his circle now calm and beautiful looking and only his great tail moving. The old man pulled on him all that he could to bring him closer. For just a moment the fish turned a little on his side. Then he straightened himself and began another circle. </a:t>
            </a:r>
            <a:r>
              <a:rPr lang="en-US" altLang="zh-CN" sz="2400">
                <a:solidFill>
                  <a:srgbClr val="160B11"/>
                </a:solidFill>
                <a:latin typeface="Times New Roman" panose="02020603050405020304" pitchFamily="18" charset="0"/>
                <a:cs typeface="Times New Roman" panose="02020603050405020304" pitchFamily="18" charset="0"/>
              </a:rPr>
              <a:t>(para. 1)</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30" name="矩形 29"/>
          <p:cNvSpPr/>
          <p:nvPr/>
        </p:nvSpPr>
        <p:spPr>
          <a:xfrm>
            <a:off x="3394710" y="292735"/>
            <a:ext cx="2045970" cy="706755"/>
          </a:xfrm>
          <a:prstGeom prst="rect">
            <a:avLst/>
          </a:prstGeom>
          <a:noFill/>
          <a:ln>
            <a:noFill/>
          </a:ln>
        </p:spPr>
        <p:txBody>
          <a:bodyPr wrap="none" rtlCol="0" anchor="t">
            <a:spAutoFit/>
          </a:bodyPr>
          <a:p>
            <a:pPr algn="ctr"/>
            <a:r>
              <a:rPr lang="en-US" altLang="zh-CN" sz="4000" b="1">
                <a:solidFill>
                  <a:schemeClr val="accent5"/>
                </a:solidFill>
                <a:effectLst>
                  <a:outerShdw blurRad="38100" dist="25400" dir="5400000" algn="ctr" rotWithShape="0">
                    <a:srgbClr val="6E747A">
                      <a:alpha val="43000"/>
                    </a:srgbClr>
                  </a:outerShdw>
                </a:effectLst>
              </a:rPr>
              <a:t>Actions</a:t>
            </a:r>
            <a:endParaRPr lang="en-US" altLang="zh-CN" sz="4000" b="1">
              <a:solidFill>
                <a:schemeClr val="accent5"/>
              </a:solidFill>
              <a:effectLst>
                <a:outerShdw blurRad="38100" dist="25400" dir="5400000" algn="ctr" rotWithShape="0">
                  <a:srgbClr val="6E747A">
                    <a:alpha val="43000"/>
                  </a:srgbClr>
                </a:outerShdw>
              </a:effectLst>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100000">
                                          <p:val>
                                            <p:strVal val="#ppt_x"/>
                                          </p:val>
                                        </p:tav>
                                      </p:tavLst>
                                    </p:anim>
                                    <p:anim calcmode="lin" valueType="num">
                                      <p:cBhvr>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表格 6"/>
          <p:cNvGraphicFramePr/>
          <p:nvPr>
            <p:custDataLst>
              <p:tags r:id="rId1"/>
            </p:custDataLst>
          </p:nvPr>
        </p:nvGraphicFramePr>
        <p:xfrm>
          <a:off x="834073" y="3293428"/>
          <a:ext cx="7118985" cy="2587625"/>
        </p:xfrm>
        <a:graphic>
          <a:graphicData uri="http://schemas.openxmlformats.org/drawingml/2006/table">
            <a:tbl>
              <a:tblPr firstRow="1" bandRow="1">
                <a:tableStyleId>{7DF18680-E054-41AD-8BC1-D1AEF772440D}</a:tableStyleId>
              </a:tblPr>
              <a:tblGrid>
                <a:gridCol w="3315970"/>
                <a:gridCol w="3803015"/>
              </a:tblGrid>
              <a:tr h="1043940">
                <a:tc>
                  <a:txBody>
                    <a:bodyPr/>
                    <a:lstStyle/>
                    <a:p>
                      <a:pPr algn="ctr">
                        <a:buNone/>
                      </a:pPr>
                      <a:r>
                        <a:rPr lang="en-US" altLang="zh-CN" sz="2800" dirty="0" smtClean="0">
                          <a:latin typeface="Times New Roman" panose="02020603050405020304" pitchFamily="18" charset="0"/>
                          <a:cs typeface="Times New Roman" panose="02020603050405020304" pitchFamily="18" charset="0"/>
                        </a:rPr>
                        <a:t>The old man</a:t>
                      </a:r>
                      <a:endParaRPr lang="en-US" altLang="zh-CN" sz="2800" dirty="0" smtClean="0">
                        <a:latin typeface="Times New Roman" panose="02020603050405020304" pitchFamily="18" charset="0"/>
                        <a:cs typeface="Times New Roman" panose="02020603050405020304" pitchFamily="18" charset="0"/>
                      </a:endParaRPr>
                    </a:p>
                  </a:txBody>
                  <a:tcPr marL="91433" marR="91433" marT="45731" marB="45731" anchor="ctr"/>
                </a:tc>
                <a:tc>
                  <a:txBody>
                    <a:bodyPr/>
                    <a:lstStyle/>
                    <a:p>
                      <a:pPr algn="ctr">
                        <a:buNone/>
                      </a:pPr>
                      <a:r>
                        <a:rPr lang="en-US" altLang="zh-CN" sz="2800" dirty="0">
                          <a:latin typeface="Times New Roman" panose="02020603050405020304" pitchFamily="18" charset="0"/>
                          <a:cs typeface="Times New Roman" panose="02020603050405020304" pitchFamily="18" charset="0"/>
                        </a:rPr>
                        <a:t>The fish</a:t>
                      </a:r>
                      <a:endParaRPr lang="en-US" altLang="zh-CN" sz="2800" dirty="0">
                        <a:latin typeface="Times New Roman" panose="02020603050405020304" pitchFamily="18" charset="0"/>
                        <a:cs typeface="Times New Roman" panose="02020603050405020304" pitchFamily="18" charset="0"/>
                      </a:endParaRPr>
                    </a:p>
                  </a:txBody>
                  <a:tcPr marL="91433" marR="91433" marT="45731" marB="45731" anchor="ctr"/>
                </a:tc>
              </a:tr>
              <a:tr h="1543429">
                <a:tc>
                  <a:txBody>
                    <a:bodyPr/>
                    <a:lstStyle/>
                    <a:p>
                      <a:pPr algn="ctr">
                        <a:lnSpc>
                          <a:spcPct val="120000"/>
                        </a:lnSpc>
                        <a:buNone/>
                      </a:pPr>
                      <a:endParaRPr lang="en-US" altLang="zh-CN" sz="2400" dirty="0"/>
                    </a:p>
                  </a:txBody>
                  <a:tcPr marL="91433" marR="91433" marT="45731" marB="45731" anchor="ctr"/>
                </a:tc>
                <a:tc>
                  <a:txBody>
                    <a:bodyPr/>
                    <a:lstStyle/>
                    <a:p>
                      <a:pPr algn="ctr" fontAlgn="auto">
                        <a:lnSpc>
                          <a:spcPct val="120000"/>
                        </a:lnSpc>
                        <a:buNone/>
                      </a:pPr>
                      <a:endParaRPr lang="en-US" altLang="zh-CN" sz="2400" dirty="0"/>
                    </a:p>
                  </a:txBody>
                  <a:tcPr marL="91433" marR="91433" marT="45731" marB="45731" anchor="ctr"/>
                </a:tc>
              </a:tr>
            </a:tbl>
          </a:graphicData>
        </a:graphic>
      </p:graphicFrame>
      <p:sp>
        <p:nvSpPr>
          <p:cNvPr id="23" name="文本框 2"/>
          <p:cNvSpPr txBox="1"/>
          <p:nvPr/>
        </p:nvSpPr>
        <p:spPr>
          <a:xfrm>
            <a:off x="1101090" y="4469130"/>
            <a:ext cx="2820035" cy="1210310"/>
          </a:xfrm>
          <a:prstGeom prst="rect">
            <a:avLst/>
          </a:prstGeom>
          <a:noFill/>
          <a:ln w="9525">
            <a:noFill/>
          </a:ln>
        </p:spPr>
        <p:txBody>
          <a:bodyPr wrap="square"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held on the great fish all the strain that he could</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5" name="文本框 6"/>
          <p:cNvSpPr txBox="1"/>
          <p:nvPr/>
        </p:nvSpPr>
        <p:spPr>
          <a:xfrm>
            <a:off x="4304030" y="4365625"/>
            <a:ext cx="3139440" cy="471805"/>
          </a:xfrm>
          <a:prstGeom prst="rect">
            <a:avLst/>
          </a:prstGeom>
          <a:noFill/>
          <a:ln w="9525">
            <a:noFill/>
          </a:ln>
        </p:spPr>
        <p:txBody>
          <a:bodyPr wrap="square"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pulled part way over</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6" name="文本框 12"/>
          <p:cNvSpPr txBox="1"/>
          <p:nvPr/>
        </p:nvSpPr>
        <p:spPr>
          <a:xfrm>
            <a:off x="4304030" y="4837430"/>
            <a:ext cx="3422015" cy="841375"/>
          </a:xfrm>
          <a:prstGeom prst="rect">
            <a:avLst/>
          </a:prstGeom>
          <a:noFill/>
          <a:ln w="9525">
            <a:noFill/>
          </a:ln>
        </p:spPr>
        <p:txBody>
          <a:bodyPr wrap="square" lIns="102907" tIns="51453" rIns="102907" bIns="51453" anchor="t">
            <a:spAutoFit/>
          </a:bodyPr>
          <a:p>
            <a:pPr>
              <a:buFont typeface="Arial" panose="020B0604020202020204" pitchFamily="34" charset="0"/>
            </a:pPr>
            <a:r>
              <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rPr>
              <a:t>righted himself and swam away</a:t>
            </a:r>
            <a:endParaRPr lang="en-US" altLang="zh-CN" sz="2400" b="1" dirty="0">
              <a:solidFill>
                <a:srgbClr val="160B11"/>
              </a:solidFill>
              <a:latin typeface="Times New Roman" panose="02020603050405020304" pitchFamily="18" charset="0"/>
              <a:ea typeface="微软雅黑 Light" panose="020B0502040204020203" pitchFamily="34" charset="-122"/>
              <a:sym typeface="宋体" panose="02010600030101010101" pitchFamily="2" charset="-122"/>
            </a:endParaRPr>
          </a:p>
        </p:txBody>
      </p:sp>
      <p:sp>
        <p:nvSpPr>
          <p:cNvPr id="28" name="文本框 27"/>
          <p:cNvSpPr txBox="1"/>
          <p:nvPr/>
        </p:nvSpPr>
        <p:spPr>
          <a:xfrm>
            <a:off x="621665" y="430530"/>
            <a:ext cx="7779385" cy="902970"/>
          </a:xfrm>
          <a:prstGeom prst="rect">
            <a:avLst/>
          </a:prstGeom>
          <a:solidFill>
            <a:schemeClr val="accent5">
              <a:lumMod val="20000"/>
              <a:lumOff val="80000"/>
            </a:schemeClr>
          </a:solidFill>
        </p:spPr>
        <p:txBody>
          <a:bodyPr wrap="square" rtlCol="0" anchor="t">
            <a:spAutoFit/>
          </a:bodyPr>
          <a:p>
            <a:pPr>
              <a:lnSpc>
                <a:spcPct val="110000"/>
              </a:lnSpc>
            </a:pPr>
            <a:r>
              <a:rPr lang="zh-CN" altLang="en-US" sz="2400">
                <a:solidFill>
                  <a:srgbClr val="160B11"/>
                </a:solidFill>
                <a:latin typeface="Times New Roman" panose="02020603050405020304" pitchFamily="18" charset="0"/>
                <a:cs typeface="Times New Roman" panose="02020603050405020304" pitchFamily="18" charset="0"/>
              </a:rPr>
              <a:t>He felt faint again now but he held on the great fish all the strain that he could. </a:t>
            </a:r>
            <a:r>
              <a:rPr lang="en-US" altLang="zh-CN" sz="2400">
                <a:solidFill>
                  <a:srgbClr val="160B11"/>
                </a:solidFill>
                <a:latin typeface="Times New Roman" panose="02020603050405020304" pitchFamily="18" charset="0"/>
                <a:cs typeface="Times New Roman" panose="02020603050405020304" pitchFamily="18" charset="0"/>
              </a:rPr>
              <a:t>(para. 3)</a:t>
            </a:r>
            <a:endParaRPr lang="en-US" altLang="zh-CN" sz="2400">
              <a:solidFill>
                <a:srgbClr val="160B11"/>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621665" y="1456055"/>
            <a:ext cx="7779385" cy="1714500"/>
          </a:xfrm>
          <a:prstGeom prst="rect">
            <a:avLst/>
          </a:prstGeom>
          <a:solidFill>
            <a:schemeClr val="accent5">
              <a:lumMod val="20000"/>
              <a:lumOff val="80000"/>
            </a:schemeClr>
          </a:solidFill>
        </p:spPr>
        <p:txBody>
          <a:bodyPr wrap="square" rtlCol="0" anchor="t">
            <a:spAutoFit/>
          </a:bodyPr>
          <a:p>
            <a:pPr>
              <a:lnSpc>
                <a:spcPct val="110000"/>
              </a:lnSpc>
            </a:pPr>
            <a:r>
              <a:rPr lang="en-US" altLang="zh-CN" sz="2400">
                <a:solidFill>
                  <a:srgbClr val="160B11"/>
                </a:solidFill>
                <a:latin typeface="Times New Roman" panose="02020603050405020304" pitchFamily="18" charset="0"/>
                <a:cs typeface="Times New Roman" panose="02020603050405020304" pitchFamily="18" charset="0"/>
              </a:rPr>
              <a:t>But when he put all of his effort on, starting it well out before the fish came alongside and pulling with all his strength, the fish pulled part way over and then righted himself and swam away. </a:t>
            </a:r>
            <a:r>
              <a:rPr lang="en-US" altLang="zh-CN" sz="2400">
                <a:solidFill>
                  <a:srgbClr val="160B11"/>
                </a:solidFill>
                <a:latin typeface="Times New Roman" panose="02020603050405020304" pitchFamily="18" charset="0"/>
                <a:cs typeface="Times New Roman" panose="02020603050405020304" pitchFamily="18" charset="0"/>
                <a:sym typeface="+mn-ea"/>
              </a:rPr>
              <a:t>(para. 4)</a:t>
            </a:r>
            <a:endParaRPr lang="en-US" altLang="zh-CN" sz="2400">
              <a:solidFill>
                <a:srgbClr val="160B11"/>
              </a:solidFill>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ppt_x</p:attrName>
                                        </p:attrNameLst>
                                      </p:cBhvr>
                                      <p:tavLst>
                                        <p:tav tm="0">
                                          <p:val>
                                            <p:strVal val="#ppt_x"/>
                                          </p:val>
                                        </p:tav>
                                        <p:tav tm="100000">
                                          <p:val>
                                            <p:strVal val="#ppt_x"/>
                                          </p:val>
                                        </p:tav>
                                      </p:tavLst>
                                    </p:anim>
                                    <p:anim calcmode="lin" valueType="num">
                                      <p:cBhvr>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tags/tag1.xml><?xml version="1.0" encoding="utf-8"?>
<p:tagLst xmlns:p="http://schemas.openxmlformats.org/presentationml/2006/main">
  <p:tag name="KSO_WM_TAG_VERSION" val="1.0"/>
  <p:tag name="KSO_WM_TEMPLATE_CATEGORY" val="custom"/>
  <p:tag name="KSO_WM_TEMPLATE_INDEX" val="220"/>
</p:tagLst>
</file>

<file path=ppt/tags/tag10.xml><?xml version="1.0" encoding="utf-8"?>
<p:tagLst xmlns:p="http://schemas.openxmlformats.org/presentationml/2006/main">
  <p:tag name="KSO_WM_UNIT_PLACING_PICTURE_USER_VIEWPORT" val="{&quot;height&quot;:15840,&quot;width&quot;:11316}"/>
</p:tagLst>
</file>

<file path=ppt/tags/tag11.xml><?xml version="1.0" encoding="utf-8"?>
<p:tagLst xmlns:p="http://schemas.openxmlformats.org/presentationml/2006/main">
  <p:tag name="KSO_WM_BEAUTIFY_FLAG" val="#wm#"/>
  <p:tag name="KSO_WM_TEMPLATE_CATEGORY" val="custom"/>
  <p:tag name="KSO_WM_TEMPLATE_INDEX" val="220"/>
</p:tagLst>
</file>

<file path=ppt/tags/tag12.xml><?xml version="1.0" encoding="utf-8"?>
<p:tagLst xmlns:p="http://schemas.openxmlformats.org/presentationml/2006/main">
  <p:tag name="KSO_WM_UNIT_TABLE_BEAUTIFY" val="smartTable{c3a70d7b-03ec-4872-a1c5-0e37e597f743}"/>
</p:tagLst>
</file>

<file path=ppt/tags/tag13.xml><?xml version="1.0" encoding="utf-8"?>
<p:tagLst xmlns:p="http://schemas.openxmlformats.org/presentationml/2006/main">
  <p:tag name="KSO_WM_BEAUTIFY_FLAG" val="#wm#"/>
  <p:tag name="KSO_WM_TEMPLATE_CATEGORY" val="custom"/>
  <p:tag name="KSO_WM_TEMPLATE_INDEX" val="220"/>
</p:tagLst>
</file>

<file path=ppt/tags/tag14.xml><?xml version="1.0" encoding="utf-8"?>
<p:tagLst xmlns:p="http://schemas.openxmlformats.org/presentationml/2006/main">
  <p:tag name="KSO_WM_UNIT_TABLE_BEAUTIFY" val="smartTable{c3a70d7b-03ec-4872-a1c5-0e37e597f743}"/>
  <p:tag name="TABLE_ENDDRAG_ORIGIN_RECT" val="560*203"/>
  <p:tag name="TABLE_ENDDRAG_RECT" val="65*259*560*203"/>
</p:tagLst>
</file>

<file path=ppt/tags/tag15.xml><?xml version="1.0" encoding="utf-8"?>
<p:tagLst xmlns:p="http://schemas.openxmlformats.org/presentationml/2006/main">
  <p:tag name="KSO_WM_BEAUTIFY_FLAG" val="#wm#"/>
  <p:tag name="KSO_WM_TEMPLATE_CATEGORY" val="custom"/>
  <p:tag name="KSO_WM_TEMPLATE_INDEX" val="220"/>
</p:tagLst>
</file>

<file path=ppt/tags/tag16.xml><?xml version="1.0" encoding="utf-8"?>
<p:tagLst xmlns:p="http://schemas.openxmlformats.org/presentationml/2006/main">
  <p:tag name="KSO_WM_UNIT_TABLE_BEAUTIFY" val="smartTable{c3a70d7b-03ec-4872-a1c5-0e37e597f743}"/>
  <p:tag name="TABLE_ENDDRAG_ORIGIN_RECT" val="560*227"/>
  <p:tag name="TABLE_ENDDRAG_RECT" val="65*259*560*227"/>
</p:tagLst>
</file>

<file path=ppt/tags/tag17.xml><?xml version="1.0" encoding="utf-8"?>
<p:tagLst xmlns:p="http://schemas.openxmlformats.org/presentationml/2006/main">
  <p:tag name="KSO_WM_BEAUTIFY_FLAG" val="#wm#"/>
  <p:tag name="KSO_WM_TEMPLATE_CATEGORY" val="custom"/>
  <p:tag name="KSO_WM_TEMPLATE_INDEX" val="220"/>
</p:tagLst>
</file>

<file path=ppt/tags/tag18.xml><?xml version="1.0" encoding="utf-8"?>
<p:tagLst xmlns:p="http://schemas.openxmlformats.org/presentationml/2006/main">
  <p:tag name="KSO_WM_UNIT_TABLE_BEAUTIFY" val="smartTable{c3a70d7b-03ec-4872-a1c5-0e37e597f743}"/>
  <p:tag name="TABLE_ENDDRAG_ORIGIN_RECT" val="560*227"/>
  <p:tag name="TABLE_ENDDRAG_RECT" val="65*259*560*227"/>
</p:tagLst>
</file>

<file path=ppt/tags/tag19.xml><?xml version="1.0" encoding="utf-8"?>
<p:tagLst xmlns:p="http://schemas.openxmlformats.org/presentationml/2006/main">
  <p:tag name="KSO_WM_BEAUTIFY_FLAG" val="#wm#"/>
  <p:tag name="KSO_WM_TEMPLATE_CATEGORY" val="custom"/>
  <p:tag name="KSO_WM_TEMPLATE_INDEX" val="220"/>
</p:tagLst>
</file>

<file path=ppt/tags/tag2.xml><?xml version="1.0" encoding="utf-8"?>
<p:tagLst xmlns:p="http://schemas.openxmlformats.org/presentationml/2006/main">
  <p:tag name="KSO_WM_TAG_VERSION" val="1.0"/>
  <p:tag name="KSO_WM_TEMPLATE_CATEGORY" val="custom"/>
  <p:tag name="KSO_WM_TEMPLATE_INDEX" val="220"/>
</p:tagLst>
</file>

<file path=ppt/tags/tag20.xml><?xml version="1.0" encoding="utf-8"?>
<p:tagLst xmlns:p="http://schemas.openxmlformats.org/presentationml/2006/main">
  <p:tag name="KSO_WM_UNIT_PLACING_PICTURE_USER_VIEWPORT" val="{&quot;height&quot;:15840,&quot;width&quot;:11316}"/>
</p:tagLst>
</file>

<file path=ppt/tags/tag21.xml><?xml version="1.0" encoding="utf-8"?>
<p:tagLst xmlns:p="http://schemas.openxmlformats.org/presentationml/2006/main">
  <p:tag name="KSO_WM_BEAUTIFY_FLAG" val="#wm#"/>
  <p:tag name="KSO_WM_TEMPLATE_CATEGORY" val="custom"/>
  <p:tag name="KSO_WM_TEMPLATE_INDEX" val="220"/>
</p:tagLst>
</file>

<file path=ppt/tags/tag22.xml><?xml version="1.0" encoding="utf-8"?>
<p:tagLst xmlns:p="http://schemas.openxmlformats.org/presentationml/2006/main">
  <p:tag name="KSO_WM_BEAUTIFY_FLAG" val="#wm#"/>
  <p:tag name="KSO_WM_TEMPLATE_CATEGORY" val="custom"/>
  <p:tag name="KSO_WM_TEMPLATE_INDEX" val="220"/>
</p:tagLst>
</file>

<file path=ppt/tags/tag23.xml><?xml version="1.0" encoding="utf-8"?>
<p:tagLst xmlns:p="http://schemas.openxmlformats.org/presentationml/2006/main">
  <p:tag name="KSO_WM_BEAUTIFY_FLAG" val="#wm#"/>
  <p:tag name="KSO_WM_TEMPLATE_CATEGORY" val="custom"/>
  <p:tag name="KSO_WM_TEMPLATE_INDEX" val="220"/>
</p:tagLst>
</file>

<file path=ppt/tags/tag24.xml><?xml version="1.0" encoding="utf-8"?>
<p:tagLst xmlns:p="http://schemas.openxmlformats.org/presentationml/2006/main">
  <p:tag name="KSO_WM_BEAUTIFY_FLAG" val="#wm#"/>
  <p:tag name="KSO_WM_TEMPLATE_CATEGORY" val="custom"/>
  <p:tag name="KSO_WM_TEMPLATE_INDEX" val="220"/>
</p:tagLst>
</file>

<file path=ppt/tags/tag25.xml><?xml version="1.0" encoding="utf-8"?>
<p:tagLst xmlns:p="http://schemas.openxmlformats.org/presentationml/2006/main">
  <p:tag name="KSO_WM_BEAUTIFY_FLAG" val="#wm#"/>
  <p:tag name="KSO_WM_TEMPLATE_CATEGORY" val="custom"/>
  <p:tag name="KSO_WM_TEMPLATE_INDEX" val="220"/>
</p:tagLst>
</file>

<file path=ppt/tags/tag26.xml><?xml version="1.0" encoding="utf-8"?>
<p:tagLst xmlns:p="http://schemas.openxmlformats.org/presentationml/2006/main">
  <p:tag name="KSO_WM_BEAUTIFY_FLAG" val="#wm#"/>
  <p:tag name="KSO_WM_TEMPLATE_CATEGORY" val="custom"/>
  <p:tag name="KSO_WM_TEMPLATE_INDEX" val="220"/>
</p:tagLst>
</file>

<file path=ppt/tags/tag27.xml><?xml version="1.0" encoding="utf-8"?>
<p:tagLst xmlns:p="http://schemas.openxmlformats.org/presentationml/2006/main">
  <p:tag name="KSO_WM_BEAUTIFY_FLAG" val="#wm#"/>
  <p:tag name="KSO_WM_TEMPLATE_CATEGORY" val="custom"/>
  <p:tag name="KSO_WM_TEMPLATE_INDEX" val="220"/>
</p:tagLst>
</file>

<file path=ppt/tags/tag28.xml><?xml version="1.0" encoding="utf-8"?>
<p:tagLst xmlns:p="http://schemas.openxmlformats.org/presentationml/2006/main">
  <p:tag name="KSO_WM_BEAUTIFY_FLAG" val="#wm#"/>
  <p:tag name="KSO_WM_TEMPLATE_CATEGORY" val="custom"/>
  <p:tag name="KSO_WM_TEMPLATE_INDEX" val="220"/>
</p:tagLst>
</file>

<file path=ppt/tags/tag29.xml><?xml version="1.0" encoding="utf-8"?>
<p:tagLst xmlns:p="http://schemas.openxmlformats.org/presentationml/2006/main">
  <p:tag name="KSO_WM_BEAUTIFY_FLAG" val="#wm#"/>
  <p:tag name="KSO_WM_TEMPLATE_CATEGORY" val="custom"/>
  <p:tag name="KSO_WM_TEMPLATE_INDEX" val="220"/>
</p:tagLst>
</file>

<file path=ppt/tags/tag3.xml><?xml version="1.0" encoding="utf-8"?>
<p:tagLst xmlns:p="http://schemas.openxmlformats.org/presentationml/2006/main">
  <p:tag name="KSO_WM_TEMPLATE_THUMBS_INDEX" val="1、9、12、15、21、25、26、27"/>
  <p:tag name="KSO_WM_TEMPLATE_CATEGORY" val="custom"/>
  <p:tag name="KSO_WM_TEMPLATE_INDEX" val="220"/>
  <p:tag name="KSO_WM_TAG_VERSION" val="1.0"/>
  <p:tag name="KSO_WM_BEAUTIFY_FLAG" val="#wm#"/>
</p:tagLst>
</file>

<file path=ppt/tags/tag30.xml><?xml version="1.0" encoding="utf-8"?>
<p:tagLst xmlns:p="http://schemas.openxmlformats.org/presentationml/2006/main">
  <p:tag name="KSO_WM_BEAUTIFY_FLAG" val="#wm#"/>
  <p:tag name="KSO_WM_TEMPLATE_CATEGORY" val="custom"/>
  <p:tag name="KSO_WM_TEMPLATE_INDEX" val="220"/>
</p:tagLst>
</file>

<file path=ppt/tags/tag31.xml><?xml version="1.0" encoding="utf-8"?>
<p:tagLst xmlns:p="http://schemas.openxmlformats.org/presentationml/2006/main">
  <p:tag name="KSO_WM_BEAUTIFY_FLAG" val="#wm#"/>
  <p:tag name="KSO_WM_TEMPLATE_CATEGORY" val="custom"/>
  <p:tag name="KSO_WM_TEMPLATE_INDEX" val="220"/>
</p:tagLst>
</file>

<file path=ppt/tags/tag32.xml><?xml version="1.0" encoding="utf-8"?>
<p:tagLst xmlns:p="http://schemas.openxmlformats.org/presentationml/2006/main">
  <p:tag name="KSO_WM_BEAUTIFY_FLAG" val="#wm#"/>
  <p:tag name="KSO_WM_TEMPLATE_CATEGORY" val="custom"/>
  <p:tag name="KSO_WM_TEMPLATE_INDEX" val="220"/>
</p:tagLst>
</file>

<file path=ppt/tags/tag33.xml><?xml version="1.0" encoding="utf-8"?>
<p:tagLst xmlns:p="http://schemas.openxmlformats.org/presentationml/2006/main">
  <p:tag name="KSO_WM_BEAUTIFY_FLAG" val="#wm#"/>
  <p:tag name="KSO_WM_TEMPLATE_CATEGORY" val="custom"/>
  <p:tag name="KSO_WM_TEMPLATE_INDEX" val="220"/>
</p:tagLst>
</file>

<file path=ppt/tags/tag34.xml><?xml version="1.0" encoding="utf-8"?>
<p:tagLst xmlns:p="http://schemas.openxmlformats.org/presentationml/2006/main">
  <p:tag name="KSO_WM_TEMPLATE_CATEGORY" val="custom"/>
  <p:tag name="KSO_WM_TEMPLATE_INDEX" val="220"/>
</p:tagLst>
</file>

<file path=ppt/tags/tag35.xml><?xml version="1.0" encoding="utf-8"?>
<p:tagLst xmlns:p="http://schemas.openxmlformats.org/presentationml/2006/main">
  <p:tag name="KSO_WM_TEMPLATE_CATEGORY" val="custom"/>
  <p:tag name="KSO_WM_TEMPLATE_INDEX" val="220"/>
</p:tagLst>
</file>

<file path=ppt/tags/tag4.xml><?xml version="1.0" encoding="utf-8"?>
<p:tagLst xmlns:p="http://schemas.openxmlformats.org/presentationml/2006/main">
  <p:tag name="KSO_WM_TEMPLATE_CATEGORY" val="custom"/>
  <p:tag name="KSO_WM_TEMPLATE_INDEX" val="220"/>
</p:tagLst>
</file>

<file path=ppt/tags/tag5.xml><?xml version="1.0" encoding="utf-8"?>
<p:tagLst xmlns:p="http://schemas.openxmlformats.org/presentationml/2006/main">
  <p:tag name="KSO_WM_TEMPLATE_CATEGORY" val="custom"/>
  <p:tag name="KSO_WM_TEMPLATE_INDEX" val="220"/>
</p:tagLst>
</file>

<file path=ppt/tags/tag6.xml><?xml version="1.0" encoding="utf-8"?>
<p:tagLst xmlns:p="http://schemas.openxmlformats.org/presentationml/2006/main">
  <p:tag name="KSO_WM_TEMPLATE_CATEGORY" val="custom"/>
  <p:tag name="KSO_WM_TEMPLATE_INDEX" val="220"/>
</p:tagLst>
</file>

<file path=ppt/tags/tag7.xml><?xml version="1.0" encoding="utf-8"?>
<p:tagLst xmlns:p="http://schemas.openxmlformats.org/presentationml/2006/main">
  <p:tag name="KSO_WM_TEMPLATE_CATEGORY" val="custom"/>
  <p:tag name="KSO_WM_TEMPLATE_INDEX" val="220"/>
</p:tagLst>
</file>

<file path=ppt/tags/tag8.xml><?xml version="1.0" encoding="utf-8"?>
<p:tagLst xmlns:p="http://schemas.openxmlformats.org/presentationml/2006/main">
  <p:tag name="KSO_WM_BEAUTIFY_FLAG" val="#wm#"/>
  <p:tag name="KSO_WM_TEMPLATE_CATEGORY" val="custom"/>
  <p:tag name="KSO_WM_TEMPLATE_INDEX" val="220"/>
</p:tagLst>
</file>

<file path=ppt/tags/tag9.xml><?xml version="1.0" encoding="utf-8"?>
<p:tagLst xmlns:p="http://schemas.openxmlformats.org/presentationml/2006/main">
  <p:tag name="KSO_WM_TEMPLATE_CATEGORY" val="custom"/>
  <p:tag name="KSO_WM_TEMPLATE_INDEX" val="220"/>
</p:tagLst>
</file>

<file path=ppt/theme/theme1.xml><?xml version="1.0" encoding="utf-8"?>
<a:theme xmlns:a="http://schemas.openxmlformats.org/drawingml/2006/main" name="A000120140530A99PPBG">
  <a:themeElements>
    <a:clrScheme name="16012020">
      <a:dk1>
        <a:srgbClr val="5F5F5F"/>
      </a:dk1>
      <a:lt1>
        <a:srgbClr val="FFFFFF"/>
      </a:lt1>
      <a:dk2>
        <a:srgbClr val="5F5F5F"/>
      </a:dk2>
      <a:lt2>
        <a:srgbClr val="FFFFFF"/>
      </a:lt2>
      <a:accent1>
        <a:srgbClr val="0890D0"/>
      </a:accent1>
      <a:accent2>
        <a:srgbClr val="2D9C9F"/>
      </a:accent2>
      <a:accent3>
        <a:srgbClr val="80C34D"/>
      </a:accent3>
      <a:accent4>
        <a:srgbClr val="BAD43B"/>
      </a:accent4>
      <a:accent5>
        <a:srgbClr val="EC9126"/>
      </a:accent5>
      <a:accent6>
        <a:srgbClr val="C00000"/>
      </a:accent6>
      <a:hlink>
        <a:srgbClr val="00B0F0"/>
      </a:hlink>
      <a:folHlink>
        <a:srgbClr val="AFB2B4"/>
      </a:folHlink>
    </a:clrScheme>
    <a:fontScheme name="自定义 2">
      <a:majorFont>
        <a:latin typeface="Arial"/>
        <a:ea typeface="黑体"/>
        <a:cs typeface=""/>
      </a:majorFont>
      <a:minorFont>
        <a:latin typeface="Arial"/>
        <a:ea typeface="黑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7550</Words>
  <Application>WPS 演示</Application>
  <PresentationFormat>全屏显示(4:3)</PresentationFormat>
  <Paragraphs>302</Paragraphs>
  <Slides>29</Slides>
  <Notes>14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29</vt:i4>
      </vt:variant>
    </vt:vector>
  </HeadingPairs>
  <TitlesOfParts>
    <vt:vector size="43" baseType="lpstr">
      <vt:lpstr>Arial</vt:lpstr>
      <vt:lpstr>宋体</vt:lpstr>
      <vt:lpstr>Wingdings</vt:lpstr>
      <vt:lpstr>楷体</vt:lpstr>
      <vt:lpstr>Times New Roman</vt:lpstr>
      <vt:lpstr>微软雅黑 Light</vt:lpstr>
      <vt:lpstr>微软雅黑</vt:lpstr>
      <vt:lpstr>Arial Unicode MS</vt:lpstr>
      <vt:lpstr>Book Antiqua</vt:lpstr>
      <vt:lpstr>Calibri</vt:lpstr>
      <vt:lpstr>Meiryo</vt:lpstr>
      <vt:lpstr>Comic Sans MS</vt:lpstr>
      <vt:lpstr>黑体</vt:lpstr>
      <vt:lpstr>A000120140530A99PPBG</vt:lpstr>
      <vt:lpstr>PowerPoint 演示文稿</vt:lpstr>
      <vt:lpstr>PowerPoint 演示文稿</vt:lpstr>
      <vt:lpstr>PowerPoint 演示文稿</vt:lpstr>
      <vt:lpstr> </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Sophie Ma</cp:lastModifiedBy>
  <cp:revision>1139</cp:revision>
  <dcterms:created xsi:type="dcterms:W3CDTF">1900-01-01T00:00:00Z</dcterms:created>
  <dcterms:modified xsi:type="dcterms:W3CDTF">2020-12-14T06:58:07Z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2052-11.1.0.10116</vt:lpwstr>
  </property>
</Properties>
</file>