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350" r:id="rId3"/>
    <p:sldId id="352" r:id="rId5"/>
    <p:sldId id="507" r:id="rId6"/>
    <p:sldId id="532" r:id="rId7"/>
    <p:sldId id="552" r:id="rId8"/>
    <p:sldId id="533" r:id="rId9"/>
    <p:sldId id="548" r:id="rId10"/>
    <p:sldId id="549" r:id="rId11"/>
    <p:sldId id="554" r:id="rId12"/>
    <p:sldId id="555" r:id="rId13"/>
    <p:sldId id="556" r:id="rId14"/>
    <p:sldId id="572" r:id="rId15"/>
    <p:sldId id="557" r:id="rId16"/>
    <p:sldId id="547" r:id="rId17"/>
    <p:sldId id="550" r:id="rId18"/>
    <p:sldId id="553" r:id="rId19"/>
    <p:sldId id="571" r:id="rId20"/>
    <p:sldId id="540" r:id="rId21"/>
    <p:sldId id="534" r:id="rId22"/>
    <p:sldId id="536" r:id="rId23"/>
    <p:sldId id="539" r:id="rId24"/>
    <p:sldId id="537" r:id="rId25"/>
    <p:sldId id="405" r:id="rId26"/>
  </p:sldIdLst>
  <p:sldSz cx="9144000" cy="6858000" type="screen4x3"/>
  <p:notesSz cx="6858000" cy="9144000"/>
  <p:embeddedFontLst>
    <p:embeddedFont>
      <p:font typeface="楷体" panose="02010609060101010101" pitchFamily="49" charset="-122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 User" initials="LU" lastIdx="1" clrIdx="0"/>
  <p:cmAuthor id="1" name="admin" initials="a" lastIdx="1" clrIdx="1"/>
  <p:cmAuthor id="2" name="DING Jing" initials="DJ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C000"/>
    <a:srgbClr val="00B0F0"/>
    <a:srgbClr val="0070C0"/>
    <a:srgbClr val="5CDFE6"/>
    <a:srgbClr val="C9F4F7"/>
    <a:srgbClr val="099CB6"/>
    <a:srgbClr val="096FB6"/>
    <a:srgbClr val="C1E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07" autoAdjust="0"/>
  </p:normalViewPr>
  <p:slideViewPr>
    <p:cSldViewPr showGuides="1">
      <p:cViewPr varScale="1">
        <p:scale>
          <a:sx n="75" d="100"/>
          <a:sy n="75" d="100"/>
        </p:scale>
        <p:origin x="821" y="24"/>
      </p:cViewPr>
      <p:guideLst>
        <p:guide orient="horz" pos="2238"/>
        <p:guide pos="28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0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tiff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 flipV="1">
            <a:off x="5868144" y="6140880"/>
            <a:ext cx="3275856" cy="387425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sp>
        <p:nvSpPr>
          <p:cNvPr id="6" name="任意多边形: 形状 11"/>
          <p:cNvSpPr/>
          <p:nvPr/>
        </p:nvSpPr>
        <p:spPr>
          <a:xfrm flipV="1">
            <a:off x="5354505" y="6140880"/>
            <a:ext cx="873679" cy="387425"/>
          </a:xfrm>
          <a:custGeom>
            <a:avLst/>
            <a:gdLst>
              <a:gd name="connsiteX0" fmla="*/ 0 w 10965543"/>
              <a:gd name="connsiteY0" fmla="*/ 0 h 3542400"/>
              <a:gd name="connsiteX1" fmla="*/ 508000 w 10965543"/>
              <a:gd name="connsiteY1" fmla="*/ 0 h 3542400"/>
              <a:gd name="connsiteX2" fmla="*/ 508000 w 10965543"/>
              <a:gd name="connsiteY2" fmla="*/ 592 h 3542400"/>
              <a:gd name="connsiteX3" fmla="*/ 1764391 w 10965543"/>
              <a:gd name="connsiteY3" fmla="*/ 592 h 3542400"/>
              <a:gd name="connsiteX4" fmla="*/ 1764391 w 10965543"/>
              <a:gd name="connsiteY4" fmla="*/ 4518 h 3542400"/>
              <a:gd name="connsiteX5" fmla="*/ 8215747 w 10965543"/>
              <a:gd name="connsiteY5" fmla="*/ 4518 h 3542400"/>
              <a:gd name="connsiteX6" fmla="*/ 8215747 w 10965543"/>
              <a:gd name="connsiteY6" fmla="*/ 4517 h 3542400"/>
              <a:gd name="connsiteX7" fmla="*/ 10965543 w 10965543"/>
              <a:gd name="connsiteY7" fmla="*/ 3541808 h 3542400"/>
              <a:gd name="connsiteX8" fmla="*/ 8215747 w 10965543"/>
              <a:gd name="connsiteY8" fmla="*/ 3541808 h 3542400"/>
              <a:gd name="connsiteX9" fmla="*/ 1535793 w 10965543"/>
              <a:gd name="connsiteY9" fmla="*/ 3541808 h 3542400"/>
              <a:gd name="connsiteX10" fmla="*/ 1535793 w 10965543"/>
              <a:gd name="connsiteY10" fmla="*/ 3539392 h 3542400"/>
              <a:gd name="connsiteX11" fmla="*/ 508000 w 10965543"/>
              <a:gd name="connsiteY11" fmla="*/ 3539392 h 3542400"/>
              <a:gd name="connsiteX12" fmla="*/ 508000 w 10965543"/>
              <a:gd name="connsiteY12" fmla="*/ 3542400 h 3542400"/>
              <a:gd name="connsiteX13" fmla="*/ 0 w 10965543"/>
              <a:gd name="connsiteY13" fmla="*/ 3542400 h 35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65543" h="3542400">
                <a:moveTo>
                  <a:pt x="0" y="0"/>
                </a:moveTo>
                <a:lnTo>
                  <a:pt x="508000" y="0"/>
                </a:lnTo>
                <a:lnTo>
                  <a:pt x="508000" y="592"/>
                </a:lnTo>
                <a:lnTo>
                  <a:pt x="1764391" y="592"/>
                </a:lnTo>
                <a:lnTo>
                  <a:pt x="1764391" y="4518"/>
                </a:lnTo>
                <a:lnTo>
                  <a:pt x="8215747" y="4518"/>
                </a:lnTo>
                <a:lnTo>
                  <a:pt x="8215747" y="4517"/>
                </a:lnTo>
                <a:lnTo>
                  <a:pt x="10965543" y="3541808"/>
                </a:lnTo>
                <a:lnTo>
                  <a:pt x="8215747" y="3541808"/>
                </a:lnTo>
                <a:lnTo>
                  <a:pt x="1535793" y="3541808"/>
                </a:lnTo>
                <a:lnTo>
                  <a:pt x="1535793" y="3539392"/>
                </a:lnTo>
                <a:lnTo>
                  <a:pt x="508000" y="3539392"/>
                </a:lnTo>
                <a:lnTo>
                  <a:pt x="508000" y="3542400"/>
                </a:lnTo>
                <a:lnTo>
                  <a:pt x="0" y="35424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1" name="标题 1"/>
          <p:cNvSpPr txBox="1"/>
          <p:nvPr/>
        </p:nvSpPr>
        <p:spPr>
          <a:xfrm>
            <a:off x="360997" y="4238917"/>
            <a:ext cx="8423275" cy="190274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 Exploring literature</a:t>
            </a:r>
            <a:endParaRPr lang="en-US" altLang="zh-CN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endParaRPr lang="en-US" altLang="zh-CN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5393690" y="6141085"/>
            <a:ext cx="3677285" cy="482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刘荣    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湖南省岳阳市第五中学</a:t>
            </a:r>
            <a:endParaRPr lang="zh-CN" altLang="en-US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8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610" y="1134745"/>
            <a:ext cx="8853170" cy="53714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3885" y="480695"/>
            <a:ext cx="800862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Step 2: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Put together all the necessary information.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8365" y="1539875"/>
            <a:ext cx="8034655" cy="4596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Pearl S. Buck (1892–1973), with a photo of her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Famous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sayings: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“All things are possible until they are proved impossible and even the impossible may only be so, as of now.”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“Many people lose the small joys in the hope for the big happiness.”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Life story: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She lived in Zhenjiang during her early life, started writing in 1922, taught English literature in Nanjing ad returned to the USA in 1935.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Most famous works: </a:t>
            </a: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The Good Earth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(1931), </a:t>
            </a: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Sons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(1932), </a:t>
            </a: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 House Divided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(1935), </a:t>
            </a: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All Men Are Brothers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(1933,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translation of the Chinese classic novel </a:t>
            </a: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Shuihuzhuan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),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with images of the book covers. 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Achievements: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She won the Pulitzer Prize in 1932 and the Nobel Prize in Literature in 1938 (the first American woman to win the prize).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17220" y="1122680"/>
            <a:ext cx="800862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Step 3: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Sketch out your design on a regular piece of paper.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6275" y="2275840"/>
            <a:ext cx="7759700" cy="3192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You can use a piece of paper in a regular size to try your design, and then scale your design. Focus on emphasizing the most important information, and use colour and other skills to create contrast.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You can use a computer-based painting or drawing programme to design your poster, even if you plan to eventually draw it by hand.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96595" y="516890"/>
            <a:ext cx="800862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Step 4: Polish up your poster.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95680" y="2717165"/>
            <a:ext cx="2393950" cy="185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Polishing up the poster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3" name="十边形 72"/>
          <p:cNvSpPr/>
          <p:nvPr/>
        </p:nvSpPr>
        <p:spPr>
          <a:xfrm>
            <a:off x="4977765" y="2717165"/>
            <a:ext cx="3063875" cy="1590675"/>
          </a:xfrm>
          <a:prstGeom prst="dec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accuracy of the spelling and grammar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十边形 15"/>
          <p:cNvSpPr/>
          <p:nvPr/>
        </p:nvSpPr>
        <p:spPr>
          <a:xfrm>
            <a:off x="4977130" y="1050925"/>
            <a:ext cx="3064510" cy="1357630"/>
          </a:xfrm>
          <a:prstGeom prst="dec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accuracy of the information</a:t>
            </a:r>
            <a:endParaRPr lang="en-US" sz="2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Comic Sans MS" panose="030F0702030302020204" pitchFamily="66" charset="0"/>
            </a:endParaRPr>
          </a:p>
        </p:txBody>
      </p:sp>
      <p:sp>
        <p:nvSpPr>
          <p:cNvPr id="17" name="十边形 16"/>
          <p:cNvSpPr/>
          <p:nvPr/>
        </p:nvSpPr>
        <p:spPr>
          <a:xfrm>
            <a:off x="4977765" y="4575175"/>
            <a:ext cx="3063875" cy="1357630"/>
          </a:xfrm>
          <a:prstGeom prst="dec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style of </a:t>
            </a:r>
            <a:endParaRPr lang="en-US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 poster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3689985" y="2065655"/>
            <a:ext cx="1017905" cy="940435"/>
          </a:xfrm>
          <a:prstGeom prst="straightConnector1">
            <a:avLst/>
          </a:prstGeom>
          <a:solidFill>
            <a:schemeClr val="accent4"/>
          </a:solidFill>
          <a:ln w="603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3689985" y="3657600"/>
            <a:ext cx="1141730" cy="40005"/>
          </a:xfrm>
          <a:prstGeom prst="straightConnector1">
            <a:avLst/>
          </a:prstGeom>
          <a:solidFill>
            <a:schemeClr val="accent4"/>
          </a:solidFill>
          <a:ln w="603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3590290" y="4257675"/>
            <a:ext cx="1177290" cy="1000125"/>
          </a:xfrm>
          <a:prstGeom prst="straightConnector1">
            <a:avLst/>
          </a:prstGeom>
          <a:solidFill>
            <a:schemeClr val="accent4"/>
          </a:solidFill>
          <a:ln w="603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6" grpId="0" bldLvl="0" animBg="1"/>
      <p:bldP spid="73" grpId="0" bldLvl="0" animBg="1"/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云形标注 2"/>
          <p:cNvSpPr/>
          <p:nvPr/>
        </p:nvSpPr>
        <p:spPr>
          <a:xfrm>
            <a:off x="833755" y="1590040"/>
            <a:ext cx="5553075" cy="3456305"/>
          </a:xfrm>
          <a:prstGeom prst="cloudCallout">
            <a:avLst>
              <a:gd name="adj1" fmla="val 55431"/>
              <a:gd name="adj2" fmla="val 47960"/>
            </a:avLst>
          </a:prstGeom>
          <a:solidFill>
            <a:schemeClr val="accent2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03705" y="2444750"/>
            <a:ext cx="4199255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 design can be fun and give you plenty of room to stretch your design muscles!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96490" y="650875"/>
            <a:ext cx="44437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Tips for poster design</a:t>
            </a:r>
            <a:endParaRPr lang="en-US" altLang="zh-CN" sz="3200" b="1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 descr="T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9600" y="4408170"/>
            <a:ext cx="1304290" cy="1542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纸头-book10-p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884555"/>
            <a:ext cx="6424930" cy="28638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2420" y="1119505"/>
            <a:ext cx="5374640" cy="2306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 1: </a:t>
            </a:r>
            <a:endParaRPr lang="en-US" altLang="zh-CN" sz="2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Key information should be easy to read from a distance to draw people to the poster and create a hierarchy (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等级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) in the text.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57275" y="4140835"/>
            <a:ext cx="6810375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Have your headline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main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slogan at the top of or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 the centre of the poster. Most people usually look at the these places in the poster first.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纸头-book10-p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735" y="518160"/>
            <a:ext cx="6424930" cy="2863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98880" y="902970"/>
            <a:ext cx="5374640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Tip2: </a:t>
            </a:r>
            <a:endParaRPr lang="en-US" altLang="zh-CN" sz="2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High contrast between elements can help you grab people’s attention at the first glance.</a:t>
            </a:r>
            <a:endParaRPr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3632200"/>
            <a:ext cx="7343140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You can go bold with colour and typeface options to create contrast. Poster design is a great time to try a typeface or colour that might be too “crazy” for other projects. Experiment with it.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纸头-book10-p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" y="485140"/>
            <a:ext cx="5646420" cy="18472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98880" y="744220"/>
            <a:ext cx="537464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 3: </a:t>
            </a:r>
            <a:endParaRPr lang="en-US" altLang="zh-CN" sz="2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Leave proper space on the poster. 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2713990"/>
            <a:ext cx="7376160" cy="2749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Don’t crowd the page too much, since a poster that is too crowded won’t have as much visual impact.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Remember the 1/3–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2/3 rule. 1/3 of your poster should be white space and 2/3 of it should be text and images. This creates a balance that is aesthetically pleasing to your audience.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纸头-book10-p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735" y="518160"/>
            <a:ext cx="5646420" cy="18472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72210" y="664845"/>
            <a:ext cx="494538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 4: </a:t>
            </a:r>
            <a:endParaRPr lang="en-US" altLang="zh-CN" sz="2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Stick to the principle of KISS (keep it short and simple).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9775" y="3096895"/>
            <a:ext cx="734314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Don’t make your poster overpowered by words. If you use too many words, many people won’t bother reading it at all.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LNOF{X1P~_@`2NFSX@[[AP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725" y="469900"/>
            <a:ext cx="4860925" cy="55086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78830" y="1856740"/>
            <a:ext cx="16287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Sample</a:t>
            </a:r>
            <a:endParaRPr lang="en-US" altLang="zh-CN" sz="3200" b="1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4090" y="2898140"/>
            <a:ext cx="4069715" cy="3192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What kinds of information are provided?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How is the information displayed? How many layers are there?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 of the overall design?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9-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4530" y="1501140"/>
            <a:ext cx="8051165" cy="4291330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971550" y="1196340"/>
            <a:ext cx="4032250" cy="635"/>
          </a:xfrm>
          <a:prstGeom prst="line">
            <a:avLst/>
          </a:prstGeom>
          <a:ln w="57150">
            <a:solidFill>
              <a:srgbClr val="FCA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solidFill>
            <a:srgbClr val="FFBE83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94205" y="565150"/>
            <a:ext cx="294640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612F02"/>
                </a:solidFill>
              </a:rPr>
              <a:t>Task division</a:t>
            </a:r>
            <a:endParaRPr lang="en-US" altLang="zh-CN" sz="2800" b="1">
              <a:solidFill>
                <a:srgbClr val="612F02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solidFill>
            <a:srgbClr val="FCE1C4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4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5" name="文本框 4"/>
          <p:cNvSpPr txBox="1"/>
          <p:nvPr/>
        </p:nvSpPr>
        <p:spPr>
          <a:xfrm>
            <a:off x="1744345" y="2212975"/>
            <a:ext cx="6557010" cy="310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various kinds of information (texts and pictures)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Design a poster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Polish up the poster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Make a presentation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3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"/>
          <p:cNvSpPr txBox="1"/>
          <p:nvPr/>
        </p:nvSpPr>
        <p:spPr>
          <a:xfrm>
            <a:off x="7092280" y="817548"/>
            <a:ext cx="1099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latin typeface="宋体" panose="02010600030101010101" pitchFamily="2" charset="-122"/>
              </a:rPr>
              <a:t>刘荣</a:t>
            </a:r>
            <a:endParaRPr lang="zh-CN" altLang="zh-CN" sz="2800" dirty="0">
              <a:latin typeface="宋体" panose="02010600030101010101" pitchFamily="2" charset="-122"/>
            </a:endParaRPr>
          </a:p>
        </p:txBody>
      </p:sp>
      <p:sp>
        <p:nvSpPr>
          <p:cNvPr id="89" name="矩形 15"/>
          <p:cNvSpPr/>
          <p:nvPr/>
        </p:nvSpPr>
        <p:spPr>
          <a:xfrm>
            <a:off x="3927475" y="3825875"/>
            <a:ext cx="5412105" cy="2158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中学一级教师</a:t>
            </a:r>
            <a:endParaRPr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岳阳市“金鹗杯</a:t>
            </a: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教学竞赛二等奖</a:t>
            </a:r>
            <a:endParaRPr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岳阳市教师业务考试第一名</a:t>
            </a:r>
            <a:endParaRPr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曾任岳阳市英语核心小组成员</a:t>
            </a:r>
            <a:endParaRPr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" y="1996440"/>
            <a:ext cx="3466465" cy="4080510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0" name="直接连接符 29"/>
          <p:cNvCxnSpPr/>
          <p:nvPr/>
        </p:nvCxnSpPr>
        <p:spPr>
          <a:xfrm>
            <a:off x="971550" y="1196340"/>
            <a:ext cx="6696710" cy="635"/>
          </a:xfrm>
          <a:prstGeom prst="line">
            <a:avLst/>
          </a:prstGeom>
          <a:ln w="57150">
            <a:solidFill>
              <a:srgbClr val="FCA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solidFill>
            <a:srgbClr val="FFBE83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94205" y="543560"/>
            <a:ext cx="5813425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612F02"/>
                </a:solidFill>
              </a:rPr>
              <a:t>Presentation &amp; Assessment</a:t>
            </a:r>
            <a:endParaRPr lang="en-US" altLang="zh-CN" sz="2800" b="1">
              <a:solidFill>
                <a:srgbClr val="612F02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solidFill>
            <a:srgbClr val="FCE1C4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5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38917" name="AutoShape 11"/>
          <p:cNvSpPr>
            <a:spLocks noChangeArrowheads="1"/>
          </p:cNvSpPr>
          <p:nvPr/>
        </p:nvSpPr>
        <p:spPr bwMode="auto">
          <a:xfrm>
            <a:off x="205740" y="3979696"/>
            <a:ext cx="1816100" cy="514049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round/>
          </a:ln>
        </p:spPr>
        <p:txBody>
          <a:bodyPr wrap="square" anchor="ctr">
            <a:spAutoFit/>
          </a:bodyPr>
          <a:p>
            <a:pPr algn="l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Presentation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" name="直接连接符 1"/>
          <p:cNvCxnSpPr>
            <a:stCxn id="38917" idx="3"/>
          </p:cNvCxnSpPr>
          <p:nvPr/>
        </p:nvCxnSpPr>
        <p:spPr>
          <a:xfrm>
            <a:off x="2021840" y="4236720"/>
            <a:ext cx="725170" cy="0"/>
          </a:xfrm>
          <a:prstGeom prst="line">
            <a:avLst/>
          </a:prstGeom>
          <a:ln w="730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747645" y="2774315"/>
            <a:ext cx="24130" cy="317500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743835" y="2807335"/>
            <a:ext cx="691515" cy="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2791460" y="3688715"/>
            <a:ext cx="691515" cy="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2756535" y="5867400"/>
            <a:ext cx="691515" cy="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2729230" y="4617720"/>
            <a:ext cx="691515" cy="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66090" y="1438275"/>
            <a:ext cx="8464550" cy="902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10000"/>
              </a:lnSpc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Each group display the poster on the blackboard and choose one member to present the poster orally.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48050" y="2640965"/>
            <a:ext cx="5581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</a:t>
            </a:r>
            <a:r>
              <a:rPr 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Speak clearly and confidently.</a:t>
            </a: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48050" y="3407410"/>
            <a:ext cx="5141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Make eye contact with your audience.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82975" y="4347845"/>
            <a:ext cx="55118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Talk at a proper speed and pause when it is necessary to give your audience time to think about what you have said.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46475" y="5656580"/>
            <a:ext cx="538416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Keep your facial expressions relaxed and 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friendly.</a:t>
            </a: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8917" grpId="0" bldLvl="0" animBg="1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文本框 33847"/>
          <p:cNvSpPr txBox="1"/>
          <p:nvPr/>
        </p:nvSpPr>
        <p:spPr>
          <a:xfrm>
            <a:off x="463550" y="664845"/>
            <a:ext cx="80054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Give points according to every team’s performance (10 points in total) and give some suggestions.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3858" name="表格 33857"/>
          <p:cNvGraphicFramePr/>
          <p:nvPr>
            <p:custDataLst>
              <p:tags r:id="rId1"/>
            </p:custDataLst>
          </p:nvPr>
        </p:nvGraphicFramePr>
        <p:xfrm>
          <a:off x="791210" y="2204085"/>
          <a:ext cx="7400925" cy="3419475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3076575"/>
                <a:gridCol w="2032635"/>
                <a:gridCol w="2291715"/>
              </a:tblGrid>
              <a:tr h="74549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Poster content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9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1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727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Poster design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9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1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04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Presentation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9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1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Teamwork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49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1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altLang="zh-CN" sz="2800" b="1" dirty="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折角形 1"/>
          <p:cNvSpPr/>
          <p:nvPr/>
        </p:nvSpPr>
        <p:spPr>
          <a:xfrm>
            <a:off x="1322070" y="1078865"/>
            <a:ext cx="7004685" cy="5131435"/>
          </a:xfrm>
          <a:prstGeom prst="foldedCorner">
            <a:avLst/>
          </a:prstGeom>
          <a:solidFill>
            <a:srgbClr val="FCAC64"/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sunset" dir="t">
              <a:rot lat="0" lon="0" rev="0"/>
            </a:lightRig>
          </a:scene3d>
          <a:sp3d prstMaterial="legacyWirefram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/>
            </a:pPr>
            <a:endParaRPr lang="en-US" altLang="zh-CN" sz="2800" b="1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 rot="3840000">
            <a:off x="7378065" y="4520565"/>
            <a:ext cx="1485900" cy="1370965"/>
            <a:chOff x="11056" y="-90"/>
            <a:chExt cx="2340" cy="1928"/>
          </a:xfrm>
        </p:grpSpPr>
        <p:sp>
          <p:nvSpPr>
            <p:cNvPr id="13" name="流程图: 过程 12"/>
            <p:cNvSpPr/>
            <p:nvPr/>
          </p:nvSpPr>
          <p:spPr>
            <a:xfrm rot="25140000">
              <a:off x="13170" y="-90"/>
              <a:ext cx="227" cy="1928"/>
            </a:xfrm>
            <a:prstGeom prst="flowChartProcess">
              <a:avLst/>
            </a:prstGeom>
            <a:solidFill>
              <a:srgbClr val="FCAC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流程图: 摘录 13"/>
            <p:cNvSpPr/>
            <p:nvPr/>
          </p:nvSpPr>
          <p:spPr>
            <a:xfrm rot="35880000">
              <a:off x="12114" y="1242"/>
              <a:ext cx="227" cy="454"/>
            </a:xfrm>
            <a:prstGeom prst="flowChartExtract">
              <a:avLst/>
            </a:prstGeom>
            <a:solidFill>
              <a:srgbClr val="F6DD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曲线连接符 14"/>
            <p:cNvCxnSpPr/>
            <p:nvPr/>
          </p:nvCxnSpPr>
          <p:spPr>
            <a:xfrm>
              <a:off x="11056" y="1008"/>
              <a:ext cx="1011" cy="460"/>
            </a:xfrm>
            <a:prstGeom prst="curvedConnector3">
              <a:avLst>
                <a:gd name="adj1" fmla="val 50049"/>
              </a:avLst>
            </a:prstGeom>
            <a:ln w="57150">
              <a:solidFill>
                <a:srgbClr val="FCAC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圆角矩形 2"/>
          <p:cNvSpPr/>
          <p:nvPr/>
        </p:nvSpPr>
        <p:spPr>
          <a:xfrm rot="19920000">
            <a:off x="107315" y="732155"/>
            <a:ext cx="3182620" cy="820420"/>
          </a:xfrm>
          <a:prstGeom prst="roundRect">
            <a:avLst/>
          </a:prstGeom>
          <a:solidFill>
            <a:srgbClr val="FCE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753B03"/>
                </a:solidFill>
              </a:rPr>
              <a:t>Homework</a:t>
            </a:r>
            <a:endParaRPr lang="en-US" altLang="zh-CN" sz="4000" b="1">
              <a:solidFill>
                <a:srgbClr val="753B03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918335" y="2846070"/>
            <a:ext cx="6250940" cy="635"/>
          </a:xfrm>
          <a:prstGeom prst="line">
            <a:avLst/>
          </a:prstGeom>
          <a:ln w="38100">
            <a:solidFill>
              <a:srgbClr val="753B0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861820" y="3580765"/>
            <a:ext cx="6250940" cy="635"/>
          </a:xfrm>
          <a:prstGeom prst="line">
            <a:avLst/>
          </a:prstGeom>
          <a:ln w="38100">
            <a:solidFill>
              <a:srgbClr val="753B0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845310" y="4353560"/>
            <a:ext cx="6250940" cy="635"/>
          </a:xfrm>
          <a:prstGeom prst="line">
            <a:avLst/>
          </a:prstGeom>
          <a:ln w="38100">
            <a:solidFill>
              <a:srgbClr val="753B0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884045" y="1280160"/>
            <a:ext cx="6106795" cy="4742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lnSpc>
                <a:spcPct val="180000"/>
              </a:lnSpc>
              <a:buFont typeface="Arial" panose="020B0604020202020204" pitchFamily="34" charset="0"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Put your group’s poster on the classroom wall and appreciate the posters of the other groups.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lnSpc>
                <a:spcPct val="180000"/>
              </a:lnSpc>
              <a:buFont typeface="Arial" panose="020B0604020202020204" pitchFamily="34" charset="0"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Make improvements to the poster of your group according to your classmates’ comments and suggestions. </a:t>
            </a:r>
            <a:endParaRPr lang="en-US" altLang="zh-CN" sz="2800" b="1" dirty="0">
              <a:solidFill>
                <a:srgbClr val="160B11"/>
              </a:solidFill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918335" y="2110740"/>
            <a:ext cx="6250940" cy="635"/>
          </a:xfrm>
          <a:prstGeom prst="line">
            <a:avLst/>
          </a:prstGeom>
          <a:ln w="38100">
            <a:solidFill>
              <a:srgbClr val="753B0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845310" y="5299710"/>
            <a:ext cx="6250940" cy="635"/>
          </a:xfrm>
          <a:prstGeom prst="line">
            <a:avLst/>
          </a:prstGeom>
          <a:ln w="38100">
            <a:solidFill>
              <a:srgbClr val="753B0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812290" y="6021070"/>
            <a:ext cx="5711825" cy="1270"/>
          </a:xfrm>
          <a:prstGeom prst="line">
            <a:avLst/>
          </a:prstGeom>
          <a:ln w="38100">
            <a:solidFill>
              <a:srgbClr val="753B0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3850" y="909638"/>
            <a:ext cx="8594725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4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3600" b="1" kern="1200" cap="none" spc="0" normalizeH="0" baseline="0" noProof="0">
                <a:solidFill>
                  <a:srgbClr val="00CC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  </a:t>
            </a:r>
            <a:endParaRPr kumimoji="0" lang="zh-CN" altLang="en-US" sz="3600" b="1" kern="1200" cap="none" spc="0" normalizeH="0" baseline="0" noProof="0">
              <a:solidFill>
                <a:srgbClr val="00CCFF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971550" y="1196340"/>
            <a:ext cx="5400675" cy="635"/>
          </a:xfrm>
          <a:prstGeom prst="line">
            <a:avLst/>
          </a:prstGeom>
          <a:ln w="57150">
            <a:solidFill>
              <a:srgbClr val="FCA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solidFill>
            <a:srgbClr val="FFBE83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32940" y="636270"/>
            <a:ext cx="527812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612F02"/>
                </a:solidFill>
              </a:rPr>
              <a:t>Discussing writers</a:t>
            </a:r>
            <a:endParaRPr lang="en-US" altLang="zh-CN" sz="2800" b="1">
              <a:solidFill>
                <a:srgbClr val="612F02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solidFill>
            <a:srgbClr val="FCE1C4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1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9" name="文本框 8"/>
          <p:cNvSpPr txBox="1"/>
          <p:nvPr/>
        </p:nvSpPr>
        <p:spPr>
          <a:xfrm>
            <a:off x="331470" y="2114550"/>
            <a:ext cx="8598535" cy="3665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As a class, discuss some ancient or modern Chinese writers and writers of other countries.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50000"/>
              </a:lnSpc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Who is your favourite writer?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Can you list some of his or her famous works?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Can you share with us some information about the writer?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M`(TMH3J69XCYN107M`}1O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3660" y="2950210"/>
            <a:ext cx="5293360" cy="3342005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971550" y="1196340"/>
            <a:ext cx="6913245" cy="635"/>
          </a:xfrm>
          <a:prstGeom prst="line">
            <a:avLst/>
          </a:prstGeom>
          <a:ln w="57150">
            <a:solidFill>
              <a:srgbClr val="FCA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solidFill>
            <a:srgbClr val="FFBE83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94205" y="596265"/>
            <a:ext cx="724916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612F02"/>
                </a:solidFill>
              </a:rPr>
              <a:t>Deciding on the writer to research </a:t>
            </a:r>
            <a:endParaRPr lang="en-US" altLang="zh-CN" sz="2800" b="1">
              <a:solidFill>
                <a:srgbClr val="612F02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solidFill>
            <a:srgbClr val="FCE1C4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2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2" name="文本框 1"/>
          <p:cNvSpPr txBox="1"/>
          <p:nvPr/>
        </p:nvSpPr>
        <p:spPr>
          <a:xfrm>
            <a:off x="577850" y="1573530"/>
            <a:ext cx="77006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1. Have a discussion and choose a writer to research.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7850" y="2095500"/>
            <a:ext cx="81476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 Have a discussion and decide what kinds of information can be included in the poster.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36470" y="3488055"/>
            <a:ext cx="3875405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• Life story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• Achievements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• Most popular works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• Famous sayings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16940" y="1837055"/>
            <a:ext cx="7619365" cy="3500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 poster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is a large notice, often with a picture on it, that is put in a public place to advertise something.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Poster design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is way to convey the message to the audience in a unique way.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Design your poster carefully so that it is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readable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eye-catching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by using proper art elements such as colours, typefaces (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字体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), images, etc.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971550" y="1196340"/>
            <a:ext cx="7272655" cy="635"/>
          </a:xfrm>
          <a:prstGeom prst="line">
            <a:avLst/>
          </a:prstGeom>
          <a:ln w="57150">
            <a:solidFill>
              <a:srgbClr val="FCA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solidFill>
            <a:srgbClr val="FFBE83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94205" y="565150"/>
            <a:ext cx="6116955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612F02"/>
                </a:solidFill>
              </a:rPr>
              <a:t>Learning about poster design</a:t>
            </a:r>
            <a:endParaRPr lang="en-US" altLang="zh-CN" sz="2800" b="1">
              <a:solidFill>
                <a:srgbClr val="612F02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solidFill>
            <a:srgbClr val="FCE1C4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3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2920" y="815975"/>
            <a:ext cx="37153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 of a poster</a:t>
            </a:r>
            <a:endParaRPr lang="en-US" altLang="zh-CN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下箭头 2"/>
          <p:cNvSpPr/>
          <p:nvPr/>
        </p:nvSpPr>
        <p:spPr>
          <a:xfrm rot="2700000">
            <a:off x="2613025" y="1524000"/>
            <a:ext cx="325120" cy="123317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>
            <a:off x="4276090" y="1672590"/>
            <a:ext cx="276860" cy="101854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 rot="19020000">
            <a:off x="5895340" y="1530985"/>
            <a:ext cx="309245" cy="1278255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棱台 13"/>
          <p:cNvSpPr/>
          <p:nvPr/>
        </p:nvSpPr>
        <p:spPr>
          <a:xfrm>
            <a:off x="208280" y="2691130"/>
            <a:ext cx="2412365" cy="739775"/>
          </a:xfrm>
          <a:prstGeom prst="beve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bg1">
                    <a:lumMod val="95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Pictures</a:t>
            </a:r>
            <a:endParaRPr lang="en-US" altLang="zh-CN" sz="2800" b="1">
              <a:solidFill>
                <a:schemeClr val="bg1">
                  <a:lumMod val="95000"/>
                </a:schemeClr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棱台 14"/>
          <p:cNvSpPr/>
          <p:nvPr/>
        </p:nvSpPr>
        <p:spPr>
          <a:xfrm>
            <a:off x="3208020" y="2708275"/>
            <a:ext cx="2412365" cy="739775"/>
          </a:xfrm>
          <a:prstGeom prst="beve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Content</a:t>
            </a:r>
            <a:endParaRPr lang="en-US" altLang="zh-CN" sz="2800" b="1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棱台 15"/>
          <p:cNvSpPr/>
          <p:nvPr/>
        </p:nvSpPr>
        <p:spPr>
          <a:xfrm>
            <a:off x="6316980" y="2724150"/>
            <a:ext cx="2412365" cy="739775"/>
          </a:xfrm>
          <a:prstGeom prst="beve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Style</a:t>
            </a:r>
            <a:endParaRPr lang="zh-CN" altLang="en-US" sz="2800" b="1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4276725" y="3553460"/>
            <a:ext cx="290195" cy="52070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下箭头 17"/>
          <p:cNvSpPr/>
          <p:nvPr/>
        </p:nvSpPr>
        <p:spPr>
          <a:xfrm>
            <a:off x="1101725" y="3521710"/>
            <a:ext cx="290195" cy="52070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下箭头 18"/>
          <p:cNvSpPr/>
          <p:nvPr/>
        </p:nvSpPr>
        <p:spPr>
          <a:xfrm>
            <a:off x="7245350" y="3553460"/>
            <a:ext cx="290195" cy="52070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流程图: 过程 19"/>
          <p:cNvSpPr/>
          <p:nvPr/>
        </p:nvSpPr>
        <p:spPr>
          <a:xfrm>
            <a:off x="207645" y="4092575"/>
            <a:ext cx="2413000" cy="1765935"/>
          </a:xfrm>
          <a:prstGeom prst="flowChartProces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 relevant, attractive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</a:t>
            </a: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流程图: 过程 20"/>
          <p:cNvSpPr/>
          <p:nvPr/>
        </p:nvSpPr>
        <p:spPr>
          <a:xfrm>
            <a:off x="2872105" y="4092575"/>
            <a:ext cx="2748280" cy="1765935"/>
          </a:xfrm>
          <a:prstGeom prst="flowChartProces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Provide important information in a concise manner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流程图: 过程 21"/>
          <p:cNvSpPr/>
          <p:nvPr/>
        </p:nvSpPr>
        <p:spPr>
          <a:xfrm>
            <a:off x="5888990" y="4092575"/>
            <a:ext cx="3002280" cy="1765935"/>
          </a:xfrm>
          <a:prstGeom prst="flowChartProces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Display the content with the proper layout,  colour,  character size, etc.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 bldLvl="0" animBg="1"/>
      <p:bldP spid="12" grpId="0" bldLvl="0" animBg="1"/>
      <p:bldP spid="15" grpId="0" bldLvl="0" animBg="1"/>
      <p:bldP spid="13" grpId="0" bldLvl="0" animBg="1"/>
      <p:bldP spid="16" grpId="0" bldLvl="0" animBg="1"/>
      <p:bldP spid="18" grpId="0" bldLvl="0" animBg="1"/>
      <p:bldP spid="20" grpId="0" bldLvl="0" animBg="1"/>
      <p:bldP spid="17" grpId="0" bldLvl="0" animBg="1"/>
      <p:bldP spid="21" grpId="0" bldLvl="0" animBg="1"/>
      <p:bldP spid="19" grpId="0" bldLvl="0" animBg="1"/>
      <p:bldP spid="2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256790" y="440055"/>
            <a:ext cx="49422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Different layers of a poster</a:t>
            </a:r>
            <a:endParaRPr lang="en-US" altLang="zh-CN" sz="32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6740" y="1529715"/>
            <a:ext cx="2149475" cy="53403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Headline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2145" y="3475990"/>
            <a:ext cx="2084070" cy="53403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Subheading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2780" y="4197985"/>
            <a:ext cx="2083435" cy="53403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LNOF{X1P~_@`2NFSX@[[AP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3475" y="1205865"/>
            <a:ext cx="4274820" cy="470281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2862580" y="1772920"/>
            <a:ext cx="2160270" cy="14414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2805430" y="3696970"/>
            <a:ext cx="868045" cy="9207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2805430" y="4352290"/>
            <a:ext cx="868045" cy="9207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4" grpId="0" animBg="1"/>
      <p:bldP spid="8" grpId="0" animBg="1"/>
      <p:bldP spid="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-252095" y="1072515"/>
            <a:ext cx="214947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Headline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252095" y="5578475"/>
            <a:ext cx="20840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Details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3281045"/>
            <a:ext cx="208343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Subheading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98015" y="5480685"/>
            <a:ext cx="6659880" cy="9772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Provides detailed information in a concise manner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You can use key words and bullet points. 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97380" y="209550"/>
            <a:ext cx="6659880" cy="1863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Is the main and largest text element in the design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You should choose a typeface that is interesting and attractive (or a proper style of calligraphy if your poster is done by hand).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98015" y="2181225"/>
            <a:ext cx="6659245" cy="31927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Tells readers about the main parts of the poster so that they can quickly find the information they are interested in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You can d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rop the size to about half of the main headline for very clear hierarchy (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等级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 continue to use a larger size and use another technique to show contrast.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93570" y="809625"/>
            <a:ext cx="55130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Steps of designing a poster</a:t>
            </a:r>
            <a:endParaRPr lang="en-US" altLang="zh-CN" sz="3200" b="1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6275" y="2976245"/>
            <a:ext cx="8129270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Consider the location of the poster, that is, where you are going to put up the poster, before you decide on the size.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Posters can be designed vertically or horizontally, but are most commonly designed with a vertical orientation.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150" y="1927860"/>
            <a:ext cx="8267700" cy="5340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Step 1: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Choose the proper size and orientation for your poster.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506,&quot;width&quot;:8789}"/>
</p:tagLst>
</file>

<file path=ppt/tags/tag2.xml><?xml version="1.0" encoding="utf-8"?>
<p:tagLst xmlns:p="http://schemas.openxmlformats.org/presentationml/2006/main">
  <p:tag name="KSO_WM_UNIT_TABLE_BEAUTIFY" val="smartTable{211f15ca-3586-46c7-bec7-5bcb1643b767}"/>
  <p:tag name="TABLE_ENDDRAG_ORIGIN_RECT" val="582*269"/>
  <p:tag name="TABLE_ENDDRAG_RECT" val="58*144*582*269"/>
</p:tagLst>
</file>

<file path=ppt/tags/tag3.xml><?xml version="1.0" encoding="utf-8"?>
<p:tagLst xmlns:p="http://schemas.openxmlformats.org/presentationml/2006/main">
  <p:tag name="KSO_WM_TEMPLATE_CATEGORY" val="custom"/>
  <p:tag name="KSO_WM_TEMPLATE_INDEX" val="220"/>
</p:tagLst>
</file>

<file path=ppt/theme/theme1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>
          <a:noFill/>
        </a:ln>
      </a:spPr>
      <a:bodyPr anchor="ctr"/>
      <a:lstStyle>
        <a:defPPr algn="ctr" eaLnBrk="1" hangingPunct="1">
          <a:lnSpc>
            <a:spcPct val="100000"/>
          </a:lnSpc>
          <a:spcBef>
            <a:spcPct val="0"/>
          </a:spcBef>
          <a:buFont typeface="Arial" panose="020B0604020202020204" pitchFamily="34" charset="0"/>
          <a:buNone/>
          <a:defRPr sz="1800">
            <a:solidFill>
              <a:srgbClr val="FFFFFF"/>
            </a:solidFill>
            <a:latin typeface="宋体" panose="02010600030101010101" pitchFamily="2" charset="-122"/>
            <a:sym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lang="en-US" altLang="zh-CN" sz="2400" b="1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5621</Words>
  <Application>WPS 演示</Application>
  <PresentationFormat>全屏显示(4:3)</PresentationFormat>
  <Paragraphs>209</Paragraphs>
  <Slides>23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宋体</vt:lpstr>
      <vt:lpstr>Wingdings</vt:lpstr>
      <vt:lpstr>Times New Roman</vt:lpstr>
      <vt:lpstr>楷体</vt:lpstr>
      <vt:lpstr>微软雅黑</vt:lpstr>
      <vt:lpstr>Arial Unicode MS</vt:lpstr>
      <vt:lpstr>Comic Sans MS</vt:lpstr>
      <vt:lpstr>Meiryo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Sophie Ma</cp:lastModifiedBy>
  <cp:revision>586</cp:revision>
  <dcterms:created xsi:type="dcterms:W3CDTF">2014-10-10T12:32:00Z</dcterms:created>
  <dcterms:modified xsi:type="dcterms:W3CDTF">2020-12-15T02:44:11Z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2052-11.1.0.10116</vt:lpwstr>
  </property>
</Properties>
</file>