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5"/>
  </p:notesMasterIdLst>
  <p:sldIdLst>
    <p:sldId id="261" r:id="rId3"/>
    <p:sldId id="262" r:id="rId4"/>
    <p:sldId id="368" r:id="rId5"/>
    <p:sldId id="256" r:id="rId6"/>
    <p:sldId id="263" r:id="rId7"/>
    <p:sldId id="270" r:id="rId8"/>
    <p:sldId id="313" r:id="rId9"/>
    <p:sldId id="315" r:id="rId10"/>
    <p:sldId id="316" r:id="rId11"/>
    <p:sldId id="317" r:id="rId12"/>
    <p:sldId id="338" r:id="rId13"/>
    <p:sldId id="339" r:id="rId14"/>
    <p:sldId id="363" r:id="rId15"/>
    <p:sldId id="340" r:id="rId16"/>
    <p:sldId id="341" r:id="rId17"/>
    <p:sldId id="360" r:id="rId18"/>
    <p:sldId id="361" r:id="rId19"/>
    <p:sldId id="364" r:id="rId20"/>
    <p:sldId id="369" r:id="rId21"/>
    <p:sldId id="280" r:id="rId22"/>
    <p:sldId id="282" r:id="rId23"/>
    <p:sldId id="281" r:id="rId24"/>
    <p:sldId id="367" r:id="rId25"/>
    <p:sldId id="366" r:id="rId26"/>
    <p:sldId id="296" r:id="rId27"/>
    <p:sldId id="297" r:id="rId28"/>
    <p:sldId id="298" r:id="rId29"/>
    <p:sldId id="299" r:id="rId30"/>
    <p:sldId id="362" r:id="rId31"/>
    <p:sldId id="300" r:id="rId32"/>
    <p:sldId id="301" r:id="rId33"/>
    <p:sldId id="306"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66" d="100"/>
          <a:sy n="66" d="100"/>
        </p:scale>
        <p:origin x="-858"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2021-02-21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02167" y="1905001"/>
            <a:ext cx="5579957" cy="41941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9877" y="1905001"/>
            <a:ext cx="5579957" cy="41941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6"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1186776" y="2665379"/>
            <a:ext cx="4873575"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1"/>
          </p:nvPr>
        </p:nvSpPr>
        <p:spPr/>
        <p:txBody>
          <a:bodyPr/>
          <a:lstStyle/>
          <a:p>
            <a:pPr lvl="0" eaLnBrk="1" fontAlgn="base" hangingPunct="1"/>
            <a:endParaRPr lang="zh-CN" altLang="en-US"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lstStyle/>
          <a:p>
            <a:pPr lvl="0" eaLnBrk="1" fontAlgn="base" hangingPunct="1"/>
            <a:endParaRPr lang="zh-CN" altLang="en-US"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lstStyle/>
          <a:p>
            <a:pPr lvl="0" eaLnBrk="1" fontAlgn="base" hangingPunct="1"/>
            <a:endParaRPr lang="zh-CN" altLang="en-US"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0"/>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609601"/>
            <a:ext cx="2846917" cy="5489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02167" y="609601"/>
            <a:ext cx="8375712" cy="548957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2021-02-21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2021-02-21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 79873"/>
          <p:cNvSpPr>
            <a:spLocks noGrp="1" noRot="1"/>
          </p:cNvSpPr>
          <p:nvPr>
            <p:ph type="title"/>
          </p:nvPr>
        </p:nvSpPr>
        <p:spPr>
          <a:xfrm>
            <a:off x="402167" y="609600"/>
            <a:ext cx="11387667" cy="1143000"/>
          </a:xfrm>
          <a:prstGeom prst="rect">
            <a:avLst/>
          </a:prstGeom>
          <a:noFill/>
          <a:ln w="9525">
            <a:noFill/>
          </a:ln>
        </p:spPr>
        <p:txBody>
          <a:bodyPr anchor="ctr"/>
          <a:lstStyle/>
          <a:p>
            <a:pPr lvl="0" indent="0"/>
            <a:r>
              <a:rPr lang="zh-CN" altLang="en-US" dirty="0"/>
              <a:t>单击此处编辑母版标题样式</a:t>
            </a:r>
          </a:p>
        </p:txBody>
      </p:sp>
      <p:sp>
        <p:nvSpPr>
          <p:cNvPr id="1027" name="文本占位符 79874"/>
          <p:cNvSpPr>
            <a:spLocks noGrp="1" noRot="1"/>
          </p:cNvSpPr>
          <p:nvPr>
            <p:ph type="body"/>
          </p:nvPr>
        </p:nvSpPr>
        <p:spPr>
          <a:xfrm>
            <a:off x="402167" y="1905001"/>
            <a:ext cx="11387667" cy="41941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79876" name="日期占位符 79875"/>
          <p:cNvSpPr>
            <a:spLocks noGrp="1"/>
          </p:cNvSpPr>
          <p:nvPr>
            <p:ph type="dt" sz="half" idx="2"/>
          </p:nvPr>
        </p:nvSpPr>
        <p:spPr>
          <a:xfrm>
            <a:off x="402167" y="6245225"/>
            <a:ext cx="3052233" cy="476251"/>
          </a:xfrm>
          <a:prstGeom prst="rect">
            <a:avLst/>
          </a:prstGeom>
          <a:noFill/>
          <a:ln w="9525">
            <a:noFill/>
            <a:miter/>
          </a:ln>
        </p:spPr>
        <p:txBody>
          <a:bodyPr/>
          <a:lstStyle>
            <a:lvl1pPr>
              <a:defRPr sz="1865">
                <a:latin typeface="Arial" panose="020B0604020202020204" pitchFamily="34" charset="0"/>
              </a:defRPr>
            </a:lvl1pPr>
          </a:lstStyle>
          <a:p>
            <a:pPr lvl="0" eaLnBrk="1" fontAlgn="base" hangingPunct="1"/>
            <a:endParaRPr lang="zh-CN" altLang="en-US" strike="noStrike" noProof="1">
              <a:latin typeface="Arial" panose="020B0604020202020204" pitchFamily="34" charset="0"/>
              <a:ea typeface="宋体" panose="02010600030101010101" pitchFamily="2" charset="-122"/>
              <a:cs typeface="+mn-ea"/>
            </a:endParaRPr>
          </a:p>
        </p:txBody>
      </p:sp>
      <p:sp>
        <p:nvSpPr>
          <p:cNvPr id="79877" name="页脚占位符 79876"/>
          <p:cNvSpPr>
            <a:spLocks noGrp="1"/>
          </p:cNvSpPr>
          <p:nvPr>
            <p:ph type="ftr" sz="quarter" idx="3"/>
          </p:nvPr>
        </p:nvSpPr>
        <p:spPr>
          <a:xfrm>
            <a:off x="4165600" y="6245225"/>
            <a:ext cx="3860800" cy="476251"/>
          </a:xfrm>
          <a:prstGeom prst="rect">
            <a:avLst/>
          </a:prstGeom>
          <a:noFill/>
          <a:ln w="9525">
            <a:noFill/>
            <a:miter/>
          </a:ln>
        </p:spPr>
        <p:txBody>
          <a:bodyPr/>
          <a:lstStyle>
            <a:lvl1pPr algn="ctr">
              <a:defRPr sz="1865">
                <a:latin typeface="Arial" panose="020B0604020202020204" pitchFamily="34" charset="0"/>
              </a:defRPr>
            </a:lvl1pPr>
          </a:lstStyle>
          <a:p>
            <a:pPr lvl="0" eaLnBrk="1" fontAlgn="base" hangingPunct="1"/>
            <a:endParaRPr lang="zh-CN" altLang="en-US" strike="noStrike" noProof="1"/>
          </a:p>
        </p:txBody>
      </p:sp>
      <p:sp>
        <p:nvSpPr>
          <p:cNvPr id="79878" name="灯片编号占位符 79877"/>
          <p:cNvSpPr>
            <a:spLocks noGrp="1"/>
          </p:cNvSpPr>
          <p:nvPr>
            <p:ph type="sldNum" sz="quarter" idx="4"/>
          </p:nvPr>
        </p:nvSpPr>
        <p:spPr>
          <a:xfrm>
            <a:off x="8737601" y="6245225"/>
            <a:ext cx="3052233" cy="476251"/>
          </a:xfrm>
          <a:prstGeom prst="rect">
            <a:avLst/>
          </a:prstGeom>
          <a:noFill/>
          <a:ln w="9525">
            <a:noFill/>
            <a:miter/>
          </a:ln>
        </p:spPr>
        <p:txBody>
          <a:bodyPr/>
          <a:lstStyle>
            <a:lvl1pPr algn="r">
              <a:defRPr sz="1865">
                <a:latin typeface="Arial" panose="020B0604020202020204" pitchFamily="34" charset="0"/>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marL="0" lvl="0" indent="0" algn="ctr" defTabSz="1219200" eaLnBrk="1" fontAlgn="base" latinLnBrk="0" hangingPunct="1">
        <a:lnSpc>
          <a:spcPct val="100000"/>
        </a:lnSpc>
        <a:spcBef>
          <a:spcPct val="0"/>
        </a:spcBef>
        <a:spcAft>
          <a:spcPct val="0"/>
        </a:spcAft>
        <a:buClr>
          <a:srgbClr val="000000"/>
        </a:buClr>
        <a:buNone/>
        <a:defRPr sz="5865" b="0" i="0" u="none" kern="1200" baseline="0">
          <a:solidFill>
            <a:schemeClr val="tx2"/>
          </a:solidFill>
          <a:latin typeface="+mj-lt"/>
          <a:ea typeface="+mj-ea"/>
          <a:cs typeface="+mj-cs"/>
        </a:defRPr>
      </a:lvl1pPr>
    </p:titleStyle>
    <p:bodyStyle>
      <a:lvl1pPr marL="457200" lvl="0" indent="-457200" algn="l" defTabSz="1219200" eaLnBrk="1" fontAlgn="base" latinLnBrk="0" hangingPunct="1">
        <a:lnSpc>
          <a:spcPct val="100000"/>
        </a:lnSpc>
        <a:spcBef>
          <a:spcPts val="130"/>
        </a:spcBef>
        <a:spcAft>
          <a:spcPct val="0"/>
        </a:spcAft>
        <a:buClr>
          <a:schemeClr val="hlink"/>
        </a:buClr>
        <a:buSzPct val="75000"/>
        <a:buFont typeface="Wingdings" panose="05000000000000000000" pitchFamily="2" charset="2"/>
        <a:buChar char="v"/>
        <a:defRPr sz="4265" b="0" i="0" u="none" kern="1200" baseline="0">
          <a:solidFill>
            <a:schemeClr val="tx1"/>
          </a:solidFill>
          <a:latin typeface="+mn-lt"/>
          <a:ea typeface="+mn-ea"/>
          <a:cs typeface="+mn-cs"/>
        </a:defRPr>
      </a:lvl1pPr>
      <a:lvl2pPr marL="990600" lvl="1" indent="-381000" algn="l" defTabSz="1219200" eaLnBrk="1" fontAlgn="base" latinLnBrk="0" hangingPunct="1">
        <a:lnSpc>
          <a:spcPct val="100000"/>
        </a:lnSpc>
        <a:spcBef>
          <a:spcPts val="130"/>
        </a:spcBef>
        <a:spcAft>
          <a:spcPct val="0"/>
        </a:spcAft>
        <a:buClr>
          <a:schemeClr val="accent2"/>
        </a:buClr>
        <a:buSzPct val="85000"/>
        <a:buFont typeface="Wingdings" panose="05000000000000000000" pitchFamily="2" charset="2"/>
        <a:buChar char=""/>
        <a:defRPr sz="3735" b="0" i="0" u="none" kern="1200" baseline="0">
          <a:solidFill>
            <a:schemeClr val="tx1"/>
          </a:solidFill>
          <a:latin typeface="+mn-lt"/>
          <a:ea typeface="+mn-ea"/>
          <a:cs typeface="+mn-cs"/>
        </a:defRPr>
      </a:lvl2pPr>
      <a:lvl3pPr marL="1524000" lvl="2"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3200" b="0" i="0" u="none" kern="1200" baseline="0">
          <a:solidFill>
            <a:schemeClr val="tx1"/>
          </a:solidFill>
          <a:latin typeface="+mn-lt"/>
          <a:ea typeface="+mn-ea"/>
          <a:cs typeface="+mn-cs"/>
        </a:defRPr>
      </a:lvl3pPr>
      <a:lvl4pPr marL="2133600" lvl="3" indent="-304800" algn="l" defTabSz="1219200" eaLnBrk="1" fontAlgn="base" latinLnBrk="0" hangingPunct="1">
        <a:lnSpc>
          <a:spcPct val="100000"/>
        </a:lnSpc>
        <a:spcBef>
          <a:spcPts val="130"/>
        </a:spcBef>
        <a:spcAft>
          <a:spcPct val="0"/>
        </a:spcAft>
        <a:buClr>
          <a:schemeClr val="accent2"/>
        </a:buClr>
        <a:buSzPct val="90000"/>
        <a:buFont typeface="Wingdings" panose="05000000000000000000" pitchFamily="2" charset="2"/>
        <a:buChar char=""/>
        <a:defRPr sz="2665" b="0" i="0" u="none" kern="1200" baseline="0">
          <a:solidFill>
            <a:schemeClr val="tx1"/>
          </a:solidFill>
          <a:latin typeface="+mn-lt"/>
          <a:ea typeface="+mn-ea"/>
          <a:cs typeface="+mn-cs"/>
        </a:defRPr>
      </a:lvl4pPr>
      <a:lvl5pPr marL="2743200" lvl="4"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5pPr>
      <a:lvl6pPr marL="3352800" lvl="5"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6pPr>
      <a:lvl7pPr marL="3962400" lvl="6"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7pPr>
      <a:lvl8pPr marL="4572000" lvl="7"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8pPr>
      <a:lvl9pPr marL="5181600" lvl="8"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9pPr>
    </p:bodyStyle>
    <p:otherStyle>
      <a:lvl1pPr marL="0" lvl="0" indent="0" algn="l" defTabSz="121920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609600" lvl="1"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1219200" lvl="2"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828800" lvl="3"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2438400" lvl="4"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3048000" lvl="5"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3657600" lvl="6"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4267200" lvl="7"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4876800" lvl="8" indent="0" algn="l" defTabSz="12192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3.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grpSp>
        <p:nvGrpSpPr>
          <p:cNvPr id="33" name="组 32"/>
          <p:cNvGrpSpPr/>
          <p:nvPr/>
        </p:nvGrpSpPr>
        <p:grpSpPr>
          <a:xfrm>
            <a:off x="354330" y="190501"/>
            <a:ext cx="5617846" cy="669925"/>
            <a:chOff x="10741675" y="2021748"/>
            <a:chExt cx="3924897" cy="626297"/>
          </a:xfrm>
        </p:grpSpPr>
        <p:grpSp>
          <p:nvGrpSpPr>
            <p:cNvPr id="19" name="组 18"/>
            <p:cNvGrpSpPr/>
            <p:nvPr/>
          </p:nvGrpSpPr>
          <p:grpSpPr>
            <a:xfrm>
              <a:off x="10741675" y="2021748"/>
              <a:ext cx="596254" cy="626297"/>
              <a:chOff x="10741675" y="2021748"/>
              <a:chExt cx="596254" cy="626297"/>
            </a:xfrm>
          </p:grpSpPr>
          <p:pic>
            <p:nvPicPr>
              <p:cNvPr id="13" name="图片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41675" y="2021748"/>
                <a:ext cx="596254" cy="626297"/>
              </a:xfrm>
              <a:prstGeom prst="rect">
                <a:avLst/>
              </a:prstGeom>
            </p:spPr>
          </p:pic>
          <p:sp>
            <p:nvSpPr>
              <p:cNvPr id="17" name="文本框 16"/>
              <p:cNvSpPr txBox="1"/>
              <p:nvPr/>
            </p:nvSpPr>
            <p:spPr>
              <a:xfrm>
                <a:off x="10852585" y="2063897"/>
                <a:ext cx="485344" cy="459483"/>
              </a:xfrm>
              <a:prstGeom prst="rect">
                <a:avLst/>
              </a:prstGeom>
              <a:noFill/>
            </p:spPr>
            <p:txBody>
              <a:bodyPr wrap="square" rtlCol="0">
                <a:spAutoFit/>
              </a:bodyPr>
              <a:lstStyle/>
              <a:p>
                <a:r>
                  <a:rPr kumimoji="1" lang="zh-CN" altLang="en-US" sz="2600" b="1">
                    <a:solidFill>
                      <a:schemeClr val="tx1">
                        <a:lumMod val="50000"/>
                      </a:schemeClr>
                    </a:solidFill>
                    <a:latin typeface="华文中宋" panose="02010600040101010101" charset="-122"/>
                    <a:ea typeface="华文中宋" panose="02010600040101010101" charset="-122"/>
                    <a:cs typeface="华文中宋" panose="02010600040101010101" charset="-122"/>
                  </a:rPr>
                  <a:t>一、</a:t>
                </a:r>
              </a:p>
            </p:txBody>
          </p:sp>
        </p:grpSp>
        <p:sp>
          <p:nvSpPr>
            <p:cNvPr id="29" name="文本框 28"/>
            <p:cNvSpPr txBox="1"/>
            <p:nvPr/>
          </p:nvSpPr>
          <p:spPr>
            <a:xfrm>
              <a:off x="11442629" y="2057167"/>
              <a:ext cx="3223943" cy="487978"/>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【时空观念】 </a:t>
              </a:r>
            </a:p>
          </p:txBody>
        </p:sp>
      </p:grpSp>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1207770" y="838200"/>
            <a:ext cx="375793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先秦时期的阶段特征：</a:t>
            </a:r>
          </a:p>
        </p:txBody>
      </p:sp>
      <p:sp>
        <p:nvSpPr>
          <p:cNvPr id="100" name="文本框 99"/>
          <p:cNvSpPr txBox="1"/>
          <p:nvPr/>
        </p:nvSpPr>
        <p:spPr>
          <a:xfrm>
            <a:off x="354330" y="1289050"/>
            <a:ext cx="11826875" cy="5593080"/>
          </a:xfrm>
          <a:prstGeom prst="rect">
            <a:avLst/>
          </a:prstGeom>
          <a:noFill/>
          <a:ln w="9525">
            <a:noFill/>
          </a:ln>
        </p:spPr>
        <p:txBody>
          <a:bodyPr wrap="square">
            <a:spAutoFit/>
          </a:bodyPr>
          <a:lstStyle/>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夏商周时期：（公元前2070年——公元前771年）</a:t>
            </a:r>
          </a:p>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   特征：</a:t>
            </a:r>
            <a:r>
              <a:rPr lang="zh-CN" sz="2600" b="1">
                <a:latin typeface="楷体" panose="02010609060101010101" charset="-122"/>
                <a:ea typeface="楷体" panose="02010609060101010101" charset="-122"/>
                <a:cs typeface="楷体" panose="02010609060101010101" charset="-122"/>
                <a:sym typeface="+mn-ea"/>
              </a:rPr>
              <a:t>中华文明的初步形成时期</a:t>
            </a:r>
            <a:endParaRPr lang="zh-CN" sz="2600" b="1">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 （</a:t>
            </a:r>
            <a:r>
              <a:rPr lang="en-US" sz="2600" b="1">
                <a:latin typeface="楷体" panose="02010609060101010101" charset="-122"/>
                <a:ea typeface="楷体" panose="02010609060101010101" charset="-122"/>
                <a:cs typeface="楷体" panose="02010609060101010101" charset="-122"/>
              </a:rPr>
              <a:t>1</a:t>
            </a:r>
            <a:r>
              <a:rPr lang="zh-CN" sz="2600" b="1">
                <a:latin typeface="楷体" panose="02010609060101010101" charset="-122"/>
                <a:ea typeface="楷体" panose="02010609060101010101" charset="-122"/>
                <a:cs typeface="楷体" panose="02010609060101010101" charset="-122"/>
              </a:rPr>
              <a:t>）夏朝被认为是我国历史上第一个王朝，完成从部落社会到阶级社会的历史转折。确立了“家天下”的统治秩序（王位世袭制）。</a:t>
            </a:r>
          </a:p>
          <a:p>
            <a:r>
              <a:rPr lang="zh-CN" sz="2600" b="1">
                <a:latin typeface="楷体" panose="02010609060101010101" charset="-122"/>
                <a:ea typeface="楷体" panose="02010609060101010101" charset="-122"/>
                <a:cs typeface="楷体" panose="02010609060101010101" charset="-122"/>
              </a:rPr>
              <a:t> （</a:t>
            </a:r>
            <a:r>
              <a:rPr lang="en-US" sz="2600" b="1">
                <a:latin typeface="楷体" panose="02010609060101010101" charset="-122"/>
                <a:ea typeface="楷体" panose="02010609060101010101" charset="-122"/>
                <a:cs typeface="楷体" panose="02010609060101010101" charset="-122"/>
              </a:rPr>
              <a:t>2</a:t>
            </a:r>
            <a:r>
              <a:rPr lang="zh-CN" sz="2600" b="1">
                <a:latin typeface="楷体" panose="02010609060101010101" charset="-122"/>
                <a:ea typeface="楷体" panose="02010609060101010101" charset="-122"/>
                <a:cs typeface="楷体" panose="02010609060101010101" charset="-122"/>
              </a:rPr>
              <a:t>）商周时期的社会</a:t>
            </a:r>
          </a:p>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     ①政治：西周实现分封制，宗法制，早期政治制度体现王权与神权结合的特点。</a:t>
            </a:r>
          </a:p>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     ②经济：以井田制为代表的土地国有制占统治地位；手工业发展，被称为</a:t>
            </a:r>
            <a:r>
              <a:rPr lang="en-US" altLang="zh-CN" sz="2600" b="1">
                <a:latin typeface="楷体" panose="02010609060101010101" charset="-122"/>
                <a:ea typeface="楷体" panose="02010609060101010101" charset="-122"/>
                <a:cs typeface="楷体" panose="02010609060101010101" charset="-122"/>
              </a:rPr>
              <a:t>“</a:t>
            </a:r>
            <a:r>
              <a:rPr lang="zh-CN" altLang="en-US" sz="2600" b="1">
                <a:latin typeface="楷体" panose="02010609060101010101" charset="-122"/>
                <a:ea typeface="楷体" panose="02010609060101010101" charset="-122"/>
                <a:cs typeface="楷体" panose="02010609060101010101" charset="-122"/>
              </a:rPr>
              <a:t>青铜时代</a:t>
            </a:r>
            <a:r>
              <a:rPr lang="en-US" altLang="zh-CN" sz="2600" b="1">
                <a:latin typeface="楷体" panose="02010609060101010101" charset="-122"/>
                <a:ea typeface="楷体" panose="02010609060101010101" charset="-122"/>
                <a:cs typeface="楷体" panose="02010609060101010101" charset="-122"/>
              </a:rPr>
              <a:t>”</a:t>
            </a:r>
            <a:r>
              <a:rPr lang="zh-CN" altLang="en-US" sz="2600" b="1">
                <a:latin typeface="楷体" panose="02010609060101010101" charset="-122"/>
                <a:ea typeface="楷体" panose="02010609060101010101" charset="-122"/>
                <a:cs typeface="楷体" panose="02010609060101010101" charset="-122"/>
              </a:rPr>
              <a:t>，工商食官</a:t>
            </a:r>
          </a:p>
          <a:p>
            <a:pPr indent="0">
              <a:lnSpc>
                <a:spcPct val="125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     ③文化：</a:t>
            </a:r>
            <a:r>
              <a:rPr lang="zh-CN" sz="2600" b="1">
                <a:latin typeface="楷体" panose="02010609060101010101" charset="-122"/>
                <a:ea typeface="楷体" panose="02010609060101010101" charset="-122"/>
                <a:cs typeface="楷体" panose="02010609060101010101" charset="-122"/>
                <a:sym typeface="+mn-ea"/>
              </a:rPr>
              <a:t>成熟的甲骨文；周公制礼作乐，礼乐文化对后世的儒家学说产生了深远影响。</a:t>
            </a:r>
            <a:endParaRPr lang="zh-CN" altLang="en-US" sz="2600" b="1">
              <a:latin typeface="楷体" panose="02010609060101010101" charset="-122"/>
              <a:ea typeface="楷体" panose="02010609060101010101" charset="-122"/>
              <a:cs typeface="楷体" panose="02010609060101010101" charset="-122"/>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20" name="矩形 19"/>
          <p:cNvSpPr/>
          <p:nvPr/>
        </p:nvSpPr>
        <p:spPr>
          <a:xfrm>
            <a:off x="389890" y="1228725"/>
            <a:ext cx="11791315" cy="1659255"/>
          </a:xfrm>
          <a:prstGeom prst="rect">
            <a:avLst/>
          </a:prstGeom>
        </p:spPr>
        <p:txBody>
          <a:bodyPr wrap="square" lIns="121898" tIns="60948" rIns="121898" bIns="60948">
            <a:spAutoFit/>
          </a:bodyPr>
          <a:lstStyle/>
          <a:p>
            <a:pPr algn="just" fontAlgn="auto">
              <a:lnSpc>
                <a:spcPct val="125000"/>
              </a:lnSpc>
              <a:spcBef>
                <a:spcPts val="0"/>
              </a:spcBef>
              <a:spcAft>
                <a:spcPts val="0"/>
              </a:spcAft>
              <a:tabLst>
                <a:tab pos="2070735" algn="l"/>
              </a:tabLst>
            </a:pPr>
            <a:r>
              <a:rPr lang="zh-CN" altLang="zh-CN" sz="2800" b="1" kern="100" dirty="0" smtClean="0">
                <a:solidFill>
                  <a:schemeClr val="tx1">
                    <a:lumMod val="50000"/>
                  </a:schemeClr>
                </a:solidFill>
                <a:latin typeface="+mn-ea"/>
                <a:cs typeface="+mn-ea"/>
              </a:rPr>
              <a:t>二、西周政治制度的创新</a:t>
            </a:r>
          </a:p>
          <a:p>
            <a:pPr algn="just" fontAlgn="auto">
              <a:lnSpc>
                <a:spcPct val="125000"/>
              </a:lnSpc>
              <a:spcBef>
                <a:spcPts val="0"/>
              </a:spcBef>
              <a:spcAft>
                <a:spcPts val="0"/>
              </a:spcAft>
              <a:tabLst>
                <a:tab pos="2070735" algn="l"/>
              </a:tabLst>
            </a:pPr>
            <a:r>
              <a:rPr lang="zh-CN" altLang="zh-CN" sz="2600" b="1" kern="100" dirty="0" smtClean="0">
                <a:solidFill>
                  <a:schemeClr val="tx1">
                    <a:lumMod val="50000"/>
                  </a:schemeClr>
                </a:solidFill>
                <a:latin typeface="+mn-ea"/>
                <a:cs typeface="+mn-ea"/>
              </a:rPr>
              <a:t>   “周”本是商朝的外服方国，发源地在今陕西渭河流域一带，陕西渭河流域一带亦称“关中”。</a:t>
            </a: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p>
        </p:txBody>
      </p:sp>
      <p:sp>
        <p:nvSpPr>
          <p:cNvPr id="5" name="文本框 4"/>
          <p:cNvSpPr txBox="1"/>
          <p:nvPr/>
        </p:nvSpPr>
        <p:spPr>
          <a:xfrm>
            <a:off x="8535035" y="954405"/>
            <a:ext cx="2540000" cy="491490"/>
          </a:xfrm>
          <a:prstGeom prst="rect">
            <a:avLst/>
          </a:prstGeom>
          <a:noFill/>
        </p:spPr>
        <p:txBody>
          <a:bodyPr wrap="square" rtlCol="0" anchor="t">
            <a:spAutoFit/>
          </a:bodyPr>
          <a:lstStyle/>
          <a:p>
            <a:r>
              <a:rPr lang="zh-CN" altLang="en-US" sz="2600" b="1">
                <a:latin typeface="楷体" panose="02010609060101010101" charset="-122"/>
                <a:ea typeface="楷体" panose="02010609060101010101" charset="-122"/>
                <a:cs typeface="楷体" panose="02010609060101010101" charset="-122"/>
              </a:rPr>
              <a:t>（关联人教版P4）</a:t>
            </a:r>
          </a:p>
        </p:txBody>
      </p:sp>
      <p:sp>
        <p:nvSpPr>
          <p:cNvPr id="3" name="文本框 2"/>
          <p:cNvSpPr txBox="1"/>
          <p:nvPr/>
        </p:nvSpPr>
        <p:spPr>
          <a:xfrm>
            <a:off x="728980" y="3315970"/>
            <a:ext cx="10642600" cy="3107690"/>
          </a:xfrm>
          <a:prstGeom prst="rect">
            <a:avLst/>
          </a:prstGeom>
          <a:blipFill>
            <a:blip r:embed="rId4" cstate="print"/>
            <a:tile tx="0" ty="0" sx="100000" sy="100000" flip="none" algn="tl"/>
          </a:blipFill>
        </p:spPr>
        <p:txBody>
          <a:bodyPr wrap="square" rtlCol="0" anchor="t">
            <a:spAutoFit/>
          </a:bodyPr>
          <a:lstStyle/>
          <a:p>
            <a:r>
              <a:rPr lang="en-US" altLang="zh-CN" sz="2800" b="1">
                <a:solidFill>
                  <a:srgbClr val="000000"/>
                </a:solidFill>
                <a:latin typeface="楷体" panose="02010609060101010101" charset="-122"/>
                <a:ea typeface="楷体" panose="02010609060101010101" charset="-122"/>
                <a:cs typeface="楷体" panose="02010609060101010101" charset="-122"/>
              </a:rPr>
              <a:t>   “</a:t>
            </a:r>
            <a:r>
              <a:rPr lang="zh-CN" altLang="en-US" sz="2800" b="1">
                <a:solidFill>
                  <a:srgbClr val="000000"/>
                </a:solidFill>
                <a:latin typeface="楷体" panose="02010609060101010101" charset="-122"/>
                <a:ea typeface="楷体" panose="02010609060101010101" charset="-122"/>
                <a:cs typeface="楷体" panose="02010609060101010101" charset="-122"/>
                <a:sym typeface="+mn-ea"/>
              </a:rPr>
              <a:t>中国政治与文化之变革，莫剧于殷、周之际。夏、殷间政治与文物之变革，不似殷、周间之剧烈矣。表言之，自上古以来，帝王之都皆在东方。虞、夏、商皆居东土，周独起于西方。也就是说，夏商政治中心在东部，如商后期都城殷墟在今河南省安阳市，西周都城在镐京（今陕西省西安市），即政治中心西移。总言之，旧制度废而新制度兴，旧文化废而新文化兴。</a:t>
            </a:r>
            <a:r>
              <a:rPr lang="en-US" altLang="zh-CN" sz="2800" b="1">
                <a:solidFill>
                  <a:srgbClr val="000000"/>
                </a:solidFill>
                <a:latin typeface="楷体" panose="02010609060101010101" charset="-122"/>
                <a:ea typeface="楷体" panose="02010609060101010101" charset="-122"/>
                <a:cs typeface="楷体" panose="02010609060101010101" charset="-122"/>
              </a:rPr>
              <a:t>”</a:t>
            </a:r>
          </a:p>
          <a:p>
            <a:pPr algn="r"/>
            <a:r>
              <a:rPr lang="en-US" altLang="zh-CN" sz="2800" b="1">
                <a:solidFill>
                  <a:srgbClr val="000000"/>
                </a:solidFill>
                <a:latin typeface="楷体" panose="02010609060101010101" charset="-122"/>
                <a:ea typeface="楷体" panose="02010609060101010101" charset="-122"/>
                <a:cs typeface="楷体" panose="02010609060101010101" charset="-122"/>
              </a:rPr>
              <a:t>——王国维《殷周制度论》</a:t>
            </a: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20" name="矩形 19"/>
          <p:cNvSpPr/>
          <p:nvPr/>
        </p:nvSpPr>
        <p:spPr>
          <a:xfrm>
            <a:off x="389890" y="1228725"/>
            <a:ext cx="11791315" cy="3860165"/>
          </a:xfrm>
          <a:prstGeom prst="rect">
            <a:avLst/>
          </a:prstGeom>
        </p:spPr>
        <p:txBody>
          <a:bodyPr wrap="square" lIns="121898" tIns="60948" rIns="121898" bIns="60948">
            <a:spAutoFit/>
          </a:bodyPr>
          <a:lstStyle/>
          <a:p>
            <a:pPr algn="just" fontAlgn="auto">
              <a:lnSpc>
                <a:spcPct val="125000"/>
              </a:lnSpc>
              <a:spcBef>
                <a:spcPts val="0"/>
              </a:spcBef>
              <a:spcAft>
                <a:spcPts val="0"/>
              </a:spcAft>
              <a:tabLst>
                <a:tab pos="2070735" algn="l"/>
              </a:tabLst>
            </a:pPr>
            <a:r>
              <a:rPr lang="zh-CN" altLang="zh-CN" sz="2800" b="1" kern="100" dirty="0" smtClean="0">
                <a:solidFill>
                  <a:schemeClr val="tx1">
                    <a:lumMod val="50000"/>
                  </a:schemeClr>
                </a:solidFill>
                <a:latin typeface="+mn-ea"/>
                <a:cs typeface="+mn-ea"/>
              </a:rPr>
              <a:t>二、西周政治制度的创新</a:t>
            </a:r>
          </a:p>
          <a:p>
            <a:pPr algn="just" fontAlgn="auto">
              <a:lnSpc>
                <a:spcPct val="125000"/>
              </a:lnSpc>
              <a:spcBef>
                <a:spcPts val="0"/>
              </a:spcBef>
              <a:spcAft>
                <a:spcPts val="0"/>
              </a:spcAft>
              <a:tabLst>
                <a:tab pos="2070735" algn="l"/>
              </a:tabLst>
            </a:pPr>
            <a:r>
              <a:rPr lang="zh-CN" altLang="zh-CN" sz="2600" b="1" kern="100" dirty="0" smtClean="0">
                <a:solidFill>
                  <a:schemeClr val="tx1">
                    <a:lumMod val="50000"/>
                  </a:schemeClr>
                </a:solidFill>
                <a:latin typeface="+mn-ea"/>
                <a:cs typeface="+mn-ea"/>
              </a:rPr>
              <a:t> （一）等级森严的分封制</a:t>
            </a:r>
          </a:p>
          <a:p>
            <a:pPr algn="just" fontAlgn="auto">
              <a:lnSpc>
                <a:spcPct val="150000"/>
              </a:lnSpc>
              <a:spcBef>
                <a:spcPts val="0"/>
              </a:spcBef>
              <a:spcAft>
                <a:spcPts val="0"/>
              </a:spcAft>
              <a:tabLst>
                <a:tab pos="2070735" algn="l"/>
              </a:tabLst>
            </a:pPr>
            <a:endParaRPr lang="zh-CN" altLang="en-US" sz="2600" b="1" kern="100" dirty="0" smtClean="0">
              <a:solidFill>
                <a:schemeClr val="tx1">
                  <a:lumMod val="50000"/>
                </a:schemeClr>
              </a:solidFill>
              <a:latin typeface="+mn-ea"/>
              <a:cs typeface="+mn-ea"/>
            </a:endParaRPr>
          </a:p>
          <a:p>
            <a:pPr algn="just" fontAlgn="auto">
              <a:lnSpc>
                <a:spcPct val="150000"/>
              </a:lnSpc>
              <a:spcBef>
                <a:spcPts val="0"/>
              </a:spcBef>
              <a:spcAft>
                <a:spcPts val="0"/>
              </a:spcAft>
              <a:tabLst>
                <a:tab pos="2070735" algn="l"/>
              </a:tabLst>
            </a:pPr>
            <a:r>
              <a:rPr lang="zh-CN" altLang="en-US" sz="2600" b="1" kern="100" dirty="0" smtClean="0">
                <a:solidFill>
                  <a:schemeClr val="tx1">
                    <a:lumMod val="50000"/>
                  </a:schemeClr>
                </a:solidFill>
                <a:latin typeface="+mn-ea"/>
                <a:cs typeface="+mn-ea"/>
              </a:rPr>
              <a:t>   </a:t>
            </a:r>
          </a:p>
          <a:p>
            <a:pPr algn="just" fontAlgn="auto">
              <a:lnSpc>
                <a:spcPct val="125000"/>
              </a:lnSpc>
              <a:spcBef>
                <a:spcPts val="0"/>
              </a:spcBef>
              <a:spcAft>
                <a:spcPts val="0"/>
              </a:spcAft>
              <a:tabLst>
                <a:tab pos="2070735" algn="l"/>
              </a:tabLst>
            </a:pPr>
            <a:endParaRPr lang="zh-CN" altLang="en-US" sz="2600" b="1" kern="100" dirty="0" smtClean="0">
              <a:solidFill>
                <a:schemeClr val="tx1">
                  <a:lumMod val="50000"/>
                </a:schemeClr>
              </a:solidFill>
              <a:latin typeface="+mn-ea"/>
              <a:cs typeface="+mn-ea"/>
            </a:endParaRPr>
          </a:p>
          <a:p>
            <a:pPr algn="just" fontAlgn="auto">
              <a:lnSpc>
                <a:spcPct val="125000"/>
              </a:lnSpc>
              <a:spcBef>
                <a:spcPts val="0"/>
              </a:spcBef>
              <a:spcAft>
                <a:spcPts val="0"/>
              </a:spcAft>
              <a:tabLst>
                <a:tab pos="2070735" algn="l"/>
              </a:tabLst>
            </a:pPr>
            <a:endParaRPr lang="zh-CN" altLang="en-US" sz="2600" b="1" kern="100" dirty="0" smtClean="0">
              <a:solidFill>
                <a:schemeClr val="tx1">
                  <a:lumMod val="50000"/>
                </a:schemeClr>
              </a:solidFill>
              <a:latin typeface="+mn-ea"/>
              <a:cs typeface="+mn-ea"/>
            </a:endParaRPr>
          </a:p>
          <a:p>
            <a:pPr algn="just" fontAlgn="auto">
              <a:lnSpc>
                <a:spcPct val="125000"/>
              </a:lnSpc>
              <a:spcBef>
                <a:spcPts val="0"/>
              </a:spcBef>
              <a:spcAft>
                <a:spcPts val="0"/>
              </a:spcAft>
              <a:tabLst>
                <a:tab pos="2070735" algn="l"/>
              </a:tabLst>
            </a:pPr>
            <a:endParaRPr lang="zh-CN" altLang="en-US" sz="2600" b="1" kern="100" dirty="0" smtClean="0">
              <a:solidFill>
                <a:schemeClr val="tx1">
                  <a:lumMod val="50000"/>
                </a:schemeClr>
              </a:solidFill>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p>
        </p:txBody>
      </p:sp>
      <p:sp>
        <p:nvSpPr>
          <p:cNvPr id="5" name="文本框 4"/>
          <p:cNvSpPr txBox="1"/>
          <p:nvPr/>
        </p:nvSpPr>
        <p:spPr>
          <a:xfrm>
            <a:off x="7990840" y="1030605"/>
            <a:ext cx="3333750" cy="491490"/>
          </a:xfrm>
          <a:prstGeom prst="rect">
            <a:avLst/>
          </a:prstGeom>
          <a:noFill/>
        </p:spPr>
        <p:txBody>
          <a:bodyPr wrap="square" rtlCol="0" anchor="t">
            <a:spAutoFit/>
          </a:bodyPr>
          <a:lstStyle/>
          <a:p>
            <a:r>
              <a:rPr lang="zh-CN" altLang="en-US" sz="2600" b="1">
                <a:latin typeface="楷体" panose="02010609060101010101" charset="-122"/>
                <a:ea typeface="楷体" panose="02010609060101010101" charset="-122"/>
                <a:cs typeface="楷体" panose="02010609060101010101" charset="-122"/>
              </a:rPr>
              <a:t>（关联人教版P</a:t>
            </a:r>
            <a:r>
              <a:rPr lang="en-US" altLang="zh-CN" sz="2600" b="1">
                <a:latin typeface="楷体" panose="02010609060101010101" charset="-122"/>
                <a:ea typeface="楷体" panose="02010609060101010101" charset="-122"/>
                <a:cs typeface="楷体" panose="02010609060101010101" charset="-122"/>
              </a:rPr>
              <a:t>5-6</a:t>
            </a:r>
            <a:r>
              <a:rPr lang="zh-CN" altLang="en-US" sz="2600" b="1">
                <a:latin typeface="楷体" panose="02010609060101010101" charset="-122"/>
                <a:ea typeface="楷体" panose="02010609060101010101" charset="-122"/>
                <a:cs typeface="楷体" panose="02010609060101010101" charset="-122"/>
              </a:rPr>
              <a:t>）</a:t>
            </a:r>
          </a:p>
        </p:txBody>
      </p:sp>
      <p:sp>
        <p:nvSpPr>
          <p:cNvPr id="9226" name="矩形 9225"/>
          <p:cNvSpPr/>
          <p:nvPr/>
        </p:nvSpPr>
        <p:spPr>
          <a:xfrm>
            <a:off x="2528570" y="2339658"/>
            <a:ext cx="5462270" cy="460375"/>
          </a:xfrm>
          <a:prstGeom prst="rect">
            <a:avLst/>
          </a:prstGeom>
          <a:noFill/>
          <a:ln w="9525">
            <a:noFill/>
          </a:ln>
        </p:spPr>
        <p:txBody>
          <a:bodyPr wrap="none" anchor="ctr">
            <a:spAutoFit/>
          </a:bodyPr>
          <a:lstStyle/>
          <a:p>
            <a:pPr algn="l"/>
            <a:r>
              <a:rPr lang="zh-CN" altLang="en-US" sz="2400" b="1">
                <a:latin typeface="楷体" panose="02010609060101010101" charset="-122"/>
                <a:ea typeface="楷体" panose="02010609060101010101" charset="-122"/>
                <a:cs typeface="楷体" panose="02010609060101010101" charset="-122"/>
                <a:sym typeface="+mn-ea"/>
              </a:rPr>
              <a:t>“封邦建国”：</a:t>
            </a:r>
            <a:r>
              <a:rPr lang="zh-CN" altLang="en-US" sz="2400" b="1">
                <a:latin typeface="楷体" panose="02010609060101010101" charset="-122"/>
                <a:ea typeface="楷体" panose="02010609060101010101" charset="-122"/>
                <a:cs typeface="楷体" panose="02010609060101010101" charset="-122"/>
              </a:rPr>
              <a:t>封建亲戚，以蕃屏周</a:t>
            </a:r>
            <a:r>
              <a:rPr lang="zh-CN" altLang="en-US" sz="2400" b="1">
                <a:latin typeface="Times New Roman" panose="02020603050405020304" pitchFamily="18" charset="0"/>
              </a:rPr>
              <a:t>。 </a:t>
            </a:r>
          </a:p>
        </p:txBody>
      </p:sp>
      <p:sp>
        <p:nvSpPr>
          <p:cNvPr id="6" name="矩形 5"/>
          <p:cNvSpPr/>
          <p:nvPr/>
        </p:nvSpPr>
        <p:spPr>
          <a:xfrm>
            <a:off x="2528570" y="3094038"/>
            <a:ext cx="5692140" cy="829945"/>
          </a:xfrm>
          <a:prstGeom prst="rect">
            <a:avLst/>
          </a:prstGeom>
          <a:noFill/>
          <a:ln w="9525">
            <a:noFill/>
          </a:ln>
        </p:spPr>
        <p:txBody>
          <a:bodyPr wrap="none" anchor="ctr">
            <a:spAutoFit/>
          </a:bodyPr>
          <a:lstStyle/>
          <a:p>
            <a:pPr algn="l"/>
            <a:r>
              <a:rPr lang="zh-CN" altLang="en-US" sz="2400" b="1">
                <a:latin typeface="楷体" panose="02010609060101010101" charset="-122"/>
                <a:ea typeface="楷体" panose="02010609060101010101" charset="-122"/>
                <a:cs typeface="楷体" panose="02010609060101010101" charset="-122"/>
                <a:sym typeface="+mn-ea"/>
              </a:rPr>
              <a:t>周克商解决疆域大而控制力弱的问题；</a:t>
            </a:r>
          </a:p>
          <a:p>
            <a:pPr algn="l"/>
            <a:r>
              <a:rPr lang="zh-CN" altLang="en-US" sz="2400" b="1">
                <a:latin typeface="楷体" panose="02010609060101010101" charset="-122"/>
                <a:ea typeface="楷体" panose="02010609060101010101" charset="-122"/>
                <a:cs typeface="楷体" panose="02010609060101010101" charset="-122"/>
                <a:sym typeface="+mn-ea"/>
              </a:rPr>
              <a:t>生产力水平低（如交通、通讯不发达）。</a:t>
            </a:r>
          </a:p>
        </p:txBody>
      </p:sp>
      <p:sp>
        <p:nvSpPr>
          <p:cNvPr id="7" name="文本框 6"/>
          <p:cNvSpPr txBox="1"/>
          <p:nvPr/>
        </p:nvSpPr>
        <p:spPr>
          <a:xfrm>
            <a:off x="955040" y="2339975"/>
            <a:ext cx="1605280" cy="491490"/>
          </a:xfrm>
          <a:prstGeom prst="rect">
            <a:avLst/>
          </a:prstGeom>
          <a:noFill/>
        </p:spPr>
        <p:txBody>
          <a:bodyPr wrap="square" rtlCol="0" anchor="t">
            <a:spAutoFit/>
          </a:bodyPr>
          <a:lstStyle/>
          <a:p>
            <a:pPr algn="l"/>
            <a:r>
              <a:rPr lang="zh-CN" altLang="zh-CN" sz="2600" b="1" kern="100" dirty="0" smtClean="0">
                <a:solidFill>
                  <a:schemeClr val="tx1">
                    <a:lumMod val="50000"/>
                  </a:schemeClr>
                </a:solidFill>
                <a:latin typeface="+mn-ea"/>
                <a:cs typeface="+mn-ea"/>
                <a:sym typeface="+mn-ea"/>
              </a:rPr>
              <a:t>1.含义：</a:t>
            </a:r>
          </a:p>
        </p:txBody>
      </p:sp>
      <p:sp>
        <p:nvSpPr>
          <p:cNvPr id="8" name="文本框 7"/>
          <p:cNvSpPr txBox="1"/>
          <p:nvPr/>
        </p:nvSpPr>
        <p:spPr>
          <a:xfrm>
            <a:off x="976630" y="3030855"/>
            <a:ext cx="1605280" cy="491490"/>
          </a:xfrm>
          <a:prstGeom prst="rect">
            <a:avLst/>
          </a:prstGeom>
          <a:noFill/>
        </p:spPr>
        <p:txBody>
          <a:bodyPr wrap="square" rtlCol="0" anchor="t">
            <a:spAutoFit/>
          </a:bodyPr>
          <a:lstStyle/>
          <a:p>
            <a:pPr algn="l"/>
            <a:r>
              <a:rPr lang="zh-CN" altLang="zh-CN" sz="2600" b="1" kern="100" dirty="0" smtClean="0">
                <a:solidFill>
                  <a:schemeClr val="tx1">
                    <a:lumMod val="50000"/>
                  </a:schemeClr>
                </a:solidFill>
                <a:latin typeface="+mn-ea"/>
                <a:cs typeface="+mn-ea"/>
                <a:sym typeface="+mn-ea"/>
              </a:rPr>
              <a:t>2.背景：</a:t>
            </a:r>
          </a:p>
        </p:txBody>
      </p:sp>
      <p:sp>
        <p:nvSpPr>
          <p:cNvPr id="9" name="文本框 8"/>
          <p:cNvSpPr txBox="1"/>
          <p:nvPr/>
        </p:nvSpPr>
        <p:spPr>
          <a:xfrm>
            <a:off x="955040" y="3996690"/>
            <a:ext cx="1605280" cy="49149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3</a:t>
            </a:r>
            <a:r>
              <a:rPr lang="zh-CN" altLang="zh-CN" sz="2600" b="1" kern="100" dirty="0" smtClean="0">
                <a:solidFill>
                  <a:schemeClr val="tx1">
                    <a:lumMod val="50000"/>
                  </a:schemeClr>
                </a:solidFill>
                <a:latin typeface="+mn-ea"/>
                <a:cs typeface="+mn-ea"/>
                <a:sym typeface="+mn-ea"/>
              </a:rPr>
              <a:t>.目的：</a:t>
            </a:r>
          </a:p>
        </p:txBody>
      </p:sp>
      <p:sp>
        <p:nvSpPr>
          <p:cNvPr id="10" name="矩形 9"/>
          <p:cNvSpPr/>
          <p:nvPr/>
        </p:nvSpPr>
        <p:spPr>
          <a:xfrm>
            <a:off x="2528570" y="4061143"/>
            <a:ext cx="5692140" cy="460375"/>
          </a:xfrm>
          <a:prstGeom prst="rect">
            <a:avLst/>
          </a:prstGeom>
          <a:noFill/>
          <a:ln w="9525">
            <a:noFill/>
          </a:ln>
        </p:spPr>
        <p:txBody>
          <a:bodyPr wrap="none" anchor="ctr">
            <a:spAutoFit/>
          </a:bodyPr>
          <a:lstStyle/>
          <a:p>
            <a:pPr algn="l"/>
            <a:r>
              <a:rPr lang="zh-CN" altLang="en-US" sz="2400" b="1">
                <a:latin typeface="楷体" panose="02010609060101010101" charset="-122"/>
                <a:ea typeface="楷体" panose="02010609060101010101" charset="-122"/>
                <a:cs typeface="楷体" panose="02010609060101010101" charset="-122"/>
                <a:sym typeface="+mn-ea"/>
              </a:rPr>
              <a:t>拱卫王室，巩固边防，实行有效的统治。</a:t>
            </a:r>
          </a:p>
        </p:txBody>
      </p:sp>
      <p:sp>
        <p:nvSpPr>
          <p:cNvPr id="11" name="文本框 10"/>
          <p:cNvSpPr txBox="1"/>
          <p:nvPr/>
        </p:nvSpPr>
        <p:spPr>
          <a:xfrm>
            <a:off x="1063625" y="4521835"/>
            <a:ext cx="11116945" cy="829945"/>
          </a:xfrm>
          <a:prstGeom prst="rect">
            <a:avLst/>
          </a:prstGeom>
          <a:noFill/>
        </p:spPr>
        <p:txBody>
          <a:bodyPr wrap="square" rtlCol="0" anchor="t">
            <a:spAutoFit/>
          </a:bodyPr>
          <a:lstStyle/>
          <a:p>
            <a:r>
              <a:rPr lang="zh-CN" altLang="en-US" sz="2400" b="1">
                <a:solidFill>
                  <a:srgbClr val="FF0000"/>
                </a:solidFill>
                <a:latin typeface="楷体" panose="02010609060101010101" charset="-122"/>
                <a:ea typeface="楷体" panose="02010609060101010101" charset="-122"/>
                <a:cs typeface="楷体" panose="02010609060101010101" charset="-122"/>
              </a:rPr>
              <a:t>有观点认为：西周的“分封制”是一种武装殖民，将功臣和宗室分封到各地，镇压反抗、拓展势力、拱卫王室。</a:t>
            </a:r>
          </a:p>
        </p:txBody>
      </p:sp>
      <p:sp>
        <p:nvSpPr>
          <p:cNvPr id="12" name="文本框 11"/>
          <p:cNvSpPr txBox="1"/>
          <p:nvPr/>
        </p:nvSpPr>
        <p:spPr>
          <a:xfrm>
            <a:off x="955040" y="5428615"/>
            <a:ext cx="1605280" cy="49149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4</a:t>
            </a:r>
            <a:r>
              <a:rPr lang="zh-CN" altLang="zh-CN" sz="2600" b="1" kern="100" dirty="0" smtClean="0">
                <a:solidFill>
                  <a:schemeClr val="tx1">
                    <a:lumMod val="50000"/>
                  </a:schemeClr>
                </a:solidFill>
                <a:latin typeface="+mn-ea"/>
                <a:cs typeface="+mn-ea"/>
                <a:sym typeface="+mn-ea"/>
              </a:rPr>
              <a:t>.原则：</a:t>
            </a:r>
          </a:p>
        </p:txBody>
      </p:sp>
      <p:sp>
        <p:nvSpPr>
          <p:cNvPr id="13" name="矩形 12"/>
          <p:cNvSpPr/>
          <p:nvPr/>
        </p:nvSpPr>
        <p:spPr>
          <a:xfrm>
            <a:off x="2413635" y="5581333"/>
            <a:ext cx="5080000" cy="829945"/>
          </a:xfrm>
          <a:prstGeom prst="rect">
            <a:avLst/>
          </a:prstGeom>
          <a:noFill/>
          <a:ln w="9525">
            <a:noFill/>
          </a:ln>
        </p:spPr>
        <p:txBody>
          <a:bodyPr wrap="none" anchor="ctr">
            <a:spAutoFit/>
          </a:bodyPr>
          <a:lstStyle/>
          <a:p>
            <a:pPr algn="l"/>
            <a:r>
              <a:rPr lang="zh-CN" altLang="en-US" sz="2400" b="1">
                <a:latin typeface="楷体" panose="02010609060101010101" charset="-122"/>
                <a:ea typeface="楷体" panose="02010609060101010101" charset="-122"/>
                <a:cs typeface="楷体" panose="02010609060101010101" charset="-122"/>
                <a:sym typeface="+mn-ea"/>
              </a:rPr>
              <a:t>①大本而小末：强化周王室的地位；</a:t>
            </a:r>
          </a:p>
          <a:p>
            <a:pPr algn="l"/>
            <a:r>
              <a:rPr lang="zh-CN" altLang="en-US" sz="2400" b="1">
                <a:latin typeface="楷体" panose="02010609060101010101" charset="-122"/>
                <a:ea typeface="楷体" panose="02010609060101010101" charset="-122"/>
                <a:cs typeface="楷体" panose="02010609060101010101" charset="-122"/>
                <a:sym typeface="+mn-ea"/>
              </a:rPr>
              <a:t>②亲亲尊尊：因亲分封、因功分封。</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checkerboard(across)">
                                      <p:cBhvr>
                                        <p:cTn id="7" dur="500"/>
                                        <p:tgtEl>
                                          <p:spTgt spid="92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6"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20" name="矩形 19"/>
          <p:cNvSpPr/>
          <p:nvPr/>
        </p:nvSpPr>
        <p:spPr>
          <a:xfrm>
            <a:off x="389890" y="1228725"/>
            <a:ext cx="11791315" cy="3759835"/>
          </a:xfrm>
          <a:prstGeom prst="rect">
            <a:avLst/>
          </a:prstGeom>
        </p:spPr>
        <p:txBody>
          <a:bodyPr wrap="square" lIns="121898" tIns="60948" rIns="121898" bIns="60948">
            <a:spAutoFit/>
          </a:bodyPr>
          <a:lstStyle/>
          <a:p>
            <a:pPr algn="just" fontAlgn="auto">
              <a:lnSpc>
                <a:spcPct val="125000"/>
              </a:lnSpc>
              <a:spcBef>
                <a:spcPts val="0"/>
              </a:spcBef>
              <a:spcAft>
                <a:spcPts val="0"/>
              </a:spcAft>
              <a:tabLst>
                <a:tab pos="2070735" algn="l"/>
              </a:tabLst>
            </a:pPr>
            <a:r>
              <a:rPr lang="zh-CN" altLang="zh-CN" sz="2800" b="1" kern="100" dirty="0" smtClean="0">
                <a:solidFill>
                  <a:schemeClr val="tx1">
                    <a:lumMod val="50000"/>
                  </a:schemeClr>
                </a:solidFill>
                <a:latin typeface="+mn-ea"/>
                <a:cs typeface="+mn-ea"/>
              </a:rPr>
              <a:t>二、西周政治制度的创新</a:t>
            </a:r>
            <a:endParaRPr lang="zh-CN" altLang="en-US" sz="2600" b="1" kern="100" dirty="0" smtClean="0">
              <a:solidFill>
                <a:schemeClr val="tx1">
                  <a:lumMod val="50000"/>
                </a:schemeClr>
              </a:solidFill>
              <a:latin typeface="+mn-ea"/>
              <a:cs typeface="+mn-ea"/>
            </a:endParaRPr>
          </a:p>
          <a:p>
            <a:pPr algn="just" fontAlgn="auto">
              <a:lnSpc>
                <a:spcPct val="150000"/>
              </a:lnSpc>
              <a:spcBef>
                <a:spcPts val="0"/>
              </a:spcBef>
              <a:spcAft>
                <a:spcPts val="0"/>
              </a:spcAft>
              <a:tabLst>
                <a:tab pos="2070735" algn="l"/>
              </a:tabLst>
            </a:pPr>
            <a:r>
              <a:rPr lang="zh-CN" altLang="en-US" sz="2600" b="1" kern="100" dirty="0" smtClean="0">
                <a:solidFill>
                  <a:schemeClr val="tx1">
                    <a:lumMod val="50000"/>
                  </a:schemeClr>
                </a:solidFill>
                <a:latin typeface="+mn-ea"/>
                <a:cs typeface="+mn-ea"/>
              </a:rPr>
              <a:t>   </a:t>
            </a:r>
          </a:p>
          <a:p>
            <a:pPr algn="just" fontAlgn="auto">
              <a:lnSpc>
                <a:spcPct val="125000"/>
              </a:lnSpc>
              <a:spcBef>
                <a:spcPts val="0"/>
              </a:spcBef>
              <a:spcAft>
                <a:spcPts val="0"/>
              </a:spcAft>
              <a:tabLst>
                <a:tab pos="2070735" algn="l"/>
              </a:tabLst>
            </a:pPr>
            <a:endParaRPr lang="zh-CN" altLang="en-US" sz="2600" b="1" kern="100" dirty="0" smtClean="0">
              <a:solidFill>
                <a:schemeClr val="tx1">
                  <a:lumMod val="50000"/>
                </a:schemeClr>
              </a:solidFill>
              <a:latin typeface="+mn-ea"/>
              <a:cs typeface="+mn-ea"/>
            </a:endParaRPr>
          </a:p>
          <a:p>
            <a:pPr algn="just" fontAlgn="auto">
              <a:lnSpc>
                <a:spcPct val="125000"/>
              </a:lnSpc>
              <a:spcBef>
                <a:spcPts val="0"/>
              </a:spcBef>
              <a:spcAft>
                <a:spcPts val="0"/>
              </a:spcAft>
              <a:tabLst>
                <a:tab pos="2070735" algn="l"/>
              </a:tabLst>
            </a:pPr>
            <a:endParaRPr lang="zh-CN" altLang="en-US" sz="2600" b="1" kern="100" dirty="0" smtClean="0">
              <a:solidFill>
                <a:schemeClr val="tx1">
                  <a:lumMod val="50000"/>
                </a:schemeClr>
              </a:solidFill>
              <a:latin typeface="+mn-ea"/>
              <a:cs typeface="+mn-ea"/>
            </a:endParaRPr>
          </a:p>
          <a:p>
            <a:pPr algn="just" fontAlgn="auto">
              <a:lnSpc>
                <a:spcPct val="125000"/>
              </a:lnSpc>
              <a:spcBef>
                <a:spcPts val="0"/>
              </a:spcBef>
              <a:spcAft>
                <a:spcPts val="0"/>
              </a:spcAft>
              <a:tabLst>
                <a:tab pos="2070735" algn="l"/>
              </a:tabLst>
            </a:pPr>
            <a:endParaRPr lang="zh-CN" altLang="en-US" sz="2600" b="1" kern="100" dirty="0" smtClean="0">
              <a:solidFill>
                <a:schemeClr val="tx1">
                  <a:lumMod val="50000"/>
                </a:schemeClr>
              </a:solidFill>
              <a:latin typeface="+mn-ea"/>
              <a:cs typeface="+mn-ea"/>
            </a:endParaRPr>
          </a:p>
          <a:p>
            <a:pPr algn="just" fontAlgn="auto">
              <a:lnSpc>
                <a:spcPct val="125000"/>
              </a:lnSpc>
              <a:spcBef>
                <a:spcPts val="0"/>
              </a:spcBef>
              <a:spcAft>
                <a:spcPts val="0"/>
              </a:spcAft>
              <a:tabLst>
                <a:tab pos="2070735" algn="l"/>
              </a:tabLst>
            </a:pPr>
            <a:endParaRPr lang="zh-CN" altLang="en-US" sz="2600" b="1" kern="100" dirty="0" smtClean="0">
              <a:solidFill>
                <a:schemeClr val="tx1">
                  <a:lumMod val="50000"/>
                </a:schemeClr>
              </a:solidFill>
              <a:latin typeface="+mn-ea"/>
              <a:cs typeface="+mn-ea"/>
            </a:endParaRPr>
          </a:p>
          <a:p>
            <a:pPr algn="just" fontAlgn="auto">
              <a:lnSpc>
                <a:spcPct val="125000"/>
              </a:lnSpc>
              <a:spcBef>
                <a:spcPts val="0"/>
              </a:spcBef>
              <a:spcAft>
                <a:spcPts val="0"/>
              </a:spcAft>
              <a:tabLst>
                <a:tab pos="2070735" algn="l"/>
              </a:tabLst>
            </a:pPr>
            <a:endParaRPr lang="zh-CN" altLang="en-US" sz="2600" b="1" kern="100" dirty="0" smtClean="0">
              <a:solidFill>
                <a:schemeClr val="tx1">
                  <a:lumMod val="50000"/>
                </a:schemeClr>
              </a:solidFill>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p>
        </p:txBody>
      </p:sp>
      <p:sp>
        <p:nvSpPr>
          <p:cNvPr id="5" name="文本框 4"/>
          <p:cNvSpPr txBox="1"/>
          <p:nvPr/>
        </p:nvSpPr>
        <p:spPr>
          <a:xfrm>
            <a:off x="7990840" y="1030605"/>
            <a:ext cx="3333750" cy="491490"/>
          </a:xfrm>
          <a:prstGeom prst="rect">
            <a:avLst/>
          </a:prstGeom>
          <a:noFill/>
        </p:spPr>
        <p:txBody>
          <a:bodyPr wrap="square" rtlCol="0" anchor="t">
            <a:spAutoFit/>
          </a:bodyPr>
          <a:lstStyle/>
          <a:p>
            <a:r>
              <a:rPr lang="zh-CN" altLang="en-US" sz="2600" b="1">
                <a:latin typeface="楷体" panose="02010609060101010101" charset="-122"/>
                <a:ea typeface="楷体" panose="02010609060101010101" charset="-122"/>
                <a:cs typeface="楷体" panose="02010609060101010101" charset="-122"/>
              </a:rPr>
              <a:t>（关联人教版P</a:t>
            </a:r>
            <a:r>
              <a:rPr lang="en-US" altLang="zh-CN" sz="2600" b="1">
                <a:latin typeface="楷体" panose="02010609060101010101" charset="-122"/>
                <a:ea typeface="楷体" panose="02010609060101010101" charset="-122"/>
                <a:cs typeface="楷体" panose="02010609060101010101" charset="-122"/>
              </a:rPr>
              <a:t>5-6</a:t>
            </a:r>
            <a:r>
              <a:rPr lang="zh-CN" altLang="en-US" sz="2600" b="1">
                <a:latin typeface="楷体" panose="02010609060101010101" charset="-122"/>
                <a:ea typeface="楷体" panose="02010609060101010101" charset="-122"/>
                <a:cs typeface="楷体" panose="02010609060101010101" charset="-122"/>
              </a:rPr>
              <a:t>）</a:t>
            </a:r>
          </a:p>
        </p:txBody>
      </p:sp>
      <p:sp>
        <p:nvSpPr>
          <p:cNvPr id="7" name="文本框 6"/>
          <p:cNvSpPr txBox="1"/>
          <p:nvPr/>
        </p:nvSpPr>
        <p:spPr>
          <a:xfrm>
            <a:off x="955040" y="1905000"/>
            <a:ext cx="1605280" cy="49149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5</a:t>
            </a:r>
            <a:r>
              <a:rPr lang="zh-CN" altLang="zh-CN" sz="2600" b="1" kern="100" dirty="0" smtClean="0">
                <a:solidFill>
                  <a:schemeClr val="tx1">
                    <a:lumMod val="50000"/>
                  </a:schemeClr>
                </a:solidFill>
                <a:latin typeface="+mn-ea"/>
                <a:cs typeface="+mn-ea"/>
                <a:sym typeface="+mn-ea"/>
              </a:rPr>
              <a:t>.内容：</a:t>
            </a:r>
          </a:p>
        </p:txBody>
      </p:sp>
      <p:sp>
        <p:nvSpPr>
          <p:cNvPr id="9" name="文本框 8"/>
          <p:cNvSpPr txBox="1"/>
          <p:nvPr/>
        </p:nvSpPr>
        <p:spPr>
          <a:xfrm>
            <a:off x="955040" y="3890010"/>
            <a:ext cx="1605280" cy="49149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6</a:t>
            </a:r>
            <a:r>
              <a:rPr lang="zh-CN" altLang="zh-CN" sz="2600" b="1" kern="100" dirty="0" smtClean="0">
                <a:solidFill>
                  <a:schemeClr val="tx1">
                    <a:lumMod val="50000"/>
                  </a:schemeClr>
                </a:solidFill>
                <a:latin typeface="+mn-ea"/>
                <a:cs typeface="+mn-ea"/>
                <a:sym typeface="+mn-ea"/>
              </a:rPr>
              <a:t>.特点：</a:t>
            </a:r>
          </a:p>
        </p:txBody>
      </p:sp>
      <p:sp>
        <p:nvSpPr>
          <p:cNvPr id="14" name="矩形 13"/>
          <p:cNvSpPr/>
          <p:nvPr/>
        </p:nvSpPr>
        <p:spPr>
          <a:xfrm>
            <a:off x="2167255" y="1818323"/>
            <a:ext cx="9685655" cy="2213610"/>
          </a:xfrm>
          <a:prstGeom prst="rect">
            <a:avLst/>
          </a:prstGeom>
          <a:noFill/>
          <a:ln w="9525">
            <a:noFill/>
          </a:ln>
        </p:spPr>
        <p:txBody>
          <a:bodyPr wrap="square" anchor="ctr">
            <a:spAutoFit/>
          </a:bodyPr>
          <a:lstStyle/>
          <a:p>
            <a:pPr algn="l" fontAlgn="auto">
              <a:lnSpc>
                <a:spcPct val="115000"/>
              </a:lnSpc>
              <a:spcBef>
                <a:spcPts val="0"/>
              </a:spcBef>
              <a:spcAft>
                <a:spcPts val="0"/>
              </a:spcAft>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周王：</a:t>
            </a:r>
            <a:r>
              <a:rPr lang="zh-CN" altLang="en-US" sz="2400" b="1">
                <a:latin typeface="楷体" panose="02010609060101010101" charset="-122"/>
                <a:ea typeface="楷体" panose="02010609060101010101" charset="-122"/>
                <a:cs typeface="楷体" panose="02010609060101010101" charset="-122"/>
                <a:sym typeface="+mn-ea"/>
              </a:rPr>
              <a:t>①分封对象：王族（主体）、功臣、先代贵族；</a:t>
            </a:r>
            <a:endParaRPr lang="zh-CN" altLang="en-US" sz="2400" b="1">
              <a:latin typeface="Times New Roman" panose="02020603050405020304" pitchFamily="18" charset="0"/>
            </a:endParaRPr>
          </a:p>
          <a:p>
            <a:pPr algn="l" fontAlgn="auto">
              <a:lnSpc>
                <a:spcPct val="115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sym typeface="+mn-ea"/>
              </a:rPr>
              <a:t>      ②分封内容：授土（封地均称国）、授民、授爵（公、侯、伯、子、男五等爵）</a:t>
            </a:r>
          </a:p>
          <a:p>
            <a:pPr algn="l" fontAlgn="auto">
              <a:lnSpc>
                <a:spcPct val="115000"/>
              </a:lnSpc>
              <a:spcBef>
                <a:spcPts val="0"/>
              </a:spcBef>
              <a:spcAft>
                <a:spcPts val="0"/>
              </a:spcAft>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诸侯：</a:t>
            </a:r>
            <a:r>
              <a:rPr lang="zh-CN" altLang="en-US" sz="2400" b="1">
                <a:latin typeface="楷体" panose="02010609060101010101" charset="-122"/>
                <a:ea typeface="楷体" panose="02010609060101010101" charset="-122"/>
                <a:cs typeface="楷体" panose="02010609060101010101" charset="-122"/>
                <a:sym typeface="+mn-ea"/>
              </a:rPr>
              <a:t>①权利：享有世袭统治权，在领地再分封；</a:t>
            </a:r>
          </a:p>
          <a:p>
            <a:pPr algn="l" fontAlgn="auto">
              <a:lnSpc>
                <a:spcPct val="115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rPr>
              <a:t>      ②义务：镇守疆土、随从作战、交纳贡赋、朝觐述职。</a:t>
            </a:r>
          </a:p>
        </p:txBody>
      </p:sp>
      <p:sp>
        <p:nvSpPr>
          <p:cNvPr id="15" name="矩形 14"/>
          <p:cNvSpPr/>
          <p:nvPr/>
        </p:nvSpPr>
        <p:spPr>
          <a:xfrm>
            <a:off x="2415540" y="4074795"/>
            <a:ext cx="9766300" cy="1568450"/>
          </a:xfrm>
          <a:prstGeom prst="rect">
            <a:avLst/>
          </a:prstGeom>
          <a:noFill/>
          <a:ln w="9525">
            <a:noFill/>
          </a:ln>
        </p:spPr>
        <p:txBody>
          <a:bodyPr wrap="square" anchor="ctr">
            <a:spAutoFit/>
          </a:bodyPr>
          <a:lstStyle/>
          <a:p>
            <a:pPr algn="l"/>
            <a:r>
              <a:rPr lang="zh-CN" altLang="en-US" sz="2400" b="1">
                <a:latin typeface="楷体" panose="02010609060101010101" charset="-122"/>
                <a:ea typeface="楷体" panose="02010609060101010101" charset="-122"/>
                <a:sym typeface="+mn-ea"/>
              </a:rPr>
              <a:t>①层层分封、等级森严；</a:t>
            </a:r>
          </a:p>
          <a:p>
            <a:pPr algn="l"/>
            <a:r>
              <a:rPr lang="zh-CN" altLang="en-US" sz="2400" b="1">
                <a:solidFill>
                  <a:srgbClr val="FF0000"/>
                </a:solidFill>
                <a:latin typeface="楷体" panose="02010609060101010101" charset="-122"/>
                <a:ea typeface="楷体" panose="02010609060101010101" charset="-122"/>
                <a:sym typeface="+mn-ea"/>
              </a:rPr>
              <a:t>（形成“天子—诸侯—卿大夫—士”四级。而诸侯的爵位又分五等级。）</a:t>
            </a:r>
            <a:endParaRPr lang="zh-CN" altLang="en-US" sz="2400" b="1">
              <a:latin typeface="楷体" panose="02010609060101010101" charset="-122"/>
              <a:ea typeface="楷体" panose="02010609060101010101" charset="-122"/>
              <a:sym typeface="+mn-ea"/>
            </a:endParaRPr>
          </a:p>
          <a:p>
            <a:pPr algn="l"/>
            <a:r>
              <a:rPr lang="zh-CN" altLang="en-US" sz="2400" b="1">
                <a:latin typeface="楷体" panose="02010609060101010101" charset="-122"/>
                <a:ea typeface="楷体" panose="02010609060101010101" charset="-122"/>
                <a:sym typeface="+mn-ea"/>
              </a:rPr>
              <a:t>②宗族统治色彩；</a:t>
            </a:r>
          </a:p>
          <a:p>
            <a:pPr algn="l"/>
            <a:r>
              <a:rPr lang="zh-CN" altLang="en-US" sz="2400" b="1">
                <a:latin typeface="楷体" panose="02010609060101010101" charset="-122"/>
                <a:ea typeface="楷体" panose="02010609060101010101" charset="-122"/>
                <a:sym typeface="+mn-ea"/>
              </a:rPr>
              <a:t>③周王乃天下共主，诸侯有独立性。</a:t>
            </a:r>
            <a:r>
              <a:rPr lang="zh-CN" altLang="en-US" sz="2400" b="1">
                <a:solidFill>
                  <a:srgbClr val="FF0000"/>
                </a:solidFill>
                <a:latin typeface="楷体" panose="02010609060101010101" charset="-122"/>
                <a:ea typeface="楷体" panose="02010609060101010101" charset="-122"/>
                <a:sym typeface="+mn-ea"/>
              </a:rPr>
              <a:t>（属于地方分权体制）</a:t>
            </a:r>
          </a:p>
        </p:txBody>
      </p:sp>
      <p:sp>
        <p:nvSpPr>
          <p:cNvPr id="17" name="文本框 16"/>
          <p:cNvSpPr txBox="1"/>
          <p:nvPr/>
        </p:nvSpPr>
        <p:spPr>
          <a:xfrm>
            <a:off x="834390" y="5653405"/>
            <a:ext cx="11019155" cy="1198880"/>
          </a:xfrm>
          <a:prstGeom prst="rect">
            <a:avLst/>
          </a:prstGeom>
          <a:blipFill rotWithShape="1">
            <a:blip r:embed="rId4" cstate="print"/>
            <a:tile tx="0" ty="0" sx="100000" sy="100000" flip="none" algn="tl"/>
          </a:blipFill>
        </p:spPr>
        <p:txBody>
          <a:bodyPr wrap="square" rtlCol="0" anchor="t">
            <a:spAutoFit/>
          </a:bodyPr>
          <a:lstStyle/>
          <a:p>
            <a:r>
              <a:rPr lang="zh-CN" altLang="en-US" sz="2400" b="1">
                <a:solidFill>
                  <a:srgbClr val="000000"/>
                </a:solidFill>
                <a:latin typeface="楷体" panose="02010609060101010101" charset="-122"/>
                <a:ea typeface="楷体" panose="02010609060101010101" charset="-122"/>
                <a:cs typeface="楷体" panose="02010609060101010101" charset="-122"/>
              </a:rPr>
              <a:t>商王乃诸侯之长，方国多系臣服之旧国</a:t>
            </a:r>
            <a:r>
              <a:rPr lang="en-US" altLang="zh-CN" sz="2400" b="1">
                <a:solidFill>
                  <a:srgbClr val="000000"/>
                </a:solidFill>
                <a:latin typeface="楷体" panose="02010609060101010101" charset="-122"/>
                <a:ea typeface="楷体" panose="02010609060101010101" charset="-122"/>
                <a:cs typeface="楷体" panose="02010609060101010101" charset="-122"/>
              </a:rPr>
              <a:t>……</a:t>
            </a:r>
            <a:r>
              <a:rPr lang="zh-CN" altLang="en-US" sz="2400" b="1">
                <a:solidFill>
                  <a:srgbClr val="000000"/>
                </a:solidFill>
                <a:latin typeface="楷体" panose="02010609060101010101" charset="-122"/>
                <a:ea typeface="楷体" panose="02010609060101010101" charset="-122"/>
                <a:cs typeface="楷体" panose="02010609060101010101" charset="-122"/>
              </a:rPr>
              <a:t>关系似邦联、如兄弟；周王乃诸侯之君、天下共主，封国多系分封之新国，</a:t>
            </a:r>
            <a:r>
              <a:rPr lang="en-US" altLang="zh-CN" sz="2400" b="1">
                <a:solidFill>
                  <a:srgbClr val="000000"/>
                </a:solidFill>
                <a:latin typeface="楷体" panose="02010609060101010101" charset="-122"/>
                <a:ea typeface="楷体" panose="02010609060101010101" charset="-122"/>
                <a:cs typeface="楷体" panose="02010609060101010101" charset="-122"/>
              </a:rPr>
              <a:t>……</a:t>
            </a:r>
            <a:r>
              <a:rPr lang="zh-CN" altLang="en-US" sz="2400" b="1">
                <a:solidFill>
                  <a:srgbClr val="000000"/>
                </a:solidFill>
                <a:latin typeface="楷体" panose="02010609060101010101" charset="-122"/>
                <a:ea typeface="楷体" panose="02010609060101010101" charset="-122"/>
                <a:cs typeface="楷体" panose="02010609060101010101" charset="-122"/>
              </a:rPr>
              <a:t>关系似联邦、如父子。显而易见从殷至周，君主权力进一步加强。                          </a:t>
            </a:r>
            <a:r>
              <a:rPr lang="en-US" altLang="zh-CN" sz="2400" b="1">
                <a:solidFill>
                  <a:srgbClr val="000000"/>
                </a:solidFill>
                <a:latin typeface="楷体" panose="02010609060101010101" charset="-122"/>
                <a:ea typeface="楷体" panose="02010609060101010101" charset="-122"/>
                <a:cs typeface="楷体" panose="02010609060101010101" charset="-122"/>
              </a:rPr>
              <a:t>——</a:t>
            </a:r>
            <a:r>
              <a:rPr lang="zh-CN" altLang="en-US" sz="2400" b="1">
                <a:solidFill>
                  <a:srgbClr val="000000"/>
                </a:solidFill>
                <a:latin typeface="楷体" panose="02010609060101010101" charset="-122"/>
                <a:ea typeface="楷体" panose="02010609060101010101" charset="-122"/>
                <a:cs typeface="楷体" panose="02010609060101010101" charset="-122"/>
              </a:rPr>
              <a:t>王国维</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5027" y="1037230"/>
            <a:ext cx="7902054" cy="6986528"/>
          </a:xfrm>
          <a:prstGeom prst="rect">
            <a:avLst/>
          </a:prstGeom>
          <a:noFill/>
        </p:spPr>
        <p:txBody>
          <a:bodyPr wrap="square" rtlCol="0">
            <a:spAutoFit/>
          </a:bodyPr>
          <a:lstStyle/>
          <a:p>
            <a:r>
              <a:rPr lang="zh-CN" altLang="en-US" sz="3200" b="1" dirty="0" smtClean="0"/>
              <a:t>分封制的演变：</a:t>
            </a:r>
            <a:r>
              <a:rPr lang="en-US" altLang="zh-CN" sz="3200" b="1" dirty="0" smtClean="0"/>
              <a:t>《</a:t>
            </a:r>
            <a:r>
              <a:rPr lang="zh-CN" altLang="en-US" sz="3200" b="1" dirty="0" smtClean="0"/>
              <a:t>导与练</a:t>
            </a:r>
            <a:r>
              <a:rPr lang="en-US" altLang="zh-CN" sz="3200" b="1" dirty="0" smtClean="0"/>
              <a:t>》</a:t>
            </a:r>
            <a:r>
              <a:rPr lang="zh-CN" altLang="en-US" sz="3200" b="1" dirty="0" smtClean="0"/>
              <a:t>第</a:t>
            </a:r>
            <a:r>
              <a:rPr lang="en-US" altLang="zh-CN" sz="3200" b="1" dirty="0" smtClean="0"/>
              <a:t>2</a:t>
            </a:r>
            <a:r>
              <a:rPr lang="zh-CN" altLang="en-US" sz="3200" b="1" dirty="0" smtClean="0"/>
              <a:t>页</a:t>
            </a:r>
            <a:endParaRPr lang="en-US" altLang="zh-CN" sz="3200" b="1" dirty="0" smtClean="0"/>
          </a:p>
          <a:p>
            <a:r>
              <a:rPr lang="zh-CN" altLang="en-US" sz="3200" b="1" dirty="0" smtClean="0"/>
              <a:t>西周后期：</a:t>
            </a:r>
            <a:endParaRPr lang="en-US" altLang="zh-CN" sz="3200" b="1" dirty="0" smtClean="0"/>
          </a:p>
          <a:p>
            <a:r>
              <a:rPr lang="zh-CN" altLang="en-US" sz="3200" b="1" dirty="0" smtClean="0"/>
              <a:t>春秋战国时期：</a:t>
            </a:r>
            <a:endParaRPr lang="en-US" altLang="zh-CN" sz="3200" b="1" dirty="0" smtClean="0"/>
          </a:p>
          <a:p>
            <a:r>
              <a:rPr lang="zh-CN" altLang="en-US" sz="3200" b="1" dirty="0" smtClean="0"/>
              <a:t>秦汉时期：</a:t>
            </a:r>
            <a:endParaRPr lang="en-US" altLang="zh-CN" sz="3200" b="1" dirty="0" smtClean="0"/>
          </a:p>
          <a:p>
            <a:r>
              <a:rPr lang="zh-CN" altLang="en-US" sz="3200" b="1" dirty="0" smtClean="0"/>
              <a:t>魏晋以后：历代王朝也还有分封，但性质不全相同，仅为皇权体现（明朝的藩王制：每个王必须前往自己的藩地，不能留在京城；几乎没有什么实际的权力，只是地方的一个王府，享用皇亲国戚的荣誉）</a:t>
            </a:r>
            <a:endParaRPr lang="en-US" altLang="zh-CN" sz="3200" b="1" dirty="0" smtClean="0"/>
          </a:p>
          <a:p>
            <a:endParaRPr lang="en-US" altLang="zh-CN" sz="3200" b="1" dirty="0" smtClean="0"/>
          </a:p>
          <a:p>
            <a:endParaRPr lang="en-US" altLang="zh-CN" sz="3200" b="1" dirty="0" smtClean="0"/>
          </a:p>
          <a:p>
            <a:endParaRPr lang="en-US" altLang="zh-CN" sz="3200" b="1" dirty="0" smtClean="0"/>
          </a:p>
          <a:p>
            <a:endParaRPr lang="en-US" altLang="zh-CN" sz="3200" b="1" dirty="0" smtClean="0"/>
          </a:p>
          <a:p>
            <a:endParaRPr lang="en-US" altLang="zh-CN" sz="32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20" name="矩形 19"/>
          <p:cNvSpPr/>
          <p:nvPr/>
        </p:nvSpPr>
        <p:spPr>
          <a:xfrm>
            <a:off x="389890" y="1228725"/>
            <a:ext cx="11791315" cy="659130"/>
          </a:xfrm>
          <a:prstGeom prst="rect">
            <a:avLst/>
          </a:prstGeom>
        </p:spPr>
        <p:txBody>
          <a:bodyPr wrap="square" lIns="121898" tIns="60948" rIns="121898" bIns="60948">
            <a:spAutoFit/>
          </a:bodyPr>
          <a:lstStyle/>
          <a:p>
            <a:pPr algn="just" fontAlgn="auto">
              <a:lnSpc>
                <a:spcPct val="125000"/>
              </a:lnSpc>
              <a:spcBef>
                <a:spcPts val="0"/>
              </a:spcBef>
              <a:spcAft>
                <a:spcPts val="0"/>
              </a:spcAft>
              <a:tabLst>
                <a:tab pos="2070735" algn="l"/>
              </a:tabLst>
            </a:pPr>
            <a:r>
              <a:rPr lang="zh-CN" altLang="zh-CN" sz="2800" b="1" kern="100" dirty="0" smtClean="0">
                <a:solidFill>
                  <a:schemeClr val="tx1">
                    <a:lumMod val="50000"/>
                  </a:schemeClr>
                </a:solidFill>
                <a:latin typeface="+mn-ea"/>
                <a:cs typeface="+mn-ea"/>
              </a:rPr>
              <a:t>二、西周政治制度的创新</a:t>
            </a:r>
            <a:endParaRPr lang="zh-CN" altLang="en-US" sz="2600" b="1" kern="100" dirty="0" smtClean="0">
              <a:solidFill>
                <a:schemeClr val="tx1">
                  <a:lumMod val="50000"/>
                </a:schemeClr>
              </a:solidFill>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p>
        </p:txBody>
      </p:sp>
      <p:sp>
        <p:nvSpPr>
          <p:cNvPr id="5" name="文本框 4"/>
          <p:cNvSpPr txBox="1"/>
          <p:nvPr/>
        </p:nvSpPr>
        <p:spPr>
          <a:xfrm>
            <a:off x="7990840" y="1030605"/>
            <a:ext cx="3333750" cy="491490"/>
          </a:xfrm>
          <a:prstGeom prst="rect">
            <a:avLst/>
          </a:prstGeom>
          <a:noFill/>
        </p:spPr>
        <p:txBody>
          <a:bodyPr wrap="square" rtlCol="0" anchor="t">
            <a:spAutoFit/>
          </a:bodyPr>
          <a:lstStyle/>
          <a:p>
            <a:r>
              <a:rPr lang="zh-CN" altLang="en-US" sz="2600" b="1">
                <a:latin typeface="楷体" panose="02010609060101010101" charset="-122"/>
                <a:ea typeface="楷体" panose="02010609060101010101" charset="-122"/>
                <a:cs typeface="楷体" panose="02010609060101010101" charset="-122"/>
              </a:rPr>
              <a:t>（关联人教版P</a:t>
            </a:r>
            <a:r>
              <a:rPr lang="en-US" altLang="zh-CN" sz="2600" b="1">
                <a:latin typeface="楷体" panose="02010609060101010101" charset="-122"/>
                <a:ea typeface="楷体" panose="02010609060101010101" charset="-122"/>
                <a:cs typeface="楷体" panose="02010609060101010101" charset="-122"/>
              </a:rPr>
              <a:t>5-6</a:t>
            </a:r>
            <a:r>
              <a:rPr lang="zh-CN" altLang="en-US" sz="2600" b="1">
                <a:latin typeface="楷体" panose="02010609060101010101" charset="-122"/>
                <a:ea typeface="楷体" panose="02010609060101010101" charset="-122"/>
                <a:cs typeface="楷体" panose="02010609060101010101" charset="-122"/>
              </a:rPr>
              <a:t>）</a:t>
            </a:r>
          </a:p>
        </p:txBody>
      </p:sp>
      <p:sp>
        <p:nvSpPr>
          <p:cNvPr id="7" name="文本框 6"/>
          <p:cNvSpPr txBox="1"/>
          <p:nvPr/>
        </p:nvSpPr>
        <p:spPr>
          <a:xfrm>
            <a:off x="859790" y="1905000"/>
            <a:ext cx="1605280" cy="49149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7</a:t>
            </a:r>
            <a:r>
              <a:rPr lang="zh-CN" altLang="zh-CN" sz="2600" b="1" kern="100" dirty="0" smtClean="0">
                <a:solidFill>
                  <a:schemeClr val="tx1">
                    <a:lumMod val="50000"/>
                  </a:schemeClr>
                </a:solidFill>
                <a:latin typeface="+mn-ea"/>
                <a:cs typeface="+mn-ea"/>
                <a:sym typeface="+mn-ea"/>
              </a:rPr>
              <a:t>.影响：</a:t>
            </a:r>
          </a:p>
        </p:txBody>
      </p:sp>
      <p:sp>
        <p:nvSpPr>
          <p:cNvPr id="9" name="文本框 8"/>
          <p:cNvSpPr txBox="1"/>
          <p:nvPr/>
        </p:nvSpPr>
        <p:spPr>
          <a:xfrm>
            <a:off x="853440" y="5483225"/>
            <a:ext cx="1605280" cy="49149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8</a:t>
            </a:r>
            <a:r>
              <a:rPr lang="zh-CN" altLang="zh-CN" sz="2600" b="1" kern="100" dirty="0" smtClean="0">
                <a:solidFill>
                  <a:schemeClr val="tx1">
                    <a:lumMod val="50000"/>
                  </a:schemeClr>
                </a:solidFill>
                <a:latin typeface="+mn-ea"/>
                <a:cs typeface="+mn-ea"/>
                <a:sym typeface="+mn-ea"/>
              </a:rPr>
              <a:t>.瓦解：</a:t>
            </a:r>
          </a:p>
        </p:txBody>
      </p:sp>
      <p:sp>
        <p:nvSpPr>
          <p:cNvPr id="14" name="矩形 13"/>
          <p:cNvSpPr/>
          <p:nvPr/>
        </p:nvSpPr>
        <p:spPr>
          <a:xfrm>
            <a:off x="2167255" y="2094075"/>
            <a:ext cx="9685655" cy="3065455"/>
          </a:xfrm>
          <a:prstGeom prst="rect">
            <a:avLst/>
          </a:prstGeom>
          <a:noFill/>
          <a:ln w="9525">
            <a:noFill/>
          </a:ln>
        </p:spPr>
        <p:txBody>
          <a:bodyPr wrap="square" anchor="ctr">
            <a:spAutoFit/>
          </a:bodyPr>
          <a:lstStyle/>
          <a:p>
            <a:pPr algn="l" fontAlgn="auto">
              <a:lnSpc>
                <a:spcPct val="115000"/>
              </a:lnSpc>
              <a:spcBef>
                <a:spcPts val="0"/>
              </a:spcBef>
              <a:spcAft>
                <a:spcPts val="0"/>
              </a:spcAft>
            </a:pPr>
            <a:r>
              <a:rPr lang="zh-CN" altLang="en-US" sz="2400" b="1" dirty="0" smtClean="0">
                <a:solidFill>
                  <a:srgbClr val="FF0000"/>
                </a:solidFill>
                <a:latin typeface="楷体" panose="02010609060101010101" charset="-122"/>
                <a:ea typeface="楷体" panose="02010609060101010101" charset="-122"/>
                <a:cs typeface="楷体" panose="02010609060101010101" charset="-122"/>
              </a:rPr>
              <a:t>对西周的影响：</a:t>
            </a:r>
            <a:r>
              <a:rPr lang="zh-CN" altLang="en-US" sz="2400" b="1" dirty="0" smtClean="0">
                <a:latin typeface="楷体" panose="02010609060101010101" charset="-122"/>
                <a:ea typeface="楷体" panose="02010609060101010101" charset="-122"/>
                <a:cs typeface="楷体" panose="02010609060101010101" charset="-122"/>
              </a:rPr>
              <a:t>①</a:t>
            </a:r>
            <a:r>
              <a:rPr lang="zh-CN" altLang="en-US" sz="2400" b="1" dirty="0">
                <a:latin typeface="楷体" panose="02010609060101010101" charset="-122"/>
                <a:ea typeface="楷体" panose="02010609060101010101" charset="-122"/>
                <a:cs typeface="楷体" panose="02010609060101010101" charset="-122"/>
              </a:rPr>
              <a:t>积极</a:t>
            </a:r>
            <a:r>
              <a:rPr lang="zh-CN" altLang="en-US" sz="2400" b="1" dirty="0" smtClean="0">
                <a:latin typeface="楷体" panose="02010609060101010101" charset="-122"/>
                <a:ea typeface="楷体" panose="02010609060101010101" charset="-122"/>
                <a:cs typeface="楷体" panose="02010609060101010101" charset="-122"/>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rPr>
              <a:t>加</a:t>
            </a:r>
            <a:r>
              <a:rPr lang="zh-CN" altLang="en-US" sz="2400" b="1" dirty="0">
                <a:solidFill>
                  <a:srgbClr val="FF0000"/>
                </a:solidFill>
                <a:latin typeface="楷体" panose="02010609060101010101" charset="-122"/>
                <a:ea typeface="楷体" panose="02010609060101010101" charset="-122"/>
                <a:cs typeface="楷体" panose="02010609060101010101" charset="-122"/>
              </a:rPr>
              <a:t>强了</a:t>
            </a:r>
            <a:r>
              <a:rPr lang="zh-CN" altLang="en-US" sz="2400" b="1" dirty="0">
                <a:latin typeface="楷体" panose="02010609060101010101" charset="-122"/>
                <a:ea typeface="楷体" panose="02010609060101010101" charset="-122"/>
                <a:cs typeface="楷体" panose="02010609060101010101" charset="-122"/>
              </a:rPr>
              <a:t>王权和周天子对地方的统治，国家政权逐渐由松散趋向严密</a:t>
            </a:r>
            <a:r>
              <a:rPr lang="zh-CN" altLang="en-US" sz="2400" b="1" dirty="0" smtClean="0">
                <a:latin typeface="楷体" panose="02010609060101010101" charset="-122"/>
                <a:ea typeface="楷体" panose="02010609060101010101" charset="-122"/>
                <a:cs typeface="楷体" panose="02010609060101010101" charset="-122"/>
              </a:rPr>
              <a:t>； </a:t>
            </a:r>
            <a:r>
              <a:rPr lang="zh-CN" altLang="en-US" sz="2400" b="1" dirty="0">
                <a:solidFill>
                  <a:srgbClr val="FF0000"/>
                </a:solidFill>
                <a:latin typeface="楷体" panose="02010609060101010101" charset="-122"/>
                <a:ea typeface="楷体" panose="02010609060101010101" charset="-122"/>
                <a:cs typeface="楷体" panose="02010609060101010101" charset="-122"/>
              </a:rPr>
              <a:t>开发了</a:t>
            </a:r>
            <a:r>
              <a:rPr lang="zh-CN" altLang="en-US" sz="2400" b="1" dirty="0">
                <a:latin typeface="楷体" panose="02010609060101010101" charset="-122"/>
                <a:ea typeface="楷体" panose="02010609060101010101" charset="-122"/>
                <a:cs typeface="楷体" panose="02010609060101010101" charset="-122"/>
              </a:rPr>
              <a:t>边远地区，扩大了统治区域，形成了对周王室众星捧月般的政治格局</a:t>
            </a:r>
            <a:r>
              <a:rPr lang="zh-CN" altLang="en-US" sz="2400" b="1" dirty="0" smtClean="0">
                <a:latin typeface="楷体" panose="02010609060101010101" charset="-122"/>
                <a:ea typeface="楷体" panose="02010609060101010101" charset="-122"/>
                <a:cs typeface="楷体" panose="02010609060101010101" charset="-122"/>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rPr>
              <a:t>形</a:t>
            </a:r>
            <a:r>
              <a:rPr lang="zh-CN" altLang="en-US" sz="2400" b="1" dirty="0">
                <a:solidFill>
                  <a:srgbClr val="FF0000"/>
                </a:solidFill>
                <a:latin typeface="楷体" panose="02010609060101010101" charset="-122"/>
                <a:ea typeface="楷体" panose="02010609060101010101" charset="-122"/>
                <a:cs typeface="楷体" panose="02010609060101010101" charset="-122"/>
              </a:rPr>
              <a:t>成了</a:t>
            </a:r>
            <a:r>
              <a:rPr lang="zh-CN" altLang="en-US" sz="2400" b="1" dirty="0">
                <a:latin typeface="楷体" panose="02010609060101010101" charset="-122"/>
                <a:ea typeface="楷体" panose="02010609060101010101" charset="-122"/>
                <a:cs typeface="楷体" panose="02010609060101010101" charset="-122"/>
              </a:rPr>
              <a:t>贵族内部森严的等级制，西周成为一个延续数百年的强国。</a:t>
            </a:r>
          </a:p>
          <a:p>
            <a:pPr algn="l" fontAlgn="auto">
              <a:lnSpc>
                <a:spcPct val="115000"/>
              </a:lnSpc>
              <a:spcBef>
                <a:spcPts val="0"/>
              </a:spcBef>
              <a:spcAft>
                <a:spcPts val="0"/>
              </a:spcAft>
            </a:pPr>
            <a:r>
              <a:rPr lang="zh-CN" altLang="en-US" sz="2400" b="1" dirty="0">
                <a:latin typeface="楷体" panose="02010609060101010101" charset="-122"/>
                <a:ea typeface="楷体" panose="02010609060101010101" charset="-122"/>
                <a:cs typeface="楷体" panose="02010609060101010101" charset="-122"/>
              </a:rPr>
              <a:t>②消极</a:t>
            </a:r>
            <a:r>
              <a:rPr lang="zh-CN" altLang="en-US" sz="2400" b="1" dirty="0" smtClean="0">
                <a:latin typeface="楷体" panose="02010609060101010101" charset="-122"/>
                <a:ea typeface="楷体" panose="02010609060101010101" charset="-122"/>
                <a:cs typeface="楷体" panose="02010609060101010101" charset="-122"/>
              </a:rPr>
              <a:t>：诸</a:t>
            </a:r>
            <a:r>
              <a:rPr lang="zh-CN" altLang="en-US" sz="2400" b="1" dirty="0">
                <a:latin typeface="楷体" panose="02010609060101010101" charset="-122"/>
                <a:ea typeface="楷体" panose="02010609060101010101" charset="-122"/>
                <a:cs typeface="楷体" panose="02010609060101010101" charset="-122"/>
              </a:rPr>
              <a:t>侯独立性强，削弱了周天子权威；西周后期，王权衰弱，分封制受破坏 </a:t>
            </a:r>
            <a:r>
              <a:rPr lang="zh-CN" altLang="en-US" sz="2400" b="1" dirty="0" smtClean="0">
                <a:latin typeface="楷体" panose="02010609060101010101" charset="-122"/>
                <a:ea typeface="楷体" panose="02010609060101010101" charset="-122"/>
                <a:cs typeface="楷体" panose="02010609060101010101" charset="-122"/>
              </a:rPr>
              <a:t>。</a:t>
            </a:r>
            <a:endParaRPr lang="en-US" altLang="zh-CN" sz="2400" b="1" dirty="0" smtClean="0">
              <a:latin typeface="楷体" panose="02010609060101010101" charset="-122"/>
              <a:ea typeface="楷体" panose="02010609060101010101" charset="-122"/>
              <a:cs typeface="楷体" panose="02010609060101010101" charset="-122"/>
            </a:endParaRPr>
          </a:p>
          <a:p>
            <a:pPr algn="l" fontAlgn="auto">
              <a:lnSpc>
                <a:spcPct val="115000"/>
              </a:lnSpc>
              <a:spcBef>
                <a:spcPts val="0"/>
              </a:spcBef>
              <a:spcAft>
                <a:spcPts val="0"/>
              </a:spcAft>
            </a:pPr>
            <a:r>
              <a:rPr lang="zh-CN" altLang="en-US" sz="2400" b="1" dirty="0" smtClean="0">
                <a:solidFill>
                  <a:srgbClr val="FF0000"/>
                </a:solidFill>
                <a:latin typeface="楷体" panose="02010609060101010101" charset="-122"/>
                <a:ea typeface="楷体" panose="02010609060101010101" charset="-122"/>
                <a:cs typeface="楷体" panose="02010609060101010101" charset="-122"/>
              </a:rPr>
              <a:t>对后世的影响：</a:t>
            </a:r>
            <a:r>
              <a:rPr lang="en-US" altLang="zh-CN" sz="2400" b="1" dirty="0" smtClean="0">
                <a:latin typeface="楷体" panose="02010609060101010101" charset="-122"/>
                <a:ea typeface="楷体" panose="02010609060101010101" charset="-122"/>
                <a:cs typeface="楷体" panose="02010609060101010101" charset="-122"/>
              </a:rPr>
              <a:t>《</a:t>
            </a:r>
            <a:r>
              <a:rPr lang="zh-CN" altLang="en-US" sz="2400" b="1" dirty="0" smtClean="0">
                <a:latin typeface="楷体" panose="02010609060101010101" charset="-122"/>
                <a:ea typeface="楷体" panose="02010609060101010101" charset="-122"/>
                <a:cs typeface="楷体" panose="02010609060101010101" charset="-122"/>
              </a:rPr>
              <a:t>导与练</a:t>
            </a:r>
            <a:r>
              <a:rPr lang="en-US" altLang="zh-CN" sz="2400" b="1" dirty="0" smtClean="0">
                <a:latin typeface="楷体" panose="02010609060101010101" charset="-122"/>
                <a:ea typeface="楷体" panose="02010609060101010101" charset="-122"/>
                <a:cs typeface="楷体" panose="02010609060101010101" charset="-122"/>
              </a:rPr>
              <a:t>》</a:t>
            </a:r>
            <a:r>
              <a:rPr lang="zh-CN" altLang="en-US" sz="2400" b="1" dirty="0" smtClean="0">
                <a:latin typeface="楷体" panose="02010609060101010101" charset="-122"/>
                <a:ea typeface="楷体" panose="02010609060101010101" charset="-122"/>
                <a:cs typeface="楷体" panose="02010609060101010101" charset="-122"/>
              </a:rPr>
              <a:t> 第</a:t>
            </a:r>
            <a:r>
              <a:rPr lang="en-US" altLang="zh-CN" sz="2400" b="1" dirty="0" smtClean="0">
                <a:latin typeface="楷体" panose="02010609060101010101" charset="-122"/>
                <a:ea typeface="楷体" panose="02010609060101010101" charset="-122"/>
                <a:cs typeface="楷体" panose="02010609060101010101" charset="-122"/>
              </a:rPr>
              <a:t>3</a:t>
            </a:r>
            <a:r>
              <a:rPr lang="zh-CN" altLang="en-US" sz="2400" b="1" dirty="0" smtClean="0">
                <a:latin typeface="楷体" panose="02010609060101010101" charset="-122"/>
                <a:ea typeface="楷体" panose="02010609060101010101" charset="-122"/>
                <a:cs typeface="楷体" panose="02010609060101010101" charset="-122"/>
              </a:rPr>
              <a:t>页</a:t>
            </a:r>
            <a:endParaRPr lang="zh-CN" altLang="en-US" sz="2400" b="1" dirty="0">
              <a:latin typeface="楷体" panose="02010609060101010101" charset="-122"/>
              <a:ea typeface="楷体" panose="02010609060101010101" charset="-122"/>
              <a:cs typeface="楷体" panose="02010609060101010101" charset="-122"/>
            </a:endParaRPr>
          </a:p>
        </p:txBody>
      </p:sp>
      <p:sp>
        <p:nvSpPr>
          <p:cNvPr id="10" name="矩形 9"/>
          <p:cNvSpPr/>
          <p:nvPr/>
        </p:nvSpPr>
        <p:spPr>
          <a:xfrm>
            <a:off x="2458720" y="5674995"/>
            <a:ext cx="9479280" cy="829945"/>
          </a:xfrm>
          <a:prstGeom prst="rect">
            <a:avLst/>
          </a:prstGeom>
          <a:noFill/>
          <a:ln w="9525">
            <a:noFill/>
          </a:ln>
        </p:spPr>
        <p:txBody>
          <a:bodyPr wrap="square" anchor="ctr">
            <a:spAutoFit/>
          </a:bodyPr>
          <a:lstStyle/>
          <a:p>
            <a:pPr algn="l"/>
            <a:r>
              <a:rPr lang="zh-CN" altLang="en-US" sz="2400" b="1" dirty="0">
                <a:latin typeface="楷体" panose="02010609060101010101" charset="-122"/>
                <a:ea typeface="楷体" panose="02010609060101010101" charset="-122"/>
                <a:sym typeface="+mn-ea"/>
              </a:rPr>
              <a:t>随着井田制瓦解、春秋礼崩乐坏、出现了春秋五霸和战国七雄的混乱局面。</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20" name="矩形 19"/>
          <p:cNvSpPr/>
          <p:nvPr/>
        </p:nvSpPr>
        <p:spPr>
          <a:xfrm>
            <a:off x="389890" y="1228725"/>
            <a:ext cx="11791315" cy="1158875"/>
          </a:xfrm>
          <a:prstGeom prst="rect">
            <a:avLst/>
          </a:prstGeom>
        </p:spPr>
        <p:txBody>
          <a:bodyPr wrap="square" lIns="121898" tIns="60948" rIns="121898" bIns="60948">
            <a:spAutoFit/>
          </a:bodyPr>
          <a:lstStyle/>
          <a:p>
            <a:pPr algn="just" fontAlgn="auto">
              <a:lnSpc>
                <a:spcPct val="125000"/>
              </a:lnSpc>
              <a:spcBef>
                <a:spcPts val="0"/>
              </a:spcBef>
              <a:spcAft>
                <a:spcPts val="0"/>
              </a:spcAft>
              <a:tabLst>
                <a:tab pos="2070735" algn="l"/>
              </a:tabLst>
            </a:pPr>
            <a:r>
              <a:rPr lang="zh-CN" altLang="zh-CN" sz="2800" b="1" kern="100" dirty="0" smtClean="0">
                <a:solidFill>
                  <a:schemeClr val="tx1">
                    <a:lumMod val="50000"/>
                  </a:schemeClr>
                </a:solidFill>
                <a:latin typeface="+mn-ea"/>
                <a:cs typeface="+mn-ea"/>
              </a:rPr>
              <a:t>二、西周政治制度的创新</a:t>
            </a:r>
          </a:p>
          <a:p>
            <a:pPr algn="just" fontAlgn="auto">
              <a:lnSpc>
                <a:spcPct val="125000"/>
              </a:lnSpc>
              <a:spcBef>
                <a:spcPts val="0"/>
              </a:spcBef>
              <a:spcAft>
                <a:spcPts val="0"/>
              </a:spcAft>
              <a:tabLst>
                <a:tab pos="2070735" algn="l"/>
              </a:tabLst>
            </a:pPr>
            <a:r>
              <a:rPr lang="zh-CN" altLang="zh-CN" sz="2600" b="1" kern="100" dirty="0" smtClean="0">
                <a:solidFill>
                  <a:schemeClr val="tx1">
                    <a:lumMod val="50000"/>
                  </a:schemeClr>
                </a:solidFill>
                <a:latin typeface="+mn-ea"/>
                <a:cs typeface="+mn-ea"/>
              </a:rPr>
              <a:t> （二）血缘关系维持的宗法制</a:t>
            </a:r>
            <a:endParaRPr lang="zh-CN" altLang="en-US" sz="2600" b="1" kern="100" dirty="0" smtClean="0">
              <a:solidFill>
                <a:schemeClr val="tx1">
                  <a:lumMod val="50000"/>
                </a:schemeClr>
              </a:solidFill>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p>
        </p:txBody>
      </p:sp>
      <p:sp>
        <p:nvSpPr>
          <p:cNvPr id="5" name="文本框 4"/>
          <p:cNvSpPr txBox="1"/>
          <p:nvPr/>
        </p:nvSpPr>
        <p:spPr>
          <a:xfrm>
            <a:off x="7990840" y="1030605"/>
            <a:ext cx="3333750" cy="491490"/>
          </a:xfrm>
          <a:prstGeom prst="rect">
            <a:avLst/>
          </a:prstGeom>
          <a:noFill/>
        </p:spPr>
        <p:txBody>
          <a:bodyPr wrap="square" rtlCol="0" anchor="t">
            <a:spAutoFit/>
          </a:bodyPr>
          <a:lstStyle/>
          <a:p>
            <a:r>
              <a:rPr lang="zh-CN" altLang="en-US" sz="2600" b="1">
                <a:latin typeface="楷体" panose="02010609060101010101" charset="-122"/>
                <a:ea typeface="楷体" panose="02010609060101010101" charset="-122"/>
                <a:cs typeface="楷体" panose="02010609060101010101" charset="-122"/>
              </a:rPr>
              <a:t>（关联人教版P</a:t>
            </a:r>
            <a:r>
              <a:rPr lang="en-US" altLang="zh-CN" sz="2600" b="1">
                <a:latin typeface="楷体" panose="02010609060101010101" charset="-122"/>
                <a:ea typeface="楷体" panose="02010609060101010101" charset="-122"/>
                <a:cs typeface="楷体" panose="02010609060101010101" charset="-122"/>
              </a:rPr>
              <a:t>5-6</a:t>
            </a:r>
            <a:r>
              <a:rPr lang="zh-CN" altLang="en-US" sz="2600" b="1">
                <a:latin typeface="楷体" panose="02010609060101010101" charset="-122"/>
                <a:ea typeface="楷体" panose="02010609060101010101" charset="-122"/>
                <a:cs typeface="楷体" panose="02010609060101010101" charset="-122"/>
              </a:rPr>
              <a:t>）</a:t>
            </a:r>
          </a:p>
        </p:txBody>
      </p:sp>
      <p:sp>
        <p:nvSpPr>
          <p:cNvPr id="9226" name="矩形 9225"/>
          <p:cNvSpPr/>
          <p:nvPr/>
        </p:nvSpPr>
        <p:spPr>
          <a:xfrm>
            <a:off x="2269490" y="2303780"/>
            <a:ext cx="9911715" cy="1198880"/>
          </a:xfrm>
          <a:prstGeom prst="rect">
            <a:avLst/>
          </a:prstGeom>
          <a:noFill/>
          <a:ln w="9525">
            <a:noFill/>
          </a:ln>
        </p:spPr>
        <p:txBody>
          <a:bodyPr wrap="square" anchor="ctr">
            <a:spAutoFit/>
          </a:bodyPr>
          <a:lstStyle/>
          <a:p>
            <a:pPr algn="l">
              <a:lnSpc>
                <a:spcPct val="150000"/>
              </a:lnSpc>
            </a:pPr>
            <a:r>
              <a:rPr lang="zh-CN" altLang="en-US" sz="2400" b="1">
                <a:latin typeface="楷体" panose="02010609060101010101" charset="-122"/>
                <a:ea typeface="楷体" panose="02010609060101010101" charset="-122"/>
                <a:cs typeface="楷体" panose="02010609060101010101" charset="-122"/>
              </a:rPr>
              <a:t>同祖曰宗，“法”即行为规范，“宗法”意为宗族之法、宗族法规。</a:t>
            </a:r>
          </a:p>
          <a:p>
            <a:pPr algn="l">
              <a:lnSpc>
                <a:spcPct val="150000"/>
              </a:lnSpc>
            </a:pPr>
            <a:r>
              <a:rPr lang="zh-CN" altLang="en-US" sz="2400" b="1">
                <a:latin typeface="楷体" panose="02010609060101010101" charset="-122"/>
                <a:ea typeface="楷体" panose="02010609060101010101" charset="-122"/>
                <a:cs typeface="楷体" panose="02010609060101010101" charset="-122"/>
              </a:rPr>
              <a:t>宗法制是用父系血缘关系的亲疏来维系政治等级、巩固国家统治的制度。</a:t>
            </a:r>
          </a:p>
        </p:txBody>
      </p:sp>
      <p:sp>
        <p:nvSpPr>
          <p:cNvPr id="7" name="文本框 6"/>
          <p:cNvSpPr txBox="1"/>
          <p:nvPr/>
        </p:nvSpPr>
        <p:spPr>
          <a:xfrm>
            <a:off x="955040" y="2371725"/>
            <a:ext cx="1605280" cy="491490"/>
          </a:xfrm>
          <a:prstGeom prst="rect">
            <a:avLst/>
          </a:prstGeom>
          <a:noFill/>
        </p:spPr>
        <p:txBody>
          <a:bodyPr wrap="square" rtlCol="0" anchor="t">
            <a:spAutoFit/>
          </a:bodyPr>
          <a:lstStyle/>
          <a:p>
            <a:pPr algn="l"/>
            <a:r>
              <a:rPr lang="zh-CN" altLang="zh-CN" sz="2600" b="1" kern="100" dirty="0" smtClean="0">
                <a:solidFill>
                  <a:schemeClr val="tx1">
                    <a:lumMod val="50000"/>
                  </a:schemeClr>
                </a:solidFill>
                <a:latin typeface="+mn-ea"/>
                <a:cs typeface="+mn-ea"/>
                <a:sym typeface="+mn-ea"/>
              </a:rPr>
              <a:t>1.含义：</a:t>
            </a:r>
          </a:p>
        </p:txBody>
      </p:sp>
      <p:sp>
        <p:nvSpPr>
          <p:cNvPr id="8" name="文本框 7"/>
          <p:cNvSpPr txBox="1"/>
          <p:nvPr/>
        </p:nvSpPr>
        <p:spPr>
          <a:xfrm>
            <a:off x="958850" y="3689985"/>
            <a:ext cx="1605280" cy="491490"/>
          </a:xfrm>
          <a:prstGeom prst="rect">
            <a:avLst/>
          </a:prstGeom>
          <a:noFill/>
        </p:spPr>
        <p:txBody>
          <a:bodyPr wrap="square" rtlCol="0" anchor="t">
            <a:spAutoFit/>
          </a:bodyPr>
          <a:lstStyle/>
          <a:p>
            <a:pPr algn="l"/>
            <a:r>
              <a:rPr lang="zh-CN" altLang="zh-CN" sz="2600" b="1" kern="100" dirty="0" smtClean="0">
                <a:solidFill>
                  <a:schemeClr val="tx1">
                    <a:lumMod val="50000"/>
                  </a:schemeClr>
                </a:solidFill>
                <a:latin typeface="+mn-ea"/>
                <a:cs typeface="+mn-ea"/>
                <a:sym typeface="+mn-ea"/>
              </a:rPr>
              <a:t>2.目的：</a:t>
            </a:r>
          </a:p>
        </p:txBody>
      </p:sp>
      <p:sp>
        <p:nvSpPr>
          <p:cNvPr id="12" name="文本框 11"/>
          <p:cNvSpPr txBox="1"/>
          <p:nvPr/>
        </p:nvSpPr>
        <p:spPr>
          <a:xfrm>
            <a:off x="976630" y="4726305"/>
            <a:ext cx="1605280" cy="49149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3</a:t>
            </a:r>
            <a:r>
              <a:rPr lang="zh-CN" altLang="zh-CN" sz="2600" b="1" kern="100" dirty="0" smtClean="0">
                <a:solidFill>
                  <a:schemeClr val="tx1">
                    <a:lumMod val="50000"/>
                  </a:schemeClr>
                </a:solidFill>
                <a:latin typeface="+mn-ea"/>
                <a:cs typeface="+mn-ea"/>
                <a:sym typeface="+mn-ea"/>
              </a:rPr>
              <a:t>.原则：</a:t>
            </a:r>
          </a:p>
        </p:txBody>
      </p:sp>
      <p:sp>
        <p:nvSpPr>
          <p:cNvPr id="14" name="矩形 13"/>
          <p:cNvSpPr/>
          <p:nvPr/>
        </p:nvSpPr>
        <p:spPr>
          <a:xfrm>
            <a:off x="2369820" y="4671378"/>
            <a:ext cx="9885045" cy="1568450"/>
          </a:xfrm>
          <a:prstGeom prst="rect">
            <a:avLst/>
          </a:prstGeom>
          <a:noFill/>
          <a:ln w="9525">
            <a:noFill/>
          </a:ln>
        </p:spPr>
        <p:txBody>
          <a:bodyPr wrap="square" anchor="ctr">
            <a:spAutoFit/>
          </a:bodyPr>
          <a:lstStyle/>
          <a:p>
            <a:pPr algn="l"/>
            <a:r>
              <a:rPr lang="zh-CN" altLang="en-US" sz="2400" b="1">
                <a:latin typeface="楷体" panose="02010609060101010101" charset="-122"/>
                <a:ea typeface="楷体" panose="02010609060101010101" charset="-122"/>
                <a:cs typeface="楷体" panose="02010609060101010101" charset="-122"/>
                <a:sym typeface="+mn-ea"/>
              </a:rPr>
              <a:t>①嫡长子继承制；</a:t>
            </a:r>
          </a:p>
          <a:p>
            <a:pPr algn="l"/>
            <a:r>
              <a:rPr lang="zh-CN" altLang="en-US" sz="2400" b="1">
                <a:latin typeface="楷体" panose="02010609060101010101" charset="-122"/>
                <a:ea typeface="楷体" panose="02010609060101010101" charset="-122"/>
                <a:cs typeface="楷体" panose="02010609060101010101" charset="-122"/>
                <a:sym typeface="+mn-ea"/>
              </a:rPr>
              <a:t>②大宗与小宗具有相对性；</a:t>
            </a:r>
          </a:p>
          <a:p>
            <a:pPr algn="l"/>
            <a:r>
              <a:rPr lang="zh-CN" altLang="en-US" sz="2400" b="1">
                <a:latin typeface="楷体" panose="02010609060101010101" charset="-122"/>
                <a:ea typeface="楷体" panose="02010609060101010101" charset="-122"/>
                <a:cs typeface="楷体" panose="02010609060101010101" charset="-122"/>
                <a:sym typeface="+mn-ea"/>
              </a:rPr>
              <a:t>③血缘关系与政治关系相结合，体现</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家国一体</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a:t>
            </a:r>
          </a:p>
          <a:p>
            <a:pPr algn="l"/>
            <a:r>
              <a:rPr lang="zh-CN" altLang="en-US" sz="2400" b="1">
                <a:latin typeface="楷体" panose="02010609060101010101" charset="-122"/>
                <a:ea typeface="楷体" panose="02010609060101010101" charset="-122"/>
                <a:cs typeface="楷体" panose="02010609060101010101" charset="-122"/>
                <a:sym typeface="+mn-ea"/>
              </a:rPr>
              <a:t>④形成森严的等级体制</a:t>
            </a:r>
          </a:p>
        </p:txBody>
      </p:sp>
      <p:sp>
        <p:nvSpPr>
          <p:cNvPr id="15" name="矩形 14"/>
          <p:cNvSpPr/>
          <p:nvPr/>
        </p:nvSpPr>
        <p:spPr>
          <a:xfrm>
            <a:off x="2244090" y="3571349"/>
            <a:ext cx="9676130" cy="830997"/>
          </a:xfrm>
          <a:prstGeom prst="rect">
            <a:avLst/>
          </a:prstGeom>
          <a:noFill/>
          <a:ln w="9525">
            <a:noFill/>
          </a:ln>
        </p:spPr>
        <p:txBody>
          <a:bodyPr wrap="square" anchor="ctr">
            <a:spAutoFit/>
          </a:bodyPr>
          <a:lstStyle/>
          <a:p>
            <a:pPr algn="l"/>
            <a:r>
              <a:rPr lang="zh-CN" altLang="en-US" sz="2400" b="1" dirty="0" smtClean="0">
                <a:latin typeface="楷体" panose="02010609060101010101" charset="-122"/>
                <a:ea typeface="楷体" panose="02010609060101010101" charset="-122"/>
                <a:cs typeface="楷体" panose="02010609060101010101" charset="-122"/>
                <a:sym typeface="+mn-ea"/>
              </a:rPr>
              <a:t>解决贵族之间在权力、财产和土地继承上的矛盾。加强分封制形成的统治秩序，最终以保证王权的稳定</a:t>
            </a:r>
            <a:endParaRPr lang="zh-CN" altLang="en-US" sz="2400"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checkerboard(across)">
                                      <p:cBhvr>
                                        <p:cTn id="7" dur="500"/>
                                        <p:tgtEl>
                                          <p:spTgt spid="92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0" name="矩形 19"/>
          <p:cNvSpPr/>
          <p:nvPr/>
        </p:nvSpPr>
        <p:spPr>
          <a:xfrm>
            <a:off x="389890" y="261258"/>
            <a:ext cx="11791315" cy="661695"/>
          </a:xfrm>
          <a:prstGeom prst="rect">
            <a:avLst/>
          </a:prstGeom>
        </p:spPr>
        <p:txBody>
          <a:bodyPr wrap="square" lIns="121898" tIns="60948" rIns="121898" bIns="60948">
            <a:spAutoFit/>
          </a:bodyPr>
          <a:lstStyle/>
          <a:p>
            <a:pPr algn="just" fontAlgn="auto">
              <a:lnSpc>
                <a:spcPct val="125000"/>
              </a:lnSpc>
              <a:spcBef>
                <a:spcPts val="0"/>
              </a:spcBef>
              <a:spcAft>
                <a:spcPts val="0"/>
              </a:spcAft>
              <a:tabLst>
                <a:tab pos="2070735" algn="l"/>
              </a:tabLst>
            </a:pPr>
            <a:r>
              <a:rPr lang="zh-CN" altLang="zh-CN" sz="2800" b="1" kern="100" dirty="0" smtClean="0">
                <a:solidFill>
                  <a:schemeClr val="tx1">
                    <a:lumMod val="50000"/>
                  </a:schemeClr>
                </a:solidFill>
                <a:latin typeface="+mn-ea"/>
                <a:cs typeface="+mn-ea"/>
              </a:rPr>
              <a:t>二、西周政治制度的创新</a:t>
            </a:r>
            <a:endParaRPr lang="zh-CN" altLang="en-US" sz="2600" b="1" kern="100" dirty="0" smtClean="0">
              <a:solidFill>
                <a:schemeClr val="tx1">
                  <a:lumMod val="50000"/>
                </a:schemeClr>
              </a:solidFill>
              <a:latin typeface="+mn-ea"/>
              <a:cs typeface="+mn-ea"/>
            </a:endParaRPr>
          </a:p>
        </p:txBody>
      </p:sp>
      <p:sp>
        <p:nvSpPr>
          <p:cNvPr id="9" name="矩形 8"/>
          <p:cNvSpPr/>
          <p:nvPr/>
        </p:nvSpPr>
        <p:spPr>
          <a:xfrm>
            <a:off x="1755140" y="538195"/>
            <a:ext cx="9569450" cy="6186309"/>
          </a:xfrm>
          <a:prstGeom prst="rect">
            <a:avLst/>
          </a:prstGeom>
          <a:noFill/>
          <a:ln w="9525">
            <a:noFill/>
          </a:ln>
        </p:spPr>
        <p:txBody>
          <a:bodyPr wrap="square" anchor="ctr">
            <a:spAutoFit/>
          </a:bodyPr>
          <a:lstStyle/>
          <a:p>
            <a:pPr>
              <a:lnSpc>
                <a:spcPct val="150000"/>
              </a:lnSpc>
            </a:pPr>
            <a:r>
              <a:rPr lang="zh-CN" altLang="zh-CN" sz="2400" b="1" kern="100" dirty="0" smtClean="0">
                <a:solidFill>
                  <a:srgbClr val="FF0000"/>
                </a:solidFill>
                <a:latin typeface="+mn-ea"/>
                <a:cs typeface="+mn-ea"/>
                <a:sym typeface="+mn-ea"/>
              </a:rPr>
              <a:t>影响：</a:t>
            </a:r>
            <a:r>
              <a:rPr lang="zh-CN" altLang="en-US" sz="2400" b="1" kern="100" dirty="0" smtClean="0">
                <a:solidFill>
                  <a:srgbClr val="FF0000"/>
                </a:solidFill>
                <a:latin typeface="+mn-ea"/>
                <a:cs typeface="+mn-ea"/>
                <a:sym typeface="+mn-ea"/>
              </a:rPr>
              <a:t>对西周</a:t>
            </a:r>
            <a:endParaRPr lang="zh-CN" altLang="zh-CN" sz="2400" b="1" kern="100" dirty="0" smtClean="0">
              <a:solidFill>
                <a:srgbClr val="FF0000"/>
              </a:solidFill>
              <a:latin typeface="+mn-ea"/>
              <a:cs typeface="+mn-ea"/>
              <a:sym typeface="+mn-ea"/>
            </a:endParaRPr>
          </a:p>
          <a:p>
            <a:pPr>
              <a:lnSpc>
                <a:spcPct val="150000"/>
              </a:lnSpc>
            </a:pPr>
            <a:r>
              <a:rPr lang="zh-CN" altLang="en-US" sz="2400" b="1" dirty="0" smtClean="0">
                <a:latin typeface="楷体" panose="02010609060101010101" charset="-122"/>
                <a:ea typeface="楷体" panose="02010609060101010101" charset="-122"/>
                <a:cs typeface="楷体" panose="02010609060101010101" charset="-122"/>
                <a:sym typeface="+mn-ea"/>
              </a:rPr>
              <a:t>①保证了各</a:t>
            </a:r>
            <a:r>
              <a:rPr lang="zh-CN" altLang="en-US" sz="2400" b="1" dirty="0">
                <a:latin typeface="楷体" panose="02010609060101010101" charset="-122"/>
                <a:ea typeface="楷体" panose="02010609060101010101" charset="-122"/>
                <a:cs typeface="楷体" panose="02010609060101010101" charset="-122"/>
                <a:sym typeface="+mn-ea"/>
              </a:rPr>
              <a:t>级贵族在政治上的垄断和特权地位；维护贵族统治集团内部的稳定与团结。</a:t>
            </a:r>
          </a:p>
          <a:p>
            <a:pPr algn="l">
              <a:lnSpc>
                <a:spcPct val="150000"/>
              </a:lnSpc>
            </a:pPr>
            <a:r>
              <a:rPr lang="zh-CN" altLang="en-US" sz="2400" b="1" dirty="0">
                <a:latin typeface="楷体" panose="02010609060101010101" charset="-122"/>
                <a:ea typeface="楷体" panose="02010609060101010101" charset="-122"/>
                <a:cs typeface="楷体" panose="02010609060101010101" charset="-122"/>
                <a:sym typeface="+mn-ea"/>
              </a:rPr>
              <a:t>②成为巩固分封制的重要手段。</a:t>
            </a:r>
          </a:p>
          <a:p>
            <a:pPr algn="l">
              <a:lnSpc>
                <a:spcPct val="150000"/>
              </a:lnSpc>
            </a:pPr>
            <a:r>
              <a:rPr lang="zh-CN" altLang="en-US" sz="2400" b="1" dirty="0">
                <a:latin typeface="楷体" panose="02010609060101010101" charset="-122"/>
                <a:ea typeface="楷体" panose="02010609060101010101" charset="-122"/>
                <a:cs typeface="楷体" panose="02010609060101010101" charset="-122"/>
                <a:sym typeface="+mn-ea"/>
              </a:rPr>
              <a:t>③巩固了周天子的至尊地位</a:t>
            </a:r>
            <a:r>
              <a:rPr lang="zh-CN" altLang="en-US" sz="2400" b="1" dirty="0" smtClean="0">
                <a:latin typeface="楷体" panose="02010609060101010101" charset="-122"/>
                <a:ea typeface="楷体" panose="02010609060101010101" charset="-122"/>
                <a:cs typeface="楷体" panose="02010609060101010101" charset="-122"/>
                <a:sym typeface="+mn-ea"/>
              </a:rPr>
              <a:t>。</a:t>
            </a:r>
            <a:endParaRPr lang="en-US" altLang="zh-CN" sz="2400" b="1" dirty="0" smtClean="0">
              <a:latin typeface="楷体" panose="02010609060101010101" charset="-122"/>
              <a:ea typeface="楷体" panose="02010609060101010101" charset="-122"/>
              <a:cs typeface="楷体" panose="02010609060101010101" charset="-122"/>
              <a:sym typeface="+mn-ea"/>
            </a:endParaRPr>
          </a:p>
          <a:p>
            <a:pPr algn="l">
              <a:lnSpc>
                <a:spcPct val="150000"/>
              </a:lnSpc>
            </a:pP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mn-ea"/>
              </a:rPr>
              <a:t>对后世的影响</a:t>
            </a:r>
            <a:r>
              <a:rPr lang="zh-CN" altLang="en-US" sz="2400" b="1" dirty="0" smtClean="0">
                <a:latin typeface="楷体" panose="02010609060101010101" charset="-122"/>
                <a:ea typeface="楷体" panose="02010609060101010101" charset="-122"/>
                <a:cs typeface="楷体" panose="02010609060101010101" charset="-122"/>
                <a:sym typeface="+mn-ea"/>
              </a:rPr>
              <a:t>：</a:t>
            </a:r>
            <a:r>
              <a:rPr lang="en-US" altLang="zh-CN" sz="2400" b="1" dirty="0" smtClean="0">
                <a:latin typeface="楷体" panose="02010609060101010101" charset="-122"/>
                <a:ea typeface="楷体" panose="02010609060101010101" charset="-122"/>
                <a:cs typeface="楷体" panose="02010609060101010101" charset="-122"/>
                <a:sym typeface="+mn-ea"/>
              </a:rPr>
              <a:t>《</a:t>
            </a:r>
            <a:r>
              <a:rPr lang="zh-CN" altLang="en-US" sz="2400" b="1" dirty="0" smtClean="0">
                <a:latin typeface="楷体" panose="02010609060101010101" charset="-122"/>
                <a:ea typeface="楷体" panose="02010609060101010101" charset="-122"/>
                <a:cs typeface="楷体" panose="02010609060101010101" charset="-122"/>
                <a:sym typeface="+mn-ea"/>
              </a:rPr>
              <a:t>导与练</a:t>
            </a:r>
            <a:r>
              <a:rPr lang="en-US" altLang="zh-CN" sz="2400" b="1" dirty="0" smtClean="0">
                <a:latin typeface="楷体" panose="02010609060101010101" charset="-122"/>
                <a:ea typeface="楷体" panose="02010609060101010101" charset="-122"/>
                <a:cs typeface="楷体" panose="02010609060101010101" charset="-122"/>
                <a:sym typeface="+mn-ea"/>
              </a:rPr>
              <a:t>》4</a:t>
            </a:r>
            <a:r>
              <a:rPr lang="zh-CN" altLang="en-US" sz="2400" b="1" dirty="0" smtClean="0">
                <a:latin typeface="楷体" panose="02010609060101010101" charset="-122"/>
                <a:ea typeface="楷体" panose="02010609060101010101" charset="-122"/>
                <a:cs typeface="楷体" panose="02010609060101010101" charset="-122"/>
                <a:sym typeface="+mn-ea"/>
              </a:rPr>
              <a:t>页</a:t>
            </a:r>
            <a:endParaRPr lang="zh-CN" altLang="en-US" sz="2400" b="1" dirty="0">
              <a:latin typeface="楷体" panose="02010609060101010101" charset="-122"/>
              <a:ea typeface="楷体" panose="02010609060101010101" charset="-122"/>
              <a:cs typeface="楷体" panose="02010609060101010101" charset="-122"/>
              <a:sym typeface="+mn-ea"/>
            </a:endParaRPr>
          </a:p>
          <a:p>
            <a:pPr algn="l">
              <a:lnSpc>
                <a:spcPct val="150000"/>
              </a:lnSpc>
            </a:pPr>
            <a:r>
              <a:rPr lang="en-US" altLang="zh-CN" sz="2400" b="1" dirty="0" smtClean="0">
                <a:latin typeface="楷体" panose="02010609060101010101" charset="-122"/>
                <a:ea typeface="楷体" panose="02010609060101010101" charset="-122"/>
                <a:cs typeface="楷体" panose="02010609060101010101" charset="-122"/>
                <a:sym typeface="+mn-ea"/>
              </a:rPr>
              <a:t>1</a:t>
            </a:r>
            <a:r>
              <a:rPr lang="zh-CN" altLang="en-US" sz="2400" b="1" dirty="0" smtClean="0">
                <a:latin typeface="楷体" panose="02010609060101010101" charset="-122"/>
                <a:ea typeface="楷体" panose="02010609060101010101" charset="-122"/>
                <a:cs typeface="楷体" panose="02010609060101010101" charset="-122"/>
                <a:sym typeface="+mn-ea"/>
              </a:rPr>
              <a:t>、对封建政治</a:t>
            </a:r>
            <a:endParaRPr lang="en-US" altLang="zh-CN" sz="2400" b="1" dirty="0" smtClean="0">
              <a:latin typeface="楷体" panose="02010609060101010101" charset="-122"/>
              <a:ea typeface="楷体" panose="02010609060101010101" charset="-122"/>
              <a:cs typeface="楷体" panose="02010609060101010101" charset="-122"/>
              <a:sym typeface="+mn-ea"/>
            </a:endParaRPr>
          </a:p>
          <a:p>
            <a:pPr algn="l">
              <a:lnSpc>
                <a:spcPct val="150000"/>
              </a:lnSpc>
            </a:pPr>
            <a:r>
              <a:rPr lang="en-US" altLang="zh-CN" sz="2400" b="1" dirty="0" smtClean="0">
                <a:latin typeface="楷体" panose="02010609060101010101" charset="-122"/>
                <a:ea typeface="楷体" panose="02010609060101010101" charset="-122"/>
                <a:cs typeface="楷体" panose="02010609060101010101" charset="-122"/>
                <a:sym typeface="+mn-ea"/>
              </a:rPr>
              <a:t>2</a:t>
            </a:r>
            <a:r>
              <a:rPr lang="zh-CN" altLang="en-US" sz="2400" b="1" dirty="0" smtClean="0">
                <a:latin typeface="楷体" panose="02010609060101010101" charset="-122"/>
                <a:ea typeface="楷体" panose="02010609060101010101" charset="-122"/>
                <a:cs typeface="楷体" panose="02010609060101010101" charset="-122"/>
                <a:sym typeface="+mn-ea"/>
              </a:rPr>
              <a:t>、对社会习俗</a:t>
            </a:r>
            <a:endParaRPr lang="en-US" altLang="zh-CN" sz="2400" b="1" dirty="0" smtClean="0">
              <a:latin typeface="楷体" panose="02010609060101010101" charset="-122"/>
              <a:ea typeface="楷体" panose="02010609060101010101" charset="-122"/>
              <a:cs typeface="楷体" panose="02010609060101010101" charset="-122"/>
              <a:sym typeface="+mn-ea"/>
            </a:endParaRPr>
          </a:p>
          <a:p>
            <a:pPr algn="l">
              <a:lnSpc>
                <a:spcPct val="150000"/>
              </a:lnSpc>
            </a:pPr>
            <a:r>
              <a:rPr lang="en-US" altLang="zh-CN" sz="2400" b="1" dirty="0" smtClean="0">
                <a:latin typeface="楷体" panose="02010609060101010101" charset="-122"/>
                <a:ea typeface="楷体" panose="02010609060101010101" charset="-122"/>
                <a:cs typeface="楷体" panose="02010609060101010101" charset="-122"/>
                <a:sym typeface="+mn-ea"/>
              </a:rPr>
              <a:t>3</a:t>
            </a:r>
            <a:r>
              <a:rPr lang="zh-CN" altLang="en-US" sz="2400" b="1" dirty="0" smtClean="0">
                <a:latin typeface="楷体" panose="02010609060101010101" charset="-122"/>
                <a:ea typeface="楷体" panose="02010609060101010101" charset="-122"/>
                <a:cs typeface="楷体" panose="02010609060101010101" charset="-122"/>
                <a:sym typeface="+mn-ea"/>
              </a:rPr>
              <a:t>、对思想观念：积极：  （分封制和宗法制作为政治制度早已在春秋战国后解体，但思想观念却一直存在，成为传统文化的重要组成部分）                      </a:t>
            </a:r>
            <a:endParaRPr lang="en-US" altLang="zh-CN" sz="2400" b="1" dirty="0" smtClean="0">
              <a:latin typeface="楷体" panose="02010609060101010101" charset="-122"/>
              <a:ea typeface="楷体" panose="02010609060101010101" charset="-122"/>
              <a:cs typeface="楷体" panose="02010609060101010101" charset="-122"/>
              <a:sym typeface="+mn-ea"/>
            </a:endParaRPr>
          </a:p>
          <a:p>
            <a:pPr algn="l">
              <a:lnSpc>
                <a:spcPct val="150000"/>
              </a:lnSpc>
            </a:pP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mn-ea"/>
              </a:rPr>
              <a:t>消极：</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20" name="矩形 19"/>
          <p:cNvSpPr/>
          <p:nvPr/>
        </p:nvSpPr>
        <p:spPr>
          <a:xfrm>
            <a:off x="389890" y="1228725"/>
            <a:ext cx="11791315" cy="1158875"/>
          </a:xfrm>
          <a:prstGeom prst="rect">
            <a:avLst/>
          </a:prstGeom>
        </p:spPr>
        <p:txBody>
          <a:bodyPr wrap="square" lIns="121898" tIns="60948" rIns="121898" bIns="60948">
            <a:spAutoFit/>
          </a:bodyPr>
          <a:lstStyle/>
          <a:p>
            <a:pPr algn="just" fontAlgn="auto">
              <a:lnSpc>
                <a:spcPct val="125000"/>
              </a:lnSpc>
              <a:spcBef>
                <a:spcPts val="0"/>
              </a:spcBef>
              <a:spcAft>
                <a:spcPts val="0"/>
              </a:spcAft>
              <a:tabLst>
                <a:tab pos="2070735" algn="l"/>
              </a:tabLst>
            </a:pPr>
            <a:r>
              <a:rPr lang="zh-CN" altLang="zh-CN" sz="2800" b="1" kern="100" dirty="0" smtClean="0">
                <a:solidFill>
                  <a:schemeClr val="tx1">
                    <a:lumMod val="50000"/>
                  </a:schemeClr>
                </a:solidFill>
                <a:latin typeface="+mn-ea"/>
                <a:cs typeface="+mn-ea"/>
              </a:rPr>
              <a:t>二、西周政治制度的创新</a:t>
            </a:r>
          </a:p>
          <a:p>
            <a:pPr algn="just" fontAlgn="auto">
              <a:lnSpc>
                <a:spcPct val="125000"/>
              </a:lnSpc>
              <a:spcBef>
                <a:spcPts val="0"/>
              </a:spcBef>
              <a:spcAft>
                <a:spcPts val="0"/>
              </a:spcAft>
              <a:tabLst>
                <a:tab pos="2070735" algn="l"/>
              </a:tabLst>
            </a:pPr>
            <a:r>
              <a:rPr lang="zh-CN" altLang="zh-CN" sz="2600" b="1" kern="100" dirty="0" smtClean="0">
                <a:solidFill>
                  <a:schemeClr val="tx1">
                    <a:lumMod val="50000"/>
                  </a:schemeClr>
                </a:solidFill>
                <a:latin typeface="+mn-ea"/>
                <a:cs typeface="+mn-ea"/>
              </a:rPr>
              <a:t> （三）维护等级观念的礼乐制度</a:t>
            </a: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p>
        </p:txBody>
      </p:sp>
      <p:sp>
        <p:nvSpPr>
          <p:cNvPr id="5" name="文本框 4"/>
          <p:cNvSpPr txBox="1"/>
          <p:nvPr/>
        </p:nvSpPr>
        <p:spPr>
          <a:xfrm>
            <a:off x="7990840" y="1030605"/>
            <a:ext cx="3333750" cy="491490"/>
          </a:xfrm>
          <a:prstGeom prst="rect">
            <a:avLst/>
          </a:prstGeom>
          <a:noFill/>
        </p:spPr>
        <p:txBody>
          <a:bodyPr wrap="square" rtlCol="0" anchor="t">
            <a:spAutoFit/>
          </a:bodyPr>
          <a:lstStyle/>
          <a:p>
            <a:r>
              <a:rPr lang="zh-CN" altLang="en-US" sz="2600" b="1">
                <a:latin typeface="楷体" panose="02010609060101010101" charset="-122"/>
                <a:ea typeface="楷体" panose="02010609060101010101" charset="-122"/>
                <a:cs typeface="楷体" panose="02010609060101010101" charset="-122"/>
              </a:rPr>
              <a:t>（关联人教版P</a:t>
            </a:r>
            <a:r>
              <a:rPr lang="en-US" altLang="zh-CN" sz="2600" b="1">
                <a:latin typeface="楷体" panose="02010609060101010101" charset="-122"/>
                <a:ea typeface="楷体" panose="02010609060101010101" charset="-122"/>
                <a:cs typeface="楷体" panose="02010609060101010101" charset="-122"/>
              </a:rPr>
              <a:t>6</a:t>
            </a:r>
            <a:r>
              <a:rPr lang="zh-CN" altLang="en-US" sz="2600" b="1">
                <a:latin typeface="楷体" panose="02010609060101010101" charset="-122"/>
                <a:ea typeface="楷体" panose="02010609060101010101" charset="-122"/>
                <a:cs typeface="楷体" panose="02010609060101010101" charset="-122"/>
              </a:rPr>
              <a:t>）</a:t>
            </a:r>
          </a:p>
        </p:txBody>
      </p:sp>
      <p:sp>
        <p:nvSpPr>
          <p:cNvPr id="9226" name="矩形 9225"/>
          <p:cNvSpPr/>
          <p:nvPr/>
        </p:nvSpPr>
        <p:spPr>
          <a:xfrm>
            <a:off x="2269490" y="2257425"/>
            <a:ext cx="4745990" cy="645160"/>
          </a:xfrm>
          <a:prstGeom prst="rect">
            <a:avLst/>
          </a:prstGeom>
          <a:noFill/>
          <a:ln w="9525">
            <a:noFill/>
          </a:ln>
        </p:spPr>
        <p:txBody>
          <a:bodyPr wrap="square" anchor="ctr">
            <a:spAutoFit/>
          </a:bodyPr>
          <a:lstStyle/>
          <a:p>
            <a:pPr algn="l">
              <a:lnSpc>
                <a:spcPct val="150000"/>
              </a:lnSpc>
            </a:pPr>
            <a:r>
              <a:rPr lang="zh-CN" altLang="en-US" sz="2400" b="1">
                <a:latin typeface="楷体" panose="02010609060101010101" charset="-122"/>
                <a:ea typeface="楷体" panose="02010609060101010101" charset="-122"/>
                <a:cs typeface="楷体" panose="02010609060101010101" charset="-122"/>
              </a:rPr>
              <a:t>为更好地维护分封制和宗法制。</a:t>
            </a:r>
          </a:p>
        </p:txBody>
      </p:sp>
      <p:sp>
        <p:nvSpPr>
          <p:cNvPr id="7" name="文本框 6"/>
          <p:cNvSpPr txBox="1"/>
          <p:nvPr/>
        </p:nvSpPr>
        <p:spPr>
          <a:xfrm>
            <a:off x="955040" y="2371725"/>
            <a:ext cx="1605280" cy="491490"/>
          </a:xfrm>
          <a:prstGeom prst="rect">
            <a:avLst/>
          </a:prstGeom>
          <a:noFill/>
        </p:spPr>
        <p:txBody>
          <a:bodyPr wrap="square" rtlCol="0" anchor="t">
            <a:spAutoFit/>
          </a:bodyPr>
          <a:lstStyle/>
          <a:p>
            <a:pPr algn="l"/>
            <a:r>
              <a:rPr lang="zh-CN" altLang="zh-CN" sz="2600" b="1" kern="100" dirty="0" smtClean="0">
                <a:solidFill>
                  <a:schemeClr val="tx1">
                    <a:lumMod val="50000"/>
                  </a:schemeClr>
                </a:solidFill>
                <a:latin typeface="+mn-ea"/>
                <a:cs typeface="+mn-ea"/>
                <a:sym typeface="+mn-ea"/>
              </a:rPr>
              <a:t>1.目的：</a:t>
            </a:r>
          </a:p>
        </p:txBody>
      </p:sp>
      <p:sp>
        <p:nvSpPr>
          <p:cNvPr id="8" name="文本框 7"/>
          <p:cNvSpPr txBox="1"/>
          <p:nvPr/>
        </p:nvSpPr>
        <p:spPr>
          <a:xfrm>
            <a:off x="955040" y="3183255"/>
            <a:ext cx="1605280" cy="491490"/>
          </a:xfrm>
          <a:prstGeom prst="rect">
            <a:avLst/>
          </a:prstGeom>
          <a:noFill/>
        </p:spPr>
        <p:txBody>
          <a:bodyPr wrap="square" rtlCol="0" anchor="t">
            <a:spAutoFit/>
          </a:bodyPr>
          <a:lstStyle/>
          <a:p>
            <a:pPr algn="l"/>
            <a:r>
              <a:rPr lang="zh-CN" altLang="zh-CN" sz="2600" b="1" kern="100" dirty="0" smtClean="0">
                <a:solidFill>
                  <a:schemeClr val="tx1">
                    <a:lumMod val="50000"/>
                  </a:schemeClr>
                </a:solidFill>
                <a:latin typeface="+mn-ea"/>
                <a:cs typeface="+mn-ea"/>
                <a:sym typeface="+mn-ea"/>
              </a:rPr>
              <a:t>2.内容：</a:t>
            </a:r>
          </a:p>
        </p:txBody>
      </p:sp>
      <p:sp>
        <p:nvSpPr>
          <p:cNvPr id="12" name="文本框 11"/>
          <p:cNvSpPr txBox="1"/>
          <p:nvPr/>
        </p:nvSpPr>
        <p:spPr>
          <a:xfrm>
            <a:off x="976630" y="4726305"/>
            <a:ext cx="1605280" cy="49149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3</a:t>
            </a:r>
            <a:r>
              <a:rPr lang="zh-CN" altLang="zh-CN" sz="2600" b="1" kern="100" dirty="0" smtClean="0">
                <a:solidFill>
                  <a:schemeClr val="tx1">
                    <a:lumMod val="50000"/>
                  </a:schemeClr>
                </a:solidFill>
                <a:latin typeface="+mn-ea"/>
                <a:cs typeface="+mn-ea"/>
                <a:sym typeface="+mn-ea"/>
              </a:rPr>
              <a:t>.作用：</a:t>
            </a:r>
          </a:p>
        </p:txBody>
      </p:sp>
      <p:sp>
        <p:nvSpPr>
          <p:cNvPr id="14" name="矩形 13"/>
          <p:cNvSpPr/>
          <p:nvPr/>
        </p:nvSpPr>
        <p:spPr>
          <a:xfrm>
            <a:off x="2369820" y="4840606"/>
            <a:ext cx="9885045" cy="829945"/>
          </a:xfrm>
          <a:prstGeom prst="rect">
            <a:avLst/>
          </a:prstGeom>
          <a:noFill/>
          <a:ln w="9525">
            <a:noFill/>
          </a:ln>
        </p:spPr>
        <p:txBody>
          <a:bodyPr wrap="square" anchor="ctr">
            <a:spAutoFit/>
          </a:bodyPr>
          <a:lstStyle/>
          <a:p>
            <a:pPr algn="l"/>
            <a:r>
              <a:rPr lang="zh-CN" altLang="en-US" sz="2400" b="1" dirty="0">
                <a:latin typeface="楷体" panose="02010609060101010101" charset="-122"/>
                <a:ea typeface="楷体" panose="02010609060101010101" charset="-122"/>
                <a:cs typeface="楷体" panose="02010609060101010101" charset="-122"/>
                <a:sym typeface="+mn-ea"/>
              </a:rPr>
              <a:t>周礼成为维护等级制度、维护分封制与宗法制的工具</a:t>
            </a:r>
            <a:r>
              <a:rPr lang="zh-CN" altLang="en-US" sz="2400" b="1" dirty="0" smtClean="0">
                <a:latin typeface="楷体" panose="02010609060101010101" charset="-122"/>
                <a:ea typeface="楷体" panose="02010609060101010101" charset="-122"/>
                <a:cs typeface="楷体" panose="02010609060101010101" charset="-122"/>
                <a:sym typeface="+mn-ea"/>
              </a:rPr>
              <a:t>，防止僭越行为的工具，有</a:t>
            </a:r>
            <a:r>
              <a:rPr lang="zh-CN" altLang="en-US" sz="2400" b="1" dirty="0">
                <a:latin typeface="楷体" panose="02010609060101010101" charset="-122"/>
                <a:ea typeface="楷体" panose="02010609060101010101" charset="-122"/>
                <a:cs typeface="楷体" panose="02010609060101010101" charset="-122"/>
                <a:sym typeface="+mn-ea"/>
              </a:rPr>
              <a:t>利于统治秩序的稳定。</a:t>
            </a:r>
          </a:p>
        </p:txBody>
      </p:sp>
      <p:sp>
        <p:nvSpPr>
          <p:cNvPr id="15" name="矩形 14"/>
          <p:cNvSpPr/>
          <p:nvPr/>
        </p:nvSpPr>
        <p:spPr>
          <a:xfrm>
            <a:off x="2244090" y="3158808"/>
            <a:ext cx="9676130" cy="1198880"/>
          </a:xfrm>
          <a:prstGeom prst="rect">
            <a:avLst/>
          </a:prstGeom>
          <a:noFill/>
          <a:ln w="9525">
            <a:noFill/>
          </a:ln>
        </p:spPr>
        <p:txBody>
          <a:bodyPr wrap="square" anchor="ctr">
            <a:spAutoFit/>
          </a:bodyPr>
          <a:lstStyle/>
          <a:p>
            <a:pPr algn="l"/>
            <a:r>
              <a:rPr lang="zh-CN" altLang="en-US" sz="2400" b="1" dirty="0">
                <a:latin typeface="楷体" panose="02010609060101010101" charset="-122"/>
                <a:ea typeface="楷体" panose="02010609060101010101" charset="-122"/>
                <a:cs typeface="楷体" panose="02010609060101010101" charset="-122"/>
                <a:sym typeface="+mn-ea"/>
              </a:rPr>
              <a:t>礼乐制度就是对统治阶级日常的政治、社会活动，例如祭神、结婚、丧葬等，制定一些规则和仪式，并配有特定的音乐，不同等级的贵族要行不同的礼仪。</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checkerboard(across)">
                                      <p:cBhvr>
                                        <p:cTn id="7" dur="500"/>
                                        <p:tgtEl>
                                          <p:spTgt spid="92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13716000" cy="10287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9143" y="1248229"/>
            <a:ext cx="8629285" cy="1569660"/>
          </a:xfrm>
          <a:prstGeom prst="rect">
            <a:avLst/>
          </a:prstGeom>
          <a:noFill/>
        </p:spPr>
        <p:txBody>
          <a:bodyPr wrap="none" rtlCol="0">
            <a:spAutoFit/>
          </a:bodyPr>
          <a:lstStyle/>
          <a:p>
            <a:r>
              <a:rPr lang="zh-CN" altLang="en-US" sz="3200" b="1" dirty="0" smtClean="0"/>
              <a:t>宫廷乐舞：</a:t>
            </a:r>
            <a:endParaRPr lang="en-US" altLang="zh-CN" sz="3200" b="1" dirty="0" smtClean="0"/>
          </a:p>
          <a:p>
            <a:r>
              <a:rPr lang="en-US" altLang="zh-CN" sz="3200" b="1" dirty="0" smtClean="0"/>
              <a:t>  </a:t>
            </a:r>
            <a:r>
              <a:rPr lang="zh-CN" altLang="en-US" sz="3200" b="1" dirty="0" smtClean="0"/>
              <a:t>按照周礼制定的礼法要求：天子八，诸侯六，</a:t>
            </a:r>
            <a:endParaRPr lang="en-US" altLang="zh-CN" sz="3200" b="1" dirty="0" smtClean="0"/>
          </a:p>
          <a:p>
            <a:r>
              <a:rPr lang="en-US" altLang="zh-CN" sz="3200" b="1" dirty="0" smtClean="0"/>
              <a:t>     </a:t>
            </a:r>
            <a:r>
              <a:rPr lang="zh-CN" altLang="en-US" sz="3200" b="1" dirty="0" smtClean="0"/>
              <a:t>卿大夫四，士二</a:t>
            </a:r>
            <a:endParaRPr lang="zh-CN" alt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grpSp>
        <p:nvGrpSpPr>
          <p:cNvPr id="33" name="组 32"/>
          <p:cNvGrpSpPr/>
          <p:nvPr/>
        </p:nvGrpSpPr>
        <p:grpSpPr>
          <a:xfrm>
            <a:off x="354330" y="190501"/>
            <a:ext cx="5617846" cy="669925"/>
            <a:chOff x="10741675" y="2021748"/>
            <a:chExt cx="3924897" cy="626297"/>
          </a:xfrm>
        </p:grpSpPr>
        <p:grpSp>
          <p:nvGrpSpPr>
            <p:cNvPr id="19" name="组 18"/>
            <p:cNvGrpSpPr/>
            <p:nvPr/>
          </p:nvGrpSpPr>
          <p:grpSpPr>
            <a:xfrm>
              <a:off x="10741675" y="2021748"/>
              <a:ext cx="596254" cy="626297"/>
              <a:chOff x="10741675" y="2021748"/>
              <a:chExt cx="596254" cy="626297"/>
            </a:xfrm>
          </p:grpSpPr>
          <p:pic>
            <p:nvPicPr>
              <p:cNvPr id="13" name="图片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41675" y="2021748"/>
                <a:ext cx="596254" cy="626297"/>
              </a:xfrm>
              <a:prstGeom prst="rect">
                <a:avLst/>
              </a:prstGeom>
            </p:spPr>
          </p:pic>
          <p:sp>
            <p:nvSpPr>
              <p:cNvPr id="17" name="文本框 16"/>
              <p:cNvSpPr txBox="1"/>
              <p:nvPr/>
            </p:nvSpPr>
            <p:spPr>
              <a:xfrm>
                <a:off x="10852585" y="2063897"/>
                <a:ext cx="485344" cy="459483"/>
              </a:xfrm>
              <a:prstGeom prst="rect">
                <a:avLst/>
              </a:prstGeom>
              <a:noFill/>
            </p:spPr>
            <p:txBody>
              <a:bodyPr wrap="square" rtlCol="0">
                <a:spAutoFit/>
              </a:bodyPr>
              <a:lstStyle/>
              <a:p>
                <a:r>
                  <a:rPr kumimoji="1" lang="zh-CN" altLang="en-US" sz="2600" b="1">
                    <a:solidFill>
                      <a:schemeClr val="tx1">
                        <a:lumMod val="50000"/>
                      </a:schemeClr>
                    </a:solidFill>
                    <a:latin typeface="华文中宋" panose="02010600040101010101" charset="-122"/>
                    <a:ea typeface="华文中宋" panose="02010600040101010101" charset="-122"/>
                    <a:cs typeface="华文中宋" panose="02010600040101010101" charset="-122"/>
                  </a:rPr>
                  <a:t>一、</a:t>
                </a:r>
              </a:p>
            </p:txBody>
          </p:sp>
        </p:grpSp>
        <p:sp>
          <p:nvSpPr>
            <p:cNvPr id="29" name="文本框 28"/>
            <p:cNvSpPr txBox="1"/>
            <p:nvPr/>
          </p:nvSpPr>
          <p:spPr>
            <a:xfrm>
              <a:off x="11442629" y="2057167"/>
              <a:ext cx="3223943" cy="487978"/>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【时空观念】 </a:t>
              </a:r>
            </a:p>
          </p:txBody>
        </p:sp>
      </p:grpSp>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1207770" y="838200"/>
            <a:ext cx="375793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先秦时期的阶段特征：</a:t>
            </a:r>
          </a:p>
        </p:txBody>
      </p:sp>
      <p:sp>
        <p:nvSpPr>
          <p:cNvPr id="100" name="文本框 99"/>
          <p:cNvSpPr txBox="1"/>
          <p:nvPr/>
        </p:nvSpPr>
        <p:spPr>
          <a:xfrm>
            <a:off x="354330" y="1508125"/>
            <a:ext cx="11826875" cy="7593330"/>
          </a:xfrm>
          <a:prstGeom prst="rect">
            <a:avLst/>
          </a:prstGeom>
          <a:noFill/>
          <a:ln w="9525">
            <a:noFill/>
          </a:ln>
        </p:spPr>
        <p:txBody>
          <a:bodyPr wrap="square">
            <a:spAutoFit/>
          </a:bodyPr>
          <a:lstStyle/>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春秋战国时期（公元前770年——公元前221年）</a:t>
            </a:r>
          </a:p>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   特征：中华文明的</a:t>
            </a:r>
            <a:r>
              <a:rPr lang="zh-CN" sz="2600" b="1">
                <a:latin typeface="楷体" panose="02010609060101010101" charset="-122"/>
                <a:ea typeface="楷体" panose="02010609060101010101" charset="-122"/>
                <a:cs typeface="楷体" panose="02010609060101010101" charset="-122"/>
                <a:sym typeface="+mn-ea"/>
              </a:rPr>
              <a:t>重大社会转型时期</a:t>
            </a:r>
          </a:p>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 （1）经济：以铁制农具出现，历史进入</a:t>
            </a:r>
            <a:r>
              <a:rPr lang="en-US" altLang="zh-CN" sz="2600" b="1">
                <a:latin typeface="楷体" panose="02010609060101010101" charset="-122"/>
                <a:ea typeface="楷体" panose="02010609060101010101" charset="-122"/>
                <a:cs typeface="楷体" panose="02010609060101010101" charset="-122"/>
              </a:rPr>
              <a:t>“铁器时代”</a:t>
            </a:r>
            <a:r>
              <a:rPr lang="zh-CN" sz="2600" b="1">
                <a:latin typeface="楷体" panose="02010609060101010101" charset="-122"/>
                <a:ea typeface="楷体" panose="02010609060101010101" charset="-122"/>
                <a:cs typeface="楷体" panose="02010609060101010101" charset="-122"/>
              </a:rPr>
              <a:t>。随着生产力的提高，封建土地所有制形成，小农经济，重农抑商政策逐渐形成,封建赋税制度和剥削方式开始出现。</a:t>
            </a:r>
          </a:p>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 （2）政治:政治秩序动荡，各国竞相变法，封建中央集权制度代替奴隶制度下的分封制，军功爵制代替世卿世禄制。</a:t>
            </a:r>
          </a:p>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 （3）文化：思想界出现“百家争鸣”局面，反映新兴地主阶级要求的思想产生，是中国历史上第一次思想解放运动。</a:t>
            </a:r>
          </a:p>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 （</a:t>
            </a:r>
            <a:r>
              <a:rPr lang="en-US" altLang="zh-CN" sz="2600" b="1">
                <a:latin typeface="楷体" panose="02010609060101010101" charset="-122"/>
                <a:ea typeface="楷体" panose="02010609060101010101" charset="-122"/>
                <a:cs typeface="楷体" panose="02010609060101010101" charset="-122"/>
              </a:rPr>
              <a:t>4</a:t>
            </a:r>
            <a:r>
              <a:rPr lang="zh-CN" sz="2600" b="1">
                <a:latin typeface="楷体" panose="02010609060101010101" charset="-122"/>
                <a:ea typeface="楷体" panose="02010609060101010101" charset="-122"/>
                <a:cs typeface="楷体" panose="02010609060101010101" charset="-122"/>
              </a:rPr>
              <a:t>）民族：加强了中原华夏族与周边民族间交往,推动了民族融合的进程。</a:t>
            </a:r>
          </a:p>
          <a:p>
            <a:pPr indent="0">
              <a:lnSpc>
                <a:spcPct val="125000"/>
              </a:lnSpc>
              <a:spcBef>
                <a:spcPts val="0"/>
              </a:spcBef>
              <a:spcAft>
                <a:spcPts val="0"/>
              </a:spcAft>
            </a:pPr>
            <a:endParaRPr lang="zh-CN" sz="2600" b="1">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endParaRPr lang="zh-CN" sz="2600" b="1">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endParaRPr lang="zh-CN" sz="2600" b="1">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endParaRPr lang="zh-CN" sz="2600" b="1">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endParaRPr lang="zh-CN" sz="2600" b="1">
              <a:latin typeface="楷体" panose="02010609060101010101" charset="-122"/>
              <a:ea typeface="楷体" panose="02010609060101010101" charset="-122"/>
              <a:cs typeface="楷体" panose="02010609060101010101" charset="-122"/>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20" name="矩形 19"/>
          <p:cNvSpPr/>
          <p:nvPr/>
        </p:nvSpPr>
        <p:spPr>
          <a:xfrm>
            <a:off x="243205" y="594995"/>
            <a:ext cx="10955655" cy="766445"/>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smtClean="0">
                <a:solidFill>
                  <a:schemeClr val="tx1">
                    <a:lumMod val="50000"/>
                  </a:schemeClr>
                </a:solidFill>
                <a:latin typeface="Times New Roman" panose="02020603050405020304"/>
                <a:ea typeface="华文细黑" panose="02010600040101010101" charset="-122"/>
                <a:cs typeface="Times New Roman" panose="02020603050405020304"/>
              </a:rPr>
              <a:t>三、春战战国的大变革               </a:t>
            </a:r>
          </a:p>
        </p:txBody>
      </p:sp>
      <p:sp>
        <p:nvSpPr>
          <p:cNvPr id="9221" name="矩形 9220"/>
          <p:cNvSpPr/>
          <p:nvPr/>
        </p:nvSpPr>
        <p:spPr>
          <a:xfrm>
            <a:off x="53340" y="2422526"/>
            <a:ext cx="514985" cy="3291840"/>
          </a:xfrm>
          <a:prstGeom prst="rect">
            <a:avLst/>
          </a:prstGeom>
          <a:noFill/>
          <a:ln w="9525">
            <a:noFill/>
          </a:ln>
        </p:spPr>
        <p:txBody>
          <a:bodyPr wrap="square" anchor="ctr">
            <a:spAutoFit/>
          </a:bodyPr>
          <a:lstStyle/>
          <a:p>
            <a:pPr algn="l"/>
            <a:r>
              <a:rPr lang="en-US" altLang="zh-CN" sz="2600" b="1" kern="100" dirty="0" smtClean="0">
                <a:solidFill>
                  <a:schemeClr val="tx1">
                    <a:lumMod val="50000"/>
                  </a:schemeClr>
                </a:solidFill>
                <a:latin typeface="+mn-ea"/>
                <a:cs typeface="+mn-ea"/>
              </a:rPr>
              <a:t>春秋战国的大变革</a:t>
            </a:r>
          </a:p>
        </p:txBody>
      </p:sp>
      <p:sp>
        <p:nvSpPr>
          <p:cNvPr id="9225" name="左大括号 9224"/>
          <p:cNvSpPr/>
          <p:nvPr/>
        </p:nvSpPr>
        <p:spPr>
          <a:xfrm>
            <a:off x="521335" y="2632710"/>
            <a:ext cx="177165" cy="3032760"/>
          </a:xfrm>
          <a:prstGeom prst="leftBrace">
            <a:avLst>
              <a:gd name="adj1" fmla="val 277083"/>
              <a:gd name="adj2" fmla="val 50000"/>
            </a:avLst>
          </a:prstGeom>
          <a:noFill/>
          <a:ln w="28575" cap="flat" cmpd="sng">
            <a:solidFill>
              <a:schemeClr val="tx1"/>
            </a:solidFill>
            <a:prstDash val="solid"/>
            <a:headEnd type="none" w="med" len="med"/>
            <a:tailEnd type="none" w="med" len="med"/>
          </a:ln>
        </p:spPr>
        <p:txBody>
          <a:bodyPr/>
          <a:lstStyle/>
          <a:p>
            <a:endParaRPr lang="zh-CN" altLang="en-US"/>
          </a:p>
        </p:txBody>
      </p:sp>
      <p:sp>
        <p:nvSpPr>
          <p:cNvPr id="9226" name="矩形 9225"/>
          <p:cNvSpPr/>
          <p:nvPr/>
        </p:nvSpPr>
        <p:spPr>
          <a:xfrm>
            <a:off x="4196080" y="1199515"/>
            <a:ext cx="7071360" cy="891540"/>
          </a:xfrm>
          <a:prstGeom prst="rect">
            <a:avLst/>
          </a:prstGeom>
          <a:noFill/>
          <a:ln w="9525">
            <a:noFill/>
          </a:ln>
        </p:spPr>
        <p:txBody>
          <a:bodyPr wrap="square" anchor="ctr">
            <a:spAutoFit/>
          </a:bodyPr>
          <a:lstStyle/>
          <a:p>
            <a:pPr algn="l"/>
            <a:r>
              <a:rPr lang="zh-CN" altLang="en-US" sz="2600" b="1">
                <a:latin typeface="楷体" panose="02010609060101010101" charset="-122"/>
                <a:ea typeface="楷体" panose="02010609060101010101" charset="-122"/>
                <a:cs typeface="楷体" panose="02010609060101010101" charset="-122"/>
              </a:rPr>
              <a:t>①周王室东迁后势力衰微；</a:t>
            </a:r>
          </a:p>
          <a:p>
            <a:pPr algn="l"/>
            <a:r>
              <a:rPr lang="zh-CN" altLang="en-US" sz="2600" b="1">
                <a:latin typeface="楷体" panose="02010609060101010101" charset="-122"/>
                <a:ea typeface="楷体" panose="02010609060101010101" charset="-122"/>
                <a:cs typeface="楷体" panose="02010609060101010101" charset="-122"/>
              </a:rPr>
              <a:t>②诸侯实力日益强大，独立性增强。</a:t>
            </a:r>
          </a:p>
        </p:txBody>
      </p:sp>
      <p:sp>
        <p:nvSpPr>
          <p:cNvPr id="5" name="矩形 4"/>
          <p:cNvSpPr/>
          <p:nvPr/>
        </p:nvSpPr>
        <p:spPr>
          <a:xfrm>
            <a:off x="4233545" y="2191068"/>
            <a:ext cx="7104380" cy="891540"/>
          </a:xfrm>
          <a:prstGeom prst="rect">
            <a:avLst/>
          </a:prstGeom>
          <a:noFill/>
          <a:ln w="9525">
            <a:noFill/>
          </a:ln>
        </p:spPr>
        <p:txBody>
          <a:bodyPr wrap="square" anchor="ctr">
            <a:spAutoFit/>
          </a:bodyPr>
          <a:lstStyle/>
          <a:p>
            <a:pPr algn="l"/>
            <a:r>
              <a:rPr lang="zh-CN" altLang="en-US" sz="2600" b="1">
                <a:latin typeface="楷体" panose="02010609060101010101" charset="-122"/>
                <a:ea typeface="楷体" panose="02010609060101010101" charset="-122"/>
                <a:cs typeface="楷体" panose="02010609060101010101" charset="-122"/>
                <a:sym typeface="+mn-ea"/>
              </a:rPr>
              <a:t>奴隶主集团间争夺土地与人口及对中小诸侯国的控制权的非正义战争</a:t>
            </a:r>
          </a:p>
        </p:txBody>
      </p:sp>
      <p:sp>
        <p:nvSpPr>
          <p:cNvPr id="7" name="矩形 6"/>
          <p:cNvSpPr/>
          <p:nvPr/>
        </p:nvSpPr>
        <p:spPr>
          <a:xfrm>
            <a:off x="4233545" y="3183255"/>
            <a:ext cx="5269865" cy="491490"/>
          </a:xfrm>
          <a:prstGeom prst="rect">
            <a:avLst/>
          </a:prstGeom>
          <a:noFill/>
          <a:ln w="9525">
            <a:noFill/>
          </a:ln>
        </p:spPr>
        <p:txBody>
          <a:bodyPr wrap="square" anchor="ctr">
            <a:spAutoFit/>
          </a:bodyPr>
          <a:lstStyle/>
          <a:p>
            <a:pPr algn="l"/>
            <a:r>
              <a:rPr sz="2600" b="1">
                <a:latin typeface="楷体" panose="02010609060101010101" charset="-122"/>
                <a:ea typeface="楷体" panose="02010609060101010101" charset="-122"/>
                <a:cs typeface="楷体" panose="02010609060101010101" charset="-122"/>
                <a:sym typeface="+mn-ea"/>
              </a:rPr>
              <a:t>齐桓公称霸、晋楚争霸、吴越争霸</a:t>
            </a:r>
          </a:p>
        </p:txBody>
      </p:sp>
      <p:sp>
        <p:nvSpPr>
          <p:cNvPr id="9" name="矩形 8"/>
          <p:cNvSpPr/>
          <p:nvPr/>
        </p:nvSpPr>
        <p:spPr>
          <a:xfrm>
            <a:off x="4089400" y="3769997"/>
            <a:ext cx="6824980" cy="1291590"/>
          </a:xfrm>
          <a:prstGeom prst="rect">
            <a:avLst/>
          </a:prstGeom>
          <a:noFill/>
          <a:ln w="9525">
            <a:noFill/>
          </a:ln>
        </p:spPr>
        <p:txBody>
          <a:bodyPr wrap="none" anchor="ctr">
            <a:spAutoFit/>
          </a:bodyPr>
          <a:lstStyle/>
          <a:p>
            <a:pPr algn="l"/>
            <a:r>
              <a:rPr lang="zh-CN" altLang="en-US" sz="2600" b="1" dirty="0">
                <a:latin typeface="楷体" panose="02010609060101010101" charset="-122"/>
                <a:ea typeface="楷体" panose="02010609060101010101" charset="-122"/>
                <a:cs typeface="楷体" panose="02010609060101010101" charset="-122"/>
                <a:sym typeface="+mn-ea"/>
              </a:rPr>
              <a:t>①春秋战国时期奴隶制度的瓦解，礼崩乐坏。</a:t>
            </a:r>
          </a:p>
          <a:p>
            <a:pPr algn="l"/>
            <a:r>
              <a:rPr lang="zh-CN" altLang="en-US" sz="2600" b="1" dirty="0">
                <a:latin typeface="楷体" panose="02010609060101010101" charset="-122"/>
                <a:ea typeface="楷体" panose="02010609060101010101" charset="-122"/>
                <a:cs typeface="楷体" panose="02010609060101010101" charset="-122"/>
                <a:sym typeface="+mn-ea"/>
              </a:rPr>
              <a:t>②战争加快了统一中国的步伐。。</a:t>
            </a:r>
          </a:p>
          <a:p>
            <a:pPr algn="l"/>
            <a:r>
              <a:rPr lang="zh-CN" altLang="en-US" sz="2600" b="1" dirty="0">
                <a:latin typeface="楷体" panose="02010609060101010101" charset="-122"/>
                <a:ea typeface="楷体" panose="02010609060101010101" charset="-122"/>
                <a:cs typeface="楷体" panose="02010609060101010101" charset="-122"/>
                <a:sym typeface="+mn-ea"/>
              </a:rPr>
              <a:t>③</a:t>
            </a:r>
            <a:r>
              <a:rPr lang="zh-CN" altLang="en-US" sz="2600" b="1" dirty="0">
                <a:solidFill>
                  <a:srgbClr val="FF0000"/>
                </a:solidFill>
                <a:latin typeface="楷体" panose="02010609060101010101" charset="-122"/>
                <a:ea typeface="楷体" panose="02010609060101010101" charset="-122"/>
                <a:cs typeface="楷体" panose="02010609060101010101" charset="-122"/>
                <a:sym typeface="+mn-ea"/>
              </a:rPr>
              <a:t>战争促进了民族的大融合</a:t>
            </a:r>
            <a:r>
              <a:rPr lang="zh-CN" altLang="en-US" sz="2600" b="1" dirty="0">
                <a:latin typeface="楷体" panose="02010609060101010101" charset="-122"/>
                <a:ea typeface="楷体" panose="02010609060101010101" charset="-122"/>
                <a:cs typeface="楷体" panose="02010609060101010101" charset="-122"/>
                <a:sym typeface="+mn-ea"/>
              </a:rPr>
              <a:t>。</a:t>
            </a:r>
          </a:p>
        </p:txBody>
      </p:sp>
      <p:sp>
        <p:nvSpPr>
          <p:cNvPr id="3" name="文本框 2"/>
          <p:cNvSpPr txBox="1"/>
          <p:nvPr/>
        </p:nvSpPr>
        <p:spPr>
          <a:xfrm>
            <a:off x="698500" y="2512695"/>
            <a:ext cx="1750695" cy="1291590"/>
          </a:xfrm>
          <a:prstGeom prst="rect">
            <a:avLst/>
          </a:prstGeom>
          <a:noFill/>
        </p:spPr>
        <p:txBody>
          <a:bodyPr wrap="square" rtlCol="0" anchor="t">
            <a:spAutoFit/>
          </a:bodyPr>
          <a:lstStyle/>
          <a:p>
            <a:pPr algn="l"/>
            <a:r>
              <a:rPr lang="en-US" altLang="zh-CN" sz="2400" kern="100" dirty="0" smtClean="0">
                <a:solidFill>
                  <a:schemeClr val="tx1">
                    <a:lumMod val="50000"/>
                  </a:schemeClr>
                </a:solidFill>
                <a:latin typeface="Times New Roman" panose="02020603050405020304"/>
                <a:ea typeface="华文细黑" panose="02010600040101010101" charset="-122"/>
                <a:cs typeface="Times New Roman" panose="02020603050405020304"/>
                <a:sym typeface="+mn-ea"/>
              </a:rPr>
              <a:t>1</a:t>
            </a:r>
            <a:r>
              <a:rPr lang="en-US" altLang="zh-CN" sz="2600" b="1" kern="100" dirty="0" smtClean="0">
                <a:solidFill>
                  <a:schemeClr val="tx1">
                    <a:lumMod val="50000"/>
                  </a:schemeClr>
                </a:solidFill>
                <a:latin typeface="+mn-ea"/>
                <a:cs typeface="+mn-ea"/>
                <a:sym typeface="+mn-ea"/>
              </a:rPr>
              <a:t>.春秋时期的诸侯争霸</a:t>
            </a:r>
            <a:endParaRPr lang="en-US" altLang="zh-CN" sz="2600" b="1" kern="100" dirty="0" smtClean="0">
              <a:solidFill>
                <a:schemeClr val="tx1">
                  <a:lumMod val="50000"/>
                </a:schemeClr>
              </a:solidFill>
              <a:latin typeface="+mn-ea"/>
              <a:cs typeface="+mn-ea"/>
            </a:endParaRPr>
          </a:p>
        </p:txBody>
      </p:sp>
      <p:sp>
        <p:nvSpPr>
          <p:cNvPr id="6" name="文本框 5"/>
          <p:cNvSpPr txBox="1"/>
          <p:nvPr/>
        </p:nvSpPr>
        <p:spPr>
          <a:xfrm>
            <a:off x="617220" y="5414010"/>
            <a:ext cx="2127885" cy="89154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2.战国时期的兼并战争</a:t>
            </a:r>
          </a:p>
        </p:txBody>
      </p:sp>
      <p:sp>
        <p:nvSpPr>
          <p:cNvPr id="13" name="文本框 12"/>
          <p:cNvSpPr txBox="1"/>
          <p:nvPr/>
        </p:nvSpPr>
        <p:spPr>
          <a:xfrm>
            <a:off x="243205" y="2012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4" name="左大括号 3"/>
          <p:cNvSpPr/>
          <p:nvPr/>
        </p:nvSpPr>
        <p:spPr>
          <a:xfrm>
            <a:off x="2372995" y="1503680"/>
            <a:ext cx="177165" cy="2903220"/>
          </a:xfrm>
          <a:prstGeom prst="leftBrace">
            <a:avLst>
              <a:gd name="adj1" fmla="val 277083"/>
              <a:gd name="adj2" fmla="val 50000"/>
            </a:avLst>
          </a:prstGeom>
          <a:noFill/>
          <a:ln w="31750" cap="flat" cmpd="sng">
            <a:solidFill>
              <a:schemeClr val="tx1"/>
            </a:solidFill>
            <a:prstDash val="solid"/>
            <a:headEnd type="none" w="med" len="med"/>
            <a:tailEnd type="none" w="med" len="med"/>
          </a:ln>
        </p:spPr>
        <p:txBody>
          <a:bodyPr/>
          <a:lstStyle/>
          <a:p>
            <a:endParaRPr lang="zh-CN" altLang="en-US"/>
          </a:p>
        </p:txBody>
      </p:sp>
      <p:sp>
        <p:nvSpPr>
          <p:cNvPr id="8" name="文本框 7"/>
          <p:cNvSpPr txBox="1"/>
          <p:nvPr/>
        </p:nvSpPr>
        <p:spPr>
          <a:xfrm>
            <a:off x="2289175" y="1381760"/>
            <a:ext cx="1944370" cy="491490"/>
          </a:xfrm>
          <a:prstGeom prst="rect">
            <a:avLst/>
          </a:prstGeom>
          <a:noFill/>
        </p:spPr>
        <p:txBody>
          <a:bodyPr wrap="square" rtlCol="0" anchor="t">
            <a:spAutoFit/>
          </a:bodyPr>
          <a:lstStyle/>
          <a:p>
            <a:r>
              <a:rPr lang="en-US" altLang="zh-CN" sz="2600" b="1" kern="100" dirty="0" smtClean="0">
                <a:solidFill>
                  <a:schemeClr val="tx1">
                    <a:lumMod val="50000"/>
                  </a:schemeClr>
                </a:solidFill>
                <a:latin typeface="+mn-ea"/>
                <a:cs typeface="+mn-ea"/>
                <a:sym typeface="+mn-ea"/>
              </a:rPr>
              <a:t>（1）背景</a:t>
            </a:r>
            <a:r>
              <a:rPr lang="zh-CN" altLang="zh-CN" sz="2600" kern="100" dirty="0" smtClean="0">
                <a:solidFill>
                  <a:schemeClr val="tx1">
                    <a:lumMod val="50000"/>
                  </a:schemeClr>
                </a:solidFill>
                <a:latin typeface="Times New Roman" panose="02020603050405020304"/>
                <a:ea typeface="华文细黑" panose="02010600040101010101" charset="-122"/>
                <a:cs typeface="Times New Roman" panose="02020603050405020304"/>
                <a:sym typeface="+mn-ea"/>
              </a:rPr>
              <a:t>：</a:t>
            </a:r>
            <a:endParaRPr lang="zh-CN" altLang="en-US" sz="2600"/>
          </a:p>
        </p:txBody>
      </p:sp>
      <p:sp>
        <p:nvSpPr>
          <p:cNvPr id="14" name="文本框 13"/>
          <p:cNvSpPr txBox="1"/>
          <p:nvPr/>
        </p:nvSpPr>
        <p:spPr>
          <a:xfrm>
            <a:off x="2268855" y="2326640"/>
            <a:ext cx="1820545" cy="491490"/>
          </a:xfrm>
          <a:prstGeom prst="rect">
            <a:avLst/>
          </a:prstGeom>
          <a:noFill/>
        </p:spPr>
        <p:txBody>
          <a:bodyPr wrap="square" rtlCol="0" anchor="t">
            <a:spAutoFit/>
          </a:bodyPr>
          <a:lstStyle/>
          <a:p>
            <a:r>
              <a:rPr lang="en-US" altLang="zh-CN" sz="2600" b="1" kern="100" dirty="0" smtClean="0">
                <a:solidFill>
                  <a:schemeClr val="tx1">
                    <a:lumMod val="50000"/>
                  </a:schemeClr>
                </a:solidFill>
                <a:latin typeface="+mn-ea"/>
                <a:cs typeface="+mn-ea"/>
                <a:sym typeface="+mn-ea"/>
              </a:rPr>
              <a:t>（2）实质</a:t>
            </a:r>
            <a:r>
              <a:rPr lang="zh-CN" altLang="zh-CN" sz="2600" kern="100" dirty="0" smtClean="0">
                <a:solidFill>
                  <a:schemeClr val="tx1">
                    <a:lumMod val="50000"/>
                  </a:schemeClr>
                </a:solidFill>
                <a:latin typeface="Times New Roman" panose="02020603050405020304"/>
                <a:ea typeface="华文细黑" panose="02010600040101010101" charset="-122"/>
                <a:cs typeface="Times New Roman" panose="02020603050405020304"/>
                <a:sym typeface="+mn-ea"/>
              </a:rPr>
              <a:t>：</a:t>
            </a:r>
            <a:endParaRPr lang="zh-CN" altLang="en-US" sz="2600"/>
          </a:p>
        </p:txBody>
      </p:sp>
      <p:sp>
        <p:nvSpPr>
          <p:cNvPr id="15" name="文本框 14"/>
          <p:cNvSpPr txBox="1"/>
          <p:nvPr/>
        </p:nvSpPr>
        <p:spPr>
          <a:xfrm>
            <a:off x="2232025" y="3183255"/>
            <a:ext cx="2015490" cy="491490"/>
          </a:xfrm>
          <a:prstGeom prst="rect">
            <a:avLst/>
          </a:prstGeom>
          <a:noFill/>
        </p:spPr>
        <p:txBody>
          <a:bodyPr wrap="square" rtlCol="0" anchor="t">
            <a:spAutoFit/>
          </a:bodyPr>
          <a:lstStyle/>
          <a:p>
            <a:r>
              <a:rPr lang="en-US" altLang="zh-CN" sz="2600" b="1" kern="100" dirty="0" smtClean="0">
                <a:solidFill>
                  <a:schemeClr val="tx1">
                    <a:lumMod val="50000"/>
                  </a:schemeClr>
                </a:solidFill>
                <a:latin typeface="+mn-ea"/>
                <a:cs typeface="+mn-ea"/>
                <a:sym typeface="+mn-ea"/>
              </a:rPr>
              <a:t>（3）史实</a:t>
            </a:r>
            <a:r>
              <a:rPr lang="zh-CN" altLang="zh-CN" sz="2600" kern="100" dirty="0" smtClean="0">
                <a:solidFill>
                  <a:schemeClr val="tx1">
                    <a:lumMod val="50000"/>
                  </a:schemeClr>
                </a:solidFill>
                <a:latin typeface="Times New Roman" panose="02020603050405020304"/>
                <a:ea typeface="华文细黑" panose="02010600040101010101" charset="-122"/>
                <a:cs typeface="Times New Roman" panose="02020603050405020304"/>
                <a:sym typeface="+mn-ea"/>
              </a:rPr>
              <a:t>：</a:t>
            </a:r>
            <a:endParaRPr lang="zh-CN" altLang="en-US" sz="2600"/>
          </a:p>
        </p:txBody>
      </p:sp>
      <p:sp>
        <p:nvSpPr>
          <p:cNvPr id="16" name="左大括号 15"/>
          <p:cNvSpPr/>
          <p:nvPr/>
        </p:nvSpPr>
        <p:spPr>
          <a:xfrm>
            <a:off x="2448560" y="5140325"/>
            <a:ext cx="177165" cy="1223645"/>
          </a:xfrm>
          <a:prstGeom prst="leftBrace">
            <a:avLst>
              <a:gd name="adj1" fmla="val 277083"/>
              <a:gd name="adj2" fmla="val 50000"/>
            </a:avLst>
          </a:prstGeom>
          <a:noFill/>
          <a:ln w="28575" cap="flat" cmpd="sng">
            <a:solidFill>
              <a:schemeClr val="tx1"/>
            </a:solidFill>
            <a:prstDash val="solid"/>
            <a:headEnd type="none" w="med" len="med"/>
            <a:tailEnd type="none" w="med" len="med"/>
          </a:ln>
        </p:spPr>
        <p:txBody>
          <a:bodyPr/>
          <a:lstStyle/>
          <a:p>
            <a:endParaRPr lang="zh-CN" altLang="en-US"/>
          </a:p>
        </p:txBody>
      </p:sp>
      <p:sp>
        <p:nvSpPr>
          <p:cNvPr id="17" name="文本框 16"/>
          <p:cNvSpPr txBox="1"/>
          <p:nvPr/>
        </p:nvSpPr>
        <p:spPr>
          <a:xfrm>
            <a:off x="2306955" y="3897630"/>
            <a:ext cx="1944370" cy="491490"/>
          </a:xfrm>
          <a:prstGeom prst="rect">
            <a:avLst/>
          </a:prstGeom>
          <a:noFill/>
        </p:spPr>
        <p:txBody>
          <a:bodyPr wrap="square" rtlCol="0" anchor="t">
            <a:spAutoFit/>
          </a:bodyPr>
          <a:lstStyle/>
          <a:p>
            <a:r>
              <a:rPr lang="en-US" altLang="zh-CN" sz="2600" b="1" kern="100" dirty="0" smtClean="0">
                <a:solidFill>
                  <a:schemeClr val="tx1">
                    <a:lumMod val="50000"/>
                  </a:schemeClr>
                </a:solidFill>
                <a:latin typeface="+mn-ea"/>
                <a:cs typeface="+mn-ea"/>
                <a:sym typeface="+mn-ea"/>
              </a:rPr>
              <a:t>（4）影响</a:t>
            </a:r>
            <a:r>
              <a:rPr lang="zh-CN" altLang="zh-CN" sz="2600" kern="100" dirty="0" smtClean="0">
                <a:solidFill>
                  <a:schemeClr val="tx1">
                    <a:lumMod val="50000"/>
                  </a:schemeClr>
                </a:solidFill>
                <a:latin typeface="Times New Roman" panose="02020603050405020304"/>
                <a:ea typeface="华文细黑" panose="02010600040101010101" charset="-122"/>
                <a:cs typeface="Times New Roman" panose="02020603050405020304"/>
                <a:sym typeface="+mn-ea"/>
              </a:rPr>
              <a:t>：</a:t>
            </a:r>
            <a:endParaRPr lang="zh-CN" altLang="en-US" sz="2600"/>
          </a:p>
        </p:txBody>
      </p:sp>
      <p:grpSp>
        <p:nvGrpSpPr>
          <p:cNvPr id="21" name="组合 20"/>
          <p:cNvGrpSpPr/>
          <p:nvPr/>
        </p:nvGrpSpPr>
        <p:grpSpPr>
          <a:xfrm>
            <a:off x="2524125" y="5140325"/>
            <a:ext cx="9591675" cy="1310640"/>
            <a:chOff x="3975" y="8095"/>
            <a:chExt cx="15105" cy="2064"/>
          </a:xfrm>
        </p:grpSpPr>
        <p:sp>
          <p:nvSpPr>
            <p:cNvPr id="18" name="文本框 17"/>
            <p:cNvSpPr txBox="1"/>
            <p:nvPr/>
          </p:nvSpPr>
          <p:spPr>
            <a:xfrm>
              <a:off x="4032" y="8095"/>
              <a:ext cx="15048" cy="1404"/>
            </a:xfrm>
            <a:prstGeom prst="rect">
              <a:avLst/>
            </a:prstGeom>
            <a:noFill/>
          </p:spPr>
          <p:txBody>
            <a:bodyPr wrap="square" rtlCol="0" anchor="t">
              <a:spAutoFit/>
            </a:bodyPr>
            <a:lstStyle/>
            <a:p>
              <a:r>
                <a:rPr sz="2600" b="1">
                  <a:latin typeface="楷体" panose="02010609060101010101" charset="-122"/>
                  <a:ea typeface="楷体" panose="02010609060101010101" charset="-122"/>
                  <a:cs typeface="楷体" panose="02010609060101010101" charset="-122"/>
                </a:rPr>
                <a:t>（1）.战国七雄争霸格局的形成</a:t>
              </a:r>
              <a:r>
                <a:rPr lang="zh-CN" sz="2600" b="1">
                  <a:latin typeface="楷体" panose="02010609060101010101" charset="-122"/>
                  <a:ea typeface="楷体" panose="02010609060101010101" charset="-122"/>
                  <a:cs typeface="楷体" panose="02010609060101010101" charset="-122"/>
                </a:rPr>
                <a:t>：大国争霸导致诸侯国数目减少 </a:t>
              </a:r>
            </a:p>
            <a:p>
              <a:r>
                <a:rPr lang="zh-CN" sz="2600" b="1">
                  <a:latin typeface="楷体" panose="02010609060101010101" charset="-122"/>
                  <a:ea typeface="楷体" panose="02010609060101010101" charset="-122"/>
                  <a:cs typeface="楷体" panose="02010609060101010101" charset="-122"/>
                </a:rPr>
                <a:t>                              三家分晋和田氏代齐</a:t>
              </a:r>
            </a:p>
          </p:txBody>
        </p:sp>
        <p:sp>
          <p:nvSpPr>
            <p:cNvPr id="19" name="文本框 18"/>
            <p:cNvSpPr txBox="1"/>
            <p:nvPr/>
          </p:nvSpPr>
          <p:spPr>
            <a:xfrm>
              <a:off x="3975" y="9385"/>
              <a:ext cx="12132" cy="774"/>
            </a:xfrm>
            <a:prstGeom prst="rect">
              <a:avLst/>
            </a:prstGeom>
            <a:noFill/>
          </p:spPr>
          <p:txBody>
            <a:bodyPr wrap="square" rtlCol="0" anchor="t">
              <a:spAutoFit/>
            </a:bodyPr>
            <a:lstStyle/>
            <a:p>
              <a:r>
                <a:rPr lang="zh-CN" altLang="en-US" sz="2600" b="1">
                  <a:latin typeface="楷体" panose="02010609060101010101" charset="-122"/>
                  <a:ea typeface="楷体" panose="02010609060101010101" charset="-122"/>
                  <a:cs typeface="楷体" panose="02010609060101010101" charset="-122"/>
                </a:rPr>
                <a:t>（2）.战国时期的兼并战争</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checkerboard(across)">
                                      <p:cBhvr>
                                        <p:cTn id="7" dur="500"/>
                                        <p:tgtEl>
                                          <p:spTgt spid="92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20" name="矩形 19"/>
          <p:cNvSpPr/>
          <p:nvPr/>
        </p:nvSpPr>
        <p:spPr>
          <a:xfrm>
            <a:off x="243205" y="594995"/>
            <a:ext cx="10955655" cy="766445"/>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smtClean="0">
                <a:solidFill>
                  <a:schemeClr val="tx1">
                    <a:lumMod val="50000"/>
                  </a:schemeClr>
                </a:solidFill>
                <a:latin typeface="Times New Roman" panose="02020603050405020304"/>
                <a:ea typeface="华文细黑" panose="02010600040101010101" charset="-122"/>
                <a:cs typeface="Times New Roman" panose="02020603050405020304"/>
              </a:rPr>
              <a:t>三、春战战国的大变革               </a:t>
            </a:r>
          </a:p>
        </p:txBody>
      </p:sp>
      <p:sp>
        <p:nvSpPr>
          <p:cNvPr id="9226" name="矩形 9225"/>
          <p:cNvSpPr/>
          <p:nvPr/>
        </p:nvSpPr>
        <p:spPr>
          <a:xfrm>
            <a:off x="3637915" y="1521778"/>
            <a:ext cx="3523615" cy="1050290"/>
          </a:xfrm>
          <a:prstGeom prst="rect">
            <a:avLst/>
          </a:prstGeom>
          <a:noFill/>
          <a:ln w="9525">
            <a:noFill/>
          </a:ln>
        </p:spPr>
        <p:txBody>
          <a:bodyPr wrap="square" anchor="ctr">
            <a:spAutoFit/>
          </a:bodyPr>
          <a:lstStyle/>
          <a:p>
            <a:pPr fontAlgn="auto">
              <a:lnSpc>
                <a:spcPct val="120000"/>
              </a:lnSpc>
              <a:buNone/>
            </a:pPr>
            <a:r>
              <a:rPr lang="zh-CN" altLang="en-US" sz="2600" b="1" dirty="0">
                <a:latin typeface="楷体" panose="02010609060101010101" charset="-122"/>
                <a:ea typeface="楷体" panose="02010609060101010101" charset="-122"/>
                <a:cs typeface="楷体" panose="02010609060101010101" charset="-122"/>
                <a:sym typeface="+mn-ea"/>
              </a:rPr>
              <a:t>齐国的“相地而衰征”             </a:t>
            </a:r>
            <a:endParaRPr lang="zh-CN" altLang="en-US" sz="2600" b="1" dirty="0">
              <a:latin typeface="楷体" panose="02010609060101010101" charset="-122"/>
              <a:ea typeface="楷体" panose="02010609060101010101" charset="-122"/>
              <a:cs typeface="楷体" panose="02010609060101010101" charset="-122"/>
            </a:endParaRPr>
          </a:p>
          <a:p>
            <a:pPr fontAlgn="auto">
              <a:lnSpc>
                <a:spcPct val="120000"/>
              </a:lnSpc>
              <a:buNone/>
            </a:pPr>
            <a:r>
              <a:rPr lang="zh-CN" altLang="en-US" sz="2600" b="1" dirty="0">
                <a:latin typeface="楷体" panose="02010609060101010101" charset="-122"/>
                <a:ea typeface="楷体" panose="02010609060101010101" charset="-122"/>
                <a:cs typeface="楷体" panose="02010609060101010101" charset="-122"/>
                <a:sym typeface="+mn-ea"/>
              </a:rPr>
              <a:t>鲁国的“初税亩”</a:t>
            </a:r>
            <a:endParaRPr lang="zh-CN" altLang="en-US" sz="26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270" y="3106420"/>
            <a:ext cx="1750695" cy="169164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3.春秋战国时期的改革与变法</a:t>
            </a:r>
          </a:p>
        </p:txBody>
      </p:sp>
      <p:sp>
        <p:nvSpPr>
          <p:cNvPr id="13" name="文本框 12"/>
          <p:cNvSpPr txBox="1"/>
          <p:nvPr/>
        </p:nvSpPr>
        <p:spPr>
          <a:xfrm>
            <a:off x="243205" y="2012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4" name="左大括号 3"/>
          <p:cNvSpPr/>
          <p:nvPr/>
        </p:nvSpPr>
        <p:spPr>
          <a:xfrm>
            <a:off x="1892935" y="2092325"/>
            <a:ext cx="177165" cy="3229610"/>
          </a:xfrm>
          <a:prstGeom prst="leftBrace">
            <a:avLst>
              <a:gd name="adj1" fmla="val 277083"/>
              <a:gd name="adj2" fmla="val 50000"/>
            </a:avLst>
          </a:prstGeom>
          <a:noFill/>
          <a:ln w="31750" cap="flat" cmpd="sng">
            <a:solidFill>
              <a:schemeClr val="tx1"/>
            </a:solidFill>
            <a:prstDash val="solid"/>
            <a:headEnd type="none" w="med" len="med"/>
            <a:tailEnd type="none" w="med" len="med"/>
          </a:ln>
        </p:spPr>
        <p:txBody>
          <a:bodyPr/>
          <a:lstStyle/>
          <a:p>
            <a:endParaRPr lang="zh-CN" altLang="en-US"/>
          </a:p>
        </p:txBody>
      </p:sp>
      <p:sp>
        <p:nvSpPr>
          <p:cNvPr id="8" name="文本框 7"/>
          <p:cNvSpPr txBox="1"/>
          <p:nvPr/>
        </p:nvSpPr>
        <p:spPr>
          <a:xfrm>
            <a:off x="2070100" y="1600835"/>
            <a:ext cx="1567815" cy="89154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春战的赋税改革</a:t>
            </a:r>
          </a:p>
        </p:txBody>
      </p:sp>
      <p:sp>
        <p:nvSpPr>
          <p:cNvPr id="11" name="文本框 10"/>
          <p:cNvSpPr txBox="1"/>
          <p:nvPr/>
        </p:nvSpPr>
        <p:spPr>
          <a:xfrm>
            <a:off x="1953260" y="4508500"/>
            <a:ext cx="1567815" cy="891540"/>
          </a:xfrm>
          <a:prstGeom prst="rect">
            <a:avLst/>
          </a:prstGeom>
          <a:noFill/>
        </p:spPr>
        <p:txBody>
          <a:bodyPr wrap="square" rtlCol="0" anchor="t">
            <a:spAutoFit/>
          </a:bodyPr>
          <a:lstStyle/>
          <a:p>
            <a:pPr algn="l"/>
            <a:r>
              <a:rPr lang="en-US" altLang="zh-CN" sz="2600" b="1" kern="100" dirty="0" smtClean="0">
                <a:solidFill>
                  <a:schemeClr val="tx1">
                    <a:lumMod val="50000"/>
                  </a:schemeClr>
                </a:solidFill>
                <a:latin typeface="+mn-ea"/>
                <a:cs typeface="+mn-ea"/>
                <a:sym typeface="+mn-ea"/>
              </a:rPr>
              <a:t>战国时期的变法</a:t>
            </a:r>
          </a:p>
        </p:txBody>
      </p:sp>
      <p:grpSp>
        <p:nvGrpSpPr>
          <p:cNvPr id="15" name="组合 14"/>
          <p:cNvGrpSpPr/>
          <p:nvPr/>
        </p:nvGrpSpPr>
        <p:grpSpPr>
          <a:xfrm>
            <a:off x="3490595" y="3084830"/>
            <a:ext cx="8592185" cy="3213735"/>
            <a:chOff x="5497" y="4858"/>
            <a:chExt cx="13531" cy="5061"/>
          </a:xfrm>
        </p:grpSpPr>
        <p:sp>
          <p:nvSpPr>
            <p:cNvPr id="7" name="矩形 6"/>
            <p:cNvSpPr/>
            <p:nvPr/>
          </p:nvSpPr>
          <p:spPr>
            <a:xfrm>
              <a:off x="6042" y="4858"/>
              <a:ext cx="12987" cy="1404"/>
            </a:xfrm>
            <a:prstGeom prst="rect">
              <a:avLst/>
            </a:prstGeom>
            <a:noFill/>
            <a:ln w="9525">
              <a:noFill/>
            </a:ln>
          </p:spPr>
          <p:txBody>
            <a:bodyPr wrap="square" anchor="ctr">
              <a:spAutoFit/>
            </a:bodyPr>
            <a:lstStyle/>
            <a:p>
              <a:pPr algn="l"/>
              <a:r>
                <a:rPr lang="en-US" sz="2600" b="1">
                  <a:latin typeface="楷体" panose="02010609060101010101" charset="-122"/>
                  <a:ea typeface="楷体" panose="02010609060101010101" charset="-122"/>
                  <a:cs typeface="楷体" panose="02010609060101010101" charset="-122"/>
                  <a:sym typeface="+mn-ea"/>
                </a:rPr>
                <a:t>1.</a:t>
              </a:r>
              <a:r>
                <a:rPr sz="2600" b="1">
                  <a:latin typeface="楷体" panose="02010609060101010101" charset="-122"/>
                  <a:ea typeface="楷体" panose="02010609060101010101" charset="-122"/>
                  <a:cs typeface="楷体" panose="02010609060101010101" charset="-122"/>
                  <a:sym typeface="+mn-ea"/>
                </a:rPr>
                <a:t>背景：</a:t>
              </a:r>
              <a:r>
                <a:rPr lang="zh-CN" sz="2600" b="1">
                  <a:latin typeface="楷体" panose="02010609060101010101" charset="-122"/>
                  <a:ea typeface="楷体" panose="02010609060101010101" charset="-122"/>
                  <a:cs typeface="楷体" panose="02010609060101010101" charset="-122"/>
                  <a:sym typeface="+mn-ea"/>
                </a:rPr>
                <a:t>①</a:t>
              </a:r>
              <a:r>
                <a:rPr sz="2600" b="1">
                  <a:latin typeface="楷体" panose="02010609060101010101" charset="-122"/>
                  <a:ea typeface="楷体" panose="02010609060101010101" charset="-122"/>
                  <a:cs typeface="楷体" panose="02010609060101010101" charset="-122"/>
                  <a:sym typeface="+mn-ea"/>
                </a:rPr>
                <a:t>奴隶社会的土地国有制被封建土地私有制代替；</a:t>
              </a:r>
              <a:r>
                <a:rPr lang="zh-CN" sz="2600" b="1">
                  <a:latin typeface="楷体" panose="02010609060101010101" charset="-122"/>
                  <a:ea typeface="楷体" panose="02010609060101010101" charset="-122"/>
                  <a:cs typeface="楷体" panose="02010609060101010101" charset="-122"/>
                  <a:sym typeface="+mn-ea"/>
                </a:rPr>
                <a:t>②</a:t>
              </a:r>
              <a:r>
                <a:rPr sz="2600" b="1">
                  <a:latin typeface="楷体" panose="02010609060101010101" charset="-122"/>
                  <a:ea typeface="楷体" panose="02010609060101010101" charset="-122"/>
                  <a:cs typeface="楷体" panose="02010609060101010101" charset="-122"/>
                  <a:sym typeface="+mn-ea"/>
                </a:rPr>
                <a:t>新兴地主阶级势力壮大；</a:t>
              </a:r>
              <a:r>
                <a:rPr lang="zh-CN" sz="2600" b="1">
                  <a:latin typeface="楷体" panose="02010609060101010101" charset="-122"/>
                  <a:ea typeface="楷体" panose="02010609060101010101" charset="-122"/>
                  <a:cs typeface="楷体" panose="02010609060101010101" charset="-122"/>
                  <a:sym typeface="+mn-ea"/>
                </a:rPr>
                <a:t>③</a:t>
              </a:r>
              <a:r>
                <a:rPr sz="2600" b="1">
                  <a:latin typeface="楷体" panose="02010609060101010101" charset="-122"/>
                  <a:ea typeface="楷体" panose="02010609060101010101" charset="-122"/>
                  <a:cs typeface="楷体" panose="02010609060101010101" charset="-122"/>
                  <a:sym typeface="+mn-ea"/>
                </a:rPr>
                <a:t>法家思想的出现</a:t>
              </a:r>
            </a:p>
          </p:txBody>
        </p:sp>
        <p:sp>
          <p:nvSpPr>
            <p:cNvPr id="9" name="矩形 8"/>
            <p:cNvSpPr/>
            <p:nvPr/>
          </p:nvSpPr>
          <p:spPr>
            <a:xfrm>
              <a:off x="6042" y="7255"/>
              <a:ext cx="5359" cy="2664"/>
            </a:xfrm>
            <a:prstGeom prst="rect">
              <a:avLst/>
            </a:prstGeom>
            <a:noFill/>
            <a:ln w="9525">
              <a:noFill/>
            </a:ln>
          </p:spPr>
          <p:txBody>
            <a:bodyPr wrap="square" anchor="ctr">
              <a:spAutoFit/>
            </a:bodyPr>
            <a:lstStyle/>
            <a:p>
              <a:pPr algn="l"/>
              <a:r>
                <a:rPr lang="en-US" altLang="zh-CN" sz="2600" b="1">
                  <a:latin typeface="楷体" panose="02010609060101010101" charset="-122"/>
                  <a:ea typeface="楷体" panose="02010609060101010101" charset="-122"/>
                  <a:cs typeface="楷体" panose="02010609060101010101" charset="-122"/>
                  <a:sym typeface="+mn-ea"/>
                </a:rPr>
                <a:t>3.</a:t>
              </a:r>
              <a:r>
                <a:rPr lang="zh-CN" altLang="en-US" sz="2600" b="1">
                  <a:latin typeface="楷体" panose="02010609060101010101" charset="-122"/>
                  <a:ea typeface="楷体" panose="02010609060101010101" charset="-122"/>
                  <a:cs typeface="楷体" panose="02010609060101010101" charset="-122"/>
                  <a:sym typeface="+mn-ea"/>
                </a:rPr>
                <a:t>史实：</a:t>
              </a:r>
            </a:p>
            <a:p>
              <a:pPr algn="l"/>
              <a:r>
                <a:rPr lang="zh-CN" altLang="en-US" sz="2600" b="1">
                  <a:latin typeface="楷体" panose="02010609060101010101" charset="-122"/>
                  <a:ea typeface="楷体" panose="02010609060101010101" charset="-122"/>
                  <a:cs typeface="楷体" panose="02010609060101010101" charset="-122"/>
                  <a:sym typeface="+mn-ea"/>
                </a:rPr>
                <a:t>     魏国李悝变法、     </a:t>
              </a:r>
            </a:p>
            <a:p>
              <a:pPr algn="l"/>
              <a:r>
                <a:rPr lang="zh-CN" altLang="en-US" sz="2600" b="1">
                  <a:latin typeface="楷体" panose="02010609060101010101" charset="-122"/>
                  <a:ea typeface="楷体" panose="02010609060101010101" charset="-122"/>
                  <a:cs typeface="楷体" panose="02010609060101010101" charset="-122"/>
                  <a:sym typeface="+mn-ea"/>
                </a:rPr>
                <a:t>     楚国吴起变法、</a:t>
              </a:r>
            </a:p>
            <a:p>
              <a:pPr algn="l"/>
              <a:r>
                <a:rPr lang="zh-CN" altLang="en-US" sz="2600" b="1">
                  <a:latin typeface="楷体" panose="02010609060101010101" charset="-122"/>
                  <a:ea typeface="楷体" panose="02010609060101010101" charset="-122"/>
                  <a:cs typeface="楷体" panose="02010609060101010101" charset="-122"/>
                  <a:sym typeface="+mn-ea"/>
                </a:rPr>
                <a:t>     </a:t>
              </a:r>
              <a:r>
                <a:rPr lang="zh-CN" altLang="en-US" sz="2600" b="1">
                  <a:solidFill>
                    <a:srgbClr val="FF0000"/>
                  </a:solidFill>
                  <a:latin typeface="楷体" panose="02010609060101010101" charset="-122"/>
                  <a:ea typeface="楷体" panose="02010609060101010101" charset="-122"/>
                  <a:cs typeface="楷体" panose="02010609060101010101" charset="-122"/>
                  <a:sym typeface="+mn-ea"/>
                </a:rPr>
                <a:t>秦国商鞅变法</a:t>
              </a:r>
            </a:p>
          </p:txBody>
        </p:sp>
        <p:sp>
          <p:nvSpPr>
            <p:cNvPr id="12" name="左大括号 11"/>
            <p:cNvSpPr/>
            <p:nvPr/>
          </p:nvSpPr>
          <p:spPr>
            <a:xfrm>
              <a:off x="5497" y="4858"/>
              <a:ext cx="359" cy="4856"/>
            </a:xfrm>
            <a:prstGeom prst="leftBrace">
              <a:avLst>
                <a:gd name="adj1" fmla="val 277083"/>
                <a:gd name="adj2" fmla="val 50000"/>
              </a:avLst>
            </a:prstGeom>
            <a:noFill/>
            <a:ln w="31750" cap="flat" cmpd="sng">
              <a:solidFill>
                <a:schemeClr val="tx1"/>
              </a:solidFill>
              <a:prstDash val="solid"/>
              <a:headEnd type="none" w="med" len="med"/>
              <a:tailEnd type="none" w="med" len="med"/>
            </a:ln>
          </p:spPr>
          <p:txBody>
            <a:bodyPr/>
            <a:lstStyle/>
            <a:p>
              <a:endParaRPr lang="zh-CN" altLang="en-US"/>
            </a:p>
          </p:txBody>
        </p:sp>
        <p:sp>
          <p:nvSpPr>
            <p:cNvPr id="22" name="矩形 21"/>
            <p:cNvSpPr/>
            <p:nvPr/>
          </p:nvSpPr>
          <p:spPr>
            <a:xfrm>
              <a:off x="6042" y="6326"/>
              <a:ext cx="4475" cy="774"/>
            </a:xfrm>
            <a:prstGeom prst="rect">
              <a:avLst/>
            </a:prstGeom>
            <a:noFill/>
            <a:ln w="9525">
              <a:noFill/>
            </a:ln>
          </p:spPr>
          <p:txBody>
            <a:bodyPr wrap="none" anchor="ctr">
              <a:spAutoFit/>
            </a:bodyPr>
            <a:lstStyle/>
            <a:p>
              <a:pPr algn="l"/>
              <a:r>
                <a:rPr lang="en-US" altLang="zh-CN" sz="2600" b="1">
                  <a:latin typeface="楷体" panose="02010609060101010101" charset="-122"/>
                  <a:ea typeface="楷体" panose="02010609060101010101" charset="-122"/>
                  <a:cs typeface="楷体" panose="02010609060101010101" charset="-122"/>
                  <a:sym typeface="+mn-ea"/>
                </a:rPr>
                <a:t>2.</a:t>
              </a:r>
              <a:r>
                <a:rPr lang="zh-CN" altLang="en-US" sz="2600" b="1">
                  <a:latin typeface="楷体" panose="02010609060101010101" charset="-122"/>
                  <a:ea typeface="楷体" panose="02010609060101010101" charset="-122"/>
                  <a:cs typeface="楷体" panose="02010609060101010101" charset="-122"/>
                  <a:sym typeface="+mn-ea"/>
                </a:rPr>
                <a:t>目的：富国强兵</a:t>
              </a:r>
            </a:p>
          </p:txBody>
        </p:sp>
      </p:grpSp>
      <p:grpSp>
        <p:nvGrpSpPr>
          <p:cNvPr id="16" name="组合 15"/>
          <p:cNvGrpSpPr/>
          <p:nvPr/>
        </p:nvGrpSpPr>
        <p:grpSpPr>
          <a:xfrm>
            <a:off x="7327900" y="1013460"/>
            <a:ext cx="4755515" cy="2066290"/>
            <a:chOff x="11540" y="1605"/>
            <a:chExt cx="7489" cy="3254"/>
          </a:xfrm>
        </p:grpSpPr>
        <p:sp>
          <p:nvSpPr>
            <p:cNvPr id="36877" name="文本框 36876"/>
            <p:cNvSpPr txBox="1"/>
            <p:nvPr/>
          </p:nvSpPr>
          <p:spPr>
            <a:xfrm>
              <a:off x="11772" y="2521"/>
              <a:ext cx="5670" cy="774"/>
            </a:xfrm>
            <a:prstGeom prst="rect">
              <a:avLst/>
            </a:prstGeom>
            <a:noFill/>
            <a:ln w="9525">
              <a:noFill/>
            </a:ln>
          </p:spPr>
          <p:txBody>
            <a:bodyPr>
              <a:spAutoFit/>
            </a:bodyPr>
            <a:lstStyle/>
            <a:p>
              <a:r>
                <a:rPr lang="zh-CN" altLang="en-US" sz="2600" b="1" u="none" dirty="0">
                  <a:latin typeface="楷体" panose="02010609060101010101" charset="-122"/>
                  <a:ea typeface="楷体" panose="02010609060101010101" charset="-122"/>
                </a:rPr>
                <a:t>内容：按土地多少缴税</a:t>
              </a:r>
            </a:p>
          </p:txBody>
        </p:sp>
        <p:sp>
          <p:nvSpPr>
            <p:cNvPr id="36878" name="文本框 36877"/>
            <p:cNvSpPr txBox="1"/>
            <p:nvPr/>
          </p:nvSpPr>
          <p:spPr>
            <a:xfrm>
              <a:off x="11771" y="3455"/>
              <a:ext cx="7258" cy="1404"/>
            </a:xfrm>
            <a:prstGeom prst="rect">
              <a:avLst/>
            </a:prstGeom>
            <a:noFill/>
            <a:ln w="9525">
              <a:noFill/>
            </a:ln>
          </p:spPr>
          <p:txBody>
            <a:bodyPr>
              <a:spAutoFit/>
            </a:bodyPr>
            <a:lstStyle/>
            <a:p>
              <a:r>
                <a:rPr lang="zh-CN" altLang="en-US" sz="2600" b="1" u="none" dirty="0">
                  <a:latin typeface="楷体" panose="02010609060101010101" charset="-122"/>
                  <a:ea typeface="楷体" panose="02010609060101010101" charset="-122"/>
                </a:rPr>
                <a:t>作用：促进奴隶社会的土地国有制向封建土地私有制转变</a:t>
              </a:r>
            </a:p>
          </p:txBody>
        </p:sp>
        <p:grpSp>
          <p:nvGrpSpPr>
            <p:cNvPr id="14" name="组合 13"/>
            <p:cNvGrpSpPr/>
            <p:nvPr/>
          </p:nvGrpSpPr>
          <p:grpSpPr>
            <a:xfrm>
              <a:off x="11540" y="1605"/>
              <a:ext cx="5901" cy="3024"/>
              <a:chOff x="11540" y="1622"/>
              <a:chExt cx="5901" cy="3024"/>
            </a:xfrm>
          </p:grpSpPr>
          <p:sp>
            <p:nvSpPr>
              <p:cNvPr id="10" name="左大括号 9"/>
              <p:cNvSpPr/>
              <p:nvPr/>
            </p:nvSpPr>
            <p:spPr>
              <a:xfrm>
                <a:off x="11540" y="1759"/>
                <a:ext cx="232" cy="2887"/>
              </a:xfrm>
              <a:prstGeom prst="leftBrace">
                <a:avLst>
                  <a:gd name="adj1" fmla="val 277083"/>
                  <a:gd name="adj2" fmla="val 50000"/>
                </a:avLst>
              </a:prstGeom>
              <a:noFill/>
              <a:ln w="31750" cap="flat" cmpd="sng">
                <a:solidFill>
                  <a:schemeClr val="tx1"/>
                </a:solidFill>
                <a:prstDash val="solid"/>
                <a:headEnd type="none" w="med" len="med"/>
                <a:tailEnd type="none" w="med" len="med"/>
              </a:ln>
            </p:spPr>
            <p:txBody>
              <a:bodyPr/>
              <a:lstStyle/>
              <a:p>
                <a:endParaRPr lang="zh-CN" altLang="en-US"/>
              </a:p>
            </p:txBody>
          </p:sp>
          <p:sp>
            <p:nvSpPr>
              <p:cNvPr id="36874" name="文本框 36873"/>
              <p:cNvSpPr txBox="1"/>
              <p:nvPr/>
            </p:nvSpPr>
            <p:spPr>
              <a:xfrm>
                <a:off x="11771" y="1622"/>
                <a:ext cx="5670" cy="774"/>
              </a:xfrm>
              <a:prstGeom prst="rect">
                <a:avLst/>
              </a:prstGeom>
              <a:noFill/>
              <a:ln w="9525">
                <a:noFill/>
              </a:ln>
            </p:spPr>
            <p:txBody>
              <a:bodyPr>
                <a:spAutoFit/>
              </a:bodyPr>
              <a:lstStyle/>
              <a:p>
                <a:pPr algn="l"/>
                <a:r>
                  <a:rPr lang="zh-CN" altLang="en-US" sz="2600" b="1" u="none" dirty="0">
                    <a:latin typeface="楷体" panose="02010609060101010101" charset="-122"/>
                    <a:ea typeface="楷体" panose="02010609060101010101" charset="-122"/>
                  </a:rPr>
                  <a:t>目的：增加财政收入</a:t>
                </a: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checkerboard(across)">
                                      <p:cBhvr>
                                        <p:cTn id="7" dur="500"/>
                                        <p:tgtEl>
                                          <p:spTgt spid="92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amond(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20" name="矩形 19"/>
          <p:cNvSpPr/>
          <p:nvPr/>
        </p:nvSpPr>
        <p:spPr>
          <a:xfrm>
            <a:off x="243205" y="594995"/>
            <a:ext cx="10955655" cy="766445"/>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b="1" kern="100" dirty="0" smtClean="0">
                <a:solidFill>
                  <a:schemeClr val="tx1">
                    <a:lumMod val="50000"/>
                  </a:schemeClr>
                </a:solidFill>
                <a:latin typeface="+mn-ea"/>
                <a:cs typeface="Times New Roman" panose="02020603050405020304"/>
              </a:rPr>
              <a:t>三、春战战国的大变革</a:t>
            </a:r>
            <a:r>
              <a:rPr lang="zh-CN" altLang="zh-CN" sz="2800" kern="100" dirty="0" smtClean="0">
                <a:solidFill>
                  <a:schemeClr val="tx1">
                    <a:lumMod val="50000"/>
                  </a:schemeClr>
                </a:solidFill>
                <a:latin typeface="Times New Roman" panose="02020603050405020304"/>
                <a:ea typeface="华文细黑" panose="02010600040101010101" charset="-122"/>
                <a:cs typeface="Times New Roman" panose="02020603050405020304"/>
              </a:rPr>
              <a:t>               </a:t>
            </a:r>
          </a:p>
        </p:txBody>
      </p:sp>
      <p:sp>
        <p:nvSpPr>
          <p:cNvPr id="9" name="矩形 8"/>
          <p:cNvSpPr/>
          <p:nvPr/>
        </p:nvSpPr>
        <p:spPr>
          <a:xfrm>
            <a:off x="141605" y="3692525"/>
            <a:ext cx="2182495" cy="491490"/>
          </a:xfrm>
          <a:prstGeom prst="rect">
            <a:avLst/>
          </a:prstGeom>
          <a:noFill/>
          <a:ln w="9525">
            <a:noFill/>
          </a:ln>
        </p:spPr>
        <p:txBody>
          <a:bodyPr wrap="square" anchor="ctr">
            <a:spAutoFit/>
          </a:bodyPr>
          <a:lstStyle/>
          <a:p>
            <a:pPr algn="l"/>
            <a:r>
              <a:rPr lang="zh-CN" altLang="en-US" sz="2600" b="1">
                <a:solidFill>
                  <a:srgbClr val="FF0000"/>
                </a:solidFill>
                <a:latin typeface="楷体" panose="02010609060101010101" charset="-122"/>
                <a:ea typeface="楷体" panose="02010609060101010101" charset="-122"/>
                <a:cs typeface="楷体" panose="02010609060101010101" charset="-122"/>
                <a:sym typeface="+mn-ea"/>
              </a:rPr>
              <a:t>秦国商鞅变法</a:t>
            </a:r>
          </a:p>
        </p:txBody>
      </p:sp>
      <p:sp>
        <p:nvSpPr>
          <p:cNvPr id="13" name="文本框 12"/>
          <p:cNvSpPr txBox="1"/>
          <p:nvPr/>
        </p:nvSpPr>
        <p:spPr>
          <a:xfrm>
            <a:off x="243205" y="2012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10" name="左大括号 9"/>
          <p:cNvSpPr/>
          <p:nvPr/>
        </p:nvSpPr>
        <p:spPr>
          <a:xfrm>
            <a:off x="2425700" y="2186305"/>
            <a:ext cx="207645" cy="3786505"/>
          </a:xfrm>
          <a:prstGeom prst="leftBrace">
            <a:avLst>
              <a:gd name="adj1" fmla="val 277083"/>
              <a:gd name="adj2" fmla="val 50000"/>
            </a:avLst>
          </a:prstGeom>
          <a:noFill/>
          <a:ln w="31750" cap="flat" cmpd="sng">
            <a:solidFill>
              <a:schemeClr val="tx1"/>
            </a:solidFill>
            <a:prstDash val="solid"/>
            <a:headEnd type="none" w="med" len="med"/>
            <a:tailEnd type="none" w="med" len="med"/>
          </a:ln>
        </p:spPr>
        <p:txBody>
          <a:bodyPr/>
          <a:lstStyle/>
          <a:p>
            <a:endParaRPr lang="zh-CN" altLang="en-US"/>
          </a:p>
        </p:txBody>
      </p:sp>
      <p:sp>
        <p:nvSpPr>
          <p:cNvPr id="24" name="标题 19457"/>
          <p:cNvSpPr>
            <a:spLocks noGrp="1"/>
          </p:cNvSpPr>
          <p:nvPr/>
        </p:nvSpPr>
        <p:spPr>
          <a:xfrm>
            <a:off x="2698115" y="2092325"/>
            <a:ext cx="1071880" cy="46355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fontAlgn="auto"/>
            <a:r>
              <a:rPr lang="en-US" altLang="zh-CN" sz="2600" b="1" kern="100" dirty="0" smtClean="0">
                <a:solidFill>
                  <a:schemeClr val="tx1">
                    <a:lumMod val="50000"/>
                  </a:schemeClr>
                </a:solidFill>
                <a:latin typeface="+mn-ea"/>
                <a:ea typeface="+mn-ea"/>
                <a:cs typeface="+mn-ea"/>
              </a:rPr>
              <a:t>内容</a:t>
            </a:r>
          </a:p>
        </p:txBody>
      </p:sp>
      <p:grpSp>
        <p:nvGrpSpPr>
          <p:cNvPr id="16" name="组合 15"/>
          <p:cNvGrpSpPr/>
          <p:nvPr/>
        </p:nvGrpSpPr>
        <p:grpSpPr>
          <a:xfrm>
            <a:off x="5664200" y="2002790"/>
            <a:ext cx="4694555" cy="2118995"/>
            <a:chOff x="8920" y="3154"/>
            <a:chExt cx="7393" cy="3337"/>
          </a:xfrm>
        </p:grpSpPr>
        <p:sp>
          <p:nvSpPr>
            <p:cNvPr id="36878" name="文本框 36877"/>
            <p:cNvSpPr txBox="1"/>
            <p:nvPr/>
          </p:nvSpPr>
          <p:spPr>
            <a:xfrm>
              <a:off x="8920" y="3154"/>
              <a:ext cx="7258" cy="774"/>
            </a:xfrm>
            <a:prstGeom prst="rect">
              <a:avLst/>
            </a:prstGeom>
            <a:noFill/>
            <a:ln w="9525">
              <a:noFill/>
            </a:ln>
          </p:spPr>
          <p:txBody>
            <a:bodyPr>
              <a:spAutoFit/>
            </a:bodyPr>
            <a:lstStyle/>
            <a:p>
              <a:r>
                <a:rPr lang="zh-CN" altLang="en-US" sz="2600" b="1" u="none" dirty="0">
                  <a:solidFill>
                    <a:srgbClr val="FF0000"/>
                  </a:solidFill>
                  <a:latin typeface="楷体" panose="02010609060101010101" charset="-122"/>
                  <a:ea typeface="楷体" panose="02010609060101010101" charset="-122"/>
                </a:rPr>
                <a:t>宗法分封制向中央集权转型</a:t>
              </a:r>
            </a:p>
          </p:txBody>
        </p:sp>
        <p:sp>
          <p:nvSpPr>
            <p:cNvPr id="25" name="文本框 24"/>
            <p:cNvSpPr txBox="1"/>
            <p:nvPr/>
          </p:nvSpPr>
          <p:spPr>
            <a:xfrm>
              <a:off x="9055" y="5717"/>
              <a:ext cx="7258" cy="774"/>
            </a:xfrm>
            <a:prstGeom prst="rect">
              <a:avLst/>
            </a:prstGeom>
            <a:noFill/>
            <a:ln w="9525">
              <a:noFill/>
            </a:ln>
          </p:spPr>
          <p:txBody>
            <a:bodyPr>
              <a:spAutoFit/>
            </a:bodyPr>
            <a:lstStyle/>
            <a:p>
              <a:r>
                <a:rPr lang="zh-CN" altLang="en-US" sz="2600" b="1" u="none" dirty="0">
                  <a:solidFill>
                    <a:srgbClr val="FF0000"/>
                  </a:solidFill>
                  <a:latin typeface="楷体" panose="02010609060101010101" charset="-122"/>
                  <a:ea typeface="楷体" panose="02010609060101010101" charset="-122"/>
                </a:rPr>
                <a:t>确立了土地私有制</a:t>
              </a:r>
            </a:p>
          </p:txBody>
        </p:sp>
      </p:grpSp>
      <p:sp>
        <p:nvSpPr>
          <p:cNvPr id="19470" name="文本框 19469"/>
          <p:cNvSpPr txBox="1"/>
          <p:nvPr/>
        </p:nvSpPr>
        <p:spPr>
          <a:xfrm>
            <a:off x="3980180" y="4184015"/>
            <a:ext cx="4652010" cy="491490"/>
          </a:xfrm>
          <a:prstGeom prst="rect">
            <a:avLst/>
          </a:prstGeom>
          <a:noFill/>
          <a:ln w="9525">
            <a:noFill/>
          </a:ln>
        </p:spPr>
        <p:txBody>
          <a:bodyPr wrap="square">
            <a:spAutoFit/>
          </a:bodyPr>
          <a:lstStyle/>
          <a:p>
            <a:pPr algn="l"/>
            <a:r>
              <a:rPr lang="zh-CN" altLang="en-US" sz="2600" b="1" u="none" dirty="0">
                <a:latin typeface="宋体" panose="02010600030101010101" pitchFamily="2" charset="-122"/>
                <a:ea typeface="宋体" panose="02010600030101010101" pitchFamily="2" charset="-122"/>
              </a:rPr>
              <a:t>封建地主阶级的政治改革</a:t>
            </a:r>
          </a:p>
        </p:txBody>
      </p:sp>
      <p:sp>
        <p:nvSpPr>
          <p:cNvPr id="19465" name="文本框 19464"/>
          <p:cNvSpPr txBox="1"/>
          <p:nvPr/>
        </p:nvSpPr>
        <p:spPr>
          <a:xfrm>
            <a:off x="2560003" y="5557203"/>
            <a:ext cx="1225550" cy="491490"/>
          </a:xfrm>
          <a:prstGeom prst="rect">
            <a:avLst/>
          </a:prstGeom>
          <a:noFill/>
          <a:ln w="9525">
            <a:noFill/>
          </a:ln>
        </p:spPr>
        <p:txBody>
          <a:bodyPr>
            <a:spAutoFit/>
          </a:bodyPr>
          <a:lstStyle/>
          <a:p>
            <a:pPr algn="l"/>
            <a:r>
              <a:rPr lang="en-US" altLang="zh-CN" sz="2600" b="1" u="none" kern="100" dirty="0" smtClean="0">
                <a:solidFill>
                  <a:schemeClr val="tx1">
                    <a:lumMod val="50000"/>
                  </a:schemeClr>
                </a:solidFill>
                <a:latin typeface="+mn-ea"/>
                <a:cs typeface="+mn-ea"/>
              </a:rPr>
              <a:t>影响</a:t>
            </a:r>
          </a:p>
        </p:txBody>
      </p:sp>
      <p:grpSp>
        <p:nvGrpSpPr>
          <p:cNvPr id="18" name="组合 17"/>
          <p:cNvGrpSpPr/>
          <p:nvPr/>
        </p:nvGrpSpPr>
        <p:grpSpPr>
          <a:xfrm>
            <a:off x="3903345" y="5166995"/>
            <a:ext cx="6795770" cy="1364615"/>
            <a:chOff x="6147" y="8137"/>
            <a:chExt cx="10702" cy="2149"/>
          </a:xfrm>
        </p:grpSpPr>
        <p:sp>
          <p:nvSpPr>
            <p:cNvPr id="19466" name="左大括号 19465"/>
            <p:cNvSpPr/>
            <p:nvPr/>
          </p:nvSpPr>
          <p:spPr>
            <a:xfrm>
              <a:off x="6147" y="8137"/>
              <a:ext cx="120" cy="2149"/>
            </a:xfrm>
            <a:prstGeom prst="leftBrace">
              <a:avLst>
                <a:gd name="adj1" fmla="val 226850"/>
                <a:gd name="adj2" fmla="val 50046"/>
              </a:avLst>
            </a:prstGeom>
            <a:noFill/>
            <a:ln w="28575" cap="flat" cmpd="sng">
              <a:solidFill>
                <a:schemeClr val="tx1"/>
              </a:solidFill>
              <a:prstDash val="solid"/>
              <a:headEnd type="none" w="med" len="med"/>
              <a:tailEnd type="none" w="med" len="med"/>
            </a:ln>
          </p:spPr>
          <p:txBody>
            <a:bodyPr wrap="none" anchor="ctr"/>
            <a:lstStyle/>
            <a:p>
              <a:endParaRPr u="none" dirty="0">
                <a:latin typeface="Arial" panose="020B0604020202020204" pitchFamily="34" charset="0"/>
              </a:endParaRPr>
            </a:p>
          </p:txBody>
        </p:sp>
        <p:sp>
          <p:nvSpPr>
            <p:cNvPr id="19467" name="文本框 19466"/>
            <p:cNvSpPr txBox="1"/>
            <p:nvPr/>
          </p:nvSpPr>
          <p:spPr>
            <a:xfrm>
              <a:off x="6359" y="8245"/>
              <a:ext cx="10490" cy="774"/>
            </a:xfrm>
            <a:prstGeom prst="rect">
              <a:avLst/>
            </a:prstGeom>
            <a:noFill/>
            <a:ln w="9525">
              <a:noFill/>
            </a:ln>
          </p:spPr>
          <p:txBody>
            <a:bodyPr wrap="square">
              <a:spAutoFit/>
            </a:bodyPr>
            <a:lstStyle/>
            <a:p>
              <a:r>
                <a:rPr lang="zh-CN" altLang="en-US" sz="2600" b="1" u="none" dirty="0">
                  <a:latin typeface="Arial" panose="020B0604020202020204" pitchFamily="34" charset="0"/>
                </a:rPr>
                <a:t>秦国逐步强盛，为后来统一六国奠定基础</a:t>
              </a:r>
            </a:p>
          </p:txBody>
        </p:sp>
        <p:sp>
          <p:nvSpPr>
            <p:cNvPr id="19468" name="文本框 19467"/>
            <p:cNvSpPr txBox="1"/>
            <p:nvPr/>
          </p:nvSpPr>
          <p:spPr>
            <a:xfrm>
              <a:off x="6267" y="9512"/>
              <a:ext cx="10167" cy="774"/>
            </a:xfrm>
            <a:prstGeom prst="rect">
              <a:avLst/>
            </a:prstGeom>
            <a:noFill/>
            <a:ln w="9525">
              <a:noFill/>
            </a:ln>
          </p:spPr>
          <p:txBody>
            <a:bodyPr wrap="square">
              <a:spAutoFit/>
            </a:bodyPr>
            <a:lstStyle/>
            <a:p>
              <a:r>
                <a:rPr lang="zh-CN" altLang="en-US" sz="2600" b="1" u="none" dirty="0">
                  <a:latin typeface="Arial" panose="020B0604020202020204" pitchFamily="34" charset="0"/>
                </a:rPr>
                <a:t>严刑峻法和文化高压政策有消极影响</a:t>
              </a:r>
            </a:p>
          </p:txBody>
        </p:sp>
      </p:grpSp>
      <p:sp>
        <p:nvSpPr>
          <p:cNvPr id="26" name="文本框 25"/>
          <p:cNvSpPr txBox="1"/>
          <p:nvPr/>
        </p:nvSpPr>
        <p:spPr>
          <a:xfrm>
            <a:off x="74295" y="1399540"/>
            <a:ext cx="2317115" cy="521970"/>
          </a:xfrm>
          <a:prstGeom prst="rect">
            <a:avLst/>
          </a:prstGeom>
          <a:noFill/>
        </p:spPr>
        <p:txBody>
          <a:bodyPr wrap="square" rtlCol="0">
            <a:spAutoFit/>
          </a:bodyPr>
          <a:lstStyle/>
          <a:p>
            <a:r>
              <a:rPr kumimoji="1" lang="zh-CN" altLang="en-US" sz="2800" dirty="0" smtClean="0">
                <a:solidFill>
                  <a:srgbClr val="FF0000"/>
                </a:solidFill>
                <a:latin typeface="楷体" panose="02010609060101010101" charset="-122"/>
                <a:ea typeface="楷体" panose="02010609060101010101" charset="-122"/>
                <a:cs typeface="楷体" panose="02010609060101010101" charset="-122"/>
              </a:rPr>
              <a:t>【融合选修】 </a:t>
            </a:r>
          </a:p>
        </p:txBody>
      </p:sp>
      <p:grpSp>
        <p:nvGrpSpPr>
          <p:cNvPr id="12" name="组合 11"/>
          <p:cNvGrpSpPr/>
          <p:nvPr/>
        </p:nvGrpSpPr>
        <p:grpSpPr>
          <a:xfrm>
            <a:off x="3887470" y="1092835"/>
            <a:ext cx="7994650" cy="2600325"/>
            <a:chOff x="6147" y="1622"/>
            <a:chExt cx="12590" cy="4095"/>
          </a:xfrm>
        </p:grpSpPr>
        <p:sp>
          <p:nvSpPr>
            <p:cNvPr id="7" name="文本框 6"/>
            <p:cNvSpPr txBox="1"/>
            <p:nvPr/>
          </p:nvSpPr>
          <p:spPr>
            <a:xfrm>
              <a:off x="6359" y="1622"/>
              <a:ext cx="11082" cy="1404"/>
            </a:xfrm>
            <a:prstGeom prst="rect">
              <a:avLst/>
            </a:prstGeom>
            <a:noFill/>
            <a:ln w="9525">
              <a:noFill/>
            </a:ln>
          </p:spPr>
          <p:txBody>
            <a:bodyPr wrap="square">
              <a:spAutoFit/>
            </a:bodyPr>
            <a:lstStyle/>
            <a:p>
              <a:pPr algn="l"/>
              <a:r>
                <a:rPr lang="zh-CN" altLang="en-US" sz="2600" b="1" u="none" dirty="0">
                  <a:latin typeface="宋体" panose="02010600030101010101" pitchFamily="2" charset="-122"/>
                  <a:ea typeface="宋体" panose="02010600030101010101" pitchFamily="2" charset="-122"/>
                </a:rPr>
                <a:t>政治：①废分封、行郡县；②奖励军功、</a:t>
              </a:r>
              <a:r>
                <a:rPr lang="zh-CN" altLang="en-US" sz="2600" b="1" dirty="0">
                  <a:latin typeface="宋体" panose="02010600030101010101" pitchFamily="2" charset="-122"/>
                  <a:ea typeface="宋体" panose="02010600030101010101" pitchFamily="2" charset="-122"/>
                  <a:sym typeface="+mn-ea"/>
                </a:rPr>
                <a:t>实行军功爵制；③实行什五连坐法</a:t>
              </a:r>
            </a:p>
          </p:txBody>
        </p:sp>
        <p:sp>
          <p:nvSpPr>
            <p:cNvPr id="8" name="文本框 7"/>
            <p:cNvSpPr txBox="1"/>
            <p:nvPr/>
          </p:nvSpPr>
          <p:spPr>
            <a:xfrm>
              <a:off x="6359" y="4313"/>
              <a:ext cx="12379" cy="1404"/>
            </a:xfrm>
            <a:prstGeom prst="rect">
              <a:avLst/>
            </a:prstGeom>
            <a:noFill/>
            <a:ln w="9525">
              <a:noFill/>
            </a:ln>
          </p:spPr>
          <p:txBody>
            <a:bodyPr wrap="square">
              <a:spAutoFit/>
            </a:bodyPr>
            <a:lstStyle/>
            <a:p>
              <a:r>
                <a:rPr lang="zh-CN" altLang="en-US" sz="2600" b="1" u="none" dirty="0">
                  <a:latin typeface="宋体" panose="02010600030101010101" pitchFamily="2" charset="-122"/>
                  <a:ea typeface="宋体" panose="02010600030101010101" pitchFamily="2" charset="-122"/>
                </a:rPr>
                <a:t>经济：①废井田、开阡陌；②奖励耕织、重农抑商；③统一度量衡</a:t>
              </a:r>
            </a:p>
          </p:txBody>
        </p:sp>
        <p:sp>
          <p:nvSpPr>
            <p:cNvPr id="11" name="左大括号 10"/>
            <p:cNvSpPr/>
            <p:nvPr/>
          </p:nvSpPr>
          <p:spPr>
            <a:xfrm>
              <a:off x="6147" y="2005"/>
              <a:ext cx="212" cy="3515"/>
            </a:xfrm>
            <a:prstGeom prst="leftBrace">
              <a:avLst>
                <a:gd name="adj1" fmla="val 128755"/>
                <a:gd name="adj2" fmla="val 50000"/>
              </a:avLst>
            </a:prstGeom>
            <a:noFill/>
            <a:ln w="28575" cap="flat" cmpd="sng">
              <a:solidFill>
                <a:schemeClr val="tx1"/>
              </a:solidFill>
              <a:prstDash val="solid"/>
              <a:headEnd type="none" w="med" len="med"/>
              <a:tailEnd type="none" w="med" len="med"/>
            </a:ln>
          </p:spPr>
          <p:txBody>
            <a:bodyPr/>
            <a:lstStyle/>
            <a:p>
              <a:endParaRPr lang="zh-CN" altLang="en-US"/>
            </a:p>
          </p:txBody>
        </p:sp>
      </p:grpSp>
      <p:sp>
        <p:nvSpPr>
          <p:cNvPr id="17" name="文本框 16"/>
          <p:cNvSpPr txBox="1"/>
          <p:nvPr/>
        </p:nvSpPr>
        <p:spPr>
          <a:xfrm>
            <a:off x="2560320" y="4276090"/>
            <a:ext cx="847090" cy="491490"/>
          </a:xfrm>
          <a:prstGeom prst="rect">
            <a:avLst/>
          </a:prstGeom>
          <a:noFill/>
        </p:spPr>
        <p:txBody>
          <a:bodyPr wrap="none" rtlCol="0" anchor="t">
            <a:spAutoFit/>
          </a:bodyPr>
          <a:lstStyle/>
          <a:p>
            <a:r>
              <a:rPr lang="en-US" altLang="zh-CN" sz="2600" b="1" kern="100" dirty="0" smtClean="0">
                <a:solidFill>
                  <a:schemeClr val="tx1">
                    <a:lumMod val="50000"/>
                  </a:schemeClr>
                </a:solidFill>
                <a:latin typeface="+mn-ea"/>
                <a:cs typeface="+mn-ea"/>
                <a:sym typeface="+mn-ea"/>
              </a:rPr>
              <a:t>性质</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9470">
                                            <p:txEl>
                                              <p:pRg st="0" end="0"/>
                                            </p:txEl>
                                          </p:spTgt>
                                        </p:tgtEl>
                                        <p:attrNameLst>
                                          <p:attrName>style.visibility</p:attrName>
                                        </p:attrNameLst>
                                      </p:cBhvr>
                                      <p:to>
                                        <p:strVal val="visible"/>
                                      </p:to>
                                    </p:set>
                                    <p:animEffect transition="in" filter="diamond(in)">
                                      <p:cBhvr>
                                        <p:cTn id="17" dur="2000"/>
                                        <p:tgtEl>
                                          <p:spTgt spid="194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597" y="1514901"/>
            <a:ext cx="5844870" cy="707886"/>
          </a:xfrm>
          <a:prstGeom prst="rect">
            <a:avLst/>
          </a:prstGeom>
          <a:noFill/>
        </p:spPr>
        <p:txBody>
          <a:bodyPr wrap="none" rtlCol="0">
            <a:spAutoFit/>
          </a:bodyPr>
          <a:lstStyle/>
          <a:p>
            <a:r>
              <a:rPr lang="zh-CN" altLang="en-US" sz="4000" b="1" dirty="0" smtClean="0"/>
              <a:t>春秋战国时期的选官制度</a:t>
            </a:r>
            <a:endParaRPr lang="zh-CN" altLang="en-US" sz="4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719" y="846161"/>
            <a:ext cx="5952270" cy="584775"/>
          </a:xfrm>
          <a:prstGeom prst="rect">
            <a:avLst/>
          </a:prstGeom>
          <a:noFill/>
        </p:spPr>
        <p:txBody>
          <a:bodyPr wrap="none" rtlCol="0">
            <a:spAutoFit/>
          </a:bodyPr>
          <a:lstStyle/>
          <a:p>
            <a:r>
              <a:rPr lang="zh-CN" altLang="en-US" sz="3200" b="1" dirty="0" smtClean="0"/>
              <a:t>春秋战国时期选官制度的变化：</a:t>
            </a:r>
            <a:endParaRPr lang="zh-CN" altLang="en-US" sz="3200" b="1" dirty="0"/>
          </a:p>
        </p:txBody>
      </p:sp>
      <p:pic>
        <p:nvPicPr>
          <p:cNvPr id="3074" name="Picture 2"/>
          <p:cNvPicPr>
            <a:picLocks noChangeAspect="1" noChangeArrowheads="1"/>
          </p:cNvPicPr>
          <p:nvPr/>
        </p:nvPicPr>
        <p:blipFill>
          <a:blip r:embed="rId2" cstate="print"/>
          <a:srcRect/>
          <a:stretch>
            <a:fillRect/>
          </a:stretch>
        </p:blipFill>
        <p:spPr bwMode="auto">
          <a:xfrm>
            <a:off x="0" y="0"/>
            <a:ext cx="13716000" cy="10287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p>
        </p:txBody>
      </p:sp>
      <p:sp>
        <p:nvSpPr>
          <p:cNvPr id="5" name="文本框 4"/>
          <p:cNvSpPr txBox="1"/>
          <p:nvPr/>
        </p:nvSpPr>
        <p:spPr>
          <a:xfrm>
            <a:off x="-5080" y="517525"/>
            <a:ext cx="12186285" cy="6092825"/>
          </a:xfrm>
          <a:prstGeom prst="rect">
            <a:avLst/>
          </a:prstGeom>
          <a:noFill/>
          <a:ln w="9525">
            <a:noFill/>
          </a:ln>
        </p:spPr>
        <p:txBody>
          <a:bodyPr wrap="square">
            <a:spAutoFit/>
          </a:bodyPr>
          <a:lstStyle/>
          <a:p>
            <a:pPr indent="0">
              <a:lnSpc>
                <a:spcPct val="125000"/>
              </a:lnSpc>
              <a:spcBef>
                <a:spcPts val="0"/>
              </a:spcBef>
              <a:spcAft>
                <a:spcPts val="0"/>
              </a:spcAft>
            </a:pPr>
            <a:r>
              <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【学术视角】</a:t>
            </a:r>
          </a:p>
          <a:p>
            <a:pPr indent="0">
              <a:lnSpc>
                <a:spcPct val="125000"/>
              </a:lnSpc>
              <a:spcBef>
                <a:spcPts val="0"/>
              </a:spcBef>
              <a:spcAft>
                <a:spcPts val="0"/>
              </a:spcAft>
            </a:pPr>
            <a:r>
              <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400" b="1">
                <a:solidFill>
                  <a:schemeClr val="tx1">
                    <a:lumMod val="50000"/>
                  </a:schemeClr>
                </a:solidFill>
                <a:latin typeface="楷体" panose="02010609060101010101" charset="-122"/>
                <a:ea typeface="楷体" panose="02010609060101010101" charset="-122"/>
                <a:cs typeface="楷体" panose="02010609060101010101" charset="-122"/>
              </a:rPr>
              <a:t>1.</a:t>
            </a: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殷商与西周王的地位</a:t>
            </a:r>
          </a:p>
          <a:p>
            <a:pPr indent="0">
              <a:lnSpc>
                <a:spcPct val="125000"/>
              </a:lnSpc>
              <a:spcBef>
                <a:spcPts val="0"/>
              </a:spcBef>
              <a:spcAft>
                <a:spcPts val="0"/>
              </a:spcAft>
            </a:pP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 （</a:t>
            </a:r>
            <a:r>
              <a:rPr lang="en-US" altLang="zh-CN" sz="2400" b="1">
                <a:solidFill>
                  <a:schemeClr val="tx1">
                    <a:lumMod val="50000"/>
                  </a:schemeClr>
                </a:solidFill>
                <a:latin typeface="楷体" panose="02010609060101010101" charset="-122"/>
                <a:ea typeface="楷体" panose="02010609060101010101" charset="-122"/>
                <a:cs typeface="楷体" panose="02010609060101010101" charset="-122"/>
              </a:rPr>
              <a:t>1</a:t>
            </a: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）商王是方国联盟盟主和诸侯之长。</a:t>
            </a:r>
          </a:p>
          <a:p>
            <a:pPr indent="0">
              <a:lnSpc>
                <a:spcPct val="125000"/>
              </a:lnSpc>
              <a:spcBef>
                <a:spcPts val="0"/>
              </a:spcBef>
              <a:spcAft>
                <a:spcPts val="0"/>
              </a:spcAft>
            </a:pP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   王国维说：“自殷以前，……盖诸侯之于天子，犹后世诸侯之于盟主。”</a:t>
            </a:r>
          </a:p>
          <a:p>
            <a:pPr indent="0">
              <a:lnSpc>
                <a:spcPct val="125000"/>
              </a:lnSpc>
              <a:spcBef>
                <a:spcPts val="0"/>
              </a:spcBef>
              <a:spcAft>
                <a:spcPts val="0"/>
              </a:spcAft>
            </a:pP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   顾颉刚也说：“夏商所谓王，实则春秋所谓霸。”春秋时期的“霸主”实际上就是中原诸侯的盟主。商王对方国的控制力有限。</a:t>
            </a:r>
          </a:p>
          <a:p>
            <a:pPr indent="0">
              <a:lnSpc>
                <a:spcPct val="125000"/>
              </a:lnSpc>
              <a:spcBef>
                <a:spcPts val="0"/>
              </a:spcBef>
              <a:spcAft>
                <a:spcPts val="0"/>
              </a:spcAft>
            </a:pP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 （</a:t>
            </a:r>
            <a:r>
              <a:rPr lang="en-US" altLang="zh-CN" sz="2400" b="1">
                <a:solidFill>
                  <a:schemeClr val="tx1">
                    <a:lumMod val="50000"/>
                  </a:schemeClr>
                </a:solidFill>
                <a:latin typeface="楷体" panose="02010609060101010101" charset="-122"/>
                <a:ea typeface="楷体" panose="02010609060101010101" charset="-122"/>
                <a:cs typeface="楷体" panose="02010609060101010101" charset="-122"/>
              </a:rPr>
              <a:t>2</a:t>
            </a: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）周王为诸侯之君、天下共主，而且是同姓大宗，在君臣名分背后还有一层血缘关系。</a:t>
            </a:r>
          </a:p>
          <a:p>
            <a:pPr indent="0">
              <a:lnSpc>
                <a:spcPct val="125000"/>
              </a:lnSpc>
              <a:spcBef>
                <a:spcPts val="0"/>
              </a:spcBef>
              <a:spcAft>
                <a:spcPts val="0"/>
              </a:spcAft>
            </a:pPr>
            <a:r>
              <a:rPr lang="en-US" altLang="zh-CN" sz="2400" b="1">
                <a:solidFill>
                  <a:schemeClr val="tx1">
                    <a:lumMod val="50000"/>
                  </a:schemeClr>
                </a:solidFill>
                <a:latin typeface="楷体" panose="02010609060101010101" charset="-122"/>
                <a:ea typeface="楷体" panose="02010609060101010101" charset="-122"/>
                <a:cs typeface="楷体" panose="02010609060101010101" charset="-122"/>
              </a:rPr>
              <a:t> </a:t>
            </a:r>
            <a:r>
              <a:rPr lang="en-US" altLang="zh-CN" sz="2400" b="1">
                <a:solidFill>
                  <a:schemeClr val="tx1">
                    <a:lumMod val="50000"/>
                  </a:schemeClr>
                </a:solidFill>
                <a:latin typeface="楷体" panose="02010609060101010101" charset="-122"/>
                <a:ea typeface="楷体" panose="02010609060101010101" charset="-122"/>
                <a:cs typeface="楷体" panose="02010609060101010101" charset="-122"/>
                <a:sym typeface="+mn-ea"/>
              </a:rPr>
              <a:t>2.</a:t>
            </a: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sym typeface="+mn-ea"/>
              </a:rPr>
              <a:t>殷商与西周的国家组织形式</a:t>
            </a:r>
            <a:endParaRPr lang="zh-CN" altLang="en-US" sz="2400" b="1">
              <a:solidFill>
                <a:schemeClr val="tx1">
                  <a:lumMod val="50000"/>
                </a:schemeClr>
              </a:solidFill>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   商朝内外服制度类似“邦联制”，周朝分封制类似“联邦制”（实际上是地方分权制），秦汉以后郡县制是“中央集权制”。</a:t>
            </a:r>
          </a:p>
          <a:p>
            <a:pPr indent="0">
              <a:lnSpc>
                <a:spcPct val="125000"/>
              </a:lnSpc>
              <a:spcBef>
                <a:spcPts val="0"/>
              </a:spcBef>
              <a:spcAft>
                <a:spcPts val="0"/>
              </a:spcAft>
            </a:pPr>
            <a:r>
              <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中华民族的形成和中国的统一是一个渐进而漫长的过程，经历了由夏商外服制即邦联式统一走向周代分封制即联邦式统一，再走向秦汉中央集权制统一这样三个阶段。</a:t>
            </a:r>
          </a:p>
          <a:p>
            <a:pPr indent="0" algn="r">
              <a:lnSpc>
                <a:spcPct val="125000"/>
              </a:lnSpc>
              <a:spcBef>
                <a:spcPts val="0"/>
              </a:spcBef>
              <a:spcAft>
                <a:spcPts val="0"/>
              </a:spcAft>
            </a:pPr>
            <a:r>
              <a:rPr lang="en-US" altLang="zh-CN" sz="2400" b="1">
                <a:solidFill>
                  <a:schemeClr val="tx1">
                    <a:lumMod val="50000"/>
                  </a:schemeClr>
                </a:solidFill>
                <a:latin typeface="楷体" panose="02010609060101010101" charset="-122"/>
                <a:ea typeface="楷体" panose="02010609060101010101" charset="-122"/>
                <a:cs typeface="楷体" panose="02010609060101010101" charset="-122"/>
              </a:rPr>
              <a:t>——</a:t>
            </a:r>
            <a:r>
              <a:rPr lang="zh-CN" altLang="en-US" sz="2400" b="1">
                <a:solidFill>
                  <a:schemeClr val="tx1">
                    <a:lumMod val="50000"/>
                  </a:schemeClr>
                </a:solidFill>
                <a:latin typeface="楷体" panose="02010609060101010101" charset="-122"/>
                <a:ea typeface="楷体" panose="02010609060101010101" charset="-122"/>
                <a:cs typeface="楷体" panose="02010609060101010101" charset="-122"/>
              </a:rPr>
              <a:t>董恩林：《论周代分封制与国家统一》（《华中师范大学学报》1998年 第9期）。</a:t>
            </a:r>
          </a:p>
        </p:txBody>
      </p:sp>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423795" y="59499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核心概念</a:t>
            </a:r>
          </a:p>
        </p:txBody>
      </p:sp>
      <p:sp>
        <p:nvSpPr>
          <p:cNvPr id="100" name="文本框 99"/>
          <p:cNvSpPr txBox="1"/>
          <p:nvPr/>
        </p:nvSpPr>
        <p:spPr>
          <a:xfrm>
            <a:off x="405130" y="1035685"/>
            <a:ext cx="3895725" cy="591185"/>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2.</a:t>
            </a:r>
            <a:r>
              <a:rPr lang="zh-CN" altLang="en-US" sz="2600" b="1">
                <a:latin typeface="楷体" panose="02010609060101010101" charset="-122"/>
                <a:ea typeface="楷体" panose="02010609060101010101" charset="-122"/>
                <a:cs typeface="楷体" panose="02010609060101010101" charset="-122"/>
              </a:rPr>
              <a:t>理解</a:t>
            </a:r>
            <a:r>
              <a:rPr lang="zh-CN" sz="2600" b="1">
                <a:latin typeface="楷体" panose="02010609060101010101" charset="-122"/>
                <a:ea typeface="楷体" panose="02010609060101010101" charset="-122"/>
                <a:cs typeface="楷体" panose="02010609060101010101" charset="-122"/>
              </a:rPr>
              <a:t>宗法制</a:t>
            </a:r>
            <a:endParaRPr lang="zh-CN" altLang="en-US" sz="2600" b="1">
              <a:latin typeface="楷体" panose="02010609060101010101" charset="-122"/>
              <a:ea typeface="楷体" panose="02010609060101010101" charset="-122"/>
              <a:cs typeface="楷体" panose="02010609060101010101" charset="-122"/>
            </a:endParaRP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p>
        </p:txBody>
      </p:sp>
      <p:sp>
        <p:nvSpPr>
          <p:cNvPr id="5" name="文本框 4"/>
          <p:cNvSpPr txBox="1"/>
          <p:nvPr/>
        </p:nvSpPr>
        <p:spPr>
          <a:xfrm>
            <a:off x="5841365" y="1049655"/>
            <a:ext cx="6339840" cy="409257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视角一：理解宗法制的内涵</a:t>
            </a:r>
          </a:p>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1.</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依据材料，指出宗法制与宗法观念的区别与联系。</a:t>
            </a: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a:lnSpc>
                <a:spcPct val="125000"/>
              </a:lnSpc>
              <a:spcBef>
                <a:spcPts val="0"/>
              </a:spcBef>
              <a:spcAft>
                <a:spcPts val="0"/>
              </a:spcAft>
            </a:pP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6" name="文本框 5"/>
          <p:cNvSpPr txBox="1"/>
          <p:nvPr/>
        </p:nvSpPr>
        <p:spPr>
          <a:xfrm>
            <a:off x="5973445" y="2586355"/>
            <a:ext cx="6279515" cy="3785652"/>
          </a:xfrm>
          <a:prstGeom prst="rect">
            <a:avLst/>
          </a:prstGeom>
          <a:noFill/>
          <a:ln w="9525">
            <a:noFill/>
          </a:ln>
        </p:spPr>
        <p:txBody>
          <a:bodyPr wrap="square">
            <a:spAutoFit/>
          </a:bodyPr>
          <a:lstStyle/>
          <a:p>
            <a:pPr indent="0" fontAlgn="auto">
              <a:lnSpc>
                <a:spcPct val="100000"/>
              </a:lnSpc>
              <a:spcBef>
                <a:spcPts val="0"/>
              </a:spcBef>
              <a:spcAft>
                <a:spcPts val="0"/>
              </a:spcAft>
            </a:pPr>
            <a:r>
              <a:rPr lang="zh-CN" altLang="en-US" sz="2400" b="1" dirty="0">
                <a:solidFill>
                  <a:srgbClr val="FF0000"/>
                </a:solidFill>
                <a:latin typeface="楷体" panose="02010609060101010101" charset="-122"/>
                <a:ea typeface="楷体" panose="02010609060101010101" charset="-122"/>
                <a:cs typeface="楷体" panose="02010609060101010101" charset="-122"/>
              </a:rPr>
              <a:t>区别：</a:t>
            </a:r>
          </a:p>
          <a:p>
            <a:pPr indent="0" fontAlgn="auto">
              <a:lnSpc>
                <a:spcPct val="100000"/>
              </a:lnSpc>
              <a:spcBef>
                <a:spcPts val="0"/>
              </a:spcBef>
              <a:spcAft>
                <a:spcPts val="0"/>
              </a:spcAft>
            </a:pPr>
            <a:r>
              <a:rPr lang="zh-CN" altLang="en-US" sz="2400" b="1" dirty="0">
                <a:solidFill>
                  <a:srgbClr val="FF0000"/>
                </a:solidFill>
                <a:latin typeface="楷体" panose="02010609060101010101" charset="-122"/>
                <a:ea typeface="楷体" panose="02010609060101010101" charset="-122"/>
                <a:cs typeface="楷体" panose="02010609060101010101" charset="-122"/>
              </a:rPr>
              <a:t>  宗法制度：是用父系血缘关系的亲疏来分配政治权力，维系政治等级、巩固统治的制度，（</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嫡长子继承制、家族制和族外婚制</a:t>
            </a:r>
            <a:r>
              <a:rPr lang="zh-CN" altLang="en-US" sz="2400" b="1" dirty="0">
                <a:solidFill>
                  <a:srgbClr val="FF0000"/>
                </a:solidFill>
                <a:latin typeface="楷体" panose="02010609060101010101" charset="-122"/>
                <a:ea typeface="楷体" panose="02010609060101010101" charset="-122"/>
                <a:cs typeface="楷体" panose="02010609060101010101" charset="-122"/>
              </a:rPr>
              <a:t>）</a:t>
            </a:r>
          </a:p>
          <a:p>
            <a:pPr indent="0" fontAlgn="auto">
              <a:lnSpc>
                <a:spcPct val="100000"/>
              </a:lnSpc>
              <a:spcBef>
                <a:spcPts val="0"/>
              </a:spcBef>
              <a:spcAft>
                <a:spcPts val="0"/>
              </a:spcAft>
            </a:pPr>
            <a:r>
              <a:rPr lang="zh-CN" altLang="en-US" sz="2400" b="1" dirty="0">
                <a:solidFill>
                  <a:srgbClr val="FF0000"/>
                </a:solidFill>
                <a:latin typeface="楷体" panose="02010609060101010101" charset="-122"/>
                <a:ea typeface="楷体" panose="02010609060101010101" charset="-122"/>
                <a:cs typeface="楷体" panose="02010609060101010101" charset="-122"/>
              </a:rPr>
              <a:t>  宗法观念：指由宗法制派生出来的宗族(家族)观念</a:t>
            </a:r>
            <a:r>
              <a:rPr lang="zh-CN" altLang="en-US" sz="2400" b="1" dirty="0" smtClean="0">
                <a:solidFill>
                  <a:srgbClr val="FF0000"/>
                </a:solidFill>
                <a:latin typeface="楷体" panose="02010609060101010101" charset="-122"/>
                <a:ea typeface="楷体" panose="02010609060101010101" charset="-122"/>
                <a:cs typeface="楷体" panose="02010609060101010101" charset="-122"/>
              </a:rPr>
              <a:t>，强</a:t>
            </a:r>
            <a:r>
              <a:rPr lang="zh-CN" altLang="en-US" sz="2400" b="1" dirty="0">
                <a:solidFill>
                  <a:srgbClr val="FF0000"/>
                </a:solidFill>
                <a:latin typeface="楷体" panose="02010609060101010101" charset="-122"/>
                <a:ea typeface="楷体" panose="02010609060101010101" charset="-122"/>
                <a:cs typeface="楷体" panose="02010609060101010101" charset="-122"/>
              </a:rPr>
              <a:t>调“忠孝”及“尊尊亲亲，男女有别”的社会心理与人际关系。</a:t>
            </a:r>
          </a:p>
          <a:p>
            <a:pPr indent="0" fontAlgn="auto">
              <a:lnSpc>
                <a:spcPct val="100000"/>
              </a:lnSpc>
              <a:spcBef>
                <a:spcPts val="0"/>
              </a:spcBef>
              <a:spcAft>
                <a:spcPts val="0"/>
              </a:spcAft>
            </a:pPr>
            <a:r>
              <a:rPr lang="zh-CN" altLang="en-US" sz="2400" b="1" dirty="0">
                <a:solidFill>
                  <a:srgbClr val="FF0000"/>
                </a:solidFill>
                <a:latin typeface="楷体" panose="02010609060101010101" charset="-122"/>
                <a:ea typeface="楷体" panose="02010609060101010101" charset="-122"/>
                <a:cs typeface="楷体" panose="02010609060101010101" charset="-122"/>
              </a:rPr>
              <a:t>联系：</a:t>
            </a:r>
          </a:p>
          <a:p>
            <a:pPr indent="0" fontAlgn="auto">
              <a:lnSpc>
                <a:spcPct val="100000"/>
              </a:lnSpc>
              <a:spcBef>
                <a:spcPts val="0"/>
              </a:spcBef>
              <a:spcAft>
                <a:spcPts val="0"/>
              </a:spcAft>
            </a:pPr>
            <a:r>
              <a:rPr lang="zh-CN" altLang="en-US" sz="2400" b="1" dirty="0">
                <a:solidFill>
                  <a:srgbClr val="FF0000"/>
                </a:solidFill>
                <a:latin typeface="楷体" panose="02010609060101010101" charset="-122"/>
                <a:ea typeface="楷体" panose="02010609060101010101" charset="-122"/>
                <a:cs typeface="楷体" panose="02010609060101010101" charset="-122"/>
              </a:rPr>
              <a:t>  宗法观念是宗法制度在意识形态方面的反映，宗法制度瓦解后，宗法观念并没有消亡 。</a:t>
            </a:r>
          </a:p>
        </p:txBody>
      </p:sp>
      <p:pic>
        <p:nvPicPr>
          <p:cNvPr id="497666" name="Picture 2" descr="L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525" y="2078990"/>
            <a:ext cx="5690235" cy="3186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文本框 6"/>
          <p:cNvSpPr txBox="1"/>
          <p:nvPr/>
        </p:nvSpPr>
        <p:spPr>
          <a:xfrm>
            <a:off x="405130" y="1557020"/>
            <a:ext cx="1255395" cy="521970"/>
          </a:xfrm>
          <a:prstGeom prst="rect">
            <a:avLst/>
          </a:prstGeom>
          <a:noFill/>
        </p:spPr>
        <p:txBody>
          <a:bodyPr wrap="none" rtlCol="0" anchor="t">
            <a:spAutoFit/>
          </a:bodyPr>
          <a:lstStyle/>
          <a:p>
            <a:r>
              <a:rPr lang="zh-CN" altLang="en-US" sz="2800" b="1">
                <a:solidFill>
                  <a:schemeClr val="tx1">
                    <a:lumMod val="50000"/>
                  </a:schemeClr>
                </a:solidFill>
                <a:latin typeface="宋体" panose="02010600030101010101" pitchFamily="2" charset="-122"/>
                <a:ea typeface="宋体" panose="02010600030101010101" pitchFamily="2" charset="-122"/>
                <a:cs typeface="楷体" panose="02010609060101010101" charset="-122"/>
                <a:sym typeface="+mn-ea"/>
              </a:rPr>
              <a:t>史料一</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390775" y="525780"/>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p>
        </p:txBody>
      </p:sp>
      <p:sp>
        <p:nvSpPr>
          <p:cNvPr id="100" name="文本框 99"/>
          <p:cNvSpPr txBox="1"/>
          <p:nvPr/>
        </p:nvSpPr>
        <p:spPr>
          <a:xfrm>
            <a:off x="405130" y="862965"/>
            <a:ext cx="4902200" cy="591185"/>
          </a:xfrm>
          <a:prstGeom prst="rect">
            <a:avLst/>
          </a:prstGeom>
          <a:noFill/>
          <a:ln w="9525">
            <a:noFill/>
          </a:ln>
        </p:spPr>
        <p:txBody>
          <a:bodyPr wrap="square">
            <a:spAutoFit/>
          </a:bodyPr>
          <a:lstStyle/>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探究：早期政治制度的特点</a:t>
            </a: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p>
        </p:txBody>
      </p:sp>
      <p:sp>
        <p:nvSpPr>
          <p:cNvPr id="5" name="文本框 4"/>
          <p:cNvSpPr txBox="1"/>
          <p:nvPr/>
        </p:nvSpPr>
        <p:spPr>
          <a:xfrm>
            <a:off x="6078855" y="5652770"/>
            <a:ext cx="5965190" cy="59118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依据材料，概括早期政治制度的特点。</a:t>
            </a:r>
          </a:p>
        </p:txBody>
      </p:sp>
      <p:sp>
        <p:nvSpPr>
          <p:cNvPr id="7" name="文本框 6"/>
          <p:cNvSpPr txBox="1"/>
          <p:nvPr/>
        </p:nvSpPr>
        <p:spPr>
          <a:xfrm>
            <a:off x="172720" y="1315720"/>
            <a:ext cx="11752580" cy="2397125"/>
          </a:xfrm>
          <a:prstGeom prst="rect">
            <a:avLst/>
          </a:prstGeom>
          <a:noFill/>
        </p:spPr>
        <p:txBody>
          <a:bodyPr wrap="square" rtlCol="0" anchor="t">
            <a:spAutoFit/>
          </a:bodyPr>
          <a:lstStyle/>
          <a:p>
            <a:r>
              <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史料一</a:t>
            </a:r>
          </a:p>
          <a:p>
            <a:pPr fontAlgn="auto">
              <a:lnSpc>
                <a:spcPct val="105000"/>
              </a:lnSpc>
            </a:pPr>
            <a:r>
              <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（西周）整个国家政权就是由“大 宗” “小宗”的宗法血缘关系组织起来 的。家族的血缘关系与国家的组织关系有 机地结合在一起。周天子在宗法关系上是 天下的“大宗”，在政治关系上是一国 之君……总之，宗法系统上的等级与政 权组织中的等级是对立统一的，这就形成 了亲贵合一、家国一体的政治体制。</a:t>
            </a:r>
          </a:p>
          <a:p>
            <a:pPr algn="r" fontAlgn="auto">
              <a:lnSpc>
                <a:spcPct val="105000"/>
              </a:lnSpc>
            </a:pPr>
            <a:r>
              <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——摘自张荫麟《中国史纲》</a:t>
            </a:r>
          </a:p>
        </p:txBody>
      </p:sp>
      <p:pic>
        <p:nvPicPr>
          <p:cNvPr id="455686" name="图片 455685"/>
          <p:cNvPicPr>
            <a:picLocks noChangeAspect="1"/>
          </p:cNvPicPr>
          <p:nvPr/>
        </p:nvPicPr>
        <p:blipFill>
          <a:blip r:embed="rId5" cstate="print"/>
          <a:stretch>
            <a:fillRect/>
          </a:stretch>
        </p:blipFill>
        <p:spPr>
          <a:xfrm>
            <a:off x="121285" y="4039235"/>
            <a:ext cx="5293995" cy="2783840"/>
          </a:xfrm>
          <a:prstGeom prst="rect">
            <a:avLst/>
          </a:prstGeom>
          <a:noFill/>
          <a:ln w="19050">
            <a:noFill/>
          </a:ln>
        </p:spPr>
      </p:pic>
      <p:pic>
        <p:nvPicPr>
          <p:cNvPr id="455684" name="图片 455683"/>
          <p:cNvPicPr>
            <a:picLocks noChangeAspect="1"/>
          </p:cNvPicPr>
          <p:nvPr/>
        </p:nvPicPr>
        <p:blipFill>
          <a:blip r:embed="rId6" cstate="print"/>
          <a:stretch>
            <a:fillRect/>
          </a:stretch>
        </p:blipFill>
        <p:spPr>
          <a:xfrm>
            <a:off x="-459422" y="3611880"/>
            <a:ext cx="7854950" cy="592138"/>
          </a:xfrm>
          <a:prstGeom prst="rect">
            <a:avLst/>
          </a:prstGeom>
          <a:noFill/>
          <a:ln w="19050">
            <a:noFill/>
          </a:ln>
        </p:spPr>
      </p:pic>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61225" y="730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488565" y="59499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p>
        </p:txBody>
      </p:sp>
      <p:sp>
        <p:nvSpPr>
          <p:cNvPr id="100" name="文本框 99"/>
          <p:cNvSpPr txBox="1"/>
          <p:nvPr/>
        </p:nvSpPr>
        <p:spPr>
          <a:xfrm>
            <a:off x="405130" y="1208405"/>
            <a:ext cx="4902200" cy="591185"/>
          </a:xfrm>
          <a:prstGeom prst="rect">
            <a:avLst/>
          </a:prstGeom>
          <a:noFill/>
          <a:ln w="9525">
            <a:noFill/>
          </a:ln>
        </p:spPr>
        <p:txBody>
          <a:bodyPr wrap="square">
            <a:spAutoFit/>
          </a:bodyPr>
          <a:lstStyle/>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探究：早期政治制度的特点</a:t>
            </a: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p>
        </p:txBody>
      </p:sp>
      <p:sp>
        <p:nvSpPr>
          <p:cNvPr id="6" name="文本框 5"/>
          <p:cNvSpPr txBox="1"/>
          <p:nvPr/>
        </p:nvSpPr>
        <p:spPr>
          <a:xfrm>
            <a:off x="243205" y="1732280"/>
            <a:ext cx="6569710" cy="4093428"/>
          </a:xfrm>
          <a:prstGeom prst="rect">
            <a:avLst/>
          </a:prstGeom>
          <a:noFill/>
          <a:ln w="9525">
            <a:noFill/>
          </a:ln>
        </p:spPr>
        <p:txBody>
          <a:bodyPr wrap="square">
            <a:spAutoFit/>
          </a:bodyPr>
          <a:lstStyle/>
          <a:p>
            <a:pPr indent="0">
              <a:lnSpc>
                <a:spcPct val="125000"/>
              </a:lnSpc>
              <a:spcBef>
                <a:spcPts val="0"/>
              </a:spcBef>
              <a:spcAft>
                <a:spcPts val="0"/>
              </a:spcAft>
            </a:pPr>
            <a:r>
              <a:rPr lang="en-US" altLang="zh-CN" sz="2600" b="1" dirty="0">
                <a:solidFill>
                  <a:srgbClr val="FF0000"/>
                </a:solidFill>
                <a:latin typeface="楷体" panose="02010609060101010101" charset="-122"/>
                <a:ea typeface="楷体" panose="02010609060101010101" charset="-122"/>
                <a:cs typeface="楷体" panose="02010609060101010101" charset="-122"/>
              </a:rPr>
              <a:t>1.</a:t>
            </a:r>
            <a:r>
              <a:rPr lang="zh-CN" altLang="en-US" sz="2600" b="1" dirty="0">
                <a:solidFill>
                  <a:srgbClr val="FF0000"/>
                </a:solidFill>
                <a:latin typeface="楷体" panose="02010609060101010101" charset="-122"/>
                <a:ea typeface="楷体" panose="02010609060101010101" charset="-122"/>
                <a:cs typeface="楷体" panose="02010609060101010101" charset="-122"/>
              </a:rPr>
              <a:t>家国同构。</a:t>
            </a:r>
          </a:p>
          <a:p>
            <a:pPr indent="0">
              <a:lnSpc>
                <a:spcPct val="125000"/>
              </a:lnSpc>
              <a:spcBef>
                <a:spcPts val="0"/>
              </a:spcBef>
              <a:spcAft>
                <a:spcPts val="0"/>
              </a:spcAft>
            </a:pPr>
            <a:r>
              <a:rPr lang="zh-CN" altLang="en-US" sz="2600" b="1" dirty="0">
                <a:solidFill>
                  <a:srgbClr val="FF0000"/>
                </a:solidFill>
                <a:latin typeface="楷体" panose="02010609060101010101" charset="-122"/>
                <a:ea typeface="楷体" panose="02010609060101010101" charset="-122"/>
                <a:cs typeface="楷体" panose="02010609060101010101" charset="-122"/>
              </a:rPr>
              <a:t>   以血缘关系为纽带，将国家政权与家族关系结合起来，形成</a:t>
            </a:r>
            <a:r>
              <a:rPr lang="en-US" altLang="zh-CN" sz="2600" b="1" dirty="0">
                <a:solidFill>
                  <a:srgbClr val="FF0000"/>
                </a:solidFill>
                <a:latin typeface="楷体" panose="02010609060101010101" charset="-122"/>
                <a:ea typeface="楷体" panose="02010609060101010101" charset="-122"/>
                <a:cs typeface="楷体" panose="02010609060101010101" charset="-122"/>
              </a:rPr>
              <a:t>“</a:t>
            </a:r>
            <a:r>
              <a:rPr lang="zh-CN" altLang="en-US" sz="2600" b="1" dirty="0">
                <a:solidFill>
                  <a:srgbClr val="FF0000"/>
                </a:solidFill>
                <a:latin typeface="楷体" panose="02010609060101010101" charset="-122"/>
                <a:ea typeface="楷体" panose="02010609060101010101" charset="-122"/>
                <a:cs typeface="楷体" panose="02010609060101010101" charset="-122"/>
              </a:rPr>
              <a:t>家国一体</a:t>
            </a:r>
            <a:r>
              <a:rPr lang="en-US" altLang="zh-CN" sz="2600" b="1" dirty="0">
                <a:solidFill>
                  <a:srgbClr val="FF0000"/>
                </a:solidFill>
                <a:latin typeface="楷体" panose="02010609060101010101" charset="-122"/>
                <a:ea typeface="楷体" panose="02010609060101010101" charset="-122"/>
                <a:cs typeface="楷体" panose="02010609060101010101" charset="-122"/>
              </a:rPr>
              <a:t>”</a:t>
            </a:r>
            <a:r>
              <a:rPr lang="zh-CN" altLang="en-US" sz="2600" b="1" dirty="0">
                <a:solidFill>
                  <a:srgbClr val="FF0000"/>
                </a:solidFill>
                <a:latin typeface="楷体" panose="02010609060101010101" charset="-122"/>
                <a:ea typeface="楷体" panose="02010609060101010101" charset="-122"/>
                <a:cs typeface="楷体" panose="02010609060101010101" charset="-122"/>
              </a:rPr>
              <a:t>的局面。</a:t>
            </a:r>
          </a:p>
          <a:p>
            <a:pPr indent="0">
              <a:lnSpc>
                <a:spcPct val="125000"/>
              </a:lnSpc>
              <a:spcBef>
                <a:spcPts val="0"/>
              </a:spcBef>
              <a:spcAft>
                <a:spcPts val="0"/>
              </a:spcAft>
            </a:pPr>
            <a:r>
              <a:rPr lang="en-US" altLang="zh-CN" sz="2600" b="1" dirty="0">
                <a:solidFill>
                  <a:srgbClr val="FF0000"/>
                </a:solidFill>
                <a:latin typeface="楷体" panose="02010609060101010101" charset="-122"/>
                <a:ea typeface="楷体" panose="02010609060101010101" charset="-122"/>
                <a:cs typeface="楷体" panose="02010609060101010101" charset="-122"/>
              </a:rPr>
              <a:t>2.</a:t>
            </a:r>
            <a:r>
              <a:rPr lang="zh-CN" altLang="en-US" sz="2600" b="1" dirty="0">
                <a:solidFill>
                  <a:srgbClr val="FF0000"/>
                </a:solidFill>
                <a:latin typeface="楷体" panose="02010609060101010101" charset="-122"/>
                <a:ea typeface="楷体" panose="02010609060101010101" charset="-122"/>
                <a:cs typeface="楷体" panose="02010609060101010101" charset="-122"/>
              </a:rPr>
              <a:t>贵族政</a:t>
            </a:r>
            <a:r>
              <a:rPr lang="zh-CN" altLang="en-US" sz="2600" b="1" dirty="0" smtClean="0">
                <a:solidFill>
                  <a:srgbClr val="FF0000"/>
                </a:solidFill>
                <a:latin typeface="楷体" panose="02010609060101010101" charset="-122"/>
                <a:ea typeface="楷体" panose="02010609060101010101" charset="-122"/>
                <a:cs typeface="楷体" panose="02010609060101010101" charset="-122"/>
              </a:rPr>
              <a:t>治，以</a:t>
            </a:r>
            <a:r>
              <a:rPr lang="zh-CN" altLang="en-US" sz="2600" b="1" dirty="0">
                <a:solidFill>
                  <a:srgbClr val="FF0000"/>
                </a:solidFill>
                <a:latin typeface="楷体" panose="02010609060101010101" charset="-122"/>
                <a:ea typeface="楷体" panose="02010609060101010101" charset="-122"/>
                <a:cs typeface="楷体" panose="02010609060101010101" charset="-122"/>
              </a:rPr>
              <a:t>血缘为纽带形成森严的等级体系。</a:t>
            </a:r>
          </a:p>
          <a:p>
            <a:pPr indent="0">
              <a:lnSpc>
                <a:spcPct val="125000"/>
              </a:lnSpc>
              <a:spcBef>
                <a:spcPts val="0"/>
              </a:spcBef>
              <a:spcAft>
                <a:spcPts val="0"/>
              </a:spcAft>
            </a:pPr>
            <a:r>
              <a:rPr lang="en-US" altLang="zh-CN" sz="2600" b="1" dirty="0">
                <a:solidFill>
                  <a:srgbClr val="FF0000"/>
                </a:solidFill>
                <a:latin typeface="楷体" panose="02010609060101010101" charset="-122"/>
                <a:ea typeface="楷体" panose="02010609060101010101" charset="-122"/>
                <a:cs typeface="楷体" panose="02010609060101010101" charset="-122"/>
              </a:rPr>
              <a:t>3.地方分权</a:t>
            </a:r>
            <a:r>
              <a:rPr lang="zh-CN" altLang="en-US" sz="2600" b="1" dirty="0" smtClean="0">
                <a:solidFill>
                  <a:srgbClr val="FF0000"/>
                </a:solidFill>
                <a:latin typeface="楷体" panose="02010609060101010101" charset="-122"/>
                <a:ea typeface="楷体" panose="02010609060101010101" charset="-122"/>
                <a:cs typeface="楷体" panose="02010609060101010101" charset="-122"/>
              </a:rPr>
              <a:t>。尚</a:t>
            </a:r>
            <a:r>
              <a:rPr lang="zh-CN" altLang="en-US" sz="2600" b="1" dirty="0">
                <a:solidFill>
                  <a:srgbClr val="FF0000"/>
                </a:solidFill>
                <a:latin typeface="楷体" panose="02010609060101010101" charset="-122"/>
                <a:ea typeface="楷体" panose="02010609060101010101" charset="-122"/>
                <a:cs typeface="楷体" panose="02010609060101010101" charset="-122"/>
              </a:rPr>
              <a:t>未形成中央权力的集中。</a:t>
            </a:r>
            <a:endParaRPr lang="en-US" altLang="zh-CN" sz="2600" b="1" dirty="0">
              <a:solidFill>
                <a:srgbClr val="FF0000"/>
              </a:solidFill>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en-US" altLang="zh-CN" sz="2600" b="1" dirty="0" smtClean="0">
                <a:solidFill>
                  <a:srgbClr val="FF0000"/>
                </a:solidFill>
                <a:latin typeface="楷体" panose="02010609060101010101" charset="-122"/>
                <a:ea typeface="楷体" panose="02010609060101010101" charset="-122"/>
                <a:cs typeface="楷体" panose="02010609060101010101" charset="-122"/>
              </a:rPr>
              <a:t>4.</a:t>
            </a:r>
            <a:r>
              <a:rPr lang="zh-CN" altLang="en-US" sz="2600" b="1" dirty="0" smtClean="0">
                <a:solidFill>
                  <a:srgbClr val="FF0000"/>
                </a:solidFill>
                <a:latin typeface="楷体" panose="02010609060101010101" charset="-122"/>
                <a:ea typeface="楷体" panose="02010609060101010101" charset="-122"/>
                <a:cs typeface="楷体" panose="02010609060101010101" charset="-122"/>
              </a:rPr>
              <a:t>神权色彩浓厚：王权与神权紧密结合</a:t>
            </a:r>
            <a:endParaRPr lang="en-US" altLang="zh-CN" sz="2600" b="1" dirty="0" smtClean="0">
              <a:solidFill>
                <a:srgbClr val="FF0000"/>
              </a:solidFill>
              <a:latin typeface="楷体" panose="02010609060101010101" charset="-122"/>
              <a:ea typeface="楷体" panose="02010609060101010101" charset="-122"/>
              <a:cs typeface="楷体" panose="02010609060101010101" charset="-122"/>
            </a:endParaRPr>
          </a:p>
          <a:p>
            <a:pPr indent="0">
              <a:lnSpc>
                <a:spcPct val="125000"/>
              </a:lnSpc>
              <a:spcBef>
                <a:spcPts val="0"/>
              </a:spcBef>
              <a:spcAft>
                <a:spcPts val="0"/>
              </a:spcAft>
            </a:pPr>
            <a:r>
              <a:rPr lang="en-US" altLang="zh-CN" sz="2600" b="1" dirty="0" smtClean="0">
                <a:solidFill>
                  <a:srgbClr val="FF0000"/>
                </a:solidFill>
                <a:latin typeface="楷体" panose="02010609060101010101" charset="-122"/>
                <a:ea typeface="楷体" panose="02010609060101010101" charset="-122"/>
                <a:cs typeface="楷体" panose="02010609060101010101" charset="-122"/>
              </a:rPr>
              <a:t>5</a:t>
            </a:r>
            <a:r>
              <a:rPr lang="zh-CN" altLang="en-US" sz="2600" b="1" dirty="0" smtClean="0">
                <a:solidFill>
                  <a:srgbClr val="FF0000"/>
                </a:solidFill>
                <a:latin typeface="楷体" panose="02010609060101010101" charset="-122"/>
                <a:ea typeface="楷体" panose="02010609060101010101" charset="-122"/>
                <a:cs typeface="楷体" panose="02010609060101010101" charset="-122"/>
              </a:rPr>
              <a:t>、稳定延续：</a:t>
            </a:r>
            <a:endParaRPr lang="zh-CN" altLang="en-US" sz="2600" b="1" dirty="0">
              <a:solidFill>
                <a:srgbClr val="FF0000"/>
              </a:solidFill>
              <a:latin typeface="楷体" panose="02010609060101010101" charset="-122"/>
              <a:ea typeface="楷体" panose="02010609060101010101" charset="-122"/>
              <a:cs typeface="楷体" panose="02010609060101010101" charset="-122"/>
            </a:endParaRPr>
          </a:p>
        </p:txBody>
      </p:sp>
      <p:grpSp>
        <p:nvGrpSpPr>
          <p:cNvPr id="9" name="组合 8"/>
          <p:cNvGrpSpPr/>
          <p:nvPr/>
        </p:nvGrpSpPr>
        <p:grpSpPr>
          <a:xfrm>
            <a:off x="3237230" y="1282700"/>
            <a:ext cx="8740140" cy="2891790"/>
            <a:chOff x="5098" y="2020"/>
            <a:chExt cx="13764" cy="4554"/>
          </a:xfrm>
        </p:grpSpPr>
        <p:sp>
          <p:nvSpPr>
            <p:cNvPr id="3" name="文本框 2"/>
            <p:cNvSpPr txBox="1"/>
            <p:nvPr/>
          </p:nvSpPr>
          <p:spPr>
            <a:xfrm>
              <a:off x="11234" y="2020"/>
              <a:ext cx="7629" cy="4554"/>
            </a:xfrm>
            <a:prstGeom prst="rect">
              <a:avLst/>
            </a:prstGeom>
            <a:noFill/>
          </p:spPr>
          <p:txBody>
            <a:bodyPr wrap="square" rtlCol="0" anchor="t">
              <a:spAutoFit/>
            </a:bodyPr>
            <a:lstStyle/>
            <a:p>
              <a:r>
                <a:rPr lang="zh-CN" altLang="en-US" sz="2600" b="1">
                  <a:latin typeface="楷体" panose="02010609060101010101" charset="-122"/>
                  <a:ea typeface="楷体" panose="02010609060101010101" charset="-122"/>
                  <a:cs typeface="楷体" panose="02010609060101010101" charset="-122"/>
                </a:rPr>
                <a:t>家国同构：</a:t>
              </a:r>
            </a:p>
            <a:p>
              <a:r>
                <a:rPr lang="zh-CN" altLang="en-US" sz="2600" b="1">
                  <a:latin typeface="楷体" panose="02010609060101010101" charset="-122"/>
                  <a:ea typeface="楷体" panose="02010609060101010101" charset="-122"/>
                  <a:cs typeface="楷体" panose="02010609060101010101" charset="-122"/>
                </a:rPr>
                <a:t>   “家”是小“国”，“国”是大“家”。“家国同构”体现了血缘关系与政治关系的融洽。这种借助血缘人伦关系来治理国家的政治模式是中国古代政治制度的特点之一。</a:t>
              </a:r>
            </a:p>
          </p:txBody>
        </p:sp>
        <p:sp>
          <p:nvSpPr>
            <p:cNvPr id="5" name="上弧形箭头 4"/>
            <p:cNvSpPr/>
            <p:nvPr/>
          </p:nvSpPr>
          <p:spPr>
            <a:xfrm>
              <a:off x="5098" y="2020"/>
              <a:ext cx="6337" cy="16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565400" y="57340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对比关联</a:t>
            </a: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p>
        </p:txBody>
      </p:sp>
      <p:sp>
        <p:nvSpPr>
          <p:cNvPr id="5" name="文本框 4"/>
          <p:cNvSpPr txBox="1"/>
          <p:nvPr/>
        </p:nvSpPr>
        <p:spPr>
          <a:xfrm>
            <a:off x="1095375" y="1116965"/>
            <a:ext cx="5088890" cy="491490"/>
          </a:xfrm>
          <a:prstGeom prst="rect">
            <a:avLst/>
          </a:prstGeom>
          <a:noFill/>
          <a:ln w="9525">
            <a:noFill/>
          </a:ln>
        </p:spPr>
        <p:txBody>
          <a:bodyPr wrap="square">
            <a:spAutoFit/>
          </a:bodyPr>
          <a:lstStyle/>
          <a:p>
            <a:pPr marL="66675" indent="-66675"/>
            <a:r>
              <a:rPr lang="zh-CN" sz="2600" b="1">
                <a:ea typeface="宋体" panose="02010600030101010101" pitchFamily="2" charset="-122"/>
              </a:rPr>
              <a:t>内服外服制与分封制的比较</a:t>
            </a:r>
          </a:p>
        </p:txBody>
      </p:sp>
      <p:graphicFrame>
        <p:nvGraphicFramePr>
          <p:cNvPr id="8" name="表格 7"/>
          <p:cNvGraphicFramePr/>
          <p:nvPr/>
        </p:nvGraphicFramePr>
        <p:xfrm>
          <a:off x="334010" y="1769745"/>
          <a:ext cx="11523980" cy="3940810"/>
        </p:xfrm>
        <a:graphic>
          <a:graphicData uri="http://schemas.openxmlformats.org/drawingml/2006/table">
            <a:tbl>
              <a:tblPr firstRow="1" bandRow="1">
                <a:tableStyleId>{5940675A-B579-460E-94D1-54222C63F5DA}</a:tableStyleId>
              </a:tblPr>
              <a:tblGrid>
                <a:gridCol w="2684780"/>
                <a:gridCol w="4241800"/>
                <a:gridCol w="4597400"/>
              </a:tblGrid>
              <a:tr h="385445">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 </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内服外服制</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分封制</a:t>
                      </a:r>
                    </a:p>
                  </a:txBody>
                  <a:tcPr marL="68580" marR="68580" marT="0" marB="0" anchor="ctr">
                    <a:lnL>
                      <a:noFill/>
                    </a:lnL>
                    <a:lnR cap="flat">
                      <a:noFill/>
                    </a:lnR>
                    <a:lnT cap="flat">
                      <a:noFill/>
                    </a:lnT>
                    <a:lnB cap="flat">
                      <a:noFill/>
                    </a:lnB>
                    <a:lnTlToBr>
                      <a:noFill/>
                    </a:lnTlToBr>
                    <a:lnBlToTr>
                      <a:noFill/>
                    </a:lnBlToTr>
                    <a:noFill/>
                  </a:tcPr>
                </a:tc>
              </a:tr>
              <a:tr h="457200">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王畿内外的关系</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松散的联盟关系</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严格的君臣关系</a:t>
                      </a:r>
                    </a:p>
                  </a:txBody>
                  <a:tcPr marL="68580" marR="68580" marT="0" marB="0" anchor="ctr">
                    <a:lnL>
                      <a:noFill/>
                    </a:lnL>
                    <a:lnR cap="flat">
                      <a:noFill/>
                    </a:lnR>
                    <a:lnT cap="flat">
                      <a:noFill/>
                    </a:lnT>
                    <a:lnB cap="flat">
                      <a:noFill/>
                    </a:lnB>
                    <a:lnTlToBr>
                      <a:noFill/>
                    </a:lnTlToBr>
                    <a:lnBlToTr>
                      <a:noFill/>
                    </a:lnBlToTr>
                    <a:noFill/>
                  </a:tcPr>
                </a:tc>
              </a:tr>
              <a:tr h="467995">
                <a:tc>
                  <a:txBody>
                    <a:bodyPr/>
                    <a:lstStyle/>
                    <a:p>
                      <a:pPr algn="ctr">
                        <a:buNone/>
                      </a:pPr>
                      <a:r>
                        <a:rPr lang="zh-CN" altLang="en-US" sz="2600" b="1">
                          <a:ln>
                            <a:noFill/>
                          </a:ln>
                          <a:latin typeface="楷体" panose="02010609060101010101" charset="-122"/>
                          <a:ea typeface="楷体" panose="02010609060101010101" charset="-122"/>
                          <a:cs typeface="宋体" panose="02010600030101010101" pitchFamily="2" charset="-122"/>
                        </a:rPr>
                        <a:t>方国</a:t>
                      </a:r>
                      <a:r>
                        <a:rPr lang="en-US" altLang="zh-CN" sz="2600" b="1">
                          <a:ln>
                            <a:noFill/>
                          </a:ln>
                          <a:latin typeface="楷体" panose="02010609060101010101" charset="-122"/>
                          <a:ea typeface="楷体" panose="02010609060101010101" charset="-122"/>
                          <a:cs typeface="宋体" panose="02010600030101010101" pitchFamily="2" charset="-122"/>
                        </a:rPr>
                        <a:t>/</a:t>
                      </a:r>
                      <a:r>
                        <a:rPr lang="zh-CN" altLang="en-US" sz="2600" b="1">
                          <a:ln>
                            <a:noFill/>
                          </a:ln>
                          <a:latin typeface="楷体" panose="02010609060101010101" charset="-122"/>
                          <a:ea typeface="楷体" panose="02010609060101010101" charset="-122"/>
                          <a:cs typeface="宋体" panose="02010600030101010101" pitchFamily="2" charset="-122"/>
                        </a:rPr>
                        <a:t>封国的产生</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诸侯承认天子</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天子封立诸侯式</a:t>
                      </a:r>
                    </a:p>
                  </a:txBody>
                  <a:tcPr marL="68580" marR="68580" marT="0" marB="0" anchor="ctr">
                    <a:lnL>
                      <a:noFill/>
                    </a:lnL>
                    <a:lnR cap="flat">
                      <a:noFill/>
                    </a:lnR>
                    <a:lnT cap="flat">
                      <a:noFill/>
                    </a:lnT>
                    <a:lnB cap="flat">
                      <a:noFill/>
                    </a:lnB>
                    <a:lnTlToBr>
                      <a:noFill/>
                    </a:lnTlToBr>
                    <a:lnBlToTr>
                      <a:noFill/>
                    </a:lnBlToTr>
                    <a:noFill/>
                  </a:tcPr>
                </a:tc>
              </a:tr>
              <a:tr h="792480">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方国/封国的</a:t>
                      </a:r>
                      <a:r>
                        <a:rPr lang="zh-CN" altLang="en-US" sz="2600" b="1">
                          <a:ln>
                            <a:noFill/>
                          </a:ln>
                          <a:latin typeface="楷体" panose="02010609060101010101" charset="-122"/>
                          <a:ea typeface="楷体" panose="02010609060101010101" charset="-122"/>
                          <a:cs typeface="宋体" panose="02010600030101010101" pitchFamily="2" charset="-122"/>
                        </a:rPr>
                        <a:t>义务</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定期纳贡、奉命征伐</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服从命令、镇守疆土、交纳贡赋、随从作战、朝觐述职</a:t>
                      </a:r>
                    </a:p>
                  </a:txBody>
                  <a:tcPr marL="68580" marR="68580" marT="0" marB="0" anchor="ctr">
                    <a:lnL>
                      <a:noFill/>
                    </a:lnL>
                    <a:lnR cap="flat">
                      <a:noFill/>
                    </a:lnR>
                    <a:lnT cap="flat">
                      <a:noFill/>
                    </a:lnT>
                    <a:lnB cap="flat">
                      <a:noFill/>
                    </a:lnB>
                    <a:lnTlToBr>
                      <a:noFill/>
                    </a:lnTlToBr>
                    <a:lnBlToTr>
                      <a:noFill/>
                    </a:lnBlToTr>
                    <a:noFill/>
                  </a:tcPr>
                </a:tc>
              </a:tr>
              <a:tr h="1034415">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血缘政治的内涵</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不同家族对天下的统治</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altLang="en-US" sz="2600" b="1">
                          <a:ln>
                            <a:noFill/>
                          </a:ln>
                          <a:latin typeface="楷体" panose="02010609060101010101" charset="-122"/>
                          <a:ea typeface="楷体" panose="02010609060101010101" charset="-122"/>
                          <a:cs typeface="宋体" panose="02010600030101010101" pitchFamily="2" charset="-122"/>
                        </a:rPr>
                        <a:t>同一家族对天下的统治。</a:t>
                      </a:r>
                    </a:p>
                  </a:txBody>
                  <a:tcPr marL="68580" marR="68580" marT="0" marB="0" anchor="ctr">
                    <a:lnL>
                      <a:noFill/>
                    </a:lnL>
                    <a:lnR cap="flat">
                      <a:noFill/>
                    </a:lnR>
                    <a:lnT cap="flat">
                      <a:noFill/>
                    </a:lnT>
                    <a:lnB cap="flat">
                      <a:noFill/>
                    </a:lnB>
                    <a:lnTlToBr>
                      <a:noFill/>
                    </a:lnTlToBr>
                    <a:lnBlToTr>
                      <a:noFill/>
                    </a:lnBlToTr>
                    <a:noFill/>
                  </a:tcPr>
                </a:tc>
              </a:tr>
              <a:tr h="792480">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国家统一的形式</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楷体" panose="02010609060101010101" charset="-122"/>
                        </a:rPr>
                        <a:t>邦联式统一</a:t>
                      </a: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联邦式统一</a:t>
                      </a:r>
                    </a:p>
                  </a:txBody>
                  <a:tcPr marL="68580" marR="68580" marT="0" marB="0" anchor="ctr">
                    <a:lnL>
                      <a:noFill/>
                    </a:lnL>
                    <a:lnR cap="flat">
                      <a:noFill/>
                    </a:lnR>
                    <a:lnT cap="flat">
                      <a:noFill/>
                    </a:lnT>
                    <a:lnB cap="flat">
                      <a:noFill/>
                    </a:lnB>
                    <a:lnTlToBr>
                      <a:noFill/>
                    </a:lnTlToBr>
                    <a:lnBlToTr>
                      <a:noFill/>
                    </a:lnBlToTr>
                    <a:noFill/>
                  </a:tcPr>
                </a:tc>
              </a:tr>
            </a:tbl>
          </a:graphicData>
        </a:graphic>
      </p:graphicFrame>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自创.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28" y="-27384"/>
            <a:ext cx="12238771"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4097" name="Text Box 6"/>
          <p:cNvSpPr txBox="1"/>
          <p:nvPr/>
        </p:nvSpPr>
        <p:spPr>
          <a:xfrm>
            <a:off x="28576" y="1740099"/>
            <a:ext cx="12177605" cy="3107690"/>
          </a:xfrm>
          <a:prstGeom prst="rect">
            <a:avLst/>
          </a:prstGeom>
          <a:noFill/>
          <a:ln w="9525">
            <a:noFill/>
          </a:ln>
        </p:spPr>
        <p:txBody>
          <a:bodyPr wrap="square" anchor="t">
            <a:spAutoFit/>
          </a:bodyPr>
          <a:lstStyle/>
          <a:p>
            <a:pPr>
              <a:spcBef>
                <a:spcPct val="50000"/>
              </a:spcBef>
            </a:pPr>
            <a:r>
              <a:rPr lang="zh-CN" altLang="en-US" sz="6400" b="1" dirty="0" smtClean="0">
                <a:solidFill>
                  <a:srgbClr val="000000"/>
                </a:solidFill>
                <a:latin typeface="华文行楷" panose="02010800040101010101" pitchFamily="2" charset="-122"/>
                <a:ea typeface="华文行楷" panose="02010800040101010101" pitchFamily="2" charset="-122"/>
                <a:sym typeface="+mn-ea"/>
              </a:rPr>
              <a:t>       </a:t>
            </a:r>
            <a:r>
              <a:rPr lang="zh-CN" altLang="en-US" sz="6400" b="1" dirty="0" smtClean="0">
                <a:solidFill>
                  <a:srgbClr val="000000"/>
                </a:solidFill>
                <a:latin typeface="+mj-ea"/>
                <a:ea typeface="+mj-ea"/>
                <a:cs typeface="+mj-ea"/>
                <a:sym typeface="+mn-ea"/>
              </a:rPr>
              <a:t>    </a:t>
            </a:r>
            <a:r>
              <a:rPr lang="zh-CN" altLang="en-US" sz="4400" b="1" dirty="0" smtClean="0">
                <a:solidFill>
                  <a:srgbClr val="000000"/>
                </a:solidFill>
                <a:latin typeface="+mj-ea"/>
                <a:ea typeface="+mj-ea"/>
                <a:cs typeface="+mj-ea"/>
                <a:sym typeface="+mn-ea"/>
              </a:rPr>
              <a:t>单元一：中华文明的起源与奠基</a:t>
            </a:r>
          </a:p>
          <a:p>
            <a:pPr>
              <a:spcBef>
                <a:spcPct val="50000"/>
              </a:spcBef>
            </a:pPr>
            <a:r>
              <a:rPr lang="zh-CN" altLang="en-US" sz="4400" b="1" dirty="0" smtClean="0">
                <a:solidFill>
                  <a:srgbClr val="000000"/>
                </a:solidFill>
                <a:latin typeface="+mj-ea"/>
                <a:ea typeface="+mj-ea"/>
                <a:cs typeface="+mj-ea"/>
                <a:sym typeface="+mn-ea"/>
              </a:rPr>
              <a:t>                         ——先秦时期</a:t>
            </a:r>
            <a:endParaRPr lang="zh-CN" altLang="en-US" sz="4400" b="1" dirty="0" smtClean="0">
              <a:solidFill>
                <a:srgbClr val="000000"/>
              </a:solidFill>
              <a:latin typeface="华文行楷" panose="02010800040101010101" pitchFamily="2" charset="-122"/>
              <a:ea typeface="华文行楷" panose="02010800040101010101" pitchFamily="2" charset="-122"/>
              <a:sym typeface="+mn-ea"/>
            </a:endParaRPr>
          </a:p>
          <a:p>
            <a:pPr>
              <a:spcBef>
                <a:spcPct val="50000"/>
              </a:spcBef>
            </a:pPr>
            <a:r>
              <a:rPr lang="zh-CN" altLang="en-US" sz="4400" b="1" kern="100" dirty="0" smtClean="0">
                <a:solidFill>
                  <a:schemeClr val="bg2">
                    <a:lumMod val="25000"/>
                  </a:schemeClr>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2400" b="1" dirty="0" smtClean="0">
              <a:solidFill>
                <a:srgbClr val="000000"/>
              </a:solidFill>
              <a:latin typeface="华文行楷" panose="02010800040101010101" pitchFamily="2" charset="-122"/>
              <a:ea typeface="华文行楷" panose="02010800040101010101" pitchFamily="2" charset="-122"/>
              <a:sym typeface="+mn-ea"/>
            </a:endParaRPr>
          </a:p>
        </p:txBody>
      </p:sp>
      <p:pic>
        <p:nvPicPr>
          <p:cNvPr id="5123" name="Picture 3" descr="C:\Users\Administrator\Desktop\06b3b0c7ec63cf1b9a351d999472f0ed.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7000"/>
                    </a14:imgEffect>
                  </a14:imgLayer>
                </a14:imgProps>
              </a:ext>
              <a:ext uri="{28A0092B-C50C-407E-A947-70E740481C1C}">
                <a14:useLocalDpi xmlns:a14="http://schemas.microsoft.com/office/drawing/2010/main" xmlns="" val="0"/>
              </a:ext>
            </a:extLst>
          </a:blip>
          <a:srcRect/>
          <a:stretch>
            <a:fillRect/>
          </a:stretch>
        </p:blipFill>
        <p:spPr bwMode="auto">
          <a:xfrm>
            <a:off x="-2540" y="1614170"/>
            <a:ext cx="2618740" cy="2017395"/>
          </a:xfrm>
          <a:prstGeom prst="rect">
            <a:avLst/>
          </a:prstGeom>
          <a:noFill/>
          <a:effectLst>
            <a:reflection endPos="0" dist="50800" dir="5400000" sy="-100000" algn="bl" rotWithShape="0"/>
          </a:effectLst>
          <a:extLst>
            <a:ext uri="{909E8E84-426E-40DD-AFC4-6F175D3DCCD1}">
              <a14:hiddenFill xmlns:a14="http://schemas.microsoft.com/office/drawing/2010/main" xmlns="">
                <a:solidFill>
                  <a:srgbClr val="FFFFFF"/>
                </a:solidFill>
              </a14:hiddenFill>
            </a:ext>
          </a:extLst>
        </p:spPr>
      </p:pic>
      <p:sp>
        <p:nvSpPr>
          <p:cNvPr id="15363" name="文本框 2"/>
          <p:cNvSpPr txBox="1"/>
          <p:nvPr/>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p>
        </p:txBody>
      </p:sp>
      <p:pic>
        <p:nvPicPr>
          <p:cNvPr id="2" name="图片 1" descr="0"/>
          <p:cNvPicPr>
            <a:picLocks noChangeAspect="1"/>
          </p:cNvPicPr>
          <p:nvPr/>
        </p:nvPicPr>
        <p:blipFill>
          <a:blip r:embed="rId5" cstate="print"/>
          <a:srcRect l="1029" t="-430" r="-1029" b="430"/>
          <a:stretch>
            <a:fillRect/>
          </a:stretch>
        </p:blipFill>
        <p:spPr>
          <a:xfrm>
            <a:off x="11075035" y="10795"/>
            <a:ext cx="1106170" cy="1106170"/>
          </a:xfrm>
          <a:prstGeom prst="ellipse">
            <a:avLst/>
          </a:prstGeom>
        </p:spPr>
      </p:pic>
      <p:pic>
        <p:nvPicPr>
          <p:cNvPr id="2050" name="Picture 2"/>
          <p:cNvPicPr>
            <a:picLocks noChangeAspect="1" noChangeArrowheads="1"/>
          </p:cNvPicPr>
          <p:nvPr/>
        </p:nvPicPr>
        <p:blipFill>
          <a:blip r:embed="rId6" cstate="print"/>
          <a:srcRect/>
          <a:stretch>
            <a:fillRect/>
          </a:stretch>
        </p:blipFill>
        <p:spPr bwMode="auto">
          <a:xfrm>
            <a:off x="0" y="0"/>
            <a:ext cx="13716000" cy="10287000"/>
          </a:xfrm>
          <a:prstGeom prst="rect">
            <a:avLst/>
          </a:prstGeom>
          <a:noFill/>
          <a:ln w="9525">
            <a:noFill/>
            <a:miter lim="800000"/>
            <a:headEnd/>
            <a:tailEnd/>
          </a:ln>
        </p:spPr>
      </p:pic>
    </p:spTree>
  </p:cSld>
  <p:clrMapOvr>
    <a:masterClrMapping/>
  </p:clrMapOvr>
  <p:timing>
    <p:tnLst>
      <p:par>
        <p:cTn id="1" dur="indefinite" restart="never" nodeType="tmRoot"/>
      </p:par>
    </p:tnLst>
    <p:bldLst>
      <p:bldP spid="4097" grpId="0"/>
      <p:bldP spid="4097" grpId="1"/>
      <p:bldP spid="4097" grpId="2"/>
      <p:bldP spid="4097" grpId="3"/>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565400" y="57340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对比关联</a:t>
            </a:r>
          </a:p>
        </p:txBody>
      </p:sp>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p>
        </p:txBody>
      </p:sp>
      <p:sp>
        <p:nvSpPr>
          <p:cNvPr id="5" name="文本框 4"/>
          <p:cNvSpPr txBox="1"/>
          <p:nvPr/>
        </p:nvSpPr>
        <p:spPr>
          <a:xfrm>
            <a:off x="1095375" y="1116965"/>
            <a:ext cx="3270250" cy="491490"/>
          </a:xfrm>
          <a:prstGeom prst="rect">
            <a:avLst/>
          </a:prstGeom>
          <a:noFill/>
          <a:ln w="9525">
            <a:noFill/>
          </a:ln>
        </p:spPr>
        <p:txBody>
          <a:bodyPr wrap="square">
            <a:spAutoFit/>
          </a:bodyPr>
          <a:lstStyle/>
          <a:p>
            <a:pPr marL="66675" indent="-66675"/>
            <a:r>
              <a:rPr lang="zh-CN" sz="2600" b="1">
                <a:ea typeface="宋体" panose="02010600030101010101" pitchFamily="2" charset="-122"/>
              </a:rPr>
              <a:t>分封制与宗法制比较</a:t>
            </a:r>
            <a:endParaRPr lang="zh-CN" altLang="en-US" sz="2600"/>
          </a:p>
        </p:txBody>
      </p:sp>
      <p:graphicFrame>
        <p:nvGraphicFramePr>
          <p:cNvPr id="8" name="表格 7"/>
          <p:cNvGraphicFramePr/>
          <p:nvPr/>
        </p:nvGraphicFramePr>
        <p:xfrm>
          <a:off x="477520" y="1769745"/>
          <a:ext cx="11523980" cy="4901565"/>
        </p:xfrm>
        <a:graphic>
          <a:graphicData uri="http://schemas.openxmlformats.org/drawingml/2006/table">
            <a:tbl>
              <a:tblPr firstRow="1" bandRow="1">
                <a:tableStyleId>{5940675A-B579-460E-94D1-54222C63F5DA}</a:tableStyleId>
              </a:tblPr>
              <a:tblGrid>
                <a:gridCol w="1673225"/>
                <a:gridCol w="4611370"/>
                <a:gridCol w="5239385"/>
              </a:tblGrid>
              <a:tr h="396240">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 </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分封制</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宗法制</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cap="flat">
                      <a:noFill/>
                    </a:lnR>
                    <a:lnT cap="flat">
                      <a:noFill/>
                    </a:lnT>
                    <a:lnB cap="flat">
                      <a:noFill/>
                    </a:lnB>
                    <a:lnTlToBr>
                      <a:noFill/>
                    </a:lnTlToBr>
                    <a:lnBlToTr>
                      <a:noFill/>
                    </a:lnBlToTr>
                    <a:noFill/>
                  </a:tcPr>
                </a:tc>
              </a:tr>
              <a:tr h="467995">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目的</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有效统治</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防止纷争</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cap="flat">
                      <a:noFill/>
                    </a:lnR>
                    <a:lnT cap="flat">
                      <a:noFill/>
                    </a:lnT>
                    <a:lnB cap="flat">
                      <a:noFill/>
                    </a:lnB>
                    <a:lnTlToBr>
                      <a:noFill/>
                    </a:lnTlToBr>
                    <a:lnBlToTr>
                      <a:noFill/>
                    </a:lnBlToTr>
                    <a:noFill/>
                  </a:tcPr>
                </a:tc>
              </a:tr>
              <a:tr h="467995">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范围</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国家内部</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宗族内部</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cap="flat">
                      <a:noFill/>
                    </a:lnR>
                    <a:lnT cap="flat">
                      <a:noFill/>
                    </a:lnT>
                    <a:lnB cap="flat">
                      <a:noFill/>
                    </a:lnB>
                    <a:lnTlToBr>
                      <a:noFill/>
                    </a:lnTlToBr>
                    <a:lnBlToTr>
                      <a:noFill/>
                    </a:lnBlToTr>
                    <a:noFill/>
                  </a:tcPr>
                </a:tc>
              </a:tr>
              <a:tr h="468630">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性质</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贵族分权制</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贵族继承制</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cap="flat">
                      <a:noFill/>
                    </a:lnR>
                    <a:lnT cap="flat">
                      <a:noFill/>
                    </a:lnT>
                    <a:lnB cap="flat">
                      <a:noFill/>
                    </a:lnB>
                    <a:lnTlToBr>
                      <a:noFill/>
                    </a:lnTlToBr>
                    <a:lnBlToTr>
                      <a:noFill/>
                    </a:lnBlToTr>
                    <a:noFill/>
                  </a:tcPr>
                </a:tc>
              </a:tr>
              <a:tr h="1371600">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标准</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按照血缘（王族、古代帝王后代）和功劳大小（功臣）</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按照父系血缘关系的亲疏和年龄的大小（男女不平等，嫡庶不平等）</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cap="flat">
                      <a:noFill/>
                    </a:lnR>
                    <a:lnT cap="flat">
                      <a:noFill/>
                    </a:lnT>
                    <a:lnB cap="flat">
                      <a:noFill/>
                    </a:lnB>
                    <a:lnTlToBr>
                      <a:noFill/>
                    </a:lnTlToBr>
                    <a:lnBlToTr>
                      <a:noFill/>
                    </a:lnBlToTr>
                    <a:noFill/>
                  </a:tcPr>
                </a:tc>
              </a:tr>
              <a:tr h="792480">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等级</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楷体" panose="02010609060101010101" charset="-122"/>
                        </a:rPr>
                        <a:t>四级（天子—诸侯—卿大夫—士） </a:t>
                      </a:r>
                      <a:endParaRPr lang="en-US" altLang="en-US" sz="2600" b="1">
                        <a:ln>
                          <a:noFill/>
                        </a:ln>
                        <a:latin typeface="楷体" panose="02010609060101010101" charset="-122"/>
                        <a:ea typeface="楷体" panose="02010609060101010101" charset="-122"/>
                        <a:cs typeface="楷体" panose="02010609060101010101"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两级（大宗、小宗）</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cap="flat">
                      <a:noFill/>
                    </a:lnR>
                    <a:lnT cap="flat">
                      <a:noFill/>
                    </a:lnT>
                    <a:lnB cap="flat">
                      <a:noFill/>
                    </a:lnB>
                    <a:lnTlToBr>
                      <a:noFill/>
                    </a:lnTlToBr>
                    <a:lnBlToTr>
                      <a:noFill/>
                    </a:lnBlToTr>
                    <a:noFill/>
                  </a:tcPr>
                </a:tc>
              </a:tr>
              <a:tr h="936625">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天子地位</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天下共主</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2600" b="1">
                          <a:ln>
                            <a:noFill/>
                          </a:ln>
                          <a:latin typeface="楷体" panose="02010609060101010101" charset="-122"/>
                          <a:ea typeface="楷体" panose="02010609060101010101" charset="-122"/>
                          <a:cs typeface="宋体" panose="02010600030101010101" pitchFamily="2" charset="-122"/>
                        </a:rPr>
                        <a:t>天下大宗</a:t>
                      </a:r>
                      <a:endParaRPr lang="en-US" altLang="en-US" sz="2600" b="1">
                        <a:ln>
                          <a:noFill/>
                        </a:ln>
                        <a:latin typeface="楷体" panose="02010609060101010101" charset="-122"/>
                        <a:ea typeface="楷体" panose="02010609060101010101" charset="-122"/>
                        <a:cs typeface="宋体" panose="02010600030101010101" pitchFamily="2" charset="-122"/>
                      </a:endParaRPr>
                    </a:p>
                  </a:txBody>
                  <a:tcPr marL="68580" marR="68580" marT="0" marB="0" anchor="ctr">
                    <a:lnL>
                      <a:noFill/>
                    </a:lnL>
                    <a:lnR cap="flat">
                      <a:noFill/>
                    </a:lnR>
                    <a:lnT cap="flat">
                      <a:noFill/>
                    </a:lnT>
                    <a:lnB cap="flat">
                      <a:noFill/>
                    </a:lnB>
                    <a:lnTlToBr>
                      <a:noFill/>
                    </a:lnTlToBr>
                    <a:lnBlToTr>
                      <a:noFill/>
                    </a:lnBlToTr>
                    <a:noFill/>
                  </a:tcPr>
                </a:tc>
              </a:tr>
            </a:tbl>
          </a:graphicData>
        </a:graphic>
      </p:graphicFrame>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7302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【思维拓展】 </a:t>
            </a:r>
          </a:p>
        </p:txBody>
      </p:sp>
      <p:sp>
        <p:nvSpPr>
          <p:cNvPr id="8" name="文本框 7"/>
          <p:cNvSpPr txBox="1"/>
          <p:nvPr/>
        </p:nvSpPr>
        <p:spPr>
          <a:xfrm>
            <a:off x="243205" y="1116965"/>
            <a:ext cx="11647805" cy="5323205"/>
          </a:xfrm>
          <a:prstGeom prst="rect">
            <a:avLst/>
          </a:prstGeom>
          <a:noFill/>
        </p:spPr>
        <p:txBody>
          <a:bodyPr wrap="square" rtlCol="0" anchor="t">
            <a:spAutoFit/>
          </a:bodyPr>
          <a:lstStyle/>
          <a:p>
            <a:r>
              <a:rPr lang="zh-CN" altLang="en-US" sz="2800" b="1">
                <a:latin typeface="楷体" panose="02010609060101010101" charset="-122"/>
                <a:ea typeface="楷体" panose="02010609060101010101" charset="-122"/>
                <a:cs typeface="楷体" panose="02010609060101010101" charset="-122"/>
              </a:rPr>
              <a:t>周王王权强化的表现</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）周王名称的由来与地位。周人认为，宇宙间的最高统治者是“天帝</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，周王则是天帝的使者.秉承 天意君临天下。因此，周王地位至高无上。</a:t>
            </a:r>
          </a:p>
          <a:p>
            <a:r>
              <a:rPr lang="zh-CN" altLang="en-US"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2</a:t>
            </a:r>
            <a:r>
              <a:rPr lang="zh-CN" altLang="en-US" sz="2400" b="1">
                <a:latin typeface="楷体" panose="02010609060101010101" charset="-122"/>
                <a:ea typeface="楷体" panose="02010609060101010101" charset="-122"/>
                <a:cs typeface="楷体" panose="02010609060101010101" charset="-122"/>
              </a:rPr>
              <a:t>）王位继承。西周王位继承改商朝的兄终弟继为父死子继，且以嫡长子继承为主，防止了王室内部的 王位纷争，从制度上完善了王位继承制。</a:t>
            </a:r>
          </a:p>
          <a:p>
            <a:r>
              <a:rPr lang="zh-CN" altLang="en-US"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3</a:t>
            </a:r>
            <a:r>
              <a:rPr lang="zh-CN" altLang="en-US" sz="2400" b="1">
                <a:latin typeface="楷体" panose="02010609060101010101" charset="-122"/>
                <a:ea typeface="楷体" panose="02010609060101010101" charset="-122"/>
                <a:cs typeface="楷体" panose="02010609060101010101" charset="-122"/>
              </a:rPr>
              <a:t>）西周封国以宗亲和功臣为主。以王室、功臣为分封对象，使王室对地方诸侯的纵向联系加强；诸侯 国之间有同宗共祖的宗亲关系或互通婚姻的姻亲关系，橫向联系也较商代加强。</a:t>
            </a:r>
          </a:p>
          <a:p>
            <a:r>
              <a:rPr lang="zh-CN" altLang="en-US"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4</a:t>
            </a:r>
            <a:r>
              <a:rPr lang="zh-CN" altLang="en-US" sz="2400" b="1">
                <a:latin typeface="楷体" panose="02010609060101010101" charset="-122"/>
                <a:ea typeface="楷体" panose="02010609060101010101" charset="-122"/>
                <a:cs typeface="楷体" panose="02010609060101010101" charset="-122"/>
              </a:rPr>
              <a:t>）周王与封国的关系。同姓封国与周王有着天然的血缘联系，周王称同姓诸侯为伯父、叔父；异性封 国則多是姻亲功臣，周王对异性诸候則以伯舅、叔砮相称。这样使国家关系与亲缘关系交织在一起，诸侯对周 王室有强烈的向心力。</a:t>
            </a:r>
          </a:p>
          <a:p>
            <a:r>
              <a:rPr lang="zh-CN" altLang="en-US"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rPr>
              <a:t>5</a:t>
            </a:r>
            <a:r>
              <a:rPr lang="zh-CN" altLang="en-US" sz="2400" b="1">
                <a:latin typeface="楷体" panose="02010609060101010101" charset="-122"/>
                <a:ea typeface="楷体" panose="02010609060101010101" charset="-122"/>
                <a:cs typeface="楷体" panose="02010609060101010101" charset="-122"/>
              </a:rPr>
              <a:t>）周王对诸侯的控制力。天子有废立诸侯之权；天子有任命诸侯国卿大夫的权力，“大国三卿，皆命 于天子；次国三卿，二卿命于天子；小国二卿，皆命于其君”；天子有权征召诸侯兼任王室卿士等。</a:t>
            </a:r>
          </a:p>
        </p:txBody>
      </p:sp>
      <p:sp>
        <p:nvSpPr>
          <p:cNvPr id="4" name="文本框 3"/>
          <p:cNvSpPr txBox="1"/>
          <p:nvPr/>
        </p:nvSpPr>
        <p:spPr>
          <a:xfrm>
            <a:off x="2488565" y="59499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关联课标</a:t>
            </a:r>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488565" y="59499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本课小结</a:t>
            </a:r>
          </a:p>
        </p:txBody>
      </p:sp>
      <p:sp>
        <p:nvSpPr>
          <p:cNvPr id="3" name="文本框 2"/>
          <p:cNvSpPr txBox="1"/>
          <p:nvPr/>
        </p:nvSpPr>
        <p:spPr>
          <a:xfrm>
            <a:off x="252730" y="890905"/>
            <a:ext cx="11685905" cy="6092825"/>
          </a:xfrm>
          <a:prstGeom prst="rect">
            <a:avLst/>
          </a:prstGeom>
          <a:noFill/>
        </p:spPr>
        <p:txBody>
          <a:bodyPr wrap="square" rtlCol="0" anchor="t">
            <a:spAutoFit/>
          </a:bodyPr>
          <a:lstStyle/>
          <a:p>
            <a:pPr>
              <a:lnSpc>
                <a:spcPct val="150000"/>
              </a:lnSpc>
            </a:pPr>
            <a:r>
              <a:rPr lang="en-US" altLang="zh-CN" sz="2600" b="1">
                <a:latin typeface="楷体" panose="02010609060101010101" charset="-122"/>
                <a:ea typeface="楷体" panose="02010609060101010101" charset="-122"/>
                <a:cs typeface="楷体" panose="02010609060101010101" charset="-122"/>
              </a:rPr>
              <a:t>1.</a:t>
            </a:r>
            <a:r>
              <a:rPr lang="zh-CN" altLang="en-US" sz="2600" b="1">
                <a:latin typeface="楷体" panose="02010609060101010101" charset="-122"/>
                <a:ea typeface="楷体" panose="02010609060101010101" charset="-122"/>
                <a:cs typeface="楷体" panose="02010609060101010101" charset="-122"/>
              </a:rPr>
              <a:t>分封制又称封邦建国，同姓亲族是分封的主体，通过分封，周王确立了天下共主的地位。</a:t>
            </a:r>
          </a:p>
          <a:p>
            <a:pPr>
              <a:lnSpc>
                <a:spcPct val="150000"/>
              </a:lnSpc>
            </a:pPr>
            <a:r>
              <a:rPr lang="en-US" altLang="zh-CN" sz="2600" b="1">
                <a:latin typeface="楷体" panose="02010609060101010101" charset="-122"/>
                <a:ea typeface="楷体" panose="02010609060101010101" charset="-122"/>
                <a:cs typeface="楷体" panose="02010609060101010101" charset="-122"/>
              </a:rPr>
              <a:t>2.</a:t>
            </a:r>
            <a:r>
              <a:rPr lang="zh-CN" altLang="en-US" sz="2600" b="1">
                <a:latin typeface="楷体" panose="02010609060101010101" charset="-122"/>
                <a:ea typeface="楷体" panose="02010609060101010101" charset="-122"/>
                <a:cs typeface="楷体" panose="02010609060101010101" charset="-122"/>
              </a:rPr>
              <a:t>通过层层分封，西周形成了统治阶级内部（奴隶主贵族）的森严等级“天子—诸侯—卿大夫—士”。</a:t>
            </a:r>
          </a:p>
          <a:p>
            <a:pPr>
              <a:lnSpc>
                <a:spcPct val="150000"/>
              </a:lnSpc>
            </a:pPr>
            <a:r>
              <a:rPr lang="en-US" altLang="zh-CN" sz="2600" b="1">
                <a:latin typeface="楷体" panose="02010609060101010101" charset="-122"/>
                <a:ea typeface="楷体" panose="02010609060101010101" charset="-122"/>
                <a:cs typeface="楷体" panose="02010609060101010101" charset="-122"/>
              </a:rPr>
              <a:t>3.</a:t>
            </a:r>
            <a:r>
              <a:rPr lang="zh-CN" altLang="en-US" sz="2600" b="1">
                <a:latin typeface="楷体" panose="02010609060101010101" charset="-122"/>
                <a:ea typeface="楷体" panose="02010609060101010101" charset="-122"/>
                <a:cs typeface="楷体" panose="02010609060101010101" charset="-122"/>
              </a:rPr>
              <a:t>宗法制的突出特点是嫡长子继承制；大宗与小宗是相对的；政治制度方面体现为分封制。</a:t>
            </a:r>
          </a:p>
          <a:p>
            <a:pPr>
              <a:lnSpc>
                <a:spcPct val="150000"/>
              </a:lnSpc>
            </a:pPr>
            <a:r>
              <a:rPr lang="en-US" altLang="zh-CN" sz="2600" b="1">
                <a:latin typeface="楷体" panose="02010609060101010101" charset="-122"/>
                <a:ea typeface="楷体" panose="02010609060101010101" charset="-122"/>
                <a:cs typeface="楷体" panose="02010609060101010101" charset="-122"/>
              </a:rPr>
              <a:t>4.</a:t>
            </a:r>
            <a:r>
              <a:rPr lang="zh-CN" altLang="en-US" sz="2600" b="1">
                <a:latin typeface="楷体" panose="02010609060101010101" charset="-122"/>
                <a:ea typeface="楷体" panose="02010609060101010101" charset="-122"/>
                <a:cs typeface="楷体" panose="02010609060101010101" charset="-122"/>
              </a:rPr>
              <a:t>宗法制有利于保障各级贵族享受“世卿世禄”特权，把“国”和“家”密切结合起来。</a:t>
            </a:r>
          </a:p>
          <a:p>
            <a:pPr>
              <a:lnSpc>
                <a:spcPct val="150000"/>
              </a:lnSpc>
            </a:pPr>
            <a:r>
              <a:rPr lang="en-US" altLang="zh-CN" sz="2600" b="1">
                <a:latin typeface="楷体" panose="02010609060101010101" charset="-122"/>
                <a:ea typeface="楷体" panose="02010609060101010101" charset="-122"/>
                <a:cs typeface="楷体" panose="02010609060101010101" charset="-122"/>
              </a:rPr>
              <a:t>5.</a:t>
            </a:r>
            <a:r>
              <a:rPr lang="zh-CN" altLang="en-US" sz="2600" b="1">
                <a:latin typeface="楷体" panose="02010609060101010101" charset="-122"/>
                <a:ea typeface="楷体" panose="02010609060101010101" charset="-122"/>
                <a:cs typeface="楷体" panose="02010609060101010101" charset="-122"/>
              </a:rPr>
              <a:t>宗法制在政治制度方面的体现就是分封制，分封制在血缘关系方面的体现就是宗法制。</a:t>
            </a: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自创.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93" y="-13414"/>
            <a:ext cx="12238771"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4097" name="Text Box 6"/>
          <p:cNvSpPr txBox="1"/>
          <p:nvPr/>
        </p:nvSpPr>
        <p:spPr>
          <a:xfrm>
            <a:off x="-2539" y="2138879"/>
            <a:ext cx="12177605" cy="923330"/>
          </a:xfrm>
          <a:prstGeom prst="rect">
            <a:avLst/>
          </a:prstGeom>
          <a:noFill/>
          <a:ln w="9525">
            <a:noFill/>
          </a:ln>
        </p:spPr>
        <p:txBody>
          <a:bodyPr wrap="square" anchor="t">
            <a:spAutoFit/>
          </a:bodyPr>
          <a:lstStyle/>
          <a:p>
            <a:pPr>
              <a:spcBef>
                <a:spcPct val="50000"/>
              </a:spcBef>
            </a:pPr>
            <a:r>
              <a:rPr lang="zh-CN" altLang="en-US" sz="5400" b="1" dirty="0" smtClean="0">
                <a:solidFill>
                  <a:srgbClr val="000000"/>
                </a:solidFill>
                <a:latin typeface="华文行楷" panose="02010800040101010101" pitchFamily="2" charset="-122"/>
                <a:ea typeface="华文行楷" panose="02010800040101010101" pitchFamily="2" charset="-122"/>
                <a:sym typeface="+mn-ea"/>
              </a:rPr>
              <a:t>          主题一： 先秦时期的政治</a:t>
            </a:r>
            <a:r>
              <a:rPr lang="en-US" altLang="zh-CN" sz="5400" b="1" dirty="0">
                <a:solidFill>
                  <a:srgbClr val="000000"/>
                </a:solidFill>
                <a:latin typeface="华文行楷" panose="02010800040101010101" pitchFamily="2" charset="-122"/>
                <a:ea typeface="华文行楷" panose="02010800040101010101" pitchFamily="2" charset="-122"/>
                <a:sym typeface="+mn-ea"/>
              </a:rPr>
              <a:t> </a:t>
            </a:r>
            <a:r>
              <a:rPr lang="en-US" altLang="zh-CN" sz="5400" b="1" dirty="0" smtClean="0">
                <a:solidFill>
                  <a:srgbClr val="000000"/>
                </a:solidFill>
                <a:latin typeface="华文行楷" panose="02010800040101010101" pitchFamily="2" charset="-122"/>
                <a:ea typeface="华文行楷" panose="02010800040101010101" pitchFamily="2" charset="-122"/>
                <a:sym typeface="+mn-ea"/>
              </a:rPr>
              <a:t>                   </a:t>
            </a:r>
          </a:p>
        </p:txBody>
      </p:sp>
      <p:pic>
        <p:nvPicPr>
          <p:cNvPr id="5123" name="Picture 3" descr="C:\Users\Administrator\Desktop\06b3b0c7ec63cf1b9a351d999472f0ed.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7000"/>
                    </a14:imgEffect>
                  </a14:imgLayer>
                </a14:imgProps>
              </a:ext>
              <a:ext uri="{28A0092B-C50C-407E-A947-70E740481C1C}">
                <a14:useLocalDpi xmlns:a14="http://schemas.microsoft.com/office/drawing/2010/main" xmlns="" val="0"/>
              </a:ext>
            </a:extLst>
          </a:blip>
          <a:srcRect/>
          <a:stretch>
            <a:fillRect/>
          </a:stretch>
        </p:blipFill>
        <p:spPr bwMode="auto">
          <a:xfrm>
            <a:off x="-7" y="2043701"/>
            <a:ext cx="3240308" cy="2496277"/>
          </a:xfrm>
          <a:prstGeom prst="rect">
            <a:avLst/>
          </a:prstGeom>
          <a:noFill/>
          <a:effectLst>
            <a:reflection endPos="0" dist="50800" dir="5400000" sy="-100000" algn="bl" rotWithShape="0"/>
          </a:effectLst>
          <a:extLst>
            <a:ext uri="{909E8E84-426E-40DD-AFC4-6F175D3DCCD1}">
              <a14:hiddenFill xmlns:a14="http://schemas.microsoft.com/office/drawing/2010/main" xmlns="">
                <a:solidFill>
                  <a:srgbClr val="FFFFFF"/>
                </a:solidFill>
              </a14:hiddenFill>
            </a:ext>
          </a:extLst>
        </p:spPr>
      </p:pic>
      <p:sp>
        <p:nvSpPr>
          <p:cNvPr id="15363" name="文本框 2"/>
          <p:cNvSpPr txBox="1"/>
          <p:nvPr/>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p>
        </p:txBody>
      </p:sp>
      <p:pic>
        <p:nvPicPr>
          <p:cNvPr id="2" name="图片 1" descr="0"/>
          <p:cNvPicPr>
            <a:picLocks noChangeAspect="1"/>
          </p:cNvPicPr>
          <p:nvPr/>
        </p:nvPicPr>
        <p:blipFill>
          <a:blip r:embed="rId5" cstate="print"/>
          <a:srcRect l="1029" t="-430" r="-1029" b="430"/>
          <a:stretch>
            <a:fillRect/>
          </a:stretch>
        </p:blipFill>
        <p:spPr>
          <a:xfrm>
            <a:off x="11075035" y="10795"/>
            <a:ext cx="1106170" cy="110617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4" nodeType="afterEffect">
                                  <p:stCondLst>
                                    <p:cond delay="0"/>
                                  </p:stCondLst>
                                  <p:iterate type="lt">
                                    <p:tmPct val="50000"/>
                                  </p:iterate>
                                  <p:childTnLst>
                                    <p:set>
                                      <p:cBhvr>
                                        <p:cTn id="6" dur="1" fill="hold">
                                          <p:stCondLst>
                                            <p:cond delay="0"/>
                                          </p:stCondLst>
                                        </p:cTn>
                                        <p:tgtEl>
                                          <p:spTgt spid="4097"/>
                                        </p:tgtEl>
                                        <p:attrNameLst>
                                          <p:attrName>style.visibility</p:attrName>
                                        </p:attrNameLst>
                                      </p:cBhvr>
                                      <p:to>
                                        <p:strVal val="visible"/>
                                      </p:to>
                                    </p:set>
                                    <p:anim calcmode="discrete" valueType="clr">
                                      <p:cBhvr override="childStyle">
                                        <p:cTn id="7" dur="100"/>
                                        <p:tgtEl>
                                          <p:spTgt spid="4097"/>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4097"/>
                                        </p:tgtEl>
                                        <p:attrNameLst>
                                          <p:attrName>fillcolor</p:attrName>
                                        </p:attrNameLst>
                                      </p:cBhvr>
                                      <p:tavLst>
                                        <p:tav tm="0">
                                          <p:val>
                                            <p:clrVal>
                                              <a:schemeClr val="accent2"/>
                                            </p:clrVal>
                                          </p:val>
                                        </p:tav>
                                        <p:tav tm="50000">
                                          <p:val>
                                            <p:clrVal>
                                              <a:schemeClr val="hlink"/>
                                            </p:clrVal>
                                          </p:val>
                                        </p:tav>
                                      </p:tavLst>
                                    </p:anim>
                                    <p:set>
                                      <p:cBhvr>
                                        <p:cTn id="9" dur="100"/>
                                        <p:tgtEl>
                                          <p:spTgt spid="4097"/>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7" grpId="1"/>
      <p:bldP spid="4097" grpId="2"/>
      <p:bldP spid="4097" grpId="3"/>
      <p:bldP spid="4097" grpId="4"/>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7" name="内容占位符 6"/>
          <p:cNvSpPr>
            <a:spLocks noGrp="1"/>
          </p:cNvSpPr>
          <p:nvPr>
            <p:ph sz="half" idx="1"/>
          </p:nvPr>
        </p:nvSpPr>
        <p:spPr>
          <a:xfrm>
            <a:off x="-215265" y="1044575"/>
            <a:ext cx="11428730" cy="930910"/>
          </a:xfrm>
        </p:spPr>
        <p:txBody>
          <a:bodyPr/>
          <a:lstStyle/>
          <a:p>
            <a:pPr indent="0">
              <a:lnSpc>
                <a:spcPct val="125000"/>
              </a:lnSpc>
              <a:spcBef>
                <a:spcPts val="100"/>
              </a:spcBef>
            </a:pPr>
            <a:r>
              <a:rPr lang="zh-CN" altLang="en-US" sz="2800" b="1">
                <a:latin typeface="楷体" panose="02010609060101010101" charset="-122"/>
                <a:ea typeface="楷体" panose="02010609060101010101" charset="-122"/>
                <a:cs typeface="楷体" panose="02010609060101010101" charset="-122"/>
              </a:rPr>
              <a:t>考纲要求  </a:t>
            </a:r>
          </a:p>
          <a:p>
            <a:pPr marL="0" indent="0">
              <a:lnSpc>
                <a:spcPct val="125000"/>
              </a:lnSpc>
              <a:spcBef>
                <a:spcPts val="100"/>
              </a:spcBef>
              <a:buNone/>
            </a:pPr>
            <a:r>
              <a:rPr lang="zh-CN" altLang="en-US" sz="2800" b="1">
                <a:latin typeface="楷体" panose="02010609060101010101" charset="-122"/>
                <a:ea typeface="楷体" panose="02010609060101010101" charset="-122"/>
                <a:cs typeface="楷体" panose="02010609060101010101" charset="-122"/>
              </a:rPr>
              <a:t>    商周的政治制度</a:t>
            </a:r>
          </a:p>
        </p:txBody>
      </p:sp>
      <p:sp>
        <p:nvSpPr>
          <p:cNvPr id="8" name="内容占位符 7"/>
          <p:cNvSpPr>
            <a:spLocks noGrp="1"/>
          </p:cNvSpPr>
          <p:nvPr>
            <p:ph sz="half" idx="2"/>
          </p:nvPr>
        </p:nvSpPr>
        <p:spPr>
          <a:xfrm>
            <a:off x="-229870" y="2194560"/>
            <a:ext cx="12265660" cy="3909060"/>
          </a:xfrm>
        </p:spPr>
        <p:txBody>
          <a:bodyPr/>
          <a:lstStyle/>
          <a:p>
            <a:pPr indent="0">
              <a:lnSpc>
                <a:spcPct val="105000"/>
              </a:lnSpc>
              <a:spcBef>
                <a:spcPts val="100"/>
              </a:spcBef>
              <a:spcAft>
                <a:spcPts val="0"/>
              </a:spcAft>
            </a:pPr>
            <a:r>
              <a:rPr lang="zh-CN" altLang="en-US" sz="2800" b="1">
                <a:latin typeface="楷体" panose="02010609060101010101" charset="-122"/>
                <a:ea typeface="楷体" panose="02010609060101010101" charset="-122"/>
              </a:rPr>
              <a:t>考纲解读</a:t>
            </a:r>
          </a:p>
          <a:p>
            <a:pPr marL="0" indent="0">
              <a:lnSpc>
                <a:spcPct val="105000"/>
              </a:lnSpc>
              <a:spcBef>
                <a:spcPts val="100"/>
              </a:spcBef>
              <a:spcAft>
                <a:spcPts val="0"/>
              </a:spcAft>
              <a:buNone/>
            </a:pPr>
            <a:r>
              <a:rPr lang="zh-CN" altLang="en-US" sz="2800" b="1">
                <a:latin typeface="楷体" panose="02010609060101010101" charset="-122"/>
                <a:ea typeface="楷体" panose="02010609060101010101" charset="-122"/>
              </a:rPr>
              <a:t>     </a:t>
            </a:r>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殷商的政治</a:t>
            </a:r>
          </a:p>
          <a:p>
            <a:pPr marL="0" indent="0">
              <a:lnSpc>
                <a:spcPct val="105000"/>
              </a:lnSpc>
              <a:spcBef>
                <a:spcPts val="100"/>
              </a:spcBef>
              <a:spcAft>
                <a:spcPts val="0"/>
              </a:spcAft>
              <a:buNone/>
            </a:pPr>
            <a:r>
              <a:rPr lang="zh-CN" altLang="en-US" sz="2800" b="1">
                <a:latin typeface="楷体" panose="02010609060101010101" charset="-122"/>
                <a:ea typeface="楷体" panose="02010609060101010101" charset="-122"/>
              </a:rPr>
              <a:t>        商朝王权与神权相结合，王权具有浓厚的神秘色彩。</a:t>
            </a:r>
          </a:p>
          <a:p>
            <a:pPr marL="0" indent="0">
              <a:lnSpc>
                <a:spcPct val="105000"/>
              </a:lnSpc>
              <a:spcBef>
                <a:spcPts val="100"/>
              </a:spcBef>
              <a:spcAft>
                <a:spcPts val="0"/>
              </a:spcAft>
              <a:buNone/>
            </a:pPr>
            <a:r>
              <a:rPr lang="zh-CN" altLang="en-US" sz="2800" b="1">
                <a:latin typeface="楷体" panose="02010609060101010101" charset="-122"/>
                <a:ea typeface="楷体" panose="02010609060101010101" charset="-122"/>
              </a:rPr>
              <a:t>     </a:t>
            </a:r>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西周的政治</a:t>
            </a:r>
          </a:p>
          <a:p>
            <a:pPr marL="0" indent="0">
              <a:lnSpc>
                <a:spcPct val="105000"/>
              </a:lnSpc>
              <a:spcBef>
                <a:spcPts val="100"/>
              </a:spcBef>
              <a:spcAft>
                <a:spcPts val="0"/>
              </a:spcAft>
              <a:buNone/>
            </a:pPr>
            <a:r>
              <a:rPr lang="zh-CN" altLang="en-US" sz="2800" b="1">
                <a:latin typeface="楷体" panose="02010609060101010101" charset="-122"/>
                <a:ea typeface="楷体" panose="02010609060101010101" charset="-122"/>
              </a:rPr>
              <a:t>        权力的分配：分封制</a:t>
            </a:r>
            <a:r>
              <a:rPr lang="en-US" altLang="zh-CN" sz="2800" b="1">
                <a:latin typeface="楷体" panose="02010609060101010101" charset="-122"/>
                <a:ea typeface="楷体" panose="02010609060101010101" charset="-122"/>
              </a:rPr>
              <a:t>—</a:t>
            </a:r>
            <a:r>
              <a:rPr lang="zh-CN" altLang="en-US" sz="2800" b="1">
                <a:latin typeface="楷体" panose="02010609060101010101" charset="-122"/>
                <a:ea typeface="楷体" panose="02010609060101010101" charset="-122"/>
              </a:rPr>
              <a:t>政治生活等级化</a:t>
            </a:r>
            <a:r>
              <a:rPr lang="en-US" altLang="zh-CN" sz="2800" b="1">
                <a:latin typeface="楷体" panose="02010609060101010101" charset="-122"/>
                <a:ea typeface="楷体" panose="02010609060101010101" charset="-122"/>
              </a:rPr>
              <a:t>—</a:t>
            </a:r>
            <a:r>
              <a:rPr lang="zh-CN" altLang="en-US" sz="2800" b="1">
                <a:latin typeface="楷体" panose="02010609060101010101" charset="-122"/>
                <a:ea typeface="楷体" panose="02010609060101010101" charset="-122"/>
              </a:rPr>
              <a:t>天下归周；</a:t>
            </a:r>
          </a:p>
          <a:p>
            <a:pPr marL="0" indent="0">
              <a:lnSpc>
                <a:spcPct val="105000"/>
              </a:lnSpc>
              <a:spcBef>
                <a:spcPts val="100"/>
              </a:spcBef>
              <a:spcAft>
                <a:spcPts val="0"/>
              </a:spcAft>
              <a:buNone/>
            </a:pPr>
            <a:r>
              <a:rPr lang="zh-CN" altLang="en-US" sz="2800" b="1">
                <a:latin typeface="楷体" panose="02010609060101010101" charset="-122"/>
                <a:ea typeface="楷体" panose="02010609060101010101" charset="-122"/>
              </a:rPr>
              <a:t>        权力的继承：宗法制</a:t>
            </a:r>
            <a:r>
              <a:rPr lang="en-US" altLang="zh-CN" sz="2800" b="1">
                <a:latin typeface="楷体" panose="02010609060101010101" charset="-122"/>
                <a:ea typeface="楷体" panose="02010609060101010101" charset="-122"/>
              </a:rPr>
              <a:t>—</a:t>
            </a:r>
            <a:r>
              <a:rPr lang="zh-CN" altLang="en-US" sz="2800" b="1">
                <a:latin typeface="楷体" panose="02010609060101010101" charset="-122"/>
                <a:ea typeface="楷体" panose="02010609060101010101" charset="-122"/>
              </a:rPr>
              <a:t>家庭生活政治化</a:t>
            </a:r>
            <a:r>
              <a:rPr lang="en-US" altLang="zh-CN" sz="2800" b="1">
                <a:latin typeface="楷体" panose="02010609060101010101" charset="-122"/>
                <a:ea typeface="楷体" panose="02010609060101010101" charset="-122"/>
              </a:rPr>
              <a:t>—</a:t>
            </a:r>
            <a:r>
              <a:rPr lang="zh-CN" altLang="en-US" sz="2800" b="1">
                <a:latin typeface="楷体" panose="02010609060101010101" charset="-122"/>
                <a:ea typeface="楷体" panose="02010609060101010101" charset="-122"/>
              </a:rPr>
              <a:t>天下归宗；</a:t>
            </a:r>
          </a:p>
          <a:p>
            <a:pPr marL="0" indent="0">
              <a:lnSpc>
                <a:spcPct val="105000"/>
              </a:lnSpc>
              <a:spcBef>
                <a:spcPts val="100"/>
              </a:spcBef>
              <a:spcAft>
                <a:spcPts val="0"/>
              </a:spcAft>
              <a:buNone/>
            </a:pPr>
            <a:r>
              <a:rPr lang="zh-CN" altLang="en-US" sz="2800" b="1">
                <a:latin typeface="楷体" panose="02010609060101010101" charset="-122"/>
                <a:ea typeface="楷体" panose="02010609060101010101" charset="-122"/>
              </a:rPr>
              <a:t>        权力的认同：礼乐制</a:t>
            </a:r>
            <a:r>
              <a:rPr lang="en-US" altLang="zh-CN" sz="2800" b="1">
                <a:latin typeface="楷体" panose="02010609060101010101" charset="-122"/>
                <a:ea typeface="楷体" panose="02010609060101010101" charset="-122"/>
              </a:rPr>
              <a:t>—</a:t>
            </a:r>
            <a:r>
              <a:rPr lang="zh-CN" altLang="en-US" sz="2800" b="1">
                <a:latin typeface="楷体" panose="02010609060101010101" charset="-122"/>
                <a:ea typeface="楷体" panose="02010609060101010101" charset="-122"/>
              </a:rPr>
              <a:t>等级观念生活化</a:t>
            </a:r>
            <a:r>
              <a:rPr lang="en-US" altLang="zh-CN" sz="2800" b="1">
                <a:latin typeface="楷体" panose="02010609060101010101" charset="-122"/>
                <a:ea typeface="楷体" panose="02010609060101010101" charset="-122"/>
              </a:rPr>
              <a:t>—</a:t>
            </a:r>
            <a:r>
              <a:rPr lang="zh-CN" altLang="en-US" sz="2800" b="1">
                <a:latin typeface="楷体" panose="02010609060101010101" charset="-122"/>
                <a:ea typeface="楷体" panose="02010609060101010101" charset="-122"/>
              </a:rPr>
              <a:t>天下归心。</a:t>
            </a:r>
          </a:p>
          <a:p>
            <a:pPr marL="0" indent="0">
              <a:lnSpc>
                <a:spcPct val="105000"/>
              </a:lnSpc>
              <a:spcBef>
                <a:spcPts val="100"/>
              </a:spcBef>
              <a:spcAft>
                <a:spcPts val="0"/>
              </a:spcAft>
              <a:buNone/>
            </a:pPr>
            <a:r>
              <a:rPr lang="zh-CN" altLang="en-US" sz="2800" b="1">
                <a:latin typeface="楷体" panose="02010609060101010101" charset="-122"/>
                <a:ea typeface="楷体" panose="02010609060101010101" charset="-122"/>
              </a:rPr>
              <a:t>     </a:t>
            </a:r>
            <a:r>
              <a:rPr lang="en-US" altLang="zh-CN" sz="2800" b="1">
                <a:latin typeface="楷体" panose="02010609060101010101" charset="-122"/>
                <a:ea typeface="楷体" panose="02010609060101010101" charset="-122"/>
              </a:rPr>
              <a:t>3.</a:t>
            </a:r>
            <a:r>
              <a:rPr lang="zh-CN" altLang="en-US" sz="2800" b="1">
                <a:latin typeface="楷体" panose="02010609060101010101" charset="-122"/>
                <a:ea typeface="楷体" panose="02010609060101010101" charset="-122"/>
              </a:rPr>
              <a:t>春秋战国的政治</a:t>
            </a:r>
          </a:p>
          <a:p>
            <a:pPr marL="0" indent="0">
              <a:lnSpc>
                <a:spcPct val="105000"/>
              </a:lnSpc>
              <a:spcBef>
                <a:spcPts val="100"/>
              </a:spcBef>
              <a:spcAft>
                <a:spcPts val="0"/>
              </a:spcAft>
              <a:buNone/>
            </a:pPr>
            <a:r>
              <a:rPr lang="zh-CN" altLang="en-US" sz="2800" b="1">
                <a:latin typeface="楷体" panose="02010609060101010101" charset="-122"/>
                <a:ea typeface="楷体" panose="02010609060101010101" charset="-122"/>
              </a:rPr>
              <a:t>       春秋时期礼崩乐坏，分封制瓦解。战国时期各国竞相变法，开始兼并战争。</a:t>
            </a:r>
          </a:p>
          <a:p>
            <a:pPr marL="0" indent="0">
              <a:lnSpc>
                <a:spcPct val="105000"/>
              </a:lnSpc>
              <a:spcBef>
                <a:spcPts val="100"/>
              </a:spcBef>
              <a:spcAft>
                <a:spcPts val="0"/>
              </a:spcAft>
              <a:buNone/>
            </a:pPr>
            <a:endParaRPr lang="zh-CN" altLang="en-US" sz="2800" b="1">
              <a:latin typeface="楷体" panose="02010609060101010101" charset="-122"/>
              <a:ea typeface="楷体" panose="02010609060101010101" charset="-122"/>
            </a:endParaRPr>
          </a:p>
        </p:txBody>
      </p:sp>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4" name="文本框 3"/>
          <p:cNvSpPr txBox="1"/>
          <p:nvPr/>
        </p:nvSpPr>
        <p:spPr>
          <a:xfrm>
            <a:off x="2332355" y="69532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考纲解读</a:t>
            </a:r>
          </a:p>
        </p:txBody>
      </p:sp>
      <p:sp>
        <p:nvSpPr>
          <p:cNvPr id="29" name="文本框 28"/>
          <p:cNvSpPr txBox="1"/>
          <p:nvPr/>
        </p:nvSpPr>
        <p:spPr>
          <a:xfrm>
            <a:off x="243206" y="302682"/>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【研究纲领】 </a:t>
            </a: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6" y="302682"/>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【明晰考向】 </a:t>
            </a:r>
          </a:p>
        </p:txBody>
      </p:sp>
      <p:sp>
        <p:nvSpPr>
          <p:cNvPr id="3" name="文本框 2"/>
          <p:cNvSpPr txBox="1"/>
          <p:nvPr/>
        </p:nvSpPr>
        <p:spPr>
          <a:xfrm>
            <a:off x="391160" y="1576070"/>
            <a:ext cx="4382135" cy="521970"/>
          </a:xfrm>
          <a:prstGeom prst="rect">
            <a:avLst/>
          </a:prstGeom>
          <a:noFill/>
        </p:spPr>
        <p:txBody>
          <a:bodyPr wrap="none" rtlCol="0" anchor="t">
            <a:spAutoFit/>
          </a:bodyPr>
          <a:lstStyle/>
          <a:p>
            <a:r>
              <a:rPr lang="en-US" altLang="zh-CN" sz="2800" b="1"/>
              <a:t>2.</a:t>
            </a:r>
            <a:r>
              <a:rPr lang="zh-CN" altLang="en-US" sz="2800" b="1"/>
              <a:t>先秦政治制度的考查视角</a:t>
            </a:r>
          </a:p>
        </p:txBody>
      </p:sp>
      <p:sp>
        <p:nvSpPr>
          <p:cNvPr id="100" name="文本框 99"/>
          <p:cNvSpPr txBox="1"/>
          <p:nvPr/>
        </p:nvSpPr>
        <p:spPr>
          <a:xfrm>
            <a:off x="243205" y="2067560"/>
            <a:ext cx="11826875" cy="4592320"/>
          </a:xfrm>
          <a:prstGeom prst="rect">
            <a:avLst/>
          </a:prstGeom>
          <a:noFill/>
          <a:ln w="9525">
            <a:noFill/>
          </a:ln>
        </p:spPr>
        <p:txBody>
          <a:bodyPr wrap="square">
            <a:spAutoFit/>
          </a:bodyPr>
          <a:lstStyle/>
          <a:p>
            <a:pPr indent="0" fontAlgn="auto">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纵观历年先秦史的考查，考点基本集中在分封制（国卷为主）和宗法制（地方卷）</a:t>
            </a:r>
          </a:p>
          <a:p>
            <a:pPr indent="0" fontAlgn="auto">
              <a:lnSpc>
                <a:spcPct val="12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1.</a:t>
            </a:r>
            <a:r>
              <a:rPr lang="zh-CN" altLang="en-US" sz="2600" b="1">
                <a:latin typeface="楷体" panose="02010609060101010101" charset="-122"/>
                <a:ea typeface="楷体" panose="02010609060101010101" charset="-122"/>
                <a:cs typeface="楷体" panose="02010609060101010101" charset="-122"/>
              </a:rPr>
              <a:t>分封制的考查视角：</a:t>
            </a:r>
          </a:p>
          <a:p>
            <a:pPr indent="0" fontAlgn="auto">
              <a:lnSpc>
                <a:spcPct val="125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    </a:t>
            </a:r>
            <a:r>
              <a:rPr lang="zh-CN" altLang="en-US" sz="2600" b="1" kern="0" dirty="0" smtClean="0">
                <a:solidFill>
                  <a:srgbClr val="000000"/>
                </a:solidFill>
                <a:latin typeface="楷体" panose="02010609060101010101" charset="-122"/>
                <a:ea typeface="楷体" panose="02010609060101010101" charset="-122"/>
                <a:sym typeface="+mn-ea"/>
              </a:rPr>
              <a:t>分封制的文化整合、认同；分封制王族地理位置的优越性；</a:t>
            </a:r>
            <a:r>
              <a:rPr lang="zh-CN" altLang="en-US" sz="2600" b="1" kern="0" dirty="0" smtClean="0">
                <a:solidFill>
                  <a:srgbClr val="000000"/>
                </a:solidFill>
                <a:latin typeface="楷体" panose="02010609060101010101" charset="-122"/>
                <a:ea typeface="楷体" panose="02010609060101010101" charset="-122"/>
                <a:sym typeface="黑体" panose="02010609060101010101" pitchFamily="49" charset="-122"/>
              </a:rPr>
              <a:t>分封制或者礼乐制的瓦解；分封制对</a:t>
            </a:r>
            <a:r>
              <a:rPr lang="zh-CN" altLang="en-US" sz="2600" b="1" kern="0" dirty="0" smtClean="0">
                <a:solidFill>
                  <a:srgbClr val="000000"/>
                </a:solidFill>
                <a:latin typeface="楷体" panose="02010609060101010101" charset="-122"/>
                <a:ea typeface="楷体" panose="02010609060101010101" charset="-122"/>
                <a:sym typeface="+mn-ea"/>
              </a:rPr>
              <a:t>社会秩序的影响、对中央集权的影响、对周边地区的开发。</a:t>
            </a:r>
          </a:p>
          <a:p>
            <a:pPr indent="0" fontAlgn="auto">
              <a:lnSpc>
                <a:spcPct val="12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2.宗法制的考查视角：</a:t>
            </a:r>
            <a:endParaRPr lang="zh-CN" altLang="en-US" sz="2600" b="1" kern="0" dirty="0" smtClean="0">
              <a:solidFill>
                <a:srgbClr val="000000"/>
              </a:solidFill>
              <a:latin typeface="楷体" panose="02010609060101010101" charset="-122"/>
              <a:ea typeface="楷体" panose="02010609060101010101" charset="-122"/>
            </a:endParaRPr>
          </a:p>
          <a:p>
            <a:pPr indent="0" fontAlgn="auto">
              <a:lnSpc>
                <a:spcPct val="125000"/>
              </a:lnSpc>
              <a:spcBef>
                <a:spcPts val="0"/>
              </a:spcBef>
              <a:spcAft>
                <a:spcPts val="0"/>
              </a:spcAft>
            </a:pPr>
            <a:r>
              <a:rPr lang="zh-CN" altLang="en-US" sz="2600" b="1" kern="0" dirty="0" smtClean="0">
                <a:solidFill>
                  <a:srgbClr val="000000"/>
                </a:solidFill>
                <a:latin typeface="楷体" panose="02010609060101010101" charset="-122"/>
                <a:ea typeface="楷体" panose="02010609060101010101" charset="-122"/>
              </a:rPr>
              <a:t>    嫡长子继承制的原则；宗法制对社会秩序的建设；宗法制（贵族政治）的衰落； 宗法观念。</a:t>
            </a:r>
          </a:p>
          <a:p>
            <a:pPr indent="0" fontAlgn="auto">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3.礼乐制的考查视角：</a:t>
            </a:r>
            <a:endParaRPr lang="zh-CN" altLang="en-US" sz="2600" b="1" kern="0" dirty="0" smtClean="0">
              <a:solidFill>
                <a:srgbClr val="000000"/>
              </a:solidFill>
              <a:latin typeface="楷体" panose="02010609060101010101" charset="-122"/>
              <a:ea typeface="楷体" panose="02010609060101010101" charset="-122"/>
            </a:endParaRPr>
          </a:p>
          <a:p>
            <a:pPr indent="0" fontAlgn="auto">
              <a:lnSpc>
                <a:spcPct val="125000"/>
              </a:lnSpc>
              <a:spcBef>
                <a:spcPts val="0"/>
              </a:spcBef>
              <a:spcAft>
                <a:spcPts val="0"/>
              </a:spcAft>
            </a:pPr>
            <a:r>
              <a:rPr lang="zh-CN" altLang="en-US" sz="2600" b="1" kern="0" dirty="0" smtClean="0">
                <a:solidFill>
                  <a:srgbClr val="000000"/>
                </a:solidFill>
                <a:latin typeface="楷体" panose="02010609060101010101" charset="-122"/>
                <a:ea typeface="楷体" panose="02010609060101010101" charset="-122"/>
              </a:rPr>
              <a:t>    春秋战国时期礼崩乐坏。</a:t>
            </a: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考情分析</a:t>
            </a: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20" name="矩形 19"/>
          <p:cNvSpPr/>
          <p:nvPr/>
        </p:nvSpPr>
        <p:spPr>
          <a:xfrm>
            <a:off x="389841" y="1228924"/>
            <a:ext cx="11412000" cy="4852670"/>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zh-CN" sz="2800" b="1" kern="100" dirty="0" smtClean="0">
                <a:solidFill>
                  <a:schemeClr val="tx1">
                    <a:lumMod val="50000"/>
                  </a:schemeClr>
                </a:solidFill>
                <a:latin typeface="+mn-ea"/>
                <a:cs typeface="+mn-ea"/>
              </a:rPr>
              <a:t>一、夏、商的政治制度</a:t>
            </a:r>
          </a:p>
          <a:p>
            <a:pPr algn="just" fontAlgn="auto">
              <a:lnSpc>
                <a:spcPct val="125000"/>
              </a:lnSpc>
              <a:spcAft>
                <a:spcPts val="0"/>
              </a:spcAft>
              <a:tabLst>
                <a:tab pos="2070735" algn="l"/>
              </a:tabLst>
            </a:pPr>
            <a:r>
              <a:rPr lang="zh-CN" altLang="zh-CN" sz="2800" b="1" kern="100" dirty="0" smtClean="0">
                <a:solidFill>
                  <a:schemeClr val="tx1">
                    <a:lumMod val="50000"/>
                  </a:schemeClr>
                </a:solidFill>
                <a:latin typeface="+mn-ea"/>
                <a:cs typeface="+mn-ea"/>
              </a:rPr>
              <a:t>    </a:t>
            </a:r>
            <a:r>
              <a:rPr lang="zh-CN" altLang="zh-CN" sz="2600" b="1" kern="100" dirty="0" smtClean="0">
                <a:solidFill>
                  <a:schemeClr val="tx1">
                    <a:lumMod val="50000"/>
                  </a:schemeClr>
                </a:solidFill>
                <a:latin typeface="+mn-ea"/>
                <a:cs typeface="+mn-ea"/>
              </a:rPr>
              <a:t>夏朝目前没有发现文字，商朝的文字是甲骨文。对夏朝的了解，主要是通过后人的追述和考古研究。对商朝的了解主要是通过甲骨文、考古研究和后人的追述。 </a:t>
            </a:r>
          </a:p>
          <a:p>
            <a:pPr algn="just" fontAlgn="auto">
              <a:lnSpc>
                <a:spcPct val="125000"/>
              </a:lnSpc>
              <a:spcAft>
                <a:spcPts val="0"/>
              </a:spcAft>
              <a:tabLst>
                <a:tab pos="2070735" algn="l"/>
              </a:tabLst>
            </a:pPr>
            <a:r>
              <a:rPr lang="zh-CN" altLang="zh-CN" sz="2600" b="1" kern="100" dirty="0" smtClean="0">
                <a:solidFill>
                  <a:schemeClr val="tx1">
                    <a:lumMod val="50000"/>
                  </a:schemeClr>
                </a:solidFill>
                <a:latin typeface="+mn-ea"/>
                <a:cs typeface="+mn-ea"/>
              </a:rPr>
              <a:t>    </a:t>
            </a:r>
            <a:r>
              <a:rPr lang="en-US" altLang="zh-CN" sz="2600" b="1" kern="100" dirty="0" smtClean="0">
                <a:solidFill>
                  <a:schemeClr val="tx1">
                    <a:lumMod val="50000"/>
                  </a:schemeClr>
                </a:solidFill>
                <a:latin typeface="+mn-ea"/>
                <a:cs typeface="+mn-ea"/>
              </a:rPr>
              <a:t>1.</a:t>
            </a:r>
            <a:r>
              <a:rPr lang="zh-CN" altLang="en-US" sz="2600" b="1" kern="100" dirty="0" smtClean="0">
                <a:solidFill>
                  <a:schemeClr val="tx1">
                    <a:lumMod val="50000"/>
                  </a:schemeClr>
                </a:solidFill>
                <a:latin typeface="+mn-ea"/>
                <a:cs typeface="+mn-ea"/>
              </a:rPr>
              <a:t>权力世袭：从禅让制到</a:t>
            </a:r>
            <a:r>
              <a:rPr lang="zh-CN" altLang="en-US" sz="2600" b="1" u="sng" kern="100" dirty="0" smtClean="0">
                <a:solidFill>
                  <a:schemeClr val="tx1">
                    <a:lumMod val="50000"/>
                  </a:schemeClr>
                </a:solidFill>
                <a:latin typeface="+mn-ea"/>
                <a:cs typeface="+mn-ea"/>
              </a:rPr>
              <a:t>              </a:t>
            </a:r>
            <a:r>
              <a:rPr lang="zh-CN" altLang="en-US" sz="2600" b="1" u="sng" kern="100" dirty="0" smtClean="0">
                <a:solidFill>
                  <a:schemeClr val="bg1"/>
                </a:solidFill>
                <a:latin typeface="+mn-ea"/>
                <a:cs typeface="+mn-ea"/>
              </a:rPr>
              <a:t>位</a:t>
            </a:r>
          </a:p>
          <a:p>
            <a:pPr algn="just" fontAlgn="auto">
              <a:lnSpc>
                <a:spcPct val="125000"/>
              </a:lnSpc>
              <a:spcAft>
                <a:spcPts val="0"/>
              </a:spcAft>
              <a:tabLst>
                <a:tab pos="2070735" algn="l"/>
              </a:tabLst>
            </a:pPr>
            <a:r>
              <a:rPr lang="zh-CN" altLang="en-US" sz="2600" b="1" kern="100" dirty="0" smtClean="0">
                <a:solidFill>
                  <a:schemeClr val="tx1">
                    <a:lumMod val="50000"/>
                  </a:schemeClr>
                </a:solidFill>
                <a:latin typeface="+mn-ea"/>
                <a:cs typeface="+mn-ea"/>
              </a:rPr>
              <a:t>    </a:t>
            </a:r>
            <a:r>
              <a:rPr lang="zh-CN" altLang="zh-CN" sz="28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尧舜禹传说时代，尚未产生国家，当时是部落联盟时期。部落联盟的首领继位制度是“禅让制”。</a:t>
            </a:r>
          </a:p>
          <a:p>
            <a:pPr algn="just" fontAlgn="auto">
              <a:lnSpc>
                <a:spcPct val="125000"/>
              </a:lnSpc>
              <a:spcAft>
                <a:spcPts val="0"/>
              </a:spcAft>
              <a:tabLst>
                <a:tab pos="2070735" algn="l"/>
              </a:tabLst>
            </a:pPr>
            <a:r>
              <a:rPr lang="zh-CN" altLang="zh-CN" sz="28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    夏启开创王位世袭制，世袭有两种形式：兄终弟及与父死子继，夏朝以传子为主。    </a:t>
            </a:r>
            <a:r>
              <a:rPr lang="zh-CN" altLang="zh-CN" sz="2800" b="1" kern="100" dirty="0" smtClean="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p>
        </p:txBody>
      </p:sp>
      <p:sp>
        <p:nvSpPr>
          <p:cNvPr id="6" name="矩形 5"/>
          <p:cNvSpPr/>
          <p:nvPr/>
        </p:nvSpPr>
        <p:spPr>
          <a:xfrm>
            <a:off x="4981084" y="3290124"/>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a:ea typeface="华文细黑" panose="02010600040101010101" charset="-122"/>
                <a:cs typeface="Times New Roman" panose="02020603050405020304"/>
              </a:rPr>
              <a:t>王位世袭制</a:t>
            </a:r>
            <a:endParaRPr lang="zh-CN" altLang="en-US" dirty="0">
              <a:solidFill>
                <a:srgbClr val="C0000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diamond(in)">
                                      <p:cBhvr>
                                        <p:cTn id="12" dur="2000"/>
                                        <p:tgtEl>
                                          <p:spTgt spid="20">
                                            <p:txEl>
                                              <p:pRg st="3" end="3"/>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animEffect transition="in" filter="diamond(in)">
                                      <p:cBhvr>
                                        <p:cTn id="15"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20" name="矩形 19"/>
          <p:cNvSpPr/>
          <p:nvPr/>
        </p:nvSpPr>
        <p:spPr>
          <a:xfrm>
            <a:off x="389890" y="1228725"/>
            <a:ext cx="11791315" cy="5699125"/>
          </a:xfrm>
          <a:prstGeom prst="rect">
            <a:avLst/>
          </a:prstGeom>
        </p:spPr>
        <p:txBody>
          <a:bodyPr wrap="square" lIns="121898" tIns="60948" rIns="121898" bIns="60948">
            <a:spAutoFit/>
          </a:bodyPr>
          <a:lstStyle/>
          <a:p>
            <a:pPr algn="just" fontAlgn="auto">
              <a:lnSpc>
                <a:spcPct val="125000"/>
              </a:lnSpc>
              <a:spcAft>
                <a:spcPts val="0"/>
              </a:spcAft>
              <a:tabLst>
                <a:tab pos="2070735" algn="l"/>
              </a:tabLst>
            </a:pPr>
            <a:r>
              <a:rPr lang="zh-CN" altLang="zh-CN" sz="2800" b="1" kern="100" dirty="0" smtClean="0">
                <a:solidFill>
                  <a:schemeClr val="tx1">
                    <a:lumMod val="50000"/>
                  </a:schemeClr>
                </a:solidFill>
                <a:latin typeface="+mn-ea"/>
                <a:cs typeface="+mn-ea"/>
              </a:rPr>
              <a:t>一、夏、商的政治制度</a:t>
            </a:r>
          </a:p>
          <a:p>
            <a:pPr algn="just" fontAlgn="auto">
              <a:lnSpc>
                <a:spcPct val="125000"/>
              </a:lnSpc>
              <a:spcAft>
                <a:spcPts val="0"/>
              </a:spcAft>
              <a:tabLst>
                <a:tab pos="2070735" algn="l"/>
              </a:tabLst>
            </a:pPr>
            <a:r>
              <a:rPr lang="zh-CN" altLang="zh-CN" sz="2600" b="1" kern="100" dirty="0" smtClean="0">
                <a:solidFill>
                  <a:schemeClr val="tx1">
                    <a:lumMod val="50000"/>
                  </a:schemeClr>
                </a:solidFill>
                <a:latin typeface="+mn-ea"/>
                <a:cs typeface="+mn-ea"/>
              </a:rPr>
              <a:t>  </a:t>
            </a:r>
            <a:r>
              <a:rPr lang="en-US" altLang="zh-CN" sz="2600" b="1" kern="100" dirty="0" smtClean="0">
                <a:solidFill>
                  <a:schemeClr val="tx1">
                    <a:lumMod val="50000"/>
                  </a:schemeClr>
                </a:solidFill>
                <a:latin typeface="+mn-ea"/>
                <a:cs typeface="+mn-ea"/>
              </a:rPr>
              <a:t>2.</a:t>
            </a:r>
            <a:r>
              <a:rPr lang="zh-CN" altLang="en-US" sz="2600" b="1" kern="100" dirty="0" smtClean="0">
                <a:solidFill>
                  <a:schemeClr val="tx1">
                    <a:lumMod val="50000"/>
                  </a:schemeClr>
                </a:solidFill>
                <a:latin typeface="+mn-ea"/>
                <a:cs typeface="+mn-ea"/>
              </a:rPr>
              <a:t>王权特点：</a:t>
            </a:r>
          </a:p>
          <a:p>
            <a:pPr algn="just" fontAlgn="auto">
              <a:lnSpc>
                <a:spcPct val="125000"/>
              </a:lnSpc>
              <a:spcAft>
                <a:spcPts val="0"/>
              </a:spcAft>
              <a:tabLst>
                <a:tab pos="2070735" algn="l"/>
              </a:tabLst>
            </a:pPr>
            <a:r>
              <a:rPr lang="zh-CN" altLang="en-US" sz="2600" b="1" kern="100" dirty="0" smtClean="0">
                <a:solidFill>
                  <a:schemeClr val="tx1">
                    <a:lumMod val="50000"/>
                  </a:schemeClr>
                </a:solidFill>
                <a:latin typeface="+mn-ea"/>
                <a:cs typeface="+mn-ea"/>
              </a:rPr>
              <a:t>    ①王权受到</a:t>
            </a:r>
            <a:r>
              <a:rPr lang="zh-CN" altLang="en-US" sz="2600" b="1" u="sng" kern="100" dirty="0" smtClean="0">
                <a:solidFill>
                  <a:schemeClr val="tx1">
                    <a:lumMod val="50000"/>
                  </a:schemeClr>
                </a:solidFill>
                <a:latin typeface="+mn-ea"/>
                <a:cs typeface="+mn-ea"/>
              </a:rPr>
              <a:t>            </a:t>
            </a:r>
            <a:r>
              <a:rPr lang="zh-CN" altLang="en-US" sz="2600" b="1" kern="100" dirty="0" smtClean="0">
                <a:solidFill>
                  <a:schemeClr val="tx1">
                    <a:lumMod val="50000"/>
                  </a:schemeClr>
                </a:solidFill>
                <a:latin typeface="+mn-ea"/>
                <a:cs typeface="+mn-ea"/>
              </a:rPr>
              <a:t>；尚未实现权力的高度集中 </a:t>
            </a:r>
          </a:p>
          <a:p>
            <a:pPr algn="just" fontAlgn="auto">
              <a:lnSpc>
                <a:spcPct val="125000"/>
              </a:lnSpc>
              <a:spcAft>
                <a:spcPts val="0"/>
              </a:spcAft>
              <a:tabLst>
                <a:tab pos="2070735" algn="l"/>
              </a:tabLst>
            </a:pPr>
            <a:r>
              <a:rPr lang="zh-CN" altLang="en-US" sz="2600" b="1" kern="100" dirty="0" smtClean="0">
                <a:solidFill>
                  <a:schemeClr val="tx1">
                    <a:lumMod val="50000"/>
                  </a:schemeClr>
                </a:solidFill>
                <a:latin typeface="+mn-ea"/>
                <a:cs typeface="+mn-ea"/>
              </a:rPr>
              <a:t>    </a:t>
            </a:r>
            <a:r>
              <a:rPr lang="zh-CN" altLang="en-US"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权臣的制约（如伊尹）；（中央设相、卿士）</a:t>
            </a:r>
          </a:p>
          <a:p>
            <a:pPr algn="just" fontAlgn="auto">
              <a:lnSpc>
                <a:spcPct val="125000"/>
              </a:lnSpc>
              <a:spcAft>
                <a:spcPts val="0"/>
              </a:spcAft>
              <a:tabLst>
                <a:tab pos="2070735" algn="l"/>
              </a:tabLst>
            </a:pPr>
            <a:r>
              <a:rPr lang="zh-CN" altLang="en-US"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    占卜人的制约（卜人集团通过占卜等活动来干涉军国大事）</a:t>
            </a:r>
          </a:p>
          <a:p>
            <a:pPr algn="just" fontAlgn="auto">
              <a:lnSpc>
                <a:spcPct val="125000"/>
              </a:lnSpc>
              <a:spcAft>
                <a:spcPts val="0"/>
              </a:spcAft>
              <a:tabLst>
                <a:tab pos="2070735" algn="l"/>
              </a:tabLst>
            </a:pPr>
            <a:r>
              <a:rPr lang="zh-CN" altLang="en-US"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    方国侯、伯的制约。（商朝时期列国林立、强者称王的时代，学术界称之为“方国联盟体制”。它应该是由部落联盟发展起来的一种国家体制，类似于邦联制。）</a:t>
            </a:r>
          </a:p>
          <a:p>
            <a:pPr algn="just" fontAlgn="auto">
              <a:lnSpc>
                <a:spcPct val="125000"/>
              </a:lnSpc>
              <a:spcAft>
                <a:spcPts val="0"/>
              </a:spcAft>
              <a:tabLst>
                <a:tab pos="2070735" algn="l"/>
              </a:tabLst>
            </a:pPr>
            <a:r>
              <a:rPr lang="zh-CN" altLang="en-US" sz="2600" b="1" kern="100" dirty="0" smtClean="0">
                <a:solidFill>
                  <a:schemeClr val="tx1">
                    <a:lumMod val="50000"/>
                  </a:schemeClr>
                </a:solidFill>
                <a:latin typeface="+mn-ea"/>
                <a:cs typeface="+mn-ea"/>
              </a:rPr>
              <a:t>    ②王权具有</a:t>
            </a:r>
            <a:r>
              <a:rPr lang="zh-CN" altLang="en-US" sz="2600" b="1" u="sng" kern="100" dirty="0" smtClean="0">
                <a:solidFill>
                  <a:schemeClr val="tx1">
                    <a:lumMod val="50000"/>
                  </a:schemeClr>
                </a:solidFill>
                <a:latin typeface="+mn-ea"/>
                <a:cs typeface="+mn-ea"/>
              </a:rPr>
              <a:t>             </a:t>
            </a:r>
            <a:r>
              <a:rPr lang="zh-CN" altLang="en-US" sz="2600" b="1" kern="100" dirty="0" smtClean="0">
                <a:solidFill>
                  <a:schemeClr val="tx1">
                    <a:lumMod val="50000"/>
                  </a:schemeClr>
                </a:solidFill>
                <a:latin typeface="+mn-ea"/>
                <a:cs typeface="+mn-ea"/>
              </a:rPr>
              <a:t>色彩。</a:t>
            </a:r>
          </a:p>
          <a:p>
            <a:pPr algn="just" fontAlgn="auto">
              <a:lnSpc>
                <a:spcPct val="125000"/>
              </a:lnSpc>
              <a:spcAft>
                <a:spcPts val="0"/>
              </a:spcAft>
              <a:tabLst>
                <a:tab pos="2070735" algn="l"/>
              </a:tabLst>
            </a:pPr>
            <a:r>
              <a:rPr lang="zh-CN" altLang="en-US" sz="2600" b="1" kern="100" dirty="0" smtClean="0">
                <a:solidFill>
                  <a:schemeClr val="tx1">
                    <a:lumMod val="50000"/>
                  </a:schemeClr>
                </a:solidFill>
                <a:latin typeface="+mn-ea"/>
                <a:cs typeface="+mn-ea"/>
              </a:rPr>
              <a:t>    </a:t>
            </a:r>
            <a:r>
              <a:rPr lang="zh-CN" altLang="en-US"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商人迷信天命鬼神、崇拜祖先；迷信天命鬼神、崇拜祖先主要体现在“占卜”和“人祭”上。 </a:t>
            </a:r>
            <a:r>
              <a:rPr lang="zh-CN" altLang="en-US" sz="2600" b="1" kern="100" dirty="0" smtClean="0">
                <a:solidFill>
                  <a:schemeClr val="tx1">
                    <a:lumMod val="50000"/>
                  </a:schemeClr>
                </a:solidFill>
                <a:latin typeface="+mn-ea"/>
                <a:cs typeface="+mn-ea"/>
              </a:rPr>
              <a:t> 商王既是王朝的元首，又是群巫之首 </a:t>
            </a:r>
            <a:r>
              <a:rPr lang="zh-CN" altLang="zh-CN" sz="28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   </a:t>
            </a:r>
            <a:r>
              <a:rPr lang="zh-CN" altLang="zh-CN" sz="2800" b="1" kern="100" dirty="0" smtClean="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p>
        </p:txBody>
      </p:sp>
      <p:sp>
        <p:nvSpPr>
          <p:cNvPr id="6" name="矩形 5"/>
          <p:cNvSpPr/>
          <p:nvPr/>
        </p:nvSpPr>
        <p:spPr>
          <a:xfrm>
            <a:off x="3131329" y="5204014"/>
            <a:ext cx="1605280" cy="521970"/>
          </a:xfrm>
          <a:prstGeom prst="rect">
            <a:avLst/>
          </a:prstGeom>
        </p:spPr>
        <p:txBody>
          <a:bodyPr wrap="none">
            <a:spAutoFit/>
          </a:bodyPr>
          <a:lstStyle/>
          <a:p>
            <a:pPr algn="l"/>
            <a:r>
              <a:rPr lang="zh-CN" altLang="zh-CN" sz="2800" kern="100" dirty="0">
                <a:solidFill>
                  <a:srgbClr val="C00000"/>
                </a:solidFill>
                <a:latin typeface="Times New Roman" panose="02020603050405020304"/>
                <a:ea typeface="华文细黑" panose="02010600040101010101" charset="-122"/>
                <a:cs typeface="Times New Roman" panose="02020603050405020304"/>
              </a:rPr>
              <a:t>神权政治</a:t>
            </a:r>
          </a:p>
        </p:txBody>
      </p:sp>
      <p:sp>
        <p:nvSpPr>
          <p:cNvPr id="3" name="矩形 2"/>
          <p:cNvSpPr/>
          <p:nvPr/>
        </p:nvSpPr>
        <p:spPr>
          <a:xfrm>
            <a:off x="2986549" y="2230944"/>
            <a:ext cx="1605280" cy="521970"/>
          </a:xfrm>
          <a:prstGeom prst="rect">
            <a:avLst/>
          </a:prstGeom>
        </p:spPr>
        <p:txBody>
          <a:bodyPr wrap="none">
            <a:spAutoFit/>
          </a:bodyPr>
          <a:lstStyle/>
          <a:p>
            <a:pPr algn="l"/>
            <a:r>
              <a:rPr lang="zh-CN" altLang="zh-CN" sz="2800" kern="100" dirty="0">
                <a:solidFill>
                  <a:srgbClr val="C00000"/>
                </a:solidFill>
                <a:latin typeface="Times New Roman" panose="02020603050405020304"/>
                <a:ea typeface="华文细黑" panose="02010600040101010101" charset="-122"/>
                <a:cs typeface="Times New Roman" panose="02020603050405020304"/>
              </a:rPr>
              <a:t>一定限制</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box(in)">
                                      <p:cBhvr>
                                        <p:cTn id="12" dur="20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box(in)">
                                      <p:cBhvr>
                                        <p:cTn id="17" dur="20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box(in)">
                                      <p:cBhvr>
                                        <p:cTn id="22" dur="2000"/>
                                        <p:tgtEl>
                                          <p:spTgt spid="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0">
                                            <p:txEl>
                                              <p:pRg st="7" end="7"/>
                                            </p:txEl>
                                          </p:spTgt>
                                        </p:tgtEl>
                                        <p:attrNameLst>
                                          <p:attrName>style.visibility</p:attrName>
                                        </p:attrNameLst>
                                      </p:cBhvr>
                                      <p:to>
                                        <p:strVal val="visible"/>
                                      </p:to>
                                    </p:set>
                                    <p:animEffect transition="in" filter="box(in)">
                                      <p:cBhvr>
                                        <p:cTn id="32" dur="20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43205" y="30289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p>
        </p:txBody>
      </p:sp>
      <p:sp>
        <p:nvSpPr>
          <p:cNvPr id="20" name="矩形 19"/>
          <p:cNvSpPr/>
          <p:nvPr/>
        </p:nvSpPr>
        <p:spPr>
          <a:xfrm>
            <a:off x="389890" y="1109980"/>
            <a:ext cx="11791315" cy="4547870"/>
          </a:xfrm>
          <a:prstGeom prst="rect">
            <a:avLst/>
          </a:prstGeom>
        </p:spPr>
        <p:txBody>
          <a:bodyPr wrap="square" lIns="121898" tIns="60948" rIns="121898" bIns="60948">
            <a:spAutoFit/>
          </a:bodyPr>
          <a:lstStyle/>
          <a:p>
            <a:pPr algn="just" defTabSz="914400" fontAlgn="auto">
              <a:lnSpc>
                <a:spcPct val="125000"/>
              </a:lnSpc>
              <a:spcBef>
                <a:spcPts val="600"/>
              </a:spcBef>
              <a:spcAft>
                <a:spcPts val="0"/>
              </a:spcAft>
              <a:tabLst>
                <a:tab pos="2070735" algn="l"/>
              </a:tabLst>
            </a:pPr>
            <a:r>
              <a:rPr lang="zh-CN" altLang="zh-CN" sz="2800" b="1" kern="100" dirty="0" smtClean="0">
                <a:solidFill>
                  <a:schemeClr val="tx1">
                    <a:lumMod val="50000"/>
                  </a:schemeClr>
                </a:solidFill>
                <a:latin typeface="+mn-ea"/>
                <a:cs typeface="+mn-ea"/>
              </a:rPr>
              <a:t>一、夏、商的政治制度</a:t>
            </a:r>
          </a:p>
          <a:p>
            <a:pPr algn="just" defTabSz="914400" fontAlgn="auto">
              <a:lnSpc>
                <a:spcPct val="105000"/>
              </a:lnSpc>
              <a:spcBef>
                <a:spcPts val="600"/>
              </a:spcBef>
              <a:spcAft>
                <a:spcPts val="0"/>
              </a:spcAft>
              <a:tabLst>
                <a:tab pos="2070735" algn="l"/>
              </a:tabLst>
            </a:pPr>
            <a:r>
              <a:rPr lang="zh-CN" altLang="zh-CN" sz="2600" b="1" kern="100" dirty="0" smtClean="0">
                <a:solidFill>
                  <a:schemeClr val="tx1">
                    <a:lumMod val="50000"/>
                  </a:schemeClr>
                </a:solidFill>
                <a:latin typeface="+mn-ea"/>
                <a:cs typeface="+mn-ea"/>
              </a:rPr>
              <a:t>  </a:t>
            </a:r>
            <a:r>
              <a:rPr lang="en-US" altLang="zh-CN" sz="2600" b="1" kern="100" dirty="0" smtClean="0">
                <a:solidFill>
                  <a:schemeClr val="tx1">
                    <a:lumMod val="50000"/>
                  </a:schemeClr>
                </a:solidFill>
                <a:latin typeface="+mn-ea"/>
                <a:cs typeface="+mn-ea"/>
              </a:rPr>
              <a:t>3.</a:t>
            </a:r>
            <a:r>
              <a:rPr lang="zh-CN" altLang="en-US" sz="2600" b="1" kern="100" dirty="0" smtClean="0">
                <a:solidFill>
                  <a:schemeClr val="tx1">
                    <a:lumMod val="50000"/>
                  </a:schemeClr>
                </a:solidFill>
                <a:latin typeface="+mn-ea"/>
                <a:cs typeface="+mn-ea"/>
              </a:rPr>
              <a:t>商朝行政管理制度</a:t>
            </a:r>
            <a:r>
              <a:rPr lang="en-US" altLang="zh-CN" sz="2600" b="1" kern="100" dirty="0" smtClean="0">
                <a:solidFill>
                  <a:schemeClr val="tx1">
                    <a:lumMod val="50000"/>
                  </a:schemeClr>
                </a:solidFill>
                <a:latin typeface="+mn-ea"/>
                <a:cs typeface="+mn-ea"/>
              </a:rPr>
              <a:t>——</a:t>
            </a:r>
            <a:r>
              <a:rPr lang="zh-CN" altLang="en-US" sz="2600" b="1" kern="100" dirty="0" smtClean="0">
                <a:solidFill>
                  <a:schemeClr val="tx1">
                    <a:lumMod val="50000"/>
                  </a:schemeClr>
                </a:solidFill>
                <a:latin typeface="+mn-ea"/>
                <a:cs typeface="+mn-ea"/>
              </a:rPr>
              <a:t>内外服制度</a:t>
            </a:r>
          </a:p>
          <a:p>
            <a:pPr algn="just" defTabSz="914400" fontAlgn="auto">
              <a:lnSpc>
                <a:spcPct val="105000"/>
              </a:lnSpc>
              <a:spcBef>
                <a:spcPts val="0"/>
              </a:spcBef>
              <a:spcAft>
                <a:spcPts val="0"/>
              </a:spcAft>
              <a:tabLst>
                <a:tab pos="2070735" algn="l"/>
              </a:tabLst>
            </a:pPr>
            <a:r>
              <a:rPr lang="zh-CN" altLang="en-US" sz="2600" b="1" kern="100" dirty="0" smtClean="0">
                <a:solidFill>
                  <a:schemeClr val="tx1">
                    <a:lumMod val="50000"/>
                  </a:schemeClr>
                </a:solidFill>
                <a:latin typeface="+mn-ea"/>
                <a:cs typeface="+mn-ea"/>
              </a:rPr>
              <a:t>   （</a:t>
            </a:r>
            <a:r>
              <a:rPr lang="en-US" altLang="zh-CN" sz="2600" b="1" kern="100" dirty="0" smtClean="0">
                <a:solidFill>
                  <a:schemeClr val="tx1">
                    <a:lumMod val="50000"/>
                  </a:schemeClr>
                </a:solidFill>
                <a:latin typeface="+mn-ea"/>
                <a:cs typeface="+mn-ea"/>
              </a:rPr>
              <a:t>1</a:t>
            </a:r>
            <a:r>
              <a:rPr lang="zh-CN" altLang="en-US" sz="2600" b="1" kern="100" dirty="0" smtClean="0">
                <a:solidFill>
                  <a:schemeClr val="tx1">
                    <a:lumMod val="50000"/>
                  </a:schemeClr>
                </a:solidFill>
                <a:latin typeface="+mn-ea"/>
                <a:cs typeface="+mn-ea"/>
              </a:rPr>
              <a:t>）内容：</a:t>
            </a:r>
          </a:p>
          <a:p>
            <a:pPr algn="just" defTabSz="914400" fontAlgn="auto">
              <a:lnSpc>
                <a:spcPct val="105000"/>
              </a:lnSpc>
              <a:spcBef>
                <a:spcPts val="0"/>
              </a:spcBef>
              <a:spcAft>
                <a:spcPts val="0"/>
              </a:spcAft>
              <a:tabLst>
                <a:tab pos="2070735" algn="l"/>
              </a:tabLst>
            </a:pPr>
            <a:r>
              <a:rPr lang="zh-CN" altLang="zh-CN" sz="2600" b="1" kern="100" dirty="0" smtClean="0">
                <a:solidFill>
                  <a:schemeClr val="tx1">
                    <a:lumMod val="50000"/>
                  </a:schemeClr>
                </a:solidFill>
                <a:latin typeface="+mn-ea"/>
                <a:cs typeface="+mn-ea"/>
              </a:rPr>
              <a:t>    </a:t>
            </a: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“内服”：由商王直接统治的王畿之地，商王地位是至高无上的，设立相、卿士等内服官。</a:t>
            </a:r>
          </a:p>
          <a:p>
            <a:pPr algn="just" defTabSz="914400" fontAlgn="auto">
              <a:lnSpc>
                <a:spcPct val="105000"/>
              </a:lnSpc>
              <a:spcBef>
                <a:spcPts val="0"/>
              </a:spcBef>
              <a:spcAft>
                <a:spcPts val="0"/>
              </a:spcAft>
              <a:tabLst>
                <a:tab pos="2070735" algn="l"/>
              </a:tabLst>
            </a:pP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    “外服”：指王畿外</a:t>
            </a: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sym typeface="+mn-ea"/>
              </a:rPr>
              <a:t>臣服（被征服）商王</a:t>
            </a: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方国，</a:t>
            </a: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sym typeface="+mn-ea"/>
              </a:rPr>
              <a:t>册封方国的首领为侯、伯为外服官，</a:t>
            </a: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有很大的自主权，义务是定期纳贡和奉命征伐。</a:t>
            </a:r>
            <a:endParaRPr lang="zh-CN" altLang="zh-CN" sz="2600" b="1" kern="100" dirty="0" smtClean="0">
              <a:solidFill>
                <a:schemeClr val="tx1">
                  <a:lumMod val="50000"/>
                </a:schemeClr>
              </a:solidFill>
              <a:latin typeface="+mn-ea"/>
              <a:cs typeface="+mn-ea"/>
            </a:endParaRPr>
          </a:p>
          <a:p>
            <a:pPr algn="just" defTabSz="914400" fontAlgn="auto">
              <a:lnSpc>
                <a:spcPct val="105000"/>
              </a:lnSpc>
              <a:spcBef>
                <a:spcPts val="0"/>
              </a:spcBef>
              <a:spcAft>
                <a:spcPts val="0"/>
              </a:spcAft>
              <a:tabLst>
                <a:tab pos="2070735" algn="l"/>
              </a:tabLst>
            </a:pPr>
            <a:r>
              <a:rPr lang="zh-CN" altLang="zh-CN" sz="2600" b="1" kern="100" dirty="0" smtClean="0">
                <a:solidFill>
                  <a:schemeClr val="tx1">
                    <a:lumMod val="50000"/>
                  </a:schemeClr>
                </a:solidFill>
                <a:latin typeface="+mn-ea"/>
                <a:cs typeface="+mn-ea"/>
              </a:rPr>
              <a:t>  （</a:t>
            </a:r>
            <a:r>
              <a:rPr lang="en-US" altLang="zh-CN" sz="2600" b="1" kern="100" dirty="0" smtClean="0">
                <a:solidFill>
                  <a:schemeClr val="tx1">
                    <a:lumMod val="50000"/>
                  </a:schemeClr>
                </a:solidFill>
                <a:latin typeface="+mn-ea"/>
                <a:cs typeface="+mn-ea"/>
              </a:rPr>
              <a:t>2</a:t>
            </a:r>
            <a:r>
              <a:rPr lang="zh-CN" altLang="zh-CN" sz="2600" b="1" kern="100" dirty="0" smtClean="0">
                <a:solidFill>
                  <a:schemeClr val="tx1">
                    <a:lumMod val="50000"/>
                  </a:schemeClr>
                </a:solidFill>
                <a:latin typeface="+mn-ea"/>
                <a:cs typeface="+mn-ea"/>
              </a:rPr>
              <a:t>）特点：</a:t>
            </a:r>
          </a:p>
          <a:p>
            <a:pPr algn="just" defTabSz="914400" fontAlgn="auto">
              <a:lnSpc>
                <a:spcPct val="105000"/>
              </a:lnSpc>
              <a:spcBef>
                <a:spcPts val="0"/>
              </a:spcBef>
              <a:spcAft>
                <a:spcPts val="0"/>
              </a:spcAft>
              <a:tabLst>
                <a:tab pos="2070735" algn="l"/>
              </a:tabLst>
            </a:pPr>
            <a:r>
              <a:rPr lang="zh-CN" altLang="zh-CN" sz="2600" b="1" kern="100" dirty="0" smtClean="0">
                <a:solidFill>
                  <a:schemeClr val="tx1">
                    <a:lumMod val="50000"/>
                  </a:schemeClr>
                </a:solidFill>
                <a:latin typeface="+mn-ea"/>
                <a:cs typeface="+mn-ea"/>
              </a:rPr>
              <a:t>   </a:t>
            </a: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 商王朝是以商族为中心的</a:t>
            </a: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sym typeface="+mn-ea"/>
              </a:rPr>
              <a:t>松散的方国联盟，</a:t>
            </a: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商王是盟主，方国有义务。</a:t>
            </a:r>
          </a:p>
          <a:p>
            <a:pPr algn="just" defTabSz="914400" fontAlgn="auto">
              <a:lnSpc>
                <a:spcPct val="105000"/>
              </a:lnSpc>
              <a:spcBef>
                <a:spcPts val="0"/>
              </a:spcBef>
              <a:spcAft>
                <a:spcPts val="0"/>
              </a:spcAft>
              <a:tabLst>
                <a:tab pos="2070735" algn="l"/>
              </a:tabLst>
            </a:pP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   </a:t>
            </a:r>
            <a:r>
              <a:rPr lang="zh-CN" altLang="zh-CN" sz="2600" b="1" kern="100" dirty="0" smtClean="0">
                <a:solidFill>
                  <a:schemeClr val="tx1">
                    <a:lumMod val="50000"/>
                  </a:schemeClr>
                </a:solidFill>
                <a:latin typeface="+mn-ea"/>
                <a:cs typeface="+mn-ea"/>
              </a:rPr>
              <a:t> </a:t>
            </a:r>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外服方国保持原有的血缘界限，有享有自治权。      </a:t>
            </a:r>
            <a:r>
              <a:rPr lang="zh-CN" altLang="zh-CN" sz="2800" b="1" kern="100" dirty="0" smtClean="0">
                <a:solidFill>
                  <a:schemeClr val="tx1">
                    <a:lumMod val="50000"/>
                  </a:schemeClr>
                </a:solidFill>
                <a:latin typeface="+mn-ea"/>
                <a:cs typeface="+mn-ea"/>
              </a:rPr>
              <a:t>  </a:t>
            </a:r>
            <a:endParaRPr lang="zh-CN" altLang="zh-CN" sz="2800" b="1" kern="100" dirty="0">
              <a:solidFill>
                <a:schemeClr val="tx1">
                  <a:lumMod val="50000"/>
                </a:schemeClr>
              </a:solidFill>
              <a:effectLst/>
              <a:latin typeface="+mn-ea"/>
              <a:cs typeface="+mn-ea"/>
            </a:endParaRPr>
          </a:p>
        </p:txBody>
      </p:sp>
      <p:sp>
        <p:nvSpPr>
          <p:cNvPr id="4" name="文本框 3"/>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p>
        </p:txBody>
      </p:sp>
      <p:sp>
        <p:nvSpPr>
          <p:cNvPr id="5" name="文本框 4"/>
          <p:cNvSpPr txBox="1"/>
          <p:nvPr/>
        </p:nvSpPr>
        <p:spPr>
          <a:xfrm>
            <a:off x="8535035" y="954405"/>
            <a:ext cx="2540000" cy="491490"/>
          </a:xfrm>
          <a:prstGeom prst="rect">
            <a:avLst/>
          </a:prstGeom>
          <a:noFill/>
        </p:spPr>
        <p:txBody>
          <a:bodyPr wrap="square" rtlCol="0" anchor="t">
            <a:spAutoFit/>
          </a:bodyPr>
          <a:lstStyle/>
          <a:p>
            <a:r>
              <a:rPr lang="zh-CN" altLang="en-US" sz="2600" b="1">
                <a:latin typeface="楷体" panose="02010609060101010101" charset="-122"/>
                <a:ea typeface="楷体" panose="02010609060101010101" charset="-122"/>
                <a:cs typeface="楷体" panose="02010609060101010101" charset="-122"/>
              </a:rPr>
              <a:t>（关联人教版P4）</a:t>
            </a:r>
          </a:p>
        </p:txBody>
      </p:sp>
      <p:sp>
        <p:nvSpPr>
          <p:cNvPr id="3" name="文本框 2"/>
          <p:cNvSpPr txBox="1"/>
          <p:nvPr/>
        </p:nvSpPr>
        <p:spPr>
          <a:xfrm>
            <a:off x="389890" y="5582920"/>
            <a:ext cx="11467465" cy="1291590"/>
          </a:xfrm>
          <a:prstGeom prst="rect">
            <a:avLst/>
          </a:prstGeom>
          <a:blipFill rotWithShape="1">
            <a:blip r:embed="rId5" cstate="print"/>
            <a:tile tx="0" ty="0" sx="100000" sy="100000" flip="none" algn="tl"/>
          </a:blipFill>
        </p:spPr>
        <p:txBody>
          <a:bodyPr wrap="square" rtlCol="0" anchor="t">
            <a:spAutoFit/>
          </a:bodyPr>
          <a:lstStyle/>
          <a:p>
            <a:r>
              <a:rPr lang="zh-CN"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“商朝国家内中央对地方的控制显然还不是非常严密的，地方势力在相当大程度上享有自治权。”</a:t>
            </a:r>
          </a:p>
          <a:p>
            <a:pPr algn="r"/>
            <a:r>
              <a:rPr lang="en-US" altLang="zh-CN" sz="2600" b="1" kern="100" dirty="0" smtClean="0">
                <a:solidFill>
                  <a:schemeClr val="tx1">
                    <a:lumMod val="50000"/>
                  </a:schemeClr>
                </a:solidFill>
                <a:latin typeface="楷体" panose="02010609060101010101" charset="-122"/>
                <a:ea typeface="楷体" panose="02010609060101010101" charset="-122"/>
                <a:cs typeface="楷体" panose="02010609060101010101" charset="-122"/>
              </a:rPr>
              <a:t>——谢维扬《中国早期国家》</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box(in)">
                                      <p:cBhvr>
                                        <p:cTn id="7" dur="2000"/>
                                        <p:tgtEl>
                                          <p:spTgt spid="20">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0">
                                            <p:txEl>
                                              <p:pRg st="4" end="4"/>
                                            </p:txEl>
                                          </p:spTgt>
                                        </p:tgtEl>
                                        <p:attrNameLst>
                                          <p:attrName>style.visibility</p:attrName>
                                        </p:attrNameLst>
                                      </p:cBhvr>
                                      <p:to>
                                        <p:strVal val="visible"/>
                                      </p:to>
                                    </p:set>
                                    <p:animEffect transition="in" filter="box(in)">
                                      <p:cBhvr>
                                        <p:cTn id="10" dur="2000"/>
                                        <p:tgtEl>
                                          <p:spTgt spid="20">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animEffect transition="in" filter="box(in)">
                                      <p:cBhvr>
                                        <p:cTn id="15" dur="2000"/>
                                        <p:tgtEl>
                                          <p:spTgt spid="20">
                                            <p:txEl>
                                              <p:pRg st="6" end="6"/>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0">
                                            <p:txEl>
                                              <p:pRg st="7" end="7"/>
                                            </p:txEl>
                                          </p:spTgt>
                                        </p:tgtEl>
                                        <p:attrNameLst>
                                          <p:attrName>style.visibility</p:attrName>
                                        </p:attrNameLst>
                                      </p:cBhvr>
                                      <p:to>
                                        <p:strVal val="visible"/>
                                      </p:to>
                                    </p:set>
                                    <p:animEffect transition="in" filter="box(in)">
                                      <p:cBhvr>
                                        <p:cTn id="18" dur="2000"/>
                                        <p:tgtEl>
                                          <p:spTgt spid="20">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Times New Roman"/>
        <a:ea typeface="宋体"/>
        <a:cs typeface=""/>
      </a:majorFont>
      <a:minorFont>
        <a:latin typeface="Times New Roman"/>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5868</Words>
  <Application>Microsoft Office PowerPoint</Application>
  <PresentationFormat>自定义</PresentationFormat>
  <Paragraphs>363</Paragraphs>
  <Slides>32</Slides>
  <Notes>12</Notes>
  <HiddenSlides>0</HiddenSlides>
  <MMClips>0</MMClips>
  <ScaleCrop>false</ScaleCrop>
  <HeadingPairs>
    <vt:vector size="4" baseType="variant">
      <vt:variant>
        <vt:lpstr>主题</vt:lpstr>
      </vt:variant>
      <vt:variant>
        <vt:i4>2</vt:i4>
      </vt:variant>
      <vt:variant>
        <vt:lpstr>幻灯片标题</vt:lpstr>
      </vt:variant>
      <vt:variant>
        <vt:i4>32</vt:i4>
      </vt:variant>
    </vt:vector>
  </HeadingPairs>
  <TitlesOfParts>
    <vt:vector size="34" baseType="lpstr">
      <vt:lpstr>Office 主题</vt:lpstr>
      <vt:lpstr>诗情画意</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104</cp:revision>
  <dcterms:created xsi:type="dcterms:W3CDTF">2018-05-13T07:25:00Z</dcterms:created>
  <dcterms:modified xsi:type="dcterms:W3CDTF">2021-02-20T17:01:55Z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