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410"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3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https://www.yourchineseastrology.com/calendar/24-solar-terms.htm"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http://114.xixik.com/24-solar-terms/"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https://www.yourchineseastrology.com/calendar/24-solar-terms.ht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rcRect l="32526" t="24218" r="33954" b="16190"/>
          <a:stretch>
            <a:fillRect/>
          </a:stretch>
        </p:blipFill>
        <p:spPr>
          <a:xfrm>
            <a:off x="3711087" y="569273"/>
            <a:ext cx="4830147" cy="4830147"/>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a:effectLst>
            <a:outerShdw blurRad="50800" dist="38100" dir="5400000" algn="t" rotWithShape="0">
              <a:prstClr val="black">
                <a:alpha val="40000"/>
              </a:prstClr>
            </a:outerShdw>
          </a:effectLst>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4" y="1456572"/>
            <a:ext cx="12192000" cy="5315712"/>
          </a:xfrm>
          <a:prstGeom prst="rect">
            <a:avLst/>
          </a:prstGeom>
        </p:spPr>
      </p:pic>
      <p:sp>
        <p:nvSpPr>
          <p:cNvPr id="21" name="文本框 20"/>
          <p:cNvSpPr txBox="1"/>
          <p:nvPr/>
        </p:nvSpPr>
        <p:spPr>
          <a:xfrm>
            <a:off x="5544820" y="758613"/>
            <a:ext cx="530860" cy="4427220"/>
          </a:xfrm>
          <a:prstGeom prst="rect">
            <a:avLst/>
          </a:prstGeom>
          <a:noFill/>
        </p:spPr>
        <p:txBody>
          <a:bodyPr wrap="square" rtlCol="0">
            <a:spAutoFit/>
          </a:bodyPr>
          <a:lstStyle>
            <a:defPPr>
              <a:defRPr lang="en-US"/>
            </a:defPPr>
            <a:lvl1pPr lvl="0" defTabSz="914400">
              <a:lnSpc>
                <a:spcPct val="110000"/>
              </a:lnSpc>
              <a:defRPr>
                <a:solidFill>
                  <a:prstClr val="black">
                    <a:lumMod val="65000"/>
                    <a:lumOff val="35000"/>
                  </a:prstClr>
                </a:solidFill>
                <a:latin typeface="思源宋体 CN Heavy" panose="02020900000000000000" pitchFamily="18" charset="-122"/>
                <a:ea typeface="思源宋体 CN Heavy" panose="02020900000000000000" pitchFamily="18" charset="-122"/>
              </a:defRPr>
            </a:lvl1pPr>
          </a:lstStyle>
          <a:p>
            <a:r>
              <a:rPr lang="zh-CN" sz="4265" b="1" dirty="0">
                <a:solidFill>
                  <a:schemeClr val="tx1"/>
                </a:solidFill>
                <a:latin typeface="华文隶书" panose="02010800040101010101" charset="-122"/>
                <a:ea typeface="华文隶书" panose="02010800040101010101" charset="-122"/>
              </a:rPr>
              <a:t>传统节日课件</a:t>
            </a:r>
            <a:endParaRPr lang="zh-CN" sz="4265" b="1" dirty="0">
              <a:solidFill>
                <a:schemeClr val="tx1"/>
              </a:solidFill>
              <a:latin typeface="华文隶书" panose="02010800040101010101" charset="-122"/>
              <a:ea typeface="华文隶书" panose="02010800040101010101"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103" y="2412716"/>
            <a:ext cx="2878103" cy="28781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 y="1039707"/>
            <a:ext cx="12175913" cy="6171565"/>
          </a:xfrm>
          <a:prstGeom prst="rect">
            <a:avLst/>
          </a:prstGeom>
          <a:solidFill>
            <a:schemeClr val="bg1">
              <a:lumMod val="95000"/>
              <a:alpha val="45000"/>
            </a:schemeClr>
          </a:solidFill>
        </p:spPr>
        <p:txBody>
          <a:bodyPr wrap="square" rtlCol="0">
            <a:spAutoFit/>
          </a:bodyPr>
          <a:lstStyle/>
          <a:p>
            <a:pPr algn="just"/>
            <a:r>
              <a:rPr lang="en-US" altLang="zh-CN" sz="3735" b="1" dirty="0" smtClean="0">
                <a:latin typeface="Times New Roman" panose="02020603050405020304" pitchFamily="18" charset="0"/>
                <a:cs typeface="Times New Roman" panose="02020603050405020304" pitchFamily="18" charset="0"/>
              </a:rPr>
              <a:t>Why the Chinese People celebrate Winter Solstice?</a:t>
            </a:r>
            <a:endParaRPr lang="zh-CN" altLang="zh-CN" sz="3735" dirty="0" smtClean="0">
              <a:latin typeface="Times New Roman" panose="02020603050405020304" pitchFamily="18" charset="0"/>
              <a:cs typeface="Times New Roman" panose="02020603050405020304" pitchFamily="18" charset="0"/>
            </a:endParaRPr>
          </a:p>
          <a:p>
            <a:pPr algn="just"/>
            <a:r>
              <a:rPr lang="en-US" altLang="zh-CN" sz="3735" dirty="0" smtClean="0">
                <a:latin typeface="Times New Roman" panose="02020603050405020304" pitchFamily="18" charset="0"/>
                <a:cs typeface="Times New Roman" panose="02020603050405020304" pitchFamily="18" charset="0"/>
              </a:rPr>
              <a:t>The reason why the Chinese people celebrate the Winter solstice is related to the theory of Yin and Yang. According to the Chinese astrology</a:t>
            </a:r>
            <a:r>
              <a:rPr lang="zh-CN" altLang="zh-CN" sz="3735" dirty="0" smtClean="0">
                <a:latin typeface="Times New Roman" panose="02020603050405020304" pitchFamily="18" charset="0"/>
                <a:cs typeface="Times New Roman" panose="02020603050405020304" pitchFamily="18" charset="0"/>
              </a:rPr>
              <a:t>（占星术）</a:t>
            </a:r>
            <a:r>
              <a:rPr lang="en-US" altLang="zh-CN" sz="3735" dirty="0" smtClean="0">
                <a:latin typeface="Times New Roman" panose="02020603050405020304" pitchFamily="18" charset="0"/>
                <a:cs typeface="Times New Roman" panose="02020603050405020304" pitchFamily="18" charset="0"/>
              </a:rPr>
              <a:t>, Yang symbolizes masculine</a:t>
            </a:r>
            <a:r>
              <a:rPr lang="zh-CN" altLang="zh-CN" sz="3735" dirty="0" smtClean="0">
                <a:latin typeface="Times New Roman" panose="02020603050405020304" pitchFamily="18" charset="0"/>
                <a:cs typeface="Times New Roman" panose="02020603050405020304" pitchFamily="18" charset="0"/>
              </a:rPr>
              <a:t>（阳刚）</a:t>
            </a:r>
            <a:r>
              <a:rPr lang="en-US" altLang="zh-CN" sz="3735" dirty="0" smtClean="0">
                <a:latin typeface="Times New Roman" panose="02020603050405020304" pitchFamily="18" charset="0"/>
                <a:cs typeface="Times New Roman" panose="02020603050405020304" pitchFamily="18" charset="0"/>
              </a:rPr>
              <a:t>and positive; Yin has the opposite meanings. The ancient people think from the winter solstice, the Yin is at its peak and will disappear gradually, while the Yang or positive things will become stronger and stronger from the day. So winter solstice is regarded as an auspicious</a:t>
            </a:r>
            <a:r>
              <a:rPr lang="zh-CN" altLang="zh-CN" sz="3735" dirty="0" smtClean="0">
                <a:latin typeface="Times New Roman" panose="02020603050405020304" pitchFamily="18" charset="0"/>
                <a:cs typeface="Times New Roman" panose="02020603050405020304" pitchFamily="18" charset="0"/>
              </a:rPr>
              <a:t>（吉利的）</a:t>
            </a:r>
            <a:r>
              <a:rPr lang="en-US" altLang="zh-CN" sz="3735" dirty="0" smtClean="0">
                <a:latin typeface="Times New Roman" panose="02020603050405020304" pitchFamily="18" charset="0"/>
                <a:cs typeface="Times New Roman" panose="02020603050405020304" pitchFamily="18" charset="0"/>
              </a:rPr>
              <a:t>day to celebrate.</a:t>
            </a:r>
            <a:endParaRPr lang="zh-CN" altLang="zh-CN" sz="3735" dirty="0" smtClean="0">
              <a:latin typeface="Times New Roman" panose="02020603050405020304" pitchFamily="18" charset="0"/>
              <a:cs typeface="Times New Roman" panose="02020603050405020304" pitchFamily="18" charset="0"/>
            </a:endParaRPr>
          </a:p>
          <a:p>
            <a:pPr algn="just"/>
            <a:endParaRPr lang="en-US" altLang="zh-CN" sz="2135" dirty="0">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0547" y="1214120"/>
            <a:ext cx="11911753" cy="526224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theory of Yin and Yang</a:t>
            </a:r>
            <a:r>
              <a:rPr lang="en-US" altLang="zh-CN" sz="3200" b="1" dirty="0" smtClean="0">
                <a:latin typeface="Times New Roman" panose="02020603050405020304" pitchFamily="18" charset="0"/>
                <a:cs typeface="Times New Roman" panose="02020603050405020304" pitchFamily="18" charset="0"/>
              </a:rPr>
              <a:t> [</a:t>
            </a:r>
            <a:r>
              <a:rPr lang="zh-CN" altLang="zh-CN" sz="3200" b="1" dirty="0" smtClean="0">
                <a:latin typeface="Times New Roman" panose="02020603050405020304" pitchFamily="18" charset="0"/>
                <a:cs typeface="Times New Roman" panose="02020603050405020304" pitchFamily="18" charset="0"/>
              </a:rPr>
              <a:t>认知词块</a:t>
            </a:r>
            <a:r>
              <a:rPr lang="en-US" altLang="zh-CN" sz="3200" b="1" dirty="0" smtClean="0">
                <a:latin typeface="Times New Roman" panose="02020603050405020304" pitchFamily="18" charset="0"/>
                <a:cs typeface="Times New Roman" panose="02020603050405020304" pitchFamily="18" charset="0"/>
              </a:rPr>
              <a:t>]</a:t>
            </a:r>
            <a:r>
              <a:rPr lang="zh-CN" altLang="zh-CN" sz="3200" b="1" dirty="0" smtClean="0">
                <a:latin typeface="Times New Roman" panose="02020603050405020304" pitchFamily="18" charset="0"/>
                <a:cs typeface="Times New Roman" panose="02020603050405020304" pitchFamily="18" charset="0"/>
              </a:rPr>
              <a:t>：</a:t>
            </a:r>
            <a:r>
              <a:rPr lang="zh-CN" altLang="zh-CN" sz="3200" dirty="0" smtClean="0">
                <a:latin typeface="Times New Roman" panose="02020603050405020304" pitchFamily="18" charset="0"/>
                <a:cs typeface="Times New Roman" panose="02020603050405020304" pitchFamily="18" charset="0"/>
              </a:rPr>
              <a:t>阴阳学说</a:t>
            </a:r>
            <a:endParaRPr lang="en-US" altLang="zh-CN" sz="3200" dirty="0" smtClean="0">
              <a:latin typeface="Times New Roman" panose="02020603050405020304" pitchFamily="18" charset="0"/>
              <a:cs typeface="Times New Roman" panose="02020603050405020304" pitchFamily="18" charset="0"/>
            </a:endParaRPr>
          </a:p>
          <a:p>
            <a:endParaRPr lang="en-US" altLang="zh-CN" sz="3200" b="1" dirty="0" smtClean="0">
              <a:solidFill>
                <a:srgbClr val="0070C0"/>
              </a:solidFill>
              <a:latin typeface="Times New Roman" panose="02020603050405020304" pitchFamily="18" charset="0"/>
              <a:cs typeface="Times New Roman" panose="02020603050405020304" pitchFamily="18" charset="0"/>
            </a:endParaRPr>
          </a:p>
          <a:p>
            <a:r>
              <a:rPr lang="zh-CN" altLang="zh-CN" sz="3200" b="1" dirty="0" smtClean="0">
                <a:solidFill>
                  <a:srgbClr val="0070C0"/>
                </a:solidFill>
                <a:latin typeface="Times New Roman" panose="02020603050405020304" pitchFamily="18" charset="0"/>
                <a:cs typeface="Times New Roman" panose="02020603050405020304" pitchFamily="18" charset="0"/>
              </a:rPr>
              <a:t>文化知识拓展：</a:t>
            </a:r>
            <a:r>
              <a:rPr lang="zh-CN" altLang="zh-CN" sz="3200" dirty="0" smtClean="0">
                <a:latin typeface="Times New Roman" panose="02020603050405020304" pitchFamily="18" charset="0"/>
                <a:cs typeface="Times New Roman" panose="02020603050405020304" pitchFamily="18" charset="0"/>
              </a:rPr>
              <a:t>Yin (dark, cold, female, negative) and Yang (light, hot, male, positive) </a:t>
            </a:r>
            <a:r>
              <a:rPr lang="en-US" altLang="zh-CN" sz="2665" dirty="0" smtClean="0">
                <a:latin typeface="+mn-ea"/>
                <a:cs typeface="Times New Roman" panose="02020603050405020304" pitchFamily="18" charset="0"/>
              </a:rPr>
              <a:t>"</a:t>
            </a:r>
            <a:r>
              <a:rPr lang="zh-CN" altLang="zh-CN" sz="2665" dirty="0" smtClean="0">
                <a:latin typeface="+mn-ea"/>
                <a:cs typeface="Times New Roman" panose="02020603050405020304" pitchFamily="18" charset="0"/>
              </a:rPr>
              <a:t>阴阳说</a:t>
            </a:r>
            <a:r>
              <a:rPr lang="en-US" altLang="zh-CN" sz="2665" dirty="0" smtClean="0">
                <a:latin typeface="+mn-ea"/>
                <a:cs typeface="Times New Roman" panose="02020603050405020304" pitchFamily="18" charset="0"/>
              </a:rPr>
              <a:t>"</a:t>
            </a:r>
            <a:r>
              <a:rPr lang="zh-CN" altLang="zh-CN" sz="2665" dirty="0" smtClean="0">
                <a:latin typeface="+mn-ea"/>
                <a:cs typeface="Times New Roman" panose="02020603050405020304" pitchFamily="18" charset="0"/>
              </a:rPr>
              <a:t>是把</a:t>
            </a:r>
            <a:r>
              <a:rPr lang="en-US" altLang="zh-CN" sz="2665" dirty="0" smtClean="0">
                <a:latin typeface="+mn-ea"/>
                <a:cs typeface="Times New Roman" panose="02020603050405020304" pitchFamily="18" charset="0"/>
              </a:rPr>
              <a:t>"</a:t>
            </a:r>
            <a:r>
              <a:rPr lang="zh-CN" altLang="zh-CN" sz="2665" dirty="0" smtClean="0">
                <a:latin typeface="+mn-ea"/>
                <a:cs typeface="Times New Roman" panose="02020603050405020304" pitchFamily="18" charset="0"/>
              </a:rPr>
              <a:t>阴</a:t>
            </a:r>
            <a:r>
              <a:rPr lang="en-US" altLang="zh-CN" sz="2665" dirty="0" smtClean="0">
                <a:latin typeface="+mn-ea"/>
                <a:cs typeface="Times New Roman" panose="02020603050405020304" pitchFamily="18" charset="0"/>
              </a:rPr>
              <a:t>"</a:t>
            </a:r>
            <a:r>
              <a:rPr lang="zh-CN" altLang="zh-CN" sz="2665" dirty="0" smtClean="0">
                <a:latin typeface="+mn-ea"/>
                <a:cs typeface="Times New Roman" panose="02020603050405020304" pitchFamily="18" charset="0"/>
              </a:rPr>
              <a:t>和</a:t>
            </a:r>
            <a:r>
              <a:rPr lang="en-US" altLang="zh-CN" sz="2665" dirty="0" smtClean="0">
                <a:latin typeface="+mn-ea"/>
                <a:cs typeface="Times New Roman" panose="02020603050405020304" pitchFamily="18" charset="0"/>
              </a:rPr>
              <a:t>"</a:t>
            </a:r>
            <a:r>
              <a:rPr lang="zh-CN" altLang="zh-CN" sz="2665" dirty="0" smtClean="0">
                <a:latin typeface="+mn-ea"/>
                <a:cs typeface="Times New Roman" panose="02020603050405020304" pitchFamily="18" charset="0"/>
              </a:rPr>
              <a:t>阳</a:t>
            </a:r>
            <a:r>
              <a:rPr lang="en-US" altLang="zh-CN" sz="2665" dirty="0" smtClean="0">
                <a:latin typeface="+mn-ea"/>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看作事物内部的两种互相消长的协调力量，认为它是孕育天地万物的生成法则阴阳，代表一切事物的最基本对立面。一般来说，凡是剧烈运动着的、外向的、上升的、温热的、明亮的，都属于阳</a:t>
            </a:r>
            <a:r>
              <a:rPr lang="en-US" altLang="zh-CN" sz="2665"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相对静止着的、内守的、下降的、寒冷、晦暗的，都属于阴。</a:t>
            </a:r>
            <a:endParaRPr lang="en-US" altLang="zh-CN" sz="2665" dirty="0" smtClean="0">
              <a:latin typeface="Times New Roman" panose="02020603050405020304" pitchFamily="18" charset="0"/>
              <a:cs typeface="Times New Roman" panose="02020603050405020304" pitchFamily="18" charset="0"/>
            </a:endParaRPr>
          </a:p>
          <a:p>
            <a:endParaRPr lang="zh-CN"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mn-ea"/>
                <a:cs typeface="Times New Roman" panose="02020603050405020304" pitchFamily="18" charset="0"/>
              </a:rPr>
              <a:t>“</a:t>
            </a:r>
            <a:r>
              <a:rPr lang="zh-CN" altLang="en-US" sz="3200" dirty="0" smtClean="0">
                <a:latin typeface="+mn-ea"/>
                <a:cs typeface="Times New Roman" panose="02020603050405020304" pitchFamily="18" charset="0"/>
              </a:rPr>
              <a:t>五行说”</a:t>
            </a:r>
            <a:r>
              <a:rPr lang="en-US" altLang="zh-CN" sz="3200" dirty="0" smtClean="0">
                <a:latin typeface="Times New Roman" panose="02020603050405020304" pitchFamily="18" charset="0"/>
                <a:cs typeface="Times New Roman" panose="02020603050405020304" pitchFamily="18" charset="0"/>
              </a:rPr>
              <a:t>Five Elements (water, fire, wood, metal, </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and earth) </a:t>
            </a:r>
            <a:r>
              <a:rPr lang="zh-CN" altLang="en-US" sz="3200"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是由</a:t>
            </a:r>
            <a:r>
              <a:rPr lang="en-US" altLang="zh-CN" sz="2665" dirty="0" smtClean="0">
                <a:latin typeface="+mn-ea"/>
                <a:cs typeface="Times New Roman" panose="02020603050405020304" pitchFamily="18" charset="0"/>
              </a:rPr>
              <a:t>"</a:t>
            </a:r>
            <a:r>
              <a:rPr lang="zh-CN" altLang="zh-CN" sz="2665" dirty="0" smtClean="0">
                <a:latin typeface="+mn-ea"/>
                <a:cs typeface="Times New Roman" panose="02020603050405020304" pitchFamily="18" charset="0"/>
              </a:rPr>
              <a:t>金、木、水、火、土五种基本元素</a:t>
            </a:r>
            <a:endParaRPr lang="en-US" altLang="zh-CN" sz="2665" dirty="0" smtClean="0">
              <a:latin typeface="+mn-ea"/>
              <a:cs typeface="Times New Roman" panose="02020603050405020304" pitchFamily="18" charset="0"/>
            </a:endParaRPr>
          </a:p>
          <a:p>
            <a:r>
              <a:rPr lang="zh-CN" altLang="zh-CN" sz="2665" dirty="0" smtClean="0">
                <a:latin typeface="+mn-ea"/>
                <a:cs typeface="Times New Roman" panose="02020603050405020304" pitchFamily="18" charset="0"/>
              </a:rPr>
              <a:t>不断循环变化</a:t>
            </a:r>
            <a:r>
              <a:rPr lang="en-US" altLang="zh-CN" sz="2665" dirty="0" smtClean="0">
                <a:latin typeface="+mn-ea"/>
                <a:cs typeface="Times New Roman" panose="02020603050405020304" pitchFamily="18" charset="0"/>
              </a:rPr>
              <a:t>"</a:t>
            </a:r>
            <a:r>
              <a:rPr lang="zh-CN" altLang="zh-CN" sz="2665" dirty="0" smtClean="0">
                <a:latin typeface="+mn-ea"/>
                <a:cs typeface="Times New Roman" panose="02020603050405020304" pitchFamily="18" charset="0"/>
              </a:rPr>
              <a:t>的理论发展出</a:t>
            </a:r>
            <a:r>
              <a:rPr lang="en-US" altLang="zh-CN" sz="2665" dirty="0" smtClean="0">
                <a:latin typeface="+mn-ea"/>
                <a:cs typeface="Times New Roman" panose="02020603050405020304" pitchFamily="18" charset="0"/>
              </a:rPr>
              <a:t>"</a:t>
            </a:r>
            <a:r>
              <a:rPr lang="zh-CN" altLang="zh-CN" sz="2665" dirty="0" smtClean="0">
                <a:latin typeface="+mn-ea"/>
                <a:cs typeface="Times New Roman" panose="02020603050405020304" pitchFamily="18" charset="0"/>
              </a:rPr>
              <a:t>五行相生相克</a:t>
            </a:r>
            <a:r>
              <a:rPr lang="en-US" altLang="zh-CN" sz="2665" dirty="0" smtClean="0">
                <a:latin typeface="+mn-ea"/>
                <a:cs typeface="Times New Roman" panose="02020603050405020304" pitchFamily="18" charset="0"/>
              </a:rPr>
              <a:t>"</a:t>
            </a:r>
            <a:r>
              <a:rPr lang="zh-CN" altLang="zh-CN" sz="2665" dirty="0" smtClean="0">
                <a:latin typeface="+mn-ea"/>
                <a:cs typeface="Times New Roman" panose="02020603050405020304" pitchFamily="18" charset="0"/>
              </a:rPr>
              <a:t>的理念。</a:t>
            </a:r>
            <a:r>
              <a:rPr lang="zh-CN" altLang="zh-CN" sz="3200" dirty="0" smtClean="0">
                <a:latin typeface="+mn-ea"/>
                <a:cs typeface="Times New Roman" panose="02020603050405020304" pitchFamily="18" charset="0"/>
              </a:rPr>
              <a:t> </a:t>
            </a:r>
            <a:endParaRPr lang="zh-CN" altLang="zh-CN" sz="3200" dirty="0">
              <a:latin typeface="+mn-ea"/>
              <a:cs typeface="Times New Roman" panose="02020603050405020304" pitchFamily="18" charset="0"/>
            </a:endParaRPr>
          </a:p>
        </p:txBody>
      </p:sp>
      <p:pic>
        <p:nvPicPr>
          <p:cNvPr id="3" name="Picture 4" descr="http://www.singingtotheplants.com/wp-content/uploads/2014/03/wuxing.jpg"/>
          <p:cNvPicPr>
            <a:picLocks noChangeAspect="1" noChangeArrowheads="1"/>
          </p:cNvPicPr>
          <p:nvPr/>
        </p:nvPicPr>
        <p:blipFill>
          <a:blip r:embed="rId1"/>
          <a:srcRect/>
          <a:stretch>
            <a:fillRect/>
          </a:stretch>
        </p:blipFill>
        <p:spPr bwMode="auto">
          <a:xfrm>
            <a:off x="9541564" y="4264312"/>
            <a:ext cx="1967396" cy="2421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9700" y="969284"/>
            <a:ext cx="11911753" cy="670623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r>
              <a:rPr lang="en-US" altLang="zh-CN" sz="3735" b="1" dirty="0" smtClean="0">
                <a:latin typeface="Times New Roman" panose="02020603050405020304" pitchFamily="18" charset="0"/>
                <a:cs typeface="Times New Roman" panose="02020603050405020304" pitchFamily="18" charset="0"/>
              </a:rPr>
              <a:t>symbolize [</a:t>
            </a:r>
            <a:r>
              <a:rPr lang="zh-CN" altLang="zh-CN" sz="3735" b="1" dirty="0" smtClean="0">
                <a:latin typeface="Times New Roman" panose="02020603050405020304" pitchFamily="18" charset="0"/>
                <a:cs typeface="Times New Roman" panose="02020603050405020304" pitchFamily="18" charset="0"/>
              </a:rPr>
              <a:t>构词法</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象征；</a:t>
            </a:r>
            <a:r>
              <a:rPr lang="en-US" altLang="zh-CN" sz="3735" dirty="0" smtClean="0">
                <a:latin typeface="Times New Roman" panose="02020603050405020304" pitchFamily="18" charset="0"/>
                <a:cs typeface="Times New Roman" panose="02020603050405020304" pitchFamily="18" charset="0"/>
              </a:rPr>
              <a:t>symbol</a:t>
            </a:r>
            <a:r>
              <a:rPr lang="zh-CN" altLang="zh-CN" sz="3735" dirty="0" smtClean="0">
                <a:latin typeface="Times New Roman" panose="02020603050405020304" pitchFamily="18" charset="0"/>
                <a:cs typeface="Times New Roman" panose="02020603050405020304" pitchFamily="18" charset="0"/>
              </a:rPr>
              <a:t>（象征）</a:t>
            </a:r>
            <a:r>
              <a:rPr lang="en-US" altLang="zh-CN" sz="3735" dirty="0" smtClean="0">
                <a:latin typeface="Times New Roman" panose="02020603050405020304" pitchFamily="18" charset="0"/>
                <a:cs typeface="Times New Roman" panose="02020603050405020304" pitchFamily="18" charset="0"/>
              </a:rPr>
              <a:t>+ -</a:t>
            </a:r>
            <a:r>
              <a:rPr lang="en-US" altLang="zh-CN" sz="3735" dirty="0" err="1" smtClean="0">
                <a:latin typeface="Times New Roman" panose="02020603050405020304" pitchFamily="18" charset="0"/>
                <a:cs typeface="Times New Roman" panose="02020603050405020304" pitchFamily="18" charset="0"/>
              </a:rPr>
              <a:t>ize</a:t>
            </a:r>
            <a:r>
              <a:rPr lang="en-US" altLang="zh-CN" sz="3735" dirty="0" smtClean="0">
                <a:latin typeface="Times New Roman" panose="02020603050405020304" pitchFamily="18" charset="0"/>
                <a:cs typeface="Times New Roman" panose="02020603050405020304" pitchFamily="18" charset="0"/>
              </a:rPr>
              <a:t> </a:t>
            </a:r>
            <a:r>
              <a:rPr lang="zh-CN" altLang="zh-CN" sz="3735" dirty="0" smtClean="0">
                <a:latin typeface="Times New Roman" panose="02020603050405020304" pitchFamily="18" charset="0"/>
                <a:cs typeface="Times New Roman" panose="02020603050405020304" pitchFamily="18" charset="0"/>
              </a:rPr>
              <a:t>（动词后缀）</a:t>
            </a:r>
            <a:endParaRPr lang="en-US" altLang="zh-CN" sz="3735" dirty="0" smtClean="0">
              <a:latin typeface="Times New Roman" panose="02020603050405020304" pitchFamily="18" charset="0"/>
              <a:cs typeface="Times New Roman" panose="02020603050405020304" pitchFamily="18" charset="0"/>
            </a:endParaRPr>
          </a:p>
          <a:p>
            <a:endParaRPr lang="zh-CN" altLang="zh-CN" sz="3735" dirty="0" smtClean="0">
              <a:latin typeface="Times New Roman" panose="02020603050405020304" pitchFamily="18" charset="0"/>
              <a:cs typeface="Times New Roman" panose="02020603050405020304" pitchFamily="18" charset="0"/>
            </a:endParaRPr>
          </a:p>
          <a:p>
            <a:r>
              <a:rPr lang="en-US" altLang="zh-CN" sz="3735" b="1" dirty="0" smtClean="0">
                <a:latin typeface="Times New Roman" panose="02020603050405020304" pitchFamily="18" charset="0"/>
                <a:cs typeface="Times New Roman" panose="02020603050405020304" pitchFamily="18" charset="0"/>
              </a:rPr>
              <a:t>be related to [</a:t>
            </a:r>
            <a:r>
              <a:rPr lang="zh-CN" altLang="zh-CN" sz="3735" b="1" dirty="0" smtClean="0">
                <a:latin typeface="Times New Roman" panose="02020603050405020304" pitchFamily="18" charset="0"/>
                <a:cs typeface="Times New Roman" panose="02020603050405020304" pitchFamily="18" charset="0"/>
              </a:rPr>
              <a:t>输出词块</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与</a:t>
            </a:r>
            <a:r>
              <a:rPr lang="en-US" altLang="zh-CN" sz="3735" dirty="0" smtClean="0">
                <a:latin typeface="+mn-ea"/>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有关</a:t>
            </a:r>
            <a:endParaRPr lang="en-US" altLang="zh-CN" sz="3735" dirty="0" smtClean="0">
              <a:latin typeface="Times New Roman" panose="02020603050405020304" pitchFamily="18" charset="0"/>
              <a:cs typeface="Times New Roman" panose="02020603050405020304" pitchFamily="18" charset="0"/>
            </a:endParaRPr>
          </a:p>
          <a:p>
            <a:endParaRPr lang="zh-CN" altLang="zh-CN" sz="3735" dirty="0" smtClean="0">
              <a:latin typeface="Times New Roman" panose="02020603050405020304" pitchFamily="18" charset="0"/>
              <a:cs typeface="Times New Roman" panose="02020603050405020304" pitchFamily="18" charset="0"/>
            </a:endParaRPr>
          </a:p>
          <a:p>
            <a:r>
              <a:rPr lang="en-US" altLang="zh-CN" sz="3735" b="1" dirty="0" smtClean="0">
                <a:latin typeface="Times New Roman" panose="02020603050405020304" pitchFamily="18" charset="0"/>
                <a:cs typeface="Times New Roman" panose="02020603050405020304" pitchFamily="18" charset="0"/>
              </a:rPr>
              <a:t>at </a:t>
            </a:r>
            <a:r>
              <a:rPr lang="en-US" altLang="zh-CN" sz="3735" b="1" dirty="0" err="1" smtClean="0">
                <a:latin typeface="Times New Roman" panose="02020603050405020304" pitchFamily="18" charset="0"/>
                <a:cs typeface="Times New Roman" panose="02020603050405020304" pitchFamily="18" charset="0"/>
              </a:rPr>
              <a:t>sth’s</a:t>
            </a:r>
            <a:r>
              <a:rPr lang="en-US" altLang="zh-CN" sz="3735" b="1" dirty="0" smtClean="0">
                <a:latin typeface="Times New Roman" panose="02020603050405020304" pitchFamily="18" charset="0"/>
                <a:cs typeface="Times New Roman" panose="02020603050405020304" pitchFamily="18" charset="0"/>
              </a:rPr>
              <a:t> peak [</a:t>
            </a:r>
            <a:r>
              <a:rPr lang="zh-CN" altLang="zh-CN" sz="3735" b="1" dirty="0" smtClean="0">
                <a:latin typeface="Times New Roman" panose="02020603050405020304" pitchFamily="18" charset="0"/>
                <a:cs typeface="Times New Roman" panose="02020603050405020304" pitchFamily="18" charset="0"/>
              </a:rPr>
              <a:t>认知词块</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 </a:t>
            </a:r>
            <a:r>
              <a:rPr lang="zh-CN" altLang="zh-CN" sz="3735" dirty="0" smtClean="0">
                <a:latin typeface="Times New Roman" panose="02020603050405020304" pitchFamily="18" charset="0"/>
                <a:cs typeface="Times New Roman" panose="02020603050405020304" pitchFamily="18" charset="0"/>
              </a:rPr>
              <a:t>处于某事物的顶峰</a:t>
            </a:r>
            <a:endParaRPr lang="en-US" altLang="zh-CN" sz="3735" dirty="0" smtClean="0">
              <a:latin typeface="Times New Roman" panose="02020603050405020304" pitchFamily="18" charset="0"/>
              <a:cs typeface="Times New Roman" panose="02020603050405020304" pitchFamily="18" charset="0"/>
            </a:endParaRPr>
          </a:p>
          <a:p>
            <a:endParaRPr lang="zh-CN" altLang="zh-CN" sz="3735" dirty="0" smtClean="0">
              <a:latin typeface="Times New Roman" panose="02020603050405020304" pitchFamily="18" charset="0"/>
              <a:cs typeface="Times New Roman" panose="02020603050405020304" pitchFamily="18" charset="0"/>
            </a:endParaRPr>
          </a:p>
          <a:p>
            <a:r>
              <a:rPr lang="en-US" altLang="zh-CN" sz="3735" b="1" dirty="0" smtClean="0">
                <a:latin typeface="Times New Roman" panose="02020603050405020304" pitchFamily="18" charset="0"/>
                <a:cs typeface="Times New Roman" panose="02020603050405020304" pitchFamily="18" charset="0"/>
              </a:rPr>
              <a:t>while [</a:t>
            </a:r>
            <a:r>
              <a:rPr lang="zh-CN" altLang="zh-CN" sz="3735" b="1" dirty="0" smtClean="0">
                <a:latin typeface="Times New Roman" panose="02020603050405020304" pitchFamily="18" charset="0"/>
                <a:cs typeface="Times New Roman" panose="02020603050405020304" pitchFamily="18" charset="0"/>
              </a:rPr>
              <a:t>语法点拨</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en-US" altLang="zh-CN" sz="3735"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表示对比</a:t>
            </a:r>
            <a:r>
              <a:rPr lang="en-US" altLang="zh-CN" sz="3735" dirty="0" smtClean="0">
                <a:latin typeface="Times New Roman" panose="02020603050405020304" pitchFamily="18" charset="0"/>
                <a:cs typeface="Times New Roman" panose="02020603050405020304" pitchFamily="18" charset="0"/>
              </a:rPr>
              <a:t>)</a:t>
            </a:r>
            <a:r>
              <a:rPr lang="en-US" altLang="zh-CN" sz="3735" b="1" dirty="0" smtClean="0">
                <a:latin typeface="Times New Roman" panose="02020603050405020304" pitchFamily="18" charset="0"/>
                <a:cs typeface="Times New Roman" panose="02020603050405020304" pitchFamily="18" charset="0"/>
              </a:rPr>
              <a:t> </a:t>
            </a:r>
            <a:r>
              <a:rPr lang="zh-CN" altLang="zh-CN" sz="3735" dirty="0" smtClean="0">
                <a:latin typeface="Times New Roman" panose="02020603050405020304" pitchFamily="18" charset="0"/>
                <a:cs typeface="Times New Roman" panose="02020603050405020304" pitchFamily="18" charset="0"/>
              </a:rPr>
              <a:t>然而</a:t>
            </a:r>
            <a:endParaRPr lang="en-US" altLang="zh-CN" sz="3735" dirty="0" smtClean="0">
              <a:latin typeface="Times New Roman" panose="02020603050405020304" pitchFamily="18" charset="0"/>
              <a:cs typeface="Times New Roman" panose="02020603050405020304" pitchFamily="18" charset="0"/>
            </a:endParaRPr>
          </a:p>
          <a:p>
            <a:endParaRPr lang="zh-CN" altLang="zh-CN" sz="3735" dirty="0" smtClean="0">
              <a:latin typeface="Times New Roman" panose="02020603050405020304" pitchFamily="18" charset="0"/>
              <a:cs typeface="Times New Roman" panose="02020603050405020304" pitchFamily="18" charset="0"/>
            </a:endParaRPr>
          </a:p>
          <a:p>
            <a:r>
              <a:rPr lang="en-US" altLang="zh-CN" sz="3735" b="1" dirty="0" smtClean="0">
                <a:latin typeface="Times New Roman" panose="02020603050405020304" pitchFamily="18" charset="0"/>
                <a:cs typeface="Times New Roman" panose="02020603050405020304" pitchFamily="18" charset="0"/>
              </a:rPr>
              <a:t>be regarded as [</a:t>
            </a:r>
            <a:r>
              <a:rPr lang="zh-CN" altLang="zh-CN" sz="3735" b="1" dirty="0" smtClean="0">
                <a:latin typeface="Times New Roman" panose="02020603050405020304" pitchFamily="18" charset="0"/>
                <a:cs typeface="Times New Roman" panose="02020603050405020304" pitchFamily="18" charset="0"/>
              </a:rPr>
              <a:t>输出词块</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被认为是</a:t>
            </a:r>
            <a:endParaRPr lang="zh-CN" altLang="zh-CN" sz="3735" dirty="0" smtClean="0">
              <a:latin typeface="Times New Roman" panose="02020603050405020304" pitchFamily="18" charset="0"/>
              <a:cs typeface="Times New Roman" panose="02020603050405020304" pitchFamily="18" charset="0"/>
            </a:endParaRPr>
          </a:p>
          <a:p>
            <a:pPr algn="just" fontAlgn="auto">
              <a:lnSpc>
                <a:spcPct val="150000"/>
              </a:lnSpc>
            </a:pPr>
            <a:endParaRPr lang="zh-CN" altLang="en-US" sz="3735"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 y="1139165"/>
            <a:ext cx="12175913" cy="5098415"/>
          </a:xfrm>
          <a:prstGeom prst="rect">
            <a:avLst/>
          </a:prstGeom>
          <a:solidFill>
            <a:schemeClr val="bg1">
              <a:lumMod val="95000"/>
              <a:alpha val="45000"/>
            </a:schemeClr>
          </a:solidFill>
        </p:spPr>
        <p:txBody>
          <a:bodyPr wrap="square" rtlCol="0">
            <a:spAutoFit/>
          </a:bodyPr>
          <a:lstStyle/>
          <a:p>
            <a:pPr algn="just"/>
            <a:r>
              <a:rPr lang="en-US" altLang="zh-CN" sz="3735" b="1" dirty="0" smtClean="0">
                <a:latin typeface="Times New Roman" panose="02020603050405020304" pitchFamily="18" charset="0"/>
                <a:cs typeface="Times New Roman" panose="02020603050405020304" pitchFamily="18" charset="0"/>
              </a:rPr>
              <a:t>Origin and History</a:t>
            </a:r>
            <a:endParaRPr lang="zh-CN" altLang="zh-CN" sz="3735" dirty="0" smtClean="0">
              <a:latin typeface="Times New Roman" panose="02020603050405020304" pitchFamily="18" charset="0"/>
              <a:cs typeface="Times New Roman" panose="02020603050405020304" pitchFamily="18" charset="0"/>
            </a:endParaRPr>
          </a:p>
          <a:p>
            <a:pPr algn="just"/>
            <a:r>
              <a:rPr lang="en-US" altLang="zh-CN" sz="3200" dirty="0" smtClean="0">
                <a:latin typeface="Times New Roman" panose="02020603050405020304" pitchFamily="18" charset="0"/>
                <a:cs typeface="Times New Roman" panose="02020603050405020304" pitchFamily="18" charset="0"/>
              </a:rPr>
              <a:t>The winter solstice festival was </a:t>
            </a:r>
            <a:r>
              <a:rPr lang="en-US" altLang="zh-CN" sz="3200" b="1" dirty="0" smtClean="0">
                <a:latin typeface="Times New Roman" panose="02020603050405020304" pitchFamily="18" charset="0"/>
                <a:cs typeface="Times New Roman" panose="02020603050405020304" pitchFamily="18" charset="0"/>
              </a:rPr>
              <a:t>originated</a:t>
            </a:r>
            <a:r>
              <a:rPr lang="en-US" altLang="zh-CN" sz="3200" dirty="0" smtClean="0">
                <a:latin typeface="Times New Roman" panose="02020603050405020304" pitchFamily="18" charset="0"/>
                <a:cs typeface="Times New Roman" panose="02020603050405020304" pitchFamily="18" charset="0"/>
              </a:rPr>
              <a:t> from the Han Dynasty (202 BC–220 AD) and thrived</a:t>
            </a:r>
            <a:r>
              <a:rPr lang="zh-CN" altLang="zh-CN" sz="3200" dirty="0" smtClean="0">
                <a:latin typeface="Times New Roman" panose="02020603050405020304" pitchFamily="18" charset="0"/>
                <a:cs typeface="Times New Roman" panose="02020603050405020304" pitchFamily="18" charset="0"/>
              </a:rPr>
              <a:t>（繁荣；兴盛）</a:t>
            </a:r>
            <a:r>
              <a:rPr lang="en-US" altLang="zh-CN" sz="3200" dirty="0" smtClean="0">
                <a:latin typeface="Times New Roman" panose="02020603050405020304" pitchFamily="18" charset="0"/>
                <a:cs typeface="Times New Roman" panose="02020603050405020304" pitchFamily="18" charset="0"/>
              </a:rPr>
              <a:t>in the Tang and Song dynasties (618–1279). People in the old times attached great importance to the </a:t>
            </a:r>
            <a:r>
              <a:rPr lang="en-US" altLang="zh-CN" sz="3200" b="1" dirty="0" smtClean="0">
                <a:latin typeface="Times New Roman" panose="02020603050405020304" pitchFamily="18" charset="0"/>
                <a:cs typeface="Times New Roman" panose="02020603050405020304" pitchFamily="18" charset="0"/>
              </a:rPr>
              <a:t>festival</a:t>
            </a:r>
            <a:r>
              <a:rPr lang="en-US" altLang="zh-CN" sz="3200" dirty="0" smtClean="0">
                <a:latin typeface="Times New Roman" panose="02020603050405020304" pitchFamily="18" charset="0"/>
                <a:cs typeface="Times New Roman" panose="02020603050405020304" pitchFamily="18" charset="0"/>
              </a:rPr>
              <a:t>. In Han Dynasty, the festival is regarded as the Winter Festival and people had one day off for the holiday. Officials organized the </a:t>
            </a:r>
            <a:r>
              <a:rPr lang="en-US" altLang="zh-CN" sz="3200" b="1" dirty="0" smtClean="0">
                <a:latin typeface="Times New Roman" panose="02020603050405020304" pitchFamily="18" charset="0"/>
                <a:cs typeface="Times New Roman" panose="02020603050405020304" pitchFamily="18" charset="0"/>
              </a:rPr>
              <a:t>ceremonies</a:t>
            </a:r>
            <a:r>
              <a:rPr lang="en-US" altLang="zh-CN" sz="3200" dirty="0" smtClean="0">
                <a:latin typeface="Times New Roman" panose="02020603050405020304" pitchFamily="18" charset="0"/>
                <a:cs typeface="Times New Roman" panose="02020603050405020304" pitchFamily="18" charset="0"/>
              </a:rPr>
              <a:t> to </a:t>
            </a:r>
            <a:r>
              <a:rPr lang="en-US" altLang="zh-CN" sz="3200" b="1" dirty="0" smtClean="0">
                <a:latin typeface="Times New Roman" panose="02020603050405020304" pitchFamily="18" charset="0"/>
                <a:cs typeface="Times New Roman" panose="02020603050405020304" pitchFamily="18" charset="0"/>
              </a:rPr>
              <a:t>celebrate</a:t>
            </a:r>
            <a:r>
              <a:rPr lang="en-US" altLang="zh-CN" sz="3200" dirty="0" smtClean="0">
                <a:latin typeface="Times New Roman" panose="02020603050405020304" pitchFamily="18" charset="0"/>
                <a:cs typeface="Times New Roman" panose="02020603050405020304" pitchFamily="18" charset="0"/>
              </a:rPr>
              <a:t> the day and people </a:t>
            </a:r>
            <a:r>
              <a:rPr lang="en-US" altLang="zh-CN" sz="3200" b="1" dirty="0" smtClean="0">
                <a:latin typeface="Times New Roman" panose="02020603050405020304" pitchFamily="18" charset="0"/>
                <a:cs typeface="Times New Roman" panose="02020603050405020304" pitchFamily="18" charset="0"/>
              </a:rPr>
              <a:t>visited </a:t>
            </a:r>
            <a:r>
              <a:rPr lang="en-US" altLang="zh-CN" sz="3200" dirty="0" smtClean="0">
                <a:latin typeface="Times New Roman" panose="02020603050405020304" pitchFamily="18" charset="0"/>
                <a:cs typeface="Times New Roman" panose="02020603050405020304" pitchFamily="18" charset="0"/>
              </a:rPr>
              <a:t>each other with delicious food. During the Tang and Song Dynasties, the day was to </a:t>
            </a:r>
            <a:r>
              <a:rPr lang="en-US" altLang="zh-CN" sz="3200" b="1" dirty="0" smtClean="0">
                <a:latin typeface="Times New Roman" panose="02020603050405020304" pitchFamily="18" charset="0"/>
                <a:cs typeface="Times New Roman" panose="02020603050405020304" pitchFamily="18" charset="0"/>
              </a:rPr>
              <a:t>sacrifice</a:t>
            </a:r>
            <a:r>
              <a:rPr lang="en-US" altLang="zh-CN" sz="3200" dirty="0" smtClean="0">
                <a:latin typeface="Times New Roman" panose="02020603050405020304" pitchFamily="18" charset="0"/>
                <a:cs typeface="Times New Roman" panose="02020603050405020304" pitchFamily="18" charset="0"/>
              </a:rPr>
              <a:t> to the heaven and the ancestors. The common people </a:t>
            </a:r>
            <a:r>
              <a:rPr lang="en-US" altLang="zh-CN" sz="3200" b="1" dirty="0" smtClean="0">
                <a:latin typeface="Times New Roman" panose="02020603050405020304" pitchFamily="18" charset="0"/>
                <a:cs typeface="Times New Roman" panose="02020603050405020304" pitchFamily="18" charset="0"/>
              </a:rPr>
              <a:t>prayed </a:t>
            </a:r>
            <a:r>
              <a:rPr lang="en-US" altLang="zh-CN" sz="3200" dirty="0" smtClean="0">
                <a:latin typeface="Times New Roman" panose="02020603050405020304" pitchFamily="18" charset="0"/>
                <a:cs typeface="Times New Roman" panose="02020603050405020304" pitchFamily="18" charset="0"/>
              </a:rPr>
              <a:t>at the tombs of their ancestors and deceased</a:t>
            </a:r>
            <a:r>
              <a:rPr lang="zh-CN" altLang="zh-CN" sz="3200" dirty="0" smtClean="0">
                <a:latin typeface="Times New Roman" panose="02020603050405020304" pitchFamily="18" charset="0"/>
                <a:cs typeface="Times New Roman" panose="02020603050405020304" pitchFamily="18" charset="0"/>
              </a:rPr>
              <a:t>（已故的）</a:t>
            </a:r>
            <a:r>
              <a:rPr lang="en-US" altLang="zh-CN" sz="3200" dirty="0" smtClean="0">
                <a:latin typeface="Times New Roman" panose="02020603050405020304" pitchFamily="18" charset="0"/>
                <a:cs typeface="Times New Roman" panose="02020603050405020304" pitchFamily="18" charset="0"/>
              </a:rPr>
              <a:t>relatives on the day.</a:t>
            </a:r>
            <a:endParaRPr lang="zh-CN" altLang="zh-CN"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7"/>
          <p:cNvSpPr txBox="1"/>
          <p:nvPr/>
        </p:nvSpPr>
        <p:spPr>
          <a:xfrm>
            <a:off x="139700" y="969284"/>
            <a:ext cx="11911753" cy="584263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r>
              <a:rPr lang="en-US" altLang="zh-CN" sz="3735" b="1" dirty="0" smtClean="0">
                <a:latin typeface="Times New Roman" panose="02020603050405020304" pitchFamily="18" charset="0"/>
                <a:cs typeface="Times New Roman" panose="02020603050405020304" pitchFamily="18" charset="0"/>
              </a:rPr>
              <a:t>be originated from [</a:t>
            </a:r>
            <a:r>
              <a:rPr lang="zh-CN" altLang="zh-CN" sz="3735" b="1" dirty="0" smtClean="0">
                <a:latin typeface="Times New Roman" panose="02020603050405020304" pitchFamily="18" charset="0"/>
                <a:cs typeface="Times New Roman" panose="02020603050405020304" pitchFamily="18" charset="0"/>
              </a:rPr>
              <a:t>认知词块</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起源于；</a:t>
            </a:r>
            <a:r>
              <a:rPr lang="en-US" altLang="zh-CN" sz="3735" dirty="0" smtClean="0">
                <a:latin typeface="Times New Roman" panose="02020603050405020304" pitchFamily="18" charset="0"/>
                <a:cs typeface="Times New Roman" panose="02020603050405020304" pitchFamily="18" charset="0"/>
              </a:rPr>
              <a:t>originate [</a:t>
            </a:r>
            <a:r>
              <a:rPr lang="zh-CN" altLang="zh-CN" sz="3735" dirty="0" smtClean="0">
                <a:latin typeface="Times New Roman" panose="02020603050405020304" pitchFamily="18" charset="0"/>
                <a:cs typeface="Times New Roman" panose="02020603050405020304" pitchFamily="18" charset="0"/>
              </a:rPr>
              <a:t>构词法</a:t>
            </a:r>
            <a:r>
              <a:rPr lang="en-US" altLang="zh-CN" sz="3735"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a:t>
            </a:r>
            <a:r>
              <a:rPr lang="en-US" altLang="zh-CN" sz="3735" dirty="0" smtClean="0">
                <a:latin typeface="Times New Roman" panose="02020603050405020304" pitchFamily="18" charset="0"/>
                <a:cs typeface="Times New Roman" panose="02020603050405020304" pitchFamily="18" charset="0"/>
              </a:rPr>
              <a:t>origin</a:t>
            </a:r>
            <a:r>
              <a:rPr lang="zh-CN" altLang="zh-CN" sz="3735" dirty="0" smtClean="0">
                <a:latin typeface="Times New Roman" panose="02020603050405020304" pitchFamily="18" charset="0"/>
                <a:cs typeface="Times New Roman" panose="02020603050405020304" pitchFamily="18" charset="0"/>
              </a:rPr>
              <a:t>（起源）</a:t>
            </a:r>
            <a:r>
              <a:rPr lang="en-US" altLang="zh-CN" sz="3735" dirty="0" smtClean="0">
                <a:latin typeface="Times New Roman" panose="02020603050405020304" pitchFamily="18" charset="0"/>
                <a:cs typeface="Times New Roman" panose="02020603050405020304" pitchFamily="18" charset="0"/>
              </a:rPr>
              <a:t>+ -ate</a:t>
            </a:r>
            <a:r>
              <a:rPr lang="zh-CN" altLang="zh-CN" sz="3735" dirty="0" smtClean="0">
                <a:latin typeface="Times New Roman" panose="02020603050405020304" pitchFamily="18" charset="0"/>
                <a:cs typeface="Times New Roman" panose="02020603050405020304" pitchFamily="18" charset="0"/>
              </a:rPr>
              <a:t>（动词后缀）</a:t>
            </a:r>
            <a:endParaRPr lang="en-US" altLang="zh-CN" sz="3735" dirty="0" smtClean="0">
              <a:latin typeface="Times New Roman" panose="02020603050405020304" pitchFamily="18" charset="0"/>
              <a:cs typeface="Times New Roman" panose="02020603050405020304" pitchFamily="18" charset="0"/>
            </a:endParaRPr>
          </a:p>
          <a:p>
            <a:endParaRPr lang="zh-CN" altLang="zh-CN" sz="3735" dirty="0" smtClean="0">
              <a:latin typeface="Times New Roman" panose="02020603050405020304" pitchFamily="18" charset="0"/>
              <a:cs typeface="Times New Roman" panose="02020603050405020304" pitchFamily="18" charset="0"/>
            </a:endParaRPr>
          </a:p>
          <a:p>
            <a:r>
              <a:rPr lang="en-US" altLang="zh-CN" sz="3735" b="1" dirty="0" smtClean="0">
                <a:latin typeface="Times New Roman" panose="02020603050405020304" pitchFamily="18" charset="0"/>
                <a:cs typeface="Times New Roman" panose="02020603050405020304" pitchFamily="18" charset="0"/>
              </a:rPr>
              <a:t>attach great importance to [</a:t>
            </a:r>
            <a:r>
              <a:rPr lang="zh-CN" altLang="zh-CN" sz="3735" b="1" dirty="0" smtClean="0">
                <a:latin typeface="Times New Roman" panose="02020603050405020304" pitchFamily="18" charset="0"/>
                <a:cs typeface="Times New Roman" panose="02020603050405020304" pitchFamily="18" charset="0"/>
              </a:rPr>
              <a:t>输出词块</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对</a:t>
            </a:r>
            <a:r>
              <a:rPr lang="en-US" altLang="zh-CN" sz="3735" dirty="0" smtClean="0">
                <a:latin typeface="+mn-ea"/>
                <a:cs typeface="Times New Roman" panose="02020603050405020304" pitchFamily="18" charset="0"/>
              </a:rPr>
              <a:t>……</a:t>
            </a:r>
            <a:r>
              <a:rPr lang="zh-CN" altLang="zh-CN" sz="3735" dirty="0" smtClean="0">
                <a:latin typeface="+mn-ea"/>
                <a:cs typeface="Times New Roman" panose="02020603050405020304" pitchFamily="18" charset="0"/>
              </a:rPr>
              <a:t>非</a:t>
            </a:r>
            <a:r>
              <a:rPr lang="zh-CN" altLang="zh-CN" sz="3735" dirty="0" smtClean="0">
                <a:latin typeface="Times New Roman" panose="02020603050405020304" pitchFamily="18" charset="0"/>
                <a:cs typeface="Times New Roman" panose="02020603050405020304" pitchFamily="18" charset="0"/>
              </a:rPr>
              <a:t>常重视</a:t>
            </a:r>
            <a:endParaRPr lang="en-US" altLang="zh-CN" sz="3735" dirty="0" smtClean="0">
              <a:latin typeface="Times New Roman" panose="02020603050405020304" pitchFamily="18" charset="0"/>
              <a:cs typeface="Times New Roman" panose="02020603050405020304" pitchFamily="18" charset="0"/>
            </a:endParaRPr>
          </a:p>
          <a:p>
            <a:endParaRPr lang="zh-CN" altLang="zh-CN" sz="3735" dirty="0" smtClean="0">
              <a:latin typeface="Times New Roman" panose="02020603050405020304" pitchFamily="18" charset="0"/>
              <a:cs typeface="Times New Roman" panose="02020603050405020304" pitchFamily="18" charset="0"/>
            </a:endParaRPr>
          </a:p>
          <a:p>
            <a:r>
              <a:rPr lang="en-US" altLang="zh-CN" sz="3735" b="1" dirty="0" smtClean="0">
                <a:latin typeface="Times New Roman" panose="02020603050405020304" pitchFamily="18" charset="0"/>
                <a:cs typeface="Times New Roman" panose="02020603050405020304" pitchFamily="18" charset="0"/>
              </a:rPr>
              <a:t>have / take one day off [</a:t>
            </a:r>
            <a:r>
              <a:rPr lang="zh-CN" altLang="zh-CN" sz="3735" b="1" dirty="0" smtClean="0">
                <a:latin typeface="Times New Roman" panose="02020603050405020304" pitchFamily="18" charset="0"/>
                <a:cs typeface="Times New Roman" panose="02020603050405020304" pitchFamily="18" charset="0"/>
              </a:rPr>
              <a:t>输出词块</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休假一天</a:t>
            </a:r>
            <a:endParaRPr lang="en-US" altLang="zh-CN" sz="3735" dirty="0" smtClean="0">
              <a:latin typeface="Times New Roman" panose="02020603050405020304" pitchFamily="18" charset="0"/>
              <a:cs typeface="Times New Roman" panose="02020603050405020304" pitchFamily="18" charset="0"/>
            </a:endParaRPr>
          </a:p>
          <a:p>
            <a:endParaRPr lang="zh-CN" altLang="zh-CN" sz="3735" dirty="0" smtClean="0">
              <a:latin typeface="Times New Roman" panose="02020603050405020304" pitchFamily="18" charset="0"/>
              <a:cs typeface="Times New Roman" panose="02020603050405020304" pitchFamily="18" charset="0"/>
            </a:endParaRPr>
          </a:p>
          <a:p>
            <a:r>
              <a:rPr lang="en-US" altLang="zh-CN" sz="3735" b="1" dirty="0" smtClean="0">
                <a:latin typeface="Times New Roman" panose="02020603050405020304" pitchFamily="18" charset="0"/>
                <a:cs typeface="Times New Roman" panose="02020603050405020304" pitchFamily="18" charset="0"/>
              </a:rPr>
              <a:t>the common people [</a:t>
            </a:r>
            <a:r>
              <a:rPr lang="zh-CN" altLang="zh-CN" sz="3735" b="1" dirty="0" smtClean="0">
                <a:latin typeface="Times New Roman" panose="02020603050405020304" pitchFamily="18" charset="0"/>
                <a:cs typeface="Times New Roman" panose="02020603050405020304" pitchFamily="18" charset="0"/>
              </a:rPr>
              <a:t>词块</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平民百姓；普通人；老百姓</a:t>
            </a:r>
            <a:endParaRPr lang="en-US" altLang="zh-CN" sz="3735" dirty="0" smtClean="0">
              <a:latin typeface="Times New Roman" panose="02020603050405020304" pitchFamily="18" charset="0"/>
              <a:cs typeface="Times New Roman" panose="02020603050405020304" pitchFamily="18" charset="0"/>
            </a:endParaRPr>
          </a:p>
          <a:p>
            <a:endParaRPr lang="zh-CN" altLang="zh-CN" sz="3735" dirty="0" smtClean="0">
              <a:latin typeface="Times New Roman" panose="02020603050405020304" pitchFamily="18" charset="0"/>
              <a:cs typeface="Times New Roman" panose="02020603050405020304" pitchFamily="18" charset="0"/>
            </a:endParaRPr>
          </a:p>
          <a:p>
            <a:r>
              <a:rPr lang="en-US" altLang="zh-CN" sz="3735" b="1" dirty="0" smtClean="0">
                <a:latin typeface="Times New Roman" panose="02020603050405020304" pitchFamily="18" charset="0"/>
                <a:cs typeface="Times New Roman" panose="02020603050405020304" pitchFamily="18" charset="0"/>
              </a:rPr>
              <a:t>sacrifice [</a:t>
            </a:r>
            <a:r>
              <a:rPr lang="zh-CN" altLang="zh-CN" sz="3735" b="1" dirty="0" smtClean="0">
                <a:latin typeface="Times New Roman" panose="02020603050405020304" pitchFamily="18" charset="0"/>
                <a:cs typeface="Times New Roman" panose="02020603050405020304" pitchFamily="18" charset="0"/>
              </a:rPr>
              <a:t>熟词生义</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祭拜；献祭</a:t>
            </a:r>
            <a:endParaRPr lang="zh-CN" altLang="zh-CN" sz="3735"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 y="1059653"/>
            <a:ext cx="12175913" cy="4734560"/>
          </a:xfrm>
          <a:prstGeom prst="rect">
            <a:avLst/>
          </a:prstGeom>
          <a:solidFill>
            <a:schemeClr val="bg1">
              <a:lumMod val="95000"/>
              <a:alpha val="45000"/>
            </a:schemeClr>
          </a:solidFill>
        </p:spPr>
        <p:txBody>
          <a:bodyPr wrap="square" rtlCol="0">
            <a:spAutoFit/>
          </a:bodyPr>
          <a:lstStyle/>
          <a:p>
            <a:pPr algn="just"/>
            <a:r>
              <a:rPr lang="en-US" altLang="zh-CN" sz="3735" b="1" dirty="0" smtClean="0">
                <a:latin typeface="Times New Roman" panose="02020603050405020304" pitchFamily="18" charset="0"/>
                <a:cs typeface="Times New Roman" panose="02020603050405020304" pitchFamily="18" charset="0"/>
              </a:rPr>
              <a:t>Traditions and Customs</a:t>
            </a:r>
            <a:endParaRPr lang="zh-CN" altLang="zh-CN" sz="3735" dirty="0" smtClean="0">
              <a:latin typeface="Times New Roman" panose="02020603050405020304" pitchFamily="18" charset="0"/>
              <a:cs typeface="Times New Roman" panose="02020603050405020304" pitchFamily="18" charset="0"/>
            </a:endParaRPr>
          </a:p>
          <a:p>
            <a:pPr algn="just"/>
            <a:r>
              <a:rPr lang="en-US" altLang="zh-CN" sz="2935" b="1" dirty="0" smtClean="0">
                <a:latin typeface="Times New Roman" panose="02020603050405020304" pitchFamily="18" charset="0"/>
                <a:cs typeface="Times New Roman" panose="02020603050405020304" pitchFamily="18" charset="0"/>
              </a:rPr>
              <a:t>Traditions</a:t>
            </a:r>
            <a:r>
              <a:rPr lang="en-US" altLang="zh-CN" sz="2935" dirty="0" smtClean="0">
                <a:latin typeface="Times New Roman" panose="02020603050405020304" pitchFamily="18" charset="0"/>
                <a:cs typeface="Times New Roman" panose="02020603050405020304" pitchFamily="18" charset="0"/>
              </a:rPr>
              <a:t> and </a:t>
            </a:r>
            <a:r>
              <a:rPr lang="en-US" altLang="zh-CN" sz="2935" b="1" dirty="0" smtClean="0">
                <a:latin typeface="Times New Roman" panose="02020603050405020304" pitchFamily="18" charset="0"/>
                <a:cs typeface="Times New Roman" panose="02020603050405020304" pitchFamily="18" charset="0"/>
              </a:rPr>
              <a:t>customs</a:t>
            </a:r>
            <a:r>
              <a:rPr lang="en-US" altLang="zh-CN" sz="2935" dirty="0" smtClean="0">
                <a:latin typeface="Times New Roman" panose="02020603050405020304" pitchFamily="18" charset="0"/>
                <a:cs typeface="Times New Roman" panose="02020603050405020304" pitchFamily="18" charset="0"/>
              </a:rPr>
              <a:t> for the day vary in different areas of China. In the northern part of China, people usually eat dumplings, wonton and mutton to celebrate the day. In the southern part, </a:t>
            </a:r>
            <a:r>
              <a:rPr lang="en-US" altLang="zh-CN" sz="2935" i="1" dirty="0" err="1" smtClean="0">
                <a:latin typeface="Times New Roman" panose="02020603050405020304" pitchFamily="18" charset="0"/>
                <a:cs typeface="Times New Roman" panose="02020603050405020304" pitchFamily="18" charset="0"/>
              </a:rPr>
              <a:t>tangyuan</a:t>
            </a:r>
            <a:r>
              <a:rPr lang="en-US" altLang="zh-CN" sz="2935" dirty="0" smtClean="0">
                <a:latin typeface="Times New Roman" panose="02020603050405020304" pitchFamily="18" charset="0"/>
                <a:cs typeface="Times New Roman" panose="02020603050405020304" pitchFamily="18" charset="0"/>
              </a:rPr>
              <a:t> and noodles are the festival food. In some places, people also sacrifice to the heaven and ancestors on the day.</a:t>
            </a:r>
            <a:endParaRPr lang="zh-CN" altLang="zh-CN" sz="2935" dirty="0" smtClean="0">
              <a:latin typeface="Times New Roman" panose="02020603050405020304" pitchFamily="18" charset="0"/>
              <a:cs typeface="Times New Roman" panose="02020603050405020304" pitchFamily="18" charset="0"/>
            </a:endParaRPr>
          </a:p>
          <a:p>
            <a:pPr algn="just"/>
            <a:r>
              <a:rPr lang="en-US" altLang="zh-CN" sz="2935" dirty="0" smtClean="0">
                <a:latin typeface="Times New Roman" panose="02020603050405020304" pitchFamily="18" charset="0"/>
                <a:cs typeface="Times New Roman" panose="02020603050405020304" pitchFamily="18" charset="0"/>
              </a:rPr>
              <a:t>The dumpling is the essential food for people in northern China. After the winter solstice, it will become colder and colder. By eating dumplings, people think they can avoid their ears from being frostbitten as the dumplings look like people’s ear.</a:t>
            </a:r>
            <a:endParaRPr lang="zh-CN" altLang="zh-CN" sz="2935" dirty="0">
              <a:latin typeface="Times New Roman" panose="02020603050405020304" pitchFamily="18" charset="0"/>
              <a:cs typeface="Times New Roman" panose="02020603050405020304" pitchFamily="18" charset="0"/>
            </a:endParaRPr>
          </a:p>
        </p:txBody>
      </p:sp>
      <p:sp>
        <p:nvSpPr>
          <p:cNvPr id="11" name="文本框 7"/>
          <p:cNvSpPr txBox="1"/>
          <p:nvPr/>
        </p:nvSpPr>
        <p:spPr>
          <a:xfrm>
            <a:off x="0" y="5828873"/>
            <a:ext cx="11911753" cy="91186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r>
              <a:rPr lang="en-US" altLang="zh-CN" sz="2665" b="1" dirty="0" smtClean="0">
                <a:latin typeface="Times New Roman" panose="02020603050405020304" pitchFamily="18" charset="0"/>
                <a:cs typeface="Times New Roman" panose="02020603050405020304" pitchFamily="18" charset="0"/>
              </a:rPr>
              <a:t>vary [</a:t>
            </a:r>
            <a:r>
              <a:rPr lang="zh-CN" altLang="zh-CN" sz="2665" b="1" dirty="0" smtClean="0">
                <a:latin typeface="Times New Roman" panose="02020603050405020304" pitchFamily="18" charset="0"/>
                <a:cs typeface="Times New Roman" panose="02020603050405020304" pitchFamily="18" charset="0"/>
              </a:rPr>
              <a:t>同义替换</a:t>
            </a:r>
            <a:r>
              <a:rPr lang="en-US" altLang="zh-CN" sz="2665" b="1" dirty="0" smtClean="0">
                <a:latin typeface="Times New Roman" panose="02020603050405020304" pitchFamily="18" charset="0"/>
                <a:cs typeface="Times New Roman" panose="02020603050405020304" pitchFamily="18" charset="0"/>
              </a:rPr>
              <a:t>]</a:t>
            </a:r>
            <a:r>
              <a:rPr lang="zh-CN" altLang="zh-CN" sz="2665" b="1"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不同 </a:t>
            </a:r>
            <a:r>
              <a:rPr lang="en-US" altLang="zh-CN" sz="2665" dirty="0" smtClean="0">
                <a:latin typeface="Times New Roman" panose="02020603050405020304" pitchFamily="18" charset="0"/>
                <a:cs typeface="Times New Roman" panose="02020603050405020304" pitchFamily="18" charset="0"/>
              </a:rPr>
              <a:t>(differ) </a:t>
            </a:r>
            <a:br>
              <a:rPr lang="en-US" altLang="zh-CN" sz="2665" dirty="0" smtClean="0">
                <a:latin typeface="Times New Roman" panose="02020603050405020304" pitchFamily="18" charset="0"/>
                <a:cs typeface="Times New Roman" panose="02020603050405020304" pitchFamily="18" charset="0"/>
              </a:rPr>
            </a:br>
            <a:r>
              <a:rPr lang="en-US" altLang="zh-CN" sz="2665" b="1" dirty="0" smtClean="0">
                <a:latin typeface="Times New Roman" panose="02020603050405020304" pitchFamily="18" charset="0"/>
                <a:cs typeface="Times New Roman" panose="02020603050405020304" pitchFamily="18" charset="0"/>
              </a:rPr>
              <a:t>frostbite [</a:t>
            </a:r>
            <a:r>
              <a:rPr lang="zh-CN" altLang="zh-CN" sz="2665" b="1" dirty="0" smtClean="0">
                <a:latin typeface="Times New Roman" panose="02020603050405020304" pitchFamily="18" charset="0"/>
                <a:cs typeface="Times New Roman" panose="02020603050405020304" pitchFamily="18" charset="0"/>
              </a:rPr>
              <a:t>构词法</a:t>
            </a:r>
            <a:r>
              <a:rPr lang="en-US" altLang="zh-CN" sz="2665" b="1" dirty="0" smtClean="0">
                <a:latin typeface="Times New Roman" panose="02020603050405020304" pitchFamily="18" charset="0"/>
                <a:cs typeface="Times New Roman" panose="02020603050405020304" pitchFamily="18" charset="0"/>
              </a:rPr>
              <a:t>]</a:t>
            </a:r>
            <a:r>
              <a:rPr lang="zh-CN" altLang="zh-CN" sz="2665" b="1" dirty="0" smtClean="0">
                <a:latin typeface="Times New Roman" panose="02020603050405020304" pitchFamily="18" charset="0"/>
                <a:cs typeface="Times New Roman" panose="02020603050405020304" pitchFamily="18" charset="0"/>
              </a:rPr>
              <a:t>：</a:t>
            </a:r>
            <a:r>
              <a:rPr lang="en-US" altLang="zh-CN" sz="2665" dirty="0" smtClean="0">
                <a:latin typeface="Times New Roman" panose="02020603050405020304" pitchFamily="18" charset="0"/>
                <a:cs typeface="Times New Roman" panose="02020603050405020304" pitchFamily="18" charset="0"/>
              </a:rPr>
              <a:t>frost</a:t>
            </a:r>
            <a:r>
              <a:rPr lang="zh-CN" altLang="zh-CN" sz="2665" dirty="0" smtClean="0">
                <a:latin typeface="Times New Roman" panose="02020603050405020304" pitchFamily="18" charset="0"/>
                <a:cs typeface="Times New Roman" panose="02020603050405020304" pitchFamily="18" charset="0"/>
              </a:rPr>
              <a:t>（霜；冰冻）</a:t>
            </a:r>
            <a:r>
              <a:rPr lang="en-US" altLang="zh-CN" sz="2665" dirty="0" smtClean="0">
                <a:latin typeface="Times New Roman" panose="02020603050405020304" pitchFamily="18" charset="0"/>
                <a:cs typeface="Times New Roman" panose="02020603050405020304" pitchFamily="18" charset="0"/>
              </a:rPr>
              <a:t>+  bite</a:t>
            </a:r>
            <a:r>
              <a:rPr lang="zh-CN" altLang="zh-CN" sz="2665" dirty="0" smtClean="0">
                <a:latin typeface="Times New Roman" panose="02020603050405020304" pitchFamily="18" charset="0"/>
                <a:cs typeface="Times New Roman" panose="02020603050405020304" pitchFamily="18" charset="0"/>
              </a:rPr>
              <a:t>（咬；刺痛），比喻用法，即冻伤</a:t>
            </a:r>
            <a:endParaRPr lang="zh-CN" altLang="zh-CN" sz="2665"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 y="1139165"/>
            <a:ext cx="12175913" cy="5507990"/>
          </a:xfrm>
          <a:prstGeom prst="rect">
            <a:avLst/>
          </a:prstGeom>
          <a:solidFill>
            <a:schemeClr val="bg1">
              <a:lumMod val="95000"/>
              <a:alpha val="45000"/>
            </a:schemeClr>
          </a:solidFill>
        </p:spPr>
        <p:txBody>
          <a:bodyPr wrap="square" rtlCol="0">
            <a:spAutoFit/>
          </a:bodyPr>
          <a:lstStyle/>
          <a:p>
            <a:pPr algn="just"/>
            <a:r>
              <a:rPr lang="en-US" altLang="zh-CN" sz="3200" b="1" dirty="0" smtClean="0">
                <a:latin typeface="Times New Roman" panose="02020603050405020304" pitchFamily="18" charset="0"/>
                <a:cs typeface="Times New Roman" panose="02020603050405020304" pitchFamily="18" charset="0"/>
              </a:rPr>
              <a:t>Story</a:t>
            </a:r>
            <a:endParaRPr lang="zh-CN" altLang="zh-CN" sz="3200" dirty="0" smtClean="0">
              <a:latin typeface="Times New Roman" panose="02020603050405020304" pitchFamily="18" charset="0"/>
              <a:cs typeface="Times New Roman" panose="02020603050405020304" pitchFamily="18" charset="0"/>
            </a:endParaRPr>
          </a:p>
          <a:p>
            <a:pPr algn="just"/>
            <a:r>
              <a:rPr lang="en-US" altLang="zh-CN" sz="3200" dirty="0" smtClean="0">
                <a:latin typeface="Times New Roman" panose="02020603050405020304" pitchFamily="18" charset="0"/>
                <a:cs typeface="Times New Roman" panose="02020603050405020304" pitchFamily="18" charset="0"/>
              </a:rPr>
              <a:t>Zhang </a:t>
            </a:r>
            <a:r>
              <a:rPr lang="en-US" altLang="zh-CN" sz="3200" dirty="0" err="1" smtClean="0">
                <a:latin typeface="Times New Roman" panose="02020603050405020304" pitchFamily="18" charset="0"/>
                <a:cs typeface="Times New Roman" panose="02020603050405020304" pitchFamily="18" charset="0"/>
              </a:rPr>
              <a:t>Zhongjing</a:t>
            </a:r>
            <a:r>
              <a:rPr lang="zh-CN" altLang="zh-CN" sz="3200" dirty="0" smtClean="0">
                <a:latin typeface="Times New Roman" panose="02020603050405020304" pitchFamily="18" charset="0"/>
                <a:cs typeface="Times New Roman" panose="02020603050405020304" pitchFamily="18" charset="0"/>
              </a:rPr>
              <a:t>（张仲景）</a:t>
            </a:r>
            <a:r>
              <a:rPr lang="en-US" altLang="zh-CN" sz="3200" dirty="0" smtClean="0">
                <a:latin typeface="Times New Roman" panose="02020603050405020304" pitchFamily="18" charset="0"/>
                <a:cs typeface="Times New Roman" panose="02020603050405020304" pitchFamily="18" charset="0"/>
              </a:rPr>
              <a:t>(150-219), is a famous physician in Eastern Han Dynasty. He was once an official in Changsha. When he returned home for private life, he saw people lived a very hard life and their ears were red with cold in the snowing winter. He was very sad and let his disciple cook to drive out the chill with mutton, hot pepper and some medicine. Zhang let him boil them first and cut them up, then wrap them with flour. After boiling, he gave the food to the people there. By eating this kind of ear-like food, people’s ears were all cured. Later, every winter solstice, people cook such kind of food which was called dumplings to avoid ears from being frozen.</a:t>
            </a:r>
            <a:endParaRPr lang="zh-CN" altLang="zh-CN"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636107" y="755373"/>
            <a:ext cx="7712765" cy="542607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endParaRPr lang="en-US" altLang="zh-CN" sz="2665" dirty="0" smtClean="0"/>
          </a:p>
          <a:p>
            <a:r>
              <a:rPr lang="zh-CN" altLang="en-US" sz="3200" b="1" dirty="0" smtClean="0">
                <a:solidFill>
                  <a:srgbClr val="0070C0"/>
                </a:solidFill>
              </a:rPr>
              <a:t>文化知识背景：</a:t>
            </a:r>
            <a:endParaRPr lang="en-US" altLang="zh-CN" sz="3200" b="1" dirty="0" smtClean="0">
              <a:solidFill>
                <a:srgbClr val="0070C0"/>
              </a:solidFill>
            </a:endParaRPr>
          </a:p>
          <a:p>
            <a:pPr>
              <a:lnSpc>
                <a:spcPct val="150000"/>
              </a:lnSpc>
            </a:pPr>
            <a:r>
              <a:rPr lang="zh-CN" altLang="zh-CN" sz="2400" dirty="0" smtClean="0"/>
              <a:t>张仲景</a:t>
            </a:r>
            <a:r>
              <a:rPr lang="en-US" altLang="zh-CN" sz="2400" dirty="0" smtClean="0"/>
              <a:t> (</a:t>
            </a:r>
            <a:r>
              <a:rPr lang="zh-CN" altLang="zh-CN" sz="2400" dirty="0" smtClean="0"/>
              <a:t>约公元</a:t>
            </a:r>
            <a:r>
              <a:rPr lang="en-US" altLang="zh-CN" sz="2400" dirty="0" smtClean="0"/>
              <a:t>150~219</a:t>
            </a:r>
            <a:r>
              <a:rPr lang="zh-CN" altLang="zh-CN" sz="2400" dirty="0" smtClean="0"/>
              <a:t>年</a:t>
            </a:r>
            <a:r>
              <a:rPr lang="en-US" altLang="zh-CN" sz="2400" dirty="0" smtClean="0"/>
              <a:t>)</a:t>
            </a:r>
            <a:r>
              <a:rPr lang="zh-CN" altLang="zh-CN" sz="2400" dirty="0" smtClean="0"/>
              <a:t>，名机，字仲景，东汉南阳郡涅阳县</a:t>
            </a:r>
            <a:r>
              <a:rPr lang="en-US" altLang="zh-CN" sz="2400" dirty="0" smtClean="0"/>
              <a:t> (</a:t>
            </a:r>
            <a:r>
              <a:rPr lang="zh-CN" altLang="zh-CN" sz="2400" dirty="0" smtClean="0"/>
              <a:t>今河南邓州市</a:t>
            </a:r>
            <a:r>
              <a:rPr lang="en-US" altLang="zh-CN" sz="2400" dirty="0" smtClean="0"/>
              <a:t>) </a:t>
            </a:r>
            <a:r>
              <a:rPr lang="zh-CN" altLang="zh-CN" sz="2400" dirty="0" smtClean="0"/>
              <a:t>人。东汉末年著名医学家，被后人尊称为医圣，南阳五圣之一。张仲景广泛收集医方，写出了传世巨著《伤寒杂病论》。它确立的辨证论治原则，是中医临床的基本原则，是中医的灵魂所在。在方剂学方面，《伤寒杂病论》也做出了巨大贡献，创造了很多剂型，记载了大量有效的方剂。其所确立的六经辨证的治疗原则，受到历代医学家的推崇。</a:t>
            </a:r>
            <a:endParaRPr lang="zh-CN" altLang="zh-CN" sz="2400" dirty="0"/>
          </a:p>
        </p:txBody>
      </p:sp>
      <p:pic>
        <p:nvPicPr>
          <p:cNvPr id="44034" name="Picture 2" descr="http://a3.att.hudong.com/41/50/01300533972566138795507922406.jpg"/>
          <p:cNvPicPr>
            <a:picLocks noChangeAspect="1" noChangeArrowheads="1"/>
          </p:cNvPicPr>
          <p:nvPr/>
        </p:nvPicPr>
        <p:blipFill>
          <a:blip r:embed="rId1"/>
          <a:srcRect/>
          <a:stretch>
            <a:fillRect/>
          </a:stretch>
        </p:blipFill>
        <p:spPr bwMode="auto">
          <a:xfrm>
            <a:off x="8653025" y="1934816"/>
            <a:ext cx="2826607" cy="381809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280247" y="1128651"/>
            <a:ext cx="11911753" cy="563689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pPr>
              <a:lnSpc>
                <a:spcPct val="150000"/>
              </a:lnSpc>
            </a:pPr>
            <a:r>
              <a:rPr lang="en-US" altLang="zh-CN" sz="2665" b="1" dirty="0" smtClean="0">
                <a:latin typeface="Times New Roman" panose="02020603050405020304" pitchFamily="18" charset="0"/>
                <a:cs typeface="Times New Roman" panose="02020603050405020304" pitchFamily="18" charset="0"/>
              </a:rPr>
              <a:t>physician [</a:t>
            </a:r>
            <a:r>
              <a:rPr lang="zh-CN" altLang="zh-CN" sz="2665" b="1" dirty="0" smtClean="0">
                <a:latin typeface="Times New Roman" panose="02020603050405020304" pitchFamily="18" charset="0"/>
                <a:cs typeface="Times New Roman" panose="02020603050405020304" pitchFamily="18" charset="0"/>
              </a:rPr>
              <a:t>正式用语</a:t>
            </a:r>
            <a:r>
              <a:rPr lang="en-US" altLang="zh-CN" sz="2665" b="1" dirty="0" smtClean="0">
                <a:latin typeface="Times New Roman" panose="02020603050405020304" pitchFamily="18" charset="0"/>
                <a:cs typeface="Times New Roman" panose="02020603050405020304" pitchFamily="18" charset="0"/>
              </a:rPr>
              <a:t>]</a:t>
            </a:r>
            <a:r>
              <a:rPr lang="zh-CN" altLang="zh-CN" sz="2665" b="1"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医生；内科医生</a:t>
            </a:r>
            <a:endParaRPr lang="zh-CN" altLang="zh-CN" sz="2665" dirty="0" smtClean="0">
              <a:latin typeface="Times New Roman" panose="02020603050405020304" pitchFamily="18" charset="0"/>
              <a:cs typeface="Times New Roman" panose="02020603050405020304" pitchFamily="18" charset="0"/>
            </a:endParaRPr>
          </a:p>
          <a:p>
            <a:pPr>
              <a:lnSpc>
                <a:spcPct val="150000"/>
              </a:lnSpc>
            </a:pPr>
            <a:r>
              <a:rPr lang="en-US" altLang="zh-CN" sz="2665" b="1" dirty="0" smtClean="0">
                <a:latin typeface="Times New Roman" panose="02020603050405020304" pitchFamily="18" charset="0"/>
                <a:cs typeface="Times New Roman" panose="02020603050405020304" pitchFamily="18" charset="0"/>
              </a:rPr>
              <a:t>red with cold [</a:t>
            </a:r>
            <a:r>
              <a:rPr lang="zh-CN" altLang="zh-CN" sz="2665" b="1" dirty="0" smtClean="0">
                <a:latin typeface="Times New Roman" panose="02020603050405020304" pitchFamily="18" charset="0"/>
                <a:cs typeface="Times New Roman" panose="02020603050405020304" pitchFamily="18" charset="0"/>
              </a:rPr>
              <a:t>词块</a:t>
            </a:r>
            <a:r>
              <a:rPr lang="en-US" altLang="zh-CN" sz="2665" b="1" dirty="0" smtClean="0">
                <a:latin typeface="Times New Roman" panose="02020603050405020304" pitchFamily="18" charset="0"/>
                <a:cs typeface="Times New Roman" panose="02020603050405020304" pitchFamily="18" charset="0"/>
              </a:rPr>
              <a:t>]</a:t>
            </a:r>
            <a:r>
              <a:rPr lang="zh-CN" altLang="zh-CN" sz="2665" b="1"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冻得通红</a:t>
            </a:r>
            <a:endParaRPr lang="zh-CN" altLang="zh-CN" sz="2665" dirty="0" smtClean="0">
              <a:latin typeface="Times New Roman" panose="02020603050405020304" pitchFamily="18" charset="0"/>
              <a:cs typeface="Times New Roman" panose="02020603050405020304" pitchFamily="18" charset="0"/>
            </a:endParaRPr>
          </a:p>
          <a:p>
            <a:pPr>
              <a:lnSpc>
                <a:spcPct val="150000"/>
              </a:lnSpc>
            </a:pPr>
            <a:r>
              <a:rPr lang="en-US" altLang="zh-CN" sz="2665" b="1" dirty="0" smtClean="0">
                <a:latin typeface="Times New Roman" panose="02020603050405020304" pitchFamily="18" charset="0"/>
                <a:cs typeface="Times New Roman" panose="02020603050405020304" pitchFamily="18" charset="0"/>
              </a:rPr>
              <a:t>disciple [</a:t>
            </a:r>
            <a:r>
              <a:rPr lang="zh-CN" altLang="zh-CN" sz="2665" b="1" dirty="0" smtClean="0">
                <a:latin typeface="Times New Roman" panose="02020603050405020304" pitchFamily="18" charset="0"/>
                <a:cs typeface="Times New Roman" panose="02020603050405020304" pitchFamily="18" charset="0"/>
              </a:rPr>
              <a:t>词源</a:t>
            </a:r>
            <a:r>
              <a:rPr lang="en-US" altLang="zh-CN" sz="2665" b="1" dirty="0" smtClean="0">
                <a:latin typeface="Times New Roman" panose="02020603050405020304" pitchFamily="18" charset="0"/>
                <a:cs typeface="Times New Roman" panose="02020603050405020304" pitchFamily="18" charset="0"/>
              </a:rPr>
              <a:t>]</a:t>
            </a:r>
            <a:r>
              <a:rPr lang="zh-CN" altLang="zh-CN" sz="2665" b="1" dirty="0" smtClean="0">
                <a:latin typeface="Times New Roman" panose="02020603050405020304" pitchFamily="18" charset="0"/>
                <a:cs typeface="Times New Roman" panose="02020603050405020304" pitchFamily="18" charset="0"/>
              </a:rPr>
              <a:t>：</a:t>
            </a:r>
            <a:r>
              <a:rPr lang="en-US" altLang="zh-CN" sz="2665" dirty="0" smtClean="0">
                <a:latin typeface="Times New Roman" panose="02020603050405020304" pitchFamily="18" charset="0"/>
                <a:cs typeface="Times New Roman" panose="02020603050405020304" pitchFamily="18" charset="0"/>
              </a:rPr>
              <a:t>from Latin </a:t>
            </a:r>
            <a:r>
              <a:rPr lang="en-US" altLang="zh-CN" sz="2665" i="1" dirty="0" err="1" smtClean="0">
                <a:latin typeface="Times New Roman" panose="02020603050405020304" pitchFamily="18" charset="0"/>
                <a:cs typeface="Times New Roman" panose="02020603050405020304" pitchFamily="18" charset="0"/>
              </a:rPr>
              <a:t>discipulus</a:t>
            </a:r>
            <a:r>
              <a:rPr lang="en-US" altLang="zh-CN" sz="2665" dirty="0" smtClean="0">
                <a:latin typeface="Times New Roman" panose="02020603050405020304" pitchFamily="18" charset="0"/>
                <a:cs typeface="Times New Roman" panose="02020603050405020304" pitchFamily="18" charset="0"/>
              </a:rPr>
              <a:t> “learner”, from </a:t>
            </a:r>
            <a:r>
              <a:rPr lang="en-US" altLang="zh-CN" sz="2665" i="1" dirty="0" err="1" smtClean="0">
                <a:latin typeface="Times New Roman" panose="02020603050405020304" pitchFamily="18" charset="0"/>
                <a:cs typeface="Times New Roman" panose="02020603050405020304" pitchFamily="18" charset="0"/>
              </a:rPr>
              <a:t>discere</a:t>
            </a:r>
            <a:r>
              <a:rPr lang="en-US" altLang="zh-CN" sz="2665" i="1" dirty="0" smtClean="0">
                <a:latin typeface="Times New Roman" panose="02020603050405020304" pitchFamily="18" charset="0"/>
                <a:cs typeface="Times New Roman" panose="02020603050405020304" pitchFamily="18" charset="0"/>
              </a:rPr>
              <a:t> </a:t>
            </a:r>
            <a:r>
              <a:rPr lang="en-US" altLang="zh-CN" sz="2665" dirty="0" smtClean="0">
                <a:latin typeface="Times New Roman" panose="02020603050405020304" pitchFamily="18" charset="0"/>
                <a:cs typeface="Times New Roman" panose="02020603050405020304" pitchFamily="18" charset="0"/>
              </a:rPr>
              <a:t>“learn”</a:t>
            </a:r>
            <a:r>
              <a:rPr lang="zh-CN" altLang="zh-CN" sz="2665" dirty="0" smtClean="0">
                <a:latin typeface="Times New Roman" panose="02020603050405020304" pitchFamily="18" charset="0"/>
                <a:cs typeface="Times New Roman" panose="02020603050405020304" pitchFamily="18" charset="0"/>
              </a:rPr>
              <a:t>门徒；弟子；同源词：</a:t>
            </a:r>
            <a:r>
              <a:rPr lang="en-US" altLang="zh-CN" sz="2665" dirty="0" smtClean="0">
                <a:latin typeface="Times New Roman" panose="02020603050405020304" pitchFamily="18" charset="0"/>
                <a:cs typeface="Times New Roman" panose="02020603050405020304" pitchFamily="18" charset="0"/>
              </a:rPr>
              <a:t>discipline  </a:t>
            </a:r>
            <a:r>
              <a:rPr lang="en-US" altLang="zh-CN" sz="2665" i="1" dirty="0" smtClean="0">
                <a:latin typeface="Times New Roman" panose="02020603050405020304" pitchFamily="18" charset="0"/>
                <a:cs typeface="Times New Roman" panose="02020603050405020304" pitchFamily="18" charset="0"/>
              </a:rPr>
              <a:t>n </a:t>
            </a:r>
            <a:r>
              <a:rPr lang="zh-CN" altLang="zh-CN" sz="2665" dirty="0" smtClean="0">
                <a:latin typeface="Times New Roman" panose="02020603050405020304" pitchFamily="18" charset="0"/>
                <a:cs typeface="Times New Roman" panose="02020603050405020304" pitchFamily="18" charset="0"/>
              </a:rPr>
              <a:t>训练；管教；纪律</a:t>
            </a:r>
            <a:endParaRPr lang="zh-CN" altLang="zh-CN" sz="2665" dirty="0" smtClean="0">
              <a:latin typeface="Times New Roman" panose="02020603050405020304" pitchFamily="18" charset="0"/>
              <a:cs typeface="Times New Roman" panose="02020603050405020304" pitchFamily="18" charset="0"/>
            </a:endParaRPr>
          </a:p>
          <a:p>
            <a:pPr>
              <a:lnSpc>
                <a:spcPct val="150000"/>
              </a:lnSpc>
            </a:pPr>
            <a:r>
              <a:rPr lang="en-US" altLang="zh-CN" sz="2665" b="1" dirty="0" smtClean="0">
                <a:latin typeface="Times New Roman" panose="02020603050405020304" pitchFamily="18" charset="0"/>
                <a:cs typeface="Times New Roman" panose="02020603050405020304" pitchFamily="18" charset="0"/>
              </a:rPr>
              <a:t>drive out [</a:t>
            </a:r>
            <a:r>
              <a:rPr lang="zh-CN" altLang="zh-CN" sz="2665" b="1" dirty="0" smtClean="0">
                <a:latin typeface="Times New Roman" panose="02020603050405020304" pitchFamily="18" charset="0"/>
                <a:cs typeface="Times New Roman" panose="02020603050405020304" pitchFamily="18" charset="0"/>
              </a:rPr>
              <a:t>短语动词</a:t>
            </a:r>
            <a:r>
              <a:rPr lang="en-US" altLang="zh-CN" sz="2665" b="1" dirty="0" smtClean="0">
                <a:latin typeface="Times New Roman" panose="02020603050405020304" pitchFamily="18" charset="0"/>
                <a:cs typeface="Times New Roman" panose="02020603050405020304" pitchFamily="18" charset="0"/>
              </a:rPr>
              <a:t>]</a:t>
            </a:r>
            <a:r>
              <a:rPr lang="zh-CN" altLang="zh-CN" sz="2665" b="1"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驱除</a:t>
            </a:r>
            <a:r>
              <a:rPr lang="zh-CN" altLang="en-US" sz="2665"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小品词</a:t>
            </a:r>
            <a:r>
              <a:rPr lang="en-US" altLang="zh-CN" sz="2665" dirty="0" smtClean="0">
                <a:latin typeface="Times New Roman" panose="02020603050405020304" pitchFamily="18" charset="0"/>
                <a:cs typeface="Times New Roman" panose="02020603050405020304" pitchFamily="18" charset="0"/>
              </a:rPr>
              <a:t>out “</a:t>
            </a:r>
            <a:r>
              <a:rPr lang="zh-CN" altLang="zh-CN" sz="2665" dirty="0" smtClean="0">
                <a:latin typeface="Times New Roman" panose="02020603050405020304" pitchFamily="18" charset="0"/>
                <a:cs typeface="Times New Roman" panose="02020603050405020304" pitchFamily="18" charset="0"/>
              </a:rPr>
              <a:t>去除；除掉；消失</a:t>
            </a:r>
            <a:r>
              <a:rPr lang="en-US" altLang="zh-CN" sz="2665"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，如</a:t>
            </a:r>
            <a:r>
              <a:rPr lang="en-US" altLang="zh-CN" sz="2665" dirty="0" smtClean="0">
                <a:latin typeface="Times New Roman" panose="02020603050405020304" pitchFamily="18" charset="0"/>
                <a:cs typeface="Times New Roman" panose="02020603050405020304" pitchFamily="18" charset="0"/>
              </a:rPr>
              <a:t>put out </a:t>
            </a:r>
            <a:r>
              <a:rPr lang="zh-CN" altLang="zh-CN" sz="2665" dirty="0" smtClean="0">
                <a:latin typeface="Times New Roman" panose="02020603050405020304" pitchFamily="18" charset="0"/>
                <a:cs typeface="Times New Roman" panose="02020603050405020304" pitchFamily="18" charset="0"/>
              </a:rPr>
              <a:t>扑灭；</a:t>
            </a:r>
            <a:r>
              <a:rPr lang="en-US" altLang="zh-CN" sz="2665" dirty="0" smtClean="0">
                <a:latin typeface="Times New Roman" panose="02020603050405020304" pitchFamily="18" charset="0"/>
                <a:cs typeface="Times New Roman" panose="02020603050405020304" pitchFamily="18" charset="0"/>
              </a:rPr>
              <a:t>run out </a:t>
            </a:r>
            <a:r>
              <a:rPr lang="zh-CN" altLang="zh-CN" sz="2665" dirty="0" smtClean="0">
                <a:latin typeface="Times New Roman" panose="02020603050405020304" pitchFamily="18" charset="0"/>
                <a:cs typeface="Times New Roman" panose="02020603050405020304" pitchFamily="18" charset="0"/>
              </a:rPr>
              <a:t>用完，耗尽；</a:t>
            </a:r>
            <a:r>
              <a:rPr lang="en-US" altLang="zh-CN" sz="2665" dirty="0" smtClean="0">
                <a:latin typeface="Times New Roman" panose="02020603050405020304" pitchFamily="18" charset="0"/>
                <a:cs typeface="Times New Roman" panose="02020603050405020304" pitchFamily="18" charset="0"/>
              </a:rPr>
              <a:t>cross out </a:t>
            </a:r>
            <a:r>
              <a:rPr lang="zh-CN" altLang="zh-CN" sz="2665" dirty="0" smtClean="0">
                <a:latin typeface="Times New Roman" panose="02020603050405020304" pitchFamily="18" charset="0"/>
                <a:cs typeface="Times New Roman" panose="02020603050405020304" pitchFamily="18" charset="0"/>
              </a:rPr>
              <a:t>划掉；删去</a:t>
            </a:r>
            <a:endParaRPr lang="zh-CN" altLang="zh-CN" sz="2665" dirty="0" smtClean="0">
              <a:latin typeface="Times New Roman" panose="02020603050405020304" pitchFamily="18" charset="0"/>
              <a:cs typeface="Times New Roman" panose="02020603050405020304" pitchFamily="18" charset="0"/>
            </a:endParaRPr>
          </a:p>
          <a:p>
            <a:pPr>
              <a:lnSpc>
                <a:spcPct val="150000"/>
              </a:lnSpc>
            </a:pPr>
            <a:r>
              <a:rPr lang="en-US" altLang="zh-CN" sz="2665" b="1" dirty="0" smtClean="0">
                <a:latin typeface="Times New Roman" panose="02020603050405020304" pitchFamily="18" charset="0"/>
                <a:cs typeface="Times New Roman" panose="02020603050405020304" pitchFamily="18" charset="0"/>
              </a:rPr>
              <a:t>drive out the chill [</a:t>
            </a:r>
            <a:r>
              <a:rPr lang="zh-CN" altLang="zh-CN" sz="2665" b="1" dirty="0" smtClean="0">
                <a:latin typeface="Times New Roman" panose="02020603050405020304" pitchFamily="18" charset="0"/>
                <a:cs typeface="Times New Roman" panose="02020603050405020304" pitchFamily="18" charset="0"/>
              </a:rPr>
              <a:t>认知词块</a:t>
            </a:r>
            <a:r>
              <a:rPr lang="en-US" altLang="zh-CN" sz="2665" b="1" dirty="0" smtClean="0">
                <a:latin typeface="Times New Roman" panose="02020603050405020304" pitchFamily="18" charset="0"/>
                <a:cs typeface="Times New Roman" panose="02020603050405020304" pitchFamily="18" charset="0"/>
              </a:rPr>
              <a:t>]</a:t>
            </a:r>
            <a:r>
              <a:rPr lang="zh-CN" altLang="zh-CN" sz="2665" b="1"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驱寒</a:t>
            </a:r>
            <a:endParaRPr lang="zh-CN" altLang="zh-CN" sz="2665" dirty="0" smtClean="0">
              <a:latin typeface="Times New Roman" panose="02020603050405020304" pitchFamily="18" charset="0"/>
              <a:cs typeface="Times New Roman" panose="02020603050405020304" pitchFamily="18" charset="0"/>
            </a:endParaRPr>
          </a:p>
          <a:p>
            <a:pPr>
              <a:lnSpc>
                <a:spcPct val="150000"/>
              </a:lnSpc>
            </a:pPr>
            <a:r>
              <a:rPr lang="en-US" altLang="zh-CN" sz="2665" b="1" dirty="0" smtClean="0">
                <a:latin typeface="Times New Roman" panose="02020603050405020304" pitchFamily="18" charset="0"/>
                <a:cs typeface="Times New Roman" panose="02020603050405020304" pitchFamily="18" charset="0"/>
              </a:rPr>
              <a:t>cut up [</a:t>
            </a:r>
            <a:r>
              <a:rPr lang="zh-CN" altLang="zh-CN" sz="2665" b="1" dirty="0" smtClean="0">
                <a:latin typeface="Times New Roman" panose="02020603050405020304" pitchFamily="18" charset="0"/>
                <a:cs typeface="Times New Roman" panose="02020603050405020304" pitchFamily="18" charset="0"/>
              </a:rPr>
              <a:t>短语动词</a:t>
            </a:r>
            <a:r>
              <a:rPr lang="en-US" altLang="zh-CN" sz="2665" b="1" dirty="0" smtClean="0">
                <a:latin typeface="Times New Roman" panose="02020603050405020304" pitchFamily="18" charset="0"/>
                <a:cs typeface="Times New Roman" panose="02020603050405020304" pitchFamily="18" charset="0"/>
              </a:rPr>
              <a:t>]</a:t>
            </a:r>
            <a:r>
              <a:rPr lang="zh-CN" altLang="zh-CN" sz="2665" b="1"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切碎；小品词</a:t>
            </a:r>
            <a:r>
              <a:rPr lang="en-US" altLang="zh-CN" sz="2665" dirty="0" smtClean="0">
                <a:latin typeface="Times New Roman" panose="02020603050405020304" pitchFamily="18" charset="0"/>
                <a:cs typeface="Times New Roman" panose="02020603050405020304" pitchFamily="18" charset="0"/>
              </a:rPr>
              <a:t>up“</a:t>
            </a:r>
            <a:r>
              <a:rPr lang="zh-CN" altLang="zh-CN" sz="2665" dirty="0" smtClean="0">
                <a:latin typeface="Times New Roman" panose="02020603050405020304" pitchFamily="18" charset="0"/>
                <a:cs typeface="Times New Roman" panose="02020603050405020304" pitchFamily="18" charset="0"/>
              </a:rPr>
              <a:t>成碎片货分成几部分</a:t>
            </a:r>
            <a:r>
              <a:rPr lang="en-US" altLang="zh-CN" sz="2665"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，如</a:t>
            </a:r>
            <a:r>
              <a:rPr lang="en-US" altLang="zh-CN" sz="2665" dirty="0" smtClean="0">
                <a:latin typeface="Times New Roman" panose="02020603050405020304" pitchFamily="18" charset="0"/>
                <a:cs typeface="Times New Roman" panose="02020603050405020304" pitchFamily="18" charset="0"/>
              </a:rPr>
              <a:t>tear up</a:t>
            </a:r>
            <a:r>
              <a:rPr lang="zh-CN" altLang="zh-CN" sz="2665" dirty="0" smtClean="0">
                <a:latin typeface="Times New Roman" panose="02020603050405020304" pitchFamily="18" charset="0"/>
                <a:cs typeface="Times New Roman" panose="02020603050405020304" pitchFamily="18" charset="0"/>
              </a:rPr>
              <a:t>撕碎；</a:t>
            </a:r>
            <a:r>
              <a:rPr lang="en-US" altLang="zh-CN" sz="2665" dirty="0" smtClean="0">
                <a:latin typeface="Times New Roman" panose="02020603050405020304" pitchFamily="18" charset="0"/>
                <a:cs typeface="Times New Roman" panose="02020603050405020304" pitchFamily="18" charset="0"/>
              </a:rPr>
              <a:t>break up</a:t>
            </a:r>
            <a:r>
              <a:rPr lang="zh-CN" altLang="zh-CN" sz="2665" dirty="0" smtClean="0">
                <a:latin typeface="Times New Roman" panose="02020603050405020304" pitchFamily="18" charset="0"/>
                <a:cs typeface="Times New Roman" panose="02020603050405020304" pitchFamily="18" charset="0"/>
              </a:rPr>
              <a:t>破碎</a:t>
            </a:r>
            <a:r>
              <a:rPr lang="zh-CN" altLang="en-US" sz="2665"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分解</a:t>
            </a:r>
            <a:r>
              <a:rPr lang="zh-CN" altLang="en-US" sz="2665"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驱散</a:t>
            </a:r>
            <a:endParaRPr lang="zh-CN" altLang="zh-CN" sz="2665"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0" y="583104"/>
            <a:ext cx="11911753" cy="608266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pPr algn="just"/>
            <a:r>
              <a:rPr lang="en-US" altLang="zh-CN" sz="2665" b="1" dirty="0" smtClean="0">
                <a:solidFill>
                  <a:srgbClr val="0070C0"/>
                </a:solidFill>
                <a:latin typeface="Times New Roman" panose="02020603050405020304" pitchFamily="18" charset="0"/>
                <a:cs typeface="Times New Roman" panose="02020603050405020304" pitchFamily="18" charset="0"/>
              </a:rPr>
              <a:t>                                                 </a:t>
            </a:r>
            <a:r>
              <a:rPr lang="zh-CN" altLang="zh-CN" sz="4265" b="1" dirty="0" smtClean="0">
                <a:solidFill>
                  <a:schemeClr val="accent2">
                    <a:lumMod val="75000"/>
                  </a:schemeClr>
                </a:solidFill>
                <a:latin typeface="Times New Roman" panose="02020603050405020304" pitchFamily="18" charset="0"/>
                <a:cs typeface="Times New Roman" panose="02020603050405020304" pitchFamily="18" charset="0"/>
              </a:rPr>
              <a:t>文化知识拓展</a:t>
            </a:r>
            <a:endParaRPr lang="en-US" altLang="zh-CN" sz="2665" b="1" dirty="0" smtClean="0">
              <a:solidFill>
                <a:schemeClr val="accent2">
                  <a:lumMod val="75000"/>
                </a:schemeClr>
              </a:solidFill>
              <a:latin typeface="Times New Roman" panose="02020603050405020304" pitchFamily="18" charset="0"/>
              <a:cs typeface="Times New Roman" panose="02020603050405020304" pitchFamily="18" charset="0"/>
            </a:endParaRPr>
          </a:p>
          <a:p>
            <a:pPr algn="just"/>
            <a:r>
              <a:rPr lang="en-US" altLang="zh-CN" sz="2665" dirty="0" smtClean="0">
                <a:latin typeface="Times New Roman" panose="02020603050405020304" pitchFamily="18" charset="0"/>
                <a:cs typeface="Times New Roman" panose="02020603050405020304" pitchFamily="18" charset="0"/>
                <a:hlinkClick r:id="rId1"/>
              </a:rPr>
              <a:t>24 solar terms</a:t>
            </a:r>
            <a:r>
              <a:rPr lang="en-US" altLang="zh-CN" sz="2665" dirty="0" smtClean="0">
                <a:latin typeface="Times New Roman" panose="02020603050405020304" pitchFamily="18" charset="0"/>
                <a:cs typeface="Times New Roman" panose="02020603050405020304" pitchFamily="18" charset="0"/>
              </a:rPr>
              <a:t> </a:t>
            </a:r>
            <a:r>
              <a:rPr lang="zh-CN" altLang="en-US" sz="2665" dirty="0" smtClean="0">
                <a:latin typeface="Times New Roman" panose="02020603050405020304" pitchFamily="18" charset="0"/>
                <a:cs typeface="Times New Roman" panose="02020603050405020304" pitchFamily="18" charset="0"/>
              </a:rPr>
              <a:t>二十四节气</a:t>
            </a:r>
            <a:endParaRPr lang="zh-CN" altLang="zh-CN" sz="2665" dirty="0" smtClean="0">
              <a:latin typeface="Times New Roman" panose="02020603050405020304" pitchFamily="18" charset="0"/>
              <a:cs typeface="Times New Roman" panose="02020603050405020304" pitchFamily="18" charset="0"/>
            </a:endParaRPr>
          </a:p>
          <a:p>
            <a:pPr algn="just"/>
            <a:r>
              <a:rPr lang="en-US" altLang="zh-CN" sz="2665" dirty="0" smtClean="0">
                <a:latin typeface="Times New Roman" panose="02020603050405020304" pitchFamily="18" charset="0"/>
                <a:cs typeface="Times New Roman" panose="02020603050405020304" pitchFamily="18" charset="0"/>
              </a:rPr>
              <a:t>Based on the changes of the sun’s position in the zodiac throughout the year and practical needs of agriculture in ancient China, the “24 solar terms” is an important kind of calendar in China. It indicates different periods of seasons, the changes of weather, some natural phenomena and more, guiding farmers in agriculture production greatly. Common people also follow the calendar to watch out weather changes and live a healthy life. </a:t>
            </a:r>
            <a:endParaRPr lang="en-US" altLang="zh-CN" sz="2665" dirty="0" smtClean="0">
              <a:latin typeface="Times New Roman" panose="02020603050405020304" pitchFamily="18" charset="0"/>
              <a:cs typeface="Times New Roman" panose="02020603050405020304" pitchFamily="18" charset="0"/>
            </a:endParaRPr>
          </a:p>
          <a:p>
            <a:pPr algn="just"/>
            <a:endParaRPr lang="en-US" altLang="zh-CN" sz="2665" dirty="0" smtClean="0"/>
          </a:p>
          <a:p>
            <a:pPr algn="just"/>
            <a:r>
              <a:rPr lang="zh-CN" altLang="zh-CN" sz="2665" dirty="0" smtClean="0"/>
              <a:t>二十四节气是中国古代根据太阳在黄道带中位置的变化和农业生产的实际需要而制定的一种重要历法。它反映了季节的不同时期、天气的变化、一些自然现象等，对农民的农业生产有很大的指导作用。老百姓也遵循</a:t>
            </a:r>
            <a:r>
              <a:rPr lang="zh-CN" altLang="en-US" sz="2665" dirty="0" smtClean="0"/>
              <a:t>此日历</a:t>
            </a:r>
            <a:r>
              <a:rPr lang="zh-CN" altLang="zh-CN" sz="2665" dirty="0" smtClean="0"/>
              <a:t>来观察天气变化，过着健康的生活。</a:t>
            </a:r>
            <a:endParaRPr lang="zh-CN" altLang="zh-CN" sz="2665" dirty="0" smtClean="0">
              <a:latin typeface="Times New Roman" panose="02020603050405020304" pitchFamily="18" charset="0"/>
              <a:cs typeface="Times New Roman" panose="02020603050405020304" pitchFamily="18" charset="0"/>
            </a:endParaRPr>
          </a:p>
          <a:p>
            <a:pPr algn="just"/>
            <a:endParaRPr lang="zh-CN" altLang="zh-CN" sz="2665"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886650">
            <a:off x="9522212" y="-340383"/>
            <a:ext cx="2909361" cy="2923981"/>
          </a:xfrm>
          <a:prstGeom prst="rect">
            <a:avLst/>
          </a:prstGeom>
        </p:spPr>
      </p:pic>
      <p:pic>
        <p:nvPicPr>
          <p:cNvPr id="4" name="图片 3" descr="MRL07-1545436686-125827-blog-wintersolstice.jpg"/>
          <p:cNvPicPr>
            <a:picLocks noChangeAspect="1"/>
          </p:cNvPicPr>
          <p:nvPr/>
        </p:nvPicPr>
        <p:blipFill>
          <a:blip r:embed="rId2"/>
          <a:stretch>
            <a:fillRect/>
          </a:stretch>
        </p:blipFill>
        <p:spPr>
          <a:xfrm>
            <a:off x="0" y="0"/>
            <a:ext cx="12192000" cy="6858000"/>
          </a:xfrm>
          <a:prstGeom prst="rect">
            <a:avLst/>
          </a:prstGeom>
        </p:spPr>
      </p:pic>
      <p:sp>
        <p:nvSpPr>
          <p:cNvPr id="5" name="文本框 20"/>
          <p:cNvSpPr txBox="1"/>
          <p:nvPr/>
        </p:nvSpPr>
        <p:spPr>
          <a:xfrm>
            <a:off x="4744279" y="4572000"/>
            <a:ext cx="4426640" cy="158051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defPPr>
              <a:defRPr lang="en-US"/>
            </a:defPPr>
            <a:lvl1pPr lvl="0" defTabSz="914400">
              <a:lnSpc>
                <a:spcPct val="110000"/>
              </a:lnSpc>
              <a:defRPr>
                <a:solidFill>
                  <a:prstClr val="black">
                    <a:lumMod val="65000"/>
                    <a:lumOff val="35000"/>
                  </a:prstClr>
                </a:solidFill>
                <a:latin typeface="思源宋体 CN Heavy" panose="02020900000000000000" pitchFamily="18" charset="-122"/>
                <a:ea typeface="思源宋体 CN Heavy" panose="02020900000000000000" pitchFamily="18" charset="-122"/>
              </a:defRPr>
            </a:lvl1pPr>
          </a:lstStyle>
          <a:p>
            <a:r>
              <a:rPr lang="zh-CN" altLang="en-US" sz="8800" b="1" spc="150" dirty="0" smtClean="0">
                <a:ln w="11430"/>
                <a:solidFill>
                  <a:srgbClr val="F8F8F8"/>
                </a:solidFill>
                <a:effectLst>
                  <a:outerShdw blurRad="25400" algn="tl" rotWithShape="0">
                    <a:srgbClr val="000000">
                      <a:alpha val="43000"/>
                    </a:srgbClr>
                  </a:outerShdw>
                </a:effectLst>
                <a:latin typeface="黑体" panose="02010609060101010101" pitchFamily="49" charset="-122"/>
                <a:ea typeface="黑体" panose="02010609060101010101" pitchFamily="49" charset="-122"/>
              </a:rPr>
              <a:t>冬至</a:t>
            </a:r>
            <a:endParaRPr lang="zh-CN" sz="8800" b="1" spc="150" dirty="0">
              <a:ln w="11430"/>
              <a:solidFill>
                <a:srgbClr val="F8F8F8"/>
              </a:solidFill>
              <a:effectLst>
                <a:outerShdw blurRad="25400" algn="tl" rotWithShape="0">
                  <a:srgbClr val="000000">
                    <a:alpha val="43000"/>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0" y="1311964"/>
            <a:ext cx="11911753" cy="419481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r>
              <a:rPr lang="en-US" altLang="zh-CN" sz="2665" b="1" dirty="0" smtClean="0">
                <a:solidFill>
                  <a:srgbClr val="0070C0"/>
                </a:solidFill>
                <a:latin typeface="Times New Roman" panose="02020603050405020304" pitchFamily="18" charset="0"/>
                <a:cs typeface="Times New Roman" panose="02020603050405020304" pitchFamily="18" charset="0"/>
              </a:rPr>
              <a:t>                                                 </a:t>
            </a:r>
            <a:endParaRPr lang="en-US" altLang="zh-CN" sz="2665" b="1" dirty="0" smtClean="0">
              <a:solidFill>
                <a:srgbClr val="0070C0"/>
              </a:solidFill>
              <a:latin typeface="Times New Roman" panose="02020603050405020304" pitchFamily="18" charset="0"/>
              <a:cs typeface="Times New Roman" panose="02020603050405020304" pitchFamily="18" charset="0"/>
            </a:endParaRPr>
          </a:p>
          <a:p>
            <a:r>
              <a:rPr lang="en-US" altLang="zh-CN" sz="2665" dirty="0" smtClean="0">
                <a:latin typeface="Times New Roman" panose="02020603050405020304" pitchFamily="18" charset="0"/>
                <a:cs typeface="Times New Roman" panose="02020603050405020304" pitchFamily="18" charset="0"/>
              </a:rPr>
              <a:t>On November 30, 2016, the UNESCO was inscribed China's "The Twenty-Four Solar Terms" on the Representative List of the Intangible Cultural Heritage of Humanity.  </a:t>
            </a:r>
            <a:endParaRPr lang="zh-CN" altLang="zh-CN" sz="2665" dirty="0" smtClean="0">
              <a:latin typeface="Times New Roman" panose="02020603050405020304" pitchFamily="18" charset="0"/>
              <a:cs typeface="Times New Roman" panose="02020603050405020304" pitchFamily="18" charset="0"/>
            </a:endParaRPr>
          </a:p>
          <a:p>
            <a:r>
              <a:rPr lang="zh-CN" altLang="zh-CN" sz="2665" dirty="0" smtClean="0">
                <a:latin typeface="Times New Roman" panose="02020603050405020304" pitchFamily="18" charset="0"/>
                <a:cs typeface="Times New Roman" panose="02020603050405020304" pitchFamily="18" charset="0"/>
              </a:rPr>
              <a:t>在国际气象界，二十四节气被誉为</a:t>
            </a:r>
            <a:r>
              <a:rPr lang="en-US" altLang="zh-CN" sz="2665"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中国的第五大发明</a:t>
            </a:r>
            <a:r>
              <a:rPr lang="en-US" altLang="zh-CN" sz="2665" dirty="0" smtClean="0">
                <a:latin typeface="Times New Roman" panose="02020603050405020304" pitchFamily="18" charset="0"/>
                <a:cs typeface="Times New Roman" panose="02020603050405020304" pitchFamily="18" charset="0"/>
              </a:rPr>
              <a:t>”</a:t>
            </a:r>
            <a:r>
              <a:rPr lang="zh-CN" altLang="zh-CN" sz="2665" dirty="0" smtClean="0">
                <a:latin typeface="Times New Roman" panose="02020603050405020304" pitchFamily="18" charset="0"/>
                <a:cs typeface="Times New Roman" panose="02020603050405020304" pitchFamily="18" charset="0"/>
              </a:rPr>
              <a:t>。</a:t>
            </a:r>
            <a:r>
              <a:rPr lang="en-US" altLang="zh-CN" sz="2665" dirty="0" smtClean="0">
                <a:latin typeface="Times New Roman" panose="02020603050405020304" pitchFamily="18" charset="0"/>
                <a:cs typeface="Times New Roman" panose="02020603050405020304" pitchFamily="18" charset="0"/>
              </a:rPr>
              <a:t>2016</a:t>
            </a:r>
            <a:r>
              <a:rPr lang="zh-CN" altLang="zh-CN" sz="2665" dirty="0" smtClean="0">
                <a:latin typeface="Times New Roman" panose="02020603050405020304" pitchFamily="18" charset="0"/>
                <a:cs typeface="Times New Roman" panose="02020603050405020304" pitchFamily="18" charset="0"/>
              </a:rPr>
              <a:t>年</a:t>
            </a:r>
            <a:r>
              <a:rPr lang="en-US" altLang="zh-CN" sz="2665" dirty="0" smtClean="0">
                <a:latin typeface="Times New Roman" panose="02020603050405020304" pitchFamily="18" charset="0"/>
                <a:cs typeface="Times New Roman" panose="02020603050405020304" pitchFamily="18" charset="0"/>
              </a:rPr>
              <a:t>11</a:t>
            </a:r>
            <a:r>
              <a:rPr lang="zh-CN" altLang="zh-CN" sz="2665" dirty="0" smtClean="0">
                <a:latin typeface="Times New Roman" panose="02020603050405020304" pitchFamily="18" charset="0"/>
                <a:cs typeface="Times New Roman" panose="02020603050405020304" pitchFamily="18" charset="0"/>
              </a:rPr>
              <a:t>月</a:t>
            </a:r>
            <a:r>
              <a:rPr lang="en-US" altLang="zh-CN" sz="2665" dirty="0" smtClean="0">
                <a:latin typeface="Times New Roman" panose="02020603050405020304" pitchFamily="18" charset="0"/>
                <a:cs typeface="Times New Roman" panose="02020603050405020304" pitchFamily="18" charset="0"/>
              </a:rPr>
              <a:t>30</a:t>
            </a:r>
            <a:r>
              <a:rPr lang="zh-CN" altLang="zh-CN" sz="2665" dirty="0" smtClean="0">
                <a:latin typeface="Times New Roman" panose="02020603050405020304" pitchFamily="18" charset="0"/>
                <a:cs typeface="Times New Roman" panose="02020603050405020304" pitchFamily="18" charset="0"/>
              </a:rPr>
              <a:t>日，二十四节气被正式列入联合国教科文组织</a:t>
            </a:r>
            <a:r>
              <a:rPr lang="zh-CN" altLang="en-US" sz="2665" dirty="0" smtClean="0">
                <a:latin typeface="Times New Roman" panose="02020603050405020304" pitchFamily="18" charset="0"/>
                <a:cs typeface="Times New Roman" panose="02020603050405020304" pitchFamily="18" charset="0"/>
              </a:rPr>
              <a:t>人类非物质文化遗产</a:t>
            </a:r>
            <a:r>
              <a:rPr lang="zh-CN" altLang="zh-CN" sz="2665" dirty="0" smtClean="0">
                <a:latin typeface="Times New Roman" panose="02020603050405020304" pitchFamily="18" charset="0"/>
                <a:cs typeface="Times New Roman" panose="02020603050405020304" pitchFamily="18" charset="0"/>
              </a:rPr>
              <a:t>代表作名录。</a:t>
            </a:r>
            <a:endParaRPr lang="en-US" altLang="zh-CN" sz="2665" dirty="0" smtClean="0">
              <a:latin typeface="Times New Roman" panose="02020603050405020304" pitchFamily="18" charset="0"/>
              <a:cs typeface="Times New Roman" panose="02020603050405020304" pitchFamily="18" charset="0"/>
            </a:endParaRPr>
          </a:p>
          <a:p>
            <a:endParaRPr lang="en-US" altLang="zh-CN" sz="2665" b="1" dirty="0" smtClean="0">
              <a:hlinkClick r:id="rId1" tooltip="二十四节气"/>
            </a:endParaRPr>
          </a:p>
          <a:p>
            <a:r>
              <a:rPr lang="zh-CN" altLang="en-US" sz="2665" b="1" dirty="0" smtClean="0"/>
              <a:t>二十四节气</a:t>
            </a:r>
            <a:r>
              <a:rPr lang="zh-CN" altLang="zh-CN" sz="2665" b="1" dirty="0" smtClean="0"/>
              <a:t>分别是：</a:t>
            </a:r>
            <a:r>
              <a:rPr lang="zh-CN" altLang="zh-CN" sz="2665" dirty="0" smtClean="0"/>
              <a:t>立春、雨水、惊蛰、春分、清明、谷雨、立夏、小满、芒种、夏至、小暑、大暑、立秋、处暑、白露、秋分、寒露、霜降、立冬、小雪、大雪、冬至、小寒、大寒。</a:t>
            </a:r>
            <a:endParaRPr lang="zh-CN" altLang="zh-CN" sz="2665" dirty="0" smtClean="0"/>
          </a:p>
          <a:p>
            <a:endParaRPr lang="zh-CN" altLang="zh-CN" sz="2665"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1205948" y="0"/>
            <a:ext cx="11911753" cy="91186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r>
              <a:rPr lang="en-US" altLang="zh-CN" sz="2665" b="1" dirty="0" smtClean="0">
                <a:solidFill>
                  <a:srgbClr val="0070C0"/>
                </a:solidFill>
                <a:latin typeface="Times New Roman" panose="02020603050405020304" pitchFamily="18" charset="0"/>
                <a:cs typeface="Times New Roman" panose="02020603050405020304" pitchFamily="18" charset="0"/>
              </a:rPr>
              <a:t>           </a:t>
            </a:r>
            <a:r>
              <a:rPr lang="en-US" altLang="zh-CN" sz="2665" b="1" dirty="0" smtClean="0">
                <a:latin typeface="Times New Roman" panose="02020603050405020304" pitchFamily="18" charset="0"/>
                <a:cs typeface="Times New Roman" panose="02020603050405020304" pitchFamily="18" charset="0"/>
              </a:rPr>
              <a:t>Twenty-four Chinese Solar Terms in 2019/2020</a:t>
            </a:r>
            <a:endParaRPr lang="zh-CN" altLang="zh-CN" sz="2665" b="1" dirty="0" smtClean="0">
              <a:latin typeface="Times New Roman" panose="02020603050405020304" pitchFamily="18" charset="0"/>
              <a:cs typeface="Times New Roman" panose="02020603050405020304" pitchFamily="18" charset="0"/>
            </a:endParaRPr>
          </a:p>
          <a:p>
            <a:endParaRPr lang="zh-CN" altLang="zh-CN" sz="2665" dirty="0">
              <a:latin typeface="Times New Roman" panose="02020603050405020304" pitchFamily="18" charset="0"/>
              <a:cs typeface="Times New Roman" panose="02020603050405020304" pitchFamily="18" charset="0"/>
            </a:endParaRPr>
          </a:p>
        </p:txBody>
      </p:sp>
      <p:pic>
        <p:nvPicPr>
          <p:cNvPr id="33795" name="Picture 3"/>
          <p:cNvPicPr>
            <a:picLocks noChangeAspect="1" noChangeArrowheads="1"/>
          </p:cNvPicPr>
          <p:nvPr/>
        </p:nvPicPr>
        <p:blipFill>
          <a:blip r:embed="rId1"/>
          <a:srcRect/>
          <a:stretch>
            <a:fillRect/>
          </a:stretch>
        </p:blipFill>
        <p:spPr bwMode="auto">
          <a:xfrm>
            <a:off x="1444488" y="643835"/>
            <a:ext cx="9462051" cy="613449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1205948" y="0"/>
            <a:ext cx="11911753" cy="91186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r>
              <a:rPr lang="en-US" altLang="zh-CN" sz="2665" b="1" dirty="0" smtClean="0">
                <a:solidFill>
                  <a:srgbClr val="0070C0"/>
                </a:solidFill>
                <a:latin typeface="Times New Roman" panose="02020603050405020304" pitchFamily="18" charset="0"/>
                <a:cs typeface="Times New Roman" panose="02020603050405020304" pitchFamily="18" charset="0"/>
              </a:rPr>
              <a:t>           </a:t>
            </a:r>
            <a:r>
              <a:rPr lang="en-US" altLang="zh-CN" sz="2665" b="1" dirty="0" smtClean="0">
                <a:latin typeface="Times New Roman" panose="02020603050405020304" pitchFamily="18" charset="0"/>
                <a:cs typeface="Times New Roman" panose="02020603050405020304" pitchFamily="18" charset="0"/>
              </a:rPr>
              <a:t>Twenty-four Chinese Solar Terms in 2019/2020</a:t>
            </a:r>
            <a:endParaRPr lang="zh-CN" altLang="zh-CN" sz="2665" b="1" dirty="0" smtClean="0">
              <a:latin typeface="Times New Roman" panose="02020603050405020304" pitchFamily="18" charset="0"/>
              <a:cs typeface="Times New Roman" panose="02020603050405020304" pitchFamily="18" charset="0"/>
            </a:endParaRPr>
          </a:p>
          <a:p>
            <a:endParaRPr lang="zh-CN" altLang="zh-CN" sz="2665" dirty="0">
              <a:latin typeface="Times New Roman" panose="02020603050405020304" pitchFamily="18" charset="0"/>
              <a:cs typeface="Times New Roman" panose="02020603050405020304" pitchFamily="18" charset="0"/>
            </a:endParaRPr>
          </a:p>
        </p:txBody>
      </p:sp>
      <p:pic>
        <p:nvPicPr>
          <p:cNvPr id="34818" name="Picture 2"/>
          <p:cNvPicPr>
            <a:picLocks noChangeAspect="1" noChangeArrowheads="1"/>
          </p:cNvPicPr>
          <p:nvPr/>
        </p:nvPicPr>
        <p:blipFill>
          <a:blip r:embed="rId1"/>
          <a:srcRect/>
          <a:stretch>
            <a:fillRect/>
          </a:stretch>
        </p:blipFill>
        <p:spPr bwMode="auto">
          <a:xfrm>
            <a:off x="1205948" y="642805"/>
            <a:ext cx="9727093" cy="621519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dministrator\Desktop\QQ截图20191222224323.png"/>
          <p:cNvPicPr>
            <a:picLocks noChangeAspect="1" noChangeArrowheads="1"/>
          </p:cNvPicPr>
          <p:nvPr/>
        </p:nvPicPr>
        <p:blipFill>
          <a:blip r:embed="rId1"/>
          <a:srcRect/>
          <a:stretch>
            <a:fillRect/>
          </a:stretch>
        </p:blipFill>
        <p:spPr bwMode="auto">
          <a:xfrm>
            <a:off x="1205948" y="705309"/>
            <a:ext cx="10134600" cy="55245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1205948" y="0"/>
            <a:ext cx="11911753" cy="91186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r>
              <a:rPr lang="en-US" altLang="zh-CN" sz="2665" b="1" dirty="0" smtClean="0">
                <a:solidFill>
                  <a:srgbClr val="0070C0"/>
                </a:solidFill>
                <a:latin typeface="Times New Roman" panose="02020603050405020304" pitchFamily="18" charset="0"/>
                <a:cs typeface="Times New Roman" panose="02020603050405020304" pitchFamily="18" charset="0"/>
              </a:rPr>
              <a:t>           </a:t>
            </a:r>
            <a:r>
              <a:rPr lang="en-US" altLang="zh-CN" sz="2665" b="1" dirty="0" smtClean="0">
                <a:latin typeface="Times New Roman" panose="02020603050405020304" pitchFamily="18" charset="0"/>
                <a:cs typeface="Times New Roman" panose="02020603050405020304" pitchFamily="18" charset="0"/>
              </a:rPr>
              <a:t>Twenty-four Chinese Solar Terms in 2019/2020</a:t>
            </a:r>
            <a:endParaRPr lang="zh-CN" altLang="zh-CN" sz="2665" b="1" dirty="0" smtClean="0">
              <a:latin typeface="Times New Roman" panose="02020603050405020304" pitchFamily="18" charset="0"/>
              <a:cs typeface="Times New Roman" panose="02020603050405020304" pitchFamily="18" charset="0"/>
            </a:endParaRPr>
          </a:p>
          <a:p>
            <a:endParaRPr lang="zh-CN" altLang="zh-CN" sz="2665" dirty="0">
              <a:latin typeface="Times New Roman" panose="02020603050405020304" pitchFamily="18" charset="0"/>
              <a:cs typeface="Times New Roman" panose="02020603050405020304" pitchFamily="18" charset="0"/>
            </a:endParaRPr>
          </a:p>
        </p:txBody>
      </p:sp>
      <p:pic>
        <p:nvPicPr>
          <p:cNvPr id="35842" name="Picture 2"/>
          <p:cNvPicPr>
            <a:picLocks noChangeAspect="1" noChangeArrowheads="1"/>
          </p:cNvPicPr>
          <p:nvPr/>
        </p:nvPicPr>
        <p:blipFill>
          <a:blip r:embed="rId1"/>
          <a:srcRect/>
          <a:stretch>
            <a:fillRect/>
          </a:stretch>
        </p:blipFill>
        <p:spPr bwMode="auto">
          <a:xfrm>
            <a:off x="1205948" y="503583"/>
            <a:ext cx="10323441" cy="635441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1205948" y="0"/>
            <a:ext cx="11911753" cy="91186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r>
              <a:rPr lang="en-US" altLang="zh-CN" sz="2665" b="1" dirty="0" smtClean="0">
                <a:solidFill>
                  <a:srgbClr val="0070C0"/>
                </a:solidFill>
                <a:latin typeface="Times New Roman" panose="02020603050405020304" pitchFamily="18" charset="0"/>
                <a:cs typeface="Times New Roman" panose="02020603050405020304" pitchFamily="18" charset="0"/>
              </a:rPr>
              <a:t>           </a:t>
            </a:r>
            <a:r>
              <a:rPr lang="en-US" altLang="zh-CN" sz="2665" b="1" dirty="0" smtClean="0">
                <a:latin typeface="Times New Roman" panose="02020603050405020304" pitchFamily="18" charset="0"/>
                <a:cs typeface="Times New Roman" panose="02020603050405020304" pitchFamily="18" charset="0"/>
              </a:rPr>
              <a:t>Twenty-four Chinese Solar Terms in 2019/2020</a:t>
            </a:r>
            <a:endParaRPr lang="zh-CN" altLang="zh-CN" sz="2665" b="1" dirty="0" smtClean="0">
              <a:latin typeface="Times New Roman" panose="02020603050405020304" pitchFamily="18" charset="0"/>
              <a:cs typeface="Times New Roman" panose="02020603050405020304" pitchFamily="18" charset="0"/>
            </a:endParaRPr>
          </a:p>
          <a:p>
            <a:endParaRPr lang="zh-CN" altLang="zh-CN" sz="2665" dirty="0">
              <a:latin typeface="Times New Roman" panose="02020603050405020304" pitchFamily="18" charset="0"/>
              <a:cs typeface="Times New Roman" panose="02020603050405020304" pitchFamily="18" charset="0"/>
            </a:endParaRPr>
          </a:p>
        </p:txBody>
      </p:sp>
      <p:pic>
        <p:nvPicPr>
          <p:cNvPr id="36866" name="Picture 2"/>
          <p:cNvPicPr>
            <a:picLocks noChangeAspect="1" noChangeArrowheads="1"/>
          </p:cNvPicPr>
          <p:nvPr/>
        </p:nvPicPr>
        <p:blipFill>
          <a:blip r:embed="rId1"/>
          <a:srcRect/>
          <a:stretch>
            <a:fillRect/>
          </a:stretch>
        </p:blipFill>
        <p:spPr bwMode="auto">
          <a:xfrm>
            <a:off x="1046920" y="998777"/>
            <a:ext cx="10522228" cy="580621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dministrator\Desktop\QQ截图20191222224352.png"/>
          <p:cNvPicPr>
            <a:picLocks noChangeAspect="1" noChangeArrowheads="1"/>
          </p:cNvPicPr>
          <p:nvPr/>
        </p:nvPicPr>
        <p:blipFill>
          <a:blip r:embed="rId1"/>
          <a:srcRect/>
          <a:stretch>
            <a:fillRect/>
          </a:stretch>
        </p:blipFill>
        <p:spPr bwMode="auto">
          <a:xfrm>
            <a:off x="989017" y="1182387"/>
            <a:ext cx="10440431" cy="528596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浅色&#10;&#10;已生成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19697" y="3584453"/>
            <a:ext cx="578239" cy="602332"/>
          </a:xfrm>
          <a:prstGeom prst="rect">
            <a:avLst/>
          </a:prstGeom>
        </p:spPr>
      </p:pic>
      <p:sp>
        <p:nvSpPr>
          <p:cNvPr id="8" name="文本框 7"/>
          <p:cNvSpPr txBox="1"/>
          <p:nvPr/>
        </p:nvSpPr>
        <p:spPr>
          <a:xfrm>
            <a:off x="4020588" y="1640977"/>
            <a:ext cx="675005" cy="2529840"/>
          </a:xfrm>
          <a:prstGeom prst="rect">
            <a:avLst/>
          </a:prstGeom>
          <a:noFill/>
        </p:spPr>
        <p:txBody>
          <a:bodyPr vert="eaVert" wrap="none" lIns="91440" tIns="45720" rIns="91440" bIns="45720" rtlCol="0">
            <a:spAutoFit/>
          </a:bodyPr>
          <a:lstStyle/>
          <a:p>
            <a:r>
              <a:rPr lang="zh-CN" altLang="en-US" sz="3200" dirty="0" smtClean="0">
                <a:solidFill>
                  <a:srgbClr val="C4002F"/>
                </a:solidFill>
                <a:latin typeface="方正姚体" panose="02010601030101010101" pitchFamily="2" charset="-122"/>
                <a:ea typeface="方正姚体" panose="02010601030101010101" pitchFamily="2" charset="-122"/>
              </a:rPr>
              <a:t>感谢您的聆听</a:t>
            </a:r>
            <a:endParaRPr lang="zh-CN" altLang="en-US" sz="3200" dirty="0">
              <a:solidFill>
                <a:srgbClr val="C4002F"/>
              </a:solidFill>
              <a:latin typeface="方正姚体" panose="02010601030101010101" pitchFamily="2" charset="-122"/>
              <a:ea typeface="方正姚体" panose="02010601030101010101" pitchFamily="2"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1" y="1469272"/>
            <a:ext cx="12192000" cy="5315712"/>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l="32526" t="24218" r="33954" b="16190"/>
          <a:stretch>
            <a:fillRect/>
          </a:stretch>
        </p:blipFill>
        <p:spPr>
          <a:xfrm>
            <a:off x="3711087" y="569273"/>
            <a:ext cx="4830147" cy="4830147"/>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a:effectLst>
            <a:outerShdw blurRad="50800" dist="38100" dir="5400000" algn="t" rotWithShape="0">
              <a:prstClr val="black">
                <a:alpha val="40000"/>
              </a:prstClr>
            </a:outerShdw>
          </a:effectLst>
        </p:spPr>
      </p:pic>
      <p:sp>
        <p:nvSpPr>
          <p:cNvPr id="21" name="文本框 20"/>
          <p:cNvSpPr txBox="1"/>
          <p:nvPr/>
        </p:nvSpPr>
        <p:spPr>
          <a:xfrm>
            <a:off x="5738707" y="1640840"/>
            <a:ext cx="530860" cy="2981960"/>
          </a:xfrm>
          <a:prstGeom prst="rect">
            <a:avLst/>
          </a:prstGeom>
          <a:noFill/>
        </p:spPr>
        <p:txBody>
          <a:bodyPr wrap="square" rtlCol="0">
            <a:spAutoFit/>
          </a:bodyPr>
          <a:lstStyle>
            <a:defPPr>
              <a:defRPr lang="en-US"/>
            </a:defPPr>
            <a:lvl1pPr lvl="0" defTabSz="914400">
              <a:lnSpc>
                <a:spcPct val="110000"/>
              </a:lnSpc>
              <a:defRPr>
                <a:solidFill>
                  <a:prstClr val="black">
                    <a:lumMod val="65000"/>
                    <a:lumOff val="35000"/>
                  </a:prstClr>
                </a:solidFill>
                <a:latin typeface="思源宋体 CN Heavy" panose="02020900000000000000" pitchFamily="18" charset="-122"/>
                <a:ea typeface="思源宋体 CN Heavy" panose="02020900000000000000" pitchFamily="18" charset="-122"/>
              </a:defRPr>
            </a:lvl1pPr>
          </a:lstStyle>
          <a:p>
            <a:r>
              <a:rPr lang="zh-CN" sz="4265" b="1" dirty="0">
                <a:solidFill>
                  <a:schemeClr val="tx1"/>
                </a:solidFill>
                <a:latin typeface="华文隶书" panose="02010800040101010101" charset="-122"/>
                <a:ea typeface="华文隶书" panose="02010800040101010101" charset="-122"/>
              </a:rPr>
              <a:t>感谢聆听</a:t>
            </a:r>
            <a:endParaRPr lang="zh-CN" sz="4265" b="1" dirty="0">
              <a:solidFill>
                <a:schemeClr val="tx1"/>
              </a:solidFill>
              <a:latin typeface="华文隶书" panose="02010800040101010101" charset="-122"/>
              <a:ea typeface="华文隶书"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 y="1185479"/>
            <a:ext cx="12175913" cy="2389505"/>
          </a:xfrm>
          <a:prstGeom prst="rect">
            <a:avLst/>
          </a:prstGeom>
          <a:solidFill>
            <a:schemeClr val="bg1">
              <a:lumMod val="95000"/>
              <a:alpha val="45000"/>
            </a:schemeClr>
          </a:solidFill>
        </p:spPr>
        <p:txBody>
          <a:bodyPr wrap="square" rtlCol="0">
            <a:spAutoFit/>
          </a:bodyPr>
          <a:lstStyle/>
          <a:p>
            <a:pPr algn="ctr"/>
            <a:r>
              <a:rPr lang="en-US" altLang="zh-CN" sz="4265" b="1" dirty="0" smtClean="0">
                <a:latin typeface="Times New Roman" panose="02020603050405020304" pitchFamily="18" charset="0"/>
                <a:cs typeface="Times New Roman" panose="02020603050405020304" pitchFamily="18" charset="0"/>
              </a:rPr>
              <a:t>Winter Solstice Festival </a:t>
            </a:r>
            <a:r>
              <a:rPr lang="zh-CN" altLang="zh-CN" sz="4265" b="1" dirty="0" smtClean="0">
                <a:latin typeface="Times New Roman" panose="02020603050405020304" pitchFamily="18" charset="0"/>
                <a:cs typeface="Times New Roman" panose="02020603050405020304" pitchFamily="18" charset="0"/>
              </a:rPr>
              <a:t>（冬至）</a:t>
            </a:r>
            <a:endParaRPr lang="en-US" altLang="zh-CN" sz="4265" b="1" dirty="0" smtClean="0">
              <a:latin typeface="Times New Roman" panose="02020603050405020304" pitchFamily="18" charset="0"/>
              <a:cs typeface="Times New Roman" panose="02020603050405020304" pitchFamily="18" charset="0"/>
            </a:endParaRPr>
          </a:p>
          <a:p>
            <a:r>
              <a:rPr lang="en-US" altLang="zh-CN" sz="4265" b="1" dirty="0" smtClean="0">
                <a:latin typeface="Times New Roman" panose="02020603050405020304" pitchFamily="18" charset="0"/>
                <a:cs typeface="Times New Roman" panose="02020603050405020304" pitchFamily="18" charset="0"/>
              </a:rPr>
              <a:t>Introduction</a:t>
            </a:r>
            <a:endParaRPr lang="zh-CN" altLang="zh-CN" sz="4265"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Falling around December 22nd, the Winter Solstice is one of the traditional Chinese festivals and also one of the </a:t>
            </a:r>
            <a:r>
              <a:rPr lang="en-US" altLang="zh-CN" sz="3200" dirty="0" smtClean="0">
                <a:latin typeface="Times New Roman" panose="02020603050405020304" pitchFamily="18" charset="0"/>
                <a:cs typeface="Times New Roman" panose="02020603050405020304" pitchFamily="18" charset="0"/>
                <a:hlinkClick r:id="rId1"/>
              </a:rPr>
              <a:t>24 solar terms</a:t>
            </a:r>
            <a:r>
              <a:rPr lang="en-US" altLang="zh-CN" sz="3200" dirty="0" smtClean="0">
                <a:latin typeface="Times New Roman" panose="02020603050405020304" pitchFamily="18" charset="0"/>
                <a:cs typeface="Times New Roman" panose="02020603050405020304" pitchFamily="18" charset="0"/>
              </a:rPr>
              <a:t>.</a:t>
            </a:r>
            <a:endParaRPr lang="zh-CN" altLang="zh-CN" sz="3200" dirty="0" smtClean="0">
              <a:latin typeface="Times New Roman" panose="02020603050405020304" pitchFamily="18" charset="0"/>
              <a:cs typeface="Times New Roman" panose="02020603050405020304" pitchFamily="18" charset="0"/>
            </a:endParaRPr>
          </a:p>
        </p:txBody>
      </p:sp>
      <p:sp>
        <p:nvSpPr>
          <p:cNvPr id="3" name="矩形 57"/>
          <p:cNvSpPr/>
          <p:nvPr/>
        </p:nvSpPr>
        <p:spPr>
          <a:xfrm>
            <a:off x="2666153" y="83820"/>
            <a:ext cx="6403340" cy="748030"/>
          </a:xfrm>
          <a:prstGeom prst="rect">
            <a:avLst/>
          </a:prstGeom>
          <a:noFill/>
          <a:ln w="9525">
            <a:noFill/>
          </a:ln>
          <a:extLst>
            <a:ext uri="{909E8E84-426E-40DD-AFC4-6F175D3DCCD1}">
              <a14:hiddenFill xmlns:a14="http://schemas.microsoft.com/office/drawing/2010/main">
                <a:solidFill>
                  <a:srgbClr val="FFC000"/>
                </a:solidFill>
              </a14:hiddenFill>
            </a:ext>
          </a:extLst>
        </p:spPr>
        <p:txBody>
          <a:bodyPr wrap="square" anchor="t">
            <a:spAutoFit/>
          </a:bodyPr>
          <a:lstStyle/>
          <a:p>
            <a:pPr lvl="0" algn="ctr">
              <a:buClrTx/>
              <a:buSzTx/>
              <a:buFontTx/>
            </a:pPr>
            <a:r>
              <a:rPr lang="zh-CN" altLang="en-US" sz="4265" b="1" dirty="0">
                <a:solidFill>
                  <a:schemeClr val="accent2">
                    <a:lumMod val="75000"/>
                  </a:schemeClr>
                </a:solidFill>
                <a:latin typeface="微软雅黑" panose="020B0503020204020204" pitchFamily="34" charset="-122"/>
                <a:ea typeface="微软雅黑" panose="020B0503020204020204" pitchFamily="34" charset="-122"/>
                <a:sym typeface="Arial" panose="020B0604020202020204" pitchFamily="34" charset="0"/>
              </a:rPr>
              <a:t>原汁原味输</a:t>
            </a:r>
            <a:r>
              <a:rPr lang="zh-CN" altLang="en-US" sz="4265" b="1" dirty="0" smtClean="0">
                <a:solidFill>
                  <a:schemeClr val="accent2">
                    <a:lumMod val="75000"/>
                  </a:schemeClr>
                </a:solidFill>
                <a:latin typeface="微软雅黑" panose="020B0503020204020204" pitchFamily="34" charset="-122"/>
                <a:ea typeface="微软雅黑" panose="020B0503020204020204" pitchFamily="34" charset="-122"/>
                <a:sym typeface="Arial" panose="020B0604020202020204" pitchFamily="34" charset="0"/>
              </a:rPr>
              <a:t>入地道英文</a:t>
            </a:r>
            <a:endParaRPr lang="zh-CN" altLang="en-US" sz="4265" b="1" dirty="0">
              <a:solidFill>
                <a:schemeClr val="accent2">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7"/>
          <p:cNvSpPr txBox="1"/>
          <p:nvPr/>
        </p:nvSpPr>
        <p:spPr>
          <a:xfrm>
            <a:off x="170179" y="4085167"/>
            <a:ext cx="11809785" cy="255333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r>
              <a:rPr lang="en-US" altLang="zh-CN" sz="3200" b="1" dirty="0" smtClean="0">
                <a:latin typeface="Times New Roman" panose="02020603050405020304" pitchFamily="18" charset="0"/>
                <a:cs typeface="Times New Roman" panose="02020603050405020304" pitchFamily="18" charset="0"/>
              </a:rPr>
              <a:t>solstice [</a:t>
            </a:r>
            <a:r>
              <a:rPr lang="zh-CN" altLang="zh-CN" sz="3200" b="1" dirty="0" smtClean="0">
                <a:latin typeface="Times New Roman" panose="02020603050405020304" pitchFamily="18" charset="0"/>
                <a:cs typeface="Times New Roman" panose="02020603050405020304" pitchFamily="18" charset="0"/>
              </a:rPr>
              <a:t>词源</a:t>
            </a:r>
            <a:r>
              <a:rPr lang="en-US" altLang="zh-CN" sz="3200" b="1" dirty="0" smtClean="0">
                <a:latin typeface="Times New Roman" panose="02020603050405020304" pitchFamily="18" charset="0"/>
                <a:cs typeface="Times New Roman" panose="02020603050405020304" pitchFamily="18" charset="0"/>
              </a:rPr>
              <a:t>]</a:t>
            </a:r>
            <a:r>
              <a:rPr lang="zh-CN" altLang="zh-CN" sz="3200" b="1" dirty="0" smtClean="0">
                <a:latin typeface="Times New Roman" panose="02020603050405020304" pitchFamily="18" charset="0"/>
                <a:cs typeface="Times New Roman" panose="02020603050405020304" pitchFamily="18" charset="0"/>
              </a:rPr>
              <a:t>：</a:t>
            </a:r>
            <a:r>
              <a:rPr lang="en-US" altLang="zh-CN" sz="3200" dirty="0" smtClean="0">
                <a:latin typeface="Times New Roman" panose="02020603050405020304" pitchFamily="18" charset="0"/>
                <a:cs typeface="Times New Roman" panose="02020603050405020304" pitchFamily="18" charset="0"/>
              </a:rPr>
              <a:t>sol- (= sun</a:t>
            </a:r>
            <a:r>
              <a:rPr lang="zh-CN" altLang="zh-CN" sz="3200" dirty="0" smtClean="0">
                <a:latin typeface="Times New Roman" panose="02020603050405020304" pitchFamily="18" charset="0"/>
                <a:cs typeface="Times New Roman" panose="02020603050405020304" pitchFamily="18" charset="0"/>
              </a:rPr>
              <a:t>太阳</a:t>
            </a:r>
            <a:r>
              <a:rPr lang="en-US" altLang="zh-CN" sz="3200" dirty="0" smtClean="0">
                <a:latin typeface="Times New Roman" panose="02020603050405020304" pitchFamily="18" charset="0"/>
                <a:cs typeface="Times New Roman" panose="02020603050405020304" pitchFamily="18" charset="0"/>
              </a:rPr>
              <a:t>) + </a:t>
            </a:r>
            <a:r>
              <a:rPr lang="en-US" altLang="zh-CN" sz="3200" i="1" dirty="0" err="1" smtClean="0">
                <a:latin typeface="Times New Roman" panose="02020603050405020304" pitchFamily="18" charset="0"/>
                <a:cs typeface="Times New Roman" panose="02020603050405020304" pitchFamily="18" charset="0"/>
              </a:rPr>
              <a:t>sistere</a:t>
            </a:r>
            <a:r>
              <a:rPr lang="en-US" altLang="zh-CN" sz="3200" dirty="0" smtClean="0">
                <a:latin typeface="Times New Roman" panose="02020603050405020304" pitchFamily="18" charset="0"/>
                <a:cs typeface="Times New Roman" panose="02020603050405020304" pitchFamily="18" charset="0"/>
              </a:rPr>
              <a:t> (stand still, </a:t>
            </a:r>
            <a:r>
              <a:rPr lang="en-US" altLang="zh-CN" sz="3200" dirty="0" err="1" smtClean="0">
                <a:latin typeface="Times New Roman" panose="02020603050405020304" pitchFamily="18" charset="0"/>
                <a:cs typeface="Times New Roman" panose="02020603050405020304" pitchFamily="18" charset="0"/>
              </a:rPr>
              <a:t>sta</a:t>
            </a:r>
            <a:r>
              <a:rPr lang="en-US" altLang="zh-CN" sz="3200" dirty="0" smtClean="0">
                <a:latin typeface="Times New Roman" panose="02020603050405020304" pitchFamily="18" charset="0"/>
                <a:cs typeface="Times New Roman" panose="02020603050405020304" pitchFamily="18" charset="0"/>
              </a:rPr>
              <a:t>- “to stand”)</a:t>
            </a:r>
            <a:r>
              <a:rPr lang="zh-CN" altLang="zh-CN" sz="3200" dirty="0" smtClean="0">
                <a:latin typeface="Times New Roman" panose="02020603050405020304" pitchFamily="18" charset="0"/>
                <a:cs typeface="Times New Roman" panose="02020603050405020304" pitchFamily="18" charset="0"/>
              </a:rPr>
              <a:t>，</a:t>
            </a:r>
            <a:r>
              <a:rPr lang="en-US" altLang="zh-CN" sz="3200" dirty="0" smtClean="0">
                <a:latin typeface="Times New Roman" panose="02020603050405020304" pitchFamily="18" charset="0"/>
                <a:cs typeface="Times New Roman" panose="02020603050405020304" pitchFamily="18" charset="0"/>
              </a:rPr>
              <a:t>point at which the sun seems to stand still</a:t>
            </a:r>
            <a:endParaRPr lang="en-US" altLang="zh-CN" sz="3200" dirty="0" smtClean="0">
              <a:latin typeface="Times New Roman" panose="02020603050405020304" pitchFamily="18" charset="0"/>
              <a:cs typeface="Times New Roman" panose="02020603050405020304" pitchFamily="18" charset="0"/>
            </a:endParaRPr>
          </a:p>
          <a:p>
            <a:r>
              <a:rPr lang="en-US" altLang="zh-CN" sz="3200" b="1" dirty="0" smtClean="0">
                <a:latin typeface="Times New Roman" panose="02020603050405020304" pitchFamily="18" charset="0"/>
                <a:cs typeface="Times New Roman" panose="02020603050405020304" pitchFamily="18" charset="0"/>
              </a:rPr>
              <a:t>[</a:t>
            </a:r>
            <a:r>
              <a:rPr lang="zh-CN" altLang="zh-CN" sz="3200" b="1" dirty="0" smtClean="0">
                <a:latin typeface="Times New Roman" panose="02020603050405020304" pitchFamily="18" charset="0"/>
                <a:cs typeface="Times New Roman" panose="02020603050405020304" pitchFamily="18" charset="0"/>
              </a:rPr>
              <a:t>举一反三</a:t>
            </a:r>
            <a:r>
              <a:rPr lang="en-US" altLang="zh-CN" sz="3200" b="1" dirty="0" smtClean="0">
                <a:latin typeface="Times New Roman" panose="02020603050405020304" pitchFamily="18" charset="0"/>
                <a:cs typeface="Times New Roman" panose="02020603050405020304" pitchFamily="18" charset="0"/>
              </a:rPr>
              <a:t>]</a:t>
            </a:r>
            <a:r>
              <a:rPr lang="zh-CN" altLang="zh-CN" sz="3200" b="1" dirty="0" smtClean="0">
                <a:latin typeface="Times New Roman" panose="02020603050405020304" pitchFamily="18" charset="0"/>
                <a:cs typeface="Times New Roman" panose="02020603050405020304" pitchFamily="18" charset="0"/>
              </a:rPr>
              <a:t>：</a:t>
            </a:r>
            <a:r>
              <a:rPr lang="zh-CN" altLang="zh-CN" sz="3200" dirty="0" smtClean="0">
                <a:latin typeface="Times New Roman" panose="02020603050405020304" pitchFamily="18" charset="0"/>
                <a:cs typeface="Times New Roman" panose="02020603050405020304" pitchFamily="18" charset="0"/>
              </a:rPr>
              <a:t>词缀</a:t>
            </a:r>
            <a:r>
              <a:rPr lang="en-US" altLang="zh-CN" sz="3200" dirty="0" smtClean="0">
                <a:latin typeface="Times New Roman" panose="02020603050405020304" pitchFamily="18" charset="0"/>
                <a:cs typeface="Times New Roman" panose="02020603050405020304" pitchFamily="18" charset="0"/>
              </a:rPr>
              <a:t> sol- </a:t>
            </a:r>
            <a:r>
              <a:rPr lang="zh-CN" altLang="zh-CN" sz="3200" dirty="0" smtClean="0">
                <a:latin typeface="Times New Roman" panose="02020603050405020304" pitchFamily="18" charset="0"/>
                <a:cs typeface="Times New Roman" panose="02020603050405020304" pitchFamily="18" charset="0"/>
              </a:rPr>
              <a:t>：</a:t>
            </a:r>
            <a:r>
              <a:rPr lang="en-US" altLang="zh-CN" sz="3200" dirty="0" smtClean="0">
                <a:latin typeface="Times New Roman" panose="02020603050405020304" pitchFamily="18" charset="0"/>
                <a:cs typeface="Times New Roman" panose="02020603050405020304" pitchFamily="18" charset="0"/>
              </a:rPr>
              <a:t>solar </a:t>
            </a:r>
            <a:r>
              <a:rPr lang="zh-CN" altLang="zh-CN" sz="3200" dirty="0" smtClean="0">
                <a:latin typeface="Times New Roman" panose="02020603050405020304" pitchFamily="18" charset="0"/>
                <a:cs typeface="Times New Roman" panose="02020603050405020304" pitchFamily="18" charset="0"/>
              </a:rPr>
              <a:t>太阳的；词根</a:t>
            </a:r>
            <a:r>
              <a:rPr lang="en-US" altLang="zh-CN" sz="3200" dirty="0" smtClean="0">
                <a:latin typeface="Times New Roman" panose="02020603050405020304" pitchFamily="18" charset="0"/>
                <a:cs typeface="Times New Roman" panose="02020603050405020304" pitchFamily="18" charset="0"/>
              </a:rPr>
              <a:t> </a:t>
            </a:r>
            <a:r>
              <a:rPr lang="en-US" altLang="zh-CN" sz="3200" dirty="0" err="1" smtClean="0">
                <a:latin typeface="Times New Roman" panose="02020603050405020304" pitchFamily="18" charset="0"/>
                <a:cs typeface="Times New Roman" panose="02020603050405020304" pitchFamily="18" charset="0"/>
              </a:rPr>
              <a:t>sta</a:t>
            </a:r>
            <a:r>
              <a:rPr lang="en-US" altLang="zh-CN" sz="3200" dirty="0" smtClean="0">
                <a:latin typeface="Times New Roman" panose="02020603050405020304" pitchFamily="18" charset="0"/>
                <a:cs typeface="Times New Roman" panose="02020603050405020304" pitchFamily="18" charset="0"/>
              </a:rPr>
              <a:t>- </a:t>
            </a:r>
            <a:r>
              <a:rPr lang="zh-CN" altLang="zh-CN" sz="3200" dirty="0" smtClean="0">
                <a:latin typeface="Times New Roman" panose="02020603050405020304" pitchFamily="18" charset="0"/>
                <a:cs typeface="Times New Roman" panose="02020603050405020304" pitchFamily="18" charset="0"/>
              </a:rPr>
              <a:t>：</a:t>
            </a:r>
            <a:r>
              <a:rPr lang="en-US" altLang="zh-CN" sz="3200" dirty="0" smtClean="0">
                <a:latin typeface="Times New Roman" panose="02020603050405020304" pitchFamily="18" charset="0"/>
                <a:cs typeface="Times New Roman" panose="02020603050405020304" pitchFamily="18" charset="0"/>
              </a:rPr>
              <a:t>stand </a:t>
            </a:r>
            <a:r>
              <a:rPr lang="zh-CN" altLang="zh-CN" sz="3200" dirty="0" smtClean="0">
                <a:latin typeface="Times New Roman" panose="02020603050405020304" pitchFamily="18" charset="0"/>
                <a:cs typeface="Times New Roman" panose="02020603050405020304" pitchFamily="18" charset="0"/>
              </a:rPr>
              <a:t>站立；</a:t>
            </a:r>
            <a:r>
              <a:rPr lang="en-US" altLang="zh-CN" sz="3200" dirty="0" smtClean="0">
                <a:latin typeface="Times New Roman" panose="02020603050405020304" pitchFamily="18" charset="0"/>
                <a:cs typeface="Times New Roman" panose="02020603050405020304" pitchFamily="18" charset="0"/>
              </a:rPr>
              <a:t>establish </a:t>
            </a:r>
            <a:r>
              <a:rPr lang="zh-CN" altLang="zh-CN" sz="3200" dirty="0" smtClean="0">
                <a:latin typeface="Times New Roman" panose="02020603050405020304" pitchFamily="18" charset="0"/>
                <a:cs typeface="Times New Roman" panose="02020603050405020304" pitchFamily="18" charset="0"/>
              </a:rPr>
              <a:t>建立；确立</a:t>
            </a:r>
            <a:br>
              <a:rPr lang="en-US" altLang="zh-CN" sz="3200" dirty="0" smtClean="0">
                <a:latin typeface="Times New Roman" panose="02020603050405020304" pitchFamily="18" charset="0"/>
                <a:cs typeface="Times New Roman" panose="02020603050405020304" pitchFamily="18" charset="0"/>
              </a:rPr>
            </a:br>
            <a:endParaRPr lang="zh-CN" altLang="zh-CN" sz="3200"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886650">
            <a:off x="9522212" y="-340383"/>
            <a:ext cx="2909361" cy="2923981"/>
          </a:xfrm>
          <a:prstGeom prst="rect">
            <a:avLst/>
          </a:prstGeom>
        </p:spPr>
      </p:pic>
      <p:sp>
        <p:nvSpPr>
          <p:cNvPr id="8" name="文本框 7"/>
          <p:cNvSpPr txBox="1"/>
          <p:nvPr/>
        </p:nvSpPr>
        <p:spPr>
          <a:xfrm>
            <a:off x="437321" y="1139687"/>
            <a:ext cx="11276753" cy="531304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pPr algn="just" fontAlgn="auto"/>
            <a:r>
              <a:rPr lang="en-US" altLang="zh-CN" sz="3200" b="1" dirty="0" smtClean="0">
                <a:latin typeface="Times New Roman" panose="02020603050405020304" pitchFamily="18" charset="0"/>
                <a:cs typeface="Times New Roman" panose="02020603050405020304" pitchFamily="18" charset="0"/>
              </a:rPr>
              <a:t>fall [</a:t>
            </a:r>
            <a:r>
              <a:rPr lang="zh-CN" altLang="zh-CN" sz="3200" b="1" dirty="0" smtClean="0">
                <a:latin typeface="Times New Roman" panose="02020603050405020304" pitchFamily="18" charset="0"/>
                <a:cs typeface="Times New Roman" panose="02020603050405020304" pitchFamily="18" charset="0"/>
              </a:rPr>
              <a:t>节假日输出表达必备词汇</a:t>
            </a:r>
            <a:r>
              <a:rPr lang="en-US" altLang="zh-CN" sz="3200" b="1" dirty="0" smtClean="0">
                <a:latin typeface="Times New Roman" panose="02020603050405020304" pitchFamily="18" charset="0"/>
                <a:cs typeface="Times New Roman" panose="02020603050405020304" pitchFamily="18" charset="0"/>
              </a:rPr>
              <a:t>]</a:t>
            </a:r>
            <a:r>
              <a:rPr lang="zh-CN" altLang="zh-CN" sz="3200" b="1" dirty="0" smtClean="0">
                <a:latin typeface="Times New Roman" panose="02020603050405020304" pitchFamily="18" charset="0"/>
                <a:cs typeface="Times New Roman" panose="02020603050405020304" pitchFamily="18" charset="0"/>
              </a:rPr>
              <a:t>：</a:t>
            </a:r>
            <a:r>
              <a:rPr lang="zh-CN" altLang="zh-CN" sz="3200" dirty="0" smtClean="0">
                <a:latin typeface="Times New Roman" panose="02020603050405020304" pitchFamily="18" charset="0"/>
                <a:cs typeface="Times New Roman" panose="02020603050405020304" pitchFamily="18" charset="0"/>
              </a:rPr>
              <a:t>降临；到来；</a:t>
            </a:r>
            <a:r>
              <a:rPr lang="en-US" altLang="zh-CN" sz="3200" dirty="0" smtClean="0">
                <a:latin typeface="Times New Roman" panose="02020603050405020304" pitchFamily="18" charset="0"/>
                <a:cs typeface="Times New Roman" panose="02020603050405020304" pitchFamily="18" charset="0"/>
              </a:rPr>
              <a:t>(</a:t>
            </a:r>
            <a:r>
              <a:rPr lang="zh-CN" altLang="zh-CN" sz="3200" dirty="0" smtClean="0">
                <a:latin typeface="Times New Roman" panose="02020603050405020304" pitchFamily="18" charset="0"/>
                <a:cs typeface="Times New Roman" panose="02020603050405020304" pitchFamily="18" charset="0"/>
              </a:rPr>
              <a:t>日期</a:t>
            </a:r>
            <a:r>
              <a:rPr lang="en-US" altLang="zh-CN" sz="3200" dirty="0" smtClean="0">
                <a:latin typeface="Times New Roman" panose="02020603050405020304" pitchFamily="18" charset="0"/>
                <a:cs typeface="Times New Roman" panose="02020603050405020304" pitchFamily="18" charset="0"/>
              </a:rPr>
              <a:t>) </a:t>
            </a:r>
            <a:r>
              <a:rPr lang="zh-CN" altLang="zh-CN" sz="3200" dirty="0" smtClean="0">
                <a:latin typeface="Times New Roman" panose="02020603050405020304" pitchFamily="18" charset="0"/>
                <a:cs typeface="Times New Roman" panose="02020603050405020304" pitchFamily="18" charset="0"/>
              </a:rPr>
              <a:t>适逢</a:t>
            </a:r>
            <a:endParaRPr lang="en-US" altLang="zh-CN" sz="3200" dirty="0" smtClean="0">
              <a:latin typeface="Times New Roman" panose="02020603050405020304" pitchFamily="18" charset="0"/>
              <a:cs typeface="Times New Roman" panose="02020603050405020304" pitchFamily="18" charset="0"/>
            </a:endParaRPr>
          </a:p>
          <a:p>
            <a:r>
              <a:rPr lang="en-US" altLang="zh-CN" sz="3200" b="1" dirty="0" smtClean="0">
                <a:latin typeface="Times New Roman" panose="02020603050405020304" pitchFamily="18" charset="0"/>
                <a:cs typeface="Times New Roman" panose="02020603050405020304" pitchFamily="18" charset="0"/>
              </a:rPr>
              <a:t>[</a:t>
            </a:r>
            <a:r>
              <a:rPr lang="zh-CN" altLang="zh-CN" sz="3200" b="1" dirty="0" smtClean="0">
                <a:latin typeface="Times New Roman" panose="02020603050405020304" pitchFamily="18" charset="0"/>
                <a:cs typeface="Times New Roman" panose="02020603050405020304" pitchFamily="18" charset="0"/>
              </a:rPr>
              <a:t>举一反三</a:t>
            </a:r>
            <a:r>
              <a:rPr lang="en-US" altLang="zh-CN" sz="3200" b="1" dirty="0" smtClean="0">
                <a:latin typeface="Times New Roman" panose="02020603050405020304" pitchFamily="18" charset="0"/>
                <a:cs typeface="Times New Roman" panose="02020603050405020304" pitchFamily="18" charset="0"/>
              </a:rPr>
              <a:t>]</a:t>
            </a:r>
            <a:r>
              <a:rPr lang="zh-CN" altLang="zh-CN" sz="3200" b="1" dirty="0" smtClean="0">
                <a:latin typeface="Times New Roman" panose="02020603050405020304" pitchFamily="18" charset="0"/>
                <a:cs typeface="Times New Roman" panose="02020603050405020304" pitchFamily="18" charset="0"/>
              </a:rPr>
              <a:t>：</a:t>
            </a:r>
            <a:endParaRPr lang="en-US" altLang="zh-CN" sz="3200" b="1" dirty="0" smtClean="0">
              <a:latin typeface="Times New Roman" panose="02020603050405020304" pitchFamily="18" charset="0"/>
              <a:cs typeface="Times New Roman" panose="02020603050405020304" pitchFamily="18" charset="0"/>
            </a:endParaRPr>
          </a:p>
          <a:p>
            <a:r>
              <a:rPr lang="en-US" altLang="zh-CN" sz="2665" dirty="0" smtClean="0">
                <a:latin typeface="Times New Roman" panose="02020603050405020304" pitchFamily="18" charset="0"/>
                <a:cs typeface="Times New Roman" panose="02020603050405020304" pitchFamily="18" charset="0"/>
              </a:rPr>
              <a:t>1. My birthday </a:t>
            </a:r>
            <a:r>
              <a:rPr lang="en-US" altLang="zh-CN" sz="2665" b="1" dirty="0" smtClean="0">
                <a:latin typeface="Times New Roman" panose="02020603050405020304" pitchFamily="18" charset="0"/>
                <a:cs typeface="Times New Roman" panose="02020603050405020304" pitchFamily="18" charset="0"/>
              </a:rPr>
              <a:t>falls </a:t>
            </a:r>
            <a:r>
              <a:rPr lang="en-US" altLang="zh-CN" sz="2665" dirty="0" smtClean="0">
                <a:latin typeface="Times New Roman" panose="02020603050405020304" pitchFamily="18" charset="0"/>
                <a:cs typeface="Times New Roman" panose="02020603050405020304" pitchFamily="18" charset="0"/>
              </a:rPr>
              <a:t>on a Monday this year.</a:t>
            </a:r>
            <a:endParaRPr lang="zh-CN" altLang="zh-CN" sz="2665" dirty="0" smtClean="0">
              <a:latin typeface="Times New Roman" panose="02020603050405020304" pitchFamily="18" charset="0"/>
              <a:cs typeface="Times New Roman" panose="02020603050405020304" pitchFamily="18" charset="0"/>
            </a:endParaRPr>
          </a:p>
          <a:p>
            <a:r>
              <a:rPr lang="en-US" altLang="zh-CN" sz="2665" dirty="0" smtClean="0">
                <a:latin typeface="Times New Roman" panose="02020603050405020304" pitchFamily="18" charset="0"/>
                <a:cs typeface="Times New Roman" panose="02020603050405020304" pitchFamily="18" charset="0"/>
              </a:rPr>
              <a:t>2. The Lantern Festival </a:t>
            </a:r>
            <a:r>
              <a:rPr lang="en-US" altLang="zh-CN" sz="2665" b="1" dirty="0" smtClean="0">
                <a:latin typeface="Times New Roman" panose="02020603050405020304" pitchFamily="18" charset="0"/>
                <a:cs typeface="Times New Roman" panose="02020603050405020304" pitchFamily="18" charset="0"/>
              </a:rPr>
              <a:t>falls</a:t>
            </a:r>
            <a:r>
              <a:rPr lang="en-US" altLang="zh-CN" sz="2665" dirty="0" smtClean="0">
                <a:latin typeface="Times New Roman" panose="02020603050405020304" pitchFamily="18" charset="0"/>
                <a:cs typeface="Times New Roman" panose="02020603050405020304" pitchFamily="18" charset="0"/>
              </a:rPr>
              <a:t> on the fifteenth day of the first lunar month, which marks the end of the Chinese New Year celebrations.</a:t>
            </a:r>
            <a:endParaRPr lang="zh-CN" altLang="zh-CN" sz="2665" dirty="0" smtClean="0">
              <a:latin typeface="Times New Roman" panose="02020603050405020304" pitchFamily="18" charset="0"/>
              <a:cs typeface="Times New Roman" panose="02020603050405020304" pitchFamily="18" charset="0"/>
            </a:endParaRPr>
          </a:p>
          <a:p>
            <a:r>
              <a:rPr lang="en-US" altLang="zh-CN" sz="2665" dirty="0" smtClean="0">
                <a:latin typeface="Times New Roman" panose="02020603050405020304" pitchFamily="18" charset="0"/>
                <a:cs typeface="Times New Roman" panose="02020603050405020304" pitchFamily="18" charset="0"/>
              </a:rPr>
              <a:t>3. Harvest festivals are traditionally held on or near the Sunday of the Harvest Moon, which </a:t>
            </a:r>
            <a:r>
              <a:rPr lang="en-US" altLang="zh-CN" sz="2665" b="1" dirty="0" smtClean="0">
                <a:latin typeface="Times New Roman" panose="02020603050405020304" pitchFamily="18" charset="0"/>
                <a:cs typeface="Times New Roman" panose="02020603050405020304" pitchFamily="18" charset="0"/>
              </a:rPr>
              <a:t>falls</a:t>
            </a:r>
            <a:r>
              <a:rPr lang="en-US" altLang="zh-CN" sz="2665" dirty="0" smtClean="0">
                <a:latin typeface="Times New Roman" panose="02020603050405020304" pitchFamily="18" charset="0"/>
                <a:cs typeface="Times New Roman" panose="02020603050405020304" pitchFamily="18" charset="0"/>
              </a:rPr>
              <a:t> in September, about Sept. 23.</a:t>
            </a:r>
            <a:endParaRPr lang="en-US" altLang="zh-CN" sz="2665" dirty="0" smtClean="0">
              <a:latin typeface="Times New Roman" panose="02020603050405020304" pitchFamily="18" charset="0"/>
              <a:cs typeface="Times New Roman" panose="02020603050405020304" pitchFamily="18" charset="0"/>
            </a:endParaRPr>
          </a:p>
          <a:p>
            <a:endParaRPr lang="en-US" altLang="zh-CN" sz="1400" b="1" dirty="0" smtClean="0">
              <a:latin typeface="Times New Roman" panose="02020603050405020304" pitchFamily="18" charset="0"/>
              <a:cs typeface="Times New Roman" panose="02020603050405020304" pitchFamily="18" charset="0"/>
            </a:endParaRPr>
          </a:p>
          <a:p>
            <a:r>
              <a:rPr lang="en-US" altLang="zh-CN" sz="3200" b="1" dirty="0" smtClean="0">
                <a:latin typeface="Times New Roman" panose="02020603050405020304" pitchFamily="18" charset="0"/>
                <a:cs typeface="Times New Roman" panose="02020603050405020304" pitchFamily="18" charset="0"/>
              </a:rPr>
              <a:t>traditional Chinese festival [</a:t>
            </a:r>
            <a:r>
              <a:rPr lang="zh-CN" altLang="zh-CN" sz="3200" b="1" dirty="0" smtClean="0">
                <a:latin typeface="Times New Roman" panose="02020603050405020304" pitchFamily="18" charset="0"/>
                <a:cs typeface="Times New Roman" panose="02020603050405020304" pitchFamily="18" charset="0"/>
              </a:rPr>
              <a:t>输出表达</a:t>
            </a:r>
            <a:r>
              <a:rPr lang="en-US" altLang="zh-CN" sz="3200" b="1" dirty="0" smtClean="0">
                <a:latin typeface="Times New Roman" panose="02020603050405020304" pitchFamily="18" charset="0"/>
                <a:cs typeface="Times New Roman" panose="02020603050405020304" pitchFamily="18" charset="0"/>
              </a:rPr>
              <a:t>]</a:t>
            </a:r>
            <a:r>
              <a:rPr lang="zh-CN" altLang="zh-CN" sz="3200" b="1" dirty="0" smtClean="0">
                <a:latin typeface="Times New Roman" panose="02020603050405020304" pitchFamily="18" charset="0"/>
                <a:cs typeface="Times New Roman" panose="02020603050405020304" pitchFamily="18" charset="0"/>
              </a:rPr>
              <a:t>：</a:t>
            </a:r>
            <a:r>
              <a:rPr lang="zh-CN" altLang="zh-CN" sz="3200" dirty="0" smtClean="0">
                <a:latin typeface="Times New Roman" panose="02020603050405020304" pitchFamily="18" charset="0"/>
                <a:cs typeface="Times New Roman" panose="02020603050405020304" pitchFamily="18" charset="0"/>
              </a:rPr>
              <a:t>中国传统节日</a:t>
            </a:r>
            <a:endParaRPr lang="en-US" altLang="zh-CN" sz="3200" dirty="0" smtClean="0">
              <a:latin typeface="Times New Roman" panose="02020603050405020304" pitchFamily="18" charset="0"/>
              <a:cs typeface="Times New Roman" panose="02020603050405020304" pitchFamily="18" charset="0"/>
            </a:endParaRPr>
          </a:p>
          <a:p>
            <a:endParaRPr lang="zh-CN" altLang="zh-CN" sz="3200" dirty="0" smtClean="0">
              <a:latin typeface="Times New Roman" panose="02020603050405020304" pitchFamily="18" charset="0"/>
              <a:cs typeface="Times New Roman" panose="02020603050405020304" pitchFamily="18" charset="0"/>
            </a:endParaRPr>
          </a:p>
          <a:p>
            <a:r>
              <a:rPr lang="en-US" altLang="zh-CN" sz="3200" b="1" dirty="0" smtClean="0">
                <a:latin typeface="Times New Roman" panose="02020603050405020304" pitchFamily="18" charset="0"/>
                <a:cs typeface="Times New Roman" panose="02020603050405020304" pitchFamily="18" charset="0"/>
              </a:rPr>
              <a:t>24 solar terms [</a:t>
            </a:r>
            <a:r>
              <a:rPr lang="zh-CN" altLang="zh-CN" sz="3200" b="1" dirty="0" smtClean="0">
                <a:latin typeface="Times New Roman" panose="02020603050405020304" pitchFamily="18" charset="0"/>
                <a:cs typeface="Times New Roman" panose="02020603050405020304" pitchFamily="18" charset="0"/>
              </a:rPr>
              <a:t>认知词块</a:t>
            </a:r>
            <a:r>
              <a:rPr lang="en-US" altLang="zh-CN" sz="3200" b="1" dirty="0" smtClean="0">
                <a:latin typeface="Times New Roman" panose="02020603050405020304" pitchFamily="18" charset="0"/>
                <a:cs typeface="Times New Roman" panose="02020603050405020304" pitchFamily="18" charset="0"/>
              </a:rPr>
              <a:t>]</a:t>
            </a:r>
            <a:r>
              <a:rPr lang="zh-CN" altLang="zh-CN" sz="3200" b="1" dirty="0" smtClean="0">
                <a:latin typeface="Times New Roman" panose="02020603050405020304" pitchFamily="18" charset="0"/>
                <a:cs typeface="Times New Roman" panose="02020603050405020304" pitchFamily="18" charset="0"/>
              </a:rPr>
              <a:t>：</a:t>
            </a:r>
            <a:r>
              <a:rPr lang="zh-CN" altLang="zh-CN" sz="3200" dirty="0" smtClean="0">
                <a:latin typeface="Times New Roman" panose="02020603050405020304" pitchFamily="18" charset="0"/>
                <a:cs typeface="Times New Roman" panose="02020603050405020304" pitchFamily="18" charset="0"/>
              </a:rPr>
              <a:t>二十四节气</a:t>
            </a:r>
            <a:endParaRPr lang="en-US" altLang="zh-CN" sz="3200" dirty="0" smtClean="0">
              <a:latin typeface="Times New Roman" panose="02020603050405020304" pitchFamily="18" charset="0"/>
              <a:cs typeface="Times New Roman" panose="02020603050405020304" pitchFamily="18" charset="0"/>
            </a:endParaRPr>
          </a:p>
          <a:p>
            <a:r>
              <a:rPr lang="en-US" altLang="zh-CN" sz="3200" b="1" dirty="0" smtClean="0">
                <a:latin typeface="Times New Roman" panose="02020603050405020304" pitchFamily="18" charset="0"/>
                <a:cs typeface="Times New Roman" panose="02020603050405020304" pitchFamily="18" charset="0"/>
              </a:rPr>
              <a:t>term</a:t>
            </a:r>
            <a:r>
              <a:rPr lang="zh-CN" altLang="en-US" sz="3200" b="1" dirty="0" smtClean="0">
                <a:latin typeface="Times New Roman" panose="02020603050405020304" pitchFamily="18" charset="0"/>
                <a:cs typeface="Times New Roman" panose="02020603050405020304" pitchFamily="18" charset="0"/>
              </a:rPr>
              <a:t>：</a:t>
            </a:r>
            <a:r>
              <a:rPr lang="zh-CN" altLang="zh-CN" sz="3200" dirty="0" smtClean="0">
                <a:latin typeface="Times New Roman" panose="02020603050405020304" pitchFamily="18" charset="0"/>
                <a:cs typeface="Times New Roman" panose="02020603050405020304" pitchFamily="18" charset="0"/>
              </a:rPr>
              <a:t>某事发生的时段 </a:t>
            </a:r>
            <a:r>
              <a:rPr lang="en-US" altLang="zh-CN" sz="3200" dirty="0" smtClean="0">
                <a:latin typeface="Times New Roman" panose="02020603050405020304" pitchFamily="18" charset="0"/>
                <a:cs typeface="Times New Roman" panose="02020603050405020304" pitchFamily="18" charset="0"/>
              </a:rPr>
              <a:t>/ </a:t>
            </a:r>
            <a:r>
              <a:rPr lang="zh-CN" altLang="zh-CN" sz="3200" dirty="0" smtClean="0">
                <a:latin typeface="Times New Roman" panose="02020603050405020304" pitchFamily="18" charset="0"/>
                <a:cs typeface="Times New Roman" panose="02020603050405020304" pitchFamily="18" charset="0"/>
              </a:rPr>
              <a:t>时期</a:t>
            </a:r>
            <a:endParaRPr lang="zh-CN" alt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43448" y="543332"/>
            <a:ext cx="6923265" cy="6000750"/>
          </a:xfrm>
          <a:prstGeom prst="rect">
            <a:avLst/>
          </a:prstGeom>
          <a:solidFill>
            <a:schemeClr val="bg1">
              <a:lumMod val="95000"/>
              <a:alpha val="45000"/>
            </a:schemeClr>
          </a:solidFill>
        </p:spPr>
        <p:txBody>
          <a:bodyPr wrap="square" rtlCol="0">
            <a:spAutoFit/>
          </a:bodyPr>
          <a:lstStyle/>
          <a:p>
            <a:pPr algn="just"/>
            <a:r>
              <a:rPr lang="en-US" altLang="zh-CN" sz="3200" dirty="0" smtClean="0">
                <a:latin typeface="Times New Roman" panose="02020603050405020304" pitchFamily="18" charset="0"/>
                <a:cs typeface="Times New Roman" panose="02020603050405020304" pitchFamily="18" charset="0"/>
              </a:rPr>
              <a:t>Since the </a:t>
            </a:r>
            <a:r>
              <a:rPr lang="en-US" altLang="zh-CN" sz="3200" dirty="0" smtClean="0">
                <a:solidFill>
                  <a:srgbClr val="0070C0"/>
                </a:solidFill>
                <a:latin typeface="Times New Roman" panose="02020603050405020304" pitchFamily="18" charset="0"/>
                <a:cs typeface="Times New Roman" panose="02020603050405020304" pitchFamily="18" charset="0"/>
              </a:rPr>
              <a:t>Spring and Autumn Period</a:t>
            </a:r>
            <a:r>
              <a:rPr lang="en-US" altLang="zh-CN" sz="3200" dirty="0" smtClean="0">
                <a:latin typeface="Times New Roman" panose="02020603050405020304" pitchFamily="18" charset="0"/>
                <a:cs typeface="Times New Roman" panose="02020603050405020304" pitchFamily="18" charset="0"/>
              </a:rPr>
              <a:t> (770–476 BC), by observing the movements of the sun with a sundial, China had determined the point of Winter Solstice. On the day, the Northern hemisphere</a:t>
            </a:r>
            <a:r>
              <a:rPr lang="zh-CN" altLang="zh-CN" sz="3200" dirty="0" smtClean="0">
                <a:latin typeface="Times New Roman" panose="02020603050405020304" pitchFamily="18" charset="0"/>
                <a:cs typeface="Times New Roman" panose="02020603050405020304" pitchFamily="18" charset="0"/>
              </a:rPr>
              <a:t>（北半球）</a:t>
            </a:r>
            <a:r>
              <a:rPr lang="en-US" altLang="zh-CN" sz="3200" dirty="0" smtClean="0">
                <a:latin typeface="Times New Roman" panose="02020603050405020304" pitchFamily="18" charset="0"/>
                <a:cs typeface="Times New Roman" panose="02020603050405020304" pitchFamily="18" charset="0"/>
              </a:rPr>
              <a:t>has the shortest daytime and longest night-time. After the day, the daytime will become longer and longer. It became a festival from Han Dynasty (202 BC–220 AD). People usually eat dumplings or </a:t>
            </a:r>
            <a:r>
              <a:rPr lang="en-US" altLang="zh-CN" sz="3200" i="1" dirty="0" err="1" smtClean="0">
                <a:latin typeface="Times New Roman" panose="02020603050405020304" pitchFamily="18" charset="0"/>
                <a:cs typeface="Times New Roman" panose="02020603050405020304" pitchFamily="18" charset="0"/>
              </a:rPr>
              <a:t>tangyuan</a:t>
            </a:r>
            <a:r>
              <a:rPr lang="en-US" altLang="zh-CN" sz="3200" dirty="0" smtClean="0">
                <a:latin typeface="Times New Roman" panose="02020603050405020304" pitchFamily="18" charset="0"/>
                <a:cs typeface="Times New Roman" panose="02020603050405020304" pitchFamily="18" charset="0"/>
              </a:rPr>
              <a:t> to celebrate the day.</a:t>
            </a:r>
            <a:endParaRPr lang="zh-CN" altLang="en-US" sz="3200" dirty="0">
              <a:latin typeface="Times New Roman" panose="02020603050405020304" pitchFamily="18" charset="0"/>
              <a:cs typeface="Times New Roman" panose="02020603050405020304" pitchFamily="18" charset="0"/>
              <a:sym typeface="+mn-ea"/>
            </a:endParaRPr>
          </a:p>
        </p:txBody>
      </p:sp>
      <p:pic>
        <p:nvPicPr>
          <p:cNvPr id="15362" name="Picture 2" descr="https://i1.wp.com/www.bringinguptheparks.com/wp-content/uploads/2016/12/CORNER.png?resize=810%2C450"/>
          <p:cNvPicPr>
            <a:picLocks noChangeAspect="1" noChangeArrowheads="1"/>
          </p:cNvPicPr>
          <p:nvPr/>
        </p:nvPicPr>
        <p:blipFill>
          <a:blip r:embed="rId1"/>
          <a:srcRect/>
          <a:stretch>
            <a:fillRect/>
          </a:stretch>
        </p:blipFill>
        <p:spPr bwMode="auto">
          <a:xfrm>
            <a:off x="318051" y="3347095"/>
            <a:ext cx="4566369" cy="2536872"/>
          </a:xfrm>
          <a:prstGeom prst="rect">
            <a:avLst/>
          </a:prstGeom>
          <a:ln>
            <a:noFill/>
          </a:ln>
          <a:effectLst>
            <a:outerShdw blurRad="190500" algn="tl" rotWithShape="0">
              <a:srgbClr val="000000">
                <a:alpha val="70000"/>
              </a:srgbClr>
            </a:outerShdw>
          </a:effectLst>
        </p:spPr>
      </p:pic>
      <p:pic>
        <p:nvPicPr>
          <p:cNvPr id="15364" name="Picture 4" descr="http://www.visitourchina.com/fileupload/Blog/upload/xin_5012062211148902879322.jpg"/>
          <p:cNvPicPr>
            <a:picLocks noChangeAspect="1" noChangeArrowheads="1"/>
          </p:cNvPicPr>
          <p:nvPr/>
        </p:nvPicPr>
        <p:blipFill>
          <a:blip r:embed="rId2"/>
          <a:srcRect/>
          <a:stretch>
            <a:fillRect/>
          </a:stretch>
        </p:blipFill>
        <p:spPr bwMode="auto">
          <a:xfrm>
            <a:off x="1192697" y="338855"/>
            <a:ext cx="3008240" cy="300824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300" y="436403"/>
            <a:ext cx="11010053" cy="732028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pPr algn="just"/>
            <a:endParaRPr lang="en-US" altLang="zh-CN" sz="3735" b="1" dirty="0" smtClean="0">
              <a:latin typeface="Times New Roman" panose="02020603050405020304" pitchFamily="18" charset="0"/>
              <a:cs typeface="Times New Roman" panose="02020603050405020304" pitchFamily="18" charset="0"/>
            </a:endParaRPr>
          </a:p>
          <a:p>
            <a:pPr algn="just"/>
            <a:r>
              <a:rPr lang="en-US" altLang="zh-CN" sz="3735" b="1" dirty="0" smtClean="0">
                <a:latin typeface="Times New Roman" panose="02020603050405020304" pitchFamily="18" charset="0"/>
                <a:cs typeface="Times New Roman" panose="02020603050405020304" pitchFamily="18" charset="0"/>
              </a:rPr>
              <a:t>sundial [</a:t>
            </a:r>
            <a:r>
              <a:rPr lang="zh-CN" altLang="zh-CN" sz="3735" b="1" dirty="0" smtClean="0">
                <a:latin typeface="Times New Roman" panose="02020603050405020304" pitchFamily="18" charset="0"/>
                <a:cs typeface="Times New Roman" panose="02020603050405020304" pitchFamily="18" charset="0"/>
              </a:rPr>
              <a:t>构词法</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en-US" altLang="zh-CN" sz="3735" dirty="0" smtClean="0">
                <a:latin typeface="Times New Roman" panose="02020603050405020304" pitchFamily="18" charset="0"/>
                <a:cs typeface="Times New Roman" panose="02020603050405020304" pitchFamily="18" charset="0"/>
              </a:rPr>
              <a:t>sun + dial</a:t>
            </a:r>
            <a:r>
              <a:rPr lang="zh-CN" altLang="zh-CN" sz="3200" dirty="0" smtClean="0">
                <a:latin typeface="Times New Roman" panose="02020603050405020304" pitchFamily="18" charset="0"/>
                <a:cs typeface="Times New Roman" panose="02020603050405020304" pitchFamily="18" charset="0"/>
              </a:rPr>
              <a:t>（刻度盘；仪表盘）。日晷仪也称日晷，是观测日影记时的仪器，主要是根据日影的位置，以指定当时的时辰或刻数，是我国古代较为普遍使用的计时仪器。</a:t>
            </a:r>
            <a:endParaRPr lang="en-US" altLang="zh-CN" sz="3735" dirty="0" smtClean="0">
              <a:latin typeface="Times New Roman" panose="02020603050405020304" pitchFamily="18" charset="0"/>
              <a:cs typeface="Times New Roman" panose="02020603050405020304" pitchFamily="18" charset="0"/>
            </a:endParaRPr>
          </a:p>
          <a:p>
            <a:pPr algn="just"/>
            <a:endParaRPr lang="en-US" altLang="zh-CN" sz="3735" b="1" dirty="0" smtClean="0">
              <a:latin typeface="Times New Roman" panose="02020603050405020304" pitchFamily="18" charset="0"/>
              <a:cs typeface="Times New Roman" panose="02020603050405020304" pitchFamily="18" charset="0"/>
            </a:endParaRPr>
          </a:p>
          <a:p>
            <a:pPr algn="just"/>
            <a:r>
              <a:rPr lang="en-US" altLang="zh-CN" sz="3735" b="1" dirty="0" smtClean="0">
                <a:latin typeface="Times New Roman" panose="02020603050405020304" pitchFamily="18" charset="0"/>
                <a:cs typeface="Times New Roman" panose="02020603050405020304" pitchFamily="18" charset="0"/>
              </a:rPr>
              <a:t>observe [</a:t>
            </a:r>
            <a:r>
              <a:rPr lang="zh-CN" altLang="zh-CN" sz="3735" b="1" dirty="0" smtClean="0">
                <a:latin typeface="Times New Roman" panose="02020603050405020304" pitchFamily="18" charset="0"/>
                <a:cs typeface="Times New Roman" panose="02020603050405020304" pitchFamily="18" charset="0"/>
              </a:rPr>
              <a:t>正式用语</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观测；观察</a:t>
            </a:r>
            <a:endParaRPr lang="zh-CN" altLang="zh-CN" sz="3735" dirty="0" smtClean="0">
              <a:latin typeface="Times New Roman" panose="02020603050405020304" pitchFamily="18" charset="0"/>
              <a:cs typeface="Times New Roman" panose="02020603050405020304" pitchFamily="18" charset="0"/>
            </a:endParaRPr>
          </a:p>
          <a:p>
            <a:pPr algn="just"/>
            <a:endParaRPr lang="en-US" altLang="zh-CN" sz="3735" b="1" dirty="0" smtClean="0">
              <a:latin typeface="Times New Roman" panose="02020603050405020304" pitchFamily="18" charset="0"/>
              <a:cs typeface="Times New Roman" panose="02020603050405020304" pitchFamily="18" charset="0"/>
            </a:endParaRPr>
          </a:p>
          <a:p>
            <a:pPr algn="just"/>
            <a:r>
              <a:rPr lang="en-US" altLang="zh-CN" sz="3735" b="1" dirty="0" smtClean="0">
                <a:latin typeface="Times New Roman" panose="02020603050405020304" pitchFamily="18" charset="0"/>
                <a:cs typeface="Times New Roman" panose="02020603050405020304" pitchFamily="18" charset="0"/>
              </a:rPr>
              <a:t>determine [</a:t>
            </a:r>
            <a:r>
              <a:rPr lang="zh-CN" altLang="zh-CN" sz="3735" b="1" dirty="0" smtClean="0">
                <a:latin typeface="Times New Roman" panose="02020603050405020304" pitchFamily="18" charset="0"/>
                <a:cs typeface="Times New Roman" panose="02020603050405020304" pitchFamily="18" charset="0"/>
              </a:rPr>
              <a:t>正式用语</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确定</a:t>
            </a:r>
            <a:endParaRPr lang="zh-CN" altLang="zh-CN" sz="3735" dirty="0" smtClean="0">
              <a:latin typeface="Times New Roman" panose="02020603050405020304" pitchFamily="18" charset="0"/>
              <a:cs typeface="Times New Roman" panose="02020603050405020304" pitchFamily="18" charset="0"/>
            </a:endParaRPr>
          </a:p>
          <a:p>
            <a:pPr algn="just"/>
            <a:endParaRPr lang="en-US" altLang="zh-CN" sz="3735" b="1" dirty="0" smtClean="0">
              <a:latin typeface="Times New Roman" panose="02020603050405020304" pitchFamily="18" charset="0"/>
              <a:cs typeface="Times New Roman" panose="02020603050405020304" pitchFamily="18" charset="0"/>
            </a:endParaRPr>
          </a:p>
          <a:p>
            <a:pPr algn="just"/>
            <a:r>
              <a:rPr lang="en-US" altLang="zh-CN" sz="3735" b="1" dirty="0" smtClean="0">
                <a:latin typeface="Times New Roman" panose="02020603050405020304" pitchFamily="18" charset="0"/>
                <a:cs typeface="Times New Roman" panose="02020603050405020304" pitchFamily="18" charset="0"/>
              </a:rPr>
              <a:t>point [</a:t>
            </a:r>
            <a:r>
              <a:rPr lang="zh-CN" altLang="zh-CN" sz="3735" b="1" dirty="0" smtClean="0">
                <a:latin typeface="Times New Roman" panose="02020603050405020304" pitchFamily="18" charset="0"/>
                <a:cs typeface="Times New Roman" panose="02020603050405020304" pitchFamily="18" charset="0"/>
              </a:rPr>
              <a:t>一词多义</a:t>
            </a:r>
            <a:r>
              <a:rPr lang="en-US" altLang="zh-CN" sz="3735" b="1" dirty="0" smtClean="0">
                <a:latin typeface="Times New Roman" panose="02020603050405020304" pitchFamily="18" charset="0"/>
                <a:cs typeface="Times New Roman" panose="02020603050405020304" pitchFamily="18" charset="0"/>
              </a:rPr>
              <a:t>]</a:t>
            </a:r>
            <a:r>
              <a:rPr lang="zh-CN" altLang="zh-CN" sz="3735" b="1" dirty="0" smtClean="0">
                <a:latin typeface="Times New Roman" panose="02020603050405020304" pitchFamily="18" charset="0"/>
                <a:cs typeface="Times New Roman" panose="02020603050405020304" pitchFamily="18" charset="0"/>
              </a:rPr>
              <a:t>：</a:t>
            </a:r>
            <a:r>
              <a:rPr lang="zh-CN" altLang="zh-CN" sz="3735" dirty="0" smtClean="0">
                <a:latin typeface="Times New Roman" panose="02020603050405020304" pitchFamily="18" charset="0"/>
                <a:cs typeface="Times New Roman" panose="02020603050405020304" pitchFamily="18" charset="0"/>
              </a:rPr>
              <a:t>时间点</a:t>
            </a:r>
            <a:endParaRPr lang="zh-CN" altLang="zh-CN" sz="3735" dirty="0" smtClean="0">
              <a:latin typeface="Times New Roman" panose="02020603050405020304" pitchFamily="18" charset="0"/>
              <a:cs typeface="Times New Roman" panose="02020603050405020304" pitchFamily="18" charset="0"/>
            </a:endParaRPr>
          </a:p>
          <a:p>
            <a:pPr algn="just"/>
            <a:endParaRPr lang="zh-CN" altLang="zh-CN" sz="3735" dirty="0" smtClean="0">
              <a:latin typeface="Times New Roman" panose="02020603050405020304" pitchFamily="18" charset="0"/>
              <a:cs typeface="Times New Roman" panose="02020603050405020304" pitchFamily="18" charset="0"/>
            </a:endParaRPr>
          </a:p>
          <a:p>
            <a:pPr algn="just"/>
            <a:endParaRPr lang="zh-CN" altLang="en-US" sz="3735" dirty="0">
              <a:latin typeface="Times New Roman" panose="02020603050405020304" pitchFamily="18" charset="0"/>
              <a:cs typeface="Times New Roman" panose="02020603050405020304" pitchFamily="18" charset="0"/>
            </a:endParaRPr>
          </a:p>
        </p:txBody>
      </p:sp>
      <p:pic>
        <p:nvPicPr>
          <p:cNvPr id="14337" name="Picture 1" descr="C:\Users\Administrator\Desktop\a3bcf3652b6b49e988200690503b0b89_th.jpg"/>
          <p:cNvPicPr>
            <a:picLocks noChangeAspect="1" noChangeArrowheads="1"/>
          </p:cNvPicPr>
          <p:nvPr/>
        </p:nvPicPr>
        <p:blipFill>
          <a:blip r:embed="rId1"/>
          <a:srcRect/>
          <a:stretch>
            <a:fillRect/>
          </a:stretch>
        </p:blipFill>
        <p:spPr bwMode="auto">
          <a:xfrm>
            <a:off x="8083827" y="2686877"/>
            <a:ext cx="3511825" cy="26338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876300" y="436403"/>
            <a:ext cx="11010053" cy="615061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pPr algn="just"/>
            <a:endParaRPr lang="en-US" altLang="zh-CN" sz="2665" b="1" dirty="0" smtClean="0">
              <a:latin typeface="Times New Roman" panose="02020603050405020304" pitchFamily="18" charset="0"/>
              <a:cs typeface="Times New Roman" panose="02020603050405020304" pitchFamily="18" charset="0"/>
            </a:endParaRPr>
          </a:p>
          <a:p>
            <a:r>
              <a:rPr lang="zh-CN" altLang="zh-CN" sz="2665" b="1" dirty="0" smtClean="0">
                <a:solidFill>
                  <a:srgbClr val="0070C0"/>
                </a:solidFill>
              </a:rPr>
              <a:t>文化知识拓展：</a:t>
            </a:r>
            <a:endParaRPr lang="zh-CN" altLang="zh-CN" sz="2665" dirty="0" smtClean="0">
              <a:solidFill>
                <a:srgbClr val="0070C0"/>
              </a:solidFill>
            </a:endParaRPr>
          </a:p>
          <a:p>
            <a:pPr>
              <a:lnSpc>
                <a:spcPct val="150000"/>
              </a:lnSpc>
            </a:pPr>
            <a:r>
              <a:rPr lang="en-US" altLang="zh-CN" sz="2265" b="1" dirty="0" smtClean="0">
                <a:latin typeface="Times New Roman" panose="02020603050405020304" pitchFamily="18" charset="0"/>
                <a:cs typeface="Times New Roman" panose="02020603050405020304" pitchFamily="18" charset="0"/>
              </a:rPr>
              <a:t>Spring and Autumn Period</a:t>
            </a:r>
            <a:r>
              <a:rPr lang="zh-CN" altLang="zh-CN" sz="2265" b="1" dirty="0" smtClean="0">
                <a:latin typeface="Times New Roman" panose="02020603050405020304" pitchFamily="18" charset="0"/>
                <a:cs typeface="Times New Roman" panose="02020603050405020304" pitchFamily="18" charset="0"/>
              </a:rPr>
              <a:t>：</a:t>
            </a:r>
            <a:r>
              <a:rPr lang="zh-CN" altLang="en-US" sz="2265" dirty="0" smtClean="0"/>
              <a:t>春秋时期</a:t>
            </a:r>
            <a:r>
              <a:rPr lang="zh-CN" altLang="zh-CN" sz="2265" dirty="0" smtClean="0"/>
              <a:t>从公元前</a:t>
            </a:r>
            <a:r>
              <a:rPr lang="en-US" altLang="zh-CN" sz="2265" dirty="0" smtClean="0"/>
              <a:t>770</a:t>
            </a:r>
            <a:r>
              <a:rPr lang="zh-CN" altLang="zh-CN" sz="2265" dirty="0" smtClean="0"/>
              <a:t>年开始至公元前</a:t>
            </a:r>
            <a:r>
              <a:rPr lang="en-US" altLang="zh-CN" sz="2265" dirty="0" smtClean="0"/>
              <a:t>476</a:t>
            </a:r>
            <a:r>
              <a:rPr lang="zh-CN" altLang="zh-CN" sz="2265" dirty="0" smtClean="0"/>
              <a:t>年结束。历史上通常将</a:t>
            </a:r>
            <a:r>
              <a:rPr lang="zh-CN" altLang="en-US" sz="2265" dirty="0" smtClean="0"/>
              <a:t>周平王</a:t>
            </a:r>
            <a:r>
              <a:rPr lang="zh-CN" altLang="zh-CN" sz="2265" dirty="0" smtClean="0"/>
              <a:t>东迁至公元前</a:t>
            </a:r>
            <a:r>
              <a:rPr lang="en-US" altLang="zh-CN" sz="2265" dirty="0" smtClean="0"/>
              <a:t>476</a:t>
            </a:r>
            <a:r>
              <a:rPr lang="zh-CN" altLang="zh-CN" sz="2265" dirty="0" smtClean="0"/>
              <a:t>年之间的历史时期称之为</a:t>
            </a:r>
            <a:r>
              <a:rPr lang="en-US" altLang="zh-CN" sz="2265" dirty="0" smtClean="0"/>
              <a:t>“</a:t>
            </a:r>
            <a:r>
              <a:rPr lang="zh-CN" altLang="zh-CN" sz="2265" dirty="0" smtClean="0"/>
              <a:t>春秋</a:t>
            </a:r>
            <a:r>
              <a:rPr lang="en-US" altLang="zh-CN" sz="2265" dirty="0" smtClean="0"/>
              <a:t>”</a:t>
            </a:r>
            <a:r>
              <a:rPr lang="zh-CN" altLang="zh-CN" sz="2265" dirty="0" smtClean="0"/>
              <a:t>时代，这段时间基本上和《春秋》一书记事所跨时间相同。所以“春秋时期”得名于鲁史</a:t>
            </a:r>
            <a:r>
              <a:rPr lang="zh-CN" altLang="zh-CN" sz="2265" b="1" dirty="0" smtClean="0"/>
              <a:t>《春秋》（儒家经典之一，是中国现存最早的一部编年体史书）</a:t>
            </a:r>
            <a:r>
              <a:rPr lang="zh-CN" altLang="zh-CN" sz="2265" dirty="0" smtClean="0"/>
              <a:t>。春秋时期是中国历史上社会经济急剧变化，政治局面错综复杂，军事斗争层出不穷，学术文化异彩纷呈的一个变革时期。如：以法治国的</a:t>
            </a:r>
            <a:r>
              <a:rPr lang="zh-CN" altLang="zh-CN" sz="2265" b="1" dirty="0" smtClean="0"/>
              <a:t>法家</a:t>
            </a:r>
            <a:r>
              <a:rPr lang="zh-CN" altLang="zh-CN" sz="2265" dirty="0" smtClean="0"/>
              <a:t>和以礼治国的</a:t>
            </a:r>
            <a:r>
              <a:rPr lang="zh-CN" altLang="zh-CN" sz="2265" b="1" dirty="0" smtClean="0"/>
              <a:t>儒家</a:t>
            </a:r>
            <a:r>
              <a:rPr lang="zh-CN" altLang="zh-CN" sz="2265" dirty="0" smtClean="0"/>
              <a:t>，能打仗的</a:t>
            </a:r>
            <a:r>
              <a:rPr lang="zh-CN" altLang="zh-CN" sz="2265" b="1" dirty="0" smtClean="0"/>
              <a:t>兵家</a:t>
            </a:r>
            <a:r>
              <a:rPr lang="zh-CN" altLang="zh-CN" sz="2265" dirty="0" smtClean="0"/>
              <a:t>，能说会道的</a:t>
            </a:r>
            <a:r>
              <a:rPr lang="zh-CN" altLang="zh-CN" sz="2265" b="1" dirty="0" smtClean="0"/>
              <a:t>纵横家</a:t>
            </a:r>
            <a:r>
              <a:rPr lang="zh-CN" altLang="zh-CN" sz="2265" dirty="0" smtClean="0"/>
              <a:t>，能看风水的</a:t>
            </a:r>
            <a:r>
              <a:rPr lang="zh-CN" altLang="zh-CN" sz="2265" b="1" dirty="0" smtClean="0"/>
              <a:t>道家、阴阳家</a:t>
            </a:r>
            <a:r>
              <a:rPr lang="zh-CN" altLang="zh-CN" sz="2265" dirty="0" smtClean="0"/>
              <a:t>。不止有后世各朝各代遵以为治国之本的</a:t>
            </a:r>
            <a:r>
              <a:rPr lang="zh-CN" altLang="zh-CN" sz="2265" b="1" dirty="0" smtClean="0"/>
              <a:t>儒家学说</a:t>
            </a:r>
            <a:r>
              <a:rPr lang="zh-CN" altLang="zh-CN" sz="2265" dirty="0" smtClean="0"/>
              <a:t>，战场上大放异彩的</a:t>
            </a:r>
            <a:r>
              <a:rPr lang="zh-CN" altLang="zh-CN" sz="2265" b="1" dirty="0" smtClean="0"/>
              <a:t>兵法，《孙子兵法》</a:t>
            </a:r>
            <a:r>
              <a:rPr lang="zh-CN" altLang="zh-CN" sz="2265" dirty="0" smtClean="0"/>
              <a:t>亦源于此，求仙问道，追寻飘渺之物的</a:t>
            </a:r>
            <a:r>
              <a:rPr lang="zh-CN" altLang="zh-CN" sz="2265" b="1" dirty="0" smtClean="0"/>
              <a:t>玄学道学</a:t>
            </a:r>
            <a:r>
              <a:rPr lang="zh-CN" altLang="zh-CN" sz="2265" dirty="0" smtClean="0"/>
              <a:t>，也是这个时期开始形成系统的。这个时期无比辉煌，伟人们层出不穷，几乎中国各个行业的祖师爷，都是生活在这个时期。</a:t>
            </a:r>
            <a:endParaRPr lang="zh-CN" altLang="zh-CN" sz="2265" dirty="0" smtClean="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80247" y="715608"/>
            <a:ext cx="11911753" cy="702881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pPr algn="ctr"/>
            <a:r>
              <a:rPr lang="zh-CN" altLang="zh-CN" sz="2665" b="1" dirty="0" smtClean="0">
                <a:latin typeface="Times New Roman" panose="02020603050405020304" pitchFamily="18" charset="0"/>
                <a:cs typeface="Times New Roman" panose="02020603050405020304" pitchFamily="18" charset="0"/>
              </a:rPr>
              <a:t>主要诸子百家（Hundred Schools of Thought）</a:t>
            </a:r>
            <a:endParaRPr lang="zh-CN" altLang="zh-CN" sz="2665" b="1" dirty="0" smtClean="0">
              <a:latin typeface="Times New Roman" panose="02020603050405020304" pitchFamily="18" charset="0"/>
              <a:cs typeface="Times New Roman" panose="02020603050405020304" pitchFamily="18" charset="0"/>
            </a:endParaRPr>
          </a:p>
          <a:p>
            <a:pPr algn="just"/>
            <a:r>
              <a:rPr lang="zh-CN" altLang="zh-CN" sz="2265" b="1" dirty="0" smtClean="0">
                <a:latin typeface="Times New Roman" panose="02020603050405020304" pitchFamily="18" charset="0"/>
                <a:cs typeface="Times New Roman" panose="02020603050405020304" pitchFamily="18" charset="0"/>
              </a:rPr>
              <a:t>儒家</a:t>
            </a:r>
            <a:r>
              <a:rPr lang="en-US" altLang="zh-CN" sz="2265" b="1" dirty="0" smtClean="0">
                <a:latin typeface="Times New Roman" panose="02020603050405020304" pitchFamily="18" charset="0"/>
                <a:cs typeface="Times New Roman" panose="02020603050405020304" pitchFamily="18" charset="0"/>
              </a:rPr>
              <a:t>Confucianism</a:t>
            </a:r>
            <a:r>
              <a:rPr lang="zh-CN" altLang="zh-CN" sz="2265" dirty="0" smtClean="0">
                <a:latin typeface="Times New Roman" panose="02020603050405020304" pitchFamily="18" charset="0"/>
                <a:cs typeface="Times New Roman" panose="02020603050405020304" pitchFamily="18" charset="0"/>
              </a:rPr>
              <a:t>：</a:t>
            </a:r>
            <a:r>
              <a:rPr lang="zh-CN" altLang="en-US" sz="2265" dirty="0" smtClean="0">
                <a:latin typeface="Times New Roman" panose="02020603050405020304" pitchFamily="18" charset="0"/>
                <a:cs typeface="Times New Roman" panose="02020603050405020304" pitchFamily="18" charset="0"/>
              </a:rPr>
              <a:t>孔子</a:t>
            </a:r>
            <a:r>
              <a:rPr lang="en-US" altLang="zh-CN" sz="2265" dirty="0" smtClean="0">
                <a:latin typeface="Times New Roman" panose="02020603050405020304" pitchFamily="18" charset="0"/>
                <a:cs typeface="Times New Roman" panose="02020603050405020304" pitchFamily="18" charset="0"/>
              </a:rPr>
              <a:t> Confucius</a:t>
            </a:r>
            <a:r>
              <a:rPr lang="zh-CN" altLang="zh-CN" sz="2265" dirty="0" smtClean="0">
                <a:latin typeface="Times New Roman" panose="02020603050405020304" pitchFamily="18" charset="0"/>
                <a:cs typeface="Times New Roman" panose="02020603050405020304" pitchFamily="18" charset="0"/>
              </a:rPr>
              <a:t>、</a:t>
            </a:r>
            <a:r>
              <a:rPr lang="zh-CN" altLang="en-US" sz="2265" dirty="0" smtClean="0">
                <a:latin typeface="Times New Roman" panose="02020603050405020304" pitchFamily="18" charset="0"/>
                <a:cs typeface="Times New Roman" panose="02020603050405020304" pitchFamily="18" charset="0"/>
              </a:rPr>
              <a:t>孟子</a:t>
            </a:r>
            <a:r>
              <a:rPr lang="en-US" altLang="zh-CN" sz="2265" dirty="0" smtClean="0">
                <a:latin typeface="Times New Roman" panose="02020603050405020304" pitchFamily="18" charset="0"/>
                <a:cs typeface="Times New Roman" panose="02020603050405020304" pitchFamily="18" charset="0"/>
              </a:rPr>
              <a:t> Mencius</a:t>
            </a:r>
            <a:r>
              <a:rPr lang="zh-CN" altLang="zh-CN" sz="2265" dirty="0" smtClean="0">
                <a:latin typeface="Times New Roman" panose="02020603050405020304" pitchFamily="18" charset="0"/>
                <a:cs typeface="Times New Roman" panose="02020603050405020304" pitchFamily="18" charset="0"/>
              </a:rPr>
              <a:t>、</a:t>
            </a:r>
            <a:r>
              <a:rPr lang="zh-CN" altLang="en-US" sz="2265" dirty="0" smtClean="0">
                <a:latin typeface="Times New Roman" panose="02020603050405020304" pitchFamily="18" charset="0"/>
                <a:cs typeface="Times New Roman" panose="02020603050405020304" pitchFamily="18" charset="0"/>
              </a:rPr>
              <a:t>荀子</a:t>
            </a:r>
            <a:r>
              <a:rPr lang="en-US" altLang="zh-CN" sz="2265" dirty="0" smtClean="0">
                <a:latin typeface="Times New Roman" panose="02020603050405020304" pitchFamily="18" charset="0"/>
                <a:cs typeface="Times New Roman" panose="02020603050405020304" pitchFamily="18" charset="0"/>
              </a:rPr>
              <a:t> </a:t>
            </a:r>
            <a:r>
              <a:rPr lang="zh-CN" altLang="zh-CN" sz="2265" dirty="0" smtClean="0">
                <a:latin typeface="Times New Roman" panose="02020603050405020304" pitchFamily="18" charset="0"/>
                <a:cs typeface="Times New Roman" panose="02020603050405020304" pitchFamily="18" charset="0"/>
              </a:rPr>
              <a:t>Xunzi；主要思想：</a:t>
            </a:r>
            <a:r>
              <a:rPr lang="en-US" altLang="zh-CN" sz="2265" dirty="0" smtClean="0">
                <a:latin typeface="Times New Roman" panose="02020603050405020304" pitchFamily="18" charset="0"/>
                <a:cs typeface="Times New Roman" panose="02020603050405020304" pitchFamily="18" charset="0"/>
              </a:rPr>
              <a:t>“</a:t>
            </a:r>
            <a:r>
              <a:rPr lang="zh-CN" altLang="zh-CN" sz="2265" dirty="0" smtClean="0">
                <a:latin typeface="Times New Roman" panose="02020603050405020304" pitchFamily="18" charset="0"/>
                <a:cs typeface="Times New Roman" panose="02020603050405020304" pitchFamily="18" charset="0"/>
              </a:rPr>
              <a:t>仁政</a:t>
            </a:r>
            <a:r>
              <a:rPr lang="en-US" altLang="zh-CN" sz="2265" dirty="0" smtClean="0">
                <a:latin typeface="Times New Roman" panose="02020603050405020304" pitchFamily="18" charset="0"/>
                <a:cs typeface="Times New Roman" panose="02020603050405020304" pitchFamily="18" charset="0"/>
              </a:rPr>
              <a:t>”“</a:t>
            </a:r>
            <a:r>
              <a:rPr lang="zh-CN" altLang="zh-CN" sz="2265" dirty="0" smtClean="0">
                <a:latin typeface="Times New Roman" panose="02020603050405020304" pitchFamily="18" charset="0"/>
                <a:cs typeface="Times New Roman" panose="02020603050405020304" pitchFamily="18" charset="0"/>
              </a:rPr>
              <a:t>民贵君轻</a:t>
            </a:r>
            <a:r>
              <a:rPr lang="en-US" altLang="zh-CN" sz="2265" dirty="0" smtClean="0">
                <a:latin typeface="Times New Roman" panose="02020603050405020304" pitchFamily="18" charset="0"/>
                <a:cs typeface="Times New Roman" panose="02020603050405020304" pitchFamily="18" charset="0"/>
              </a:rPr>
              <a:t>”</a:t>
            </a:r>
            <a:r>
              <a:rPr lang="zh-CN" altLang="zh-CN" sz="2265" dirty="0" smtClean="0">
                <a:latin typeface="Times New Roman" panose="02020603050405020304" pitchFamily="18" charset="0"/>
                <a:cs typeface="Times New Roman" panose="02020603050405020304" pitchFamily="18" charset="0"/>
              </a:rPr>
              <a:t>，反对兼并战。 </a:t>
            </a:r>
            <a:endParaRPr lang="en-US" altLang="zh-CN" sz="2265" dirty="0" smtClean="0">
              <a:latin typeface="Times New Roman" panose="02020603050405020304" pitchFamily="18" charset="0"/>
              <a:cs typeface="Times New Roman" panose="02020603050405020304" pitchFamily="18" charset="0"/>
            </a:endParaRPr>
          </a:p>
          <a:p>
            <a:pPr algn="just"/>
            <a:r>
              <a:rPr lang="zh-CN" altLang="zh-CN" sz="2265" i="1" dirty="0" smtClean="0">
                <a:latin typeface="Times New Roman" panose="02020603050405020304" pitchFamily="18" charset="0"/>
                <a:cs typeface="Times New Roman" panose="02020603050405020304" pitchFamily="18" charset="0"/>
              </a:rPr>
              <a:t>“By nature men are similar; by practice, men are wide apart” – Confucius </a:t>
            </a:r>
            <a:r>
              <a:rPr lang="zh-CN" altLang="zh-CN" sz="2265" dirty="0" smtClean="0">
                <a:latin typeface="Times New Roman" panose="02020603050405020304" pitchFamily="18" charset="0"/>
                <a:cs typeface="Times New Roman" panose="02020603050405020304" pitchFamily="18" charset="0"/>
              </a:rPr>
              <a:t>性相近，习相远。</a:t>
            </a:r>
            <a:endParaRPr lang="zh-CN" altLang="zh-CN" sz="2265" dirty="0" smtClean="0">
              <a:latin typeface="Times New Roman" panose="02020603050405020304" pitchFamily="18" charset="0"/>
              <a:cs typeface="Times New Roman" panose="02020603050405020304" pitchFamily="18" charset="0"/>
            </a:endParaRPr>
          </a:p>
          <a:p>
            <a:pPr algn="just"/>
            <a:r>
              <a:rPr lang="zh-CN" altLang="zh-CN" sz="2265" i="1" dirty="0" smtClean="0">
                <a:latin typeface="Times New Roman" panose="02020603050405020304" pitchFamily="18" charset="0"/>
                <a:cs typeface="Times New Roman" panose="02020603050405020304" pitchFamily="18" charset="0"/>
              </a:rPr>
              <a:t>“If you let people follow their feelings, they will be able to do good. This is what is meant by saying that human nature is good.” –</a:t>
            </a:r>
            <a:r>
              <a:rPr lang="en-US" altLang="zh-CN" sz="2265" i="1" dirty="0" smtClean="0">
                <a:latin typeface="Times New Roman" panose="02020603050405020304" pitchFamily="18" charset="0"/>
                <a:cs typeface="Times New Roman" panose="02020603050405020304" pitchFamily="18" charset="0"/>
              </a:rPr>
              <a:t> </a:t>
            </a:r>
            <a:r>
              <a:rPr lang="zh-CN" altLang="zh-CN" sz="2265" i="1" dirty="0" smtClean="0">
                <a:latin typeface="Times New Roman" panose="02020603050405020304" pitchFamily="18" charset="0"/>
                <a:cs typeface="Times New Roman" panose="02020603050405020304" pitchFamily="18" charset="0"/>
              </a:rPr>
              <a:t>Mencius </a:t>
            </a:r>
            <a:r>
              <a:rPr lang="en-US" altLang="zh-CN" sz="2265" i="1" dirty="0" smtClean="0">
                <a:latin typeface="Times New Roman" panose="02020603050405020304" pitchFamily="18" charset="0"/>
                <a:cs typeface="Times New Roman" panose="02020603050405020304" pitchFamily="18" charset="0"/>
              </a:rPr>
              <a:t>  </a:t>
            </a:r>
            <a:r>
              <a:rPr lang="zh-CN" altLang="zh-CN" sz="2265" dirty="0" smtClean="0">
                <a:latin typeface="Times New Roman" panose="02020603050405020304" pitchFamily="18" charset="0"/>
                <a:cs typeface="Times New Roman" panose="02020603050405020304" pitchFamily="18" charset="0"/>
              </a:rPr>
              <a:t>人性本善。</a:t>
            </a:r>
            <a:endParaRPr lang="zh-CN" altLang="zh-CN" sz="2265" dirty="0" smtClean="0">
              <a:latin typeface="Times New Roman" panose="02020603050405020304" pitchFamily="18" charset="0"/>
              <a:cs typeface="Times New Roman" panose="02020603050405020304" pitchFamily="18" charset="0"/>
            </a:endParaRPr>
          </a:p>
          <a:p>
            <a:pPr algn="just"/>
            <a:r>
              <a:rPr lang="zh-CN" altLang="zh-CN" sz="2265" i="1" dirty="0" smtClean="0">
                <a:latin typeface="Times New Roman" panose="02020603050405020304" pitchFamily="18" charset="0"/>
                <a:cs typeface="Times New Roman" panose="02020603050405020304" pitchFamily="18" charset="0"/>
              </a:rPr>
              <a:t>“The nature of man is evil; what is good in him is artificial.” </a:t>
            </a:r>
            <a:endParaRPr lang="en-US" altLang="zh-CN" sz="2265" i="1" dirty="0" smtClean="0">
              <a:latin typeface="Times New Roman" panose="02020603050405020304" pitchFamily="18" charset="0"/>
              <a:cs typeface="Times New Roman" panose="02020603050405020304" pitchFamily="18" charset="0"/>
            </a:endParaRPr>
          </a:p>
          <a:p>
            <a:pPr algn="just"/>
            <a:r>
              <a:rPr lang="zh-CN" altLang="zh-CN" sz="2265" i="1" dirty="0" smtClean="0">
                <a:latin typeface="Times New Roman" panose="02020603050405020304" pitchFamily="18" charset="0"/>
                <a:cs typeface="Times New Roman" panose="02020603050405020304" pitchFamily="18" charset="0"/>
              </a:rPr>
              <a:t>–</a:t>
            </a:r>
            <a:r>
              <a:rPr lang="en-US" altLang="zh-CN" sz="2265" i="1" dirty="0" smtClean="0">
                <a:latin typeface="Times New Roman" panose="02020603050405020304" pitchFamily="18" charset="0"/>
                <a:cs typeface="Times New Roman" panose="02020603050405020304" pitchFamily="18" charset="0"/>
              </a:rPr>
              <a:t> </a:t>
            </a:r>
            <a:r>
              <a:rPr lang="zh-CN" altLang="zh-CN" sz="2265" i="1" dirty="0" smtClean="0">
                <a:latin typeface="Times New Roman" panose="02020603050405020304" pitchFamily="18" charset="0"/>
                <a:cs typeface="Times New Roman" panose="02020603050405020304" pitchFamily="18" charset="0"/>
              </a:rPr>
              <a:t>Xunzi</a:t>
            </a:r>
            <a:r>
              <a:rPr lang="en-US" altLang="zh-CN" sz="2265" i="1" dirty="0" smtClean="0">
                <a:latin typeface="Times New Roman" panose="02020603050405020304" pitchFamily="18" charset="0"/>
                <a:cs typeface="Times New Roman" panose="02020603050405020304" pitchFamily="18" charset="0"/>
              </a:rPr>
              <a:t> </a:t>
            </a:r>
            <a:r>
              <a:rPr lang="zh-CN" altLang="zh-CN" sz="2265" dirty="0" smtClean="0">
                <a:latin typeface="Times New Roman" panose="02020603050405020304" pitchFamily="18" charset="0"/>
                <a:cs typeface="Times New Roman" panose="02020603050405020304" pitchFamily="18" charset="0"/>
              </a:rPr>
              <a:t>人性本恶，物性本恶其善伪也</a:t>
            </a:r>
            <a:r>
              <a:rPr lang="zh-CN" altLang="en-US" sz="2265" dirty="0" smtClean="0">
                <a:latin typeface="Times New Roman" panose="02020603050405020304" pitchFamily="18" charset="0"/>
                <a:cs typeface="Times New Roman" panose="02020603050405020304" pitchFamily="18" charset="0"/>
              </a:rPr>
              <a:t>。</a:t>
            </a:r>
            <a:endParaRPr lang="en-US" altLang="zh-CN" sz="2265" i="1" dirty="0" smtClean="0">
              <a:latin typeface="Times New Roman" panose="02020603050405020304" pitchFamily="18" charset="0"/>
              <a:cs typeface="Times New Roman" panose="02020603050405020304" pitchFamily="18" charset="0"/>
            </a:endParaRPr>
          </a:p>
          <a:p>
            <a:br>
              <a:rPr lang="en-US" altLang="zh-CN" sz="2265" dirty="0" smtClean="0">
                <a:latin typeface="Times New Roman" panose="02020603050405020304" pitchFamily="18" charset="0"/>
                <a:cs typeface="Times New Roman" panose="02020603050405020304" pitchFamily="18" charset="0"/>
              </a:rPr>
            </a:br>
            <a:r>
              <a:rPr lang="zh-CN" altLang="zh-CN" sz="2265" b="1" dirty="0" smtClean="0">
                <a:latin typeface="Times New Roman" panose="02020603050405020304" pitchFamily="18" charset="0"/>
                <a:cs typeface="Times New Roman" panose="02020603050405020304" pitchFamily="18" charset="0"/>
              </a:rPr>
              <a:t>墨家</a:t>
            </a:r>
            <a:r>
              <a:rPr lang="en-US" altLang="zh-CN" sz="2265" b="1" dirty="0" smtClean="0">
                <a:latin typeface="Times New Roman" panose="02020603050405020304" pitchFamily="18" charset="0"/>
                <a:cs typeface="Times New Roman" panose="02020603050405020304" pitchFamily="18" charset="0"/>
              </a:rPr>
              <a:t> </a:t>
            </a:r>
            <a:r>
              <a:rPr lang="zh-CN" altLang="zh-CN" sz="2265" b="1" dirty="0" smtClean="0">
                <a:latin typeface="Times New Roman" panose="02020603050405020304" pitchFamily="18" charset="0"/>
                <a:cs typeface="Times New Roman" panose="02020603050405020304" pitchFamily="18" charset="0"/>
              </a:rPr>
              <a:t>Mohism：</a:t>
            </a:r>
            <a:r>
              <a:rPr lang="zh-CN" altLang="en-US" sz="2265" dirty="0" smtClean="0">
                <a:latin typeface="Times New Roman" panose="02020603050405020304" pitchFamily="18" charset="0"/>
                <a:cs typeface="Times New Roman" panose="02020603050405020304" pitchFamily="18" charset="0"/>
              </a:rPr>
              <a:t>墨子 </a:t>
            </a:r>
            <a:r>
              <a:rPr lang="en-US" altLang="zh-CN" sz="2265" dirty="0" err="1" smtClean="0">
                <a:latin typeface="Times New Roman" panose="02020603050405020304" pitchFamily="18" charset="0"/>
                <a:cs typeface="Times New Roman" panose="02020603050405020304" pitchFamily="18" charset="0"/>
              </a:rPr>
              <a:t>Mozi</a:t>
            </a:r>
            <a:r>
              <a:rPr lang="zh-CN" altLang="zh-CN" sz="2265" dirty="0" smtClean="0">
                <a:latin typeface="Times New Roman" panose="02020603050405020304" pitchFamily="18" charset="0"/>
                <a:cs typeface="Times New Roman" panose="02020603050405020304" pitchFamily="18" charset="0"/>
              </a:rPr>
              <a:t>， 主要思想：</a:t>
            </a:r>
            <a:r>
              <a:rPr lang="en-US" altLang="zh-CN" sz="2265" dirty="0" smtClean="0">
                <a:latin typeface="Times New Roman" panose="02020603050405020304" pitchFamily="18" charset="0"/>
                <a:cs typeface="Times New Roman" panose="02020603050405020304" pitchFamily="18" charset="0"/>
              </a:rPr>
              <a:t>“</a:t>
            </a:r>
            <a:r>
              <a:rPr lang="zh-CN" altLang="zh-CN" sz="2265" dirty="0" smtClean="0">
                <a:latin typeface="Times New Roman" panose="02020603050405020304" pitchFamily="18" charset="0"/>
                <a:cs typeface="Times New Roman" panose="02020603050405020304" pitchFamily="18" charset="0"/>
              </a:rPr>
              <a:t>人定胜天</a:t>
            </a:r>
            <a:r>
              <a:rPr lang="en-US" altLang="zh-CN" sz="2265" dirty="0" smtClean="0">
                <a:latin typeface="Times New Roman" panose="02020603050405020304" pitchFamily="18" charset="0"/>
                <a:cs typeface="Times New Roman" panose="02020603050405020304" pitchFamily="18" charset="0"/>
              </a:rPr>
              <a:t>”</a:t>
            </a:r>
            <a:r>
              <a:rPr lang="zh-CN" altLang="zh-CN" sz="2265" dirty="0" smtClean="0">
                <a:latin typeface="Times New Roman" panose="02020603050405020304" pitchFamily="18" charset="0"/>
                <a:cs typeface="Times New Roman" panose="02020603050405020304" pitchFamily="18" charset="0"/>
              </a:rPr>
              <a:t>。</a:t>
            </a:r>
            <a:endParaRPr lang="en-US" altLang="zh-CN" sz="2265" dirty="0" smtClean="0">
              <a:latin typeface="Times New Roman" panose="02020603050405020304" pitchFamily="18" charset="0"/>
              <a:cs typeface="Times New Roman" panose="02020603050405020304" pitchFamily="18" charset="0"/>
            </a:endParaRPr>
          </a:p>
          <a:p>
            <a:r>
              <a:rPr lang="zh-CN" altLang="zh-CN" sz="2265" dirty="0" smtClean="0">
                <a:latin typeface="Times New Roman" panose="02020603050405020304" pitchFamily="18" charset="0"/>
                <a:cs typeface="Times New Roman" panose="02020603050405020304" pitchFamily="18" charset="0"/>
              </a:rPr>
              <a:t> </a:t>
            </a:r>
            <a:br>
              <a:rPr lang="en-US" altLang="zh-CN" sz="2265" dirty="0" smtClean="0">
                <a:latin typeface="Times New Roman" panose="02020603050405020304" pitchFamily="18" charset="0"/>
                <a:cs typeface="Times New Roman" panose="02020603050405020304" pitchFamily="18" charset="0"/>
              </a:rPr>
            </a:br>
            <a:r>
              <a:rPr lang="zh-CN" altLang="zh-CN" sz="2265" b="1" dirty="0" smtClean="0">
                <a:latin typeface="Times New Roman" panose="02020603050405020304" pitchFamily="18" charset="0"/>
                <a:cs typeface="Times New Roman" panose="02020603050405020304" pitchFamily="18" charset="0"/>
              </a:rPr>
              <a:t>道家</a:t>
            </a:r>
            <a:r>
              <a:rPr lang="en-US" altLang="zh-CN" sz="2265" b="1" dirty="0" smtClean="0">
                <a:latin typeface="Times New Roman" panose="02020603050405020304" pitchFamily="18" charset="0"/>
                <a:cs typeface="Times New Roman" panose="02020603050405020304" pitchFamily="18" charset="0"/>
              </a:rPr>
              <a:t> Taoism</a:t>
            </a:r>
            <a:r>
              <a:rPr lang="zh-CN" altLang="zh-CN" sz="2265" b="1" dirty="0" smtClean="0">
                <a:latin typeface="Times New Roman" panose="02020603050405020304" pitchFamily="18" charset="0"/>
                <a:cs typeface="Times New Roman" panose="02020603050405020304" pitchFamily="18" charset="0"/>
              </a:rPr>
              <a:t>：</a:t>
            </a:r>
            <a:r>
              <a:rPr lang="zh-CN" altLang="en-US" sz="2265" dirty="0" smtClean="0">
                <a:latin typeface="Times New Roman" panose="02020603050405020304" pitchFamily="18" charset="0"/>
                <a:cs typeface="Times New Roman" panose="02020603050405020304" pitchFamily="18" charset="0"/>
              </a:rPr>
              <a:t>庄子</a:t>
            </a:r>
            <a:r>
              <a:rPr lang="en-US" altLang="zh-CN" sz="2265" dirty="0" smtClean="0">
                <a:latin typeface="Times New Roman" panose="02020603050405020304" pitchFamily="18" charset="0"/>
                <a:cs typeface="Times New Roman" panose="02020603050405020304" pitchFamily="18" charset="0"/>
              </a:rPr>
              <a:t> </a:t>
            </a:r>
            <a:r>
              <a:rPr lang="zh-CN" altLang="zh-CN" sz="2265" dirty="0" smtClean="0">
                <a:latin typeface="Times New Roman" panose="02020603050405020304" pitchFamily="18" charset="0"/>
                <a:cs typeface="Times New Roman" panose="02020603050405020304" pitchFamily="18" charset="0"/>
              </a:rPr>
              <a:t>Zhuangzi，</a:t>
            </a:r>
            <a:r>
              <a:rPr lang="zh-CN" altLang="en-US" sz="2265" dirty="0" smtClean="0">
                <a:latin typeface="Times New Roman" panose="02020603050405020304" pitchFamily="18" charset="0"/>
                <a:cs typeface="Times New Roman" panose="02020603050405020304" pitchFamily="18" charset="0"/>
              </a:rPr>
              <a:t>老子</a:t>
            </a:r>
            <a:r>
              <a:rPr lang="en-US" altLang="zh-CN" sz="2265" dirty="0" smtClean="0">
                <a:latin typeface="Times New Roman" panose="02020603050405020304" pitchFamily="18" charset="0"/>
                <a:cs typeface="Times New Roman" panose="02020603050405020304" pitchFamily="18" charset="0"/>
              </a:rPr>
              <a:t> </a:t>
            </a:r>
            <a:r>
              <a:rPr lang="zh-CN" altLang="zh-CN" sz="2265" dirty="0" smtClean="0">
                <a:latin typeface="Times New Roman" panose="02020603050405020304" pitchFamily="18" charset="0"/>
                <a:cs typeface="Times New Roman" panose="02020603050405020304" pitchFamily="18" charset="0"/>
              </a:rPr>
              <a:t>Lao Tzu。</a:t>
            </a:r>
            <a:endParaRPr lang="en-US" altLang="zh-CN" sz="2265" dirty="0" smtClean="0">
              <a:latin typeface="Times New Roman" panose="02020603050405020304" pitchFamily="18" charset="0"/>
              <a:cs typeface="Times New Roman" panose="02020603050405020304" pitchFamily="18" charset="0"/>
            </a:endParaRPr>
          </a:p>
          <a:p>
            <a:r>
              <a:rPr lang="zh-CN" altLang="zh-CN" sz="2265" i="1" dirty="0" smtClean="0">
                <a:latin typeface="Times New Roman" panose="02020603050405020304" pitchFamily="18" charset="0"/>
                <a:cs typeface="Times New Roman" panose="02020603050405020304" pitchFamily="18" charset="0"/>
              </a:rPr>
              <a:t>“Life is a series of natural and spontaneous changes. </a:t>
            </a:r>
            <a:endParaRPr lang="en-US" altLang="zh-CN" sz="2265" i="1" dirty="0" smtClean="0">
              <a:latin typeface="Times New Roman" panose="02020603050405020304" pitchFamily="18" charset="0"/>
              <a:cs typeface="Times New Roman" panose="02020603050405020304" pitchFamily="18" charset="0"/>
            </a:endParaRPr>
          </a:p>
          <a:p>
            <a:r>
              <a:rPr lang="en-US" altLang="zh-CN" sz="2265" i="1" dirty="0" smtClean="0">
                <a:latin typeface="Times New Roman" panose="02020603050405020304" pitchFamily="18" charset="0"/>
                <a:cs typeface="Times New Roman" panose="02020603050405020304" pitchFamily="18" charset="0"/>
              </a:rPr>
              <a:t>   </a:t>
            </a:r>
            <a:r>
              <a:rPr lang="zh-CN" altLang="zh-CN" sz="2265" i="1" dirty="0" smtClean="0">
                <a:latin typeface="Times New Roman" panose="02020603050405020304" pitchFamily="18" charset="0"/>
                <a:cs typeface="Times New Roman" panose="02020603050405020304" pitchFamily="18" charset="0"/>
              </a:rPr>
              <a:t>Don't resist them</a:t>
            </a:r>
            <a:r>
              <a:rPr lang="en-US" altLang="zh-CN" sz="2265" i="1" dirty="0" smtClean="0">
                <a:latin typeface="Times New Roman" panose="02020603050405020304" pitchFamily="18" charset="0"/>
                <a:cs typeface="Times New Roman" panose="02020603050405020304" pitchFamily="18" charset="0"/>
              </a:rPr>
              <a:t> </a:t>
            </a:r>
            <a:r>
              <a:rPr lang="zh-CN" altLang="zh-CN" sz="2265" i="1" dirty="0" smtClean="0">
                <a:latin typeface="Times New Roman" panose="02020603050405020304" pitchFamily="18" charset="0"/>
                <a:cs typeface="Times New Roman" panose="02020603050405020304" pitchFamily="18" charset="0"/>
              </a:rPr>
              <a:t>-- that only creates sorrow. Let </a:t>
            </a:r>
            <a:r>
              <a:rPr lang="en-US" altLang="zh-CN" sz="2265" i="1" dirty="0" smtClean="0">
                <a:latin typeface="Times New Roman" panose="02020603050405020304" pitchFamily="18" charset="0"/>
                <a:cs typeface="Times New Roman" panose="02020603050405020304" pitchFamily="18" charset="0"/>
              </a:rPr>
              <a:t> </a:t>
            </a:r>
            <a:r>
              <a:rPr lang="zh-CN" altLang="zh-CN" sz="2265" i="1" dirty="0" smtClean="0">
                <a:latin typeface="Times New Roman" panose="02020603050405020304" pitchFamily="18" charset="0"/>
                <a:cs typeface="Times New Roman" panose="02020603050405020304" pitchFamily="18" charset="0"/>
              </a:rPr>
              <a:t>reality</a:t>
            </a:r>
            <a:endParaRPr lang="en-US" altLang="zh-CN" sz="2265" i="1" dirty="0" smtClean="0">
              <a:latin typeface="Times New Roman" panose="02020603050405020304" pitchFamily="18" charset="0"/>
              <a:cs typeface="Times New Roman" panose="02020603050405020304" pitchFamily="18" charset="0"/>
            </a:endParaRPr>
          </a:p>
          <a:p>
            <a:r>
              <a:rPr lang="zh-CN" altLang="zh-CN" sz="2265" i="1" dirty="0" smtClean="0">
                <a:latin typeface="Times New Roman" panose="02020603050405020304" pitchFamily="18" charset="0"/>
                <a:cs typeface="Times New Roman" panose="02020603050405020304" pitchFamily="18" charset="0"/>
              </a:rPr>
              <a:t> </a:t>
            </a:r>
            <a:r>
              <a:rPr lang="en-US" altLang="zh-CN" sz="2265" i="1" dirty="0" smtClean="0">
                <a:latin typeface="Times New Roman" panose="02020603050405020304" pitchFamily="18" charset="0"/>
                <a:cs typeface="Times New Roman" panose="02020603050405020304" pitchFamily="18" charset="0"/>
              </a:rPr>
              <a:t> </a:t>
            </a:r>
            <a:r>
              <a:rPr lang="zh-CN" altLang="zh-CN" sz="2265" i="1" dirty="0" smtClean="0">
                <a:latin typeface="Times New Roman" panose="02020603050405020304" pitchFamily="18" charset="0"/>
                <a:cs typeface="Times New Roman" panose="02020603050405020304" pitchFamily="18" charset="0"/>
              </a:rPr>
              <a:t>be reality. Let things flow naturally forward in whatever they like.” – Lao Tzu</a:t>
            </a:r>
            <a:endParaRPr lang="en-US" altLang="zh-CN" sz="2265" i="1" dirty="0" smtClean="0">
              <a:latin typeface="Times New Roman" panose="02020603050405020304" pitchFamily="18" charset="0"/>
              <a:cs typeface="Times New Roman" panose="02020603050405020304" pitchFamily="18" charset="0"/>
            </a:endParaRPr>
          </a:p>
          <a:p>
            <a:endParaRPr lang="en-US" altLang="zh-CN" sz="800" dirty="0" smtClean="0">
              <a:latin typeface="Times New Roman" panose="02020603050405020304" pitchFamily="18" charset="0"/>
              <a:cs typeface="Times New Roman" panose="02020603050405020304" pitchFamily="18" charset="0"/>
            </a:endParaRPr>
          </a:p>
          <a:p>
            <a:r>
              <a:rPr lang="zh-CN" altLang="zh-CN" sz="2265" b="1" dirty="0" smtClean="0">
                <a:latin typeface="Times New Roman" panose="02020603050405020304" pitchFamily="18" charset="0"/>
                <a:cs typeface="Times New Roman" panose="02020603050405020304" pitchFamily="18" charset="0"/>
              </a:rPr>
              <a:t>法家</a:t>
            </a:r>
            <a:r>
              <a:rPr lang="en-US" altLang="zh-CN" sz="2265" b="1" dirty="0" smtClean="0">
                <a:latin typeface="Times New Roman" panose="02020603050405020304" pitchFamily="18" charset="0"/>
                <a:cs typeface="Times New Roman" panose="02020603050405020304" pitchFamily="18" charset="0"/>
              </a:rPr>
              <a:t> Legalism</a:t>
            </a:r>
            <a:r>
              <a:rPr lang="zh-CN" altLang="zh-CN" sz="2265" b="1" dirty="0" smtClean="0">
                <a:latin typeface="Times New Roman" panose="02020603050405020304" pitchFamily="18" charset="0"/>
                <a:cs typeface="Times New Roman" panose="02020603050405020304" pitchFamily="18" charset="0"/>
              </a:rPr>
              <a:t>：</a:t>
            </a:r>
            <a:r>
              <a:rPr lang="zh-CN" altLang="en-US" sz="2265" dirty="0" smtClean="0">
                <a:latin typeface="Times New Roman" panose="02020603050405020304" pitchFamily="18" charset="0"/>
                <a:cs typeface="Times New Roman" panose="02020603050405020304" pitchFamily="18" charset="0"/>
              </a:rPr>
              <a:t>韩非子</a:t>
            </a:r>
            <a:r>
              <a:rPr lang="en-US" altLang="zh-CN" sz="2265" dirty="0" smtClean="0">
                <a:latin typeface="Times New Roman" panose="02020603050405020304" pitchFamily="18" charset="0"/>
                <a:cs typeface="Times New Roman" panose="02020603050405020304" pitchFamily="18" charset="0"/>
              </a:rPr>
              <a:t> </a:t>
            </a:r>
            <a:r>
              <a:rPr lang="zh-CN" altLang="zh-CN" sz="2265" dirty="0" smtClean="0">
                <a:latin typeface="Times New Roman" panose="02020603050405020304" pitchFamily="18" charset="0"/>
                <a:cs typeface="Times New Roman" panose="02020603050405020304" pitchFamily="18" charset="0"/>
              </a:rPr>
              <a:t>Hanfeizi，</a:t>
            </a:r>
            <a:r>
              <a:rPr lang="zh-CN" altLang="en-US" sz="2265" dirty="0" smtClean="0">
                <a:latin typeface="Times New Roman" panose="02020603050405020304" pitchFamily="18" charset="0"/>
                <a:cs typeface="Times New Roman" panose="02020603050405020304" pitchFamily="18" charset="0"/>
              </a:rPr>
              <a:t>商鞅</a:t>
            </a:r>
            <a:r>
              <a:rPr lang="en-US" altLang="zh-CN" sz="2265" dirty="0" smtClean="0">
                <a:latin typeface="Times New Roman" panose="02020603050405020304" pitchFamily="18" charset="0"/>
                <a:cs typeface="Times New Roman" panose="02020603050405020304" pitchFamily="18" charset="0"/>
              </a:rPr>
              <a:t> </a:t>
            </a:r>
            <a:r>
              <a:rPr lang="zh-CN" altLang="zh-CN" sz="2265" dirty="0" smtClean="0">
                <a:latin typeface="Times New Roman" panose="02020603050405020304" pitchFamily="18" charset="0"/>
                <a:cs typeface="Times New Roman" panose="02020603050405020304" pitchFamily="18" charset="0"/>
              </a:rPr>
              <a:t>Shang Yang。</a:t>
            </a:r>
            <a:endParaRPr lang="en-US" altLang="zh-CN" sz="2265" dirty="0" smtClean="0">
              <a:latin typeface="Times New Roman" panose="02020603050405020304" pitchFamily="18" charset="0"/>
              <a:cs typeface="Times New Roman" panose="02020603050405020304" pitchFamily="18" charset="0"/>
            </a:endParaRPr>
          </a:p>
          <a:p>
            <a:r>
              <a:rPr lang="zh-CN" altLang="zh-CN" sz="2265" i="1" dirty="0" smtClean="0">
                <a:latin typeface="Times New Roman" panose="02020603050405020304" pitchFamily="18" charset="0"/>
                <a:cs typeface="Times New Roman" panose="02020603050405020304" pitchFamily="18" charset="0"/>
              </a:rPr>
              <a:t>“In the state of an intelligent ruler, there are no books. Instead, the laws serve as lessons.”</a:t>
            </a:r>
            <a:endParaRPr lang="zh-CN" altLang="zh-CN" sz="2265" dirty="0" smtClean="0">
              <a:latin typeface="Times New Roman" panose="02020603050405020304" pitchFamily="18" charset="0"/>
              <a:cs typeface="Times New Roman" panose="02020603050405020304" pitchFamily="18" charset="0"/>
            </a:endParaRPr>
          </a:p>
          <a:p>
            <a:pPr algn="just" fontAlgn="auto">
              <a:lnSpc>
                <a:spcPct val="150000"/>
              </a:lnSpc>
            </a:pPr>
            <a:endParaRPr lang="zh-CN" altLang="en-US" sz="2135" i="1" dirty="0">
              <a:latin typeface="Times New Roman" panose="02020603050405020304" pitchFamily="18" charset="0"/>
              <a:cs typeface="Times New Roman" panose="02020603050405020304" pitchFamily="18" charset="0"/>
            </a:endParaRPr>
          </a:p>
          <a:p>
            <a:pPr algn="just"/>
            <a:endParaRPr lang="zh-CN" altLang="en-US" sz="2135" i="1" dirty="0">
              <a:latin typeface="Times New Roman" panose="02020603050405020304" pitchFamily="18" charset="0"/>
              <a:cs typeface="Times New Roman" panose="02020603050405020304" pitchFamily="18" charset="0"/>
            </a:endParaRPr>
          </a:p>
        </p:txBody>
      </p:sp>
      <p:pic>
        <p:nvPicPr>
          <p:cNvPr id="12289" name="Picture 1" descr="C:\Users\Administrator\Desktop\hundred-schools-of-thought-n.jpg"/>
          <p:cNvPicPr>
            <a:picLocks noChangeAspect="1" noChangeArrowheads="1"/>
          </p:cNvPicPr>
          <p:nvPr/>
        </p:nvPicPr>
        <p:blipFill>
          <a:blip r:embed="rId1"/>
          <a:srcRect/>
          <a:stretch>
            <a:fillRect/>
          </a:stretch>
        </p:blipFill>
        <p:spPr bwMode="auto">
          <a:xfrm>
            <a:off x="8004313" y="2670315"/>
            <a:ext cx="3962399" cy="2971799"/>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8283" y="260005"/>
            <a:ext cx="11203717" cy="748030"/>
          </a:xfrm>
          <a:prstGeom prst="rect">
            <a:avLst/>
          </a:prstGeom>
          <a:solidFill>
            <a:schemeClr val="bg1">
              <a:lumMod val="95000"/>
              <a:alpha val="45000"/>
            </a:schemeClr>
          </a:solidFill>
        </p:spPr>
        <p:txBody>
          <a:bodyPr wrap="square" rtlCol="0">
            <a:spAutoFit/>
          </a:bodyPr>
          <a:lstStyle/>
          <a:p>
            <a:r>
              <a:rPr lang="en-US" altLang="zh-CN" sz="4265" b="1" dirty="0" smtClean="0">
                <a:latin typeface="Times New Roman" panose="02020603050405020304" pitchFamily="18" charset="0"/>
                <a:cs typeface="Times New Roman" panose="02020603050405020304" pitchFamily="18" charset="0"/>
              </a:rPr>
              <a:t>  Fast Facts about Winter Solstice</a:t>
            </a:r>
            <a:endParaRPr lang="zh-CN" altLang="zh-CN" sz="4265"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a:srcRect/>
          <a:stretch>
            <a:fillRect/>
          </a:stretch>
        </p:blipFill>
        <p:spPr bwMode="auto">
          <a:xfrm>
            <a:off x="230716" y="1039705"/>
            <a:ext cx="11961284" cy="56515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7500</Words>
  <Application>WPS 演示</Application>
  <PresentationFormat>宽屏</PresentationFormat>
  <Paragraphs>143</Paragraphs>
  <Slides>27</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宋体</vt:lpstr>
      <vt:lpstr>Wingdings</vt:lpstr>
      <vt:lpstr>微软雅黑</vt:lpstr>
      <vt:lpstr>Arial Unicode MS</vt:lpstr>
      <vt:lpstr>思源宋体 CN Heavy</vt:lpstr>
      <vt:lpstr>华文隶书</vt:lpstr>
      <vt:lpstr>黑体</vt:lpstr>
      <vt:lpstr>Times New Roman</vt:lpstr>
      <vt:lpstr>方正姚体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楊湿底Keynes</cp:lastModifiedBy>
  <cp:revision>153</cp:revision>
  <dcterms:created xsi:type="dcterms:W3CDTF">2019-06-19T02:08:00Z</dcterms:created>
  <dcterms:modified xsi:type="dcterms:W3CDTF">2020-04-09T09:45:22Z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