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65" r:id="rId4"/>
    <p:sldId id="257" r:id="rId5"/>
    <p:sldId id="264" r:id="rId6"/>
    <p:sldId id="263" r:id="rId7"/>
    <p:sldId id="262" r:id="rId8"/>
    <p:sldId id="261" r:id="rId9"/>
    <p:sldId id="259" r:id="rId10"/>
    <p:sldId id="260" r:id="rId11"/>
    <p:sldId id="267" r:id="rId12"/>
    <p:sldId id="266" r:id="rId13"/>
    <p:sldId id="258" r:id="rId14"/>
    <p:sldId id="268" r:id="rId1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00C0"/>
    <a:srgbClr val="CC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1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F613F-03DF-46A9-84AF-63BA2EB4BE6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6B506-D5FA-4739-957F-458B54D7740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F613F-03DF-46A9-84AF-63BA2EB4BE6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6B506-D5FA-4739-957F-458B54D7740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F613F-03DF-46A9-84AF-63BA2EB4BE6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6B506-D5FA-4739-957F-458B54D7740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F613F-03DF-46A9-84AF-63BA2EB4BE6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6B506-D5FA-4739-957F-458B54D7740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F613F-03DF-46A9-84AF-63BA2EB4BE6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6B506-D5FA-4739-957F-458B54D7740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F613F-03DF-46A9-84AF-63BA2EB4BE6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6B506-D5FA-4739-957F-458B54D7740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F613F-03DF-46A9-84AF-63BA2EB4BE67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6B506-D5FA-4739-957F-458B54D7740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F613F-03DF-46A9-84AF-63BA2EB4BE6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6B506-D5FA-4739-957F-458B54D7740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F613F-03DF-46A9-84AF-63BA2EB4BE67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6B506-D5FA-4739-957F-458B54D7740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F613F-03DF-46A9-84AF-63BA2EB4BE6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6B506-D5FA-4739-957F-458B54D7740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F613F-03DF-46A9-84AF-63BA2EB4BE6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6B506-D5FA-4739-957F-458B54D7740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F613F-03DF-46A9-84AF-63BA2EB4BE6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6B506-D5FA-4739-957F-458B54D77408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23784" y="1052736"/>
            <a:ext cx="8928992" cy="5616625"/>
          </a:xfrm>
        </p:spPr>
        <p:txBody>
          <a:bodyPr>
            <a:noAutofit/>
          </a:bodyPr>
          <a:lstStyle/>
          <a:p>
            <a:pPr algn="l"/>
            <a:r>
              <a:rPr lang="en-US" altLang="zh-CN" sz="28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</a:t>
            </a:r>
            <a:r>
              <a:rPr lang="zh-CN" altLang="en-US" sz="28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．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absent</a:t>
            </a:r>
            <a:r>
              <a:rPr lang="en-US" altLang="zh-CN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adj.            </a:t>
            </a:r>
            <a:r>
              <a:rPr lang="zh-CN" alt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→</a:t>
            </a:r>
            <a:r>
              <a:rPr lang="en-US" altLang="zh-CN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adj.</a:t>
            </a:r>
            <a:endParaRPr lang="zh-CN" altLang="en-US" sz="2800" dirty="0" smtClean="0">
              <a:solidFill>
                <a:schemeClr val="tx1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algn="l"/>
            <a:r>
              <a:rPr lang="en-US" altLang="zh-CN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She looked at the picture in an absent(</a:t>
            </a:r>
            <a:r>
              <a:rPr lang="zh-CN" alt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茫然的</a:t>
            </a:r>
            <a:r>
              <a:rPr lang="en-US" altLang="zh-CN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)way.</a:t>
            </a:r>
            <a:endParaRPr lang="en-US" altLang="zh-CN" sz="2800" dirty="0" smtClean="0">
              <a:solidFill>
                <a:schemeClr val="tx1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algn="l"/>
            <a:r>
              <a:rPr lang="en-US" altLang="zh-CN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</a:t>
            </a:r>
            <a:r>
              <a:rPr lang="zh-CN" altLang="en-U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．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ache </a:t>
            </a:r>
            <a:r>
              <a:rPr lang="en-US" altLang="zh-CN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v</a:t>
            </a:r>
            <a:r>
              <a:rPr lang="zh-CN" alt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．</a:t>
            </a:r>
            <a:r>
              <a:rPr lang="en-US" altLang="zh-CN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&amp; n</a:t>
            </a:r>
            <a:r>
              <a:rPr lang="zh-CN" alt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．     →</a:t>
            </a:r>
            <a:r>
              <a:rPr lang="en-US" altLang="zh-CN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v.</a:t>
            </a:r>
            <a:endParaRPr lang="en-US" altLang="zh-CN" sz="2800" dirty="0" smtClean="0">
              <a:solidFill>
                <a:schemeClr val="tx1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algn="l"/>
            <a:r>
              <a:rPr lang="en-US" altLang="zh-CN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Having left for ages</a:t>
            </a:r>
            <a:r>
              <a:rPr lang="zh-CN" alt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，</a:t>
            </a:r>
            <a:r>
              <a:rPr lang="en-US" altLang="zh-CN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he was aching(</a:t>
            </a:r>
            <a:r>
              <a:rPr lang="zh-CN" alt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渴望</a:t>
            </a:r>
            <a:r>
              <a:rPr lang="en-US" altLang="zh-CN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)for home.</a:t>
            </a:r>
            <a:endParaRPr lang="en-US" altLang="zh-CN" sz="2800" dirty="0" smtClean="0">
              <a:solidFill>
                <a:schemeClr val="tx1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algn="l"/>
            <a:r>
              <a:rPr lang="en-US" altLang="zh-CN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3</a:t>
            </a:r>
            <a:r>
              <a:rPr lang="zh-CN" altLang="en-U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．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address </a:t>
            </a:r>
            <a:r>
              <a:rPr lang="en-US" altLang="zh-CN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n</a:t>
            </a:r>
            <a:r>
              <a:rPr lang="zh-CN" alt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．         </a:t>
            </a:r>
            <a:r>
              <a:rPr lang="en-US" altLang="zh-CN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v.           </a:t>
            </a:r>
            <a:r>
              <a:rPr lang="zh-CN" alt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→</a:t>
            </a:r>
            <a:r>
              <a:rPr lang="en-US" altLang="zh-CN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vt.</a:t>
            </a:r>
            <a:endParaRPr lang="zh-CN" altLang="en-US" sz="2800" b="1" dirty="0" smtClean="0">
              <a:solidFill>
                <a:srgbClr val="0070C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algn="l"/>
            <a:r>
              <a:rPr lang="en-US" altLang="zh-CN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The president will address(</a:t>
            </a:r>
            <a:r>
              <a:rPr lang="zh-CN" alt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发表演说</a:t>
            </a:r>
            <a:r>
              <a:rPr lang="en-US" altLang="zh-CN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)his speech at </a:t>
            </a:r>
            <a:r>
              <a:rPr lang="en-US" altLang="zh-CN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3</a:t>
            </a:r>
            <a:r>
              <a:rPr lang="zh-CN" alt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：</a:t>
            </a:r>
            <a:r>
              <a:rPr lang="en-US" altLang="zh-CN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00 pm.</a:t>
            </a:r>
            <a:endParaRPr lang="en-US" altLang="zh-CN" sz="2400" dirty="0" smtClean="0">
              <a:solidFill>
                <a:schemeClr val="tx1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algn="l"/>
            <a:r>
              <a:rPr lang="en-US" altLang="zh-CN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4</a:t>
            </a:r>
            <a:r>
              <a:rPr lang="zh-CN" altLang="en-U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．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against</a:t>
            </a:r>
            <a:r>
              <a:rPr lang="en-US" altLang="zh-CN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prep.                                        </a:t>
            </a:r>
            <a:r>
              <a:rPr lang="zh-CN" alt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→</a:t>
            </a:r>
            <a:r>
              <a:rPr lang="en-US" altLang="zh-CN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prep.</a:t>
            </a:r>
            <a:endParaRPr lang="zh-CN" altLang="en-US" sz="2400" dirty="0" smtClean="0">
              <a:solidFill>
                <a:schemeClr val="tx1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algn="l"/>
            <a:r>
              <a:rPr lang="en-US" altLang="zh-CN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The picture looks nice against(</a:t>
            </a:r>
            <a:r>
              <a:rPr lang="zh-CN" alt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以</a:t>
            </a:r>
            <a:r>
              <a:rPr lang="en-US" altLang="zh-CN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...</a:t>
            </a:r>
            <a:r>
              <a:rPr lang="zh-CN" alt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为背景</a:t>
            </a:r>
            <a:r>
              <a:rPr lang="en-US" altLang="zh-CN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)the white wall.</a:t>
            </a:r>
            <a:endParaRPr lang="en-US" altLang="zh-CN" sz="2800" dirty="0" smtClean="0">
              <a:solidFill>
                <a:schemeClr val="tx1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algn="l"/>
            <a:r>
              <a:rPr lang="en-US" altLang="zh-CN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5</a:t>
            </a:r>
            <a:r>
              <a:rPr lang="zh-CN" altLang="en-U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．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attend </a:t>
            </a:r>
            <a:r>
              <a:rPr lang="en-US" altLang="zh-CN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v</a:t>
            </a:r>
            <a:r>
              <a:rPr lang="zh-CN" alt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．                        →</a:t>
            </a:r>
            <a:r>
              <a:rPr lang="en-US" altLang="zh-CN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v.</a:t>
            </a:r>
            <a:endParaRPr lang="en-US" altLang="zh-CN" sz="2800" dirty="0" smtClean="0">
              <a:solidFill>
                <a:schemeClr val="tx1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algn="l"/>
            <a:r>
              <a:rPr lang="en-US" altLang="zh-CN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The nurse attended(</a:t>
            </a:r>
            <a:r>
              <a:rPr lang="zh-CN" alt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看护</a:t>
            </a:r>
            <a:r>
              <a:rPr lang="en-US" altLang="zh-CN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)to him day and night.</a:t>
            </a:r>
            <a:endParaRPr lang="en-US" altLang="zh-CN" sz="2800" dirty="0" smtClean="0">
              <a:solidFill>
                <a:schemeClr val="tx1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086360" y="116632"/>
            <a:ext cx="700384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zh-CN" sz="4800" b="1" cap="none" spc="0" dirty="0" smtClean="0">
                <a:ln w="1143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2019</a:t>
            </a:r>
            <a:r>
              <a:rPr lang="zh-CN" altLang="en-US" sz="4800" b="1" cap="none" spc="0" dirty="0" smtClean="0">
                <a:ln w="1143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届高三英语熟词生义</a:t>
            </a:r>
            <a:endParaRPr lang="zh-CN" altLang="en-US" sz="4800" b="1" cap="none" spc="0" dirty="0">
              <a:ln w="11430"/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506345" y="1052830"/>
            <a:ext cx="1101090" cy="460375"/>
          </a:xfrm>
          <a:prstGeom prst="rect">
            <a:avLst/>
          </a:prstGeom>
          <a:noFill/>
        </p:spPr>
        <p:txBody>
          <a:bodyPr wrap="none" rtlCol="0" anchor="t">
            <a:spAutoFit/>
            <a:scene3d>
              <a:camera prst="orthographicFront"/>
              <a:lightRig rig="threePt" dir="t"/>
            </a:scene3d>
          </a:bodyPr>
          <a:p>
            <a:r>
              <a:rPr lang="zh-CN" altLang="en-US" sz="2400" b="1" dirty="0" smtClean="0">
                <a:ln/>
                <a:solidFill>
                  <a:srgbClr val="090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sym typeface="+mn-ea"/>
              </a:rPr>
              <a:t>缺席的</a:t>
            </a:r>
            <a:endParaRPr lang="zh-CN" altLang="en-US" sz="2400" b="1" dirty="0" smtClean="0">
              <a:ln/>
              <a:solidFill>
                <a:srgbClr val="0900C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ea typeface="+mj-ea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561205" y="1052830"/>
            <a:ext cx="232537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2400" b="1" dirty="0" smtClean="0">
                <a:solidFill>
                  <a:srgbClr val="0900C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sym typeface="+mn-ea"/>
              </a:rPr>
              <a:t>茫然的，恍惚的</a:t>
            </a:r>
            <a:endParaRPr lang="zh-CN" altLang="en-US" sz="2400" b="1" dirty="0" smtClean="0">
              <a:solidFill>
                <a:srgbClr val="0900C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835275" y="2075180"/>
            <a:ext cx="89789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2800" b="1" dirty="0" smtClean="0">
                <a:solidFill>
                  <a:srgbClr val="0900C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sym typeface="+mn-ea"/>
              </a:rPr>
              <a:t>疼痛</a:t>
            </a:r>
            <a:endParaRPr lang="zh-CN" altLang="en-US" sz="2800" b="1" dirty="0" smtClean="0">
              <a:solidFill>
                <a:srgbClr val="0900C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139565" y="2075180"/>
            <a:ext cx="89789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l"/>
            <a:r>
              <a:rPr lang="zh-CN" altLang="en-US" sz="2800" b="1" dirty="0" smtClean="0">
                <a:solidFill>
                  <a:srgbClr val="0900C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sym typeface="+mn-ea"/>
              </a:rPr>
              <a:t>渴望</a:t>
            </a:r>
            <a:endParaRPr lang="zh-CN" altLang="en-US" sz="2800" b="1" dirty="0" smtClean="0">
              <a:solidFill>
                <a:srgbClr val="0900C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376805" y="3067050"/>
            <a:ext cx="89789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2800" b="1" dirty="0" smtClean="0">
                <a:solidFill>
                  <a:srgbClr val="0900C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sym typeface="+mn-ea"/>
              </a:rPr>
              <a:t>地址</a:t>
            </a:r>
            <a:r>
              <a:rPr lang="zh-CN" altLang="en-US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sym typeface="+mn-ea"/>
              </a:rPr>
              <a:t> </a:t>
            </a:r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3607435" y="3067050"/>
            <a:ext cx="1255395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2800" b="1" dirty="0" smtClean="0">
                <a:solidFill>
                  <a:srgbClr val="0900C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sym typeface="+mn-ea"/>
              </a:rPr>
              <a:t>写地址</a:t>
            </a:r>
            <a:endParaRPr lang="zh-CN" altLang="en-US" sz="2800" b="1" dirty="0" smtClean="0">
              <a:solidFill>
                <a:srgbClr val="0900C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493385" y="3067050"/>
            <a:ext cx="161290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2800" b="1" dirty="0" smtClean="0">
                <a:solidFill>
                  <a:srgbClr val="0900C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sym typeface="+mn-ea"/>
              </a:rPr>
              <a:t>发表演说</a:t>
            </a:r>
            <a:endParaRPr lang="zh-CN" altLang="en-US" sz="2800" b="1" dirty="0" smtClean="0">
              <a:solidFill>
                <a:srgbClr val="0900C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651760" y="4211955"/>
            <a:ext cx="354965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2400" b="1" dirty="0" smtClean="0">
                <a:solidFill>
                  <a:srgbClr val="0900C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sym typeface="+mn-ea"/>
              </a:rPr>
              <a:t>逆着，反对；倚，靠；碰</a:t>
            </a:r>
            <a:endParaRPr lang="zh-CN" altLang="en-US" sz="2400" b="1" dirty="0" smtClean="0">
              <a:solidFill>
                <a:srgbClr val="0900C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7106285" y="4258310"/>
            <a:ext cx="163576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2400" b="1" dirty="0" smtClean="0">
                <a:solidFill>
                  <a:srgbClr val="0900C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sym typeface="+mn-ea"/>
              </a:rPr>
              <a:t>以</a:t>
            </a:r>
            <a:r>
              <a:rPr lang="en-US" altLang="zh-CN" sz="2400" b="1" dirty="0" smtClean="0">
                <a:solidFill>
                  <a:srgbClr val="0900C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sym typeface="+mn-ea"/>
              </a:rPr>
              <a:t>...</a:t>
            </a:r>
            <a:r>
              <a:rPr lang="zh-CN" altLang="en-US" sz="2400" b="1" dirty="0" smtClean="0">
                <a:solidFill>
                  <a:srgbClr val="0900C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sym typeface="+mn-ea"/>
              </a:rPr>
              <a:t>为背景</a:t>
            </a:r>
            <a:endParaRPr lang="zh-CN" altLang="en-US" sz="2400" b="1" dirty="0" smtClean="0">
              <a:solidFill>
                <a:srgbClr val="0900C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2506345" y="5208270"/>
            <a:ext cx="1970405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2800" b="1" dirty="0" smtClean="0">
                <a:solidFill>
                  <a:srgbClr val="0900C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sym typeface="+mn-ea"/>
              </a:rPr>
              <a:t>出席；参加</a:t>
            </a:r>
            <a:endParaRPr lang="zh-CN" altLang="en-US" sz="2800" b="1" dirty="0" smtClean="0">
              <a:solidFill>
                <a:srgbClr val="0900C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5238115" y="5208270"/>
            <a:ext cx="3814445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l"/>
            <a:r>
              <a:rPr lang="zh-CN" altLang="en-US" sz="2800" b="1" dirty="0" smtClean="0">
                <a:solidFill>
                  <a:srgbClr val="0900C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sym typeface="+mn-ea"/>
              </a:rPr>
              <a:t>看护；治疗；陪同（</a:t>
            </a:r>
            <a:r>
              <a:rPr lang="en-US" altLang="zh-CN" sz="2800" b="1" dirty="0" smtClean="0">
                <a:solidFill>
                  <a:srgbClr val="0900C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sym typeface="+mn-ea"/>
              </a:rPr>
              <a:t>to)</a:t>
            </a:r>
            <a:endParaRPr lang="en-US" altLang="zh-CN" sz="2800" b="1" dirty="0" smtClean="0">
              <a:solidFill>
                <a:srgbClr val="0900C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5" grpId="0"/>
      <p:bldP spid="5" grpId="1"/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  <p:bldP spid="13" grpId="0"/>
      <p:bldP spid="13" grpId="1"/>
      <p:bldP spid="14" grpId="0"/>
      <p:bldP spid="14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79512" y="404664"/>
            <a:ext cx="8856984" cy="5721499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altLang="zh-CN" sz="28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46</a:t>
            </a:r>
            <a:r>
              <a:rPr lang="zh-CN" altLang="en-US" sz="28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operate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vi.</a:t>
            </a:r>
            <a:r>
              <a:rPr lang="zh-CN" altLang="en-US" sz="28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机器运转工作；做手术</a:t>
            </a: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vi.</a:t>
            </a:r>
            <a:r>
              <a:rPr lang="zh-CN" altLang="en-US" sz="28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起作用</a:t>
            </a:r>
            <a:endParaRPr lang="zh-CN" alt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medicine operated(</a:t>
            </a: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起作用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)quickly.</a:t>
            </a:r>
            <a:endParaRPr lang="en-US" altLang="zh-CN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altLang="zh-CN" sz="28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47</a:t>
            </a:r>
            <a:r>
              <a:rPr lang="zh-CN" altLang="en-US" sz="28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position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n</a:t>
            </a: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zh-CN" altLang="en-US" sz="28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位置；职位</a:t>
            </a: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n.</a:t>
            </a:r>
            <a:r>
              <a:rPr lang="zh-CN" altLang="en-US" sz="28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立场；观点</a:t>
            </a:r>
            <a:endParaRPr lang="zh-CN" alt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What's your position(</a:t>
            </a: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观点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)on the problem?</a:t>
            </a:r>
            <a:endParaRPr lang="en-US" altLang="zh-CN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altLang="zh-CN" sz="28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48</a:t>
            </a:r>
            <a:r>
              <a:rPr lang="zh-CN" altLang="en-US" sz="28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promise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v</a:t>
            </a: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&amp; n</a:t>
            </a: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zh-CN" altLang="en-US" sz="24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许诺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altLang="zh-CN" sz="24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en-US" sz="24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有</a:t>
            </a:r>
            <a:r>
              <a:rPr lang="en-US" altLang="zh-CN" sz="24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zh-CN" altLang="en-US" sz="24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的希望；使</a:t>
            </a:r>
            <a:r>
              <a:rPr lang="en-US" altLang="zh-CN" sz="24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zh-CN" altLang="en-US" sz="24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有可能</a:t>
            </a:r>
            <a:endParaRPr lang="zh-CN" altLang="en-US" sz="2400" b="1" dirty="0" smtClean="0">
              <a:solidFill>
                <a:srgbClr val="090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dark clouds promise(</a:t>
            </a: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使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有可能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)rain.</a:t>
            </a:r>
            <a:endParaRPr lang="en-US" altLang="zh-CN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altLang="zh-CN" sz="28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49</a:t>
            </a:r>
            <a:r>
              <a:rPr lang="zh-CN" altLang="en-US" sz="28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read 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</a:t>
            </a: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zh-CN" altLang="en-US" sz="28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阅读</a:t>
            </a: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altLang="zh-CN" sz="28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en-US" sz="28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理解；领会</a:t>
            </a:r>
            <a:endParaRPr lang="zh-CN" altLang="en-US" sz="2800" b="1" dirty="0" smtClean="0">
              <a:solidFill>
                <a:srgbClr val="090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didn‘t read(</a:t>
            </a: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领会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zh-C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seize</a:t>
            </a:r>
            <a:r>
              <a:rPr lang="en-US" altLang="zh-CN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zh-CN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领会</a:t>
            </a:r>
            <a:r>
              <a:rPr lang="en-US" altLang="zh-CN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mother's thoughts at that time.</a:t>
            </a:r>
            <a:endParaRPr lang="en-US" altLang="zh-CN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altLang="zh-CN" sz="28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50</a:t>
            </a:r>
            <a:r>
              <a:rPr lang="zh-CN" altLang="en-US" sz="28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say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zh-CN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vt.</a:t>
            </a:r>
            <a:r>
              <a:rPr lang="zh-CN" altLang="en-US" sz="28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说</a:t>
            </a: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en-US" altLang="zh-CN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vt.</a:t>
            </a:r>
            <a:r>
              <a:rPr lang="zh-CN" altLang="en-US" sz="28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假定，显示，表明</a:t>
            </a:r>
            <a:endParaRPr lang="zh-CN" altLang="en-US" sz="2800" b="1" dirty="0" smtClean="0">
              <a:solidFill>
                <a:srgbClr val="090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Say(</a:t>
            </a: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假定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)that war breaks out, what will you do?</a:t>
            </a:r>
            <a:endParaRPr lang="en-US" altLang="zh-CN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7504" y="116632"/>
            <a:ext cx="8928992" cy="66247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24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51</a:t>
            </a:r>
            <a:r>
              <a:rPr lang="zh-CN" altLang="en-US" sz="24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．</a:t>
            </a:r>
            <a:r>
              <a:rPr lang="en-US" altLang="zh-CN" sz="2400" b="1" dirty="0" smtClean="0">
                <a:solidFill>
                  <a:srgbClr val="FF0000"/>
                </a:solidFill>
              </a:rPr>
              <a:t>shoulder </a:t>
            </a:r>
            <a:r>
              <a:rPr lang="en-US" altLang="zh-CN" sz="2400" dirty="0" smtClean="0"/>
              <a:t> n</a:t>
            </a:r>
            <a:r>
              <a:rPr lang="zh-CN" altLang="en-US" sz="2400" dirty="0" smtClean="0"/>
              <a:t>．</a:t>
            </a:r>
            <a:r>
              <a:rPr lang="zh-CN" altLang="en-US" sz="2400" b="1" dirty="0" smtClean="0">
                <a:solidFill>
                  <a:srgbClr val="0900C0"/>
                </a:solidFill>
              </a:rPr>
              <a:t>肩膀</a:t>
            </a:r>
            <a:r>
              <a:rPr lang="zh-CN" altLang="en-US" sz="2400" dirty="0" smtClean="0"/>
              <a:t>→</a:t>
            </a:r>
            <a:r>
              <a:rPr lang="en-US" altLang="zh-CN" sz="2400" dirty="0" smtClean="0"/>
              <a:t>v.</a:t>
            </a:r>
            <a:r>
              <a:rPr lang="zh-CN" altLang="en-US" sz="2400" b="1" dirty="0" smtClean="0">
                <a:solidFill>
                  <a:srgbClr val="0900C0"/>
                </a:solidFill>
              </a:rPr>
              <a:t>承担</a:t>
            </a:r>
            <a:endParaRPr lang="zh-CN" altLang="en-US" sz="2400" dirty="0" smtClean="0"/>
          </a:p>
          <a:p>
            <a:pPr marL="0" indent="0">
              <a:buNone/>
            </a:pPr>
            <a:r>
              <a:rPr lang="en-US" altLang="zh-CN" sz="2400" dirty="0" smtClean="0"/>
              <a:t>Young people should learn to shoulder(</a:t>
            </a:r>
            <a:r>
              <a:rPr lang="zh-CN" altLang="en-US" sz="2400" dirty="0" smtClean="0"/>
              <a:t>承担</a:t>
            </a:r>
            <a:r>
              <a:rPr lang="en-US" altLang="zh-CN" sz="2400" dirty="0" smtClean="0"/>
              <a:t>)the blame.</a:t>
            </a:r>
            <a:endParaRPr lang="en-US" altLang="zh-CN" sz="2400" dirty="0" smtClean="0"/>
          </a:p>
          <a:p>
            <a:pPr marL="0" indent="0">
              <a:buNone/>
            </a:pPr>
            <a:r>
              <a:rPr lang="en-US" altLang="zh-CN" sz="24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52</a:t>
            </a:r>
            <a:r>
              <a:rPr lang="zh-CN" altLang="en-US" sz="24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．</a:t>
            </a:r>
            <a:r>
              <a:rPr lang="en-US" altLang="zh-CN" sz="2400" b="1" dirty="0" smtClean="0">
                <a:solidFill>
                  <a:srgbClr val="FF0000"/>
                </a:solidFill>
              </a:rPr>
              <a:t>solid</a:t>
            </a:r>
            <a:r>
              <a:rPr lang="en-US" altLang="zh-CN" sz="2400" dirty="0" smtClean="0"/>
              <a:t>  adj.</a:t>
            </a:r>
            <a:r>
              <a:rPr lang="zh-CN" altLang="en-US" sz="2400" b="1" dirty="0" smtClean="0">
                <a:solidFill>
                  <a:srgbClr val="0900C0"/>
                </a:solidFill>
              </a:rPr>
              <a:t>固定的，坚硬的</a:t>
            </a:r>
            <a:r>
              <a:rPr lang="zh-CN" altLang="en-US" sz="2400" dirty="0" smtClean="0"/>
              <a:t>→</a:t>
            </a:r>
            <a:r>
              <a:rPr lang="en-US" altLang="zh-CN" sz="2400" dirty="0" smtClean="0"/>
              <a:t>adj.</a:t>
            </a:r>
            <a:r>
              <a:rPr lang="zh-CN" altLang="en-US" sz="2400" b="1" dirty="0" smtClean="0">
                <a:solidFill>
                  <a:srgbClr val="0900C0"/>
                </a:solidFill>
              </a:rPr>
              <a:t>可靠的，可信赖的</a:t>
            </a:r>
            <a:endParaRPr lang="zh-CN" altLang="en-US" sz="2400" b="1" dirty="0" smtClean="0">
              <a:solidFill>
                <a:srgbClr val="0900C0"/>
              </a:solidFill>
            </a:endParaRPr>
          </a:p>
          <a:p>
            <a:pPr marL="0" indent="0">
              <a:buNone/>
            </a:pPr>
            <a:r>
              <a:rPr lang="en-US" altLang="zh-CN" sz="2400" dirty="0" smtClean="0"/>
              <a:t>The research lacks solid(</a:t>
            </a:r>
            <a:r>
              <a:rPr lang="zh-CN" altLang="en-US" sz="2400" dirty="0" smtClean="0"/>
              <a:t>可靠的</a:t>
            </a:r>
            <a:r>
              <a:rPr lang="en-US" altLang="zh-CN" sz="2400" dirty="0" smtClean="0"/>
              <a:t>)evidence, and therefore, its conclusions are doubtful.</a:t>
            </a:r>
            <a:endParaRPr lang="en-US" altLang="zh-CN" sz="2400" dirty="0" smtClean="0"/>
          </a:p>
          <a:p>
            <a:pPr marL="0" indent="0">
              <a:buNone/>
            </a:pPr>
            <a:r>
              <a:rPr lang="en-US" altLang="zh-CN" sz="24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53</a:t>
            </a:r>
            <a:r>
              <a:rPr lang="zh-CN" altLang="en-US" sz="24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．</a:t>
            </a:r>
            <a:r>
              <a:rPr lang="en-US" altLang="zh-CN" sz="2400" b="1" dirty="0" smtClean="0">
                <a:solidFill>
                  <a:srgbClr val="FF0000"/>
                </a:solidFill>
              </a:rPr>
              <a:t>strength</a:t>
            </a:r>
            <a:r>
              <a:rPr lang="en-US" altLang="zh-CN" sz="2400" dirty="0" smtClean="0"/>
              <a:t>  n</a:t>
            </a:r>
            <a:r>
              <a:rPr lang="zh-CN" altLang="en-US" sz="2400" dirty="0" smtClean="0"/>
              <a:t>．</a:t>
            </a:r>
            <a:r>
              <a:rPr lang="zh-CN" altLang="en-US" sz="2400" b="1" dirty="0" smtClean="0">
                <a:solidFill>
                  <a:srgbClr val="0900C0"/>
                </a:solidFill>
              </a:rPr>
              <a:t>力，力量，体力</a:t>
            </a:r>
            <a:r>
              <a:rPr lang="zh-CN" altLang="en-US" sz="2400" dirty="0" smtClean="0"/>
              <a:t>→</a:t>
            </a:r>
            <a:r>
              <a:rPr lang="en-US" altLang="zh-CN" sz="2400" dirty="0" smtClean="0"/>
              <a:t>n.</a:t>
            </a:r>
            <a:r>
              <a:rPr lang="zh-CN" altLang="en-US" sz="2400" b="1" dirty="0" smtClean="0">
                <a:solidFill>
                  <a:srgbClr val="0900C0"/>
                </a:solidFill>
              </a:rPr>
              <a:t>长处，强项</a:t>
            </a:r>
            <a:endParaRPr lang="zh-CN" altLang="en-US" sz="2400" dirty="0" smtClean="0"/>
          </a:p>
          <a:p>
            <a:pPr marL="0" indent="0">
              <a:buNone/>
            </a:pPr>
            <a:r>
              <a:rPr lang="en-US" altLang="zh-CN" sz="2400" dirty="0" smtClean="0"/>
              <a:t>A basketball coach must know the strengths(</a:t>
            </a:r>
            <a:r>
              <a:rPr lang="zh-CN" altLang="en-US" sz="2400" dirty="0" smtClean="0"/>
              <a:t>长处</a:t>
            </a:r>
            <a:r>
              <a:rPr lang="en-US" altLang="zh-CN" sz="2400" dirty="0" smtClean="0"/>
              <a:t>)and weaknesses of his players.</a:t>
            </a:r>
            <a:endParaRPr lang="en-US" altLang="zh-CN" sz="2400" dirty="0" smtClean="0"/>
          </a:p>
          <a:p>
            <a:pPr marL="0" indent="0">
              <a:buNone/>
            </a:pPr>
            <a:r>
              <a:rPr lang="en-US" altLang="zh-CN" sz="24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54</a:t>
            </a:r>
            <a:r>
              <a:rPr lang="zh-CN" altLang="en-US" sz="24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．</a:t>
            </a:r>
            <a:r>
              <a:rPr lang="en-US" altLang="zh-CN" sz="2400" b="1" dirty="0" smtClean="0">
                <a:solidFill>
                  <a:srgbClr val="FF0000"/>
                </a:solidFill>
              </a:rPr>
              <a:t>taste </a:t>
            </a:r>
            <a:r>
              <a:rPr lang="en-US" altLang="zh-CN" sz="2400" dirty="0" smtClean="0"/>
              <a:t> v.</a:t>
            </a:r>
            <a:r>
              <a:rPr lang="zh-CN" altLang="en-US" sz="2400" b="1" dirty="0" smtClean="0">
                <a:solidFill>
                  <a:srgbClr val="0900C0"/>
                </a:solidFill>
              </a:rPr>
              <a:t>品尝，尝出</a:t>
            </a:r>
            <a:r>
              <a:rPr lang="en-US" altLang="zh-CN" sz="2400" b="1" dirty="0" smtClean="0">
                <a:solidFill>
                  <a:srgbClr val="0900C0"/>
                </a:solidFill>
              </a:rPr>
              <a:t>……</a:t>
            </a:r>
            <a:r>
              <a:rPr lang="zh-CN" altLang="en-US" sz="2400" b="1" dirty="0" smtClean="0">
                <a:solidFill>
                  <a:srgbClr val="0900C0"/>
                </a:solidFill>
              </a:rPr>
              <a:t>味道</a:t>
            </a:r>
            <a:r>
              <a:rPr lang="zh-CN" altLang="en-US" sz="2400" dirty="0" smtClean="0"/>
              <a:t>→</a:t>
            </a:r>
            <a:r>
              <a:rPr lang="en-US" altLang="zh-CN" sz="2400" dirty="0" smtClean="0"/>
              <a:t>n.</a:t>
            </a:r>
            <a:r>
              <a:rPr lang="zh-CN" altLang="en-US" sz="2400" b="1" dirty="0" smtClean="0">
                <a:solidFill>
                  <a:srgbClr val="0900C0"/>
                </a:solidFill>
              </a:rPr>
              <a:t>味道，鉴赏力，爱好</a:t>
            </a:r>
            <a:endParaRPr lang="zh-CN" altLang="en-US" sz="2400" b="1" dirty="0" smtClean="0">
              <a:solidFill>
                <a:srgbClr val="0900C0"/>
              </a:solidFill>
            </a:endParaRPr>
          </a:p>
          <a:p>
            <a:pPr marL="0" indent="0">
              <a:buNone/>
            </a:pPr>
            <a:r>
              <a:rPr lang="en-US" altLang="zh-CN" sz="2400" dirty="0" smtClean="0"/>
              <a:t>While she was in Paris, she developed a taste(</a:t>
            </a:r>
            <a:r>
              <a:rPr lang="zh-CN" altLang="en-US" sz="2400" dirty="0" smtClean="0"/>
              <a:t>爱好</a:t>
            </a:r>
            <a:r>
              <a:rPr lang="en-US" altLang="zh-CN" sz="2400" dirty="0" smtClean="0"/>
              <a:t>)for fine art.</a:t>
            </a:r>
            <a:endParaRPr lang="en-US" altLang="zh-CN" sz="2400" dirty="0" smtClean="0"/>
          </a:p>
          <a:p>
            <a:pPr marL="0" indent="0">
              <a:buNone/>
            </a:pPr>
            <a:r>
              <a:rPr lang="en-US" altLang="zh-CN" sz="24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55</a:t>
            </a:r>
            <a:r>
              <a:rPr lang="zh-CN" altLang="en-US" sz="24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．</a:t>
            </a:r>
            <a:r>
              <a:rPr lang="en-US" altLang="zh-CN" sz="2400" b="1" dirty="0" smtClean="0">
                <a:solidFill>
                  <a:srgbClr val="FF0000"/>
                </a:solidFill>
              </a:rPr>
              <a:t>sign</a:t>
            </a:r>
            <a:r>
              <a:rPr lang="en-US" altLang="zh-CN" sz="2400" dirty="0" smtClean="0"/>
              <a:t>  n</a:t>
            </a:r>
            <a:r>
              <a:rPr lang="zh-CN" altLang="en-US" sz="2400" dirty="0" smtClean="0"/>
              <a:t>．</a:t>
            </a:r>
            <a:r>
              <a:rPr lang="zh-CN" altLang="en-US" sz="2400" b="1" dirty="0" smtClean="0">
                <a:solidFill>
                  <a:srgbClr val="0900C0"/>
                </a:solidFill>
              </a:rPr>
              <a:t>符号，记号</a:t>
            </a:r>
            <a:r>
              <a:rPr lang="zh-CN" altLang="en-US" sz="2400" dirty="0" smtClean="0"/>
              <a:t>→</a:t>
            </a:r>
            <a:r>
              <a:rPr lang="en-US" altLang="zh-CN" sz="2400" dirty="0" smtClean="0"/>
              <a:t>n.</a:t>
            </a:r>
            <a:r>
              <a:rPr lang="zh-CN" altLang="en-US" sz="2400" b="1" dirty="0" smtClean="0">
                <a:solidFill>
                  <a:srgbClr val="0900C0"/>
                </a:solidFill>
              </a:rPr>
              <a:t>迹象，预兆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v</a:t>
            </a:r>
            <a:r>
              <a:rPr lang="zh-CN" altLang="en-US" sz="2400" dirty="0" smtClean="0"/>
              <a:t>．</a:t>
            </a:r>
            <a:r>
              <a:rPr lang="zh-CN" altLang="en-US" sz="2400" b="1" dirty="0" smtClean="0">
                <a:solidFill>
                  <a:srgbClr val="0900C0"/>
                </a:solidFill>
              </a:rPr>
              <a:t>签字，签署</a:t>
            </a:r>
            <a:endParaRPr lang="zh-CN" altLang="en-US" sz="2400" b="1" dirty="0" smtClean="0">
              <a:solidFill>
                <a:srgbClr val="0900C0"/>
              </a:solidFill>
            </a:endParaRPr>
          </a:p>
          <a:p>
            <a:pPr marL="0" indent="0">
              <a:buNone/>
            </a:pPr>
            <a:r>
              <a:rPr lang="en-US" altLang="zh-CN" sz="2400" dirty="0" smtClean="0"/>
              <a:t>Bearing responsibility for his mistakes is a sign(</a:t>
            </a:r>
            <a:r>
              <a:rPr lang="zh-CN" altLang="en-US" sz="2400" dirty="0" smtClean="0"/>
              <a:t>征兆</a:t>
            </a:r>
            <a:r>
              <a:rPr lang="en-US" altLang="zh-CN" sz="2400" dirty="0" smtClean="0"/>
              <a:t>)of a man's maturity.</a:t>
            </a:r>
            <a:endParaRPr lang="en-US" altLang="zh-CN" sz="2400" dirty="0" smtClean="0"/>
          </a:p>
          <a:p>
            <a:pPr marL="0" indent="0">
              <a:buNone/>
            </a:pPr>
            <a:r>
              <a:rPr lang="en-US" altLang="zh-CN" sz="2400" dirty="0" smtClean="0"/>
              <a:t>Therefore, students should be advised to sign(</a:t>
            </a:r>
            <a:r>
              <a:rPr lang="zh-CN" altLang="en-US" sz="2400" dirty="0" smtClean="0"/>
              <a:t>签字</a:t>
            </a:r>
            <a:r>
              <a:rPr lang="en-US" altLang="zh-CN" sz="2400" dirty="0" smtClean="0"/>
              <a:t>)up as soon as possible.</a:t>
            </a:r>
            <a:endParaRPr lang="en-US" altLang="zh-CN" sz="2400" dirty="0" smtClean="0"/>
          </a:p>
          <a:p>
            <a:pPr marL="0" indent="0">
              <a:lnSpc>
                <a:spcPct val="120000"/>
              </a:lnSpc>
              <a:buNone/>
            </a:pPr>
            <a:endParaRPr lang="zh-CN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520" y="116632"/>
            <a:ext cx="8784976" cy="65527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24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56</a:t>
            </a:r>
            <a:r>
              <a:rPr lang="zh-CN" altLang="en-US" sz="24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en-US" altLang="zh-C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v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zh-CN" altLang="en-US" sz="24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站，站立，直立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v.</a:t>
            </a:r>
            <a:r>
              <a:rPr lang="zh-CN" altLang="en-US" sz="24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忍受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zh-CN" altLang="en-US" sz="24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货摊</a:t>
            </a:r>
            <a:endParaRPr lang="zh-CN" altLang="en-US" sz="2400" b="1" dirty="0" smtClean="0">
              <a:solidFill>
                <a:srgbClr val="090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author could not stand(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忍受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)living in a wooden house.</a:t>
            </a:r>
            <a:endParaRPr lang="en-US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found the fish stand(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货摊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)surrounded in a sea of customers.</a:t>
            </a:r>
            <a:endParaRPr lang="en-US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4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57</a:t>
            </a:r>
            <a:r>
              <a:rPr lang="zh-CN" altLang="en-US" sz="24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en-US" altLang="zh-C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store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n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en-US" altLang="zh-CN" sz="24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en-US" sz="24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大型</a:t>
            </a:r>
            <a:r>
              <a:rPr lang="en-US" altLang="zh-CN" sz="24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altLang="en-US" sz="24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百货商店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v.&amp; n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zh-CN" altLang="en-US" sz="24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贮藏，贮存，保存</a:t>
            </a:r>
            <a:endParaRPr lang="zh-CN" altLang="en-US" sz="2400" b="1" dirty="0" smtClean="0">
              <a:solidFill>
                <a:srgbClr val="090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Although dams can be built to store(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贮存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)water for agricultural use in dry areas and dry seasons.</a:t>
            </a:r>
            <a:endParaRPr lang="en-US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4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58</a:t>
            </a:r>
            <a:r>
              <a:rPr lang="zh-CN" altLang="en-US" sz="24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en-US" altLang="zh-C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treat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zh-CN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vt.</a:t>
            </a:r>
            <a:r>
              <a:rPr lang="zh-CN" altLang="en-US" sz="24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以</a:t>
            </a:r>
            <a:r>
              <a:rPr lang="en-US" altLang="zh-CN" sz="24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zh-CN" altLang="en-US" sz="24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态度对待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en-US" altLang="zh-CN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vt.</a:t>
            </a:r>
            <a:r>
              <a:rPr lang="zh-CN" altLang="en-US" sz="24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治疗，医治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&amp;n.</a:t>
            </a:r>
            <a:r>
              <a:rPr lang="zh-CN" altLang="en-US" sz="24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款待，招待</a:t>
            </a:r>
            <a:endParaRPr lang="zh-CN" altLang="en-US" sz="2400" b="1" dirty="0" smtClean="0">
              <a:solidFill>
                <a:srgbClr val="090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doctor is skilled at treating(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治疗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)heart trouble and never accepts any gift from his patients, so he has a very good reputation.</a:t>
            </a:r>
            <a:endParaRPr lang="en-US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Let's go out for lunch—my treat(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款待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endParaRPr lang="zh-CN" alt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4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59</a:t>
            </a:r>
            <a:r>
              <a:rPr lang="zh-CN" altLang="en-US" sz="24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en-US" altLang="zh-C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walk 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&amp; n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zh-CN" altLang="en-US" sz="24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行走；步行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n.</a:t>
            </a:r>
            <a:r>
              <a:rPr lang="zh-CN" altLang="en-US" sz="24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行业</a:t>
            </a:r>
            <a:endParaRPr lang="zh-CN" altLang="en-US" sz="2400" b="1" dirty="0" smtClean="0">
              <a:solidFill>
                <a:srgbClr val="090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society welcomes people from all walks(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行业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)of life.</a:t>
            </a:r>
            <a:endParaRPr lang="en-US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4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60</a:t>
            </a:r>
            <a:r>
              <a:rPr lang="zh-CN" altLang="en-US" sz="24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en-US" altLang="zh-C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wear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v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zh-CN" altLang="en-US" sz="24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穿，戴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v.</a:t>
            </a:r>
            <a:r>
              <a:rPr lang="zh-CN" altLang="en-US" sz="24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面带，流露；留</a:t>
            </a:r>
            <a:r>
              <a:rPr lang="en-US" altLang="zh-CN" sz="24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en-US" sz="24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发，须等</a:t>
            </a:r>
            <a:r>
              <a:rPr lang="en-US" altLang="zh-CN" sz="24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zh-CN" sz="2400" b="1" dirty="0" smtClean="0">
              <a:solidFill>
                <a:srgbClr val="090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can still remember he was always wearing(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面带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)a smile and willing to help.</a:t>
            </a:r>
            <a:endParaRPr lang="en-US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779057" y="1563271"/>
            <a:ext cx="7416823" cy="2554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zh-CN" sz="8000" b="1" cap="none" spc="50" dirty="0" smtClean="0">
                <a:ln w="11430"/>
                <a:solidFill>
                  <a:srgbClr val="CC33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Thank you </a:t>
            </a:r>
            <a:endParaRPr lang="en-US" altLang="zh-CN" sz="8000" b="1" cap="none" spc="50" dirty="0" smtClean="0">
              <a:ln w="11430"/>
              <a:solidFill>
                <a:srgbClr val="CC3399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en-US" altLang="zh-CN" sz="8000" b="1" cap="none" spc="50" dirty="0" smtClean="0">
                <a:ln w="11430"/>
                <a:solidFill>
                  <a:srgbClr val="CC33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for listening!</a:t>
            </a:r>
            <a:endParaRPr lang="zh-CN" altLang="en-US" sz="8000" b="1" cap="none" spc="50" dirty="0">
              <a:ln w="11430"/>
              <a:solidFill>
                <a:srgbClr val="CC3399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460" y="419100"/>
            <a:ext cx="9102090" cy="5962650"/>
          </a:xfrm>
        </p:spPr>
        <p:txBody>
          <a:bodyPr>
            <a:normAutofit fontScale="87500"/>
          </a:bodyPr>
          <a:lstStyle/>
          <a:p>
            <a:pPr marL="0" indent="0">
              <a:buNone/>
            </a:pPr>
            <a:r>
              <a:rPr lang="en-US" altLang="zh-CN" sz="33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6.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blank </a:t>
            </a:r>
            <a:r>
              <a:rPr lang="en-US" altLang="zh-CN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adj.           n.      </a:t>
            </a:r>
            <a:r>
              <a:rPr lang="zh-CN" alt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en-US" altLang="zh-CN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adj</a:t>
            </a:r>
            <a:endParaRPr lang="en-US" altLang="zh-CN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stranger returned my greeting with a blank(</a:t>
            </a:r>
            <a:r>
              <a:rPr lang="zh-CN" alt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没表情的</a:t>
            </a:r>
            <a:r>
              <a:rPr lang="en-US" altLang="zh-CN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)look.</a:t>
            </a:r>
            <a:endParaRPr lang="en-US" altLang="zh-CN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7.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blue </a:t>
            </a:r>
            <a:r>
              <a:rPr lang="en-US" altLang="zh-CN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adj.&amp; n</a:t>
            </a:r>
            <a:r>
              <a:rPr lang="zh-CN" alt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．         →</a:t>
            </a:r>
            <a:r>
              <a:rPr lang="en-US" altLang="zh-CN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adj.</a:t>
            </a:r>
            <a:endParaRPr lang="zh-CN" alt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 songs always make me feel blue(</a:t>
            </a:r>
            <a:r>
              <a:rPr lang="zh-CN" alt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忧伤的</a:t>
            </a:r>
            <a:r>
              <a:rPr lang="en-US" altLang="zh-CN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alt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endParaRPr lang="zh-CN" alt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8.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build </a:t>
            </a:r>
            <a:r>
              <a:rPr lang="en-US" altLang="zh-CN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vt.                     </a:t>
            </a:r>
            <a:r>
              <a:rPr lang="zh-CN" alt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en-US" altLang="zh-CN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v.             </a:t>
            </a:r>
            <a:r>
              <a:rPr lang="zh-CN" alt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zh-CN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n.</a:t>
            </a:r>
            <a:endParaRPr lang="en-US" altLang="zh-CN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 should receive training to build(</a:t>
            </a:r>
            <a:r>
              <a:rPr lang="zh-CN" alt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逐渐增强</a:t>
            </a:r>
            <a:r>
              <a:rPr lang="en-US" altLang="zh-CN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)up one's confidence.</a:t>
            </a:r>
            <a:endParaRPr lang="en-US" altLang="zh-CN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You're right</a:t>
            </a:r>
            <a:r>
              <a:rPr lang="zh-CN" alt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Josh. He may have a small build(</a:t>
            </a:r>
            <a:r>
              <a:rPr lang="zh-CN" alt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身材</a:t>
            </a:r>
            <a:r>
              <a:rPr lang="en-US" altLang="zh-CN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alt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endParaRPr lang="zh-CN" alt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9.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cause</a:t>
            </a:r>
            <a:r>
              <a:rPr lang="en-US" altLang="zh-CN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zh-CN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vt.                </a:t>
            </a:r>
            <a:r>
              <a:rPr lang="zh-CN" alt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en-US" altLang="zh-CN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n.</a:t>
            </a:r>
            <a:endParaRPr lang="en-US" altLang="zh-CN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Even with a staff of 22 volunteers</a:t>
            </a:r>
            <a:r>
              <a:rPr lang="zh-CN" alt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Thomas often devotes up to 50 hours a week to his cause(</a:t>
            </a:r>
            <a:r>
              <a:rPr lang="zh-CN" alt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事业</a:t>
            </a:r>
            <a:r>
              <a:rPr lang="en-US" altLang="zh-CN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alt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endParaRPr lang="zh-CN" alt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10.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cloudy</a:t>
            </a:r>
            <a:r>
              <a:rPr lang="en-US" altLang="zh-CN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adj.                         </a:t>
            </a:r>
            <a:r>
              <a:rPr lang="zh-CN" alt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en-US" altLang="zh-CN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adj.</a:t>
            </a:r>
            <a:endParaRPr lang="en-US" altLang="zh-CN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 will take his place still remains cloudy(</a:t>
            </a:r>
            <a:r>
              <a:rPr lang="zh-CN" alt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不明朗的</a:t>
            </a:r>
            <a:r>
              <a:rPr lang="en-US" altLang="zh-CN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alt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endParaRPr lang="zh-CN" alt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zh-CN" alt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71370" y="563245"/>
            <a:ext cx="87249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空白的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3081020" y="563245"/>
            <a:ext cx="64262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空白</a:t>
            </a: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4453255" y="563245"/>
            <a:ext cx="3558540" cy="39878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marL="0" indent="0">
              <a:buNone/>
            </a:pP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</a:t>
            </a:r>
            <a:r>
              <a:rPr lang="zh-CN" altLang="en-US" sz="20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没表情的；空虚的；没兴趣的</a:t>
            </a:r>
            <a:endParaRPr lang="zh-CN" altLang="en-US" sz="2000"/>
          </a:p>
        </p:txBody>
      </p:sp>
      <p:sp>
        <p:nvSpPr>
          <p:cNvPr id="6" name="文本框 5"/>
          <p:cNvSpPr txBox="1"/>
          <p:nvPr/>
        </p:nvSpPr>
        <p:spPr>
          <a:xfrm>
            <a:off x="2621280" y="1461770"/>
            <a:ext cx="64262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蓝色</a:t>
            </a:r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4234180" y="1461770"/>
            <a:ext cx="87249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忧伤的</a:t>
            </a:r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1841500" y="2389505"/>
            <a:ext cx="1459230" cy="39878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20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建筑，建造</a:t>
            </a:r>
            <a:endParaRPr lang="zh-CN" altLang="en-US" sz="2000"/>
          </a:p>
        </p:txBody>
      </p:sp>
      <p:sp>
        <p:nvSpPr>
          <p:cNvPr id="9" name="文本框 8"/>
          <p:cNvSpPr txBox="1"/>
          <p:nvPr/>
        </p:nvSpPr>
        <p:spPr>
          <a:xfrm>
            <a:off x="4025900" y="2389505"/>
            <a:ext cx="1203960" cy="39878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20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逐渐增强</a:t>
            </a:r>
            <a:endParaRPr lang="zh-CN" altLang="en-US" sz="2000"/>
          </a:p>
        </p:txBody>
      </p:sp>
      <p:sp>
        <p:nvSpPr>
          <p:cNvPr id="10" name="文本框 9"/>
          <p:cNvSpPr txBox="1"/>
          <p:nvPr/>
        </p:nvSpPr>
        <p:spPr>
          <a:xfrm>
            <a:off x="5789930" y="2389505"/>
            <a:ext cx="2225040" cy="39878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marL="0" indent="0">
              <a:buNone/>
            </a:pPr>
            <a:r>
              <a:rPr lang="zh-CN" altLang="en-US" sz="20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体格，体形，身材</a:t>
            </a:r>
            <a:endParaRPr lang="zh-CN" altLang="en-US" sz="2000"/>
          </a:p>
        </p:txBody>
      </p:sp>
      <p:sp>
        <p:nvSpPr>
          <p:cNvPr id="11" name="文本框 10"/>
          <p:cNvSpPr txBox="1"/>
          <p:nvPr/>
        </p:nvSpPr>
        <p:spPr>
          <a:xfrm>
            <a:off x="1841500" y="3728720"/>
            <a:ext cx="133223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促使，引起</a:t>
            </a:r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3895090" y="3728720"/>
            <a:ext cx="271145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marL="0" indent="0">
              <a:buNone/>
            </a:pPr>
            <a:r>
              <a:rPr lang="zh-CN" altLang="en-US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原因，起因；事业，目标</a:t>
            </a:r>
            <a:endParaRPr lang="zh-CN" altLang="en-US"/>
          </a:p>
        </p:txBody>
      </p:sp>
      <p:sp>
        <p:nvSpPr>
          <p:cNvPr id="13" name="文本框 12"/>
          <p:cNvSpPr txBox="1"/>
          <p:nvPr/>
        </p:nvSpPr>
        <p:spPr>
          <a:xfrm>
            <a:off x="2621280" y="5121910"/>
            <a:ext cx="156210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阴的，多云的</a:t>
            </a:r>
            <a:endParaRPr lang="zh-CN" altLang="en-US"/>
          </a:p>
        </p:txBody>
      </p:sp>
      <p:sp>
        <p:nvSpPr>
          <p:cNvPr id="14" name="文本框 13"/>
          <p:cNvSpPr txBox="1"/>
          <p:nvPr/>
        </p:nvSpPr>
        <p:spPr>
          <a:xfrm>
            <a:off x="5106670" y="5121910"/>
            <a:ext cx="225171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marL="0" indent="0">
              <a:buNone/>
            </a:pPr>
            <a:r>
              <a:rPr lang="zh-CN" altLang="en-US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不明朗的，不清晰的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/>
      <p:bldP spid="4" grpId="1"/>
      <p:bldP spid="5" grpId="0"/>
      <p:bldP spid="5" grpId="1"/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  <p:bldP spid="13" grpId="0"/>
      <p:bldP spid="13" grpId="1"/>
      <p:bldP spid="14" grpId="0"/>
      <p:bldP spid="14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520" y="260648"/>
            <a:ext cx="8604448" cy="63093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24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zh-CN" altLang="en-US" sz="24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en-US" altLang="zh-C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coach 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．          →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v.</a:t>
            </a:r>
            <a:endParaRPr lang="en-US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She coached(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指导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)me in playing football.</a:t>
            </a:r>
            <a:endParaRPr lang="en-US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4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zh-CN" altLang="en-US" sz="24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en-US" altLang="zh-C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count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n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&amp; v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．                        →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vi.</a:t>
            </a:r>
            <a:endParaRPr lang="en-US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not how much you read but what you read that counts(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重要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endParaRPr lang="zh-CN" alt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4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zh-CN" altLang="en-US" sz="24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en-US" altLang="zh-C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course 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．                             →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n.</a:t>
            </a:r>
            <a:endParaRPr lang="en-US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courses(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菜谱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)vary with seasons.</a:t>
            </a:r>
            <a:endParaRPr lang="en-US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4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r>
              <a:rPr lang="zh-CN" altLang="en-US" sz="24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en-US" altLang="zh-C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cover 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．          →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v.                                                                 </a:t>
            </a:r>
            <a:r>
              <a:rPr lang="zh-CN" altLang="en-US" sz="24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n.</a:t>
            </a:r>
            <a:endParaRPr lang="en-US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Motorcars cover(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行走一段路程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)a hundred miles in little more than an hour.</a:t>
            </a:r>
            <a:endParaRPr lang="en-US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cover(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足以支付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)the cost of hiring a bus, each student will have to pay $10 each time.</a:t>
            </a:r>
            <a:endParaRPr lang="en-US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4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lang="zh-CN" altLang="en-US" sz="24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en-US" altLang="zh-C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cross 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．                    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n.         </a:t>
            </a:r>
            <a:r>
              <a:rPr lang="zh-CN" altLang="en-US" sz="24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adj.</a:t>
            </a:r>
            <a:endParaRPr lang="en-US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Don't be cross(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生气的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)with him—after all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 is a child.</a:t>
            </a:r>
            <a:endParaRPr lang="en-US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142490" y="260350"/>
            <a:ext cx="79502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24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教练</a:t>
            </a:r>
            <a:endParaRPr lang="zh-CN" altLang="en-US" sz="2400"/>
          </a:p>
        </p:txBody>
      </p:sp>
      <p:sp>
        <p:nvSpPr>
          <p:cNvPr id="4" name="文本框 3"/>
          <p:cNvSpPr txBox="1"/>
          <p:nvPr/>
        </p:nvSpPr>
        <p:spPr>
          <a:xfrm>
            <a:off x="3820160" y="260350"/>
            <a:ext cx="224091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0" indent="0">
              <a:buNone/>
            </a:pPr>
            <a:r>
              <a:rPr lang="zh-CN" altLang="en-US" sz="24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辅导，指导</a:t>
            </a:r>
            <a:endParaRPr lang="zh-CN" altLang="en-US" sz="2400"/>
          </a:p>
        </p:txBody>
      </p:sp>
      <p:sp>
        <p:nvSpPr>
          <p:cNvPr id="5" name="文本框 4"/>
          <p:cNvSpPr txBox="1"/>
          <p:nvPr/>
        </p:nvSpPr>
        <p:spPr>
          <a:xfrm>
            <a:off x="2717800" y="1165860"/>
            <a:ext cx="140716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24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计算，数</a:t>
            </a:r>
            <a:endParaRPr lang="zh-CN" altLang="en-US" sz="2400"/>
          </a:p>
        </p:txBody>
      </p:sp>
      <p:sp>
        <p:nvSpPr>
          <p:cNvPr id="6" name="文本框 5"/>
          <p:cNvSpPr txBox="1"/>
          <p:nvPr/>
        </p:nvSpPr>
        <p:spPr>
          <a:xfrm>
            <a:off x="5725795" y="1211580"/>
            <a:ext cx="201930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marL="0" indent="0">
              <a:buNone/>
            </a:pPr>
            <a:r>
              <a:rPr lang="zh-CN" altLang="en-US" sz="24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有价值，重要</a:t>
            </a:r>
            <a:endParaRPr lang="zh-CN" altLang="en-US" sz="2400"/>
          </a:p>
        </p:txBody>
      </p:sp>
      <p:sp>
        <p:nvSpPr>
          <p:cNvPr id="7" name="文本框 6"/>
          <p:cNvSpPr txBox="1"/>
          <p:nvPr/>
        </p:nvSpPr>
        <p:spPr>
          <a:xfrm>
            <a:off x="2487930" y="2046605"/>
            <a:ext cx="171323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24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课程；过程</a:t>
            </a:r>
            <a:endParaRPr lang="zh-CN" altLang="en-US" sz="2400"/>
          </a:p>
        </p:txBody>
      </p:sp>
      <p:sp>
        <p:nvSpPr>
          <p:cNvPr id="8" name="文本框 7"/>
          <p:cNvSpPr txBox="1"/>
          <p:nvPr/>
        </p:nvSpPr>
        <p:spPr>
          <a:xfrm>
            <a:off x="5304155" y="2092960"/>
            <a:ext cx="165671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0" indent="0">
              <a:buNone/>
            </a:pPr>
            <a:r>
              <a:rPr lang="zh-CN" altLang="en-US" sz="24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一道菜</a:t>
            </a:r>
            <a:endParaRPr lang="zh-CN" altLang="en-US" sz="2400"/>
          </a:p>
        </p:txBody>
      </p:sp>
      <p:sp>
        <p:nvSpPr>
          <p:cNvPr id="9" name="文本框 8"/>
          <p:cNvSpPr txBox="1"/>
          <p:nvPr/>
        </p:nvSpPr>
        <p:spPr>
          <a:xfrm>
            <a:off x="2075180" y="2941955"/>
            <a:ext cx="79502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24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覆盖</a:t>
            </a:r>
            <a:endParaRPr lang="zh-CN" altLang="en-US" sz="2400"/>
          </a:p>
        </p:txBody>
      </p:sp>
      <p:sp>
        <p:nvSpPr>
          <p:cNvPr id="10" name="文本框 9"/>
          <p:cNvSpPr txBox="1"/>
          <p:nvPr/>
        </p:nvSpPr>
        <p:spPr>
          <a:xfrm>
            <a:off x="3502025" y="2941955"/>
            <a:ext cx="558927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24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行走</a:t>
            </a:r>
            <a:r>
              <a:rPr lang="en-US" altLang="zh-CN" sz="24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</a:t>
            </a:r>
            <a:r>
              <a:rPr lang="zh-CN" altLang="en-US" sz="24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一段路程</a:t>
            </a:r>
            <a:r>
              <a:rPr lang="en-US" altLang="zh-CN" sz="24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)</a:t>
            </a:r>
            <a:r>
              <a:rPr lang="zh-CN" altLang="en-US" sz="24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；足以支付，够付；采访   </a:t>
            </a:r>
            <a:endParaRPr lang="zh-CN" altLang="en-US" sz="2400"/>
          </a:p>
        </p:txBody>
      </p:sp>
      <p:sp>
        <p:nvSpPr>
          <p:cNvPr id="11" name="文本框 10"/>
          <p:cNvSpPr txBox="1"/>
          <p:nvPr/>
        </p:nvSpPr>
        <p:spPr>
          <a:xfrm>
            <a:off x="1962150" y="5280660"/>
            <a:ext cx="171323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24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跨越，横穿</a:t>
            </a:r>
            <a:endParaRPr lang="zh-CN" altLang="en-US" sz="2400"/>
          </a:p>
        </p:txBody>
      </p:sp>
      <p:sp>
        <p:nvSpPr>
          <p:cNvPr id="12" name="文本框 11"/>
          <p:cNvSpPr txBox="1"/>
          <p:nvPr/>
        </p:nvSpPr>
        <p:spPr>
          <a:xfrm>
            <a:off x="4124960" y="5372735"/>
            <a:ext cx="79502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24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十字</a:t>
            </a:r>
            <a:endParaRPr lang="zh-CN" altLang="en-US" sz="2400"/>
          </a:p>
        </p:txBody>
      </p:sp>
      <p:sp>
        <p:nvSpPr>
          <p:cNvPr id="13" name="文本框 12"/>
          <p:cNvSpPr txBox="1"/>
          <p:nvPr/>
        </p:nvSpPr>
        <p:spPr>
          <a:xfrm>
            <a:off x="5860415" y="5372735"/>
            <a:ext cx="110109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marL="0" indent="0">
              <a:buNone/>
            </a:pPr>
            <a:r>
              <a:rPr lang="zh-CN" altLang="en-US" sz="24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生气的</a:t>
            </a:r>
            <a:endParaRPr lang="zh-CN" altLang="en-US" sz="2400"/>
          </a:p>
        </p:txBody>
      </p:sp>
      <p:sp>
        <p:nvSpPr>
          <p:cNvPr id="14" name="文本框 13"/>
          <p:cNvSpPr txBox="1"/>
          <p:nvPr/>
        </p:nvSpPr>
        <p:spPr>
          <a:xfrm>
            <a:off x="769620" y="3300095"/>
            <a:ext cx="232537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marL="0" indent="0">
              <a:buNone/>
            </a:pPr>
            <a:r>
              <a:rPr lang="zh-CN" altLang="en-US" sz="24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书刊封面，封皮</a:t>
            </a:r>
            <a:endParaRPr lang="zh-CN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/>
      <p:bldP spid="4" grpId="1"/>
      <p:bldP spid="5" grpId="0"/>
      <p:bldP spid="5" grpId="1"/>
      <p:bldP spid="6" grpId="0"/>
      <p:bldP spid="6" grpId="1"/>
      <p:bldP spid="7" grpId="0"/>
      <p:bldP spid="8" grpId="0"/>
      <p:bldP spid="8" grpId="1"/>
      <p:bldP spid="9" grpId="0"/>
      <p:bldP spid="9" grpId="1"/>
      <p:bldP spid="10" grpId="0"/>
      <p:bldP spid="10" grpId="1"/>
      <p:bldP spid="14" grpId="0"/>
      <p:bldP spid="14" grpId="1"/>
      <p:bldP spid="11" grpId="0"/>
      <p:bldP spid="11" grpId="1"/>
      <p:bldP spid="12" grpId="0"/>
      <p:bldP spid="12" grpId="1"/>
      <p:bldP spid="13" grpId="0"/>
      <p:bldP spid="13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332656"/>
            <a:ext cx="8280920" cy="61206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28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16</a:t>
            </a:r>
            <a:r>
              <a:rPr lang="zh-CN" altLang="en-US" sz="28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．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desert</a:t>
            </a:r>
            <a:r>
              <a:rPr lang="en-US" altLang="zh-CN" sz="2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n</a:t>
            </a:r>
            <a:r>
              <a:rPr lang="zh-CN" altLang="en-US" sz="2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．</a:t>
            </a:r>
            <a:r>
              <a:rPr lang="zh-CN" altLang="en-US" sz="2800" b="1" dirty="0" smtClean="0">
                <a:solidFill>
                  <a:srgbClr val="0900C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沙漠</a:t>
            </a:r>
            <a:r>
              <a:rPr lang="zh-CN" altLang="en-US" sz="2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→</a:t>
            </a:r>
            <a:r>
              <a:rPr lang="en-US" altLang="zh-CN" sz="2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v.</a:t>
            </a:r>
            <a:r>
              <a:rPr lang="zh-CN" altLang="en-US" sz="2800" b="1" dirty="0" smtClean="0">
                <a:solidFill>
                  <a:srgbClr val="0900C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抛弃，离弃</a:t>
            </a:r>
            <a:endParaRPr lang="zh-CN" altLang="en-US" sz="2800" b="1" dirty="0" smtClean="0">
              <a:solidFill>
                <a:srgbClr val="0900C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He deserted(</a:t>
            </a:r>
            <a:r>
              <a:rPr lang="zh-CN" altLang="en-US" sz="2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抛弃</a:t>
            </a:r>
            <a:r>
              <a:rPr lang="en-US" altLang="zh-CN" sz="2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)his  wife  and  children  and  went abroad.</a:t>
            </a:r>
            <a:endParaRPr lang="en-US" altLang="zh-CN" sz="2800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8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17</a:t>
            </a:r>
            <a:r>
              <a:rPr lang="zh-CN" altLang="en-US" sz="28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．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deal </a:t>
            </a:r>
            <a:r>
              <a:rPr lang="en-US" altLang="zh-CN" sz="2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vi.</a:t>
            </a:r>
            <a:r>
              <a:rPr lang="zh-CN" altLang="en-US" sz="2800" b="1" dirty="0" smtClean="0">
                <a:solidFill>
                  <a:srgbClr val="0900C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处理，解决</a:t>
            </a:r>
            <a:r>
              <a:rPr lang="zh-CN" altLang="en-US" sz="2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→</a:t>
            </a:r>
            <a:r>
              <a:rPr lang="en-US" altLang="zh-CN" sz="2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n.</a:t>
            </a:r>
            <a:r>
              <a:rPr lang="zh-CN" altLang="en-US" sz="2800" b="1" dirty="0" smtClean="0">
                <a:solidFill>
                  <a:srgbClr val="0900C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交易</a:t>
            </a:r>
            <a:endParaRPr lang="zh-CN" altLang="en-US" sz="2800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Having been cheated in a business deal(</a:t>
            </a:r>
            <a:r>
              <a:rPr lang="zh-CN" altLang="en-US" sz="2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交易</a:t>
            </a:r>
            <a:r>
              <a:rPr lang="en-US" altLang="zh-CN" sz="2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)</a:t>
            </a:r>
            <a:r>
              <a:rPr lang="zh-CN" altLang="en-US" sz="2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，</a:t>
            </a:r>
            <a:r>
              <a:rPr lang="en-US" altLang="zh-CN" sz="2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he was reduced to nothing.</a:t>
            </a:r>
            <a:endParaRPr lang="en-US" altLang="zh-CN" sz="2800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8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18</a:t>
            </a:r>
            <a:r>
              <a:rPr lang="zh-CN" altLang="en-US" sz="28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．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develop</a:t>
            </a:r>
            <a:r>
              <a:rPr lang="en-US" altLang="zh-CN" sz="2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v</a:t>
            </a:r>
            <a:r>
              <a:rPr lang="zh-CN" altLang="en-US" sz="2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．</a:t>
            </a:r>
            <a:r>
              <a:rPr lang="zh-CN" altLang="en-US" sz="2800" b="1" dirty="0" smtClean="0">
                <a:solidFill>
                  <a:srgbClr val="0900C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发展；开发；研制</a:t>
            </a:r>
            <a:r>
              <a:rPr lang="zh-CN" altLang="en-US" sz="2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→</a:t>
            </a:r>
            <a:r>
              <a:rPr lang="en-US" altLang="zh-CN" sz="2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v.</a:t>
            </a:r>
            <a:r>
              <a:rPr lang="zh-CN" altLang="en-US" sz="2800" b="1" dirty="0" smtClean="0">
                <a:solidFill>
                  <a:srgbClr val="0900C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冲印</a:t>
            </a:r>
            <a:endParaRPr lang="zh-CN" altLang="en-US" sz="2800" b="1" dirty="0" smtClean="0">
              <a:solidFill>
                <a:srgbClr val="0900C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Did you have the films developed(</a:t>
            </a:r>
            <a:r>
              <a:rPr lang="zh-CN" altLang="en-US" sz="2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冲印</a:t>
            </a:r>
            <a:r>
              <a:rPr lang="en-US" altLang="zh-CN" sz="2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)?</a:t>
            </a:r>
            <a:endParaRPr lang="en-US" altLang="zh-CN" sz="2800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8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19</a:t>
            </a:r>
            <a:r>
              <a:rPr lang="zh-CN" altLang="en-US" sz="28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．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drive  </a:t>
            </a:r>
            <a:r>
              <a:rPr lang="en-US" altLang="zh-CN" sz="2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v</a:t>
            </a:r>
            <a:r>
              <a:rPr lang="zh-CN" altLang="en-US" sz="2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．</a:t>
            </a:r>
            <a:r>
              <a:rPr lang="zh-CN" altLang="en-US" sz="2800" b="1" dirty="0" smtClean="0">
                <a:solidFill>
                  <a:srgbClr val="0900C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驾驶</a:t>
            </a:r>
            <a:r>
              <a:rPr lang="zh-CN" altLang="en-US" sz="2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→</a:t>
            </a:r>
            <a:r>
              <a:rPr lang="en-US" altLang="zh-CN" sz="2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v.</a:t>
            </a:r>
            <a:r>
              <a:rPr lang="zh-CN" altLang="en-US" sz="2800" b="1" dirty="0" smtClean="0">
                <a:solidFill>
                  <a:srgbClr val="0900C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迫使</a:t>
            </a:r>
            <a:r>
              <a:rPr lang="en-US" altLang="zh-CN" sz="2800" b="1" dirty="0" smtClean="0">
                <a:solidFill>
                  <a:srgbClr val="0900C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</a:t>
            </a:r>
            <a:r>
              <a:rPr lang="zh-CN" altLang="en-US" sz="2800" b="1" dirty="0" smtClean="0">
                <a:solidFill>
                  <a:srgbClr val="0900C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某人做不好的事</a:t>
            </a:r>
            <a:r>
              <a:rPr lang="en-US" altLang="zh-CN" sz="2800" b="1" dirty="0" smtClean="0">
                <a:solidFill>
                  <a:srgbClr val="0900C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)</a:t>
            </a:r>
            <a:endParaRPr lang="en-US" altLang="zh-CN" sz="2800" b="1" dirty="0" smtClean="0">
              <a:solidFill>
                <a:srgbClr val="0900C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Hunger drove(</a:t>
            </a:r>
            <a:r>
              <a:rPr lang="zh-CN" altLang="en-US" sz="2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迫使</a:t>
            </a:r>
            <a:r>
              <a:rPr lang="en-US" altLang="zh-CN" sz="2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)her to steal.</a:t>
            </a:r>
            <a:endParaRPr lang="en-US" altLang="zh-CN" sz="2800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8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20</a:t>
            </a:r>
            <a:r>
              <a:rPr lang="zh-CN" altLang="en-US" sz="28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．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express </a:t>
            </a:r>
            <a:r>
              <a:rPr lang="en-US" altLang="zh-CN" sz="2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v</a:t>
            </a:r>
            <a:r>
              <a:rPr lang="zh-CN" altLang="en-US" sz="2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．</a:t>
            </a:r>
            <a:r>
              <a:rPr lang="zh-CN" altLang="en-US" sz="2800" b="1" dirty="0" smtClean="0">
                <a:solidFill>
                  <a:srgbClr val="0900C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表达</a:t>
            </a:r>
            <a:r>
              <a:rPr lang="zh-CN" altLang="en-US" sz="2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→</a:t>
            </a:r>
            <a:r>
              <a:rPr lang="en-US" altLang="zh-CN" sz="2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n.</a:t>
            </a:r>
            <a:r>
              <a:rPr lang="zh-CN" altLang="en-US" sz="2800" b="1" dirty="0" smtClean="0">
                <a:solidFill>
                  <a:srgbClr val="0900C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快车</a:t>
            </a:r>
            <a:endParaRPr lang="zh-CN" altLang="en-US" sz="2800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Is there an express(</a:t>
            </a:r>
            <a:r>
              <a:rPr lang="zh-CN" altLang="en-US" sz="2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快车</a:t>
            </a:r>
            <a:r>
              <a:rPr lang="en-US" altLang="zh-CN" sz="2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)from Nanjing to Shanghai?</a:t>
            </a:r>
            <a:endParaRPr lang="en-US" altLang="zh-CN" sz="2800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zh-CN" altLang="en-US" sz="28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3528" y="188640"/>
            <a:ext cx="8568952" cy="64807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28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  <a:r>
              <a:rPr lang="zh-CN" altLang="en-US" sz="28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encourage 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vt.</a:t>
            </a:r>
            <a:r>
              <a:rPr lang="zh-CN" altLang="en-US" sz="28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鼓励；激励</a:t>
            </a: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v.</a:t>
            </a:r>
            <a:r>
              <a:rPr lang="zh-CN" altLang="en-US" sz="28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促进，助长，刺激</a:t>
            </a:r>
            <a:endParaRPr lang="zh-CN" altLang="en-US" sz="2800" b="1" dirty="0" smtClean="0">
              <a:solidFill>
                <a:srgbClr val="090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Good health encourages(</a:t>
            </a: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促进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)clear thinking.</a:t>
            </a:r>
            <a:endParaRPr lang="en-US" altLang="zh-CN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8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r>
            <a:r>
              <a:rPr lang="zh-CN" altLang="en-US" sz="28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escape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v</a:t>
            </a: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zh-CN" altLang="en-US" sz="28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逃跑；逃脱</a:t>
            </a: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v.</a:t>
            </a:r>
            <a:r>
              <a:rPr lang="zh-CN" altLang="en-US" sz="28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被忘掉；被忽视</a:t>
            </a:r>
            <a:endParaRPr lang="zh-CN" altLang="en-US" sz="2800" b="1" dirty="0" smtClean="0">
              <a:solidFill>
                <a:srgbClr val="090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name escapes(</a:t>
            </a: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被忘掉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)me for the moment.</a:t>
            </a:r>
            <a:endParaRPr lang="en-US" altLang="zh-CN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8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r>
            <a:r>
              <a:rPr lang="zh-CN" altLang="en-US" sz="28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explode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v</a:t>
            </a: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zh-CN" altLang="en-US" sz="28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爆炸；爆裂</a:t>
            </a: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v.</a:t>
            </a:r>
            <a:r>
              <a:rPr lang="zh-CN" altLang="en-US" sz="28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勃然大怒；大发雷霆</a:t>
            </a:r>
            <a:endParaRPr lang="zh-CN" alt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I'm about to explode(</a:t>
            </a: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勃然大怒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！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 broke his promise again.</a:t>
            </a:r>
            <a:endParaRPr lang="en-US" altLang="zh-CN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8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  <a:r>
              <a:rPr lang="zh-CN" altLang="en-US" sz="28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exploit 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</a:t>
            </a: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zh-CN" altLang="en-US" sz="28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开发；开采；剥削</a:t>
            </a: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v.</a:t>
            </a:r>
            <a:r>
              <a:rPr lang="zh-CN" altLang="en-US" sz="28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利用</a:t>
            </a:r>
            <a:endParaRPr lang="zh-CN" alt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 must exploit(</a:t>
            </a: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利用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)every opportunity to learn English.</a:t>
            </a:r>
            <a:endParaRPr lang="en-US" altLang="zh-CN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8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r>
            <a:r>
              <a:rPr lang="zh-CN" altLang="en-US" sz="28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fail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vi.</a:t>
            </a:r>
            <a:r>
              <a:rPr lang="zh-CN" altLang="en-US" sz="28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失败</a:t>
            </a: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vi.</a:t>
            </a:r>
            <a:r>
              <a:rPr lang="en-US" altLang="zh-CN" sz="28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en-US" sz="28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健康</a:t>
            </a:r>
            <a:r>
              <a:rPr lang="en-US" altLang="zh-CN" sz="28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altLang="en-US" sz="28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衰退，变弱</a:t>
            </a:r>
            <a:endParaRPr lang="zh-CN" altLang="en-US" sz="2800" b="1" dirty="0" smtClean="0">
              <a:solidFill>
                <a:srgbClr val="090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William found it increasingly difficult to read</a:t>
            </a: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his eyesight was beginning to fail(</a:t>
            </a: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变弱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endParaRPr lang="zh-CN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79512" y="188640"/>
            <a:ext cx="8820472" cy="6264696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en-US" altLang="zh-CN" sz="96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26</a:t>
            </a:r>
            <a:r>
              <a:rPr lang="zh-CN" altLang="en-US" sz="96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en-US" altLang="zh-CN" sz="9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foreign</a:t>
            </a:r>
            <a:r>
              <a:rPr lang="en-US" altLang="zh-CN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adj.</a:t>
            </a:r>
            <a:r>
              <a:rPr lang="zh-CN" altLang="en-US" sz="96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外国的；外交的</a:t>
            </a:r>
            <a:r>
              <a:rPr lang="zh-CN" alt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en-US" altLang="zh-CN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adj.</a:t>
            </a:r>
            <a:r>
              <a:rPr lang="zh-CN" altLang="en-US" sz="96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不熟悉的</a:t>
            </a:r>
            <a:endParaRPr lang="zh-CN" altLang="en-US" sz="9600" b="1" dirty="0" smtClean="0">
              <a:solidFill>
                <a:srgbClr val="090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en-US" altLang="zh-CN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subject is foreign(</a:t>
            </a:r>
            <a:r>
              <a:rPr lang="zh-CN" alt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不熟悉的</a:t>
            </a:r>
            <a:r>
              <a:rPr lang="en-US" altLang="zh-CN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)to all of us.</a:t>
            </a:r>
            <a:endParaRPr lang="en-US" altLang="zh-CN" sz="9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en-US" altLang="zh-CN" sz="96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27</a:t>
            </a:r>
            <a:r>
              <a:rPr lang="zh-CN" altLang="en-US" sz="96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en-US" altLang="zh-CN" sz="9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freeze</a:t>
            </a:r>
            <a:r>
              <a:rPr lang="en-US" altLang="zh-CN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vi.</a:t>
            </a:r>
            <a:r>
              <a:rPr lang="zh-CN" altLang="en-US" sz="96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结冰，</a:t>
            </a:r>
            <a:r>
              <a:rPr lang="en-US" altLang="zh-CN" sz="96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en-US" sz="96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使</a:t>
            </a:r>
            <a:r>
              <a:rPr lang="en-US" altLang="zh-CN" sz="96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altLang="en-US" sz="96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冻结</a:t>
            </a:r>
            <a:r>
              <a:rPr lang="zh-CN" alt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en-US" altLang="zh-CN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v.</a:t>
            </a:r>
            <a:r>
              <a:rPr lang="zh-CN" altLang="en-US" sz="96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惊呆，吓呆</a:t>
            </a:r>
            <a:endParaRPr lang="zh-CN" altLang="en-US" sz="9600" b="1" dirty="0" smtClean="0">
              <a:solidFill>
                <a:srgbClr val="090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en-US" altLang="zh-CN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Grandfather froze(</a:t>
            </a:r>
            <a:r>
              <a:rPr lang="zh-CN" alt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吓呆</a:t>
            </a:r>
            <a:r>
              <a:rPr lang="en-US" altLang="zh-CN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in fear. Was he going to lose his job?</a:t>
            </a:r>
            <a:endParaRPr lang="en-US" altLang="zh-CN" sz="9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en-US" altLang="zh-CN" sz="96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28</a:t>
            </a:r>
            <a:r>
              <a:rPr lang="zh-CN" altLang="en-US" sz="96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en-US" altLang="zh-CN" sz="9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fresh </a:t>
            </a:r>
            <a:r>
              <a:rPr lang="en-US" altLang="zh-CN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adj.</a:t>
            </a:r>
            <a:r>
              <a:rPr lang="zh-CN" altLang="en-US" sz="96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新鲜的</a:t>
            </a:r>
            <a:r>
              <a:rPr lang="zh-CN" alt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en-US" altLang="zh-CN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adj.</a:t>
            </a:r>
            <a:r>
              <a:rPr lang="zh-CN" altLang="en-US" sz="96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无经验的</a:t>
            </a:r>
            <a:endParaRPr lang="zh-CN" altLang="en-US" sz="9600" b="1" dirty="0" smtClean="0">
              <a:solidFill>
                <a:srgbClr val="090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en-US" altLang="zh-CN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She is quite fresh(</a:t>
            </a:r>
            <a:r>
              <a:rPr lang="zh-CN" alt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无经验的</a:t>
            </a:r>
            <a:r>
              <a:rPr lang="en-US" altLang="zh-CN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)to the work.</a:t>
            </a:r>
            <a:endParaRPr lang="en-US" altLang="zh-CN" sz="9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en-US" altLang="zh-CN" sz="96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29</a:t>
            </a:r>
            <a:r>
              <a:rPr lang="zh-CN" altLang="en-US" sz="96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en-US" altLang="zh-CN" sz="9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ground</a:t>
            </a:r>
            <a:r>
              <a:rPr lang="en-US" altLang="zh-CN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n</a:t>
            </a:r>
            <a:r>
              <a:rPr lang="zh-CN" alt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zh-CN" altLang="en-US" sz="96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地面</a:t>
            </a:r>
            <a:r>
              <a:rPr lang="zh-CN" alt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en-US" altLang="zh-CN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n.</a:t>
            </a:r>
            <a:r>
              <a:rPr lang="zh-CN" altLang="en-US" sz="96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理由</a:t>
            </a:r>
            <a:endParaRPr lang="zh-CN" altLang="en-US" sz="9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en-US" altLang="zh-CN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 has strong grounds(</a:t>
            </a:r>
            <a:r>
              <a:rPr lang="zh-CN" alt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理由</a:t>
            </a:r>
            <a:r>
              <a:rPr lang="en-US" altLang="zh-CN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)for more money.</a:t>
            </a:r>
            <a:endParaRPr lang="en-US" altLang="zh-CN" sz="9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en-US" altLang="zh-CN" sz="96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  <a:r>
              <a:rPr lang="zh-CN" altLang="en-US" sz="96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en-US" altLang="zh-CN" sz="9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govern</a:t>
            </a:r>
            <a:r>
              <a:rPr lang="en-US" altLang="zh-CN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v</a:t>
            </a:r>
            <a:r>
              <a:rPr lang="zh-CN" alt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zh-CN" altLang="en-US" sz="96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管理；控制</a:t>
            </a:r>
            <a:r>
              <a:rPr lang="zh-CN" alt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en-US" altLang="zh-CN" sz="9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vt.</a:t>
            </a:r>
            <a:r>
              <a:rPr lang="zh-CN" altLang="en-US" sz="96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影响；支配</a:t>
            </a:r>
            <a:endParaRPr lang="zh-CN" altLang="en-US" sz="9600" b="1" dirty="0" smtClean="0">
              <a:solidFill>
                <a:srgbClr val="090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en-US" altLang="zh-CN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law of supply and demand governs(</a:t>
            </a:r>
            <a:r>
              <a:rPr lang="zh-CN" altLang="en-US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影响</a:t>
            </a:r>
            <a:r>
              <a:rPr lang="en-US" altLang="zh-CN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)the prices of goods.</a:t>
            </a:r>
            <a:endParaRPr lang="en-US" altLang="zh-CN" sz="9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620688"/>
            <a:ext cx="8280920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24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31</a:t>
            </a:r>
            <a:r>
              <a:rPr lang="zh-CN" altLang="en-US" sz="24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en-US" altLang="zh-C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help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zh-CN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vt.</a:t>
            </a:r>
            <a:r>
              <a:rPr lang="zh-CN" altLang="en-US" sz="24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帮助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vi.</a:t>
            </a:r>
            <a:r>
              <a:rPr lang="zh-CN" altLang="en-US" sz="24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避免，防止，起作用</a:t>
            </a:r>
            <a:endParaRPr lang="zh-CN" altLang="en-US" sz="2400" b="1" dirty="0" smtClean="0">
              <a:solidFill>
                <a:srgbClr val="090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Try not to cough more than you can help(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避免，防止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)since it may cause problems to your lungs.</a:t>
            </a:r>
            <a:endParaRPr lang="en-US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4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32</a:t>
            </a:r>
            <a:r>
              <a:rPr lang="zh-CN" altLang="en-US" sz="24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en-US" altLang="zh-C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hit 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zh-CN" altLang="en-US" sz="24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击中，打击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n.</a:t>
            </a:r>
            <a:r>
              <a:rPr lang="zh-CN" altLang="en-US" sz="24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成功；红极一时的人或事</a:t>
            </a:r>
            <a:endParaRPr lang="zh-CN" altLang="en-US" sz="2400" b="1" dirty="0" smtClean="0">
              <a:solidFill>
                <a:srgbClr val="090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Tuhao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 quite a hit(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风行一时的事物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)of this year.</a:t>
            </a:r>
            <a:endParaRPr lang="en-US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4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33</a:t>
            </a:r>
            <a:r>
              <a:rPr lang="zh-CN" altLang="en-US" sz="24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en-US" altLang="zh-C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ill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adj.</a:t>
            </a:r>
            <a:r>
              <a:rPr lang="zh-CN" altLang="en-US" sz="24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生病的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adj./adv.</a:t>
            </a:r>
            <a:r>
              <a:rPr lang="zh-CN" altLang="en-US" sz="24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坏的</a:t>
            </a:r>
            <a:r>
              <a:rPr lang="en-US" altLang="zh-CN" sz="24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zh-CN" altLang="en-US" sz="24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地</a:t>
            </a:r>
            <a:endParaRPr lang="zh-CN" altLang="en-US" sz="2400" b="1" dirty="0" smtClean="0">
              <a:solidFill>
                <a:srgbClr val="090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It's no good speaking ill(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坏地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)of others.</a:t>
            </a:r>
            <a:endParaRPr lang="en-US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She had brought ill (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坏的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)luck into her family.</a:t>
            </a:r>
            <a:endParaRPr lang="en-US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4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34</a:t>
            </a:r>
            <a:r>
              <a:rPr lang="zh-CN" altLang="en-US" sz="24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en-US" altLang="zh-C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interest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v.</a:t>
            </a:r>
            <a:r>
              <a:rPr lang="zh-CN" altLang="en-US" sz="24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使感兴趣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n.</a:t>
            </a:r>
            <a:r>
              <a:rPr lang="zh-CN" altLang="en-US" sz="24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兴趣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n.</a:t>
            </a:r>
            <a:r>
              <a:rPr lang="zh-CN" altLang="en-US" sz="24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利益；利息；股份</a:t>
            </a:r>
            <a:endParaRPr lang="zh-CN" altLang="en-US" sz="2400" b="1" dirty="0" smtClean="0">
              <a:solidFill>
                <a:srgbClr val="090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Our family has interests(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利益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 in the business.</a:t>
            </a:r>
            <a:endParaRPr lang="en-US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4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35</a:t>
            </a:r>
            <a:r>
              <a:rPr lang="zh-CN" altLang="en-US" sz="24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en-US" altLang="zh-C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inspire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v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zh-CN" altLang="en-US" sz="24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激励；鼓舞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v.</a:t>
            </a:r>
            <a:r>
              <a:rPr lang="zh-CN" altLang="en-US" sz="24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启发</a:t>
            </a:r>
            <a:endParaRPr lang="zh-CN" altLang="en-US" sz="2400" b="1" dirty="0" smtClean="0">
              <a:solidFill>
                <a:srgbClr val="090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His best music was inspired(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启发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by the memory of his mother.</a:t>
            </a:r>
            <a:endParaRPr lang="en-US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70000"/>
              </a:lnSpc>
              <a:buNone/>
            </a:pP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9552" y="260648"/>
            <a:ext cx="8229600" cy="61926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24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36</a:t>
            </a:r>
            <a:r>
              <a:rPr lang="zh-CN" altLang="en-US" sz="24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en-US" altLang="zh-C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jump 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&amp; n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zh-CN" altLang="en-US" sz="24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跳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n.&amp; v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zh-CN" altLang="en-US" sz="24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大幅度上涨</a:t>
            </a:r>
            <a:endParaRPr lang="zh-CN" altLang="en-US" sz="2400" b="1" dirty="0" smtClean="0">
              <a:solidFill>
                <a:srgbClr val="090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Last week the price of goods jumped(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大幅度上涨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endParaRPr lang="zh-CN" alt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4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37</a:t>
            </a:r>
            <a:r>
              <a:rPr lang="zh-CN" altLang="en-US" sz="24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en-US" altLang="zh-C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kill 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zh-CN" altLang="en-US" sz="24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杀死，弄死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v.</a:t>
            </a:r>
            <a:r>
              <a:rPr lang="zh-CN" altLang="en-US" sz="24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消磨或打发</a:t>
            </a:r>
            <a:r>
              <a:rPr lang="en-US" altLang="zh-CN" sz="24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en-US" sz="24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时间</a:t>
            </a:r>
            <a:r>
              <a:rPr lang="en-US" altLang="zh-CN" sz="24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zh-CN" sz="2400" b="1" dirty="0" smtClean="0">
              <a:solidFill>
                <a:srgbClr val="090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does the man kill(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打发时间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)time?</a:t>
            </a:r>
            <a:endParaRPr lang="en-US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4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38</a:t>
            </a:r>
            <a:r>
              <a:rPr lang="zh-CN" altLang="en-US" sz="24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en-US" altLang="zh-C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last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adj.</a:t>
            </a:r>
            <a:r>
              <a:rPr lang="zh-CN" altLang="en-US" sz="24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最后的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adj.</a:t>
            </a:r>
            <a:r>
              <a:rPr lang="zh-CN" altLang="en-US" sz="24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最不可能的</a:t>
            </a:r>
            <a:endParaRPr lang="zh-CN" altLang="en-US" sz="2400" b="1" dirty="0" smtClean="0">
              <a:solidFill>
                <a:srgbClr val="090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 is the last(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最不可能的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)man I want to see.</a:t>
            </a:r>
            <a:endParaRPr lang="en-US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4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39</a:t>
            </a:r>
            <a:r>
              <a:rPr lang="zh-CN" altLang="en-US" sz="24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en-US" altLang="zh-C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match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n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zh-CN" altLang="en-US" sz="24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比赛；</a:t>
            </a:r>
            <a:r>
              <a:rPr lang="zh-CN" altLang="en-US" sz="24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火柴，优势的人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en-US" altLang="zh-CN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vt</a:t>
            </a:r>
            <a:r>
              <a:rPr lang="en-US" altLang="zh-CN" sz="2400" b="1" dirty="0" err="1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en-US" sz="24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般配，与</a:t>
            </a:r>
            <a:r>
              <a:rPr lang="en-US" altLang="zh-CN" sz="24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zh-CN" altLang="en-US" sz="24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匹配</a:t>
            </a:r>
            <a:endParaRPr lang="zh-CN" alt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She matched(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匹配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)the carpet with some very nice curtains in </a:t>
            </a:r>
            <a:r>
              <a:rPr lang="en-US" altLang="zh-CN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colour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4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40</a:t>
            </a:r>
            <a:r>
              <a:rPr lang="zh-CN" altLang="en-US" sz="24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en-US" altLang="zh-C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mean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v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zh-CN" altLang="en-US" sz="24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打算；意味着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adj.</a:t>
            </a:r>
            <a:r>
              <a:rPr lang="zh-CN" altLang="en-US" sz="24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小气的，吝啬的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400" b="1" dirty="0" smtClean="0">
                <a:solidFill>
                  <a:srgbClr val="CC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means 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zh-CN" altLang="en-US" sz="24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方式，方法</a:t>
            </a:r>
            <a:endParaRPr lang="zh-CN" altLang="en-US" sz="2400" b="1" dirty="0" smtClean="0">
              <a:solidFill>
                <a:srgbClr val="090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 is too mean(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吝啬的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)to make a donation.</a:t>
            </a:r>
            <a:endParaRPr lang="en-US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many places in China, the bicycle is still a popular means(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方式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)of transportation.</a:t>
            </a:r>
            <a:endParaRPr lang="en-US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zh-CN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3528" y="476672"/>
            <a:ext cx="8712968" cy="59046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24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41</a:t>
            </a:r>
            <a:r>
              <a:rPr lang="zh-CN" altLang="en-US" sz="24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en-US" altLang="zh-C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measure 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zh-CN" altLang="en-US" sz="24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措施，方法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v.</a:t>
            </a:r>
            <a:r>
              <a:rPr lang="zh-CN" altLang="en-US" sz="2400" b="1" dirty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测</a:t>
            </a:r>
            <a:r>
              <a:rPr lang="zh-CN" altLang="en-US" sz="24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量，判定</a:t>
            </a:r>
            <a:r>
              <a:rPr lang="en-US" altLang="zh-CN" sz="24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en-US" sz="24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重要性、价值或影响等</a:t>
            </a:r>
            <a:r>
              <a:rPr lang="en-US" altLang="zh-CN" sz="24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zh-CN" sz="2400" b="1" dirty="0" smtClean="0">
              <a:solidFill>
                <a:srgbClr val="090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It's hard to measure(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判定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his ability when we haven't seen his work.</a:t>
            </a:r>
            <a:endParaRPr lang="en-US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4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42</a:t>
            </a:r>
            <a:r>
              <a:rPr lang="zh-CN" altLang="en-US" sz="24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en-US" altLang="zh-C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narrow 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adj.</a:t>
            </a:r>
            <a:r>
              <a:rPr lang="zh-CN" altLang="en-US" sz="24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狭窄的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en-US" altLang="zh-CN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vt.</a:t>
            </a:r>
            <a:r>
              <a:rPr lang="zh-CN" altLang="en-US" sz="24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缩小，使变窄</a:t>
            </a:r>
            <a:endParaRPr lang="zh-CN" alt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Parents and children should communicate more to narrow (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使变窄，缩小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 the gap between them so that they can understand each other better.</a:t>
            </a:r>
            <a:endParaRPr lang="en-US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4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43</a:t>
            </a:r>
            <a:r>
              <a:rPr lang="zh-CN" altLang="en-US" sz="24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en-US" altLang="zh-C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nurse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n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zh-CN" altLang="en-US" sz="24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护士，保姆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v.</a:t>
            </a:r>
            <a:r>
              <a:rPr lang="zh-CN" altLang="en-US" sz="24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看护，照料</a:t>
            </a:r>
            <a:r>
              <a:rPr lang="en-US" altLang="zh-CN" sz="24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en-US" sz="24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病人或伤者</a:t>
            </a:r>
            <a:r>
              <a:rPr lang="en-US" altLang="zh-CN" sz="24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zh-CN" sz="2400" b="1" dirty="0" smtClean="0">
              <a:solidFill>
                <a:srgbClr val="090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two days he was nursed(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照料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)by his mother.</a:t>
            </a:r>
            <a:endParaRPr lang="en-US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4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44</a:t>
            </a:r>
            <a:r>
              <a:rPr lang="zh-CN" altLang="en-US" sz="24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en-US" altLang="zh-C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note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n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zh-CN" altLang="en-US" sz="24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笔记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v.</a:t>
            </a:r>
            <a:r>
              <a:rPr lang="zh-CN" altLang="en-US" sz="24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注意，特别指出，提及</a:t>
            </a:r>
            <a:endParaRPr lang="zh-CN" altLang="en-US" sz="2400" b="1" dirty="0" smtClean="0">
              <a:solidFill>
                <a:srgbClr val="090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noted(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注意到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)that her hands were dirty.</a:t>
            </a:r>
            <a:endParaRPr lang="en-US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4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45</a:t>
            </a:r>
            <a:r>
              <a:rPr lang="zh-CN" altLang="en-US" sz="2400" b="1" dirty="0" smtClean="0">
                <a:solidFill>
                  <a:srgbClr val="CC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en-US" altLang="zh-C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open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v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en-US" sz="24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开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adj.</a:t>
            </a:r>
            <a:r>
              <a:rPr lang="zh-CN" altLang="en-US" sz="24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开着的，打开的</a:t>
            </a:r>
            <a:endParaRPr lang="zh-CN" altLang="en-US" sz="2400" b="1" dirty="0" smtClean="0">
              <a:solidFill>
                <a:srgbClr val="090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CN" altLang="en-US" sz="24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</a:t>
            </a:r>
            <a:r>
              <a:rPr lang="en-US" altLang="zh-CN" sz="2400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zh-CN" sz="24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en-US" sz="24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问题、议事等</a:t>
            </a:r>
            <a:r>
              <a:rPr lang="en-US" altLang="zh-CN" sz="24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altLang="en-US" sz="2400" b="1" dirty="0" smtClean="0">
                <a:solidFill>
                  <a:srgbClr val="09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未解决的</a:t>
            </a:r>
            <a:endParaRPr lang="zh-CN" altLang="en-US" sz="2400" b="1" dirty="0" smtClean="0">
              <a:solidFill>
                <a:srgbClr val="090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They left the matter open(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未解决的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endParaRPr lang="zh-CN" alt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zh-CN" altLang="en-US" sz="2400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5988</Words>
  <Application>WPS 演示</Application>
  <PresentationFormat>全屏显示(4:3)</PresentationFormat>
  <Paragraphs>224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2" baseType="lpstr">
      <vt:lpstr>Arial</vt:lpstr>
      <vt:lpstr>宋体</vt:lpstr>
      <vt:lpstr>Wingdings</vt:lpstr>
      <vt:lpstr>Times New Roman</vt:lpstr>
      <vt:lpstr>微软雅黑</vt:lpstr>
      <vt:lpstr>Calibri</vt:lpstr>
      <vt:lpstr>Arial Unicode MS</vt:lpstr>
      <vt:lpstr>华文中宋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Sky123.Org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Sky123.Org</dc:creator>
  <cp:lastModifiedBy>元宵</cp:lastModifiedBy>
  <cp:revision>18</cp:revision>
  <dcterms:created xsi:type="dcterms:W3CDTF">2019-03-25T07:18:00Z</dcterms:created>
  <dcterms:modified xsi:type="dcterms:W3CDTF">2019-04-05T12:52:05Z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2052-11.1.0.8573</vt:lpwstr>
  </property>
</Properties>
</file>