
<file path=[Content_Types].xml><?xml version="1.0" encoding="utf-8"?>
<Types xmlns="http://schemas.openxmlformats.org/package/2006/content-types">
  <Default Extension="wdp" ContentType="image/vnd.ms-photo"/>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6" r:id="rId5"/>
    <p:sldMasterId id="2147483698" r:id="rId6"/>
    <p:sldMasterId id="2147483715" r:id="rId7"/>
    <p:sldMasterId id="2147483732" r:id="rId8"/>
    <p:sldMasterId id="2147483749" r:id="rId9"/>
    <p:sldMasterId id="2147483766" r:id="rId10"/>
    <p:sldMasterId id="2147483778" r:id="rId11"/>
  </p:sldMasterIdLst>
  <p:notesMasterIdLst>
    <p:notesMasterId r:id="rId14"/>
  </p:notesMasterIdLst>
  <p:sldIdLst>
    <p:sldId id="260" r:id="rId12"/>
    <p:sldId id="263" r:id="rId13"/>
    <p:sldId id="363" r:id="rId15"/>
    <p:sldId id="697" r:id="rId16"/>
    <p:sldId id="313" r:id="rId17"/>
    <p:sldId id="631" r:id="rId18"/>
    <p:sldId id="679" r:id="rId19"/>
    <p:sldId id="756" r:id="rId20"/>
    <p:sldId id="791" r:id="rId21"/>
    <p:sldId id="859" r:id="rId22"/>
    <p:sldId id="827" r:id="rId23"/>
    <p:sldId id="825" r:id="rId24"/>
    <p:sldId id="789" r:id="rId25"/>
    <p:sldId id="788" r:id="rId26"/>
    <p:sldId id="729" r:id="rId27"/>
    <p:sldId id="639" r:id="rId28"/>
    <p:sldId id="649" r:id="rId29"/>
    <p:sldId id="640" r:id="rId30"/>
    <p:sldId id="641" r:id="rId31"/>
    <p:sldId id="650" r:id="rId32"/>
    <p:sldId id="651" r:id="rId33"/>
    <p:sldId id="652" r:id="rId34"/>
    <p:sldId id="653" r:id="rId35"/>
    <p:sldId id="695" r:id="rId36"/>
    <p:sldId id="696" r:id="rId37"/>
    <p:sldId id="677" r:id="rId38"/>
    <p:sldId id="678" r:id="rId39"/>
    <p:sldId id="691" r:id="rId40"/>
    <p:sldId id="680" r:id="rId41"/>
    <p:sldId id="683" r:id="rId42"/>
    <p:sldId id="684" r:id="rId43"/>
    <p:sldId id="682" r:id="rId44"/>
    <p:sldId id="685" r:id="rId45"/>
    <p:sldId id="654" r:id="rId46"/>
    <p:sldId id="698" r:id="rId47"/>
    <p:sldId id="686" r:id="rId48"/>
    <p:sldId id="687" r:id="rId49"/>
    <p:sldId id="694" r:id="rId50"/>
    <p:sldId id="681" r:id="rId51"/>
    <p:sldId id="693" r:id="rId52"/>
    <p:sldId id="306" r:id="rId53"/>
    <p:sldId id="307"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3" autoAdjust="0"/>
    <p:restoredTop sz="78957" autoAdjust="0"/>
  </p:normalViewPr>
  <p:slideViewPr>
    <p:cSldViewPr snapToGrid="0">
      <p:cViewPr varScale="1">
        <p:scale>
          <a:sx n="44" d="100"/>
          <a:sy n="44" d="100"/>
        </p:scale>
        <p:origin x="3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42.xml"/><Relationship Id="rId53" Type="http://schemas.openxmlformats.org/officeDocument/2006/relationships/slide" Target="slides/slide41.xml"/><Relationship Id="rId52" Type="http://schemas.openxmlformats.org/officeDocument/2006/relationships/slide" Target="slides/slide40.xml"/><Relationship Id="rId51" Type="http://schemas.openxmlformats.org/officeDocument/2006/relationships/slide" Target="slides/slide39.xml"/><Relationship Id="rId50" Type="http://schemas.openxmlformats.org/officeDocument/2006/relationships/slide" Target="slides/slide38.xml"/><Relationship Id="rId5" Type="http://schemas.openxmlformats.org/officeDocument/2006/relationships/slideMaster" Target="slideMasters/slideMaster4.xml"/><Relationship Id="rId49" Type="http://schemas.openxmlformats.org/officeDocument/2006/relationships/slide" Target="slides/slide37.xml"/><Relationship Id="rId48" Type="http://schemas.openxmlformats.org/officeDocument/2006/relationships/slide" Target="slides/slide36.xml"/><Relationship Id="rId47" Type="http://schemas.openxmlformats.org/officeDocument/2006/relationships/slide" Target="slides/slide35.xml"/><Relationship Id="rId46" Type="http://schemas.openxmlformats.org/officeDocument/2006/relationships/slide" Target="slides/slide34.xml"/><Relationship Id="rId45" Type="http://schemas.openxmlformats.org/officeDocument/2006/relationships/slide" Target="slides/slide33.xml"/><Relationship Id="rId44" Type="http://schemas.openxmlformats.org/officeDocument/2006/relationships/slide" Target="slides/slide32.xml"/><Relationship Id="rId43" Type="http://schemas.openxmlformats.org/officeDocument/2006/relationships/slide" Target="slides/slide31.xml"/><Relationship Id="rId42" Type="http://schemas.openxmlformats.org/officeDocument/2006/relationships/slide" Target="slides/slide30.xml"/><Relationship Id="rId41" Type="http://schemas.openxmlformats.org/officeDocument/2006/relationships/slide" Target="slides/slide29.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notesMaster" Target="notesMasters/notesMaster1.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solidFill>
                  <a:srgbClr val="000000"/>
                </a:solidFill>
              </a:rPr>
              <a:t>作者认为孙中山的民族主义是反满的民族主义，且进行了六点革新，从而合乎资产阶级建立统一的民族国家的需要，扬弃、否定、排除、破除、扫荡了传统狭隘的民族观，为近代中国实现民族独立和民族统一，实现民族平等与团结具有积极的推动作用。作者从民族主义角度肯定了孙中山三民主义中的民族主义思想，其观点是值得肯定的。</a:t>
            </a:r>
            <a:endParaRPr lang="zh-CN" altLang="en-US" dirty="0" smtClean="0">
              <a:solidFill>
                <a:srgbClr val="000000"/>
              </a:solidFill>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00" dirty="0" smtClean="0">
                <a:latin typeface="Times New Roman" panose="02020603050405020304"/>
                <a:ea typeface="华文细黑"/>
                <a:cs typeface="Times New Roman" panose="02020603050405020304"/>
              </a:rPr>
              <a:t>强调从对待中西文化态度和学习西方文明的方式作为是否激进或保守的准则</a:t>
            </a:r>
            <a:r>
              <a:rPr lang="zh-CN" altLang="en-US" sz="1200" kern="100" dirty="0" smtClean="0">
                <a:latin typeface="Times New Roman" panose="02020603050405020304"/>
                <a:ea typeface="华文细黑"/>
                <a:cs typeface="Times New Roman" panose="02020603050405020304"/>
              </a:rPr>
              <a:t>，</a:t>
            </a:r>
            <a:r>
              <a:rPr lang="zh-CN" altLang="zh-CN" sz="1200" kern="100" dirty="0" smtClean="0">
                <a:latin typeface="Times New Roman" panose="02020603050405020304"/>
                <a:ea typeface="华文细黑"/>
                <a:cs typeface="Times New Roman" panose="02020603050405020304"/>
              </a:rPr>
              <a:t>违背了</a:t>
            </a:r>
            <a:r>
              <a:rPr lang="zh-CN" altLang="zh-CN" sz="1200" kern="100" dirty="0" smtClean="0">
                <a:solidFill>
                  <a:srgbClr val="FF0000"/>
                </a:solidFill>
                <a:latin typeface="Times New Roman" panose="02020603050405020304"/>
                <a:ea typeface="华文细黑"/>
                <a:cs typeface="Times New Roman" panose="02020603050405020304"/>
              </a:rPr>
              <a:t>置于时代背景分析问题</a:t>
            </a:r>
            <a:r>
              <a:rPr lang="zh-CN" altLang="zh-CN" sz="1200" kern="100" dirty="0" smtClean="0">
                <a:latin typeface="Times New Roman" panose="02020603050405020304"/>
                <a:ea typeface="华文细黑"/>
                <a:cs typeface="Times New Roman" panose="02020603050405020304"/>
              </a:rPr>
              <a:t>的原则。</a:t>
            </a:r>
            <a:endParaRPr lang="en-US" altLang="zh-CN" sz="1200" kern="100" dirty="0" smtClean="0">
              <a:latin typeface="Times New Roman" panose="02020603050405020304"/>
              <a:ea typeface="华文细黑"/>
              <a:cs typeface="Times New Roman" panose="02020603050405020304"/>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dirty="0" smtClean="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4" Type="http://schemas.openxmlformats.org/officeDocument/2006/relationships/slide" Target="../slides/slide1.xml"/><Relationship Id="rId3" Type="http://schemas.openxmlformats.org/officeDocument/2006/relationships/slide" Target="../slides/slide42.xml"/><Relationship Id="rId2" Type="http://schemas.openxmlformats.org/officeDocument/2006/relationships/hyperlink" Target="http://39.104.72.189/" TargetMode="External"/><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4" Type="http://schemas.openxmlformats.org/officeDocument/2006/relationships/slide" Target="../slides/slide1.xml"/><Relationship Id="rId3" Type="http://schemas.openxmlformats.org/officeDocument/2006/relationships/slide" Target="../slides/slide42.xml"/><Relationship Id="rId2" Type="http://schemas.openxmlformats.org/officeDocument/2006/relationships/hyperlink" Target="http://39.104.72.189/" TargetMode="External"/><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4" Type="http://schemas.openxmlformats.org/officeDocument/2006/relationships/slide" Target="../slides/slide1.xml"/><Relationship Id="rId3" Type="http://schemas.openxmlformats.org/officeDocument/2006/relationships/slide" Target="../slides/slide42.xml"/><Relationship Id="rId2" Type="http://schemas.openxmlformats.org/officeDocument/2006/relationships/hyperlink" Target="http://39.104.72.189/" TargetMode="External"/><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4" Type="http://schemas.openxmlformats.org/officeDocument/2006/relationships/slide" Target="../slides/slide1.xml"/><Relationship Id="rId3" Type="http://schemas.openxmlformats.org/officeDocument/2006/relationships/slide" Target="../slides/slide42.xml"/><Relationship Id="rId2" Type="http://schemas.openxmlformats.org/officeDocument/2006/relationships/hyperlink" Target="http://39.104.72.189/" TargetMode="External"/><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7" y="609601"/>
            <a:ext cx="2846917" cy="5489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02167" y="609601"/>
            <a:ext cx="8375712" cy="54895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444EECCF-A903-45D7-8747-2DBF1B88B4F7}" type="slidenum">
              <a:rPr lang="zh-CN" altLang="en-US" smtClean="0"/>
            </a:fld>
            <a:endParaRPr lang="zh-CN" altLang="en-US"/>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E4C376E4-129B-44B0-B811-5D1BFE6250F3}" type="slidenum">
              <a:rPr lang="zh-CN" altLang="en-US" smtClean="0"/>
            </a:fld>
            <a:endParaRPr lang="zh-CN" altLang="en-US"/>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803A907A-2375-41F9-BAA3-D5668234D432}" type="slidenum">
              <a:rPr lang="zh-CN" altLang="en-US" smtClean="0"/>
            </a:fld>
            <a:endParaRPr lang="zh-CN" altLang="en-US"/>
          </a:p>
        </p:txBody>
      </p:sp>
    </p:spTree>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7CB0425-B8CD-4E0D-93A3-5169570576E8}" type="slidenum">
              <a:rPr lang="zh-CN" altLang="en-US" smtClean="0"/>
            </a:fld>
            <a:endParaRPr lang="zh-CN" altLang="en-US"/>
          </a:p>
        </p:txBody>
      </p:sp>
    </p:spTree>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3455AE4-DB05-4954-BE6C-DB229433F7C1}" type="slidenum">
              <a:rPr lang="zh-CN" altLang="en-US" smtClean="0"/>
            </a:fld>
            <a:endParaRPr lang="zh-CN" altLang="en-US"/>
          </a:p>
        </p:txBody>
      </p:sp>
    </p:spTree>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F3B83691-826C-4EF5-A7DA-366B88EE07CD}" type="slidenum">
              <a:rPr lang="zh-CN" altLang="en-US" smtClean="0"/>
            </a:fld>
            <a:endParaRPr lang="zh-CN" altLang="en-US"/>
          </a:p>
        </p:txBody>
      </p:sp>
    </p:spTree>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命题调研">
    <p:spTree>
      <p:nvGrpSpPr>
        <p:cNvPr id="1" name=""/>
        <p:cNvGrpSpPr/>
        <p:nvPr/>
      </p:nvGrpSpPr>
      <p:grpSpPr>
        <a:xfrm>
          <a:off x="0" y="0"/>
          <a:ext cx="0" cy="0"/>
          <a:chOff x="0" y="0"/>
          <a:chExt cx="0" cy="0"/>
        </a:xfrm>
      </p:grpSpPr>
      <p:sp>
        <p:nvSpPr>
          <p:cNvPr id="7" name="同侧圆角矩形 6"/>
          <p:cNvSpPr/>
          <p:nvPr userDrawn="1"/>
        </p:nvSpPr>
        <p:spPr>
          <a:xfrm>
            <a:off x="8710721" y="538158"/>
            <a:ext cx="104693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rgbClr val="C00000"/>
                </a:solidFill>
                <a:latin typeface="微软雅黑" panose="020B0503020204020204" pitchFamily="34" charset="-122"/>
                <a:ea typeface="微软雅黑" panose="020B0503020204020204" pitchFamily="34" charset="-122"/>
              </a:rPr>
              <a:t>练模拟</a:t>
            </a:r>
            <a:endParaRPr lang="zh-CN" altLang="en-US" sz="11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8807755" y="874706"/>
            <a:ext cx="86409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10896534" y="507714"/>
            <a:ext cx="1295465"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ransition>
    <p:wipe dir="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endParaRPr lang="zh-CN" altLang="en-US" dirty="0" smtClean="0"/>
          </a:p>
        </p:txBody>
      </p:sp>
      <p:sp>
        <p:nvSpPr>
          <p:cNvPr id="8" name="动作按钮: 后退或前一项 7">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动作按钮: 前进或下一项 8">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动作按钮: 结束 9">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5" name="直接连接符 4"/>
          <p:cNvCxnSpPr/>
          <p:nvPr userDrawn="1"/>
        </p:nvCxnSpPr>
        <p:spPr>
          <a:xfrm>
            <a:off x="241540" y="406451"/>
            <a:ext cx="117010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10668115" y="98406"/>
            <a:ext cx="1414070" cy="276999"/>
          </a:xfrm>
          <a:prstGeom prst="rect">
            <a:avLst/>
          </a:prstGeom>
          <a:noFill/>
        </p:spPr>
        <p:txBody>
          <a:bodyPr wrap="square" rtlCol="0">
            <a:spAutoFit/>
          </a:bodyPr>
          <a:lstStyle/>
          <a:p>
            <a:pPr algn="ctr"/>
            <a:r>
              <a:rPr lang="en-US" altLang="zh-CN" sz="1200" b="1" dirty="0" smtClean="0">
                <a:solidFill>
                  <a:srgbClr val="00B050"/>
                </a:solidFill>
              </a:rPr>
              <a:t>@《</a:t>
            </a:r>
            <a:r>
              <a:rPr lang="zh-CN" altLang="en-US" sz="1200" b="1" dirty="0" smtClean="0">
                <a:solidFill>
                  <a:srgbClr val="00B050"/>
                </a:solidFill>
              </a:rPr>
              <a:t>创新设计</a:t>
            </a:r>
            <a:r>
              <a:rPr lang="en-US" altLang="zh-CN" sz="1200" b="1" dirty="0" smtClean="0">
                <a:solidFill>
                  <a:srgbClr val="00B050"/>
                </a:solidFill>
              </a:rPr>
              <a:t>》</a:t>
            </a:r>
            <a:endParaRPr lang="zh-CN" altLang="en-US" sz="1200" b="1" dirty="0">
              <a:solidFill>
                <a:srgbClr val="00B050"/>
              </a:solidFill>
            </a:endParaRPr>
          </a:p>
        </p:txBody>
      </p:sp>
      <p:sp>
        <p:nvSpPr>
          <p:cNvPr id="15" name="燕尾形 14">
            <a:hlinkClick r:id="rId3" action="ppaction://hlinksldjump"/>
          </p:cNvPr>
          <p:cNvSpPr/>
          <p:nvPr userDrawn="1"/>
        </p:nvSpPr>
        <p:spPr>
          <a:xfrm>
            <a:off x="9275297" y="6495790"/>
            <a:ext cx="1254917"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对接高考</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6" name="燕尾形 15">
            <a:hlinkClick r:id="rId4" action="ppaction://hlinksldjump"/>
          </p:cNvPr>
          <p:cNvSpPr/>
          <p:nvPr userDrawn="1"/>
        </p:nvSpPr>
        <p:spPr>
          <a:xfrm>
            <a:off x="7810811" y="6495790"/>
            <a:ext cx="1294353" cy="3254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smtClean="0">
                <a:solidFill>
                  <a:srgbClr val="FFFFFF"/>
                </a:solidFill>
                <a:latin typeface="微软雅黑" panose="020B0503020204020204" pitchFamily="34" charset="-122"/>
                <a:ea typeface="微软雅黑" panose="020B0503020204020204" pitchFamily="34" charset="-122"/>
              </a:rPr>
              <a:t>自主学习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AA698E40-9841-4460-81A7-77868A267BFE}" type="slidenum">
              <a:rPr lang="zh-CN" altLang="en-US"/>
            </a:fld>
            <a:endParaRPr lang="zh-CN" altLang="en-US"/>
          </a:p>
        </p:txBody>
      </p:sp>
    </p:spTree>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75D776-9FEC-46F0-99DD-91080A56D6A6}" type="slidenum">
              <a:rPr lang="zh-CN" altLang="en-US"/>
            </a:fld>
            <a:endParaRPr lang="zh-CN" altLang="en-US"/>
          </a:p>
        </p:txBody>
      </p:sp>
    </p:spTree>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EA70FB-2BEF-4608-BA5C-C6019D9EAAFB}" type="slidenum">
              <a:rPr lang="zh-CN" altLang="en-US"/>
            </a:fld>
            <a:endParaRPr lang="zh-CN" altLang="en-US"/>
          </a:p>
        </p:txBody>
      </p:sp>
    </p:spTree>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488BC8BD-A252-4B4E-AFBC-41AEBA3D9BD4}" type="slidenum">
              <a:rPr lang="zh-CN" altLang="en-US"/>
            </a:fld>
            <a:endParaRPr lang="zh-CN" altLang="en-US"/>
          </a:p>
        </p:txBody>
      </p:sp>
    </p:spTree>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25F556EF-9C13-48AE-94F0-6D234E5759D8}" type="slidenum">
              <a:rPr lang="zh-CN" altLang="en-US"/>
            </a:fld>
            <a:endParaRPr lang="zh-CN" altLang="en-US"/>
          </a:p>
        </p:txBody>
      </p:sp>
    </p:spTree>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761C5272-0C0F-4E36-A431-8B4EAFD7FE79}" type="slidenum">
              <a:rPr lang="zh-CN" altLang="en-US"/>
            </a:fld>
            <a:endParaRPr lang="zh-CN" altLang="en-US"/>
          </a:p>
        </p:txBody>
      </p:sp>
    </p:spTree>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D3871747-E7F2-426F-80A2-8E58A777543F}" type="slidenum">
              <a:rPr lang="zh-CN" altLang="en-US"/>
            </a:fld>
            <a:endParaRPr lang="zh-CN" altLang="en-US"/>
          </a:p>
        </p:txBody>
      </p:sp>
    </p:spTree>
  </p:cSld>
  <p:clrMapOvr>
    <a:masterClrMapping/>
  </p:clrMapOvr>
  <p:transition>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EF8AAD41-CCC4-427F-8057-EA3A7E589B2D}" type="slidenum">
              <a:rPr lang="zh-CN" altLang="en-US"/>
            </a:fld>
            <a:endParaRPr lang="zh-CN" altLang="en-US"/>
          </a:p>
        </p:txBody>
      </p:sp>
    </p:spTree>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9933E7F9-7136-4729-9790-DAB31106683C}" type="slidenum">
              <a:rPr lang="zh-CN" altLang="en-US"/>
            </a:fld>
            <a:endParaRPr lang="zh-CN"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1F3151CB-F10D-4EFB-BFCA-9B25958BA282}" type="slidenum">
              <a:rPr lang="zh-CN" altLang="en-US"/>
            </a:fld>
            <a:endParaRPr lang="zh-CN" altLang="en-US"/>
          </a:p>
        </p:txBody>
      </p:sp>
    </p:spTree>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0EC9507A-D6E3-4965-93AA-8526F36E986C}" type="slidenum">
              <a:rPr lang="zh-CN" altLang="en-US"/>
            </a:fld>
            <a:endParaRPr lang="zh-CN" altLang="en-US"/>
          </a:p>
        </p:txBody>
      </p:sp>
    </p:spTree>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58CF982-D267-4779-8469-EC841831C572}" type="slidenum">
              <a:rPr lang="zh-CN" altLang="en-US"/>
            </a:fld>
            <a:endParaRPr lang="zh-CN" altLang="en-US"/>
          </a:p>
        </p:txBody>
      </p:sp>
    </p:spTree>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BD00411B-A200-4AFF-BA26-1F194A0AAF50}" type="slidenum">
              <a:rPr lang="zh-CN" altLang="en-US"/>
            </a:fld>
            <a:endParaRPr lang="zh-CN" altLang="en-US"/>
          </a:p>
        </p:txBody>
      </p:sp>
    </p:spTree>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33A9C99C-0BC0-42AA-9F1F-9BB302C3E9AE}" type="slidenum">
              <a:rPr lang="zh-CN" altLang="en-US"/>
            </a:fld>
            <a:endParaRPr lang="zh-CN" altLang="en-US"/>
          </a:p>
        </p:txBody>
      </p:sp>
    </p:spTree>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ADBEB8A-3890-45E8-8BD6-C0CEBAFCEC4A}" type="slidenum">
              <a:rPr lang="zh-CN" altLang="en-US"/>
            </a:fld>
            <a:endParaRPr lang="zh-CN" altLang="en-US"/>
          </a:p>
        </p:txBody>
      </p:sp>
    </p:spTree>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461D0575-11D4-4872-8875-969D8E0689A0}" type="slidenum">
              <a:rPr lang="zh-CN" altLang="en-US"/>
            </a:fld>
            <a:endParaRPr lang="zh-CN" altLang="en-US"/>
          </a:p>
        </p:txBody>
      </p:sp>
    </p:spTree>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444EECCF-A903-45D7-8747-2DBF1B88B4F7}" type="slidenum">
              <a:rPr lang="zh-CN" altLang="en-US"/>
            </a:fld>
            <a:endParaRPr lang="zh-CN" altLang="en-US"/>
          </a:p>
        </p:txBody>
      </p:sp>
    </p:spTree>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E4C376E4-129B-44B0-B811-5D1BFE6250F3}" type="slidenum">
              <a:rPr lang="zh-CN" altLang="en-US"/>
            </a:fld>
            <a:endParaRPr lang="zh-CN" altLang="en-US"/>
          </a:p>
        </p:txBody>
      </p:sp>
    </p:spTree>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803A907A-2375-41F9-BAA3-D5668234D432}" type="slidenum">
              <a:rPr lang="zh-CN" altLang="en-US"/>
            </a:fld>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7CB0425-B8CD-4E0D-93A3-5169570576E8}" type="slidenum">
              <a:rPr lang="zh-CN" altLang="en-US"/>
            </a:fld>
            <a:endParaRPr lang="zh-CN" altLang="en-US"/>
          </a:p>
        </p:txBody>
      </p:sp>
    </p:spTree>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3455AE4-DB05-4954-BE6C-DB229433F7C1}" type="slidenum">
              <a:rPr lang="zh-CN" altLang="en-US"/>
            </a:fld>
            <a:endParaRPr lang="zh-CN" altLang="en-US"/>
          </a:p>
        </p:txBody>
      </p:sp>
    </p:spTree>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F3B83691-826C-4EF5-A7DA-366B88EE07CD}" type="slidenum">
              <a:rPr lang="zh-CN" altLang="en-US"/>
            </a:fld>
            <a:endParaRPr lang="zh-CN" alt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8"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9"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4"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5"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3"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4"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AA698E40-9841-4460-81A7-77868A267BFE}" type="slidenum">
              <a:rPr lang="zh-CN" altLang="en-US"/>
            </a:fld>
            <a:endParaRPr lang="zh-CN" alt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75D776-9FEC-46F0-99DD-91080A56D6A6}" type="slidenum">
              <a:rPr lang="zh-CN" altLang="en-US"/>
            </a:fld>
            <a:endParaRPr lang="zh-CN" altLang="en-US"/>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EA70FB-2BEF-4608-BA5C-C6019D9EAAFB}" type="slidenum">
              <a:rPr lang="zh-CN" altLang="en-US"/>
            </a:fld>
            <a:endParaRPr lang="zh-CN" alt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488BC8BD-A252-4B4E-AFBC-41AEBA3D9BD4}" type="slidenum">
              <a:rPr lang="zh-CN" altLang="en-US"/>
            </a:fld>
            <a:endParaRPr lang="zh-CN" alt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25F556EF-9C13-48AE-94F0-6D234E5759D8}" type="slidenum">
              <a:rPr lang="zh-CN" altLang="en-US"/>
            </a:fld>
            <a:endParaRPr lang="zh-CN" alt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761C5272-0C0F-4E36-A431-8B4EAFD7FE79}" type="slidenum">
              <a:rPr lang="zh-CN" altLang="en-US"/>
            </a:fld>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02167" y="1905001"/>
            <a:ext cx="5579957"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9877" y="1905001"/>
            <a:ext cx="5579957"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D3871747-E7F2-426F-80A2-8E58A777543F}" type="slidenum">
              <a:rPr lang="zh-CN" altLang="en-US"/>
            </a:fld>
            <a:endParaRPr lang="zh-CN" alt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EF8AAD41-CCC4-427F-8057-EA3A7E589B2D}" type="slidenum">
              <a:rPr lang="zh-CN" altLang="en-US"/>
            </a:fld>
            <a:endParaRPr lang="zh-CN" altLang="en-US"/>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9933E7F9-7136-4729-9790-DAB31106683C}" type="slidenum">
              <a:rPr lang="zh-CN" altLang="en-US"/>
            </a:fld>
            <a:endParaRPr lang="zh-CN" alt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1F3151CB-F10D-4EFB-BFCA-9B25958BA282}" type="slidenum">
              <a:rPr lang="zh-CN" altLang="en-US"/>
            </a:fld>
            <a:endParaRPr lang="zh-CN" alt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0EC9507A-D6E3-4965-93AA-8526F36E986C}" type="slidenum">
              <a:rPr lang="zh-CN" altLang="en-US"/>
            </a:fld>
            <a:endParaRPr lang="zh-CN" alt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58CF982-D267-4779-8469-EC841831C572}" type="slidenum">
              <a:rPr lang="zh-CN" altLang="en-US"/>
            </a:fld>
            <a:endParaRPr lang="zh-CN" altLang="en-US"/>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BD00411B-A200-4AFF-BA26-1F194A0AAF50}" type="slidenum">
              <a:rPr lang="zh-CN" altLang="en-US"/>
            </a:fld>
            <a:endParaRPr lang="zh-CN" altLang="en-US"/>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33A9C99C-0BC0-42AA-9F1F-9BB302C3E9AE}" type="slidenum">
              <a:rPr lang="zh-CN" altLang="en-US"/>
            </a:fld>
            <a:endParaRPr lang="zh-CN" altLang="en-US"/>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ADBEB8A-3890-45E8-8BD6-C0CEBAFCEC4A}" type="slidenum">
              <a:rPr lang="zh-CN" altLang="en-US"/>
            </a:fld>
            <a:endParaRPr lang="zh-CN"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6"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6"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11"/>
          </p:nvPr>
        </p:nvSpPr>
        <p:spPr/>
        <p:txBody>
          <a:bodyPr/>
          <a:lstStyle/>
          <a:p>
            <a:pPr lvl="0" eaLnBrk="1" fontAlgn="base" hangingPunct="1"/>
            <a:endParaRPr lang="zh-CN" altLang="en-US" strike="noStrike" noProof="1"/>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461D0575-11D4-4872-8875-969D8E0689A0}" type="slidenum">
              <a:rPr lang="zh-CN" altLang="en-US"/>
            </a:fld>
            <a:endParaRPr lang="zh-CN" alt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444EECCF-A903-45D7-8747-2DBF1B88B4F7}" type="slidenum">
              <a:rPr lang="zh-CN" altLang="en-US"/>
            </a:fld>
            <a:endParaRPr lang="zh-CN" alt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E4C376E4-129B-44B0-B811-5D1BFE6250F3}" type="slidenum">
              <a:rPr lang="zh-CN" altLang="en-US"/>
            </a:fld>
            <a:endParaRPr lang="zh-CN" alt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803A907A-2375-41F9-BAA3-D5668234D432}" type="slidenum">
              <a:rPr lang="zh-CN" altLang="en-US"/>
            </a:fld>
            <a:endParaRPr lang="zh-CN" alt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7CB0425-B8CD-4E0D-93A3-5169570576E8}" type="slidenum">
              <a:rPr lang="zh-CN" altLang="en-US"/>
            </a:fld>
            <a:endParaRPr lang="zh-CN" altLang="en-US"/>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3455AE4-DB05-4954-BE6C-DB229433F7C1}" type="slidenum">
              <a:rPr lang="zh-CN" altLang="en-US"/>
            </a:fld>
            <a:endParaRPr lang="zh-CN" alt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F3B83691-826C-4EF5-A7DA-366B88EE07CD}" type="slidenum">
              <a:rPr lang="zh-CN" altLang="en-US"/>
            </a:fld>
            <a:endParaRPr lang="zh-CN" alt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11"/>
          </p:nvPr>
        </p:nvSpPr>
        <p:spPr/>
        <p:txBody>
          <a:bodyPr/>
          <a:lstStyle/>
          <a:p>
            <a:pPr lvl="0" eaLnBrk="1" fontAlgn="base" hangingPunct="1"/>
            <a:endParaRPr lang="zh-CN" altLang="en-US"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8"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9"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4"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5"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3"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4"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pic>
        <p:nvPicPr>
          <p:cNvPr id="6" name="图片 5" descr="0"/>
          <p:cNvPicPr>
            <a:picLocks noChangeAspect="1"/>
          </p:cNvPicPr>
          <p:nvPr userDrawn="1"/>
        </p:nvPicPr>
        <p:blipFill>
          <a:blip r:embed="rId2"/>
          <a:srcRect l="1029" t="-430" r="-1029" b="430"/>
          <a:stretch>
            <a:fillRect/>
          </a:stretch>
        </p:blipFill>
        <p:spPr>
          <a:xfrm>
            <a:off x="11075035" y="10795"/>
            <a:ext cx="1106170" cy="1106170"/>
          </a:xfrm>
          <a:prstGeom prst="ellipse">
            <a:avLst/>
          </a:prstGeom>
        </p:spPr>
      </p:pic>
      <p:sp>
        <p:nvSpPr>
          <p:cNvPr id="7" name="文本框 2"/>
          <p:cNvSpPr txBox="1"/>
          <p:nvPr userDrawn="1"/>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spTree>
  </p:cSld>
  <p:clrMapOvr>
    <a:masterClrMapping/>
  </p:clrMapOvr>
  <p:transition>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命题调研">
    <p:spTree>
      <p:nvGrpSpPr>
        <p:cNvPr id="1" name=""/>
        <p:cNvGrpSpPr/>
        <p:nvPr/>
      </p:nvGrpSpPr>
      <p:grpSpPr>
        <a:xfrm>
          <a:off x="0" y="0"/>
          <a:ext cx="0" cy="0"/>
          <a:chOff x="0" y="0"/>
          <a:chExt cx="0" cy="0"/>
        </a:xfrm>
      </p:grpSpPr>
      <p:sp>
        <p:nvSpPr>
          <p:cNvPr id="7" name="同侧圆角矩形 6"/>
          <p:cNvSpPr/>
          <p:nvPr userDrawn="1"/>
        </p:nvSpPr>
        <p:spPr>
          <a:xfrm>
            <a:off x="8710721" y="538158"/>
            <a:ext cx="104693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rgbClr val="C00000"/>
                </a:solidFill>
                <a:latin typeface="微软雅黑" panose="020B0503020204020204" pitchFamily="34" charset="-122"/>
                <a:ea typeface="微软雅黑" panose="020B0503020204020204" pitchFamily="34" charset="-122"/>
              </a:rPr>
              <a:t>练模拟</a:t>
            </a:r>
            <a:endParaRPr lang="zh-CN" altLang="en-US" sz="11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8807755" y="874706"/>
            <a:ext cx="86409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10896534" y="507714"/>
            <a:ext cx="1295465"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p:txBody>
          <a:bodyPr/>
          <a:lstStyle/>
          <a:p>
            <a:pPr lvl="0" eaLnBrk="1" fontAlgn="base" hangingPunct="1"/>
            <a:endParaRPr lang="zh-CN" altLang="en-US"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endParaRPr lang="zh-CN" altLang="en-US" dirty="0" smtClean="0"/>
          </a:p>
        </p:txBody>
      </p:sp>
      <p:sp>
        <p:nvSpPr>
          <p:cNvPr id="8" name="动作按钮: 后退或前一项 7">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动作按钮: 前进或下一项 8">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动作按钮: 结束 9">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5" name="直接连接符 4"/>
          <p:cNvCxnSpPr/>
          <p:nvPr userDrawn="1"/>
        </p:nvCxnSpPr>
        <p:spPr>
          <a:xfrm>
            <a:off x="241540" y="406451"/>
            <a:ext cx="117010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10668115" y="98406"/>
            <a:ext cx="1414070" cy="276999"/>
          </a:xfrm>
          <a:prstGeom prst="rect">
            <a:avLst/>
          </a:prstGeom>
          <a:noFill/>
        </p:spPr>
        <p:txBody>
          <a:bodyPr wrap="square" rtlCol="0">
            <a:spAutoFit/>
          </a:bodyPr>
          <a:lstStyle/>
          <a:p>
            <a:pPr algn="ctr"/>
            <a:r>
              <a:rPr lang="en-US" altLang="zh-CN" sz="1200" b="1" dirty="0" smtClean="0">
                <a:solidFill>
                  <a:srgbClr val="00B050"/>
                </a:solidFill>
              </a:rPr>
              <a:t>@《</a:t>
            </a:r>
            <a:r>
              <a:rPr lang="zh-CN" altLang="en-US" sz="1200" b="1" dirty="0" smtClean="0">
                <a:solidFill>
                  <a:srgbClr val="00B050"/>
                </a:solidFill>
              </a:rPr>
              <a:t>创新设计</a:t>
            </a:r>
            <a:r>
              <a:rPr lang="en-US" altLang="zh-CN" sz="1200" b="1" dirty="0" smtClean="0">
                <a:solidFill>
                  <a:srgbClr val="00B050"/>
                </a:solidFill>
              </a:rPr>
              <a:t>》</a:t>
            </a:r>
            <a:endParaRPr lang="zh-CN" altLang="en-US" sz="1200" b="1" dirty="0">
              <a:solidFill>
                <a:srgbClr val="00B050"/>
              </a:solidFill>
            </a:endParaRPr>
          </a:p>
        </p:txBody>
      </p:sp>
      <p:sp>
        <p:nvSpPr>
          <p:cNvPr id="15" name="燕尾形 14">
            <a:hlinkClick r:id="rId3" action="ppaction://hlinksldjump"/>
          </p:cNvPr>
          <p:cNvSpPr/>
          <p:nvPr userDrawn="1"/>
        </p:nvSpPr>
        <p:spPr>
          <a:xfrm>
            <a:off x="9275297" y="6495790"/>
            <a:ext cx="1254917"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对接高考</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6" name="燕尾形 15">
            <a:hlinkClick r:id="rId4" action="ppaction://hlinksldjump"/>
          </p:cNvPr>
          <p:cNvSpPr/>
          <p:nvPr userDrawn="1"/>
        </p:nvSpPr>
        <p:spPr>
          <a:xfrm>
            <a:off x="7810811" y="6495790"/>
            <a:ext cx="1294353" cy="3254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smtClean="0">
                <a:solidFill>
                  <a:srgbClr val="FFFFFF"/>
                </a:solidFill>
                <a:latin typeface="微软雅黑" panose="020B0503020204020204" pitchFamily="34" charset="-122"/>
                <a:ea typeface="微软雅黑" panose="020B0503020204020204" pitchFamily="34" charset="-122"/>
              </a:rPr>
              <a:t>自主学习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AA698E40-9841-4460-81A7-77868A267BFE}" type="slidenum">
              <a:rPr lang="zh-CN" altLang="en-US"/>
            </a:fld>
            <a:endParaRPr lang="zh-CN" altLang="en-US"/>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75D776-9FEC-46F0-99DD-91080A56D6A6}" type="slidenum">
              <a:rPr lang="zh-CN" altLang="en-US"/>
            </a:fld>
            <a:endParaRPr lang="zh-CN" altLang="en-US"/>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EA70FB-2BEF-4608-BA5C-C6019D9EAAFB}" type="slidenum">
              <a:rPr lang="zh-CN" altLang="en-US"/>
            </a:fld>
            <a:endParaRPr lang="zh-CN" altLang="en-US"/>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488BC8BD-A252-4B4E-AFBC-41AEBA3D9BD4}" type="slidenum">
              <a:rPr lang="zh-CN" altLang="en-US"/>
            </a:fld>
            <a:endParaRPr lang="zh-CN" altLang="en-US"/>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25F556EF-9C13-48AE-94F0-6D234E5759D8}" type="slidenum">
              <a:rPr lang="zh-CN" altLang="en-US"/>
            </a:fld>
            <a:endParaRPr lang="zh-CN" altLang="en-US"/>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761C5272-0C0F-4E36-A431-8B4EAFD7FE79}" type="slidenum">
              <a:rPr lang="zh-CN" altLang="en-US"/>
            </a:fld>
            <a:endParaRPr lang="zh-CN" altLang="en-US"/>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D3871747-E7F2-426F-80A2-8E58A777543F}" type="slidenum">
              <a:rPr lang="zh-CN" altLang="en-US"/>
            </a:fld>
            <a:endParaRPr lang="zh-CN"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EF8AAD41-CCC4-427F-8057-EA3A7E589B2D}" type="slidenum">
              <a:rPr lang="zh-CN" altLang="en-US"/>
            </a:fld>
            <a:endParaRPr lang="zh-CN" altLang="en-US"/>
          </a:p>
        </p:txBody>
      </p:sp>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9933E7F9-7136-4729-9790-DAB31106683C}" type="slidenum">
              <a:rPr lang="zh-CN" altLang="en-US"/>
            </a:fld>
            <a:endParaRPr lang="zh-CN" altLang="en-US"/>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1F3151CB-F10D-4EFB-BFCA-9B25958BA282}" type="slidenum">
              <a:rPr lang="zh-CN" altLang="en-US"/>
            </a:fld>
            <a:endParaRPr lang="zh-CN" altLang="en-US"/>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0EC9507A-D6E3-4965-93AA-8526F36E986C}" type="slidenum">
              <a:rPr lang="zh-CN" altLang="en-US"/>
            </a:fld>
            <a:endParaRPr lang="zh-CN" altLang="en-US"/>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命题调研">
    <p:spTree>
      <p:nvGrpSpPr>
        <p:cNvPr id="1" name=""/>
        <p:cNvGrpSpPr/>
        <p:nvPr/>
      </p:nvGrpSpPr>
      <p:grpSpPr>
        <a:xfrm>
          <a:off x="0" y="0"/>
          <a:ext cx="0" cy="0"/>
          <a:chOff x="0" y="0"/>
          <a:chExt cx="0" cy="0"/>
        </a:xfrm>
      </p:grpSpPr>
      <p:sp>
        <p:nvSpPr>
          <p:cNvPr id="7" name="同侧圆角矩形 6"/>
          <p:cNvSpPr/>
          <p:nvPr userDrawn="1"/>
        </p:nvSpPr>
        <p:spPr>
          <a:xfrm>
            <a:off x="8710721" y="538158"/>
            <a:ext cx="104693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rgbClr val="C00000"/>
                </a:solidFill>
                <a:latin typeface="微软雅黑" panose="020B0503020204020204" pitchFamily="34" charset="-122"/>
                <a:ea typeface="微软雅黑" panose="020B0503020204020204" pitchFamily="34" charset="-122"/>
              </a:rPr>
              <a:t>练模拟</a:t>
            </a:r>
            <a:endParaRPr lang="zh-CN" altLang="en-US" sz="11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8807755" y="874706"/>
            <a:ext cx="86409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10896534" y="507714"/>
            <a:ext cx="1295465"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ransition>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endParaRPr lang="zh-CN" altLang="en-US" dirty="0" smtClean="0"/>
          </a:p>
        </p:txBody>
      </p:sp>
      <p:sp>
        <p:nvSpPr>
          <p:cNvPr id="8" name="动作按钮: 后退或前一项 7">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动作按钮: 前进或下一项 8">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动作按钮: 结束 9">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5" name="直接连接符 4"/>
          <p:cNvCxnSpPr/>
          <p:nvPr userDrawn="1"/>
        </p:nvCxnSpPr>
        <p:spPr>
          <a:xfrm>
            <a:off x="241540" y="406451"/>
            <a:ext cx="117010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10668115" y="98406"/>
            <a:ext cx="1414070" cy="276999"/>
          </a:xfrm>
          <a:prstGeom prst="rect">
            <a:avLst/>
          </a:prstGeom>
          <a:noFill/>
        </p:spPr>
        <p:txBody>
          <a:bodyPr wrap="square" rtlCol="0">
            <a:spAutoFit/>
          </a:bodyPr>
          <a:lstStyle/>
          <a:p>
            <a:pPr algn="ctr"/>
            <a:r>
              <a:rPr lang="en-US" altLang="zh-CN" sz="1200" b="1" dirty="0" smtClean="0">
                <a:solidFill>
                  <a:srgbClr val="00B050"/>
                </a:solidFill>
              </a:rPr>
              <a:t>@《</a:t>
            </a:r>
            <a:r>
              <a:rPr lang="zh-CN" altLang="en-US" sz="1200" b="1" dirty="0" smtClean="0">
                <a:solidFill>
                  <a:srgbClr val="00B050"/>
                </a:solidFill>
              </a:rPr>
              <a:t>创新设计</a:t>
            </a:r>
            <a:r>
              <a:rPr lang="en-US" altLang="zh-CN" sz="1200" b="1" dirty="0" smtClean="0">
                <a:solidFill>
                  <a:srgbClr val="00B050"/>
                </a:solidFill>
              </a:rPr>
              <a:t>》</a:t>
            </a:r>
            <a:endParaRPr lang="zh-CN" altLang="en-US" sz="1200" b="1" dirty="0">
              <a:solidFill>
                <a:srgbClr val="00B050"/>
              </a:solidFill>
            </a:endParaRPr>
          </a:p>
        </p:txBody>
      </p:sp>
      <p:sp>
        <p:nvSpPr>
          <p:cNvPr id="15" name="燕尾形 14">
            <a:hlinkClick r:id="rId3" action="ppaction://hlinksldjump"/>
          </p:cNvPr>
          <p:cNvSpPr/>
          <p:nvPr userDrawn="1"/>
        </p:nvSpPr>
        <p:spPr>
          <a:xfrm>
            <a:off x="9275297" y="6495790"/>
            <a:ext cx="1254917"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对接高考</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6" name="燕尾形 15">
            <a:hlinkClick r:id="rId4" action="ppaction://hlinksldjump"/>
          </p:cNvPr>
          <p:cNvSpPr/>
          <p:nvPr userDrawn="1"/>
        </p:nvSpPr>
        <p:spPr>
          <a:xfrm>
            <a:off x="7810811" y="6495790"/>
            <a:ext cx="1294353" cy="3254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smtClean="0">
                <a:solidFill>
                  <a:srgbClr val="FFFFFF"/>
                </a:solidFill>
                <a:latin typeface="微软雅黑" panose="020B0503020204020204" pitchFamily="34" charset="-122"/>
                <a:ea typeface="微软雅黑" panose="020B0503020204020204" pitchFamily="34" charset="-122"/>
              </a:rPr>
              <a:t>自主学习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58CF982-D267-4779-8469-EC841831C572}" type="slidenum">
              <a:rPr lang="zh-CN" altLang="en-US"/>
            </a:fld>
            <a:endParaRPr lang="zh-CN"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0"/>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BD00411B-A200-4AFF-BA26-1F194A0AAF50}" type="slidenum">
              <a:rPr lang="zh-CN" altLang="en-US"/>
            </a:fld>
            <a:endParaRPr lang="zh-CN" altLang="en-US"/>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33A9C99C-0BC0-42AA-9F1F-9BB302C3E9AE}" type="slidenum">
              <a:rPr lang="zh-CN" altLang="en-US"/>
            </a:fld>
            <a:endParaRPr lang="zh-CN" altLang="en-US"/>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ADBEB8A-3890-45E8-8BD6-C0CEBAFCEC4A}" type="slidenum">
              <a:rPr lang="zh-CN" altLang="en-US"/>
            </a:fld>
            <a:endParaRPr lang="zh-CN" altLang="en-US"/>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461D0575-11D4-4872-8875-969D8E0689A0}" type="slidenum">
              <a:rPr lang="zh-CN" altLang="en-US"/>
            </a:fld>
            <a:endParaRPr lang="zh-CN" altLang="en-US"/>
          </a:p>
        </p:txBody>
      </p:sp>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444EECCF-A903-45D7-8747-2DBF1B88B4F7}" type="slidenum">
              <a:rPr lang="zh-CN" altLang="en-US"/>
            </a:fld>
            <a:endParaRPr lang="zh-CN" altLang="en-US"/>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E4C376E4-129B-44B0-B811-5D1BFE6250F3}" type="slidenum">
              <a:rPr lang="zh-CN" altLang="en-US"/>
            </a:fld>
            <a:endParaRPr lang="zh-CN" altLang="en-US"/>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803A907A-2375-41F9-BAA3-D5668234D432}" type="slidenum">
              <a:rPr lang="zh-CN" altLang="en-US"/>
            </a:fld>
            <a:endParaRPr lang="zh-CN" altLang="en-US"/>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7CB0425-B8CD-4E0D-93A3-5169570576E8}" type="slidenum">
              <a:rPr lang="zh-CN" altLang="en-US"/>
            </a:fld>
            <a:endParaRPr lang="zh-CN" altLang="en-US"/>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3455AE4-DB05-4954-BE6C-DB229433F7C1}" type="slidenum">
              <a:rPr lang="zh-CN" altLang="en-US"/>
            </a:fld>
            <a:endParaRPr lang="zh-CN" altLang="en-US"/>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F3B83691-826C-4EF5-A7DA-366B88EE07CD}" type="slidenum">
              <a:rPr lang="zh-CN" altLang="en-US"/>
            </a:fld>
            <a:endParaRPr lang="zh-CN" alt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_命题调研">
    <p:spTree>
      <p:nvGrpSpPr>
        <p:cNvPr id="1" name=""/>
        <p:cNvGrpSpPr/>
        <p:nvPr/>
      </p:nvGrpSpPr>
      <p:grpSpPr>
        <a:xfrm>
          <a:off x="0" y="0"/>
          <a:ext cx="0" cy="0"/>
          <a:chOff x="0" y="0"/>
          <a:chExt cx="0" cy="0"/>
        </a:xfrm>
      </p:grpSpPr>
      <p:sp>
        <p:nvSpPr>
          <p:cNvPr id="7" name="同侧圆角矩形 6"/>
          <p:cNvSpPr/>
          <p:nvPr userDrawn="1"/>
        </p:nvSpPr>
        <p:spPr>
          <a:xfrm>
            <a:off x="8710721" y="538158"/>
            <a:ext cx="104693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rgbClr val="C00000"/>
                </a:solidFill>
                <a:latin typeface="微软雅黑" panose="020B0503020204020204" pitchFamily="34" charset="-122"/>
                <a:ea typeface="微软雅黑" panose="020B0503020204020204" pitchFamily="34" charset="-122"/>
              </a:rPr>
              <a:t>练模拟</a:t>
            </a:r>
            <a:endParaRPr lang="zh-CN" altLang="en-US" sz="11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8807755" y="874706"/>
            <a:ext cx="86409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10896534" y="507714"/>
            <a:ext cx="1295465"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ransition>
    <p:wipe dir="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endParaRPr lang="zh-CN" altLang="en-US" dirty="0" smtClean="0"/>
          </a:p>
        </p:txBody>
      </p:sp>
      <p:sp>
        <p:nvSpPr>
          <p:cNvPr id="8" name="动作按钮: 后退或前一项 7">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动作按钮: 前进或下一项 8">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动作按钮: 结束 9">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5" name="直接连接符 4"/>
          <p:cNvCxnSpPr/>
          <p:nvPr userDrawn="1"/>
        </p:nvCxnSpPr>
        <p:spPr>
          <a:xfrm>
            <a:off x="241540" y="406451"/>
            <a:ext cx="117010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10668115" y="98406"/>
            <a:ext cx="1414070" cy="276999"/>
          </a:xfrm>
          <a:prstGeom prst="rect">
            <a:avLst/>
          </a:prstGeom>
          <a:noFill/>
        </p:spPr>
        <p:txBody>
          <a:bodyPr wrap="square" rtlCol="0">
            <a:spAutoFit/>
          </a:bodyPr>
          <a:lstStyle/>
          <a:p>
            <a:pPr algn="ctr"/>
            <a:r>
              <a:rPr lang="en-US" altLang="zh-CN" sz="1200" b="1" dirty="0" smtClean="0">
                <a:solidFill>
                  <a:srgbClr val="00B050"/>
                </a:solidFill>
              </a:rPr>
              <a:t>@《</a:t>
            </a:r>
            <a:r>
              <a:rPr lang="zh-CN" altLang="en-US" sz="1200" b="1" dirty="0" smtClean="0">
                <a:solidFill>
                  <a:srgbClr val="00B050"/>
                </a:solidFill>
              </a:rPr>
              <a:t>创新设计</a:t>
            </a:r>
            <a:r>
              <a:rPr lang="en-US" altLang="zh-CN" sz="1200" b="1" dirty="0" smtClean="0">
                <a:solidFill>
                  <a:srgbClr val="00B050"/>
                </a:solidFill>
              </a:rPr>
              <a:t>》</a:t>
            </a:r>
            <a:endParaRPr lang="zh-CN" altLang="en-US" sz="1200" b="1" dirty="0">
              <a:solidFill>
                <a:srgbClr val="00B050"/>
              </a:solidFill>
            </a:endParaRPr>
          </a:p>
        </p:txBody>
      </p:sp>
      <p:sp>
        <p:nvSpPr>
          <p:cNvPr id="15" name="燕尾形 14">
            <a:hlinkClick r:id="rId3" action="ppaction://hlinksldjump"/>
          </p:cNvPr>
          <p:cNvSpPr/>
          <p:nvPr userDrawn="1"/>
        </p:nvSpPr>
        <p:spPr>
          <a:xfrm>
            <a:off x="9275297" y="6495790"/>
            <a:ext cx="1254917"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对接高考</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6" name="燕尾形 15">
            <a:hlinkClick r:id="rId4" action="ppaction://hlinksldjump"/>
          </p:cNvPr>
          <p:cNvSpPr/>
          <p:nvPr userDrawn="1"/>
        </p:nvSpPr>
        <p:spPr>
          <a:xfrm>
            <a:off x="7810811" y="6495790"/>
            <a:ext cx="1294353" cy="3254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smtClean="0">
                <a:solidFill>
                  <a:srgbClr val="FFFFFF"/>
                </a:solidFill>
                <a:latin typeface="微软雅黑" panose="020B0503020204020204" pitchFamily="34" charset="-122"/>
                <a:ea typeface="微软雅黑" panose="020B0503020204020204" pitchFamily="34" charset="-122"/>
              </a:rPr>
              <a:t>自主学习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58CF982-D267-4779-8469-EC841831C572}" type="slidenum">
              <a:rPr lang="zh-CN" altLang="en-US" smtClean="0"/>
            </a:fld>
            <a:endParaRPr lang="zh-CN" altLang="en-US"/>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BD00411B-A200-4AFF-BA26-1F194A0AAF50}" type="slidenum">
              <a:rPr lang="zh-CN" altLang="en-US" smtClean="0"/>
            </a:fld>
            <a:endParaRPr lang="zh-CN" altLang="en-US"/>
          </a:p>
        </p:txBody>
      </p:sp>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33A9C99C-0BC0-42AA-9F1F-9BB302C3E9AE}" type="slidenum">
              <a:rPr lang="zh-CN" altLang="en-US" smtClean="0"/>
            </a:fld>
            <a:endParaRPr lang="zh-CN" altLang="en-US"/>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ADBEB8A-3890-45E8-8BD6-C0CEBAFCEC4A}" type="slidenum">
              <a:rPr lang="zh-CN" altLang="en-US" smtClean="0"/>
            </a:fld>
            <a:endParaRPr lang="zh-CN" altLang="en-US"/>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461D0575-11D4-4872-8875-969D8E0689A0}" type="slidenum">
              <a:rPr lang="zh-CN" altLang="en-US" smtClean="0"/>
            </a:fld>
            <a:endParaRPr lang="zh-CN"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0.xml"/><Relationship Id="rId12" Type="http://schemas.openxmlformats.org/officeDocument/2006/relationships/image" Target="../media/image3.jpe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image" Target="../media/image2.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3" Type="http://schemas.openxmlformats.org/officeDocument/2006/relationships/theme" Target="../theme/theme4.xml"/><Relationship Id="rId12" Type="http://schemas.openxmlformats.org/officeDocument/2006/relationships/image" Target="../media/image3.jpeg"/><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8" Type="http://schemas.openxmlformats.org/officeDocument/2006/relationships/theme" Target="../theme/theme5.xml"/><Relationship Id="rId17" Type="http://schemas.openxmlformats.org/officeDocument/2006/relationships/image" Target="../media/image2.jpeg"/><Relationship Id="rId16" Type="http://schemas.openxmlformats.org/officeDocument/2006/relationships/slideLayout" Target="../slideLayouts/slideLayout62.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 Type="http://schemas.openxmlformats.org/officeDocument/2006/relationships/slideLayout" Target="../slideLayouts/slideLayout64.xml"/><Relationship Id="rId17" Type="http://schemas.openxmlformats.org/officeDocument/2006/relationships/theme" Target="../theme/theme6.xml"/><Relationship Id="rId16" Type="http://schemas.openxmlformats.org/officeDocument/2006/relationships/slideLayout" Target="../slideLayouts/slideLayout78.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7.xml"/><Relationship Id="rId8" Type="http://schemas.openxmlformats.org/officeDocument/2006/relationships/slideLayout" Target="../slideLayouts/slideLayout86.xml"/><Relationship Id="rId7" Type="http://schemas.openxmlformats.org/officeDocument/2006/relationships/slideLayout" Target="../slideLayouts/slideLayout85.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3" Type="http://schemas.openxmlformats.org/officeDocument/2006/relationships/slideLayout" Target="../slideLayouts/slideLayout81.xml"/><Relationship Id="rId2" Type="http://schemas.openxmlformats.org/officeDocument/2006/relationships/slideLayout" Target="../slideLayouts/slideLayout80.xml"/><Relationship Id="rId18" Type="http://schemas.openxmlformats.org/officeDocument/2006/relationships/theme" Target="../theme/theme7.xml"/><Relationship Id="rId17" Type="http://schemas.openxmlformats.org/officeDocument/2006/relationships/image" Target="../media/image3.jpeg"/><Relationship Id="rId16" Type="http://schemas.openxmlformats.org/officeDocument/2006/relationships/slideLayout" Target="../slideLayouts/slideLayout94.xml"/><Relationship Id="rId15" Type="http://schemas.openxmlformats.org/officeDocument/2006/relationships/slideLayout" Target="../slideLayouts/slideLayout93.xml"/><Relationship Id="rId14" Type="http://schemas.openxmlformats.org/officeDocument/2006/relationships/slideLayout" Target="../slideLayouts/slideLayout92.xml"/><Relationship Id="rId13" Type="http://schemas.openxmlformats.org/officeDocument/2006/relationships/slideLayout" Target="../slideLayouts/slideLayout91.xml"/><Relationship Id="rId12" Type="http://schemas.openxmlformats.org/officeDocument/2006/relationships/slideLayout" Target="../slideLayouts/slideLayout90.xml"/><Relationship Id="rId11" Type="http://schemas.openxmlformats.org/officeDocument/2006/relationships/slideLayout" Target="../slideLayouts/slideLayout89.xml"/><Relationship Id="rId10" Type="http://schemas.openxmlformats.org/officeDocument/2006/relationships/slideLayout" Target="../slideLayouts/slideLayout88.xml"/><Relationship Id="rId1"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03.xml"/><Relationship Id="rId8" Type="http://schemas.openxmlformats.org/officeDocument/2006/relationships/slideLayout" Target="../slideLayouts/slideLayout102.xml"/><Relationship Id="rId7" Type="http://schemas.openxmlformats.org/officeDocument/2006/relationships/slideLayout" Target="../slideLayouts/slideLayout101.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3" Type="http://schemas.openxmlformats.org/officeDocument/2006/relationships/slideLayout" Target="../slideLayouts/slideLayout97.xml"/><Relationship Id="rId2" Type="http://schemas.openxmlformats.org/officeDocument/2006/relationships/slideLayout" Target="../slideLayouts/slideLayout96.xml"/><Relationship Id="rId18" Type="http://schemas.openxmlformats.org/officeDocument/2006/relationships/theme" Target="../theme/theme8.xml"/><Relationship Id="rId17" Type="http://schemas.openxmlformats.org/officeDocument/2006/relationships/image" Target="../media/image2.jpeg"/><Relationship Id="rId16" Type="http://schemas.openxmlformats.org/officeDocument/2006/relationships/slideLayout" Target="../slideLayouts/slideLayout110.xml"/><Relationship Id="rId15" Type="http://schemas.openxmlformats.org/officeDocument/2006/relationships/slideLayout" Target="../slideLayouts/slideLayout109.xml"/><Relationship Id="rId14" Type="http://schemas.openxmlformats.org/officeDocument/2006/relationships/slideLayout" Target="../slideLayouts/slideLayout108.xml"/><Relationship Id="rId13" Type="http://schemas.openxmlformats.org/officeDocument/2006/relationships/slideLayout" Target="../slideLayouts/slideLayout107.xml"/><Relationship Id="rId12" Type="http://schemas.openxmlformats.org/officeDocument/2006/relationships/slideLayout" Target="../slideLayouts/slideLayout106.xml"/><Relationship Id="rId11" Type="http://schemas.openxmlformats.org/officeDocument/2006/relationships/slideLayout" Target="../slideLayouts/slideLayout105.xml"/><Relationship Id="rId10" Type="http://schemas.openxmlformats.org/officeDocument/2006/relationships/slideLayout" Target="../slideLayouts/slideLayout104.xml"/><Relationship Id="rId1"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9.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 79873"/>
          <p:cNvSpPr>
            <a:spLocks noGrp="1" noRot="1"/>
          </p:cNvSpPr>
          <p:nvPr>
            <p:ph type="title"/>
          </p:nvPr>
        </p:nvSpPr>
        <p:spPr>
          <a:xfrm>
            <a:off x="402167" y="609600"/>
            <a:ext cx="11387667" cy="1143000"/>
          </a:xfrm>
          <a:prstGeom prst="rect">
            <a:avLst/>
          </a:prstGeom>
          <a:noFill/>
          <a:ln w="9525">
            <a:noFill/>
          </a:ln>
        </p:spPr>
        <p:txBody>
          <a:bodyPr anchor="ctr"/>
          <a:lstStyle/>
          <a:p>
            <a:pPr lvl="0" indent="0"/>
            <a:r>
              <a:rPr lang="zh-CN" altLang="en-US" dirty="0"/>
              <a:t>单击此处编辑母版标题样式</a:t>
            </a:r>
            <a:endParaRPr lang="zh-CN" altLang="en-US" dirty="0"/>
          </a:p>
        </p:txBody>
      </p:sp>
      <p:sp>
        <p:nvSpPr>
          <p:cNvPr id="1027" name="文本占位符 79874"/>
          <p:cNvSpPr>
            <a:spLocks noGrp="1" noRot="1"/>
          </p:cNvSpPr>
          <p:nvPr>
            <p:ph type="body"/>
          </p:nvPr>
        </p:nvSpPr>
        <p:spPr>
          <a:xfrm>
            <a:off x="402167" y="1905001"/>
            <a:ext cx="11387667" cy="4194175"/>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79876" name="日期占位符 79875"/>
          <p:cNvSpPr>
            <a:spLocks noGrp="1"/>
          </p:cNvSpPr>
          <p:nvPr>
            <p:ph type="dt" sz="half" idx="2"/>
          </p:nvPr>
        </p:nvSpPr>
        <p:spPr>
          <a:xfrm>
            <a:off x="402167" y="6245225"/>
            <a:ext cx="3052233" cy="476251"/>
          </a:xfrm>
          <a:prstGeom prst="rect">
            <a:avLst/>
          </a:prstGeom>
          <a:noFill/>
          <a:ln w="9525">
            <a:noFill/>
            <a:miter/>
          </a:ln>
        </p:spPr>
        <p:txBody>
          <a:bodyPr/>
          <a:lstStyle>
            <a:lvl1pPr>
              <a:defRPr sz="1865">
                <a:latin typeface="Arial" panose="020B0604020202020204" pitchFamily="34" charset="0"/>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79877" name="页脚占位符 79876"/>
          <p:cNvSpPr>
            <a:spLocks noGrp="1"/>
          </p:cNvSpPr>
          <p:nvPr>
            <p:ph type="ftr" sz="quarter" idx="3"/>
          </p:nvPr>
        </p:nvSpPr>
        <p:spPr>
          <a:xfrm>
            <a:off x="4165600" y="6245225"/>
            <a:ext cx="3860800" cy="476251"/>
          </a:xfrm>
          <a:prstGeom prst="rect">
            <a:avLst/>
          </a:prstGeom>
          <a:noFill/>
          <a:ln w="9525">
            <a:noFill/>
            <a:miter/>
          </a:ln>
        </p:spPr>
        <p:txBody>
          <a:bodyPr/>
          <a:lstStyle>
            <a:lvl1pPr algn="ctr">
              <a:defRPr sz="1865">
                <a:latin typeface="Arial" panose="020B0604020202020204" pitchFamily="34" charset="0"/>
              </a:defRPr>
            </a:lvl1pPr>
          </a:lstStyle>
          <a:p>
            <a:pPr lvl="0" eaLnBrk="1" fontAlgn="base" hangingPunct="1"/>
            <a:endParaRPr lang="zh-CN" altLang="en-US" strike="noStrike" noProof="1"/>
          </a:p>
        </p:txBody>
      </p:sp>
      <p:sp>
        <p:nvSpPr>
          <p:cNvPr id="79878" name="灯片编号占位符 79877"/>
          <p:cNvSpPr>
            <a:spLocks noGrp="1"/>
          </p:cNvSpPr>
          <p:nvPr>
            <p:ph type="sldNum" sz="quarter" idx="4"/>
          </p:nvPr>
        </p:nvSpPr>
        <p:spPr>
          <a:xfrm>
            <a:off x="8737601" y="6245225"/>
            <a:ext cx="3052233" cy="476251"/>
          </a:xfrm>
          <a:prstGeom prst="rect">
            <a:avLst/>
          </a:prstGeom>
          <a:noFill/>
          <a:ln w="9525">
            <a:noFill/>
            <a:miter/>
          </a:ln>
        </p:spPr>
        <p:txBody>
          <a:bodyPr/>
          <a:lstStyle>
            <a:lvl1pPr algn="r">
              <a:defRPr sz="1865">
                <a:latin typeface="Arial" panose="020B0604020202020204" pitchFamily="34" charset="0"/>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pic>
        <p:nvPicPr>
          <p:cNvPr id="8" name="图片 7" descr="0"/>
          <p:cNvPicPr>
            <a:picLocks noChangeAspect="1"/>
          </p:cNvPicPr>
          <p:nvPr userDrawn="1"/>
        </p:nvPicPr>
        <p:blipFill>
          <a:blip r:embed="rId12"/>
          <a:srcRect l="1029" t="-430" r="-1029" b="430"/>
          <a:stretch>
            <a:fillRect/>
          </a:stretch>
        </p:blipFill>
        <p:spPr>
          <a:xfrm>
            <a:off x="11075035" y="10795"/>
            <a:ext cx="1106170" cy="1106170"/>
          </a:xfrm>
          <a:prstGeom prst="ellipse">
            <a:avLst/>
          </a:prstGeom>
        </p:spPr>
      </p:pic>
      <p:sp>
        <p:nvSpPr>
          <p:cNvPr id="9" name="文本框 2"/>
          <p:cNvSpPr txBox="1"/>
          <p:nvPr userDrawn="1"/>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marL="0" lvl="0" indent="0" algn="ctr" defTabSz="1219200" eaLnBrk="1" fontAlgn="base" latinLnBrk="0" hangingPunct="1">
        <a:lnSpc>
          <a:spcPct val="100000"/>
        </a:lnSpc>
        <a:spcBef>
          <a:spcPct val="0"/>
        </a:spcBef>
        <a:spcAft>
          <a:spcPct val="0"/>
        </a:spcAft>
        <a:buClr>
          <a:srgbClr val="000000"/>
        </a:buClr>
        <a:buNone/>
        <a:defRPr sz="5865" b="0" i="0" u="none" kern="1200" baseline="0">
          <a:solidFill>
            <a:schemeClr val="tx2"/>
          </a:solidFill>
          <a:latin typeface="+mj-lt"/>
          <a:ea typeface="+mj-ea"/>
          <a:cs typeface="+mj-cs"/>
        </a:defRPr>
      </a:lvl1pPr>
    </p:titleStyle>
    <p:bodyStyle>
      <a:lvl1pPr marL="457200" lvl="0" indent="-457200" algn="l" defTabSz="1219200" eaLnBrk="1" fontAlgn="base" latinLnBrk="0" hangingPunct="1">
        <a:lnSpc>
          <a:spcPct val="100000"/>
        </a:lnSpc>
        <a:spcBef>
          <a:spcPts val="130"/>
        </a:spcBef>
        <a:spcAft>
          <a:spcPct val="0"/>
        </a:spcAft>
        <a:buClr>
          <a:schemeClr val="hlink"/>
        </a:buClr>
        <a:buSzPct val="75000"/>
        <a:buFont typeface="Wingdings" panose="05000000000000000000" pitchFamily="2" charset="2"/>
        <a:buChar char="v"/>
        <a:defRPr sz="4265" b="0" i="0" u="none" kern="1200" baseline="0">
          <a:solidFill>
            <a:schemeClr val="tx1"/>
          </a:solidFill>
          <a:latin typeface="+mn-lt"/>
          <a:ea typeface="+mn-ea"/>
          <a:cs typeface="+mn-cs"/>
        </a:defRPr>
      </a:lvl1pPr>
      <a:lvl2pPr marL="990600" lvl="1" indent="-381000" algn="l" defTabSz="1219200" eaLnBrk="1" fontAlgn="base" latinLnBrk="0" hangingPunct="1">
        <a:lnSpc>
          <a:spcPct val="100000"/>
        </a:lnSpc>
        <a:spcBef>
          <a:spcPts val="130"/>
        </a:spcBef>
        <a:spcAft>
          <a:spcPct val="0"/>
        </a:spcAft>
        <a:buClr>
          <a:schemeClr val="accent2"/>
        </a:buClr>
        <a:buSzPct val="85000"/>
        <a:buFont typeface="Wingdings" panose="05000000000000000000" pitchFamily="2" charset="2"/>
        <a:buChar char=""/>
        <a:defRPr sz="3735" b="0" i="0" u="none" kern="1200" baseline="0">
          <a:solidFill>
            <a:schemeClr val="tx1"/>
          </a:solidFill>
          <a:latin typeface="+mn-lt"/>
          <a:ea typeface="+mn-ea"/>
          <a:cs typeface="+mn-cs"/>
        </a:defRPr>
      </a:lvl2pPr>
      <a:lvl3pPr marL="1524000" lvl="2"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3200" b="0" i="0" u="none" kern="1200" baseline="0">
          <a:solidFill>
            <a:schemeClr val="tx1"/>
          </a:solidFill>
          <a:latin typeface="+mn-lt"/>
          <a:ea typeface="+mn-ea"/>
          <a:cs typeface="+mn-cs"/>
        </a:defRPr>
      </a:lvl3pPr>
      <a:lvl4pPr marL="2133600" lvl="3" indent="-304800" algn="l" defTabSz="1219200" eaLnBrk="1" fontAlgn="base" latinLnBrk="0" hangingPunct="1">
        <a:lnSpc>
          <a:spcPct val="100000"/>
        </a:lnSpc>
        <a:spcBef>
          <a:spcPts val="130"/>
        </a:spcBef>
        <a:spcAft>
          <a:spcPct val="0"/>
        </a:spcAft>
        <a:buClr>
          <a:schemeClr val="accent2"/>
        </a:buClr>
        <a:buSzPct val="90000"/>
        <a:buFont typeface="Wingdings" panose="05000000000000000000" pitchFamily="2" charset="2"/>
        <a:buChar char=""/>
        <a:defRPr sz="2665" b="0" i="0" u="none" kern="1200" baseline="0">
          <a:solidFill>
            <a:schemeClr val="tx1"/>
          </a:solidFill>
          <a:latin typeface="+mn-lt"/>
          <a:ea typeface="+mn-ea"/>
          <a:cs typeface="+mn-cs"/>
        </a:defRPr>
      </a:lvl4pPr>
      <a:lvl5pPr marL="2743200" lvl="4"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5pPr>
      <a:lvl6pPr marL="3352800" lvl="5"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6pPr>
      <a:lvl7pPr marL="3962400" lvl="6"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7pPr>
      <a:lvl8pPr marL="4572000" lvl="7"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8pPr>
      <a:lvl9pPr marL="5181600" lvl="8"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9pPr>
    </p:bodyStyle>
    <p:otherStyle>
      <a:lvl1pPr marL="0" lvl="0" indent="0" algn="l" defTabSz="1219200" eaLnBrk="0" fontAlgn="base" latinLnBrk="0" hangingPunct="0">
        <a:lnSpc>
          <a:spcPct val="100000"/>
        </a:lnSpc>
        <a:spcBef>
          <a:spcPct val="0"/>
        </a:spcBef>
        <a:spcAft>
          <a:spcPct val="0"/>
        </a:spcAft>
        <a:buNone/>
        <a:defRPr sz="2400" b="0" i="0" u="none" kern="1200" baseline="0">
          <a:solidFill>
            <a:schemeClr val="tx1"/>
          </a:solidFill>
          <a:latin typeface="+mn-lt"/>
          <a:ea typeface="+mn-ea"/>
          <a:cs typeface="+mn-cs"/>
        </a:defRPr>
      </a:lvl1pPr>
      <a:lvl2pPr marL="609600" lvl="1"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2pPr>
      <a:lvl3pPr marL="1219200" lvl="2"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3pPr>
      <a:lvl4pPr marL="1828800" lvl="3"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4pPr>
      <a:lvl5pPr marL="2438400" lvl="4"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5pPr>
      <a:lvl6pPr marL="3048000" lvl="5"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6pPr>
      <a:lvl7pPr marL="3657600" lvl="6"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7pPr>
      <a:lvl8pPr marL="4267200" lvl="7"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8pPr>
      <a:lvl9pPr marL="4876800" lvl="8"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3075"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4100" name="Rectangle 4"/>
          <p:cNvSpPr>
            <a:spLocks noGrp="1" noChangeArrowheads="1"/>
          </p:cNvSpPr>
          <p:nvPr>
            <p:ph type="dt" sz="half" idx="2"/>
          </p:nvPr>
        </p:nvSpPr>
        <p:spPr bwMode="auto">
          <a:xfrm>
            <a:off x="401638" y="607695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1" name="Rectangle 5"/>
          <p:cNvSpPr>
            <a:spLocks noGrp="1" noChangeArrowheads="1"/>
          </p:cNvSpPr>
          <p:nvPr>
            <p:ph type="ftr" sz="quarter" idx="3"/>
          </p:nvPr>
        </p:nvSpPr>
        <p:spPr bwMode="auto">
          <a:xfrm>
            <a:off x="4165600" y="607695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2" name="Rectangle 6"/>
          <p:cNvSpPr>
            <a:spLocks noGrp="1" noChangeArrowheads="1"/>
          </p:cNvSpPr>
          <p:nvPr>
            <p:ph type="sldNum" sz="quarter" idx="4"/>
          </p:nvPr>
        </p:nvSpPr>
        <p:spPr bwMode="auto">
          <a:xfrm>
            <a:off x="8737600" y="607695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9CA701CB-D858-4625-9359-E3FAE0DDE92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Rectangle 4"/>
          <p:cNvSpPr>
            <a:spLocks noGrp="1" noChangeArrowheads="1"/>
          </p:cNvSpPr>
          <p:nvPr>
            <p:ph type="dt" sz="half" idx="2"/>
          </p:nvPr>
        </p:nvSpPr>
        <p:spPr bwMode="auto">
          <a:xfrm>
            <a:off x="401638" y="601980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1029" name="Rectangle 5"/>
          <p:cNvSpPr>
            <a:spLocks noGrp="1" noChangeArrowheads="1"/>
          </p:cNvSpPr>
          <p:nvPr>
            <p:ph type="ftr" sz="quarter" idx="3"/>
          </p:nvPr>
        </p:nvSpPr>
        <p:spPr bwMode="auto">
          <a:xfrm>
            <a:off x="4165600" y="601980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p>
        </p:txBody>
      </p:sp>
      <p:sp>
        <p:nvSpPr>
          <p:cNvPr id="1030" name="Rectangle 6"/>
          <p:cNvSpPr>
            <a:spLocks noGrp="1" noChangeArrowheads="1"/>
          </p:cNvSpPr>
          <p:nvPr>
            <p:ph type="sldNum" sz="quarter" idx="4"/>
          </p:nvPr>
        </p:nvSpPr>
        <p:spPr bwMode="auto">
          <a:xfrm>
            <a:off x="8737600" y="601980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pic>
        <p:nvPicPr>
          <p:cNvPr id="8" name="图片 7" descr="0"/>
          <p:cNvPicPr>
            <a:picLocks noChangeAspect="1"/>
          </p:cNvPicPr>
          <p:nvPr userDrawn="1"/>
        </p:nvPicPr>
        <p:blipFill>
          <a:blip r:embed="rId14"/>
          <a:srcRect l="1029" t="-430" r="-1029" b="430"/>
          <a:stretch>
            <a:fillRect/>
          </a:stretch>
        </p:blipFill>
        <p:spPr>
          <a:xfrm>
            <a:off x="11075035" y="10795"/>
            <a:ext cx="1106170" cy="1106170"/>
          </a:xfrm>
          <a:prstGeom prst="ellipse">
            <a:avLst/>
          </a:prstGeom>
        </p:spPr>
      </p:pic>
      <p:sp>
        <p:nvSpPr>
          <p:cNvPr id="9" name="文本框 2"/>
          <p:cNvSpPr txBox="1"/>
          <p:nvPr userDrawn="1"/>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iming>
    <p:tnLst>
      <p:par>
        <p:cTn id="1" dur="indefinite" restart="never" nodeType="tmRoot"/>
      </p:par>
    </p:tnLst>
  </p:timing>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2052"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3"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4"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109D21D1-FADF-4EAC-8B46-186DF0ABAF7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3075"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4100" name="Rectangle 4"/>
          <p:cNvSpPr>
            <a:spLocks noGrp="1" noChangeArrowheads="1"/>
          </p:cNvSpPr>
          <p:nvPr>
            <p:ph type="dt" sz="half" idx="2"/>
          </p:nvPr>
        </p:nvSpPr>
        <p:spPr bwMode="auto">
          <a:xfrm>
            <a:off x="401638" y="607695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1" name="Rectangle 5"/>
          <p:cNvSpPr>
            <a:spLocks noGrp="1" noChangeArrowheads="1"/>
          </p:cNvSpPr>
          <p:nvPr>
            <p:ph type="ftr" sz="quarter" idx="3"/>
          </p:nvPr>
        </p:nvSpPr>
        <p:spPr bwMode="auto">
          <a:xfrm>
            <a:off x="4165600" y="607695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2" name="Rectangle 6"/>
          <p:cNvSpPr>
            <a:spLocks noGrp="1" noChangeArrowheads="1"/>
          </p:cNvSpPr>
          <p:nvPr>
            <p:ph type="sldNum" sz="quarter" idx="4"/>
          </p:nvPr>
        </p:nvSpPr>
        <p:spPr bwMode="auto">
          <a:xfrm>
            <a:off x="8737600" y="607695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9CA701CB-D858-4625-9359-E3FAE0DDE92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Rectangle 4"/>
          <p:cNvSpPr>
            <a:spLocks noGrp="1" noChangeArrowheads="1"/>
          </p:cNvSpPr>
          <p:nvPr>
            <p:ph type="dt" sz="half" idx="2"/>
          </p:nvPr>
        </p:nvSpPr>
        <p:spPr bwMode="auto">
          <a:xfrm>
            <a:off x="401638" y="601980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1029" name="Rectangle 5"/>
          <p:cNvSpPr>
            <a:spLocks noGrp="1" noChangeArrowheads="1"/>
          </p:cNvSpPr>
          <p:nvPr>
            <p:ph type="ftr" sz="quarter" idx="3"/>
          </p:nvPr>
        </p:nvSpPr>
        <p:spPr bwMode="auto">
          <a:xfrm>
            <a:off x="4165600" y="601980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p>
        </p:txBody>
      </p:sp>
      <p:sp>
        <p:nvSpPr>
          <p:cNvPr id="1030" name="Rectangle 6"/>
          <p:cNvSpPr>
            <a:spLocks noGrp="1" noChangeArrowheads="1"/>
          </p:cNvSpPr>
          <p:nvPr>
            <p:ph type="sldNum" sz="quarter" idx="4"/>
          </p:nvPr>
        </p:nvSpPr>
        <p:spPr bwMode="auto">
          <a:xfrm>
            <a:off x="8737600" y="601980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ransition>
    <p:wipe dir="r"/>
  </p:transition>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2052"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3"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4"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109D21D1-FADF-4EAC-8B46-186DF0ABAF7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3075"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4100" name="Rectangle 4"/>
          <p:cNvSpPr>
            <a:spLocks noGrp="1" noChangeArrowheads="1"/>
          </p:cNvSpPr>
          <p:nvPr>
            <p:ph type="dt" sz="half" idx="2"/>
          </p:nvPr>
        </p:nvSpPr>
        <p:spPr bwMode="auto">
          <a:xfrm>
            <a:off x="401638" y="607695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1" name="Rectangle 5"/>
          <p:cNvSpPr>
            <a:spLocks noGrp="1" noChangeArrowheads="1"/>
          </p:cNvSpPr>
          <p:nvPr>
            <p:ph type="ftr" sz="quarter" idx="3"/>
          </p:nvPr>
        </p:nvSpPr>
        <p:spPr bwMode="auto">
          <a:xfrm>
            <a:off x="4165600" y="607695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2" name="Rectangle 6"/>
          <p:cNvSpPr>
            <a:spLocks noGrp="1" noChangeArrowheads="1"/>
          </p:cNvSpPr>
          <p:nvPr>
            <p:ph type="sldNum" sz="quarter" idx="4"/>
          </p:nvPr>
        </p:nvSpPr>
        <p:spPr bwMode="auto">
          <a:xfrm>
            <a:off x="8737600" y="607695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9CA701CB-D858-4625-9359-E3FAE0DDE92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Rectangle 4"/>
          <p:cNvSpPr>
            <a:spLocks noGrp="1" noChangeArrowheads="1"/>
          </p:cNvSpPr>
          <p:nvPr>
            <p:ph type="dt" sz="half" idx="2"/>
          </p:nvPr>
        </p:nvSpPr>
        <p:spPr bwMode="auto">
          <a:xfrm>
            <a:off x="401638" y="601980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1029" name="Rectangle 5"/>
          <p:cNvSpPr>
            <a:spLocks noGrp="1" noChangeArrowheads="1"/>
          </p:cNvSpPr>
          <p:nvPr>
            <p:ph type="ftr" sz="quarter" idx="3"/>
          </p:nvPr>
        </p:nvSpPr>
        <p:spPr bwMode="auto">
          <a:xfrm>
            <a:off x="4165600" y="601980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p>
        </p:txBody>
      </p:sp>
      <p:sp>
        <p:nvSpPr>
          <p:cNvPr id="1030" name="Rectangle 6"/>
          <p:cNvSpPr>
            <a:spLocks noGrp="1" noChangeArrowheads="1"/>
          </p:cNvSpPr>
          <p:nvPr>
            <p:ph type="sldNum" sz="quarter" idx="4"/>
          </p:nvPr>
        </p:nvSpPr>
        <p:spPr bwMode="auto">
          <a:xfrm>
            <a:off x="8737600" y="601980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ransition>
    <p:wipe dir="r"/>
  </p:transition>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2052"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3"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4"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109D21D1-FADF-4EAC-8B46-186DF0ABAF7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53.xml"/><Relationship Id="rId4" Type="http://schemas.openxmlformats.org/officeDocument/2006/relationships/image" Target="../media/image1.jpeg"/><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3.xml"/><Relationship Id="rId2" Type="http://schemas.openxmlformats.org/officeDocument/2006/relationships/image" Target="../media/image1.jpeg"/><Relationship Id="rId1" Type="http://schemas.openxmlformats.org/officeDocument/2006/relationships/image" Target="../media/image6.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3.xml"/><Relationship Id="rId2" Type="http://schemas.openxmlformats.org/officeDocument/2006/relationships/image" Target="../media/image1.jpeg"/><Relationship Id="rId1" Type="http://schemas.openxmlformats.org/officeDocument/2006/relationships/image" Target="../media/image6.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3.xml"/><Relationship Id="rId2" Type="http://schemas.openxmlformats.org/officeDocument/2006/relationships/image" Target="../media/image1.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自创.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228" y="-27384"/>
            <a:ext cx="12238771" cy="6885384"/>
          </a:xfrm>
          <a:prstGeom prst="rect">
            <a:avLst/>
          </a:prstGeom>
          <a:noFill/>
          <a:extLst>
            <a:ext uri="{909E8E84-426E-40DD-AFC4-6F175D3DCCD1}">
              <a14:hiddenFill xmlns:a14="http://schemas.microsoft.com/office/drawing/2010/main">
                <a:solidFill>
                  <a:srgbClr val="FFFFFF"/>
                </a:solidFill>
              </a14:hiddenFill>
            </a:ext>
          </a:extLst>
        </p:spPr>
      </p:pic>
      <p:sp>
        <p:nvSpPr>
          <p:cNvPr id="4097" name="Text Box 6"/>
          <p:cNvSpPr txBox="1"/>
          <p:nvPr/>
        </p:nvSpPr>
        <p:spPr>
          <a:xfrm>
            <a:off x="-279398" y="1614369"/>
            <a:ext cx="11749062" cy="1076325"/>
          </a:xfrm>
          <a:prstGeom prst="rect">
            <a:avLst/>
          </a:prstGeom>
          <a:noFill/>
          <a:ln w="9525">
            <a:noFill/>
          </a:ln>
        </p:spPr>
        <p:txBody>
          <a:bodyPr wrap="square" anchor="t">
            <a:spAutoFit/>
          </a:bodyPr>
          <a:lstStyle/>
          <a:p>
            <a:pPr>
              <a:spcBef>
                <a:spcPct val="50000"/>
              </a:spcBef>
            </a:pPr>
            <a:r>
              <a:rPr lang="zh-CN" altLang="en-US" sz="6400" b="1" dirty="0" smtClean="0">
                <a:solidFill>
                  <a:srgbClr val="000000"/>
                </a:solidFill>
                <a:latin typeface="黑体" panose="02010609060101010101" pitchFamily="49" charset="-122"/>
                <a:ea typeface="黑体" panose="02010609060101010101" pitchFamily="49" charset="-122"/>
                <a:sym typeface="+mn-ea"/>
              </a:rPr>
              <a:t>      </a:t>
            </a:r>
            <a:r>
              <a:rPr lang="zh-CN" altLang="en-US" sz="6400" b="1" dirty="0" smtClean="0">
                <a:solidFill>
                  <a:srgbClr val="000000"/>
                </a:solidFill>
                <a:latin typeface="黑体" panose="02010609060101010101" pitchFamily="49" charset="-122"/>
                <a:ea typeface="黑体" panose="02010609060101010101" pitchFamily="49" charset="-122"/>
                <a:cs typeface="+mj-ea"/>
                <a:sym typeface="+mn-ea"/>
              </a:rPr>
              <a:t> </a:t>
            </a:r>
            <a:r>
              <a:rPr lang="zh-CN" altLang="en-US" sz="4400" b="1" dirty="0" smtClean="0">
                <a:solidFill>
                  <a:srgbClr val="000000"/>
                </a:solidFill>
                <a:latin typeface="黑体" panose="02010609060101010101" pitchFamily="49" charset="-122"/>
                <a:ea typeface="黑体" panose="02010609060101010101" pitchFamily="49" charset="-122"/>
                <a:cs typeface="+mj-ea"/>
                <a:sym typeface="+mn-ea"/>
              </a:rPr>
              <a:t>单元五：近代中国的思想解放潮流             </a:t>
            </a:r>
            <a:r>
              <a:rPr lang="zh-CN" altLang="en-US" sz="4400" b="1" kern="100" dirty="0" smtClean="0">
                <a:solidFill>
                  <a:schemeClr val="bg2">
                    <a:lumMod val="25000"/>
                  </a:schemeClr>
                </a:solidFill>
                <a:latin typeface="黑体" panose="02010609060101010101" pitchFamily="49" charset="-122"/>
                <a:ea typeface="黑体" panose="02010609060101010101" pitchFamily="49" charset="-122"/>
                <a:cs typeface="Times New Roman" panose="02020603050405020304" pitchFamily="18" charset="0"/>
                <a:sym typeface="+mn-ea"/>
              </a:rPr>
              <a:t>        </a:t>
            </a:r>
            <a:endParaRPr lang="zh-CN" altLang="en-US" sz="2400" b="1" dirty="0" smtClean="0">
              <a:solidFill>
                <a:srgbClr val="000000"/>
              </a:solidFill>
              <a:latin typeface="黑体" panose="02010609060101010101" pitchFamily="49" charset="-122"/>
              <a:ea typeface="黑体" panose="02010609060101010101" pitchFamily="49" charset="-122"/>
              <a:sym typeface="+mn-ea"/>
            </a:endParaRPr>
          </a:p>
        </p:txBody>
      </p:sp>
      <p:pic>
        <p:nvPicPr>
          <p:cNvPr id="5123" name="Picture 3" descr="C:\Users\Administrator\Desktop\06b3b0c7ec63cf1b9a351d999472f0ed.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7000"/>
                    </a14:imgEffect>
                  </a14:imgLayer>
                </a14:imgProps>
              </a:ext>
              <a:ext uri="{28A0092B-C50C-407E-A947-70E740481C1C}">
                <a14:useLocalDpi xmlns:a14="http://schemas.microsoft.com/office/drawing/2010/main" val="0"/>
              </a:ext>
            </a:extLst>
          </a:blip>
          <a:srcRect/>
          <a:stretch>
            <a:fillRect/>
          </a:stretch>
        </p:blipFill>
        <p:spPr bwMode="auto">
          <a:xfrm>
            <a:off x="-2540" y="1614170"/>
            <a:ext cx="2618740" cy="2017395"/>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2" name="图片 1" descr="0"/>
          <p:cNvPicPr>
            <a:picLocks noChangeAspect="1"/>
          </p:cNvPicPr>
          <p:nvPr/>
        </p:nvPicPr>
        <p:blipFill>
          <a:blip r:embed="rId4"/>
          <a:srcRect l="1029" t="-430" r="-1029" b="430"/>
          <a:stretch>
            <a:fillRect/>
          </a:stretch>
        </p:blipFill>
        <p:spPr>
          <a:xfrm>
            <a:off x="11075035" y="10795"/>
            <a:ext cx="1106170" cy="1106170"/>
          </a:xfrm>
          <a:prstGeom prst="ellipse">
            <a:avLst/>
          </a:prstGeom>
        </p:spPr>
      </p:pic>
    </p:spTree>
  </p:cSld>
  <p:clrMapOvr>
    <a:masterClrMapping/>
  </p:clrMapOvr>
  <p:transition>
    <p:wipe dir="r"/>
  </p:transition>
  <p:timing>
    <p:tnLst>
      <p:par>
        <p:cTn id="1" dur="indefinite" restart="never" nodeType="tmRoot"/>
      </p:par>
    </p:tnLst>
    <p:bldLst>
      <p:bldP spid="4097" grpId="0"/>
      <p:bldP spid="4097" grpId="1"/>
      <p:bldP spid="4097" grpId="2"/>
      <p:bldP spid="4097"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56615" y="-647700"/>
            <a:ext cx="13714095" cy="10285730"/>
          </a:xfrm>
          <a:prstGeom prst="rect">
            <a:avLst/>
          </a:prstGeom>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910205" y="29325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5" name="矩形 4"/>
          <p:cNvSpPr/>
          <p:nvPr/>
        </p:nvSpPr>
        <p:spPr>
          <a:xfrm>
            <a:off x="243205" y="884555"/>
            <a:ext cx="11938000" cy="3569888"/>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0000FF"/>
                </a:solidFill>
                <a:latin typeface="Times New Roman" panose="02020603050405020304"/>
                <a:ea typeface="华文细黑"/>
                <a:cs typeface="Times New Roman" panose="02020603050405020304"/>
              </a:rPr>
              <a:t>三、维新变法思想</a:t>
            </a:r>
            <a:r>
              <a:rPr lang="en-US" altLang="zh-CN" sz="2800" b="1" kern="100" dirty="0">
                <a:solidFill>
                  <a:srgbClr val="0000FF"/>
                </a:solidFill>
                <a:latin typeface="Times New Roman" panose="02020603050405020304"/>
                <a:ea typeface="华文细黑"/>
                <a:cs typeface="Courier New" panose="02070309020205020404"/>
              </a:rPr>
              <a:t>(</a:t>
            </a:r>
            <a:r>
              <a:rPr lang="zh-CN" altLang="zh-CN" sz="2800" b="1" kern="100" dirty="0">
                <a:solidFill>
                  <a:srgbClr val="0000FF"/>
                </a:solidFill>
                <a:latin typeface="Times New Roman" panose="02020603050405020304"/>
                <a:ea typeface="华文细黑"/>
                <a:cs typeface="Times New Roman" panose="02020603050405020304"/>
              </a:rPr>
              <a:t>资产阶级维新派</a:t>
            </a:r>
            <a:r>
              <a:rPr lang="en-US" altLang="zh-CN" sz="2800" b="1" kern="100" dirty="0" smtClean="0">
                <a:solidFill>
                  <a:srgbClr val="0000FF"/>
                </a:solidFill>
                <a:latin typeface="Times New Roman" panose="02020603050405020304"/>
                <a:ea typeface="华文细黑"/>
                <a:cs typeface="Courier New" panose="02070309020205020404"/>
              </a:rPr>
              <a:t>)</a:t>
            </a:r>
            <a:endParaRPr lang="en-US" altLang="zh-CN" sz="2800" b="1" kern="100" dirty="0" smtClean="0">
              <a:solidFill>
                <a:srgbClr val="0000FF"/>
              </a:solidFill>
              <a:latin typeface="Times New Roman" panose="02020603050405020304"/>
              <a:ea typeface="华文细黑"/>
              <a:cs typeface="Courier New" panose="02070309020205020404"/>
            </a:endParaRPr>
          </a:p>
          <a:p>
            <a:pPr algn="just">
              <a:tabLst>
                <a:tab pos="2070100" algn="l"/>
              </a:tabLst>
            </a:pPr>
            <a:r>
              <a:rPr lang="en-US" altLang="zh-CN" sz="2800" kern="100" dirty="0">
                <a:solidFill>
                  <a:srgbClr val="000000"/>
                </a:solidFill>
                <a:latin typeface="Times New Roman" panose="02020603050405020304"/>
                <a:ea typeface="华文细黑"/>
                <a:cs typeface="Courier New" panose="02070309020205020404"/>
              </a:rPr>
              <a:t>2.</a:t>
            </a:r>
            <a:r>
              <a:rPr lang="zh-CN" altLang="zh-CN" sz="2800" kern="100" dirty="0">
                <a:solidFill>
                  <a:srgbClr val="000000"/>
                </a:solidFill>
                <a:latin typeface="Times New Roman" panose="02020603050405020304"/>
                <a:ea typeface="华文细黑"/>
                <a:cs typeface="Times New Roman" panose="02020603050405020304"/>
              </a:rPr>
              <a:t>康梁维新思想</a:t>
            </a:r>
            <a:endParaRPr lang="zh-CN" altLang="zh-CN" sz="28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400" kern="100" dirty="0">
                <a:solidFill>
                  <a:srgbClr val="000000"/>
                </a:solidFill>
                <a:latin typeface="Times New Roman" panose="02020603050405020304"/>
                <a:ea typeface="华文细黑"/>
                <a:cs typeface="Courier New" panose="02070309020205020404"/>
              </a:rPr>
              <a:t>(1)</a:t>
            </a:r>
            <a:r>
              <a:rPr lang="zh-CN" altLang="zh-CN" sz="2400" kern="100" dirty="0">
                <a:solidFill>
                  <a:srgbClr val="000000"/>
                </a:solidFill>
                <a:latin typeface="Times New Roman" panose="02020603050405020304"/>
                <a:ea typeface="华文细黑"/>
                <a:cs typeface="Times New Roman" panose="02020603050405020304"/>
              </a:rPr>
              <a:t>背景：政治上，甲午中日战争失败后，民族危机严重；经济上，中国民族工业的初步发展；思想上，早期维新思想，西学在中国的传播</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smtClean="0">
              <a:solidFill>
                <a:srgbClr val="000000"/>
              </a:solidFill>
              <a:latin typeface="Times New Roman" panose="02020603050405020304"/>
              <a:ea typeface="华文细黑"/>
              <a:cs typeface="Times New Roman" panose="02020603050405020304"/>
            </a:endParaRPr>
          </a:p>
          <a:p>
            <a:pPr algn="just">
              <a:tabLst>
                <a:tab pos="2070100" algn="l"/>
              </a:tabLst>
            </a:pPr>
            <a:r>
              <a:rPr lang="en-US" altLang="zh-CN" sz="2400" kern="100" dirty="0">
                <a:solidFill>
                  <a:srgbClr val="000000"/>
                </a:solidFill>
                <a:latin typeface="Times New Roman" panose="02020603050405020304"/>
                <a:ea typeface="华文细黑"/>
                <a:cs typeface="Courier New" panose="02070309020205020404"/>
              </a:rPr>
              <a:t>(2)</a:t>
            </a:r>
            <a:r>
              <a:rPr lang="zh-CN" altLang="zh-CN" sz="2400" kern="100" dirty="0">
                <a:solidFill>
                  <a:srgbClr val="000000"/>
                </a:solidFill>
                <a:latin typeface="Times New Roman" panose="02020603050405020304"/>
                <a:ea typeface="华文细黑"/>
                <a:cs typeface="Times New Roman" panose="02020603050405020304"/>
              </a:rPr>
              <a:t>代表</a:t>
            </a:r>
            <a:endParaRPr lang="zh-CN" altLang="zh-CN" sz="24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endParaRPr lang="zh-CN" altLang="zh-CN" sz="2800" kern="100" dirty="0">
              <a:latin typeface="宋体" panose="02010600030101010101" pitchFamily="2" charset="-122"/>
              <a:cs typeface="Courier New" panose="02070309020205020404"/>
            </a:endParaRPr>
          </a:p>
          <a:p>
            <a:pPr algn="just">
              <a:lnSpc>
                <a:spcPct val="150000"/>
              </a:lnSpc>
              <a:spcAft>
                <a:spcPts val="0"/>
              </a:spcAft>
              <a:tabLst>
                <a:tab pos="2070735" algn="l"/>
              </a:tabLst>
            </a:pPr>
            <a:endParaRPr lang="zh-CN" altLang="zh-CN" sz="2800" kern="100" dirty="0">
              <a:latin typeface="宋体" panose="02010600030101010101" pitchFamily="2" charset="-122"/>
              <a:cs typeface="Courier New" panose="02070309020205020404"/>
            </a:endParaRPr>
          </a:p>
        </p:txBody>
      </p:sp>
      <p:graphicFrame>
        <p:nvGraphicFramePr>
          <p:cNvPr id="6" name="表格 5"/>
          <p:cNvGraphicFramePr>
            <a:graphicFrameLocks noGrp="1"/>
          </p:cNvGraphicFramePr>
          <p:nvPr/>
        </p:nvGraphicFramePr>
        <p:xfrm>
          <a:off x="1551730" y="2858902"/>
          <a:ext cx="9992570" cy="2265548"/>
        </p:xfrm>
        <a:graphic>
          <a:graphicData uri="http://schemas.openxmlformats.org/drawingml/2006/table">
            <a:tbl>
              <a:tblPr/>
              <a:tblGrid>
                <a:gridCol w="1301684"/>
                <a:gridCol w="2306498"/>
                <a:gridCol w="6384388"/>
              </a:tblGrid>
              <a:tr h="455798">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人物</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代表作</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主张</a:t>
                      </a:r>
                      <a:r>
                        <a:rPr lang="en-US" sz="2400" kern="100" dirty="0">
                          <a:effectLst/>
                          <a:latin typeface="Times New Roman" panose="02020603050405020304"/>
                          <a:ea typeface="华文细黑"/>
                          <a:cs typeface="Courier New" panose="02070309020205020404"/>
                        </a:rPr>
                        <a:t>(</a:t>
                      </a:r>
                      <a:r>
                        <a:rPr lang="zh-CN" sz="2400" kern="100" dirty="0">
                          <a:effectLst/>
                          <a:latin typeface="Times New Roman" panose="02020603050405020304"/>
                          <a:ea typeface="华文细黑"/>
                          <a:cs typeface="Times New Roman" panose="02020603050405020304"/>
                        </a:rPr>
                        <a:t>特点</a:t>
                      </a:r>
                      <a:r>
                        <a:rPr lang="en-US" sz="2400" kern="100" dirty="0">
                          <a:effectLst/>
                          <a:latin typeface="Times New Roman" panose="02020603050405020304"/>
                          <a:ea typeface="华文细黑"/>
                          <a:cs typeface="Courier New" panose="02070309020205020404"/>
                        </a:rPr>
                        <a:t>)</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0">
                <a:tc>
                  <a:txBody>
                    <a:bodyPr/>
                    <a:lstStyle/>
                    <a:p>
                      <a:pPr algn="ctr">
                        <a:lnSpc>
                          <a:spcPct val="100000"/>
                        </a:lnSpc>
                        <a:spcAft>
                          <a:spcPts val="0"/>
                        </a:spcAft>
                        <a:tabLst>
                          <a:tab pos="2070735" algn="l"/>
                        </a:tabLst>
                      </a:pPr>
                      <a:r>
                        <a:rPr lang="zh-CN" sz="2400" kern="100" spc="-100" baseline="0" dirty="0">
                          <a:effectLst/>
                          <a:latin typeface="Times New Roman" panose="02020603050405020304"/>
                          <a:ea typeface="华文细黑"/>
                          <a:cs typeface="Times New Roman" panose="02020603050405020304"/>
                        </a:rPr>
                        <a:t>康有为</a:t>
                      </a:r>
                      <a:endParaRPr lang="zh-CN" sz="2400" kern="100" spc="-100" baseline="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zh-CN" sz="2400" kern="100" spc="-130" baseline="0" dirty="0">
                          <a:effectLst/>
                          <a:latin typeface="Times New Roman" panose="02020603050405020304"/>
                          <a:ea typeface="华文细黑"/>
                          <a:cs typeface="Times New Roman" panose="02020603050405020304"/>
                        </a:rPr>
                        <a:t>《新学伪经考》</a:t>
                      </a:r>
                      <a:endParaRPr lang="zh-CN" sz="2400" kern="100" spc="-130" baseline="0" dirty="0">
                        <a:effectLst/>
                        <a:latin typeface="宋体" panose="02010600030101010101" pitchFamily="2" charset="-122"/>
                        <a:cs typeface="Courier New" panose="02070309020205020404"/>
                      </a:endParaRPr>
                    </a:p>
                    <a:p>
                      <a:pPr marL="0" marR="0" indent="0" algn="ctr" defTabSz="914400" rtl="0" eaLnBrk="1" fontAlgn="auto" latinLnBrk="0" hangingPunct="1">
                        <a:lnSpc>
                          <a:spcPct val="100000"/>
                        </a:lnSpc>
                        <a:spcBef>
                          <a:spcPts val="0"/>
                        </a:spcBef>
                        <a:spcAft>
                          <a:spcPts val="0"/>
                        </a:spcAft>
                        <a:buClrTx/>
                        <a:buSzTx/>
                        <a:buFontTx/>
                        <a:buNone/>
                        <a:tabLst>
                          <a:tab pos="2070735" algn="l"/>
                        </a:tabLst>
                        <a:defRPr/>
                      </a:pPr>
                      <a:r>
                        <a:rPr lang="zh-CN" sz="2400" kern="100" spc="-130" baseline="0" dirty="0" smtClean="0">
                          <a:effectLst/>
                          <a:latin typeface="Times New Roman" panose="02020603050405020304"/>
                          <a:ea typeface="华文细黑"/>
                          <a:cs typeface="Times New Roman" panose="02020603050405020304"/>
                        </a:rPr>
                        <a:t>《</a:t>
                      </a:r>
                      <a:r>
                        <a:rPr lang="zh-CN" altLang="en-US" sz="2400" kern="100" spc="-100" dirty="0" smtClean="0">
                          <a:solidFill>
                            <a:srgbClr val="C00000"/>
                          </a:solidFill>
                          <a:latin typeface="Times New Roman" panose="02020603050405020304"/>
                          <a:ea typeface="华文细黑"/>
                          <a:cs typeface="Times New Roman" panose="02020603050405020304"/>
                        </a:rPr>
                        <a:t>孔子改制考</a:t>
                      </a:r>
                      <a:r>
                        <a:rPr lang="zh-CN" sz="2400" kern="100" spc="-130" baseline="0" dirty="0" smtClean="0">
                          <a:effectLst/>
                          <a:latin typeface="Times New Roman" panose="02020603050405020304"/>
                          <a:ea typeface="华文细黑"/>
                          <a:cs typeface="Times New Roman" panose="02020603050405020304"/>
                        </a:rPr>
                        <a:t>》</a:t>
                      </a:r>
                      <a:endParaRPr lang="zh-CN" sz="2400" kern="100" spc="-130" baseline="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zh-CN" sz="2400" kern="100" spc="-130" baseline="0" dirty="0">
                          <a:effectLst/>
                          <a:latin typeface="Times New Roman" panose="02020603050405020304"/>
                          <a:ea typeface="华文细黑"/>
                          <a:cs typeface="Times New Roman" panose="02020603050405020304"/>
                        </a:rPr>
                        <a:t>借助经学的外衣</a:t>
                      </a:r>
                      <a:r>
                        <a:rPr lang="zh-CN" sz="2400" kern="100" spc="-1100" baseline="0" dirty="0">
                          <a:effectLst/>
                          <a:latin typeface="Times New Roman" panose="02020603050405020304"/>
                          <a:ea typeface="华文细黑"/>
                          <a:cs typeface="Times New Roman" panose="02020603050405020304"/>
                        </a:rPr>
                        <a:t>，</a:t>
                      </a:r>
                      <a:r>
                        <a:rPr lang="zh-CN" sz="2400" kern="100" spc="-130" baseline="0" dirty="0">
                          <a:effectLst/>
                          <a:latin typeface="Times New Roman" panose="02020603050405020304"/>
                          <a:ea typeface="华文细黑"/>
                          <a:cs typeface="Times New Roman" panose="02020603050405020304"/>
                        </a:rPr>
                        <a:t>宣传维新变法的必要性和合理性</a:t>
                      </a:r>
                      <a:endParaRPr lang="zh-CN" sz="2400" kern="100" spc="-130" baseline="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0">
                <a:tc>
                  <a:txBody>
                    <a:bodyPr/>
                    <a:lstStyle/>
                    <a:p>
                      <a:pPr algn="ctr">
                        <a:lnSpc>
                          <a:spcPct val="100000"/>
                        </a:lnSpc>
                        <a:spcAft>
                          <a:spcPts val="0"/>
                        </a:spcAft>
                        <a:tabLst>
                          <a:tab pos="2070735" algn="l"/>
                        </a:tabLst>
                      </a:pPr>
                      <a:r>
                        <a:rPr lang="zh-CN" sz="2400" kern="100" spc="-100" baseline="0" dirty="0">
                          <a:effectLst/>
                          <a:latin typeface="Times New Roman" panose="02020603050405020304"/>
                          <a:ea typeface="华文细黑"/>
                          <a:cs typeface="Times New Roman" panose="02020603050405020304"/>
                        </a:rPr>
                        <a:t>梁启超</a:t>
                      </a:r>
                      <a:endParaRPr lang="zh-CN" sz="2400" kern="100" spc="-100" baseline="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《变法通议》</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070735" algn="l"/>
                        </a:tabLst>
                        <a:defRPr/>
                      </a:pPr>
                      <a:r>
                        <a:rPr lang="zh-CN" sz="2400" kern="100" dirty="0">
                          <a:effectLst/>
                          <a:latin typeface="Times New Roman" panose="02020603050405020304"/>
                          <a:ea typeface="华文细黑"/>
                          <a:cs typeface="Times New Roman" panose="02020603050405020304"/>
                        </a:rPr>
                        <a:t>主张伸民权</a:t>
                      </a:r>
                      <a:r>
                        <a:rPr lang="zh-CN" sz="2400" kern="100" dirty="0" smtClean="0">
                          <a:effectLst/>
                          <a:latin typeface="Times New Roman" panose="02020603050405020304"/>
                          <a:ea typeface="华文细黑"/>
                          <a:cs typeface="Times New Roman" panose="02020603050405020304"/>
                        </a:rPr>
                        <a:t>、</a:t>
                      </a:r>
                      <a:r>
                        <a:rPr lang="zh-CN" altLang="en-US" sz="2400" kern="100" dirty="0" smtClean="0">
                          <a:solidFill>
                            <a:srgbClr val="C00000"/>
                          </a:solidFill>
                          <a:latin typeface="Times New Roman" panose="02020603050405020304"/>
                          <a:ea typeface="华文细黑"/>
                          <a:cs typeface="Times New Roman" panose="02020603050405020304"/>
                        </a:rPr>
                        <a:t>设议院</a:t>
                      </a:r>
                      <a:r>
                        <a:rPr lang="zh-CN" sz="2400" kern="100" dirty="0" smtClean="0">
                          <a:effectLst/>
                          <a:latin typeface="Times New Roman" panose="02020603050405020304"/>
                          <a:ea typeface="华文细黑"/>
                          <a:cs typeface="Times New Roman" panose="02020603050405020304"/>
                        </a:rPr>
                        <a:t>、</a:t>
                      </a:r>
                      <a:r>
                        <a:rPr lang="zh-CN" sz="2400" kern="100" dirty="0">
                          <a:effectLst/>
                          <a:latin typeface="Times New Roman" panose="02020603050405020304"/>
                          <a:ea typeface="华文细黑"/>
                          <a:cs typeface="Times New Roman" panose="02020603050405020304"/>
                        </a:rPr>
                        <a:t>变法图存</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严复</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en-US" sz="2400" kern="100" dirty="0">
                          <a:effectLst/>
                          <a:latin typeface="Times New Roman" panose="02020603050405020304"/>
                          <a:ea typeface="华文细黑"/>
                          <a:cs typeface="Courier New" panose="02070309020205020404"/>
                        </a:rPr>
                        <a:t> </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反对君主专制，主张国家属于人民</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243205" y="5263840"/>
            <a:ext cx="11453495" cy="1198880"/>
          </a:xfrm>
          <a:prstGeom prst="rect">
            <a:avLst/>
          </a:prstGeom>
        </p:spPr>
        <p:txBody>
          <a:bodyPr wrap="square">
            <a:spAutoFit/>
          </a:bodyPr>
          <a:lstStyle/>
          <a:p>
            <a:pPr algn="just">
              <a:tabLst>
                <a:tab pos="2070100" algn="l"/>
              </a:tabLst>
            </a:pPr>
            <a:r>
              <a:rPr lang="en-US" altLang="zh-CN" sz="2400" kern="100" dirty="0">
                <a:solidFill>
                  <a:srgbClr val="000000"/>
                </a:solidFill>
                <a:latin typeface="Times New Roman" panose="02020603050405020304"/>
                <a:ea typeface="华文细黑"/>
                <a:cs typeface="Times New Roman" panose="02020603050405020304"/>
              </a:rPr>
              <a:t>(3)</a:t>
            </a:r>
            <a:r>
              <a:rPr lang="zh-CN" altLang="zh-CN" sz="2400" kern="100" dirty="0">
                <a:solidFill>
                  <a:srgbClr val="000000"/>
                </a:solidFill>
                <a:latin typeface="Times New Roman" panose="02020603050405020304"/>
                <a:ea typeface="华文细黑"/>
                <a:cs typeface="Times New Roman" panose="02020603050405020304"/>
              </a:rPr>
              <a:t>实践：戊戌变法。</a:t>
            </a:r>
            <a:endParaRPr lang="zh-CN" altLang="zh-CN" sz="2400" kern="100" dirty="0">
              <a:solidFill>
                <a:srgbClr val="000000"/>
              </a:solidFill>
              <a:latin typeface="Times New Roman" panose="02020603050405020304"/>
              <a:ea typeface="华文细黑"/>
              <a:cs typeface="Times New Roman" panose="02020603050405020304"/>
            </a:endParaRPr>
          </a:p>
          <a:p>
            <a:pPr algn="just">
              <a:tabLst>
                <a:tab pos="2070100" algn="l"/>
              </a:tabLst>
            </a:pPr>
            <a:r>
              <a:rPr lang="en-US" altLang="zh-CN" sz="2400" kern="100" dirty="0">
                <a:solidFill>
                  <a:srgbClr val="000000"/>
                </a:solidFill>
                <a:latin typeface="Times New Roman" panose="02020603050405020304"/>
                <a:ea typeface="华文细黑"/>
                <a:cs typeface="Times New Roman" panose="02020603050405020304"/>
              </a:rPr>
              <a:t>(4)</a:t>
            </a:r>
            <a:r>
              <a:rPr lang="zh-CN" altLang="zh-CN" sz="2400" kern="100" dirty="0">
                <a:solidFill>
                  <a:srgbClr val="000000"/>
                </a:solidFill>
                <a:latin typeface="Times New Roman" panose="02020603050405020304"/>
                <a:ea typeface="华文细黑"/>
                <a:cs typeface="Times New Roman" panose="02020603050405020304"/>
              </a:rPr>
              <a:t>影响：爱国性：              进步性                              启蒙性  （导与练</a:t>
            </a:r>
            <a:r>
              <a:rPr lang="en-US" altLang="zh-CN" sz="2400" kern="100" dirty="0">
                <a:solidFill>
                  <a:srgbClr val="000000"/>
                </a:solidFill>
                <a:latin typeface="Times New Roman" panose="02020603050405020304"/>
                <a:ea typeface="华文细黑"/>
                <a:cs typeface="Times New Roman" panose="02020603050405020304"/>
              </a:rPr>
              <a:t>83</a:t>
            </a:r>
            <a:r>
              <a:rPr lang="zh-CN" altLang="en-US" sz="2400" kern="100" dirty="0">
                <a:solidFill>
                  <a:srgbClr val="000000"/>
                </a:solidFill>
                <a:latin typeface="Times New Roman" panose="02020603050405020304"/>
                <a:ea typeface="华文细黑"/>
                <a:cs typeface="Times New Roman" panose="02020603050405020304"/>
              </a:rPr>
              <a:t>页</a:t>
            </a:r>
            <a:r>
              <a:rPr lang="zh-CN" altLang="zh-CN" sz="2400" kern="100" dirty="0">
                <a:solidFill>
                  <a:srgbClr val="000000"/>
                </a:solidFill>
                <a:latin typeface="Times New Roman" panose="02020603050405020304"/>
                <a:ea typeface="华文细黑"/>
                <a:cs typeface="Times New Roman" panose="02020603050405020304"/>
              </a:rPr>
              <a:t>）                        。</a:t>
            </a:r>
            <a:endParaRPr lang="zh-CN" altLang="zh-CN" sz="2400" kern="100" dirty="0">
              <a:solidFill>
                <a:srgbClr val="000000"/>
              </a:solidFill>
              <a:latin typeface="Times New Roman" panose="02020603050405020304"/>
              <a:ea typeface="华文细黑"/>
              <a:cs typeface="Times New Roman" panose="02020603050405020304"/>
            </a:endParaRP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53135" y="-3427730"/>
            <a:ext cx="10285730" cy="13714095"/>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08355" y="-5718175"/>
            <a:ext cx="10285730" cy="13714095"/>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53135" y="-3427730"/>
            <a:ext cx="10285730" cy="13714095"/>
          </a:xfrm>
          <a:prstGeom prst="rect">
            <a:avLst/>
          </a:prstGeom>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82980" y="829310"/>
            <a:ext cx="7606665" cy="6862445"/>
          </a:xfrm>
          <a:prstGeom prst="rect">
            <a:avLst/>
          </a:prstGeom>
          <a:noFill/>
        </p:spPr>
        <p:txBody>
          <a:bodyPr wrap="square" rtlCol="0">
            <a:spAutoFit/>
          </a:bodyPr>
          <a:p>
            <a:r>
              <a:rPr lang="en-US" altLang="zh-CN" sz="3200" b="1"/>
              <a:t>1</a:t>
            </a:r>
            <a:r>
              <a:rPr lang="zh-CN" altLang="zh-CN" sz="3200" b="1"/>
              <a:t>、</a:t>
            </a:r>
            <a:r>
              <a:rPr lang="zh-CN" altLang="en-US" sz="3200" b="1"/>
              <a:t>维新思想的内容：导与练</a:t>
            </a:r>
            <a:r>
              <a:rPr lang="en-US" altLang="zh-CN" sz="3200" b="1"/>
              <a:t>83</a:t>
            </a:r>
            <a:r>
              <a:rPr lang="zh-CN" altLang="en-US" sz="3200" b="1"/>
              <a:t>页</a:t>
            </a:r>
            <a:endParaRPr lang="zh-CN" altLang="en-US" sz="3200" b="1"/>
          </a:p>
          <a:p>
            <a:r>
              <a:rPr lang="zh-CN" altLang="en-US" sz="3200" b="1"/>
              <a:t>政治：</a:t>
            </a:r>
            <a:endParaRPr lang="zh-CN" altLang="en-US" sz="3200" b="1"/>
          </a:p>
          <a:p>
            <a:r>
              <a:rPr lang="zh-CN" altLang="en-US" sz="3200" b="1"/>
              <a:t>经济</a:t>
            </a:r>
            <a:endParaRPr lang="zh-CN" altLang="en-US" sz="3200" b="1"/>
          </a:p>
          <a:p>
            <a:r>
              <a:rPr lang="zh-CN" altLang="zh-CN" sz="3200" b="1"/>
              <a:t>思想：</a:t>
            </a:r>
            <a:endParaRPr lang="zh-CN" altLang="zh-CN" sz="3200" b="1"/>
          </a:p>
          <a:p>
            <a:r>
              <a:rPr lang="zh-CN" altLang="zh-CN" sz="3200" b="1"/>
              <a:t>２、其思想特点</a:t>
            </a:r>
            <a:endParaRPr lang="zh-CN" altLang="zh-CN" sz="3200" b="1"/>
          </a:p>
          <a:p>
            <a:r>
              <a:rPr lang="zh-CN" altLang="zh-CN" sz="3200" b="1"/>
              <a:t>　（１）中西融合</a:t>
            </a:r>
            <a:endParaRPr lang="zh-CN" altLang="zh-CN" sz="3200" b="1"/>
          </a:p>
          <a:p>
            <a:r>
              <a:rPr lang="zh-CN" altLang="zh-CN" sz="3200" b="1"/>
              <a:t>     （</a:t>
            </a:r>
            <a:r>
              <a:rPr lang="en-US" altLang="zh-CN" sz="3200" b="1"/>
              <a:t>2</a:t>
            </a:r>
            <a:r>
              <a:rPr lang="zh-CN" altLang="zh-CN" sz="3200" b="1"/>
              <a:t>）由理论到实践</a:t>
            </a:r>
            <a:endParaRPr lang="zh-CN" altLang="zh-CN" sz="3200" b="1"/>
          </a:p>
          <a:p>
            <a:r>
              <a:rPr lang="zh-CN" altLang="zh-CN" sz="3200" b="1"/>
              <a:t>      （</a:t>
            </a:r>
            <a:r>
              <a:rPr lang="en-US" altLang="zh-CN" sz="3200" b="1"/>
              <a:t>3</a:t>
            </a:r>
            <a:r>
              <a:rPr lang="zh-CN" altLang="zh-CN" sz="3200" b="1"/>
              <a:t>）救亡图存</a:t>
            </a:r>
            <a:endParaRPr lang="zh-CN" altLang="zh-CN" sz="3200" b="1"/>
          </a:p>
          <a:p>
            <a:r>
              <a:rPr lang="en-US" altLang="zh-CN" sz="3200" b="1"/>
              <a:t>3</a:t>
            </a:r>
            <a:r>
              <a:rPr lang="zh-CN" altLang="en-US" sz="3200" b="1"/>
              <a:t>、维新思想特点形成的原因</a:t>
            </a:r>
            <a:endParaRPr lang="zh-CN" altLang="en-US" sz="3200" b="1"/>
          </a:p>
          <a:p>
            <a:endParaRPr lang="zh-CN" altLang="en-US" sz="3200" b="1"/>
          </a:p>
          <a:p>
            <a:endParaRPr lang="zh-CN" altLang="zh-CN" sz="3200" b="1"/>
          </a:p>
          <a:p>
            <a:endParaRPr lang="zh-CN" altLang="zh-CN" sz="3200" b="1"/>
          </a:p>
          <a:p>
            <a:endParaRPr lang="zh-CN" altLang="zh-CN" sz="2800"/>
          </a:p>
          <a:p>
            <a:endParaRPr lang="zh-CN" altLang="zh-CN" sz="280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5" name="矩形 4"/>
          <p:cNvSpPr/>
          <p:nvPr/>
        </p:nvSpPr>
        <p:spPr>
          <a:xfrm>
            <a:off x="99060" y="436880"/>
            <a:ext cx="12082145" cy="3569335"/>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0000FF"/>
                </a:solidFill>
                <a:latin typeface="Times New Roman" panose="02020603050405020304"/>
                <a:ea typeface="华文细黑"/>
                <a:cs typeface="Times New Roman" panose="02020603050405020304"/>
              </a:rPr>
              <a:t>三、维新变法思想</a:t>
            </a:r>
            <a:r>
              <a:rPr lang="en-US" altLang="zh-CN" sz="2800" b="1" kern="100" dirty="0">
                <a:solidFill>
                  <a:srgbClr val="0000FF"/>
                </a:solidFill>
                <a:latin typeface="Times New Roman" panose="02020603050405020304"/>
                <a:ea typeface="华文细黑"/>
                <a:cs typeface="Courier New" panose="02070309020205020404"/>
              </a:rPr>
              <a:t>(</a:t>
            </a:r>
            <a:r>
              <a:rPr lang="zh-CN" altLang="zh-CN" sz="2800" b="1" kern="100" dirty="0">
                <a:solidFill>
                  <a:srgbClr val="0000FF"/>
                </a:solidFill>
                <a:latin typeface="Times New Roman" panose="02020603050405020304"/>
                <a:ea typeface="华文细黑"/>
                <a:cs typeface="Times New Roman" panose="02020603050405020304"/>
              </a:rPr>
              <a:t>资产阶级维新派</a:t>
            </a:r>
            <a:r>
              <a:rPr lang="en-US" altLang="zh-CN" sz="2800" b="1" kern="100" dirty="0" smtClean="0">
                <a:solidFill>
                  <a:srgbClr val="0000FF"/>
                </a:solidFill>
                <a:latin typeface="Times New Roman" panose="02020603050405020304"/>
                <a:ea typeface="华文细黑"/>
                <a:cs typeface="Courier New" panose="02070309020205020404"/>
              </a:rPr>
              <a:t>)</a:t>
            </a:r>
            <a:endParaRPr lang="en-US" altLang="zh-CN" sz="2800" b="1" kern="100" dirty="0" smtClean="0">
              <a:solidFill>
                <a:srgbClr val="0000FF"/>
              </a:solidFill>
              <a:latin typeface="Times New Roman" panose="02020603050405020304"/>
              <a:ea typeface="华文细黑"/>
              <a:cs typeface="Courier New" panose="02070309020205020404"/>
            </a:endParaRPr>
          </a:p>
          <a:p>
            <a:pPr algn="just">
              <a:tabLst>
                <a:tab pos="2070100" algn="l"/>
              </a:tabLst>
            </a:pPr>
            <a:r>
              <a:rPr lang="en-US" altLang="zh-CN" sz="2800" kern="100" dirty="0">
                <a:solidFill>
                  <a:srgbClr val="000000"/>
                </a:solidFill>
                <a:latin typeface="Times New Roman" panose="02020603050405020304"/>
                <a:ea typeface="华文细黑"/>
                <a:cs typeface="Courier New" panose="02070309020205020404"/>
              </a:rPr>
              <a:t>2.</a:t>
            </a:r>
            <a:r>
              <a:rPr lang="zh-CN" altLang="zh-CN" sz="2800" kern="100" dirty="0">
                <a:solidFill>
                  <a:srgbClr val="000000"/>
                </a:solidFill>
                <a:latin typeface="Times New Roman" panose="02020603050405020304"/>
                <a:ea typeface="华文细黑"/>
                <a:cs typeface="Times New Roman" panose="02020603050405020304"/>
              </a:rPr>
              <a:t>康梁维新思想</a:t>
            </a:r>
            <a:endParaRPr lang="zh-CN" altLang="zh-CN" sz="28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400" kern="100" dirty="0">
                <a:solidFill>
                  <a:srgbClr val="000000"/>
                </a:solidFill>
                <a:latin typeface="Times New Roman" panose="02020603050405020304"/>
                <a:ea typeface="华文细黑"/>
                <a:cs typeface="Courier New" panose="02070309020205020404"/>
              </a:rPr>
              <a:t>(1)</a:t>
            </a:r>
            <a:r>
              <a:rPr lang="zh-CN" altLang="zh-CN" sz="2400" kern="100" dirty="0">
                <a:solidFill>
                  <a:srgbClr val="000000"/>
                </a:solidFill>
                <a:latin typeface="Times New Roman" panose="02020603050405020304"/>
                <a:ea typeface="华文细黑"/>
                <a:cs typeface="Times New Roman" panose="02020603050405020304"/>
              </a:rPr>
              <a:t>背景：政治上，甲午中日战争失败后，民族危机严重；经济上，中国民族工业的初步发展；思想上，早期维新思想，西学在中国的传播</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smtClean="0">
              <a:solidFill>
                <a:srgbClr val="000000"/>
              </a:solidFill>
              <a:latin typeface="Times New Roman" panose="02020603050405020304"/>
              <a:ea typeface="华文细黑"/>
              <a:cs typeface="Times New Roman" panose="02020603050405020304"/>
            </a:endParaRPr>
          </a:p>
          <a:p>
            <a:pPr algn="just">
              <a:tabLst>
                <a:tab pos="2070100" algn="l"/>
              </a:tabLst>
            </a:pPr>
            <a:r>
              <a:rPr lang="en-US" altLang="zh-CN" sz="2400" kern="100" dirty="0">
                <a:solidFill>
                  <a:srgbClr val="000000"/>
                </a:solidFill>
                <a:latin typeface="Times New Roman" panose="02020603050405020304"/>
                <a:ea typeface="华文细黑"/>
                <a:cs typeface="Courier New" panose="02070309020205020404"/>
              </a:rPr>
              <a:t>(2)</a:t>
            </a:r>
            <a:r>
              <a:rPr lang="zh-CN" altLang="zh-CN" sz="2400" kern="100" dirty="0">
                <a:solidFill>
                  <a:srgbClr val="000000"/>
                </a:solidFill>
                <a:latin typeface="Times New Roman" panose="02020603050405020304"/>
                <a:ea typeface="华文细黑"/>
                <a:cs typeface="Times New Roman" panose="02020603050405020304"/>
              </a:rPr>
              <a:t>代表</a:t>
            </a:r>
            <a:endParaRPr lang="zh-CN" altLang="zh-CN" sz="24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endParaRPr lang="zh-CN" altLang="zh-CN" sz="2800" kern="100" dirty="0">
              <a:latin typeface="宋体" panose="02010600030101010101" pitchFamily="2" charset="-122"/>
              <a:cs typeface="Courier New" panose="02070309020205020404"/>
            </a:endParaRPr>
          </a:p>
          <a:p>
            <a:pPr algn="just">
              <a:lnSpc>
                <a:spcPct val="150000"/>
              </a:lnSpc>
              <a:spcAft>
                <a:spcPts val="0"/>
              </a:spcAft>
              <a:tabLst>
                <a:tab pos="2070735" algn="l"/>
              </a:tabLst>
            </a:pPr>
            <a:endParaRPr lang="zh-CN" altLang="zh-CN" sz="2800" kern="100" dirty="0">
              <a:latin typeface="宋体" panose="02010600030101010101" pitchFamily="2" charset="-122"/>
              <a:cs typeface="Courier New" panose="02070309020205020404"/>
            </a:endParaRPr>
          </a:p>
        </p:txBody>
      </p:sp>
      <p:graphicFrame>
        <p:nvGraphicFramePr>
          <p:cNvPr id="6" name="表格 5"/>
          <p:cNvGraphicFramePr>
            <a:graphicFrameLocks noGrp="1"/>
          </p:cNvGraphicFramePr>
          <p:nvPr/>
        </p:nvGraphicFramePr>
        <p:xfrm>
          <a:off x="1551730" y="2858902"/>
          <a:ext cx="9992570" cy="2265548"/>
        </p:xfrm>
        <a:graphic>
          <a:graphicData uri="http://schemas.openxmlformats.org/drawingml/2006/table">
            <a:tbl>
              <a:tblPr/>
              <a:tblGrid>
                <a:gridCol w="1301684"/>
                <a:gridCol w="2306498"/>
                <a:gridCol w="6384388"/>
              </a:tblGrid>
              <a:tr h="455798">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人物</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代表作</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主张</a:t>
                      </a:r>
                      <a:r>
                        <a:rPr lang="en-US" sz="2400" kern="100" dirty="0">
                          <a:effectLst/>
                          <a:latin typeface="Times New Roman" panose="02020603050405020304"/>
                          <a:ea typeface="华文细黑"/>
                          <a:cs typeface="Courier New" panose="02070309020205020404"/>
                        </a:rPr>
                        <a:t>(</a:t>
                      </a:r>
                      <a:r>
                        <a:rPr lang="zh-CN" sz="2400" kern="100" dirty="0">
                          <a:effectLst/>
                          <a:latin typeface="Times New Roman" panose="02020603050405020304"/>
                          <a:ea typeface="华文细黑"/>
                          <a:cs typeface="Times New Roman" panose="02020603050405020304"/>
                        </a:rPr>
                        <a:t>特点</a:t>
                      </a:r>
                      <a:r>
                        <a:rPr lang="en-US" sz="2400" kern="100" dirty="0">
                          <a:effectLst/>
                          <a:latin typeface="Times New Roman" panose="02020603050405020304"/>
                          <a:ea typeface="华文细黑"/>
                          <a:cs typeface="Courier New" panose="02070309020205020404"/>
                        </a:rPr>
                        <a:t>)</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0">
                <a:tc>
                  <a:txBody>
                    <a:bodyPr/>
                    <a:lstStyle/>
                    <a:p>
                      <a:pPr algn="ctr">
                        <a:lnSpc>
                          <a:spcPct val="100000"/>
                        </a:lnSpc>
                        <a:spcAft>
                          <a:spcPts val="0"/>
                        </a:spcAft>
                        <a:tabLst>
                          <a:tab pos="2070735" algn="l"/>
                        </a:tabLst>
                      </a:pPr>
                      <a:r>
                        <a:rPr lang="zh-CN" sz="2400" kern="100" spc="-100" baseline="0" dirty="0">
                          <a:effectLst/>
                          <a:latin typeface="Times New Roman" panose="02020603050405020304"/>
                          <a:ea typeface="华文细黑"/>
                          <a:cs typeface="Times New Roman" panose="02020603050405020304"/>
                        </a:rPr>
                        <a:t>康有为</a:t>
                      </a:r>
                      <a:endParaRPr lang="zh-CN" sz="2400" kern="100" spc="-100" baseline="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zh-CN" sz="2400" kern="100" spc="-130" baseline="0" dirty="0">
                          <a:effectLst/>
                          <a:latin typeface="Times New Roman" panose="02020603050405020304"/>
                          <a:ea typeface="华文细黑"/>
                          <a:cs typeface="Times New Roman" panose="02020603050405020304"/>
                        </a:rPr>
                        <a:t>《新学伪经考》</a:t>
                      </a:r>
                      <a:endParaRPr lang="zh-CN" sz="2400" kern="100" spc="-130" baseline="0" dirty="0">
                        <a:effectLst/>
                        <a:latin typeface="宋体" panose="02010600030101010101" pitchFamily="2" charset="-122"/>
                        <a:cs typeface="Courier New" panose="02070309020205020404"/>
                      </a:endParaRPr>
                    </a:p>
                    <a:p>
                      <a:pPr marL="0" marR="0" indent="0" algn="ctr" defTabSz="914400" rtl="0" eaLnBrk="1" fontAlgn="auto" latinLnBrk="0" hangingPunct="1">
                        <a:lnSpc>
                          <a:spcPct val="100000"/>
                        </a:lnSpc>
                        <a:spcBef>
                          <a:spcPts val="0"/>
                        </a:spcBef>
                        <a:spcAft>
                          <a:spcPts val="0"/>
                        </a:spcAft>
                        <a:buClrTx/>
                        <a:buSzTx/>
                        <a:buFontTx/>
                        <a:buNone/>
                        <a:tabLst>
                          <a:tab pos="2070735" algn="l"/>
                        </a:tabLst>
                        <a:defRPr/>
                      </a:pPr>
                      <a:r>
                        <a:rPr lang="zh-CN" sz="2400" kern="100" spc="-130" baseline="0" dirty="0" smtClean="0">
                          <a:effectLst/>
                          <a:latin typeface="Times New Roman" panose="02020603050405020304"/>
                          <a:ea typeface="华文细黑"/>
                          <a:cs typeface="Times New Roman" panose="02020603050405020304"/>
                        </a:rPr>
                        <a:t>《</a:t>
                      </a:r>
                      <a:r>
                        <a:rPr lang="zh-CN" altLang="en-US" sz="2400" kern="100" spc="-100" dirty="0" smtClean="0">
                          <a:solidFill>
                            <a:srgbClr val="C00000"/>
                          </a:solidFill>
                          <a:latin typeface="Times New Roman" panose="02020603050405020304"/>
                          <a:ea typeface="华文细黑"/>
                          <a:cs typeface="Times New Roman" panose="02020603050405020304"/>
                        </a:rPr>
                        <a:t>孔子改制考</a:t>
                      </a:r>
                      <a:r>
                        <a:rPr lang="zh-CN" sz="2400" kern="100" spc="-130" baseline="0" dirty="0" smtClean="0">
                          <a:effectLst/>
                          <a:latin typeface="Times New Roman" panose="02020603050405020304"/>
                          <a:ea typeface="华文细黑"/>
                          <a:cs typeface="Times New Roman" panose="02020603050405020304"/>
                        </a:rPr>
                        <a:t>》</a:t>
                      </a:r>
                      <a:endParaRPr lang="zh-CN" sz="2400" kern="100" spc="-130" baseline="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zh-CN" sz="2400" kern="100" spc="-130" baseline="0" dirty="0">
                          <a:effectLst/>
                          <a:latin typeface="Times New Roman" panose="02020603050405020304"/>
                          <a:ea typeface="华文细黑"/>
                          <a:cs typeface="Times New Roman" panose="02020603050405020304"/>
                        </a:rPr>
                        <a:t>借助经学的外衣</a:t>
                      </a:r>
                      <a:r>
                        <a:rPr lang="zh-CN" sz="2400" kern="100" spc="-1100" baseline="0" dirty="0">
                          <a:effectLst/>
                          <a:latin typeface="Times New Roman" panose="02020603050405020304"/>
                          <a:ea typeface="华文细黑"/>
                          <a:cs typeface="Times New Roman" panose="02020603050405020304"/>
                        </a:rPr>
                        <a:t>，</a:t>
                      </a:r>
                      <a:r>
                        <a:rPr lang="zh-CN" sz="2400" kern="100" spc="-130" baseline="0" dirty="0">
                          <a:effectLst/>
                          <a:latin typeface="Times New Roman" panose="02020603050405020304"/>
                          <a:ea typeface="华文细黑"/>
                          <a:cs typeface="Times New Roman" panose="02020603050405020304"/>
                        </a:rPr>
                        <a:t>宣传维新变法的必要性和合理性</a:t>
                      </a:r>
                      <a:endParaRPr lang="zh-CN" sz="2400" kern="100" spc="-130" baseline="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0">
                <a:tc>
                  <a:txBody>
                    <a:bodyPr/>
                    <a:lstStyle/>
                    <a:p>
                      <a:pPr algn="ctr">
                        <a:lnSpc>
                          <a:spcPct val="100000"/>
                        </a:lnSpc>
                        <a:spcAft>
                          <a:spcPts val="0"/>
                        </a:spcAft>
                        <a:tabLst>
                          <a:tab pos="2070735" algn="l"/>
                        </a:tabLst>
                      </a:pPr>
                      <a:r>
                        <a:rPr lang="zh-CN" sz="2400" kern="100" spc="-100" baseline="0" dirty="0">
                          <a:effectLst/>
                          <a:latin typeface="Times New Roman" panose="02020603050405020304"/>
                          <a:ea typeface="华文细黑"/>
                          <a:cs typeface="Times New Roman" panose="02020603050405020304"/>
                        </a:rPr>
                        <a:t>梁启超</a:t>
                      </a:r>
                      <a:endParaRPr lang="zh-CN" sz="2400" kern="100" spc="-100" baseline="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《变法通议》</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070735" algn="l"/>
                        </a:tabLst>
                        <a:defRPr/>
                      </a:pPr>
                      <a:r>
                        <a:rPr lang="zh-CN" sz="2400" kern="100" dirty="0">
                          <a:effectLst/>
                          <a:latin typeface="Times New Roman" panose="02020603050405020304"/>
                          <a:ea typeface="华文细黑"/>
                          <a:cs typeface="Times New Roman" panose="02020603050405020304"/>
                        </a:rPr>
                        <a:t>主张伸民权</a:t>
                      </a:r>
                      <a:r>
                        <a:rPr lang="zh-CN" sz="2400" kern="100" dirty="0" smtClean="0">
                          <a:effectLst/>
                          <a:latin typeface="Times New Roman" panose="02020603050405020304"/>
                          <a:ea typeface="华文细黑"/>
                          <a:cs typeface="Times New Roman" panose="02020603050405020304"/>
                        </a:rPr>
                        <a:t>、</a:t>
                      </a:r>
                      <a:r>
                        <a:rPr lang="zh-CN" altLang="en-US" sz="2400" kern="100" dirty="0" smtClean="0">
                          <a:solidFill>
                            <a:srgbClr val="C00000"/>
                          </a:solidFill>
                          <a:latin typeface="Times New Roman" panose="02020603050405020304"/>
                          <a:ea typeface="华文细黑"/>
                          <a:cs typeface="Times New Roman" panose="02020603050405020304"/>
                        </a:rPr>
                        <a:t>设议院</a:t>
                      </a:r>
                      <a:r>
                        <a:rPr lang="zh-CN" sz="2400" kern="100" dirty="0" smtClean="0">
                          <a:effectLst/>
                          <a:latin typeface="Times New Roman" panose="02020603050405020304"/>
                          <a:ea typeface="华文细黑"/>
                          <a:cs typeface="Times New Roman" panose="02020603050405020304"/>
                        </a:rPr>
                        <a:t>、</a:t>
                      </a:r>
                      <a:r>
                        <a:rPr lang="zh-CN" sz="2400" kern="100" dirty="0">
                          <a:effectLst/>
                          <a:latin typeface="Times New Roman" panose="02020603050405020304"/>
                          <a:ea typeface="华文细黑"/>
                          <a:cs typeface="Times New Roman" panose="02020603050405020304"/>
                        </a:rPr>
                        <a:t>变法图存</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严复</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070735" algn="l"/>
                        </a:tabLst>
                      </a:pPr>
                      <a:r>
                        <a:rPr lang="en-US" sz="2400" kern="100" dirty="0">
                          <a:effectLst/>
                          <a:latin typeface="Times New Roman" panose="02020603050405020304"/>
                          <a:ea typeface="华文细黑"/>
                          <a:cs typeface="Courier New" panose="02070309020205020404"/>
                        </a:rPr>
                        <a:t> </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tabLst>
                          <a:tab pos="2070735" algn="l"/>
                        </a:tabLst>
                      </a:pPr>
                      <a:r>
                        <a:rPr lang="zh-CN" sz="2400" kern="100" dirty="0">
                          <a:effectLst/>
                          <a:latin typeface="Times New Roman" panose="02020603050405020304"/>
                          <a:ea typeface="华文细黑"/>
                          <a:cs typeface="Times New Roman" panose="02020603050405020304"/>
                        </a:rPr>
                        <a:t>反对君主专制，主张国家属于人民</a:t>
                      </a:r>
                      <a:endParaRPr lang="zh-CN" sz="2400" kern="100" dirty="0">
                        <a:effectLst/>
                        <a:latin typeface="宋体" panose="02010600030101010101" pitchFamily="2" charset="-122"/>
                        <a:cs typeface="Courier New" panose="02070309020205020404"/>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243205" y="5263840"/>
            <a:ext cx="11453495" cy="953135"/>
          </a:xfrm>
          <a:prstGeom prst="rect">
            <a:avLst/>
          </a:prstGeom>
        </p:spPr>
        <p:txBody>
          <a:bodyPr wrap="square">
            <a:spAutoFit/>
          </a:bodyPr>
          <a:lstStyle/>
          <a:p>
            <a:pPr algn="just">
              <a:tabLst>
                <a:tab pos="2070100" algn="l"/>
              </a:tabLst>
            </a:pPr>
            <a:r>
              <a:rPr lang="en-US" altLang="zh-CN" sz="2400" kern="100" dirty="0">
                <a:solidFill>
                  <a:srgbClr val="000000"/>
                </a:solidFill>
                <a:latin typeface="Times New Roman" panose="02020603050405020304"/>
                <a:ea typeface="华文细黑"/>
                <a:cs typeface="Times New Roman" panose="02020603050405020304"/>
              </a:rPr>
              <a:t>(3)</a:t>
            </a:r>
            <a:r>
              <a:rPr lang="zh-CN" altLang="zh-CN" sz="2400" kern="100" dirty="0">
                <a:solidFill>
                  <a:srgbClr val="000000"/>
                </a:solidFill>
                <a:latin typeface="Times New Roman" panose="02020603050405020304"/>
                <a:ea typeface="华文细黑"/>
                <a:cs typeface="Times New Roman" panose="02020603050405020304"/>
              </a:rPr>
              <a:t>实践：戊戌变法。</a:t>
            </a:r>
            <a:endParaRPr lang="zh-CN" altLang="zh-CN" sz="2400" kern="100" dirty="0">
              <a:solidFill>
                <a:srgbClr val="000000"/>
              </a:solidFill>
              <a:latin typeface="Times New Roman" panose="02020603050405020304"/>
              <a:ea typeface="华文细黑"/>
              <a:cs typeface="Times New Roman" panose="02020603050405020304"/>
            </a:endParaRPr>
          </a:p>
          <a:p>
            <a:pPr algn="just">
              <a:tabLst>
                <a:tab pos="2070100" algn="l"/>
              </a:tabLst>
            </a:pPr>
            <a:r>
              <a:rPr lang="en-US" altLang="zh-CN" sz="2400" kern="100" dirty="0">
                <a:solidFill>
                  <a:srgbClr val="000000"/>
                </a:solidFill>
                <a:latin typeface="Times New Roman" panose="02020603050405020304"/>
                <a:ea typeface="华文细黑"/>
                <a:cs typeface="Times New Roman" panose="02020603050405020304"/>
              </a:rPr>
              <a:t>(4)</a:t>
            </a:r>
            <a:r>
              <a:rPr lang="zh-CN" altLang="zh-CN" sz="2400" kern="100" dirty="0">
                <a:solidFill>
                  <a:srgbClr val="000000"/>
                </a:solidFill>
                <a:latin typeface="Times New Roman" panose="02020603050405020304"/>
                <a:ea typeface="华文细黑"/>
                <a:cs typeface="Times New Roman" panose="02020603050405020304"/>
              </a:rPr>
              <a:t>影响：</a:t>
            </a:r>
            <a:r>
              <a:rPr lang="zh-CN" altLang="zh-CN" sz="2800" kern="100" dirty="0">
                <a:solidFill>
                  <a:schemeClr val="bg1">
                    <a:lumMod val="50000"/>
                  </a:schemeClr>
                </a:solidFill>
                <a:latin typeface="Times New Roman" panose="02020603050405020304"/>
                <a:ea typeface="华文细黑"/>
                <a:cs typeface="Times New Roman" panose="02020603050405020304"/>
              </a:rPr>
              <a:t>爱国性：  进步性    启蒙性</a:t>
            </a:r>
            <a:r>
              <a:rPr lang="zh-CN" altLang="zh-CN" sz="3200" kern="100" dirty="0">
                <a:solidFill>
                  <a:srgbClr val="000000"/>
                </a:solidFill>
                <a:latin typeface="Times New Roman" panose="02020603050405020304"/>
                <a:ea typeface="华文细黑"/>
                <a:cs typeface="Times New Roman" panose="02020603050405020304"/>
              </a:rPr>
              <a:t> （导与练</a:t>
            </a:r>
            <a:r>
              <a:rPr lang="en-US" altLang="zh-CN" sz="3200" kern="100" dirty="0">
                <a:solidFill>
                  <a:srgbClr val="000000"/>
                </a:solidFill>
                <a:latin typeface="Times New Roman" panose="02020603050405020304"/>
                <a:ea typeface="华文细黑"/>
                <a:cs typeface="Times New Roman" panose="02020603050405020304"/>
              </a:rPr>
              <a:t>83</a:t>
            </a:r>
            <a:r>
              <a:rPr lang="zh-CN" altLang="en-US" sz="3200" kern="100" dirty="0">
                <a:solidFill>
                  <a:srgbClr val="000000"/>
                </a:solidFill>
                <a:latin typeface="Times New Roman" panose="02020603050405020304"/>
                <a:ea typeface="华文细黑"/>
                <a:cs typeface="Times New Roman" panose="02020603050405020304"/>
              </a:rPr>
              <a:t>页</a:t>
            </a:r>
            <a:r>
              <a:rPr lang="zh-CN" altLang="zh-CN" sz="3200" kern="100" dirty="0">
                <a:solidFill>
                  <a:srgbClr val="000000"/>
                </a:solidFill>
                <a:latin typeface="Times New Roman" panose="02020603050405020304"/>
                <a:ea typeface="华文细黑"/>
                <a:cs typeface="Times New Roman" panose="02020603050405020304"/>
              </a:rPr>
              <a:t>）                   </a:t>
            </a:r>
            <a:r>
              <a:rPr lang="zh-CN" altLang="zh-CN" sz="2400" kern="100" dirty="0">
                <a:solidFill>
                  <a:srgbClr val="000000"/>
                </a:solidFill>
                <a:latin typeface="Times New Roman" panose="02020603050405020304"/>
                <a:ea typeface="华文细黑"/>
                <a:cs typeface="Times New Roman" panose="02020603050405020304"/>
              </a:rPr>
              <a:t>     。</a:t>
            </a:r>
            <a:endParaRPr lang="zh-CN" altLang="zh-CN" sz="2400" kern="100" dirty="0">
              <a:solidFill>
                <a:srgbClr val="000000"/>
              </a:solidFill>
              <a:latin typeface="Times New Roman" panose="02020603050405020304"/>
              <a:ea typeface="华文细黑"/>
              <a:cs typeface="Times New Roman" panose="02020603050405020304"/>
            </a:endParaRP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910205" y="29325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8" name="矩形 7"/>
          <p:cNvSpPr/>
          <p:nvPr/>
        </p:nvSpPr>
        <p:spPr>
          <a:xfrm>
            <a:off x="243205" y="1799328"/>
            <a:ext cx="11409359" cy="3078098"/>
          </a:xfrm>
          <a:prstGeom prst="rect">
            <a:avLst/>
          </a:prstGeom>
        </p:spPr>
        <p:txBody>
          <a:bodyPr wrap="square" lIns="121870" tIns="60934" rIns="121870" bIns="60934">
            <a:spAutoFit/>
          </a:bodyPr>
          <a:lstStyle/>
          <a:p>
            <a:pPr algn="just">
              <a:lnSpc>
                <a:spcPct val="143000"/>
              </a:lnSpc>
              <a:tabLst>
                <a:tab pos="2070100" algn="l"/>
              </a:tabLst>
            </a:pPr>
            <a:r>
              <a:rPr lang="en-US" altLang="zh-CN" sz="2800" b="1" kern="100" dirty="0" smtClean="0">
                <a:solidFill>
                  <a:srgbClr val="0000FF"/>
                </a:solidFill>
                <a:latin typeface="Times New Roman" panose="02020603050405020304"/>
                <a:ea typeface="华文细黑"/>
                <a:cs typeface="Times New Roman" panose="02020603050405020304"/>
              </a:rPr>
              <a:t>【</a:t>
            </a:r>
            <a:r>
              <a:rPr lang="zh-CN" altLang="zh-CN" sz="2800" b="1" kern="100" dirty="0">
                <a:solidFill>
                  <a:srgbClr val="0000FF"/>
                </a:solidFill>
                <a:latin typeface="Times New Roman" panose="02020603050405020304"/>
                <a:ea typeface="华文细黑"/>
                <a:cs typeface="Times New Roman" panose="02020603050405020304"/>
              </a:rPr>
              <a:t>易错辨析</a:t>
            </a:r>
            <a:r>
              <a:rPr lang="en-US" altLang="zh-CN" sz="2800" b="1" kern="100" dirty="0" smtClean="0">
                <a:solidFill>
                  <a:srgbClr val="0000FF"/>
                </a:solidFill>
                <a:latin typeface="Times New Roman" panose="02020603050405020304"/>
                <a:ea typeface="华文细黑"/>
                <a:cs typeface="Times New Roman" panose="02020603050405020304"/>
              </a:rPr>
              <a:t>】</a:t>
            </a:r>
            <a:r>
              <a:rPr lang="zh-CN" altLang="zh-CN" sz="2800" kern="100" dirty="0">
                <a:latin typeface="Times New Roman" panose="02020603050405020304"/>
                <a:ea typeface="华文细黑"/>
                <a:cs typeface="Times New Roman" panose="02020603050405020304"/>
              </a:rPr>
              <a:t>　</a:t>
            </a:r>
            <a:r>
              <a:rPr lang="zh-CN" altLang="zh-CN" sz="2800" kern="100" dirty="0">
                <a:solidFill>
                  <a:srgbClr val="000000"/>
                </a:solidFill>
                <a:latin typeface="Times New Roman" panose="02020603050405020304"/>
                <a:ea typeface="华文细黑"/>
                <a:cs typeface="Times New Roman" panose="02020603050405020304"/>
              </a:rPr>
              <a:t>维新派与洋务派的异同</a:t>
            </a:r>
            <a:endParaRPr lang="zh-CN" altLang="zh-CN" sz="28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800" kern="100" dirty="0">
                <a:solidFill>
                  <a:srgbClr val="000000"/>
                </a:solidFill>
                <a:latin typeface="Symbol" panose="05050102010706020507"/>
                <a:ea typeface="华文细黑"/>
                <a:cs typeface="Times New Roman" panose="02020603050405020304"/>
              </a:rPr>
              <a:t>(</a:t>
            </a:r>
            <a:r>
              <a:rPr lang="en-US" altLang="zh-CN" sz="2800" kern="100" dirty="0">
                <a:solidFill>
                  <a:srgbClr val="000000"/>
                </a:solidFill>
                <a:latin typeface="Times New Roman" panose="02020603050405020304"/>
                <a:ea typeface="华文细黑"/>
                <a:cs typeface="Courier New" panose="02070309020205020404"/>
              </a:rPr>
              <a:t>1</a:t>
            </a:r>
            <a:r>
              <a:rPr lang="en-US" altLang="zh-CN" sz="2800" kern="100" dirty="0">
                <a:solidFill>
                  <a:srgbClr val="000000"/>
                </a:solidFill>
                <a:latin typeface="Symbol" panose="05050102010706020507"/>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相同点：都主张向西方学习，引进西方先进的科学技术，富国强兵；都注重创办新式学堂、培养人才。</a:t>
            </a:r>
            <a:endParaRPr lang="zh-CN" altLang="zh-CN" sz="28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800" kern="100" dirty="0">
                <a:solidFill>
                  <a:srgbClr val="000000"/>
                </a:solidFill>
                <a:latin typeface="Symbol" panose="05050102010706020507"/>
                <a:ea typeface="华文细黑"/>
                <a:cs typeface="Times New Roman" panose="02020603050405020304"/>
              </a:rPr>
              <a:t>(</a:t>
            </a:r>
            <a:r>
              <a:rPr lang="en-US" altLang="zh-CN" sz="2800" kern="100" dirty="0">
                <a:solidFill>
                  <a:srgbClr val="000000"/>
                </a:solidFill>
                <a:latin typeface="Times New Roman" panose="02020603050405020304"/>
                <a:ea typeface="华文细黑"/>
                <a:cs typeface="Courier New" panose="02070309020205020404"/>
              </a:rPr>
              <a:t>2</a:t>
            </a:r>
            <a:r>
              <a:rPr lang="en-US" altLang="zh-CN" sz="2800" kern="100" dirty="0">
                <a:solidFill>
                  <a:srgbClr val="000000"/>
                </a:solidFill>
                <a:latin typeface="Symbol" panose="05050102010706020507"/>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不同点：洋务派主张</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中学为体，西学为用</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，维护封建政治制度；维新派则主张实行君主立宪制，发展民族工商业。</a:t>
            </a:r>
            <a:endParaRPr lang="zh-CN" altLang="zh-CN" sz="2800" kern="100" dirty="0">
              <a:solidFill>
                <a:srgbClr val="000000"/>
              </a:solidFill>
              <a:latin typeface="宋体" panose="02010600030101010101" pitchFamily="2" charset="-122"/>
              <a:cs typeface="Courier New" panose="02070309020205020404"/>
            </a:endParaRPr>
          </a:p>
          <a:p>
            <a:pPr>
              <a:lnSpc>
                <a:spcPct val="143000"/>
              </a:lnSpc>
            </a:pPr>
            <a:r>
              <a:rPr lang="en-US" altLang="zh-CN" sz="2800" kern="100" dirty="0">
                <a:solidFill>
                  <a:srgbClr val="000000"/>
                </a:solidFill>
                <a:latin typeface="Times New Roman" panose="02020603050405020304"/>
                <a:ea typeface="华文细黑"/>
                <a:cs typeface="Times New Roman" panose="02020603050405020304"/>
              </a:rPr>
              <a:t>(3)</a:t>
            </a:r>
            <a:r>
              <a:rPr lang="zh-CN" altLang="zh-CN" sz="2800" kern="100" dirty="0">
                <a:solidFill>
                  <a:srgbClr val="FF0000"/>
                </a:solidFill>
                <a:latin typeface="Times New Roman" panose="02020603050405020304"/>
                <a:ea typeface="华文细黑"/>
                <a:cs typeface="Times New Roman" panose="02020603050405020304"/>
              </a:rPr>
              <a:t>分歧的根源在于所代表的阶级利益</a:t>
            </a:r>
            <a:r>
              <a:rPr lang="zh-CN" altLang="zh-CN" sz="2800" kern="100" dirty="0">
                <a:solidFill>
                  <a:srgbClr val="000000"/>
                </a:solidFill>
                <a:latin typeface="Times New Roman" panose="02020603050405020304"/>
                <a:ea typeface="华文细黑"/>
                <a:cs typeface="Times New Roman" panose="02020603050405020304"/>
              </a:rPr>
              <a:t>不同。</a:t>
            </a:r>
            <a:endParaRPr lang="zh-CN" altLang="zh-CN" sz="2800" kern="100" dirty="0">
              <a:solidFill>
                <a:srgbClr val="000000"/>
              </a:solidFill>
              <a:latin typeface="Times New Roman" panose="02020603050405020304"/>
              <a:ea typeface="华文细黑"/>
              <a:cs typeface="Times New Roman" panose="02020603050405020304"/>
            </a:endParaRP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910205" y="29325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7" name="矩形 6"/>
          <p:cNvSpPr/>
          <p:nvPr/>
        </p:nvSpPr>
        <p:spPr>
          <a:xfrm>
            <a:off x="391321" y="824865"/>
            <a:ext cx="11409359" cy="2769745"/>
          </a:xfrm>
          <a:prstGeom prst="rect">
            <a:avLst/>
          </a:prstGeom>
        </p:spPr>
        <p:txBody>
          <a:bodyPr wrap="square" lIns="121870" tIns="60934" rIns="121870" bIns="60934">
            <a:spAutoFit/>
          </a:bodyPr>
          <a:lstStyle/>
          <a:p>
            <a:pPr algn="just">
              <a:lnSpc>
                <a:spcPct val="150000"/>
              </a:lnSpc>
              <a:tabLst>
                <a:tab pos="2070100" algn="l"/>
              </a:tabLst>
            </a:pPr>
            <a:r>
              <a:rPr lang="zh-CN" altLang="zh-CN" sz="2800" b="1" kern="100" dirty="0">
                <a:solidFill>
                  <a:srgbClr val="0000FF"/>
                </a:solidFill>
                <a:latin typeface="Times New Roman" panose="02020603050405020304"/>
                <a:ea typeface="华文细黑"/>
                <a:cs typeface="Times New Roman" panose="02020603050405020304"/>
              </a:rPr>
              <a:t>四、孙中山的三民主</a:t>
            </a:r>
            <a:r>
              <a:rPr lang="zh-CN" altLang="zh-CN" sz="2800" b="1" kern="100" dirty="0" smtClean="0">
                <a:solidFill>
                  <a:srgbClr val="0000FF"/>
                </a:solidFill>
                <a:latin typeface="Times New Roman" panose="02020603050405020304"/>
                <a:ea typeface="华文细黑"/>
                <a:cs typeface="Times New Roman" panose="02020603050405020304"/>
              </a:rPr>
              <a:t>义</a:t>
            </a:r>
            <a:r>
              <a:rPr lang="zh-CN" altLang="en-US" sz="2800" b="1" kern="100" dirty="0" smtClean="0">
                <a:solidFill>
                  <a:srgbClr val="0000FF"/>
                </a:solidFill>
                <a:latin typeface="Times New Roman" panose="02020603050405020304"/>
                <a:ea typeface="华文细黑"/>
                <a:cs typeface="Times New Roman" panose="02020603050405020304"/>
              </a:rPr>
              <a:t>（资产阶级革命派）</a:t>
            </a:r>
            <a:endParaRPr lang="zh-CN" altLang="zh-CN" sz="2800" kern="100" dirty="0">
              <a:latin typeface="宋体" panose="02010600030101010101" pitchFamily="2" charset="-122"/>
              <a:cs typeface="Courier New" panose="02070309020205020404"/>
            </a:endParaRPr>
          </a:p>
          <a:p>
            <a:pPr algn="just">
              <a:tabLst>
                <a:tab pos="2070100" algn="l"/>
              </a:tabLst>
            </a:pPr>
            <a:r>
              <a:rPr lang="en-US" altLang="zh-CN" sz="2600" kern="100" dirty="0">
                <a:solidFill>
                  <a:srgbClr val="000000"/>
                </a:solidFill>
                <a:latin typeface="Times New Roman" panose="02020603050405020304"/>
                <a:ea typeface="华文细黑"/>
                <a:cs typeface="Courier New" panose="02070309020205020404"/>
              </a:rPr>
              <a:t>1.</a:t>
            </a:r>
            <a:r>
              <a:rPr lang="zh-CN" altLang="zh-CN" sz="2600" kern="100" dirty="0">
                <a:solidFill>
                  <a:srgbClr val="000000"/>
                </a:solidFill>
                <a:latin typeface="Times New Roman" panose="02020603050405020304"/>
                <a:ea typeface="华文细黑"/>
                <a:cs typeface="Times New Roman" panose="02020603050405020304"/>
              </a:rPr>
              <a:t>形成</a:t>
            </a:r>
            <a:endParaRPr lang="zh-CN" altLang="zh-CN" sz="26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600" kern="100" dirty="0">
                <a:solidFill>
                  <a:srgbClr val="000000"/>
                </a:solidFill>
                <a:latin typeface="Times New Roman" panose="02020603050405020304"/>
                <a:ea typeface="华文细黑"/>
                <a:cs typeface="Courier New" panose="02070309020205020404"/>
              </a:rPr>
              <a:t>(1)</a:t>
            </a:r>
            <a:r>
              <a:rPr lang="zh-CN" altLang="zh-CN" sz="2600" kern="100" dirty="0">
                <a:solidFill>
                  <a:srgbClr val="000000"/>
                </a:solidFill>
                <a:latin typeface="Times New Roman" panose="02020603050405020304"/>
                <a:ea typeface="华文细黑"/>
                <a:cs typeface="Times New Roman" panose="02020603050405020304"/>
              </a:rPr>
              <a:t>过</a:t>
            </a:r>
            <a:r>
              <a:rPr lang="zh-CN" altLang="zh-CN" sz="2600" kern="100" dirty="0" smtClean="0">
                <a:solidFill>
                  <a:srgbClr val="000000"/>
                </a:solidFill>
                <a:latin typeface="Times New Roman" panose="02020603050405020304"/>
                <a:ea typeface="华文细黑"/>
                <a:cs typeface="Times New Roman" panose="02020603050405020304"/>
              </a:rPr>
              <a:t>程</a:t>
            </a:r>
            <a:r>
              <a:rPr lang="en-US" altLang="zh-CN" sz="2600" kern="100" dirty="0" smtClean="0">
                <a:solidFill>
                  <a:srgbClr val="000000"/>
                </a:solidFill>
                <a:latin typeface="宋体" panose="02010600030101010101" pitchFamily="2" charset="-122"/>
                <a:ea typeface="华文细黑"/>
                <a:cs typeface="Times New Roman" panose="02020603050405020304"/>
              </a:rPr>
              <a:t>①</a:t>
            </a:r>
            <a:r>
              <a:rPr lang="zh-CN" altLang="zh-CN" sz="2600" kern="100" dirty="0">
                <a:solidFill>
                  <a:srgbClr val="000000"/>
                </a:solidFill>
                <a:latin typeface="Times New Roman" panose="02020603050405020304"/>
                <a:ea typeface="华文细黑"/>
                <a:cs typeface="Times New Roman" panose="02020603050405020304"/>
              </a:rPr>
              <a:t>提出：</a:t>
            </a:r>
            <a:r>
              <a:rPr lang="en-US" altLang="zh-CN" sz="2600" kern="100" dirty="0">
                <a:solidFill>
                  <a:srgbClr val="000000"/>
                </a:solidFill>
                <a:latin typeface="Times New Roman" panose="02020603050405020304"/>
                <a:ea typeface="华文细黑"/>
                <a:cs typeface="Courier New" panose="02070309020205020404"/>
              </a:rPr>
              <a:t>1905</a:t>
            </a:r>
            <a:r>
              <a:rPr lang="zh-CN" altLang="zh-CN" sz="2600" kern="100" dirty="0">
                <a:solidFill>
                  <a:srgbClr val="000000"/>
                </a:solidFill>
                <a:latin typeface="Times New Roman" panose="02020603050405020304"/>
                <a:ea typeface="华文细黑"/>
                <a:cs typeface="Times New Roman" panose="02020603050405020304"/>
              </a:rPr>
              <a:t>年，孙中山提出同盟会纲领</a:t>
            </a:r>
            <a:r>
              <a:rPr lang="en-US" altLang="zh-CN" sz="2600" kern="100" dirty="0" smtClean="0">
                <a:solidFill>
                  <a:srgbClr val="000000"/>
                </a:solidFill>
                <a:latin typeface="宋体" panose="02010600030101010101" pitchFamily="2" charset="-122"/>
                <a:ea typeface="华文细黑"/>
                <a:cs typeface="Times New Roman" panose="02020603050405020304"/>
              </a:rPr>
              <a:t>“</a:t>
            </a:r>
            <a:r>
              <a:rPr lang="zh-CN" altLang="en-US" sz="2600" kern="100" dirty="0" smtClean="0">
                <a:solidFill>
                  <a:srgbClr val="000000"/>
                </a:solidFill>
                <a:latin typeface="宋体" panose="02010600030101010101" pitchFamily="2" charset="-122"/>
                <a:ea typeface="华文细黑"/>
                <a:cs typeface="Times New Roman" panose="02020603050405020304"/>
              </a:rPr>
              <a:t>驱除鞑虏，恢复中华</a:t>
            </a:r>
            <a:r>
              <a:rPr lang="zh-CN" altLang="zh-CN" sz="2600" kern="100" dirty="0" smtClean="0">
                <a:solidFill>
                  <a:srgbClr val="000000"/>
                </a:solidFill>
                <a:latin typeface="Times New Roman" panose="02020603050405020304"/>
                <a:ea typeface="华文细黑"/>
                <a:cs typeface="Times New Roman" panose="02020603050405020304"/>
              </a:rPr>
              <a:t>，</a:t>
            </a:r>
            <a:r>
              <a:rPr lang="zh-CN" altLang="zh-CN" sz="2600" kern="100" dirty="0">
                <a:solidFill>
                  <a:srgbClr val="000000"/>
                </a:solidFill>
                <a:latin typeface="Times New Roman" panose="02020603050405020304"/>
                <a:ea typeface="华文细黑"/>
                <a:cs typeface="Times New Roman" panose="02020603050405020304"/>
              </a:rPr>
              <a:t>创立民国，平均地权</a:t>
            </a:r>
            <a:r>
              <a:rPr lang="en-US" altLang="zh-CN" sz="2600" kern="100" dirty="0">
                <a:solidFill>
                  <a:srgbClr val="000000"/>
                </a:solidFill>
                <a:latin typeface="宋体" panose="02010600030101010101" pitchFamily="2" charset="-122"/>
                <a:ea typeface="华文细黑"/>
                <a:cs typeface="Times New Roman" panose="02020603050405020304"/>
              </a:rPr>
              <a:t>”</a:t>
            </a:r>
            <a:r>
              <a:rPr lang="zh-CN" altLang="zh-CN" sz="2600" kern="100" dirty="0">
                <a:solidFill>
                  <a:srgbClr val="000000"/>
                </a:solidFill>
                <a:latin typeface="Times New Roman" panose="02020603050405020304"/>
                <a:ea typeface="华文细黑"/>
                <a:cs typeface="Times New Roman" panose="02020603050405020304"/>
              </a:rPr>
              <a:t>。</a:t>
            </a:r>
            <a:endParaRPr lang="zh-CN" altLang="zh-CN" sz="26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600" kern="100" dirty="0">
                <a:solidFill>
                  <a:srgbClr val="000000"/>
                </a:solidFill>
                <a:latin typeface="宋体" panose="02010600030101010101" pitchFamily="2" charset="-122"/>
                <a:ea typeface="华文细黑"/>
                <a:cs typeface="Times New Roman" panose="02020603050405020304"/>
              </a:rPr>
              <a:t>②</a:t>
            </a:r>
            <a:r>
              <a:rPr lang="zh-CN" altLang="zh-CN" sz="2600" kern="100" dirty="0">
                <a:solidFill>
                  <a:srgbClr val="000000"/>
                </a:solidFill>
                <a:latin typeface="Times New Roman" panose="02020603050405020304"/>
                <a:ea typeface="华文细黑"/>
                <a:cs typeface="Times New Roman" panose="02020603050405020304"/>
              </a:rPr>
              <a:t>阐发：在《民报</a:t>
            </a:r>
            <a:r>
              <a:rPr lang="en-US" altLang="zh-CN" sz="2600" kern="100" dirty="0">
                <a:solidFill>
                  <a:srgbClr val="000000"/>
                </a:solidFill>
                <a:latin typeface="Times New Roman" panose="02020603050405020304"/>
                <a:ea typeface="华文细黑"/>
                <a:cs typeface="Courier New" panose="02070309020205020404"/>
              </a:rPr>
              <a:t>·</a:t>
            </a:r>
            <a:r>
              <a:rPr lang="zh-CN" altLang="zh-CN" sz="2600" kern="100" dirty="0">
                <a:solidFill>
                  <a:srgbClr val="000000"/>
                </a:solidFill>
                <a:latin typeface="Times New Roman" panose="02020603050405020304"/>
                <a:ea typeface="华文细黑"/>
                <a:cs typeface="Times New Roman" panose="02020603050405020304"/>
              </a:rPr>
              <a:t>发刊词》上，纲领被阐发为</a:t>
            </a:r>
            <a:r>
              <a:rPr lang="en-US" altLang="zh-CN" sz="2600" kern="100" dirty="0">
                <a:solidFill>
                  <a:srgbClr val="000000"/>
                </a:solidFill>
                <a:latin typeface="宋体" panose="02010600030101010101" pitchFamily="2" charset="-122"/>
                <a:ea typeface="华文细黑"/>
                <a:cs typeface="Times New Roman" panose="02020603050405020304"/>
              </a:rPr>
              <a:t>“</a:t>
            </a:r>
            <a:r>
              <a:rPr lang="zh-CN" altLang="zh-CN" sz="2600" kern="100" dirty="0">
                <a:solidFill>
                  <a:srgbClr val="000000"/>
                </a:solidFill>
                <a:latin typeface="Times New Roman" panose="02020603050405020304"/>
                <a:ea typeface="华文细黑"/>
                <a:cs typeface="Times New Roman" panose="02020603050405020304"/>
              </a:rPr>
              <a:t>民族</a:t>
            </a:r>
            <a:r>
              <a:rPr lang="en-US" altLang="zh-CN" sz="2600" kern="100" dirty="0">
                <a:solidFill>
                  <a:srgbClr val="000000"/>
                </a:solidFill>
                <a:latin typeface="宋体" panose="02010600030101010101" pitchFamily="2" charset="-122"/>
                <a:ea typeface="华文细黑"/>
                <a:cs typeface="Times New Roman" panose="02020603050405020304"/>
              </a:rPr>
              <a:t>”“</a:t>
            </a:r>
            <a:r>
              <a:rPr lang="zh-CN" altLang="zh-CN" sz="2600" kern="100" dirty="0">
                <a:solidFill>
                  <a:srgbClr val="000000"/>
                </a:solidFill>
                <a:latin typeface="Times New Roman" panose="02020603050405020304"/>
                <a:ea typeface="华文细黑"/>
                <a:cs typeface="Times New Roman" panose="02020603050405020304"/>
              </a:rPr>
              <a:t>民权</a:t>
            </a:r>
            <a:r>
              <a:rPr lang="en-US" altLang="zh-CN" sz="2600" kern="100" dirty="0">
                <a:solidFill>
                  <a:srgbClr val="000000"/>
                </a:solidFill>
                <a:latin typeface="宋体" panose="02010600030101010101" pitchFamily="2" charset="-122"/>
                <a:ea typeface="华文细黑"/>
                <a:cs typeface="Times New Roman" panose="02020603050405020304"/>
              </a:rPr>
              <a:t>”“</a:t>
            </a:r>
            <a:r>
              <a:rPr lang="zh-CN" altLang="zh-CN" sz="2600" kern="100" dirty="0">
                <a:solidFill>
                  <a:srgbClr val="000000"/>
                </a:solidFill>
                <a:latin typeface="Times New Roman" panose="02020603050405020304"/>
                <a:ea typeface="华文细黑"/>
                <a:cs typeface="Times New Roman" panose="02020603050405020304"/>
              </a:rPr>
              <a:t>民生</a:t>
            </a:r>
            <a:r>
              <a:rPr lang="en-US" altLang="zh-CN" sz="2600" kern="100" dirty="0">
                <a:solidFill>
                  <a:srgbClr val="000000"/>
                </a:solidFill>
                <a:latin typeface="宋体" panose="02010600030101010101" pitchFamily="2" charset="-122"/>
                <a:ea typeface="华文细黑"/>
                <a:cs typeface="Times New Roman" panose="02020603050405020304"/>
              </a:rPr>
              <a:t>”</a:t>
            </a:r>
            <a:r>
              <a:rPr lang="zh-CN" altLang="zh-CN" sz="2600" kern="100" dirty="0">
                <a:solidFill>
                  <a:srgbClr val="000000"/>
                </a:solidFill>
                <a:latin typeface="Times New Roman" panose="02020603050405020304"/>
                <a:ea typeface="华文细黑"/>
                <a:cs typeface="Times New Roman" panose="02020603050405020304"/>
              </a:rPr>
              <a:t>三大主义。</a:t>
            </a:r>
            <a:endParaRPr lang="zh-CN" altLang="zh-CN" sz="2600" kern="100" dirty="0">
              <a:solidFill>
                <a:srgbClr val="000000"/>
              </a:solidFill>
              <a:latin typeface="宋体" panose="02010600030101010101" pitchFamily="2" charset="-122"/>
              <a:cs typeface="Courier New" panose="02070309020205020404"/>
            </a:endParaRPr>
          </a:p>
        </p:txBody>
      </p:sp>
      <p:sp>
        <p:nvSpPr>
          <p:cNvPr id="8" name="矩形 7"/>
          <p:cNvSpPr/>
          <p:nvPr/>
        </p:nvSpPr>
        <p:spPr>
          <a:xfrm>
            <a:off x="391320" y="3594610"/>
            <a:ext cx="11409359" cy="3139268"/>
          </a:xfrm>
          <a:prstGeom prst="rect">
            <a:avLst/>
          </a:prstGeom>
        </p:spPr>
        <p:txBody>
          <a:bodyPr wrap="square" lIns="121870" tIns="60934" rIns="121870" bIns="60934">
            <a:spAutoFit/>
          </a:bodyPr>
          <a:lstStyle/>
          <a:p>
            <a:pPr algn="just">
              <a:tabLst>
                <a:tab pos="2070100" algn="l"/>
              </a:tabLst>
            </a:pPr>
            <a:r>
              <a:rPr lang="en-US" altLang="zh-CN" sz="2800" kern="100" dirty="0">
                <a:solidFill>
                  <a:srgbClr val="000000"/>
                </a:solidFill>
                <a:latin typeface="Times New Roman" panose="02020603050405020304"/>
                <a:ea typeface="华文细黑"/>
                <a:cs typeface="Courier New" panose="02070309020205020404"/>
              </a:rPr>
              <a:t>(2)</a:t>
            </a:r>
            <a:r>
              <a:rPr lang="zh-CN" altLang="zh-CN" sz="2800" kern="100" dirty="0">
                <a:solidFill>
                  <a:srgbClr val="000000"/>
                </a:solidFill>
                <a:latin typeface="Times New Roman" panose="02020603050405020304"/>
                <a:ea typeface="华文细黑"/>
                <a:cs typeface="Times New Roman" panose="02020603050405020304"/>
              </a:rPr>
              <a:t>内容</a:t>
            </a:r>
            <a:endParaRPr lang="zh-CN" altLang="zh-CN" sz="2800" kern="100" dirty="0">
              <a:solidFill>
                <a:srgbClr val="000000"/>
              </a:solidFill>
              <a:latin typeface="宋体" panose="02010600030101010101" pitchFamily="2" charset="-122"/>
              <a:cs typeface="Courier New" panose="02070309020205020404"/>
            </a:endParaRPr>
          </a:p>
          <a:p>
            <a:pPr lvl="0" algn="just">
              <a:tabLst>
                <a:tab pos="2070100" algn="l"/>
              </a:tabLst>
            </a:pPr>
            <a:r>
              <a:rPr lang="en-US" altLang="zh-CN" sz="2800" kern="100" dirty="0">
                <a:solidFill>
                  <a:srgbClr val="000000"/>
                </a:solidFill>
                <a:latin typeface="宋体" panose="02010600030101010101" pitchFamily="2" charset="-122"/>
                <a:ea typeface="华文细黑"/>
                <a:cs typeface="Times New Roman" panose="02020603050405020304"/>
              </a:rPr>
              <a:t>①</a:t>
            </a:r>
            <a:r>
              <a:rPr lang="zh-CN" altLang="zh-CN" sz="2800" kern="100" dirty="0">
                <a:solidFill>
                  <a:srgbClr val="000000"/>
                </a:solidFill>
                <a:latin typeface="Times New Roman" panose="02020603050405020304"/>
                <a:ea typeface="华文细黑"/>
                <a:cs typeface="Times New Roman" panose="02020603050405020304"/>
              </a:rPr>
              <a:t>民族主义：即</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驱除鞑虏，恢复中华</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，就是用革命手段推翻帝国主义支持</a:t>
            </a:r>
            <a:r>
              <a:rPr lang="zh-CN" altLang="zh-CN" sz="2800" kern="100" dirty="0" smtClean="0">
                <a:solidFill>
                  <a:srgbClr val="000000"/>
                </a:solidFill>
                <a:latin typeface="Times New Roman" panose="02020603050405020304"/>
                <a:ea typeface="华文细黑"/>
                <a:cs typeface="Times New Roman" panose="02020603050405020304"/>
              </a:rPr>
              <a:t>的</a:t>
            </a:r>
            <a:r>
              <a:rPr lang="zh-CN" altLang="zh-CN" sz="2800" kern="100" dirty="0">
                <a:solidFill>
                  <a:srgbClr val="FF0000"/>
                </a:solidFill>
                <a:latin typeface="Times New Roman" panose="02020603050405020304"/>
                <a:ea typeface="华文细黑"/>
                <a:cs typeface="Times New Roman" panose="02020603050405020304"/>
              </a:rPr>
              <a:t>清朝封建统</a:t>
            </a:r>
            <a:r>
              <a:rPr lang="zh-CN" altLang="zh-CN" sz="2800" kern="100" dirty="0" smtClean="0">
                <a:solidFill>
                  <a:srgbClr val="FF0000"/>
                </a:solidFill>
                <a:latin typeface="Times New Roman" panose="02020603050405020304"/>
                <a:ea typeface="华文细黑"/>
                <a:cs typeface="Times New Roman" panose="02020603050405020304"/>
              </a:rPr>
              <a:t>治</a:t>
            </a:r>
            <a:r>
              <a:rPr lang="zh-CN" altLang="zh-CN" sz="2800" kern="100" dirty="0" smtClean="0">
                <a:solidFill>
                  <a:srgbClr val="000000"/>
                </a:solidFill>
                <a:latin typeface="Times New Roman" panose="02020603050405020304"/>
                <a:ea typeface="华文细黑"/>
                <a:cs typeface="Times New Roman" panose="02020603050405020304"/>
              </a:rPr>
              <a:t>。</a:t>
            </a:r>
            <a:endParaRPr lang="zh-CN" altLang="zh-CN" sz="2800" kern="100" dirty="0">
              <a:solidFill>
                <a:srgbClr val="000000"/>
              </a:solidFill>
              <a:latin typeface="宋体" panose="02010600030101010101" pitchFamily="2" charset="-122"/>
              <a:cs typeface="Courier New" panose="02070309020205020404"/>
            </a:endParaRPr>
          </a:p>
          <a:p>
            <a:pPr lvl="0" algn="just">
              <a:tabLst>
                <a:tab pos="2070100" algn="l"/>
              </a:tabLst>
            </a:pPr>
            <a:r>
              <a:rPr lang="en-US" altLang="zh-CN" sz="2800" kern="100" dirty="0">
                <a:solidFill>
                  <a:srgbClr val="000000"/>
                </a:solidFill>
                <a:latin typeface="宋体" panose="02010600030101010101" pitchFamily="2" charset="-122"/>
                <a:ea typeface="华文细黑"/>
                <a:cs typeface="Times New Roman" panose="02020603050405020304"/>
              </a:rPr>
              <a:t>②</a:t>
            </a:r>
            <a:r>
              <a:rPr lang="zh-CN" altLang="zh-CN" sz="2800" kern="100" dirty="0">
                <a:solidFill>
                  <a:srgbClr val="000000"/>
                </a:solidFill>
                <a:latin typeface="Times New Roman" panose="02020603050405020304"/>
                <a:ea typeface="华文细黑"/>
                <a:cs typeface="Times New Roman" panose="02020603050405020304"/>
              </a:rPr>
              <a:t>民权主义：即</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创立民国</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，就是通过政治革命，推翻封建帝制，建</a:t>
            </a:r>
            <a:r>
              <a:rPr lang="zh-CN" altLang="zh-CN" sz="2800" kern="100" dirty="0" smtClean="0">
                <a:solidFill>
                  <a:srgbClr val="000000"/>
                </a:solidFill>
                <a:latin typeface="Times New Roman" panose="02020603050405020304"/>
                <a:ea typeface="华文细黑"/>
                <a:cs typeface="Times New Roman" panose="02020603050405020304"/>
              </a:rPr>
              <a:t>立</a:t>
            </a:r>
            <a:r>
              <a:rPr lang="zh-CN" altLang="zh-CN" sz="2800" kern="100" dirty="0">
                <a:solidFill>
                  <a:srgbClr val="FF0000"/>
                </a:solidFill>
                <a:latin typeface="Times New Roman" panose="02020603050405020304"/>
                <a:ea typeface="华文细黑"/>
                <a:cs typeface="Times New Roman" panose="02020603050405020304"/>
              </a:rPr>
              <a:t>资产阶级民主共和</a:t>
            </a:r>
            <a:r>
              <a:rPr lang="zh-CN" altLang="zh-CN" sz="2800" kern="100" dirty="0" smtClean="0">
                <a:solidFill>
                  <a:srgbClr val="FF0000"/>
                </a:solidFill>
                <a:latin typeface="Times New Roman" panose="02020603050405020304"/>
                <a:ea typeface="华文细黑"/>
                <a:cs typeface="Times New Roman" panose="02020603050405020304"/>
              </a:rPr>
              <a:t>国</a:t>
            </a:r>
            <a:r>
              <a:rPr lang="zh-CN" altLang="zh-CN" sz="2800" kern="100" dirty="0" smtClean="0">
                <a:solidFill>
                  <a:srgbClr val="000000"/>
                </a:solidFill>
                <a:latin typeface="Times New Roman" panose="02020603050405020304"/>
                <a:ea typeface="华文细黑"/>
                <a:cs typeface="Times New Roman" panose="02020603050405020304"/>
              </a:rPr>
              <a:t>。</a:t>
            </a:r>
            <a:endParaRPr lang="zh-CN" altLang="zh-CN" sz="28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800" kern="100" dirty="0">
                <a:solidFill>
                  <a:srgbClr val="000000"/>
                </a:solidFill>
                <a:latin typeface="宋体" panose="02010600030101010101" pitchFamily="2" charset="-122"/>
                <a:ea typeface="华文细黑"/>
                <a:cs typeface="Times New Roman" panose="02020603050405020304"/>
              </a:rPr>
              <a:t>③</a:t>
            </a:r>
            <a:r>
              <a:rPr lang="zh-CN" altLang="zh-CN" sz="2800" kern="100" dirty="0">
                <a:solidFill>
                  <a:srgbClr val="000000"/>
                </a:solidFill>
                <a:latin typeface="Times New Roman" panose="02020603050405020304"/>
                <a:ea typeface="华文细黑"/>
                <a:cs typeface="Times New Roman" panose="02020603050405020304"/>
              </a:rPr>
              <a:t>民生主义：即</a:t>
            </a:r>
            <a:r>
              <a:rPr lang="en-US" altLang="zh-CN" sz="2800" kern="100" dirty="0" smtClean="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FF0000"/>
                </a:solidFill>
                <a:latin typeface="Times New Roman" panose="02020603050405020304"/>
                <a:ea typeface="华文细黑"/>
                <a:cs typeface="Times New Roman" panose="02020603050405020304"/>
              </a:rPr>
              <a:t>平均地</a:t>
            </a:r>
            <a:r>
              <a:rPr lang="zh-CN" altLang="zh-CN" sz="2800" kern="100" dirty="0" smtClean="0">
                <a:solidFill>
                  <a:srgbClr val="FF0000"/>
                </a:solidFill>
                <a:latin typeface="Times New Roman" panose="02020603050405020304"/>
                <a:ea typeface="华文细黑"/>
                <a:cs typeface="Times New Roman" panose="02020603050405020304"/>
              </a:rPr>
              <a:t>权</a:t>
            </a:r>
            <a:r>
              <a:rPr lang="en-US" altLang="zh-CN" sz="2800" kern="100" dirty="0" smtClean="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，主张核定地价，革命后因社会进步所增涨的地价归国家所有，由国民共享。</a:t>
            </a:r>
            <a:endParaRPr lang="zh-CN" altLang="zh-CN" sz="28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910205" y="29325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7" name="矩形 6"/>
          <p:cNvSpPr/>
          <p:nvPr/>
        </p:nvSpPr>
        <p:spPr>
          <a:xfrm>
            <a:off x="391321" y="824865"/>
            <a:ext cx="11409359" cy="769197"/>
          </a:xfrm>
          <a:prstGeom prst="rect">
            <a:avLst/>
          </a:prstGeom>
        </p:spPr>
        <p:txBody>
          <a:bodyPr wrap="square" lIns="121870" tIns="60934" rIns="121870" bIns="60934">
            <a:spAutoFit/>
          </a:bodyPr>
          <a:lstStyle/>
          <a:p>
            <a:pPr algn="just">
              <a:lnSpc>
                <a:spcPct val="150000"/>
              </a:lnSpc>
              <a:tabLst>
                <a:tab pos="2070100" algn="l"/>
              </a:tabLst>
            </a:pPr>
            <a:r>
              <a:rPr lang="zh-CN" altLang="zh-CN" sz="2800" b="1" kern="100" dirty="0">
                <a:solidFill>
                  <a:srgbClr val="0000FF"/>
                </a:solidFill>
                <a:latin typeface="Times New Roman" panose="02020603050405020304"/>
                <a:ea typeface="华文细黑"/>
                <a:cs typeface="Times New Roman" panose="02020603050405020304"/>
              </a:rPr>
              <a:t>四、孙中山的三民主</a:t>
            </a:r>
            <a:r>
              <a:rPr lang="zh-CN" altLang="zh-CN" sz="2800" b="1" kern="100" dirty="0" smtClean="0">
                <a:solidFill>
                  <a:srgbClr val="0000FF"/>
                </a:solidFill>
                <a:latin typeface="Times New Roman" panose="02020603050405020304"/>
                <a:ea typeface="华文细黑"/>
                <a:cs typeface="Times New Roman" panose="02020603050405020304"/>
              </a:rPr>
              <a:t>义</a:t>
            </a:r>
            <a:r>
              <a:rPr lang="zh-CN" altLang="en-US" sz="2800" b="1" kern="100" dirty="0">
                <a:solidFill>
                  <a:srgbClr val="0000FF"/>
                </a:solidFill>
                <a:latin typeface="Times New Roman" panose="02020603050405020304"/>
                <a:ea typeface="华文细黑"/>
                <a:cs typeface="Times New Roman" panose="02020603050405020304"/>
              </a:rPr>
              <a:t>（资产阶级革命派）</a:t>
            </a:r>
            <a:endParaRPr lang="zh-CN" altLang="zh-CN" sz="2800" kern="100" dirty="0">
              <a:latin typeface="宋体" panose="02010600030101010101" pitchFamily="2" charset="-122"/>
              <a:cs typeface="Courier New" panose="02070309020205020404"/>
            </a:endParaRPr>
          </a:p>
        </p:txBody>
      </p:sp>
      <p:sp>
        <p:nvSpPr>
          <p:cNvPr id="6" name="矩形 5"/>
          <p:cNvSpPr/>
          <p:nvPr/>
        </p:nvSpPr>
        <p:spPr>
          <a:xfrm>
            <a:off x="391321" y="1521120"/>
            <a:ext cx="11409359" cy="4430648"/>
          </a:xfrm>
          <a:prstGeom prst="rect">
            <a:avLst/>
          </a:prstGeom>
        </p:spPr>
        <p:txBody>
          <a:bodyPr wrap="square" lIns="121870" tIns="60934" rIns="121870" bIns="60934">
            <a:spAutoFit/>
          </a:bodyPr>
          <a:lstStyle/>
          <a:p>
            <a:pPr algn="just">
              <a:tabLst>
                <a:tab pos="2070100" algn="l"/>
              </a:tabLst>
            </a:pPr>
            <a:r>
              <a:rPr lang="en-US" altLang="zh-CN" sz="2800" kern="100" dirty="0">
                <a:solidFill>
                  <a:srgbClr val="000000"/>
                </a:solidFill>
                <a:latin typeface="Times New Roman" panose="02020603050405020304"/>
                <a:ea typeface="华文细黑"/>
                <a:cs typeface="Courier New" panose="02070309020205020404"/>
              </a:rPr>
              <a:t>(3)</a:t>
            </a:r>
            <a:r>
              <a:rPr lang="zh-CN" altLang="zh-CN" sz="2800" kern="100" dirty="0">
                <a:solidFill>
                  <a:srgbClr val="000000"/>
                </a:solidFill>
                <a:latin typeface="Times New Roman" panose="02020603050405020304"/>
                <a:ea typeface="华文细黑"/>
                <a:cs typeface="Times New Roman" panose="02020603050405020304"/>
              </a:rPr>
              <a:t>评价</a:t>
            </a:r>
            <a:endParaRPr lang="zh-CN" altLang="zh-CN" sz="28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800" kern="100" dirty="0">
                <a:solidFill>
                  <a:srgbClr val="000000"/>
                </a:solidFill>
                <a:latin typeface="宋体" panose="02010600030101010101" pitchFamily="2" charset="-122"/>
                <a:ea typeface="华文细黑"/>
                <a:cs typeface="Times New Roman" panose="02020603050405020304"/>
              </a:rPr>
              <a:t>①</a:t>
            </a:r>
            <a:r>
              <a:rPr lang="zh-CN" altLang="zh-CN" sz="2800" kern="100" dirty="0">
                <a:solidFill>
                  <a:srgbClr val="000000"/>
                </a:solidFill>
                <a:latin typeface="Times New Roman" panose="02020603050405020304"/>
                <a:ea typeface="华文细黑"/>
                <a:cs typeface="Times New Roman" panose="02020603050405020304"/>
              </a:rPr>
              <a:t>进步性：比较完整的资产阶级民主革命纲领，反映了中国人民实现民族独立和民主权利的愿望，是辛亥革命的重要理论指导。</a:t>
            </a:r>
            <a:endParaRPr lang="zh-CN" altLang="zh-CN" sz="28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800" kern="100" dirty="0">
                <a:solidFill>
                  <a:srgbClr val="000000"/>
                </a:solidFill>
                <a:latin typeface="宋体" panose="02010600030101010101" pitchFamily="2" charset="-122"/>
                <a:ea typeface="华文细黑"/>
                <a:cs typeface="Times New Roman" panose="02020603050405020304"/>
              </a:rPr>
              <a:t>②</a:t>
            </a:r>
            <a:r>
              <a:rPr lang="zh-CN" altLang="zh-CN" sz="2800" kern="100" dirty="0">
                <a:solidFill>
                  <a:srgbClr val="000000"/>
                </a:solidFill>
                <a:latin typeface="Times New Roman" panose="02020603050405020304"/>
                <a:ea typeface="华文细黑"/>
                <a:cs typeface="Times New Roman" panose="02020603050405020304"/>
              </a:rPr>
              <a:t>局限性：没有提出明确的反帝口号，没有彻底的土地革命纲领。带有明显的时代局限和阶级局限。</a:t>
            </a:r>
            <a:endParaRPr lang="zh-CN" altLang="zh-CN" sz="28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800" kern="100" dirty="0">
                <a:solidFill>
                  <a:srgbClr val="000000"/>
                </a:solidFill>
                <a:latin typeface="Times New Roman" panose="02020603050405020304"/>
                <a:ea typeface="华文细黑"/>
                <a:cs typeface="Courier New" panose="02070309020205020404"/>
              </a:rPr>
              <a:t>(4)</a:t>
            </a:r>
            <a:r>
              <a:rPr lang="zh-CN" altLang="zh-CN" sz="2800" kern="100" dirty="0">
                <a:solidFill>
                  <a:srgbClr val="000000"/>
                </a:solidFill>
                <a:latin typeface="Times New Roman" panose="02020603050405020304"/>
                <a:ea typeface="华文细黑"/>
                <a:cs typeface="Times New Roman" panose="02020603050405020304"/>
              </a:rPr>
              <a:t>实践</a:t>
            </a:r>
            <a:endParaRPr lang="zh-CN" altLang="zh-CN" sz="28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800" kern="100" dirty="0">
                <a:solidFill>
                  <a:srgbClr val="000000"/>
                </a:solidFill>
                <a:latin typeface="宋体" panose="02010600030101010101" pitchFamily="2" charset="-122"/>
                <a:ea typeface="华文细黑"/>
                <a:cs typeface="Times New Roman" panose="02020603050405020304"/>
              </a:rPr>
              <a:t>①</a:t>
            </a:r>
            <a:r>
              <a:rPr lang="zh-CN" altLang="zh-CN" sz="2800" kern="100" dirty="0">
                <a:solidFill>
                  <a:srgbClr val="000000"/>
                </a:solidFill>
                <a:latin typeface="Times New Roman" panose="02020603050405020304"/>
                <a:ea typeface="华文细黑"/>
                <a:cs typeface="Times New Roman" panose="02020603050405020304"/>
              </a:rPr>
              <a:t>辛亥革命：</a:t>
            </a:r>
            <a:r>
              <a:rPr lang="en-US" altLang="zh-CN" sz="2800" kern="100" dirty="0">
                <a:solidFill>
                  <a:srgbClr val="000000"/>
                </a:solidFill>
                <a:latin typeface="Times New Roman" panose="02020603050405020304"/>
                <a:ea typeface="华文细黑"/>
                <a:cs typeface="Courier New" panose="02070309020205020404"/>
              </a:rPr>
              <a:t>1911</a:t>
            </a:r>
            <a:r>
              <a:rPr lang="zh-CN" altLang="zh-CN" sz="2800" kern="100" dirty="0">
                <a:solidFill>
                  <a:srgbClr val="000000"/>
                </a:solidFill>
                <a:latin typeface="Times New Roman" panose="02020603050405020304"/>
                <a:ea typeface="华文细黑"/>
                <a:cs typeface="Times New Roman" panose="02020603050405020304"/>
              </a:rPr>
              <a:t>年，辛亥革命爆发，推翻清朝封建统治。</a:t>
            </a:r>
            <a:endParaRPr lang="zh-CN" altLang="zh-CN" sz="2800" kern="1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800" kern="100" dirty="0">
                <a:solidFill>
                  <a:srgbClr val="000000"/>
                </a:solidFill>
                <a:latin typeface="宋体" panose="02010600030101010101" pitchFamily="2" charset="-122"/>
                <a:ea typeface="华文细黑"/>
                <a:cs typeface="Times New Roman" panose="02020603050405020304"/>
              </a:rPr>
              <a:t>②</a:t>
            </a:r>
            <a:r>
              <a:rPr lang="zh-CN" altLang="zh-CN" sz="2800" kern="100" dirty="0">
                <a:solidFill>
                  <a:srgbClr val="000000"/>
                </a:solidFill>
                <a:latin typeface="Times New Roman" panose="02020603050405020304"/>
                <a:ea typeface="华文细黑"/>
                <a:cs typeface="Times New Roman" panose="02020603050405020304"/>
              </a:rPr>
              <a:t>《临时约法</a:t>
            </a:r>
            <a:r>
              <a:rPr lang="zh-CN" altLang="zh-CN" sz="2800" kern="100" spc="-900" dirty="0">
                <a:solidFill>
                  <a:srgbClr val="000000"/>
                </a:solidFill>
                <a:latin typeface="Times New Roman" panose="02020603050405020304"/>
                <a:ea typeface="华文细黑"/>
                <a:cs typeface="Times New Roman" panose="02020603050405020304"/>
              </a:rPr>
              <a:t>》：</a:t>
            </a:r>
            <a:r>
              <a:rPr lang="en-US" altLang="zh-CN" sz="2800" kern="100" spc="-100" dirty="0">
                <a:solidFill>
                  <a:srgbClr val="000000"/>
                </a:solidFill>
                <a:latin typeface="Times New Roman" panose="02020603050405020304"/>
                <a:ea typeface="华文细黑"/>
                <a:cs typeface="Courier New" panose="02070309020205020404"/>
              </a:rPr>
              <a:t>1912</a:t>
            </a:r>
            <a:r>
              <a:rPr lang="zh-CN" altLang="zh-CN" sz="2800" kern="100" spc="-100" dirty="0">
                <a:solidFill>
                  <a:srgbClr val="000000"/>
                </a:solidFill>
                <a:latin typeface="Times New Roman" panose="02020603050405020304"/>
                <a:ea typeface="华文细黑"/>
                <a:cs typeface="Times New Roman" panose="02020603050405020304"/>
              </a:rPr>
              <a:t>年</a:t>
            </a:r>
            <a:r>
              <a:rPr lang="zh-CN" altLang="zh-CN" sz="2800" kern="100" spc="-900" dirty="0">
                <a:solidFill>
                  <a:srgbClr val="000000"/>
                </a:solidFill>
                <a:latin typeface="Times New Roman" panose="02020603050405020304"/>
                <a:ea typeface="华文细黑"/>
                <a:cs typeface="Times New Roman" panose="02020603050405020304"/>
              </a:rPr>
              <a:t>，</a:t>
            </a:r>
            <a:r>
              <a:rPr lang="zh-CN" altLang="zh-CN" sz="2800" kern="100" spc="-100" dirty="0">
                <a:solidFill>
                  <a:srgbClr val="000000"/>
                </a:solidFill>
                <a:latin typeface="Times New Roman" panose="02020603050405020304"/>
                <a:ea typeface="华文细黑"/>
                <a:cs typeface="Times New Roman" panose="02020603050405020304"/>
              </a:rPr>
              <a:t>孙中山领导制定并颁布</a:t>
            </a:r>
            <a:r>
              <a:rPr lang="zh-CN" altLang="zh-CN" sz="2800" kern="100" spc="-500" dirty="0">
                <a:solidFill>
                  <a:srgbClr val="000000"/>
                </a:solidFill>
                <a:latin typeface="Times New Roman" panose="02020603050405020304"/>
                <a:ea typeface="华文细黑"/>
                <a:cs typeface="Times New Roman" panose="02020603050405020304"/>
              </a:rPr>
              <a:t>了</a:t>
            </a:r>
            <a:r>
              <a:rPr lang="zh-CN" altLang="zh-CN" sz="2800" kern="100" spc="-100" dirty="0">
                <a:solidFill>
                  <a:srgbClr val="000000"/>
                </a:solidFill>
                <a:latin typeface="Times New Roman" panose="02020603050405020304"/>
                <a:ea typeface="华文细黑"/>
                <a:cs typeface="Times New Roman" panose="02020603050405020304"/>
              </a:rPr>
              <a:t>《中华民国临时约法</a:t>
            </a:r>
            <a:r>
              <a:rPr lang="zh-CN" altLang="zh-CN" sz="2800" kern="100" spc="-900" dirty="0">
                <a:solidFill>
                  <a:srgbClr val="000000"/>
                </a:solidFill>
                <a:latin typeface="Times New Roman" panose="02020603050405020304"/>
                <a:ea typeface="华文细黑"/>
                <a:cs typeface="Times New Roman" panose="02020603050405020304"/>
              </a:rPr>
              <a:t>》。</a:t>
            </a:r>
            <a:endParaRPr lang="zh-CN" altLang="zh-CN" sz="2800" kern="100" spc="-900" dirty="0">
              <a:solidFill>
                <a:srgbClr val="000000"/>
              </a:solidFill>
              <a:latin typeface="宋体" panose="02010600030101010101" pitchFamily="2" charset="-122"/>
              <a:cs typeface="Courier New" panose="02070309020205020404"/>
            </a:endParaRPr>
          </a:p>
          <a:p>
            <a:pPr algn="just">
              <a:tabLst>
                <a:tab pos="2070100" algn="l"/>
              </a:tabLst>
            </a:pPr>
            <a:r>
              <a:rPr lang="en-US" altLang="zh-CN" sz="2800" kern="100" dirty="0">
                <a:solidFill>
                  <a:srgbClr val="000000"/>
                </a:solidFill>
                <a:latin typeface="宋体" panose="02010600030101010101" pitchFamily="2" charset="-122"/>
                <a:ea typeface="华文细黑"/>
                <a:cs typeface="Times New Roman" panose="02020603050405020304"/>
              </a:rPr>
              <a:t>③</a:t>
            </a:r>
            <a:r>
              <a:rPr lang="zh-CN" altLang="zh-CN" sz="2800" kern="100" dirty="0">
                <a:solidFill>
                  <a:srgbClr val="000000"/>
                </a:solidFill>
                <a:latin typeface="Times New Roman" panose="02020603050405020304"/>
                <a:ea typeface="华文细黑"/>
                <a:cs typeface="Times New Roman" panose="02020603050405020304"/>
              </a:rPr>
              <a:t>捍卫共和：孙中山先后领导发动了</a:t>
            </a:r>
            <a:r>
              <a:rPr lang="en-US" altLang="zh-CN" sz="2800" kern="100" dirty="0" smtClean="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二次革</a:t>
            </a:r>
            <a:r>
              <a:rPr lang="zh-CN" altLang="zh-CN" sz="2800" kern="100" dirty="0" smtClean="0">
                <a:solidFill>
                  <a:srgbClr val="000000"/>
                </a:solidFill>
                <a:latin typeface="Times New Roman" panose="02020603050405020304"/>
                <a:ea typeface="华文细黑"/>
                <a:cs typeface="Times New Roman" panose="02020603050405020304"/>
              </a:rPr>
              <a:t>命</a:t>
            </a:r>
            <a:r>
              <a:rPr lang="en-US" altLang="zh-CN" sz="2800" kern="100" dirty="0" smtClean="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护国运动</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和两次</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护法运动</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a:t>
            </a:r>
            <a:endParaRPr lang="zh-CN" altLang="zh-CN" sz="28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内容占位符 6"/>
          <p:cNvSpPr>
            <a:spLocks noGrp="1"/>
          </p:cNvSpPr>
          <p:nvPr>
            <p:ph sz="half" idx="4294967295"/>
          </p:nvPr>
        </p:nvSpPr>
        <p:spPr>
          <a:xfrm>
            <a:off x="0" y="1344759"/>
            <a:ext cx="12180888" cy="1689100"/>
          </a:xfrm>
        </p:spPr>
        <p:txBody>
          <a:bodyPr/>
          <a:lstStyle/>
          <a:p>
            <a:pPr indent="0">
              <a:spcBef>
                <a:spcPts val="100"/>
              </a:spcBef>
            </a:pPr>
            <a:r>
              <a:rPr lang="zh-CN" altLang="en-US" sz="2800" b="1" dirty="0" smtClean="0">
                <a:solidFill>
                  <a:srgbClr val="FF0000"/>
                </a:solidFill>
                <a:latin typeface="楷体" panose="02010609060101010101" charset="-122"/>
                <a:ea typeface="楷体" panose="02010609060101010101" charset="-122"/>
                <a:cs typeface="楷体" panose="02010609060101010101" charset="-122"/>
              </a:rPr>
              <a:t>考纲要求</a:t>
            </a:r>
            <a:endParaRPr lang="en-US" altLang="zh-CN" sz="2800" b="1" dirty="0" smtClean="0">
              <a:solidFill>
                <a:srgbClr val="FF0000"/>
              </a:solidFill>
              <a:latin typeface="楷体" panose="02010609060101010101" charset="-122"/>
              <a:ea typeface="楷体" panose="02010609060101010101" charset="-122"/>
              <a:cs typeface="楷体" panose="02010609060101010101" charset="-122"/>
            </a:endParaRPr>
          </a:p>
          <a:p>
            <a:pPr marL="0" indent="0" eaLnBrk="0" latinLnBrk="1" hangingPunct="0">
              <a:spcBef>
                <a:spcPts val="0"/>
              </a:spcBef>
              <a:buNone/>
            </a:pPr>
            <a:r>
              <a:rPr lang="zh-CN" altLang="en-US" sz="2800" dirty="0">
                <a:solidFill>
                  <a:srgbClr val="000000"/>
                </a:solidFill>
                <a:latin typeface="黑体" panose="02010609060101010101" pitchFamily="49" charset="-122"/>
                <a:ea typeface="黑体" panose="02010609060101010101" pitchFamily="49" charset="-122"/>
              </a:rPr>
              <a:t>（</a:t>
            </a:r>
            <a:r>
              <a:rPr lang="en-US" altLang="zh-CN" sz="2800" dirty="0">
                <a:solidFill>
                  <a:srgbClr val="000000"/>
                </a:solidFill>
                <a:latin typeface="黑体" panose="02010609060101010101" pitchFamily="49" charset="-122"/>
                <a:ea typeface="黑体" panose="02010609060101010101" pitchFamily="49" charset="-122"/>
              </a:rPr>
              <a:t>1</a:t>
            </a:r>
            <a:r>
              <a:rPr lang="zh-CN" altLang="en-US" sz="2800" dirty="0">
                <a:solidFill>
                  <a:srgbClr val="000000"/>
                </a:solidFill>
                <a:latin typeface="黑体" panose="02010609060101010101" pitchFamily="49" charset="-122"/>
                <a:ea typeface="黑体" panose="02010609060101010101" pitchFamily="49" charset="-122"/>
              </a:rPr>
              <a:t>）晚清思想的变化（</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西学东渐”局面的形成</a:t>
            </a:r>
            <a:r>
              <a:rPr lang="en-US" altLang="zh-CN" sz="2800" dirty="0">
                <a:solidFill>
                  <a:srgbClr val="000000"/>
                </a:solidFill>
                <a:latin typeface="黑体" panose="02010609060101010101" pitchFamily="49" charset="-122"/>
                <a:ea typeface="黑体" panose="02010609060101010101" pitchFamily="49" charset="-122"/>
              </a:rPr>
              <a:t>:①</a:t>
            </a:r>
            <a:r>
              <a:rPr lang="zh-CN" altLang="en-US" sz="2800" dirty="0">
                <a:solidFill>
                  <a:srgbClr val="000000"/>
                </a:solidFill>
                <a:latin typeface="黑体" panose="02010609060101010101" pitchFamily="49" charset="-122"/>
                <a:ea typeface="黑体" panose="02010609060101010101" pitchFamily="49" charset="-122"/>
              </a:rPr>
              <a:t>地主阶级抵抗派“向西方学习”</a:t>
            </a:r>
            <a:r>
              <a:rPr lang="en-US" altLang="zh-CN" sz="2800" dirty="0">
                <a:solidFill>
                  <a:srgbClr val="000000"/>
                </a:solidFill>
                <a:latin typeface="黑体" panose="02010609060101010101" pitchFamily="49" charset="-122"/>
                <a:ea typeface="黑体" panose="02010609060101010101" pitchFamily="49" charset="-122"/>
              </a:rPr>
              <a:t>;②</a:t>
            </a:r>
            <a:r>
              <a:rPr lang="zh-CN" altLang="en-US" sz="2800" dirty="0">
                <a:solidFill>
                  <a:srgbClr val="000000"/>
                </a:solidFill>
                <a:latin typeface="黑体" panose="02010609060101010101" pitchFamily="49" charset="-122"/>
                <a:ea typeface="黑体" panose="02010609060101010101" pitchFamily="49" charset="-122"/>
              </a:rPr>
              <a:t>地主阶级洋务派“中体西用”的思想）</a:t>
            </a:r>
            <a:endParaRPr lang="en-US" altLang="zh-CN" sz="2800" dirty="0">
              <a:solidFill>
                <a:srgbClr val="000000"/>
              </a:solidFill>
              <a:latin typeface="黑体" panose="02010609060101010101" pitchFamily="49" charset="-122"/>
              <a:ea typeface="黑体" panose="02010609060101010101" pitchFamily="49" charset="-122"/>
            </a:endParaRPr>
          </a:p>
          <a:p>
            <a:pPr marL="0" indent="0" eaLnBrk="0" latinLnBrk="1" hangingPunct="0">
              <a:spcBef>
                <a:spcPts val="0"/>
              </a:spcBef>
              <a:buNone/>
            </a:pPr>
            <a:r>
              <a:rPr lang="zh-CN" altLang="en-US" sz="2800" kern="0" dirty="0" smtClean="0">
                <a:solidFill>
                  <a:srgbClr val="000000"/>
                </a:solidFill>
                <a:latin typeface="黑体" panose="02010609060101010101" pitchFamily="49" charset="-122"/>
                <a:ea typeface="黑体" panose="02010609060101010101" pitchFamily="49" charset="-122"/>
              </a:rPr>
              <a:t>（</a:t>
            </a:r>
            <a:r>
              <a:rPr lang="en-US" altLang="zh-CN" sz="2800" kern="0" dirty="0" smtClean="0">
                <a:solidFill>
                  <a:srgbClr val="000000"/>
                </a:solidFill>
                <a:latin typeface="黑体" panose="02010609060101010101" pitchFamily="49" charset="-122"/>
                <a:ea typeface="黑体" panose="02010609060101010101" pitchFamily="49" charset="-122"/>
              </a:rPr>
              <a:t>2</a:t>
            </a:r>
            <a:r>
              <a:rPr lang="zh-CN" altLang="en-US" sz="2800" dirty="0" smtClean="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思想解放潮流（维新思想、孙中</a:t>
            </a:r>
            <a:r>
              <a:rPr lang="zh-CN" altLang="en-US" sz="2800" dirty="0" smtClean="0">
                <a:solidFill>
                  <a:srgbClr val="000000"/>
                </a:solidFill>
                <a:latin typeface="黑体" panose="02010609060101010101" pitchFamily="49" charset="-122"/>
                <a:ea typeface="黑体" panose="02010609060101010101" pitchFamily="49" charset="-122"/>
              </a:rPr>
              <a:t>山与三</a:t>
            </a:r>
            <a:r>
              <a:rPr lang="zh-CN" altLang="en-US" sz="2800" dirty="0">
                <a:solidFill>
                  <a:srgbClr val="000000"/>
                </a:solidFill>
                <a:latin typeface="黑体" panose="02010609060101010101" pitchFamily="49" charset="-122"/>
                <a:ea typeface="黑体" panose="02010609060101010101" pitchFamily="49" charset="-122"/>
              </a:rPr>
              <a:t>民主义、新文化运</a:t>
            </a:r>
            <a:r>
              <a:rPr lang="zh-CN" altLang="en-US" sz="2800" dirty="0" smtClean="0">
                <a:solidFill>
                  <a:srgbClr val="000000"/>
                </a:solidFill>
                <a:latin typeface="黑体" panose="02010609060101010101" pitchFamily="49" charset="-122"/>
                <a:ea typeface="黑体" panose="02010609060101010101" pitchFamily="49" charset="-122"/>
              </a:rPr>
              <a:t>动）</a:t>
            </a:r>
            <a:endParaRPr lang="en-US" altLang="zh-CN" sz="2800" dirty="0">
              <a:solidFill>
                <a:srgbClr val="000000"/>
              </a:solidFill>
              <a:latin typeface="黑体" panose="02010609060101010101" pitchFamily="49" charset="-122"/>
              <a:ea typeface="黑体" panose="02010609060101010101" pitchFamily="49" charset="-122"/>
            </a:endParaRPr>
          </a:p>
        </p:txBody>
      </p:sp>
      <p:sp>
        <p:nvSpPr>
          <p:cNvPr id="29" name="文本框 28"/>
          <p:cNvSpPr txBox="1"/>
          <p:nvPr/>
        </p:nvSpPr>
        <p:spPr>
          <a:xfrm>
            <a:off x="241935" y="319405"/>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【研究纲领】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910205" y="29325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5" name="矩形 4"/>
          <p:cNvSpPr/>
          <p:nvPr/>
        </p:nvSpPr>
        <p:spPr>
          <a:xfrm>
            <a:off x="552450" y="2304847"/>
            <a:ext cx="11100114" cy="2492233"/>
          </a:xfrm>
          <a:prstGeom prst="rect">
            <a:avLst/>
          </a:prstGeom>
        </p:spPr>
        <p:txBody>
          <a:bodyPr wrap="square" lIns="121870" tIns="60934" rIns="121870" bIns="60934">
            <a:spAutoFit/>
          </a:bodyPr>
          <a:lstStyle/>
          <a:p>
            <a:pPr algn="just">
              <a:lnSpc>
                <a:spcPct val="150000"/>
              </a:lnSpc>
              <a:tabLst>
                <a:tab pos="2070100" algn="l"/>
              </a:tabLst>
            </a:pPr>
            <a:r>
              <a:rPr lang="en-US" altLang="zh-CN" sz="2800" b="1" kern="100" dirty="0" smtClean="0">
                <a:solidFill>
                  <a:srgbClr val="0000FF"/>
                </a:solidFill>
                <a:latin typeface="Times New Roman" panose="02020603050405020304"/>
                <a:ea typeface="华文细黑"/>
                <a:cs typeface="Times New Roman" panose="02020603050405020304"/>
              </a:rPr>
              <a:t>【</a:t>
            </a:r>
            <a:r>
              <a:rPr lang="zh-CN" altLang="zh-CN" sz="2800" b="1" kern="100" dirty="0" smtClean="0">
                <a:solidFill>
                  <a:srgbClr val="0000FF"/>
                </a:solidFill>
                <a:latin typeface="Times New Roman" panose="02020603050405020304"/>
                <a:ea typeface="华文细黑"/>
                <a:cs typeface="Times New Roman" panose="02020603050405020304"/>
              </a:rPr>
              <a:t>易</a:t>
            </a:r>
            <a:r>
              <a:rPr lang="zh-CN" altLang="zh-CN" sz="2800" b="1" kern="100" dirty="0">
                <a:solidFill>
                  <a:srgbClr val="0000FF"/>
                </a:solidFill>
                <a:latin typeface="Times New Roman" panose="02020603050405020304"/>
                <a:ea typeface="华文细黑"/>
                <a:cs typeface="Times New Roman" panose="02020603050405020304"/>
              </a:rPr>
              <a:t>错提醒</a:t>
            </a:r>
            <a:r>
              <a:rPr lang="en-US" altLang="zh-CN" sz="2800" b="1" kern="100" dirty="0" smtClean="0">
                <a:solidFill>
                  <a:srgbClr val="0000FF"/>
                </a:solidFill>
                <a:latin typeface="Times New Roman" panose="02020603050405020304"/>
                <a:ea typeface="华文细黑"/>
                <a:cs typeface="Times New Roman" panose="02020603050405020304"/>
              </a:rPr>
              <a:t>】</a:t>
            </a:r>
            <a:r>
              <a:rPr lang="zh-CN" altLang="zh-CN" sz="2800" kern="100" dirty="0">
                <a:latin typeface="Times New Roman" panose="02020603050405020304"/>
                <a:ea typeface="华文细黑"/>
                <a:cs typeface="Times New Roman" panose="02020603050405020304"/>
              </a:rPr>
              <a:t>　</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平均地权</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平分土地</a:t>
            </a:r>
            <a:r>
              <a:rPr lang="en-US" altLang="zh-CN" sz="2800" kern="100" dirty="0">
                <a:solidFill>
                  <a:srgbClr val="000000"/>
                </a:solidFill>
                <a:latin typeface="宋体" panose="02010600030101010101" pitchFamily="2" charset="-122"/>
                <a:ea typeface="华文细黑"/>
                <a:cs typeface="Times New Roman" panose="02020603050405020304"/>
              </a:rPr>
              <a:t>”</a:t>
            </a:r>
            <a:endParaRPr lang="zh-CN" altLang="zh-CN" sz="2800" kern="100" dirty="0">
              <a:solidFill>
                <a:srgbClr val="000000"/>
              </a:solidFill>
              <a:latin typeface="宋体" panose="02010600030101010101" pitchFamily="2" charset="-122"/>
              <a:cs typeface="Courier New" panose="02070309020205020404"/>
            </a:endParaRPr>
          </a:p>
          <a:p>
            <a:r>
              <a:rPr lang="en-US" altLang="zh-CN" sz="2800" kern="100" dirty="0" smtClean="0">
                <a:solidFill>
                  <a:srgbClr val="000000"/>
                </a:solidFill>
                <a:latin typeface="Times New Roman" panose="02020603050405020304"/>
                <a:ea typeface="华文细黑"/>
                <a:cs typeface="Times New Roman" panose="02020603050405020304"/>
              </a:rPr>
              <a:t>    </a:t>
            </a:r>
            <a:r>
              <a:rPr lang="zh-CN" altLang="zh-CN" sz="2800" kern="100" dirty="0" smtClean="0">
                <a:solidFill>
                  <a:srgbClr val="000000"/>
                </a:solidFill>
                <a:latin typeface="Times New Roman" panose="02020603050405020304"/>
                <a:ea typeface="华文细黑"/>
                <a:cs typeface="Times New Roman" panose="02020603050405020304"/>
              </a:rPr>
              <a:t>平</a:t>
            </a:r>
            <a:r>
              <a:rPr lang="zh-CN" altLang="zh-CN" sz="2800" kern="100" dirty="0">
                <a:solidFill>
                  <a:srgbClr val="000000"/>
                </a:solidFill>
                <a:latin typeface="Times New Roman" panose="02020603050405020304"/>
                <a:ea typeface="华文细黑"/>
                <a:cs typeface="Times New Roman" panose="02020603050405020304"/>
              </a:rPr>
              <a:t>均地权是孙中山用以解决土地问题的纲领，其用意是打击封建土地私有，核定地价，涨价归公，由国民共享。平均地权的实质是实行资产阶级土地私有制，并不是平均分配土地，更不是满足农民对土地所有权的要求。</a:t>
            </a:r>
            <a:endParaRPr lang="zh-CN" altLang="zh-CN" sz="2800" kern="100" dirty="0">
              <a:solidFill>
                <a:srgbClr val="000000"/>
              </a:solidFill>
              <a:latin typeface="宋体" panose="02010600030101010101" pitchFamily="2" charset="-122"/>
              <a:cs typeface="Courier New" panose="02070309020205020404"/>
            </a:endParaRPr>
          </a:p>
        </p:txBody>
      </p:sp>
      <p:sp>
        <p:nvSpPr>
          <p:cNvPr id="6" name="矩形 5"/>
          <p:cNvSpPr/>
          <p:nvPr/>
        </p:nvSpPr>
        <p:spPr>
          <a:xfrm>
            <a:off x="391321" y="824865"/>
            <a:ext cx="11409359" cy="769197"/>
          </a:xfrm>
          <a:prstGeom prst="rect">
            <a:avLst/>
          </a:prstGeom>
        </p:spPr>
        <p:txBody>
          <a:bodyPr wrap="square" lIns="121870" tIns="60934" rIns="121870" bIns="60934">
            <a:spAutoFit/>
          </a:bodyPr>
          <a:lstStyle/>
          <a:p>
            <a:pPr algn="just">
              <a:lnSpc>
                <a:spcPct val="150000"/>
              </a:lnSpc>
              <a:tabLst>
                <a:tab pos="2070100" algn="l"/>
              </a:tabLst>
            </a:pPr>
            <a:r>
              <a:rPr lang="zh-CN" altLang="zh-CN" sz="2800" b="1" kern="100" dirty="0">
                <a:solidFill>
                  <a:srgbClr val="0000FF"/>
                </a:solidFill>
                <a:latin typeface="Times New Roman" panose="02020603050405020304"/>
                <a:ea typeface="华文细黑"/>
                <a:cs typeface="Times New Roman" panose="02020603050405020304"/>
              </a:rPr>
              <a:t>四、孙中山的三民主</a:t>
            </a:r>
            <a:r>
              <a:rPr lang="zh-CN" altLang="zh-CN" sz="2800" b="1" kern="100" dirty="0" smtClean="0">
                <a:solidFill>
                  <a:srgbClr val="0000FF"/>
                </a:solidFill>
                <a:latin typeface="Times New Roman" panose="02020603050405020304"/>
                <a:ea typeface="华文细黑"/>
                <a:cs typeface="Times New Roman" panose="02020603050405020304"/>
              </a:rPr>
              <a:t>义</a:t>
            </a:r>
            <a:r>
              <a:rPr lang="zh-CN" altLang="en-US" sz="2800" b="1" kern="100" dirty="0">
                <a:solidFill>
                  <a:srgbClr val="0000FF"/>
                </a:solidFill>
                <a:latin typeface="Times New Roman" panose="02020603050405020304"/>
                <a:ea typeface="华文细黑"/>
                <a:cs typeface="Times New Roman" panose="02020603050405020304"/>
              </a:rPr>
              <a:t>（资产阶级革命派）</a:t>
            </a:r>
            <a:endParaRPr lang="zh-CN" altLang="zh-CN" sz="2800" kern="100" dirty="0">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910205" y="29325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5" name="矩形 4"/>
          <p:cNvSpPr/>
          <p:nvPr/>
        </p:nvSpPr>
        <p:spPr>
          <a:xfrm>
            <a:off x="389011" y="878085"/>
            <a:ext cx="11250539" cy="2922992"/>
          </a:xfrm>
          <a:prstGeom prst="rect">
            <a:avLst/>
          </a:prstGeom>
        </p:spPr>
        <p:txBody>
          <a:bodyPr wrap="square" lIns="121870" tIns="60934" rIns="121870" bIns="60934">
            <a:spAutoFit/>
          </a:bodyPr>
          <a:lstStyle/>
          <a:p>
            <a:pPr algn="just">
              <a:lnSpc>
                <a:spcPct val="150000"/>
              </a:lnSpc>
              <a:tabLst>
                <a:tab pos="2339975" algn="l"/>
              </a:tabLst>
            </a:pPr>
            <a:r>
              <a:rPr lang="zh-CN" altLang="en-US" sz="2800" b="1" kern="100" dirty="0">
                <a:solidFill>
                  <a:srgbClr val="0000FF"/>
                </a:solidFill>
                <a:latin typeface="Times New Roman" panose="02020603050405020304"/>
                <a:ea typeface="华文细黑"/>
                <a:cs typeface="Times New Roman" panose="02020603050405020304"/>
              </a:rPr>
              <a:t>五</a:t>
            </a:r>
            <a:r>
              <a:rPr lang="zh-CN" altLang="zh-CN" sz="2800" b="1" kern="100" dirty="0">
                <a:solidFill>
                  <a:srgbClr val="0000FF"/>
                </a:solidFill>
                <a:latin typeface="Times New Roman" panose="02020603050405020304"/>
                <a:ea typeface="华文细黑"/>
                <a:cs typeface="Times New Roman" panose="02020603050405020304"/>
              </a:rPr>
              <a:t>、新文化运</a:t>
            </a:r>
            <a:r>
              <a:rPr lang="zh-CN" altLang="zh-CN" sz="2800" b="1" kern="100" dirty="0" smtClean="0">
                <a:solidFill>
                  <a:srgbClr val="0000FF"/>
                </a:solidFill>
                <a:latin typeface="Times New Roman" panose="02020603050405020304"/>
                <a:ea typeface="华文细黑"/>
                <a:cs typeface="Times New Roman" panose="02020603050405020304"/>
              </a:rPr>
              <a:t>动</a:t>
            </a:r>
            <a:r>
              <a:rPr lang="zh-CN" altLang="en-US" sz="2800" b="1" kern="100" dirty="0" smtClean="0">
                <a:solidFill>
                  <a:srgbClr val="0000FF"/>
                </a:solidFill>
                <a:latin typeface="Times New Roman" panose="02020603050405020304"/>
                <a:ea typeface="华文细黑"/>
                <a:cs typeface="Times New Roman" panose="02020603050405020304"/>
              </a:rPr>
              <a:t>（资产阶级激进派）</a:t>
            </a:r>
            <a:endParaRPr lang="zh-CN" altLang="zh-CN" sz="2800" b="1" kern="100" dirty="0">
              <a:solidFill>
                <a:srgbClr val="0000FF"/>
              </a:solidFill>
              <a:latin typeface="Times New Roman" panose="02020603050405020304"/>
              <a:ea typeface="华文细黑"/>
              <a:cs typeface="Times New Roman" panose="02020603050405020304"/>
            </a:endParaRPr>
          </a:p>
          <a:p>
            <a:pPr algn="just">
              <a:tabLst>
                <a:tab pos="2339975" algn="l"/>
              </a:tabLst>
            </a:pPr>
            <a:r>
              <a:rPr lang="en-US" altLang="zh-CN" sz="2800" kern="100" dirty="0">
                <a:solidFill>
                  <a:srgbClr val="000000"/>
                </a:solidFill>
                <a:latin typeface="Times New Roman" panose="02020603050405020304"/>
                <a:ea typeface="华文细黑"/>
                <a:cs typeface="Courier New" panose="02070309020205020404"/>
              </a:rPr>
              <a:t>1.</a:t>
            </a:r>
            <a:r>
              <a:rPr lang="zh-CN" altLang="zh-CN" sz="2800" kern="100" dirty="0">
                <a:solidFill>
                  <a:srgbClr val="000000"/>
                </a:solidFill>
                <a:latin typeface="Times New Roman" panose="02020603050405020304"/>
                <a:ea typeface="华文细黑"/>
                <a:cs typeface="Times New Roman" panose="02020603050405020304"/>
              </a:rPr>
              <a:t>背景</a:t>
            </a:r>
            <a:endParaRPr lang="zh-CN" altLang="zh-CN" sz="28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800" kern="100" dirty="0">
                <a:solidFill>
                  <a:srgbClr val="000000"/>
                </a:solidFill>
                <a:latin typeface="Times New Roman" panose="02020603050405020304"/>
                <a:ea typeface="华文细黑"/>
                <a:cs typeface="Courier New" panose="02070309020205020404"/>
              </a:rPr>
              <a:t>(1)</a:t>
            </a:r>
            <a:r>
              <a:rPr lang="zh-CN" altLang="zh-CN" sz="2800" kern="100" dirty="0">
                <a:solidFill>
                  <a:srgbClr val="000000"/>
                </a:solidFill>
                <a:latin typeface="Times New Roman" panose="02020603050405020304"/>
                <a:ea typeface="华文细黑"/>
                <a:cs typeface="Times New Roman" panose="02020603050405020304"/>
              </a:rPr>
              <a:t>物质基础：第一次世界大战期间，中国资本主义有了进一步发展。</a:t>
            </a:r>
            <a:endParaRPr lang="zh-CN" altLang="zh-CN" sz="28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800" kern="100" dirty="0">
                <a:solidFill>
                  <a:srgbClr val="000000"/>
                </a:solidFill>
                <a:latin typeface="Times New Roman" panose="02020603050405020304"/>
                <a:ea typeface="华文细黑"/>
                <a:cs typeface="Courier New" panose="02070309020205020404"/>
              </a:rPr>
              <a:t>(2)</a:t>
            </a:r>
            <a:r>
              <a:rPr lang="zh-CN" altLang="zh-CN" sz="2800" kern="100" dirty="0">
                <a:solidFill>
                  <a:srgbClr val="000000"/>
                </a:solidFill>
                <a:latin typeface="Times New Roman" panose="02020603050405020304"/>
                <a:ea typeface="华文细黑"/>
                <a:cs typeface="Times New Roman" panose="02020603050405020304"/>
              </a:rPr>
              <a:t>思想基础：辛亥革命后，民主、自由、平等、博爱等思想进一步传播，资产阶级要求冲</a:t>
            </a:r>
            <a:r>
              <a:rPr lang="zh-CN" altLang="zh-CN" sz="2800" kern="100" dirty="0" smtClean="0">
                <a:solidFill>
                  <a:srgbClr val="000000"/>
                </a:solidFill>
                <a:latin typeface="Times New Roman" panose="02020603050405020304"/>
                <a:ea typeface="华文细黑"/>
                <a:cs typeface="Times New Roman" panose="02020603050405020304"/>
              </a:rPr>
              <a:t>破</a:t>
            </a:r>
            <a:r>
              <a:rPr lang="zh-CN" altLang="en-US" sz="2800" kern="100" dirty="0">
                <a:solidFill>
                  <a:srgbClr val="C00000"/>
                </a:solidFill>
                <a:latin typeface="Times New Roman" panose="02020603050405020304"/>
                <a:ea typeface="华文细黑"/>
                <a:cs typeface="Times New Roman" panose="02020603050405020304"/>
              </a:rPr>
              <a:t>封建思</a:t>
            </a:r>
            <a:r>
              <a:rPr lang="zh-CN" altLang="en-US" sz="2800" kern="100" dirty="0" smtClean="0">
                <a:solidFill>
                  <a:srgbClr val="C00000"/>
                </a:solidFill>
                <a:latin typeface="Times New Roman" panose="02020603050405020304"/>
                <a:ea typeface="华文细黑"/>
                <a:cs typeface="Times New Roman" panose="02020603050405020304"/>
              </a:rPr>
              <a:t>想</a:t>
            </a:r>
            <a:r>
              <a:rPr lang="zh-CN" altLang="zh-CN" sz="2800" kern="100" dirty="0" smtClean="0">
                <a:solidFill>
                  <a:srgbClr val="000000"/>
                </a:solidFill>
                <a:latin typeface="Times New Roman" panose="02020603050405020304"/>
                <a:ea typeface="华文细黑"/>
                <a:cs typeface="Times New Roman" panose="02020603050405020304"/>
              </a:rPr>
              <a:t>牢</a:t>
            </a:r>
            <a:r>
              <a:rPr lang="zh-CN" altLang="zh-CN" sz="2800" kern="100" dirty="0">
                <a:solidFill>
                  <a:srgbClr val="000000"/>
                </a:solidFill>
                <a:latin typeface="Times New Roman" panose="02020603050405020304"/>
                <a:ea typeface="华文细黑"/>
                <a:cs typeface="Times New Roman" panose="02020603050405020304"/>
              </a:rPr>
              <a:t>笼，实行民主制度。</a:t>
            </a:r>
            <a:endParaRPr lang="zh-CN" altLang="zh-CN" sz="28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800" kern="100" dirty="0">
                <a:solidFill>
                  <a:srgbClr val="000000"/>
                </a:solidFill>
                <a:latin typeface="Times New Roman" panose="02020603050405020304"/>
                <a:ea typeface="华文细黑"/>
                <a:cs typeface="Courier New" panose="02070309020205020404"/>
              </a:rPr>
              <a:t>(3)</a:t>
            </a:r>
            <a:r>
              <a:rPr lang="zh-CN" altLang="zh-CN" sz="2800" kern="100" dirty="0">
                <a:solidFill>
                  <a:srgbClr val="000000"/>
                </a:solidFill>
                <a:latin typeface="Times New Roman" panose="02020603050405020304"/>
                <a:ea typeface="华文细黑"/>
                <a:cs typeface="Times New Roman" panose="02020603050405020304"/>
              </a:rPr>
              <a:t>客观因素：</a:t>
            </a:r>
            <a:r>
              <a:rPr lang="zh-CN" altLang="zh-CN" sz="2800" kern="100" spc="-70" dirty="0">
                <a:solidFill>
                  <a:srgbClr val="000000"/>
                </a:solidFill>
                <a:latin typeface="Times New Roman" panose="02020603050405020304"/>
                <a:ea typeface="华文细黑"/>
                <a:cs typeface="Times New Roman" panose="02020603050405020304"/>
              </a:rPr>
              <a:t>袁世</a:t>
            </a:r>
            <a:r>
              <a:rPr lang="zh-CN" altLang="zh-CN" sz="2800" kern="100" spc="-70" dirty="0" smtClean="0">
                <a:solidFill>
                  <a:srgbClr val="000000"/>
                </a:solidFill>
                <a:latin typeface="Times New Roman" panose="02020603050405020304"/>
                <a:ea typeface="华文细黑"/>
                <a:cs typeface="Times New Roman" panose="02020603050405020304"/>
              </a:rPr>
              <a:t>凯想</a:t>
            </a:r>
            <a:r>
              <a:rPr lang="zh-CN" altLang="zh-CN" sz="2800" kern="100" spc="-70" dirty="0">
                <a:solidFill>
                  <a:srgbClr val="000000"/>
                </a:solidFill>
                <a:latin typeface="Times New Roman" panose="02020603050405020304"/>
                <a:ea typeface="华文细黑"/>
                <a:cs typeface="Times New Roman" panose="02020603050405020304"/>
              </a:rPr>
              <a:t>恢复帝制，在思想文化领域掀</a:t>
            </a:r>
            <a:r>
              <a:rPr lang="zh-CN" altLang="zh-CN" sz="2800" kern="100" spc="-70" dirty="0" smtClean="0">
                <a:solidFill>
                  <a:srgbClr val="000000"/>
                </a:solidFill>
                <a:latin typeface="Times New Roman" panose="02020603050405020304"/>
                <a:ea typeface="华文细黑"/>
                <a:cs typeface="Times New Roman" panose="02020603050405020304"/>
              </a:rPr>
              <a:t>起</a:t>
            </a:r>
            <a:r>
              <a:rPr lang="zh-CN" altLang="zh-CN" sz="2800" kern="100" spc="-70" dirty="0">
                <a:solidFill>
                  <a:srgbClr val="C00000"/>
                </a:solidFill>
                <a:latin typeface="Times New Roman" panose="02020603050405020304"/>
                <a:ea typeface="华文细黑"/>
                <a:cs typeface="Times New Roman" panose="02020603050405020304"/>
              </a:rPr>
              <a:t>尊孔复</a:t>
            </a:r>
            <a:r>
              <a:rPr lang="zh-CN" altLang="zh-CN" sz="2800" kern="100" spc="-70" dirty="0" smtClean="0">
                <a:solidFill>
                  <a:srgbClr val="C00000"/>
                </a:solidFill>
                <a:latin typeface="Times New Roman" panose="02020603050405020304"/>
                <a:ea typeface="华文细黑"/>
                <a:cs typeface="Times New Roman" panose="02020603050405020304"/>
              </a:rPr>
              <a:t>古</a:t>
            </a:r>
            <a:r>
              <a:rPr lang="zh-CN" altLang="zh-CN" sz="2800" kern="100" spc="-70" dirty="0" smtClean="0">
                <a:solidFill>
                  <a:srgbClr val="000000"/>
                </a:solidFill>
                <a:latin typeface="Times New Roman" panose="02020603050405020304"/>
                <a:ea typeface="华文细黑"/>
                <a:cs typeface="Times New Roman" panose="02020603050405020304"/>
              </a:rPr>
              <a:t>的</a:t>
            </a:r>
            <a:r>
              <a:rPr lang="zh-CN" altLang="zh-CN" sz="2800" kern="100" spc="-70" dirty="0">
                <a:solidFill>
                  <a:srgbClr val="000000"/>
                </a:solidFill>
                <a:latin typeface="Times New Roman" panose="02020603050405020304"/>
                <a:ea typeface="华文细黑"/>
                <a:cs typeface="Times New Roman" panose="02020603050405020304"/>
              </a:rPr>
              <a:t>逆流</a:t>
            </a:r>
            <a:r>
              <a:rPr lang="zh-CN" altLang="zh-CN" sz="2800" kern="100" spc="-70" dirty="0" smtClean="0">
                <a:solidFill>
                  <a:srgbClr val="000000"/>
                </a:solidFill>
                <a:latin typeface="Times New Roman" panose="02020603050405020304"/>
                <a:ea typeface="华文细黑"/>
                <a:cs typeface="Times New Roman" panose="02020603050405020304"/>
              </a:rPr>
              <a:t>。</a:t>
            </a:r>
            <a:endParaRPr lang="en-US" altLang="zh-CN" sz="2800" kern="100" spc="-70" dirty="0" smtClean="0">
              <a:solidFill>
                <a:srgbClr val="000000"/>
              </a:solidFill>
              <a:latin typeface="Times New Roman" panose="02020603050405020304"/>
              <a:ea typeface="华文细黑"/>
              <a:cs typeface="Times New Roman" panose="02020603050405020304"/>
            </a:endParaRPr>
          </a:p>
        </p:txBody>
      </p:sp>
      <p:sp>
        <p:nvSpPr>
          <p:cNvPr id="2" name="矩形 1"/>
          <p:cNvSpPr/>
          <p:nvPr/>
        </p:nvSpPr>
        <p:spPr>
          <a:xfrm>
            <a:off x="389010" y="4022286"/>
            <a:ext cx="11250539" cy="2246769"/>
          </a:xfrm>
          <a:prstGeom prst="rect">
            <a:avLst/>
          </a:prstGeom>
        </p:spPr>
        <p:txBody>
          <a:bodyPr wrap="square">
            <a:spAutoFit/>
          </a:bodyPr>
          <a:lstStyle/>
          <a:p>
            <a:pPr algn="just">
              <a:tabLst>
                <a:tab pos="2339975" algn="l"/>
              </a:tabLst>
            </a:pPr>
            <a:r>
              <a:rPr lang="en-US" altLang="zh-CN" sz="2800" kern="100" dirty="0">
                <a:solidFill>
                  <a:srgbClr val="000000"/>
                </a:solidFill>
                <a:latin typeface="Times New Roman" panose="02020603050405020304"/>
                <a:ea typeface="华文细黑"/>
                <a:cs typeface="Courier New" panose="02070309020205020404"/>
              </a:rPr>
              <a:t>2.</a:t>
            </a:r>
            <a:r>
              <a:rPr lang="zh-CN" altLang="zh-CN" sz="2800" kern="100" dirty="0">
                <a:solidFill>
                  <a:srgbClr val="000000"/>
                </a:solidFill>
                <a:latin typeface="Times New Roman" panose="02020603050405020304"/>
                <a:ea typeface="华文细黑"/>
                <a:cs typeface="Times New Roman" panose="02020603050405020304"/>
              </a:rPr>
              <a:t>兴起</a:t>
            </a:r>
            <a:endParaRPr lang="zh-CN" altLang="zh-CN" sz="28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800" kern="100" dirty="0">
                <a:solidFill>
                  <a:srgbClr val="000000"/>
                </a:solidFill>
                <a:latin typeface="Times New Roman" panose="02020603050405020304"/>
                <a:ea typeface="华文细黑"/>
                <a:cs typeface="Courier New" panose="02070309020205020404"/>
              </a:rPr>
              <a:t>(1)</a:t>
            </a:r>
            <a:r>
              <a:rPr lang="zh-CN" altLang="zh-CN" sz="2800" kern="100" dirty="0">
                <a:solidFill>
                  <a:srgbClr val="000000"/>
                </a:solidFill>
                <a:latin typeface="Times New Roman" panose="02020603050405020304"/>
                <a:ea typeface="华文细黑"/>
                <a:cs typeface="Times New Roman" panose="02020603050405020304"/>
              </a:rPr>
              <a:t>标志：</a:t>
            </a:r>
            <a:r>
              <a:rPr lang="en-US" altLang="zh-CN" sz="2800" kern="100" dirty="0">
                <a:solidFill>
                  <a:srgbClr val="000000"/>
                </a:solidFill>
                <a:latin typeface="Times New Roman" panose="02020603050405020304"/>
                <a:ea typeface="华文细黑"/>
                <a:cs typeface="Courier New" panose="02070309020205020404"/>
              </a:rPr>
              <a:t>1915</a:t>
            </a:r>
            <a:r>
              <a:rPr lang="zh-CN" altLang="zh-CN" sz="2800" kern="100" dirty="0">
                <a:solidFill>
                  <a:srgbClr val="000000"/>
                </a:solidFill>
                <a:latin typeface="Times New Roman" panose="02020603050405020304"/>
                <a:ea typeface="华文细黑"/>
                <a:cs typeface="Times New Roman" panose="02020603050405020304"/>
              </a:rPr>
              <a:t>年，陈独秀在上海创办《</a:t>
            </a:r>
            <a:r>
              <a:rPr lang="zh-CN" altLang="zh-CN" sz="2800" kern="100" dirty="0">
                <a:solidFill>
                  <a:srgbClr val="C00000"/>
                </a:solidFill>
                <a:latin typeface="Times New Roman" panose="02020603050405020304"/>
                <a:ea typeface="华文细黑"/>
                <a:cs typeface="Times New Roman" panose="02020603050405020304"/>
              </a:rPr>
              <a:t>青年杂志</a:t>
            </a:r>
            <a:r>
              <a:rPr lang="zh-CN" altLang="zh-CN" sz="2800" kern="100" dirty="0">
                <a:solidFill>
                  <a:srgbClr val="000000"/>
                </a:solidFill>
                <a:latin typeface="Times New Roman" panose="02020603050405020304"/>
                <a:ea typeface="华文细黑"/>
                <a:cs typeface="Times New Roman" panose="02020603050405020304"/>
              </a:rPr>
              <a:t>》，提倡民主与科学，揭开新文化运动的序幕。</a:t>
            </a:r>
            <a:endParaRPr lang="zh-CN" altLang="zh-CN" sz="28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800" kern="100" dirty="0">
                <a:solidFill>
                  <a:srgbClr val="000000"/>
                </a:solidFill>
                <a:latin typeface="Times New Roman" panose="02020603050405020304"/>
                <a:ea typeface="华文细黑"/>
                <a:cs typeface="Courier New" panose="02070309020205020404"/>
              </a:rPr>
              <a:t>(2)</a:t>
            </a:r>
            <a:r>
              <a:rPr lang="zh-CN" altLang="zh-CN" sz="2800" kern="100" dirty="0">
                <a:solidFill>
                  <a:srgbClr val="000000"/>
                </a:solidFill>
                <a:latin typeface="Times New Roman" panose="02020603050405020304"/>
                <a:ea typeface="华文细黑"/>
                <a:cs typeface="Times New Roman" panose="02020603050405020304"/>
              </a:rPr>
              <a:t>旗手：陈独秀、李大钊、胡适、鲁迅、蔡元培等。</a:t>
            </a:r>
            <a:endParaRPr lang="zh-CN" altLang="zh-CN" sz="28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800" kern="100" dirty="0">
                <a:solidFill>
                  <a:srgbClr val="000000"/>
                </a:solidFill>
                <a:latin typeface="Times New Roman" panose="02020603050405020304"/>
                <a:ea typeface="华文细黑"/>
                <a:cs typeface="Courier New" panose="02070309020205020404"/>
              </a:rPr>
              <a:t>(3)</a:t>
            </a:r>
            <a:r>
              <a:rPr lang="zh-CN" altLang="zh-CN" sz="2800" kern="100" dirty="0">
                <a:solidFill>
                  <a:srgbClr val="000000"/>
                </a:solidFill>
                <a:latin typeface="Times New Roman" panose="02020603050405020304"/>
                <a:ea typeface="华文细黑"/>
                <a:cs typeface="Times New Roman" panose="02020603050405020304"/>
              </a:rPr>
              <a:t>阵地：《新青年》</a:t>
            </a:r>
            <a:r>
              <a:rPr lang="en-US" altLang="zh-CN" sz="2800" kern="100" dirty="0">
                <a:solidFill>
                  <a:srgbClr val="000000"/>
                </a:solidFill>
                <a:latin typeface="Times New Roman" panose="02020603050405020304"/>
                <a:ea typeface="华文细黑"/>
                <a:cs typeface="Courier New" panose="02070309020205020404"/>
              </a:rPr>
              <a:t>(</a:t>
            </a:r>
            <a:r>
              <a:rPr lang="zh-CN" altLang="zh-CN" sz="2800" kern="100" dirty="0">
                <a:solidFill>
                  <a:srgbClr val="000000"/>
                </a:solidFill>
                <a:latin typeface="Times New Roman" panose="02020603050405020304"/>
                <a:ea typeface="华文细黑"/>
                <a:cs typeface="Times New Roman" panose="02020603050405020304"/>
              </a:rPr>
              <a:t>主要阵地</a:t>
            </a:r>
            <a:r>
              <a:rPr lang="en-US" altLang="zh-CN" sz="2800" kern="100" dirty="0">
                <a:solidFill>
                  <a:srgbClr val="000000"/>
                </a:solidFill>
                <a:latin typeface="Times New Roman" panose="02020603050405020304"/>
                <a:ea typeface="华文细黑"/>
                <a:cs typeface="Courier New" panose="02070309020205020404"/>
              </a:rPr>
              <a:t>)</a:t>
            </a:r>
            <a:r>
              <a:rPr lang="zh-CN" altLang="zh-CN" sz="2800" kern="100" dirty="0">
                <a:solidFill>
                  <a:srgbClr val="000000"/>
                </a:solidFill>
                <a:latin typeface="Times New Roman" panose="02020603050405020304"/>
                <a:ea typeface="华文细黑"/>
                <a:cs typeface="Times New Roman" panose="02020603050405020304"/>
              </a:rPr>
              <a:t>、北京大学</a:t>
            </a:r>
            <a:r>
              <a:rPr lang="en-US" altLang="zh-CN" sz="2800" kern="100" dirty="0">
                <a:solidFill>
                  <a:srgbClr val="000000"/>
                </a:solidFill>
                <a:latin typeface="Times New Roman" panose="02020603050405020304"/>
                <a:ea typeface="华文细黑"/>
                <a:cs typeface="Courier New" panose="02070309020205020404"/>
              </a:rPr>
              <a:t>(</a:t>
            </a:r>
            <a:r>
              <a:rPr lang="zh-CN" altLang="zh-CN" sz="2800" kern="100" dirty="0">
                <a:solidFill>
                  <a:srgbClr val="000000"/>
                </a:solidFill>
                <a:latin typeface="Times New Roman" panose="02020603050405020304"/>
                <a:ea typeface="华文细黑"/>
                <a:cs typeface="Times New Roman" panose="02020603050405020304"/>
              </a:rPr>
              <a:t>主要活动基地</a:t>
            </a:r>
            <a:r>
              <a:rPr lang="en-US" altLang="zh-CN" sz="2800" kern="100" dirty="0">
                <a:solidFill>
                  <a:srgbClr val="000000"/>
                </a:solidFill>
                <a:latin typeface="Times New Roman" panose="02020603050405020304"/>
                <a:ea typeface="华文细黑"/>
                <a:cs typeface="Courier New" panose="02070309020205020404"/>
              </a:rPr>
              <a:t>)</a:t>
            </a:r>
            <a:r>
              <a:rPr lang="zh-CN" altLang="zh-CN" sz="2800" kern="100" dirty="0">
                <a:solidFill>
                  <a:srgbClr val="000000"/>
                </a:solidFill>
                <a:latin typeface="Times New Roman" panose="02020603050405020304"/>
                <a:ea typeface="华文细黑"/>
                <a:cs typeface="Times New Roman" panose="02020603050405020304"/>
              </a:rPr>
              <a:t>。</a:t>
            </a:r>
            <a:endParaRPr lang="en-US" altLang="zh-CN" sz="28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910205" y="29325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 name="矩形 1"/>
          <p:cNvSpPr/>
          <p:nvPr/>
        </p:nvSpPr>
        <p:spPr>
          <a:xfrm>
            <a:off x="328098" y="954431"/>
            <a:ext cx="5929828" cy="738664"/>
          </a:xfrm>
          <a:prstGeom prst="rect">
            <a:avLst/>
          </a:prstGeom>
        </p:spPr>
        <p:txBody>
          <a:bodyPr wrap="none">
            <a:spAutoFit/>
          </a:bodyPr>
          <a:lstStyle/>
          <a:p>
            <a:pPr algn="just">
              <a:lnSpc>
                <a:spcPct val="150000"/>
              </a:lnSpc>
              <a:tabLst>
                <a:tab pos="2339975" algn="l"/>
              </a:tabLst>
            </a:pPr>
            <a:r>
              <a:rPr lang="zh-CN" altLang="en-US" sz="2800" b="1" kern="100" dirty="0">
                <a:solidFill>
                  <a:srgbClr val="0000FF"/>
                </a:solidFill>
                <a:latin typeface="Times New Roman" panose="02020603050405020304"/>
                <a:ea typeface="华文细黑"/>
                <a:cs typeface="Times New Roman" panose="02020603050405020304"/>
              </a:rPr>
              <a:t>五</a:t>
            </a:r>
            <a:r>
              <a:rPr lang="zh-CN" altLang="zh-CN" sz="2800" b="1" kern="100" dirty="0">
                <a:solidFill>
                  <a:srgbClr val="0000FF"/>
                </a:solidFill>
                <a:latin typeface="Times New Roman" panose="02020603050405020304"/>
                <a:ea typeface="华文细黑"/>
                <a:cs typeface="Times New Roman" panose="02020603050405020304"/>
              </a:rPr>
              <a:t>、新文化运</a:t>
            </a:r>
            <a:r>
              <a:rPr lang="zh-CN" altLang="zh-CN" sz="2800" b="1" kern="100" dirty="0" smtClean="0">
                <a:solidFill>
                  <a:srgbClr val="0000FF"/>
                </a:solidFill>
                <a:latin typeface="Times New Roman" panose="02020603050405020304"/>
                <a:ea typeface="华文细黑"/>
                <a:cs typeface="Times New Roman" panose="02020603050405020304"/>
              </a:rPr>
              <a:t>动</a:t>
            </a:r>
            <a:r>
              <a:rPr lang="zh-CN" altLang="en-US" sz="2800" b="1" kern="100" dirty="0">
                <a:solidFill>
                  <a:srgbClr val="0000FF"/>
                </a:solidFill>
                <a:latin typeface="Times New Roman" panose="02020603050405020304"/>
                <a:ea typeface="华文细黑"/>
                <a:cs typeface="Times New Roman" panose="02020603050405020304"/>
              </a:rPr>
              <a:t>（资产阶级激进派）</a:t>
            </a:r>
            <a:endParaRPr lang="zh-CN" altLang="zh-CN" sz="2800" b="1" kern="100" dirty="0">
              <a:solidFill>
                <a:srgbClr val="0000FF"/>
              </a:solidFill>
              <a:latin typeface="Times New Roman" panose="02020603050405020304"/>
              <a:ea typeface="华文细黑"/>
              <a:cs typeface="Times New Roman" panose="02020603050405020304"/>
            </a:endParaRPr>
          </a:p>
        </p:txBody>
      </p:sp>
      <p:sp>
        <p:nvSpPr>
          <p:cNvPr id="5" name="矩形 4"/>
          <p:cNvSpPr/>
          <p:nvPr/>
        </p:nvSpPr>
        <p:spPr>
          <a:xfrm>
            <a:off x="566453" y="1683450"/>
            <a:ext cx="11382946" cy="1231054"/>
          </a:xfrm>
          <a:prstGeom prst="rect">
            <a:avLst/>
          </a:prstGeom>
        </p:spPr>
        <p:txBody>
          <a:bodyPr wrap="square" lIns="121870" tIns="60934" rIns="121870" bIns="60934">
            <a:spAutoFit/>
          </a:bodyPr>
          <a:lstStyle/>
          <a:p>
            <a:pPr algn="just">
              <a:tabLst>
                <a:tab pos="2339975" algn="l"/>
              </a:tabLst>
            </a:pPr>
            <a:r>
              <a:rPr lang="en-US" altLang="zh-CN" sz="2400" kern="100" dirty="0" smtClean="0">
                <a:solidFill>
                  <a:srgbClr val="000000"/>
                </a:solidFill>
                <a:latin typeface="Times New Roman" panose="02020603050405020304"/>
                <a:ea typeface="华文细黑"/>
                <a:cs typeface="Courier New" panose="02070309020205020404"/>
              </a:rPr>
              <a:t>3</a:t>
            </a:r>
            <a:r>
              <a:rPr lang="en-US" altLang="zh-CN" sz="2400" kern="100" dirty="0">
                <a:solidFill>
                  <a:srgbClr val="000000"/>
                </a:solidFill>
                <a:latin typeface="Times New Roman" panose="02020603050405020304"/>
                <a:ea typeface="华文细黑"/>
                <a:cs typeface="Courier New" panose="02070309020205020404"/>
              </a:rPr>
              <a:t>.</a:t>
            </a:r>
            <a:r>
              <a:rPr lang="zh-CN" altLang="zh-CN" sz="2400" kern="100" dirty="0">
                <a:solidFill>
                  <a:srgbClr val="000000"/>
                </a:solidFill>
                <a:latin typeface="Times New Roman" panose="02020603050405020304"/>
                <a:ea typeface="华文细黑"/>
                <a:cs typeface="Times New Roman" panose="02020603050405020304"/>
              </a:rPr>
              <a:t>内</a:t>
            </a:r>
            <a:r>
              <a:rPr lang="zh-CN" altLang="zh-CN" sz="2400" kern="100" dirty="0" smtClean="0">
                <a:solidFill>
                  <a:srgbClr val="000000"/>
                </a:solidFill>
                <a:latin typeface="Times New Roman" panose="02020603050405020304"/>
                <a:ea typeface="华文细黑"/>
                <a:cs typeface="Times New Roman" panose="02020603050405020304"/>
              </a:rPr>
              <a:t>容</a:t>
            </a:r>
            <a:r>
              <a:rPr lang="zh-CN" altLang="en-US" sz="2400" kern="100" dirty="0" smtClean="0">
                <a:solidFill>
                  <a:srgbClr val="000000"/>
                </a:solidFill>
                <a:latin typeface="Times New Roman" panose="02020603050405020304"/>
                <a:ea typeface="华文细黑"/>
                <a:cs typeface="Times New Roman" panose="02020603050405020304"/>
              </a:rPr>
              <a:t>：</a:t>
            </a:r>
            <a:r>
              <a:rPr lang="en-US" altLang="zh-CN" sz="2400" kern="100" dirty="0" smtClean="0">
                <a:solidFill>
                  <a:srgbClr val="000000"/>
                </a:solidFill>
                <a:latin typeface="Times New Roman" panose="02020603050405020304"/>
                <a:ea typeface="华文细黑"/>
                <a:cs typeface="Courier New" panose="02070309020205020404"/>
              </a:rPr>
              <a:t>(</a:t>
            </a:r>
            <a:r>
              <a:rPr lang="en-US" altLang="zh-CN" sz="2400" kern="100" dirty="0">
                <a:solidFill>
                  <a:srgbClr val="000000"/>
                </a:solidFill>
                <a:latin typeface="Times New Roman" panose="02020603050405020304"/>
                <a:ea typeface="华文细黑"/>
                <a:cs typeface="Courier New" panose="02070309020205020404"/>
              </a:rPr>
              <a:t>1)</a:t>
            </a:r>
            <a:r>
              <a:rPr lang="zh-CN" altLang="zh-CN" sz="2400" kern="100" dirty="0">
                <a:solidFill>
                  <a:srgbClr val="000000"/>
                </a:solidFill>
                <a:latin typeface="Times New Roman" panose="02020603050405020304"/>
                <a:ea typeface="华文细黑"/>
                <a:cs typeface="Times New Roman" panose="02020603050405020304"/>
              </a:rPr>
              <a:t>提</a:t>
            </a:r>
            <a:r>
              <a:rPr lang="zh-CN" altLang="zh-CN" sz="2400" kern="100" dirty="0" smtClean="0">
                <a:solidFill>
                  <a:srgbClr val="000000"/>
                </a:solidFill>
                <a:latin typeface="Times New Roman" panose="02020603050405020304"/>
                <a:ea typeface="华文细黑"/>
                <a:cs typeface="Times New Roman" panose="02020603050405020304"/>
              </a:rPr>
              <a:t>倡</a:t>
            </a:r>
            <a:r>
              <a:rPr lang="zh-CN" altLang="zh-CN" sz="2400" kern="100" dirty="0">
                <a:solidFill>
                  <a:srgbClr val="C00000"/>
                </a:solidFill>
                <a:latin typeface="Times New Roman" panose="02020603050405020304"/>
                <a:ea typeface="华文细黑"/>
                <a:cs typeface="Times New Roman" panose="02020603050405020304"/>
              </a:rPr>
              <a:t>民主与科</a:t>
            </a:r>
            <a:r>
              <a:rPr lang="zh-CN" altLang="zh-CN" sz="2400" kern="100" dirty="0" smtClean="0">
                <a:solidFill>
                  <a:srgbClr val="C00000"/>
                </a:solidFill>
                <a:latin typeface="Times New Roman" panose="02020603050405020304"/>
                <a:ea typeface="华文细黑"/>
                <a:cs typeface="Times New Roman" panose="02020603050405020304"/>
              </a:rPr>
              <a:t>学</a:t>
            </a:r>
            <a:r>
              <a:rPr lang="zh-CN" altLang="zh-CN" sz="2400" kern="100" dirty="0" smtClean="0">
                <a:solidFill>
                  <a:srgbClr val="000000"/>
                </a:solidFill>
                <a:latin typeface="Times New Roman" panose="02020603050405020304"/>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反对专制和愚昧、迷信。</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a:solidFill>
                  <a:srgbClr val="000000"/>
                </a:solidFill>
                <a:latin typeface="Times New Roman" panose="02020603050405020304"/>
                <a:ea typeface="华文细黑"/>
                <a:cs typeface="Courier New" panose="02070309020205020404"/>
              </a:rPr>
              <a:t>(2)</a:t>
            </a:r>
            <a:r>
              <a:rPr lang="zh-CN" altLang="zh-CN" sz="2400" kern="100" dirty="0">
                <a:solidFill>
                  <a:srgbClr val="000000"/>
                </a:solidFill>
                <a:latin typeface="Times New Roman" panose="02020603050405020304"/>
                <a:ea typeface="华文细黑"/>
                <a:cs typeface="Times New Roman" panose="02020603050405020304"/>
              </a:rPr>
              <a:t>提</a:t>
            </a:r>
            <a:r>
              <a:rPr lang="zh-CN" altLang="zh-CN" sz="2400" kern="100" dirty="0" smtClean="0">
                <a:solidFill>
                  <a:srgbClr val="000000"/>
                </a:solidFill>
                <a:latin typeface="Times New Roman" panose="02020603050405020304"/>
                <a:ea typeface="华文细黑"/>
                <a:cs typeface="Times New Roman" panose="02020603050405020304"/>
              </a:rPr>
              <a:t>倡</a:t>
            </a:r>
            <a:r>
              <a:rPr lang="zh-CN" altLang="zh-CN" sz="2400" kern="100" dirty="0">
                <a:solidFill>
                  <a:srgbClr val="C00000"/>
                </a:solidFill>
                <a:latin typeface="Times New Roman" panose="02020603050405020304"/>
                <a:ea typeface="华文细黑"/>
                <a:cs typeface="Times New Roman" panose="02020603050405020304"/>
              </a:rPr>
              <a:t>新道</a:t>
            </a:r>
            <a:r>
              <a:rPr lang="zh-CN" altLang="zh-CN" sz="2400" kern="100" dirty="0" smtClean="0">
                <a:solidFill>
                  <a:srgbClr val="C00000"/>
                </a:solidFill>
                <a:latin typeface="Times New Roman" panose="02020603050405020304"/>
                <a:ea typeface="华文细黑"/>
                <a:cs typeface="Times New Roman" panose="02020603050405020304"/>
              </a:rPr>
              <a:t>德</a:t>
            </a:r>
            <a:r>
              <a:rPr lang="zh-CN" altLang="zh-CN" sz="2400" kern="100" dirty="0" smtClean="0">
                <a:solidFill>
                  <a:srgbClr val="000000"/>
                </a:solidFill>
                <a:latin typeface="Times New Roman" panose="02020603050405020304"/>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反对旧道德。</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a:solidFill>
                  <a:srgbClr val="000000"/>
                </a:solidFill>
                <a:latin typeface="Times New Roman" panose="02020603050405020304"/>
                <a:ea typeface="华文细黑"/>
                <a:cs typeface="Courier New" panose="02070309020205020404"/>
              </a:rPr>
              <a:t>(3)</a:t>
            </a:r>
            <a:r>
              <a:rPr lang="zh-CN" altLang="zh-CN" sz="2400" kern="100" dirty="0">
                <a:solidFill>
                  <a:srgbClr val="000000"/>
                </a:solidFill>
                <a:latin typeface="Times New Roman" panose="02020603050405020304"/>
                <a:ea typeface="华文细黑"/>
                <a:cs typeface="Times New Roman" panose="02020603050405020304"/>
              </a:rPr>
              <a:t>提</a:t>
            </a:r>
            <a:r>
              <a:rPr lang="zh-CN" altLang="zh-CN" sz="2400" kern="100" dirty="0" smtClean="0">
                <a:solidFill>
                  <a:srgbClr val="000000"/>
                </a:solidFill>
                <a:latin typeface="Times New Roman" panose="02020603050405020304"/>
                <a:ea typeface="华文细黑"/>
                <a:cs typeface="Times New Roman" panose="02020603050405020304"/>
              </a:rPr>
              <a:t>倡</a:t>
            </a:r>
            <a:r>
              <a:rPr lang="zh-CN" altLang="zh-CN" sz="2400" kern="100" dirty="0">
                <a:solidFill>
                  <a:srgbClr val="C00000"/>
                </a:solidFill>
                <a:latin typeface="Times New Roman" panose="02020603050405020304"/>
                <a:ea typeface="华文细黑"/>
                <a:cs typeface="Times New Roman" panose="02020603050405020304"/>
              </a:rPr>
              <a:t>新文</a:t>
            </a:r>
            <a:r>
              <a:rPr lang="zh-CN" altLang="zh-CN" sz="2400" kern="100" dirty="0" smtClean="0">
                <a:solidFill>
                  <a:srgbClr val="C00000"/>
                </a:solidFill>
                <a:latin typeface="Times New Roman" panose="02020603050405020304"/>
                <a:ea typeface="华文细黑"/>
                <a:cs typeface="Times New Roman" panose="02020603050405020304"/>
              </a:rPr>
              <a:t>学</a:t>
            </a:r>
            <a:r>
              <a:rPr lang="zh-CN" altLang="zh-CN" sz="2400" kern="100" dirty="0" smtClean="0">
                <a:solidFill>
                  <a:srgbClr val="000000"/>
                </a:solidFill>
                <a:latin typeface="Times New Roman" panose="02020603050405020304"/>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反对旧文学。</a:t>
            </a:r>
            <a:endParaRPr lang="zh-CN" altLang="zh-CN" sz="2400" kern="100" dirty="0">
              <a:solidFill>
                <a:srgbClr val="000000"/>
              </a:solidFill>
              <a:latin typeface="宋体" panose="02010600030101010101" pitchFamily="2" charset="-122"/>
              <a:cs typeface="Courier New" panose="02070309020205020404"/>
            </a:endParaRPr>
          </a:p>
        </p:txBody>
      </p:sp>
      <p:sp>
        <p:nvSpPr>
          <p:cNvPr id="6" name="矩形 5"/>
          <p:cNvSpPr/>
          <p:nvPr/>
        </p:nvSpPr>
        <p:spPr>
          <a:xfrm>
            <a:off x="566453" y="4534281"/>
            <a:ext cx="10971796" cy="1969717"/>
          </a:xfrm>
          <a:prstGeom prst="rect">
            <a:avLst/>
          </a:prstGeom>
        </p:spPr>
        <p:txBody>
          <a:bodyPr wrap="square" lIns="121870" tIns="60934" rIns="121870" bIns="60934">
            <a:spAutoFit/>
          </a:bodyPr>
          <a:lstStyle/>
          <a:p>
            <a:pPr algn="just">
              <a:tabLst>
                <a:tab pos="2339975" algn="l"/>
              </a:tabLst>
            </a:pPr>
            <a:r>
              <a:rPr lang="en-US" altLang="zh-CN" sz="2400" kern="100" dirty="0">
                <a:solidFill>
                  <a:srgbClr val="000000"/>
                </a:solidFill>
                <a:latin typeface="Times New Roman" panose="02020603050405020304"/>
                <a:ea typeface="华文细黑"/>
                <a:cs typeface="Courier New" panose="02070309020205020404"/>
              </a:rPr>
              <a:t>4.</a:t>
            </a:r>
            <a:r>
              <a:rPr lang="zh-CN" altLang="zh-CN" sz="2400" kern="100" dirty="0">
                <a:solidFill>
                  <a:srgbClr val="000000"/>
                </a:solidFill>
                <a:latin typeface="Times New Roman" panose="02020603050405020304"/>
                <a:ea typeface="华文细黑"/>
                <a:cs typeface="Times New Roman" panose="02020603050405020304"/>
              </a:rPr>
              <a:t>影</a:t>
            </a:r>
            <a:r>
              <a:rPr lang="zh-CN" altLang="zh-CN" sz="2400" kern="100" dirty="0" smtClean="0">
                <a:solidFill>
                  <a:srgbClr val="000000"/>
                </a:solidFill>
                <a:latin typeface="Times New Roman" panose="02020603050405020304"/>
                <a:ea typeface="华文细黑"/>
                <a:cs typeface="Times New Roman" panose="02020603050405020304"/>
              </a:rPr>
              <a:t>响</a:t>
            </a:r>
            <a:endParaRPr lang="en-US" altLang="zh-CN" sz="2400" kern="100" dirty="0" smtClean="0">
              <a:solidFill>
                <a:srgbClr val="000000"/>
              </a:solidFill>
              <a:latin typeface="Times New Roman" panose="02020603050405020304"/>
              <a:ea typeface="华文细黑"/>
              <a:cs typeface="Times New Roman" panose="02020603050405020304"/>
            </a:endParaRPr>
          </a:p>
          <a:p>
            <a:pPr algn="just">
              <a:tabLst>
                <a:tab pos="2339975" algn="l"/>
              </a:tabLst>
            </a:pPr>
            <a:r>
              <a:rPr lang="en-US" altLang="zh-CN" sz="2400" kern="100" dirty="0" smtClean="0">
                <a:solidFill>
                  <a:srgbClr val="000000"/>
                </a:solidFill>
                <a:latin typeface="Times New Roman" panose="02020603050405020304"/>
                <a:ea typeface="华文细黑"/>
                <a:cs typeface="Courier New" panose="02070309020205020404"/>
              </a:rPr>
              <a:t>(</a:t>
            </a:r>
            <a:r>
              <a:rPr lang="en-US" altLang="zh-CN" sz="2400" kern="100" dirty="0">
                <a:solidFill>
                  <a:srgbClr val="000000"/>
                </a:solidFill>
                <a:latin typeface="Times New Roman" panose="02020603050405020304"/>
                <a:ea typeface="华文细黑"/>
                <a:cs typeface="Courier New" panose="02070309020205020404"/>
              </a:rPr>
              <a:t>1)</a:t>
            </a:r>
            <a:r>
              <a:rPr lang="zh-CN" altLang="zh-CN" sz="2400" kern="100" dirty="0">
                <a:solidFill>
                  <a:srgbClr val="000000"/>
                </a:solidFill>
                <a:latin typeface="Times New Roman" panose="02020603050405020304"/>
                <a:ea typeface="华文细黑"/>
                <a:cs typeface="Times New Roman" panose="02020603050405020304"/>
              </a:rPr>
              <a:t>猛烈地冲击</a:t>
            </a:r>
            <a:r>
              <a:rPr lang="zh-CN" altLang="zh-CN" sz="2400" kern="100" dirty="0" smtClean="0">
                <a:solidFill>
                  <a:srgbClr val="000000"/>
                </a:solidFill>
                <a:latin typeface="Times New Roman" panose="02020603050405020304"/>
                <a:ea typeface="华文细黑"/>
                <a:cs typeface="Times New Roman" panose="02020603050405020304"/>
              </a:rPr>
              <a:t>了</a:t>
            </a:r>
            <a:r>
              <a:rPr lang="zh-CN" altLang="zh-CN" sz="2400" kern="100" dirty="0">
                <a:solidFill>
                  <a:srgbClr val="C00000"/>
                </a:solidFill>
                <a:latin typeface="Times New Roman" panose="02020603050405020304"/>
                <a:ea typeface="华文细黑"/>
                <a:cs typeface="Times New Roman" panose="02020603050405020304"/>
              </a:rPr>
              <a:t>封建思</a:t>
            </a:r>
            <a:r>
              <a:rPr lang="zh-CN" altLang="zh-CN" sz="2400" kern="100" dirty="0" smtClean="0">
                <a:solidFill>
                  <a:srgbClr val="C00000"/>
                </a:solidFill>
                <a:latin typeface="Times New Roman" panose="02020603050405020304"/>
                <a:ea typeface="华文细黑"/>
                <a:cs typeface="Times New Roman" panose="02020603050405020304"/>
              </a:rPr>
              <a:t>想</a:t>
            </a:r>
            <a:r>
              <a:rPr lang="zh-CN" altLang="zh-CN" sz="2400" kern="100" dirty="0" smtClean="0">
                <a:solidFill>
                  <a:srgbClr val="000000"/>
                </a:solidFill>
                <a:latin typeface="Times New Roman" panose="02020603050405020304"/>
                <a:ea typeface="华文细黑"/>
                <a:cs typeface="Times New Roman" panose="02020603050405020304"/>
              </a:rPr>
              <a:t>的</a:t>
            </a:r>
            <a:r>
              <a:rPr lang="zh-CN" altLang="zh-CN" sz="2400" kern="100" dirty="0">
                <a:solidFill>
                  <a:srgbClr val="000000"/>
                </a:solidFill>
                <a:latin typeface="Times New Roman" panose="02020603050405020304"/>
                <a:ea typeface="华文细黑"/>
                <a:cs typeface="Times New Roman" panose="02020603050405020304"/>
              </a:rPr>
              <a:t>统治地位，使青年人的思想得到空前的解放。</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a:solidFill>
                  <a:srgbClr val="000000"/>
                </a:solidFill>
                <a:latin typeface="Times New Roman" panose="02020603050405020304"/>
                <a:ea typeface="华文细黑"/>
                <a:cs typeface="Courier New" panose="02070309020205020404"/>
              </a:rPr>
              <a:t>(2)</a:t>
            </a:r>
            <a:r>
              <a:rPr lang="zh-CN" altLang="zh-CN" sz="2400" kern="100" dirty="0">
                <a:solidFill>
                  <a:srgbClr val="000000"/>
                </a:solidFill>
                <a:latin typeface="Times New Roman" panose="02020603050405020304"/>
                <a:ea typeface="华文细黑"/>
                <a:cs typeface="Times New Roman" panose="02020603050405020304"/>
              </a:rPr>
              <a:t>中国知识分子在运动中受到一</a:t>
            </a:r>
            <a:r>
              <a:rPr lang="zh-CN" altLang="zh-CN" sz="2400" kern="100" dirty="0" smtClean="0">
                <a:solidFill>
                  <a:srgbClr val="000000"/>
                </a:solidFill>
                <a:latin typeface="Times New Roman" panose="02020603050405020304"/>
                <a:ea typeface="华文细黑"/>
                <a:cs typeface="Times New Roman" panose="02020603050405020304"/>
              </a:rPr>
              <a:t>次</a:t>
            </a:r>
            <a:r>
              <a:rPr lang="zh-CN" altLang="zh-CN" sz="2400" kern="100" dirty="0">
                <a:solidFill>
                  <a:srgbClr val="C00000"/>
                </a:solidFill>
                <a:latin typeface="Times New Roman" panose="02020603050405020304"/>
                <a:ea typeface="华文细黑"/>
                <a:cs typeface="Times New Roman" panose="02020603050405020304"/>
              </a:rPr>
              <a:t>民主与科</a:t>
            </a:r>
            <a:r>
              <a:rPr lang="zh-CN" altLang="zh-CN" sz="2400" kern="100" dirty="0" smtClean="0">
                <a:solidFill>
                  <a:srgbClr val="C00000"/>
                </a:solidFill>
                <a:latin typeface="Times New Roman" panose="02020603050405020304"/>
                <a:ea typeface="华文细黑"/>
                <a:cs typeface="Times New Roman" panose="02020603050405020304"/>
              </a:rPr>
              <a:t>学</a:t>
            </a:r>
            <a:r>
              <a:rPr lang="zh-CN" altLang="zh-CN" sz="2400" kern="100" dirty="0" smtClean="0">
                <a:solidFill>
                  <a:srgbClr val="000000"/>
                </a:solidFill>
                <a:latin typeface="Times New Roman" panose="02020603050405020304"/>
                <a:ea typeface="华文细黑"/>
                <a:cs typeface="Times New Roman" panose="02020603050405020304"/>
              </a:rPr>
              <a:t>的</a:t>
            </a:r>
            <a:r>
              <a:rPr lang="zh-CN" altLang="zh-CN" sz="2400" kern="100" dirty="0">
                <a:solidFill>
                  <a:srgbClr val="000000"/>
                </a:solidFill>
                <a:latin typeface="Times New Roman" panose="02020603050405020304"/>
                <a:ea typeface="华文细黑"/>
                <a:cs typeface="Times New Roman" panose="02020603050405020304"/>
              </a:rPr>
              <a:t>洗礼。</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a:solidFill>
                  <a:srgbClr val="000000"/>
                </a:solidFill>
                <a:latin typeface="Times New Roman" panose="02020603050405020304"/>
                <a:ea typeface="华文细黑"/>
                <a:cs typeface="Courier New" panose="02070309020205020404"/>
              </a:rPr>
              <a:t>(3)</a:t>
            </a:r>
            <a:r>
              <a:rPr lang="zh-CN" altLang="zh-CN" sz="2400" kern="100" dirty="0" smtClean="0">
                <a:solidFill>
                  <a:srgbClr val="000000"/>
                </a:solidFill>
                <a:latin typeface="Times New Roman" panose="02020603050405020304"/>
                <a:ea typeface="华文细黑"/>
                <a:cs typeface="Times New Roman" panose="02020603050405020304"/>
              </a:rPr>
              <a:t>为</a:t>
            </a:r>
            <a:r>
              <a:rPr lang="zh-CN" altLang="zh-CN" sz="2400" kern="100" dirty="0">
                <a:solidFill>
                  <a:srgbClr val="C00000"/>
                </a:solidFill>
                <a:latin typeface="Times New Roman" panose="02020603050405020304"/>
                <a:ea typeface="华文细黑"/>
                <a:cs typeface="Times New Roman" panose="02020603050405020304"/>
              </a:rPr>
              <a:t>马克思主</a:t>
            </a:r>
            <a:r>
              <a:rPr lang="zh-CN" altLang="zh-CN" sz="2400" kern="100" dirty="0" smtClean="0">
                <a:solidFill>
                  <a:srgbClr val="C00000"/>
                </a:solidFill>
                <a:latin typeface="Times New Roman" panose="02020603050405020304"/>
                <a:ea typeface="华文细黑"/>
                <a:cs typeface="Times New Roman" panose="02020603050405020304"/>
              </a:rPr>
              <a:t>义</a:t>
            </a:r>
            <a:r>
              <a:rPr lang="zh-CN" altLang="zh-CN" sz="2400" kern="100" dirty="0" smtClean="0">
                <a:solidFill>
                  <a:srgbClr val="000000"/>
                </a:solidFill>
                <a:latin typeface="Times New Roman" panose="02020603050405020304"/>
                <a:ea typeface="华文细黑"/>
                <a:cs typeface="Times New Roman" panose="02020603050405020304"/>
              </a:rPr>
              <a:t>在</a:t>
            </a:r>
            <a:r>
              <a:rPr lang="zh-CN" altLang="zh-CN" sz="2400" kern="100" dirty="0">
                <a:solidFill>
                  <a:srgbClr val="000000"/>
                </a:solidFill>
                <a:latin typeface="Times New Roman" panose="02020603050405020304"/>
                <a:ea typeface="华文细黑"/>
                <a:cs typeface="Times New Roman" panose="02020603050405020304"/>
              </a:rPr>
              <a:t>中国的传播创造了有利条件。</a:t>
            </a:r>
            <a:endParaRPr lang="zh-CN" altLang="zh-CN" sz="2400" kern="100" dirty="0">
              <a:solidFill>
                <a:srgbClr val="000000"/>
              </a:solidFill>
              <a:latin typeface="宋体" panose="02010600030101010101" pitchFamily="2" charset="-122"/>
              <a:cs typeface="Courier New" panose="02070309020205020404"/>
            </a:endParaRPr>
          </a:p>
          <a:p>
            <a:r>
              <a:rPr lang="en-US" altLang="zh-CN" sz="2400" kern="100" dirty="0">
                <a:solidFill>
                  <a:srgbClr val="000000"/>
                </a:solidFill>
                <a:latin typeface="Times New Roman" panose="02020603050405020304"/>
                <a:ea typeface="华文细黑"/>
              </a:rPr>
              <a:t>(4)</a:t>
            </a:r>
            <a:r>
              <a:rPr lang="zh-CN" altLang="zh-CN" sz="2400" kern="100" dirty="0">
                <a:solidFill>
                  <a:srgbClr val="000000"/>
                </a:solidFill>
                <a:latin typeface="Times New Roman" panose="02020603050405020304"/>
                <a:ea typeface="华文细黑"/>
                <a:cs typeface="Times New Roman" panose="02020603050405020304"/>
              </a:rPr>
              <a:t>对东西方文化存在绝对肯定或绝对否定的局限性。</a:t>
            </a:r>
            <a:endParaRPr lang="zh-CN" altLang="zh-CN" sz="2400" b="1" kern="100" dirty="0">
              <a:solidFill>
                <a:srgbClr val="000000"/>
              </a:solidFill>
              <a:latin typeface="Times New Roman" panose="02020603050405020304"/>
              <a:ea typeface="华文细黑"/>
              <a:cs typeface="Courier New" panose="02070309020205020404"/>
            </a:endParaRPr>
          </a:p>
        </p:txBody>
      </p:sp>
      <p:sp>
        <p:nvSpPr>
          <p:cNvPr id="8" name="矩形 7"/>
          <p:cNvSpPr/>
          <p:nvPr/>
        </p:nvSpPr>
        <p:spPr>
          <a:xfrm>
            <a:off x="1873530" y="3031895"/>
            <a:ext cx="10075869" cy="1384995"/>
          </a:xfrm>
          <a:prstGeom prst="rect">
            <a:avLst/>
          </a:prstGeom>
          <a:ln w="28575">
            <a:solidFill>
              <a:schemeClr val="tx1"/>
            </a:solidFill>
            <a:prstDash val="dashDot"/>
          </a:ln>
        </p:spPr>
        <p:txBody>
          <a:bodyPr wrap="square">
            <a:spAutoFit/>
          </a:bodyPr>
          <a:lstStyle/>
          <a:p>
            <a:pPr algn="ctr" eaLnBrk="0" latinLnBrk="1" hangingPunct="0"/>
            <a:r>
              <a:rPr lang="en-US" altLang="zh-CN" sz="2800" b="1" kern="0" dirty="0" smtClean="0">
                <a:solidFill>
                  <a:srgbClr val="000000"/>
                </a:solidFill>
                <a:latin typeface="黑体" panose="02010609060101010101" pitchFamily="49" charset="-122"/>
                <a:ea typeface="黑体" panose="02010609060101010101" pitchFamily="49" charset="-122"/>
              </a:rPr>
              <a:t>【</a:t>
            </a:r>
            <a:r>
              <a:rPr lang="zh-CN" altLang="en-US" sz="2800" b="1" kern="0" dirty="0">
                <a:solidFill>
                  <a:srgbClr val="000000"/>
                </a:solidFill>
                <a:latin typeface="黑体" panose="02010609060101010101" pitchFamily="49" charset="-122"/>
                <a:ea typeface="黑体" panose="02010609060101010101" pitchFamily="49" charset="-122"/>
              </a:rPr>
              <a:t>知</a:t>
            </a:r>
            <a:r>
              <a:rPr lang="zh-CN" altLang="en-US" sz="2800" b="1" kern="0" dirty="0" smtClean="0">
                <a:solidFill>
                  <a:srgbClr val="000000"/>
                </a:solidFill>
                <a:latin typeface="黑体" panose="02010609060101010101" pitchFamily="49" charset="-122"/>
                <a:ea typeface="黑体" panose="02010609060101010101" pitchFamily="49" charset="-122"/>
              </a:rPr>
              <a:t>识</a:t>
            </a:r>
            <a:r>
              <a:rPr lang="zh-CN" altLang="en-US" sz="2800" b="1" kern="0" dirty="0">
                <a:solidFill>
                  <a:srgbClr val="000000"/>
                </a:solidFill>
                <a:latin typeface="黑体" panose="02010609060101010101" pitchFamily="49" charset="-122"/>
                <a:ea typeface="黑体" panose="02010609060101010101" pitchFamily="49" charset="-122"/>
              </a:rPr>
              <a:t>拓展</a:t>
            </a:r>
            <a:r>
              <a:rPr lang="en-US" altLang="zh-CN" sz="2800" b="1" kern="0" dirty="0" smtClean="0">
                <a:solidFill>
                  <a:srgbClr val="000000"/>
                </a:solidFill>
                <a:latin typeface="黑体" panose="02010609060101010101" pitchFamily="49" charset="-122"/>
                <a:ea typeface="黑体" panose="02010609060101010101" pitchFamily="49" charset="-122"/>
              </a:rPr>
              <a:t>】</a:t>
            </a:r>
            <a:r>
              <a:rPr lang="zh-CN" altLang="en-US" sz="2800" kern="0" dirty="0">
                <a:solidFill>
                  <a:srgbClr val="000000"/>
                </a:solidFill>
                <a:latin typeface="黑体" panose="02010609060101010101" pitchFamily="49" charset="-122"/>
                <a:ea typeface="黑体" panose="02010609060101010101" pitchFamily="49" charset="-122"/>
              </a:rPr>
              <a:t>　新文化运动三大内容之间的关系</a:t>
            </a:r>
            <a:endParaRPr lang="en-US" altLang="zh-CN" sz="2800" kern="0" dirty="0">
              <a:solidFill>
                <a:srgbClr val="000000"/>
              </a:solidFill>
              <a:latin typeface="黑体" panose="02010609060101010101" pitchFamily="49" charset="-122"/>
              <a:ea typeface="黑体" panose="02010609060101010101" pitchFamily="49" charset="-122"/>
            </a:endParaRPr>
          </a:p>
          <a:p>
            <a:pPr lvl="0" eaLnBrk="0" latinLnBrk="1" hangingPunct="0"/>
            <a:r>
              <a:rPr lang="zh-CN" altLang="en-US" sz="2800" kern="0" dirty="0">
                <a:solidFill>
                  <a:srgbClr val="000000"/>
                </a:solidFill>
                <a:latin typeface="黑体" panose="02010609060101010101" pitchFamily="49" charset="-122"/>
                <a:ea typeface="黑体" panose="02010609060101010101" pitchFamily="49" charset="-122"/>
              </a:rPr>
              <a:t>民主与科学思想是新文化运动前期的</a:t>
            </a:r>
            <a:r>
              <a:rPr lang="zh-CN" altLang="en-US" sz="2800" kern="0" dirty="0">
                <a:solidFill>
                  <a:srgbClr val="FF0000"/>
                </a:solidFill>
                <a:latin typeface="黑体" panose="02010609060101010101" pitchFamily="49" charset="-122"/>
                <a:ea typeface="黑体" panose="02010609060101010101" pitchFamily="49" charset="-122"/>
              </a:rPr>
              <a:t>指导思</a:t>
            </a:r>
            <a:r>
              <a:rPr lang="zh-CN" altLang="en-US" sz="2800" kern="0" dirty="0" smtClean="0">
                <a:solidFill>
                  <a:srgbClr val="FF0000"/>
                </a:solidFill>
                <a:latin typeface="黑体" panose="02010609060101010101" pitchFamily="49" charset="-122"/>
                <a:ea typeface="黑体" panose="02010609060101010101" pitchFamily="49" charset="-122"/>
              </a:rPr>
              <a:t>想</a:t>
            </a:r>
            <a:r>
              <a:rPr lang="zh-CN" altLang="en-US" sz="2800" kern="0" dirty="0" smtClean="0">
                <a:solidFill>
                  <a:srgbClr val="000000"/>
                </a:solidFill>
                <a:latin typeface="黑体" panose="02010609060101010101" pitchFamily="49" charset="-122"/>
                <a:ea typeface="黑体" panose="02010609060101010101" pitchFamily="49" charset="-122"/>
              </a:rPr>
              <a:t>，新</a:t>
            </a:r>
            <a:r>
              <a:rPr lang="zh-CN" altLang="en-US" sz="2800" kern="0" dirty="0">
                <a:solidFill>
                  <a:srgbClr val="000000"/>
                </a:solidFill>
                <a:latin typeface="黑体" panose="02010609060101010101" pitchFamily="49" charset="-122"/>
                <a:ea typeface="黑体" panose="02010609060101010101" pitchFamily="49" charset="-122"/>
              </a:rPr>
              <a:t>道德是民主与科学</a:t>
            </a:r>
            <a:r>
              <a:rPr lang="zh-CN" altLang="en-US" sz="2800" kern="0" dirty="0" smtClean="0">
                <a:solidFill>
                  <a:srgbClr val="000000"/>
                </a:solidFill>
                <a:latin typeface="黑体" panose="02010609060101010101" pitchFamily="49" charset="-122"/>
                <a:ea typeface="黑体" panose="02010609060101010101" pitchFamily="49" charset="-122"/>
              </a:rPr>
              <a:t>思想</a:t>
            </a:r>
            <a:r>
              <a:rPr lang="zh-CN" altLang="en-US" sz="2800" kern="0" dirty="0">
                <a:solidFill>
                  <a:srgbClr val="000000"/>
                </a:solidFill>
                <a:latin typeface="黑体" panose="02010609060101010101" pitchFamily="49" charset="-122"/>
                <a:ea typeface="黑体" panose="02010609060101010101" pitchFamily="49" charset="-122"/>
              </a:rPr>
              <a:t>的</a:t>
            </a:r>
            <a:r>
              <a:rPr lang="zh-CN" altLang="en-US" sz="2800" kern="0" dirty="0">
                <a:solidFill>
                  <a:srgbClr val="FF0000"/>
                </a:solidFill>
                <a:latin typeface="黑体" panose="02010609060101010101" pitchFamily="49" charset="-122"/>
                <a:ea typeface="黑体" panose="02010609060101010101" pitchFamily="49" charset="-122"/>
              </a:rPr>
              <a:t>前</a:t>
            </a:r>
            <a:r>
              <a:rPr lang="zh-CN" altLang="en-US" sz="2800" kern="0" dirty="0" smtClean="0">
                <a:solidFill>
                  <a:srgbClr val="FF0000"/>
                </a:solidFill>
                <a:latin typeface="黑体" panose="02010609060101010101" pitchFamily="49" charset="-122"/>
                <a:ea typeface="黑体" panose="02010609060101010101" pitchFamily="49" charset="-122"/>
              </a:rPr>
              <a:t>提</a:t>
            </a:r>
            <a:r>
              <a:rPr lang="zh-CN" altLang="en-US" sz="2800" kern="0" dirty="0" smtClean="0">
                <a:solidFill>
                  <a:srgbClr val="000000"/>
                </a:solidFill>
                <a:latin typeface="黑体" panose="02010609060101010101" pitchFamily="49" charset="-122"/>
                <a:ea typeface="黑体" panose="02010609060101010101" pitchFamily="49" charset="-122"/>
              </a:rPr>
              <a:t>，新</a:t>
            </a:r>
            <a:r>
              <a:rPr lang="zh-CN" altLang="en-US" sz="2800" kern="0" dirty="0">
                <a:solidFill>
                  <a:srgbClr val="000000"/>
                </a:solidFill>
                <a:latin typeface="黑体" panose="02010609060101010101" pitchFamily="49" charset="-122"/>
                <a:ea typeface="黑体" panose="02010609060101010101" pitchFamily="49" charset="-122"/>
              </a:rPr>
              <a:t>文学是民主与科学思想的</a:t>
            </a:r>
            <a:r>
              <a:rPr lang="zh-CN" altLang="en-US" sz="2800" kern="0" dirty="0">
                <a:solidFill>
                  <a:srgbClr val="FF0000"/>
                </a:solidFill>
                <a:latin typeface="黑体" panose="02010609060101010101" pitchFamily="49" charset="-122"/>
                <a:ea typeface="黑体" panose="02010609060101010101" pitchFamily="49" charset="-122"/>
              </a:rPr>
              <a:t>传播载体</a:t>
            </a:r>
            <a:r>
              <a:rPr lang="zh-CN" altLang="en-US" sz="2800" kern="0" dirty="0">
                <a:solidFill>
                  <a:srgbClr val="000000"/>
                </a:solidFill>
                <a:latin typeface="黑体" panose="02010609060101010101" pitchFamily="49" charset="-122"/>
                <a:ea typeface="黑体" panose="02010609060101010101" pitchFamily="49" charset="-122"/>
              </a:rPr>
              <a:t>。</a:t>
            </a:r>
            <a:endParaRPr lang="zh-CN" altLang="en-US" sz="2800" dirty="0">
              <a:solidFill>
                <a:prstClr val="black"/>
              </a:solidFill>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910205" y="29325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5" name="矩形 4"/>
          <p:cNvSpPr/>
          <p:nvPr/>
        </p:nvSpPr>
        <p:spPr>
          <a:xfrm>
            <a:off x="328098" y="1693095"/>
            <a:ext cx="11382946" cy="2076926"/>
          </a:xfrm>
          <a:prstGeom prst="rect">
            <a:avLst/>
          </a:prstGeom>
        </p:spPr>
        <p:txBody>
          <a:bodyPr wrap="square" lIns="121870" tIns="60934" rIns="121870" bIns="60934">
            <a:spAutoFit/>
          </a:bodyPr>
          <a:lstStyle/>
          <a:p>
            <a:pPr>
              <a:spcAft>
                <a:spcPts val="1800"/>
              </a:spcAft>
              <a:tabLst>
                <a:tab pos="2609850" algn="l"/>
              </a:tabLst>
            </a:pPr>
            <a:r>
              <a:rPr lang="en-US" altLang="zh-CN" sz="2800" b="1" kern="100" dirty="0" smtClean="0">
                <a:solidFill>
                  <a:srgbClr val="0000FF"/>
                </a:solidFill>
                <a:latin typeface="Times New Roman" panose="02020603050405020304"/>
                <a:ea typeface="华文细黑"/>
                <a:cs typeface="Times New Roman" panose="02020603050405020304"/>
              </a:rPr>
              <a:t>【</a:t>
            </a:r>
            <a:r>
              <a:rPr lang="zh-CN" altLang="zh-CN" sz="2800" b="1" kern="100" dirty="0">
                <a:solidFill>
                  <a:srgbClr val="0000FF"/>
                </a:solidFill>
                <a:latin typeface="Times New Roman" panose="02020603050405020304"/>
                <a:ea typeface="华文细黑"/>
                <a:cs typeface="Times New Roman" panose="02020603050405020304"/>
              </a:rPr>
              <a:t>概念阐释</a:t>
            </a:r>
            <a:r>
              <a:rPr lang="en-US" altLang="zh-CN" sz="2800" b="1" kern="100" dirty="0" smtClean="0">
                <a:solidFill>
                  <a:srgbClr val="0000FF"/>
                </a:solidFill>
                <a:latin typeface="Times New Roman" panose="02020603050405020304"/>
                <a:ea typeface="华文细黑"/>
                <a:cs typeface="Times New Roman" panose="02020603050405020304"/>
              </a:rPr>
              <a:t>】</a:t>
            </a:r>
            <a:r>
              <a:rPr lang="zh-CN" altLang="zh-CN" sz="2800" kern="100" dirty="0">
                <a:latin typeface="Times New Roman" panose="02020603050405020304"/>
                <a:ea typeface="华文细黑"/>
                <a:cs typeface="Times New Roman" panose="02020603050405020304"/>
              </a:rPr>
              <a:t>　民主与科学</a:t>
            </a:r>
            <a:endParaRPr lang="en-US" altLang="zh-CN" sz="2800" kern="100" dirty="0">
              <a:latin typeface="Times New Roman" panose="02020603050405020304"/>
              <a:ea typeface="华文细黑"/>
              <a:cs typeface="Times New Roman" panose="02020603050405020304"/>
            </a:endParaRPr>
          </a:p>
          <a:p>
            <a:pPr>
              <a:spcAft>
                <a:spcPts val="1800"/>
              </a:spcAft>
              <a:tabLst>
                <a:tab pos="2609850" algn="l"/>
              </a:tabLst>
            </a:pPr>
            <a:r>
              <a:rPr lang="en-US" altLang="zh-CN" sz="2800" kern="100" dirty="0" smtClean="0">
                <a:solidFill>
                  <a:srgbClr val="000000"/>
                </a:solidFill>
                <a:latin typeface="Times New Roman" panose="02020603050405020304"/>
                <a:ea typeface="华文细黑"/>
                <a:cs typeface="Times New Roman" panose="02020603050405020304"/>
              </a:rPr>
              <a:t>    </a:t>
            </a:r>
            <a:r>
              <a:rPr lang="zh-CN" altLang="zh-CN" sz="2800" kern="100" dirty="0" smtClean="0">
                <a:solidFill>
                  <a:srgbClr val="000000"/>
                </a:solidFill>
                <a:latin typeface="Times New Roman" panose="02020603050405020304"/>
                <a:ea typeface="华文细黑"/>
                <a:cs typeface="Times New Roman" panose="02020603050405020304"/>
              </a:rPr>
              <a:t>民</a:t>
            </a:r>
            <a:r>
              <a:rPr lang="zh-CN" altLang="zh-CN" sz="2800" kern="100" dirty="0">
                <a:solidFill>
                  <a:srgbClr val="000000"/>
                </a:solidFill>
                <a:latin typeface="Times New Roman" panose="02020603050405020304"/>
                <a:ea typeface="华文细黑"/>
                <a:cs typeface="Times New Roman" panose="02020603050405020304"/>
              </a:rPr>
              <a:t>主指西方的资产阶级民主政治，包括人权平等、个性解放、独立人格、共和政体等。科学指自然科学法则和科学精神，包括进化论、唯物论、无神论，反对封建迷信愚昧盲从和偶像崇拜等。</a:t>
            </a:r>
            <a:endParaRPr lang="zh-CN" altLang="zh-CN" sz="1050" kern="100" dirty="0">
              <a:solidFill>
                <a:srgbClr val="000000"/>
              </a:solidFill>
              <a:latin typeface="宋体" panose="02010600030101010101" pitchFamily="2" charset="-122"/>
              <a:cs typeface="Courier New" panose="02070309020205020404"/>
            </a:endParaRPr>
          </a:p>
        </p:txBody>
      </p:sp>
      <p:sp>
        <p:nvSpPr>
          <p:cNvPr id="6" name="矩形 5"/>
          <p:cNvSpPr/>
          <p:nvPr/>
        </p:nvSpPr>
        <p:spPr>
          <a:xfrm>
            <a:off x="328098" y="954431"/>
            <a:ext cx="5929828" cy="738664"/>
          </a:xfrm>
          <a:prstGeom prst="rect">
            <a:avLst/>
          </a:prstGeom>
        </p:spPr>
        <p:txBody>
          <a:bodyPr wrap="none">
            <a:spAutoFit/>
          </a:bodyPr>
          <a:lstStyle/>
          <a:p>
            <a:pPr algn="just">
              <a:lnSpc>
                <a:spcPct val="150000"/>
              </a:lnSpc>
              <a:tabLst>
                <a:tab pos="2339975" algn="l"/>
              </a:tabLst>
            </a:pPr>
            <a:r>
              <a:rPr lang="zh-CN" altLang="en-US" sz="2800" b="1" kern="100" dirty="0">
                <a:solidFill>
                  <a:srgbClr val="0000FF"/>
                </a:solidFill>
                <a:latin typeface="Times New Roman" panose="02020603050405020304"/>
                <a:ea typeface="华文细黑"/>
                <a:cs typeface="Times New Roman" panose="02020603050405020304"/>
              </a:rPr>
              <a:t>五</a:t>
            </a:r>
            <a:r>
              <a:rPr lang="zh-CN" altLang="zh-CN" sz="2800" b="1" kern="100" dirty="0">
                <a:solidFill>
                  <a:srgbClr val="0000FF"/>
                </a:solidFill>
                <a:latin typeface="Times New Roman" panose="02020603050405020304"/>
                <a:ea typeface="华文细黑"/>
                <a:cs typeface="Times New Roman" panose="02020603050405020304"/>
              </a:rPr>
              <a:t>、新文化运</a:t>
            </a:r>
            <a:r>
              <a:rPr lang="zh-CN" altLang="zh-CN" sz="2800" b="1" kern="100" dirty="0" smtClean="0">
                <a:solidFill>
                  <a:srgbClr val="0000FF"/>
                </a:solidFill>
                <a:latin typeface="Times New Roman" panose="02020603050405020304"/>
                <a:ea typeface="华文细黑"/>
                <a:cs typeface="Times New Roman" panose="02020603050405020304"/>
              </a:rPr>
              <a:t>动</a:t>
            </a:r>
            <a:r>
              <a:rPr lang="zh-CN" altLang="en-US" sz="2800" b="1" kern="100" dirty="0">
                <a:solidFill>
                  <a:srgbClr val="0000FF"/>
                </a:solidFill>
                <a:latin typeface="Times New Roman" panose="02020603050405020304"/>
                <a:ea typeface="华文细黑"/>
                <a:cs typeface="Times New Roman" panose="02020603050405020304"/>
              </a:rPr>
              <a:t>（资产阶级激进派）</a:t>
            </a:r>
            <a:endParaRPr lang="zh-CN" altLang="zh-CN" sz="2800" b="1" kern="100" dirty="0">
              <a:solidFill>
                <a:srgbClr val="0000FF"/>
              </a:solidFill>
              <a:latin typeface="Times New Roman" panose="02020603050405020304"/>
              <a:ea typeface="华文细黑"/>
              <a:cs typeface="Times New Roman" panose="02020603050405020304"/>
            </a:endParaRPr>
          </a:p>
        </p:txBody>
      </p:sp>
      <p:sp>
        <p:nvSpPr>
          <p:cNvPr id="2" name="矩形 1"/>
          <p:cNvSpPr/>
          <p:nvPr/>
        </p:nvSpPr>
        <p:spPr>
          <a:xfrm>
            <a:off x="328098" y="4157321"/>
            <a:ext cx="11382945" cy="1815369"/>
          </a:xfrm>
          <a:prstGeom prst="rect">
            <a:avLst/>
          </a:prstGeom>
        </p:spPr>
        <p:txBody>
          <a:bodyPr wrap="square">
            <a:spAutoFit/>
          </a:bodyPr>
          <a:lstStyle/>
          <a:p>
            <a:pPr algn="just">
              <a:spcAft>
                <a:spcPts val="0"/>
              </a:spcAft>
              <a:tabLst>
                <a:tab pos="2340610" algn="l"/>
              </a:tabLst>
            </a:pPr>
            <a:r>
              <a:rPr lang="en-US" altLang="zh-CN" sz="2800" kern="100" dirty="0" smtClean="0">
                <a:solidFill>
                  <a:srgbClr val="000000"/>
                </a:solidFill>
                <a:latin typeface="Times New Roman" panose="02020603050405020304"/>
                <a:ea typeface="华文细黑"/>
                <a:cs typeface="Times New Roman" panose="02020603050405020304"/>
              </a:rPr>
              <a:t>【</a:t>
            </a:r>
            <a:r>
              <a:rPr lang="zh-CN" altLang="en-US" sz="2800" kern="100" dirty="0" smtClean="0">
                <a:solidFill>
                  <a:srgbClr val="000000"/>
                </a:solidFill>
                <a:latin typeface="Times New Roman" panose="02020603050405020304"/>
                <a:ea typeface="华文细黑"/>
                <a:cs typeface="Times New Roman" panose="02020603050405020304"/>
              </a:rPr>
              <a:t>学术视角</a:t>
            </a:r>
            <a:r>
              <a:rPr lang="en-US" altLang="zh-CN" sz="2800" kern="100" dirty="0" smtClean="0">
                <a:solidFill>
                  <a:srgbClr val="000000"/>
                </a:solidFill>
                <a:latin typeface="Times New Roman" panose="02020603050405020304"/>
                <a:ea typeface="华文细黑"/>
                <a:cs typeface="Times New Roman" panose="02020603050405020304"/>
              </a:rPr>
              <a:t>】</a:t>
            </a:r>
            <a:r>
              <a:rPr lang="zh-CN" altLang="zh-CN" sz="2800" kern="100" dirty="0" smtClean="0">
                <a:solidFill>
                  <a:srgbClr val="000000"/>
                </a:solidFill>
                <a:latin typeface="Times New Roman" panose="02020603050405020304"/>
                <a:ea typeface="华文细黑"/>
                <a:cs typeface="Times New Roman" panose="02020603050405020304"/>
              </a:rPr>
              <a:t>陈</a:t>
            </a:r>
            <a:r>
              <a:rPr lang="zh-CN" altLang="zh-CN" sz="2800" kern="100" dirty="0">
                <a:solidFill>
                  <a:srgbClr val="000000"/>
                </a:solidFill>
                <a:latin typeface="Times New Roman" panose="02020603050405020304"/>
                <a:ea typeface="华文细黑"/>
                <a:cs typeface="Times New Roman" panose="02020603050405020304"/>
              </a:rPr>
              <a:t>独秀等倡导</a:t>
            </a:r>
            <a:r>
              <a:rPr lang="en-US" altLang="zh-CN" sz="2800" kern="100" dirty="0">
                <a:solidFill>
                  <a:srgbClr val="000000"/>
                </a:solidFill>
                <a:latin typeface="Times New Roman" panose="02020603050405020304"/>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民主</a:t>
            </a:r>
            <a:r>
              <a:rPr lang="en-US" altLang="zh-CN" sz="2800" kern="100" dirty="0">
                <a:solidFill>
                  <a:srgbClr val="000000"/>
                </a:solidFill>
                <a:latin typeface="Times New Roman" panose="02020603050405020304"/>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的直接目的，并非立即创建民主政治制度，而是</a:t>
            </a:r>
            <a:r>
              <a:rPr lang="zh-CN" altLang="zh-CN" sz="2800" kern="100" dirty="0">
                <a:solidFill>
                  <a:srgbClr val="002060"/>
                </a:solidFill>
                <a:latin typeface="Times New Roman" panose="02020603050405020304"/>
                <a:ea typeface="华文细黑"/>
                <a:cs typeface="Times New Roman" panose="02020603050405020304"/>
              </a:rPr>
              <a:t>传播西方资产阶级的民主自由观念</a:t>
            </a:r>
            <a:r>
              <a:rPr lang="zh-CN" altLang="zh-CN" sz="2800" kern="100" dirty="0">
                <a:solidFill>
                  <a:srgbClr val="000000"/>
                </a:solidFill>
                <a:latin typeface="Times New Roman" panose="02020603050405020304"/>
                <a:ea typeface="华文细黑"/>
                <a:cs typeface="Times New Roman" panose="02020603050405020304"/>
              </a:rPr>
              <a:t>，进行民主自由观念的启蒙，为民主政治营造社会基础，从根本上动摇封建主义的根基。</a:t>
            </a:r>
            <a:endParaRPr lang="en-US" altLang="zh-CN" sz="2800" kern="100" dirty="0">
              <a:solidFill>
                <a:srgbClr val="000000"/>
              </a:solidFill>
              <a:latin typeface="Times New Roman" panose="02020603050405020304"/>
              <a:ea typeface="华文细黑"/>
              <a:cs typeface="Times New Roman" panose="02020603050405020304"/>
            </a:endParaRPr>
          </a:p>
          <a:p>
            <a:pPr algn="r">
              <a:spcAft>
                <a:spcPts val="0"/>
              </a:spcAft>
              <a:tabLst>
                <a:tab pos="2340610" algn="l"/>
              </a:tabLst>
            </a:pPr>
            <a:r>
              <a:rPr lang="en-US" altLang="zh-CN" sz="2800" kern="100" dirty="0">
                <a:solidFill>
                  <a:srgbClr val="000000"/>
                </a:solidFill>
                <a:latin typeface="Times New Roman" panose="02020603050405020304"/>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聂家华、刘洪森《中国近代史纲》</a:t>
            </a:r>
            <a:endParaRPr lang="zh-CN" altLang="zh-CN" sz="2800" kern="100" dirty="0">
              <a:solidFill>
                <a:srgbClr val="000000"/>
              </a:solidFill>
              <a:latin typeface="Times New Roman" panose="02020603050405020304"/>
              <a:ea typeface="华文细黑"/>
              <a:cs typeface="Times New Roman" panose="02020603050405020304"/>
            </a:endParaRPr>
          </a:p>
        </p:txBody>
      </p:sp>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对比关联</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矩形 2"/>
          <p:cNvSpPr/>
          <p:nvPr/>
        </p:nvSpPr>
        <p:spPr>
          <a:xfrm>
            <a:off x="965063" y="824865"/>
            <a:ext cx="6316153" cy="654988"/>
          </a:xfrm>
          <a:prstGeom prst="rect">
            <a:avLst/>
          </a:prstGeom>
        </p:spPr>
        <p:txBody>
          <a:bodyPr wrap="none">
            <a:spAutoFit/>
          </a:bodyPr>
          <a:lstStyle/>
          <a:p>
            <a:pPr eaLnBrk="0" latinLnBrk="1" hangingPunct="0">
              <a:lnSpc>
                <a:spcPct val="150000"/>
              </a:lnSpc>
            </a:pPr>
            <a:r>
              <a:rPr lang="zh-CN" altLang="en-US" sz="2800" b="1" kern="100" dirty="0">
                <a:solidFill>
                  <a:srgbClr val="000000"/>
                </a:solidFill>
                <a:latin typeface="Times New Roman" panose="02020603050405020304"/>
                <a:ea typeface="华文细黑"/>
                <a:cs typeface="Times New Roman" panose="02020603050405020304"/>
              </a:rPr>
              <a:t>欧洲启蒙运动与中国新文化运动的异同</a:t>
            </a:r>
            <a:endParaRPr lang="zh-CN" altLang="en-US" sz="2800" b="1" kern="100" dirty="0">
              <a:solidFill>
                <a:srgbClr val="000000"/>
              </a:solidFill>
              <a:latin typeface="Times New Roman" panose="02020603050405020304"/>
              <a:ea typeface="华文细黑"/>
              <a:cs typeface="Times New Roman" panose="02020603050405020304"/>
            </a:endParaRPr>
          </a:p>
        </p:txBody>
      </p:sp>
      <p:graphicFrame>
        <p:nvGraphicFramePr>
          <p:cNvPr id="6" name="表格 2"/>
          <p:cNvGraphicFramePr>
            <a:graphicFrameLocks noGrp="1"/>
          </p:cNvGraphicFramePr>
          <p:nvPr/>
        </p:nvGraphicFramePr>
        <p:xfrm>
          <a:off x="529706" y="1672358"/>
          <a:ext cx="11277284" cy="3933558"/>
        </p:xfrm>
        <a:graphic>
          <a:graphicData uri="http://schemas.openxmlformats.org/drawingml/2006/table">
            <a:tbl>
              <a:tblPr/>
              <a:tblGrid>
                <a:gridCol w="670373"/>
                <a:gridCol w="1414784"/>
                <a:gridCol w="3545305"/>
                <a:gridCol w="5646822"/>
              </a:tblGrid>
              <a:tr h="366694">
                <a:tc gridSpan="2">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 </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hMerge="1">
                  <a:tcPr marL="45720" marR="45720"/>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欧洲启蒙运动</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中国新文化运动</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r h="366694">
                <a:tc rowSpan="6">
                  <a:txBody>
                    <a:bodyPr/>
                    <a:lstStyle/>
                    <a:p>
                      <a:pPr algn="ctr" eaLnBrk="0" latinLnBrk="1" hangingPunct="0">
                        <a:lnSpc>
                          <a:spcPct val="100000"/>
                        </a:lnSpc>
                        <a:spcBef>
                          <a:spcPts val="0"/>
                        </a:spcBef>
                      </a:pPr>
                      <a:r>
                        <a:rPr lang="zh-CN" altLang="en-US" sz="2400" kern="0" spc="-321" baseline="0" dirty="0" smtClean="0">
                          <a:solidFill>
                            <a:srgbClr val="000000"/>
                          </a:solidFill>
                          <a:latin typeface="华文细黑" panose="02010600040101010101" pitchFamily="2" charset="-122"/>
                          <a:ea typeface="华文细黑" panose="02010600040101010101" pitchFamily="2" charset="-122"/>
                        </a:rPr>
                        <a:t>不同点</a:t>
                      </a:r>
                      <a:endParaRPr lang="zh-CN" altLang="en-US" sz="2400" kern="0" spc="-321"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vert="eaVert" anchor="ctr"/>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所处时代</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世界资本主义开始确立时</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中国旧民主主义革命接近尾声时</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r h="366694">
                <a:tc vMerge="1">
                  <a:tcPr marL="45720" marR="45720"/>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主要任务</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反对封建压迫</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反帝反封建</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r h="366694">
                <a:tc vMerge="1">
                  <a:tcPr marL="45720" marR="45720"/>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理论体系</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形成了完整的理论体系</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未形成完整的理论体系</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r h="366694">
                <a:tc vMerge="1">
                  <a:tcPr marL="45720" marR="45720"/>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具体影响</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法国大革命</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五四运动</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r h="366694">
                <a:tc vMerge="1">
                  <a:tcPr marL="45720" marR="45720"/>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深远影响</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推动了欧美资产阶级革命</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促进了马克思主义广泛传播,中国革命有了新的理论指导</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r h="641714">
                <a:tc vMerge="1">
                  <a:tcPr marL="45720" marR="45720"/>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局限性</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思想家的思想中掺杂有一定的唯心成分</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前期没有同劳动人民结合;思想文化方面存在形式上的绝对肯定或绝对否定</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bl>
          </a:graphicData>
        </a:graphic>
      </p:graphicFrame>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对比关联</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矩形 2"/>
          <p:cNvSpPr/>
          <p:nvPr/>
        </p:nvSpPr>
        <p:spPr>
          <a:xfrm>
            <a:off x="965063" y="824865"/>
            <a:ext cx="6316153" cy="654988"/>
          </a:xfrm>
          <a:prstGeom prst="rect">
            <a:avLst/>
          </a:prstGeom>
        </p:spPr>
        <p:txBody>
          <a:bodyPr wrap="none">
            <a:spAutoFit/>
          </a:bodyPr>
          <a:lstStyle/>
          <a:p>
            <a:pPr eaLnBrk="0" latinLnBrk="1" hangingPunct="0">
              <a:lnSpc>
                <a:spcPct val="150000"/>
              </a:lnSpc>
            </a:pPr>
            <a:r>
              <a:rPr lang="zh-CN" altLang="en-US" sz="2800" b="1" kern="100" dirty="0">
                <a:solidFill>
                  <a:srgbClr val="000000"/>
                </a:solidFill>
                <a:latin typeface="Times New Roman" panose="02020603050405020304"/>
                <a:ea typeface="华文细黑"/>
                <a:cs typeface="Times New Roman" panose="02020603050405020304"/>
              </a:rPr>
              <a:t>欧洲启蒙运动与中国新文化运动的异同</a:t>
            </a:r>
            <a:endParaRPr lang="zh-CN" altLang="en-US" sz="2800" b="1" kern="100" dirty="0">
              <a:solidFill>
                <a:srgbClr val="000000"/>
              </a:solidFill>
              <a:latin typeface="Times New Roman" panose="02020603050405020304"/>
              <a:ea typeface="华文细黑"/>
              <a:cs typeface="Times New Roman" panose="02020603050405020304"/>
            </a:endParaRPr>
          </a:p>
        </p:txBody>
      </p:sp>
      <p:graphicFrame>
        <p:nvGraphicFramePr>
          <p:cNvPr id="9" name="表格 2"/>
          <p:cNvGraphicFramePr>
            <a:graphicFrameLocks noGrp="1"/>
          </p:cNvGraphicFramePr>
          <p:nvPr/>
        </p:nvGraphicFramePr>
        <p:xfrm>
          <a:off x="1347855" y="2326106"/>
          <a:ext cx="9544735" cy="3067466"/>
        </p:xfrm>
        <a:graphic>
          <a:graphicData uri="http://schemas.openxmlformats.org/drawingml/2006/table">
            <a:tbl>
              <a:tblPr/>
              <a:tblGrid>
                <a:gridCol w="567382"/>
                <a:gridCol w="1057142"/>
                <a:gridCol w="7920211"/>
              </a:tblGrid>
              <a:tr h="506210">
                <a:tc gridSpan="2">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 </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hMerge="1">
                  <a:tcPr marL="45720" marR="45720"/>
                </a:tc>
                <a:tc>
                  <a:txBody>
                    <a:bodyPr/>
                    <a:lstStyle/>
                    <a:p>
                      <a:pPr algn="ct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欧洲启蒙运动</a:t>
                      </a:r>
                      <a:r>
                        <a:rPr lang="en-US" altLang="zh-CN" sz="2400" kern="0" baseline="0" dirty="0" smtClean="0">
                          <a:solidFill>
                            <a:srgbClr val="000000"/>
                          </a:solidFill>
                          <a:latin typeface="华文细黑" panose="02010600040101010101" pitchFamily="2" charset="-122"/>
                          <a:ea typeface="华文细黑" panose="02010600040101010101" pitchFamily="2" charset="-122"/>
                        </a:rPr>
                        <a:t>&amp;</a:t>
                      </a:r>
                      <a:r>
                        <a:rPr lang="zh-CN" altLang="en-US" sz="2400" kern="0" baseline="0" dirty="0" smtClean="0">
                          <a:solidFill>
                            <a:srgbClr val="000000"/>
                          </a:solidFill>
                          <a:latin typeface="华文细黑" panose="02010600040101010101" pitchFamily="2" charset="-122"/>
                          <a:ea typeface="华文细黑" panose="02010600040101010101" pitchFamily="2" charset="-122"/>
                        </a:rPr>
                        <a:t>中国新文化运动</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r h="366694">
                <a:tc rowSpan="4">
                  <a:txBody>
                    <a:bodyPr/>
                    <a:lstStyle/>
                    <a:p>
                      <a:pPr algn="ctr" eaLnBrk="0" latinLnBrk="1" hangingPunct="0">
                        <a:lnSpc>
                          <a:spcPct val="100000"/>
                        </a:lnSpc>
                        <a:spcBef>
                          <a:spcPts val="0"/>
                        </a:spcBef>
                      </a:pPr>
                      <a:r>
                        <a:rPr lang="zh-CN" altLang="en-US" sz="2400" kern="0" spc="176" dirty="0" smtClean="0">
                          <a:solidFill>
                            <a:srgbClr val="000000"/>
                          </a:solidFill>
                          <a:latin typeface="华文细黑" panose="02010600040101010101" pitchFamily="2" charset="-122"/>
                          <a:ea typeface="华文细黑" panose="02010600040101010101" pitchFamily="2" charset="-122"/>
                        </a:rPr>
                        <a:t>相同点 </a:t>
                      </a:r>
                      <a:endParaRPr lang="zh-CN" altLang="en-US" sz="2400" kern="0" spc="176"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nchor="ctr"/>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背景</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封建专制制度阻碍了资本主义经济的发展,封建思想文化也禁锢了人们的思想</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r h="374272">
                <a:tc vMerge="1">
                  <a:tcPr marL="45720" marR="45720"/>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内容</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反对专制,追求政治民主</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r h="374272">
                <a:tc vMerge="1">
                  <a:tcPr marL="45720" marR="45720"/>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性质</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是资产阶级文化反对封建文化的思想解放运动</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r h="374272">
                <a:tc vMerge="1">
                  <a:tcPr marL="45720" marR="45720"/>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作用</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c>
                  <a:txBody>
                    <a:bodyPr/>
                    <a:lstStyle/>
                    <a:p>
                      <a:pPr eaLnBrk="0" latinLnBrk="1" hangingPunct="0">
                        <a:lnSpc>
                          <a:spcPct val="100000"/>
                        </a:lnSpc>
                        <a:spcBef>
                          <a:spcPts val="0"/>
                        </a:spcBef>
                      </a:pPr>
                      <a:r>
                        <a:rPr lang="zh-CN" altLang="en-US" sz="2400" kern="0" baseline="0" dirty="0" smtClean="0">
                          <a:solidFill>
                            <a:srgbClr val="000000"/>
                          </a:solidFill>
                          <a:latin typeface="华文细黑" panose="02010600040101010101" pitchFamily="2" charset="-122"/>
                          <a:ea typeface="华文细黑" panose="02010600040101010101" pitchFamily="2" charset="-122"/>
                        </a:rPr>
                        <a:t>批判了封建思想,为以后的革命奠定了思想基础,起了思想启蒙作用</a:t>
                      </a:r>
                      <a:endParaRPr lang="zh-CN" altLang="en-US" sz="2400" kern="0" baseline="0" dirty="0" smtClean="0">
                        <a:solidFill>
                          <a:srgbClr val="000000"/>
                        </a:solidFill>
                        <a:latin typeface="华文细黑" panose="02010600040101010101" pitchFamily="2" charset="-122"/>
                        <a:ea typeface="华文细黑" panose="02010600040101010101" pitchFamily="2" charset="-122"/>
                      </a:endParaRPr>
                    </a:p>
                  </a:txBody>
                  <a:tcPr marL="45837" marR="45837" marT="45837" marB="45837"/>
                </a:tc>
              </a:tr>
            </a:tbl>
          </a:graphicData>
        </a:graphic>
      </p:graphicFrame>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9" name="矩形 8"/>
          <p:cNvSpPr/>
          <p:nvPr/>
        </p:nvSpPr>
        <p:spPr>
          <a:xfrm>
            <a:off x="389639" y="1297743"/>
            <a:ext cx="11409359" cy="4646028"/>
          </a:xfrm>
          <a:prstGeom prst="rect">
            <a:avLst/>
          </a:prstGeom>
        </p:spPr>
        <p:txBody>
          <a:bodyPr wrap="square" lIns="121870" tIns="60934" rIns="121870" bIns="60934">
            <a:spAutoFit/>
          </a:bodyPr>
          <a:lstStyle/>
          <a:p>
            <a:pPr algn="just">
              <a:lnSpc>
                <a:spcPct val="150000"/>
              </a:lnSpc>
              <a:tabLst>
                <a:tab pos="2070100" algn="l"/>
              </a:tabLst>
            </a:pPr>
            <a:r>
              <a:rPr lang="en-US" altLang="zh-CN" sz="2800" b="1" kern="100" dirty="0">
                <a:solidFill>
                  <a:srgbClr val="000000"/>
                </a:solidFill>
                <a:latin typeface="Times New Roman" panose="02020603050405020304"/>
                <a:ea typeface="华文细黑"/>
                <a:cs typeface="Courier New" panose="02070309020205020404"/>
              </a:rPr>
              <a:t>1</a:t>
            </a:r>
            <a:r>
              <a:rPr lang="en-US" altLang="zh-CN" sz="2800" b="1" kern="100" dirty="0" smtClean="0">
                <a:solidFill>
                  <a:srgbClr val="000000"/>
                </a:solidFill>
                <a:latin typeface="Times New Roman" panose="02020603050405020304"/>
                <a:ea typeface="华文细黑"/>
                <a:cs typeface="Courier New" panose="02070309020205020404"/>
              </a:rPr>
              <a:t>.</a:t>
            </a:r>
            <a:r>
              <a:rPr lang="en-US" altLang="zh-CN" sz="2800" b="1" kern="100" dirty="0" smtClean="0">
                <a:solidFill>
                  <a:srgbClr val="000000"/>
                </a:solidFill>
                <a:latin typeface="宋体" panose="02010600030101010101" pitchFamily="2" charset="-122"/>
                <a:ea typeface="华文细黑"/>
                <a:cs typeface="Times New Roman" panose="02020603050405020304"/>
              </a:rPr>
              <a:t>“</a:t>
            </a:r>
            <a:r>
              <a:rPr lang="zh-CN" altLang="zh-CN" sz="2800" b="1" kern="100" dirty="0" smtClean="0">
                <a:solidFill>
                  <a:srgbClr val="000000"/>
                </a:solidFill>
                <a:latin typeface="Times New Roman" panose="02020603050405020304"/>
                <a:ea typeface="华文细黑"/>
                <a:cs typeface="Times New Roman" panose="02020603050405020304"/>
              </a:rPr>
              <a:t>师</a:t>
            </a:r>
            <a:r>
              <a:rPr lang="zh-CN" altLang="zh-CN" sz="2800" b="1" kern="100" dirty="0">
                <a:solidFill>
                  <a:srgbClr val="000000"/>
                </a:solidFill>
                <a:latin typeface="Times New Roman" panose="02020603050405020304"/>
                <a:ea typeface="华文细黑"/>
                <a:cs typeface="Times New Roman" panose="02020603050405020304"/>
              </a:rPr>
              <a:t>夷长技以制夷</a:t>
            </a:r>
            <a:r>
              <a:rPr lang="en-US" altLang="zh-CN" sz="2800" b="1" kern="100" dirty="0">
                <a:solidFill>
                  <a:srgbClr val="000000"/>
                </a:solidFill>
                <a:latin typeface="宋体" panose="02010600030101010101" pitchFamily="2" charset="-122"/>
                <a:ea typeface="华文细黑"/>
                <a:cs typeface="Times New Roman" panose="02020603050405020304"/>
              </a:rPr>
              <a:t>”</a:t>
            </a:r>
            <a:r>
              <a:rPr lang="zh-CN" altLang="zh-CN" sz="2800" b="1" kern="100" dirty="0">
                <a:solidFill>
                  <a:srgbClr val="000000"/>
                </a:solidFill>
                <a:latin typeface="Times New Roman" panose="02020603050405020304"/>
                <a:ea typeface="华文细黑"/>
                <a:cs typeface="Times New Roman" panose="02020603050405020304"/>
              </a:rPr>
              <a:t>思想与</a:t>
            </a:r>
            <a:r>
              <a:rPr lang="en-US" altLang="zh-CN" sz="2800" b="1" kern="100" dirty="0">
                <a:solidFill>
                  <a:srgbClr val="000000"/>
                </a:solidFill>
                <a:latin typeface="宋体" panose="02010600030101010101" pitchFamily="2" charset="-122"/>
                <a:ea typeface="华文细黑"/>
                <a:cs typeface="Times New Roman" panose="02020603050405020304"/>
              </a:rPr>
              <a:t>“</a:t>
            </a:r>
            <a:r>
              <a:rPr lang="zh-CN" altLang="zh-CN" sz="2800" b="1" kern="100" dirty="0">
                <a:solidFill>
                  <a:srgbClr val="000000"/>
                </a:solidFill>
                <a:latin typeface="Times New Roman" panose="02020603050405020304"/>
                <a:ea typeface="华文细黑"/>
                <a:cs typeface="Times New Roman" panose="02020603050405020304"/>
              </a:rPr>
              <a:t>中体西用</a:t>
            </a:r>
            <a:r>
              <a:rPr lang="en-US" altLang="zh-CN" sz="2800" b="1" kern="100" dirty="0">
                <a:solidFill>
                  <a:srgbClr val="000000"/>
                </a:solidFill>
                <a:latin typeface="宋体" panose="02010600030101010101" pitchFamily="2" charset="-122"/>
                <a:ea typeface="华文细黑"/>
                <a:cs typeface="Times New Roman" panose="02020603050405020304"/>
              </a:rPr>
              <a:t>”</a:t>
            </a:r>
            <a:r>
              <a:rPr lang="zh-CN" altLang="zh-CN" sz="2800" b="1" kern="100" dirty="0">
                <a:solidFill>
                  <a:srgbClr val="000000"/>
                </a:solidFill>
                <a:latin typeface="Times New Roman" panose="02020603050405020304"/>
                <a:ea typeface="华文细黑"/>
                <a:cs typeface="Times New Roman" panose="02020603050405020304"/>
              </a:rPr>
              <a:t>思想的比较</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r>
              <a:rPr lang="en-US" altLang="zh-CN" sz="2800" kern="100" dirty="0">
                <a:solidFill>
                  <a:srgbClr val="000000"/>
                </a:solidFill>
                <a:latin typeface="Times New Roman" panose="02020603050405020304"/>
                <a:ea typeface="华文细黑"/>
                <a:cs typeface="Courier New" panose="02070309020205020404"/>
              </a:rPr>
              <a:t>(1)</a:t>
            </a:r>
            <a:r>
              <a:rPr lang="zh-CN" altLang="zh-CN" sz="2800" kern="100" dirty="0">
                <a:solidFill>
                  <a:srgbClr val="000000"/>
                </a:solidFill>
                <a:latin typeface="Times New Roman" panose="02020603050405020304"/>
                <a:ea typeface="华文细黑"/>
                <a:cs typeface="Times New Roman" panose="02020603050405020304"/>
              </a:rPr>
              <a:t>相同：都代表地主</a:t>
            </a:r>
            <a:r>
              <a:rPr lang="zh-CN" altLang="zh-CN" sz="2800" kern="100" dirty="0">
                <a:solidFill>
                  <a:srgbClr val="FF0000"/>
                </a:solidFill>
                <a:latin typeface="Times New Roman" panose="02020603050405020304"/>
                <a:ea typeface="华文细黑"/>
                <a:cs typeface="Times New Roman" panose="02020603050405020304"/>
              </a:rPr>
              <a:t>阶级利益</a:t>
            </a:r>
            <a:r>
              <a:rPr lang="zh-CN" altLang="zh-CN" sz="2800" kern="100" dirty="0">
                <a:solidFill>
                  <a:srgbClr val="000000"/>
                </a:solidFill>
                <a:latin typeface="Times New Roman" panose="02020603050405020304"/>
                <a:ea typeface="华文细黑"/>
                <a:cs typeface="Times New Roman" panose="02020603050405020304"/>
              </a:rPr>
              <a:t>；都是为了</a:t>
            </a:r>
            <a:r>
              <a:rPr lang="zh-CN" altLang="zh-CN" sz="2800" kern="100" dirty="0">
                <a:solidFill>
                  <a:srgbClr val="FF0000"/>
                </a:solidFill>
                <a:latin typeface="Times New Roman" panose="02020603050405020304"/>
                <a:ea typeface="华文细黑"/>
                <a:cs typeface="Times New Roman" panose="02020603050405020304"/>
              </a:rPr>
              <a:t>维护封建统治</a:t>
            </a:r>
            <a:r>
              <a:rPr lang="zh-CN" altLang="zh-CN" sz="2800" kern="100" dirty="0">
                <a:solidFill>
                  <a:srgbClr val="000000"/>
                </a:solidFill>
                <a:latin typeface="Times New Roman" panose="02020603050405020304"/>
                <a:ea typeface="华文细黑"/>
                <a:cs typeface="Times New Roman" panose="02020603050405020304"/>
              </a:rPr>
              <a:t>；都主张</a:t>
            </a:r>
            <a:r>
              <a:rPr lang="zh-CN" altLang="zh-CN" sz="2800" kern="100" dirty="0">
                <a:solidFill>
                  <a:srgbClr val="FF0000"/>
                </a:solidFill>
                <a:latin typeface="Times New Roman" panose="02020603050405020304"/>
                <a:ea typeface="华文细黑"/>
                <a:cs typeface="Times New Roman" panose="02020603050405020304"/>
              </a:rPr>
              <a:t>学习西方科技</a:t>
            </a:r>
            <a:r>
              <a:rPr lang="zh-CN" altLang="zh-CN" sz="2800" kern="100" dirty="0">
                <a:solidFill>
                  <a:srgbClr val="000000"/>
                </a:solidFill>
                <a:latin typeface="Times New Roman" panose="02020603050405020304"/>
                <a:ea typeface="华文细黑"/>
                <a:cs typeface="Times New Roman" panose="02020603050405020304"/>
              </a:rPr>
              <a:t>。</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r>
              <a:rPr lang="en-US" altLang="zh-CN" sz="2800" kern="100" dirty="0">
                <a:solidFill>
                  <a:srgbClr val="000000"/>
                </a:solidFill>
                <a:latin typeface="Times New Roman" panose="02020603050405020304"/>
                <a:ea typeface="华文细黑"/>
                <a:cs typeface="Courier New" panose="02070309020205020404"/>
              </a:rPr>
              <a:t>(2)</a:t>
            </a:r>
            <a:r>
              <a:rPr lang="zh-CN" altLang="zh-CN" sz="2800" kern="100" dirty="0">
                <a:solidFill>
                  <a:srgbClr val="000000"/>
                </a:solidFill>
                <a:latin typeface="Times New Roman" panose="02020603050405020304"/>
                <a:ea typeface="华文细黑"/>
                <a:cs typeface="Times New Roman" panose="02020603050405020304"/>
              </a:rPr>
              <a:t>不</a:t>
            </a:r>
            <a:r>
              <a:rPr lang="zh-CN" altLang="zh-CN" sz="2800" kern="100" dirty="0" smtClean="0">
                <a:solidFill>
                  <a:srgbClr val="000000"/>
                </a:solidFill>
                <a:latin typeface="Times New Roman" panose="02020603050405020304"/>
                <a:ea typeface="华文细黑"/>
                <a:cs typeface="Times New Roman" panose="02020603050405020304"/>
              </a:rPr>
              <a:t>同</a:t>
            </a:r>
            <a:r>
              <a:rPr lang="zh-CN" altLang="en-US" sz="2800" kern="100" dirty="0" smtClean="0">
                <a:solidFill>
                  <a:srgbClr val="000000"/>
                </a:solidFill>
                <a:latin typeface="Times New Roman" panose="02020603050405020304"/>
                <a:ea typeface="华文细黑"/>
                <a:cs typeface="Times New Roman" panose="02020603050405020304"/>
              </a:rPr>
              <a:t>：</a:t>
            </a:r>
            <a:r>
              <a:rPr lang="en-US" altLang="zh-CN" sz="2800" kern="100" dirty="0" smtClean="0">
                <a:solidFill>
                  <a:srgbClr val="000000"/>
                </a:solidFill>
                <a:latin typeface="宋体" panose="02010600030101010101" pitchFamily="2" charset="-122"/>
                <a:ea typeface="华文细黑"/>
                <a:cs typeface="Times New Roman" panose="02020603050405020304"/>
              </a:rPr>
              <a:t>①</a:t>
            </a:r>
            <a:r>
              <a:rPr lang="zh-CN" altLang="zh-CN" sz="2800" kern="100" dirty="0">
                <a:solidFill>
                  <a:srgbClr val="FF0000"/>
                </a:solidFill>
                <a:latin typeface="Times New Roman" panose="02020603050405020304"/>
                <a:ea typeface="华文细黑"/>
                <a:cs typeface="Times New Roman" panose="02020603050405020304"/>
              </a:rPr>
              <a:t>具体目的</a:t>
            </a:r>
            <a:r>
              <a:rPr lang="zh-CN" altLang="zh-CN" sz="2800" kern="100" dirty="0">
                <a:solidFill>
                  <a:srgbClr val="000000"/>
                </a:solidFill>
                <a:latin typeface="Times New Roman" panose="02020603050405020304"/>
                <a:ea typeface="华文细黑"/>
                <a:cs typeface="Times New Roman" panose="02020603050405020304"/>
              </a:rPr>
              <a:t>不完全相同：前者突出抵抗侵略，后者首先是为了镇压人民革命。</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r>
              <a:rPr lang="en-US" altLang="zh-CN" sz="2800" kern="100" dirty="0">
                <a:solidFill>
                  <a:srgbClr val="000000"/>
                </a:solidFill>
                <a:latin typeface="宋体" panose="02010600030101010101" pitchFamily="2" charset="-122"/>
                <a:ea typeface="华文细黑"/>
                <a:cs typeface="Times New Roman" panose="02020603050405020304"/>
              </a:rPr>
              <a:t>②</a:t>
            </a:r>
            <a:r>
              <a:rPr lang="zh-CN" altLang="zh-CN" sz="2800" kern="100" dirty="0">
                <a:solidFill>
                  <a:srgbClr val="000000"/>
                </a:solidFill>
                <a:latin typeface="Times New Roman" panose="02020603050405020304"/>
                <a:ea typeface="华文细黑"/>
                <a:cs typeface="Times New Roman" panose="02020603050405020304"/>
              </a:rPr>
              <a:t>主张的</a:t>
            </a:r>
            <a:r>
              <a:rPr lang="zh-CN" altLang="zh-CN" sz="2800" kern="100" dirty="0">
                <a:solidFill>
                  <a:srgbClr val="FF0000"/>
                </a:solidFill>
                <a:latin typeface="Times New Roman" panose="02020603050405020304"/>
                <a:ea typeface="华文细黑"/>
                <a:cs typeface="Times New Roman" panose="02020603050405020304"/>
              </a:rPr>
              <a:t>实践程度</a:t>
            </a:r>
            <a:r>
              <a:rPr lang="zh-CN" altLang="zh-CN" sz="2800" kern="100" dirty="0">
                <a:solidFill>
                  <a:srgbClr val="000000"/>
                </a:solidFill>
                <a:latin typeface="Times New Roman" panose="02020603050405020304"/>
                <a:ea typeface="华文细黑"/>
                <a:cs typeface="Times New Roman" panose="02020603050405020304"/>
              </a:rPr>
              <a:t>不同：前者几乎没有具体实践，后者则进行了长达三十多年的实践活动。</a:t>
            </a:r>
            <a:endParaRPr lang="zh-CN" altLang="zh-CN" sz="28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矩形 3"/>
          <p:cNvSpPr/>
          <p:nvPr/>
        </p:nvSpPr>
        <p:spPr>
          <a:xfrm>
            <a:off x="309707" y="827170"/>
            <a:ext cx="11409359" cy="5021835"/>
          </a:xfrm>
          <a:prstGeom prst="rect">
            <a:avLst/>
          </a:prstGeom>
        </p:spPr>
        <p:txBody>
          <a:bodyPr wrap="square" lIns="121870" tIns="60934" rIns="121870" bIns="60934">
            <a:spAutoFit/>
          </a:bodyPr>
          <a:lstStyle/>
          <a:p>
            <a:pPr algn="just">
              <a:lnSpc>
                <a:spcPts val="4000"/>
              </a:lnSpc>
              <a:tabLst>
                <a:tab pos="2070100" algn="l"/>
              </a:tabLst>
            </a:pPr>
            <a:r>
              <a:rPr lang="en-US" altLang="zh-CN" sz="2800" b="1" kern="100" dirty="0">
                <a:solidFill>
                  <a:srgbClr val="000000"/>
                </a:solidFill>
                <a:latin typeface="Times New Roman" panose="02020603050405020304"/>
                <a:ea typeface="华文细黑"/>
                <a:cs typeface="Courier New" panose="02070309020205020404"/>
              </a:rPr>
              <a:t>2.</a:t>
            </a:r>
            <a:r>
              <a:rPr lang="zh-CN" altLang="zh-CN" sz="2800" b="1" kern="100" dirty="0">
                <a:solidFill>
                  <a:srgbClr val="000000"/>
                </a:solidFill>
                <a:latin typeface="Times New Roman" panose="02020603050405020304"/>
                <a:ea typeface="华文细黑"/>
                <a:cs typeface="Times New Roman" panose="02020603050405020304"/>
              </a:rPr>
              <a:t>多元史观评价</a:t>
            </a:r>
            <a:r>
              <a:rPr lang="en-US" altLang="zh-CN" sz="2800" b="1" kern="100" dirty="0">
                <a:solidFill>
                  <a:srgbClr val="000000"/>
                </a:solidFill>
                <a:latin typeface="宋体" panose="02010600030101010101" pitchFamily="2" charset="-122"/>
                <a:ea typeface="华文细黑"/>
                <a:cs typeface="Times New Roman" panose="02020603050405020304"/>
              </a:rPr>
              <a:t>“</a:t>
            </a:r>
            <a:r>
              <a:rPr lang="zh-CN" altLang="zh-CN" sz="2800" b="1" kern="100" dirty="0">
                <a:solidFill>
                  <a:srgbClr val="000000"/>
                </a:solidFill>
                <a:latin typeface="Times New Roman" panose="02020603050405020304"/>
                <a:ea typeface="华文细黑"/>
                <a:cs typeface="Times New Roman" panose="02020603050405020304"/>
              </a:rPr>
              <a:t>中体西用</a:t>
            </a:r>
            <a:r>
              <a:rPr lang="en-US" altLang="zh-CN" sz="2800" b="1" kern="100" dirty="0">
                <a:solidFill>
                  <a:srgbClr val="000000"/>
                </a:solidFill>
                <a:latin typeface="宋体" panose="02010600030101010101" pitchFamily="2" charset="-122"/>
                <a:ea typeface="华文细黑"/>
                <a:cs typeface="Times New Roman" panose="02020603050405020304"/>
              </a:rPr>
              <a:t>”</a:t>
            </a:r>
            <a:r>
              <a:rPr lang="zh-CN" altLang="zh-CN" sz="2800" b="1" kern="100" dirty="0">
                <a:solidFill>
                  <a:srgbClr val="000000"/>
                </a:solidFill>
                <a:latin typeface="Times New Roman" panose="02020603050405020304"/>
                <a:ea typeface="华文细黑"/>
                <a:cs typeface="Times New Roman" panose="02020603050405020304"/>
              </a:rPr>
              <a:t>主张</a:t>
            </a:r>
            <a:endParaRPr lang="zh-CN" altLang="zh-CN" sz="2800" kern="100" dirty="0">
              <a:solidFill>
                <a:srgbClr val="000000"/>
              </a:solidFill>
              <a:latin typeface="宋体" panose="02010600030101010101" pitchFamily="2" charset="-122"/>
              <a:cs typeface="Courier New" panose="02070309020205020404"/>
            </a:endParaRPr>
          </a:p>
          <a:p>
            <a:pPr algn="just">
              <a:lnSpc>
                <a:spcPts val="3000"/>
              </a:lnSpc>
              <a:spcBef>
                <a:spcPts val="600"/>
              </a:spcBef>
              <a:spcAft>
                <a:spcPts val="600"/>
              </a:spcAft>
              <a:tabLst>
                <a:tab pos="2070100" algn="l"/>
              </a:tabLst>
            </a:pPr>
            <a:r>
              <a:rPr lang="en-US" altLang="zh-CN" sz="2400" kern="100" dirty="0" smtClean="0">
                <a:solidFill>
                  <a:srgbClr val="000000"/>
                </a:solidFill>
                <a:latin typeface="Times New Roman" panose="02020603050405020304"/>
                <a:ea typeface="华文细黑"/>
                <a:cs typeface="Courier New" panose="02070309020205020404"/>
              </a:rPr>
              <a:t>    (</a:t>
            </a:r>
            <a:r>
              <a:rPr lang="en-US" altLang="zh-CN" sz="2400" kern="100" dirty="0">
                <a:solidFill>
                  <a:srgbClr val="000000"/>
                </a:solidFill>
                <a:latin typeface="Times New Roman" panose="02020603050405020304"/>
                <a:ea typeface="华文细黑"/>
                <a:cs typeface="Courier New" panose="02070309020205020404"/>
              </a:rPr>
              <a:t>1)</a:t>
            </a:r>
            <a:r>
              <a:rPr lang="zh-CN" altLang="zh-CN" sz="2400" kern="100" dirty="0">
                <a:solidFill>
                  <a:srgbClr val="000000"/>
                </a:solidFill>
                <a:latin typeface="Times New Roman" panose="02020603050405020304"/>
                <a:ea typeface="华文细黑"/>
                <a:cs typeface="Times New Roman" panose="02020603050405020304"/>
              </a:rPr>
              <a:t>从</a:t>
            </a:r>
            <a:r>
              <a:rPr lang="zh-CN" altLang="zh-CN" sz="2400" b="1" kern="100" dirty="0">
                <a:solidFill>
                  <a:srgbClr val="000000"/>
                </a:solidFill>
                <a:latin typeface="Times New Roman" panose="02020603050405020304"/>
                <a:ea typeface="华文细黑"/>
                <a:cs typeface="Times New Roman" panose="02020603050405020304"/>
              </a:rPr>
              <a:t>阶级斗争史</a:t>
            </a:r>
            <a:r>
              <a:rPr lang="zh-CN" altLang="zh-CN" sz="2400" kern="100" dirty="0">
                <a:solidFill>
                  <a:srgbClr val="000000"/>
                </a:solidFill>
                <a:latin typeface="Times New Roman" panose="02020603050405020304"/>
                <a:ea typeface="华文细黑"/>
                <a:cs typeface="Times New Roman" panose="02020603050405020304"/>
              </a:rPr>
              <a:t>观</a:t>
            </a:r>
            <a:r>
              <a:rPr lang="en-US" altLang="zh-CN" sz="2400" kern="100" dirty="0">
                <a:solidFill>
                  <a:srgbClr val="000000"/>
                </a:solidFill>
                <a:latin typeface="Times New Roman" panose="02020603050405020304"/>
                <a:ea typeface="华文细黑"/>
                <a:cs typeface="Courier New" panose="02070309020205020404"/>
              </a:rPr>
              <a:t>(</a:t>
            </a:r>
            <a:r>
              <a:rPr lang="zh-CN" altLang="zh-CN" sz="2400" kern="100" dirty="0">
                <a:solidFill>
                  <a:srgbClr val="000000"/>
                </a:solidFill>
                <a:latin typeface="Times New Roman" panose="02020603050405020304"/>
                <a:ea typeface="华文细黑"/>
                <a:cs typeface="Times New Roman" panose="02020603050405020304"/>
              </a:rPr>
              <a:t>革命史观</a:t>
            </a:r>
            <a:r>
              <a:rPr lang="en-US" altLang="zh-CN" sz="2400" kern="100" dirty="0">
                <a:solidFill>
                  <a:srgbClr val="000000"/>
                </a:solidFill>
                <a:latin typeface="Times New Roman" panose="02020603050405020304"/>
                <a:ea typeface="华文细黑"/>
                <a:cs typeface="Courier New" panose="02070309020205020404"/>
              </a:rPr>
              <a:t>)</a:t>
            </a:r>
            <a:r>
              <a:rPr lang="zh-CN" altLang="zh-CN" sz="2400" kern="100" dirty="0">
                <a:solidFill>
                  <a:srgbClr val="000000"/>
                </a:solidFill>
                <a:latin typeface="Times New Roman" panose="02020603050405020304"/>
                <a:ea typeface="华文细黑"/>
                <a:cs typeface="Times New Roman" panose="02020603050405020304"/>
              </a:rPr>
              <a:t>看，洋务派出于</a:t>
            </a:r>
            <a:r>
              <a:rPr lang="zh-CN" altLang="zh-CN" sz="2400" kern="100" dirty="0">
                <a:solidFill>
                  <a:srgbClr val="FF0000"/>
                </a:solidFill>
                <a:latin typeface="Times New Roman" panose="02020603050405020304"/>
                <a:ea typeface="华文细黑"/>
                <a:cs typeface="Times New Roman" panose="02020603050405020304"/>
              </a:rPr>
              <a:t>地主阶级</a:t>
            </a:r>
            <a:r>
              <a:rPr lang="zh-CN" altLang="zh-CN" sz="2400" kern="100" dirty="0">
                <a:solidFill>
                  <a:srgbClr val="000000"/>
                </a:solidFill>
                <a:latin typeface="Times New Roman" panose="02020603050405020304"/>
                <a:ea typeface="华文细黑"/>
                <a:cs typeface="Times New Roman" panose="02020603050405020304"/>
              </a:rPr>
              <a:t>本能，目的在于维护封建的君主专制制度和纲常名教。</a:t>
            </a:r>
            <a:endParaRPr lang="zh-CN" altLang="zh-CN" sz="2400" kern="100" dirty="0">
              <a:solidFill>
                <a:srgbClr val="000000"/>
              </a:solidFill>
              <a:latin typeface="宋体" panose="02010600030101010101" pitchFamily="2" charset="-122"/>
              <a:cs typeface="Courier New" panose="02070309020205020404"/>
            </a:endParaRPr>
          </a:p>
          <a:p>
            <a:pPr algn="just">
              <a:lnSpc>
                <a:spcPts val="3000"/>
              </a:lnSpc>
              <a:spcBef>
                <a:spcPts val="600"/>
              </a:spcBef>
              <a:spcAft>
                <a:spcPts val="600"/>
              </a:spcAft>
              <a:tabLst>
                <a:tab pos="2070100" algn="l"/>
              </a:tabLst>
            </a:pPr>
            <a:r>
              <a:rPr lang="en-US" altLang="zh-CN" sz="2400" kern="100" dirty="0" smtClean="0">
                <a:solidFill>
                  <a:srgbClr val="000000"/>
                </a:solidFill>
                <a:latin typeface="Times New Roman" panose="02020603050405020304"/>
                <a:ea typeface="华文细黑"/>
                <a:cs typeface="Courier New" panose="02070309020205020404"/>
              </a:rPr>
              <a:t>    (</a:t>
            </a:r>
            <a:r>
              <a:rPr lang="en-US" altLang="zh-CN" sz="2400" kern="100" dirty="0">
                <a:solidFill>
                  <a:srgbClr val="000000"/>
                </a:solidFill>
                <a:latin typeface="Times New Roman" panose="02020603050405020304"/>
                <a:ea typeface="华文细黑"/>
                <a:cs typeface="Courier New" panose="02070309020205020404"/>
              </a:rPr>
              <a:t>2)</a:t>
            </a:r>
            <a:r>
              <a:rPr lang="zh-CN" altLang="zh-CN" sz="2400" kern="100" dirty="0">
                <a:solidFill>
                  <a:srgbClr val="000000"/>
                </a:solidFill>
                <a:latin typeface="Times New Roman" panose="02020603050405020304"/>
                <a:ea typeface="华文细黑"/>
                <a:cs typeface="Times New Roman" panose="02020603050405020304"/>
              </a:rPr>
              <a:t>从</a:t>
            </a:r>
            <a:r>
              <a:rPr lang="zh-CN" altLang="zh-CN" sz="2400" b="1" kern="100" dirty="0">
                <a:solidFill>
                  <a:srgbClr val="FF0000"/>
                </a:solidFill>
                <a:latin typeface="Times New Roman" panose="02020603050405020304"/>
                <a:ea typeface="华文细黑"/>
                <a:cs typeface="Times New Roman" panose="02020603050405020304"/>
              </a:rPr>
              <a:t>现代化史观</a:t>
            </a:r>
            <a:r>
              <a:rPr lang="zh-CN" altLang="zh-CN" sz="2400" kern="100" dirty="0">
                <a:solidFill>
                  <a:srgbClr val="000000"/>
                </a:solidFill>
                <a:latin typeface="Times New Roman" panose="02020603050405020304"/>
                <a:ea typeface="华文细黑"/>
                <a:cs typeface="Times New Roman" panose="02020603050405020304"/>
              </a:rPr>
              <a:t>看，它打出的</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自强</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和</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求富</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旗号，冲击了</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重农抑商</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的陈腐观念，对中国的</a:t>
            </a:r>
            <a:r>
              <a:rPr lang="zh-CN" altLang="zh-CN" sz="2400" kern="100" dirty="0">
                <a:solidFill>
                  <a:srgbClr val="FF0000"/>
                </a:solidFill>
                <a:latin typeface="Times New Roman" panose="02020603050405020304"/>
                <a:ea typeface="华文细黑"/>
                <a:cs typeface="Times New Roman" panose="02020603050405020304"/>
              </a:rPr>
              <a:t>工业</a:t>
            </a:r>
            <a:r>
              <a:rPr lang="zh-CN" altLang="zh-CN" sz="2400" kern="100" dirty="0">
                <a:solidFill>
                  <a:srgbClr val="000000"/>
                </a:solidFill>
                <a:latin typeface="Times New Roman" panose="02020603050405020304"/>
                <a:ea typeface="华文细黑"/>
                <a:cs typeface="Times New Roman" panose="02020603050405020304"/>
              </a:rPr>
              <a:t>现代化、</a:t>
            </a:r>
            <a:r>
              <a:rPr lang="zh-CN" altLang="zh-CN" sz="2400" kern="100" dirty="0">
                <a:solidFill>
                  <a:srgbClr val="FF0000"/>
                </a:solidFill>
                <a:latin typeface="Times New Roman" panose="02020603050405020304"/>
                <a:ea typeface="华文细黑"/>
                <a:cs typeface="Times New Roman" panose="02020603050405020304"/>
              </a:rPr>
              <a:t>国防</a:t>
            </a:r>
            <a:r>
              <a:rPr lang="zh-CN" altLang="zh-CN" sz="2400" kern="100" dirty="0">
                <a:solidFill>
                  <a:srgbClr val="000000"/>
                </a:solidFill>
                <a:latin typeface="Times New Roman" panose="02020603050405020304"/>
                <a:ea typeface="华文细黑"/>
                <a:cs typeface="Times New Roman" panose="02020603050405020304"/>
              </a:rPr>
              <a:t>和</a:t>
            </a:r>
            <a:r>
              <a:rPr lang="zh-CN" altLang="zh-CN" sz="2400" kern="100" dirty="0">
                <a:solidFill>
                  <a:srgbClr val="FF0000"/>
                </a:solidFill>
                <a:latin typeface="Times New Roman" panose="02020603050405020304"/>
                <a:ea typeface="华文细黑"/>
                <a:cs typeface="Times New Roman" panose="02020603050405020304"/>
              </a:rPr>
              <a:t>军队</a:t>
            </a:r>
            <a:r>
              <a:rPr lang="zh-CN" altLang="zh-CN" sz="2400" kern="100" dirty="0">
                <a:solidFill>
                  <a:srgbClr val="000000"/>
                </a:solidFill>
                <a:latin typeface="Times New Roman" panose="02020603050405020304"/>
                <a:ea typeface="华文细黑"/>
                <a:cs typeface="Times New Roman" panose="02020603050405020304"/>
              </a:rPr>
              <a:t>现代化、</a:t>
            </a:r>
            <a:r>
              <a:rPr lang="zh-CN" altLang="zh-CN" sz="2400" kern="100" dirty="0">
                <a:solidFill>
                  <a:srgbClr val="FF0000"/>
                </a:solidFill>
                <a:latin typeface="Times New Roman" panose="02020603050405020304"/>
                <a:ea typeface="华文细黑"/>
                <a:cs typeface="Times New Roman" panose="02020603050405020304"/>
              </a:rPr>
              <a:t>教育</a:t>
            </a:r>
            <a:r>
              <a:rPr lang="zh-CN" altLang="zh-CN" sz="2400" kern="100" dirty="0">
                <a:solidFill>
                  <a:srgbClr val="000000"/>
                </a:solidFill>
                <a:latin typeface="Times New Roman" panose="02020603050405020304"/>
                <a:ea typeface="华文细黑"/>
                <a:cs typeface="Times New Roman" panose="02020603050405020304"/>
              </a:rPr>
              <a:t>现代化和</a:t>
            </a:r>
            <a:r>
              <a:rPr lang="zh-CN" altLang="zh-CN" sz="2400" kern="100" dirty="0">
                <a:solidFill>
                  <a:srgbClr val="FF0000"/>
                </a:solidFill>
                <a:latin typeface="Times New Roman" panose="02020603050405020304"/>
                <a:ea typeface="华文细黑"/>
                <a:cs typeface="Times New Roman" panose="02020603050405020304"/>
              </a:rPr>
              <a:t>外交</a:t>
            </a:r>
            <a:r>
              <a:rPr lang="zh-CN" altLang="zh-CN" sz="2400" kern="100" dirty="0">
                <a:solidFill>
                  <a:srgbClr val="000000"/>
                </a:solidFill>
                <a:latin typeface="Times New Roman" panose="02020603050405020304"/>
                <a:ea typeface="华文细黑"/>
                <a:cs typeface="Times New Roman" panose="02020603050405020304"/>
              </a:rPr>
              <a:t>现代化起了一定的推动作用。</a:t>
            </a:r>
            <a:endParaRPr lang="zh-CN" altLang="zh-CN" sz="2400" kern="100" dirty="0">
              <a:solidFill>
                <a:srgbClr val="000000"/>
              </a:solidFill>
              <a:latin typeface="宋体" panose="02010600030101010101" pitchFamily="2" charset="-122"/>
              <a:cs typeface="Courier New" panose="02070309020205020404"/>
            </a:endParaRPr>
          </a:p>
          <a:p>
            <a:pPr algn="just">
              <a:lnSpc>
                <a:spcPts val="3000"/>
              </a:lnSpc>
              <a:spcBef>
                <a:spcPts val="600"/>
              </a:spcBef>
              <a:spcAft>
                <a:spcPts val="600"/>
              </a:spcAft>
              <a:tabLst>
                <a:tab pos="2070100" algn="l"/>
              </a:tabLst>
            </a:pPr>
            <a:r>
              <a:rPr lang="en-US" altLang="zh-CN" sz="2400" kern="100" dirty="0" smtClean="0">
                <a:solidFill>
                  <a:srgbClr val="000000"/>
                </a:solidFill>
                <a:latin typeface="Times New Roman" panose="02020603050405020304"/>
                <a:ea typeface="华文细黑"/>
                <a:cs typeface="Courier New" panose="02070309020205020404"/>
              </a:rPr>
              <a:t>    (</a:t>
            </a:r>
            <a:r>
              <a:rPr lang="en-US" altLang="zh-CN" sz="2400" kern="100" dirty="0">
                <a:solidFill>
                  <a:srgbClr val="000000"/>
                </a:solidFill>
                <a:latin typeface="Times New Roman" panose="02020603050405020304"/>
                <a:ea typeface="华文细黑"/>
                <a:cs typeface="Courier New" panose="02070309020205020404"/>
              </a:rPr>
              <a:t>3)</a:t>
            </a:r>
            <a:r>
              <a:rPr lang="zh-CN" altLang="zh-CN" sz="2400" kern="100" dirty="0">
                <a:solidFill>
                  <a:srgbClr val="000000"/>
                </a:solidFill>
                <a:latin typeface="Times New Roman" panose="02020603050405020304"/>
                <a:ea typeface="华文细黑"/>
                <a:cs typeface="Times New Roman" panose="02020603050405020304"/>
              </a:rPr>
              <a:t>从</a:t>
            </a:r>
            <a:r>
              <a:rPr lang="zh-CN" altLang="zh-CN" sz="2400" b="1" kern="100" dirty="0">
                <a:solidFill>
                  <a:srgbClr val="000000"/>
                </a:solidFill>
                <a:latin typeface="Times New Roman" panose="02020603050405020304"/>
                <a:ea typeface="华文细黑"/>
                <a:cs typeface="Times New Roman" panose="02020603050405020304"/>
              </a:rPr>
              <a:t>整体史观</a:t>
            </a:r>
            <a:r>
              <a:rPr lang="zh-CN" altLang="zh-CN" sz="2400" kern="100" dirty="0">
                <a:solidFill>
                  <a:srgbClr val="000000"/>
                </a:solidFill>
                <a:latin typeface="Times New Roman" panose="02020603050405020304"/>
                <a:ea typeface="华文细黑"/>
                <a:cs typeface="Times New Roman" panose="02020603050405020304"/>
              </a:rPr>
              <a:t>看，它反映了新型的资本主义生产方式和思想观念对相对落后国家和地区旧制度、旧思想的冲击，是</a:t>
            </a:r>
            <a:r>
              <a:rPr lang="zh-CN" altLang="zh-CN" sz="2400" kern="100" dirty="0">
                <a:solidFill>
                  <a:srgbClr val="FF0000"/>
                </a:solidFill>
                <a:latin typeface="Times New Roman" panose="02020603050405020304"/>
                <a:ea typeface="华文细黑"/>
                <a:cs typeface="Times New Roman" panose="02020603050405020304"/>
              </a:rPr>
              <a:t>西方工业文明在世界范围内扩展</a:t>
            </a:r>
            <a:r>
              <a:rPr lang="zh-CN" altLang="zh-CN" sz="2400" kern="100" dirty="0">
                <a:solidFill>
                  <a:srgbClr val="000000"/>
                </a:solidFill>
                <a:latin typeface="Times New Roman" panose="02020603050405020304"/>
                <a:ea typeface="华文细黑"/>
                <a:cs typeface="Times New Roman" panose="02020603050405020304"/>
              </a:rPr>
              <a:t>的具体表现</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smtClean="0">
              <a:solidFill>
                <a:srgbClr val="000000"/>
              </a:solidFill>
              <a:latin typeface="Times New Roman" panose="02020603050405020304"/>
              <a:ea typeface="华文细黑"/>
              <a:cs typeface="Times New Roman" panose="02020603050405020304"/>
            </a:endParaRPr>
          </a:p>
          <a:p>
            <a:pPr algn="just">
              <a:lnSpc>
                <a:spcPts val="3000"/>
              </a:lnSpc>
              <a:spcBef>
                <a:spcPts val="600"/>
              </a:spcBef>
              <a:spcAft>
                <a:spcPts val="600"/>
              </a:spcAft>
              <a:tabLst>
                <a:tab pos="2070100" algn="l"/>
              </a:tabLst>
            </a:pPr>
            <a:r>
              <a:rPr lang="en-US" altLang="zh-CN" sz="2400" kern="100" dirty="0" smtClean="0">
                <a:solidFill>
                  <a:srgbClr val="000000"/>
                </a:solidFill>
                <a:latin typeface="Times New Roman" panose="02020603050405020304"/>
                <a:ea typeface="华文细黑"/>
                <a:cs typeface="Times New Roman" panose="02020603050405020304"/>
              </a:rPr>
              <a:t>    (</a:t>
            </a:r>
            <a:r>
              <a:rPr lang="en-US" altLang="zh-CN" sz="2400" kern="100" dirty="0">
                <a:solidFill>
                  <a:srgbClr val="000000"/>
                </a:solidFill>
                <a:latin typeface="Times New Roman" panose="02020603050405020304"/>
                <a:ea typeface="华文细黑"/>
                <a:cs typeface="Times New Roman" panose="02020603050405020304"/>
              </a:rPr>
              <a:t>4)</a:t>
            </a:r>
            <a:r>
              <a:rPr lang="zh-CN" altLang="zh-CN" sz="2400" kern="100" dirty="0">
                <a:solidFill>
                  <a:srgbClr val="000000"/>
                </a:solidFill>
                <a:latin typeface="Times New Roman" panose="02020603050405020304"/>
                <a:ea typeface="华文细黑"/>
                <a:cs typeface="Times New Roman" panose="02020603050405020304"/>
              </a:rPr>
              <a:t>从</a:t>
            </a:r>
            <a:r>
              <a:rPr lang="zh-CN" altLang="zh-CN" sz="2400" b="1" kern="100" dirty="0">
                <a:solidFill>
                  <a:srgbClr val="000000"/>
                </a:solidFill>
                <a:latin typeface="Times New Roman" panose="02020603050405020304"/>
                <a:ea typeface="华文细黑"/>
                <a:cs typeface="Times New Roman" panose="02020603050405020304"/>
              </a:rPr>
              <a:t>文明史观</a:t>
            </a:r>
            <a:r>
              <a:rPr lang="zh-CN" altLang="zh-CN" sz="2400" kern="100" dirty="0">
                <a:solidFill>
                  <a:srgbClr val="000000"/>
                </a:solidFill>
                <a:latin typeface="Times New Roman" panose="02020603050405020304"/>
                <a:ea typeface="华文细黑"/>
                <a:cs typeface="Times New Roman" panose="02020603050405020304"/>
              </a:rPr>
              <a:t>看，</a:t>
            </a:r>
            <a:r>
              <a:rPr lang="en-US" altLang="zh-CN" sz="2400" kern="100" dirty="0">
                <a:solidFill>
                  <a:srgbClr val="000000"/>
                </a:solidFill>
                <a:latin typeface="Times New Roman" panose="02020603050405020304"/>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中体西用</a:t>
            </a:r>
            <a:r>
              <a:rPr lang="en-US" altLang="zh-CN" sz="2400" kern="100" dirty="0">
                <a:solidFill>
                  <a:srgbClr val="000000"/>
                </a:solidFill>
                <a:latin typeface="Times New Roman" panose="02020603050405020304"/>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的思想反映了封建传统文化与西方文明的冲突，反映了当时中国人对西方文明既欣赏又排斥的矛盾心态，但它毕竟承认了中学之不足，西学之所长，客观上使中国人的价值观由</a:t>
            </a:r>
            <a:r>
              <a:rPr lang="en-US" altLang="zh-CN" sz="2400" kern="100" dirty="0">
                <a:solidFill>
                  <a:srgbClr val="FF0000"/>
                </a:solidFill>
                <a:latin typeface="Times New Roman" panose="02020603050405020304"/>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传统人</a:t>
            </a:r>
            <a:r>
              <a:rPr lang="en-US" altLang="zh-CN" sz="2400" kern="100" dirty="0">
                <a:solidFill>
                  <a:srgbClr val="FF0000"/>
                </a:solidFill>
                <a:latin typeface="Times New Roman" panose="02020603050405020304"/>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开始向</a:t>
            </a:r>
            <a:r>
              <a:rPr lang="en-US" altLang="zh-CN" sz="2400" kern="100" dirty="0">
                <a:solidFill>
                  <a:srgbClr val="FF0000"/>
                </a:solidFill>
                <a:latin typeface="Times New Roman" panose="02020603050405020304"/>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现代人</a:t>
            </a:r>
            <a:r>
              <a:rPr lang="en-US" altLang="zh-CN" sz="2400" kern="100" dirty="0">
                <a:solidFill>
                  <a:srgbClr val="FF0000"/>
                </a:solidFill>
                <a:latin typeface="Times New Roman" panose="02020603050405020304"/>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转变</a:t>
            </a:r>
            <a:r>
              <a:rPr lang="zh-CN" altLang="zh-CN" sz="2400" kern="100" dirty="0" smtClean="0">
                <a:solidFill>
                  <a:srgbClr val="000000"/>
                </a:solidFill>
                <a:latin typeface="Times New Roman" panose="02020603050405020304"/>
                <a:ea typeface="华文细黑"/>
                <a:cs typeface="Times New Roman" panose="02020603050405020304"/>
              </a:rPr>
              <a:t>。</a:t>
            </a:r>
            <a:endParaRPr lang="zh-CN" altLang="zh-CN" sz="24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矩形 3"/>
          <p:cNvSpPr/>
          <p:nvPr/>
        </p:nvSpPr>
        <p:spPr>
          <a:xfrm>
            <a:off x="309707" y="827170"/>
            <a:ext cx="11409359" cy="587544"/>
          </a:xfrm>
          <a:prstGeom prst="rect">
            <a:avLst/>
          </a:prstGeom>
        </p:spPr>
        <p:txBody>
          <a:bodyPr wrap="square" lIns="121870" tIns="60934" rIns="121870" bIns="60934">
            <a:spAutoFit/>
          </a:bodyPr>
          <a:lstStyle/>
          <a:p>
            <a:pPr algn="just">
              <a:lnSpc>
                <a:spcPts val="4000"/>
              </a:lnSpc>
              <a:tabLst>
                <a:tab pos="2070100" algn="l"/>
              </a:tabLst>
            </a:pPr>
            <a:r>
              <a:rPr lang="en-US" altLang="zh-CN" sz="2800" b="1" kern="100" dirty="0">
                <a:solidFill>
                  <a:srgbClr val="000000"/>
                </a:solidFill>
                <a:latin typeface="Times New Roman" panose="02020603050405020304"/>
                <a:ea typeface="华文细黑"/>
                <a:cs typeface="Courier New" panose="02070309020205020404"/>
              </a:rPr>
              <a:t>2.</a:t>
            </a:r>
            <a:r>
              <a:rPr lang="zh-CN" altLang="zh-CN" sz="2800" b="1" kern="100" dirty="0">
                <a:solidFill>
                  <a:srgbClr val="000000"/>
                </a:solidFill>
                <a:latin typeface="Times New Roman" panose="02020603050405020304"/>
                <a:ea typeface="华文细黑"/>
                <a:cs typeface="Times New Roman" panose="02020603050405020304"/>
              </a:rPr>
              <a:t>多元史观评价</a:t>
            </a:r>
            <a:r>
              <a:rPr lang="en-US" altLang="zh-CN" sz="2800" b="1" kern="100" dirty="0">
                <a:solidFill>
                  <a:srgbClr val="000000"/>
                </a:solidFill>
                <a:latin typeface="宋体" panose="02010600030101010101" pitchFamily="2" charset="-122"/>
                <a:ea typeface="华文细黑"/>
                <a:cs typeface="Times New Roman" panose="02020603050405020304"/>
              </a:rPr>
              <a:t>“</a:t>
            </a:r>
            <a:r>
              <a:rPr lang="zh-CN" altLang="zh-CN" sz="2800" b="1" kern="100" dirty="0">
                <a:solidFill>
                  <a:srgbClr val="000000"/>
                </a:solidFill>
                <a:latin typeface="Times New Roman" panose="02020603050405020304"/>
                <a:ea typeface="华文细黑"/>
                <a:cs typeface="Times New Roman" panose="02020603050405020304"/>
              </a:rPr>
              <a:t>中体西用</a:t>
            </a:r>
            <a:r>
              <a:rPr lang="en-US" altLang="zh-CN" sz="2800" b="1" kern="100" dirty="0">
                <a:solidFill>
                  <a:srgbClr val="000000"/>
                </a:solidFill>
                <a:latin typeface="宋体" panose="02010600030101010101" pitchFamily="2" charset="-122"/>
                <a:ea typeface="华文细黑"/>
                <a:cs typeface="Times New Roman" panose="02020603050405020304"/>
              </a:rPr>
              <a:t>”</a:t>
            </a:r>
            <a:r>
              <a:rPr lang="zh-CN" altLang="zh-CN" sz="2800" b="1" kern="100" dirty="0">
                <a:solidFill>
                  <a:srgbClr val="000000"/>
                </a:solidFill>
                <a:latin typeface="Times New Roman" panose="02020603050405020304"/>
                <a:ea typeface="华文细黑"/>
                <a:cs typeface="Times New Roman" panose="02020603050405020304"/>
              </a:rPr>
              <a:t>主</a:t>
            </a:r>
            <a:r>
              <a:rPr lang="zh-CN" altLang="zh-CN" sz="2800" b="1" kern="100" dirty="0" smtClean="0">
                <a:solidFill>
                  <a:srgbClr val="000000"/>
                </a:solidFill>
                <a:latin typeface="Times New Roman" panose="02020603050405020304"/>
                <a:ea typeface="华文细黑"/>
                <a:cs typeface="Times New Roman" panose="02020603050405020304"/>
              </a:rPr>
              <a:t>张</a:t>
            </a:r>
            <a:endParaRPr lang="zh-CN" altLang="zh-CN" sz="2800" kern="100" dirty="0">
              <a:solidFill>
                <a:srgbClr val="000000"/>
              </a:solidFill>
              <a:latin typeface="宋体" panose="02010600030101010101" pitchFamily="2" charset="-122"/>
              <a:cs typeface="Courier New" panose="02070309020205020404"/>
            </a:endParaRPr>
          </a:p>
        </p:txBody>
      </p:sp>
      <p:sp>
        <p:nvSpPr>
          <p:cNvPr id="2" name="矩形 1"/>
          <p:cNvSpPr/>
          <p:nvPr/>
        </p:nvSpPr>
        <p:spPr>
          <a:xfrm>
            <a:off x="309708" y="1859340"/>
            <a:ext cx="11882292" cy="4555093"/>
          </a:xfrm>
          <a:prstGeom prst="rect">
            <a:avLst/>
          </a:prstGeom>
        </p:spPr>
        <p:txBody>
          <a:bodyPr wrap="square">
            <a:spAutoFit/>
          </a:bodyPr>
          <a:lstStyle/>
          <a:p>
            <a:pPr algn="ctr">
              <a:spcAft>
                <a:spcPts val="1200"/>
              </a:spcAft>
            </a:pPr>
            <a:r>
              <a:rPr lang="en-US" altLang="zh-CN" sz="2800" b="1" dirty="0">
                <a:solidFill>
                  <a:srgbClr val="000000"/>
                </a:solidFill>
                <a:latin typeface="华文细黑" panose="02010600040101010101" pitchFamily="2" charset="-122"/>
                <a:ea typeface="华文细黑" panose="02010600040101010101" pitchFamily="2" charset="-122"/>
              </a:rPr>
              <a:t>【</a:t>
            </a:r>
            <a:r>
              <a:rPr lang="zh-CN" altLang="en-US" sz="2800" b="1" dirty="0">
                <a:solidFill>
                  <a:srgbClr val="000000"/>
                </a:solidFill>
                <a:latin typeface="华文细黑" panose="02010600040101010101" pitchFamily="2" charset="-122"/>
                <a:ea typeface="华文细黑" panose="02010600040101010101" pitchFamily="2" charset="-122"/>
              </a:rPr>
              <a:t>史家观点</a:t>
            </a:r>
            <a:r>
              <a:rPr lang="en-US" altLang="zh-CN" sz="2800" b="1" dirty="0">
                <a:solidFill>
                  <a:srgbClr val="000000"/>
                </a:solidFill>
                <a:latin typeface="华文细黑" panose="02010600040101010101" pitchFamily="2" charset="-122"/>
                <a:ea typeface="华文细黑" panose="02010600040101010101" pitchFamily="2" charset="-122"/>
              </a:rPr>
              <a:t>】</a:t>
            </a:r>
            <a:r>
              <a:rPr lang="zh-CN" altLang="en-US" sz="2800" b="1" dirty="0" smtClean="0">
                <a:solidFill>
                  <a:srgbClr val="000000"/>
                </a:solidFill>
                <a:latin typeface="华文细黑" panose="02010600040101010101" pitchFamily="2" charset="-122"/>
                <a:ea typeface="华文细黑" panose="02010600040101010101" pitchFamily="2" charset="-122"/>
              </a:rPr>
              <a:t>辩证地看待“中体西用思想”</a:t>
            </a:r>
            <a:endParaRPr lang="en-US" altLang="zh-CN" sz="2800" b="1" dirty="0" smtClean="0">
              <a:solidFill>
                <a:srgbClr val="000000"/>
              </a:solidFill>
              <a:latin typeface="华文细黑" panose="02010600040101010101" pitchFamily="2" charset="-122"/>
              <a:ea typeface="华文细黑" panose="02010600040101010101" pitchFamily="2" charset="-122"/>
            </a:endParaRPr>
          </a:p>
          <a:p>
            <a:r>
              <a:rPr lang="zh-CN" altLang="en-US" sz="2800" dirty="0" smtClean="0">
                <a:solidFill>
                  <a:srgbClr val="000000"/>
                </a:solidFill>
                <a:latin typeface="华文细黑" panose="02010600040101010101" pitchFamily="2" charset="-122"/>
                <a:ea typeface="华文细黑" panose="02010600040101010101" pitchFamily="2" charset="-122"/>
              </a:rPr>
              <a:t>    那</a:t>
            </a:r>
            <a:r>
              <a:rPr lang="zh-CN" altLang="en-US" sz="2800" dirty="0">
                <a:solidFill>
                  <a:srgbClr val="000000"/>
                </a:solidFill>
                <a:latin typeface="华文细黑" panose="02010600040101010101" pitchFamily="2" charset="-122"/>
                <a:ea typeface="华文细黑" panose="02010600040101010101" pitchFamily="2" charset="-122"/>
              </a:rPr>
              <a:t>个时候的中国，天下滔滔， </a:t>
            </a:r>
            <a:r>
              <a:rPr lang="zh-CN" altLang="en-US" sz="2800" dirty="0" smtClean="0">
                <a:solidFill>
                  <a:srgbClr val="000000"/>
                </a:solidFill>
                <a:latin typeface="华文细黑" panose="02010600040101010101" pitchFamily="2" charset="-122"/>
                <a:ea typeface="华文细黑" panose="02010600040101010101" pitchFamily="2" charset="-122"/>
              </a:rPr>
              <a:t>多</a:t>
            </a:r>
            <a:r>
              <a:rPr lang="zh-CN" altLang="en-US" sz="2800" dirty="0">
                <a:solidFill>
                  <a:srgbClr val="000000"/>
                </a:solidFill>
                <a:latin typeface="华文细黑" panose="02010600040101010101" pitchFamily="2" charset="-122"/>
                <a:ea typeface="华文细黑" panose="02010600040101010101" pitchFamily="2" charset="-122"/>
              </a:rPr>
              <a:t>的是泥古而顽梗的士人， </a:t>
            </a:r>
            <a:r>
              <a:rPr lang="zh-CN" altLang="en-US" sz="2800" dirty="0" smtClean="0">
                <a:solidFill>
                  <a:srgbClr val="000000"/>
                </a:solidFill>
                <a:latin typeface="华文细黑" panose="02010600040101010101" pitchFamily="2" charset="-122"/>
                <a:ea typeface="华文细黑" panose="02010600040101010101" pitchFamily="2" charset="-122"/>
              </a:rPr>
              <a:t>在</a:t>
            </a:r>
            <a:r>
              <a:rPr lang="zh-CN" altLang="en-US" sz="2800" dirty="0">
                <a:solidFill>
                  <a:srgbClr val="000000"/>
                </a:solidFill>
                <a:latin typeface="华文细黑" panose="02010600040101010101" pitchFamily="2" charset="-122"/>
                <a:ea typeface="华文细黑" panose="02010600040101010101" pitchFamily="2" charset="-122"/>
              </a:rPr>
              <a:t>封建主义充斥的天地里，欲破启锢闭，引入若干资本主义文化，  除了“中体西用’还不可能提出另一种更好的宗旨。如果没有‘中体’作为前提</a:t>
            </a:r>
            <a:r>
              <a:rPr lang="zh-CN" altLang="en-US" sz="2800" dirty="0" smtClean="0">
                <a:solidFill>
                  <a:srgbClr val="000000"/>
                </a:solidFill>
                <a:latin typeface="华文细黑" panose="02010600040101010101" pitchFamily="2" charset="-122"/>
                <a:ea typeface="华文细黑" panose="02010600040101010101" pitchFamily="2" charset="-122"/>
              </a:rPr>
              <a:t>，‘</a:t>
            </a:r>
            <a:r>
              <a:rPr lang="zh-CN" altLang="en-US" sz="2800" dirty="0">
                <a:solidFill>
                  <a:srgbClr val="000000"/>
                </a:solidFill>
                <a:latin typeface="华文细黑" panose="02010600040101010101" pitchFamily="2" charset="-122"/>
                <a:ea typeface="华文细黑" panose="02010600040101010101" pitchFamily="2" charset="-122"/>
              </a:rPr>
              <a:t>西用’无所依托，它在中国是进不了门,  落不了户的</a:t>
            </a:r>
            <a:r>
              <a:rPr lang="zh-CN" altLang="en-US" sz="2800" dirty="0" smtClean="0">
                <a:solidFill>
                  <a:srgbClr val="000000"/>
                </a:solidFill>
                <a:latin typeface="华文细黑" panose="02010600040101010101" pitchFamily="2" charset="-122"/>
                <a:ea typeface="华文细黑" panose="02010600040101010101" pitchFamily="2" charset="-122"/>
              </a:rPr>
              <a:t>。 </a:t>
            </a:r>
            <a:r>
              <a:rPr lang="zh-CN" altLang="en-US" sz="2800" dirty="0">
                <a:solidFill>
                  <a:srgbClr val="000000"/>
                </a:solidFill>
                <a:latin typeface="华文细黑" panose="02010600040101010101" pitchFamily="2" charset="-122"/>
                <a:ea typeface="华文细黑" panose="02010600040101010101" pitchFamily="2" charset="-122"/>
              </a:rPr>
              <a:t>”“中体西用”论是相当保守的，是不伦不类的。但是用今天的话说，就是提出</a:t>
            </a:r>
            <a:r>
              <a:rPr lang="zh-CN" altLang="en-US" sz="2800" dirty="0" smtClean="0">
                <a:solidFill>
                  <a:srgbClr val="000000"/>
                </a:solidFill>
                <a:latin typeface="华文细黑" panose="02010600040101010101" pitchFamily="2" charset="-122"/>
                <a:ea typeface="华文细黑" panose="02010600040101010101" pitchFamily="2" charset="-122"/>
              </a:rPr>
              <a:t>了一</a:t>
            </a:r>
            <a:r>
              <a:rPr lang="zh-CN" altLang="en-US" sz="2800" dirty="0">
                <a:solidFill>
                  <a:srgbClr val="000000"/>
                </a:solidFill>
                <a:latin typeface="华文细黑" panose="02010600040101010101" pitchFamily="2" charset="-122"/>
                <a:ea typeface="华文细黑" panose="02010600040101010101" pitchFamily="2" charset="-122"/>
              </a:rPr>
              <a:t>个改革派和保守派都能大体接受的“说法”。但“中体西用”毕竟使中国人看到了另一个陌生的世界，看到了那个世界的部分，并移花接木地把这一 部分引进到中国来，成为中西文化交冲汇融后两者可能结合的一种特定形式。  </a:t>
            </a:r>
            <a:endParaRPr lang="en-US" altLang="zh-CN" sz="2800" dirty="0" smtClean="0">
              <a:solidFill>
                <a:srgbClr val="000000"/>
              </a:solidFill>
              <a:latin typeface="华文细黑" panose="02010600040101010101" pitchFamily="2" charset="-122"/>
              <a:ea typeface="华文细黑" panose="02010600040101010101" pitchFamily="2" charset="-122"/>
            </a:endParaRPr>
          </a:p>
          <a:p>
            <a:pPr algn="r"/>
            <a:r>
              <a:rPr lang="en-US" altLang="zh-CN" sz="2800" dirty="0">
                <a:solidFill>
                  <a:srgbClr val="000000"/>
                </a:solidFill>
                <a:latin typeface="华文细黑" panose="02010600040101010101" pitchFamily="2" charset="-122"/>
                <a:ea typeface="华文细黑" panose="02010600040101010101" pitchFamily="2" charset="-122"/>
              </a:rPr>
              <a:t>——</a:t>
            </a:r>
            <a:r>
              <a:rPr lang="zh-CN" altLang="en-US" sz="2800" dirty="0" smtClean="0">
                <a:solidFill>
                  <a:srgbClr val="000000"/>
                </a:solidFill>
                <a:latin typeface="华文细黑" panose="02010600040101010101" pitchFamily="2" charset="-122"/>
                <a:ea typeface="华文细黑" panose="02010600040101010101" pitchFamily="2" charset="-122"/>
              </a:rPr>
              <a:t>陈</a:t>
            </a:r>
            <a:r>
              <a:rPr lang="zh-CN" altLang="en-US" sz="2800" dirty="0">
                <a:solidFill>
                  <a:srgbClr val="000000"/>
                </a:solidFill>
                <a:latin typeface="华文细黑" panose="02010600040101010101" pitchFamily="2" charset="-122"/>
                <a:ea typeface="华文细黑" panose="02010600040101010101" pitchFamily="2" charset="-122"/>
              </a:rPr>
              <a:t>旭麓《近代中国社会的新陈代谢》</a:t>
            </a:r>
            <a:endParaRPr lang="zh-CN" altLang="en-US" sz="2800" dirty="0">
              <a:solidFill>
                <a:srgbClr val="000000"/>
              </a:solidFill>
              <a:latin typeface="华文细黑" panose="02010600040101010101" pitchFamily="2" charset="-122"/>
              <a:ea typeface="华文细黑" panose="02010600040101010101" pitchFamily="2" charset="-122"/>
            </a:endParaRPr>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矩形 3"/>
          <p:cNvSpPr/>
          <p:nvPr/>
        </p:nvSpPr>
        <p:spPr>
          <a:xfrm>
            <a:off x="536508" y="816470"/>
            <a:ext cx="5577168" cy="657872"/>
          </a:xfrm>
          <a:prstGeom prst="rect">
            <a:avLst/>
          </a:prstGeom>
        </p:spPr>
        <p:txBody>
          <a:bodyPr wrap="none">
            <a:spAutoFit/>
          </a:bodyPr>
          <a:lstStyle/>
          <a:p>
            <a:pPr algn="just">
              <a:lnSpc>
                <a:spcPct val="150000"/>
              </a:lnSpc>
              <a:tabLst>
                <a:tab pos="2070100" algn="l"/>
              </a:tabLst>
            </a:pPr>
            <a:r>
              <a:rPr lang="en-US" altLang="zh-CN" sz="2800" b="1" kern="100" dirty="0">
                <a:solidFill>
                  <a:srgbClr val="000000"/>
                </a:solidFill>
                <a:latin typeface="Times New Roman" panose="02020603050405020304"/>
                <a:ea typeface="华文细黑"/>
                <a:cs typeface="Times New Roman" panose="02020603050405020304"/>
              </a:rPr>
              <a:t>3.</a:t>
            </a:r>
            <a:r>
              <a:rPr lang="zh-CN" altLang="en-US" sz="2800" b="1" kern="100" dirty="0">
                <a:solidFill>
                  <a:srgbClr val="000000"/>
                </a:solidFill>
                <a:latin typeface="Times New Roman" panose="02020603050405020304"/>
                <a:ea typeface="华文细黑"/>
                <a:cs typeface="Times New Roman" panose="02020603050405020304"/>
              </a:rPr>
              <a:t>“跪着造反”</a:t>
            </a:r>
            <a:r>
              <a:rPr lang="en-US" altLang="zh-CN" sz="2800" b="1" kern="100" dirty="0">
                <a:solidFill>
                  <a:srgbClr val="000000"/>
                </a:solidFill>
                <a:latin typeface="Times New Roman" panose="02020603050405020304"/>
                <a:ea typeface="华文细黑"/>
                <a:cs typeface="Times New Roman" panose="02020603050405020304"/>
              </a:rPr>
              <a:t>——</a:t>
            </a:r>
            <a:r>
              <a:rPr lang="zh-CN" altLang="en-US" sz="2800" b="1" kern="100" dirty="0">
                <a:solidFill>
                  <a:srgbClr val="000000"/>
                </a:solidFill>
                <a:latin typeface="Times New Roman" panose="02020603050405020304"/>
                <a:ea typeface="华文细黑"/>
                <a:cs typeface="Times New Roman" panose="02020603050405020304"/>
              </a:rPr>
              <a:t>维新变法思潮</a:t>
            </a:r>
            <a:endParaRPr lang="zh-CN" altLang="zh-CN" sz="2800" b="1" kern="100" dirty="0">
              <a:solidFill>
                <a:srgbClr val="000000"/>
              </a:solidFill>
              <a:latin typeface="Times New Roman" panose="02020603050405020304"/>
              <a:ea typeface="华文细黑"/>
              <a:cs typeface="Times New Roman" panose="02020603050405020304"/>
            </a:endParaRPr>
          </a:p>
        </p:txBody>
      </p:sp>
      <p:sp>
        <p:nvSpPr>
          <p:cNvPr id="5" name="矩形 4"/>
          <p:cNvSpPr/>
          <p:nvPr/>
        </p:nvSpPr>
        <p:spPr>
          <a:xfrm>
            <a:off x="391321" y="1550424"/>
            <a:ext cx="11409359" cy="4563441"/>
          </a:xfrm>
          <a:prstGeom prst="rect">
            <a:avLst/>
          </a:prstGeom>
        </p:spPr>
        <p:txBody>
          <a:bodyPr wrap="square" lIns="121870" tIns="60934" rIns="121870" bIns="60934">
            <a:spAutoFit/>
          </a:bodyPr>
          <a:lstStyle/>
          <a:p>
            <a:pPr algn="just">
              <a:lnSpc>
                <a:spcPct val="150000"/>
              </a:lnSpc>
              <a:tabLst>
                <a:tab pos="2070100" algn="l"/>
              </a:tabLst>
            </a:pPr>
            <a:r>
              <a:rPr lang="zh-CN" altLang="en-US" sz="2800" b="1" kern="100" dirty="0" smtClean="0">
                <a:solidFill>
                  <a:srgbClr val="000000"/>
                </a:solidFill>
                <a:latin typeface="Times New Roman" panose="02020603050405020304"/>
                <a:ea typeface="华文细黑"/>
                <a:cs typeface="Times New Roman" panose="02020603050405020304"/>
              </a:rPr>
              <a:t>（</a:t>
            </a:r>
            <a:r>
              <a:rPr lang="en-US" altLang="zh-CN" sz="2800" b="1" kern="100" dirty="0" smtClean="0">
                <a:solidFill>
                  <a:srgbClr val="000000"/>
                </a:solidFill>
                <a:latin typeface="Times New Roman" panose="02020603050405020304"/>
                <a:ea typeface="华文细黑"/>
                <a:cs typeface="Times New Roman" panose="02020603050405020304"/>
              </a:rPr>
              <a:t>1</a:t>
            </a:r>
            <a:r>
              <a:rPr lang="zh-CN" altLang="en-US" sz="2800" b="1" kern="100" dirty="0" smtClean="0">
                <a:solidFill>
                  <a:srgbClr val="000000"/>
                </a:solidFill>
                <a:latin typeface="Times New Roman" panose="02020603050405020304"/>
                <a:ea typeface="华文细黑"/>
                <a:cs typeface="Times New Roman" panose="02020603050405020304"/>
              </a:rPr>
              <a:t>）</a:t>
            </a:r>
            <a:r>
              <a:rPr lang="zh-CN" altLang="zh-CN" sz="2800" b="1" kern="100" dirty="0" smtClean="0">
                <a:solidFill>
                  <a:srgbClr val="000000"/>
                </a:solidFill>
                <a:latin typeface="Times New Roman" panose="02020603050405020304"/>
                <a:ea typeface="华文细黑"/>
                <a:cs typeface="Times New Roman" panose="02020603050405020304"/>
              </a:rPr>
              <a:t>康</a:t>
            </a:r>
            <a:r>
              <a:rPr lang="zh-CN" altLang="zh-CN" sz="2800" b="1" kern="100" dirty="0">
                <a:solidFill>
                  <a:srgbClr val="000000"/>
                </a:solidFill>
                <a:latin typeface="Times New Roman" panose="02020603050405020304"/>
                <a:ea typeface="华文细黑"/>
                <a:cs typeface="Times New Roman" panose="02020603050405020304"/>
              </a:rPr>
              <a:t>、梁维新思想的特点</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r>
              <a:rPr lang="zh-CN" altLang="en-US" sz="2800" kern="100" dirty="0" smtClean="0">
                <a:solidFill>
                  <a:srgbClr val="000000"/>
                </a:solidFill>
                <a:latin typeface="Times New Roman" panose="02020603050405020304"/>
                <a:ea typeface="华文细黑"/>
                <a:cs typeface="Times New Roman" panose="02020603050405020304"/>
              </a:rPr>
              <a:t>①</a:t>
            </a:r>
            <a:r>
              <a:rPr lang="zh-CN" altLang="zh-CN" sz="2800" kern="100" dirty="0" smtClean="0">
                <a:solidFill>
                  <a:srgbClr val="FF0000"/>
                </a:solidFill>
                <a:latin typeface="Times New Roman" panose="02020603050405020304"/>
                <a:ea typeface="华文细黑"/>
                <a:cs typeface="Times New Roman" panose="02020603050405020304"/>
              </a:rPr>
              <a:t>中</a:t>
            </a:r>
            <a:r>
              <a:rPr lang="zh-CN" altLang="zh-CN" sz="2800" kern="100" dirty="0">
                <a:solidFill>
                  <a:srgbClr val="FF0000"/>
                </a:solidFill>
                <a:latin typeface="Times New Roman" panose="02020603050405020304"/>
                <a:ea typeface="华文细黑"/>
                <a:cs typeface="Times New Roman" panose="02020603050405020304"/>
              </a:rPr>
              <a:t>西融合</a:t>
            </a:r>
            <a:r>
              <a:rPr lang="zh-CN" altLang="zh-CN" sz="2800" kern="100" dirty="0">
                <a:solidFill>
                  <a:srgbClr val="000000"/>
                </a:solidFill>
                <a:latin typeface="Times New Roman" panose="02020603050405020304"/>
                <a:ea typeface="华文细黑"/>
                <a:cs typeface="Times New Roman" panose="02020603050405020304"/>
              </a:rPr>
              <a:t>：把</a:t>
            </a:r>
            <a:r>
              <a:rPr lang="zh-CN" altLang="zh-CN" sz="2800" kern="100" dirty="0">
                <a:solidFill>
                  <a:srgbClr val="FF0000"/>
                </a:solidFill>
                <a:latin typeface="Times New Roman" panose="02020603050405020304"/>
                <a:ea typeface="华文细黑"/>
                <a:cs typeface="Times New Roman" panose="02020603050405020304"/>
              </a:rPr>
              <a:t>西方资产阶级政治学说同传统的儒家思想相结合</a:t>
            </a:r>
            <a:r>
              <a:rPr lang="zh-CN" altLang="zh-CN" sz="2800" kern="100" dirty="0">
                <a:solidFill>
                  <a:srgbClr val="000000"/>
                </a:solidFill>
                <a:latin typeface="Times New Roman" panose="02020603050405020304"/>
                <a:ea typeface="华文细黑"/>
                <a:cs typeface="Times New Roman" panose="02020603050405020304"/>
              </a:rPr>
              <a:t>。如康有为的《新学伪经考》和《孔子改制考》，都是借助儒家思想宣传西方资产阶级政治学说。</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r>
              <a:rPr lang="zh-CN" altLang="en-US" sz="2800" kern="100" dirty="0" smtClean="0">
                <a:solidFill>
                  <a:srgbClr val="000000"/>
                </a:solidFill>
                <a:latin typeface="Times New Roman" panose="02020603050405020304"/>
                <a:ea typeface="华文细黑"/>
                <a:cs typeface="Times New Roman" panose="02020603050405020304"/>
              </a:rPr>
              <a:t>②</a:t>
            </a:r>
            <a:r>
              <a:rPr lang="zh-CN" altLang="zh-CN" sz="2800" kern="100" dirty="0" smtClean="0">
                <a:solidFill>
                  <a:srgbClr val="FF0000"/>
                </a:solidFill>
                <a:latin typeface="Times New Roman" panose="02020603050405020304"/>
                <a:ea typeface="华文细黑"/>
                <a:cs typeface="Times New Roman" panose="02020603050405020304"/>
              </a:rPr>
              <a:t>由</a:t>
            </a:r>
            <a:r>
              <a:rPr lang="zh-CN" altLang="zh-CN" sz="2800" kern="100" dirty="0">
                <a:solidFill>
                  <a:srgbClr val="FF0000"/>
                </a:solidFill>
                <a:latin typeface="Times New Roman" panose="02020603050405020304"/>
                <a:ea typeface="华文细黑"/>
                <a:cs typeface="Times New Roman" panose="02020603050405020304"/>
              </a:rPr>
              <a:t>理论到实践</a:t>
            </a:r>
            <a:r>
              <a:rPr lang="zh-CN" altLang="zh-CN" sz="2800" kern="100" dirty="0">
                <a:solidFill>
                  <a:srgbClr val="000000"/>
                </a:solidFill>
                <a:latin typeface="Times New Roman" panose="02020603050405020304"/>
                <a:ea typeface="华文细黑"/>
                <a:cs typeface="Times New Roman" panose="02020603050405020304"/>
              </a:rPr>
              <a:t>：把维新思想转变为维新变法活动，最终推动了戊戌变法运动的发生。</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r>
              <a:rPr lang="zh-CN" altLang="en-US" sz="2800" kern="100" dirty="0" smtClean="0">
                <a:solidFill>
                  <a:srgbClr val="000000"/>
                </a:solidFill>
                <a:latin typeface="Times New Roman" panose="02020603050405020304"/>
                <a:ea typeface="华文细黑"/>
                <a:cs typeface="Times New Roman" panose="02020603050405020304"/>
              </a:rPr>
              <a:t>③</a:t>
            </a:r>
            <a:r>
              <a:rPr lang="zh-CN" altLang="zh-CN" sz="2800" kern="100" dirty="0" smtClean="0">
                <a:solidFill>
                  <a:srgbClr val="FF0000"/>
                </a:solidFill>
                <a:latin typeface="Times New Roman" panose="02020603050405020304"/>
                <a:ea typeface="华文细黑"/>
                <a:cs typeface="Times New Roman" panose="02020603050405020304"/>
              </a:rPr>
              <a:t>救</a:t>
            </a:r>
            <a:r>
              <a:rPr lang="zh-CN" altLang="zh-CN" sz="2800" kern="100" dirty="0">
                <a:solidFill>
                  <a:srgbClr val="FF0000"/>
                </a:solidFill>
                <a:latin typeface="Times New Roman" panose="02020603050405020304"/>
                <a:ea typeface="华文细黑"/>
                <a:cs typeface="Times New Roman" panose="02020603050405020304"/>
              </a:rPr>
              <a:t>亡图存</a:t>
            </a:r>
            <a:r>
              <a:rPr lang="zh-CN" altLang="zh-CN" sz="2800" kern="100" dirty="0">
                <a:solidFill>
                  <a:srgbClr val="000000"/>
                </a:solidFill>
                <a:latin typeface="Times New Roman" panose="02020603050405020304"/>
                <a:ea typeface="华文细黑"/>
                <a:cs typeface="Times New Roman" panose="02020603050405020304"/>
              </a:rPr>
              <a:t>：体现中国社会面临崩溃和民族危机空前严重</a:t>
            </a:r>
            <a:r>
              <a:rPr lang="zh-CN" altLang="zh-CN" sz="2800" kern="100" dirty="0" smtClean="0">
                <a:solidFill>
                  <a:srgbClr val="000000"/>
                </a:solidFill>
                <a:latin typeface="Times New Roman" panose="02020603050405020304"/>
                <a:ea typeface="华文细黑"/>
                <a:cs typeface="Times New Roman" panose="02020603050405020304"/>
              </a:rPr>
              <a:t>。</a:t>
            </a:r>
            <a:endParaRPr lang="zh-CN" altLang="zh-CN" sz="28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内容占位符 6"/>
          <p:cNvSpPr>
            <a:spLocks noGrp="1"/>
          </p:cNvSpPr>
          <p:nvPr>
            <p:ph sz="half" idx="4294967295"/>
          </p:nvPr>
        </p:nvSpPr>
        <p:spPr>
          <a:xfrm>
            <a:off x="0" y="1346200"/>
            <a:ext cx="11693525" cy="5427345"/>
          </a:xfrm>
        </p:spPr>
        <p:txBody>
          <a:bodyPr/>
          <a:lstStyle/>
          <a:p>
            <a:r>
              <a:rPr lang="zh-CN" altLang="zh-CN" sz="2800" b="1" dirty="0">
                <a:solidFill>
                  <a:srgbClr val="FF0000"/>
                </a:solidFill>
                <a:latin typeface="楷体" panose="02010609060101010101" charset="-122"/>
                <a:ea typeface="楷体" panose="02010609060101010101" charset="-122"/>
                <a:cs typeface="楷体" panose="02010609060101010101" charset="-122"/>
              </a:rPr>
              <a:t>命题规律</a:t>
            </a:r>
            <a:r>
              <a:rPr lang="en-US" altLang="zh-CN" sz="2800" b="1" dirty="0" smtClean="0">
                <a:solidFill>
                  <a:srgbClr val="FF0000"/>
                </a:solidFill>
                <a:latin typeface="楷体" panose="02010609060101010101" charset="-122"/>
                <a:ea typeface="楷体" panose="02010609060101010101" charset="-122"/>
                <a:cs typeface="楷体" panose="02010609060101010101" charset="-122"/>
              </a:rPr>
              <a:t>:</a:t>
            </a:r>
            <a:endParaRPr lang="en-US" altLang="zh-CN" sz="2800" b="1" dirty="0" smtClean="0">
              <a:solidFill>
                <a:srgbClr val="FF0000"/>
              </a:solidFill>
              <a:latin typeface="楷体" panose="02010609060101010101" charset="-122"/>
              <a:ea typeface="楷体" panose="02010609060101010101" charset="-122"/>
              <a:cs typeface="楷体" panose="02010609060101010101" charset="-122"/>
            </a:endParaRPr>
          </a:p>
          <a:p>
            <a:pPr marL="457200" indent="-457200">
              <a:buAutoNum type="arabicParenBoth"/>
            </a:pPr>
            <a:r>
              <a:rPr lang="zh-CN" altLang="zh-CN" sz="2400" dirty="0">
                <a:solidFill>
                  <a:srgbClr val="000000"/>
                </a:solidFill>
                <a:latin typeface="黑体" panose="02010609060101010101" pitchFamily="49" charset="-122"/>
                <a:ea typeface="黑体" panose="02010609060101010101" pitchFamily="49" charset="-122"/>
              </a:rPr>
              <a:t>从题型看</a:t>
            </a:r>
            <a:r>
              <a:rPr lang="en-US" altLang="zh-CN" sz="2400" dirty="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选择题与非选择题都大量出现</a:t>
            </a:r>
            <a:r>
              <a:rPr lang="en-US" altLang="zh-CN" sz="2400" dirty="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属于高考热点章节。</a:t>
            </a:r>
            <a:endParaRPr lang="en-US" altLang="zh-CN" sz="2400" dirty="0">
              <a:solidFill>
                <a:srgbClr val="000000"/>
              </a:solidFill>
              <a:latin typeface="黑体" panose="02010609060101010101" pitchFamily="49" charset="-122"/>
              <a:ea typeface="黑体" panose="02010609060101010101" pitchFamily="49" charset="-122"/>
            </a:endParaRPr>
          </a:p>
          <a:p>
            <a:pPr marL="457200" indent="-457200">
              <a:buAutoNum type="arabicParenBoth"/>
            </a:pPr>
            <a:r>
              <a:rPr lang="zh-CN" altLang="zh-CN" sz="2400" dirty="0">
                <a:solidFill>
                  <a:srgbClr val="000000"/>
                </a:solidFill>
                <a:latin typeface="黑体" panose="02010609060101010101" pitchFamily="49" charset="-122"/>
                <a:ea typeface="黑体" panose="02010609060101010101" pitchFamily="49" charset="-122"/>
              </a:rPr>
              <a:t>从内容看</a:t>
            </a:r>
            <a:r>
              <a:rPr lang="en-US" altLang="zh-CN" sz="2400" dirty="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 维新思想</a:t>
            </a:r>
            <a:r>
              <a:rPr lang="zh-CN" altLang="en-US" sz="2400" dirty="0">
                <a:solidFill>
                  <a:srgbClr val="000000"/>
                </a:solidFill>
                <a:latin typeface="黑体" panose="02010609060101010101" pitchFamily="49" charset="-122"/>
                <a:ea typeface="黑体" panose="02010609060101010101" pitchFamily="49" charset="-122"/>
              </a:rPr>
              <a:t>、新文化运动</a:t>
            </a:r>
            <a:r>
              <a:rPr lang="zh-CN" altLang="zh-CN" sz="2400" dirty="0">
                <a:solidFill>
                  <a:srgbClr val="000000"/>
                </a:solidFill>
                <a:latin typeface="黑体" panose="02010609060101010101" pitchFamily="49" charset="-122"/>
                <a:ea typeface="黑体" panose="02010609060101010101" pitchFamily="49" charset="-122"/>
              </a:rPr>
              <a:t>等均是高考热点</a:t>
            </a:r>
            <a:r>
              <a:rPr lang="zh-CN" altLang="zh-CN" sz="2400" dirty="0" smtClean="0">
                <a:solidFill>
                  <a:srgbClr val="000000"/>
                </a:solidFill>
                <a:latin typeface="黑体" panose="02010609060101010101" pitchFamily="49" charset="-122"/>
                <a:ea typeface="黑体" panose="02010609060101010101" pitchFamily="49" charset="-122"/>
              </a:rPr>
              <a:t>。</a:t>
            </a:r>
            <a:endParaRPr lang="en-US" altLang="zh-CN" sz="2400" dirty="0" smtClean="0">
              <a:solidFill>
                <a:srgbClr val="000000"/>
              </a:solidFill>
              <a:latin typeface="黑体" panose="02010609060101010101" pitchFamily="49" charset="-122"/>
              <a:ea typeface="黑体" panose="02010609060101010101" pitchFamily="49" charset="-122"/>
            </a:endParaRPr>
          </a:p>
          <a:p>
            <a:pPr marL="457200" indent="-457200">
              <a:buAutoNum type="arabicParenBoth"/>
            </a:pPr>
            <a:r>
              <a:rPr lang="zh-CN" altLang="zh-CN" sz="2400" dirty="0" smtClean="0">
                <a:solidFill>
                  <a:srgbClr val="000000"/>
                </a:solidFill>
                <a:latin typeface="黑体" panose="02010609060101010101" pitchFamily="49" charset="-122"/>
                <a:ea typeface="黑体" panose="02010609060101010101" pitchFamily="49" charset="-122"/>
              </a:rPr>
              <a:t>从</a:t>
            </a:r>
            <a:r>
              <a:rPr lang="zh-CN" altLang="zh-CN" sz="2400" dirty="0">
                <a:solidFill>
                  <a:srgbClr val="000000"/>
                </a:solidFill>
                <a:latin typeface="黑体" panose="02010609060101010101" pitchFamily="49" charset="-122"/>
                <a:ea typeface="黑体" panose="02010609060101010101" pitchFamily="49" charset="-122"/>
              </a:rPr>
              <a:t>形式看</a:t>
            </a:r>
            <a:r>
              <a:rPr lang="en-US" altLang="zh-CN" sz="2400" dirty="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多采用新材料、设置新情境加以考查</a:t>
            </a:r>
            <a:r>
              <a:rPr lang="zh-CN" altLang="zh-CN" sz="2400" dirty="0" smtClean="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不拘泥于教材表述</a:t>
            </a:r>
            <a:r>
              <a:rPr lang="zh-CN" altLang="en-US" sz="2400" dirty="0" smtClean="0">
                <a:solidFill>
                  <a:srgbClr val="000000"/>
                </a:solidFill>
                <a:latin typeface="黑体" panose="02010609060101010101" pitchFamily="49" charset="-122"/>
                <a:ea typeface="黑体" panose="02010609060101010101" pitchFamily="49" charset="-122"/>
              </a:rPr>
              <a:t>和结</a:t>
            </a:r>
            <a:r>
              <a:rPr lang="zh-CN" altLang="en-US" sz="2400" dirty="0">
                <a:solidFill>
                  <a:srgbClr val="000000"/>
                </a:solidFill>
                <a:latin typeface="黑体" panose="02010609060101010101" pitchFamily="49" charset="-122"/>
                <a:ea typeface="黑体" panose="02010609060101010101" pitchFamily="49" charset="-122"/>
              </a:rPr>
              <a:t>论，突出历史的学科特色，以活泼新颖和内涵丰富的</a:t>
            </a:r>
            <a:r>
              <a:rPr lang="zh-CN" altLang="en-US" sz="2400" dirty="0" smtClean="0">
                <a:solidFill>
                  <a:srgbClr val="000000"/>
                </a:solidFill>
                <a:latin typeface="黑体" panose="02010609060101010101" pitchFamily="49" charset="-122"/>
                <a:ea typeface="黑体" panose="02010609060101010101" pitchFamily="49" charset="-122"/>
              </a:rPr>
              <a:t>材料</a:t>
            </a:r>
            <a:r>
              <a:rPr lang="zh-CN" altLang="en-US" sz="2400" dirty="0">
                <a:solidFill>
                  <a:srgbClr val="000000"/>
                </a:solidFill>
                <a:latin typeface="黑体" panose="02010609060101010101" pitchFamily="49" charset="-122"/>
                <a:ea typeface="黑体" panose="02010609060101010101" pitchFamily="49" charset="-122"/>
              </a:rPr>
              <a:t>构建试题情</a:t>
            </a:r>
            <a:r>
              <a:rPr lang="zh-CN" altLang="en-US" sz="2400" dirty="0" smtClean="0">
                <a:solidFill>
                  <a:srgbClr val="000000"/>
                </a:solidFill>
                <a:latin typeface="黑体" panose="02010609060101010101" pitchFamily="49" charset="-122"/>
                <a:ea typeface="黑体" panose="02010609060101010101" pitchFamily="49" charset="-122"/>
              </a:rPr>
              <a:t>境</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marL="457200" indent="-457200">
              <a:buAutoNum type="arabicParenBoth"/>
            </a:pPr>
            <a:r>
              <a:rPr lang="zh-CN" altLang="zh-CN" sz="2400" dirty="0">
                <a:solidFill>
                  <a:srgbClr val="000000"/>
                </a:solidFill>
                <a:latin typeface="黑体" panose="02010609060101010101" pitchFamily="49" charset="-122"/>
                <a:ea typeface="黑体" panose="02010609060101010101" pitchFamily="49" charset="-122"/>
              </a:rPr>
              <a:t>从考查角度看</a:t>
            </a:r>
            <a:r>
              <a:rPr lang="en-US" altLang="zh-CN" sz="2400" dirty="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 对维新思想的考查主要站在社会变革的角度</a:t>
            </a:r>
            <a:r>
              <a:rPr lang="en-US" altLang="zh-CN" sz="2400" dirty="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多要求分析维新思想在当时社会引起的巨大震撼</a:t>
            </a:r>
            <a:r>
              <a:rPr lang="en-US" altLang="zh-CN" sz="2400" dirty="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强调维新思想在思想解放方面的作用。</a:t>
            </a:r>
            <a:endParaRPr lang="zh-CN" altLang="zh-CN" sz="2400" dirty="0">
              <a:solidFill>
                <a:srgbClr val="000000"/>
              </a:solidFill>
              <a:latin typeface="黑体" panose="02010609060101010101" pitchFamily="49" charset="-122"/>
              <a:ea typeface="黑体" panose="02010609060101010101" pitchFamily="49" charset="-122"/>
            </a:endParaRPr>
          </a:p>
          <a:p>
            <a:pPr marL="457200" indent="-457200">
              <a:buAutoNum type="arabicParenBoth"/>
            </a:pPr>
            <a:r>
              <a:rPr lang="zh-CN" altLang="zh-CN" sz="2400" dirty="0" smtClean="0">
                <a:solidFill>
                  <a:srgbClr val="000000"/>
                </a:solidFill>
                <a:latin typeface="黑体" panose="02010609060101010101" pitchFamily="49" charset="-122"/>
                <a:ea typeface="黑体" panose="02010609060101010101" pitchFamily="49" charset="-122"/>
              </a:rPr>
              <a:t> </a:t>
            </a:r>
            <a:r>
              <a:rPr lang="zh-CN" altLang="zh-CN" sz="2400" dirty="0" smtClean="0">
                <a:solidFill>
                  <a:srgbClr val="FF0000"/>
                </a:solidFill>
                <a:latin typeface="黑体" panose="02010609060101010101" pitchFamily="49" charset="-122"/>
                <a:ea typeface="黑体" panose="02010609060101010101" pitchFamily="49" charset="-122"/>
              </a:rPr>
              <a:t>备</a:t>
            </a:r>
            <a:r>
              <a:rPr lang="zh-CN" altLang="zh-CN" sz="2400" dirty="0">
                <a:solidFill>
                  <a:srgbClr val="FF0000"/>
                </a:solidFill>
                <a:latin typeface="黑体" panose="02010609060101010101" pitchFamily="49" charset="-122"/>
                <a:ea typeface="黑体" panose="02010609060101010101" pitchFamily="49" charset="-122"/>
              </a:rPr>
              <a:t>考建议</a:t>
            </a:r>
            <a:r>
              <a:rPr lang="en-US" altLang="zh-CN" sz="2400" dirty="0" smtClean="0">
                <a:solidFill>
                  <a:srgbClr val="FF0000"/>
                </a:solidFill>
                <a:latin typeface="黑体" panose="02010609060101010101" pitchFamily="49" charset="-122"/>
                <a:ea typeface="黑体" panose="02010609060101010101" pitchFamily="49" charset="-122"/>
              </a:rPr>
              <a:t>:</a:t>
            </a:r>
            <a:r>
              <a:rPr lang="zh-CN" altLang="zh-CN" sz="2400" dirty="0" smtClean="0">
                <a:solidFill>
                  <a:srgbClr val="000000"/>
                </a:solidFill>
                <a:latin typeface="黑体" panose="02010609060101010101" pitchFamily="49" charset="-122"/>
                <a:ea typeface="黑体" panose="02010609060101010101" pitchFamily="49" charset="-122"/>
              </a:rPr>
              <a:t>归</a:t>
            </a:r>
            <a:r>
              <a:rPr lang="zh-CN" altLang="zh-CN" sz="2400" dirty="0">
                <a:solidFill>
                  <a:srgbClr val="000000"/>
                </a:solidFill>
                <a:latin typeface="黑体" panose="02010609060101010101" pitchFamily="49" charset="-122"/>
                <a:ea typeface="黑体" panose="02010609060101010101" pitchFamily="49" charset="-122"/>
              </a:rPr>
              <a:t>纳单元特征</a:t>
            </a:r>
            <a:r>
              <a:rPr lang="en-US" altLang="zh-CN" sz="2400" dirty="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整体把握知识体系</a:t>
            </a:r>
            <a:r>
              <a:rPr lang="zh-CN" altLang="zh-CN" sz="2400" dirty="0" smtClean="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复习时</a:t>
            </a:r>
            <a:r>
              <a:rPr lang="en-US" altLang="zh-CN" sz="2400" dirty="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建议以</a:t>
            </a:r>
            <a:r>
              <a:rPr lang="zh-CN" altLang="en-US" sz="2400" dirty="0">
                <a:solidFill>
                  <a:srgbClr val="000000"/>
                </a:solidFill>
                <a:latin typeface="黑体" panose="02010609060101010101" pitchFamily="49" charset="-122"/>
                <a:ea typeface="黑体" panose="02010609060101010101" pitchFamily="49" charset="-122"/>
              </a:rPr>
              <a:t>鸦片战争、甲午中日战争、</a:t>
            </a:r>
            <a:r>
              <a:rPr lang="zh-CN" altLang="zh-CN" sz="2400" dirty="0">
                <a:solidFill>
                  <a:srgbClr val="000000"/>
                </a:solidFill>
                <a:latin typeface="黑体" panose="02010609060101010101" pitchFamily="49" charset="-122"/>
                <a:ea typeface="黑体" panose="02010609060101010101" pitchFamily="49" charset="-122"/>
              </a:rPr>
              <a:t>辛亥革命</a:t>
            </a:r>
            <a:r>
              <a:rPr lang="zh-CN" altLang="en-US" sz="2400" dirty="0">
                <a:solidFill>
                  <a:srgbClr val="000000"/>
                </a:solidFill>
                <a:latin typeface="黑体" panose="02010609060101010101" pitchFamily="49" charset="-122"/>
                <a:ea typeface="黑体" panose="02010609060101010101" pitchFamily="49" charset="-122"/>
              </a:rPr>
              <a:t>等民主革命活动等</a:t>
            </a:r>
            <a:r>
              <a:rPr lang="zh-CN" altLang="zh-CN" sz="2400" dirty="0">
                <a:solidFill>
                  <a:srgbClr val="000000"/>
                </a:solidFill>
                <a:latin typeface="黑体" panose="02010609060101010101" pitchFamily="49" charset="-122"/>
                <a:ea typeface="黑体" panose="02010609060101010101" pitchFamily="49" charset="-122"/>
              </a:rPr>
              <a:t>为主线</a:t>
            </a:r>
            <a:r>
              <a:rPr lang="en-US" altLang="zh-CN" sz="2400" dirty="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把本单元政治、经济、思想文化等各方面内容串联起来</a:t>
            </a:r>
            <a:r>
              <a:rPr lang="en-US" altLang="zh-CN" sz="2400" dirty="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形成较为完整的知识体系</a:t>
            </a:r>
            <a:r>
              <a:rPr lang="zh-CN" altLang="zh-CN" sz="2400" dirty="0" smtClean="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在备考中，要注意适当拓展教</a:t>
            </a:r>
            <a:r>
              <a:rPr lang="zh-CN" altLang="en-US" sz="2400" dirty="0" smtClean="0">
                <a:solidFill>
                  <a:srgbClr val="000000"/>
                </a:solidFill>
                <a:latin typeface="黑体" panose="02010609060101010101" pitchFamily="49" charset="-122"/>
                <a:ea typeface="黑体" panose="02010609060101010101" pitchFamily="49" charset="-122"/>
              </a:rPr>
              <a:t>材外</a:t>
            </a:r>
            <a:r>
              <a:rPr lang="zh-CN" altLang="en-US" sz="2400" dirty="0">
                <a:solidFill>
                  <a:srgbClr val="000000"/>
                </a:solidFill>
                <a:latin typeface="黑体" panose="02010609060101010101" pitchFamily="49" charset="-122"/>
                <a:ea typeface="黑体" panose="02010609060101010101" pitchFamily="49" charset="-122"/>
              </a:rPr>
              <a:t>的知识，多角度地分析问题，提升学科素养</a:t>
            </a:r>
            <a:r>
              <a:rPr lang="zh-CN" altLang="en-US" sz="2400" dirty="0" smtClean="0">
                <a:solidFill>
                  <a:srgbClr val="000000"/>
                </a:solidFill>
                <a:latin typeface="黑体" panose="02010609060101010101" pitchFamily="49" charset="-122"/>
                <a:ea typeface="黑体" panose="02010609060101010101" pitchFamily="49" charset="-122"/>
              </a:rPr>
              <a:t>。</a:t>
            </a:r>
            <a:endParaRPr lang="zh-CN" altLang="en-US" sz="2400" dirty="0" smtClean="0">
              <a:solidFill>
                <a:srgbClr val="000000"/>
              </a:solidFill>
              <a:latin typeface="黑体" panose="02010609060101010101" pitchFamily="49" charset="-122"/>
              <a:ea typeface="黑体" panose="02010609060101010101" pitchFamily="49" charset="-122"/>
            </a:endParaRPr>
          </a:p>
          <a:p>
            <a:pPr marL="457200" indent="-457200">
              <a:buAutoNum type="arabicParenBoth"/>
            </a:pPr>
            <a:r>
              <a:rPr lang="zh-CN" altLang="en-US" sz="2400" b="1">
                <a:sym typeface="+mn-ea"/>
              </a:rPr>
              <a:t>从</a:t>
            </a:r>
            <a:r>
              <a:rPr lang="zh-CN" altLang="en-US" sz="2400" b="1">
                <a:solidFill>
                  <a:srgbClr val="0000FF"/>
                </a:solidFill>
                <a:sym typeface="+mn-ea"/>
              </a:rPr>
              <a:t>全球史观与文明史观角度</a:t>
            </a:r>
            <a:r>
              <a:rPr lang="zh-CN" altLang="en-US" sz="2400" b="1">
                <a:sym typeface="+mn-ea"/>
              </a:rPr>
              <a:t>出发，重点把握：近代中国人向西方学习过程及其所处的历史背景，近代西学东渐、中国传统文化与西方文化的交流碰撞所产生的影响以及对当今改革开放的启示</a:t>
            </a:r>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4" name="文本框 3"/>
          <p:cNvSpPr txBox="1"/>
          <p:nvPr/>
        </p:nvSpPr>
        <p:spPr>
          <a:xfrm>
            <a:off x="1353503" y="797569"/>
            <a:ext cx="9389109" cy="523220"/>
          </a:xfrm>
          <a:prstGeom prst="rect">
            <a:avLst/>
          </a:prstGeom>
          <a:noFill/>
        </p:spPr>
        <p:txBody>
          <a:bodyPr wrap="none" rtlCol="0" anchor="t">
            <a:spAutoFit/>
          </a:bodyPr>
          <a:lstStyle/>
          <a:p>
            <a:pPr algn="r">
              <a:spcBef>
                <a:spcPct val="50000"/>
              </a:spcBef>
            </a:pPr>
            <a:r>
              <a:rPr kumimoji="1" lang="zh-CN" altLang="en-US" sz="2800" b="1" dirty="0" smtClean="0">
                <a:solidFill>
                  <a:schemeClr val="bg1">
                    <a:lumMod val="10000"/>
                  </a:schemeClr>
                </a:solidFill>
                <a:latin typeface="黑体" panose="02010609060101010101" pitchFamily="49" charset="-122"/>
                <a:ea typeface="黑体" panose="02010609060101010101" pitchFamily="49" charset="-122"/>
                <a:cs typeface="华文中宋" panose="02010600040101010101" charset="-122"/>
                <a:sym typeface="+mn-ea"/>
              </a:rPr>
              <a:t>考纲解读：</a:t>
            </a:r>
            <a:r>
              <a:rPr lang="zh-CN" altLang="en-US" sz="2800" b="1" dirty="0">
                <a:solidFill>
                  <a:srgbClr val="000000"/>
                </a:solidFill>
                <a:latin typeface="黑体" panose="02010609060101010101" pitchFamily="49" charset="-122"/>
                <a:ea typeface="黑体" panose="02010609060101010101" pitchFamily="49" charset="-122"/>
                <a:cs typeface="+mj-ea"/>
                <a:sym typeface="+mn-ea"/>
              </a:rPr>
              <a:t>旧民主主义革命时期思想文化史（</a:t>
            </a:r>
            <a:r>
              <a:rPr lang="en-US" altLang="zh-CN" sz="2800" b="1" dirty="0">
                <a:solidFill>
                  <a:srgbClr val="000000"/>
                </a:solidFill>
                <a:latin typeface="黑体" panose="02010609060101010101" pitchFamily="49" charset="-122"/>
                <a:ea typeface="黑体" panose="02010609060101010101" pitchFamily="49" charset="-122"/>
                <a:cs typeface="+mj-ea"/>
                <a:sym typeface="+mn-ea"/>
              </a:rPr>
              <a:t>1840-1919</a:t>
            </a:r>
            <a:r>
              <a:rPr lang="zh-CN" altLang="en-US" sz="2800" b="1" dirty="0">
                <a:solidFill>
                  <a:srgbClr val="000000"/>
                </a:solidFill>
                <a:latin typeface="黑体" panose="02010609060101010101" pitchFamily="49" charset="-122"/>
                <a:ea typeface="黑体" panose="02010609060101010101" pitchFamily="49" charset="-122"/>
                <a:cs typeface="+mj-ea"/>
                <a:sym typeface="+mn-ea"/>
              </a:rPr>
              <a:t>）</a:t>
            </a:r>
            <a:endParaRPr lang="en-US" altLang="zh-CN" sz="3600" b="1" dirty="0">
              <a:solidFill>
                <a:srgbClr val="000000"/>
              </a:solidFill>
              <a:latin typeface="黑体" panose="02010609060101010101" pitchFamily="49" charset="-122"/>
              <a:ea typeface="黑体" panose="02010609060101010101" pitchFamily="49" charset="-122"/>
              <a:cs typeface="+mj-ea"/>
              <a:sym typeface="+mn-ea"/>
            </a:endParaRPr>
          </a:p>
        </p:txBody>
      </p:sp>
      <p:sp>
        <p:nvSpPr>
          <p:cNvPr id="29" name="文本框 28"/>
          <p:cNvSpPr txBox="1"/>
          <p:nvPr/>
        </p:nvSpPr>
        <p:spPr>
          <a:xfrm>
            <a:off x="241935" y="319405"/>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【研究纲领】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矩形 3"/>
          <p:cNvSpPr/>
          <p:nvPr/>
        </p:nvSpPr>
        <p:spPr>
          <a:xfrm>
            <a:off x="536508" y="816470"/>
            <a:ext cx="5577168" cy="657872"/>
          </a:xfrm>
          <a:prstGeom prst="rect">
            <a:avLst/>
          </a:prstGeom>
        </p:spPr>
        <p:txBody>
          <a:bodyPr wrap="none">
            <a:spAutoFit/>
          </a:bodyPr>
          <a:lstStyle/>
          <a:p>
            <a:pPr algn="just">
              <a:lnSpc>
                <a:spcPct val="150000"/>
              </a:lnSpc>
              <a:tabLst>
                <a:tab pos="2070100" algn="l"/>
              </a:tabLst>
            </a:pPr>
            <a:r>
              <a:rPr lang="en-US" altLang="zh-CN" sz="2800" b="1" kern="100" dirty="0">
                <a:solidFill>
                  <a:srgbClr val="000000"/>
                </a:solidFill>
                <a:latin typeface="Times New Roman" panose="02020603050405020304"/>
                <a:ea typeface="华文细黑"/>
                <a:cs typeface="Times New Roman" panose="02020603050405020304"/>
              </a:rPr>
              <a:t>3.</a:t>
            </a:r>
            <a:r>
              <a:rPr lang="zh-CN" altLang="en-US" sz="2800" b="1" kern="100" dirty="0">
                <a:solidFill>
                  <a:srgbClr val="000000"/>
                </a:solidFill>
                <a:latin typeface="Times New Roman" panose="02020603050405020304"/>
                <a:ea typeface="华文细黑"/>
                <a:cs typeface="Times New Roman" panose="02020603050405020304"/>
              </a:rPr>
              <a:t>“跪着造反”</a:t>
            </a:r>
            <a:r>
              <a:rPr lang="en-US" altLang="zh-CN" sz="2800" b="1" kern="100" dirty="0">
                <a:solidFill>
                  <a:srgbClr val="000000"/>
                </a:solidFill>
                <a:latin typeface="Times New Roman" panose="02020603050405020304"/>
                <a:ea typeface="华文细黑"/>
                <a:cs typeface="Times New Roman" panose="02020603050405020304"/>
              </a:rPr>
              <a:t>——</a:t>
            </a:r>
            <a:r>
              <a:rPr lang="zh-CN" altLang="en-US" sz="2800" b="1" kern="100" dirty="0">
                <a:solidFill>
                  <a:srgbClr val="000000"/>
                </a:solidFill>
                <a:latin typeface="Times New Roman" panose="02020603050405020304"/>
                <a:ea typeface="华文细黑"/>
                <a:cs typeface="Times New Roman" panose="02020603050405020304"/>
              </a:rPr>
              <a:t>维新变法思潮</a:t>
            </a:r>
            <a:endParaRPr lang="zh-CN" altLang="zh-CN" sz="2800" b="1" kern="100" dirty="0">
              <a:solidFill>
                <a:srgbClr val="000000"/>
              </a:solidFill>
              <a:latin typeface="Times New Roman" panose="02020603050405020304"/>
              <a:ea typeface="华文细黑"/>
              <a:cs typeface="Times New Roman" panose="02020603050405020304"/>
            </a:endParaRPr>
          </a:p>
        </p:txBody>
      </p:sp>
      <p:sp>
        <p:nvSpPr>
          <p:cNvPr id="6" name="矩形 5"/>
          <p:cNvSpPr/>
          <p:nvPr/>
        </p:nvSpPr>
        <p:spPr>
          <a:xfrm>
            <a:off x="408996" y="1706617"/>
            <a:ext cx="11409359" cy="3999889"/>
          </a:xfrm>
          <a:prstGeom prst="rect">
            <a:avLst/>
          </a:prstGeom>
        </p:spPr>
        <p:txBody>
          <a:bodyPr wrap="square" lIns="121870" tIns="60934" rIns="121870" bIns="60934">
            <a:spAutoFit/>
          </a:bodyPr>
          <a:lstStyle/>
          <a:p>
            <a:pPr algn="just">
              <a:lnSpc>
                <a:spcPct val="150000"/>
              </a:lnSpc>
              <a:tabLst>
                <a:tab pos="2070100" algn="l"/>
              </a:tabLst>
            </a:pPr>
            <a:r>
              <a:rPr lang="zh-CN" altLang="en-US" sz="2800" b="1" kern="100" dirty="0" smtClean="0">
                <a:solidFill>
                  <a:srgbClr val="000000"/>
                </a:solidFill>
                <a:latin typeface="Times New Roman" panose="02020603050405020304"/>
                <a:ea typeface="华文细黑"/>
                <a:cs typeface="Times New Roman" panose="02020603050405020304"/>
              </a:rPr>
              <a:t>（</a:t>
            </a:r>
            <a:r>
              <a:rPr lang="en-US" altLang="zh-CN" sz="2800" b="1" kern="100" dirty="0" smtClean="0">
                <a:solidFill>
                  <a:srgbClr val="000000"/>
                </a:solidFill>
                <a:latin typeface="Times New Roman" panose="02020603050405020304"/>
                <a:ea typeface="华文细黑"/>
                <a:cs typeface="Times New Roman" panose="02020603050405020304"/>
              </a:rPr>
              <a:t>2</a:t>
            </a:r>
            <a:r>
              <a:rPr lang="zh-CN" altLang="en-US" sz="2800" b="1" kern="100" dirty="0" smtClean="0">
                <a:solidFill>
                  <a:srgbClr val="000000"/>
                </a:solidFill>
                <a:latin typeface="Times New Roman" panose="02020603050405020304"/>
                <a:ea typeface="华文细黑"/>
                <a:cs typeface="Times New Roman" panose="02020603050405020304"/>
              </a:rPr>
              <a:t>）</a:t>
            </a:r>
            <a:r>
              <a:rPr lang="zh-CN" altLang="zh-CN" sz="2800" b="1" kern="100" dirty="0" smtClean="0">
                <a:solidFill>
                  <a:srgbClr val="000000"/>
                </a:solidFill>
                <a:latin typeface="Times New Roman" panose="02020603050405020304"/>
                <a:ea typeface="华文细黑"/>
                <a:cs typeface="Times New Roman" panose="02020603050405020304"/>
              </a:rPr>
              <a:t>康</a:t>
            </a:r>
            <a:r>
              <a:rPr lang="zh-CN" altLang="zh-CN" sz="2800" b="1" kern="100" dirty="0">
                <a:solidFill>
                  <a:srgbClr val="000000"/>
                </a:solidFill>
                <a:latin typeface="Times New Roman" panose="02020603050405020304"/>
                <a:ea typeface="华文细黑"/>
                <a:cs typeface="Times New Roman" panose="02020603050405020304"/>
              </a:rPr>
              <a:t>、梁维新思想的成因</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r>
              <a:rPr lang="zh-CN" altLang="en-US" sz="2800" kern="100" dirty="0" smtClean="0">
                <a:solidFill>
                  <a:srgbClr val="000000"/>
                </a:solidFill>
                <a:latin typeface="Times New Roman" panose="02020603050405020304"/>
                <a:ea typeface="华文细黑"/>
                <a:cs typeface="Times New Roman" panose="02020603050405020304"/>
              </a:rPr>
              <a:t>    ①</a:t>
            </a:r>
            <a:r>
              <a:rPr lang="zh-CN" altLang="zh-CN" sz="2800" kern="100" dirty="0" smtClean="0">
                <a:solidFill>
                  <a:srgbClr val="000000"/>
                </a:solidFill>
                <a:latin typeface="Times New Roman" panose="02020603050405020304"/>
                <a:ea typeface="华文细黑"/>
                <a:cs typeface="Times New Roman" panose="02020603050405020304"/>
              </a:rPr>
              <a:t>客</a:t>
            </a:r>
            <a:r>
              <a:rPr lang="zh-CN" altLang="zh-CN" sz="2800" kern="100" dirty="0">
                <a:solidFill>
                  <a:srgbClr val="000000"/>
                </a:solidFill>
                <a:latin typeface="Times New Roman" panose="02020603050405020304"/>
                <a:ea typeface="华文细黑"/>
                <a:cs typeface="Times New Roman" panose="02020603050405020304"/>
              </a:rPr>
              <a:t>观原因：当时中国</a:t>
            </a:r>
            <a:r>
              <a:rPr lang="zh-CN" altLang="zh-CN" sz="2800" kern="100" dirty="0">
                <a:solidFill>
                  <a:srgbClr val="FF0000"/>
                </a:solidFill>
                <a:latin typeface="Times New Roman" panose="02020603050405020304"/>
                <a:ea typeface="华文细黑"/>
                <a:cs typeface="Times New Roman" panose="02020603050405020304"/>
              </a:rPr>
              <a:t>资本主义发展</a:t>
            </a:r>
            <a:r>
              <a:rPr lang="zh-CN" altLang="zh-CN" sz="2800" kern="100" dirty="0">
                <a:solidFill>
                  <a:srgbClr val="000000"/>
                </a:solidFill>
                <a:latin typeface="Times New Roman" panose="02020603050405020304"/>
                <a:ea typeface="华文细黑"/>
                <a:cs typeface="Times New Roman" panose="02020603050405020304"/>
              </a:rPr>
              <a:t>较慢，</a:t>
            </a:r>
            <a:r>
              <a:rPr lang="zh-CN" altLang="zh-CN" sz="2800" kern="100" dirty="0">
                <a:solidFill>
                  <a:srgbClr val="FF0000"/>
                </a:solidFill>
                <a:latin typeface="Times New Roman" panose="02020603050405020304"/>
                <a:ea typeface="华文细黑"/>
                <a:cs typeface="Times New Roman" panose="02020603050405020304"/>
              </a:rPr>
              <a:t>资产阶级力量十分弱小</a:t>
            </a:r>
            <a:r>
              <a:rPr lang="zh-CN" altLang="zh-CN" sz="2800" kern="100" dirty="0">
                <a:solidFill>
                  <a:srgbClr val="000000"/>
                </a:solidFill>
                <a:latin typeface="Times New Roman" panose="02020603050405020304"/>
                <a:ea typeface="华文细黑"/>
                <a:cs typeface="Times New Roman" panose="02020603050405020304"/>
              </a:rPr>
              <a:t>，而封建顽固势力十分强大。在这种背景下如果硬性地宣传资产阶级主张，否定封建伦理道德，</a:t>
            </a:r>
            <a:r>
              <a:rPr lang="zh-CN" altLang="zh-CN" sz="2800" kern="100" dirty="0">
                <a:solidFill>
                  <a:srgbClr val="FF0000"/>
                </a:solidFill>
                <a:latin typeface="Times New Roman" panose="02020603050405020304"/>
                <a:ea typeface="华文细黑"/>
                <a:cs typeface="Times New Roman" panose="02020603050405020304"/>
              </a:rPr>
              <a:t>阻力很大</a:t>
            </a:r>
            <a:r>
              <a:rPr lang="zh-CN" altLang="zh-CN" sz="2800" kern="100" dirty="0">
                <a:solidFill>
                  <a:srgbClr val="000000"/>
                </a:solidFill>
                <a:latin typeface="Times New Roman" panose="02020603050405020304"/>
                <a:ea typeface="华文细黑"/>
                <a:cs typeface="Times New Roman" panose="02020603050405020304"/>
              </a:rPr>
              <a:t>，而且必然会失败。</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r>
              <a:rPr lang="zh-CN" altLang="en-US" sz="2800" kern="100" dirty="0" smtClean="0">
                <a:solidFill>
                  <a:srgbClr val="000000"/>
                </a:solidFill>
                <a:latin typeface="Times New Roman" panose="02020603050405020304"/>
                <a:ea typeface="华文细黑"/>
                <a:cs typeface="Times New Roman" panose="02020603050405020304"/>
              </a:rPr>
              <a:t>    ②</a:t>
            </a:r>
            <a:r>
              <a:rPr lang="zh-CN" altLang="zh-CN" sz="2800" kern="100" dirty="0" smtClean="0">
                <a:solidFill>
                  <a:srgbClr val="000000"/>
                </a:solidFill>
                <a:latin typeface="Times New Roman" panose="02020603050405020304"/>
                <a:ea typeface="华文细黑"/>
                <a:cs typeface="Times New Roman" panose="02020603050405020304"/>
              </a:rPr>
              <a:t>主</a:t>
            </a:r>
            <a:r>
              <a:rPr lang="zh-CN" altLang="zh-CN" sz="2800" kern="100" dirty="0">
                <a:solidFill>
                  <a:srgbClr val="000000"/>
                </a:solidFill>
                <a:latin typeface="Times New Roman" panose="02020603050405020304"/>
                <a:ea typeface="华文细黑"/>
                <a:cs typeface="Times New Roman" panose="02020603050405020304"/>
              </a:rPr>
              <a:t>观原因：康有为作为民族资产阶级上层的代表，与帝国主义和封建主义有着密切联系，其思想认识是有局限性的，</a:t>
            </a:r>
            <a:r>
              <a:rPr lang="zh-CN" altLang="zh-CN" sz="2800" kern="100" dirty="0">
                <a:solidFill>
                  <a:srgbClr val="FF0000"/>
                </a:solidFill>
                <a:latin typeface="Times New Roman" panose="02020603050405020304"/>
                <a:ea typeface="华文细黑"/>
                <a:cs typeface="Times New Roman" panose="02020603050405020304"/>
              </a:rPr>
              <a:t>幻想</a:t>
            </a:r>
            <a:r>
              <a:rPr lang="en-US" altLang="zh-CN" sz="2800" kern="100" dirty="0">
                <a:solidFill>
                  <a:srgbClr val="FF0000"/>
                </a:solidFill>
                <a:latin typeface="宋体" panose="02010600030101010101" pitchFamily="2" charset="-122"/>
                <a:ea typeface="华文细黑"/>
                <a:cs typeface="Times New Roman" panose="02020603050405020304"/>
              </a:rPr>
              <a:t>“</a:t>
            </a:r>
            <a:r>
              <a:rPr lang="zh-CN" altLang="zh-CN" sz="2800" kern="100" dirty="0">
                <a:solidFill>
                  <a:srgbClr val="FF0000"/>
                </a:solidFill>
                <a:latin typeface="Times New Roman" panose="02020603050405020304"/>
                <a:ea typeface="华文细黑"/>
                <a:cs typeface="Times New Roman" panose="02020603050405020304"/>
              </a:rPr>
              <a:t>中西结合</a:t>
            </a:r>
            <a:r>
              <a:rPr lang="en-US" altLang="zh-CN" sz="2800" kern="100" dirty="0">
                <a:solidFill>
                  <a:srgbClr val="FF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a:t>
            </a:r>
            <a:endParaRPr lang="zh-CN" altLang="zh-CN" sz="28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矩形 3"/>
          <p:cNvSpPr/>
          <p:nvPr/>
        </p:nvSpPr>
        <p:spPr>
          <a:xfrm>
            <a:off x="536508" y="816470"/>
            <a:ext cx="5577168" cy="657872"/>
          </a:xfrm>
          <a:prstGeom prst="rect">
            <a:avLst/>
          </a:prstGeom>
        </p:spPr>
        <p:txBody>
          <a:bodyPr wrap="none">
            <a:spAutoFit/>
          </a:bodyPr>
          <a:lstStyle/>
          <a:p>
            <a:pPr algn="just">
              <a:lnSpc>
                <a:spcPct val="150000"/>
              </a:lnSpc>
              <a:tabLst>
                <a:tab pos="2070100" algn="l"/>
              </a:tabLst>
            </a:pPr>
            <a:r>
              <a:rPr lang="en-US" altLang="zh-CN" sz="2800" b="1" kern="100" dirty="0">
                <a:solidFill>
                  <a:srgbClr val="000000"/>
                </a:solidFill>
                <a:latin typeface="Times New Roman" panose="02020603050405020304"/>
                <a:ea typeface="华文细黑"/>
                <a:cs typeface="Times New Roman" panose="02020603050405020304"/>
              </a:rPr>
              <a:t>3.</a:t>
            </a:r>
            <a:r>
              <a:rPr lang="zh-CN" altLang="en-US" sz="2800" b="1" kern="100" dirty="0">
                <a:solidFill>
                  <a:srgbClr val="000000"/>
                </a:solidFill>
                <a:latin typeface="Times New Roman" panose="02020603050405020304"/>
                <a:ea typeface="华文细黑"/>
                <a:cs typeface="Times New Roman" panose="02020603050405020304"/>
              </a:rPr>
              <a:t>“跪着造反”</a:t>
            </a:r>
            <a:r>
              <a:rPr lang="en-US" altLang="zh-CN" sz="2800" b="1" kern="100" dirty="0">
                <a:solidFill>
                  <a:srgbClr val="000000"/>
                </a:solidFill>
                <a:latin typeface="Times New Roman" panose="02020603050405020304"/>
                <a:ea typeface="华文细黑"/>
                <a:cs typeface="Times New Roman" panose="02020603050405020304"/>
              </a:rPr>
              <a:t>——</a:t>
            </a:r>
            <a:r>
              <a:rPr lang="zh-CN" altLang="en-US" sz="2800" b="1" kern="100" dirty="0">
                <a:solidFill>
                  <a:srgbClr val="000000"/>
                </a:solidFill>
                <a:latin typeface="Times New Roman" panose="02020603050405020304"/>
                <a:ea typeface="华文细黑"/>
                <a:cs typeface="Times New Roman" panose="02020603050405020304"/>
              </a:rPr>
              <a:t>维新变法思潮</a:t>
            </a:r>
            <a:endParaRPr lang="zh-CN" altLang="zh-CN" sz="2800" b="1" kern="100" dirty="0">
              <a:solidFill>
                <a:srgbClr val="000000"/>
              </a:solidFill>
              <a:latin typeface="Times New Roman" panose="02020603050405020304"/>
              <a:ea typeface="华文细黑"/>
              <a:cs typeface="Times New Roman" panose="02020603050405020304"/>
            </a:endParaRPr>
          </a:p>
        </p:txBody>
      </p:sp>
      <p:sp>
        <p:nvSpPr>
          <p:cNvPr id="9" name="矩形 8"/>
          <p:cNvSpPr/>
          <p:nvPr/>
        </p:nvSpPr>
        <p:spPr>
          <a:xfrm>
            <a:off x="408996" y="1782523"/>
            <a:ext cx="11409359" cy="3998991"/>
          </a:xfrm>
          <a:prstGeom prst="rect">
            <a:avLst/>
          </a:prstGeom>
        </p:spPr>
        <p:txBody>
          <a:bodyPr wrap="square" lIns="121870" tIns="60934" rIns="121870" bIns="60934">
            <a:spAutoFit/>
          </a:bodyPr>
          <a:lstStyle/>
          <a:p>
            <a:pPr algn="just">
              <a:lnSpc>
                <a:spcPct val="150000"/>
              </a:lnSpc>
              <a:tabLst>
                <a:tab pos="2070100" algn="l"/>
              </a:tabLst>
            </a:pPr>
            <a:r>
              <a:rPr lang="zh-CN" altLang="en-US" sz="2800" b="1" kern="100" dirty="0" smtClean="0">
                <a:solidFill>
                  <a:srgbClr val="000000"/>
                </a:solidFill>
                <a:latin typeface="Times New Roman" panose="02020603050405020304"/>
                <a:ea typeface="华文细黑"/>
                <a:cs typeface="Times New Roman" panose="02020603050405020304"/>
              </a:rPr>
              <a:t>（</a:t>
            </a:r>
            <a:r>
              <a:rPr lang="en-US" altLang="zh-CN" sz="2800" b="1" kern="100" dirty="0" smtClean="0">
                <a:solidFill>
                  <a:srgbClr val="000000"/>
                </a:solidFill>
                <a:latin typeface="Times New Roman" panose="02020603050405020304"/>
                <a:ea typeface="华文细黑"/>
                <a:cs typeface="Times New Roman" panose="02020603050405020304"/>
              </a:rPr>
              <a:t>3</a:t>
            </a:r>
            <a:r>
              <a:rPr lang="zh-CN" altLang="en-US" sz="2800" b="1" kern="100" dirty="0" smtClean="0">
                <a:solidFill>
                  <a:srgbClr val="000000"/>
                </a:solidFill>
                <a:latin typeface="Times New Roman" panose="02020603050405020304"/>
                <a:ea typeface="华文细黑"/>
                <a:cs typeface="Times New Roman" panose="02020603050405020304"/>
              </a:rPr>
              <a:t>）</a:t>
            </a:r>
            <a:r>
              <a:rPr lang="zh-CN" altLang="zh-CN" sz="2800" b="1" kern="100" dirty="0" smtClean="0">
                <a:solidFill>
                  <a:srgbClr val="000000"/>
                </a:solidFill>
                <a:latin typeface="Times New Roman" panose="02020603050405020304"/>
                <a:ea typeface="华文细黑"/>
                <a:cs typeface="Times New Roman" panose="02020603050405020304"/>
              </a:rPr>
              <a:t>维</a:t>
            </a:r>
            <a:r>
              <a:rPr lang="zh-CN" altLang="zh-CN" sz="2800" b="1" kern="100" dirty="0">
                <a:solidFill>
                  <a:srgbClr val="000000"/>
                </a:solidFill>
                <a:latin typeface="Times New Roman" panose="02020603050405020304"/>
                <a:ea typeface="华文细黑"/>
                <a:cs typeface="Times New Roman" panose="02020603050405020304"/>
              </a:rPr>
              <a:t>新变法思想在近代中国社会发展进程中所做的贡献</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r>
              <a:rPr lang="zh-CN" altLang="en-US" sz="2800" kern="100" dirty="0" smtClean="0">
                <a:solidFill>
                  <a:srgbClr val="000000"/>
                </a:solidFill>
                <a:latin typeface="Times New Roman" panose="02020603050405020304"/>
                <a:ea typeface="华文细黑"/>
                <a:cs typeface="Times New Roman" panose="02020603050405020304"/>
              </a:rPr>
              <a:t>①</a:t>
            </a:r>
            <a:r>
              <a:rPr lang="zh-CN" altLang="zh-CN" sz="2800" kern="100" dirty="0" smtClean="0">
                <a:solidFill>
                  <a:srgbClr val="000000"/>
                </a:solidFill>
                <a:latin typeface="Times New Roman" panose="02020603050405020304"/>
                <a:ea typeface="华文细黑"/>
                <a:cs typeface="Times New Roman" panose="02020603050405020304"/>
              </a:rPr>
              <a:t>政</a:t>
            </a:r>
            <a:r>
              <a:rPr lang="zh-CN" altLang="zh-CN" sz="2800" kern="100" dirty="0">
                <a:solidFill>
                  <a:srgbClr val="000000"/>
                </a:solidFill>
                <a:latin typeface="Times New Roman" panose="02020603050405020304"/>
                <a:ea typeface="华文细黑"/>
                <a:cs typeface="Times New Roman" panose="02020603050405020304"/>
              </a:rPr>
              <a:t>治上：维新思想在政治上有力地</a:t>
            </a:r>
            <a:r>
              <a:rPr lang="zh-CN" altLang="zh-CN" sz="2800" kern="100" dirty="0">
                <a:solidFill>
                  <a:srgbClr val="FF0000"/>
                </a:solidFill>
                <a:latin typeface="Times New Roman" panose="02020603050405020304"/>
                <a:ea typeface="华文细黑"/>
                <a:cs typeface="Times New Roman" panose="02020603050405020304"/>
              </a:rPr>
              <a:t>推动了维新变法运动</a:t>
            </a:r>
            <a:r>
              <a:rPr lang="zh-CN" altLang="zh-CN" sz="2800" kern="100" dirty="0">
                <a:solidFill>
                  <a:srgbClr val="000000"/>
                </a:solidFill>
                <a:latin typeface="Times New Roman" panose="02020603050405020304"/>
                <a:ea typeface="华文细黑"/>
                <a:cs typeface="Times New Roman" panose="02020603050405020304"/>
              </a:rPr>
              <a:t>的开展。</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r>
              <a:rPr lang="zh-CN" altLang="en-US" sz="2800" kern="100" dirty="0" smtClean="0">
                <a:solidFill>
                  <a:srgbClr val="000000"/>
                </a:solidFill>
                <a:latin typeface="Times New Roman" panose="02020603050405020304"/>
                <a:ea typeface="华文细黑"/>
                <a:cs typeface="Times New Roman" panose="02020603050405020304"/>
              </a:rPr>
              <a:t>②</a:t>
            </a:r>
            <a:r>
              <a:rPr lang="zh-CN" altLang="zh-CN" sz="2800" kern="100" dirty="0" smtClean="0">
                <a:solidFill>
                  <a:srgbClr val="000000"/>
                </a:solidFill>
                <a:latin typeface="Times New Roman" panose="02020603050405020304"/>
                <a:ea typeface="华文细黑"/>
                <a:cs typeface="Times New Roman" panose="02020603050405020304"/>
              </a:rPr>
              <a:t>经</a:t>
            </a:r>
            <a:r>
              <a:rPr lang="zh-CN" altLang="zh-CN" sz="2800" kern="100" dirty="0">
                <a:solidFill>
                  <a:srgbClr val="000000"/>
                </a:solidFill>
                <a:latin typeface="Times New Roman" panose="02020603050405020304"/>
                <a:ea typeface="华文细黑"/>
                <a:cs typeface="Times New Roman" panose="02020603050405020304"/>
              </a:rPr>
              <a:t>济上：使资产阶级大受鼓舞，推动了</a:t>
            </a:r>
            <a:r>
              <a:rPr lang="zh-CN" altLang="zh-CN" sz="2800" kern="100" dirty="0">
                <a:solidFill>
                  <a:srgbClr val="FF0000"/>
                </a:solidFill>
                <a:latin typeface="Times New Roman" panose="02020603050405020304"/>
                <a:ea typeface="华文细黑"/>
                <a:cs typeface="Times New Roman" panose="02020603050405020304"/>
              </a:rPr>
              <a:t>民族资本主义经济</a:t>
            </a:r>
            <a:r>
              <a:rPr lang="zh-CN" altLang="zh-CN" sz="2800" kern="100" dirty="0">
                <a:solidFill>
                  <a:srgbClr val="000000"/>
                </a:solidFill>
                <a:latin typeface="Times New Roman" panose="02020603050405020304"/>
                <a:ea typeface="华文细黑"/>
                <a:cs typeface="Times New Roman" panose="02020603050405020304"/>
              </a:rPr>
              <a:t>的发展。</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070100" algn="l"/>
              </a:tabLst>
            </a:pPr>
            <a:r>
              <a:rPr lang="zh-CN" altLang="en-US" sz="2800" kern="100" dirty="0" smtClean="0">
                <a:solidFill>
                  <a:srgbClr val="000000"/>
                </a:solidFill>
                <a:latin typeface="Times New Roman" panose="02020603050405020304"/>
                <a:ea typeface="华文细黑"/>
                <a:cs typeface="Times New Roman" panose="02020603050405020304"/>
              </a:rPr>
              <a:t>③</a:t>
            </a:r>
            <a:r>
              <a:rPr lang="zh-CN" altLang="zh-CN" sz="2800" kern="100" dirty="0" smtClean="0">
                <a:solidFill>
                  <a:srgbClr val="000000"/>
                </a:solidFill>
                <a:latin typeface="Times New Roman" panose="02020603050405020304"/>
                <a:ea typeface="华文细黑"/>
                <a:cs typeface="Times New Roman" panose="02020603050405020304"/>
              </a:rPr>
              <a:t>思</a:t>
            </a:r>
            <a:r>
              <a:rPr lang="zh-CN" altLang="zh-CN" sz="2800" kern="100" dirty="0">
                <a:solidFill>
                  <a:srgbClr val="000000"/>
                </a:solidFill>
                <a:latin typeface="Times New Roman" panose="02020603050405020304"/>
                <a:ea typeface="华文细黑"/>
                <a:cs typeface="Times New Roman" panose="02020603050405020304"/>
              </a:rPr>
              <a:t>想文化上：促使一部分知识分子开始摆脱封建思想的束缚，敢于放眼世界，</a:t>
            </a:r>
            <a:r>
              <a:rPr lang="zh-CN" altLang="zh-CN" sz="2800" kern="100" dirty="0">
                <a:solidFill>
                  <a:srgbClr val="FF0000"/>
                </a:solidFill>
                <a:latin typeface="Times New Roman" panose="02020603050405020304"/>
                <a:ea typeface="华文细黑"/>
                <a:cs typeface="Times New Roman" panose="02020603050405020304"/>
              </a:rPr>
              <a:t>追求新思想</a:t>
            </a:r>
            <a:r>
              <a:rPr lang="zh-CN" altLang="zh-CN" sz="2800" kern="100" dirty="0">
                <a:solidFill>
                  <a:srgbClr val="000000"/>
                </a:solidFill>
                <a:latin typeface="Times New Roman" panose="02020603050405020304"/>
                <a:ea typeface="华文细黑"/>
                <a:cs typeface="Times New Roman" panose="02020603050405020304"/>
              </a:rPr>
              <a:t>，特别是进化论和资产阶级民权等学说的进一步传播，起到了巨大的</a:t>
            </a:r>
            <a:r>
              <a:rPr lang="zh-CN" altLang="zh-CN" sz="2800" kern="100" dirty="0">
                <a:solidFill>
                  <a:srgbClr val="FF0000"/>
                </a:solidFill>
                <a:latin typeface="Times New Roman" panose="02020603050405020304"/>
                <a:ea typeface="华文细黑"/>
                <a:cs typeface="Times New Roman" panose="02020603050405020304"/>
              </a:rPr>
              <a:t>启蒙作用</a:t>
            </a:r>
            <a:r>
              <a:rPr lang="zh-CN" altLang="zh-CN" sz="2800" kern="100" dirty="0">
                <a:solidFill>
                  <a:srgbClr val="000000"/>
                </a:solidFill>
                <a:latin typeface="Times New Roman" panose="02020603050405020304"/>
                <a:ea typeface="华文细黑"/>
                <a:cs typeface="Times New Roman" panose="02020603050405020304"/>
              </a:rPr>
              <a:t>。</a:t>
            </a:r>
            <a:endParaRPr lang="zh-CN" altLang="zh-CN" sz="28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矩形 3"/>
          <p:cNvSpPr/>
          <p:nvPr/>
        </p:nvSpPr>
        <p:spPr>
          <a:xfrm>
            <a:off x="764134" y="816470"/>
            <a:ext cx="5121915" cy="738472"/>
          </a:xfrm>
          <a:prstGeom prst="rect">
            <a:avLst/>
          </a:prstGeom>
        </p:spPr>
        <p:txBody>
          <a:bodyPr wrap="none">
            <a:spAutoFit/>
          </a:bodyPr>
          <a:lstStyle/>
          <a:p>
            <a:pPr algn="just">
              <a:lnSpc>
                <a:spcPct val="150000"/>
              </a:lnSpc>
              <a:tabLst>
                <a:tab pos="2070100" algn="l"/>
              </a:tabLst>
            </a:pPr>
            <a:r>
              <a:rPr lang="en-US" altLang="zh-CN" sz="2800" b="1" kern="100" dirty="0" smtClean="0">
                <a:solidFill>
                  <a:srgbClr val="000000"/>
                </a:solidFill>
                <a:latin typeface="Times New Roman" panose="02020603050405020304"/>
                <a:ea typeface="华文细黑"/>
                <a:cs typeface="Times New Roman" panose="02020603050405020304"/>
              </a:rPr>
              <a:t>4.</a:t>
            </a:r>
            <a:r>
              <a:rPr lang="zh-CN" altLang="zh-CN" sz="2800" b="1" kern="100" dirty="0">
                <a:solidFill>
                  <a:srgbClr val="000000"/>
                </a:solidFill>
                <a:latin typeface="Times New Roman" panose="02020603050405020304"/>
                <a:ea typeface="华文细黑"/>
                <a:cs typeface="Times New Roman" panose="02020603050405020304"/>
              </a:rPr>
              <a:t>多视角认识孙中山的三民主义</a:t>
            </a:r>
            <a:endParaRPr lang="zh-CN" altLang="zh-CN" sz="2800" b="1" kern="100" dirty="0">
              <a:solidFill>
                <a:srgbClr val="000000"/>
              </a:solidFill>
              <a:latin typeface="Times New Roman" panose="02020603050405020304"/>
              <a:ea typeface="华文细黑"/>
              <a:cs typeface="Times New Roman" panose="02020603050405020304"/>
            </a:endParaRPr>
          </a:p>
        </p:txBody>
      </p:sp>
      <p:sp>
        <p:nvSpPr>
          <p:cNvPr id="2" name="矩形 1"/>
          <p:cNvSpPr/>
          <p:nvPr/>
        </p:nvSpPr>
        <p:spPr>
          <a:xfrm>
            <a:off x="871470" y="1788610"/>
            <a:ext cx="10500575" cy="4154984"/>
          </a:xfrm>
          <a:prstGeom prst="rect">
            <a:avLst/>
          </a:prstGeom>
        </p:spPr>
        <p:txBody>
          <a:bodyPr wrap="square">
            <a:spAutoFit/>
          </a:bodyPr>
          <a:lstStyle/>
          <a:p>
            <a:pPr algn="just">
              <a:tabLst>
                <a:tab pos="2339975" algn="l"/>
              </a:tabLst>
            </a:pPr>
            <a:r>
              <a:rPr lang="en-US" altLang="zh-CN" sz="2400" kern="100" dirty="0" smtClean="0">
                <a:solidFill>
                  <a:srgbClr val="000000"/>
                </a:solidFill>
                <a:latin typeface="Times New Roman" panose="02020603050405020304"/>
                <a:ea typeface="华文细黑"/>
                <a:cs typeface="Courier New" panose="02070309020205020404"/>
              </a:rPr>
              <a:t>    (</a:t>
            </a:r>
            <a:r>
              <a:rPr lang="en-US" altLang="zh-CN" sz="2400" kern="100" dirty="0">
                <a:solidFill>
                  <a:srgbClr val="000000"/>
                </a:solidFill>
                <a:latin typeface="Times New Roman" panose="02020603050405020304"/>
                <a:ea typeface="华文细黑"/>
                <a:cs typeface="Courier New" panose="02070309020205020404"/>
              </a:rPr>
              <a:t>1)</a:t>
            </a:r>
            <a:r>
              <a:rPr lang="zh-CN" altLang="zh-CN" sz="2400" kern="100" dirty="0">
                <a:solidFill>
                  <a:srgbClr val="000000"/>
                </a:solidFill>
                <a:latin typeface="Times New Roman" panose="02020603050405020304"/>
                <a:ea typeface="华文细黑"/>
                <a:cs typeface="Times New Roman" panose="02020603050405020304"/>
              </a:rPr>
              <a:t>从</a:t>
            </a:r>
            <a:r>
              <a:rPr lang="zh-CN" altLang="zh-CN" sz="2400" kern="100" dirty="0">
                <a:solidFill>
                  <a:srgbClr val="FF0000"/>
                </a:solidFill>
                <a:latin typeface="Times New Roman" panose="02020603050405020304"/>
                <a:ea typeface="华文细黑"/>
                <a:cs typeface="Times New Roman" panose="02020603050405020304"/>
              </a:rPr>
              <a:t>时代背景</a:t>
            </a:r>
            <a:r>
              <a:rPr lang="zh-CN" altLang="zh-CN" sz="2400" kern="100" dirty="0">
                <a:solidFill>
                  <a:srgbClr val="000000"/>
                </a:solidFill>
                <a:latin typeface="Times New Roman" panose="02020603050405020304"/>
                <a:ea typeface="华文细黑"/>
                <a:cs typeface="Times New Roman" panose="02020603050405020304"/>
              </a:rPr>
              <a:t>看，三民主义产生于《辛丑条约》签订后，民族矛盾和阶级矛盾趋于汇流。</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smtClean="0">
                <a:solidFill>
                  <a:srgbClr val="000000"/>
                </a:solidFill>
                <a:latin typeface="Times New Roman" panose="02020603050405020304"/>
                <a:ea typeface="华文细黑"/>
                <a:cs typeface="Courier New" panose="02070309020205020404"/>
              </a:rPr>
              <a:t>    (</a:t>
            </a:r>
            <a:r>
              <a:rPr lang="en-US" altLang="zh-CN" sz="2400" kern="100" dirty="0">
                <a:solidFill>
                  <a:srgbClr val="000000"/>
                </a:solidFill>
                <a:latin typeface="Times New Roman" panose="02020603050405020304"/>
                <a:ea typeface="华文细黑"/>
                <a:cs typeface="Courier New" panose="02070309020205020404"/>
              </a:rPr>
              <a:t>2)</a:t>
            </a:r>
            <a:r>
              <a:rPr lang="zh-CN" altLang="zh-CN" sz="2400" kern="100" dirty="0">
                <a:solidFill>
                  <a:srgbClr val="000000"/>
                </a:solidFill>
                <a:latin typeface="Times New Roman" panose="02020603050405020304"/>
                <a:ea typeface="华文细黑"/>
                <a:cs typeface="Times New Roman" panose="02020603050405020304"/>
              </a:rPr>
              <a:t>从</a:t>
            </a:r>
            <a:r>
              <a:rPr lang="zh-CN" altLang="zh-CN" sz="2400" kern="100" dirty="0">
                <a:solidFill>
                  <a:srgbClr val="FF0000"/>
                </a:solidFill>
                <a:latin typeface="Times New Roman" panose="02020603050405020304"/>
                <a:ea typeface="华文细黑"/>
                <a:cs typeface="Times New Roman" panose="02020603050405020304"/>
              </a:rPr>
              <a:t>纲领内容</a:t>
            </a:r>
            <a:r>
              <a:rPr lang="zh-CN" altLang="zh-CN" sz="2400" kern="100" dirty="0">
                <a:solidFill>
                  <a:srgbClr val="000000"/>
                </a:solidFill>
                <a:latin typeface="Times New Roman" panose="02020603050405020304"/>
                <a:ea typeface="华文细黑"/>
                <a:cs typeface="Times New Roman" panose="02020603050405020304"/>
              </a:rPr>
              <a:t>看，三民主义所要解决的是封建主义和人民大众的矛盾，要求推翻清朝统治。</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smtClean="0">
                <a:solidFill>
                  <a:srgbClr val="000000"/>
                </a:solidFill>
                <a:latin typeface="Times New Roman" panose="02020603050405020304"/>
                <a:ea typeface="华文细黑"/>
                <a:cs typeface="Courier New" panose="02070309020205020404"/>
              </a:rPr>
              <a:t>    (</a:t>
            </a:r>
            <a:r>
              <a:rPr lang="en-US" altLang="zh-CN" sz="2400" kern="100" dirty="0">
                <a:solidFill>
                  <a:srgbClr val="000000"/>
                </a:solidFill>
                <a:latin typeface="Times New Roman" panose="02020603050405020304"/>
                <a:ea typeface="华文细黑"/>
                <a:cs typeface="Courier New" panose="02070309020205020404"/>
              </a:rPr>
              <a:t>3)</a:t>
            </a:r>
            <a:r>
              <a:rPr lang="zh-CN" altLang="zh-CN" sz="2400" kern="100" dirty="0">
                <a:solidFill>
                  <a:srgbClr val="000000"/>
                </a:solidFill>
                <a:latin typeface="Times New Roman" panose="02020603050405020304"/>
                <a:ea typeface="华文细黑"/>
                <a:cs typeface="Times New Roman" panose="02020603050405020304"/>
              </a:rPr>
              <a:t>从</a:t>
            </a:r>
            <a:r>
              <a:rPr lang="zh-CN" altLang="zh-CN" sz="2400" kern="100" dirty="0">
                <a:solidFill>
                  <a:srgbClr val="FF0000"/>
                </a:solidFill>
                <a:latin typeface="Times New Roman" panose="02020603050405020304"/>
                <a:ea typeface="华文细黑"/>
                <a:cs typeface="Times New Roman" panose="02020603050405020304"/>
              </a:rPr>
              <a:t>民生意识</a:t>
            </a:r>
            <a:r>
              <a:rPr lang="zh-CN" altLang="zh-CN" sz="2400" kern="100" dirty="0">
                <a:solidFill>
                  <a:srgbClr val="000000"/>
                </a:solidFill>
                <a:latin typeface="Times New Roman" panose="02020603050405020304"/>
                <a:ea typeface="华文细黑"/>
                <a:cs typeface="Times New Roman" panose="02020603050405020304"/>
              </a:rPr>
              <a:t>看，三民主义借鉴欧美经验，结合中国国情，同情人民疾苦，呼唤社会公平</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smtClean="0">
              <a:solidFill>
                <a:srgbClr val="000000"/>
              </a:solidFill>
              <a:latin typeface="Times New Roman" panose="02020603050405020304"/>
              <a:ea typeface="华文细黑"/>
              <a:cs typeface="Times New Roman" panose="02020603050405020304"/>
            </a:endParaRPr>
          </a:p>
          <a:p>
            <a:pPr algn="just">
              <a:tabLst>
                <a:tab pos="2339975" algn="l"/>
              </a:tabLst>
            </a:pPr>
            <a:r>
              <a:rPr lang="en-US" altLang="zh-CN" sz="2400" kern="100" dirty="0" smtClean="0">
                <a:solidFill>
                  <a:srgbClr val="000000"/>
                </a:solidFill>
                <a:latin typeface="Times New Roman" panose="02020603050405020304"/>
                <a:ea typeface="华文细黑"/>
                <a:cs typeface="Courier New" panose="02070309020205020404"/>
              </a:rPr>
              <a:t>    (</a:t>
            </a:r>
            <a:r>
              <a:rPr lang="en-US" altLang="zh-CN" sz="2400" kern="100" dirty="0">
                <a:solidFill>
                  <a:srgbClr val="000000"/>
                </a:solidFill>
                <a:latin typeface="Times New Roman" panose="02020603050405020304"/>
                <a:ea typeface="华文细黑"/>
                <a:cs typeface="Courier New" panose="02070309020205020404"/>
              </a:rPr>
              <a:t>4)</a:t>
            </a:r>
            <a:r>
              <a:rPr lang="zh-CN" altLang="zh-CN" sz="2400" kern="100" dirty="0">
                <a:solidFill>
                  <a:srgbClr val="000000"/>
                </a:solidFill>
                <a:latin typeface="Times New Roman" panose="02020603050405020304"/>
                <a:ea typeface="华文细黑"/>
                <a:cs typeface="Times New Roman" panose="02020603050405020304"/>
              </a:rPr>
              <a:t>从</a:t>
            </a:r>
            <a:r>
              <a:rPr lang="zh-CN" altLang="zh-CN" sz="2400" kern="100" dirty="0">
                <a:solidFill>
                  <a:srgbClr val="FF0000"/>
                </a:solidFill>
                <a:latin typeface="Times New Roman" panose="02020603050405020304"/>
                <a:ea typeface="华文细黑"/>
                <a:cs typeface="Times New Roman" panose="02020603050405020304"/>
              </a:rPr>
              <a:t>民主政治</a:t>
            </a:r>
            <a:r>
              <a:rPr lang="zh-CN" altLang="zh-CN" sz="2400" kern="100" dirty="0">
                <a:solidFill>
                  <a:srgbClr val="000000"/>
                </a:solidFill>
                <a:latin typeface="Times New Roman" panose="02020603050405020304"/>
                <a:ea typeface="华文细黑"/>
                <a:cs typeface="Times New Roman" panose="02020603050405020304"/>
              </a:rPr>
              <a:t>看，三民主义倡导民权，指导了《中华民国临时约法》的颁布，确立三权分立式的责任内阁制，使民主共和的观念深入人心，推动了民主政治的进程。</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smtClean="0">
                <a:solidFill>
                  <a:srgbClr val="000000"/>
                </a:solidFill>
                <a:latin typeface="Times New Roman" panose="02020603050405020304"/>
                <a:ea typeface="华文细黑"/>
                <a:cs typeface="Courier New" panose="02070309020205020404"/>
              </a:rPr>
              <a:t>    (</a:t>
            </a:r>
            <a:r>
              <a:rPr lang="en-US" altLang="zh-CN" sz="2400" kern="100" dirty="0">
                <a:solidFill>
                  <a:srgbClr val="000000"/>
                </a:solidFill>
                <a:latin typeface="Times New Roman" panose="02020603050405020304"/>
                <a:ea typeface="华文细黑"/>
                <a:cs typeface="Courier New" panose="02070309020205020404"/>
              </a:rPr>
              <a:t>5)</a:t>
            </a:r>
            <a:r>
              <a:rPr lang="zh-CN" altLang="zh-CN" sz="2400" kern="100" dirty="0">
                <a:solidFill>
                  <a:srgbClr val="000000"/>
                </a:solidFill>
                <a:latin typeface="Times New Roman" panose="02020603050405020304"/>
                <a:ea typeface="华文细黑"/>
                <a:cs typeface="Times New Roman" panose="02020603050405020304"/>
              </a:rPr>
              <a:t>从</a:t>
            </a:r>
            <a:r>
              <a:rPr lang="zh-CN" altLang="zh-CN" sz="2400" kern="100" dirty="0">
                <a:solidFill>
                  <a:srgbClr val="FF0000"/>
                </a:solidFill>
                <a:latin typeface="Times New Roman" panose="02020603050405020304"/>
                <a:ea typeface="华文细黑"/>
                <a:cs typeface="Times New Roman" panose="02020603050405020304"/>
              </a:rPr>
              <a:t>时代发展</a:t>
            </a:r>
            <a:r>
              <a:rPr lang="zh-CN" altLang="zh-CN" sz="2400" kern="100" dirty="0">
                <a:solidFill>
                  <a:srgbClr val="000000"/>
                </a:solidFill>
                <a:latin typeface="Times New Roman" panose="02020603050405020304"/>
                <a:ea typeface="华文细黑"/>
                <a:cs typeface="Times New Roman" panose="02020603050405020304"/>
              </a:rPr>
              <a:t>看，三民主义与时俱进，由旧三民主义发展为新三民主义，推动了民主革命的进程</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矩形 3"/>
          <p:cNvSpPr/>
          <p:nvPr/>
        </p:nvSpPr>
        <p:spPr>
          <a:xfrm>
            <a:off x="764134" y="816470"/>
            <a:ext cx="5121915" cy="738472"/>
          </a:xfrm>
          <a:prstGeom prst="rect">
            <a:avLst/>
          </a:prstGeom>
        </p:spPr>
        <p:txBody>
          <a:bodyPr wrap="none">
            <a:spAutoFit/>
          </a:bodyPr>
          <a:lstStyle/>
          <a:p>
            <a:pPr algn="just">
              <a:lnSpc>
                <a:spcPct val="150000"/>
              </a:lnSpc>
              <a:tabLst>
                <a:tab pos="2070100" algn="l"/>
              </a:tabLst>
            </a:pPr>
            <a:r>
              <a:rPr lang="en-US" altLang="zh-CN" sz="2800" b="1" kern="100" dirty="0" smtClean="0">
                <a:solidFill>
                  <a:srgbClr val="000000"/>
                </a:solidFill>
                <a:latin typeface="Times New Roman" panose="02020603050405020304"/>
                <a:ea typeface="华文细黑"/>
                <a:cs typeface="Times New Roman" panose="02020603050405020304"/>
              </a:rPr>
              <a:t>4.</a:t>
            </a:r>
            <a:r>
              <a:rPr lang="zh-CN" altLang="zh-CN" sz="2800" b="1" kern="100" dirty="0">
                <a:solidFill>
                  <a:srgbClr val="000000"/>
                </a:solidFill>
                <a:latin typeface="Times New Roman" panose="02020603050405020304"/>
                <a:ea typeface="华文细黑"/>
                <a:cs typeface="Times New Roman" panose="02020603050405020304"/>
              </a:rPr>
              <a:t>多视角认识孙中山的三民主义</a:t>
            </a:r>
            <a:endParaRPr lang="zh-CN" altLang="zh-CN" sz="2800" b="1" kern="100" dirty="0">
              <a:solidFill>
                <a:srgbClr val="000000"/>
              </a:solidFill>
              <a:latin typeface="Times New Roman" panose="02020603050405020304"/>
              <a:ea typeface="华文细黑"/>
              <a:cs typeface="Times New Roman" panose="02020603050405020304"/>
            </a:endParaRPr>
          </a:p>
        </p:txBody>
      </p:sp>
      <p:sp>
        <p:nvSpPr>
          <p:cNvPr id="3" name="矩形 2"/>
          <p:cNvSpPr/>
          <p:nvPr/>
        </p:nvSpPr>
        <p:spPr>
          <a:xfrm>
            <a:off x="2560320" y="1467840"/>
            <a:ext cx="5211683" cy="523092"/>
          </a:xfrm>
          <a:prstGeom prst="rect">
            <a:avLst/>
          </a:prstGeom>
        </p:spPr>
        <p:txBody>
          <a:bodyPr wrap="none">
            <a:spAutoFit/>
          </a:bodyPr>
          <a:lstStyle/>
          <a:p>
            <a:r>
              <a:rPr lang="en-US" altLang="zh-CN" sz="2800" b="1" kern="100" dirty="0">
                <a:solidFill>
                  <a:srgbClr val="000000"/>
                </a:solidFill>
                <a:latin typeface="Times New Roman" panose="02020603050405020304"/>
                <a:ea typeface="华文细黑"/>
                <a:cs typeface="Times New Roman" panose="02020603050405020304"/>
              </a:rPr>
              <a:t>【</a:t>
            </a:r>
            <a:r>
              <a:rPr lang="zh-CN" altLang="en-US" sz="2800" b="1" kern="100" dirty="0">
                <a:solidFill>
                  <a:srgbClr val="000000"/>
                </a:solidFill>
                <a:latin typeface="Times New Roman" panose="02020603050405020304"/>
                <a:ea typeface="华文细黑"/>
                <a:cs typeface="Times New Roman" panose="02020603050405020304"/>
              </a:rPr>
              <a:t>学术视角</a:t>
            </a:r>
            <a:r>
              <a:rPr lang="en-US" altLang="zh-CN" sz="2800" b="1" kern="100" dirty="0">
                <a:solidFill>
                  <a:srgbClr val="000000"/>
                </a:solidFill>
                <a:latin typeface="Times New Roman" panose="02020603050405020304"/>
                <a:ea typeface="华文细黑"/>
                <a:cs typeface="Times New Roman" panose="02020603050405020304"/>
              </a:rPr>
              <a:t>】</a:t>
            </a:r>
            <a:r>
              <a:rPr lang="zh-CN" altLang="zh-CN" sz="2800" b="1" kern="100" dirty="0">
                <a:solidFill>
                  <a:srgbClr val="000000"/>
                </a:solidFill>
                <a:latin typeface="Times New Roman" panose="02020603050405020304"/>
                <a:ea typeface="华文细黑"/>
                <a:cs typeface="Times New Roman" panose="02020603050405020304"/>
              </a:rPr>
              <a:t>孙中山的民族主</a:t>
            </a:r>
            <a:r>
              <a:rPr lang="zh-CN" altLang="zh-CN" sz="2800" b="1" kern="100" dirty="0" smtClean="0">
                <a:solidFill>
                  <a:srgbClr val="000000"/>
                </a:solidFill>
                <a:latin typeface="Times New Roman" panose="02020603050405020304"/>
                <a:ea typeface="华文细黑"/>
                <a:cs typeface="Times New Roman" panose="02020603050405020304"/>
              </a:rPr>
              <a:t>义</a:t>
            </a:r>
            <a:endParaRPr lang="zh-CN" altLang="en-US" sz="2800" b="1" kern="100" dirty="0">
              <a:solidFill>
                <a:srgbClr val="000000"/>
              </a:solidFill>
              <a:latin typeface="Times New Roman" panose="02020603050405020304"/>
              <a:ea typeface="华文细黑"/>
              <a:cs typeface="Times New Roman" panose="02020603050405020304"/>
            </a:endParaRPr>
          </a:p>
        </p:txBody>
      </p:sp>
      <p:sp>
        <p:nvSpPr>
          <p:cNvPr id="5" name="矩形 4"/>
          <p:cNvSpPr/>
          <p:nvPr/>
        </p:nvSpPr>
        <p:spPr>
          <a:xfrm>
            <a:off x="387583" y="1988358"/>
            <a:ext cx="11721268" cy="4154984"/>
          </a:xfrm>
          <a:prstGeom prst="rect">
            <a:avLst/>
          </a:prstGeom>
        </p:spPr>
        <p:txBody>
          <a:bodyPr wrap="square">
            <a:spAutoFit/>
          </a:bodyPr>
          <a:lstStyle/>
          <a:p>
            <a:r>
              <a:rPr lang="zh-CN" altLang="zh-CN" sz="2400" kern="100" dirty="0">
                <a:solidFill>
                  <a:srgbClr val="000000"/>
                </a:solidFill>
                <a:latin typeface="Times New Roman" panose="02020603050405020304"/>
                <a:ea typeface="华文细黑"/>
                <a:cs typeface="Times New Roman" panose="02020603050405020304"/>
              </a:rPr>
              <a:t>孙中山的反满民族主义有六点</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革新</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smtClean="0">
              <a:solidFill>
                <a:srgbClr val="000000"/>
              </a:solidFill>
              <a:latin typeface="Times New Roman" panose="02020603050405020304"/>
              <a:ea typeface="华文细黑"/>
              <a:cs typeface="Times New Roman" panose="02020603050405020304"/>
            </a:endParaRPr>
          </a:p>
          <a:p>
            <a:r>
              <a:rPr lang="en-US" altLang="zh-CN" sz="2400" kern="100" dirty="0" smtClean="0">
                <a:solidFill>
                  <a:srgbClr val="000000"/>
                </a:solidFill>
                <a:latin typeface="Times New Roman" panose="02020603050405020304"/>
                <a:ea typeface="华文细黑"/>
                <a:cs typeface="Times New Roman" panose="02020603050405020304"/>
              </a:rPr>
              <a:t>    </a:t>
            </a:r>
            <a:r>
              <a:rPr lang="zh-CN" altLang="zh-CN" sz="2400" kern="100" dirty="0" smtClean="0">
                <a:solidFill>
                  <a:srgbClr val="000000"/>
                </a:solidFill>
                <a:latin typeface="Times New Roman" panose="02020603050405020304"/>
                <a:ea typeface="华文细黑"/>
                <a:cs typeface="Times New Roman" panose="02020603050405020304"/>
              </a:rPr>
              <a:t>一</a:t>
            </a:r>
            <a:r>
              <a:rPr lang="zh-CN" altLang="zh-CN" sz="2400" kern="100" dirty="0">
                <a:solidFill>
                  <a:srgbClr val="000000"/>
                </a:solidFill>
                <a:latin typeface="Times New Roman" panose="02020603050405020304"/>
                <a:ea typeface="华文细黑"/>
                <a:cs typeface="Times New Roman" panose="02020603050405020304"/>
              </a:rPr>
              <a:t>是</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把建立适合资产阶级需要的统一民族国家的思想灌注到原有的华夏民族意识中去，从而</a:t>
            </a:r>
            <a:r>
              <a:rPr lang="zh-CN" altLang="zh-CN" sz="2400" kern="100" dirty="0">
                <a:solidFill>
                  <a:srgbClr val="FF0000"/>
                </a:solidFill>
                <a:latin typeface="Times New Roman" panose="02020603050405020304"/>
                <a:ea typeface="华文细黑"/>
                <a:cs typeface="Times New Roman" panose="02020603050405020304"/>
              </a:rPr>
              <a:t>改造了适合地主阶级需要的</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内中国而外四夷</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的传统观念</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smtClean="0">
              <a:solidFill>
                <a:srgbClr val="000000"/>
              </a:solidFill>
              <a:latin typeface="Times New Roman" panose="02020603050405020304"/>
              <a:ea typeface="华文细黑"/>
              <a:cs typeface="Times New Roman" panose="02020603050405020304"/>
            </a:endParaRPr>
          </a:p>
          <a:p>
            <a:r>
              <a:rPr lang="en-US" altLang="zh-CN" sz="2400" kern="100" dirty="0" smtClean="0">
                <a:solidFill>
                  <a:srgbClr val="000000"/>
                </a:solidFill>
                <a:latin typeface="Times New Roman" panose="02020603050405020304"/>
                <a:ea typeface="华文细黑"/>
                <a:cs typeface="Times New Roman" panose="02020603050405020304"/>
              </a:rPr>
              <a:t>    </a:t>
            </a:r>
            <a:r>
              <a:rPr lang="zh-CN" altLang="zh-CN" sz="2400" kern="100" dirty="0" smtClean="0">
                <a:solidFill>
                  <a:srgbClr val="000000"/>
                </a:solidFill>
                <a:latin typeface="Times New Roman" panose="02020603050405020304"/>
                <a:ea typeface="华文细黑"/>
                <a:cs typeface="Times New Roman" panose="02020603050405020304"/>
              </a:rPr>
              <a:t>二</a:t>
            </a:r>
            <a:r>
              <a:rPr lang="zh-CN" altLang="zh-CN" sz="2400" kern="100" dirty="0">
                <a:solidFill>
                  <a:srgbClr val="000000"/>
                </a:solidFill>
                <a:latin typeface="Times New Roman" panose="02020603050405020304"/>
                <a:ea typeface="华文细黑"/>
                <a:cs typeface="Times New Roman" panose="02020603050405020304"/>
              </a:rPr>
              <a:t>是</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主张改君主政体为共和政体，从而</a:t>
            </a:r>
            <a:r>
              <a:rPr lang="zh-CN" altLang="zh-CN" sz="2400" kern="100" dirty="0">
                <a:solidFill>
                  <a:srgbClr val="FF0000"/>
                </a:solidFill>
                <a:latin typeface="Times New Roman" panose="02020603050405020304"/>
                <a:ea typeface="华文细黑"/>
                <a:cs typeface="Times New Roman" panose="02020603050405020304"/>
              </a:rPr>
              <a:t>扬弃了</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尊周攘夷</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和</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反清复明</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这类有浓厚的宗法色彩和帝制思想的传统观念</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smtClean="0">
              <a:solidFill>
                <a:srgbClr val="000000"/>
              </a:solidFill>
              <a:latin typeface="Times New Roman" panose="02020603050405020304"/>
              <a:ea typeface="华文细黑"/>
              <a:cs typeface="Times New Roman" panose="02020603050405020304"/>
            </a:endParaRPr>
          </a:p>
          <a:p>
            <a:r>
              <a:rPr lang="en-US" altLang="zh-CN" sz="2400" kern="100" dirty="0" smtClean="0">
                <a:solidFill>
                  <a:srgbClr val="000000"/>
                </a:solidFill>
                <a:latin typeface="Times New Roman" panose="02020603050405020304"/>
                <a:ea typeface="华文细黑"/>
                <a:cs typeface="Times New Roman" panose="02020603050405020304"/>
              </a:rPr>
              <a:t>    </a:t>
            </a:r>
            <a:r>
              <a:rPr lang="zh-CN" altLang="zh-CN" sz="2400" kern="100" dirty="0" smtClean="0">
                <a:solidFill>
                  <a:srgbClr val="000000"/>
                </a:solidFill>
                <a:latin typeface="Times New Roman" panose="02020603050405020304"/>
                <a:ea typeface="华文细黑"/>
                <a:cs typeface="Times New Roman" panose="02020603050405020304"/>
              </a:rPr>
              <a:t>三</a:t>
            </a:r>
            <a:r>
              <a:rPr lang="zh-CN" altLang="zh-CN" sz="2400" kern="100" dirty="0">
                <a:solidFill>
                  <a:srgbClr val="000000"/>
                </a:solidFill>
                <a:latin typeface="Times New Roman" panose="02020603050405020304"/>
                <a:ea typeface="华文细黑"/>
                <a:cs typeface="Times New Roman" panose="02020603050405020304"/>
              </a:rPr>
              <a:t>是</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主张</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师夷</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，从而</a:t>
            </a:r>
            <a:r>
              <a:rPr lang="zh-CN" altLang="zh-CN" sz="2400" kern="100" dirty="0">
                <a:solidFill>
                  <a:srgbClr val="FF0000"/>
                </a:solidFill>
                <a:latin typeface="Times New Roman" panose="02020603050405020304"/>
                <a:ea typeface="华文细黑"/>
                <a:cs typeface="Times New Roman" panose="02020603050405020304"/>
              </a:rPr>
              <a:t>否定了盲目排外和闭关锁国</a:t>
            </a:r>
            <a:r>
              <a:rPr lang="zh-CN" altLang="zh-CN" sz="2400" kern="100" dirty="0">
                <a:solidFill>
                  <a:srgbClr val="000000"/>
                </a:solidFill>
                <a:latin typeface="Times New Roman" panose="02020603050405020304"/>
                <a:ea typeface="华文细黑"/>
                <a:cs typeface="Times New Roman" panose="02020603050405020304"/>
              </a:rPr>
              <a:t>的传统观念</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smtClean="0">
              <a:solidFill>
                <a:srgbClr val="000000"/>
              </a:solidFill>
              <a:latin typeface="Times New Roman" panose="02020603050405020304"/>
              <a:ea typeface="华文细黑"/>
              <a:cs typeface="Times New Roman" panose="02020603050405020304"/>
            </a:endParaRPr>
          </a:p>
          <a:p>
            <a:r>
              <a:rPr lang="en-US" altLang="zh-CN" sz="2400" kern="100" dirty="0" smtClean="0">
                <a:solidFill>
                  <a:srgbClr val="000000"/>
                </a:solidFill>
                <a:latin typeface="Times New Roman" panose="02020603050405020304"/>
                <a:ea typeface="华文细黑"/>
                <a:cs typeface="Times New Roman" panose="02020603050405020304"/>
              </a:rPr>
              <a:t>    </a:t>
            </a:r>
            <a:r>
              <a:rPr lang="zh-CN" altLang="zh-CN" sz="2400" kern="100" dirty="0" smtClean="0">
                <a:solidFill>
                  <a:srgbClr val="000000"/>
                </a:solidFill>
                <a:latin typeface="Times New Roman" panose="02020603050405020304"/>
                <a:ea typeface="华文细黑"/>
                <a:cs typeface="Times New Roman" panose="02020603050405020304"/>
              </a:rPr>
              <a:t>四</a:t>
            </a:r>
            <a:r>
              <a:rPr lang="zh-CN" altLang="zh-CN" sz="2400" kern="100" dirty="0">
                <a:solidFill>
                  <a:srgbClr val="000000"/>
                </a:solidFill>
                <a:latin typeface="Times New Roman" panose="02020603050405020304"/>
                <a:ea typeface="华文细黑"/>
                <a:cs typeface="Times New Roman" panose="02020603050405020304"/>
              </a:rPr>
              <a:t>是</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对内主张民族平等和民族团结，从而基本上</a:t>
            </a:r>
            <a:r>
              <a:rPr lang="zh-CN" altLang="zh-CN" sz="2400" kern="100" dirty="0">
                <a:solidFill>
                  <a:srgbClr val="FF0000"/>
                </a:solidFill>
                <a:latin typeface="Times New Roman" panose="02020603050405020304"/>
                <a:ea typeface="华文细黑"/>
                <a:cs typeface="Times New Roman" panose="02020603050405020304"/>
              </a:rPr>
              <a:t>排除了</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贵华夏而贱夷狄</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的传统观念</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smtClean="0">
              <a:solidFill>
                <a:srgbClr val="000000"/>
              </a:solidFill>
              <a:latin typeface="Times New Roman" panose="02020603050405020304"/>
              <a:ea typeface="华文细黑"/>
              <a:cs typeface="Times New Roman" panose="02020603050405020304"/>
            </a:endParaRPr>
          </a:p>
          <a:p>
            <a:r>
              <a:rPr lang="en-US" altLang="zh-CN" sz="2400" kern="100" dirty="0" smtClean="0">
                <a:solidFill>
                  <a:srgbClr val="000000"/>
                </a:solidFill>
                <a:latin typeface="Times New Roman" panose="02020603050405020304"/>
                <a:ea typeface="华文细黑"/>
                <a:cs typeface="Times New Roman" panose="02020603050405020304"/>
              </a:rPr>
              <a:t>    </a:t>
            </a:r>
            <a:r>
              <a:rPr lang="zh-CN" altLang="zh-CN" sz="2400" kern="100" dirty="0" smtClean="0">
                <a:solidFill>
                  <a:srgbClr val="000000"/>
                </a:solidFill>
                <a:latin typeface="Times New Roman" panose="02020603050405020304"/>
                <a:ea typeface="华文细黑"/>
                <a:cs typeface="Times New Roman" panose="02020603050405020304"/>
              </a:rPr>
              <a:t>五</a:t>
            </a:r>
            <a:r>
              <a:rPr lang="zh-CN" altLang="zh-CN" sz="2400" kern="100" dirty="0">
                <a:solidFill>
                  <a:srgbClr val="000000"/>
                </a:solidFill>
                <a:latin typeface="Times New Roman" panose="02020603050405020304"/>
                <a:ea typeface="华文细黑"/>
                <a:cs typeface="Times New Roman" panose="02020603050405020304"/>
              </a:rPr>
              <a:t>是</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寓联满于排满之中</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这就破除了</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非我族类，其心必异</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的传统观念</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smtClean="0">
              <a:solidFill>
                <a:srgbClr val="000000"/>
              </a:solidFill>
              <a:latin typeface="Times New Roman" panose="02020603050405020304"/>
              <a:ea typeface="华文细黑"/>
              <a:cs typeface="Times New Roman" panose="02020603050405020304"/>
            </a:endParaRPr>
          </a:p>
          <a:p>
            <a:r>
              <a:rPr lang="en-US" altLang="zh-CN" sz="2400" kern="100" dirty="0" smtClean="0">
                <a:solidFill>
                  <a:srgbClr val="000000"/>
                </a:solidFill>
                <a:latin typeface="Times New Roman" panose="02020603050405020304"/>
                <a:ea typeface="华文细黑"/>
                <a:cs typeface="Times New Roman" panose="02020603050405020304"/>
              </a:rPr>
              <a:t>    </a:t>
            </a:r>
            <a:r>
              <a:rPr lang="zh-CN" altLang="zh-CN" sz="2400" kern="100" dirty="0" smtClean="0">
                <a:solidFill>
                  <a:srgbClr val="000000"/>
                </a:solidFill>
                <a:latin typeface="Times New Roman" panose="02020603050405020304"/>
                <a:ea typeface="华文细黑"/>
                <a:cs typeface="Times New Roman" panose="02020603050405020304"/>
              </a:rPr>
              <a:t>六</a:t>
            </a:r>
            <a:r>
              <a:rPr lang="zh-CN" altLang="zh-CN" sz="2400" kern="100" dirty="0">
                <a:solidFill>
                  <a:srgbClr val="000000"/>
                </a:solidFill>
                <a:latin typeface="Times New Roman" panose="02020603050405020304"/>
                <a:ea typeface="华文细黑"/>
                <a:cs typeface="Times New Roman" panose="02020603050405020304"/>
              </a:rPr>
              <a:t>是</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主张在革命胜利后实行民族同化</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从而</a:t>
            </a:r>
            <a:r>
              <a:rPr lang="zh-CN" altLang="zh-CN" sz="2400" kern="100" dirty="0">
                <a:solidFill>
                  <a:srgbClr val="FF0000"/>
                </a:solidFill>
                <a:latin typeface="Times New Roman" panose="02020603050405020304"/>
                <a:ea typeface="华文细黑"/>
                <a:cs typeface="Times New Roman" panose="02020603050405020304"/>
              </a:rPr>
              <a:t>扫荡了</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明夷夏之辨</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和</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FF0000"/>
                </a:solidFill>
                <a:latin typeface="Times New Roman" panose="02020603050405020304"/>
                <a:ea typeface="华文细黑"/>
                <a:cs typeface="Times New Roman" panose="02020603050405020304"/>
              </a:rPr>
              <a:t>严夷夏之防</a:t>
            </a:r>
            <a:r>
              <a:rPr lang="en-US" altLang="zh-CN" sz="2400" kern="100" dirty="0">
                <a:solidFill>
                  <a:srgbClr val="FF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这类传统观念</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smtClean="0">
                <a:solidFill>
                  <a:srgbClr val="000000"/>
                </a:solidFill>
                <a:latin typeface="Times New Roman" panose="02020603050405020304"/>
                <a:ea typeface="华文细黑"/>
                <a:cs typeface="Times New Roman" panose="02020603050405020304"/>
              </a:rPr>
              <a:t>。</a:t>
            </a:r>
            <a:r>
              <a:rPr lang="en-US" altLang="zh-CN" sz="2400" kern="100" dirty="0" smtClean="0">
                <a:solidFill>
                  <a:srgbClr val="000000"/>
                </a:solidFill>
                <a:latin typeface="Times New Roman" panose="02020603050405020304"/>
                <a:ea typeface="华文细黑"/>
                <a:cs typeface="Times New Roman" panose="02020603050405020304"/>
              </a:rPr>
              <a:t>                    </a:t>
            </a:r>
            <a:r>
              <a:rPr lang="en-US" altLang="zh-CN" sz="2400" kern="100" dirty="0" smtClean="0">
                <a:solidFill>
                  <a:srgbClr val="000000"/>
                </a:solidFill>
                <a:latin typeface="Times New Roman" panose="02020603050405020304"/>
                <a:ea typeface="华文细黑"/>
                <a:cs typeface="Courier New" panose="02070309020205020404"/>
              </a:rPr>
              <a:t>——</a:t>
            </a:r>
            <a:r>
              <a:rPr lang="zh-CN" altLang="zh-CN" sz="2400" kern="100" dirty="0">
                <a:solidFill>
                  <a:srgbClr val="000000"/>
                </a:solidFill>
                <a:latin typeface="Times New Roman" panose="02020603050405020304"/>
                <a:ea typeface="华文细黑"/>
                <a:cs typeface="Times New Roman" panose="02020603050405020304"/>
              </a:rPr>
              <a:t>史学家张正</a:t>
            </a:r>
            <a:r>
              <a:rPr lang="zh-CN" altLang="zh-CN" sz="2400" kern="100" dirty="0" smtClean="0">
                <a:solidFill>
                  <a:srgbClr val="000000"/>
                </a:solidFill>
                <a:latin typeface="Times New Roman" panose="02020603050405020304"/>
                <a:ea typeface="华文细黑"/>
                <a:cs typeface="Times New Roman" panose="02020603050405020304"/>
              </a:rPr>
              <a:t>明</a:t>
            </a:r>
            <a:endParaRPr lang="en-US" altLang="zh-CN" sz="24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矩形 2"/>
          <p:cNvSpPr/>
          <p:nvPr/>
        </p:nvSpPr>
        <p:spPr>
          <a:xfrm>
            <a:off x="750539" y="824865"/>
            <a:ext cx="6199134" cy="738472"/>
          </a:xfrm>
          <a:prstGeom prst="rect">
            <a:avLst/>
          </a:prstGeom>
        </p:spPr>
        <p:txBody>
          <a:bodyPr wrap="none">
            <a:spAutoFit/>
          </a:bodyPr>
          <a:lstStyle/>
          <a:p>
            <a:pPr algn="ctr">
              <a:lnSpc>
                <a:spcPct val="150000"/>
              </a:lnSpc>
              <a:tabLst>
                <a:tab pos="2132965" algn="l"/>
              </a:tabLst>
              <a:defRPr/>
            </a:pPr>
            <a:r>
              <a:rPr lang="en-US" altLang="zh-CN" sz="2800" b="1" kern="100" dirty="0" smtClean="0">
                <a:solidFill>
                  <a:srgbClr val="000000"/>
                </a:solidFill>
                <a:latin typeface="Times New Roman" panose="02020603050405020304"/>
                <a:ea typeface="华文细黑"/>
                <a:cs typeface="Times New Roman" panose="02020603050405020304"/>
              </a:rPr>
              <a:t>5.</a:t>
            </a:r>
            <a:r>
              <a:rPr lang="zh-CN" altLang="en-US" sz="2800" b="1" kern="100" dirty="0" smtClean="0">
                <a:solidFill>
                  <a:srgbClr val="000000"/>
                </a:solidFill>
                <a:latin typeface="Times New Roman" panose="02020603050405020304"/>
                <a:ea typeface="华文细黑"/>
                <a:cs typeface="Times New Roman" panose="02020603050405020304"/>
              </a:rPr>
              <a:t>近</a:t>
            </a:r>
            <a:r>
              <a:rPr lang="zh-CN" altLang="en-US" sz="2800" b="1" kern="100" dirty="0">
                <a:solidFill>
                  <a:srgbClr val="000000"/>
                </a:solidFill>
                <a:latin typeface="Times New Roman" panose="02020603050405020304"/>
                <a:ea typeface="华文细黑"/>
                <a:cs typeface="Times New Roman" panose="02020603050405020304"/>
              </a:rPr>
              <a:t>代中国的启蒙运动</a:t>
            </a:r>
            <a:r>
              <a:rPr lang="en-US" altLang="zh-CN" sz="2800" b="1" kern="100" dirty="0">
                <a:solidFill>
                  <a:srgbClr val="000000"/>
                </a:solidFill>
                <a:latin typeface="Times New Roman" panose="02020603050405020304"/>
                <a:ea typeface="华文细黑"/>
                <a:cs typeface="Times New Roman" panose="02020603050405020304"/>
              </a:rPr>
              <a:t>——</a:t>
            </a:r>
            <a:r>
              <a:rPr lang="zh-CN" altLang="en-US" sz="2800" b="1" kern="100" dirty="0">
                <a:solidFill>
                  <a:srgbClr val="000000"/>
                </a:solidFill>
                <a:latin typeface="Times New Roman" panose="02020603050405020304"/>
                <a:ea typeface="华文细黑"/>
                <a:cs typeface="Times New Roman" panose="02020603050405020304"/>
              </a:rPr>
              <a:t>新文化运动</a:t>
            </a:r>
            <a:endParaRPr lang="en-US" altLang="zh-CN" sz="2800" b="1" kern="100" dirty="0">
              <a:solidFill>
                <a:srgbClr val="000000"/>
              </a:solidFill>
              <a:latin typeface="Times New Roman" panose="02020603050405020304"/>
              <a:ea typeface="华文细黑"/>
              <a:cs typeface="Times New Roman" panose="02020603050405020304"/>
            </a:endParaRPr>
          </a:p>
        </p:txBody>
      </p:sp>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6" name="矩形 5"/>
          <p:cNvSpPr/>
          <p:nvPr/>
        </p:nvSpPr>
        <p:spPr>
          <a:xfrm>
            <a:off x="750539" y="1571732"/>
            <a:ext cx="11264999" cy="4534062"/>
          </a:xfrm>
          <a:prstGeom prst="rect">
            <a:avLst/>
          </a:prstGeom>
        </p:spPr>
        <p:txBody>
          <a:bodyPr wrap="square">
            <a:spAutoFit/>
          </a:bodyPr>
          <a:lstStyle/>
          <a:p>
            <a:pPr algn="just">
              <a:lnSpc>
                <a:spcPct val="150000"/>
              </a:lnSpc>
              <a:tabLst>
                <a:tab pos="2339975" algn="l"/>
              </a:tabLst>
            </a:pPr>
            <a:r>
              <a:rPr lang="zh-CN" altLang="en-US" sz="2800" b="1" kern="100" dirty="0">
                <a:solidFill>
                  <a:srgbClr val="000000"/>
                </a:solidFill>
                <a:latin typeface="Times New Roman" panose="02020603050405020304"/>
                <a:ea typeface="华文细黑"/>
                <a:cs typeface="Courier New" panose="02070309020205020404"/>
              </a:rPr>
              <a:t>（</a:t>
            </a:r>
            <a:r>
              <a:rPr lang="en-US" altLang="zh-CN" sz="2800" b="1" kern="100" dirty="0">
                <a:solidFill>
                  <a:srgbClr val="000000"/>
                </a:solidFill>
                <a:latin typeface="Times New Roman" panose="02020603050405020304"/>
                <a:ea typeface="华文细黑"/>
                <a:cs typeface="Courier New" panose="02070309020205020404"/>
              </a:rPr>
              <a:t>1</a:t>
            </a:r>
            <a:r>
              <a:rPr lang="zh-CN" altLang="en-US" sz="2800" b="1" kern="100" dirty="0">
                <a:solidFill>
                  <a:srgbClr val="000000"/>
                </a:solidFill>
                <a:latin typeface="Times New Roman" panose="02020603050405020304"/>
                <a:ea typeface="华文细黑"/>
                <a:cs typeface="Courier New" panose="02070309020205020404"/>
              </a:rPr>
              <a:t>）</a:t>
            </a:r>
            <a:r>
              <a:rPr lang="zh-CN" altLang="zh-CN" sz="2800" b="1" kern="100" dirty="0">
                <a:solidFill>
                  <a:srgbClr val="000000"/>
                </a:solidFill>
                <a:latin typeface="Times New Roman" panose="02020603050405020304"/>
                <a:ea typeface="华文细黑"/>
                <a:cs typeface="Times New Roman" panose="02020603050405020304"/>
              </a:rPr>
              <a:t>新文化运动的特点</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339975" algn="l"/>
              </a:tabLst>
            </a:pPr>
            <a:r>
              <a:rPr lang="zh-CN" altLang="en-US" sz="2800" kern="100" dirty="0">
                <a:solidFill>
                  <a:srgbClr val="000000"/>
                </a:solidFill>
                <a:latin typeface="Times New Roman" panose="02020603050405020304"/>
                <a:ea typeface="华文细黑"/>
                <a:cs typeface="Times New Roman" panose="02020603050405020304"/>
              </a:rPr>
              <a:t>①</a:t>
            </a:r>
            <a:r>
              <a:rPr lang="zh-CN" altLang="zh-CN" sz="2800" kern="100" dirty="0">
                <a:solidFill>
                  <a:srgbClr val="000000"/>
                </a:solidFill>
                <a:latin typeface="Times New Roman" panose="02020603050405020304"/>
                <a:ea typeface="华文细黑"/>
                <a:cs typeface="Times New Roman" panose="02020603050405020304"/>
              </a:rPr>
              <a:t>以民主与科学为核心，批判封建正统思想，实质是实现民主政治。</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339975" algn="l"/>
              </a:tabLst>
            </a:pPr>
            <a:r>
              <a:rPr lang="zh-CN" altLang="en-US" sz="2800" kern="100" dirty="0">
                <a:solidFill>
                  <a:srgbClr val="000000"/>
                </a:solidFill>
                <a:latin typeface="Times New Roman" panose="02020603050405020304"/>
                <a:ea typeface="华文细黑"/>
                <a:cs typeface="Times New Roman" panose="02020603050405020304"/>
              </a:rPr>
              <a:t>②</a:t>
            </a:r>
            <a:r>
              <a:rPr lang="zh-CN" altLang="zh-CN" sz="2800" kern="100" dirty="0">
                <a:solidFill>
                  <a:srgbClr val="000000"/>
                </a:solidFill>
                <a:latin typeface="Times New Roman" panose="02020603050405020304"/>
                <a:ea typeface="华文细黑"/>
                <a:cs typeface="Times New Roman" panose="02020603050405020304"/>
              </a:rPr>
              <a:t>有思想战线和文学战线两条战线，其目的是为实现民主政治而营造新文化氛围。</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339975" algn="l"/>
              </a:tabLst>
            </a:pPr>
            <a:r>
              <a:rPr lang="zh-CN" altLang="en-US" sz="2800" kern="100" dirty="0">
                <a:solidFill>
                  <a:srgbClr val="000000"/>
                </a:solidFill>
                <a:latin typeface="Times New Roman" panose="02020603050405020304"/>
                <a:ea typeface="华文细黑"/>
                <a:cs typeface="Times New Roman" panose="02020603050405020304"/>
              </a:rPr>
              <a:t>③</a:t>
            </a:r>
            <a:r>
              <a:rPr lang="zh-CN" altLang="zh-CN" sz="2800" kern="100" dirty="0">
                <a:solidFill>
                  <a:srgbClr val="000000"/>
                </a:solidFill>
                <a:latin typeface="Times New Roman" panose="02020603050405020304"/>
                <a:ea typeface="华文细黑"/>
                <a:cs typeface="Times New Roman" panose="02020603050405020304"/>
              </a:rPr>
              <a:t>存在着对西方文化绝对肯定和对东方传统文化绝对否定的局限性。</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tabLst>
                <a:tab pos="2339975" algn="l"/>
              </a:tabLst>
            </a:pPr>
            <a:r>
              <a:rPr lang="zh-CN" altLang="en-US" sz="2800" kern="100" dirty="0">
                <a:solidFill>
                  <a:srgbClr val="000000"/>
                </a:solidFill>
                <a:latin typeface="Times New Roman" panose="02020603050405020304"/>
                <a:ea typeface="华文细黑"/>
                <a:cs typeface="Times New Roman" panose="02020603050405020304"/>
              </a:rPr>
              <a:t>④</a:t>
            </a:r>
            <a:r>
              <a:rPr lang="zh-CN" altLang="zh-CN" sz="2800" kern="100" dirty="0">
                <a:solidFill>
                  <a:srgbClr val="000000"/>
                </a:solidFill>
                <a:latin typeface="Times New Roman" panose="02020603050405020304"/>
                <a:ea typeface="华文细黑"/>
                <a:cs typeface="Times New Roman" panose="02020603050405020304"/>
              </a:rPr>
              <a:t>以五四运动为界，分为两个阶段。前期宣传资产阶级文化；后期以宣传马克思主义为主流。</a:t>
            </a:r>
            <a:endParaRPr lang="zh-CN" altLang="zh-CN" sz="28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矩形 2"/>
          <p:cNvSpPr/>
          <p:nvPr/>
        </p:nvSpPr>
        <p:spPr>
          <a:xfrm>
            <a:off x="750539" y="824865"/>
            <a:ext cx="6199134" cy="738472"/>
          </a:xfrm>
          <a:prstGeom prst="rect">
            <a:avLst/>
          </a:prstGeom>
        </p:spPr>
        <p:txBody>
          <a:bodyPr wrap="none">
            <a:spAutoFit/>
          </a:bodyPr>
          <a:lstStyle/>
          <a:p>
            <a:pPr algn="ctr">
              <a:lnSpc>
                <a:spcPct val="150000"/>
              </a:lnSpc>
              <a:tabLst>
                <a:tab pos="2132965" algn="l"/>
              </a:tabLst>
              <a:defRPr/>
            </a:pPr>
            <a:r>
              <a:rPr lang="en-US" altLang="zh-CN" sz="2800" b="1" kern="100" dirty="0" smtClean="0">
                <a:solidFill>
                  <a:srgbClr val="000000"/>
                </a:solidFill>
                <a:latin typeface="Times New Roman" panose="02020603050405020304"/>
                <a:ea typeface="华文细黑"/>
                <a:cs typeface="Times New Roman" panose="02020603050405020304"/>
              </a:rPr>
              <a:t>5.</a:t>
            </a:r>
            <a:r>
              <a:rPr lang="zh-CN" altLang="en-US" sz="2800" b="1" kern="100" dirty="0" smtClean="0">
                <a:solidFill>
                  <a:srgbClr val="000000"/>
                </a:solidFill>
                <a:latin typeface="Times New Roman" panose="02020603050405020304"/>
                <a:ea typeface="华文细黑"/>
                <a:cs typeface="Times New Roman" panose="02020603050405020304"/>
              </a:rPr>
              <a:t>近</a:t>
            </a:r>
            <a:r>
              <a:rPr lang="zh-CN" altLang="en-US" sz="2800" b="1" kern="100" dirty="0">
                <a:solidFill>
                  <a:srgbClr val="000000"/>
                </a:solidFill>
                <a:latin typeface="Times New Roman" panose="02020603050405020304"/>
                <a:ea typeface="华文细黑"/>
                <a:cs typeface="Times New Roman" panose="02020603050405020304"/>
              </a:rPr>
              <a:t>代中国的启蒙运动</a:t>
            </a:r>
            <a:r>
              <a:rPr lang="en-US" altLang="zh-CN" sz="2800" b="1" kern="100" dirty="0">
                <a:solidFill>
                  <a:srgbClr val="000000"/>
                </a:solidFill>
                <a:latin typeface="Times New Roman" panose="02020603050405020304"/>
                <a:ea typeface="华文细黑"/>
                <a:cs typeface="Times New Roman" panose="02020603050405020304"/>
              </a:rPr>
              <a:t>——</a:t>
            </a:r>
            <a:r>
              <a:rPr lang="zh-CN" altLang="en-US" sz="2800" b="1" kern="100" dirty="0">
                <a:solidFill>
                  <a:srgbClr val="000000"/>
                </a:solidFill>
                <a:latin typeface="Times New Roman" panose="02020603050405020304"/>
                <a:ea typeface="华文细黑"/>
                <a:cs typeface="Times New Roman" panose="02020603050405020304"/>
              </a:rPr>
              <a:t>新文化运动</a:t>
            </a:r>
            <a:endParaRPr lang="en-US" altLang="zh-CN" sz="2800" b="1" kern="100" dirty="0">
              <a:solidFill>
                <a:srgbClr val="000000"/>
              </a:solidFill>
              <a:latin typeface="Times New Roman" panose="02020603050405020304"/>
              <a:ea typeface="华文细黑"/>
              <a:cs typeface="Times New Roman" panose="02020603050405020304"/>
            </a:endParaRPr>
          </a:p>
        </p:txBody>
      </p:sp>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6" name="矩形 5"/>
          <p:cNvSpPr/>
          <p:nvPr/>
        </p:nvSpPr>
        <p:spPr>
          <a:xfrm>
            <a:off x="750539" y="1571732"/>
            <a:ext cx="11264999" cy="656846"/>
          </a:xfrm>
          <a:prstGeom prst="rect">
            <a:avLst/>
          </a:prstGeom>
        </p:spPr>
        <p:txBody>
          <a:bodyPr wrap="square">
            <a:spAutoFit/>
          </a:bodyPr>
          <a:lstStyle/>
          <a:p>
            <a:pPr algn="just">
              <a:lnSpc>
                <a:spcPct val="150000"/>
              </a:lnSpc>
              <a:tabLst>
                <a:tab pos="2339975" algn="l"/>
              </a:tabLst>
            </a:pPr>
            <a:r>
              <a:rPr lang="zh-CN" altLang="en-US" sz="2800" b="1" kern="100" dirty="0">
                <a:solidFill>
                  <a:srgbClr val="000000"/>
                </a:solidFill>
                <a:latin typeface="Times New Roman" panose="02020603050405020304"/>
                <a:ea typeface="华文细黑"/>
                <a:cs typeface="Courier New" panose="02070309020205020404"/>
              </a:rPr>
              <a:t>（</a:t>
            </a:r>
            <a:r>
              <a:rPr lang="en-US" altLang="zh-CN" sz="2800" b="1" kern="100" dirty="0">
                <a:solidFill>
                  <a:srgbClr val="000000"/>
                </a:solidFill>
                <a:latin typeface="Times New Roman" panose="02020603050405020304"/>
                <a:ea typeface="华文细黑"/>
                <a:cs typeface="Courier New" panose="02070309020205020404"/>
              </a:rPr>
              <a:t>1</a:t>
            </a:r>
            <a:r>
              <a:rPr lang="zh-CN" altLang="en-US" sz="2800" b="1" kern="100" dirty="0">
                <a:solidFill>
                  <a:srgbClr val="000000"/>
                </a:solidFill>
                <a:latin typeface="Times New Roman" panose="02020603050405020304"/>
                <a:ea typeface="华文细黑"/>
                <a:cs typeface="Courier New" panose="02070309020205020404"/>
              </a:rPr>
              <a:t>）</a:t>
            </a:r>
            <a:r>
              <a:rPr lang="zh-CN" altLang="zh-CN" sz="2800" b="1" kern="100" dirty="0">
                <a:solidFill>
                  <a:srgbClr val="000000"/>
                </a:solidFill>
                <a:latin typeface="Times New Roman" panose="02020603050405020304"/>
                <a:ea typeface="华文细黑"/>
                <a:cs typeface="Times New Roman" panose="02020603050405020304"/>
              </a:rPr>
              <a:t>新文化运动的特</a:t>
            </a:r>
            <a:r>
              <a:rPr lang="zh-CN" altLang="zh-CN" sz="2800" b="1" kern="100" dirty="0" smtClean="0">
                <a:solidFill>
                  <a:srgbClr val="000000"/>
                </a:solidFill>
                <a:latin typeface="Times New Roman" panose="02020603050405020304"/>
                <a:ea typeface="华文细黑"/>
                <a:cs typeface="Times New Roman" panose="02020603050405020304"/>
              </a:rPr>
              <a:t>点</a:t>
            </a:r>
            <a:endParaRPr lang="zh-CN" altLang="zh-CN" sz="2800" kern="100" dirty="0">
              <a:solidFill>
                <a:srgbClr val="000000"/>
              </a:solidFill>
              <a:latin typeface="宋体" panose="02010600030101010101" pitchFamily="2" charset="-122"/>
              <a:cs typeface="Courier New" panose="02070309020205020404"/>
            </a:endParaRPr>
          </a:p>
        </p:txBody>
      </p:sp>
      <p:sp>
        <p:nvSpPr>
          <p:cNvPr id="2" name="矩形 1"/>
          <p:cNvSpPr/>
          <p:nvPr/>
        </p:nvSpPr>
        <p:spPr>
          <a:xfrm>
            <a:off x="1113206" y="2236973"/>
            <a:ext cx="10539663" cy="3970318"/>
          </a:xfrm>
          <a:prstGeom prst="rect">
            <a:avLst/>
          </a:prstGeom>
        </p:spPr>
        <p:txBody>
          <a:bodyPr wrap="square">
            <a:spAutoFit/>
          </a:bodyPr>
          <a:lstStyle/>
          <a:p>
            <a:pPr algn="ctr">
              <a:lnSpc>
                <a:spcPct val="150000"/>
              </a:lnSpc>
            </a:pPr>
            <a:r>
              <a:rPr lang="zh-CN" altLang="en-US"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rPr>
              <a:t>新文化运动的“新”在何处</a:t>
            </a:r>
            <a:endParaRPr lang="zh-CN" altLang="en-US"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r>
              <a:rPr lang="en-US" altLang="zh-CN"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rPr>
              <a:t>(1)</a:t>
            </a:r>
            <a:r>
              <a:rPr lang="zh-CN" altLang="en-US" sz="2400" dirty="0">
                <a:solidFill>
                  <a:srgbClr val="FF0000"/>
                </a:solidFill>
                <a:latin typeface="华文细黑" panose="02010600040101010101" pitchFamily="2" charset="-122"/>
                <a:ea typeface="华文细黑" panose="02010600040101010101" pitchFamily="2" charset="-122"/>
                <a:cs typeface="Times New Roman" panose="02020603050405020304" pitchFamily="18" charset="0"/>
              </a:rPr>
              <a:t>新领导</a:t>
            </a:r>
            <a:r>
              <a:rPr lang="zh-CN" altLang="en-US"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rPr>
              <a:t>：新文化运动的领导者是资产阶级中的激进派。</a:t>
            </a:r>
            <a:endParaRPr lang="zh-CN" altLang="en-US"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r>
              <a:rPr lang="en-US" altLang="zh-CN"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rPr>
              <a:t>(2)</a:t>
            </a:r>
            <a:r>
              <a:rPr lang="zh-CN" altLang="en-US" sz="2400" dirty="0">
                <a:solidFill>
                  <a:srgbClr val="FF0000"/>
                </a:solidFill>
                <a:latin typeface="华文细黑" panose="02010600040101010101" pitchFamily="2" charset="-122"/>
                <a:ea typeface="华文细黑" panose="02010600040101010101" pitchFamily="2" charset="-122"/>
                <a:cs typeface="Times New Roman" panose="02020603050405020304" pitchFamily="18" charset="0"/>
              </a:rPr>
              <a:t>新基础</a:t>
            </a:r>
            <a:r>
              <a:rPr lang="zh-CN" altLang="en-US"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rPr>
              <a:t>：中国资本主义的进一步发展为其奠定了经济基础。</a:t>
            </a:r>
            <a:endParaRPr lang="zh-CN" altLang="en-US"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r>
              <a:rPr lang="en-US" altLang="zh-CN"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rPr>
              <a:t>(3)</a:t>
            </a:r>
            <a:r>
              <a:rPr lang="zh-CN" altLang="en-US" sz="2400" dirty="0">
                <a:solidFill>
                  <a:srgbClr val="FF0000"/>
                </a:solidFill>
                <a:latin typeface="华文细黑" panose="02010600040101010101" pitchFamily="2" charset="-122"/>
                <a:ea typeface="华文细黑" panose="02010600040101010101" pitchFamily="2" charset="-122"/>
                <a:cs typeface="Times New Roman" panose="02020603050405020304" pitchFamily="18" charset="0"/>
              </a:rPr>
              <a:t>新思想</a:t>
            </a:r>
            <a:r>
              <a:rPr lang="zh-CN" altLang="en-US"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rPr>
              <a:t>：指导思想是西方民主和科学。</a:t>
            </a:r>
            <a:endParaRPr lang="zh-CN" altLang="en-US"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r>
              <a:rPr lang="en-US" altLang="zh-CN"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rPr>
              <a:t>(4)</a:t>
            </a:r>
            <a:r>
              <a:rPr lang="zh-CN" altLang="en-US" sz="2400" dirty="0">
                <a:solidFill>
                  <a:srgbClr val="FF0000"/>
                </a:solidFill>
                <a:latin typeface="华文细黑" panose="02010600040101010101" pitchFamily="2" charset="-122"/>
                <a:ea typeface="华文细黑" panose="02010600040101010101" pitchFamily="2" charset="-122"/>
                <a:cs typeface="Times New Roman" panose="02020603050405020304" pitchFamily="18" charset="0"/>
              </a:rPr>
              <a:t>新内容</a:t>
            </a:r>
            <a:r>
              <a:rPr lang="zh-CN" altLang="en-US"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rPr>
              <a:t>：前期以宣传民主和科学为突破口，后期以宣传马克思主义为主要内容，提出走俄国十月革命的道路。</a:t>
            </a:r>
            <a:endParaRPr lang="zh-CN" altLang="en-US"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r>
              <a:rPr lang="en-US" altLang="zh-CN"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rPr>
              <a:t>(5)</a:t>
            </a:r>
            <a:r>
              <a:rPr lang="zh-CN" altLang="en-US" sz="2400" dirty="0">
                <a:solidFill>
                  <a:srgbClr val="FF0000"/>
                </a:solidFill>
                <a:latin typeface="华文细黑" panose="02010600040101010101" pitchFamily="2" charset="-122"/>
                <a:ea typeface="华文细黑" panose="02010600040101010101" pitchFamily="2" charset="-122"/>
                <a:cs typeface="Times New Roman" panose="02020603050405020304" pitchFamily="18" charset="0"/>
              </a:rPr>
              <a:t>新成果</a:t>
            </a:r>
            <a:r>
              <a:rPr lang="zh-CN" altLang="en-US" sz="2400" dirty="0">
                <a:solidFill>
                  <a:srgbClr val="000000"/>
                </a:solidFill>
                <a:latin typeface="华文细黑" panose="02010600040101010101" pitchFamily="2" charset="-122"/>
                <a:ea typeface="华文细黑" panose="02010600040101010101" pitchFamily="2" charset="-122"/>
                <a:cs typeface="Times New Roman" panose="02020603050405020304" pitchFamily="18" charset="0"/>
              </a:rPr>
              <a:t>：动摇了封建思想的统治地位，人们的思想得到空前解放。</a:t>
            </a:r>
            <a:r>
              <a:rPr lang="zh-CN" altLang="en-US" sz="2400" dirty="0">
                <a:solidFill>
                  <a:srgbClr val="000000"/>
                </a:solidFill>
                <a:latin typeface="华文细黑" panose="02010600040101010101" pitchFamily="2" charset="-122"/>
                <a:ea typeface="华文细黑" panose="02010600040101010101" pitchFamily="2" charset="-122"/>
              </a:rPr>
              <a:t> </a:t>
            </a:r>
            <a:endParaRPr lang="zh-CN" altLang="en-US" sz="2400" dirty="0">
              <a:solidFill>
                <a:srgbClr val="000000"/>
              </a:solidFill>
              <a:latin typeface="华文细黑" panose="02010600040101010101" pitchFamily="2" charset="-122"/>
              <a:ea typeface="华文细黑" panose="02010600040101010101" pitchFamily="2" charset="-122"/>
            </a:endParaRPr>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矩形 2"/>
          <p:cNvSpPr/>
          <p:nvPr/>
        </p:nvSpPr>
        <p:spPr>
          <a:xfrm>
            <a:off x="750539" y="824865"/>
            <a:ext cx="6199134" cy="738472"/>
          </a:xfrm>
          <a:prstGeom prst="rect">
            <a:avLst/>
          </a:prstGeom>
        </p:spPr>
        <p:txBody>
          <a:bodyPr wrap="none">
            <a:spAutoFit/>
          </a:bodyPr>
          <a:lstStyle/>
          <a:p>
            <a:pPr algn="ctr">
              <a:lnSpc>
                <a:spcPct val="150000"/>
              </a:lnSpc>
              <a:tabLst>
                <a:tab pos="2132965" algn="l"/>
              </a:tabLst>
              <a:defRPr/>
            </a:pPr>
            <a:r>
              <a:rPr lang="en-US" altLang="zh-CN" sz="2800" b="1" kern="100" dirty="0" smtClean="0">
                <a:solidFill>
                  <a:srgbClr val="000000"/>
                </a:solidFill>
                <a:latin typeface="Times New Roman" panose="02020603050405020304"/>
                <a:ea typeface="华文细黑"/>
                <a:cs typeface="Times New Roman" panose="02020603050405020304"/>
              </a:rPr>
              <a:t>5.</a:t>
            </a:r>
            <a:r>
              <a:rPr lang="zh-CN" altLang="en-US" sz="2800" b="1" kern="100" dirty="0" smtClean="0">
                <a:solidFill>
                  <a:srgbClr val="000000"/>
                </a:solidFill>
                <a:latin typeface="Times New Roman" panose="02020603050405020304"/>
                <a:ea typeface="华文细黑"/>
                <a:cs typeface="Times New Roman" panose="02020603050405020304"/>
              </a:rPr>
              <a:t>近</a:t>
            </a:r>
            <a:r>
              <a:rPr lang="zh-CN" altLang="en-US" sz="2800" b="1" kern="100" dirty="0">
                <a:solidFill>
                  <a:srgbClr val="000000"/>
                </a:solidFill>
                <a:latin typeface="Times New Roman" panose="02020603050405020304"/>
                <a:ea typeface="华文细黑"/>
                <a:cs typeface="Times New Roman" panose="02020603050405020304"/>
              </a:rPr>
              <a:t>代中国的启蒙运动</a:t>
            </a:r>
            <a:r>
              <a:rPr lang="en-US" altLang="zh-CN" sz="2800" b="1" kern="100" dirty="0">
                <a:solidFill>
                  <a:srgbClr val="000000"/>
                </a:solidFill>
                <a:latin typeface="Times New Roman" panose="02020603050405020304"/>
                <a:ea typeface="华文细黑"/>
                <a:cs typeface="Times New Roman" panose="02020603050405020304"/>
              </a:rPr>
              <a:t>——</a:t>
            </a:r>
            <a:r>
              <a:rPr lang="zh-CN" altLang="en-US" sz="2800" b="1" kern="100" dirty="0">
                <a:solidFill>
                  <a:srgbClr val="000000"/>
                </a:solidFill>
                <a:latin typeface="Times New Roman" panose="02020603050405020304"/>
                <a:ea typeface="华文细黑"/>
                <a:cs typeface="Times New Roman" panose="02020603050405020304"/>
              </a:rPr>
              <a:t>新文化运动</a:t>
            </a:r>
            <a:endParaRPr lang="en-US" altLang="zh-CN" sz="2800" b="1" kern="100" dirty="0">
              <a:solidFill>
                <a:srgbClr val="000000"/>
              </a:solidFill>
              <a:latin typeface="Times New Roman" panose="02020603050405020304"/>
              <a:ea typeface="华文细黑"/>
              <a:cs typeface="Times New Roman" panose="02020603050405020304"/>
            </a:endParaRPr>
          </a:p>
        </p:txBody>
      </p:sp>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 name="矩形 9"/>
          <p:cNvSpPr/>
          <p:nvPr/>
        </p:nvSpPr>
        <p:spPr>
          <a:xfrm>
            <a:off x="268872" y="1563337"/>
            <a:ext cx="11559408" cy="3447045"/>
          </a:xfrm>
          <a:prstGeom prst="rect">
            <a:avLst/>
          </a:prstGeom>
        </p:spPr>
        <p:txBody>
          <a:bodyPr wrap="square" lIns="121870" tIns="60934" rIns="121870" bIns="60934">
            <a:spAutoFit/>
          </a:bodyPr>
          <a:lstStyle/>
          <a:p>
            <a:pPr algn="just">
              <a:tabLst>
                <a:tab pos="2339975" algn="l"/>
              </a:tabLst>
            </a:pPr>
            <a:r>
              <a:rPr lang="zh-CN" altLang="en-US" sz="2400" b="1" kern="100" dirty="0" smtClean="0">
                <a:solidFill>
                  <a:srgbClr val="000000"/>
                </a:solidFill>
                <a:latin typeface="Times New Roman" panose="02020603050405020304"/>
                <a:ea typeface="华文细黑"/>
                <a:cs typeface="Times New Roman" panose="02020603050405020304"/>
              </a:rPr>
              <a:t>（</a:t>
            </a:r>
            <a:r>
              <a:rPr lang="en-US" altLang="zh-CN" sz="2400" b="1" kern="100" dirty="0" smtClean="0">
                <a:solidFill>
                  <a:srgbClr val="000000"/>
                </a:solidFill>
                <a:latin typeface="Times New Roman" panose="02020603050405020304"/>
                <a:ea typeface="华文细黑"/>
                <a:cs typeface="Times New Roman" panose="02020603050405020304"/>
              </a:rPr>
              <a:t>2</a:t>
            </a:r>
            <a:r>
              <a:rPr lang="zh-CN" altLang="en-US" sz="2400" b="1" kern="100" dirty="0" smtClean="0">
                <a:solidFill>
                  <a:srgbClr val="000000"/>
                </a:solidFill>
                <a:latin typeface="Times New Roman" panose="02020603050405020304"/>
                <a:ea typeface="华文细黑"/>
                <a:cs typeface="Times New Roman" panose="02020603050405020304"/>
              </a:rPr>
              <a:t>）</a:t>
            </a:r>
            <a:r>
              <a:rPr lang="zh-CN" altLang="zh-CN" sz="2400" b="1" kern="100" dirty="0" smtClean="0">
                <a:solidFill>
                  <a:srgbClr val="000000"/>
                </a:solidFill>
                <a:latin typeface="Times New Roman" panose="02020603050405020304"/>
                <a:ea typeface="华文细黑"/>
                <a:cs typeface="Times New Roman" panose="02020603050405020304"/>
              </a:rPr>
              <a:t>辩</a:t>
            </a:r>
            <a:r>
              <a:rPr lang="zh-CN" altLang="zh-CN" sz="2400" b="1" kern="100" dirty="0">
                <a:solidFill>
                  <a:srgbClr val="000000"/>
                </a:solidFill>
                <a:latin typeface="Times New Roman" panose="02020603050405020304"/>
                <a:ea typeface="华文细黑"/>
                <a:cs typeface="Times New Roman" panose="02020603050405020304"/>
              </a:rPr>
              <a:t>证看待新文化运动</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smtClean="0">
                <a:solidFill>
                  <a:srgbClr val="000000"/>
                </a:solidFill>
                <a:latin typeface="Times New Roman" panose="02020603050405020304"/>
                <a:ea typeface="华文细黑"/>
                <a:cs typeface="Times New Roman" panose="02020603050405020304"/>
              </a:rPr>
              <a:t>A</a:t>
            </a:r>
            <a:r>
              <a:rPr lang="en-US" altLang="zh-CN" sz="2400" kern="100" dirty="0">
                <a:solidFill>
                  <a:srgbClr val="000000"/>
                </a:solidFill>
                <a:latin typeface="Times New Roman" panose="02020603050405020304"/>
                <a:ea typeface="华文细黑"/>
                <a:cs typeface="Times New Roman" panose="02020603050405020304"/>
              </a:rPr>
              <a:t>.</a:t>
            </a:r>
            <a:r>
              <a:rPr lang="zh-CN" altLang="zh-CN" sz="2400" kern="100" dirty="0" smtClean="0">
                <a:solidFill>
                  <a:srgbClr val="000000"/>
                </a:solidFill>
                <a:latin typeface="Times New Roman" panose="02020603050405020304"/>
                <a:ea typeface="华文细黑"/>
                <a:cs typeface="Times New Roman" panose="02020603050405020304"/>
              </a:rPr>
              <a:t>积</a:t>
            </a:r>
            <a:r>
              <a:rPr lang="zh-CN" altLang="zh-CN" sz="2400" kern="100" dirty="0">
                <a:solidFill>
                  <a:srgbClr val="000000"/>
                </a:solidFill>
                <a:latin typeface="Times New Roman" panose="02020603050405020304"/>
                <a:ea typeface="华文细黑"/>
                <a:cs typeface="Times New Roman" panose="02020603050405020304"/>
              </a:rPr>
              <a:t>极作用</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smtClean="0">
                <a:solidFill>
                  <a:srgbClr val="000000"/>
                </a:solidFill>
                <a:latin typeface="宋体" panose="02010600030101010101" pitchFamily="2" charset="-122"/>
                <a:ea typeface="华文细黑"/>
                <a:cs typeface="Times New Roman" panose="02020603050405020304"/>
              </a:rPr>
              <a:t>    ①</a:t>
            </a:r>
            <a:r>
              <a:rPr lang="zh-CN" altLang="zh-CN" sz="2400" kern="100" dirty="0">
                <a:solidFill>
                  <a:srgbClr val="000000"/>
                </a:solidFill>
                <a:latin typeface="Times New Roman" panose="02020603050405020304"/>
                <a:ea typeface="华文细黑"/>
                <a:cs typeface="Times New Roman" panose="02020603050405020304"/>
              </a:rPr>
              <a:t>新文化运动前期实质上是资产阶级新文化反对封建旧文化的斗争，是辛亥革命在思想文化领域中的延续。</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smtClean="0">
                <a:solidFill>
                  <a:srgbClr val="000000"/>
                </a:solidFill>
                <a:latin typeface="宋体" panose="02010600030101010101" pitchFamily="2" charset="-122"/>
                <a:ea typeface="华文细黑"/>
                <a:cs typeface="Times New Roman" panose="02020603050405020304"/>
              </a:rPr>
              <a:t>    ②</a:t>
            </a:r>
            <a:r>
              <a:rPr lang="zh-CN" altLang="zh-CN" sz="2400" kern="100" dirty="0">
                <a:solidFill>
                  <a:srgbClr val="000000"/>
                </a:solidFill>
                <a:latin typeface="Times New Roman" panose="02020603050405020304"/>
                <a:ea typeface="华文细黑"/>
                <a:cs typeface="Times New Roman" panose="02020603050405020304"/>
              </a:rPr>
              <a:t>它动摇了封建思想的统治地位，使人们的思想获得空前的解放。</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smtClean="0">
                <a:solidFill>
                  <a:srgbClr val="000000"/>
                </a:solidFill>
                <a:latin typeface="宋体" panose="02010600030101010101" pitchFamily="2" charset="-122"/>
                <a:ea typeface="华文细黑"/>
                <a:cs typeface="Times New Roman" panose="02020603050405020304"/>
              </a:rPr>
              <a:t>    ③</a:t>
            </a:r>
            <a:r>
              <a:rPr lang="zh-CN" altLang="zh-CN" sz="2400" kern="100" dirty="0">
                <a:solidFill>
                  <a:srgbClr val="000000"/>
                </a:solidFill>
                <a:latin typeface="Times New Roman" panose="02020603050405020304"/>
                <a:ea typeface="华文细黑"/>
                <a:cs typeface="Times New Roman" panose="02020603050405020304"/>
              </a:rPr>
              <a:t>形成了思想解放的潮流，为马克思主义的传播奠定了思想基础。</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smtClean="0">
                <a:solidFill>
                  <a:srgbClr val="000000"/>
                </a:solidFill>
                <a:latin typeface="宋体" panose="02010600030101010101" pitchFamily="2" charset="-122"/>
                <a:ea typeface="华文细黑"/>
                <a:cs typeface="Times New Roman" panose="02020603050405020304"/>
              </a:rPr>
              <a:t>    ④</a:t>
            </a:r>
            <a:r>
              <a:rPr lang="zh-CN" altLang="zh-CN" sz="2400" kern="100" dirty="0">
                <a:solidFill>
                  <a:srgbClr val="000000"/>
                </a:solidFill>
                <a:latin typeface="Times New Roman" panose="02020603050405020304"/>
                <a:ea typeface="华文细黑"/>
                <a:cs typeface="Times New Roman" panose="02020603050405020304"/>
              </a:rPr>
              <a:t>弘扬了民主和科学的思想，推动了中国自然科学的发展。</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smtClean="0">
                <a:solidFill>
                  <a:srgbClr val="000000"/>
                </a:solidFill>
                <a:latin typeface="宋体" panose="02010600030101010101" pitchFamily="2" charset="-122"/>
                <a:ea typeface="华文细黑"/>
                <a:cs typeface="Times New Roman" panose="02020603050405020304"/>
              </a:rPr>
              <a:t>    ⑤</a:t>
            </a:r>
            <a:r>
              <a:rPr lang="zh-CN" altLang="zh-CN" sz="2400" kern="100" dirty="0">
                <a:solidFill>
                  <a:srgbClr val="000000"/>
                </a:solidFill>
                <a:latin typeface="Times New Roman" panose="02020603050405020304"/>
                <a:ea typeface="华文细黑"/>
                <a:cs typeface="Times New Roman" panose="02020603050405020304"/>
              </a:rPr>
              <a:t>新文化运动也是一场全面的文化转型运动，对政治、思想、伦理等方面产生了深刻的影响；白话文开始使用，为中国现代文化的发展提供了新的模式。</a:t>
            </a:r>
            <a:endParaRPr lang="zh-CN" altLang="zh-CN" sz="2400" kern="100" dirty="0">
              <a:solidFill>
                <a:srgbClr val="000000"/>
              </a:solidFill>
              <a:latin typeface="宋体" panose="02010600030101010101" pitchFamily="2" charset="-122"/>
              <a:cs typeface="Courier New" panose="02070309020205020404"/>
            </a:endParaRPr>
          </a:p>
        </p:txBody>
      </p:sp>
      <p:sp>
        <p:nvSpPr>
          <p:cNvPr id="9" name="矩形 8"/>
          <p:cNvSpPr/>
          <p:nvPr/>
        </p:nvSpPr>
        <p:spPr>
          <a:xfrm>
            <a:off x="357103" y="5010382"/>
            <a:ext cx="11382946" cy="1600386"/>
          </a:xfrm>
          <a:prstGeom prst="rect">
            <a:avLst/>
          </a:prstGeom>
        </p:spPr>
        <p:txBody>
          <a:bodyPr wrap="square" lIns="121870" tIns="60934" rIns="121870" bIns="60934">
            <a:spAutoFit/>
          </a:bodyPr>
          <a:lstStyle/>
          <a:p>
            <a:pPr algn="just">
              <a:tabLst>
                <a:tab pos="2339975" algn="l"/>
              </a:tabLst>
            </a:pPr>
            <a:r>
              <a:rPr lang="en-US" altLang="zh-CN" sz="2400" kern="100" dirty="0" smtClean="0">
                <a:solidFill>
                  <a:srgbClr val="000000"/>
                </a:solidFill>
                <a:latin typeface="Times New Roman" panose="02020603050405020304"/>
                <a:ea typeface="华文细黑"/>
                <a:cs typeface="Courier New" panose="02070309020205020404"/>
              </a:rPr>
              <a:t>B.</a:t>
            </a:r>
            <a:r>
              <a:rPr lang="zh-CN" altLang="zh-CN" sz="2400" kern="100" dirty="0" smtClean="0">
                <a:solidFill>
                  <a:srgbClr val="000000"/>
                </a:solidFill>
                <a:latin typeface="Times New Roman" panose="02020603050405020304"/>
                <a:ea typeface="华文细黑"/>
                <a:cs typeface="Times New Roman" panose="02020603050405020304"/>
              </a:rPr>
              <a:t>局</a:t>
            </a:r>
            <a:r>
              <a:rPr lang="zh-CN" altLang="zh-CN" sz="2400" kern="100" dirty="0">
                <a:solidFill>
                  <a:srgbClr val="000000"/>
                </a:solidFill>
                <a:latin typeface="Times New Roman" panose="02020603050405020304"/>
                <a:ea typeface="华文细黑"/>
                <a:cs typeface="Times New Roman" panose="02020603050405020304"/>
              </a:rPr>
              <a:t>限性</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smtClean="0">
                <a:solidFill>
                  <a:srgbClr val="000000"/>
                </a:solidFill>
                <a:latin typeface="宋体" panose="02010600030101010101" pitchFamily="2" charset="-122"/>
                <a:ea typeface="华文细黑"/>
                <a:cs typeface="Times New Roman" panose="02020603050405020304"/>
              </a:rPr>
              <a:t>    ①</a:t>
            </a:r>
            <a:r>
              <a:rPr lang="zh-CN" altLang="zh-CN" sz="2400" kern="100" dirty="0">
                <a:solidFill>
                  <a:srgbClr val="000000"/>
                </a:solidFill>
                <a:latin typeface="Times New Roman" panose="02020603050405020304"/>
                <a:ea typeface="华文细黑"/>
                <a:cs typeface="Times New Roman" panose="02020603050405020304"/>
              </a:rPr>
              <a:t>没有同工人运动相结合。</a:t>
            </a:r>
            <a:endParaRPr lang="zh-CN" altLang="zh-CN" sz="2400" kern="100" dirty="0">
              <a:solidFill>
                <a:srgbClr val="000000"/>
              </a:solidFill>
              <a:latin typeface="宋体" panose="02010600030101010101" pitchFamily="2" charset="-122"/>
              <a:cs typeface="Courier New" panose="02070309020205020404"/>
            </a:endParaRPr>
          </a:p>
          <a:p>
            <a:pPr algn="just">
              <a:tabLst>
                <a:tab pos="2339975" algn="l"/>
              </a:tabLst>
            </a:pPr>
            <a:r>
              <a:rPr lang="en-US" altLang="zh-CN" sz="2400" kern="100" dirty="0" smtClean="0">
                <a:solidFill>
                  <a:srgbClr val="000000"/>
                </a:solidFill>
                <a:latin typeface="宋体" panose="02010600030101010101" pitchFamily="2" charset="-122"/>
                <a:ea typeface="华文细黑"/>
                <a:cs typeface="Times New Roman" panose="02020603050405020304"/>
              </a:rPr>
              <a:t>    ②</a:t>
            </a:r>
            <a:r>
              <a:rPr lang="zh-CN" altLang="zh-CN" sz="2400" kern="100" dirty="0">
                <a:solidFill>
                  <a:srgbClr val="000000"/>
                </a:solidFill>
                <a:latin typeface="Times New Roman" panose="02020603050405020304"/>
                <a:ea typeface="华文细黑"/>
                <a:cs typeface="Times New Roman" panose="02020603050405020304"/>
              </a:rPr>
              <a:t>思想方法上，对东西方文化存在着形式主义的绝对否定或绝对肯定，这种偏向一直影响到后来。</a:t>
            </a:r>
            <a:endParaRPr lang="zh-CN" altLang="zh-CN" sz="24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矩形 2"/>
          <p:cNvSpPr/>
          <p:nvPr/>
        </p:nvSpPr>
        <p:spPr>
          <a:xfrm>
            <a:off x="750539" y="824865"/>
            <a:ext cx="6199134" cy="738472"/>
          </a:xfrm>
          <a:prstGeom prst="rect">
            <a:avLst/>
          </a:prstGeom>
        </p:spPr>
        <p:txBody>
          <a:bodyPr wrap="none">
            <a:spAutoFit/>
          </a:bodyPr>
          <a:lstStyle/>
          <a:p>
            <a:pPr algn="ctr">
              <a:lnSpc>
                <a:spcPct val="150000"/>
              </a:lnSpc>
              <a:tabLst>
                <a:tab pos="2132965" algn="l"/>
              </a:tabLst>
              <a:defRPr/>
            </a:pPr>
            <a:r>
              <a:rPr lang="en-US" altLang="zh-CN" sz="2800" b="1" kern="100" dirty="0" smtClean="0">
                <a:solidFill>
                  <a:srgbClr val="000000"/>
                </a:solidFill>
                <a:latin typeface="Times New Roman" panose="02020603050405020304"/>
                <a:ea typeface="华文细黑"/>
                <a:cs typeface="Times New Roman" panose="02020603050405020304"/>
              </a:rPr>
              <a:t>5.</a:t>
            </a:r>
            <a:r>
              <a:rPr lang="zh-CN" altLang="en-US" sz="2800" b="1" kern="100" dirty="0" smtClean="0">
                <a:solidFill>
                  <a:srgbClr val="000000"/>
                </a:solidFill>
                <a:latin typeface="Times New Roman" panose="02020603050405020304"/>
                <a:ea typeface="华文细黑"/>
                <a:cs typeface="Times New Roman" panose="02020603050405020304"/>
              </a:rPr>
              <a:t>近</a:t>
            </a:r>
            <a:r>
              <a:rPr lang="zh-CN" altLang="en-US" sz="2800" b="1" kern="100" dirty="0">
                <a:solidFill>
                  <a:srgbClr val="000000"/>
                </a:solidFill>
                <a:latin typeface="Times New Roman" panose="02020603050405020304"/>
                <a:ea typeface="华文细黑"/>
                <a:cs typeface="Times New Roman" panose="02020603050405020304"/>
              </a:rPr>
              <a:t>代中国的启蒙运动</a:t>
            </a:r>
            <a:r>
              <a:rPr lang="en-US" altLang="zh-CN" sz="2800" b="1" kern="100" dirty="0">
                <a:solidFill>
                  <a:srgbClr val="000000"/>
                </a:solidFill>
                <a:latin typeface="Times New Roman" panose="02020603050405020304"/>
                <a:ea typeface="华文细黑"/>
                <a:cs typeface="Times New Roman" panose="02020603050405020304"/>
              </a:rPr>
              <a:t>——</a:t>
            </a:r>
            <a:r>
              <a:rPr lang="zh-CN" altLang="en-US" sz="2800" b="1" kern="100" dirty="0">
                <a:solidFill>
                  <a:srgbClr val="000000"/>
                </a:solidFill>
                <a:latin typeface="Times New Roman" panose="02020603050405020304"/>
                <a:ea typeface="华文细黑"/>
                <a:cs typeface="Times New Roman" panose="02020603050405020304"/>
              </a:rPr>
              <a:t>新文化运动</a:t>
            </a:r>
            <a:endParaRPr lang="en-US" altLang="zh-CN" sz="2800" b="1" kern="100" dirty="0">
              <a:solidFill>
                <a:srgbClr val="000000"/>
              </a:solidFill>
              <a:latin typeface="Times New Roman" panose="02020603050405020304"/>
              <a:ea typeface="华文细黑"/>
              <a:cs typeface="Times New Roman" panose="02020603050405020304"/>
            </a:endParaRPr>
          </a:p>
        </p:txBody>
      </p:sp>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 name="矩形 1"/>
          <p:cNvSpPr/>
          <p:nvPr/>
        </p:nvSpPr>
        <p:spPr>
          <a:xfrm>
            <a:off x="2079057" y="1715975"/>
            <a:ext cx="8494633" cy="461665"/>
          </a:xfrm>
          <a:prstGeom prst="rect">
            <a:avLst/>
          </a:prstGeom>
        </p:spPr>
        <p:txBody>
          <a:bodyPr wrap="none">
            <a:spAutoFit/>
          </a:bodyPr>
          <a:lstStyle/>
          <a:p>
            <a:r>
              <a:rPr lang="en-US" altLang="zh-CN" sz="24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a:rPr>
              <a:t>【</a:t>
            </a:r>
            <a:r>
              <a:rPr lang="zh-CN" altLang="en-US" sz="24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a:rPr>
              <a:t>学术视角</a:t>
            </a:r>
            <a:r>
              <a:rPr lang="en-US" altLang="zh-CN" sz="24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a:rPr>
              <a:t>】</a:t>
            </a:r>
            <a:r>
              <a:rPr lang="zh-CN" altLang="zh-CN" sz="24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a:rPr>
              <a:t>客</a:t>
            </a:r>
            <a:r>
              <a:rPr lang="zh-CN" altLang="zh-CN" sz="2400" b="1" kern="100" dirty="0">
                <a:solidFill>
                  <a:srgbClr val="C00000"/>
                </a:solidFill>
                <a:latin typeface="华文细黑" panose="02010600040101010101" pitchFamily="2" charset="-122"/>
                <a:ea typeface="华文细黑" panose="02010600040101010101" pitchFamily="2" charset="-122"/>
                <a:cs typeface="Times New Roman" panose="02020603050405020304"/>
              </a:rPr>
              <a:t>观评</a:t>
            </a:r>
            <a:r>
              <a:rPr lang="zh-CN" altLang="zh-CN" sz="24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a:rPr>
              <a:t>价新</a:t>
            </a:r>
            <a:r>
              <a:rPr lang="zh-CN" altLang="zh-CN" sz="2400" b="1" kern="100" dirty="0">
                <a:solidFill>
                  <a:srgbClr val="C00000"/>
                </a:solidFill>
                <a:latin typeface="华文细黑" panose="02010600040101010101" pitchFamily="2" charset="-122"/>
                <a:ea typeface="华文细黑" panose="02010600040101010101" pitchFamily="2" charset="-122"/>
                <a:cs typeface="Times New Roman" panose="02020603050405020304"/>
              </a:rPr>
              <a:t>文化运动对</a:t>
            </a:r>
            <a:r>
              <a:rPr lang="zh-CN" altLang="zh-CN" sz="24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a:rPr>
              <a:t>待孔</a:t>
            </a:r>
            <a:r>
              <a:rPr lang="zh-CN" altLang="zh-CN" sz="2400" b="1" kern="100" dirty="0">
                <a:solidFill>
                  <a:srgbClr val="C00000"/>
                </a:solidFill>
                <a:latin typeface="华文细黑" panose="02010600040101010101" pitchFamily="2" charset="-122"/>
                <a:ea typeface="华文细黑" panose="02010600040101010101" pitchFamily="2" charset="-122"/>
                <a:cs typeface="Times New Roman" panose="02020603050405020304"/>
              </a:rPr>
              <a:t>子与儒家思想的态度</a:t>
            </a:r>
            <a:endParaRPr lang="zh-CN" altLang="en-US" sz="2400" b="1" dirty="0">
              <a:latin typeface="华文细黑" panose="02010600040101010101" pitchFamily="2" charset="-122"/>
              <a:ea typeface="华文细黑" panose="02010600040101010101" pitchFamily="2" charset="-122"/>
            </a:endParaRPr>
          </a:p>
        </p:txBody>
      </p:sp>
      <p:sp>
        <p:nvSpPr>
          <p:cNvPr id="4" name="矩形 3"/>
          <p:cNvSpPr/>
          <p:nvPr/>
        </p:nvSpPr>
        <p:spPr>
          <a:xfrm>
            <a:off x="750539" y="2330278"/>
            <a:ext cx="10976239" cy="2760949"/>
          </a:xfrm>
          <a:prstGeom prst="rect">
            <a:avLst/>
          </a:prstGeom>
        </p:spPr>
        <p:txBody>
          <a:bodyPr wrap="square">
            <a:spAutoFit/>
          </a:bodyPr>
          <a:lstStyle/>
          <a:p>
            <a:pPr>
              <a:lnSpc>
                <a:spcPts val="3000"/>
              </a:lnSpc>
            </a:pPr>
            <a:r>
              <a:rPr lang="zh-CN" altLang="en-US" sz="2400" kern="100" dirty="0" smtClean="0">
                <a:solidFill>
                  <a:srgbClr val="000000"/>
                </a:solidFill>
                <a:latin typeface="Times New Roman" panose="02020603050405020304"/>
                <a:ea typeface="华文细黑"/>
                <a:cs typeface="Times New Roman" panose="02020603050405020304"/>
              </a:rPr>
              <a:t>材料：</a:t>
            </a:r>
            <a:r>
              <a:rPr lang="zh-CN" altLang="zh-CN" sz="2400" kern="100" dirty="0" smtClean="0">
                <a:solidFill>
                  <a:srgbClr val="000000"/>
                </a:solidFill>
                <a:latin typeface="Times New Roman" panose="02020603050405020304"/>
                <a:ea typeface="华文细黑"/>
                <a:cs typeface="Times New Roman" panose="02020603050405020304"/>
              </a:rPr>
              <a:t>新</a:t>
            </a:r>
            <a:r>
              <a:rPr lang="zh-CN" altLang="zh-CN" sz="2400" kern="100" dirty="0">
                <a:solidFill>
                  <a:srgbClr val="000000"/>
                </a:solidFill>
                <a:latin typeface="Times New Roman" panose="02020603050405020304"/>
                <a:ea typeface="华文细黑"/>
                <a:cs typeface="Times New Roman" panose="02020603050405020304"/>
              </a:rPr>
              <a:t>文化运动的</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反孔</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斗士们虽然对孔教批评多于肯定，但殊为难能可贵的是，他们对孔子本人和孔教的价值评判实际上大都能够采取一种历史的、一分为二的评判态度和立场，而并非如一般人印象中误解的那样，是不加区别分析地一概全盘予以否定或简单地予以蔑弃。因此，就新文化运动的</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反孔</a:t>
            </a:r>
            <a:r>
              <a:rPr lang="en-US" altLang="zh-CN" sz="2400" kern="100" dirty="0">
                <a:solidFill>
                  <a:srgbClr val="000000"/>
                </a:solidFill>
                <a:latin typeface="宋体" panose="02010600030101010101" pitchFamily="2" charset="-122"/>
                <a:ea typeface="华文细黑"/>
                <a:cs typeface="Times New Roman" panose="02020603050405020304"/>
              </a:rPr>
              <a:t>”</a:t>
            </a:r>
            <a:r>
              <a:rPr lang="zh-CN" altLang="zh-CN" sz="2400" kern="100" dirty="0">
                <a:solidFill>
                  <a:srgbClr val="000000"/>
                </a:solidFill>
                <a:latin typeface="Times New Roman" panose="02020603050405020304"/>
                <a:ea typeface="华文细黑"/>
                <a:cs typeface="Times New Roman" panose="02020603050405020304"/>
              </a:rPr>
              <a:t>斗士们对孔子本人的真实态度而言，可一言以蔽之，即坚决反对膜拜孔子的偶像，而对作为一代哲人或伟人的孔子本人又是崇敬的</a:t>
            </a:r>
            <a:r>
              <a:rPr lang="zh-CN" altLang="zh-CN" sz="2400" kern="100" dirty="0" smtClean="0">
                <a:solidFill>
                  <a:srgbClr val="000000"/>
                </a:solidFill>
                <a:latin typeface="Times New Roman" panose="02020603050405020304"/>
                <a:ea typeface="华文细黑"/>
                <a:cs typeface="Times New Roman" panose="02020603050405020304"/>
              </a:rPr>
              <a:t>。</a:t>
            </a:r>
            <a:endParaRPr lang="en-US" altLang="zh-CN" sz="2400" kern="100" dirty="0" smtClean="0">
              <a:solidFill>
                <a:srgbClr val="000000"/>
              </a:solidFill>
              <a:latin typeface="Times New Roman" panose="02020603050405020304"/>
              <a:ea typeface="华文细黑"/>
              <a:cs typeface="Times New Roman" panose="02020603050405020304"/>
            </a:endParaRPr>
          </a:p>
          <a:p>
            <a:pPr algn="r">
              <a:lnSpc>
                <a:spcPts val="3000"/>
              </a:lnSpc>
            </a:pPr>
            <a:r>
              <a:rPr lang="en-US" altLang="zh-CN" sz="2400" kern="100" dirty="0" smtClean="0">
                <a:solidFill>
                  <a:srgbClr val="000000"/>
                </a:solidFill>
                <a:latin typeface="Times New Roman" panose="02020603050405020304"/>
                <a:ea typeface="华文细黑"/>
                <a:cs typeface="Courier New" panose="02070309020205020404"/>
              </a:rPr>
              <a:t>——</a:t>
            </a:r>
            <a:r>
              <a:rPr lang="zh-CN" altLang="zh-CN" sz="2400" kern="100" dirty="0">
                <a:solidFill>
                  <a:srgbClr val="000000"/>
                </a:solidFill>
                <a:latin typeface="Times New Roman" panose="02020603050405020304"/>
                <a:ea typeface="华文细黑"/>
                <a:cs typeface="Times New Roman" panose="02020603050405020304"/>
              </a:rPr>
              <a:t>林存光《五四新文化运动与孔子观念的根本转折》</a:t>
            </a:r>
            <a:endParaRPr lang="zh-CN" altLang="en-US" sz="2400" dirty="0">
              <a:solidFill>
                <a:srgbClr val="000000"/>
              </a:solidFill>
            </a:endParaRPr>
          </a:p>
        </p:txBody>
      </p:sp>
      <p:sp>
        <p:nvSpPr>
          <p:cNvPr id="5" name="矩形 4"/>
          <p:cNvSpPr/>
          <p:nvPr/>
        </p:nvSpPr>
        <p:spPr>
          <a:xfrm>
            <a:off x="750539" y="5243865"/>
            <a:ext cx="10976239" cy="1200329"/>
          </a:xfrm>
          <a:prstGeom prst="rect">
            <a:avLst/>
          </a:prstGeom>
        </p:spPr>
        <p:txBody>
          <a:bodyPr wrap="square">
            <a:spAutoFit/>
          </a:bodyPr>
          <a:lstStyle/>
          <a:p>
            <a:r>
              <a:rPr lang="zh-CN" altLang="en-US" sz="2400" kern="100" dirty="0" smtClean="0">
                <a:solidFill>
                  <a:srgbClr val="C00000"/>
                </a:solidFill>
                <a:latin typeface="Times New Roman" panose="02020603050405020304"/>
                <a:ea typeface="华文细黑"/>
                <a:cs typeface="Times New Roman" panose="02020603050405020304"/>
              </a:rPr>
              <a:t>结论：</a:t>
            </a:r>
            <a:r>
              <a:rPr lang="zh-CN" altLang="zh-CN" sz="2400" kern="100" dirty="0" smtClean="0">
                <a:solidFill>
                  <a:srgbClr val="C00000"/>
                </a:solidFill>
                <a:latin typeface="Times New Roman" panose="02020603050405020304"/>
                <a:ea typeface="华文细黑"/>
                <a:cs typeface="Times New Roman" panose="02020603050405020304"/>
              </a:rPr>
              <a:t>材</a:t>
            </a:r>
            <a:r>
              <a:rPr lang="zh-CN" altLang="zh-CN" sz="2400" kern="100" dirty="0">
                <a:solidFill>
                  <a:srgbClr val="C00000"/>
                </a:solidFill>
                <a:latin typeface="Times New Roman" panose="02020603050405020304"/>
                <a:ea typeface="华文细黑"/>
                <a:cs typeface="Times New Roman" panose="02020603050405020304"/>
              </a:rPr>
              <a:t>料表明作者并非是全盘否定孔子及儒家思想，而是认为新文化运动的</a:t>
            </a:r>
            <a:r>
              <a:rPr lang="en-US" altLang="zh-CN" sz="2400" kern="100" dirty="0">
                <a:solidFill>
                  <a:srgbClr val="C00000"/>
                </a:solidFill>
                <a:latin typeface="宋体" panose="02010600030101010101" pitchFamily="2" charset="-122"/>
                <a:ea typeface="华文细黑"/>
                <a:cs typeface="Times New Roman" panose="02020603050405020304"/>
              </a:rPr>
              <a:t>“</a:t>
            </a:r>
            <a:r>
              <a:rPr lang="zh-CN" altLang="zh-CN" sz="2400" kern="100" dirty="0">
                <a:solidFill>
                  <a:srgbClr val="C00000"/>
                </a:solidFill>
                <a:latin typeface="Times New Roman" panose="02020603050405020304"/>
                <a:ea typeface="华文细黑"/>
                <a:cs typeface="Times New Roman" panose="02020603050405020304"/>
              </a:rPr>
              <a:t>反孔</a:t>
            </a:r>
            <a:r>
              <a:rPr lang="en-US" altLang="zh-CN" sz="2400" kern="100" dirty="0">
                <a:solidFill>
                  <a:srgbClr val="C00000"/>
                </a:solidFill>
                <a:latin typeface="宋体" panose="02010600030101010101" pitchFamily="2" charset="-122"/>
                <a:ea typeface="华文细黑"/>
                <a:cs typeface="Times New Roman" panose="02020603050405020304"/>
              </a:rPr>
              <a:t>”</a:t>
            </a:r>
            <a:r>
              <a:rPr lang="zh-CN" altLang="zh-CN" sz="2400" kern="100" dirty="0">
                <a:solidFill>
                  <a:srgbClr val="C00000"/>
                </a:solidFill>
                <a:latin typeface="Times New Roman" panose="02020603050405020304"/>
                <a:ea typeface="华文细黑"/>
                <a:cs typeface="Times New Roman" panose="02020603050405020304"/>
              </a:rPr>
              <a:t>斗士们主张反对对孔子偶像崇拜和反对儒家伦理纲常，但是却尊重和崇敬孔子，辩证地看待孔子本人和儒家思想的价值。</a:t>
            </a:r>
            <a:endParaRPr lang="zh-CN" altLang="en-US" sz="2400" dirty="0"/>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对比关联</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矩形 2"/>
          <p:cNvSpPr/>
          <p:nvPr/>
        </p:nvSpPr>
        <p:spPr>
          <a:xfrm>
            <a:off x="997147" y="1174903"/>
            <a:ext cx="7725192" cy="523092"/>
          </a:xfrm>
          <a:prstGeom prst="rect">
            <a:avLst/>
          </a:prstGeom>
        </p:spPr>
        <p:txBody>
          <a:bodyPr wrap="none">
            <a:spAutoFit/>
          </a:bodyPr>
          <a:lstStyle/>
          <a:p>
            <a:r>
              <a:rPr lang="zh-CN" altLang="en-US" sz="2800" b="1" kern="100" dirty="0">
                <a:solidFill>
                  <a:srgbClr val="000000"/>
                </a:solidFill>
                <a:latin typeface="Times New Roman" panose="02020603050405020304"/>
                <a:ea typeface="华文细黑"/>
                <a:cs typeface="Times New Roman" panose="02020603050405020304"/>
              </a:rPr>
              <a:t>儒家思想在维新变法运动和新文化运动中的比较</a:t>
            </a:r>
            <a:endParaRPr lang="zh-CN" altLang="en-US" sz="2800" b="1" kern="100" dirty="0">
              <a:solidFill>
                <a:srgbClr val="000000"/>
              </a:solidFill>
              <a:latin typeface="Times New Roman" panose="02020603050405020304"/>
              <a:ea typeface="华文细黑"/>
              <a:cs typeface="Times New Roman" panose="02020603050405020304"/>
            </a:endParaRPr>
          </a:p>
        </p:txBody>
      </p:sp>
      <p:graphicFrame>
        <p:nvGraphicFramePr>
          <p:cNvPr id="5" name="表格 4"/>
          <p:cNvGraphicFramePr>
            <a:graphicFrameLocks noGrp="1"/>
          </p:cNvGraphicFramePr>
          <p:nvPr/>
        </p:nvGraphicFramePr>
        <p:xfrm>
          <a:off x="577515" y="1828801"/>
          <a:ext cx="11053011" cy="4672262"/>
        </p:xfrm>
        <a:graphic>
          <a:graphicData uri="http://schemas.openxmlformats.org/drawingml/2006/table">
            <a:tbl>
              <a:tblPr>
                <a:tableStyleId>{5C22544A-7EE6-4342-B048-85BDC9FD1C3A}</a:tableStyleId>
              </a:tblPr>
              <a:tblGrid>
                <a:gridCol w="1046803"/>
                <a:gridCol w="5003104"/>
                <a:gridCol w="5003104"/>
              </a:tblGrid>
              <a:tr h="481262">
                <a:tc>
                  <a:txBody>
                    <a:bodyPr/>
                    <a:lstStyle/>
                    <a:p>
                      <a:pPr algn="ctr">
                        <a:lnSpc>
                          <a:spcPts val="3000"/>
                        </a:lnSpc>
                        <a:spcBef>
                          <a:spcPts val="600"/>
                        </a:spcBef>
                        <a:spcAft>
                          <a:spcPts val="600"/>
                        </a:spcAft>
                        <a:tabLst>
                          <a:tab pos="2400300" algn="l"/>
                        </a:tabLst>
                      </a:pPr>
                      <a:r>
                        <a:rPr lang="en-US" sz="2400" kern="100" dirty="0">
                          <a:solidFill>
                            <a:srgbClr val="002060"/>
                          </a:solidFill>
                          <a:effectLst/>
                          <a:latin typeface="华文细黑" panose="02010600040101010101" pitchFamily="2" charset="-122"/>
                          <a:ea typeface="华文细黑" panose="02010600040101010101" pitchFamily="2" charset="-122"/>
                        </a:rPr>
                        <a:t> </a:t>
                      </a:r>
                      <a:endParaRPr lang="zh-CN" sz="2400" kern="100" dirty="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Bef>
                          <a:spcPts val="600"/>
                        </a:spcBef>
                        <a:spcAft>
                          <a:spcPts val="600"/>
                        </a:spcAft>
                        <a:tabLst>
                          <a:tab pos="2400300" algn="l"/>
                        </a:tabLst>
                      </a:pPr>
                      <a:r>
                        <a:rPr lang="zh-CN" sz="2400" kern="100" dirty="0">
                          <a:solidFill>
                            <a:srgbClr val="002060"/>
                          </a:solidFill>
                          <a:effectLst/>
                          <a:latin typeface="华文细黑" panose="02010600040101010101" pitchFamily="2" charset="-122"/>
                          <a:ea typeface="华文细黑" panose="02010600040101010101" pitchFamily="2" charset="-122"/>
                        </a:rPr>
                        <a:t>维新变法运动</a:t>
                      </a:r>
                      <a:endParaRPr lang="zh-CN" sz="2400" kern="100" dirty="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Bef>
                          <a:spcPts val="600"/>
                        </a:spcBef>
                        <a:spcAft>
                          <a:spcPts val="600"/>
                        </a:spcAft>
                        <a:tabLst>
                          <a:tab pos="2400300" algn="l"/>
                        </a:tabLst>
                      </a:pPr>
                      <a:r>
                        <a:rPr lang="zh-CN" sz="2400" kern="100">
                          <a:solidFill>
                            <a:srgbClr val="002060"/>
                          </a:solidFill>
                          <a:effectLst/>
                          <a:latin typeface="华文细黑" panose="02010600040101010101" pitchFamily="2" charset="-122"/>
                          <a:ea typeface="华文细黑" panose="02010600040101010101" pitchFamily="2" charset="-122"/>
                        </a:rPr>
                        <a:t>新文化运动</a:t>
                      </a:r>
                      <a:endParaRPr lang="zh-CN" sz="2400" kern="10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ts val="3000"/>
                        </a:lnSpc>
                        <a:spcBef>
                          <a:spcPts val="600"/>
                        </a:spcBef>
                        <a:spcAft>
                          <a:spcPts val="600"/>
                        </a:spcAft>
                        <a:tabLst>
                          <a:tab pos="2400300" algn="l"/>
                        </a:tabLst>
                      </a:pPr>
                      <a:r>
                        <a:rPr lang="zh-CN" sz="2400" kern="100">
                          <a:solidFill>
                            <a:srgbClr val="002060"/>
                          </a:solidFill>
                          <a:effectLst/>
                          <a:latin typeface="华文细黑" panose="02010600040101010101" pitchFamily="2" charset="-122"/>
                          <a:ea typeface="华文细黑" panose="02010600040101010101" pitchFamily="2" charset="-122"/>
                        </a:rPr>
                        <a:t>境遇</a:t>
                      </a:r>
                      <a:endParaRPr lang="zh-CN" sz="2400" kern="10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3000"/>
                        </a:lnSpc>
                        <a:spcBef>
                          <a:spcPts val="600"/>
                        </a:spcBef>
                        <a:spcAft>
                          <a:spcPts val="600"/>
                        </a:spcAft>
                        <a:tabLst>
                          <a:tab pos="2400300" algn="l"/>
                        </a:tabLst>
                      </a:pPr>
                      <a:r>
                        <a:rPr lang="zh-CN" sz="2400" kern="100" dirty="0">
                          <a:solidFill>
                            <a:srgbClr val="002060"/>
                          </a:solidFill>
                          <a:effectLst/>
                          <a:latin typeface="华文细黑" panose="02010600040101010101" pitchFamily="2" charset="-122"/>
                          <a:ea typeface="华文细黑" panose="02010600040101010101" pitchFamily="2" charset="-122"/>
                        </a:rPr>
                        <a:t>康有为把西方资本主义政治学说同传统儒家思想相结合</a:t>
                      </a:r>
                      <a:endParaRPr lang="zh-CN" sz="2400" kern="100" dirty="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3000"/>
                        </a:lnSpc>
                        <a:spcBef>
                          <a:spcPts val="600"/>
                        </a:spcBef>
                        <a:spcAft>
                          <a:spcPts val="600"/>
                        </a:spcAft>
                        <a:tabLst>
                          <a:tab pos="2400300" algn="l"/>
                        </a:tabLst>
                      </a:pPr>
                      <a:r>
                        <a:rPr lang="zh-CN" sz="2400" kern="100">
                          <a:solidFill>
                            <a:srgbClr val="002060"/>
                          </a:solidFill>
                          <a:effectLst/>
                          <a:latin typeface="华文细黑" panose="02010600040101010101" pitchFamily="2" charset="-122"/>
                          <a:ea typeface="华文细黑" panose="02010600040101010101" pitchFamily="2" charset="-122"/>
                        </a:rPr>
                        <a:t>全面否定儒家的传统道德</a:t>
                      </a:r>
                      <a:endParaRPr lang="zh-CN" sz="2400" kern="10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ts val="3000"/>
                        </a:lnSpc>
                        <a:spcBef>
                          <a:spcPts val="600"/>
                        </a:spcBef>
                        <a:spcAft>
                          <a:spcPts val="600"/>
                        </a:spcAft>
                        <a:tabLst>
                          <a:tab pos="2400300" algn="l"/>
                        </a:tabLst>
                      </a:pPr>
                      <a:r>
                        <a:rPr lang="zh-CN" sz="2400" kern="100">
                          <a:solidFill>
                            <a:srgbClr val="002060"/>
                          </a:solidFill>
                          <a:effectLst/>
                          <a:latin typeface="华文细黑" panose="02010600040101010101" pitchFamily="2" charset="-122"/>
                          <a:ea typeface="华文细黑" panose="02010600040101010101" pitchFamily="2" charset="-122"/>
                        </a:rPr>
                        <a:t>原因</a:t>
                      </a:r>
                      <a:endParaRPr lang="zh-CN" sz="2400" kern="10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3000"/>
                        </a:lnSpc>
                        <a:spcBef>
                          <a:spcPts val="600"/>
                        </a:spcBef>
                        <a:spcAft>
                          <a:spcPts val="600"/>
                        </a:spcAft>
                        <a:tabLst>
                          <a:tab pos="2400300" algn="l"/>
                        </a:tabLst>
                      </a:pPr>
                      <a:r>
                        <a:rPr lang="zh-CN" sz="2400" kern="100" dirty="0">
                          <a:solidFill>
                            <a:srgbClr val="002060"/>
                          </a:solidFill>
                          <a:effectLst/>
                          <a:latin typeface="华文细黑" panose="02010600040101010101" pitchFamily="2" charset="-122"/>
                          <a:ea typeface="华文细黑" panose="02010600040101010101" pitchFamily="2" charset="-122"/>
                        </a:rPr>
                        <a:t>①封建顽固势力比较强大，为减少变法的阻力。②民族资产阶级具有软弱性和妥协性。③与康有为的家世、教育和经历有关</a:t>
                      </a:r>
                      <a:endParaRPr lang="zh-CN" sz="2400" kern="100" dirty="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3000"/>
                        </a:lnSpc>
                        <a:spcBef>
                          <a:spcPts val="600"/>
                        </a:spcBef>
                        <a:spcAft>
                          <a:spcPts val="600"/>
                        </a:spcAft>
                        <a:tabLst>
                          <a:tab pos="2400300" algn="l"/>
                        </a:tabLst>
                      </a:pPr>
                      <a:r>
                        <a:rPr lang="zh-CN" sz="2400" kern="100" dirty="0">
                          <a:solidFill>
                            <a:srgbClr val="002060"/>
                          </a:solidFill>
                          <a:effectLst/>
                          <a:latin typeface="华文细黑" panose="02010600040101010101" pitchFamily="2" charset="-122"/>
                          <a:ea typeface="华文细黑" panose="02010600040101010101" pitchFamily="2" charset="-122"/>
                        </a:rPr>
                        <a:t>①北洋军阀企图通过尊孔复古达到复辟帝制的目的。②辛亥革命后民主共和观念逐渐深入人心。③陈独秀等人的思想和经历</a:t>
                      </a:r>
                      <a:endParaRPr lang="zh-CN" sz="2400" kern="100" dirty="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ts val="3000"/>
                        </a:lnSpc>
                        <a:spcBef>
                          <a:spcPts val="600"/>
                        </a:spcBef>
                        <a:spcAft>
                          <a:spcPts val="600"/>
                        </a:spcAft>
                        <a:tabLst>
                          <a:tab pos="2400300" algn="l"/>
                        </a:tabLst>
                      </a:pPr>
                      <a:r>
                        <a:rPr lang="zh-CN" sz="2400" kern="100">
                          <a:solidFill>
                            <a:srgbClr val="002060"/>
                          </a:solidFill>
                          <a:effectLst/>
                          <a:latin typeface="华文细黑" panose="02010600040101010101" pitchFamily="2" charset="-122"/>
                          <a:ea typeface="华文细黑" panose="02010600040101010101" pitchFamily="2" charset="-122"/>
                        </a:rPr>
                        <a:t>目的</a:t>
                      </a:r>
                      <a:endParaRPr lang="zh-CN" sz="2400" kern="10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3000"/>
                        </a:lnSpc>
                        <a:spcBef>
                          <a:spcPts val="600"/>
                        </a:spcBef>
                        <a:spcAft>
                          <a:spcPts val="600"/>
                        </a:spcAft>
                        <a:tabLst>
                          <a:tab pos="2400300" algn="l"/>
                        </a:tabLst>
                      </a:pPr>
                      <a:r>
                        <a:rPr lang="zh-CN" sz="2400" kern="100">
                          <a:solidFill>
                            <a:srgbClr val="002060"/>
                          </a:solidFill>
                          <a:effectLst/>
                          <a:latin typeface="华文细黑" panose="02010600040101010101" pitchFamily="2" charset="-122"/>
                          <a:ea typeface="华文细黑" panose="02010600040101010101" pitchFamily="2" charset="-122"/>
                        </a:rPr>
                        <a:t>利用孔子的权威来论证资产阶级维新变法的合理性</a:t>
                      </a:r>
                      <a:endParaRPr lang="zh-CN" sz="2400" kern="10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Bef>
                          <a:spcPts val="600"/>
                        </a:spcBef>
                        <a:spcAft>
                          <a:spcPts val="600"/>
                        </a:spcAft>
                        <a:tabLst>
                          <a:tab pos="2400300" algn="l"/>
                        </a:tabLst>
                      </a:pPr>
                      <a:r>
                        <a:rPr lang="zh-CN" sz="2400" kern="100" dirty="0">
                          <a:solidFill>
                            <a:srgbClr val="002060"/>
                          </a:solidFill>
                          <a:effectLst/>
                          <a:latin typeface="华文细黑" panose="02010600040101010101" pitchFamily="2" charset="-122"/>
                          <a:ea typeface="华文细黑" panose="02010600040101010101" pitchFamily="2" charset="-122"/>
                        </a:rPr>
                        <a:t>为建立真正的民主共和国扫清了思想上的障碍</a:t>
                      </a:r>
                      <a:endParaRPr lang="zh-CN" sz="2400" kern="100" dirty="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ts val="3000"/>
                        </a:lnSpc>
                        <a:spcBef>
                          <a:spcPts val="600"/>
                        </a:spcBef>
                        <a:spcAft>
                          <a:spcPts val="600"/>
                        </a:spcAft>
                        <a:tabLst>
                          <a:tab pos="2400300" algn="l"/>
                        </a:tabLst>
                      </a:pPr>
                      <a:r>
                        <a:rPr lang="zh-CN" sz="2400" kern="100">
                          <a:solidFill>
                            <a:srgbClr val="002060"/>
                          </a:solidFill>
                          <a:effectLst/>
                          <a:latin typeface="华文细黑" panose="02010600040101010101" pitchFamily="2" charset="-122"/>
                          <a:ea typeface="华文细黑" panose="02010600040101010101" pitchFamily="2" charset="-122"/>
                        </a:rPr>
                        <a:t>不足之处</a:t>
                      </a:r>
                      <a:endParaRPr lang="zh-CN" sz="2400" kern="10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Bef>
                          <a:spcPts val="600"/>
                        </a:spcBef>
                        <a:spcAft>
                          <a:spcPts val="600"/>
                        </a:spcAft>
                        <a:tabLst>
                          <a:tab pos="2400300" algn="l"/>
                        </a:tabLst>
                      </a:pPr>
                      <a:r>
                        <a:rPr lang="zh-CN" sz="2400" kern="100">
                          <a:solidFill>
                            <a:srgbClr val="002060"/>
                          </a:solidFill>
                          <a:effectLst/>
                          <a:latin typeface="华文细黑" panose="02010600040101010101" pitchFamily="2" charset="-122"/>
                          <a:ea typeface="华文细黑" panose="02010600040101010101" pitchFamily="2" charset="-122"/>
                        </a:rPr>
                        <a:t>体现了资产阶级的软弱性</a:t>
                      </a:r>
                      <a:endParaRPr lang="zh-CN" sz="2400" kern="10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Bef>
                          <a:spcPts val="600"/>
                        </a:spcBef>
                        <a:spcAft>
                          <a:spcPts val="600"/>
                        </a:spcAft>
                        <a:tabLst>
                          <a:tab pos="2400300" algn="l"/>
                        </a:tabLst>
                      </a:pPr>
                      <a:r>
                        <a:rPr lang="zh-CN" sz="2400" kern="100" dirty="0">
                          <a:solidFill>
                            <a:srgbClr val="002060"/>
                          </a:solidFill>
                          <a:effectLst/>
                          <a:latin typeface="华文细黑" panose="02010600040101010101" pitchFamily="2" charset="-122"/>
                          <a:ea typeface="华文细黑" panose="02010600040101010101" pitchFamily="2" charset="-122"/>
                        </a:rPr>
                        <a:t>全盘否定儒家传统道德</a:t>
                      </a:r>
                      <a:endParaRPr lang="zh-CN" sz="2400" kern="100" dirty="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ts val="3000"/>
                        </a:lnSpc>
                        <a:spcBef>
                          <a:spcPts val="600"/>
                        </a:spcBef>
                        <a:spcAft>
                          <a:spcPts val="600"/>
                        </a:spcAft>
                        <a:tabLst>
                          <a:tab pos="2400300" algn="l"/>
                        </a:tabLst>
                      </a:pPr>
                      <a:r>
                        <a:rPr lang="zh-CN" sz="2400" kern="100">
                          <a:solidFill>
                            <a:srgbClr val="002060"/>
                          </a:solidFill>
                          <a:effectLst/>
                          <a:latin typeface="华文细黑" panose="02010600040101010101" pitchFamily="2" charset="-122"/>
                          <a:ea typeface="华文细黑" panose="02010600040101010101" pitchFamily="2" charset="-122"/>
                        </a:rPr>
                        <a:t>实质</a:t>
                      </a:r>
                      <a:endParaRPr lang="zh-CN" sz="2400" kern="10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3000"/>
                        </a:lnSpc>
                        <a:spcBef>
                          <a:spcPts val="600"/>
                        </a:spcBef>
                        <a:spcAft>
                          <a:spcPts val="600"/>
                        </a:spcAft>
                        <a:tabLst>
                          <a:tab pos="2400300" algn="l"/>
                        </a:tabLst>
                      </a:pPr>
                      <a:r>
                        <a:rPr lang="zh-CN" sz="2400" kern="100" dirty="0">
                          <a:solidFill>
                            <a:srgbClr val="002060"/>
                          </a:solidFill>
                          <a:effectLst/>
                          <a:latin typeface="华文细黑" panose="02010600040101010101" pitchFamily="2" charset="-122"/>
                          <a:ea typeface="华文细黑" panose="02010600040101010101" pitchFamily="2" charset="-122"/>
                        </a:rPr>
                        <a:t>宣传资产阶级思想文化和发展资本主义</a:t>
                      </a:r>
                      <a:endParaRPr lang="zh-CN" sz="2400" kern="100" dirty="0">
                        <a:solidFill>
                          <a:srgbClr val="002060"/>
                        </a:solidFill>
                        <a:effectLst/>
                        <a:latin typeface="华文细黑" panose="02010600040101010101" pitchFamily="2" charset="-122"/>
                        <a:ea typeface="华文细黑" panose="0201060004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bl>
          </a:graphicData>
        </a:graphic>
      </p:graphicFrame>
    </p:spTree>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矩形 3"/>
          <p:cNvSpPr/>
          <p:nvPr/>
        </p:nvSpPr>
        <p:spPr>
          <a:xfrm>
            <a:off x="225153" y="816470"/>
            <a:ext cx="11719551" cy="5509020"/>
          </a:xfrm>
          <a:prstGeom prst="rect">
            <a:avLst/>
          </a:prstGeom>
        </p:spPr>
        <p:txBody>
          <a:bodyPr wrap="square" lIns="121870" tIns="60934" rIns="121870" bIns="60934">
            <a:spAutoFit/>
          </a:bodyPr>
          <a:lstStyle/>
          <a:p>
            <a:pPr algn="ctr">
              <a:spcAft>
                <a:spcPts val="1200"/>
              </a:spcAft>
              <a:tabLst>
                <a:tab pos="2070100" algn="l"/>
              </a:tabLst>
            </a:pPr>
            <a:r>
              <a:rPr lang="en-US" altLang="zh-CN" sz="2800" b="1" kern="100" dirty="0" smtClean="0">
                <a:solidFill>
                  <a:srgbClr val="000000"/>
                </a:solidFill>
                <a:latin typeface="Times New Roman" panose="02020603050405020304"/>
                <a:ea typeface="华文细黑"/>
                <a:cs typeface="Times New Roman" panose="02020603050405020304"/>
              </a:rPr>
              <a:t>6.</a:t>
            </a:r>
            <a:r>
              <a:rPr lang="zh-CN" altLang="en-US" sz="2800" b="1" kern="100" dirty="0" smtClean="0">
                <a:solidFill>
                  <a:srgbClr val="000000"/>
                </a:solidFill>
                <a:latin typeface="Times New Roman" panose="02020603050405020304"/>
                <a:ea typeface="华文细黑"/>
                <a:cs typeface="Times New Roman" panose="02020603050405020304"/>
              </a:rPr>
              <a:t>要</a:t>
            </a:r>
            <a:r>
              <a:rPr lang="zh-CN" altLang="en-US" sz="2800" b="1" kern="100" dirty="0">
                <a:solidFill>
                  <a:srgbClr val="FF0000"/>
                </a:solidFill>
                <a:latin typeface="Times New Roman" panose="02020603050405020304"/>
                <a:ea typeface="华文细黑"/>
                <a:cs typeface="Times New Roman" panose="02020603050405020304"/>
              </a:rPr>
              <a:t>置于时代背</a:t>
            </a:r>
            <a:r>
              <a:rPr lang="zh-CN" altLang="en-US" sz="2800" b="1" kern="100" dirty="0" smtClean="0">
                <a:solidFill>
                  <a:srgbClr val="FF0000"/>
                </a:solidFill>
                <a:latin typeface="Times New Roman" panose="02020603050405020304"/>
                <a:ea typeface="华文细黑"/>
                <a:cs typeface="Times New Roman" panose="02020603050405020304"/>
              </a:rPr>
              <a:t>景评价</a:t>
            </a:r>
            <a:r>
              <a:rPr lang="zh-CN" altLang="en-US" sz="2800" b="1" kern="100" dirty="0" smtClean="0">
                <a:solidFill>
                  <a:srgbClr val="000000"/>
                </a:solidFill>
                <a:latin typeface="Times New Roman" panose="02020603050405020304"/>
                <a:ea typeface="华文细黑"/>
                <a:cs typeface="Times New Roman" panose="02020603050405020304"/>
              </a:rPr>
              <a:t>历史人物及其思想变化，拒</a:t>
            </a:r>
            <a:r>
              <a:rPr lang="zh-CN" altLang="en-US" sz="2800" b="1" kern="100" dirty="0">
                <a:solidFill>
                  <a:srgbClr val="000000"/>
                </a:solidFill>
                <a:latin typeface="Times New Roman" panose="02020603050405020304"/>
                <a:ea typeface="华文细黑"/>
                <a:cs typeface="Times New Roman" panose="02020603050405020304"/>
              </a:rPr>
              <a:t>绝“标签化”</a:t>
            </a:r>
            <a:endParaRPr lang="en-US" altLang="zh-CN" sz="2800" b="1" kern="100" dirty="0">
              <a:solidFill>
                <a:srgbClr val="000000"/>
              </a:solidFill>
              <a:latin typeface="Times New Roman" panose="02020603050405020304"/>
              <a:ea typeface="华文细黑"/>
              <a:cs typeface="Times New Roman" panose="02020603050405020304"/>
            </a:endParaRPr>
          </a:p>
          <a:p>
            <a:pPr algn="just">
              <a:tabLst>
                <a:tab pos="2070100" algn="l"/>
              </a:tabLst>
            </a:pPr>
            <a:r>
              <a:rPr lang="en-US"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    </a:t>
            </a:r>
            <a:r>
              <a:rPr lang="zh-CN"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长</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期以来，学术界存在如下</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共识</a:t>
            </a:r>
            <a:r>
              <a:rPr lang="en-US"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en-US"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中</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国近代思想文化史上有一个近乎规律的</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怪圈</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：许多曾经激进的思想斗士，后来却</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倒退</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成为</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保守</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力量的中坚。在中西文化关系方面，一度鼓吹学习西方的积极分子，甚至完全由西方文化培育出来的饱学之士，后来都在文化保守主义的旗帜下回归中国传统文化。这一</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历史的怪圈</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在康有为、严复、辜鸿铭的思想进程中都有鲜明的显现</a:t>
            </a:r>
            <a:r>
              <a:rPr lang="zh-CN"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a:t>
            </a:r>
            <a:endParaRPr lang="en-US"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endParaRPr>
          </a:p>
          <a:p>
            <a:pPr algn="just">
              <a:tabLst>
                <a:tab pos="2070100" algn="l"/>
              </a:tabLst>
            </a:pPr>
            <a:r>
              <a:rPr lang="en-US"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以往学术界之所以认定中国近代思想史上存在一个“先进”人物晚年思想“倒退”的规律性“怪圈”，其实是因为自身的认识陷入了不自觉的</a:t>
            </a:r>
            <a:r>
              <a:rPr lang="zh-CN" altLang="en-US" sz="2400" kern="100" dirty="0">
                <a:solidFill>
                  <a:srgbClr val="FF0000"/>
                </a:solidFill>
                <a:latin typeface="华文细黑" panose="02010600040101010101" pitchFamily="2" charset="-122"/>
                <a:ea typeface="华文细黑" panose="02010600040101010101" pitchFamily="2" charset="-122"/>
                <a:cs typeface="Times New Roman" panose="02020603050405020304"/>
              </a:rPr>
              <a:t>误区</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：其一，</a:t>
            </a:r>
            <a:r>
              <a:rPr lang="zh-CN" altLang="zh-CN" sz="2400" kern="100" dirty="0">
                <a:solidFill>
                  <a:srgbClr val="FF0000"/>
                </a:solidFill>
                <a:latin typeface="华文细黑" panose="02010600040101010101" pitchFamily="2" charset="-122"/>
                <a:ea typeface="华文细黑" panose="02010600040101010101" pitchFamily="2" charset="-122"/>
                <a:cs typeface="Times New Roman" panose="02020603050405020304"/>
              </a:rPr>
              <a:t>以</a:t>
            </a:r>
            <a:r>
              <a:rPr lang="zh-CN" altLang="en-US" sz="2400" kern="100" dirty="0">
                <a:solidFill>
                  <a:srgbClr val="FF0000"/>
                </a:solidFill>
                <a:latin typeface="华文细黑" panose="02010600040101010101" pitchFamily="2" charset="-122"/>
                <a:ea typeface="华文细黑" panose="02010600040101010101" pitchFamily="2" charset="-122"/>
                <a:cs typeface="Times New Roman" panose="02020603050405020304"/>
              </a:rPr>
              <a:t>近代物质文明的发展程度为标准</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，判定认同西方</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文化</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就</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是</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“先进”，恪守</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中国文化</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就</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是</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落后</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”；其</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二</a:t>
            </a:r>
            <a:r>
              <a:rPr lang="zh-CN" altLang="en-US"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smtClean="0">
                <a:solidFill>
                  <a:srgbClr val="FF0000"/>
                </a:solidFill>
                <a:latin typeface="华文细黑" panose="02010600040101010101" pitchFamily="2" charset="-122"/>
                <a:ea typeface="华文细黑" panose="02010600040101010101" pitchFamily="2" charset="-122"/>
                <a:cs typeface="Times New Roman" panose="02020603050405020304"/>
              </a:rPr>
              <a:t>在社会变革发展的形式</a:t>
            </a:r>
            <a:r>
              <a:rPr lang="zh-CN" altLang="en-US" sz="2400" kern="100" dirty="0" smtClean="0">
                <a:solidFill>
                  <a:srgbClr val="FF0000"/>
                </a:solidFill>
                <a:latin typeface="华文细黑" panose="02010600040101010101" pitchFamily="2" charset="-122"/>
                <a:ea typeface="华文细黑" panose="02010600040101010101" pitchFamily="2" charset="-122"/>
                <a:cs typeface="Times New Roman" panose="02020603050405020304"/>
              </a:rPr>
              <a:t>问题</a:t>
            </a:r>
            <a:r>
              <a:rPr lang="zh-CN" altLang="zh-CN" sz="2400" kern="100" dirty="0" smtClean="0">
                <a:solidFill>
                  <a:srgbClr val="FF0000"/>
                </a:solidFill>
                <a:latin typeface="华文细黑" panose="02010600040101010101" pitchFamily="2" charset="-122"/>
                <a:ea typeface="华文细黑" panose="02010600040101010101" pitchFamily="2" charset="-122"/>
                <a:cs typeface="Times New Roman" panose="02020603050405020304"/>
              </a:rPr>
              <a:t>上</a:t>
            </a:r>
            <a:r>
              <a:rPr lang="zh-CN"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以</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为越激进越正确，温和就是</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保守</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甚至</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倒退</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其</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三</a:t>
            </a:r>
            <a:r>
              <a:rPr lang="zh-CN" altLang="en-US"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smtClean="0">
                <a:solidFill>
                  <a:srgbClr val="FF0000"/>
                </a:solidFill>
                <a:latin typeface="华文细黑" panose="02010600040101010101" pitchFamily="2" charset="-122"/>
                <a:ea typeface="华文细黑" panose="02010600040101010101" pitchFamily="2" charset="-122"/>
                <a:cs typeface="Times New Roman" panose="02020603050405020304"/>
              </a:rPr>
              <a:t>在</a:t>
            </a:r>
            <a:r>
              <a:rPr lang="zh-CN" altLang="zh-CN" sz="2400" kern="100" dirty="0">
                <a:solidFill>
                  <a:srgbClr val="FF0000"/>
                </a:solidFill>
                <a:latin typeface="华文细黑" panose="02010600040101010101" pitchFamily="2" charset="-122"/>
                <a:ea typeface="华文细黑" panose="02010600040101010101" pitchFamily="2" charset="-122"/>
                <a:cs typeface="Times New Roman" panose="02020603050405020304"/>
              </a:rPr>
              <a:t>分析历史人物自身思想的演进过程时</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，往往简单地要求其与所谓的</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时代步伐</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同步，一</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旦</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革命</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思潮</a:t>
            </a:r>
            <a:r>
              <a:rPr lang="zh-CN" altLang="en-US"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出现，那么一切与之不相一致的社会理想、文化诉求、道德指向统统失去积极的、建设性的思想史意</a:t>
            </a:r>
            <a:r>
              <a:rPr lang="zh-CN" altLang="en-US"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义。</a:t>
            </a:r>
            <a:endParaRPr lang="en-US"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endParaRPr>
          </a:p>
          <a:p>
            <a:pPr algn="r">
              <a:tabLst>
                <a:tab pos="2070100" algn="l"/>
              </a:tabLst>
            </a:pPr>
            <a:r>
              <a:rPr lang="en-US" altLang="zh-CN" sz="24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a:t>
            </a:r>
            <a:r>
              <a:rPr lang="zh-CN"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据</a:t>
            </a:r>
            <a:r>
              <a:rPr lang="zh-CN" altLang="en-US"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何晓明</a:t>
            </a:r>
            <a:r>
              <a:rPr lang="zh-CN"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破</a:t>
            </a:r>
            <a:r>
              <a:rPr lang="zh-CN"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解</a:t>
            </a:r>
            <a:r>
              <a:rPr lang="en-US"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历史的</a:t>
            </a:r>
            <a:r>
              <a:rPr lang="zh-CN"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怪</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圈</a:t>
            </a:r>
            <a:r>
              <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a:t>
            </a:r>
            <a:r>
              <a:rPr lang="en-US" altLang="zh-CN" sz="2400" kern="100" dirty="0">
                <a:solidFill>
                  <a:srgbClr val="000000"/>
                </a:solidFill>
                <a:latin typeface="华文细黑" panose="02010600040101010101" pitchFamily="2" charset="-122"/>
                <a:ea typeface="华文细黑" panose="02010600040101010101" pitchFamily="2" charset="-122"/>
                <a:cs typeface="Courier New" panose="02070309020205020404"/>
              </a:rPr>
              <a:t>——</a:t>
            </a:r>
            <a:r>
              <a:rPr lang="zh-CN"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rPr>
              <a:t>康有为、严复、辜鸿铭合论</a:t>
            </a:r>
            <a:r>
              <a:rPr lang="zh-CN" altLang="zh-CN" sz="2400"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a:t>
            </a:r>
            <a:endParaRPr lang="en-US" altLang="zh-CN" sz="2400" kern="100" dirty="0">
              <a:solidFill>
                <a:srgbClr val="000000"/>
              </a:solidFill>
              <a:latin typeface="华文细黑" panose="02010600040101010101" pitchFamily="2" charset="-122"/>
              <a:ea typeface="华文细黑" panose="02010600040101010101" pitchFamily="2" charset="-122"/>
              <a:cs typeface="Times New Roman" panose="02020603050405020304"/>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graphicFrame>
        <p:nvGraphicFramePr>
          <p:cNvPr id="5" name="Group 1364"/>
          <p:cNvGraphicFramePr>
            <a:graphicFrameLocks noGrp="1"/>
          </p:cNvGraphicFramePr>
          <p:nvPr/>
        </p:nvGraphicFramePr>
        <p:xfrm>
          <a:off x="267710" y="1744663"/>
          <a:ext cx="10432678" cy="4572000"/>
        </p:xfrm>
        <a:graphic>
          <a:graphicData uri="http://schemas.openxmlformats.org/drawingml/2006/table">
            <a:tbl>
              <a:tblPr/>
              <a:tblGrid>
                <a:gridCol w="1919868"/>
                <a:gridCol w="8512810"/>
              </a:tblGrid>
              <a:tr h="457200">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1800" b="1" i="0" u="none" strike="noStrike"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年份</a:t>
                      </a:r>
                      <a:r>
                        <a:rPr kumimoji="0" lang="en-US" altLang="zh-CN" sz="1800" b="1" i="0" u="none" strike="noStrike"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zh-CN" altLang="en-US" sz="1800" b="1" i="0" u="none" strike="noStrike"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卷别</a:t>
                      </a:r>
                      <a:endParaRPr kumimoji="0" lang="zh-CN" altLang="en-US" sz="1800" b="1" i="0" u="none" strike="noStrike" cap="none" normalizeH="0" baseline="0" dirty="0" smtClean="0">
                        <a:ln>
                          <a:noFill/>
                        </a:ln>
                        <a:solidFill>
                          <a:srgbClr val="000000"/>
                        </a:solidFill>
                        <a:effectLst/>
                        <a:latin typeface="华文细黑" panose="02010600040101010101" pitchFamily="2" charset="-122"/>
                        <a:ea typeface="华文细黑" panose="0201060004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1800" b="1"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命题角度</a:t>
                      </a:r>
                      <a:endParaRPr kumimoji="0" lang="zh-CN" altLang="en-US" sz="1800" b="1" i="0" u="none" strike="noStrike" cap="none" normalizeH="0" baseline="0" smtClean="0">
                        <a:ln>
                          <a:noFill/>
                        </a:ln>
                        <a:solidFill>
                          <a:srgbClr val="000000"/>
                        </a:solidFill>
                        <a:effectLst/>
                        <a:latin typeface="华文细黑" panose="02010600040101010101" pitchFamily="2" charset="-122"/>
                        <a:ea typeface="华文细黑" panose="0201060004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2017·</a:t>
                      </a:r>
                      <a:r>
                        <a:rPr kumimoji="0" lang="zh-CN"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全国</a:t>
                      </a: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卷</a:t>
                      </a: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Ⅰ</a:t>
                      </a:r>
                      <a:endPar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中国教育近代化发展的不平衡性</a:t>
                      </a:r>
                      <a:endPar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rowSpan="2">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2016·</a:t>
                      </a: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全国卷</a:t>
                      </a: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Ⅲ</a:t>
                      </a:r>
                      <a:endPar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梁启超的“诗界革命”</a:t>
                      </a:r>
                      <a:endPar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vMerge="1">
                  <a:tcPr/>
                </a:tc>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1800" b="1" i="0" u="none" strike="noStrike" kern="1200" cap="none" normalizeH="0" baseline="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张之洞维护传统思想</a:t>
                      </a:r>
                      <a:endParaRPr kumimoji="0" lang="zh-CN" altLang="en-US" sz="1800" b="1" i="0" u="none" strike="noStrike" kern="1200" cap="none" normalizeH="0" baseline="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2015·</a:t>
                      </a: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全国卷</a:t>
                      </a: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Ⅱ</a:t>
                      </a:r>
                      <a:endPar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维新变法思想传播的阻力</a:t>
                      </a:r>
                      <a:endPar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en-US" altLang="zh-CN" sz="1800" b="1" i="0" u="none" strike="noStrike" kern="1200" cap="none" normalizeH="0" baseline="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2017·</a:t>
                      </a:r>
                      <a:r>
                        <a:rPr kumimoji="0" lang="zh-CN" altLang="en-US" sz="1800" b="1" i="0" u="none" strike="noStrike" kern="1200" cap="none" normalizeH="0" baseline="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全国卷</a:t>
                      </a:r>
                      <a:r>
                        <a:rPr kumimoji="0" lang="en-US" altLang="zh-CN" sz="1800" b="1" i="0" u="none" strike="noStrike" kern="1200" cap="none" normalizeH="0" baseline="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Ⅲ</a:t>
                      </a:r>
                      <a:endParaRPr kumimoji="0" lang="en-US" altLang="zh-CN" sz="1800" b="1" i="0" u="none" strike="noStrike" kern="1200" cap="none" normalizeH="0" baseline="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1800" b="1" i="0" u="none" strike="noStrike" kern="1200" cap="none" normalizeH="0" baseline="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西方文化传入对中国的影响</a:t>
                      </a:r>
                      <a:endParaRPr kumimoji="0" lang="zh-CN" altLang="en-US" sz="1800" b="1" i="0" u="none" strike="noStrike" kern="1200" cap="none" normalizeH="0" baseline="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2015·</a:t>
                      </a: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全国卷</a:t>
                      </a: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Ⅰ</a:t>
                      </a:r>
                      <a:endPar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康有为的儒学认识</a:t>
                      </a:r>
                      <a:endPar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2014·</a:t>
                      </a: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全国卷</a:t>
                      </a: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Ⅱ</a:t>
                      </a:r>
                      <a:endPar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社会习俗变革对思想解放的推动</a:t>
                      </a:r>
                      <a:endPar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2012·</a:t>
                      </a: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全国卷</a:t>
                      </a:r>
                      <a:endPar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“冲击</a:t>
                      </a: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反应”模式</a:t>
                      </a:r>
                      <a:endPar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en-US" altLang="zh-CN"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2011·</a:t>
                      </a: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全国卷</a:t>
                      </a:r>
                      <a:endPar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Wingdings" panose="05000000000000000000" pitchFamily="2" charset="2"/>
                        <a:tabLst>
                          <a:tab pos="2400300" algn="l"/>
                        </a:tabLst>
                        <a:defRPr sz="2800">
                          <a:solidFill>
                            <a:schemeClr val="tx1"/>
                          </a:solidFill>
                          <a:latin typeface="Arial" panose="020B0604020202020204" pitchFamily="34" charset="0"/>
                          <a:ea typeface="宋体" panose="02010600030101010101" pitchFamily="2" charset="-122"/>
                        </a:defRPr>
                      </a:lvl1pPr>
                      <a:lvl2pPr algn="l">
                        <a:spcBef>
                          <a:spcPct val="20000"/>
                        </a:spcBef>
                        <a:buClr>
                          <a:schemeClr val="accent2"/>
                        </a:buClr>
                        <a:buSzPct val="80000"/>
                        <a:buFont typeface="Wingdings" panose="05000000000000000000" pitchFamily="2" charset="2"/>
                        <a:tabLst>
                          <a:tab pos="2400300" algn="l"/>
                        </a:tabLst>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bg2"/>
                        </a:buClr>
                        <a:buSzPct val="65000"/>
                        <a:buFont typeface="Wingdings" panose="05000000000000000000" pitchFamily="2" charset="2"/>
                        <a:tabLst>
                          <a:tab pos="2400300" algn="l"/>
                        </a:tabLst>
                        <a:defRPr sz="2000">
                          <a:solidFill>
                            <a:schemeClr val="tx1"/>
                          </a:solidFill>
                          <a:latin typeface="Arial" panose="020B0604020202020204" pitchFamily="34" charset="0"/>
                          <a:ea typeface="宋体" panose="02010600030101010101" pitchFamily="2" charset="-122"/>
                        </a:defRPr>
                      </a:lvl3pPr>
                      <a:lvl4pPr algn="l">
                        <a:spcBef>
                          <a:spcPct val="20000"/>
                        </a:spcBef>
                        <a:buClr>
                          <a:schemeClr val="accent2"/>
                        </a:buClr>
                        <a:buSzPct val="70000"/>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4pPr>
                      <a:lvl5pPr algn="l">
                        <a:spcBef>
                          <a:spcPct val="20000"/>
                        </a:spcBef>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tabLst>
                          <a:tab pos="24003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清末对“德”“才”的新认识</a:t>
                      </a:r>
                      <a:endParaRPr kumimoji="0" lang="zh-CN" altLang="en-US" sz="1800" b="1" i="0" u="none" strike="noStrike" kern="1200" cap="none" normalizeH="0" baseline="0" dirty="0" smtClean="0">
                        <a:ln>
                          <a:noFill/>
                        </a:ln>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文本框 7"/>
          <p:cNvSpPr txBox="1"/>
          <p:nvPr/>
        </p:nvSpPr>
        <p:spPr>
          <a:xfrm>
            <a:off x="243206" y="302682"/>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【明晰考向】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3101243" y="855355"/>
            <a:ext cx="7628772" cy="523220"/>
          </a:xfrm>
          <a:prstGeom prst="rect">
            <a:avLst/>
          </a:prstGeom>
          <a:noFill/>
        </p:spPr>
        <p:txBody>
          <a:bodyPr wrap="square" rtlCol="0" anchor="t">
            <a:spAutoFit/>
          </a:bodyPr>
          <a:lstStyle/>
          <a:p>
            <a:pPr algn="r">
              <a:spcBef>
                <a:spcPct val="50000"/>
              </a:spcBef>
            </a:pPr>
            <a:r>
              <a:rPr lang="zh-CN" altLang="en-US" sz="2800" b="1" dirty="0">
                <a:solidFill>
                  <a:srgbClr val="000000"/>
                </a:solidFill>
                <a:latin typeface="黑体" panose="02010609060101010101" pitchFamily="49" charset="-122"/>
                <a:ea typeface="黑体" panose="02010609060101010101" pitchFamily="49" charset="-122"/>
                <a:cs typeface="+mj-ea"/>
                <a:sym typeface="+mn-ea"/>
              </a:rPr>
              <a:t>旧民主主义革命时期思想文化史（</a:t>
            </a:r>
            <a:r>
              <a:rPr lang="en-US" altLang="zh-CN" sz="2800" b="1" dirty="0">
                <a:solidFill>
                  <a:srgbClr val="000000"/>
                </a:solidFill>
                <a:latin typeface="黑体" panose="02010609060101010101" pitchFamily="49" charset="-122"/>
                <a:ea typeface="黑体" panose="02010609060101010101" pitchFamily="49" charset="-122"/>
                <a:cs typeface="+mj-ea"/>
                <a:sym typeface="+mn-ea"/>
              </a:rPr>
              <a:t>1840-1919</a:t>
            </a:r>
            <a:r>
              <a:rPr lang="zh-CN" altLang="en-US" sz="2800" b="1" dirty="0">
                <a:solidFill>
                  <a:srgbClr val="000000"/>
                </a:solidFill>
                <a:latin typeface="黑体" panose="02010609060101010101" pitchFamily="49" charset="-122"/>
                <a:ea typeface="黑体" panose="02010609060101010101" pitchFamily="49" charset="-122"/>
                <a:cs typeface="+mj-ea"/>
                <a:sym typeface="+mn-ea"/>
              </a:rPr>
              <a:t>）</a:t>
            </a:r>
            <a:endParaRPr lang="en-US" altLang="zh-CN" sz="3600" b="1" dirty="0">
              <a:solidFill>
                <a:srgbClr val="000000"/>
              </a:solidFill>
              <a:latin typeface="黑体" panose="02010609060101010101" pitchFamily="49" charset="-122"/>
              <a:ea typeface="黑体" panose="02010609060101010101" pitchFamily="49" charset="-122"/>
              <a:cs typeface="+mj-ea"/>
              <a:sym typeface="+mn-ea"/>
            </a:endParaRPr>
          </a:p>
        </p:txBody>
      </p:sp>
      <p:sp>
        <p:nvSpPr>
          <p:cNvPr id="10" name="文本框 9"/>
          <p:cNvSpPr txBox="1"/>
          <p:nvPr/>
        </p:nvSpPr>
        <p:spPr>
          <a:xfrm>
            <a:off x="1297395" y="824652"/>
            <a:ext cx="1607820" cy="521970"/>
          </a:xfrm>
          <a:prstGeom prst="rect">
            <a:avLst/>
          </a:prstGeom>
          <a:noFill/>
        </p:spPr>
        <p:txBody>
          <a:bodyPr wrap="none" rtlCol="0" anchor="t">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sym typeface="+mn-ea"/>
              </a:rPr>
              <a:t>考情分析</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2"/>
          <a:srcRect l="1029" t="-430" r="-1029" b="430"/>
          <a:stretch>
            <a:fillRect/>
          </a:stretch>
        </p:blipFill>
        <p:spPr>
          <a:xfrm>
            <a:off x="11075035" y="10795"/>
            <a:ext cx="1106170" cy="1106170"/>
          </a:xfrm>
          <a:prstGeom prst="ellipse">
            <a:avLst/>
          </a:prstGeom>
        </p:spPr>
      </p:pic>
      <p:sp>
        <p:nvSpPr>
          <p:cNvPr id="6" name="矩形 5"/>
          <p:cNvSpPr/>
          <p:nvPr/>
        </p:nvSpPr>
        <p:spPr>
          <a:xfrm>
            <a:off x="184687" y="454604"/>
            <a:ext cx="2466751" cy="738664"/>
          </a:xfrm>
          <a:prstGeom prst="rect">
            <a:avLst/>
          </a:prstGeom>
        </p:spPr>
        <p:txBody>
          <a:bodyPr wrap="square">
            <a:spAutoFit/>
          </a:bodyPr>
          <a:lstStyle/>
          <a:p>
            <a:pPr>
              <a:lnSpc>
                <a:spcPct val="150000"/>
              </a:lnSpc>
              <a:spcBef>
                <a:spcPts val="400"/>
              </a:spcBef>
            </a:pP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待考</a:t>
            </a:r>
            <a:r>
              <a:rPr lang="zh-CN" altLang="en-US" sz="2800" b="1" dirty="0">
                <a:solidFill>
                  <a:srgbClr val="C00000"/>
                </a:solidFill>
                <a:latin typeface="微软雅黑" panose="020B0503020204020204" pitchFamily="34" charset="-122"/>
                <a:ea typeface="微软雅黑" panose="020B0503020204020204" pitchFamily="34" charset="-122"/>
              </a:rPr>
              <a:t>视角</a:t>
            </a:r>
            <a:r>
              <a:rPr lang="en-US" altLang="zh-CN" sz="2800" b="1" dirty="0" smtClean="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389638" y="1311829"/>
            <a:ext cx="11341919" cy="4611466"/>
          </a:xfrm>
          <a:prstGeom prst="rect">
            <a:avLst/>
          </a:prstGeom>
        </p:spPr>
        <p:txBody>
          <a:bodyPr wrap="square" lIns="121870" tIns="60934" rIns="121870" bIns="60934">
            <a:spAutoFit/>
          </a:bodyPr>
          <a:lstStyle/>
          <a:p>
            <a:pPr marL="514350" indent="-514350" algn="just">
              <a:lnSpc>
                <a:spcPts val="3500"/>
              </a:lnSpc>
              <a:buFontTx/>
              <a:buAutoNum type="arabicPeriod"/>
              <a:tabLst>
                <a:tab pos="2070100" algn="l"/>
              </a:tabLst>
            </a:pPr>
            <a:r>
              <a:rPr lang="zh-CN" altLang="zh-CN" sz="2800" b="1" kern="100" dirty="0">
                <a:solidFill>
                  <a:srgbClr val="000000"/>
                </a:solidFill>
                <a:latin typeface="华文细黑" panose="02010600040101010101" pitchFamily="2" charset="-122"/>
                <a:ea typeface="华文细黑" panose="02010600040101010101" pitchFamily="2" charset="-122"/>
                <a:cs typeface="Times New Roman" panose="02020603050405020304"/>
              </a:rPr>
              <a:t>魏源对西方文明的新认识</a:t>
            </a:r>
            <a:r>
              <a:rPr lang="zh-CN" altLang="en-US"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a:t>
            </a:r>
            <a:r>
              <a:rPr lang="en-US" altLang="zh-CN" sz="2800" dirty="0">
                <a:solidFill>
                  <a:srgbClr val="000000"/>
                </a:solidFill>
                <a:latin typeface="华文细黑" panose="02010600040101010101" pitchFamily="2" charset="-122"/>
                <a:ea typeface="华文细黑" panose="02010600040101010101" pitchFamily="2" charset="-122"/>
              </a:rPr>
              <a:t> (2017·</a:t>
            </a:r>
            <a:r>
              <a:rPr lang="zh-CN" altLang="zh-CN" sz="2800" dirty="0">
                <a:solidFill>
                  <a:srgbClr val="000000"/>
                </a:solidFill>
                <a:latin typeface="华文细黑" panose="02010600040101010101" pitchFamily="2" charset="-122"/>
                <a:ea typeface="华文细黑" panose="02010600040101010101" pitchFamily="2" charset="-122"/>
              </a:rPr>
              <a:t>石家庄三模，</a:t>
            </a:r>
            <a:r>
              <a:rPr lang="en-US" altLang="zh-CN" sz="2800" dirty="0">
                <a:solidFill>
                  <a:srgbClr val="000000"/>
                </a:solidFill>
                <a:latin typeface="华文细黑" panose="02010600040101010101" pitchFamily="2" charset="-122"/>
                <a:ea typeface="华文细黑" panose="02010600040101010101" pitchFamily="2" charset="-122"/>
              </a:rPr>
              <a:t>28)</a:t>
            </a:r>
            <a:endParaRPr lang="en-US"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endParaRPr>
          </a:p>
          <a:p>
            <a:pPr marL="514350" indent="-514350" algn="just">
              <a:lnSpc>
                <a:spcPts val="3500"/>
              </a:lnSpc>
              <a:buFontTx/>
              <a:buAutoNum type="arabicPeriod"/>
              <a:tabLst>
                <a:tab pos="2070100" algn="l"/>
              </a:tabLst>
            </a:pPr>
            <a:r>
              <a:rPr lang="zh-CN" altLang="zh-CN" sz="2800" b="1" kern="100" dirty="0">
                <a:solidFill>
                  <a:srgbClr val="000000"/>
                </a:solidFill>
                <a:latin typeface="华文细黑" panose="02010600040101010101" pitchFamily="2" charset="-122"/>
                <a:ea typeface="华文细黑" panose="02010600040101010101" pitchFamily="2" charset="-122"/>
                <a:cs typeface="Times New Roman" panose="02020603050405020304"/>
              </a:rPr>
              <a:t>晚清传统文化变革的必要</a:t>
            </a:r>
            <a:r>
              <a:rPr lang="zh-CN"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性</a:t>
            </a:r>
            <a:r>
              <a:rPr lang="en-US" altLang="zh-CN" sz="2800" dirty="0">
                <a:solidFill>
                  <a:srgbClr val="000000"/>
                </a:solidFill>
                <a:latin typeface="华文细黑" panose="02010600040101010101" pitchFamily="2" charset="-122"/>
                <a:ea typeface="华文细黑" panose="02010600040101010101" pitchFamily="2" charset="-122"/>
              </a:rPr>
              <a:t>(2018·</a:t>
            </a:r>
            <a:r>
              <a:rPr lang="zh-CN" altLang="zh-CN" sz="2800" dirty="0">
                <a:solidFill>
                  <a:srgbClr val="000000"/>
                </a:solidFill>
                <a:latin typeface="华文细黑" panose="02010600040101010101" pitchFamily="2" charset="-122"/>
                <a:ea typeface="华文细黑" panose="02010600040101010101" pitchFamily="2" charset="-122"/>
              </a:rPr>
              <a:t>湖北华中师大新高考联盟高三教学质量测评</a:t>
            </a:r>
            <a:r>
              <a:rPr lang="en-US" altLang="zh-CN" sz="2800" dirty="0">
                <a:solidFill>
                  <a:srgbClr val="000000"/>
                </a:solidFill>
                <a:latin typeface="华文细黑" panose="02010600040101010101" pitchFamily="2" charset="-122"/>
                <a:ea typeface="华文细黑" panose="02010600040101010101" pitchFamily="2" charset="-122"/>
              </a:rPr>
              <a:t>)</a:t>
            </a:r>
            <a:endParaRPr lang="en-US"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endParaRPr>
          </a:p>
          <a:p>
            <a:pPr marL="514350" indent="-514350" algn="just">
              <a:lnSpc>
                <a:spcPts val="3500"/>
              </a:lnSpc>
              <a:buFontTx/>
              <a:buAutoNum type="arabicPeriod"/>
              <a:tabLst>
                <a:tab pos="2070100" algn="l"/>
              </a:tabLst>
            </a:pPr>
            <a:r>
              <a:rPr lang="zh-CN" altLang="zh-CN" sz="2800" b="1" kern="100" dirty="0">
                <a:solidFill>
                  <a:srgbClr val="000000"/>
                </a:solidFill>
                <a:latin typeface="华文细黑" panose="02010600040101010101" pitchFamily="2" charset="-122"/>
                <a:ea typeface="华文细黑" panose="02010600040101010101" pitchFamily="2" charset="-122"/>
                <a:cs typeface="Times New Roman" panose="02020603050405020304"/>
              </a:rPr>
              <a:t>维新变法运动产生的特殊原</a:t>
            </a:r>
            <a:r>
              <a:rPr lang="zh-CN"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因</a:t>
            </a:r>
            <a:r>
              <a:rPr lang="en-US" altLang="zh-CN" sz="2800" dirty="0">
                <a:solidFill>
                  <a:srgbClr val="000000"/>
                </a:solidFill>
                <a:latin typeface="华文细黑" panose="02010600040101010101" pitchFamily="2" charset="-122"/>
                <a:ea typeface="华文细黑" panose="02010600040101010101" pitchFamily="2" charset="-122"/>
              </a:rPr>
              <a:t>(2018·</a:t>
            </a:r>
            <a:r>
              <a:rPr lang="zh-CN" altLang="zh-CN" sz="2800" dirty="0">
                <a:solidFill>
                  <a:srgbClr val="000000"/>
                </a:solidFill>
                <a:latin typeface="华文细黑" panose="02010600040101010101" pitchFamily="2" charset="-122"/>
                <a:ea typeface="华文细黑" panose="02010600040101010101" pitchFamily="2" charset="-122"/>
              </a:rPr>
              <a:t>贵州高考适应性考试，</a:t>
            </a:r>
            <a:r>
              <a:rPr lang="en-US" altLang="zh-CN" sz="2800" dirty="0">
                <a:solidFill>
                  <a:srgbClr val="000000"/>
                </a:solidFill>
                <a:latin typeface="华文细黑" panose="02010600040101010101" pitchFamily="2" charset="-122"/>
                <a:ea typeface="华文细黑" panose="02010600040101010101" pitchFamily="2" charset="-122"/>
              </a:rPr>
              <a:t>29)</a:t>
            </a:r>
            <a:endParaRPr lang="en-US"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endParaRPr>
          </a:p>
          <a:p>
            <a:pPr marL="514350" indent="-514350" algn="just">
              <a:lnSpc>
                <a:spcPts val="3500"/>
              </a:lnSpc>
              <a:buFontTx/>
              <a:buAutoNum type="arabicPeriod"/>
              <a:tabLst>
                <a:tab pos="2070100" algn="l"/>
              </a:tabLst>
            </a:pPr>
            <a:r>
              <a:rPr lang="zh-CN" altLang="zh-CN" sz="2800" b="1" kern="100" dirty="0">
                <a:solidFill>
                  <a:srgbClr val="000000"/>
                </a:solidFill>
                <a:latin typeface="华文细黑" panose="02010600040101010101" pitchFamily="2" charset="-122"/>
                <a:ea typeface="华文细黑" panose="02010600040101010101" pitchFamily="2" charset="-122"/>
                <a:cs typeface="Times New Roman" panose="02020603050405020304"/>
              </a:rPr>
              <a:t>孙中山民生主义的前瞻</a:t>
            </a:r>
            <a:r>
              <a:rPr lang="zh-CN"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性</a:t>
            </a:r>
            <a:r>
              <a:rPr lang="en-US" altLang="zh-CN" sz="2800" dirty="0">
                <a:solidFill>
                  <a:srgbClr val="000000"/>
                </a:solidFill>
                <a:latin typeface="华文细黑" panose="02010600040101010101" pitchFamily="2" charset="-122"/>
                <a:ea typeface="华文细黑" panose="02010600040101010101" pitchFamily="2" charset="-122"/>
              </a:rPr>
              <a:t>(2017·</a:t>
            </a:r>
            <a:r>
              <a:rPr lang="zh-CN" altLang="zh-CN" sz="2800" dirty="0">
                <a:solidFill>
                  <a:srgbClr val="000000"/>
                </a:solidFill>
                <a:latin typeface="华文细黑" panose="02010600040101010101" pitchFamily="2" charset="-122"/>
                <a:ea typeface="华文细黑" panose="02010600040101010101" pitchFamily="2" charset="-122"/>
              </a:rPr>
              <a:t>衡阳三模，</a:t>
            </a:r>
            <a:r>
              <a:rPr lang="en-US" altLang="zh-CN" sz="2800" dirty="0">
                <a:solidFill>
                  <a:srgbClr val="000000"/>
                </a:solidFill>
                <a:latin typeface="华文细黑" panose="02010600040101010101" pitchFamily="2" charset="-122"/>
                <a:ea typeface="华文细黑" panose="02010600040101010101" pitchFamily="2" charset="-122"/>
              </a:rPr>
              <a:t>28)</a:t>
            </a:r>
            <a:endParaRPr lang="en-US"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endParaRPr>
          </a:p>
          <a:p>
            <a:pPr marL="514350" indent="-514350" algn="just">
              <a:lnSpc>
                <a:spcPts val="3500"/>
              </a:lnSpc>
              <a:buFontTx/>
              <a:buAutoNum type="arabicPeriod"/>
              <a:tabLst>
                <a:tab pos="2070100" algn="l"/>
              </a:tabLst>
            </a:pPr>
            <a:r>
              <a:rPr lang="zh-CN" altLang="zh-CN" sz="2800" b="1" kern="100" dirty="0">
                <a:solidFill>
                  <a:srgbClr val="000000"/>
                </a:solidFill>
                <a:latin typeface="华文细黑" panose="02010600040101010101" pitchFamily="2" charset="-122"/>
                <a:ea typeface="华文细黑" panose="02010600040101010101" pitchFamily="2" charset="-122"/>
                <a:cs typeface="Times New Roman" panose="02020603050405020304"/>
              </a:rPr>
              <a:t>孙中山的民族主</a:t>
            </a:r>
            <a:r>
              <a:rPr lang="zh-CN"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义</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(2017·</a:t>
            </a:r>
            <a:r>
              <a:rPr lang="zh-CN" altLang="zh-CN" sz="2800" kern="100" dirty="0">
                <a:solidFill>
                  <a:srgbClr val="000000"/>
                </a:solidFill>
                <a:latin typeface="华文细黑" panose="02010600040101010101" pitchFamily="2" charset="-122"/>
                <a:ea typeface="华文细黑" panose="02010600040101010101" pitchFamily="2" charset="-122"/>
                <a:cs typeface="Times New Roman" panose="02020603050405020304"/>
              </a:rPr>
              <a:t>莱芜二模，</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28)</a:t>
            </a:r>
            <a:endParaRPr lang="en-US"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endParaRPr>
          </a:p>
          <a:p>
            <a:pPr marL="514350" indent="-514350" algn="just">
              <a:lnSpc>
                <a:spcPts val="3500"/>
              </a:lnSpc>
              <a:buFontTx/>
              <a:buAutoNum type="arabicPeriod"/>
              <a:tabLst>
                <a:tab pos="2070100" algn="l"/>
              </a:tabLst>
            </a:pPr>
            <a:r>
              <a:rPr lang="zh-CN" altLang="zh-CN" sz="2800" b="1" kern="100" dirty="0">
                <a:solidFill>
                  <a:srgbClr val="000000"/>
                </a:solidFill>
                <a:latin typeface="华文细黑" panose="02010600040101010101" pitchFamily="2" charset="-122"/>
                <a:ea typeface="华文细黑" panose="02010600040101010101" pitchFamily="2" charset="-122"/>
                <a:cs typeface="Times New Roman" panose="02020603050405020304"/>
              </a:rPr>
              <a:t>新文化运动时期胡适的思</a:t>
            </a:r>
            <a:r>
              <a:rPr lang="zh-CN"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想</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(2017·</a:t>
            </a:r>
            <a:r>
              <a:rPr lang="zh-CN" altLang="zh-CN" sz="2800" kern="100" dirty="0">
                <a:solidFill>
                  <a:srgbClr val="000000"/>
                </a:solidFill>
                <a:latin typeface="华文细黑" panose="02010600040101010101" pitchFamily="2" charset="-122"/>
                <a:ea typeface="华文细黑" panose="02010600040101010101" pitchFamily="2" charset="-122"/>
                <a:cs typeface="Times New Roman" panose="02020603050405020304"/>
              </a:rPr>
              <a:t>桂林中学高三</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5</a:t>
            </a:r>
            <a:r>
              <a:rPr lang="zh-CN" altLang="zh-CN" sz="2800" kern="100" dirty="0">
                <a:solidFill>
                  <a:srgbClr val="000000"/>
                </a:solidFill>
                <a:latin typeface="华文细黑" panose="02010600040101010101" pitchFamily="2" charset="-122"/>
                <a:ea typeface="华文细黑" panose="02010600040101010101" pitchFamily="2" charset="-122"/>
                <a:cs typeface="Times New Roman" panose="02020603050405020304"/>
              </a:rPr>
              <a:t>月全程模拟，</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29)</a:t>
            </a:r>
            <a:endParaRPr lang="en-US"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endParaRPr>
          </a:p>
          <a:p>
            <a:pPr marL="514350" indent="-514350" algn="just">
              <a:lnSpc>
                <a:spcPts val="3500"/>
              </a:lnSpc>
              <a:buFontTx/>
              <a:buAutoNum type="arabicPeriod"/>
              <a:tabLst>
                <a:tab pos="2070100" algn="l"/>
              </a:tabLst>
            </a:pPr>
            <a:r>
              <a:rPr lang="zh-CN" altLang="zh-CN" sz="2800" b="1" kern="100" dirty="0">
                <a:solidFill>
                  <a:srgbClr val="000000"/>
                </a:solidFill>
                <a:latin typeface="华文细黑" panose="02010600040101010101" pitchFamily="2" charset="-122"/>
                <a:ea typeface="华文细黑" panose="02010600040101010101" pitchFamily="2" charset="-122"/>
                <a:cs typeface="Times New Roman" panose="02020603050405020304"/>
              </a:rPr>
              <a:t>新文化运动时期蔡元培的思</a:t>
            </a:r>
            <a:r>
              <a:rPr lang="zh-CN"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想</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(2017·</a:t>
            </a:r>
            <a:r>
              <a:rPr lang="zh-CN" altLang="zh-CN" sz="2800" kern="100" dirty="0">
                <a:solidFill>
                  <a:srgbClr val="000000"/>
                </a:solidFill>
                <a:latin typeface="华文细黑" panose="02010600040101010101" pitchFamily="2" charset="-122"/>
                <a:ea typeface="华文细黑" panose="02010600040101010101" pitchFamily="2" charset="-122"/>
                <a:cs typeface="Times New Roman" panose="02020603050405020304"/>
              </a:rPr>
              <a:t>银川一中三模，</a:t>
            </a:r>
            <a:r>
              <a:rPr lang="en-US" altLang="zh-CN" sz="28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30)</a:t>
            </a:r>
            <a:endParaRPr lang="en-US"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endParaRPr>
          </a:p>
          <a:p>
            <a:pPr marL="514350" indent="-514350" algn="just">
              <a:lnSpc>
                <a:spcPts val="3500"/>
              </a:lnSpc>
              <a:buFontTx/>
              <a:buAutoNum type="arabicPeriod"/>
              <a:tabLst>
                <a:tab pos="2070100" algn="l"/>
              </a:tabLst>
            </a:pPr>
            <a:r>
              <a:rPr lang="zh-CN" altLang="zh-CN" sz="2800" b="1" kern="100" dirty="0">
                <a:solidFill>
                  <a:srgbClr val="000000"/>
                </a:solidFill>
                <a:latin typeface="华文细黑" panose="02010600040101010101" pitchFamily="2" charset="-122"/>
                <a:ea typeface="华文细黑" panose="02010600040101010101" pitchFamily="2" charset="-122"/>
                <a:cs typeface="Times New Roman" panose="02020603050405020304"/>
              </a:rPr>
              <a:t>新文化运动的影</a:t>
            </a:r>
            <a:r>
              <a:rPr lang="zh-CN"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响</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(2018·</a:t>
            </a:r>
            <a:r>
              <a:rPr lang="zh-CN" altLang="zh-CN" sz="2800" kern="100" dirty="0">
                <a:solidFill>
                  <a:srgbClr val="000000"/>
                </a:solidFill>
                <a:latin typeface="华文细黑" panose="02010600040101010101" pitchFamily="2" charset="-122"/>
                <a:ea typeface="华文细黑" panose="02010600040101010101" pitchFamily="2" charset="-122"/>
                <a:cs typeface="Times New Roman" panose="02020603050405020304"/>
              </a:rPr>
              <a:t>泉州高考适应性练习，</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29)1919</a:t>
            </a:r>
            <a:endParaRPr lang="en-US"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endParaRPr>
          </a:p>
          <a:p>
            <a:pPr marL="514350" indent="-514350" algn="just">
              <a:lnSpc>
                <a:spcPts val="3500"/>
              </a:lnSpc>
              <a:buFontTx/>
              <a:buAutoNum type="arabicPeriod"/>
              <a:tabLst>
                <a:tab pos="2070100" algn="l"/>
              </a:tabLst>
            </a:pPr>
            <a:r>
              <a:rPr lang="zh-CN" altLang="zh-CN" sz="2800" b="1" kern="100" dirty="0">
                <a:solidFill>
                  <a:srgbClr val="000000"/>
                </a:solidFill>
                <a:latin typeface="华文细黑" panose="02010600040101010101" pitchFamily="2" charset="-122"/>
                <a:ea typeface="华文细黑" panose="02010600040101010101" pitchFamily="2" charset="-122"/>
                <a:cs typeface="Times New Roman" panose="02020603050405020304"/>
              </a:rPr>
              <a:t>新文化运动的缺</a:t>
            </a:r>
            <a:r>
              <a:rPr lang="zh-CN" altLang="zh-CN" sz="2800" b="1" kern="100" dirty="0" smtClean="0">
                <a:solidFill>
                  <a:srgbClr val="000000"/>
                </a:solidFill>
                <a:latin typeface="华文细黑" panose="02010600040101010101" pitchFamily="2" charset="-122"/>
                <a:ea typeface="华文细黑" panose="02010600040101010101" pitchFamily="2" charset="-122"/>
                <a:cs typeface="Times New Roman" panose="02020603050405020304"/>
              </a:rPr>
              <a:t>陷</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(2017·</a:t>
            </a:r>
            <a:r>
              <a:rPr lang="zh-CN" altLang="zh-CN" sz="2800" kern="100" dirty="0">
                <a:solidFill>
                  <a:srgbClr val="000000"/>
                </a:solidFill>
                <a:latin typeface="华文细黑" panose="02010600040101010101" pitchFamily="2" charset="-122"/>
                <a:ea typeface="华文细黑" panose="02010600040101010101" pitchFamily="2" charset="-122"/>
                <a:cs typeface="Times New Roman" panose="02020603050405020304"/>
              </a:rPr>
              <a:t>景德镇二模，</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30</a:t>
            </a:r>
            <a:r>
              <a:rPr lang="en-US" altLang="zh-CN" sz="28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a:t>
            </a:r>
            <a:endParaRPr lang="zh-CN" altLang="zh-CN" sz="2800" b="1" kern="100" dirty="0">
              <a:solidFill>
                <a:srgbClr val="000000"/>
              </a:solidFill>
              <a:latin typeface="华文细黑" panose="02010600040101010101" pitchFamily="2" charset="-122"/>
              <a:ea typeface="华文细黑" panose="02010600040101010101" pitchFamily="2" charset="-122"/>
              <a:cs typeface="Times New Roman" panose="02020603050405020304"/>
            </a:endParaRPr>
          </a:p>
        </p:txBody>
      </p:sp>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2"/>
          <a:srcRect l="1029" t="-430" r="-1029" b="430"/>
          <a:stretch>
            <a:fillRect/>
          </a:stretch>
        </p:blipFill>
        <p:spPr>
          <a:xfrm>
            <a:off x="11075035" y="10795"/>
            <a:ext cx="1106170" cy="1106170"/>
          </a:xfrm>
          <a:prstGeom prst="ellipse">
            <a:avLst/>
          </a:prstGeom>
        </p:spPr>
      </p:pic>
      <p:sp>
        <p:nvSpPr>
          <p:cNvPr id="4" name="文本框 3"/>
          <p:cNvSpPr txBox="1"/>
          <p:nvPr/>
        </p:nvSpPr>
        <p:spPr>
          <a:xfrm>
            <a:off x="5063323" y="59499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本课小结</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49382" y="1141614"/>
            <a:ext cx="11706727" cy="5139869"/>
          </a:xfrm>
          <a:prstGeom prst="rect">
            <a:avLst/>
          </a:prstGeom>
          <a:noFill/>
        </p:spPr>
        <p:txBody>
          <a:bodyPr wrap="square" rtlCol="0" anchor="t">
            <a:spAutoFit/>
          </a:bodyPr>
          <a:lstStyle/>
          <a:p>
            <a:pPr marL="457200" indent="-457200">
              <a:spcBef>
                <a:spcPts val="1200"/>
              </a:spcBef>
              <a:spcAft>
                <a:spcPts val="0"/>
              </a:spcAft>
              <a:buFont typeface="Wingdings" panose="05000000000000000000" pitchFamily="2" charset="2"/>
              <a:buChar char="u"/>
            </a:pPr>
            <a:r>
              <a:rPr lang="zh-CN" altLang="en-US" sz="2400" dirty="0">
                <a:solidFill>
                  <a:srgbClr val="000000"/>
                </a:solidFill>
                <a:latin typeface="华文细黑" panose="02010600040101010101" pitchFamily="2" charset="-122"/>
                <a:ea typeface="华文细黑" panose="02010600040101010101" pitchFamily="2" charset="-122"/>
              </a:rPr>
              <a:t>鸦片战</a:t>
            </a:r>
            <a:r>
              <a:rPr lang="zh-CN" altLang="en-US" sz="2400" dirty="0" smtClean="0">
                <a:solidFill>
                  <a:srgbClr val="000000"/>
                </a:solidFill>
                <a:latin typeface="华文细黑" panose="02010600040101010101" pitchFamily="2" charset="-122"/>
                <a:ea typeface="华文细黑" panose="02010600040101010101" pitchFamily="2" charset="-122"/>
              </a:rPr>
              <a:t>争以后，“</a:t>
            </a:r>
            <a:r>
              <a:rPr lang="zh-CN" altLang="en-US" sz="2400" dirty="0">
                <a:solidFill>
                  <a:srgbClr val="000000"/>
                </a:solidFill>
                <a:latin typeface="华文细黑" panose="02010600040101010101" pitchFamily="2" charset="-122"/>
                <a:ea typeface="华文细黑" panose="02010600040101010101" pitchFamily="2" charset="-122"/>
              </a:rPr>
              <a:t>向西方学习”成为社会思潮。林则徐成为开眼看世界的第一</a:t>
            </a:r>
            <a:r>
              <a:rPr lang="zh-CN" altLang="en-US" sz="2400" dirty="0" smtClean="0">
                <a:solidFill>
                  <a:srgbClr val="000000"/>
                </a:solidFill>
                <a:latin typeface="华文细黑" panose="02010600040101010101" pitchFamily="2" charset="-122"/>
                <a:ea typeface="华文细黑" panose="02010600040101010101" pitchFamily="2" charset="-122"/>
              </a:rPr>
              <a:t>人；魏</a:t>
            </a:r>
            <a:r>
              <a:rPr lang="zh-CN" altLang="en-US" sz="2400" dirty="0">
                <a:solidFill>
                  <a:srgbClr val="000000"/>
                </a:solidFill>
                <a:latin typeface="华文细黑" panose="02010600040101010101" pitchFamily="2" charset="-122"/>
                <a:ea typeface="华文细黑" panose="02010600040101010101" pitchFamily="2" charset="-122"/>
              </a:rPr>
              <a:t>源著《海国图志》,主张“师夷长技以制夷</a:t>
            </a:r>
            <a:r>
              <a:rPr lang="zh-CN" altLang="en-US" sz="2400" dirty="0" smtClean="0">
                <a:solidFill>
                  <a:srgbClr val="000000"/>
                </a:solidFill>
                <a:latin typeface="华文细黑" panose="02010600040101010101" pitchFamily="2" charset="-122"/>
                <a:ea typeface="华文细黑" panose="02010600040101010101" pitchFamily="2" charset="-122"/>
              </a:rPr>
              <a:t>”，对</a:t>
            </a:r>
            <a:r>
              <a:rPr lang="zh-CN" altLang="en-US" sz="2400" dirty="0">
                <a:solidFill>
                  <a:srgbClr val="000000"/>
                </a:solidFill>
                <a:latin typeface="华文细黑" panose="02010600040101010101" pitchFamily="2" charset="-122"/>
                <a:ea typeface="华文细黑" panose="02010600040101010101" pitchFamily="2" charset="-122"/>
              </a:rPr>
              <a:t>当时的思想解放有重要启迪作</a:t>
            </a:r>
            <a:r>
              <a:rPr lang="zh-CN" altLang="en-US" sz="2400" dirty="0" smtClean="0">
                <a:solidFill>
                  <a:srgbClr val="000000"/>
                </a:solidFill>
                <a:latin typeface="华文细黑" panose="02010600040101010101" pitchFamily="2" charset="-122"/>
                <a:ea typeface="华文细黑" panose="02010600040101010101" pitchFamily="2" charset="-122"/>
              </a:rPr>
              <a:t>用。</a:t>
            </a:r>
            <a:endParaRPr lang="en-US" altLang="zh-CN" sz="2400" dirty="0" smtClean="0">
              <a:solidFill>
                <a:srgbClr val="000000"/>
              </a:solidFill>
              <a:latin typeface="华文细黑" panose="02010600040101010101" pitchFamily="2" charset="-122"/>
              <a:ea typeface="华文细黑" panose="02010600040101010101" pitchFamily="2" charset="-122"/>
            </a:endParaRPr>
          </a:p>
          <a:p>
            <a:pPr marL="457200" indent="-457200">
              <a:spcBef>
                <a:spcPts val="1200"/>
              </a:spcBef>
              <a:spcAft>
                <a:spcPts val="0"/>
              </a:spcAft>
              <a:buFont typeface="Wingdings" panose="05000000000000000000" pitchFamily="2" charset="2"/>
              <a:buChar char="u"/>
            </a:pPr>
            <a:r>
              <a:rPr lang="zh-CN" altLang="en-US" sz="2400" dirty="0" smtClean="0">
                <a:solidFill>
                  <a:srgbClr val="000000"/>
                </a:solidFill>
                <a:latin typeface="华文细黑" panose="02010600040101010101" pitchFamily="2" charset="-122"/>
                <a:ea typeface="华文细黑" panose="02010600040101010101" pitchFamily="2" charset="-122"/>
              </a:rPr>
              <a:t>洋</a:t>
            </a:r>
            <a:r>
              <a:rPr lang="zh-CN" altLang="en-US" sz="2400" dirty="0">
                <a:solidFill>
                  <a:srgbClr val="000000"/>
                </a:solidFill>
                <a:latin typeface="华文细黑" panose="02010600040101010101" pitchFamily="2" charset="-122"/>
                <a:ea typeface="华文细黑" panose="02010600040101010101" pitchFamily="2" charset="-122"/>
              </a:rPr>
              <a:t>务派主张“中学为体,西学为用</a:t>
            </a:r>
            <a:r>
              <a:rPr lang="zh-CN" altLang="en-US" sz="2400" dirty="0" smtClean="0">
                <a:solidFill>
                  <a:srgbClr val="000000"/>
                </a:solidFill>
                <a:latin typeface="华文细黑" panose="02010600040101010101" pitchFamily="2" charset="-122"/>
                <a:ea typeface="华文细黑" panose="02010600040101010101" pitchFamily="2" charset="-122"/>
              </a:rPr>
              <a:t>”，并</a:t>
            </a:r>
            <a:r>
              <a:rPr lang="zh-CN" altLang="en-US" sz="2400" dirty="0">
                <a:solidFill>
                  <a:srgbClr val="000000"/>
                </a:solidFill>
                <a:latin typeface="华文细黑" panose="02010600040101010101" pitchFamily="2" charset="-122"/>
                <a:ea typeface="华文细黑" panose="02010600040101010101" pitchFamily="2" charset="-122"/>
              </a:rPr>
              <a:t>以此为指导掀起了洋务运</a:t>
            </a:r>
            <a:r>
              <a:rPr lang="zh-CN" altLang="en-US" sz="2400" dirty="0" smtClean="0">
                <a:solidFill>
                  <a:srgbClr val="000000"/>
                </a:solidFill>
                <a:latin typeface="华文细黑" panose="02010600040101010101" pitchFamily="2" charset="-122"/>
                <a:ea typeface="华文细黑" panose="02010600040101010101" pitchFamily="2" charset="-122"/>
              </a:rPr>
              <a:t>动，但</a:t>
            </a:r>
            <a:r>
              <a:rPr lang="zh-CN" altLang="en-US" sz="2400" dirty="0">
                <a:solidFill>
                  <a:srgbClr val="000000"/>
                </a:solidFill>
                <a:latin typeface="华文细黑" panose="02010600040101010101" pitchFamily="2" charset="-122"/>
                <a:ea typeface="华文细黑" panose="02010600040101010101" pitchFamily="2" charset="-122"/>
              </a:rPr>
              <a:t>仍然停留在学习西方“器物”的浅层次上。早期资产阶级维新派提出了实行君主立宪制的主</a:t>
            </a:r>
            <a:r>
              <a:rPr lang="zh-CN" altLang="en-US" sz="2400" dirty="0" smtClean="0">
                <a:solidFill>
                  <a:srgbClr val="000000"/>
                </a:solidFill>
                <a:latin typeface="华文细黑" panose="02010600040101010101" pitchFamily="2" charset="-122"/>
                <a:ea typeface="华文细黑" panose="02010600040101010101" pitchFamily="2" charset="-122"/>
              </a:rPr>
              <a:t>张，把</a:t>
            </a:r>
            <a:r>
              <a:rPr lang="zh-CN" altLang="en-US" sz="2400" dirty="0">
                <a:solidFill>
                  <a:srgbClr val="000000"/>
                </a:solidFill>
                <a:latin typeface="华文细黑" panose="02010600040101010101" pitchFamily="2" charset="-122"/>
                <a:ea typeface="华文细黑" panose="02010600040101010101" pitchFamily="2" charset="-122"/>
              </a:rPr>
              <a:t>中国人向西方学习提升到“制度”的层</a:t>
            </a:r>
            <a:r>
              <a:rPr lang="zh-CN" altLang="en-US" sz="2400" dirty="0" smtClean="0">
                <a:solidFill>
                  <a:srgbClr val="000000"/>
                </a:solidFill>
                <a:latin typeface="华文细黑" panose="02010600040101010101" pitchFamily="2" charset="-122"/>
                <a:ea typeface="华文细黑" panose="02010600040101010101" pitchFamily="2" charset="-122"/>
              </a:rPr>
              <a:t>次。</a:t>
            </a:r>
            <a:endParaRPr lang="zh-CN" altLang="en-US" sz="2400" dirty="0">
              <a:solidFill>
                <a:srgbClr val="000000"/>
              </a:solidFill>
              <a:latin typeface="华文细黑" panose="02010600040101010101" pitchFamily="2" charset="-122"/>
              <a:ea typeface="华文细黑" panose="02010600040101010101" pitchFamily="2" charset="-122"/>
            </a:endParaRPr>
          </a:p>
          <a:p>
            <a:pPr marL="457200" indent="-457200">
              <a:spcBef>
                <a:spcPts val="1200"/>
              </a:spcBef>
              <a:spcAft>
                <a:spcPts val="0"/>
              </a:spcAft>
              <a:buFont typeface="Wingdings" panose="05000000000000000000" pitchFamily="2" charset="2"/>
              <a:buChar char="u"/>
            </a:pPr>
            <a:r>
              <a:rPr lang="zh-CN" altLang="en-US" sz="2400" dirty="0">
                <a:solidFill>
                  <a:srgbClr val="000000"/>
                </a:solidFill>
                <a:latin typeface="华文细黑" panose="02010600040101010101" pitchFamily="2" charset="-122"/>
                <a:ea typeface="华文细黑" panose="02010600040101010101" pitchFamily="2" charset="-122"/>
              </a:rPr>
              <a:t>甲午中日战争</a:t>
            </a:r>
            <a:r>
              <a:rPr lang="zh-CN" altLang="en-US" sz="2400" dirty="0" smtClean="0">
                <a:solidFill>
                  <a:srgbClr val="000000"/>
                </a:solidFill>
                <a:latin typeface="华文细黑" panose="02010600040101010101" pitchFamily="2" charset="-122"/>
                <a:ea typeface="华文细黑" panose="02010600040101010101" pitchFamily="2" charset="-122"/>
              </a:rPr>
              <a:t>后，救</a:t>
            </a:r>
            <a:r>
              <a:rPr lang="zh-CN" altLang="en-US" sz="2400" dirty="0">
                <a:solidFill>
                  <a:srgbClr val="000000"/>
                </a:solidFill>
                <a:latin typeface="华文细黑" panose="02010600040101010101" pitchFamily="2" charset="-122"/>
                <a:ea typeface="华文细黑" panose="02010600040101010101" pitchFamily="2" charset="-122"/>
              </a:rPr>
              <a:t>亡图存成为时代最强</a:t>
            </a:r>
            <a:r>
              <a:rPr lang="zh-CN" altLang="en-US" sz="2400" dirty="0" smtClean="0">
                <a:solidFill>
                  <a:srgbClr val="000000"/>
                </a:solidFill>
                <a:latin typeface="华文细黑" panose="02010600040101010101" pitchFamily="2" charset="-122"/>
                <a:ea typeface="华文细黑" panose="02010600040101010101" pitchFamily="2" charset="-122"/>
              </a:rPr>
              <a:t>音，资</a:t>
            </a:r>
            <a:r>
              <a:rPr lang="zh-CN" altLang="en-US" sz="2400" dirty="0">
                <a:solidFill>
                  <a:srgbClr val="000000"/>
                </a:solidFill>
                <a:latin typeface="华文细黑" panose="02010600040101010101" pitchFamily="2" charset="-122"/>
                <a:ea typeface="华文细黑" panose="02010600040101010101" pitchFamily="2" charset="-122"/>
              </a:rPr>
              <a:t>产阶级维新派登上历史舞</a:t>
            </a:r>
            <a:r>
              <a:rPr lang="zh-CN" altLang="en-US" sz="2400" dirty="0" smtClean="0">
                <a:solidFill>
                  <a:srgbClr val="000000"/>
                </a:solidFill>
                <a:latin typeface="华文细黑" panose="02010600040101010101" pitchFamily="2" charset="-122"/>
                <a:ea typeface="华文细黑" panose="02010600040101010101" pitchFamily="2" charset="-122"/>
              </a:rPr>
              <a:t>台，大</a:t>
            </a:r>
            <a:r>
              <a:rPr lang="zh-CN" altLang="en-US" sz="2400" dirty="0">
                <a:solidFill>
                  <a:srgbClr val="000000"/>
                </a:solidFill>
                <a:latin typeface="华文细黑" panose="02010600040101010101" pitchFamily="2" charset="-122"/>
                <a:ea typeface="华文细黑" panose="02010600040101010101" pitchFamily="2" charset="-122"/>
              </a:rPr>
              <a:t>力宣传维新变法思</a:t>
            </a:r>
            <a:r>
              <a:rPr lang="zh-CN" altLang="en-US" sz="2400" dirty="0" smtClean="0">
                <a:solidFill>
                  <a:srgbClr val="000000"/>
                </a:solidFill>
                <a:latin typeface="华文细黑" panose="02010600040101010101" pitchFamily="2" charset="-122"/>
                <a:ea typeface="华文细黑" panose="02010600040101010101" pitchFamily="2" charset="-122"/>
              </a:rPr>
              <a:t>想，主</a:t>
            </a:r>
            <a:r>
              <a:rPr lang="zh-CN" altLang="en-US" sz="2400" dirty="0">
                <a:solidFill>
                  <a:srgbClr val="000000"/>
                </a:solidFill>
                <a:latin typeface="华文细黑" panose="02010600040101010101" pitchFamily="2" charset="-122"/>
                <a:ea typeface="华文细黑" panose="02010600040101010101" pitchFamily="2" charset="-122"/>
              </a:rPr>
              <a:t>张实行君主立宪</a:t>
            </a:r>
            <a:r>
              <a:rPr lang="zh-CN" altLang="en-US" sz="2400" dirty="0" smtClean="0">
                <a:solidFill>
                  <a:srgbClr val="000000"/>
                </a:solidFill>
                <a:latin typeface="华文细黑" panose="02010600040101010101" pitchFamily="2" charset="-122"/>
                <a:ea typeface="华文细黑" panose="02010600040101010101" pitchFamily="2" charset="-122"/>
              </a:rPr>
              <a:t>制，中</a:t>
            </a:r>
            <a:r>
              <a:rPr lang="zh-CN" altLang="en-US" sz="2400" dirty="0">
                <a:solidFill>
                  <a:srgbClr val="000000"/>
                </a:solidFill>
                <a:latin typeface="华文细黑" panose="02010600040101010101" pitchFamily="2" charset="-122"/>
                <a:ea typeface="华文细黑" panose="02010600040101010101" pitchFamily="2" charset="-122"/>
              </a:rPr>
              <a:t>国政治民主化由此开</a:t>
            </a:r>
            <a:r>
              <a:rPr lang="zh-CN" altLang="en-US" sz="2400" dirty="0" smtClean="0">
                <a:solidFill>
                  <a:srgbClr val="000000"/>
                </a:solidFill>
                <a:latin typeface="华文细黑" panose="02010600040101010101" pitchFamily="2" charset="-122"/>
                <a:ea typeface="华文细黑" panose="02010600040101010101" pitchFamily="2" charset="-122"/>
              </a:rPr>
              <a:t>端，是</a:t>
            </a:r>
            <a:r>
              <a:rPr lang="zh-CN" altLang="en-US" sz="2400" dirty="0">
                <a:solidFill>
                  <a:srgbClr val="000000"/>
                </a:solidFill>
                <a:latin typeface="华文细黑" panose="02010600040101010101" pitchFamily="2" charset="-122"/>
                <a:ea typeface="华文细黑" panose="02010600040101010101" pitchFamily="2" charset="-122"/>
              </a:rPr>
              <a:t>中国近代一次思想解放潮</a:t>
            </a:r>
            <a:r>
              <a:rPr lang="zh-CN" altLang="en-US" sz="2400" dirty="0" smtClean="0">
                <a:solidFill>
                  <a:srgbClr val="000000"/>
                </a:solidFill>
                <a:latin typeface="华文细黑" panose="02010600040101010101" pitchFamily="2" charset="-122"/>
                <a:ea typeface="华文细黑" panose="02010600040101010101" pitchFamily="2" charset="-122"/>
              </a:rPr>
              <a:t>流。</a:t>
            </a:r>
            <a:endParaRPr lang="en-US" altLang="zh-CN" sz="2400" dirty="0">
              <a:solidFill>
                <a:srgbClr val="000000"/>
              </a:solidFill>
              <a:latin typeface="华文细黑" panose="02010600040101010101" pitchFamily="2" charset="-122"/>
              <a:ea typeface="华文细黑" panose="02010600040101010101" pitchFamily="2" charset="-122"/>
            </a:endParaRPr>
          </a:p>
          <a:p>
            <a:pPr marL="457200" indent="-457200">
              <a:spcBef>
                <a:spcPts val="1200"/>
              </a:spcBef>
              <a:spcAft>
                <a:spcPts val="0"/>
              </a:spcAft>
              <a:buFont typeface="Wingdings" panose="05000000000000000000" pitchFamily="2" charset="2"/>
              <a:buChar char="u"/>
            </a:pPr>
            <a:r>
              <a:rPr lang="zh-CN" altLang="en-US" sz="2400" dirty="0" smtClean="0">
                <a:solidFill>
                  <a:srgbClr val="000000"/>
                </a:solidFill>
                <a:latin typeface="华文细黑" panose="02010600040101010101" pitchFamily="2" charset="-122"/>
                <a:ea typeface="华文细黑" panose="02010600040101010101" pitchFamily="2" charset="-122"/>
              </a:rPr>
              <a:t>孙</a:t>
            </a:r>
            <a:r>
              <a:rPr lang="zh-CN" altLang="en-US" sz="2400" dirty="0">
                <a:solidFill>
                  <a:srgbClr val="000000"/>
                </a:solidFill>
                <a:latin typeface="华文细黑" panose="02010600040101010101" pitchFamily="2" charset="-122"/>
                <a:ea typeface="华文细黑" panose="02010600040101010101" pitchFamily="2" charset="-122"/>
              </a:rPr>
              <a:t>中山提出三民主</a:t>
            </a:r>
            <a:r>
              <a:rPr lang="zh-CN" altLang="en-US" sz="2400" dirty="0" smtClean="0">
                <a:solidFill>
                  <a:srgbClr val="000000"/>
                </a:solidFill>
                <a:latin typeface="华文细黑" panose="02010600040101010101" pitchFamily="2" charset="-122"/>
                <a:ea typeface="华文细黑" panose="02010600040101010101" pitchFamily="2" charset="-122"/>
              </a:rPr>
              <a:t>义，主</a:t>
            </a:r>
            <a:r>
              <a:rPr lang="zh-CN" altLang="en-US" sz="2400" dirty="0">
                <a:solidFill>
                  <a:srgbClr val="000000"/>
                </a:solidFill>
                <a:latin typeface="华文细黑" panose="02010600040101010101" pitchFamily="2" charset="-122"/>
                <a:ea typeface="华文细黑" panose="02010600040101010101" pitchFamily="2" charset="-122"/>
              </a:rPr>
              <a:t>张推翻清朝统</a:t>
            </a:r>
            <a:r>
              <a:rPr lang="zh-CN" altLang="en-US" sz="2400" dirty="0" smtClean="0">
                <a:solidFill>
                  <a:srgbClr val="000000"/>
                </a:solidFill>
                <a:latin typeface="华文细黑" panose="02010600040101010101" pitchFamily="2" charset="-122"/>
                <a:ea typeface="华文细黑" panose="02010600040101010101" pitchFamily="2" charset="-122"/>
              </a:rPr>
              <a:t>治，建</a:t>
            </a:r>
            <a:r>
              <a:rPr lang="zh-CN" altLang="en-US" sz="2400" dirty="0">
                <a:solidFill>
                  <a:srgbClr val="000000"/>
                </a:solidFill>
                <a:latin typeface="华文细黑" panose="02010600040101010101" pitchFamily="2" charset="-122"/>
                <a:ea typeface="华文细黑" panose="02010600040101010101" pitchFamily="2" charset="-122"/>
              </a:rPr>
              <a:t>立资产阶级共和</a:t>
            </a:r>
            <a:r>
              <a:rPr lang="zh-CN" altLang="en-US" sz="2400" dirty="0" smtClean="0">
                <a:solidFill>
                  <a:srgbClr val="000000"/>
                </a:solidFill>
                <a:latin typeface="华文细黑" panose="02010600040101010101" pitchFamily="2" charset="-122"/>
                <a:ea typeface="华文细黑" panose="02010600040101010101" pitchFamily="2" charset="-122"/>
              </a:rPr>
              <a:t>国，成</a:t>
            </a:r>
            <a:r>
              <a:rPr lang="zh-CN" altLang="en-US" sz="2400" dirty="0">
                <a:solidFill>
                  <a:srgbClr val="000000"/>
                </a:solidFill>
                <a:latin typeface="华文细黑" panose="02010600040101010101" pitchFamily="2" charset="-122"/>
                <a:ea typeface="华文细黑" panose="02010600040101010101" pitchFamily="2" charset="-122"/>
              </a:rPr>
              <a:t>为辛亥革命的指导思想。辛亥革命使民主共和的观念逐渐深入人心</a:t>
            </a:r>
            <a:r>
              <a:rPr lang="zh-CN" altLang="en-US" sz="2400" dirty="0" smtClean="0">
                <a:solidFill>
                  <a:srgbClr val="000000"/>
                </a:solidFill>
                <a:latin typeface="华文细黑" panose="02010600040101010101" pitchFamily="2" charset="-122"/>
                <a:ea typeface="华文细黑" panose="02010600040101010101" pitchFamily="2" charset="-122"/>
              </a:rPr>
              <a:t>。</a:t>
            </a:r>
            <a:endParaRPr lang="en-US" altLang="zh-CN" sz="2400" dirty="0" smtClean="0">
              <a:solidFill>
                <a:srgbClr val="000000"/>
              </a:solidFill>
              <a:latin typeface="华文细黑" panose="02010600040101010101" pitchFamily="2" charset="-122"/>
              <a:ea typeface="华文细黑" panose="02010600040101010101" pitchFamily="2" charset="-122"/>
            </a:endParaRPr>
          </a:p>
          <a:p>
            <a:pPr marL="457200" indent="-457200">
              <a:spcBef>
                <a:spcPts val="1200"/>
              </a:spcBef>
              <a:spcAft>
                <a:spcPts val="0"/>
              </a:spcAft>
              <a:buFont typeface="Wingdings" panose="05000000000000000000" pitchFamily="2" charset="2"/>
              <a:buChar char="u"/>
            </a:pPr>
            <a:r>
              <a:rPr lang="zh-CN" altLang="en-US" sz="2400" dirty="0" smtClean="0">
                <a:solidFill>
                  <a:srgbClr val="000000"/>
                </a:solidFill>
                <a:latin typeface="华文细黑" panose="02010600040101010101" pitchFamily="2" charset="-122"/>
                <a:ea typeface="华文细黑" panose="02010600040101010101" pitchFamily="2" charset="-122"/>
              </a:rPr>
              <a:t>新</a:t>
            </a:r>
            <a:r>
              <a:rPr lang="zh-CN" altLang="en-US" sz="2400" dirty="0">
                <a:solidFill>
                  <a:srgbClr val="000000"/>
                </a:solidFill>
                <a:latin typeface="华文细黑" panose="02010600040101010101" pitchFamily="2" charset="-122"/>
                <a:ea typeface="华文细黑" panose="02010600040101010101" pitchFamily="2" charset="-122"/>
              </a:rPr>
              <a:t>文化运动高举民</a:t>
            </a:r>
            <a:r>
              <a:rPr lang="zh-CN" altLang="en-US" sz="2400" dirty="0" smtClean="0">
                <a:solidFill>
                  <a:srgbClr val="000000"/>
                </a:solidFill>
                <a:latin typeface="华文细黑" panose="02010600040101010101" pitchFamily="2" charset="-122"/>
                <a:ea typeface="华文细黑" panose="02010600040101010101" pitchFamily="2" charset="-122"/>
              </a:rPr>
              <a:t>主科</a:t>
            </a:r>
            <a:r>
              <a:rPr lang="zh-CN" altLang="en-US" sz="2400" dirty="0">
                <a:solidFill>
                  <a:srgbClr val="000000"/>
                </a:solidFill>
                <a:latin typeface="华文细黑" panose="02010600040101010101" pitchFamily="2" charset="-122"/>
                <a:ea typeface="华文细黑" panose="02010600040101010101" pitchFamily="2" charset="-122"/>
              </a:rPr>
              <a:t>学的大</a:t>
            </a:r>
            <a:r>
              <a:rPr lang="zh-CN" altLang="en-US" sz="2400" dirty="0" smtClean="0">
                <a:solidFill>
                  <a:srgbClr val="000000"/>
                </a:solidFill>
                <a:latin typeface="华文细黑" panose="02010600040101010101" pitchFamily="2" charset="-122"/>
                <a:ea typeface="华文细黑" panose="02010600040101010101" pitchFamily="2" charset="-122"/>
              </a:rPr>
              <a:t>旗，动</a:t>
            </a:r>
            <a:r>
              <a:rPr lang="zh-CN" altLang="en-US" sz="2400" dirty="0">
                <a:solidFill>
                  <a:srgbClr val="000000"/>
                </a:solidFill>
                <a:latin typeface="华文细黑" panose="02010600040101010101" pitchFamily="2" charset="-122"/>
                <a:ea typeface="华文细黑" panose="02010600040101010101" pitchFamily="2" charset="-122"/>
              </a:rPr>
              <a:t>摇了儒家思想的统治地</a:t>
            </a:r>
            <a:r>
              <a:rPr lang="zh-CN" altLang="en-US" sz="2400" dirty="0" smtClean="0">
                <a:solidFill>
                  <a:srgbClr val="000000"/>
                </a:solidFill>
                <a:latin typeface="华文细黑" panose="02010600040101010101" pitchFamily="2" charset="-122"/>
                <a:ea typeface="华文细黑" panose="02010600040101010101" pitchFamily="2" charset="-122"/>
              </a:rPr>
              <a:t>位，使</a:t>
            </a:r>
            <a:r>
              <a:rPr lang="zh-CN" altLang="en-US" sz="2400" dirty="0">
                <a:solidFill>
                  <a:srgbClr val="000000"/>
                </a:solidFill>
                <a:latin typeface="华文细黑" panose="02010600040101010101" pitchFamily="2" charset="-122"/>
                <a:ea typeface="华文细黑" panose="02010600040101010101" pitchFamily="2" charset="-122"/>
              </a:rPr>
              <a:t>人们的思想得到空前的解</a:t>
            </a:r>
            <a:r>
              <a:rPr lang="zh-CN" altLang="en-US" sz="2400" dirty="0" smtClean="0">
                <a:solidFill>
                  <a:srgbClr val="000000"/>
                </a:solidFill>
                <a:latin typeface="华文细黑" panose="02010600040101010101" pitchFamily="2" charset="-122"/>
                <a:ea typeface="华文细黑" panose="02010600040101010101" pitchFamily="2" charset="-122"/>
              </a:rPr>
              <a:t>放。</a:t>
            </a:r>
            <a:endParaRPr lang="zh-CN" altLang="en-US" sz="2400" dirty="0">
              <a:solidFill>
                <a:srgbClr val="000000"/>
              </a:solidFill>
              <a:latin typeface="华文细黑" panose="02010600040101010101" pitchFamily="2" charset="-122"/>
              <a:ea typeface="华文细黑" panose="02010600040101010101" pitchFamily="2" charset="-122"/>
            </a:endParaRPr>
          </a:p>
        </p:txBody>
      </p:sp>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2"/>
          <a:srcRect l="1029" t="-430" r="-1029" b="430"/>
          <a:stretch>
            <a:fillRect/>
          </a:stretch>
        </p:blipFill>
        <p:spPr>
          <a:xfrm>
            <a:off x="11075035" y="10795"/>
            <a:ext cx="1106170" cy="1106170"/>
          </a:xfrm>
          <a:prstGeom prst="ellipse">
            <a:avLst/>
          </a:prstGeom>
        </p:spPr>
      </p:pic>
      <p:sp>
        <p:nvSpPr>
          <p:cNvPr id="5" name="文本框 4"/>
          <p:cNvSpPr txBox="1"/>
          <p:nvPr/>
        </p:nvSpPr>
        <p:spPr>
          <a:xfrm>
            <a:off x="2456180" y="2172335"/>
            <a:ext cx="5602816" cy="1569660"/>
          </a:xfrm>
          <a:prstGeom prst="rect">
            <a:avLst/>
          </a:prstGeom>
          <a:noFill/>
        </p:spPr>
        <p:txBody>
          <a:bodyPr wrap="none" rtlCol="0" anchor="t">
            <a:spAutoFit/>
          </a:bodyPr>
          <a:lstStyle/>
          <a:p>
            <a:pPr>
              <a:lnSpc>
                <a:spcPct val="150000"/>
              </a:lnSpc>
            </a:pPr>
            <a:r>
              <a:rPr kumimoji="1" lang="zh-CN" altLang="en-US"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欢迎批评指正：</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a:p>
            <a:pPr>
              <a:lnSpc>
                <a:spcPct val="150000"/>
              </a:lnSpc>
            </a:pPr>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    联系方式：</a:t>
            </a:r>
            <a:r>
              <a:rPr kumimoji="1" lang="en-US" altLang="zh-CN"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QQ</a:t>
            </a:r>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a:t>
            </a:r>
            <a:r>
              <a:rPr kumimoji="1" lang="en-US" altLang="zh-CN"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1823529611</a:t>
            </a:r>
            <a:endParaRPr kumimoji="1" lang="en-US" altLang="zh-CN"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0" name="矩形 19"/>
          <p:cNvSpPr/>
          <p:nvPr/>
        </p:nvSpPr>
        <p:spPr>
          <a:xfrm>
            <a:off x="125730" y="22225"/>
            <a:ext cx="11529695" cy="1197610"/>
          </a:xfrm>
          <a:prstGeom prst="rect">
            <a:avLst/>
          </a:prstGeom>
        </p:spPr>
        <p:txBody>
          <a:bodyPr wrap="square" lIns="121898" tIns="60948" rIns="121898" bIns="60948">
            <a:spAutoFit/>
          </a:bodyPr>
          <a:lstStyle/>
          <a:p>
            <a:pPr algn="just">
              <a:lnSpc>
                <a:spcPct val="125000"/>
              </a:lnSpc>
              <a:tabLst>
                <a:tab pos="2070735" algn="l"/>
              </a:tabLst>
            </a:pPr>
            <a:r>
              <a:rPr lang="zh-CN" altLang="zh-CN" sz="2800" b="1" kern="100" dirty="0" smtClean="0">
                <a:solidFill>
                  <a:schemeClr val="tx1">
                    <a:lumMod val="50000"/>
                  </a:schemeClr>
                </a:solidFill>
                <a:latin typeface="+mn-ea"/>
                <a:cs typeface="+mn-ea"/>
              </a:rPr>
              <a:t>一、</a:t>
            </a:r>
            <a:r>
              <a:rPr lang="en-US" altLang="zh-CN" sz="2800" b="1" kern="100" dirty="0">
                <a:solidFill>
                  <a:srgbClr val="0000FF"/>
                </a:solidFill>
                <a:latin typeface="宋体" panose="02010600030101010101" pitchFamily="2" charset="-122"/>
                <a:ea typeface="华文细黑"/>
                <a:cs typeface="Times New Roman" panose="02020603050405020304"/>
              </a:rPr>
              <a:t>“</a:t>
            </a:r>
            <a:r>
              <a:rPr lang="zh-CN" altLang="zh-CN" sz="2800" b="1" kern="100" dirty="0">
                <a:solidFill>
                  <a:srgbClr val="0000FF"/>
                </a:solidFill>
                <a:latin typeface="Times New Roman" panose="02020603050405020304"/>
                <a:ea typeface="华文细黑"/>
                <a:cs typeface="Times New Roman" panose="02020603050405020304"/>
              </a:rPr>
              <a:t>开眼看世界</a:t>
            </a:r>
            <a:r>
              <a:rPr lang="en-US" altLang="zh-CN" sz="2800" b="1" kern="100" dirty="0">
                <a:solidFill>
                  <a:srgbClr val="0000FF"/>
                </a:solidFill>
                <a:latin typeface="宋体" panose="02010600030101010101" pitchFamily="2" charset="-122"/>
                <a:ea typeface="华文细黑"/>
                <a:cs typeface="Times New Roman" panose="02020603050405020304"/>
              </a:rPr>
              <a:t>”</a:t>
            </a:r>
            <a:r>
              <a:rPr lang="en-US" altLang="zh-CN" sz="2800" b="1" kern="100" dirty="0">
                <a:solidFill>
                  <a:srgbClr val="0000FF"/>
                </a:solidFill>
                <a:latin typeface="Times New Roman" panose="02020603050405020304"/>
                <a:ea typeface="华文细黑"/>
                <a:cs typeface="Courier New" panose="02070309020205020404"/>
              </a:rPr>
              <a:t>(</a:t>
            </a:r>
            <a:r>
              <a:rPr lang="zh-CN" altLang="zh-CN" sz="2800" b="1" kern="100" dirty="0">
                <a:solidFill>
                  <a:srgbClr val="0000FF"/>
                </a:solidFill>
                <a:latin typeface="Times New Roman" panose="02020603050405020304"/>
                <a:ea typeface="华文细黑"/>
                <a:cs typeface="Times New Roman" panose="02020603050405020304"/>
              </a:rPr>
              <a:t>地主阶级抵抗派</a:t>
            </a:r>
            <a:r>
              <a:rPr lang="en-US" altLang="zh-CN" sz="2800" b="1" kern="100" dirty="0">
                <a:solidFill>
                  <a:srgbClr val="0000FF"/>
                </a:solidFill>
                <a:latin typeface="Times New Roman" panose="02020603050405020304"/>
                <a:ea typeface="华文细黑"/>
                <a:cs typeface="Courier New" panose="02070309020205020404"/>
              </a:rPr>
              <a:t>)</a:t>
            </a:r>
            <a:endParaRPr lang="zh-CN" altLang="zh-CN" sz="2800" kern="100" dirty="0">
              <a:latin typeface="宋体" panose="02010600030101010101" pitchFamily="2" charset="-122"/>
              <a:cs typeface="Courier New" panose="02070309020205020404"/>
            </a:endParaRPr>
          </a:p>
          <a:p>
            <a:pPr algn="just" fontAlgn="auto">
              <a:lnSpc>
                <a:spcPct val="125000"/>
              </a:lnSpc>
              <a:spcAft>
                <a:spcPts val="0"/>
              </a:spcAft>
              <a:tabLst>
                <a:tab pos="2070735" algn="l"/>
              </a:tabLst>
            </a:pPr>
            <a:endParaRPr lang="zh-CN" altLang="zh-CN" sz="2800" b="1" kern="100" dirty="0">
              <a:solidFill>
                <a:schemeClr val="tx1">
                  <a:lumMod val="50000"/>
                </a:schemeClr>
              </a:solidFill>
              <a:effectLst/>
              <a:latin typeface="+mn-ea"/>
              <a:cs typeface="+mn-ea"/>
            </a:endParaRPr>
          </a:p>
        </p:txBody>
      </p:sp>
      <p:sp>
        <p:nvSpPr>
          <p:cNvPr id="3" name="矩形 2"/>
          <p:cNvSpPr/>
          <p:nvPr/>
        </p:nvSpPr>
        <p:spPr>
          <a:xfrm>
            <a:off x="243840" y="738505"/>
            <a:ext cx="11790680" cy="5908040"/>
          </a:xfrm>
          <a:prstGeom prst="rect">
            <a:avLst/>
          </a:prstGeom>
        </p:spPr>
        <p:txBody>
          <a:bodyPr wrap="square">
            <a:spAutoFit/>
          </a:bodyPr>
          <a:lstStyle/>
          <a:p>
            <a:pPr algn="just">
              <a:lnSpc>
                <a:spcPct val="150000"/>
              </a:lnSpc>
              <a:spcAft>
                <a:spcPts val="0"/>
              </a:spcAft>
              <a:tabLst>
                <a:tab pos="2070735" algn="l"/>
              </a:tabLst>
            </a:pPr>
            <a:r>
              <a:rPr lang="en-US" altLang="zh-CN" sz="28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1.</a:t>
            </a:r>
            <a:r>
              <a:rPr lang="en-US" altLang="zh-CN" sz="2800" b="1" dirty="0" smtClean="0"/>
              <a:t> </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原因</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lnSpc>
                <a:spcPct val="150000"/>
              </a:lnSpc>
              <a:spcAft>
                <a:spcPts val="0"/>
              </a:spcAft>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(1)</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主要原因：鸦片战争后，清王朝面临严重的统治危机和民族危机。</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lnSpc>
                <a:spcPct val="150000"/>
              </a:lnSpc>
              <a:spcAft>
                <a:spcPts val="0"/>
              </a:spcAft>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直接原因：鸦片战争的战败，西方坚船利炮的刺激。</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lnSpc>
                <a:spcPct val="150000"/>
              </a:lnSpc>
              <a:spcAft>
                <a:spcPts val="0"/>
              </a:spcAft>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(3)</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主观原因：地主阶级的有识之士，向西方学习，维护清王朝的封建统治。</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lnSpc>
                <a:spcPct val="150000"/>
              </a:lnSpc>
              <a:spcAft>
                <a:spcPts val="0"/>
              </a:spcAft>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代表：林则徐、魏源。</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lvl="0" algn="just">
              <a:lnSpc>
                <a:spcPct val="150000"/>
              </a:lnSpc>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3.</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主张：魏源在《海国图志》中提出</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a:t>
            </a:r>
            <a:r>
              <a:rPr lang="zh-CN" altLang="zh-CN" sz="2800" kern="100" dirty="0">
                <a:solidFill>
                  <a:srgbClr val="FF0000"/>
                </a:solidFill>
                <a:latin typeface="华文细黑" panose="02010600040101010101" pitchFamily="2" charset="-122"/>
                <a:ea typeface="华文细黑" panose="02010600040101010101" pitchFamily="2" charset="-122"/>
                <a:cs typeface="Courier New" panose="02070309020205020404"/>
              </a:rPr>
              <a:t>师夷长技以制夷</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的思想。</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器物层次</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lnSpc>
                <a:spcPct val="150000"/>
              </a:lnSpc>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4.</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作用：</a:t>
            </a:r>
            <a:r>
              <a:rPr lang="zh-CN" altLang="en-US" sz="2800" b="1">
                <a:solidFill>
                  <a:schemeClr val="bg1">
                    <a:lumMod val="10000"/>
                  </a:schemeClr>
                </a:solidFill>
                <a:sym typeface="+mn-ea"/>
              </a:rPr>
              <a:t>近代中国思想解放的开端</a:t>
            </a:r>
            <a:r>
              <a:rPr lang="zh-CN" altLang="en-US" sz="2800" b="1">
                <a:sym typeface="+mn-ea"/>
              </a:rPr>
              <a:t>。</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引导人们关注世界形势，对当时的</a:t>
            </a:r>
            <a:r>
              <a:rPr lang="zh-CN" altLang="zh-CN" sz="2800" kern="100" dirty="0">
                <a:solidFill>
                  <a:srgbClr val="FF0000"/>
                </a:solidFill>
                <a:latin typeface="华文细黑" panose="02010600040101010101" pitchFamily="2" charset="-122"/>
                <a:ea typeface="华文细黑" panose="02010600040101010101" pitchFamily="2" charset="-122"/>
                <a:cs typeface="Courier New" panose="02070309020205020404"/>
              </a:rPr>
              <a:t>思想解放</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 </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有重要的启迪作用。</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5" name="矩形 4"/>
          <p:cNvSpPr/>
          <p:nvPr/>
        </p:nvSpPr>
        <p:spPr>
          <a:xfrm>
            <a:off x="256540" y="253365"/>
            <a:ext cx="11924665" cy="6277610"/>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0000FF"/>
                </a:solidFill>
                <a:latin typeface="Times New Roman" panose="02020603050405020304"/>
                <a:ea typeface="华文细黑"/>
                <a:cs typeface="Times New Roman" panose="02020603050405020304"/>
              </a:rPr>
              <a:t>二、</a:t>
            </a:r>
            <a:r>
              <a:rPr lang="en-US" altLang="zh-CN" sz="2800" b="1" kern="100" dirty="0">
                <a:solidFill>
                  <a:srgbClr val="0000FF"/>
                </a:solidFill>
                <a:latin typeface="Times New Roman" panose="02020603050405020304"/>
                <a:ea typeface="华文细黑"/>
                <a:cs typeface="Times New Roman" panose="02020603050405020304"/>
              </a:rPr>
              <a:t>“</a:t>
            </a:r>
            <a:r>
              <a:rPr lang="zh-CN" altLang="zh-CN" sz="2800" b="1" kern="100" dirty="0">
                <a:solidFill>
                  <a:srgbClr val="0000FF"/>
                </a:solidFill>
                <a:latin typeface="Times New Roman" panose="02020603050405020304"/>
                <a:ea typeface="华文细黑"/>
                <a:cs typeface="Times New Roman" panose="02020603050405020304"/>
              </a:rPr>
              <a:t>中体西用</a:t>
            </a:r>
            <a:r>
              <a:rPr lang="en-US" altLang="zh-CN" sz="2800" b="1" kern="100" dirty="0">
                <a:solidFill>
                  <a:srgbClr val="0000FF"/>
                </a:solidFill>
                <a:latin typeface="Times New Roman" panose="02020603050405020304"/>
                <a:ea typeface="华文细黑"/>
                <a:cs typeface="Times New Roman" panose="02020603050405020304"/>
              </a:rPr>
              <a:t>”</a:t>
            </a:r>
            <a:r>
              <a:rPr lang="zh-CN" altLang="zh-CN" sz="2800" b="1" kern="100" dirty="0">
                <a:solidFill>
                  <a:srgbClr val="0000FF"/>
                </a:solidFill>
                <a:latin typeface="Times New Roman" panose="02020603050405020304"/>
                <a:ea typeface="华文细黑"/>
                <a:cs typeface="Times New Roman" panose="02020603050405020304"/>
              </a:rPr>
              <a:t>思想</a:t>
            </a:r>
            <a:r>
              <a:rPr lang="en-US" altLang="zh-CN" sz="2800" b="1" kern="100" dirty="0">
                <a:solidFill>
                  <a:srgbClr val="0000FF"/>
                </a:solidFill>
                <a:latin typeface="Times New Roman" panose="02020603050405020304"/>
                <a:ea typeface="华文细黑"/>
                <a:cs typeface="Times New Roman" panose="02020603050405020304"/>
              </a:rPr>
              <a:t>(</a:t>
            </a:r>
            <a:r>
              <a:rPr lang="zh-CN" altLang="zh-CN" sz="2800" b="1" kern="100" dirty="0">
                <a:solidFill>
                  <a:srgbClr val="0000FF"/>
                </a:solidFill>
                <a:latin typeface="Times New Roman" panose="02020603050405020304"/>
                <a:ea typeface="华文细黑"/>
                <a:cs typeface="Times New Roman" panose="02020603050405020304"/>
              </a:rPr>
              <a:t>地主阶级洋务派</a:t>
            </a:r>
            <a:r>
              <a:rPr lang="en-US" altLang="zh-CN" sz="2800" b="1" kern="100" dirty="0">
                <a:solidFill>
                  <a:srgbClr val="0000FF"/>
                </a:solidFill>
                <a:latin typeface="Times New Roman" panose="02020603050405020304"/>
                <a:ea typeface="华文细黑"/>
                <a:cs typeface="Times New Roman" panose="02020603050405020304"/>
              </a:rPr>
              <a:t>)</a:t>
            </a:r>
            <a:endParaRPr lang="zh-CN" altLang="zh-CN" sz="2800" b="1" kern="100" dirty="0">
              <a:solidFill>
                <a:srgbClr val="0000FF"/>
              </a:solidFill>
              <a:latin typeface="Times New Roman" panose="02020603050405020304"/>
              <a:ea typeface="华文细黑"/>
              <a:cs typeface="Times New Roman" panose="02020603050405020304"/>
            </a:endParaRPr>
          </a:p>
          <a:p>
            <a:pPr algn="just">
              <a:spcBef>
                <a:spcPts val="1200"/>
              </a:spcBef>
              <a:spcAft>
                <a:spcPts val="0"/>
              </a:spcAft>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1.</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背</a:t>
            </a:r>
            <a:r>
              <a:rPr lang="zh-CN" altLang="zh-CN" sz="28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景</a:t>
            </a:r>
            <a:r>
              <a:rPr lang="zh-CN" altLang="en-US" sz="28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a:t>
            </a:r>
            <a:r>
              <a:rPr lang="en-US" altLang="zh-CN" sz="28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1)</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第二次鸦片战争结束后，中国面临着</a:t>
            </a:r>
            <a:r>
              <a:rPr lang="zh-CN" altLang="en-US" sz="2800" kern="100" dirty="0">
                <a:solidFill>
                  <a:srgbClr val="FF0000"/>
                </a:solidFill>
                <a:latin typeface="华文细黑" panose="02010600040101010101" pitchFamily="2" charset="-122"/>
                <a:ea typeface="华文细黑" panose="02010600040101010101" pitchFamily="2" charset="-122"/>
                <a:cs typeface="Courier New" panose="02070309020205020404"/>
              </a:rPr>
              <a:t>内忧外患</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 </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的形势。</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spcBef>
                <a:spcPts val="1200"/>
              </a:spcBef>
              <a:spcAft>
                <a:spcPts val="0"/>
              </a:spcAft>
              <a:tabLst>
                <a:tab pos="2070735" algn="l"/>
              </a:tabLst>
            </a:pPr>
            <a:r>
              <a:rPr lang="en-US" altLang="zh-CN" sz="28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               (</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清政府内部分裂，出现了洋务派。</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spcBef>
                <a:spcPts val="1200"/>
              </a:spcBef>
              <a:spcAft>
                <a:spcPts val="0"/>
              </a:spcAft>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代表：中央以奕</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，地方以曾国藩、</a:t>
            </a:r>
            <a:r>
              <a:rPr lang="zh-CN" altLang="en-US" sz="2800" kern="100" dirty="0">
                <a:solidFill>
                  <a:srgbClr val="FF0000"/>
                </a:solidFill>
                <a:latin typeface="华文细黑" panose="02010600040101010101" pitchFamily="2" charset="-122"/>
                <a:ea typeface="华文细黑" panose="02010600040101010101" pitchFamily="2" charset="-122"/>
                <a:cs typeface="Courier New" panose="02070309020205020404"/>
              </a:rPr>
              <a:t>李鸿章</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、左宗棠等为代表。</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spcBef>
                <a:spcPts val="1200"/>
              </a:spcBef>
              <a:spcAft>
                <a:spcPts val="0"/>
              </a:spcAft>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3.</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主</a:t>
            </a:r>
            <a:r>
              <a:rPr lang="zh-CN" altLang="zh-CN" sz="28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张</a:t>
            </a:r>
            <a:r>
              <a:rPr lang="zh-CN" altLang="en-US" sz="28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a:t>
            </a:r>
            <a:r>
              <a:rPr lang="en-US" altLang="zh-CN" sz="28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1)“</a:t>
            </a:r>
            <a:r>
              <a:rPr lang="zh-CN" altLang="zh-CN" sz="2800" kern="100" dirty="0">
                <a:solidFill>
                  <a:schemeClr val="bg1">
                    <a:lumMod val="50000"/>
                  </a:schemeClr>
                </a:solidFill>
                <a:latin typeface="华文细黑" panose="02010600040101010101" pitchFamily="2" charset="-122"/>
                <a:ea typeface="华文细黑" panose="02010600040101010101" pitchFamily="2" charset="-122"/>
                <a:cs typeface="Courier New" panose="02070309020205020404"/>
              </a:rPr>
              <a:t>中学</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为体，西学为用</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即以</a:t>
            </a:r>
            <a:r>
              <a:rPr lang="zh-CN" altLang="en-US" sz="2800" kern="100" dirty="0">
                <a:solidFill>
                  <a:srgbClr val="FF0000"/>
                </a:solidFill>
                <a:latin typeface="华文细黑" panose="02010600040101010101" pitchFamily="2" charset="-122"/>
                <a:ea typeface="华文细黑" panose="02010600040101010101" pitchFamily="2" charset="-122"/>
                <a:cs typeface="Courier New" panose="02070309020205020404"/>
              </a:rPr>
              <a:t>封建纲常伦理</a:t>
            </a:r>
            <a:r>
              <a:rPr lang="en-US" altLang="zh-CN" sz="2800" kern="100" dirty="0">
                <a:solidFill>
                  <a:srgbClr val="FF0000"/>
                </a:solidFill>
                <a:latin typeface="华文细黑" panose="02010600040101010101" pitchFamily="2" charset="-122"/>
                <a:ea typeface="华文细黑" panose="02010600040101010101" pitchFamily="2" charset="-122"/>
                <a:cs typeface="Courier New" panose="02070309020205020404"/>
              </a:rPr>
              <a:t> </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作为国家安身立命的根本，同时主张采用西方先进科学技术。</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spcBef>
                <a:spcPts val="1200"/>
              </a:spcBef>
              <a:spcAft>
                <a:spcPts val="0"/>
              </a:spcAft>
              <a:tabLst>
                <a:tab pos="2070735" algn="l"/>
              </a:tabLst>
            </a:pPr>
            <a:r>
              <a:rPr lang="en-US" altLang="zh-CN" sz="2800" kern="100" dirty="0" smtClean="0">
                <a:solidFill>
                  <a:srgbClr val="000000"/>
                </a:solidFill>
                <a:latin typeface="华文细黑" panose="02010600040101010101" pitchFamily="2" charset="-122"/>
                <a:ea typeface="华文细黑" panose="02010600040101010101" pitchFamily="2" charset="-122"/>
                <a:cs typeface="Courier New" panose="02070309020205020404"/>
              </a:rPr>
              <a:t>               (</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2)“</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师夷长技以自强</a:t>
            </a: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a:t>
            </a:r>
            <a:endPar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spcBef>
                <a:spcPts val="1200"/>
              </a:spcBef>
              <a:spcAft>
                <a:spcPts val="0"/>
              </a:spcAft>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4.</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实践：创办了一批近代企业，开设了一批新式学堂，筹划建设近代海军。</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spcBef>
                <a:spcPts val="1200"/>
              </a:spcBef>
              <a:spcAft>
                <a:spcPts val="0"/>
              </a:spcAft>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5.</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影响：迈出了中国</a:t>
            </a:r>
            <a:r>
              <a:rPr lang="en-US" altLang="zh-CN" sz="2800" kern="100" dirty="0">
                <a:solidFill>
                  <a:srgbClr val="FF0000"/>
                </a:solidFill>
                <a:latin typeface="华文细黑" panose="02010600040101010101" pitchFamily="2" charset="-122"/>
                <a:ea typeface="华文细黑" panose="02010600040101010101" pitchFamily="2" charset="-122"/>
                <a:cs typeface="Courier New" panose="02070309020205020404"/>
              </a:rPr>
              <a:t> </a:t>
            </a:r>
            <a:r>
              <a:rPr lang="zh-CN" altLang="en-US" sz="2800" kern="100" dirty="0">
                <a:solidFill>
                  <a:srgbClr val="FF0000"/>
                </a:solidFill>
                <a:latin typeface="华文细黑" panose="02010600040101010101" pitchFamily="2" charset="-122"/>
                <a:ea typeface="华文细黑" panose="02010600040101010101" pitchFamily="2" charset="-122"/>
                <a:cs typeface="Courier New" panose="02070309020205020404"/>
              </a:rPr>
              <a:t>近代化</a:t>
            </a:r>
            <a:r>
              <a:rPr lang="en-US" altLang="zh-CN" sz="2800" kern="100" dirty="0">
                <a:solidFill>
                  <a:srgbClr val="FF0000"/>
                </a:solidFill>
                <a:latin typeface="华文细黑" panose="02010600040101010101" pitchFamily="2" charset="-122"/>
                <a:ea typeface="华文细黑" panose="02010600040101010101" pitchFamily="2" charset="-122"/>
                <a:cs typeface="Courier New" panose="02070309020205020404"/>
              </a:rPr>
              <a:t> </a:t>
            </a:r>
            <a:r>
              <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历程的第一步。</a:t>
            </a:r>
            <a:endParaRPr lang="zh-CN"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a:p>
            <a:pPr algn="just">
              <a:spcBef>
                <a:spcPts val="1200"/>
              </a:spcBef>
              <a:spcAft>
                <a:spcPts val="0"/>
              </a:spcAft>
              <a:tabLst>
                <a:tab pos="2070735" algn="l"/>
              </a:tabLst>
            </a:pPr>
            <a:r>
              <a:rPr lang="en-US" altLang="zh-CN" sz="2800" kern="100" dirty="0">
                <a:solidFill>
                  <a:srgbClr val="000000"/>
                </a:solidFill>
                <a:latin typeface="华文细黑" panose="02010600040101010101" pitchFamily="2" charset="-122"/>
                <a:ea typeface="华文细黑" panose="02010600040101010101" pitchFamily="2" charset="-122"/>
                <a:cs typeface="Courier New" panose="02070309020205020404"/>
              </a:rPr>
              <a:t>6</a:t>
            </a:r>
            <a:r>
              <a:rPr lang="zh-CN" altLang="en-US" sz="2800" kern="100" dirty="0">
                <a:solidFill>
                  <a:srgbClr val="000000"/>
                </a:solidFill>
                <a:latin typeface="华文细黑" panose="02010600040101010101" pitchFamily="2" charset="-122"/>
                <a:ea typeface="华文细黑" panose="02010600040101010101" pitchFamily="2" charset="-122"/>
                <a:cs typeface="Courier New" panose="02070309020205020404"/>
              </a:rPr>
              <a:t>、实质：地主阶级的自救运动（清政府适应近代化的措施，但反对政治变革）</a:t>
            </a:r>
            <a:endParaRPr lang="zh-CN" altLang="en-US" sz="2800" kern="100" dirty="0">
              <a:solidFill>
                <a:srgbClr val="000000"/>
              </a:solidFill>
              <a:latin typeface="华文细黑" panose="02010600040101010101" pitchFamily="2" charset="-122"/>
              <a:ea typeface="华文细黑" panose="0201060004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矩形 3"/>
          <p:cNvSpPr/>
          <p:nvPr/>
        </p:nvSpPr>
        <p:spPr>
          <a:xfrm>
            <a:off x="408685" y="1041489"/>
            <a:ext cx="11517334" cy="3918969"/>
          </a:xfrm>
          <a:prstGeom prst="rect">
            <a:avLst/>
          </a:prstGeom>
        </p:spPr>
        <p:txBody>
          <a:bodyPr wrap="square" lIns="121870" tIns="60934" rIns="121870" bIns="60934">
            <a:spAutoFit/>
          </a:bodyPr>
          <a:lstStyle/>
          <a:p>
            <a:pPr algn="just">
              <a:lnSpc>
                <a:spcPts val="3700"/>
              </a:lnSpc>
              <a:tabLst>
                <a:tab pos="2070100" algn="l"/>
              </a:tabLst>
            </a:pPr>
            <a:r>
              <a:rPr lang="en-US" altLang="zh-CN" sz="2800" b="1" kern="100" dirty="0" smtClean="0">
                <a:solidFill>
                  <a:srgbClr val="000000"/>
                </a:solidFill>
                <a:latin typeface="Times New Roman" panose="02020603050405020304"/>
                <a:ea typeface="华文细黑"/>
                <a:cs typeface="Times New Roman" panose="02020603050405020304"/>
              </a:rPr>
              <a:t>【</a:t>
            </a:r>
            <a:r>
              <a:rPr lang="zh-CN" altLang="en-US" sz="2800" b="1" kern="100" dirty="0">
                <a:solidFill>
                  <a:srgbClr val="000000"/>
                </a:solidFill>
                <a:latin typeface="Times New Roman" panose="02020603050405020304"/>
                <a:ea typeface="华文细黑"/>
                <a:cs typeface="Times New Roman" panose="02020603050405020304"/>
              </a:rPr>
              <a:t>教材补遗</a:t>
            </a:r>
            <a:r>
              <a:rPr lang="en-US" altLang="zh-CN" sz="2800" b="1" kern="100" dirty="0" smtClean="0">
                <a:solidFill>
                  <a:srgbClr val="000000"/>
                </a:solidFill>
                <a:latin typeface="Times New Roman" panose="02020603050405020304"/>
                <a:ea typeface="华文细黑"/>
                <a:cs typeface="Times New Roman" panose="02020603050405020304"/>
              </a:rPr>
              <a:t>】</a:t>
            </a:r>
            <a:r>
              <a:rPr lang="zh-CN" altLang="en-US" sz="2800" b="1" kern="100" dirty="0" smtClean="0">
                <a:solidFill>
                  <a:srgbClr val="000000"/>
                </a:solidFill>
                <a:latin typeface="Times New Roman" panose="02020603050405020304"/>
                <a:ea typeface="华文细黑"/>
                <a:cs typeface="Times New Roman" panose="02020603050405020304"/>
              </a:rPr>
              <a:t>从“天朝上国”到“师夷长技”</a:t>
            </a:r>
            <a:endParaRPr lang="en-US" altLang="zh-CN" sz="2800" b="1" kern="100" dirty="0" smtClean="0">
              <a:solidFill>
                <a:srgbClr val="000000"/>
              </a:solidFill>
              <a:latin typeface="Times New Roman" panose="02020603050405020304"/>
              <a:ea typeface="华文细黑"/>
              <a:cs typeface="Times New Roman" panose="02020603050405020304"/>
            </a:endParaRPr>
          </a:p>
          <a:p>
            <a:pPr algn="r">
              <a:lnSpc>
                <a:spcPts val="3700"/>
              </a:lnSpc>
              <a:tabLst>
                <a:tab pos="2070100" algn="l"/>
              </a:tabLst>
            </a:pPr>
            <a:r>
              <a:rPr lang="en-US" altLang="zh-CN" sz="2800" b="1" kern="100" dirty="0" smtClean="0">
                <a:solidFill>
                  <a:srgbClr val="000000"/>
                </a:solidFill>
                <a:latin typeface="Times New Roman" panose="02020603050405020304"/>
                <a:ea typeface="华文细黑"/>
                <a:cs typeface="Times New Roman" panose="02020603050405020304"/>
              </a:rPr>
              <a:t>——</a:t>
            </a:r>
            <a:r>
              <a:rPr lang="zh-CN" altLang="zh-CN" sz="2800" b="1" kern="100" dirty="0" smtClean="0">
                <a:solidFill>
                  <a:srgbClr val="000000"/>
                </a:solidFill>
                <a:latin typeface="Times New Roman" panose="02020603050405020304"/>
                <a:ea typeface="华文细黑"/>
                <a:cs typeface="Times New Roman" panose="02020603050405020304"/>
              </a:rPr>
              <a:t>清</a:t>
            </a:r>
            <a:r>
              <a:rPr lang="zh-CN" altLang="zh-CN" sz="2800" b="1" kern="100" dirty="0">
                <a:solidFill>
                  <a:srgbClr val="000000"/>
                </a:solidFill>
                <a:latin typeface="Times New Roman" panose="02020603050405020304"/>
                <a:ea typeface="华文细黑"/>
                <a:cs typeface="Times New Roman" panose="02020603050405020304"/>
              </a:rPr>
              <a:t>政府的世界意识和外交理念发生的变化</a:t>
            </a:r>
            <a:r>
              <a:rPr lang="en-US" altLang="zh-CN" sz="2800" b="1" kern="100" dirty="0">
                <a:solidFill>
                  <a:srgbClr val="000000"/>
                </a:solidFill>
                <a:latin typeface="Times New Roman" panose="02020603050405020304"/>
                <a:ea typeface="华文细黑"/>
                <a:cs typeface="Times New Roman" panose="02020603050405020304"/>
              </a:rPr>
              <a:t> </a:t>
            </a:r>
            <a:endParaRPr lang="en-US" altLang="zh-CN" sz="2800" b="1" kern="100" dirty="0" smtClean="0">
              <a:solidFill>
                <a:srgbClr val="000000"/>
              </a:solidFill>
              <a:latin typeface="Times New Roman" panose="02020603050405020304"/>
              <a:ea typeface="华文细黑"/>
              <a:cs typeface="Times New Roman" panose="02020603050405020304"/>
            </a:endParaRPr>
          </a:p>
          <a:p>
            <a:pPr algn="just">
              <a:lnSpc>
                <a:spcPts val="3700"/>
              </a:lnSpc>
              <a:tabLst>
                <a:tab pos="2070100" algn="l"/>
              </a:tabLst>
            </a:pPr>
            <a:r>
              <a:rPr lang="zh-CN" altLang="en-US" sz="2800" b="1" kern="100" dirty="0">
                <a:solidFill>
                  <a:srgbClr val="000000"/>
                </a:solidFill>
                <a:latin typeface="Times New Roman" panose="02020603050405020304"/>
                <a:ea typeface="华文细黑"/>
                <a:cs typeface="Times New Roman" panose="02020603050405020304"/>
              </a:rPr>
              <a:t>史</a:t>
            </a:r>
            <a:r>
              <a:rPr lang="zh-CN" altLang="en-US" sz="2800" b="1" kern="100" dirty="0" smtClean="0">
                <a:solidFill>
                  <a:srgbClr val="000000"/>
                </a:solidFill>
                <a:latin typeface="Times New Roman" panose="02020603050405020304"/>
                <a:ea typeface="华文细黑"/>
                <a:cs typeface="Times New Roman" panose="02020603050405020304"/>
              </a:rPr>
              <a:t>料</a:t>
            </a:r>
            <a:r>
              <a:rPr lang="zh-CN" altLang="en-US" sz="2800" kern="100" dirty="0" smtClean="0">
                <a:solidFill>
                  <a:srgbClr val="000000"/>
                </a:solidFill>
                <a:latin typeface="Times New Roman" panose="02020603050405020304"/>
                <a:ea typeface="华文细黑"/>
                <a:cs typeface="Times New Roman" panose="02020603050405020304"/>
              </a:rPr>
              <a:t>：</a:t>
            </a:r>
            <a:r>
              <a:rPr lang="zh-CN" altLang="zh-CN" sz="2800" kern="100" dirty="0" smtClean="0">
                <a:solidFill>
                  <a:srgbClr val="000000"/>
                </a:solidFill>
                <a:latin typeface="Times New Roman" panose="02020603050405020304"/>
                <a:ea typeface="华文细黑"/>
                <a:cs typeface="Times New Roman" panose="02020603050405020304"/>
              </a:rPr>
              <a:t>传</a:t>
            </a:r>
            <a:r>
              <a:rPr lang="zh-CN" altLang="zh-CN" sz="2800" kern="100" dirty="0">
                <a:solidFill>
                  <a:srgbClr val="000000"/>
                </a:solidFill>
                <a:latin typeface="Times New Roman" panose="02020603050405020304"/>
                <a:ea typeface="华文细黑"/>
                <a:cs typeface="Times New Roman" panose="02020603050405020304"/>
              </a:rPr>
              <a:t>统文化认为</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中国</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是</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天朝上国</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，周围各国如</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夷</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，即未开化的野人，必须向中国臣服。资本主义列强刚刚闯进中国时，中国沿用了</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夷</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的称呼，如</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英夷</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法夷</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等。推而广之，凡是一外国事务有关的交涉，也统统称为</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夷务</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a:t>
            </a:r>
            <a:r>
              <a:rPr lang="en-US" altLang="zh-CN" sz="2800" kern="100" dirty="0">
                <a:solidFill>
                  <a:srgbClr val="000000"/>
                </a:solidFill>
                <a:latin typeface="Times New Roman" panose="02020603050405020304"/>
                <a:ea typeface="华文细黑"/>
                <a:cs typeface="Courier New" panose="02070309020205020404"/>
              </a:rPr>
              <a:t>19</a:t>
            </a:r>
            <a:r>
              <a:rPr lang="zh-CN" altLang="zh-CN" sz="2800" kern="100" dirty="0">
                <a:solidFill>
                  <a:srgbClr val="000000"/>
                </a:solidFill>
                <a:latin typeface="Times New Roman" panose="02020603050405020304"/>
                <a:ea typeface="华文细黑"/>
                <a:cs typeface="Times New Roman" panose="02020603050405020304"/>
              </a:rPr>
              <a:t>世纪</a:t>
            </a:r>
            <a:r>
              <a:rPr lang="en-US" altLang="zh-CN" sz="2800" kern="100" dirty="0">
                <a:solidFill>
                  <a:srgbClr val="000000"/>
                </a:solidFill>
                <a:latin typeface="Times New Roman" panose="02020603050405020304"/>
                <a:ea typeface="华文细黑"/>
                <a:cs typeface="Courier New" panose="02070309020205020404"/>
              </a:rPr>
              <a:t>60</a:t>
            </a:r>
            <a:r>
              <a:rPr lang="zh-CN" altLang="zh-CN" sz="2800" kern="100" dirty="0">
                <a:solidFill>
                  <a:srgbClr val="000000"/>
                </a:solidFill>
                <a:latin typeface="Times New Roman" panose="02020603050405020304"/>
                <a:ea typeface="华文细黑"/>
                <a:cs typeface="Times New Roman" panose="02020603050405020304"/>
              </a:rPr>
              <a:t>年代起，</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天朝</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与</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夷</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的对称变为</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中国</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与</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西洋各国</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泰西各国</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的对称，</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夷务</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也就演变为</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洋务</a:t>
            </a:r>
            <a:r>
              <a:rPr lang="en-US" altLang="zh-CN" sz="2800" kern="100" dirty="0">
                <a:solidFill>
                  <a:srgbClr val="000000"/>
                </a:solidFill>
                <a:latin typeface="宋体" panose="02010600030101010101" pitchFamily="2" charset="-122"/>
                <a:ea typeface="华文细黑"/>
                <a:cs typeface="Times New Roman" panose="02020603050405020304"/>
              </a:rPr>
              <a:t>”</a:t>
            </a:r>
            <a:r>
              <a:rPr lang="zh-CN" altLang="zh-CN" sz="2800" kern="100" dirty="0" smtClean="0">
                <a:solidFill>
                  <a:srgbClr val="000000"/>
                </a:solidFill>
                <a:latin typeface="Times New Roman" panose="02020603050405020304"/>
                <a:ea typeface="华文细黑"/>
                <a:cs typeface="Times New Roman" panose="02020603050405020304"/>
              </a:rPr>
              <a:t>。</a:t>
            </a:r>
            <a:endParaRPr lang="zh-CN" altLang="zh-CN" sz="2800" kern="100" dirty="0">
              <a:solidFill>
                <a:srgbClr val="000000"/>
              </a:solidFill>
              <a:latin typeface="宋体" panose="02010600030101010101" pitchFamily="2" charset="-122"/>
              <a:cs typeface="Courier New" panose="02070309020205020404"/>
            </a:endParaRPr>
          </a:p>
        </p:txBody>
      </p:sp>
      <p:sp>
        <p:nvSpPr>
          <p:cNvPr id="5" name="矩形 4"/>
          <p:cNvSpPr/>
          <p:nvPr/>
        </p:nvSpPr>
        <p:spPr>
          <a:xfrm>
            <a:off x="435847" y="4922629"/>
            <a:ext cx="11265392" cy="1384290"/>
          </a:xfrm>
          <a:prstGeom prst="rect">
            <a:avLst/>
          </a:prstGeom>
        </p:spPr>
        <p:txBody>
          <a:bodyPr wrap="square">
            <a:spAutoFit/>
          </a:bodyPr>
          <a:lstStyle/>
          <a:p>
            <a:pPr algn="just">
              <a:lnSpc>
                <a:spcPct val="150000"/>
              </a:lnSpc>
              <a:tabLst>
                <a:tab pos="2070100" algn="l"/>
              </a:tabLst>
            </a:pPr>
            <a:r>
              <a:rPr lang="zh-CN" altLang="en-US" sz="2800" b="1" kern="100" dirty="0" smtClean="0">
                <a:solidFill>
                  <a:srgbClr val="000000"/>
                </a:solidFill>
                <a:latin typeface="Times New Roman" panose="02020603050405020304"/>
                <a:ea typeface="华文细黑"/>
                <a:cs typeface="Times New Roman" panose="02020603050405020304"/>
              </a:rPr>
              <a:t>结论</a:t>
            </a:r>
            <a:r>
              <a:rPr lang="zh-CN" altLang="en-US" sz="2800" kern="100" dirty="0" smtClean="0">
                <a:solidFill>
                  <a:srgbClr val="C00000"/>
                </a:solidFill>
                <a:latin typeface="Times New Roman" panose="02020603050405020304"/>
                <a:ea typeface="华文细黑"/>
                <a:cs typeface="Times New Roman" panose="02020603050405020304"/>
              </a:rPr>
              <a:t>：</a:t>
            </a:r>
            <a:r>
              <a:rPr lang="zh-CN" altLang="zh-CN" sz="2800" kern="100" dirty="0" smtClean="0">
                <a:solidFill>
                  <a:srgbClr val="C00000"/>
                </a:solidFill>
                <a:latin typeface="Times New Roman" panose="02020603050405020304"/>
                <a:ea typeface="华文细黑"/>
                <a:cs typeface="Times New Roman" panose="02020603050405020304"/>
              </a:rPr>
              <a:t>统</a:t>
            </a:r>
            <a:r>
              <a:rPr lang="zh-CN" altLang="zh-CN" sz="2800" kern="100" spc="-100" dirty="0">
                <a:solidFill>
                  <a:srgbClr val="C00000"/>
                </a:solidFill>
                <a:latin typeface="Times New Roman" panose="02020603050405020304"/>
                <a:ea typeface="华文细黑"/>
                <a:cs typeface="Times New Roman" panose="02020603050405020304"/>
              </a:rPr>
              <a:t>治者抛弃</a:t>
            </a:r>
            <a:r>
              <a:rPr lang="en-US" altLang="zh-CN" sz="2800" kern="100" spc="-100" dirty="0">
                <a:solidFill>
                  <a:srgbClr val="C00000"/>
                </a:solidFill>
                <a:latin typeface="宋体" panose="02010600030101010101" pitchFamily="2" charset="-122"/>
                <a:ea typeface="华文细黑"/>
                <a:cs typeface="Times New Roman" panose="02020603050405020304"/>
              </a:rPr>
              <a:t>“</a:t>
            </a:r>
            <a:r>
              <a:rPr lang="zh-CN" altLang="zh-CN" sz="2800" kern="100" spc="-100" dirty="0">
                <a:solidFill>
                  <a:srgbClr val="C00000"/>
                </a:solidFill>
                <a:latin typeface="Times New Roman" panose="02020603050405020304"/>
                <a:ea typeface="华文细黑"/>
                <a:cs typeface="Times New Roman" panose="02020603050405020304"/>
              </a:rPr>
              <a:t>天朝上国</a:t>
            </a:r>
            <a:r>
              <a:rPr lang="en-US" altLang="zh-CN" sz="2800" kern="100" spc="-100" dirty="0">
                <a:solidFill>
                  <a:srgbClr val="C00000"/>
                </a:solidFill>
                <a:latin typeface="宋体" panose="02010600030101010101" pitchFamily="2" charset="-122"/>
                <a:ea typeface="华文细黑"/>
                <a:cs typeface="Times New Roman" panose="02020603050405020304"/>
              </a:rPr>
              <a:t>”</a:t>
            </a:r>
            <a:r>
              <a:rPr lang="zh-CN" altLang="zh-CN" sz="2800" kern="100" spc="-100" dirty="0">
                <a:solidFill>
                  <a:srgbClr val="C00000"/>
                </a:solidFill>
                <a:latin typeface="Times New Roman" panose="02020603050405020304"/>
                <a:ea typeface="华文细黑"/>
                <a:cs typeface="Times New Roman" panose="02020603050405020304"/>
              </a:rPr>
              <a:t>意识，学习西方，逐渐形成了国家平</a:t>
            </a:r>
            <a:r>
              <a:rPr lang="zh-CN" altLang="zh-CN" sz="2800" kern="100" spc="-100" dirty="0" smtClean="0">
                <a:solidFill>
                  <a:srgbClr val="C00000"/>
                </a:solidFill>
                <a:latin typeface="Times New Roman" panose="02020603050405020304"/>
                <a:ea typeface="华文细黑"/>
                <a:cs typeface="Times New Roman" panose="02020603050405020304"/>
              </a:rPr>
              <a:t>等</a:t>
            </a:r>
            <a:r>
              <a:rPr lang="zh-CN" altLang="en-US" sz="2800" kern="100" spc="-100" dirty="0" smtClean="0">
                <a:solidFill>
                  <a:srgbClr val="C00000"/>
                </a:solidFill>
                <a:latin typeface="Times New Roman" panose="02020603050405020304"/>
                <a:ea typeface="华文细黑"/>
                <a:cs typeface="Times New Roman" panose="02020603050405020304"/>
              </a:rPr>
              <a:t>（近代国家）</a:t>
            </a:r>
            <a:r>
              <a:rPr lang="zh-CN" altLang="zh-CN" sz="2800" kern="100" spc="-100" dirty="0" smtClean="0">
                <a:solidFill>
                  <a:srgbClr val="C00000"/>
                </a:solidFill>
                <a:latin typeface="Times New Roman" panose="02020603050405020304"/>
                <a:ea typeface="华文细黑"/>
                <a:cs typeface="Times New Roman" panose="02020603050405020304"/>
              </a:rPr>
              <a:t>的</a:t>
            </a:r>
            <a:r>
              <a:rPr lang="zh-CN" altLang="zh-CN" sz="2800" kern="100" spc="-100" dirty="0">
                <a:solidFill>
                  <a:srgbClr val="C00000"/>
                </a:solidFill>
                <a:latin typeface="Times New Roman" panose="02020603050405020304"/>
                <a:ea typeface="华文细黑"/>
                <a:cs typeface="Times New Roman" panose="02020603050405020304"/>
              </a:rPr>
              <a:t>世界意识，平等对外交往</a:t>
            </a:r>
            <a:r>
              <a:rPr lang="en-US" altLang="zh-CN" sz="2800" kern="100" spc="-100" dirty="0">
                <a:solidFill>
                  <a:srgbClr val="C00000"/>
                </a:solidFill>
                <a:latin typeface="Times New Roman" panose="02020603050405020304"/>
                <a:ea typeface="华文细黑"/>
                <a:cs typeface="Courier New" panose="02070309020205020404"/>
              </a:rPr>
              <a:t>(</a:t>
            </a:r>
            <a:r>
              <a:rPr lang="zh-CN" altLang="zh-CN" sz="2800" kern="100" spc="-100" dirty="0">
                <a:solidFill>
                  <a:srgbClr val="C00000"/>
                </a:solidFill>
                <a:latin typeface="Times New Roman" panose="02020603050405020304"/>
                <a:ea typeface="华文细黑"/>
                <a:cs typeface="Times New Roman" panose="02020603050405020304"/>
              </a:rPr>
              <a:t>近代外交</a:t>
            </a:r>
            <a:r>
              <a:rPr lang="en-US" altLang="zh-CN" sz="2800" kern="100" spc="-100" dirty="0">
                <a:solidFill>
                  <a:srgbClr val="C00000"/>
                </a:solidFill>
                <a:latin typeface="Times New Roman" panose="02020603050405020304"/>
                <a:ea typeface="华文细黑"/>
                <a:cs typeface="Courier New" panose="02070309020205020404"/>
              </a:rPr>
              <a:t>)</a:t>
            </a:r>
            <a:r>
              <a:rPr lang="zh-CN" altLang="zh-CN" sz="2800" kern="100" spc="-100" dirty="0">
                <a:solidFill>
                  <a:srgbClr val="C00000"/>
                </a:solidFill>
                <a:latin typeface="Times New Roman" panose="02020603050405020304"/>
                <a:ea typeface="华文细黑"/>
                <a:cs typeface="Times New Roman" panose="02020603050405020304"/>
              </a:rPr>
              <a:t>的意识。</a:t>
            </a:r>
            <a:endParaRPr lang="zh-CN" altLang="zh-CN" sz="2800" kern="100" spc="-100" dirty="0">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16810" y="1750060"/>
            <a:ext cx="9326880" cy="2861310"/>
          </a:xfrm>
          <a:prstGeom prst="rect">
            <a:avLst/>
          </a:prstGeom>
          <a:noFill/>
        </p:spPr>
        <p:txBody>
          <a:bodyPr wrap="none" rtlCol="0">
            <a:spAutoFit/>
          </a:bodyPr>
          <a:p>
            <a:r>
              <a:rPr lang="zh-CN" altLang="en-US" sz="3600"/>
              <a:t>导与练</a:t>
            </a:r>
            <a:r>
              <a:rPr lang="en-US" altLang="zh-CN" sz="3600"/>
              <a:t>70------71</a:t>
            </a:r>
            <a:r>
              <a:rPr lang="zh-CN" altLang="en-US" sz="3600"/>
              <a:t>页；</a:t>
            </a:r>
            <a:endParaRPr lang="zh-CN" altLang="en-US" sz="3600"/>
          </a:p>
          <a:p>
            <a:r>
              <a:rPr lang="zh-CN" altLang="en-US" sz="3600"/>
              <a:t>高考联线题角度</a:t>
            </a:r>
            <a:r>
              <a:rPr lang="en-US" altLang="zh-CN" sz="3600"/>
              <a:t>3</a:t>
            </a:r>
            <a:r>
              <a:rPr lang="zh-CN" altLang="en-US" sz="3600"/>
              <a:t>、联考题</a:t>
            </a:r>
            <a:r>
              <a:rPr lang="en-US" altLang="zh-CN" sz="3600"/>
              <a:t>4</a:t>
            </a:r>
            <a:endParaRPr lang="en-US" altLang="zh-CN" sz="3600"/>
          </a:p>
          <a:p>
            <a:r>
              <a:rPr lang="zh-CN" altLang="en-US" sz="3600"/>
              <a:t>注意区分地主阶级抵抗派与洋务派师夷的目的</a:t>
            </a:r>
            <a:endParaRPr lang="zh-CN" altLang="en-US" sz="3600"/>
          </a:p>
          <a:p>
            <a:r>
              <a:rPr lang="zh-CN" altLang="en-US" sz="3600"/>
              <a:t>根本目的</a:t>
            </a:r>
            <a:endParaRPr lang="zh-CN" altLang="en-US" sz="3600"/>
          </a:p>
          <a:p>
            <a:r>
              <a:rPr lang="zh-CN" altLang="en-US" sz="3600"/>
              <a:t>直接目的</a:t>
            </a:r>
            <a:endParaRPr lang="zh-CN" altLang="en-US" sz="360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910205" y="29325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5" name="矩形 4"/>
          <p:cNvSpPr/>
          <p:nvPr/>
        </p:nvSpPr>
        <p:spPr>
          <a:xfrm>
            <a:off x="243205" y="884555"/>
            <a:ext cx="11938000" cy="5262245"/>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0000FF"/>
                </a:solidFill>
                <a:latin typeface="Times New Roman" panose="02020603050405020304"/>
                <a:ea typeface="华文细黑"/>
                <a:cs typeface="Times New Roman" panose="02020603050405020304"/>
              </a:rPr>
              <a:t>三、维新变法思想</a:t>
            </a:r>
            <a:r>
              <a:rPr lang="en-US" altLang="zh-CN" sz="2800" b="1" kern="100" dirty="0">
                <a:solidFill>
                  <a:srgbClr val="0000FF"/>
                </a:solidFill>
                <a:latin typeface="Times New Roman" panose="02020603050405020304"/>
                <a:ea typeface="华文细黑"/>
                <a:cs typeface="Courier New" panose="02070309020205020404"/>
              </a:rPr>
              <a:t>(</a:t>
            </a:r>
            <a:r>
              <a:rPr lang="zh-CN" altLang="zh-CN" sz="2800" b="1" kern="100" dirty="0">
                <a:solidFill>
                  <a:srgbClr val="0000FF"/>
                </a:solidFill>
                <a:latin typeface="Times New Roman" panose="02020603050405020304"/>
                <a:ea typeface="华文细黑"/>
                <a:cs typeface="Times New Roman" panose="02020603050405020304"/>
              </a:rPr>
              <a:t>资产阶级维新派</a:t>
            </a:r>
            <a:r>
              <a:rPr lang="en-US" altLang="zh-CN" sz="2800" b="1" kern="100" dirty="0">
                <a:solidFill>
                  <a:srgbClr val="0000FF"/>
                </a:solidFill>
                <a:latin typeface="Times New Roman" panose="02020603050405020304"/>
                <a:ea typeface="华文细黑"/>
                <a:cs typeface="Courier New" panose="02070309020205020404"/>
              </a:rPr>
              <a:t>)</a:t>
            </a:r>
            <a:endParaRPr lang="zh-CN" altLang="zh-CN" sz="2800" kern="100" dirty="0">
              <a:latin typeface="宋体" panose="02010600030101010101" pitchFamily="2" charset="-122"/>
              <a:cs typeface="Courier New" panose="02070309020205020404"/>
            </a:endParaRPr>
          </a:p>
          <a:p>
            <a:pPr algn="just">
              <a:lnSpc>
                <a:spcPct val="150000"/>
              </a:lnSpc>
              <a:spcAft>
                <a:spcPts val="0"/>
              </a:spcAft>
              <a:tabLst>
                <a:tab pos="2070735" algn="l"/>
              </a:tabLst>
            </a:pPr>
            <a:r>
              <a:rPr lang="en-US" altLang="zh-CN" sz="2800" kern="100" dirty="0">
                <a:solidFill>
                  <a:srgbClr val="000000"/>
                </a:solidFill>
                <a:latin typeface="Times New Roman" panose="02020603050405020304"/>
                <a:ea typeface="华文细黑"/>
                <a:cs typeface="Courier New" panose="02070309020205020404"/>
              </a:rPr>
              <a:t>1.</a:t>
            </a:r>
            <a:r>
              <a:rPr lang="zh-CN" altLang="zh-CN" sz="2800" kern="100" dirty="0">
                <a:solidFill>
                  <a:srgbClr val="000000"/>
                </a:solidFill>
                <a:latin typeface="Times New Roman" panose="02020603050405020304"/>
                <a:ea typeface="华文细黑"/>
                <a:cs typeface="Times New Roman" panose="02020603050405020304"/>
              </a:rPr>
              <a:t>早期维新思想</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spcAft>
                <a:spcPts val="0"/>
              </a:spcAft>
              <a:tabLst>
                <a:tab pos="2070735" algn="l"/>
              </a:tabLst>
            </a:pPr>
            <a:r>
              <a:rPr lang="en-US" altLang="zh-CN" sz="2800" kern="100" dirty="0">
                <a:solidFill>
                  <a:srgbClr val="000000"/>
                </a:solidFill>
                <a:latin typeface="Times New Roman" panose="02020603050405020304"/>
                <a:ea typeface="华文细黑"/>
                <a:cs typeface="Courier New" panose="02070309020205020404"/>
              </a:rPr>
              <a:t>(1)</a:t>
            </a:r>
            <a:r>
              <a:rPr lang="zh-CN" altLang="zh-CN" sz="2800" kern="100" dirty="0">
                <a:solidFill>
                  <a:srgbClr val="000000"/>
                </a:solidFill>
                <a:latin typeface="Times New Roman" panose="02020603050405020304"/>
                <a:ea typeface="华文细黑"/>
                <a:cs typeface="Times New Roman" panose="02020603050405020304"/>
              </a:rPr>
              <a:t>背景：洋务运动的展开和中国</a:t>
            </a:r>
            <a:r>
              <a:rPr lang="en-US" altLang="zh-CN" sz="2800" u="sng" kern="100" dirty="0">
                <a:solidFill>
                  <a:srgbClr val="000000"/>
                </a:solidFill>
                <a:latin typeface="Times New Roman" panose="02020603050405020304"/>
                <a:ea typeface="华文细黑"/>
                <a:cs typeface="Times New Roman" panose="02020603050405020304"/>
              </a:rPr>
              <a:t>  </a:t>
            </a:r>
            <a:r>
              <a:rPr lang="zh-CN" altLang="en-US" sz="2800" u="sng" kern="100" dirty="0" smtClean="0">
                <a:solidFill>
                  <a:srgbClr val="FF0000"/>
                </a:solidFill>
                <a:latin typeface="Times New Roman" panose="02020603050405020304"/>
                <a:ea typeface="华文细黑"/>
                <a:cs typeface="Times New Roman" panose="02020603050405020304"/>
              </a:rPr>
              <a:t>资本主义</a:t>
            </a:r>
            <a:r>
              <a:rPr lang="en-US" altLang="zh-CN" sz="2800" u="sng" kern="100" dirty="0" smtClean="0">
                <a:solidFill>
                  <a:srgbClr val="FF0000"/>
                </a:solidFill>
                <a:latin typeface="Times New Roman" panose="02020603050405020304"/>
                <a:ea typeface="华文细黑"/>
                <a:cs typeface="Times New Roman" panose="02020603050405020304"/>
              </a:rPr>
              <a:t> </a:t>
            </a:r>
            <a:r>
              <a:rPr lang="zh-CN" altLang="zh-CN" sz="2800" kern="100" dirty="0">
                <a:solidFill>
                  <a:srgbClr val="000000"/>
                </a:solidFill>
                <a:latin typeface="Times New Roman" panose="02020603050405020304"/>
                <a:ea typeface="华文细黑"/>
                <a:cs typeface="Times New Roman" panose="02020603050405020304"/>
              </a:rPr>
              <a:t>的产生，民族危机加深。</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spcAft>
                <a:spcPts val="0"/>
              </a:spcAft>
              <a:tabLst>
                <a:tab pos="2070735" algn="l"/>
              </a:tabLst>
            </a:pPr>
            <a:r>
              <a:rPr lang="en-US" altLang="zh-CN" sz="2800" kern="100" dirty="0">
                <a:solidFill>
                  <a:srgbClr val="000000"/>
                </a:solidFill>
                <a:latin typeface="Times New Roman" panose="02020603050405020304"/>
                <a:ea typeface="华文细黑"/>
                <a:cs typeface="Courier New" panose="02070309020205020404"/>
              </a:rPr>
              <a:t>(2)</a:t>
            </a:r>
            <a:r>
              <a:rPr lang="zh-CN" altLang="zh-CN" sz="2800" kern="100" dirty="0">
                <a:solidFill>
                  <a:srgbClr val="000000"/>
                </a:solidFill>
                <a:latin typeface="Times New Roman" panose="02020603050405020304"/>
                <a:ea typeface="华文细黑"/>
                <a:cs typeface="Times New Roman" panose="02020603050405020304"/>
              </a:rPr>
              <a:t>代表：王韬、郑观应、薛福成</a:t>
            </a:r>
            <a:r>
              <a:rPr lang="zh-CN" altLang="zh-CN" sz="2800" kern="100" dirty="0">
                <a:solidFill>
                  <a:srgbClr val="000000"/>
                </a:solidFill>
                <a:latin typeface="Times New Roman" panose="02020603050405020304"/>
                <a:ea typeface="华文细黑"/>
                <a:cs typeface="Times New Roman" panose="02020603050405020304"/>
              </a:rPr>
              <a:t>等。</a:t>
            </a:r>
            <a:endParaRPr lang="zh-CN" altLang="zh-CN" sz="2800" kern="100" dirty="0">
              <a:solidFill>
                <a:srgbClr val="000000"/>
              </a:solidFill>
              <a:latin typeface="宋体" panose="02010600030101010101" pitchFamily="2" charset="-122"/>
              <a:cs typeface="Courier New" panose="02070309020205020404"/>
            </a:endParaRPr>
          </a:p>
          <a:p>
            <a:pPr algn="just">
              <a:lnSpc>
                <a:spcPct val="150000"/>
              </a:lnSpc>
              <a:spcAft>
                <a:spcPts val="0"/>
              </a:spcAft>
              <a:tabLst>
                <a:tab pos="2070735" algn="l"/>
              </a:tabLst>
            </a:pPr>
            <a:r>
              <a:rPr lang="en-US" altLang="zh-CN" sz="2800" kern="100" dirty="0">
                <a:solidFill>
                  <a:srgbClr val="000000"/>
                </a:solidFill>
                <a:latin typeface="Times New Roman" panose="02020603050405020304"/>
                <a:ea typeface="华文细黑"/>
                <a:cs typeface="Courier New" panose="02070309020205020404"/>
              </a:rPr>
              <a:t>(3)</a:t>
            </a:r>
            <a:r>
              <a:rPr lang="zh-CN" altLang="zh-CN" sz="2800" kern="100" dirty="0">
                <a:solidFill>
                  <a:srgbClr val="000000"/>
                </a:solidFill>
                <a:latin typeface="Times New Roman" panose="02020603050405020304"/>
                <a:ea typeface="华文细黑"/>
                <a:cs typeface="Times New Roman" panose="02020603050405020304"/>
              </a:rPr>
              <a:t>主张：经济上</a:t>
            </a:r>
            <a:r>
              <a:rPr lang="zh-CN" altLang="zh-CN" sz="2800" kern="100" spc="-300" dirty="0">
                <a:solidFill>
                  <a:srgbClr val="000000"/>
                </a:solidFill>
                <a:latin typeface="Times New Roman" panose="02020603050405020304"/>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发展民族工商业</a:t>
            </a:r>
            <a:r>
              <a:rPr lang="zh-CN" altLang="zh-CN" sz="2800" kern="100" spc="-300" dirty="0">
                <a:solidFill>
                  <a:srgbClr val="000000"/>
                </a:solidFill>
                <a:latin typeface="Times New Roman" panose="02020603050405020304"/>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与外国进</a:t>
            </a:r>
            <a:r>
              <a:rPr lang="zh-CN" altLang="zh-CN" sz="2800" kern="100" dirty="0" smtClean="0">
                <a:solidFill>
                  <a:srgbClr val="000000"/>
                </a:solidFill>
                <a:latin typeface="Times New Roman" panose="02020603050405020304"/>
                <a:ea typeface="华文细黑"/>
                <a:cs typeface="Times New Roman" panose="02020603050405020304"/>
              </a:rPr>
              <a:t>行</a:t>
            </a:r>
            <a:r>
              <a:rPr lang="zh-CN" altLang="en-US" sz="2800" u="sng" kern="100" dirty="0">
                <a:solidFill>
                  <a:srgbClr val="FF0000"/>
                </a:solidFill>
                <a:latin typeface="Times New Roman" panose="02020603050405020304"/>
                <a:ea typeface="华文细黑"/>
                <a:cs typeface="Times New Roman" panose="02020603050405020304"/>
              </a:rPr>
              <a:t>商战</a:t>
            </a:r>
            <a:r>
              <a:rPr lang="zh-CN" altLang="zh-CN" sz="2800" kern="100" spc="-300" dirty="0" smtClean="0">
                <a:solidFill>
                  <a:srgbClr val="000000"/>
                </a:solidFill>
                <a:latin typeface="Times New Roman" panose="02020603050405020304"/>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文化上</a:t>
            </a:r>
            <a:r>
              <a:rPr lang="zh-CN" altLang="zh-CN" sz="2800" kern="100" spc="-300" dirty="0">
                <a:solidFill>
                  <a:srgbClr val="000000"/>
                </a:solidFill>
                <a:latin typeface="Times New Roman" panose="02020603050405020304"/>
                <a:ea typeface="华文细黑"/>
                <a:cs typeface="Times New Roman" panose="02020603050405020304"/>
              </a:rPr>
              <a:t>，</a:t>
            </a:r>
            <a:r>
              <a:rPr lang="zh-CN" altLang="zh-CN" sz="2800" kern="100" dirty="0">
                <a:solidFill>
                  <a:srgbClr val="000000"/>
                </a:solidFill>
                <a:latin typeface="Times New Roman" panose="02020603050405020304"/>
                <a:ea typeface="华文细黑"/>
                <a:cs typeface="Times New Roman" panose="02020603050405020304"/>
              </a:rPr>
              <a:t>兴办学校，学习西方自然科学知识；政治上，主张革新，实</a:t>
            </a:r>
            <a:r>
              <a:rPr lang="zh-CN" altLang="zh-CN" sz="2800" kern="100" dirty="0" smtClean="0">
                <a:solidFill>
                  <a:srgbClr val="000000"/>
                </a:solidFill>
                <a:latin typeface="Times New Roman" panose="02020603050405020304"/>
                <a:ea typeface="华文细黑"/>
                <a:cs typeface="Times New Roman" panose="02020603050405020304"/>
              </a:rPr>
              <a:t>行</a:t>
            </a:r>
            <a:r>
              <a:rPr lang="zh-CN" altLang="en-US" sz="2800" u="sng" kern="100" dirty="0">
                <a:solidFill>
                  <a:srgbClr val="FF0000"/>
                </a:solidFill>
                <a:latin typeface="Times New Roman" panose="02020603050405020304"/>
                <a:ea typeface="华文细黑"/>
                <a:cs typeface="Times New Roman" panose="02020603050405020304"/>
              </a:rPr>
              <a:t>君主立宪</a:t>
            </a:r>
            <a:r>
              <a:rPr lang="zh-CN" altLang="zh-CN" sz="2800" kern="100" dirty="0" smtClean="0">
                <a:solidFill>
                  <a:srgbClr val="000000"/>
                </a:solidFill>
                <a:latin typeface="Times New Roman" panose="02020603050405020304"/>
                <a:ea typeface="华文细黑"/>
                <a:cs typeface="Times New Roman" panose="02020603050405020304"/>
              </a:rPr>
              <a:t>制</a:t>
            </a:r>
            <a:r>
              <a:rPr lang="zh-CN" altLang="zh-CN" sz="2800" kern="100" dirty="0">
                <a:solidFill>
                  <a:srgbClr val="000000"/>
                </a:solidFill>
                <a:latin typeface="Times New Roman" panose="02020603050405020304"/>
                <a:ea typeface="华文细黑"/>
                <a:cs typeface="Times New Roman" panose="02020603050405020304"/>
              </a:rPr>
              <a:t>度</a:t>
            </a:r>
            <a:r>
              <a:rPr lang="zh-CN" altLang="zh-CN" sz="2800" kern="100" spc="-1300" dirty="0">
                <a:solidFill>
                  <a:srgbClr val="000000"/>
                </a:solidFill>
                <a:latin typeface="Times New Roman" panose="02020603050405020304"/>
                <a:ea typeface="华文细黑"/>
                <a:cs typeface="Times New Roman" panose="02020603050405020304"/>
              </a:rPr>
              <a:t>。</a:t>
            </a:r>
            <a:endParaRPr lang="zh-CN" altLang="zh-CN" sz="2800" kern="100" spc="-1300" dirty="0">
              <a:solidFill>
                <a:srgbClr val="000000"/>
              </a:solidFill>
              <a:latin typeface="宋体" panose="02010600030101010101" pitchFamily="2" charset="-122"/>
              <a:cs typeface="Courier New" panose="02070309020205020404"/>
            </a:endParaRPr>
          </a:p>
          <a:p>
            <a:pPr algn="just">
              <a:lnSpc>
                <a:spcPct val="150000"/>
              </a:lnSpc>
              <a:spcAft>
                <a:spcPts val="0"/>
              </a:spcAft>
              <a:tabLst>
                <a:tab pos="2070735" algn="l"/>
              </a:tabLst>
            </a:pPr>
            <a:r>
              <a:rPr lang="en-US" altLang="zh-CN" sz="2800" kern="100" dirty="0">
                <a:solidFill>
                  <a:srgbClr val="000000"/>
                </a:solidFill>
                <a:latin typeface="Times New Roman" panose="02020603050405020304"/>
                <a:ea typeface="华文细黑"/>
                <a:cs typeface="Courier New" panose="02070309020205020404"/>
              </a:rPr>
              <a:t>(4)</a:t>
            </a:r>
            <a:r>
              <a:rPr lang="zh-CN" altLang="zh-CN" sz="2800" kern="100" dirty="0">
                <a:solidFill>
                  <a:srgbClr val="000000"/>
                </a:solidFill>
                <a:latin typeface="Times New Roman" panose="02020603050405020304"/>
                <a:ea typeface="华文细黑"/>
                <a:cs typeface="Times New Roman" panose="02020603050405020304"/>
              </a:rPr>
              <a:t>局限：因为资本主义发展不充分，它没有形成完整的理论，也没有付诸实践。</a:t>
            </a:r>
            <a:endParaRPr lang="zh-CN" altLang="zh-CN" sz="2800" kern="100" dirty="0">
              <a:solidFill>
                <a:srgbClr val="000000"/>
              </a:solidFill>
              <a:latin typeface="宋体" panose="02010600030101010101" pitchFamily="2" charset="-122"/>
              <a:cs typeface="Courier New" panose="02070309020205020404"/>
            </a:endParaRPr>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诗情画意">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Times New Roman"/>
        <a:ea typeface="宋体"/>
        <a:cs typeface=""/>
      </a:majorFont>
      <a:minorFont>
        <a:latin typeface="Times New Roman"/>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古瓶荷花">
  <a:themeElements>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1_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1_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1_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1_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1_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1_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1_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1">
  <a:themeElements>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古瓶荷花">
  <a:themeElements>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1_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1_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1_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1_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1_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1_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1_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主题1">
  <a:themeElements>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古瓶荷花">
  <a:themeElements>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1_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1_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1_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1_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1_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1_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1_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主题1">
  <a:themeElements>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9061</Words>
  <Application>WPS 演示</Application>
  <PresentationFormat>宽屏</PresentationFormat>
  <Paragraphs>620</Paragraphs>
  <Slides>42</Slides>
  <Notes>6</Notes>
  <HiddenSlides>0</HiddenSlides>
  <MMClips>0</MMClips>
  <ScaleCrop>false</ScaleCrop>
  <HeadingPairs>
    <vt:vector size="6" baseType="variant">
      <vt:variant>
        <vt:lpstr>已用的字体</vt:lpstr>
      </vt:variant>
      <vt:variant>
        <vt:i4>16</vt:i4>
      </vt:variant>
      <vt:variant>
        <vt:lpstr>主题</vt:lpstr>
      </vt:variant>
      <vt:variant>
        <vt:i4>10</vt:i4>
      </vt:variant>
      <vt:variant>
        <vt:lpstr>幻灯片标题</vt:lpstr>
      </vt:variant>
      <vt:variant>
        <vt:i4>42</vt:i4>
      </vt:variant>
    </vt:vector>
  </HeadingPairs>
  <TitlesOfParts>
    <vt:vector size="68" baseType="lpstr">
      <vt:lpstr>Arial</vt:lpstr>
      <vt:lpstr>宋体</vt:lpstr>
      <vt:lpstr>Wingdings</vt:lpstr>
      <vt:lpstr>楷体</vt:lpstr>
      <vt:lpstr>微软雅黑</vt:lpstr>
      <vt:lpstr>黑体</vt:lpstr>
      <vt:lpstr>Times New Roman</vt:lpstr>
      <vt:lpstr>华文中宋</vt:lpstr>
      <vt:lpstr>华文细黑</vt:lpstr>
      <vt:lpstr>华文细黑</vt:lpstr>
      <vt:lpstr>Times New Roman</vt:lpstr>
      <vt:lpstr>Courier New</vt:lpstr>
      <vt:lpstr>Arial Unicode MS</vt:lpstr>
      <vt:lpstr>Calibri</vt:lpstr>
      <vt:lpstr>Symbol</vt:lpstr>
      <vt:lpstr>Courier New</vt:lpstr>
      <vt:lpstr>诗情画意</vt:lpstr>
      <vt:lpstr>主题1</vt:lpstr>
      <vt:lpstr>默认设计模板_2</vt:lpstr>
      <vt:lpstr>1_古瓶荷花</vt:lpstr>
      <vt:lpstr>1_主题1</vt:lpstr>
      <vt:lpstr>1_默认设计模板_2</vt:lpstr>
      <vt:lpstr>2_古瓶荷花</vt:lpstr>
      <vt:lpstr>2_主题1</vt:lpstr>
      <vt:lpstr>2_默认设计模板_2</vt:lpstr>
      <vt:lpstr>3_古瓶荷花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Teacher-Yang</dc:creator>
  <cp:lastModifiedBy>K I D</cp:lastModifiedBy>
  <cp:revision>425</cp:revision>
  <dcterms:created xsi:type="dcterms:W3CDTF">2018-05-13T07:25:00Z</dcterms:created>
  <dcterms:modified xsi:type="dcterms:W3CDTF">2018-10-09T00:49:41Z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