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50" r:id="rId3"/>
    <p:sldId id="352" r:id="rId5"/>
    <p:sldId id="456" r:id="rId6"/>
    <p:sldId id="459" r:id="rId7"/>
    <p:sldId id="482" r:id="rId8"/>
    <p:sldId id="460" r:id="rId9"/>
    <p:sldId id="461" r:id="rId10"/>
    <p:sldId id="462" r:id="rId11"/>
    <p:sldId id="463" r:id="rId12"/>
    <p:sldId id="464" r:id="rId13"/>
    <p:sldId id="465" r:id="rId14"/>
    <p:sldId id="405" r:id="rId15"/>
  </p:sldIdLst>
  <p:sldSz cx="9144000" cy="6858000" type="screen4x3"/>
  <p:notesSz cx="6858000" cy="9144000"/>
  <p:embeddedFontLst>
    <p:embeddedFont>
      <p:font typeface="SimSun" panose="02010600030101010101" pitchFamily="2" charset="-122"/>
      <p:regular r:id="rId19"/>
    </p:embeddedFont>
    <p:embeddedFont>
      <p:font typeface="KaiTi" panose="02010609060101010101" pitchFamily="49" charset="-122"/>
      <p:regular r:id="rId20"/>
    </p:embeddedFont>
    <p:embeddedFont>
      <p:font typeface="Comic Sans MS" panose="030F0702030302020204" pitchFamily="66" charset="0"/>
      <p:regular r:id="rId21"/>
      <p:bold r:id="rId22"/>
    </p:embeddedFont>
  </p:embeddedFont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AA3E"/>
    <a:srgbClr val="73A965"/>
    <a:srgbClr val="81A76C"/>
    <a:srgbClr val="7CA84A"/>
    <a:srgbClr val="E0EEB3"/>
    <a:srgbClr val="95B86E"/>
    <a:srgbClr val="76A932"/>
    <a:srgbClr val="597E25"/>
    <a:srgbClr val="E0F2FC"/>
    <a:srgbClr val="ABD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7" autoAdjust="0"/>
  </p:normalViewPr>
  <p:slideViewPr>
    <p:cSldViewPr showGuides="1">
      <p:cViewPr varScale="1">
        <p:scale>
          <a:sx n="98" d="100"/>
          <a:sy n="98" d="100"/>
        </p:scale>
        <p:origin x="-324" y="-90"/>
      </p:cViewPr>
      <p:guideLst>
        <p:guide orient="horz" pos="2160"/>
        <p:guide pos="282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4580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/Users/apple/Desktop/PPT-1.jpgPPT-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4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5868144" y="6140880"/>
            <a:ext cx="3275856" cy="387425"/>
          </a:xfrm>
          <a:prstGeom prst="rect">
            <a:avLst/>
          </a:prstGeom>
          <a:solidFill>
            <a:srgbClr val="6AAA3E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5354505" y="6140880"/>
            <a:ext cx="873679" cy="387425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81A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51" name="标题 1"/>
          <p:cNvSpPr txBox="1"/>
          <p:nvPr/>
        </p:nvSpPr>
        <p:spPr>
          <a:xfrm>
            <a:off x="-1044575" y="4293235"/>
            <a:ext cx="10996295" cy="190246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en-US" altLang="zh-CN" sz="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Wish you were here</a:t>
            </a:r>
            <a:endParaRPr lang="en-US" altLang="zh-CN" sz="55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skills (I)</a:t>
            </a:r>
            <a:endParaRPr lang="en-US" altLang="zh-CN" sz="4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5292130" y="6093162"/>
            <a:ext cx="3453159" cy="482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algn="ctr">
              <a:spcBef>
                <a:spcPct val="20000"/>
              </a:spcBef>
            </a:pPr>
            <a:r>
              <a:rPr lang="zh-CN" altLang="en-US" b="1" dirty="0" smtClean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段志梅　</a:t>
            </a:r>
            <a:r>
              <a:rPr lang="en-US" altLang="zh-CN" b="1" dirty="0" smtClean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</a:t>
            </a:r>
            <a:r>
              <a:rPr lang="zh-CN" altLang="en-US" b="1" dirty="0" smtClean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株洲市九方中学</a:t>
            </a:r>
            <a:r>
              <a:rPr lang="en-US" altLang="zh-CN" b="1" dirty="0" smtClean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endParaRPr lang="en-US" altLang="zh-CN" b="1" dirty="0" smtClean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418465" y="543560"/>
            <a:ext cx="830707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S2: In the evening, we could walk along the popular food and shopping street in the city, where our guests can try the wonderful foods available there.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S1: Yes! Like biangbiang nooodles, a famous Xi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 dish.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S2: True! Let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 discuss the second day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 plan.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S1: What about a visit to the ancient city wall and the famous Bell Tower and Drum Tower?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S2: Great idea! After another delicious lunch, we should also take a tour of the Big Wild Goose Pagoda, and then have another great dinner of local food.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S1: Perfect, I think that is great way to end their two-day visit.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S2: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Sorry, may I add something?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For dinner we should find a place where they can eat while watching Qinqiang Opera.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S1: I like your idea very much. I know our guests will never forget their short visit to the wonderful city of Xi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an.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-35560" y="290830"/>
            <a:ext cx="9045575" cy="61372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圆角矩形 8"/>
          <p:cNvSpPr/>
          <p:nvPr/>
        </p:nvSpPr>
        <p:spPr>
          <a:xfrm>
            <a:off x="611505" y="1917065"/>
            <a:ext cx="7867015" cy="291655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20720" y="405130"/>
            <a:ext cx="2702560" cy="645160"/>
          </a:xfrm>
          <a:prstGeom prst="rect">
            <a:avLst/>
          </a:prstGeom>
          <a:ln>
            <a:solidFill>
              <a:srgbClr val="6AAA3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3600" b="1" dirty="0">
              <a:solidFill>
                <a:srgbClr val="6AA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51890" y="2205355"/>
            <a:ext cx="684022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Polish your dialogue.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Search the Internet for more information about the history and development in your hometown and take a note of them.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23850" y="909638"/>
            <a:ext cx="859472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zh-CN" altLang="en-US" sz="4400" b="1" kern="1200" cap="none" spc="0" normalizeH="0" baseline="0" noProof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sz="3600" b="1" kern="1200" cap="none" spc="0" normalizeH="0" baseline="0" noProof="0">
                <a:solidFill>
                  <a:srgbClr val="00CC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+mn-cs"/>
              </a:rPr>
              <a:t>            </a:t>
            </a:r>
            <a:endParaRPr kumimoji="0" lang="zh-CN" altLang="en-US" sz="3600" b="1" kern="1200" cap="none" spc="0" normalizeH="0" baseline="0" noProof="0">
              <a:solidFill>
                <a:srgbClr val="00CCFF"/>
              </a:solidFill>
              <a:latin typeface="Times New Roman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3" name="Picture 2" descr="/Users/apple/Desktop/高中助教资源库 PPT选择性必修三/PPT-3.jpgPPT-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/Users/apple/Desktop/PPT-2.jpgPPT-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639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本框 1"/>
          <p:cNvSpPr txBox="1"/>
          <p:nvPr/>
        </p:nvSpPr>
        <p:spPr>
          <a:xfrm>
            <a:off x="7020560" y="836930"/>
            <a:ext cx="13601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+mn-ea"/>
                <a:ea typeface="+mn-ea"/>
              </a:rPr>
              <a:t>段志梅</a:t>
            </a:r>
            <a:endParaRPr lang="zh-CN" altLang="zh-CN" sz="2800" dirty="0">
              <a:latin typeface="+mn-ea"/>
              <a:ea typeface="+mn-ea"/>
            </a:endParaRPr>
          </a:p>
        </p:txBody>
      </p:sp>
      <p:sp>
        <p:nvSpPr>
          <p:cNvPr id="89" name="矩形 15"/>
          <p:cNvSpPr/>
          <p:nvPr/>
        </p:nvSpPr>
        <p:spPr>
          <a:xfrm>
            <a:off x="3708658" y="1989480"/>
            <a:ext cx="5240337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+mn-ea"/>
              </a:rPr>
              <a:t>株洲市英语骨干教师，指导学生参赛，多次获得国家级荣誉</a:t>
            </a:r>
            <a:endParaRPr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+mn-ea"/>
              </a:rPr>
              <a:t>2016、2020年度“一师一优课，一课一名师”市级优课</a:t>
            </a:r>
            <a:endParaRPr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+mn-ea"/>
              </a:rPr>
              <a:t>荣立株洲市三等功</a:t>
            </a:r>
            <a:endParaRPr lang="zh-CN" altLang="en-US" sz="2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+mn-ea"/>
              </a:rPr>
              <a:t>株洲市优秀党员</a:t>
            </a:r>
            <a:endParaRPr lang="zh-CN" altLang="en-US" sz="2400" dirty="0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 flipH="1">
            <a:off x="0" y="1370356"/>
            <a:ext cx="8532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矩形 1"/>
          <p:cNvSpPr/>
          <p:nvPr/>
        </p:nvSpPr>
        <p:spPr>
          <a:xfrm>
            <a:off x="611505" y="1917065"/>
            <a:ext cx="2807970" cy="3600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rgbClr val="FFFFFF"/>
                </a:solidFill>
                <a:latin typeface="SimSun" panose="02010600030101010101" pitchFamily="2" charset="-122"/>
                <a:sym typeface="SimSun" panose="02010600030101010101" pitchFamily="2" charset="-122"/>
              </a:rPr>
              <a:t>此处放老师的个人照片</a:t>
            </a:r>
            <a:endParaRPr lang="zh-CN" altLang="en-US" sz="1800">
              <a:solidFill>
                <a:srgbClr val="FFFFFF"/>
              </a:solidFill>
              <a:latin typeface="SimSun" panose="02010600030101010101" pitchFamily="2" charset="-122"/>
              <a:sym typeface="SimSun" panose="02010600030101010101" pitchFamily="2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2"/>
          <a:stretch>
            <a:fillRect/>
          </a:stretch>
        </p:blipFill>
        <p:spPr>
          <a:xfrm>
            <a:off x="395605" y="1917065"/>
            <a:ext cx="3016885" cy="40659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5" y="-990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179705" y="45085"/>
            <a:ext cx="3194050" cy="645160"/>
          </a:xfrm>
          <a:prstGeom prst="rect">
            <a:avLst/>
          </a:prstGeom>
          <a:ln>
            <a:solidFill>
              <a:srgbClr val="6AAA3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zh-CN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Lead-in</a:t>
            </a:r>
            <a:endParaRPr lang="zh-CN" altLang="en-US" sz="3600" b="1" dirty="0">
              <a:solidFill>
                <a:srgbClr val="6AA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73742916" name="组合 1073742915"/>
          <p:cNvGrpSpPr>
            <a:grpSpLocks noRot="1" noChangeAspect="1"/>
          </p:cNvGrpSpPr>
          <p:nvPr/>
        </p:nvGrpSpPr>
        <p:grpSpPr>
          <a:xfrm>
            <a:off x="611505" y="1701165"/>
            <a:ext cx="7531100" cy="4633595"/>
            <a:chOff x="1642" y="8910"/>
            <a:chExt cx="8640" cy="8640"/>
          </a:xfrm>
        </p:grpSpPr>
        <p:sp>
          <p:nvSpPr>
            <p:cNvPr id="1073742917" name="矩形 1073742916"/>
            <p:cNvSpPr>
              <a:spLocks noChangeAspect="1" noTextEdit="1"/>
            </p:cNvSpPr>
            <p:nvPr/>
          </p:nvSpPr>
          <p:spPr>
            <a:xfrm>
              <a:off x="1642" y="8910"/>
              <a:ext cx="8640" cy="864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73742918" name="_s1094"/>
            <p:cNvSpPr/>
            <p:nvPr/>
          </p:nvSpPr>
          <p:spPr>
            <a:xfrm flipH="1" flipV="1">
              <a:off x="4357" y="11951"/>
              <a:ext cx="803" cy="639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19" name="_s1095"/>
            <p:cNvSpPr/>
            <p:nvPr/>
          </p:nvSpPr>
          <p:spPr>
            <a:xfrm>
              <a:off x="2529" y="10285"/>
              <a:ext cx="2052" cy="2052"/>
            </a:xfrm>
            <a:prstGeom prst="ellipse">
              <a:avLst/>
            </a:prstGeom>
            <a:solidFill>
              <a:srgbClr val="95B86E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lIns="0" tIns="0" rIns="0" bIns="0" anchor="ctr" anchorCtr="0"/>
            <a:p>
              <a:endParaRPr lang="zh-CN" altLang="en-US"/>
            </a:p>
          </p:txBody>
        </p:sp>
        <p:sp>
          <p:nvSpPr>
            <p:cNvPr id="1073742920" name="_s1096"/>
            <p:cNvSpPr/>
            <p:nvPr/>
          </p:nvSpPr>
          <p:spPr>
            <a:xfrm flipH="1">
              <a:off x="3962" y="13458"/>
              <a:ext cx="1000" cy="229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21" name="_s1097"/>
            <p:cNvSpPr/>
            <p:nvPr/>
          </p:nvSpPr>
          <p:spPr>
            <a:xfrm>
              <a:off x="1936" y="12889"/>
              <a:ext cx="2052" cy="2052"/>
            </a:xfrm>
            <a:prstGeom prst="ellipse">
              <a:avLst/>
            </a:prstGeom>
            <a:solidFill>
              <a:srgbClr val="95B86E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lIns="0" tIns="0" rIns="0" bIns="0" anchor="ctr" anchorCtr="0"/>
            <a:p>
              <a:endParaRPr lang="zh-CN" altLang="en-US"/>
            </a:p>
          </p:txBody>
        </p:sp>
        <p:sp>
          <p:nvSpPr>
            <p:cNvPr id="1073742922" name="_s1098"/>
            <p:cNvSpPr/>
            <p:nvPr/>
          </p:nvSpPr>
          <p:spPr>
            <a:xfrm flipH="1">
              <a:off x="5073" y="14154"/>
              <a:ext cx="445" cy="92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23" name="_s1099"/>
            <p:cNvSpPr/>
            <p:nvPr/>
          </p:nvSpPr>
          <p:spPr>
            <a:xfrm>
              <a:off x="3602" y="14977"/>
              <a:ext cx="2052" cy="2052"/>
            </a:xfrm>
            <a:prstGeom prst="ellipse">
              <a:avLst/>
            </a:prstGeom>
            <a:solidFill>
              <a:srgbClr val="95B86E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lIns="0" tIns="0" rIns="0" bIns="0" anchor="ctr" anchorCtr="0"/>
            <a:p>
              <a:endParaRPr lang="zh-CN" altLang="en-US"/>
            </a:p>
          </p:txBody>
        </p:sp>
        <p:sp>
          <p:nvSpPr>
            <p:cNvPr id="1073742924" name="_s1100"/>
            <p:cNvSpPr/>
            <p:nvPr/>
          </p:nvSpPr>
          <p:spPr>
            <a:xfrm>
              <a:off x="6408" y="14153"/>
              <a:ext cx="445" cy="924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25" name="_s1101"/>
            <p:cNvSpPr/>
            <p:nvPr/>
          </p:nvSpPr>
          <p:spPr>
            <a:xfrm>
              <a:off x="6273" y="14976"/>
              <a:ext cx="2052" cy="2052"/>
            </a:xfrm>
            <a:prstGeom prst="ellipse">
              <a:avLst/>
            </a:prstGeom>
            <a:solidFill>
              <a:srgbClr val="95B86E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lIns="0" tIns="0" rIns="0" bIns="0" anchor="ctr" anchorCtr="0"/>
            <a:p>
              <a:endParaRPr lang="zh-CN" altLang="en-US"/>
            </a:p>
          </p:txBody>
        </p:sp>
        <p:sp>
          <p:nvSpPr>
            <p:cNvPr id="1073742926" name="_s1102"/>
            <p:cNvSpPr/>
            <p:nvPr/>
          </p:nvSpPr>
          <p:spPr>
            <a:xfrm>
              <a:off x="6962" y="13457"/>
              <a:ext cx="1000" cy="228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27" name="_s1103"/>
            <p:cNvSpPr/>
            <p:nvPr/>
          </p:nvSpPr>
          <p:spPr>
            <a:xfrm>
              <a:off x="7937" y="12887"/>
              <a:ext cx="2052" cy="2052"/>
            </a:xfrm>
            <a:prstGeom prst="ellipse">
              <a:avLst/>
            </a:prstGeom>
            <a:solidFill>
              <a:srgbClr val="95B86E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lIns="0" tIns="0" rIns="0" bIns="0" anchor="ctr" anchorCtr="0"/>
            <a:p>
              <a:endParaRPr lang="zh-CN" altLang="en-US"/>
            </a:p>
          </p:txBody>
        </p:sp>
        <p:sp>
          <p:nvSpPr>
            <p:cNvPr id="1073742928" name="_s1104"/>
            <p:cNvSpPr/>
            <p:nvPr/>
          </p:nvSpPr>
          <p:spPr>
            <a:xfrm flipV="1">
              <a:off x="6764" y="11950"/>
              <a:ext cx="802" cy="64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29" name="_s1105"/>
            <p:cNvSpPr/>
            <p:nvPr/>
          </p:nvSpPr>
          <p:spPr>
            <a:xfrm>
              <a:off x="7342" y="10284"/>
              <a:ext cx="2052" cy="2052"/>
            </a:xfrm>
            <a:prstGeom prst="ellipse">
              <a:avLst/>
            </a:prstGeom>
            <a:solidFill>
              <a:srgbClr val="95B86E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lIns="0" tIns="0" rIns="0" bIns="0" anchor="ctr" anchorCtr="0"/>
            <a:p>
              <a:endParaRPr lang="zh-CN" altLang="en-US"/>
            </a:p>
          </p:txBody>
        </p:sp>
        <p:sp>
          <p:nvSpPr>
            <p:cNvPr id="1073742930" name="_s1106"/>
            <p:cNvSpPr/>
            <p:nvPr/>
          </p:nvSpPr>
          <p:spPr>
            <a:xfrm flipV="1">
              <a:off x="5962" y="11178"/>
              <a:ext cx="0" cy="1026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73742931" name="_s1107"/>
            <p:cNvSpPr/>
            <p:nvPr/>
          </p:nvSpPr>
          <p:spPr>
            <a:xfrm>
              <a:off x="4935" y="9044"/>
              <a:ext cx="2052" cy="2052"/>
            </a:xfrm>
            <a:prstGeom prst="ellipse">
              <a:avLst/>
            </a:prstGeom>
            <a:solidFill>
              <a:srgbClr val="95B86E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lIns="0" tIns="0" rIns="0" bIns="0" anchor="ctr" anchorCtr="0"/>
            <a:p>
              <a:endParaRPr lang="zh-CN" altLang="en-US"/>
            </a:p>
          </p:txBody>
        </p:sp>
        <p:sp>
          <p:nvSpPr>
            <p:cNvPr id="1073742932" name="_s1108"/>
            <p:cNvSpPr/>
            <p:nvPr/>
          </p:nvSpPr>
          <p:spPr>
            <a:xfrm>
              <a:off x="4936" y="12204"/>
              <a:ext cx="2052" cy="2052"/>
            </a:xfrm>
            <a:prstGeom prst="ellipse">
              <a:avLst/>
            </a:prstGeom>
            <a:solidFill>
              <a:srgbClr val="95B86E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square" lIns="0" tIns="0" rIns="0" bIns="0" anchor="ctr" anchorCtr="0"/>
            <a:p>
              <a:pPr algn="ctr"/>
              <a:endParaRPr lang="zh-CN" altLang="en-US" sz="2000" b="1"/>
            </a:p>
            <a:p>
              <a:pPr algn="ctr"/>
              <a:r>
                <a:rPr lang="zh-CN" altLang="en-US" sz="2000" b="1">
                  <a:solidFill>
                    <a:srgbClr val="7030A0"/>
                  </a:solidFill>
                </a:rPr>
                <a:t>Travel</a:t>
              </a:r>
              <a:r>
                <a:rPr lang="zh-CN" altLang="en-US" sz="2000" b="1">
                  <a:gradFill>
                    <a:gsLst>
                      <a:gs pos="0">
                        <a:srgbClr val="14CD68"/>
                      </a:gs>
                      <a:gs pos="100000">
                        <a:srgbClr val="035C7D"/>
                      </a:gs>
                    </a:gsLst>
                    <a:lin scaled="0"/>
                  </a:gradFill>
                </a:rPr>
                <a:t> </a:t>
              </a:r>
              <a:endParaRPr lang="zh-CN" altLang="en-US" sz="20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endParaRPr>
            </a:p>
            <a:p>
              <a:endParaRPr lang="zh-CN" altLang="en-US" sz="20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564255" y="476885"/>
            <a:ext cx="56572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will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headmaster</a:t>
            </a:r>
            <a:r>
              <a:rPr lang="zh-CN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prepare for his travel?</a:t>
            </a:r>
            <a:endParaRPr lang="zh-CN" alt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63010" y="2132965"/>
            <a:ext cx="12268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backpack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3618" y="2781300"/>
            <a:ext cx="9658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money 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8605" y="2781300"/>
            <a:ext cx="14808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smartphone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53466" y="4140200"/>
            <a:ext cx="14173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documents </a:t>
            </a:r>
            <a:endParaRPr lang="zh-CN" altLang="en-US" sz="2000"/>
          </a:p>
          <a:p>
            <a:pPr algn="ctr"/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76191" y="5301615"/>
            <a:ext cx="95885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ym typeface="+mn-ea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tickets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000"/>
          </a:p>
          <a:p>
            <a:pPr algn="ctr"/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43663" y="4221480"/>
            <a:ext cx="1219835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medicine 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915921" y="5229225"/>
            <a:ext cx="436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000">
                <a:sym typeface="+mn-ea"/>
              </a:rPr>
              <a:t>…</a:t>
            </a:r>
            <a:endParaRPr lang="zh-CN" altLang="en-US" sz="2000"/>
          </a:p>
          <a:p>
            <a:pPr algn="ctr"/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4" grpId="0"/>
      <p:bldP spid="4" grpId="1"/>
      <p:bldP spid="6" grpId="0"/>
      <p:bldP spid="6" grpId="1"/>
      <p:bldP spid="8" grpId="0"/>
      <p:bldP spid="8" grpId="1"/>
      <p:bldP spid="7" grpId="0"/>
      <p:bldP spid="7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7950" y="45085"/>
            <a:ext cx="5106670" cy="645160"/>
          </a:xfrm>
          <a:prstGeom prst="rect">
            <a:avLst/>
          </a:prstGeom>
          <a:ln>
            <a:solidFill>
              <a:srgbClr val="6AAA3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zh-CN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answer</a:t>
            </a:r>
            <a:endParaRPr lang="en-US" altLang="zh-CN" sz="3600" b="1" dirty="0">
              <a:solidFill>
                <a:srgbClr val="6AA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131820" y="836930"/>
            <a:ext cx="39312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Making a travel plan </a:t>
            </a:r>
            <a:endParaRPr lang="en-US" altLang="zh-CN" sz="3200" b="1">
              <a:solidFill>
                <a:schemeClr val="bg1"/>
              </a:solidFill>
              <a:highlight>
                <a:srgbClr val="008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9225" y="1638300"/>
            <a:ext cx="89179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isten to the recording for the first time and finish A1 on page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Attention: When</a:t>
            </a:r>
            <a:r>
              <a:rPr lang="zh-CN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days...</a:t>
            </a:r>
            <a:endParaRPr lang="en-US" altLang="zh-CN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850" y="3068955"/>
            <a:ext cx="795909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answers: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Next month.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They will learn more about Chinese methods of education.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Three days.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class.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676640" y="4365625"/>
            <a:ext cx="3810" cy="1953895"/>
          </a:xfrm>
          <a:prstGeom prst="line">
            <a:avLst/>
          </a:prstGeom>
          <a:ln>
            <a:solidFill>
              <a:srgbClr val="6AAA3E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79705" y="6045200"/>
            <a:ext cx="8856980" cy="0"/>
          </a:xfrm>
          <a:prstGeom prst="line">
            <a:avLst/>
          </a:prstGeom>
          <a:ln>
            <a:solidFill>
              <a:srgbClr val="6AAA3E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7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7950" y="45085"/>
            <a:ext cx="5106670" cy="645160"/>
          </a:xfrm>
          <a:prstGeom prst="rect">
            <a:avLst/>
          </a:prstGeom>
          <a:ln>
            <a:solidFill>
              <a:srgbClr val="6AAA3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zh-CN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answer</a:t>
            </a:r>
            <a:endParaRPr lang="en-US" altLang="zh-CN" sz="3600" b="1" dirty="0">
              <a:solidFill>
                <a:srgbClr val="6AA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-17780" y="909320"/>
            <a:ext cx="910717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First p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redict the answers of A2 and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finish it by listening to the recording again.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Suggested answers:</a:t>
            </a:r>
            <a:endParaRPr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15    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(2) attend a conference     (3) give some lectures   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(4) our city museum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local restaurant     (6) on foot</a:t>
            </a:r>
            <a:endParaRPr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676640" y="4365625"/>
            <a:ext cx="3810" cy="1953895"/>
          </a:xfrm>
          <a:prstGeom prst="line">
            <a:avLst/>
          </a:prstGeom>
          <a:ln>
            <a:solidFill>
              <a:srgbClr val="6AAA3E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79705" y="6045200"/>
            <a:ext cx="8856980" cy="0"/>
          </a:xfrm>
          <a:prstGeom prst="line">
            <a:avLst/>
          </a:prstGeom>
          <a:ln>
            <a:solidFill>
              <a:srgbClr val="6AAA3E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79705" y="3933190"/>
            <a:ext cx="826706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Questions: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 foreign guests from?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en-US" altLang="zh-CN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the foreign guests remind themselves of their trip here?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30" dur="1000" fill="hold"/>
                                              <p:tgtEl>
                                                <p:spTgt spid="7"/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7950" y="0"/>
            <a:ext cx="4808220" cy="645160"/>
          </a:xfrm>
          <a:prstGeom prst="rect">
            <a:avLst/>
          </a:prstGeom>
          <a:ln>
            <a:solidFill>
              <a:srgbClr val="6AAA3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altLang="zh-CN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and speak</a:t>
            </a:r>
            <a:endParaRPr lang="en-US" altLang="zh-CN" sz="3600" b="1" dirty="0">
              <a:solidFill>
                <a:srgbClr val="6AA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79705" y="4509135"/>
            <a:ext cx="3810" cy="1953895"/>
          </a:xfrm>
          <a:prstGeom prst="line">
            <a:avLst/>
          </a:prstGeom>
          <a:ln>
            <a:solidFill>
              <a:srgbClr val="6AAA3E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5560" y="6309360"/>
            <a:ext cx="8856980" cy="0"/>
          </a:xfrm>
          <a:prstGeom prst="line">
            <a:avLst/>
          </a:prstGeom>
          <a:ln>
            <a:solidFill>
              <a:srgbClr val="6AAA3E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467995" y="1125220"/>
            <a:ext cx="8568055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can the travel plan about Shanghai on page 9 suggested by Ms Zhao and answer the following questions.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tourist attractions and activities suggested?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If the guests are interested in Buddhism, which attraction will you recommend?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● Can you suggest some typical foods of Shanghai?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771775" y="332740"/>
            <a:ext cx="4399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solidFill>
                  <a:schemeClr val="bg1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Making a travel plan </a:t>
            </a:r>
            <a:endParaRPr lang="en-US" altLang="zh-CN" sz="3600" b="1">
              <a:solidFill>
                <a:schemeClr val="bg1"/>
              </a:solidFill>
              <a:highlight>
                <a:srgbClr val="008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95830" y="2592705"/>
            <a:ext cx="6764655" cy="18148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● Basic information about your hometown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● Tourist attractions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● Food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● Cultural products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 rot="2580000">
            <a:off x="600075" y="1780540"/>
            <a:ext cx="1089660" cy="110236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>
            <a:noFill/>
          </a:ln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995" y="2070735"/>
            <a:ext cx="13093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solidFill>
                  <a:schemeClr val="tx1"/>
                </a:solidFill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Discuss</a:t>
            </a:r>
            <a:endParaRPr lang="en-US" altLang="zh-CN" sz="2800" b="1">
              <a:solidFill>
                <a:schemeClr val="tx1"/>
              </a:solidFill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 rot="5400000">
            <a:off x="6904990" y="4336415"/>
            <a:ext cx="898525" cy="2828290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>
            <a:noFill/>
          </a:ln>
        </p:spPr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  <a:sym typeface="SimSun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08370" y="5517515"/>
            <a:ext cx="26924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 b="1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Make a dialogue</a:t>
            </a:r>
            <a:endParaRPr lang="en-US" altLang="zh-CN" sz="2800" b="1">
              <a:highlight>
                <a:srgbClr val="C0C0C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07950" y="116840"/>
            <a:ext cx="2702560" cy="645160"/>
          </a:xfrm>
          <a:prstGeom prst="rect">
            <a:avLst/>
          </a:prstGeom>
          <a:ln>
            <a:solidFill>
              <a:srgbClr val="6AAA3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</a:t>
            </a:r>
            <a:r>
              <a:rPr lang="en-US" sz="3600" b="1" dirty="0">
                <a:solidFill>
                  <a:srgbClr val="6AA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Share</a:t>
            </a:r>
            <a:endParaRPr lang="en-US" sz="3600" b="1" dirty="0">
              <a:solidFill>
                <a:srgbClr val="6AA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36235" y="1125220"/>
            <a:ext cx="35007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Share!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 descr="I@~]AYRSN{ZX6SL1BP_M$I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195" y="1485265"/>
            <a:ext cx="2659380" cy="2320925"/>
          </a:xfrm>
          <a:prstGeom prst="rect">
            <a:avLst/>
          </a:prstGeom>
        </p:spPr>
      </p:pic>
      <p:pic>
        <p:nvPicPr>
          <p:cNvPr id="5" name="图片 4" descr="PA])6U{48YVHPS31J4QQUT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445" y="2421255"/>
            <a:ext cx="2865755" cy="2428875"/>
          </a:xfrm>
          <a:prstGeom prst="rect">
            <a:avLst/>
          </a:prstGeom>
        </p:spPr>
      </p:pic>
      <p:pic>
        <p:nvPicPr>
          <p:cNvPr id="6" name="图片 5" descr="_Z[9SJ5Q~[SD6%])UR1B2)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685" y="1845310"/>
            <a:ext cx="2529205" cy="2371725"/>
          </a:xfrm>
          <a:prstGeom prst="rect">
            <a:avLst/>
          </a:prstGeom>
        </p:spPr>
      </p:pic>
      <p:pic>
        <p:nvPicPr>
          <p:cNvPr id="7" name="图片 6" descr="V)362K{N{DFNJ]MJI%86MC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325" y="3789045"/>
            <a:ext cx="286893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hp\Desktop\PPT-2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0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460" y="476885"/>
            <a:ext cx="867918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S1: Let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 discuss our two-day travel plan for the guests from America visiting our city next month.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S2: OK. We should introduce our city by sharing some basic information with them. For example, Xi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an is the oldest of the four great ancient capitals. That should interest them.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S1: I agree. So on the first day we should start with a visit to the main attraction--the Terracotta Army. That would be a great way to connect them with our city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 history.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S2: After the tomb visit, let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 have lunch at a nearby restaurant that serves local food like flatbread in mutton soup.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S1: Great plan. I propose we go to the Textile Town after lunch. They</a:t>
            </a:r>
            <a:r>
              <a:rPr lang="en-US" altLang="zh-CN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ll enjoy watching the local artists at work and they can buy souvenirs if they want to. And on the second day, we can...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S2: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Sorry, shall we talk a bit more about the evening plan before we move on?</a:t>
            </a:r>
            <a:endParaRPr lang="zh-CN" altLang="en-US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S1: Sure.</a:t>
            </a:r>
            <a:endParaRPr lang="zh-CN" alt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-35560" y="290830"/>
            <a:ext cx="9045575" cy="613727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600"/>
            </a:solidFill>
            <a:prstDash val="sysDash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>
              <a:buFont typeface="Arial" panose="020B0604020202020204" pitchFamily="34" charset="0"/>
            </a:pPr>
            <a:endParaRPr lang="zh-CN" altLang="en-US" dirty="0">
              <a:solidFill>
                <a:srgbClr val="FFFFFF"/>
              </a:solidFill>
              <a:latin typeface="SimSun" panose="02010600030101010101" pitchFamily="2" charset="-122"/>
              <a:ea typeface="SimSun" panose="02010600030101010101" pitchFamily="2" charset="-122"/>
              <a:sym typeface="SimSun" panose="02010600030101010101" pitchFamily="2" charset="-122"/>
            </a:endParaRPr>
          </a:p>
        </p:txBody>
      </p:sp>
      <p:grpSp>
        <p:nvGrpSpPr>
          <p:cNvPr id="5" name="组合 9"/>
          <p:cNvGrpSpPr/>
          <p:nvPr/>
        </p:nvGrpSpPr>
        <p:grpSpPr>
          <a:xfrm>
            <a:off x="3348038" y="5588953"/>
            <a:ext cx="500062" cy="500062"/>
            <a:chOff x="7358082" y="214290"/>
            <a:chExt cx="500066" cy="500066"/>
          </a:xfrm>
        </p:grpSpPr>
        <p:sp>
          <p:nvSpPr>
            <p:cNvPr id="19461" name="菱形 10"/>
            <p:cNvSpPr/>
            <p:nvPr/>
          </p:nvSpPr>
          <p:spPr>
            <a:xfrm>
              <a:off x="7358082" y="428604"/>
              <a:ext cx="214314" cy="285752"/>
            </a:xfrm>
            <a:prstGeom prst="diamond">
              <a:avLst/>
            </a:prstGeom>
            <a:solidFill>
              <a:srgbClr val="006600"/>
            </a:solidFill>
            <a:ln w="9525">
              <a:noFill/>
            </a:ln>
          </p:spPr>
          <p:txBody>
            <a:bodyPr anchor="ctr" anchorCtr="0"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62" name="菱形 11"/>
            <p:cNvSpPr/>
            <p:nvPr/>
          </p:nvSpPr>
          <p:spPr>
            <a:xfrm>
              <a:off x="7500958" y="214290"/>
              <a:ext cx="214314" cy="285752"/>
            </a:xfrm>
            <a:prstGeom prst="diamond">
              <a:avLst/>
            </a:prstGeom>
            <a:solidFill>
              <a:srgbClr val="006600"/>
            </a:solidFill>
            <a:ln w="9525">
              <a:noFill/>
            </a:ln>
          </p:spPr>
          <p:txBody>
            <a:bodyPr anchor="ctr" anchorCtr="0"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  <p:sp>
          <p:nvSpPr>
            <p:cNvPr id="19463" name="菱形 12"/>
            <p:cNvSpPr/>
            <p:nvPr/>
          </p:nvSpPr>
          <p:spPr>
            <a:xfrm>
              <a:off x="7643834" y="428604"/>
              <a:ext cx="214314" cy="285752"/>
            </a:xfrm>
            <a:prstGeom prst="diamond">
              <a:avLst/>
            </a:prstGeom>
            <a:solidFill>
              <a:srgbClr val="006600"/>
            </a:solidFill>
            <a:ln w="9525">
              <a:noFill/>
            </a:ln>
          </p:spPr>
          <p:txBody>
            <a:bodyPr anchor="ctr" anchorCtr="0"/>
            <a:p>
              <a:pPr algn="ctr">
                <a:buFont typeface="Arial" panose="020B0604020202020204" pitchFamily="34" charset="0"/>
              </a:pPr>
              <a:endParaRPr lang="zh-CN" altLang="en-US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sym typeface="SimSun" panose="0201060003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284345" y="5517515"/>
            <a:ext cx="28644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answer</a:t>
            </a:r>
            <a:endParaRPr lang="zh-CN" alt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/>
      <p:bldP spid="3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35850753094_1_1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6">
            <a:lumMod val="60000"/>
            <a:lumOff val="40000"/>
          </a:schemeClr>
        </a:solidFill>
        <a:ln>
          <a:noFill/>
        </a:ln>
      </a:spPr>
      <a:bodyPr anchor="ctr"/>
      <a:lstStyle>
        <a:defPPr algn="ctr" eaLnBrk="1" hangingPunct="1">
          <a:lnSpc>
            <a:spcPct val="100000"/>
          </a:lnSpc>
          <a:spcBef>
            <a:spcPct val="0"/>
          </a:spcBef>
          <a:buFont typeface="Arial" panose="020B0604020202020204" pitchFamily="34" charset="0"/>
          <a:buNone/>
          <a:defRPr sz="1800">
            <a:solidFill>
              <a:srgbClr val="FFFFFF"/>
            </a:solidFill>
            <a:latin typeface="SimSun" panose="02010600030101010101" pitchFamily="2" charset="-122"/>
            <a:sym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3207</Words>
  <Application>WPS 演示</Application>
  <PresentationFormat>全屏显示(4:3)</PresentationFormat>
  <Paragraphs>114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2" baseType="lpstr">
      <vt:lpstr>Arial</vt:lpstr>
      <vt:lpstr>SimSun</vt:lpstr>
      <vt:lpstr>Wingdings</vt:lpstr>
      <vt:lpstr>Times New Roman</vt:lpstr>
      <vt:lpstr>KaiTi</vt:lpstr>
      <vt:lpstr>华文楷体</vt:lpstr>
      <vt:lpstr>Microsoft YaHei</vt:lpstr>
      <vt:lpstr>Arial Unicode MS</vt:lpstr>
      <vt:lpstr>Comic Sans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Administrator</cp:lastModifiedBy>
  <cp:revision>519</cp:revision>
  <dcterms:created xsi:type="dcterms:W3CDTF">2021-08-25T03:52:00Z</dcterms:created>
  <dcterms:modified xsi:type="dcterms:W3CDTF">2021-11-02T11:37:42Z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D76D0F9068F546E1AB6B6ADC1A3DEF9C</vt:lpwstr>
  </property>
</Properties>
</file>