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50" r:id="rId3"/>
    <p:sldId id="352" r:id="rId5"/>
    <p:sldId id="482" r:id="rId6"/>
    <p:sldId id="456" r:id="rId7"/>
    <p:sldId id="483" r:id="rId8"/>
    <p:sldId id="484" r:id="rId9"/>
    <p:sldId id="485" r:id="rId10"/>
    <p:sldId id="486" r:id="rId11"/>
    <p:sldId id="487" r:id="rId12"/>
    <p:sldId id="488" r:id="rId13"/>
    <p:sldId id="489" r:id="rId14"/>
    <p:sldId id="490" r:id="rId15"/>
    <p:sldId id="491" r:id="rId16"/>
    <p:sldId id="492" r:id="rId17"/>
    <p:sldId id="493" r:id="rId18"/>
    <p:sldId id="494" r:id="rId19"/>
    <p:sldId id="495" r:id="rId20"/>
    <p:sldId id="496" r:id="rId21"/>
    <p:sldId id="497" r:id="rId22"/>
    <p:sldId id="498" r:id="rId23"/>
    <p:sldId id="499" r:id="rId24"/>
    <p:sldId id="405" r:id="rId25"/>
  </p:sldIdLst>
  <p:sldSz cx="9144000" cy="6858000" type="screen4x3"/>
  <p:notesSz cx="6858000" cy="9144000"/>
  <p:embeddedFontLst>
    <p:embeddedFont>
      <p:font typeface="楷体" panose="02010609060101010101" pitchFamily="49" charset="-122"/>
      <p:regular r:id="rId29"/>
    </p:embeddedFont>
    <p:embeddedFont>
      <p:font typeface="Comic Sans MS" panose="030F0702030302020204" pitchFamily="66" charset="0"/>
      <p:regular r:id="rId30"/>
      <p:bold r:id="rId31"/>
      <p:italic r:id="rId32"/>
      <p:boldItalic r:id="rId33"/>
    </p:embeddedFont>
    <p:embeddedFont>
      <p:font typeface="Bodoni MT Black" panose="02070A03080606020203" charset="0"/>
      <p:bold r:id="rId34"/>
    </p:embeddedFont>
    <p:embeddedFont>
      <p:font typeface="Elephant" panose="02020904090505020303" charset="0"/>
      <p:regular r:id="rId35"/>
      <p:italic r:id="rId36"/>
    </p:embeddedFont>
  </p:embeddedFont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D66F"/>
    <a:srgbClr val="E3CA55"/>
    <a:srgbClr val="5C9135"/>
    <a:srgbClr val="6AAA3E"/>
    <a:srgbClr val="8EC63E"/>
    <a:srgbClr val="CAFAB4"/>
    <a:srgbClr val="7FC828"/>
    <a:srgbClr val="7CC928"/>
    <a:srgbClr val="73A965"/>
    <a:srgbClr val="81A7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07" autoAdjust="0"/>
  </p:normalViewPr>
  <p:slideViewPr>
    <p:cSldViewPr showGuides="1">
      <p:cViewPr varScale="1">
        <p:scale>
          <a:sx n="98" d="100"/>
          <a:sy n="98" d="100"/>
        </p:scale>
        <p:origin x="-324" y="-90"/>
      </p:cViewPr>
      <p:guideLst>
        <p:guide orient="horz" pos="2160"/>
        <p:guide pos="279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font" Target="fonts/font8.fntdata"/><Relationship Id="rId35" Type="http://schemas.openxmlformats.org/officeDocument/2006/relationships/font" Target="fonts/font7.fntdata"/><Relationship Id="rId34" Type="http://schemas.openxmlformats.org/officeDocument/2006/relationships/font" Target="fonts/font6.fntdata"/><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 Target="slides/slide1.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0"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2.jpe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xml"/><Relationship Id="rId2" Type="http://schemas.openxmlformats.org/officeDocument/2006/relationships/image" Target="../media/image2.jpeg"/><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Users/apple/Desktop/PPT-1.jpgPPT-1"/>
          <p:cNvPicPr>
            <a:picLocks noChangeAspect="1" noChangeArrowheads="1"/>
          </p:cNvPicPr>
          <p:nvPr/>
        </p:nvPicPr>
        <p:blipFill>
          <a:blip r:embed="rId1"/>
          <a:srcRect/>
          <a:stretch>
            <a:fillRect/>
          </a:stretch>
        </p:blipFill>
        <p:spPr bwMode="auto">
          <a:xfrm>
            <a:off x="0" y="344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flipV="1">
            <a:off x="5868144" y="6140880"/>
            <a:ext cx="3275856" cy="387425"/>
          </a:xfrm>
          <a:prstGeom prst="rect">
            <a:avLst/>
          </a:prstGeom>
          <a:solidFill>
            <a:srgbClr val="6AAA3E">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6" name="任意多边形: 形状 11"/>
          <p:cNvSpPr/>
          <p:nvPr/>
        </p:nvSpPr>
        <p:spPr>
          <a:xfrm flipV="1">
            <a:off x="5354505" y="6140880"/>
            <a:ext cx="873679" cy="387425"/>
          </a:xfrm>
          <a:custGeom>
            <a:avLst/>
            <a:gdLst>
              <a:gd name="connsiteX0" fmla="*/ 0 w 10965543"/>
              <a:gd name="connsiteY0" fmla="*/ 0 h 3542400"/>
              <a:gd name="connsiteX1" fmla="*/ 508000 w 10965543"/>
              <a:gd name="connsiteY1" fmla="*/ 0 h 3542400"/>
              <a:gd name="connsiteX2" fmla="*/ 508000 w 10965543"/>
              <a:gd name="connsiteY2" fmla="*/ 592 h 3542400"/>
              <a:gd name="connsiteX3" fmla="*/ 1764391 w 10965543"/>
              <a:gd name="connsiteY3" fmla="*/ 592 h 3542400"/>
              <a:gd name="connsiteX4" fmla="*/ 1764391 w 10965543"/>
              <a:gd name="connsiteY4" fmla="*/ 4518 h 3542400"/>
              <a:gd name="connsiteX5" fmla="*/ 8215747 w 10965543"/>
              <a:gd name="connsiteY5" fmla="*/ 4518 h 3542400"/>
              <a:gd name="connsiteX6" fmla="*/ 8215747 w 10965543"/>
              <a:gd name="connsiteY6" fmla="*/ 4517 h 3542400"/>
              <a:gd name="connsiteX7" fmla="*/ 10965543 w 10965543"/>
              <a:gd name="connsiteY7" fmla="*/ 3541808 h 3542400"/>
              <a:gd name="connsiteX8" fmla="*/ 8215747 w 10965543"/>
              <a:gd name="connsiteY8" fmla="*/ 3541808 h 3542400"/>
              <a:gd name="connsiteX9" fmla="*/ 1535793 w 10965543"/>
              <a:gd name="connsiteY9" fmla="*/ 3541808 h 3542400"/>
              <a:gd name="connsiteX10" fmla="*/ 1535793 w 10965543"/>
              <a:gd name="connsiteY10" fmla="*/ 3539392 h 3542400"/>
              <a:gd name="connsiteX11" fmla="*/ 508000 w 10965543"/>
              <a:gd name="connsiteY11" fmla="*/ 3539392 h 3542400"/>
              <a:gd name="connsiteX12" fmla="*/ 508000 w 10965543"/>
              <a:gd name="connsiteY12" fmla="*/ 3542400 h 3542400"/>
              <a:gd name="connsiteX13" fmla="*/ 0 w 10965543"/>
              <a:gd name="connsiteY13" fmla="*/ 3542400 h 35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5543" h="3542400">
                <a:moveTo>
                  <a:pt x="0" y="0"/>
                </a:moveTo>
                <a:lnTo>
                  <a:pt x="508000" y="0"/>
                </a:lnTo>
                <a:lnTo>
                  <a:pt x="508000" y="592"/>
                </a:lnTo>
                <a:lnTo>
                  <a:pt x="1764391" y="592"/>
                </a:lnTo>
                <a:lnTo>
                  <a:pt x="1764391" y="4518"/>
                </a:lnTo>
                <a:lnTo>
                  <a:pt x="8215747" y="4518"/>
                </a:lnTo>
                <a:lnTo>
                  <a:pt x="8215747" y="4517"/>
                </a:lnTo>
                <a:lnTo>
                  <a:pt x="10965543" y="3541808"/>
                </a:lnTo>
                <a:lnTo>
                  <a:pt x="8215747" y="3541808"/>
                </a:lnTo>
                <a:lnTo>
                  <a:pt x="1535793" y="3541808"/>
                </a:lnTo>
                <a:lnTo>
                  <a:pt x="1535793" y="3539392"/>
                </a:lnTo>
                <a:lnTo>
                  <a:pt x="508000" y="3539392"/>
                </a:lnTo>
                <a:lnTo>
                  <a:pt x="508000" y="3542400"/>
                </a:lnTo>
                <a:lnTo>
                  <a:pt x="0" y="3542400"/>
                </a:lnTo>
                <a:close/>
              </a:path>
            </a:pathLst>
          </a:custGeom>
          <a:solidFill>
            <a:srgbClr val="81A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1" name="标题 1"/>
          <p:cNvSpPr txBox="1"/>
          <p:nvPr/>
        </p:nvSpPr>
        <p:spPr>
          <a:xfrm>
            <a:off x="360362" y="4115727"/>
            <a:ext cx="8423275" cy="1902747"/>
          </a:xfrm>
          <a:prstGeom prst="rect">
            <a:avLst/>
          </a:prstGeom>
          <a:noFill/>
          <a:ln w="9525">
            <a:noFill/>
          </a:ln>
        </p:spPr>
        <p:txBody>
          <a:bodyPr anchor="ctr"/>
          <a:lstStyle/>
          <a:p>
            <a:pPr algn="ctr"/>
            <a:r>
              <a:rPr lang="en-US" altLang="zh-CN" sz="5500" b="1" dirty="0">
                <a:solidFill>
                  <a:srgbClr val="000000"/>
                </a:solidFill>
                <a:latin typeface="Times New Roman" panose="02020603050405020304" pitchFamily="18" charset="0"/>
                <a:cs typeface="Times New Roman" panose="02020603050405020304" pitchFamily="18" charset="0"/>
              </a:rPr>
              <a:t>Unit 1 Wish you were here</a:t>
            </a:r>
            <a:endParaRPr lang="en-US" altLang="zh-CN" sz="5500" b="1" dirty="0">
              <a:solidFill>
                <a:srgbClr val="000000"/>
              </a:solidFill>
              <a:latin typeface="Times New Roman" panose="02020603050405020304" pitchFamily="18" charset="0"/>
              <a:cs typeface="Times New Roman" panose="02020603050405020304" pitchFamily="18" charset="0"/>
            </a:endParaRPr>
          </a:p>
          <a:p>
            <a:pPr algn="ctr"/>
            <a:r>
              <a:rPr lang="en-US" altLang="zh-CN" sz="4000" dirty="0">
                <a:solidFill>
                  <a:srgbClr val="000000"/>
                </a:solidFill>
                <a:latin typeface="Times New Roman" panose="02020603050405020304" pitchFamily="18" charset="0"/>
                <a:cs typeface="Times New Roman" panose="02020603050405020304" pitchFamily="18" charset="0"/>
              </a:rPr>
              <a:t>Extended reading</a:t>
            </a:r>
            <a:endParaRPr lang="en-US" altLang="zh-C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内容占位符 2"/>
          <p:cNvSpPr txBox="1"/>
          <p:nvPr/>
        </p:nvSpPr>
        <p:spPr>
          <a:xfrm>
            <a:off x="5295305" y="6114752"/>
            <a:ext cx="3453159" cy="482600"/>
          </a:xfrm>
          <a:prstGeom prst="rect">
            <a:avLst/>
          </a:prstGeom>
          <a:noFill/>
          <a:ln w="9525">
            <a:noFill/>
          </a:ln>
        </p:spPr>
        <p:txBody>
          <a:bodyPr/>
          <a:p>
            <a:pPr algn="ctr">
              <a:spcBef>
                <a:spcPct val="20000"/>
              </a:spcBef>
            </a:pPr>
            <a:r>
              <a:rPr lang="zh-CN" altLang="en-US" b="1" dirty="0" smtClean="0">
                <a:solidFill>
                  <a:srgbClr val="000000"/>
                </a:solidFill>
                <a:latin typeface="楷体" panose="02010609060101010101" pitchFamily="49" charset="-122"/>
                <a:ea typeface="楷体" panose="02010609060101010101" pitchFamily="49" charset="-122"/>
              </a:rPr>
              <a:t>宁瑜　</a:t>
            </a:r>
            <a:r>
              <a:rPr lang="en-US" altLang="zh-CN" b="1" dirty="0" smtClean="0">
                <a:solidFill>
                  <a:srgbClr val="000000"/>
                </a:solidFill>
                <a:latin typeface="楷体" panose="02010609060101010101" pitchFamily="49" charset="-122"/>
                <a:ea typeface="楷体" panose="02010609060101010101" pitchFamily="49" charset="-122"/>
              </a:rPr>
              <a:t>    </a:t>
            </a:r>
            <a:r>
              <a:rPr lang="zh-CN" altLang="en-US" b="1" dirty="0" smtClean="0">
                <a:solidFill>
                  <a:srgbClr val="000000"/>
                </a:solidFill>
                <a:latin typeface="楷体" panose="02010609060101010101" pitchFamily="49" charset="-122"/>
                <a:ea typeface="楷体" panose="02010609060101010101" pitchFamily="49" charset="-122"/>
              </a:rPr>
              <a:t>株洲市第十三中学</a:t>
            </a:r>
            <a:endParaRPr lang="zh-CN" altLang="en-US" dirty="0">
              <a:solidFill>
                <a:srgbClr val="0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2730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Users/apple/Desktop/PPT-2.jpgPPT-2"/>
          <p:cNvPicPr>
            <a:picLocks noChangeAspect="1" noChangeArrowheads="1"/>
          </p:cNvPicPr>
          <p:nvPr/>
        </p:nvPicPr>
        <p:blipFill>
          <a:blip r:embed="rId2"/>
          <a:srcRect/>
          <a:stretch>
            <a:fillRect/>
          </a:stretch>
        </p:blipFill>
        <p:spPr bwMode="auto">
          <a:xfrm>
            <a:off x="0" y="-1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7" name="矩形 2"/>
          <p:cNvSpPr/>
          <p:nvPr/>
        </p:nvSpPr>
        <p:spPr>
          <a:xfrm rot="2580000">
            <a:off x="501650" y="500063"/>
            <a:ext cx="717550" cy="715962"/>
          </a:xfrm>
          <a:prstGeom prst="rect">
            <a:avLst/>
          </a:prstGeom>
          <a:solidFill>
            <a:srgbClr val="8EC63E"/>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8" name="文本框 3"/>
          <p:cNvSpPr txBox="1"/>
          <p:nvPr/>
        </p:nvSpPr>
        <p:spPr>
          <a:xfrm>
            <a:off x="2227263" y="565150"/>
            <a:ext cx="4691062" cy="583565"/>
          </a:xfrm>
          <a:prstGeom prst="rect">
            <a:avLst/>
          </a:prstGeom>
          <a:noFill/>
          <a:ln w="19050">
            <a:noFill/>
          </a:ln>
        </p:spPr>
        <p:txBody>
          <a:bodyPr wrap="square" anchor="t" anchorCtr="0">
            <a:spAutoFit/>
          </a:bodyPr>
          <a:p>
            <a:r>
              <a:rPr lang="en-US" altLang="zh-CN" sz="3200" b="1" dirty="0">
                <a:solidFill>
                  <a:srgbClr val="612F02"/>
                </a:solidFill>
                <a:latin typeface="Arial" panose="020B0604020202020204" pitchFamily="34" charset="0"/>
                <a:ea typeface="宋体" panose="02010600030101010101" pitchFamily="2" charset="-122"/>
              </a:rPr>
              <a:t>Detailed reading</a:t>
            </a:r>
            <a:endParaRPr lang="en-US" altLang="zh-CN" sz="3200" b="1" dirty="0">
              <a:solidFill>
                <a:srgbClr val="612F02"/>
              </a:solidFill>
              <a:latin typeface="Arial" panose="020B0604020202020204" pitchFamily="34" charset="0"/>
              <a:ea typeface="宋体" panose="02010600030101010101" pitchFamily="2" charset="-122"/>
            </a:endParaRPr>
          </a:p>
        </p:txBody>
      </p:sp>
      <p:sp>
        <p:nvSpPr>
          <p:cNvPr id="9219" name="矩形 1"/>
          <p:cNvSpPr/>
          <p:nvPr/>
        </p:nvSpPr>
        <p:spPr>
          <a:xfrm rot="2580000">
            <a:off x="1292225" y="596900"/>
            <a:ext cx="519113" cy="514350"/>
          </a:xfrm>
          <a:prstGeom prst="rect">
            <a:avLst/>
          </a:prstGeom>
          <a:solidFill>
            <a:srgbClr val="CAFAB4"/>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0" name="文本框 27"/>
          <p:cNvSpPr txBox="1"/>
          <p:nvPr/>
        </p:nvSpPr>
        <p:spPr>
          <a:xfrm>
            <a:off x="1365250" y="636588"/>
            <a:ext cx="450850" cy="39878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3</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sp>
        <p:nvSpPr>
          <p:cNvPr id="9221" name="文本框 10"/>
          <p:cNvSpPr txBox="1"/>
          <p:nvPr/>
        </p:nvSpPr>
        <p:spPr>
          <a:xfrm>
            <a:off x="508000" y="636588"/>
            <a:ext cx="868363" cy="40005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Step</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cxnSp>
        <p:nvCxnSpPr>
          <p:cNvPr id="9222" name="直接连接符 4"/>
          <p:cNvCxnSpPr/>
          <p:nvPr/>
        </p:nvCxnSpPr>
        <p:spPr>
          <a:xfrm flipV="1">
            <a:off x="971550" y="1196975"/>
            <a:ext cx="5494338" cy="22225"/>
          </a:xfrm>
          <a:prstGeom prst="line">
            <a:avLst/>
          </a:prstGeom>
          <a:ln w="50800" cap="flat" cmpd="sng">
            <a:solidFill>
              <a:srgbClr val="CAFAB4"/>
            </a:solidFill>
            <a:prstDash val="solid"/>
            <a:round/>
            <a:headEnd type="none" w="med" len="med"/>
            <a:tailEnd type="none" w="med" len="med"/>
          </a:ln>
        </p:spPr>
      </p:cxnSp>
      <p:sp>
        <p:nvSpPr>
          <p:cNvPr id="100" name="文本框 99"/>
          <p:cNvSpPr txBox="1"/>
          <p:nvPr/>
        </p:nvSpPr>
        <p:spPr>
          <a:xfrm>
            <a:off x="179070" y="1336040"/>
            <a:ext cx="8783320" cy="2553335"/>
          </a:xfrm>
          <a:prstGeom prst="rect">
            <a:avLst/>
          </a:prstGeom>
          <a:noFill/>
          <a:ln w="9525">
            <a:noFill/>
          </a:ln>
        </p:spPr>
        <p:txBody>
          <a:bodyPr wrap="square">
            <a:spAutoFit/>
          </a:bodyPr>
          <a:p>
            <a:r>
              <a:rPr lang="en-US" sz="3200">
                <a:solidFill>
                  <a:srgbClr val="FF0000"/>
                </a:solidFill>
                <a:latin typeface="Times New Roman" panose="02020603050405020304" pitchFamily="18" charset="0"/>
              </a:rPr>
              <a:t>2.Read the second travel journal and answer the following questions.</a:t>
            </a:r>
            <a:endParaRPr lang="en-US" sz="3200">
              <a:solidFill>
                <a:srgbClr val="FF0000"/>
              </a:solidFill>
              <a:latin typeface="Times New Roman" panose="02020603050405020304" pitchFamily="18" charset="0"/>
            </a:endParaRPr>
          </a:p>
          <a:p>
            <a:r>
              <a:rPr lang="en-US" sz="3200">
                <a:solidFill>
                  <a:schemeClr val="tx1"/>
                </a:solidFill>
                <a:latin typeface="Times New Roman" panose="02020603050405020304" pitchFamily="18" charset="0"/>
              </a:rPr>
              <a:t>◆What happened to them when they were very near to their rest camp in Amboseli National Park? And why? How did they solve the problem?</a:t>
            </a:r>
            <a:endParaRPr lang="en-US" sz="3200">
              <a:solidFill>
                <a:schemeClr val="tx1"/>
              </a:solidFill>
              <a:latin typeface="Times New Roman" panose="02020603050405020304" pitchFamily="18" charset="0"/>
            </a:endParaRPr>
          </a:p>
        </p:txBody>
      </p:sp>
      <p:graphicFrame>
        <p:nvGraphicFramePr>
          <p:cNvPr id="2" name="表格 1"/>
          <p:cNvGraphicFramePr/>
          <p:nvPr>
            <p:custDataLst>
              <p:tags r:id="rId3"/>
            </p:custDataLst>
          </p:nvPr>
        </p:nvGraphicFramePr>
        <p:xfrm>
          <a:off x="467360" y="4005580"/>
          <a:ext cx="2048510" cy="2773045"/>
        </p:xfrm>
        <a:graphic>
          <a:graphicData uri="http://schemas.openxmlformats.org/drawingml/2006/table">
            <a:tbl>
              <a:tblPr firstRow="1" bandRow="1">
                <a:tableStyleId>{5C22544A-7EE6-4342-B048-85BDC9FD1C3A}</a:tableStyleId>
              </a:tblPr>
              <a:tblGrid>
                <a:gridCol w="2048510"/>
              </a:tblGrid>
              <a:tr h="366395">
                <a:tc>
                  <a:txBody>
                    <a:bodyPr/>
                    <a:p>
                      <a:pPr algn="ctr">
                        <a:buNone/>
                      </a:pPr>
                      <a:r>
                        <a:rPr lang="en-US" altLang="zh-CN">
                          <a:solidFill>
                            <a:srgbClr val="FF0000"/>
                          </a:solidFill>
                          <a:latin typeface="Elephant" panose="02020904090505020303" charset="0"/>
                          <a:cs typeface="Elephant" panose="02020904090505020303" charset="0"/>
                        </a:rPr>
                        <a:t>Problem </a:t>
                      </a:r>
                      <a:endParaRPr lang="en-US" altLang="zh-CN">
                        <a:solidFill>
                          <a:srgbClr val="FF0000"/>
                        </a:solidFill>
                        <a:latin typeface="Elephant" panose="02020904090505020303" charset="0"/>
                        <a:cs typeface="Elephant" panose="02020904090505020303" charset="0"/>
                      </a:endParaRPr>
                    </a:p>
                  </a:txBody>
                  <a:tcPr anchor="ctr" anchorCtr="0">
                    <a:solidFill>
                      <a:srgbClr val="9AD66F">
                        <a:alpha val="52000"/>
                      </a:srgbClr>
                    </a:solidFill>
                  </a:tcPr>
                </a:tc>
              </a:tr>
              <a:tr h="2406650">
                <a:tc>
                  <a:txBody>
                    <a:bodyPr/>
                    <a:p>
                      <a:pPr>
                        <a:buNone/>
                      </a:pPr>
                      <a:r>
                        <a:rPr lang="zh-CN" altLang="en-US">
                          <a:solidFill>
                            <a:schemeClr val="tx1"/>
                          </a:solidFill>
                          <a:latin typeface="Times New Roman" panose="02020603050405020304" pitchFamily="18" charset="0"/>
                          <a:cs typeface="Times New Roman" panose="02020603050405020304" pitchFamily="18" charset="0"/>
                        </a:rPr>
                        <a:t>They were stuck in the mud</a:t>
                      </a:r>
                      <a:r>
                        <a:rPr lang="en-US" altLang="zh-CN">
                          <a:solidFill>
                            <a:schemeClr val="tx1"/>
                          </a:solidFill>
                          <a:latin typeface="Times New Roman" panose="02020603050405020304" pitchFamily="18" charset="0"/>
                          <a:cs typeface="Times New Roman" panose="02020603050405020304" pitchFamily="18" charset="0"/>
                        </a:rPr>
                        <a:t>.</a:t>
                      </a:r>
                      <a:endParaRPr lang="en-US" altLang="zh-CN">
                        <a:solidFill>
                          <a:schemeClr val="tx1"/>
                        </a:solidFill>
                        <a:latin typeface="Times New Roman" panose="02020603050405020304" pitchFamily="18" charset="0"/>
                        <a:cs typeface="Times New Roman" panose="02020603050405020304" pitchFamily="18" charset="0"/>
                      </a:endParaRPr>
                    </a:p>
                  </a:txBody>
                  <a:tcPr>
                    <a:solidFill>
                      <a:srgbClr val="9AD66F">
                        <a:alpha val="52000"/>
                      </a:srgbClr>
                    </a:solidFill>
                  </a:tcPr>
                </a:tc>
              </a:tr>
            </a:tbl>
          </a:graphicData>
        </a:graphic>
      </p:graphicFrame>
      <p:graphicFrame>
        <p:nvGraphicFramePr>
          <p:cNvPr id="12" name="表格 11"/>
          <p:cNvGraphicFramePr/>
          <p:nvPr>
            <p:custDataLst>
              <p:tags r:id="rId4"/>
            </p:custDataLst>
          </p:nvPr>
        </p:nvGraphicFramePr>
        <p:xfrm>
          <a:off x="3347720" y="4005580"/>
          <a:ext cx="2048510" cy="2773045"/>
        </p:xfrm>
        <a:graphic>
          <a:graphicData uri="http://schemas.openxmlformats.org/drawingml/2006/table">
            <a:tbl>
              <a:tblPr firstRow="1" bandRow="1">
                <a:tableStyleId>{5C22544A-7EE6-4342-B048-85BDC9FD1C3A}</a:tableStyleId>
              </a:tblPr>
              <a:tblGrid>
                <a:gridCol w="2048510"/>
              </a:tblGrid>
              <a:tr h="366395">
                <a:tc>
                  <a:txBody>
                    <a:bodyPr/>
                    <a:p>
                      <a:pPr algn="ctr">
                        <a:buNone/>
                      </a:pPr>
                      <a:r>
                        <a:rPr lang="en-US" altLang="zh-CN">
                          <a:solidFill>
                            <a:srgbClr val="FF0000"/>
                          </a:solidFill>
                          <a:latin typeface="Elephant" panose="02020904090505020303" charset="0"/>
                          <a:cs typeface="Elephant" panose="02020904090505020303" charset="0"/>
                        </a:rPr>
                        <a:t>Reason </a:t>
                      </a:r>
                      <a:endParaRPr lang="en-US" altLang="zh-CN">
                        <a:solidFill>
                          <a:srgbClr val="FF0000"/>
                        </a:solidFill>
                        <a:latin typeface="Elephant" panose="02020904090505020303" charset="0"/>
                        <a:cs typeface="Elephant" panose="02020904090505020303" charset="0"/>
                      </a:endParaRPr>
                    </a:p>
                  </a:txBody>
                  <a:tcPr anchor="ctr" anchorCtr="0">
                    <a:solidFill>
                      <a:srgbClr val="9AD66F">
                        <a:alpha val="52000"/>
                      </a:srgbClr>
                    </a:solidFill>
                  </a:tcPr>
                </a:tc>
              </a:tr>
              <a:tr h="2406650">
                <a:tc>
                  <a:txBody>
                    <a:bodyPr/>
                    <a:p>
                      <a:pPr>
                        <a:buNone/>
                      </a:pPr>
                      <a:r>
                        <a:rPr>
                          <a:solidFill>
                            <a:schemeClr val="tx1"/>
                          </a:solidFill>
                          <a:latin typeface="Times New Roman" panose="02020603050405020304" pitchFamily="18" charset="0"/>
                          <a:cs typeface="Times New Roman" panose="02020603050405020304" pitchFamily="18" charset="0"/>
                        </a:rPr>
                        <a:t>Father, against mother’s advice, decided to drive through a large pool of water that stretch across the dirt road.</a:t>
                      </a:r>
                      <a:endParaRPr>
                        <a:solidFill>
                          <a:schemeClr val="tx1"/>
                        </a:solidFill>
                        <a:latin typeface="Times New Roman" panose="02020603050405020304" pitchFamily="18" charset="0"/>
                        <a:cs typeface="Times New Roman" panose="02020603050405020304" pitchFamily="18" charset="0"/>
                      </a:endParaRPr>
                    </a:p>
                  </a:txBody>
                  <a:tcPr>
                    <a:solidFill>
                      <a:srgbClr val="9AD66F">
                        <a:alpha val="52000"/>
                      </a:srgbClr>
                    </a:solidFill>
                  </a:tcPr>
                </a:tc>
              </a:tr>
            </a:tbl>
          </a:graphicData>
        </a:graphic>
      </p:graphicFrame>
      <p:graphicFrame>
        <p:nvGraphicFramePr>
          <p:cNvPr id="13" name="表格 12"/>
          <p:cNvGraphicFramePr/>
          <p:nvPr>
            <p:custDataLst>
              <p:tags r:id="rId5"/>
            </p:custDataLst>
          </p:nvPr>
        </p:nvGraphicFramePr>
        <p:xfrm>
          <a:off x="6372225" y="4005580"/>
          <a:ext cx="2048510" cy="2773045"/>
        </p:xfrm>
        <a:graphic>
          <a:graphicData uri="http://schemas.openxmlformats.org/drawingml/2006/table">
            <a:tbl>
              <a:tblPr firstRow="1" bandRow="1">
                <a:tableStyleId>{5C22544A-7EE6-4342-B048-85BDC9FD1C3A}</a:tableStyleId>
              </a:tblPr>
              <a:tblGrid>
                <a:gridCol w="2048510"/>
              </a:tblGrid>
              <a:tr h="366395">
                <a:tc>
                  <a:txBody>
                    <a:bodyPr/>
                    <a:p>
                      <a:pPr algn="ctr">
                        <a:buNone/>
                      </a:pPr>
                      <a:r>
                        <a:rPr lang="en-US" altLang="zh-CN">
                          <a:solidFill>
                            <a:srgbClr val="FF0000"/>
                          </a:solidFill>
                          <a:latin typeface="Elephant" panose="02020904090505020303" charset="0"/>
                          <a:cs typeface="Elephant" panose="02020904090505020303" charset="0"/>
                        </a:rPr>
                        <a:t>Solution</a:t>
                      </a:r>
                      <a:endParaRPr lang="en-US" altLang="zh-CN">
                        <a:solidFill>
                          <a:srgbClr val="FF0000"/>
                        </a:solidFill>
                        <a:latin typeface="Elephant" panose="02020904090505020303" charset="0"/>
                        <a:cs typeface="Elephant" panose="02020904090505020303" charset="0"/>
                      </a:endParaRPr>
                    </a:p>
                  </a:txBody>
                  <a:tcPr anchor="ctr" anchorCtr="0">
                    <a:solidFill>
                      <a:srgbClr val="9AD66F">
                        <a:alpha val="52000"/>
                      </a:srgbClr>
                    </a:solidFill>
                  </a:tcPr>
                </a:tc>
              </a:tr>
              <a:tr h="2406650">
                <a:tc>
                  <a:txBody>
                    <a:bodyPr/>
                    <a:p>
                      <a:pPr>
                        <a:buNone/>
                      </a:pPr>
                      <a:r>
                        <a:rPr>
                          <a:solidFill>
                            <a:schemeClr val="tx1"/>
                          </a:solidFill>
                          <a:latin typeface="Times New Roman" panose="02020603050405020304" pitchFamily="18" charset="0"/>
                          <a:cs typeface="Times New Roman" panose="02020603050405020304" pitchFamily="18" charset="0"/>
                        </a:rPr>
                        <a:t>Two tall slim local people wandered over and pushed us free.</a:t>
                      </a:r>
                      <a:endParaRPr>
                        <a:solidFill>
                          <a:schemeClr val="tx1"/>
                        </a:solidFill>
                        <a:latin typeface="Times New Roman" panose="02020603050405020304" pitchFamily="18" charset="0"/>
                        <a:cs typeface="Times New Roman" panose="02020603050405020304" pitchFamily="18" charset="0"/>
                      </a:endParaRPr>
                    </a:p>
                  </a:txBody>
                  <a:tcPr>
                    <a:solidFill>
                      <a:srgbClr val="9AD66F">
                        <a:alpha val="52000"/>
                      </a:srgbClr>
                    </a:solidFill>
                  </a:tcPr>
                </a:tc>
              </a:tr>
            </a:tbl>
          </a:graphicData>
        </a:graphic>
      </p:graphicFrame>
      <p:sp>
        <p:nvSpPr>
          <p:cNvPr id="14" name="虚尾箭头 13"/>
          <p:cNvSpPr/>
          <p:nvPr/>
        </p:nvSpPr>
        <p:spPr>
          <a:xfrm>
            <a:off x="2627630" y="4942205"/>
            <a:ext cx="504190" cy="575945"/>
          </a:xfrm>
          <a:prstGeom prst="stripedRightArrow">
            <a:avLst/>
          </a:prstGeom>
          <a:solidFill>
            <a:srgbClr val="92D050"/>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5" name="虚尾箭头 14"/>
          <p:cNvSpPr/>
          <p:nvPr/>
        </p:nvSpPr>
        <p:spPr>
          <a:xfrm>
            <a:off x="5652135" y="5013960"/>
            <a:ext cx="504190" cy="575945"/>
          </a:xfrm>
          <a:prstGeom prst="stripedRightArrow">
            <a:avLst/>
          </a:prstGeom>
          <a:solidFill>
            <a:srgbClr val="92D050"/>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heel(1)">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14" grpId="0" bldLvl="0" animBg="1"/>
      <p:bldP spid="15" grpId="0" bldLvl="0" animBg="1"/>
      <p:bldP spid="14" grpId="1"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2730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Users/apple/Desktop/PPT-2.jpgPPT-2"/>
          <p:cNvPicPr>
            <a:picLocks noChangeAspect="1" noChangeArrowheads="1"/>
          </p:cNvPicPr>
          <p:nvPr/>
        </p:nvPicPr>
        <p:blipFill>
          <a:blip r:embed="rId2"/>
          <a:srcRect/>
          <a:stretch>
            <a:fillRect/>
          </a:stretch>
        </p:blipFill>
        <p:spPr bwMode="auto">
          <a:xfrm>
            <a:off x="0" y="-1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7" name="矩形 2"/>
          <p:cNvSpPr/>
          <p:nvPr/>
        </p:nvSpPr>
        <p:spPr>
          <a:xfrm rot="2580000">
            <a:off x="501650" y="500063"/>
            <a:ext cx="717550" cy="715962"/>
          </a:xfrm>
          <a:prstGeom prst="rect">
            <a:avLst/>
          </a:prstGeom>
          <a:solidFill>
            <a:srgbClr val="8EC63E"/>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8" name="文本框 3"/>
          <p:cNvSpPr txBox="1"/>
          <p:nvPr/>
        </p:nvSpPr>
        <p:spPr>
          <a:xfrm>
            <a:off x="2227263" y="565150"/>
            <a:ext cx="4691062" cy="583565"/>
          </a:xfrm>
          <a:prstGeom prst="rect">
            <a:avLst/>
          </a:prstGeom>
          <a:noFill/>
          <a:ln w="19050">
            <a:noFill/>
          </a:ln>
        </p:spPr>
        <p:txBody>
          <a:bodyPr wrap="square" anchor="t" anchorCtr="0">
            <a:spAutoFit/>
          </a:bodyPr>
          <a:p>
            <a:r>
              <a:rPr lang="en-US" altLang="zh-CN" sz="3200" b="1" dirty="0">
                <a:solidFill>
                  <a:srgbClr val="612F02"/>
                </a:solidFill>
                <a:latin typeface="Arial" panose="020B0604020202020204" pitchFamily="34" charset="0"/>
                <a:ea typeface="宋体" panose="02010600030101010101" pitchFamily="2" charset="-122"/>
              </a:rPr>
              <a:t>Detailed reading</a:t>
            </a:r>
            <a:endParaRPr lang="en-US" altLang="zh-CN" sz="3200" b="1" dirty="0">
              <a:solidFill>
                <a:srgbClr val="612F02"/>
              </a:solidFill>
              <a:latin typeface="Arial" panose="020B0604020202020204" pitchFamily="34" charset="0"/>
              <a:ea typeface="宋体" panose="02010600030101010101" pitchFamily="2" charset="-122"/>
            </a:endParaRPr>
          </a:p>
        </p:txBody>
      </p:sp>
      <p:sp>
        <p:nvSpPr>
          <p:cNvPr id="9219" name="矩形 1"/>
          <p:cNvSpPr/>
          <p:nvPr/>
        </p:nvSpPr>
        <p:spPr>
          <a:xfrm rot="2580000">
            <a:off x="1292225" y="596900"/>
            <a:ext cx="519113" cy="514350"/>
          </a:xfrm>
          <a:prstGeom prst="rect">
            <a:avLst/>
          </a:prstGeom>
          <a:solidFill>
            <a:srgbClr val="CAFAB4"/>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0" name="文本框 27"/>
          <p:cNvSpPr txBox="1"/>
          <p:nvPr/>
        </p:nvSpPr>
        <p:spPr>
          <a:xfrm>
            <a:off x="1365250" y="636588"/>
            <a:ext cx="450850" cy="39878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3</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sp>
        <p:nvSpPr>
          <p:cNvPr id="9221" name="文本框 10"/>
          <p:cNvSpPr txBox="1"/>
          <p:nvPr/>
        </p:nvSpPr>
        <p:spPr>
          <a:xfrm>
            <a:off x="508000" y="636588"/>
            <a:ext cx="868363" cy="40005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Step</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cxnSp>
        <p:nvCxnSpPr>
          <p:cNvPr id="9222" name="直接连接符 4"/>
          <p:cNvCxnSpPr/>
          <p:nvPr/>
        </p:nvCxnSpPr>
        <p:spPr>
          <a:xfrm flipV="1">
            <a:off x="971550" y="1196975"/>
            <a:ext cx="5494338" cy="22225"/>
          </a:xfrm>
          <a:prstGeom prst="line">
            <a:avLst/>
          </a:prstGeom>
          <a:ln w="50800" cap="flat" cmpd="sng">
            <a:solidFill>
              <a:srgbClr val="CAFAB4"/>
            </a:solidFill>
            <a:prstDash val="solid"/>
            <a:round/>
            <a:headEnd type="none" w="med" len="med"/>
            <a:tailEnd type="none" w="med" len="med"/>
          </a:ln>
        </p:spPr>
      </p:cxnSp>
      <p:sp>
        <p:nvSpPr>
          <p:cNvPr id="100" name="文本框 99"/>
          <p:cNvSpPr txBox="1"/>
          <p:nvPr/>
        </p:nvSpPr>
        <p:spPr>
          <a:xfrm>
            <a:off x="107315" y="1628775"/>
            <a:ext cx="8783320" cy="1076325"/>
          </a:xfrm>
          <a:prstGeom prst="rect">
            <a:avLst/>
          </a:prstGeom>
          <a:noFill/>
          <a:ln w="9525">
            <a:noFill/>
          </a:ln>
        </p:spPr>
        <p:txBody>
          <a:bodyPr wrap="square">
            <a:spAutoFit/>
          </a:bodyPr>
          <a:p>
            <a:r>
              <a:rPr lang="en-US" sz="3200">
                <a:solidFill>
                  <a:schemeClr val="tx1"/>
                </a:solidFill>
                <a:latin typeface="Times New Roman" panose="02020603050405020304" pitchFamily="18" charset="0"/>
              </a:rPr>
              <a:t>◆ Why did the author say it was indeed the greatest show in the earth?</a:t>
            </a:r>
            <a:endParaRPr lang="en-US" sz="3200">
              <a:solidFill>
                <a:schemeClr val="tx1"/>
              </a:solidFill>
              <a:latin typeface="Times New Roman" panose="02020603050405020304" pitchFamily="18" charset="0"/>
            </a:endParaRPr>
          </a:p>
        </p:txBody>
      </p:sp>
      <p:sp>
        <p:nvSpPr>
          <p:cNvPr id="3" name="文本框 2"/>
          <p:cNvSpPr txBox="1"/>
          <p:nvPr/>
        </p:nvSpPr>
        <p:spPr>
          <a:xfrm>
            <a:off x="323215" y="2692400"/>
            <a:ext cx="7956550" cy="3538220"/>
          </a:xfrm>
          <a:prstGeom prst="rect">
            <a:avLst/>
          </a:prstGeom>
          <a:noFill/>
        </p:spPr>
        <p:txBody>
          <a:bodyPr wrap="square" rtlCol="0" anchor="t">
            <a:spAutoFit/>
          </a:bodyPr>
          <a:p>
            <a:pPr algn="l"/>
            <a:r>
              <a:rPr lang="en-US" sz="2800" b="1">
                <a:solidFill>
                  <a:srgbClr val="5C9135"/>
                </a:solidFill>
                <a:latin typeface="Times New Roman" panose="02020603050405020304" pitchFamily="18" charset="0"/>
                <a:sym typeface="+mn-ea"/>
              </a:rPr>
              <a:t>Because he hadn’t seen anything like this before. The mountain rose up over the plains before them. Tall grasses and trees dotted the plains, which were alive with the African wildlife they had come to see. Giraffes, with their necks, were pulling leaves from the highest branches. In the distance, elephants were eating grass, ears flapping lazily as they moved slowly over the plains.</a:t>
            </a:r>
            <a:endParaRPr lang="en-US" sz="2800" b="1">
              <a:solidFill>
                <a:srgbClr val="5C9135"/>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heel(1)">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2730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Users/apple/Desktop/PPT-2.jpgPPT-2"/>
          <p:cNvPicPr>
            <a:picLocks noChangeAspect="1" noChangeArrowheads="1"/>
          </p:cNvPicPr>
          <p:nvPr/>
        </p:nvPicPr>
        <p:blipFill>
          <a:blip r:embed="rId2"/>
          <a:srcRect/>
          <a:stretch>
            <a:fillRect/>
          </a:stretch>
        </p:blipFill>
        <p:spPr bwMode="auto">
          <a:xfrm>
            <a:off x="0" y="-1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7" name="矩形 2"/>
          <p:cNvSpPr/>
          <p:nvPr/>
        </p:nvSpPr>
        <p:spPr>
          <a:xfrm rot="2580000">
            <a:off x="501650" y="500063"/>
            <a:ext cx="717550" cy="715962"/>
          </a:xfrm>
          <a:prstGeom prst="rect">
            <a:avLst/>
          </a:prstGeom>
          <a:solidFill>
            <a:srgbClr val="8EC63E"/>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8" name="文本框 3"/>
          <p:cNvSpPr txBox="1"/>
          <p:nvPr/>
        </p:nvSpPr>
        <p:spPr>
          <a:xfrm>
            <a:off x="2227263" y="565150"/>
            <a:ext cx="4691062" cy="583565"/>
          </a:xfrm>
          <a:prstGeom prst="rect">
            <a:avLst/>
          </a:prstGeom>
          <a:noFill/>
          <a:ln w="19050">
            <a:noFill/>
          </a:ln>
        </p:spPr>
        <p:txBody>
          <a:bodyPr wrap="square" anchor="t" anchorCtr="0">
            <a:spAutoFit/>
          </a:bodyPr>
          <a:p>
            <a:r>
              <a:rPr lang="en-US" altLang="zh-CN" sz="3200" b="1" dirty="0">
                <a:solidFill>
                  <a:srgbClr val="612F02"/>
                </a:solidFill>
                <a:latin typeface="Arial" panose="020B0604020202020204" pitchFamily="34" charset="0"/>
                <a:ea typeface="宋体" panose="02010600030101010101" pitchFamily="2" charset="-122"/>
              </a:rPr>
              <a:t>Detailed reading</a:t>
            </a:r>
            <a:endParaRPr lang="en-US" altLang="zh-CN" sz="3200" b="1" dirty="0">
              <a:solidFill>
                <a:srgbClr val="612F02"/>
              </a:solidFill>
              <a:latin typeface="Arial" panose="020B0604020202020204" pitchFamily="34" charset="0"/>
              <a:ea typeface="宋体" panose="02010600030101010101" pitchFamily="2" charset="-122"/>
            </a:endParaRPr>
          </a:p>
        </p:txBody>
      </p:sp>
      <p:sp>
        <p:nvSpPr>
          <p:cNvPr id="9219" name="矩形 1"/>
          <p:cNvSpPr/>
          <p:nvPr/>
        </p:nvSpPr>
        <p:spPr>
          <a:xfrm rot="2580000">
            <a:off x="1292225" y="596900"/>
            <a:ext cx="519113" cy="514350"/>
          </a:xfrm>
          <a:prstGeom prst="rect">
            <a:avLst/>
          </a:prstGeom>
          <a:solidFill>
            <a:srgbClr val="CAFAB4"/>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0" name="文本框 27"/>
          <p:cNvSpPr txBox="1"/>
          <p:nvPr/>
        </p:nvSpPr>
        <p:spPr>
          <a:xfrm>
            <a:off x="1365250" y="636588"/>
            <a:ext cx="450850" cy="39878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3</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sp>
        <p:nvSpPr>
          <p:cNvPr id="9221" name="文本框 10"/>
          <p:cNvSpPr txBox="1"/>
          <p:nvPr/>
        </p:nvSpPr>
        <p:spPr>
          <a:xfrm>
            <a:off x="508000" y="636588"/>
            <a:ext cx="868363" cy="40005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Step</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cxnSp>
        <p:nvCxnSpPr>
          <p:cNvPr id="9222" name="直接连接符 4"/>
          <p:cNvCxnSpPr/>
          <p:nvPr/>
        </p:nvCxnSpPr>
        <p:spPr>
          <a:xfrm flipV="1">
            <a:off x="971550" y="1196975"/>
            <a:ext cx="5494338" cy="22225"/>
          </a:xfrm>
          <a:prstGeom prst="line">
            <a:avLst/>
          </a:prstGeom>
          <a:ln w="50800" cap="flat" cmpd="sng">
            <a:solidFill>
              <a:srgbClr val="CAFAB4"/>
            </a:solidFill>
            <a:prstDash val="solid"/>
            <a:round/>
            <a:headEnd type="none" w="med" len="med"/>
            <a:tailEnd type="none" w="med" len="med"/>
          </a:ln>
        </p:spPr>
      </p:cxnSp>
      <p:sp>
        <p:nvSpPr>
          <p:cNvPr id="100" name="文本框 99"/>
          <p:cNvSpPr txBox="1"/>
          <p:nvPr/>
        </p:nvSpPr>
        <p:spPr>
          <a:xfrm>
            <a:off x="107315" y="1628775"/>
            <a:ext cx="8783320" cy="1568450"/>
          </a:xfrm>
          <a:prstGeom prst="rect">
            <a:avLst/>
          </a:prstGeom>
          <a:noFill/>
          <a:ln w="9525">
            <a:noFill/>
          </a:ln>
        </p:spPr>
        <p:txBody>
          <a:bodyPr wrap="square">
            <a:spAutoFit/>
          </a:bodyPr>
          <a:p>
            <a:r>
              <a:rPr lang="en-US" sz="3200">
                <a:solidFill>
                  <a:schemeClr val="tx1"/>
                </a:solidFill>
                <a:latin typeface="Times New Roman" panose="02020603050405020304" pitchFamily="18" charset="0"/>
              </a:rPr>
              <a:t>◆ What happened after the author returned to the car and fetch more possessions? And how did he feel?</a:t>
            </a:r>
            <a:endParaRPr lang="en-US" sz="3200">
              <a:solidFill>
                <a:schemeClr val="tx1"/>
              </a:solidFill>
              <a:latin typeface="Times New Roman" panose="02020603050405020304" pitchFamily="18" charset="0"/>
            </a:endParaRPr>
          </a:p>
        </p:txBody>
      </p:sp>
      <p:sp>
        <p:nvSpPr>
          <p:cNvPr id="3" name="文本框 2"/>
          <p:cNvSpPr txBox="1"/>
          <p:nvPr/>
        </p:nvSpPr>
        <p:spPr>
          <a:xfrm>
            <a:off x="323215" y="3357245"/>
            <a:ext cx="7956550" cy="953135"/>
          </a:xfrm>
          <a:prstGeom prst="rect">
            <a:avLst/>
          </a:prstGeom>
          <a:noFill/>
        </p:spPr>
        <p:txBody>
          <a:bodyPr wrap="square" rtlCol="0" anchor="t">
            <a:spAutoFit/>
          </a:bodyPr>
          <a:p>
            <a:pPr algn="l"/>
            <a:r>
              <a:rPr lang="en-US" sz="2800" b="1">
                <a:solidFill>
                  <a:srgbClr val="5C9135"/>
                </a:solidFill>
                <a:latin typeface="Times New Roman" panose="02020603050405020304" pitchFamily="18" charset="0"/>
                <a:sym typeface="+mn-ea"/>
              </a:rPr>
              <a:t>A small grey monkey sitting on a tree a few metres away and eating a banana. He must feel joyful.</a:t>
            </a:r>
            <a:endParaRPr lang="en-US" sz="2800" b="1">
              <a:solidFill>
                <a:srgbClr val="5C9135"/>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heel(1)">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2730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Users/apple/Desktop/PPT-2.jpgPPT-2"/>
          <p:cNvPicPr>
            <a:picLocks noChangeAspect="1" noChangeArrowheads="1"/>
          </p:cNvPicPr>
          <p:nvPr/>
        </p:nvPicPr>
        <p:blipFill>
          <a:blip r:embed="rId2"/>
          <a:srcRect/>
          <a:stretch>
            <a:fillRect/>
          </a:stretch>
        </p:blipFill>
        <p:spPr bwMode="auto">
          <a:xfrm>
            <a:off x="0" y="-1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7" name="矩形 2"/>
          <p:cNvSpPr/>
          <p:nvPr/>
        </p:nvSpPr>
        <p:spPr>
          <a:xfrm rot="2580000">
            <a:off x="501650" y="500063"/>
            <a:ext cx="717550" cy="715962"/>
          </a:xfrm>
          <a:prstGeom prst="rect">
            <a:avLst/>
          </a:prstGeom>
          <a:solidFill>
            <a:srgbClr val="8EC63E"/>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8" name="文本框 3"/>
          <p:cNvSpPr txBox="1"/>
          <p:nvPr/>
        </p:nvSpPr>
        <p:spPr>
          <a:xfrm>
            <a:off x="2227263" y="565150"/>
            <a:ext cx="4691062" cy="583565"/>
          </a:xfrm>
          <a:prstGeom prst="rect">
            <a:avLst/>
          </a:prstGeom>
          <a:noFill/>
          <a:ln w="19050">
            <a:noFill/>
          </a:ln>
        </p:spPr>
        <p:txBody>
          <a:bodyPr wrap="square" anchor="t" anchorCtr="0">
            <a:spAutoFit/>
          </a:bodyPr>
          <a:p>
            <a:r>
              <a:rPr lang="en-US" altLang="zh-CN" sz="3200" b="1" dirty="0">
                <a:solidFill>
                  <a:srgbClr val="612F02"/>
                </a:solidFill>
                <a:latin typeface="Arial" panose="020B0604020202020204" pitchFamily="34" charset="0"/>
                <a:ea typeface="宋体" panose="02010600030101010101" pitchFamily="2" charset="-122"/>
              </a:rPr>
              <a:t>Detailed reading</a:t>
            </a:r>
            <a:endParaRPr lang="en-US" altLang="zh-CN" sz="3200" b="1" dirty="0">
              <a:solidFill>
                <a:srgbClr val="612F02"/>
              </a:solidFill>
              <a:latin typeface="Arial" panose="020B0604020202020204" pitchFamily="34" charset="0"/>
              <a:ea typeface="宋体" panose="02010600030101010101" pitchFamily="2" charset="-122"/>
            </a:endParaRPr>
          </a:p>
        </p:txBody>
      </p:sp>
      <p:sp>
        <p:nvSpPr>
          <p:cNvPr id="9219" name="矩形 1"/>
          <p:cNvSpPr/>
          <p:nvPr/>
        </p:nvSpPr>
        <p:spPr>
          <a:xfrm rot="2580000">
            <a:off x="1292225" y="596900"/>
            <a:ext cx="519113" cy="514350"/>
          </a:xfrm>
          <a:prstGeom prst="rect">
            <a:avLst/>
          </a:prstGeom>
          <a:solidFill>
            <a:srgbClr val="CAFAB4"/>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0" name="文本框 27"/>
          <p:cNvSpPr txBox="1"/>
          <p:nvPr/>
        </p:nvSpPr>
        <p:spPr>
          <a:xfrm>
            <a:off x="1365250" y="636588"/>
            <a:ext cx="450850" cy="39878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3</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sp>
        <p:nvSpPr>
          <p:cNvPr id="9221" name="文本框 10"/>
          <p:cNvSpPr txBox="1"/>
          <p:nvPr/>
        </p:nvSpPr>
        <p:spPr>
          <a:xfrm>
            <a:off x="508000" y="636588"/>
            <a:ext cx="868363" cy="40005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Step</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cxnSp>
        <p:nvCxnSpPr>
          <p:cNvPr id="9222" name="直接连接符 4"/>
          <p:cNvCxnSpPr/>
          <p:nvPr/>
        </p:nvCxnSpPr>
        <p:spPr>
          <a:xfrm flipV="1">
            <a:off x="971550" y="1196975"/>
            <a:ext cx="5494338" cy="22225"/>
          </a:xfrm>
          <a:prstGeom prst="line">
            <a:avLst/>
          </a:prstGeom>
          <a:ln w="50800" cap="flat" cmpd="sng">
            <a:solidFill>
              <a:srgbClr val="CAFAB4"/>
            </a:solidFill>
            <a:prstDash val="solid"/>
            <a:round/>
            <a:headEnd type="none" w="med" len="med"/>
            <a:tailEnd type="none" w="med" len="med"/>
          </a:ln>
        </p:spPr>
      </p:cxnSp>
      <p:sp>
        <p:nvSpPr>
          <p:cNvPr id="100" name="文本框 99"/>
          <p:cNvSpPr txBox="1"/>
          <p:nvPr/>
        </p:nvSpPr>
        <p:spPr>
          <a:xfrm>
            <a:off x="179070" y="1485265"/>
            <a:ext cx="8783320" cy="583565"/>
          </a:xfrm>
          <a:prstGeom prst="rect">
            <a:avLst/>
          </a:prstGeom>
          <a:noFill/>
          <a:ln w="9525">
            <a:noFill/>
          </a:ln>
        </p:spPr>
        <p:txBody>
          <a:bodyPr wrap="square">
            <a:spAutoFit/>
          </a:bodyPr>
          <a:p>
            <a:r>
              <a:rPr lang="en-US" sz="3200">
                <a:solidFill>
                  <a:srgbClr val="FF0000"/>
                </a:solidFill>
                <a:latin typeface="Times New Roman" panose="02020603050405020304" pitchFamily="18" charset="0"/>
              </a:rPr>
              <a:t>3. Summarize the author’s travel experience.</a:t>
            </a:r>
            <a:endParaRPr lang="en-US" sz="3200">
              <a:latin typeface="Times New Roman" panose="02020603050405020304" pitchFamily="18" charset="0"/>
            </a:endParaRPr>
          </a:p>
        </p:txBody>
      </p:sp>
      <p:graphicFrame>
        <p:nvGraphicFramePr>
          <p:cNvPr id="3" name="表格 2"/>
          <p:cNvGraphicFramePr/>
          <p:nvPr>
            <p:custDataLst>
              <p:tags r:id="rId3"/>
            </p:custDataLst>
          </p:nvPr>
        </p:nvGraphicFramePr>
        <p:xfrm>
          <a:off x="611505" y="2277110"/>
          <a:ext cx="7616825" cy="3474720"/>
        </p:xfrm>
        <a:graphic>
          <a:graphicData uri="http://schemas.openxmlformats.org/drawingml/2006/table">
            <a:tbl>
              <a:tblPr firstRow="1" bandRow="1">
                <a:tableStyleId>{5C22544A-7EE6-4342-B048-85BDC9FD1C3A}</a:tableStyleId>
              </a:tblPr>
              <a:tblGrid>
                <a:gridCol w="2061210"/>
                <a:gridCol w="5555615"/>
              </a:tblGrid>
              <a:tr h="426720">
                <a:tc>
                  <a:txBody>
                    <a:bodyPr/>
                    <a:p>
                      <a:pPr indent="0">
                        <a:buNone/>
                      </a:pPr>
                      <a:r>
                        <a:rPr lang="en-US" sz="2400" b="0">
                          <a:solidFill>
                            <a:schemeClr val="tx1"/>
                          </a:solidFill>
                          <a:latin typeface="Elephant" panose="02020904090505020303" charset="0"/>
                          <a:ea typeface="宋体" panose="02010600030101010101" pitchFamily="2" charset="-122"/>
                          <a:cs typeface="Elephant" panose="02020904090505020303" charset="0"/>
                        </a:rPr>
                        <a:t>In Morocco</a:t>
                      </a:r>
                      <a:endParaRPr lang="en-US" altLang="en-US" sz="2400" b="0">
                        <a:solidFill>
                          <a:schemeClr val="tx1"/>
                        </a:solidFill>
                        <a:latin typeface="Elephant" panose="02020904090505020303" charset="0"/>
                        <a:ea typeface="宋体" panose="02010600030101010101" pitchFamily="2" charset="-122"/>
                        <a:cs typeface="Elephant" panose="02020904090505020303" charset="0"/>
                      </a:endParaRPr>
                    </a:p>
                  </a:txBody>
                  <a:tcPr marL="68580" marR="68580" marT="0" marB="0" vert="horz" anchor="ctr" anchorCtr="0">
                    <a:solidFill>
                      <a:srgbClr val="CAFAB4"/>
                    </a:solidFill>
                  </a:tcPr>
                </a:tc>
                <a:tc>
                  <a:txBody>
                    <a:bodyPr/>
                    <a:p>
                      <a:pPr>
                        <a:buNone/>
                      </a:pPr>
                      <a:r>
                        <a:rPr lang="en-US" altLang="zh-CN" sz="1800" b="0">
                          <a:solidFill>
                            <a:schemeClr val="tx1"/>
                          </a:solidFill>
                          <a:latin typeface="Times New Roman" panose="02020603050405020304" pitchFamily="18" charset="0"/>
                          <a:cs typeface="Times New Roman" panose="02020603050405020304" pitchFamily="18" charset="0"/>
                        </a:rPr>
                        <a:t>My parents and I drove all the way to the Sahara Desert. I was amazed at the wild beauty of the desert. When we arrived at our desert camp, it was getting dark and cold. I saw some camels and would go on a camel ride the next day.</a:t>
                      </a:r>
                      <a:endParaRPr lang="en-US" altLang="zh-CN" sz="1800" b="0">
                        <a:solidFill>
                          <a:schemeClr val="tx1"/>
                        </a:solidFill>
                        <a:latin typeface="Times New Roman" panose="02020603050405020304" pitchFamily="18" charset="0"/>
                        <a:cs typeface="Times New Roman" panose="02020603050405020304" pitchFamily="18" charset="0"/>
                      </a:endParaRPr>
                    </a:p>
                  </a:txBody>
                  <a:tcPr>
                    <a:solidFill>
                      <a:srgbClr val="CAFAB4"/>
                    </a:solidFill>
                  </a:tcPr>
                </a:tc>
              </a:tr>
              <a:tr h="381000">
                <a:tc>
                  <a:txBody>
                    <a:bodyPr/>
                    <a:p>
                      <a:pPr indent="0">
                        <a:buNone/>
                      </a:pPr>
                      <a:r>
                        <a:rPr lang="en-US" sz="2400" b="0">
                          <a:latin typeface="Elephant" panose="02020904090505020303" charset="0"/>
                          <a:ea typeface="宋体" panose="02010600030101010101" pitchFamily="2" charset="-122"/>
                          <a:cs typeface="Elephant" panose="02020904090505020303" charset="0"/>
                        </a:rPr>
                        <a:t>In Kenya</a:t>
                      </a:r>
                      <a:endParaRPr lang="en-US" altLang="en-US" sz="2400" b="0">
                        <a:latin typeface="Elephant" panose="02020904090505020303" charset="0"/>
                        <a:ea typeface="宋体" panose="02010600030101010101" pitchFamily="2" charset="-122"/>
                        <a:cs typeface="Elephant" panose="02020904090505020303" charset="0"/>
                      </a:endParaRPr>
                    </a:p>
                  </a:txBody>
                  <a:tcPr marL="68580" marR="68580" marT="0" marB="0" vert="horz" anchor="ctr" anchorCtr="0">
                    <a:solidFill>
                      <a:srgbClr val="CAFAB4"/>
                    </a:solidFill>
                  </a:tcPr>
                </a:tc>
                <a:tc>
                  <a:txBody>
                    <a:bodyPr/>
                    <a:p>
                      <a:pPr>
                        <a:buNone/>
                      </a:pPr>
                      <a:r>
                        <a:rPr lang="en-US" altLang="zh-CN" sz="1800" b="0">
                          <a:solidFill>
                            <a:schemeClr val="tx1"/>
                          </a:solidFill>
                          <a:latin typeface="Times New Roman" panose="02020603050405020304" pitchFamily="18" charset="0"/>
                          <a:cs typeface="Times New Roman" panose="02020603050405020304" pitchFamily="18" charset="0"/>
                        </a:rPr>
                        <a:t>On our way to Amboseli National Park, our car got completely stuck in the mud and two local people helped us. In the afternoon, we arrived at our hut. I saw the magnificant Mount Kilimanjaro, giraffes pulling leaves from the trees and elephants eating grass. As we began to unpack the car, I saw a cute monkey eating a banana, but I soon realized it was my banana!</a:t>
                      </a:r>
                      <a:endParaRPr lang="en-US" altLang="zh-CN" sz="1800" b="0">
                        <a:solidFill>
                          <a:schemeClr val="tx1"/>
                        </a:solidFill>
                        <a:latin typeface="Times New Roman" panose="02020603050405020304" pitchFamily="18" charset="0"/>
                        <a:cs typeface="Times New Roman" panose="02020603050405020304" pitchFamily="18" charset="0"/>
                      </a:endParaRPr>
                    </a:p>
                  </a:txBody>
                  <a:tcPr>
                    <a:solidFill>
                      <a:srgbClr val="CAFAB4"/>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heel(1)">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2730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Users/apple/Desktop/PPT-2.jpgPPT-2"/>
          <p:cNvPicPr>
            <a:picLocks noChangeAspect="1" noChangeArrowheads="1"/>
          </p:cNvPicPr>
          <p:nvPr/>
        </p:nvPicPr>
        <p:blipFill>
          <a:blip r:embed="rId2"/>
          <a:srcRect/>
          <a:stretch>
            <a:fillRect/>
          </a:stretch>
        </p:blipFill>
        <p:spPr bwMode="auto">
          <a:xfrm>
            <a:off x="0" y="-1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7" name="矩形 2"/>
          <p:cNvSpPr/>
          <p:nvPr/>
        </p:nvSpPr>
        <p:spPr>
          <a:xfrm rot="2580000">
            <a:off x="501650" y="500063"/>
            <a:ext cx="717550" cy="715962"/>
          </a:xfrm>
          <a:prstGeom prst="rect">
            <a:avLst/>
          </a:prstGeom>
          <a:solidFill>
            <a:srgbClr val="8EC63E"/>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8" name="文本框 3"/>
          <p:cNvSpPr txBox="1"/>
          <p:nvPr/>
        </p:nvSpPr>
        <p:spPr>
          <a:xfrm>
            <a:off x="2227263" y="565150"/>
            <a:ext cx="4691062" cy="583565"/>
          </a:xfrm>
          <a:prstGeom prst="rect">
            <a:avLst/>
          </a:prstGeom>
          <a:noFill/>
          <a:ln w="19050">
            <a:noFill/>
          </a:ln>
        </p:spPr>
        <p:txBody>
          <a:bodyPr wrap="square" anchor="t" anchorCtr="0">
            <a:spAutoFit/>
          </a:bodyPr>
          <a:p>
            <a:r>
              <a:rPr lang="en-US" altLang="zh-CN" sz="3200" b="1" dirty="0">
                <a:solidFill>
                  <a:srgbClr val="612F02"/>
                </a:solidFill>
                <a:latin typeface="Arial" panose="020B0604020202020204" pitchFamily="34" charset="0"/>
                <a:ea typeface="宋体" panose="02010600030101010101" pitchFamily="2" charset="-122"/>
              </a:rPr>
              <a:t>Appreciating language</a:t>
            </a:r>
            <a:endParaRPr lang="en-US" altLang="zh-CN" sz="3200" b="1" dirty="0">
              <a:solidFill>
                <a:srgbClr val="612F02"/>
              </a:solidFill>
              <a:latin typeface="Arial" panose="020B0604020202020204" pitchFamily="34" charset="0"/>
              <a:ea typeface="宋体" panose="02010600030101010101" pitchFamily="2" charset="-122"/>
            </a:endParaRPr>
          </a:p>
        </p:txBody>
      </p:sp>
      <p:sp>
        <p:nvSpPr>
          <p:cNvPr id="9219" name="矩形 1"/>
          <p:cNvSpPr/>
          <p:nvPr/>
        </p:nvSpPr>
        <p:spPr>
          <a:xfrm rot="2580000">
            <a:off x="1292225" y="596900"/>
            <a:ext cx="519113" cy="514350"/>
          </a:xfrm>
          <a:prstGeom prst="rect">
            <a:avLst/>
          </a:prstGeom>
          <a:solidFill>
            <a:srgbClr val="CAFAB4"/>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0" name="文本框 27"/>
          <p:cNvSpPr txBox="1"/>
          <p:nvPr/>
        </p:nvSpPr>
        <p:spPr>
          <a:xfrm>
            <a:off x="1365250" y="636588"/>
            <a:ext cx="450850" cy="39878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4</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sp>
        <p:nvSpPr>
          <p:cNvPr id="9221" name="文本框 10"/>
          <p:cNvSpPr txBox="1"/>
          <p:nvPr/>
        </p:nvSpPr>
        <p:spPr>
          <a:xfrm>
            <a:off x="508000" y="636588"/>
            <a:ext cx="868363" cy="40005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Step</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cxnSp>
        <p:nvCxnSpPr>
          <p:cNvPr id="9222" name="直接连接符 4"/>
          <p:cNvCxnSpPr/>
          <p:nvPr/>
        </p:nvCxnSpPr>
        <p:spPr>
          <a:xfrm flipV="1">
            <a:off x="971550" y="1196975"/>
            <a:ext cx="5494338" cy="22225"/>
          </a:xfrm>
          <a:prstGeom prst="line">
            <a:avLst/>
          </a:prstGeom>
          <a:ln w="50800" cap="flat" cmpd="sng">
            <a:solidFill>
              <a:srgbClr val="CAFAB4"/>
            </a:solidFill>
            <a:prstDash val="solid"/>
            <a:round/>
            <a:headEnd type="none" w="med" len="med"/>
            <a:tailEnd type="none" w="med" len="med"/>
          </a:ln>
        </p:spPr>
      </p:cxnSp>
      <p:sp>
        <p:nvSpPr>
          <p:cNvPr id="100" name="文本框 99"/>
          <p:cNvSpPr txBox="1"/>
          <p:nvPr/>
        </p:nvSpPr>
        <p:spPr>
          <a:xfrm>
            <a:off x="107315" y="1390650"/>
            <a:ext cx="8783320" cy="1076325"/>
          </a:xfrm>
          <a:prstGeom prst="rect">
            <a:avLst/>
          </a:prstGeom>
          <a:noFill/>
          <a:ln w="9525">
            <a:noFill/>
          </a:ln>
        </p:spPr>
        <p:txBody>
          <a:bodyPr wrap="square">
            <a:spAutoFit/>
          </a:bodyPr>
          <a:p>
            <a:r>
              <a:rPr lang="en-US" sz="3200">
                <a:solidFill>
                  <a:schemeClr val="tx1"/>
                </a:solidFill>
                <a:latin typeface="Times New Roman" panose="02020603050405020304" pitchFamily="18" charset="0"/>
              </a:rPr>
              <a:t>◆ How did the author describe the desert in the first journal entry.</a:t>
            </a:r>
            <a:endParaRPr lang="en-US" sz="3200">
              <a:solidFill>
                <a:schemeClr val="tx1"/>
              </a:solidFill>
              <a:latin typeface="Times New Roman" panose="02020603050405020304" pitchFamily="18" charset="0"/>
            </a:endParaRPr>
          </a:p>
        </p:txBody>
      </p:sp>
      <p:pic>
        <p:nvPicPr>
          <p:cNvPr id="2" name="图片 1" descr="PM0OYGE547[H)}W`H0{GLRS"/>
          <p:cNvPicPr>
            <a:picLocks noChangeAspect="1"/>
          </p:cNvPicPr>
          <p:nvPr/>
        </p:nvPicPr>
        <p:blipFill>
          <a:blip r:embed="rId3"/>
          <a:srcRect l="6428" r="11105" b="3411"/>
          <a:stretch>
            <a:fillRect/>
          </a:stretch>
        </p:blipFill>
        <p:spPr>
          <a:xfrm>
            <a:off x="971550" y="2348865"/>
            <a:ext cx="6162675" cy="4469130"/>
          </a:xfrm>
          <a:prstGeom prst="rect">
            <a:avLst/>
          </a:prstGeom>
        </p:spPr>
      </p:pic>
      <p:cxnSp>
        <p:nvCxnSpPr>
          <p:cNvPr id="4" name="直接连接符 3"/>
          <p:cNvCxnSpPr/>
          <p:nvPr/>
        </p:nvCxnSpPr>
        <p:spPr>
          <a:xfrm>
            <a:off x="1191895" y="3140075"/>
            <a:ext cx="1795780" cy="1270"/>
          </a:xfrm>
          <a:prstGeom prst="line">
            <a:avLst/>
          </a:prstGeom>
          <a:solidFill>
            <a:schemeClr val="accent1"/>
          </a:solidFill>
          <a:ln w="28575" cap="flat" cmpd="sng" algn="ctr">
            <a:solidFill>
              <a:srgbClr val="FF0000"/>
            </a:solidFill>
            <a:prstDash val="solid"/>
            <a:round/>
            <a:headEnd type="none" w="med" len="med"/>
            <a:tailEnd type="none" w="med" len="med"/>
          </a:ln>
        </p:spPr>
      </p:cxnSp>
      <p:cxnSp>
        <p:nvCxnSpPr>
          <p:cNvPr id="5" name="直接连接符 4"/>
          <p:cNvCxnSpPr/>
          <p:nvPr/>
        </p:nvCxnSpPr>
        <p:spPr>
          <a:xfrm>
            <a:off x="1403350" y="4077335"/>
            <a:ext cx="5256530" cy="0"/>
          </a:xfrm>
          <a:prstGeom prst="line">
            <a:avLst/>
          </a:prstGeom>
          <a:solidFill>
            <a:schemeClr val="accent1"/>
          </a:solidFill>
          <a:ln w="28575" cap="flat" cmpd="sng" algn="ctr">
            <a:solidFill>
              <a:srgbClr val="FF0000"/>
            </a:solidFill>
            <a:prstDash val="solid"/>
            <a:round/>
            <a:headEnd type="none" w="med" len="med"/>
            <a:tailEnd type="none" w="med" len="med"/>
          </a:ln>
        </p:spPr>
      </p:cxnSp>
      <p:cxnSp>
        <p:nvCxnSpPr>
          <p:cNvPr id="6" name="直接连接符 5"/>
          <p:cNvCxnSpPr/>
          <p:nvPr/>
        </p:nvCxnSpPr>
        <p:spPr>
          <a:xfrm>
            <a:off x="1090930" y="4293235"/>
            <a:ext cx="4488815" cy="0"/>
          </a:xfrm>
          <a:prstGeom prst="line">
            <a:avLst/>
          </a:prstGeom>
          <a:solidFill>
            <a:schemeClr val="accent1"/>
          </a:solidFill>
          <a:ln w="28575" cap="flat" cmpd="sng" algn="ctr">
            <a:solidFill>
              <a:srgbClr val="FF0000"/>
            </a:solidFill>
            <a:prstDash val="solid"/>
            <a:round/>
            <a:headEnd type="none" w="med" len="med"/>
            <a:tailEnd type="none" w="med" len="med"/>
          </a:ln>
        </p:spPr>
      </p:cxnSp>
      <p:sp>
        <p:nvSpPr>
          <p:cNvPr id="7" name="圆角矩形 6"/>
          <p:cNvSpPr/>
          <p:nvPr/>
        </p:nvSpPr>
        <p:spPr>
          <a:xfrm>
            <a:off x="4447540" y="3861435"/>
            <a:ext cx="700405" cy="287655"/>
          </a:xfrm>
          <a:prstGeom prst="roundRect">
            <a:avLst/>
          </a:prstGeom>
          <a:noFill/>
          <a:ln w="28575" cmpd="sng">
            <a:solidFill>
              <a:srgbClr val="C00000"/>
            </a:solidFill>
            <a:prstDash val="solid"/>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8" name="圆角矩形 7"/>
          <p:cNvSpPr/>
          <p:nvPr/>
        </p:nvSpPr>
        <p:spPr>
          <a:xfrm>
            <a:off x="2843530" y="3861435"/>
            <a:ext cx="768350" cy="287655"/>
          </a:xfrm>
          <a:prstGeom prst="roundRect">
            <a:avLst/>
          </a:prstGeom>
          <a:noFill/>
          <a:ln w="28575" cmpd="sng">
            <a:solidFill>
              <a:srgbClr val="C00000"/>
            </a:solidFill>
            <a:prstDash val="solid"/>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圆角矩形 8"/>
          <p:cNvSpPr/>
          <p:nvPr/>
        </p:nvSpPr>
        <p:spPr>
          <a:xfrm>
            <a:off x="1917065" y="4437380"/>
            <a:ext cx="948055" cy="287655"/>
          </a:xfrm>
          <a:prstGeom prst="roundRect">
            <a:avLst/>
          </a:prstGeom>
          <a:noFill/>
          <a:ln w="28575" cmpd="sng">
            <a:solidFill>
              <a:srgbClr val="C00000"/>
            </a:solidFill>
            <a:prstDash val="solid"/>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1" name="圆角矩形 10"/>
          <p:cNvSpPr/>
          <p:nvPr/>
        </p:nvSpPr>
        <p:spPr>
          <a:xfrm>
            <a:off x="3844925" y="4653280"/>
            <a:ext cx="1308100" cy="287655"/>
          </a:xfrm>
          <a:prstGeom prst="roundRect">
            <a:avLst/>
          </a:prstGeom>
          <a:noFill/>
          <a:ln w="28575" cmpd="sng">
            <a:solidFill>
              <a:srgbClr val="C00000"/>
            </a:solidFill>
            <a:prstDash val="solid"/>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2" name="圆角矩形 11"/>
          <p:cNvSpPr/>
          <p:nvPr/>
        </p:nvSpPr>
        <p:spPr>
          <a:xfrm>
            <a:off x="6012180" y="4653280"/>
            <a:ext cx="962025" cy="287655"/>
          </a:xfrm>
          <a:prstGeom prst="roundRect">
            <a:avLst/>
          </a:prstGeom>
          <a:noFill/>
          <a:ln w="28575" cmpd="sng">
            <a:solidFill>
              <a:srgbClr val="C00000"/>
            </a:solidFill>
            <a:prstDash val="solid"/>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3" name="圆角矩形 12"/>
          <p:cNvSpPr/>
          <p:nvPr/>
        </p:nvSpPr>
        <p:spPr>
          <a:xfrm>
            <a:off x="1043305" y="4869180"/>
            <a:ext cx="962025" cy="238125"/>
          </a:xfrm>
          <a:prstGeom prst="roundRect">
            <a:avLst/>
          </a:prstGeom>
          <a:noFill/>
          <a:ln w="28575" cmpd="sng">
            <a:solidFill>
              <a:srgbClr val="C00000"/>
            </a:solidFill>
            <a:prstDash val="solid"/>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cxnSp>
        <p:nvCxnSpPr>
          <p:cNvPr id="14" name="直接连接符 13"/>
          <p:cNvCxnSpPr/>
          <p:nvPr/>
        </p:nvCxnSpPr>
        <p:spPr>
          <a:xfrm>
            <a:off x="3347720" y="5085715"/>
            <a:ext cx="3672205" cy="0"/>
          </a:xfrm>
          <a:prstGeom prst="line">
            <a:avLst/>
          </a:prstGeom>
          <a:solidFill>
            <a:schemeClr val="accent1"/>
          </a:solidFill>
          <a:ln w="28575" cap="flat" cmpd="sng" algn="ctr">
            <a:solidFill>
              <a:srgbClr val="FF0000"/>
            </a:solidFill>
            <a:prstDash val="solid"/>
            <a:round/>
            <a:headEnd type="none" w="med" len="med"/>
            <a:tailEnd type="none" w="med" len="med"/>
          </a:ln>
        </p:spPr>
      </p:cxnSp>
      <p:cxnSp>
        <p:nvCxnSpPr>
          <p:cNvPr id="15" name="直接连接符 14"/>
          <p:cNvCxnSpPr/>
          <p:nvPr/>
        </p:nvCxnSpPr>
        <p:spPr>
          <a:xfrm>
            <a:off x="1115695" y="5300980"/>
            <a:ext cx="2016125" cy="635"/>
          </a:xfrm>
          <a:prstGeom prst="line">
            <a:avLst/>
          </a:prstGeom>
          <a:solidFill>
            <a:schemeClr val="accent1"/>
          </a:solidFill>
          <a:ln w="28575" cap="flat" cmpd="sng" algn="ctr">
            <a:solidFill>
              <a:srgbClr val="FF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heel(1)">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linds(horizont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linds(horizont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linds(horizontal)">
                                      <p:cBhvr>
                                        <p:cTn id="7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7" grpId="0" bldLvl="0" animBg="1"/>
      <p:bldP spid="7" grpId="1" animBg="1"/>
      <p:bldP spid="8" grpId="0" bldLvl="0" animBg="1"/>
      <p:bldP spid="8" grpId="1" animBg="1"/>
      <p:bldP spid="9" grpId="0" bldLvl="0" animBg="1"/>
      <p:bldP spid="9" grpId="1" animBg="1"/>
      <p:bldP spid="11" grpId="0" bldLvl="0" animBg="1"/>
      <p:bldP spid="11" grpId="1" animBg="1"/>
      <p:bldP spid="12" grpId="0" bldLvl="0" animBg="1"/>
      <p:bldP spid="12" grpId="1" animBg="1"/>
      <p:bldP spid="13" grpId="0" bldLvl="0" animBg="1"/>
      <p:bldP spid="1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2730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Users/apple/Desktop/PPT-2.jpgPPT-2"/>
          <p:cNvPicPr>
            <a:picLocks noChangeAspect="1" noChangeArrowheads="1"/>
          </p:cNvPicPr>
          <p:nvPr/>
        </p:nvPicPr>
        <p:blipFill>
          <a:blip r:embed="rId2"/>
          <a:srcRect/>
          <a:stretch>
            <a:fillRect/>
          </a:stretch>
        </p:blipFill>
        <p:spPr bwMode="auto">
          <a:xfrm>
            <a:off x="0" y="-1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7" name="矩形 2"/>
          <p:cNvSpPr/>
          <p:nvPr/>
        </p:nvSpPr>
        <p:spPr>
          <a:xfrm rot="2580000">
            <a:off x="501650" y="500063"/>
            <a:ext cx="717550" cy="715962"/>
          </a:xfrm>
          <a:prstGeom prst="rect">
            <a:avLst/>
          </a:prstGeom>
          <a:solidFill>
            <a:srgbClr val="8EC63E"/>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8" name="文本框 3"/>
          <p:cNvSpPr txBox="1"/>
          <p:nvPr/>
        </p:nvSpPr>
        <p:spPr>
          <a:xfrm>
            <a:off x="2227263" y="565150"/>
            <a:ext cx="4691062" cy="583565"/>
          </a:xfrm>
          <a:prstGeom prst="rect">
            <a:avLst/>
          </a:prstGeom>
          <a:noFill/>
          <a:ln w="19050">
            <a:noFill/>
          </a:ln>
        </p:spPr>
        <p:txBody>
          <a:bodyPr wrap="square" anchor="t" anchorCtr="0">
            <a:spAutoFit/>
          </a:bodyPr>
          <a:p>
            <a:r>
              <a:rPr lang="en-US" altLang="zh-CN" sz="3200" b="1" dirty="0">
                <a:solidFill>
                  <a:srgbClr val="612F02"/>
                </a:solidFill>
                <a:latin typeface="Arial" panose="020B0604020202020204" pitchFamily="34" charset="0"/>
                <a:ea typeface="宋体" panose="02010600030101010101" pitchFamily="2" charset="-122"/>
              </a:rPr>
              <a:t>Appreciating language</a:t>
            </a:r>
            <a:endParaRPr lang="en-US" altLang="zh-CN" sz="3200" b="1" dirty="0">
              <a:solidFill>
                <a:srgbClr val="612F02"/>
              </a:solidFill>
              <a:latin typeface="Arial" panose="020B0604020202020204" pitchFamily="34" charset="0"/>
              <a:ea typeface="宋体" panose="02010600030101010101" pitchFamily="2" charset="-122"/>
            </a:endParaRPr>
          </a:p>
        </p:txBody>
      </p:sp>
      <p:sp>
        <p:nvSpPr>
          <p:cNvPr id="9219" name="矩形 1"/>
          <p:cNvSpPr/>
          <p:nvPr/>
        </p:nvSpPr>
        <p:spPr>
          <a:xfrm rot="2580000">
            <a:off x="1292225" y="596900"/>
            <a:ext cx="519113" cy="514350"/>
          </a:xfrm>
          <a:prstGeom prst="rect">
            <a:avLst/>
          </a:prstGeom>
          <a:solidFill>
            <a:srgbClr val="CAFAB4"/>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0" name="文本框 27"/>
          <p:cNvSpPr txBox="1"/>
          <p:nvPr/>
        </p:nvSpPr>
        <p:spPr>
          <a:xfrm>
            <a:off x="1365250" y="636588"/>
            <a:ext cx="450850" cy="39878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4</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sp>
        <p:nvSpPr>
          <p:cNvPr id="9221" name="文本框 10"/>
          <p:cNvSpPr txBox="1"/>
          <p:nvPr/>
        </p:nvSpPr>
        <p:spPr>
          <a:xfrm>
            <a:off x="508000" y="636588"/>
            <a:ext cx="868363" cy="40005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Step</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cxnSp>
        <p:nvCxnSpPr>
          <p:cNvPr id="9222" name="直接连接符 4"/>
          <p:cNvCxnSpPr/>
          <p:nvPr/>
        </p:nvCxnSpPr>
        <p:spPr>
          <a:xfrm flipV="1">
            <a:off x="971550" y="1196975"/>
            <a:ext cx="5494338" cy="22225"/>
          </a:xfrm>
          <a:prstGeom prst="line">
            <a:avLst/>
          </a:prstGeom>
          <a:ln w="50800" cap="flat" cmpd="sng">
            <a:solidFill>
              <a:srgbClr val="CAFAB4"/>
            </a:solidFill>
            <a:prstDash val="solid"/>
            <a:round/>
            <a:headEnd type="none" w="med" len="med"/>
            <a:tailEnd type="none" w="med" len="med"/>
          </a:ln>
        </p:spPr>
      </p:cxnSp>
      <p:sp>
        <p:nvSpPr>
          <p:cNvPr id="100" name="文本框 99"/>
          <p:cNvSpPr txBox="1"/>
          <p:nvPr/>
        </p:nvSpPr>
        <p:spPr>
          <a:xfrm>
            <a:off x="107315" y="1485265"/>
            <a:ext cx="8783320" cy="1076325"/>
          </a:xfrm>
          <a:prstGeom prst="rect">
            <a:avLst/>
          </a:prstGeom>
          <a:noFill/>
          <a:ln w="9525">
            <a:noFill/>
          </a:ln>
        </p:spPr>
        <p:txBody>
          <a:bodyPr wrap="square">
            <a:spAutoFit/>
          </a:bodyPr>
          <a:p>
            <a:r>
              <a:rPr lang="en-US" sz="3200">
                <a:solidFill>
                  <a:schemeClr val="tx1"/>
                </a:solidFill>
                <a:latin typeface="Times New Roman" panose="02020603050405020304" pitchFamily="18" charset="0"/>
              </a:rPr>
              <a:t>◆ How did the author describe the desert in the first journal entry.</a:t>
            </a:r>
            <a:endParaRPr lang="en-US" sz="3200">
              <a:solidFill>
                <a:schemeClr val="tx1"/>
              </a:solidFill>
              <a:latin typeface="Times New Roman" panose="02020603050405020304" pitchFamily="18" charset="0"/>
            </a:endParaRPr>
          </a:p>
        </p:txBody>
      </p:sp>
      <p:sp>
        <p:nvSpPr>
          <p:cNvPr id="3" name="文本框 2"/>
          <p:cNvSpPr txBox="1"/>
          <p:nvPr/>
        </p:nvSpPr>
        <p:spPr>
          <a:xfrm>
            <a:off x="251460" y="2561590"/>
            <a:ext cx="8321675" cy="4092575"/>
          </a:xfrm>
          <a:prstGeom prst="rect">
            <a:avLst/>
          </a:prstGeom>
          <a:noFill/>
        </p:spPr>
        <p:txBody>
          <a:bodyPr wrap="square" rtlCol="0" anchor="t">
            <a:spAutoFit/>
          </a:bodyPr>
          <a:p>
            <a:pPr algn="l"/>
            <a:r>
              <a:rPr lang="en-US" sz="2000" b="1">
                <a:solidFill>
                  <a:srgbClr val="5C9135"/>
                </a:solidFill>
                <a:latin typeface="Times New Roman" panose="02020603050405020304" pitchFamily="18" charset="0"/>
                <a:sym typeface="+mn-ea"/>
              </a:rPr>
              <a:t>Firstly, the author describes how the sand dunes changed along the way in time order. When he first entered the Sahara Desert, he saw unending sand dunes that stretched before him. Later, when he went deep into the desert, the sand dunes became enormous, towering above them on all sides. The wind was blowing grains of sand from the top of the dunes. Secondly, the author uses vivid words and contrast to describe the size and color of the dunes. For example, when describing the size, he uses adjectives such as “enormous” and the verb “towering”; the colors of the dunes are made clear and vivid against the blue of the sky. Thirdly, the author describes how he feels about the desert. For example, he uses the following words like “wide beauty”, “completely empty” and “calming and threatening” to express his amazement at the scene as well as his awe and respect for nature.</a:t>
            </a:r>
            <a:endParaRPr lang="en-US" sz="2000" b="1">
              <a:solidFill>
                <a:srgbClr val="5C9135"/>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heel(1)">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2730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Users/apple/Desktop/PPT-2.jpgPPT-2"/>
          <p:cNvPicPr>
            <a:picLocks noChangeAspect="1" noChangeArrowheads="1"/>
          </p:cNvPicPr>
          <p:nvPr/>
        </p:nvPicPr>
        <p:blipFill>
          <a:blip r:embed="rId2"/>
          <a:srcRect/>
          <a:stretch>
            <a:fillRect/>
          </a:stretch>
        </p:blipFill>
        <p:spPr bwMode="auto">
          <a:xfrm>
            <a:off x="0" y="-1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7" name="矩形 2"/>
          <p:cNvSpPr/>
          <p:nvPr/>
        </p:nvSpPr>
        <p:spPr>
          <a:xfrm rot="2580000">
            <a:off x="501650" y="500063"/>
            <a:ext cx="717550" cy="715962"/>
          </a:xfrm>
          <a:prstGeom prst="rect">
            <a:avLst/>
          </a:prstGeom>
          <a:solidFill>
            <a:srgbClr val="8EC63E"/>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8" name="文本框 3"/>
          <p:cNvSpPr txBox="1"/>
          <p:nvPr/>
        </p:nvSpPr>
        <p:spPr>
          <a:xfrm>
            <a:off x="2227263" y="565150"/>
            <a:ext cx="4691062" cy="583565"/>
          </a:xfrm>
          <a:prstGeom prst="rect">
            <a:avLst/>
          </a:prstGeom>
          <a:noFill/>
          <a:ln w="19050">
            <a:noFill/>
          </a:ln>
        </p:spPr>
        <p:txBody>
          <a:bodyPr wrap="square" anchor="t" anchorCtr="0">
            <a:spAutoFit/>
          </a:bodyPr>
          <a:p>
            <a:r>
              <a:rPr lang="en-US" altLang="zh-CN" sz="3200" b="1" dirty="0">
                <a:solidFill>
                  <a:srgbClr val="612F02"/>
                </a:solidFill>
                <a:latin typeface="Arial" panose="020B0604020202020204" pitchFamily="34" charset="0"/>
                <a:ea typeface="宋体" panose="02010600030101010101" pitchFamily="2" charset="-122"/>
              </a:rPr>
              <a:t>Appreciating language</a:t>
            </a:r>
            <a:endParaRPr lang="en-US" altLang="zh-CN" sz="3200" b="1" dirty="0">
              <a:solidFill>
                <a:srgbClr val="612F02"/>
              </a:solidFill>
              <a:latin typeface="Arial" panose="020B0604020202020204" pitchFamily="34" charset="0"/>
              <a:ea typeface="宋体" panose="02010600030101010101" pitchFamily="2" charset="-122"/>
            </a:endParaRPr>
          </a:p>
        </p:txBody>
      </p:sp>
      <p:sp>
        <p:nvSpPr>
          <p:cNvPr id="9219" name="矩形 1"/>
          <p:cNvSpPr/>
          <p:nvPr/>
        </p:nvSpPr>
        <p:spPr>
          <a:xfrm rot="2580000">
            <a:off x="1292225" y="596900"/>
            <a:ext cx="519113" cy="514350"/>
          </a:xfrm>
          <a:prstGeom prst="rect">
            <a:avLst/>
          </a:prstGeom>
          <a:solidFill>
            <a:srgbClr val="CAFAB4"/>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0" name="文本框 27"/>
          <p:cNvSpPr txBox="1"/>
          <p:nvPr/>
        </p:nvSpPr>
        <p:spPr>
          <a:xfrm>
            <a:off x="1365250" y="636588"/>
            <a:ext cx="450850" cy="39878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4</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sp>
        <p:nvSpPr>
          <p:cNvPr id="9221" name="文本框 10"/>
          <p:cNvSpPr txBox="1"/>
          <p:nvPr/>
        </p:nvSpPr>
        <p:spPr>
          <a:xfrm>
            <a:off x="508000" y="636588"/>
            <a:ext cx="868363" cy="40005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Step</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cxnSp>
        <p:nvCxnSpPr>
          <p:cNvPr id="9222" name="直接连接符 4"/>
          <p:cNvCxnSpPr/>
          <p:nvPr/>
        </p:nvCxnSpPr>
        <p:spPr>
          <a:xfrm flipV="1">
            <a:off x="971550" y="1196975"/>
            <a:ext cx="5494338" cy="22225"/>
          </a:xfrm>
          <a:prstGeom prst="line">
            <a:avLst/>
          </a:prstGeom>
          <a:ln w="50800" cap="flat" cmpd="sng">
            <a:solidFill>
              <a:srgbClr val="CAFAB4"/>
            </a:solidFill>
            <a:prstDash val="solid"/>
            <a:round/>
            <a:headEnd type="none" w="med" len="med"/>
            <a:tailEnd type="none" w="med" len="med"/>
          </a:ln>
        </p:spPr>
      </p:cxnSp>
      <p:sp>
        <p:nvSpPr>
          <p:cNvPr id="100" name="文本框 99"/>
          <p:cNvSpPr txBox="1"/>
          <p:nvPr/>
        </p:nvSpPr>
        <p:spPr>
          <a:xfrm>
            <a:off x="107315" y="1259205"/>
            <a:ext cx="8783320" cy="1568450"/>
          </a:xfrm>
          <a:prstGeom prst="rect">
            <a:avLst/>
          </a:prstGeom>
          <a:noFill/>
          <a:ln w="9525">
            <a:noFill/>
          </a:ln>
        </p:spPr>
        <p:txBody>
          <a:bodyPr wrap="square">
            <a:spAutoFit/>
          </a:bodyPr>
          <a:p>
            <a:r>
              <a:rPr lang="en-US" sz="3200">
                <a:solidFill>
                  <a:schemeClr val="tx1"/>
                </a:solidFill>
                <a:latin typeface="Times New Roman" panose="02020603050405020304" pitchFamily="18" charset="0"/>
              </a:rPr>
              <a:t>◆ What did the author see on the plains in the second journal entry? And please analyse how the author describe them.</a:t>
            </a:r>
            <a:endParaRPr lang="en-US" sz="3200">
              <a:solidFill>
                <a:schemeClr val="tx1"/>
              </a:solidFill>
              <a:latin typeface="Times New Roman" panose="02020603050405020304" pitchFamily="18" charset="0"/>
            </a:endParaRPr>
          </a:p>
        </p:txBody>
      </p:sp>
      <p:pic>
        <p:nvPicPr>
          <p:cNvPr id="3" name="图片 2" descr="3872(N9A79WGC}$N%FW33CX"/>
          <p:cNvPicPr>
            <a:picLocks noChangeAspect="1"/>
          </p:cNvPicPr>
          <p:nvPr/>
        </p:nvPicPr>
        <p:blipFill>
          <a:blip r:embed="rId3"/>
          <a:stretch>
            <a:fillRect/>
          </a:stretch>
        </p:blipFill>
        <p:spPr>
          <a:xfrm>
            <a:off x="1187450" y="2673350"/>
            <a:ext cx="4852035" cy="4184650"/>
          </a:xfrm>
          <a:prstGeom prst="rect">
            <a:avLst/>
          </a:prstGeom>
        </p:spPr>
      </p:pic>
      <p:cxnSp>
        <p:nvCxnSpPr>
          <p:cNvPr id="15" name="直接连接符 14"/>
          <p:cNvCxnSpPr/>
          <p:nvPr/>
        </p:nvCxnSpPr>
        <p:spPr>
          <a:xfrm>
            <a:off x="2699385" y="4365625"/>
            <a:ext cx="432435" cy="0"/>
          </a:xfrm>
          <a:prstGeom prst="line">
            <a:avLst/>
          </a:prstGeom>
          <a:solidFill>
            <a:schemeClr val="accent1"/>
          </a:solidFill>
          <a:ln w="28575" cap="flat" cmpd="sng" algn="ctr">
            <a:solidFill>
              <a:srgbClr val="FF0000"/>
            </a:solidFill>
            <a:prstDash val="solid"/>
            <a:round/>
            <a:headEnd type="none" w="med" len="med"/>
            <a:tailEnd type="none" w="med" len="med"/>
          </a:ln>
        </p:spPr>
      </p:cxnSp>
      <p:sp>
        <p:nvSpPr>
          <p:cNvPr id="13" name="圆角矩形 12"/>
          <p:cNvSpPr/>
          <p:nvPr/>
        </p:nvSpPr>
        <p:spPr>
          <a:xfrm>
            <a:off x="1365250" y="4212590"/>
            <a:ext cx="586105" cy="153035"/>
          </a:xfrm>
          <a:prstGeom prst="roundRect">
            <a:avLst/>
          </a:prstGeom>
          <a:noFill/>
          <a:ln w="28575" cmpd="sng">
            <a:solidFill>
              <a:srgbClr val="C00000"/>
            </a:solidFill>
            <a:prstDash val="solid"/>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cxnSp>
        <p:nvCxnSpPr>
          <p:cNvPr id="16" name="直接连接符 15"/>
          <p:cNvCxnSpPr/>
          <p:nvPr/>
        </p:nvCxnSpPr>
        <p:spPr>
          <a:xfrm>
            <a:off x="2987675" y="4797425"/>
            <a:ext cx="432435" cy="0"/>
          </a:xfrm>
          <a:prstGeom prst="line">
            <a:avLst/>
          </a:prstGeom>
          <a:solidFill>
            <a:schemeClr val="accent1"/>
          </a:solidFill>
          <a:ln w="28575" cap="flat" cmpd="sng" algn="ctr">
            <a:solidFill>
              <a:srgbClr val="FF0000"/>
            </a:solidFill>
            <a:prstDash val="solid"/>
            <a:round/>
            <a:headEnd type="none" w="med" len="med"/>
            <a:tailEnd type="none" w="med" len="med"/>
          </a:ln>
        </p:spPr>
      </p:cxnSp>
      <p:cxnSp>
        <p:nvCxnSpPr>
          <p:cNvPr id="17" name="直接连接符 16"/>
          <p:cNvCxnSpPr/>
          <p:nvPr/>
        </p:nvCxnSpPr>
        <p:spPr>
          <a:xfrm>
            <a:off x="1187450" y="5301615"/>
            <a:ext cx="935990" cy="0"/>
          </a:xfrm>
          <a:prstGeom prst="line">
            <a:avLst/>
          </a:prstGeom>
          <a:solidFill>
            <a:schemeClr val="accent1"/>
          </a:solidFill>
          <a:ln w="28575" cap="flat" cmpd="sng" algn="ctr">
            <a:solidFill>
              <a:srgbClr val="FF0000"/>
            </a:solidFill>
            <a:prstDash val="solid"/>
            <a:round/>
            <a:headEnd type="none" w="med" len="med"/>
            <a:tailEnd type="none" w="med" len="med"/>
          </a:ln>
        </p:spPr>
      </p:cxnSp>
      <p:cxnSp>
        <p:nvCxnSpPr>
          <p:cNvPr id="18" name="直接连接符 17"/>
          <p:cNvCxnSpPr/>
          <p:nvPr/>
        </p:nvCxnSpPr>
        <p:spPr>
          <a:xfrm>
            <a:off x="3923665" y="4797425"/>
            <a:ext cx="432435" cy="0"/>
          </a:xfrm>
          <a:prstGeom prst="line">
            <a:avLst/>
          </a:prstGeom>
          <a:solidFill>
            <a:schemeClr val="accent1"/>
          </a:solidFill>
          <a:ln w="28575" cap="flat" cmpd="sng" algn="ctr">
            <a:solidFill>
              <a:srgbClr val="FF0000"/>
            </a:solidFill>
            <a:prstDash val="solid"/>
            <a:round/>
            <a:headEnd type="none" w="med" len="med"/>
            <a:tailEnd type="none" w="med" len="med"/>
          </a:ln>
        </p:spPr>
      </p:cxnSp>
      <p:sp>
        <p:nvSpPr>
          <p:cNvPr id="19" name="圆角矩形 18"/>
          <p:cNvSpPr/>
          <p:nvPr/>
        </p:nvSpPr>
        <p:spPr>
          <a:xfrm>
            <a:off x="3491865" y="4365625"/>
            <a:ext cx="560070" cy="130810"/>
          </a:xfrm>
          <a:prstGeom prst="roundRect">
            <a:avLst/>
          </a:prstGeom>
          <a:noFill/>
          <a:ln w="28575" cmpd="sng">
            <a:solidFill>
              <a:srgbClr val="C00000"/>
            </a:solidFill>
            <a:prstDash val="solid"/>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0" name="圆角矩形 19"/>
          <p:cNvSpPr/>
          <p:nvPr/>
        </p:nvSpPr>
        <p:spPr>
          <a:xfrm>
            <a:off x="2843530" y="4505960"/>
            <a:ext cx="560070" cy="151130"/>
          </a:xfrm>
          <a:prstGeom prst="roundRect">
            <a:avLst/>
          </a:prstGeom>
          <a:noFill/>
          <a:ln w="28575" cmpd="sng">
            <a:solidFill>
              <a:srgbClr val="C00000"/>
            </a:solidFill>
            <a:prstDash val="solid"/>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1" name="圆角矩形 20"/>
          <p:cNvSpPr/>
          <p:nvPr/>
        </p:nvSpPr>
        <p:spPr>
          <a:xfrm>
            <a:off x="2571750" y="4690110"/>
            <a:ext cx="397510" cy="160655"/>
          </a:xfrm>
          <a:prstGeom prst="roundRect">
            <a:avLst/>
          </a:prstGeom>
          <a:noFill/>
          <a:ln w="28575" cmpd="sng">
            <a:solidFill>
              <a:srgbClr val="C00000"/>
            </a:solidFill>
            <a:prstDash val="solid"/>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2" name="圆角矩形 21"/>
          <p:cNvSpPr/>
          <p:nvPr/>
        </p:nvSpPr>
        <p:spPr>
          <a:xfrm>
            <a:off x="1259205" y="4797425"/>
            <a:ext cx="397510" cy="160655"/>
          </a:xfrm>
          <a:prstGeom prst="roundRect">
            <a:avLst/>
          </a:prstGeom>
          <a:noFill/>
          <a:ln w="28575" cmpd="sng">
            <a:solidFill>
              <a:srgbClr val="C00000"/>
            </a:solidFill>
            <a:prstDash val="solid"/>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3" name="圆角矩形 22"/>
          <p:cNvSpPr/>
          <p:nvPr/>
        </p:nvSpPr>
        <p:spPr>
          <a:xfrm>
            <a:off x="3275965" y="5013325"/>
            <a:ext cx="397510" cy="160655"/>
          </a:xfrm>
          <a:prstGeom prst="roundRect">
            <a:avLst/>
          </a:prstGeom>
          <a:noFill/>
          <a:ln w="28575" cmpd="sng">
            <a:solidFill>
              <a:srgbClr val="C00000"/>
            </a:solidFill>
            <a:prstDash val="solid"/>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4" name="圆角矩形 23"/>
          <p:cNvSpPr/>
          <p:nvPr/>
        </p:nvSpPr>
        <p:spPr>
          <a:xfrm>
            <a:off x="3022600" y="5140960"/>
            <a:ext cx="397510" cy="160655"/>
          </a:xfrm>
          <a:prstGeom prst="roundRect">
            <a:avLst/>
          </a:prstGeom>
          <a:noFill/>
          <a:ln w="28575" cmpd="sng">
            <a:solidFill>
              <a:srgbClr val="C00000"/>
            </a:solidFill>
            <a:prstDash val="solid"/>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5" name="圆角矩形 24"/>
          <p:cNvSpPr/>
          <p:nvPr/>
        </p:nvSpPr>
        <p:spPr>
          <a:xfrm>
            <a:off x="3995420" y="5140960"/>
            <a:ext cx="461645" cy="180975"/>
          </a:xfrm>
          <a:prstGeom prst="roundRect">
            <a:avLst/>
          </a:prstGeom>
          <a:noFill/>
          <a:ln w="28575" cmpd="sng">
            <a:solidFill>
              <a:srgbClr val="C00000"/>
            </a:solidFill>
            <a:prstDash val="solid"/>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6" name="圆角矩形 25"/>
          <p:cNvSpPr/>
          <p:nvPr/>
        </p:nvSpPr>
        <p:spPr>
          <a:xfrm>
            <a:off x="5219700" y="5120640"/>
            <a:ext cx="461645" cy="180975"/>
          </a:xfrm>
          <a:prstGeom prst="roundRect">
            <a:avLst/>
          </a:prstGeom>
          <a:noFill/>
          <a:ln w="28575" cmpd="sng">
            <a:solidFill>
              <a:srgbClr val="C00000"/>
            </a:solidFill>
            <a:prstDash val="solid"/>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7" name="圆角矩形 26"/>
          <p:cNvSpPr/>
          <p:nvPr/>
        </p:nvSpPr>
        <p:spPr>
          <a:xfrm>
            <a:off x="4211955" y="4184650"/>
            <a:ext cx="461645" cy="180975"/>
          </a:xfrm>
          <a:prstGeom prst="roundRect">
            <a:avLst/>
          </a:prstGeom>
          <a:noFill/>
          <a:ln w="28575" cmpd="sng">
            <a:solidFill>
              <a:srgbClr val="FF0000"/>
            </a:solidFill>
            <a:prstDash val="solid"/>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8" name="圆角矩形 27"/>
          <p:cNvSpPr/>
          <p:nvPr/>
        </p:nvSpPr>
        <p:spPr>
          <a:xfrm>
            <a:off x="2670175" y="4353560"/>
            <a:ext cx="461645" cy="180975"/>
          </a:xfrm>
          <a:prstGeom prst="roundRect">
            <a:avLst/>
          </a:prstGeom>
          <a:noFill/>
          <a:ln w="28575" cmpd="sng">
            <a:solidFill>
              <a:srgbClr val="FF0000"/>
            </a:solidFill>
            <a:prstDash val="solid"/>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9" name="圆角矩形 28"/>
          <p:cNvSpPr/>
          <p:nvPr/>
        </p:nvSpPr>
        <p:spPr>
          <a:xfrm>
            <a:off x="4572000" y="4476115"/>
            <a:ext cx="461645" cy="180975"/>
          </a:xfrm>
          <a:prstGeom prst="roundRect">
            <a:avLst/>
          </a:prstGeom>
          <a:noFill/>
          <a:ln w="28575" cmpd="sng">
            <a:solidFill>
              <a:srgbClr val="FF0000"/>
            </a:solidFill>
            <a:prstDash val="solid"/>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32" name="圆角矩形 31"/>
          <p:cNvSpPr/>
          <p:nvPr/>
        </p:nvSpPr>
        <p:spPr>
          <a:xfrm>
            <a:off x="2237740" y="4993005"/>
            <a:ext cx="461645" cy="180975"/>
          </a:xfrm>
          <a:prstGeom prst="roundRect">
            <a:avLst/>
          </a:prstGeom>
          <a:noFill/>
          <a:ln w="28575" cmpd="sng">
            <a:solidFill>
              <a:srgbClr val="FF0000"/>
            </a:solidFill>
            <a:prstDash val="solid"/>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33" name="圆角矩形 32"/>
          <p:cNvSpPr/>
          <p:nvPr/>
        </p:nvSpPr>
        <p:spPr>
          <a:xfrm>
            <a:off x="4427855" y="5140960"/>
            <a:ext cx="461645" cy="180975"/>
          </a:xfrm>
          <a:prstGeom prst="roundRect">
            <a:avLst/>
          </a:prstGeom>
          <a:noFill/>
          <a:ln w="28575" cmpd="sng">
            <a:solidFill>
              <a:srgbClr val="FF0000"/>
            </a:solidFill>
            <a:prstDash val="solid"/>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34" name="圆角矩形 33"/>
          <p:cNvSpPr/>
          <p:nvPr/>
        </p:nvSpPr>
        <p:spPr>
          <a:xfrm>
            <a:off x="1227455" y="5301615"/>
            <a:ext cx="461645" cy="180975"/>
          </a:xfrm>
          <a:prstGeom prst="roundRect">
            <a:avLst/>
          </a:prstGeom>
          <a:noFill/>
          <a:ln w="28575" cmpd="sng">
            <a:solidFill>
              <a:srgbClr val="FF0000"/>
            </a:solidFill>
            <a:prstDash val="solid"/>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35" name="文本框 34"/>
          <p:cNvSpPr txBox="1"/>
          <p:nvPr/>
        </p:nvSpPr>
        <p:spPr>
          <a:xfrm>
            <a:off x="6228080" y="3729355"/>
            <a:ext cx="2498090" cy="1753235"/>
          </a:xfrm>
          <a:prstGeom prst="rect">
            <a:avLst/>
          </a:prstGeom>
          <a:solidFill>
            <a:srgbClr val="95B86E"/>
          </a:solidFill>
        </p:spPr>
        <p:txBody>
          <a:bodyPr wrap="square" rtlCol="0" anchor="t">
            <a:spAutoFit/>
          </a:bodyPr>
          <a:p>
            <a:pPr algn="l"/>
            <a:r>
              <a:rPr lang="en-US" altLang="en-US" sz="3600" b="1">
                <a:solidFill>
                  <a:srgbClr val="FF0000"/>
                </a:solidFill>
                <a:latin typeface="Times New Roman" panose="02020603050405020304" pitchFamily="18" charset="0"/>
                <a:sym typeface="+mn-ea"/>
              </a:rPr>
              <a:t>Make the picture an action shot</a:t>
            </a:r>
            <a:endParaRPr lang="en-US" altLang="en-US" sz="3600" b="1">
              <a:solidFill>
                <a:srgbClr val="FF0000"/>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heel(1)">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linds(horizont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linds(horizontal)">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linds(horizontal)">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linds(horizontal)">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blinds(horizontal)">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blinds(horizontal)">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blinds(horizontal)">
                                      <p:cBhvr>
                                        <p:cTn id="81" dur="500"/>
                                        <p:tgtEl>
                                          <p:spTgt spid="27"/>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blinds(horizontal)">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blinds(horizontal)">
                                      <p:cBhvr>
                                        <p:cTn id="91" dur="500"/>
                                        <p:tgtEl>
                                          <p:spTgt spid="29"/>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blinds(horizontal)">
                                      <p:cBhvr>
                                        <p:cTn id="96" dur="5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blinds(horizontal)">
                                      <p:cBhvr>
                                        <p:cTn id="101" dur="500"/>
                                        <p:tgtEl>
                                          <p:spTgt spid="33"/>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blinds(horizontal)">
                                      <p:cBhvr>
                                        <p:cTn id="106" dur="500"/>
                                        <p:tgtEl>
                                          <p:spTgt spid="34"/>
                                        </p:tgtEl>
                                      </p:cBhvr>
                                    </p:animEffect>
                                  </p:childTnLst>
                                </p:cTn>
                              </p:par>
                            </p:childTnLst>
                          </p:cTn>
                        </p:par>
                      </p:childTnLst>
                    </p:cTn>
                  </p:par>
                  <p:par>
                    <p:cTn id="107" fill="hold">
                      <p:stCondLst>
                        <p:cond delay="indefinite"/>
                      </p:stCondLst>
                      <p:childTnLst>
                        <p:par>
                          <p:cTn id="108" fill="hold">
                            <p:stCondLst>
                              <p:cond delay="0"/>
                            </p:stCondLst>
                            <p:childTnLst>
                              <p:par>
                                <p:cTn id="109" presetID="8" presetClass="entr" presetSubtype="16" fill="hold" grpId="0" nodeType="click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diamond(in)">
                                      <p:cBhvr>
                                        <p:cTn id="111"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13" grpId="0" bldLvl="0" animBg="1"/>
      <p:bldP spid="13" grpId="1" animBg="1"/>
      <p:bldP spid="19" grpId="0" bldLvl="0" animBg="1"/>
      <p:bldP spid="19" grpId="1" animBg="1"/>
      <p:bldP spid="20" grpId="0" bldLvl="0" animBg="1"/>
      <p:bldP spid="20" grpId="1" animBg="1"/>
      <p:bldP spid="21" grpId="0" bldLvl="0" animBg="1"/>
      <p:bldP spid="21" grpId="1" animBg="1"/>
      <p:bldP spid="22" grpId="0" bldLvl="0" animBg="1"/>
      <p:bldP spid="22" grpId="1" animBg="1"/>
      <p:bldP spid="23" grpId="0" bldLvl="0" animBg="1"/>
      <p:bldP spid="23" grpId="1" animBg="1"/>
      <p:bldP spid="24" grpId="0" bldLvl="0" animBg="1"/>
      <p:bldP spid="24" grpId="1" animBg="1"/>
      <p:bldP spid="25" grpId="0" bldLvl="0" animBg="1"/>
      <p:bldP spid="25" grpId="1" animBg="1"/>
      <p:bldP spid="26" grpId="0" bldLvl="0" animBg="1"/>
      <p:bldP spid="26" grpId="1" animBg="1"/>
      <p:bldP spid="27" grpId="0" bldLvl="0" animBg="1"/>
      <p:bldP spid="27" grpId="1" animBg="1"/>
      <p:bldP spid="28" grpId="0" bldLvl="0" animBg="1"/>
      <p:bldP spid="28" grpId="1" animBg="1"/>
      <p:bldP spid="29" grpId="0" bldLvl="0" animBg="1"/>
      <p:bldP spid="29" grpId="1" animBg="1"/>
      <p:bldP spid="32" grpId="0" bldLvl="0" animBg="1"/>
      <p:bldP spid="32" grpId="1" animBg="1"/>
      <p:bldP spid="33" grpId="0" bldLvl="0" animBg="1"/>
      <p:bldP spid="33" grpId="1" animBg="1"/>
      <p:bldP spid="34" grpId="0" bldLvl="0" animBg="1"/>
      <p:bldP spid="34" grpId="1" animBg="1"/>
      <p:bldP spid="35" grpId="0" bldLvl="0" animBg="1"/>
      <p:bldP spid="3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2730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Users/apple/Desktop/PPT-2.jpgPPT-2"/>
          <p:cNvPicPr>
            <a:picLocks noChangeAspect="1" noChangeArrowheads="1"/>
          </p:cNvPicPr>
          <p:nvPr/>
        </p:nvPicPr>
        <p:blipFill>
          <a:blip r:embed="rId2"/>
          <a:srcRect/>
          <a:stretch>
            <a:fillRect/>
          </a:stretch>
        </p:blipFill>
        <p:spPr bwMode="auto">
          <a:xfrm>
            <a:off x="0" y="-1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7" name="矩形 2"/>
          <p:cNvSpPr/>
          <p:nvPr/>
        </p:nvSpPr>
        <p:spPr>
          <a:xfrm rot="2580000">
            <a:off x="501650" y="500063"/>
            <a:ext cx="717550" cy="715962"/>
          </a:xfrm>
          <a:prstGeom prst="rect">
            <a:avLst/>
          </a:prstGeom>
          <a:solidFill>
            <a:srgbClr val="8EC63E"/>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8" name="文本框 3"/>
          <p:cNvSpPr txBox="1"/>
          <p:nvPr/>
        </p:nvSpPr>
        <p:spPr>
          <a:xfrm>
            <a:off x="2227263" y="565150"/>
            <a:ext cx="4691062" cy="583565"/>
          </a:xfrm>
          <a:prstGeom prst="rect">
            <a:avLst/>
          </a:prstGeom>
          <a:noFill/>
          <a:ln w="19050">
            <a:noFill/>
          </a:ln>
        </p:spPr>
        <p:txBody>
          <a:bodyPr wrap="square" anchor="t" anchorCtr="0">
            <a:spAutoFit/>
          </a:bodyPr>
          <a:p>
            <a:r>
              <a:rPr lang="en-US" altLang="zh-CN" sz="3200" b="1" dirty="0">
                <a:solidFill>
                  <a:srgbClr val="612F02"/>
                </a:solidFill>
                <a:latin typeface="Arial" panose="020B0604020202020204" pitchFamily="34" charset="0"/>
                <a:ea typeface="宋体" panose="02010600030101010101" pitchFamily="2" charset="-122"/>
              </a:rPr>
              <a:t>Appreciating language</a:t>
            </a:r>
            <a:endParaRPr lang="en-US" altLang="zh-CN" sz="3200" b="1" dirty="0">
              <a:solidFill>
                <a:srgbClr val="612F02"/>
              </a:solidFill>
              <a:latin typeface="Arial" panose="020B0604020202020204" pitchFamily="34" charset="0"/>
              <a:ea typeface="宋体" panose="02010600030101010101" pitchFamily="2" charset="-122"/>
            </a:endParaRPr>
          </a:p>
        </p:txBody>
      </p:sp>
      <p:sp>
        <p:nvSpPr>
          <p:cNvPr id="9219" name="矩形 1"/>
          <p:cNvSpPr/>
          <p:nvPr/>
        </p:nvSpPr>
        <p:spPr>
          <a:xfrm rot="2580000">
            <a:off x="1292225" y="596900"/>
            <a:ext cx="519113" cy="514350"/>
          </a:xfrm>
          <a:prstGeom prst="rect">
            <a:avLst/>
          </a:prstGeom>
          <a:solidFill>
            <a:srgbClr val="CAFAB4"/>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0" name="文本框 27"/>
          <p:cNvSpPr txBox="1"/>
          <p:nvPr/>
        </p:nvSpPr>
        <p:spPr>
          <a:xfrm>
            <a:off x="1365250" y="636588"/>
            <a:ext cx="450850" cy="39878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4</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sp>
        <p:nvSpPr>
          <p:cNvPr id="9221" name="文本框 10"/>
          <p:cNvSpPr txBox="1"/>
          <p:nvPr/>
        </p:nvSpPr>
        <p:spPr>
          <a:xfrm>
            <a:off x="508000" y="636588"/>
            <a:ext cx="868363" cy="40005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Step</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cxnSp>
        <p:nvCxnSpPr>
          <p:cNvPr id="9222" name="直接连接符 4"/>
          <p:cNvCxnSpPr/>
          <p:nvPr/>
        </p:nvCxnSpPr>
        <p:spPr>
          <a:xfrm flipV="1">
            <a:off x="971550" y="1196975"/>
            <a:ext cx="5494338" cy="22225"/>
          </a:xfrm>
          <a:prstGeom prst="line">
            <a:avLst/>
          </a:prstGeom>
          <a:ln w="50800" cap="flat" cmpd="sng">
            <a:solidFill>
              <a:srgbClr val="CAFAB4"/>
            </a:solidFill>
            <a:prstDash val="solid"/>
            <a:round/>
            <a:headEnd type="none" w="med" len="med"/>
            <a:tailEnd type="none" w="med" len="med"/>
          </a:ln>
        </p:spPr>
      </p:cxnSp>
      <p:sp>
        <p:nvSpPr>
          <p:cNvPr id="100" name="文本框 99"/>
          <p:cNvSpPr txBox="1"/>
          <p:nvPr/>
        </p:nvSpPr>
        <p:spPr>
          <a:xfrm>
            <a:off x="107315" y="1326515"/>
            <a:ext cx="8783320" cy="1568450"/>
          </a:xfrm>
          <a:prstGeom prst="rect">
            <a:avLst/>
          </a:prstGeom>
          <a:noFill/>
          <a:ln w="9525">
            <a:noFill/>
          </a:ln>
        </p:spPr>
        <p:txBody>
          <a:bodyPr wrap="square">
            <a:spAutoFit/>
          </a:bodyPr>
          <a:p>
            <a:r>
              <a:rPr lang="en-US" sz="3200">
                <a:solidFill>
                  <a:schemeClr val="tx1"/>
                </a:solidFill>
                <a:latin typeface="Times New Roman" panose="02020603050405020304" pitchFamily="18" charset="0"/>
              </a:rPr>
              <a:t>◆ </a:t>
            </a:r>
            <a:r>
              <a:rPr lang="en-US" sz="3200">
                <a:latin typeface="Times New Roman" panose="02020603050405020304" pitchFamily="18" charset="0"/>
                <a:sym typeface="+mn-ea"/>
              </a:rPr>
              <a:t>What did the author see on the plains in the second journal entry? And please analyse how the author describe them.</a:t>
            </a:r>
            <a:endParaRPr lang="en-US" sz="3200">
              <a:solidFill>
                <a:schemeClr val="tx1"/>
              </a:solidFill>
              <a:latin typeface="Times New Roman" panose="02020603050405020304" pitchFamily="18" charset="0"/>
            </a:endParaRPr>
          </a:p>
        </p:txBody>
      </p:sp>
      <p:sp>
        <p:nvSpPr>
          <p:cNvPr id="3" name="文本框 2"/>
          <p:cNvSpPr txBox="1"/>
          <p:nvPr/>
        </p:nvSpPr>
        <p:spPr>
          <a:xfrm>
            <a:off x="251460" y="2894965"/>
            <a:ext cx="8321675" cy="3692525"/>
          </a:xfrm>
          <a:prstGeom prst="rect">
            <a:avLst/>
          </a:prstGeom>
          <a:noFill/>
        </p:spPr>
        <p:txBody>
          <a:bodyPr wrap="square" rtlCol="0" anchor="t">
            <a:spAutoFit/>
          </a:bodyPr>
          <a:p>
            <a:pPr algn="l"/>
            <a:r>
              <a:rPr lang="en-US" sz="1800" b="1">
                <a:solidFill>
                  <a:srgbClr val="5C9135"/>
                </a:solidFill>
                <a:latin typeface="Times New Roman" panose="02020603050405020304" pitchFamily="18" charset="0"/>
                <a:sym typeface="+mn-ea"/>
              </a:rPr>
              <a:t>The author describes Mount Kilimanjaro towering into the sky, the tall grasses and trees dotting the plains and the wildlife wandering on the plains.</a:t>
            </a:r>
            <a:endParaRPr lang="en-US" sz="1800" b="1">
              <a:solidFill>
                <a:srgbClr val="5C9135"/>
              </a:solidFill>
              <a:latin typeface="Times New Roman" panose="02020603050405020304" pitchFamily="18" charset="0"/>
              <a:sym typeface="+mn-ea"/>
            </a:endParaRPr>
          </a:p>
          <a:p>
            <a:pPr algn="l"/>
            <a:r>
              <a:rPr lang="en-US" sz="1800" b="1">
                <a:solidFill>
                  <a:srgbClr val="5C9135"/>
                </a:solidFill>
                <a:latin typeface="Times New Roman" panose="02020603050405020304" pitchFamily="18" charset="0"/>
                <a:sym typeface="+mn-ea"/>
              </a:rPr>
              <a:t>To show the whole picture of the plains and make the reader feel personally on the scene, the author arranges details according to their location indicated by some words, such as “ next to”, “over”, “before”, and “in the distance”. The picture unfolds before the reader like a wide-angle photo. Furthermore, to make all the landscapes, plants and animals as vivid and impressive as possible, the author applied many specific verbs like “ found”, “reflected”, “facing”, “rose”, “dotted”, “pulling”, “eating”, “flapping” and “ moved”, as well as adjectives and adverbs including “round”, “brilliant”, “highest”, “long”, “lazily” and “slowly”, making the picture an action shot. In addition, the author also uses metaphor in the last sentence of paragraph two, comparing what he saw to the greatest show on the Earth to express how excited and satisfied he felt at that moment.</a:t>
            </a:r>
            <a:endParaRPr lang="en-US" sz="1800" b="1">
              <a:solidFill>
                <a:srgbClr val="5C9135"/>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heel(1)">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2730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Users/apple/Desktop/PPT-2.jpgPPT-2"/>
          <p:cNvPicPr>
            <a:picLocks noChangeAspect="1" noChangeArrowheads="1"/>
          </p:cNvPicPr>
          <p:nvPr/>
        </p:nvPicPr>
        <p:blipFill>
          <a:blip r:embed="rId2"/>
          <a:srcRect/>
          <a:stretch>
            <a:fillRect/>
          </a:stretch>
        </p:blipFill>
        <p:spPr bwMode="auto">
          <a:xfrm>
            <a:off x="0" y="-1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7" name="矩形 2"/>
          <p:cNvSpPr/>
          <p:nvPr/>
        </p:nvSpPr>
        <p:spPr>
          <a:xfrm rot="2580000">
            <a:off x="501650" y="500063"/>
            <a:ext cx="717550" cy="715962"/>
          </a:xfrm>
          <a:prstGeom prst="rect">
            <a:avLst/>
          </a:prstGeom>
          <a:solidFill>
            <a:srgbClr val="8EC63E"/>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8" name="文本框 3"/>
          <p:cNvSpPr txBox="1"/>
          <p:nvPr/>
        </p:nvSpPr>
        <p:spPr>
          <a:xfrm>
            <a:off x="2227263" y="565150"/>
            <a:ext cx="4691062" cy="583565"/>
          </a:xfrm>
          <a:prstGeom prst="rect">
            <a:avLst/>
          </a:prstGeom>
          <a:noFill/>
          <a:ln w="19050">
            <a:noFill/>
          </a:ln>
        </p:spPr>
        <p:txBody>
          <a:bodyPr wrap="square" anchor="t" anchorCtr="0">
            <a:spAutoFit/>
          </a:bodyPr>
          <a:p>
            <a:r>
              <a:rPr lang="en-US" altLang="zh-CN" sz="3200" b="1" dirty="0">
                <a:solidFill>
                  <a:srgbClr val="612F02"/>
                </a:solidFill>
                <a:latin typeface="Arial" panose="020B0604020202020204" pitchFamily="34" charset="0"/>
                <a:ea typeface="宋体" panose="02010600030101010101" pitchFamily="2" charset="-122"/>
              </a:rPr>
              <a:t>Critical thinking</a:t>
            </a:r>
            <a:endParaRPr lang="en-US" altLang="zh-CN" sz="3200" b="1" dirty="0">
              <a:solidFill>
                <a:srgbClr val="612F02"/>
              </a:solidFill>
              <a:latin typeface="Arial" panose="020B0604020202020204" pitchFamily="34" charset="0"/>
              <a:ea typeface="宋体" panose="02010600030101010101" pitchFamily="2" charset="-122"/>
            </a:endParaRPr>
          </a:p>
        </p:txBody>
      </p:sp>
      <p:sp>
        <p:nvSpPr>
          <p:cNvPr id="9219" name="矩形 1"/>
          <p:cNvSpPr/>
          <p:nvPr/>
        </p:nvSpPr>
        <p:spPr>
          <a:xfrm rot="2580000">
            <a:off x="1292225" y="596900"/>
            <a:ext cx="519113" cy="514350"/>
          </a:xfrm>
          <a:prstGeom prst="rect">
            <a:avLst/>
          </a:prstGeom>
          <a:solidFill>
            <a:srgbClr val="CAFAB4"/>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0" name="文本框 27"/>
          <p:cNvSpPr txBox="1"/>
          <p:nvPr/>
        </p:nvSpPr>
        <p:spPr>
          <a:xfrm>
            <a:off x="1365250" y="636588"/>
            <a:ext cx="450850" cy="39878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5</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sp>
        <p:nvSpPr>
          <p:cNvPr id="9221" name="文本框 10"/>
          <p:cNvSpPr txBox="1"/>
          <p:nvPr/>
        </p:nvSpPr>
        <p:spPr>
          <a:xfrm>
            <a:off x="508000" y="636588"/>
            <a:ext cx="868363" cy="40005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Step</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cxnSp>
        <p:nvCxnSpPr>
          <p:cNvPr id="9222" name="直接连接符 4"/>
          <p:cNvCxnSpPr/>
          <p:nvPr/>
        </p:nvCxnSpPr>
        <p:spPr>
          <a:xfrm flipV="1">
            <a:off x="971550" y="1196975"/>
            <a:ext cx="5494338" cy="22225"/>
          </a:xfrm>
          <a:prstGeom prst="line">
            <a:avLst/>
          </a:prstGeom>
          <a:ln w="50800" cap="flat" cmpd="sng">
            <a:solidFill>
              <a:srgbClr val="CAFAB4"/>
            </a:solidFill>
            <a:prstDash val="solid"/>
            <a:round/>
            <a:headEnd type="none" w="med" len="med"/>
            <a:tailEnd type="none" w="med" len="med"/>
          </a:ln>
        </p:spPr>
      </p:cxnSp>
      <p:sp>
        <p:nvSpPr>
          <p:cNvPr id="100" name="文本框 99"/>
          <p:cNvSpPr txBox="1"/>
          <p:nvPr/>
        </p:nvSpPr>
        <p:spPr>
          <a:xfrm>
            <a:off x="107315" y="1485265"/>
            <a:ext cx="8783320" cy="1568450"/>
          </a:xfrm>
          <a:prstGeom prst="rect">
            <a:avLst/>
          </a:prstGeom>
          <a:noFill/>
          <a:ln w="9525">
            <a:noFill/>
          </a:ln>
        </p:spPr>
        <p:txBody>
          <a:bodyPr wrap="square">
            <a:spAutoFit/>
          </a:bodyPr>
          <a:p>
            <a:r>
              <a:rPr lang="en-US" sz="3200">
                <a:solidFill>
                  <a:schemeClr val="tx1"/>
                </a:solidFill>
                <a:latin typeface="Times New Roman" panose="02020603050405020304" pitchFamily="18" charset="0"/>
              </a:rPr>
              <a:t>Pay attention to the title “ An adventure in Africa” and think why the author uses the word “adventure” instead of “journey” or other words.</a:t>
            </a:r>
            <a:endParaRPr lang="en-US" sz="3200">
              <a:solidFill>
                <a:schemeClr val="tx1"/>
              </a:solidFill>
              <a:latin typeface="Times New Roman" panose="02020603050405020304" pitchFamily="18" charset="0"/>
            </a:endParaRPr>
          </a:p>
        </p:txBody>
      </p:sp>
      <p:pic>
        <p:nvPicPr>
          <p:cNvPr id="2" name="图片 1" descr="]}@TBR]VJ5DHSJ5}JC_DG1X"/>
          <p:cNvPicPr>
            <a:picLocks noChangeAspect="1"/>
          </p:cNvPicPr>
          <p:nvPr/>
        </p:nvPicPr>
        <p:blipFill>
          <a:blip r:embed="rId3"/>
          <a:stretch>
            <a:fillRect/>
          </a:stretch>
        </p:blipFill>
        <p:spPr>
          <a:xfrm>
            <a:off x="-73025" y="3319780"/>
            <a:ext cx="9144000" cy="2179955"/>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heel(1)">
                                      <p:cBhvr>
                                        <p:cTn id="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2730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Users/apple/Desktop/PPT-2.jpgPPT-2"/>
          <p:cNvPicPr>
            <a:picLocks noChangeAspect="1" noChangeArrowheads="1"/>
          </p:cNvPicPr>
          <p:nvPr/>
        </p:nvPicPr>
        <p:blipFill>
          <a:blip r:embed="rId2"/>
          <a:srcRect/>
          <a:stretch>
            <a:fillRect/>
          </a:stretch>
        </p:blipFill>
        <p:spPr bwMode="auto">
          <a:xfrm>
            <a:off x="0" y="-1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7" name="矩形 2"/>
          <p:cNvSpPr/>
          <p:nvPr/>
        </p:nvSpPr>
        <p:spPr>
          <a:xfrm rot="2580000">
            <a:off x="501650" y="500063"/>
            <a:ext cx="717550" cy="715962"/>
          </a:xfrm>
          <a:prstGeom prst="rect">
            <a:avLst/>
          </a:prstGeom>
          <a:solidFill>
            <a:srgbClr val="8EC63E"/>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8" name="文本框 3"/>
          <p:cNvSpPr txBox="1"/>
          <p:nvPr/>
        </p:nvSpPr>
        <p:spPr>
          <a:xfrm>
            <a:off x="2227263" y="565150"/>
            <a:ext cx="4691062" cy="583565"/>
          </a:xfrm>
          <a:prstGeom prst="rect">
            <a:avLst/>
          </a:prstGeom>
          <a:noFill/>
          <a:ln w="19050">
            <a:noFill/>
          </a:ln>
        </p:spPr>
        <p:txBody>
          <a:bodyPr wrap="square" anchor="t" anchorCtr="0">
            <a:spAutoFit/>
          </a:bodyPr>
          <a:p>
            <a:r>
              <a:rPr lang="en-US" altLang="zh-CN" sz="3200" b="1" dirty="0">
                <a:solidFill>
                  <a:srgbClr val="612F02"/>
                </a:solidFill>
                <a:latin typeface="Arial" panose="020B0604020202020204" pitchFamily="34" charset="0"/>
                <a:ea typeface="宋体" panose="02010600030101010101" pitchFamily="2" charset="-122"/>
              </a:rPr>
              <a:t>Critical thinking</a:t>
            </a:r>
            <a:endParaRPr lang="en-US" altLang="zh-CN" sz="3200" b="1" dirty="0">
              <a:solidFill>
                <a:srgbClr val="612F02"/>
              </a:solidFill>
              <a:latin typeface="Arial" panose="020B0604020202020204" pitchFamily="34" charset="0"/>
              <a:ea typeface="宋体" panose="02010600030101010101" pitchFamily="2" charset="-122"/>
            </a:endParaRPr>
          </a:p>
        </p:txBody>
      </p:sp>
      <p:sp>
        <p:nvSpPr>
          <p:cNvPr id="9219" name="矩形 1"/>
          <p:cNvSpPr/>
          <p:nvPr/>
        </p:nvSpPr>
        <p:spPr>
          <a:xfrm rot="2580000">
            <a:off x="1292225" y="596900"/>
            <a:ext cx="519113" cy="514350"/>
          </a:xfrm>
          <a:prstGeom prst="rect">
            <a:avLst/>
          </a:prstGeom>
          <a:solidFill>
            <a:srgbClr val="CAFAB4"/>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0" name="文本框 27"/>
          <p:cNvSpPr txBox="1"/>
          <p:nvPr/>
        </p:nvSpPr>
        <p:spPr>
          <a:xfrm>
            <a:off x="1365250" y="636588"/>
            <a:ext cx="450850" cy="39878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5</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sp>
        <p:nvSpPr>
          <p:cNvPr id="9221" name="文本框 10"/>
          <p:cNvSpPr txBox="1"/>
          <p:nvPr/>
        </p:nvSpPr>
        <p:spPr>
          <a:xfrm>
            <a:off x="508000" y="636588"/>
            <a:ext cx="868363" cy="40005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Step</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cxnSp>
        <p:nvCxnSpPr>
          <p:cNvPr id="9222" name="直接连接符 4"/>
          <p:cNvCxnSpPr/>
          <p:nvPr/>
        </p:nvCxnSpPr>
        <p:spPr>
          <a:xfrm flipV="1">
            <a:off x="971550" y="1196975"/>
            <a:ext cx="5494338" cy="22225"/>
          </a:xfrm>
          <a:prstGeom prst="line">
            <a:avLst/>
          </a:prstGeom>
          <a:ln w="50800" cap="flat" cmpd="sng">
            <a:solidFill>
              <a:srgbClr val="CAFAB4"/>
            </a:solidFill>
            <a:prstDash val="solid"/>
            <a:round/>
            <a:headEnd type="none" w="med" len="med"/>
            <a:tailEnd type="none" w="med" len="med"/>
          </a:ln>
        </p:spPr>
      </p:cxnSp>
      <p:sp>
        <p:nvSpPr>
          <p:cNvPr id="100" name="文本框 99"/>
          <p:cNvSpPr txBox="1"/>
          <p:nvPr/>
        </p:nvSpPr>
        <p:spPr>
          <a:xfrm>
            <a:off x="107315" y="1485265"/>
            <a:ext cx="8783320" cy="1568450"/>
          </a:xfrm>
          <a:prstGeom prst="rect">
            <a:avLst/>
          </a:prstGeom>
          <a:noFill/>
          <a:ln w="9525">
            <a:noFill/>
          </a:ln>
        </p:spPr>
        <p:txBody>
          <a:bodyPr wrap="square">
            <a:spAutoFit/>
          </a:bodyPr>
          <a:p>
            <a:r>
              <a:rPr lang="en-US" sz="3200">
                <a:solidFill>
                  <a:schemeClr val="tx1"/>
                </a:solidFill>
                <a:latin typeface="Times New Roman" panose="02020603050405020304" pitchFamily="18" charset="0"/>
              </a:rPr>
              <a:t>Pay attention to the title “ An adventure in Africa” and think why the author uses the word “adventure” instead of “journey” or other words.</a:t>
            </a:r>
            <a:endParaRPr lang="en-US" sz="3200">
              <a:solidFill>
                <a:schemeClr val="tx1"/>
              </a:solidFill>
              <a:latin typeface="Times New Roman" panose="02020603050405020304" pitchFamily="18" charset="0"/>
            </a:endParaRPr>
          </a:p>
        </p:txBody>
      </p:sp>
      <p:sp>
        <p:nvSpPr>
          <p:cNvPr id="3" name="文本框 2"/>
          <p:cNvSpPr txBox="1"/>
          <p:nvPr/>
        </p:nvSpPr>
        <p:spPr>
          <a:xfrm>
            <a:off x="251460" y="3141345"/>
            <a:ext cx="8321675" cy="2861310"/>
          </a:xfrm>
          <a:prstGeom prst="rect">
            <a:avLst/>
          </a:prstGeom>
          <a:noFill/>
        </p:spPr>
        <p:txBody>
          <a:bodyPr wrap="square" rtlCol="0" anchor="t">
            <a:spAutoFit/>
          </a:bodyPr>
          <a:p>
            <a:pPr algn="l"/>
            <a:r>
              <a:rPr lang="en-US" sz="2000" b="1">
                <a:solidFill>
                  <a:srgbClr val="5C9135"/>
                </a:solidFill>
                <a:latin typeface="Times New Roman" panose="02020603050405020304" pitchFamily="18" charset="0"/>
                <a:sym typeface="+mn-ea"/>
              </a:rPr>
              <a:t>An adventure implies an unusual, exciting or dangerous experience, journey or series of events. First, the author, along with his parents, experienced some dangerous things. For example, they drove down the narrow mountain road with sharp bends and their car got completely stuck in the mud. Second, during this journey, the author saw some unusual and breathtaking scenery, such as the desert landscape, Mount Kilimanjaro, and African wildlife wandering on the plains. He also had the chance to get close to wildlife, riding camels, watching giraffes pulling leaves and elephants eating grass, and interacting with the monkey.</a:t>
            </a:r>
            <a:endParaRPr lang="en-US" sz="2000" b="1">
              <a:solidFill>
                <a:srgbClr val="5C9135"/>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heel(1)">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Users/apple/Desktop/PPT-2.jpgPPT-2"/>
          <p:cNvPicPr>
            <a:picLocks noChangeAspect="1" noChangeArrowheads="1"/>
          </p:cNvPicPr>
          <p:nvPr/>
        </p:nvPicPr>
        <p:blipFill>
          <a:blip r:embed="rId1"/>
          <a:srcRect/>
          <a:stretch>
            <a:fillRect/>
          </a:stretch>
        </p:blipFill>
        <p:spPr bwMode="auto">
          <a:xfrm>
            <a:off x="0" y="1639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
          <p:cNvSpPr txBox="1"/>
          <p:nvPr/>
        </p:nvSpPr>
        <p:spPr>
          <a:xfrm>
            <a:off x="7092280" y="817548"/>
            <a:ext cx="1099255" cy="521970"/>
          </a:xfrm>
          <a:prstGeom prst="rect">
            <a:avLst/>
          </a:prstGeom>
          <a:noFill/>
        </p:spPr>
        <p:txBody>
          <a:bodyPr wrap="square" rtlCol="0">
            <a:spAutoFit/>
          </a:bodyPr>
          <a:lstStyle/>
          <a:p>
            <a:r>
              <a:rPr lang="zh-CN" altLang="zh-CN" sz="2800" dirty="0">
                <a:latin typeface="+mn-ea"/>
                <a:ea typeface="+mn-ea"/>
              </a:rPr>
              <a:t>宁瑜</a:t>
            </a:r>
            <a:endParaRPr lang="zh-CN" altLang="zh-CN" sz="2800" dirty="0">
              <a:latin typeface="+mn-ea"/>
              <a:ea typeface="+mn-ea"/>
            </a:endParaRPr>
          </a:p>
        </p:txBody>
      </p:sp>
      <p:cxnSp>
        <p:nvCxnSpPr>
          <p:cNvPr id="7" name="直接连接符 6"/>
          <p:cNvCxnSpPr/>
          <p:nvPr/>
        </p:nvCxnSpPr>
        <p:spPr bwMode="auto">
          <a:xfrm flipH="1">
            <a:off x="0" y="1370356"/>
            <a:ext cx="8532440" cy="0"/>
          </a:xfrm>
          <a:prstGeom prst="line">
            <a:avLst/>
          </a:prstGeom>
          <a:solidFill>
            <a:schemeClr val="accent1"/>
          </a:solidFill>
          <a:ln w="9525" cap="flat" cmpd="sng" algn="ctr">
            <a:solidFill>
              <a:schemeClr val="tx1"/>
            </a:solidFill>
            <a:prstDash val="solid"/>
            <a:round/>
            <a:headEnd type="none" w="med" len="med"/>
            <a:tailEnd type="none" w="med" len="med"/>
          </a:ln>
        </p:spPr>
      </p:cxnSp>
      <p:pic>
        <p:nvPicPr>
          <p:cNvPr id="8195" name="Picture 2"/>
          <p:cNvPicPr>
            <a:picLocks noChangeAspect="1"/>
          </p:cNvPicPr>
          <p:nvPr/>
        </p:nvPicPr>
        <p:blipFill>
          <a:blip r:embed="rId2"/>
          <a:srcRect l="40517" r="168"/>
          <a:stretch>
            <a:fillRect/>
          </a:stretch>
        </p:blipFill>
        <p:spPr>
          <a:xfrm>
            <a:off x="395288" y="1989138"/>
            <a:ext cx="3068637" cy="3563937"/>
          </a:xfrm>
          <a:prstGeom prst="rect">
            <a:avLst/>
          </a:prstGeom>
          <a:noFill/>
          <a:ln w="9525">
            <a:noFill/>
          </a:ln>
        </p:spPr>
      </p:pic>
      <p:sp>
        <p:nvSpPr>
          <p:cNvPr id="8196" name="文本框 2"/>
          <p:cNvSpPr txBox="1"/>
          <p:nvPr/>
        </p:nvSpPr>
        <p:spPr>
          <a:xfrm>
            <a:off x="3563938" y="2228850"/>
            <a:ext cx="5392737" cy="3324225"/>
          </a:xfrm>
          <a:prstGeom prst="rect">
            <a:avLst/>
          </a:prstGeom>
          <a:noFill/>
          <a:ln w="9525">
            <a:noFill/>
          </a:ln>
        </p:spPr>
        <p:txBody>
          <a:bodyPr wrap="square" anchor="t" anchorCtr="0">
            <a:spAutoFit/>
          </a:bodyPr>
          <a:p>
            <a:pPr>
              <a:lnSpc>
                <a:spcPct val="150000"/>
              </a:lnSpc>
            </a:pPr>
            <a:r>
              <a:rPr lang="zh-CN" altLang="en-US" sz="2800" b="1" dirty="0">
                <a:solidFill>
                  <a:srgbClr val="B75904"/>
                </a:solidFill>
                <a:latin typeface="楷体" panose="02010609060101010101" pitchFamily="49" charset="-122"/>
                <a:ea typeface="楷体" panose="02010609060101010101" pitchFamily="49" charset="-122"/>
              </a:rPr>
              <a:t>中学一级教师</a:t>
            </a:r>
            <a:endParaRPr lang="zh-CN" altLang="en-US" sz="2800" b="1" dirty="0">
              <a:solidFill>
                <a:srgbClr val="B75904"/>
              </a:solidFill>
              <a:latin typeface="楷体" panose="02010609060101010101" pitchFamily="49" charset="-122"/>
              <a:ea typeface="楷体" panose="02010609060101010101" pitchFamily="49" charset="-122"/>
            </a:endParaRPr>
          </a:p>
          <a:p>
            <a:pPr>
              <a:lnSpc>
                <a:spcPct val="150000"/>
              </a:lnSpc>
            </a:pPr>
            <a:r>
              <a:rPr lang="zh-CN" altLang="en-US" sz="2800" b="1" dirty="0">
                <a:solidFill>
                  <a:srgbClr val="B75904"/>
                </a:solidFill>
                <a:latin typeface="楷体" panose="02010609060101010101" pitchFamily="49" charset="-122"/>
                <a:ea typeface="楷体" panose="02010609060101010101" pitchFamily="49" charset="-122"/>
              </a:rPr>
              <a:t>株洲市十三中英语教研组长</a:t>
            </a:r>
            <a:endParaRPr lang="en-US" altLang="zh-CN" sz="2800" b="1" dirty="0">
              <a:solidFill>
                <a:srgbClr val="B75904"/>
              </a:solidFill>
              <a:latin typeface="楷体" panose="02010609060101010101" pitchFamily="49" charset="-122"/>
              <a:ea typeface="楷体" panose="02010609060101010101" pitchFamily="49" charset="-122"/>
            </a:endParaRPr>
          </a:p>
          <a:p>
            <a:pPr>
              <a:lnSpc>
                <a:spcPct val="150000"/>
              </a:lnSpc>
            </a:pPr>
            <a:r>
              <a:rPr lang="zh-CN" altLang="en-US" sz="2800" b="1" dirty="0">
                <a:solidFill>
                  <a:srgbClr val="B75904"/>
                </a:solidFill>
                <a:latin typeface="楷体" panose="02010609060101010101" pitchFamily="49" charset="-122"/>
                <a:ea typeface="楷体" panose="02010609060101010101" pitchFamily="49" charset="-122"/>
              </a:rPr>
              <a:t>株洲市“建功新时代” 教学能手</a:t>
            </a:r>
            <a:endParaRPr lang="en-US" altLang="zh-CN" sz="2800" b="1" dirty="0">
              <a:solidFill>
                <a:srgbClr val="B75904"/>
              </a:solidFill>
              <a:latin typeface="楷体" panose="02010609060101010101" pitchFamily="49" charset="-122"/>
              <a:ea typeface="楷体" panose="02010609060101010101" pitchFamily="49" charset="-122"/>
            </a:endParaRPr>
          </a:p>
          <a:p>
            <a:pPr>
              <a:lnSpc>
                <a:spcPct val="150000"/>
              </a:lnSpc>
            </a:pPr>
            <a:r>
              <a:rPr lang="zh-CN" altLang="en-US" sz="2800" b="1" dirty="0">
                <a:solidFill>
                  <a:srgbClr val="B75904"/>
                </a:solidFill>
                <a:latin typeface="楷体" panose="02010609060101010101" pitchFamily="49" charset="-122"/>
                <a:ea typeface="楷体" panose="02010609060101010101" pitchFamily="49" charset="-122"/>
              </a:rPr>
              <a:t>湖南省“一师一优课 一课一名师”优课</a:t>
            </a:r>
            <a:endParaRPr lang="en-US" altLang="zh-CN" sz="2800" b="1" dirty="0">
              <a:solidFill>
                <a:srgbClr val="B75904"/>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2730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Users/apple/Desktop/PPT-2.jpgPPT-2"/>
          <p:cNvPicPr>
            <a:picLocks noChangeAspect="1" noChangeArrowheads="1"/>
          </p:cNvPicPr>
          <p:nvPr/>
        </p:nvPicPr>
        <p:blipFill>
          <a:blip r:embed="rId2"/>
          <a:srcRect/>
          <a:stretch>
            <a:fillRect/>
          </a:stretch>
        </p:blipFill>
        <p:spPr bwMode="auto">
          <a:xfrm>
            <a:off x="0" y="-1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7" name="矩形 2"/>
          <p:cNvSpPr/>
          <p:nvPr/>
        </p:nvSpPr>
        <p:spPr>
          <a:xfrm rot="2580000">
            <a:off x="501650" y="500063"/>
            <a:ext cx="717550" cy="715962"/>
          </a:xfrm>
          <a:prstGeom prst="rect">
            <a:avLst/>
          </a:prstGeom>
          <a:solidFill>
            <a:srgbClr val="8EC63E"/>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8" name="文本框 3"/>
          <p:cNvSpPr txBox="1"/>
          <p:nvPr/>
        </p:nvSpPr>
        <p:spPr>
          <a:xfrm>
            <a:off x="2227263" y="565150"/>
            <a:ext cx="4691062" cy="583565"/>
          </a:xfrm>
          <a:prstGeom prst="rect">
            <a:avLst/>
          </a:prstGeom>
          <a:noFill/>
          <a:ln w="19050">
            <a:noFill/>
          </a:ln>
        </p:spPr>
        <p:txBody>
          <a:bodyPr wrap="square" anchor="t" anchorCtr="0">
            <a:spAutoFit/>
          </a:bodyPr>
          <a:p>
            <a:r>
              <a:rPr lang="en-US" altLang="zh-CN" sz="3200" b="1" dirty="0">
                <a:solidFill>
                  <a:srgbClr val="612F02"/>
                </a:solidFill>
                <a:latin typeface="Arial" panose="020B0604020202020204" pitchFamily="34" charset="0"/>
                <a:ea typeface="宋体" panose="02010600030101010101" pitchFamily="2" charset="-122"/>
              </a:rPr>
              <a:t>Further thinking</a:t>
            </a:r>
            <a:endParaRPr lang="en-US" altLang="zh-CN" sz="3200" b="1" dirty="0">
              <a:solidFill>
                <a:srgbClr val="612F02"/>
              </a:solidFill>
              <a:latin typeface="Arial" panose="020B0604020202020204" pitchFamily="34" charset="0"/>
              <a:ea typeface="宋体" panose="02010600030101010101" pitchFamily="2" charset="-122"/>
            </a:endParaRPr>
          </a:p>
        </p:txBody>
      </p:sp>
      <p:sp>
        <p:nvSpPr>
          <p:cNvPr id="9219" name="矩形 1"/>
          <p:cNvSpPr/>
          <p:nvPr/>
        </p:nvSpPr>
        <p:spPr>
          <a:xfrm rot="2580000">
            <a:off x="1292225" y="596900"/>
            <a:ext cx="519113" cy="514350"/>
          </a:xfrm>
          <a:prstGeom prst="rect">
            <a:avLst/>
          </a:prstGeom>
          <a:solidFill>
            <a:srgbClr val="CAFAB4"/>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0" name="文本框 27"/>
          <p:cNvSpPr txBox="1"/>
          <p:nvPr/>
        </p:nvSpPr>
        <p:spPr>
          <a:xfrm>
            <a:off x="1365250" y="636588"/>
            <a:ext cx="450850" cy="39878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6</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sp>
        <p:nvSpPr>
          <p:cNvPr id="9221" name="文本框 10"/>
          <p:cNvSpPr txBox="1"/>
          <p:nvPr/>
        </p:nvSpPr>
        <p:spPr>
          <a:xfrm>
            <a:off x="508000" y="636588"/>
            <a:ext cx="868363" cy="40005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Step</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cxnSp>
        <p:nvCxnSpPr>
          <p:cNvPr id="9222" name="直接连接符 4"/>
          <p:cNvCxnSpPr/>
          <p:nvPr/>
        </p:nvCxnSpPr>
        <p:spPr>
          <a:xfrm flipV="1">
            <a:off x="971550" y="1196975"/>
            <a:ext cx="5494338" cy="22225"/>
          </a:xfrm>
          <a:prstGeom prst="line">
            <a:avLst/>
          </a:prstGeom>
          <a:ln w="50800" cap="flat" cmpd="sng">
            <a:solidFill>
              <a:srgbClr val="CAFAB4"/>
            </a:solidFill>
            <a:prstDash val="solid"/>
            <a:round/>
            <a:headEnd type="none" w="med" len="med"/>
            <a:tailEnd type="none" w="med" len="med"/>
          </a:ln>
        </p:spPr>
      </p:cxnSp>
      <p:sp>
        <p:nvSpPr>
          <p:cNvPr id="100" name="文本框 99"/>
          <p:cNvSpPr txBox="1"/>
          <p:nvPr/>
        </p:nvSpPr>
        <p:spPr>
          <a:xfrm>
            <a:off x="179070" y="1772920"/>
            <a:ext cx="8783320" cy="1076325"/>
          </a:xfrm>
          <a:prstGeom prst="rect">
            <a:avLst/>
          </a:prstGeom>
          <a:noFill/>
          <a:ln w="9525">
            <a:noFill/>
          </a:ln>
        </p:spPr>
        <p:txBody>
          <a:bodyPr wrap="square">
            <a:spAutoFit/>
          </a:bodyPr>
          <a:p>
            <a:r>
              <a:rPr lang="en-US" sz="3200">
                <a:solidFill>
                  <a:schemeClr val="tx1"/>
                </a:solidFill>
                <a:latin typeface="Times New Roman" panose="02020603050405020304" pitchFamily="18" charset="0"/>
              </a:rPr>
              <a:t>What is the most memorable travel experience you have had? What was special about it?</a:t>
            </a:r>
            <a:endParaRPr lang="en-US" sz="3200">
              <a:solidFill>
                <a:schemeClr val="tx1"/>
              </a:solidFill>
              <a:latin typeface="Times New Roman" panose="02020603050405020304" pitchFamily="18" charset="0"/>
            </a:endParaRPr>
          </a:p>
        </p:txBody>
      </p:sp>
      <p:sp>
        <p:nvSpPr>
          <p:cNvPr id="2" name="椭圆 1"/>
          <p:cNvSpPr/>
          <p:nvPr/>
        </p:nvSpPr>
        <p:spPr>
          <a:xfrm>
            <a:off x="2555875" y="3285490"/>
            <a:ext cx="3023870" cy="2807970"/>
          </a:xfrm>
          <a:prstGeom prst="ellipse">
            <a:avLst/>
          </a:prstGeom>
          <a:solidFill>
            <a:srgbClr val="CAFAB4"/>
          </a:solidFill>
          <a:ln>
            <a:noFill/>
          </a:ln>
        </p:spPr>
        <p:txBody>
          <a:bodyPr anchor="ctr"/>
          <a:p>
            <a:pPr algn="ctr" eaLnBrk="1" hangingPunct="1">
              <a:lnSpc>
                <a:spcPct val="100000"/>
              </a:lnSpc>
              <a:spcBef>
                <a:spcPct val="0"/>
              </a:spcBef>
              <a:buFont typeface="Arial" panose="020B0604020202020204" pitchFamily="34" charset="0"/>
              <a:buNone/>
            </a:pPr>
            <a:r>
              <a:rPr lang="en-US" altLang="zh-CN" sz="16600" b="1">
                <a:solidFill>
                  <a:srgbClr val="FF0000"/>
                </a:solidFill>
                <a:latin typeface="宋体" panose="02010600030101010101" pitchFamily="2" charset="-122"/>
                <a:sym typeface="宋体" panose="02010600030101010101" pitchFamily="2" charset="-122"/>
              </a:rPr>
              <a:t>?</a:t>
            </a:r>
            <a:endParaRPr lang="en-US" altLang="zh-CN" sz="16600" b="1">
              <a:solidFill>
                <a:srgbClr val="FF0000"/>
              </a:solidFill>
              <a:latin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heel(1)">
                                      <p:cBhvr>
                                        <p:cTn id="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2730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Users/apple/Desktop/PPT-2.jpgPPT-2"/>
          <p:cNvPicPr>
            <a:picLocks noChangeAspect="1" noChangeArrowheads="1"/>
          </p:cNvPicPr>
          <p:nvPr/>
        </p:nvPicPr>
        <p:blipFill>
          <a:blip r:embed="rId2"/>
          <a:srcRect/>
          <a:stretch>
            <a:fillRect/>
          </a:stretch>
        </p:blipFill>
        <p:spPr bwMode="auto">
          <a:xfrm>
            <a:off x="0" y="-1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8" name="文本框 3"/>
          <p:cNvSpPr txBox="1"/>
          <p:nvPr/>
        </p:nvSpPr>
        <p:spPr>
          <a:xfrm>
            <a:off x="1618933" y="613410"/>
            <a:ext cx="4691062" cy="583565"/>
          </a:xfrm>
          <a:prstGeom prst="rect">
            <a:avLst/>
          </a:prstGeom>
          <a:noFill/>
          <a:ln w="19050">
            <a:noFill/>
          </a:ln>
        </p:spPr>
        <p:txBody>
          <a:bodyPr wrap="square" anchor="t" anchorCtr="0">
            <a:spAutoFit/>
          </a:bodyPr>
          <a:p>
            <a:r>
              <a:rPr lang="en-US" altLang="zh-CN" sz="3200" b="1" dirty="0">
                <a:solidFill>
                  <a:srgbClr val="612F02"/>
                </a:solidFill>
                <a:latin typeface="Arial" panose="020B0604020202020204" pitchFamily="34" charset="0"/>
                <a:ea typeface="宋体" panose="02010600030101010101" pitchFamily="2" charset="-122"/>
              </a:rPr>
              <a:t>Homework</a:t>
            </a:r>
            <a:endParaRPr lang="en-US" altLang="zh-CN" sz="3200" b="1" dirty="0">
              <a:solidFill>
                <a:srgbClr val="612F02"/>
              </a:solidFill>
              <a:latin typeface="Arial" panose="020B0604020202020204" pitchFamily="34" charset="0"/>
              <a:ea typeface="宋体" panose="02010600030101010101" pitchFamily="2" charset="-122"/>
            </a:endParaRPr>
          </a:p>
        </p:txBody>
      </p:sp>
      <p:sp>
        <p:nvSpPr>
          <p:cNvPr id="9219" name="矩形 1"/>
          <p:cNvSpPr/>
          <p:nvPr/>
        </p:nvSpPr>
        <p:spPr>
          <a:xfrm rot="2580000">
            <a:off x="861060" y="600075"/>
            <a:ext cx="519113" cy="514350"/>
          </a:xfrm>
          <a:prstGeom prst="rect">
            <a:avLst/>
          </a:prstGeom>
          <a:solidFill>
            <a:srgbClr val="CAFAB4"/>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cxnSp>
        <p:nvCxnSpPr>
          <p:cNvPr id="9222" name="直接连接符 4"/>
          <p:cNvCxnSpPr/>
          <p:nvPr/>
        </p:nvCxnSpPr>
        <p:spPr>
          <a:xfrm flipV="1">
            <a:off x="971550" y="1196975"/>
            <a:ext cx="5494338" cy="22225"/>
          </a:xfrm>
          <a:prstGeom prst="line">
            <a:avLst/>
          </a:prstGeom>
          <a:ln w="50800" cap="flat" cmpd="sng">
            <a:solidFill>
              <a:srgbClr val="CAFAB4"/>
            </a:solidFill>
            <a:prstDash val="solid"/>
            <a:round/>
            <a:headEnd type="none" w="med" len="med"/>
            <a:tailEnd type="none" w="med" len="med"/>
          </a:ln>
        </p:spPr>
      </p:cxnSp>
      <p:sp>
        <p:nvSpPr>
          <p:cNvPr id="100" name="文本框 99"/>
          <p:cNvSpPr txBox="1"/>
          <p:nvPr/>
        </p:nvSpPr>
        <p:spPr>
          <a:xfrm>
            <a:off x="899160" y="2209165"/>
            <a:ext cx="7332980" cy="1076325"/>
          </a:xfrm>
          <a:prstGeom prst="rect">
            <a:avLst/>
          </a:prstGeom>
          <a:noFill/>
          <a:ln w="9525">
            <a:noFill/>
          </a:ln>
        </p:spPr>
        <p:txBody>
          <a:bodyPr wrap="square">
            <a:spAutoFit/>
          </a:bodyPr>
          <a:p>
            <a:r>
              <a:rPr lang="en-US" sz="3200">
                <a:solidFill>
                  <a:schemeClr val="tx1"/>
                </a:solidFill>
                <a:latin typeface="Times New Roman" panose="02020603050405020304" pitchFamily="18" charset="0"/>
              </a:rPr>
              <a:t>Polish the short passage about their travel experience. </a:t>
            </a:r>
            <a:endParaRPr lang="en-US" sz="3200">
              <a:solidFill>
                <a:schemeClr val="tx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heel(1)">
                                      <p:cBhvr>
                                        <p:cTn id="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4"/>
          <p:cNvSpPr txBox="1">
            <a:spLocks noChangeArrowheads="1"/>
          </p:cNvSpPr>
          <p:nvPr/>
        </p:nvSpPr>
        <p:spPr bwMode="auto">
          <a:xfrm>
            <a:off x="323850" y="909638"/>
            <a:ext cx="8594725" cy="762000"/>
          </a:xfrm>
          <a:prstGeom prst="rect">
            <a:avLst/>
          </a:prstGeom>
          <a:noFill/>
          <a:ln w="9525">
            <a:noFill/>
            <a:miter lim="800000"/>
          </a:ln>
        </p:spPr>
        <p:txBody>
          <a:bodyPr>
            <a:spAutoFit/>
          </a:bodyPr>
          <a:lstStyle/>
          <a:p>
            <a:pPr marR="0" defTabSz="914400">
              <a:buClrTx/>
              <a:buSzTx/>
              <a:defRPr/>
            </a:pPr>
            <a:r>
              <a:rPr kumimoji="0" lang="zh-CN" altLang="en-US" sz="4400" b="1" kern="1200" cap="none" spc="0" normalizeH="0" baseline="0" noProof="0">
                <a:effectLst>
                  <a:outerShdw blurRad="38100" dist="38100" dir="2700000" algn="tl">
                    <a:srgbClr val="C0C0C0"/>
                  </a:outerShdw>
                </a:effectLst>
                <a:latin typeface="Comic Sans MS" panose="030F0702030302020204" pitchFamily="66" charset="0"/>
                <a:ea typeface="宋体" panose="02010600030101010101" pitchFamily="2" charset="-122"/>
                <a:cs typeface="+mn-cs"/>
              </a:rPr>
              <a:t> </a:t>
            </a:r>
            <a:r>
              <a:rPr kumimoji="0" lang="en-US" sz="3600" b="1" kern="1200" cap="none" spc="0" normalizeH="0" baseline="0" noProof="0">
                <a:solidFill>
                  <a:srgbClr val="00CCFF"/>
                </a:solidFill>
                <a:latin typeface="Times New Roman" panose="02020603050405020304" pitchFamily="18" charset="0"/>
                <a:ea typeface="宋体" panose="02010600030101010101" pitchFamily="2" charset="-122"/>
                <a:cs typeface="+mn-cs"/>
              </a:rPr>
              <a:t>            </a:t>
            </a:r>
            <a:endParaRPr kumimoji="0" lang="zh-CN" altLang="en-US" sz="3600" b="1" kern="1200" cap="none" spc="0" normalizeH="0" baseline="0" noProof="0">
              <a:solidFill>
                <a:srgbClr val="00CCFF"/>
              </a:solidFill>
              <a:latin typeface="Times New Roman" panose="02020603050405020304" pitchFamily="18" charset="0"/>
              <a:ea typeface="宋体" panose="02010600030101010101" pitchFamily="2" charset="-122"/>
              <a:cs typeface="+mn-cs"/>
            </a:endParaRPr>
          </a:p>
        </p:txBody>
      </p:sp>
      <p:pic>
        <p:nvPicPr>
          <p:cNvPr id="3" name="Picture 2" descr="/Users/apple/Desktop/高中助教资源库 PPT选择性必修三/PPT-3.jpgPPT-3"/>
          <p:cNvPicPr>
            <a:picLocks noChangeAspect="1" noChangeArrowheads="1"/>
          </p:cNvPicPr>
          <p:nvPr/>
        </p:nvPicPr>
        <p:blipFill>
          <a:blip r:embed="rId1"/>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2730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Users/apple/Desktop/PPT-2.jpgPPT-2"/>
          <p:cNvPicPr>
            <a:picLocks noChangeAspect="1" noChangeArrowheads="1"/>
          </p:cNvPicPr>
          <p:nvPr/>
        </p:nvPicPr>
        <p:blipFill>
          <a:blip r:embed="rId2"/>
          <a:srcRect/>
          <a:stretch>
            <a:fillRect/>
          </a:stretch>
        </p:blipFill>
        <p:spPr bwMode="auto">
          <a:xfrm>
            <a:off x="0" y="-1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7" name="矩形 2"/>
          <p:cNvSpPr/>
          <p:nvPr/>
        </p:nvSpPr>
        <p:spPr>
          <a:xfrm rot="2580000">
            <a:off x="501650" y="500063"/>
            <a:ext cx="717550" cy="715962"/>
          </a:xfrm>
          <a:prstGeom prst="rect">
            <a:avLst/>
          </a:prstGeom>
          <a:solidFill>
            <a:srgbClr val="8EC63E"/>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8" name="文本框 3"/>
          <p:cNvSpPr txBox="1"/>
          <p:nvPr/>
        </p:nvSpPr>
        <p:spPr>
          <a:xfrm>
            <a:off x="2227263" y="565150"/>
            <a:ext cx="4691062" cy="584200"/>
          </a:xfrm>
          <a:prstGeom prst="rect">
            <a:avLst/>
          </a:prstGeom>
          <a:noFill/>
          <a:ln w="19050">
            <a:noFill/>
          </a:ln>
        </p:spPr>
        <p:txBody>
          <a:bodyPr wrap="square" anchor="t" anchorCtr="0">
            <a:spAutoFit/>
          </a:bodyPr>
          <a:p>
            <a:r>
              <a:rPr lang="en-US" altLang="zh-CN" sz="3200" b="1" dirty="0">
                <a:solidFill>
                  <a:srgbClr val="612F02"/>
                </a:solidFill>
                <a:latin typeface="Arial" panose="020B0604020202020204" pitchFamily="34" charset="0"/>
                <a:ea typeface="宋体" panose="02010600030101010101" pitchFamily="2" charset="-122"/>
              </a:rPr>
              <a:t>Brainstorming</a:t>
            </a:r>
            <a:endParaRPr lang="en-US" altLang="zh-CN" sz="3200" b="1" dirty="0">
              <a:solidFill>
                <a:srgbClr val="612F02"/>
              </a:solidFill>
              <a:latin typeface="Arial" panose="020B0604020202020204" pitchFamily="34" charset="0"/>
              <a:ea typeface="宋体" panose="02010600030101010101" pitchFamily="2" charset="-122"/>
            </a:endParaRPr>
          </a:p>
        </p:txBody>
      </p:sp>
      <p:sp>
        <p:nvSpPr>
          <p:cNvPr id="9219" name="矩形 1"/>
          <p:cNvSpPr/>
          <p:nvPr/>
        </p:nvSpPr>
        <p:spPr>
          <a:xfrm rot="2580000">
            <a:off x="1292225" y="596900"/>
            <a:ext cx="519113" cy="514350"/>
          </a:xfrm>
          <a:prstGeom prst="rect">
            <a:avLst/>
          </a:prstGeom>
          <a:solidFill>
            <a:srgbClr val="CAFAB4"/>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0" name="文本框 27"/>
          <p:cNvSpPr txBox="1"/>
          <p:nvPr/>
        </p:nvSpPr>
        <p:spPr>
          <a:xfrm>
            <a:off x="1365250" y="636588"/>
            <a:ext cx="455613" cy="40005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1</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sp>
        <p:nvSpPr>
          <p:cNvPr id="9221" name="文本框 10"/>
          <p:cNvSpPr txBox="1"/>
          <p:nvPr/>
        </p:nvSpPr>
        <p:spPr>
          <a:xfrm>
            <a:off x="508000" y="636588"/>
            <a:ext cx="868363" cy="40005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Step</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cxnSp>
        <p:nvCxnSpPr>
          <p:cNvPr id="9222" name="直接连接符 4"/>
          <p:cNvCxnSpPr/>
          <p:nvPr/>
        </p:nvCxnSpPr>
        <p:spPr>
          <a:xfrm flipV="1">
            <a:off x="971550" y="1196975"/>
            <a:ext cx="5494338" cy="22225"/>
          </a:xfrm>
          <a:prstGeom prst="line">
            <a:avLst/>
          </a:prstGeom>
          <a:ln w="50800" cap="flat" cmpd="sng">
            <a:solidFill>
              <a:srgbClr val="CAFAB4"/>
            </a:solidFill>
            <a:prstDash val="solid"/>
            <a:round/>
            <a:headEnd type="none" w="med" len="med"/>
            <a:tailEnd type="none" w="med" len="med"/>
          </a:ln>
        </p:spPr>
      </p:cxnSp>
      <p:sp>
        <p:nvSpPr>
          <p:cNvPr id="100" name="文本框 99"/>
          <p:cNvSpPr txBox="1"/>
          <p:nvPr/>
        </p:nvSpPr>
        <p:spPr>
          <a:xfrm>
            <a:off x="1749425" y="2407285"/>
            <a:ext cx="4728210" cy="2922905"/>
          </a:xfrm>
          <a:prstGeom prst="rect">
            <a:avLst/>
          </a:prstGeom>
          <a:noFill/>
          <a:ln w="9525">
            <a:noFill/>
          </a:ln>
        </p:spPr>
        <p:txBody>
          <a:bodyPr wrap="square">
            <a:spAutoFit/>
          </a:bodyPr>
          <a:p>
            <a:r>
              <a:rPr lang="en-US" sz="3200">
                <a:solidFill>
                  <a:srgbClr val="FF0000"/>
                </a:solidFill>
                <a:latin typeface="Times New Roman" panose="02020603050405020304" pitchFamily="18" charset="0"/>
                <a:ea typeface="宋体" panose="02010600030101010101" pitchFamily="2" charset="-122"/>
              </a:rPr>
              <a:t>◆</a:t>
            </a:r>
            <a:r>
              <a:rPr lang="en-US" sz="3200">
                <a:solidFill>
                  <a:srgbClr val="FF0000"/>
                </a:solidFill>
                <a:latin typeface="Times New Roman" panose="02020603050405020304" pitchFamily="18" charset="0"/>
                <a:cs typeface="Times New Roman" panose="02020603050405020304" pitchFamily="18" charset="0"/>
              </a:rPr>
              <a:t> </a:t>
            </a:r>
            <a:r>
              <a:rPr lang="en-US" sz="3200">
                <a:solidFill>
                  <a:srgbClr val="FF0000"/>
                </a:solidFill>
                <a:latin typeface="Times New Roman" panose="02020603050405020304" pitchFamily="18" charset="0"/>
                <a:ea typeface="宋体" panose="02010600030101010101" pitchFamily="2" charset="-122"/>
              </a:rPr>
              <a:t>What do you know about Africa?◆</a:t>
            </a:r>
            <a:r>
              <a:rPr lang="en-US" sz="3200">
                <a:solidFill>
                  <a:srgbClr val="FF0000"/>
                </a:solidFill>
                <a:latin typeface="Times New Roman" panose="02020603050405020304" pitchFamily="18" charset="0"/>
                <a:cs typeface="Times New Roman" panose="02020603050405020304" pitchFamily="18" charset="0"/>
              </a:rPr>
              <a:t> </a:t>
            </a:r>
            <a:r>
              <a:rPr lang="en-US" sz="3200">
                <a:solidFill>
                  <a:srgbClr val="FF0000"/>
                </a:solidFill>
                <a:latin typeface="Times New Roman" panose="02020603050405020304" pitchFamily="18" charset="0"/>
                <a:ea typeface="宋体" panose="02010600030101010101" pitchFamily="2" charset="-122"/>
              </a:rPr>
              <a:t>If you have the chance to visit Africa, what do you want to see and do there?</a:t>
            </a:r>
            <a:r>
              <a:rPr lang="en-US" sz="2400">
                <a:solidFill>
                  <a:srgbClr val="FF0000"/>
                </a:solidFill>
                <a:latin typeface="Times New Roman" panose="02020603050405020304" pitchFamily="18" charset="0"/>
                <a:ea typeface="宋体" panose="02010600030101010101" pitchFamily="2" charset="-122"/>
              </a:rPr>
              <a:t></a:t>
            </a:r>
            <a:endParaRPr lang="en-US" altLang="en-US" sz="2400">
              <a:solidFill>
                <a:srgbClr val="FF0000"/>
              </a:solidFill>
              <a:latin typeface="Times New Roman" panose="02020603050405020304" pitchFamily="18" charset="0"/>
              <a:ea typeface="宋体" panose="02010600030101010101" pitchFamily="2" charset="-122"/>
            </a:endParaRPr>
          </a:p>
        </p:txBody>
      </p:sp>
      <p:pic>
        <p:nvPicPr>
          <p:cNvPr id="3" name="图片 2" descr="]}@TBR]VJ5DHSJ5}JC_DG1X"/>
          <p:cNvPicPr>
            <a:picLocks noChangeAspect="1"/>
          </p:cNvPicPr>
          <p:nvPr/>
        </p:nvPicPr>
        <p:blipFill>
          <a:blip r:embed="rId3"/>
          <a:srcRect l="72306"/>
          <a:stretch>
            <a:fillRect/>
          </a:stretch>
        </p:blipFill>
        <p:spPr>
          <a:xfrm>
            <a:off x="6443980" y="2348865"/>
            <a:ext cx="2494915" cy="1877060"/>
          </a:xfrm>
          <a:prstGeom prst="snip2DiagRect">
            <a:avLst/>
          </a:prstGeom>
          <a:effectLst>
            <a:softEdge rad="63500"/>
          </a:effectLst>
        </p:spPr>
      </p:pic>
      <p:pic>
        <p:nvPicPr>
          <p:cNvPr id="4" name="图片 3" descr="]}@TBR]VJ5DHSJ5}JC_DG1X"/>
          <p:cNvPicPr>
            <a:picLocks noChangeAspect="1"/>
          </p:cNvPicPr>
          <p:nvPr/>
        </p:nvPicPr>
        <p:blipFill>
          <a:blip r:embed="rId3"/>
          <a:srcRect l="-7" r="74771"/>
          <a:stretch>
            <a:fillRect/>
          </a:stretch>
        </p:blipFill>
        <p:spPr>
          <a:xfrm>
            <a:off x="179705" y="2421255"/>
            <a:ext cx="1602740" cy="1924050"/>
          </a:xfrm>
          <a:prstGeom prst="snip2DiagRect">
            <a:avLst>
              <a:gd name="adj1" fmla="val 16130"/>
              <a:gd name="adj2" fmla="val 16667"/>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heel(1)">
                                      <p:cBhvr>
                                        <p:cTn id="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2730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Users/apple/Desktop/PPT-2.jpgPPT-2"/>
          <p:cNvPicPr>
            <a:picLocks noChangeAspect="1" noChangeArrowheads="1"/>
          </p:cNvPicPr>
          <p:nvPr/>
        </p:nvPicPr>
        <p:blipFill>
          <a:blip r:embed="rId2"/>
          <a:srcRect/>
          <a:stretch>
            <a:fillRect/>
          </a:stretch>
        </p:blipFill>
        <p:spPr bwMode="auto">
          <a:xfrm>
            <a:off x="0" y="-1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7" name="矩形 2"/>
          <p:cNvSpPr/>
          <p:nvPr/>
        </p:nvSpPr>
        <p:spPr>
          <a:xfrm rot="2580000">
            <a:off x="501650" y="500063"/>
            <a:ext cx="717550" cy="715962"/>
          </a:xfrm>
          <a:prstGeom prst="rect">
            <a:avLst/>
          </a:prstGeom>
          <a:solidFill>
            <a:srgbClr val="8EC63E"/>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8" name="文本框 3"/>
          <p:cNvSpPr txBox="1"/>
          <p:nvPr/>
        </p:nvSpPr>
        <p:spPr>
          <a:xfrm>
            <a:off x="2227263" y="565150"/>
            <a:ext cx="4691062" cy="584200"/>
          </a:xfrm>
          <a:prstGeom prst="rect">
            <a:avLst/>
          </a:prstGeom>
          <a:noFill/>
          <a:ln w="19050">
            <a:noFill/>
          </a:ln>
        </p:spPr>
        <p:txBody>
          <a:bodyPr wrap="square" anchor="t" anchorCtr="0">
            <a:spAutoFit/>
          </a:bodyPr>
          <a:p>
            <a:r>
              <a:rPr lang="en-US" altLang="zh-CN" sz="3200" b="1" dirty="0">
                <a:solidFill>
                  <a:srgbClr val="612F02"/>
                </a:solidFill>
                <a:latin typeface="Arial" panose="020B0604020202020204" pitchFamily="34" charset="0"/>
                <a:ea typeface="宋体" panose="02010600030101010101" pitchFamily="2" charset="-122"/>
              </a:rPr>
              <a:t>Brainstorming</a:t>
            </a:r>
            <a:endParaRPr lang="en-US" altLang="zh-CN" sz="3200" b="1" dirty="0">
              <a:solidFill>
                <a:srgbClr val="612F02"/>
              </a:solidFill>
              <a:latin typeface="Arial" panose="020B0604020202020204" pitchFamily="34" charset="0"/>
              <a:ea typeface="宋体" panose="02010600030101010101" pitchFamily="2" charset="-122"/>
            </a:endParaRPr>
          </a:p>
        </p:txBody>
      </p:sp>
      <p:sp>
        <p:nvSpPr>
          <p:cNvPr id="9219" name="矩形 1"/>
          <p:cNvSpPr/>
          <p:nvPr/>
        </p:nvSpPr>
        <p:spPr>
          <a:xfrm rot="2580000">
            <a:off x="1292225" y="596900"/>
            <a:ext cx="519113" cy="514350"/>
          </a:xfrm>
          <a:prstGeom prst="rect">
            <a:avLst/>
          </a:prstGeom>
          <a:solidFill>
            <a:srgbClr val="CAFAB4"/>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0" name="文本框 27"/>
          <p:cNvSpPr txBox="1"/>
          <p:nvPr/>
        </p:nvSpPr>
        <p:spPr>
          <a:xfrm>
            <a:off x="1365250" y="636588"/>
            <a:ext cx="455613" cy="40005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1</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sp>
        <p:nvSpPr>
          <p:cNvPr id="9221" name="文本框 10"/>
          <p:cNvSpPr txBox="1"/>
          <p:nvPr/>
        </p:nvSpPr>
        <p:spPr>
          <a:xfrm>
            <a:off x="508000" y="636588"/>
            <a:ext cx="868363" cy="40005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Step</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cxnSp>
        <p:nvCxnSpPr>
          <p:cNvPr id="9222" name="直接连接符 4"/>
          <p:cNvCxnSpPr/>
          <p:nvPr/>
        </p:nvCxnSpPr>
        <p:spPr>
          <a:xfrm flipV="1">
            <a:off x="971550" y="1196975"/>
            <a:ext cx="5494338" cy="22225"/>
          </a:xfrm>
          <a:prstGeom prst="line">
            <a:avLst/>
          </a:prstGeom>
          <a:ln w="50800" cap="flat" cmpd="sng">
            <a:solidFill>
              <a:srgbClr val="CAFAB4"/>
            </a:solidFill>
            <a:prstDash val="solid"/>
            <a:round/>
            <a:headEnd type="none" w="med" len="med"/>
            <a:tailEnd type="none" w="med" len="med"/>
          </a:ln>
        </p:spPr>
      </p:cxnSp>
      <p:pic>
        <p:nvPicPr>
          <p:cNvPr id="2" name="图片 1" descr="]}@TBR]VJ5DHSJ5}JC_DG1X"/>
          <p:cNvPicPr>
            <a:picLocks noChangeAspect="1"/>
          </p:cNvPicPr>
          <p:nvPr/>
        </p:nvPicPr>
        <p:blipFill>
          <a:blip r:embed="rId3"/>
          <a:stretch>
            <a:fillRect/>
          </a:stretch>
        </p:blipFill>
        <p:spPr>
          <a:xfrm>
            <a:off x="-36830" y="1412875"/>
            <a:ext cx="9144000" cy="2769870"/>
          </a:xfrm>
          <a:prstGeom prst="rect">
            <a:avLst/>
          </a:prstGeom>
          <a:effectLst>
            <a:reflection blurRad="6350" stA="52000" endA="300" endPos="35000" dir="5400000" sy="-100000" algn="bl" rotWithShape="0"/>
            <a:softEdge rad="127000"/>
          </a:effectLst>
        </p:spPr>
      </p:pic>
      <p:sp>
        <p:nvSpPr>
          <p:cNvPr id="100" name="文本框 99"/>
          <p:cNvSpPr txBox="1"/>
          <p:nvPr/>
        </p:nvSpPr>
        <p:spPr>
          <a:xfrm>
            <a:off x="508000" y="5589270"/>
            <a:ext cx="8338185" cy="460375"/>
          </a:xfrm>
          <a:prstGeom prst="rect">
            <a:avLst/>
          </a:prstGeom>
          <a:noFill/>
          <a:ln w="9525">
            <a:noFill/>
          </a:ln>
        </p:spPr>
        <p:txBody>
          <a:bodyPr wrap="square">
            <a:spAutoFit/>
          </a:bodyPr>
          <a:p>
            <a:r>
              <a:rPr lang="en-US" sz="2400" b="1">
                <a:solidFill>
                  <a:srgbClr val="FF0000"/>
                </a:solidFill>
                <a:latin typeface="Times New Roman" panose="02020603050405020304" pitchFamily="18" charset="0"/>
                <a:ea typeface="宋体" panose="02010600030101010101" pitchFamily="2" charset="-122"/>
              </a:rPr>
              <a:t>◆</a:t>
            </a:r>
            <a:r>
              <a:rPr lang="en-US" sz="2400" b="1">
                <a:solidFill>
                  <a:srgbClr val="FF0000"/>
                </a:solidFill>
                <a:latin typeface="Times New Roman" panose="02020603050405020304" pitchFamily="18" charset="0"/>
                <a:cs typeface="Times New Roman" panose="02020603050405020304" pitchFamily="18" charset="0"/>
              </a:rPr>
              <a:t> </a:t>
            </a:r>
            <a:r>
              <a:rPr lang="en-US" sz="2400" b="1">
                <a:solidFill>
                  <a:srgbClr val="FF0000"/>
                </a:solidFill>
                <a:latin typeface="Times New Roman" panose="02020603050405020304" pitchFamily="18" charset="0"/>
                <a:ea typeface="宋体" panose="02010600030101010101" pitchFamily="2" charset="-122"/>
              </a:rPr>
              <a:t>What do you </a:t>
            </a:r>
            <a:r>
              <a:rPr lang="en-US" sz="2400" b="1">
                <a:solidFill>
                  <a:srgbClr val="FF0000"/>
                </a:solidFill>
                <a:latin typeface="Times New Roman" panose="02020603050405020304" pitchFamily="18" charset="0"/>
              </a:rPr>
              <a:t>think of his journey would be like</a:t>
            </a:r>
            <a:r>
              <a:rPr lang="en-US" sz="2400" b="1">
                <a:solidFill>
                  <a:srgbClr val="FF0000"/>
                </a:solidFill>
                <a:latin typeface="Times New Roman" panose="02020603050405020304" pitchFamily="18" charset="0"/>
                <a:ea typeface="宋体" panose="02010600030101010101" pitchFamily="2" charset="-122"/>
              </a:rPr>
              <a:t>?</a:t>
            </a:r>
            <a:endParaRPr lang="en-US" altLang="en-US" sz="24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2730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Users/apple/Desktop/PPT-2.jpgPPT-2"/>
          <p:cNvPicPr>
            <a:picLocks noChangeAspect="1" noChangeArrowheads="1"/>
          </p:cNvPicPr>
          <p:nvPr/>
        </p:nvPicPr>
        <p:blipFill>
          <a:blip r:embed="rId2"/>
          <a:srcRect/>
          <a:stretch>
            <a:fillRect/>
          </a:stretch>
        </p:blipFill>
        <p:spPr bwMode="auto">
          <a:xfrm>
            <a:off x="0" y="-1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7" name="矩形 2"/>
          <p:cNvSpPr/>
          <p:nvPr/>
        </p:nvSpPr>
        <p:spPr>
          <a:xfrm rot="2580000">
            <a:off x="501650" y="500063"/>
            <a:ext cx="717550" cy="715962"/>
          </a:xfrm>
          <a:prstGeom prst="rect">
            <a:avLst/>
          </a:prstGeom>
          <a:solidFill>
            <a:srgbClr val="8EC63E"/>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8" name="文本框 3"/>
          <p:cNvSpPr txBox="1"/>
          <p:nvPr/>
        </p:nvSpPr>
        <p:spPr>
          <a:xfrm>
            <a:off x="2227263" y="565150"/>
            <a:ext cx="4691062" cy="583565"/>
          </a:xfrm>
          <a:prstGeom prst="rect">
            <a:avLst/>
          </a:prstGeom>
          <a:noFill/>
          <a:ln w="19050">
            <a:noFill/>
          </a:ln>
        </p:spPr>
        <p:txBody>
          <a:bodyPr wrap="square" anchor="t" anchorCtr="0">
            <a:spAutoFit/>
          </a:bodyPr>
          <a:p>
            <a:r>
              <a:rPr lang="en-US" altLang="zh-CN" sz="3200" b="1" dirty="0">
                <a:solidFill>
                  <a:srgbClr val="612F02"/>
                </a:solidFill>
                <a:latin typeface="Arial" panose="020B0604020202020204" pitchFamily="34" charset="0"/>
                <a:ea typeface="宋体" panose="02010600030101010101" pitchFamily="2" charset="-122"/>
              </a:rPr>
              <a:t>Scanning</a:t>
            </a:r>
            <a:endParaRPr lang="en-US" altLang="zh-CN" sz="3200" b="1" dirty="0">
              <a:solidFill>
                <a:srgbClr val="612F02"/>
              </a:solidFill>
              <a:latin typeface="Arial" panose="020B0604020202020204" pitchFamily="34" charset="0"/>
              <a:ea typeface="宋体" panose="02010600030101010101" pitchFamily="2" charset="-122"/>
            </a:endParaRPr>
          </a:p>
        </p:txBody>
      </p:sp>
      <p:sp>
        <p:nvSpPr>
          <p:cNvPr id="9219" name="矩形 1"/>
          <p:cNvSpPr/>
          <p:nvPr/>
        </p:nvSpPr>
        <p:spPr>
          <a:xfrm rot="2580000">
            <a:off x="1292225" y="596900"/>
            <a:ext cx="519113" cy="514350"/>
          </a:xfrm>
          <a:prstGeom prst="rect">
            <a:avLst/>
          </a:prstGeom>
          <a:solidFill>
            <a:srgbClr val="CAFAB4"/>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0" name="文本框 27"/>
          <p:cNvSpPr txBox="1"/>
          <p:nvPr/>
        </p:nvSpPr>
        <p:spPr>
          <a:xfrm>
            <a:off x="1365250" y="636588"/>
            <a:ext cx="450850" cy="39878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2</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sp>
        <p:nvSpPr>
          <p:cNvPr id="9221" name="文本框 10"/>
          <p:cNvSpPr txBox="1"/>
          <p:nvPr/>
        </p:nvSpPr>
        <p:spPr>
          <a:xfrm>
            <a:off x="508000" y="636588"/>
            <a:ext cx="868363" cy="40005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Step</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cxnSp>
        <p:nvCxnSpPr>
          <p:cNvPr id="9222" name="直接连接符 4"/>
          <p:cNvCxnSpPr/>
          <p:nvPr/>
        </p:nvCxnSpPr>
        <p:spPr>
          <a:xfrm flipV="1">
            <a:off x="971550" y="1196975"/>
            <a:ext cx="5494338" cy="22225"/>
          </a:xfrm>
          <a:prstGeom prst="line">
            <a:avLst/>
          </a:prstGeom>
          <a:ln w="50800" cap="flat" cmpd="sng">
            <a:solidFill>
              <a:srgbClr val="CAFAB4"/>
            </a:solidFill>
            <a:prstDash val="solid"/>
            <a:round/>
            <a:headEnd type="none" w="med" len="med"/>
            <a:tailEnd type="none" w="med" len="med"/>
          </a:ln>
        </p:spPr>
      </p:cxnSp>
      <p:sp>
        <p:nvSpPr>
          <p:cNvPr id="100" name="文本框 99"/>
          <p:cNvSpPr txBox="1"/>
          <p:nvPr/>
        </p:nvSpPr>
        <p:spPr>
          <a:xfrm>
            <a:off x="266700" y="1485265"/>
            <a:ext cx="8783320" cy="4523105"/>
          </a:xfrm>
          <a:prstGeom prst="rect">
            <a:avLst/>
          </a:prstGeom>
          <a:noFill/>
          <a:ln w="9525">
            <a:noFill/>
          </a:ln>
        </p:spPr>
        <p:txBody>
          <a:bodyPr wrap="square">
            <a:spAutoFit/>
          </a:bodyPr>
          <a:p>
            <a:r>
              <a:rPr lang="en-US" sz="3200">
                <a:solidFill>
                  <a:srgbClr val="6AAA3E"/>
                </a:solidFill>
                <a:latin typeface="Times New Roman" panose="02020603050405020304" pitchFamily="18" charset="0"/>
              </a:rPr>
              <a:t>1.Read the first travel journal and answer the following questions. </a:t>
            </a:r>
            <a:endParaRPr lang="en-US" sz="3200">
              <a:solidFill>
                <a:srgbClr val="6AAA3E"/>
              </a:solidFill>
              <a:latin typeface="Times New Roman" panose="02020603050405020304" pitchFamily="18" charset="0"/>
            </a:endParaRPr>
          </a:p>
          <a:p>
            <a:r>
              <a:rPr lang="en-US" sz="3200">
                <a:solidFill>
                  <a:srgbClr val="6AAA3E"/>
                </a:solidFill>
                <a:latin typeface="Times New Roman" panose="02020603050405020304" pitchFamily="18" charset="0"/>
              </a:rPr>
              <a:t>◆ Where was he? And when did he go there?</a:t>
            </a:r>
            <a:endParaRPr lang="en-US" sz="3200">
              <a:solidFill>
                <a:srgbClr val="6AAA3E"/>
              </a:solidFill>
              <a:latin typeface="Times New Roman" panose="02020603050405020304" pitchFamily="18" charset="0"/>
            </a:endParaRPr>
          </a:p>
          <a:p>
            <a:r>
              <a:rPr lang="en-US" sz="3200">
                <a:solidFill>
                  <a:srgbClr val="6AAA3E"/>
                </a:solidFill>
                <a:latin typeface="Times New Roman" panose="02020603050405020304" pitchFamily="18" charset="0"/>
              </a:rPr>
              <a:t>◆ Which places are mentioned in the passage? </a:t>
            </a:r>
            <a:endParaRPr lang="en-US" sz="3200">
              <a:solidFill>
                <a:srgbClr val="6AAA3E"/>
              </a:solidFill>
              <a:latin typeface="Times New Roman" panose="02020603050405020304" pitchFamily="18" charset="0"/>
            </a:endParaRPr>
          </a:p>
          <a:p>
            <a:r>
              <a:rPr lang="en-US" sz="3200">
                <a:solidFill>
                  <a:srgbClr val="6AAA3E"/>
                </a:solidFill>
                <a:latin typeface="Times New Roman" panose="02020603050405020304" pitchFamily="18" charset="0"/>
              </a:rPr>
              <a:t>◆ When did they arrive at their desert camp?</a:t>
            </a:r>
            <a:endParaRPr lang="en-US" sz="3200">
              <a:solidFill>
                <a:srgbClr val="6AAA3E"/>
              </a:solidFill>
              <a:latin typeface="Times New Roman" panose="02020603050405020304" pitchFamily="18" charset="0"/>
            </a:endParaRPr>
          </a:p>
          <a:p>
            <a:r>
              <a:rPr lang="en-US" sz="3200">
                <a:solidFill>
                  <a:srgbClr val="6AAA3E"/>
                </a:solidFill>
                <a:latin typeface="Times New Roman" panose="02020603050405020304" pitchFamily="18" charset="0"/>
              </a:rPr>
              <a:t>2.Read the second travel journal and answer the following questions. </a:t>
            </a:r>
            <a:endParaRPr lang="en-US" sz="3200">
              <a:solidFill>
                <a:srgbClr val="6AAA3E"/>
              </a:solidFill>
              <a:latin typeface="Times New Roman" panose="02020603050405020304" pitchFamily="18" charset="0"/>
            </a:endParaRPr>
          </a:p>
          <a:p>
            <a:r>
              <a:rPr lang="en-US" sz="3200">
                <a:solidFill>
                  <a:srgbClr val="6AAA3E"/>
                </a:solidFill>
                <a:latin typeface="Times New Roman" panose="02020603050405020304" pitchFamily="18" charset="0"/>
              </a:rPr>
              <a:t>◆ Where was he? And when did he go there?</a:t>
            </a:r>
            <a:endParaRPr lang="en-US" sz="3200">
              <a:solidFill>
                <a:srgbClr val="6AAA3E"/>
              </a:solidFill>
              <a:latin typeface="Times New Roman" panose="02020603050405020304" pitchFamily="18" charset="0"/>
            </a:endParaRPr>
          </a:p>
          <a:p>
            <a:r>
              <a:rPr lang="en-US" sz="3200">
                <a:solidFill>
                  <a:srgbClr val="6AAA3E"/>
                </a:solidFill>
                <a:latin typeface="Times New Roman" panose="02020603050405020304" pitchFamily="18" charset="0"/>
              </a:rPr>
              <a:t>◆ What’s the main idea of each paragraph?</a:t>
            </a:r>
            <a:endParaRPr lang="en-US" sz="3200">
              <a:solidFill>
                <a:srgbClr val="6AAA3E"/>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heel(1)">
                                      <p:cBhvr>
                                        <p:cTn id="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2730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Users/apple/Desktop/PPT-2.jpgPPT-2"/>
          <p:cNvPicPr>
            <a:picLocks noChangeAspect="1" noChangeArrowheads="1"/>
          </p:cNvPicPr>
          <p:nvPr/>
        </p:nvPicPr>
        <p:blipFill>
          <a:blip r:embed="rId2"/>
          <a:srcRect/>
          <a:stretch>
            <a:fillRect/>
          </a:stretch>
        </p:blipFill>
        <p:spPr bwMode="auto">
          <a:xfrm>
            <a:off x="0" y="-1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7" name="矩形 2"/>
          <p:cNvSpPr/>
          <p:nvPr/>
        </p:nvSpPr>
        <p:spPr>
          <a:xfrm rot="2580000">
            <a:off x="501650" y="500063"/>
            <a:ext cx="717550" cy="715962"/>
          </a:xfrm>
          <a:prstGeom prst="rect">
            <a:avLst/>
          </a:prstGeom>
          <a:solidFill>
            <a:srgbClr val="8EC63E"/>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8" name="文本框 3"/>
          <p:cNvSpPr txBox="1"/>
          <p:nvPr/>
        </p:nvSpPr>
        <p:spPr>
          <a:xfrm>
            <a:off x="2227263" y="565150"/>
            <a:ext cx="4691062" cy="583565"/>
          </a:xfrm>
          <a:prstGeom prst="rect">
            <a:avLst/>
          </a:prstGeom>
          <a:noFill/>
          <a:ln w="19050">
            <a:noFill/>
          </a:ln>
        </p:spPr>
        <p:txBody>
          <a:bodyPr wrap="square" anchor="t" anchorCtr="0">
            <a:spAutoFit/>
          </a:bodyPr>
          <a:p>
            <a:r>
              <a:rPr lang="en-US" altLang="zh-CN" sz="3200" b="1" dirty="0">
                <a:solidFill>
                  <a:srgbClr val="612F02"/>
                </a:solidFill>
                <a:latin typeface="Arial" panose="020B0604020202020204" pitchFamily="34" charset="0"/>
                <a:ea typeface="宋体" panose="02010600030101010101" pitchFamily="2" charset="-122"/>
              </a:rPr>
              <a:t>Detailed reading</a:t>
            </a:r>
            <a:endParaRPr lang="en-US" altLang="zh-CN" sz="3200" b="1" dirty="0">
              <a:solidFill>
                <a:srgbClr val="612F02"/>
              </a:solidFill>
              <a:latin typeface="Arial" panose="020B0604020202020204" pitchFamily="34" charset="0"/>
              <a:ea typeface="宋体" panose="02010600030101010101" pitchFamily="2" charset="-122"/>
            </a:endParaRPr>
          </a:p>
        </p:txBody>
      </p:sp>
      <p:sp>
        <p:nvSpPr>
          <p:cNvPr id="9219" name="矩形 1"/>
          <p:cNvSpPr/>
          <p:nvPr/>
        </p:nvSpPr>
        <p:spPr>
          <a:xfrm rot="2580000">
            <a:off x="1292225" y="596900"/>
            <a:ext cx="519113" cy="514350"/>
          </a:xfrm>
          <a:prstGeom prst="rect">
            <a:avLst/>
          </a:prstGeom>
          <a:solidFill>
            <a:srgbClr val="CAFAB4"/>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0" name="文本框 27"/>
          <p:cNvSpPr txBox="1"/>
          <p:nvPr/>
        </p:nvSpPr>
        <p:spPr>
          <a:xfrm>
            <a:off x="1365250" y="636588"/>
            <a:ext cx="450850" cy="39878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3</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sp>
        <p:nvSpPr>
          <p:cNvPr id="9221" name="文本框 10"/>
          <p:cNvSpPr txBox="1"/>
          <p:nvPr/>
        </p:nvSpPr>
        <p:spPr>
          <a:xfrm>
            <a:off x="508000" y="636588"/>
            <a:ext cx="868363" cy="40005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Step</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cxnSp>
        <p:nvCxnSpPr>
          <p:cNvPr id="9222" name="直接连接符 4"/>
          <p:cNvCxnSpPr/>
          <p:nvPr/>
        </p:nvCxnSpPr>
        <p:spPr>
          <a:xfrm flipV="1">
            <a:off x="971550" y="1196975"/>
            <a:ext cx="5494338" cy="22225"/>
          </a:xfrm>
          <a:prstGeom prst="line">
            <a:avLst/>
          </a:prstGeom>
          <a:ln w="50800" cap="flat" cmpd="sng">
            <a:solidFill>
              <a:srgbClr val="CAFAB4"/>
            </a:solidFill>
            <a:prstDash val="solid"/>
            <a:round/>
            <a:headEnd type="none" w="med" len="med"/>
            <a:tailEnd type="none" w="med" len="med"/>
          </a:ln>
        </p:spPr>
      </p:cxnSp>
      <p:sp>
        <p:nvSpPr>
          <p:cNvPr id="100" name="文本框 99"/>
          <p:cNvSpPr txBox="1"/>
          <p:nvPr/>
        </p:nvSpPr>
        <p:spPr>
          <a:xfrm>
            <a:off x="266700" y="1485265"/>
            <a:ext cx="8783320" cy="2553335"/>
          </a:xfrm>
          <a:prstGeom prst="rect">
            <a:avLst/>
          </a:prstGeom>
          <a:noFill/>
          <a:ln w="9525">
            <a:noFill/>
          </a:ln>
        </p:spPr>
        <p:txBody>
          <a:bodyPr wrap="square">
            <a:spAutoFit/>
          </a:bodyPr>
          <a:p>
            <a:r>
              <a:rPr lang="en-US" sz="3200">
                <a:solidFill>
                  <a:srgbClr val="FF0000"/>
                </a:solidFill>
                <a:latin typeface="Times New Roman" panose="02020603050405020304" pitchFamily="18" charset="0"/>
              </a:rPr>
              <a:t>1. Read the first travel journal and answer the following questions.</a:t>
            </a:r>
            <a:endParaRPr lang="en-US" sz="3200">
              <a:solidFill>
                <a:srgbClr val="FF0000"/>
              </a:solidFill>
              <a:latin typeface="Times New Roman" panose="02020603050405020304" pitchFamily="18" charset="0"/>
            </a:endParaRPr>
          </a:p>
          <a:p>
            <a:endParaRPr lang="en-US" sz="3200">
              <a:solidFill>
                <a:srgbClr val="6AAA3E"/>
              </a:solidFill>
              <a:latin typeface="Times New Roman" panose="02020603050405020304" pitchFamily="18" charset="0"/>
            </a:endParaRPr>
          </a:p>
          <a:p>
            <a:r>
              <a:rPr lang="en-US" sz="3200">
                <a:solidFill>
                  <a:schemeClr val="tx1"/>
                </a:solidFill>
                <a:latin typeface="Times New Roman" panose="02020603050405020304" pitchFamily="18" charset="0"/>
              </a:rPr>
              <a:t>◆ Please talk about his routine.</a:t>
            </a:r>
            <a:endParaRPr lang="en-US" sz="3200">
              <a:solidFill>
                <a:schemeClr val="tx1"/>
              </a:solidFill>
              <a:latin typeface="Times New Roman" panose="02020603050405020304" pitchFamily="18" charset="0"/>
            </a:endParaRPr>
          </a:p>
          <a:p>
            <a:endParaRPr lang="en-US" sz="3200">
              <a:solidFill>
                <a:schemeClr val="tx1"/>
              </a:solidFill>
              <a:latin typeface="Times New Roman" panose="02020603050405020304" pitchFamily="18" charset="0"/>
            </a:endParaRPr>
          </a:p>
        </p:txBody>
      </p:sp>
      <p:sp>
        <p:nvSpPr>
          <p:cNvPr id="3" name="文本框 2"/>
          <p:cNvSpPr txBox="1"/>
          <p:nvPr/>
        </p:nvSpPr>
        <p:spPr>
          <a:xfrm>
            <a:off x="0" y="3645535"/>
            <a:ext cx="2367280" cy="645160"/>
          </a:xfrm>
          <a:prstGeom prst="rect">
            <a:avLst/>
          </a:prstGeom>
          <a:noFill/>
        </p:spPr>
        <p:txBody>
          <a:bodyPr wrap="none" rtlCol="0" anchor="t">
            <a:spAutoFit/>
          </a:bodyPr>
          <a:p>
            <a:r>
              <a:rPr lang="en-US" sz="3600" b="1">
                <a:solidFill>
                  <a:srgbClr val="6AAA3E"/>
                </a:solidFill>
                <a:latin typeface="Times New Roman" panose="02020603050405020304" pitchFamily="18" charset="0"/>
                <a:sym typeface="+mn-ea"/>
              </a:rPr>
              <a:t>Marrakesh</a:t>
            </a:r>
            <a:endParaRPr lang="en-US" altLang="en-US" sz="3600" b="1">
              <a:solidFill>
                <a:srgbClr val="6AAA3E"/>
              </a:solidFill>
              <a:latin typeface="Times New Roman" panose="02020603050405020304" pitchFamily="18" charset="0"/>
              <a:sym typeface="+mn-ea"/>
            </a:endParaRPr>
          </a:p>
        </p:txBody>
      </p:sp>
      <p:sp>
        <p:nvSpPr>
          <p:cNvPr id="4" name="文本框 3"/>
          <p:cNvSpPr txBox="1"/>
          <p:nvPr/>
        </p:nvSpPr>
        <p:spPr>
          <a:xfrm>
            <a:off x="2411730" y="4581525"/>
            <a:ext cx="2164080" cy="645160"/>
          </a:xfrm>
          <a:prstGeom prst="rect">
            <a:avLst/>
          </a:prstGeom>
          <a:noFill/>
        </p:spPr>
        <p:txBody>
          <a:bodyPr wrap="none" rtlCol="0" anchor="t">
            <a:spAutoFit/>
          </a:bodyPr>
          <a:p>
            <a:pPr algn="l"/>
            <a:r>
              <a:rPr lang="en-US" sz="3600" b="1">
                <a:solidFill>
                  <a:srgbClr val="6AAA3E"/>
                </a:solidFill>
                <a:latin typeface="Times New Roman" panose="02020603050405020304" pitchFamily="18" charset="0"/>
                <a:sym typeface="+mn-ea"/>
              </a:rPr>
              <a:t>Merzouga</a:t>
            </a:r>
            <a:endParaRPr lang="en-US" altLang="en-US" sz="3600" b="1">
              <a:solidFill>
                <a:srgbClr val="6AAA3E"/>
              </a:solidFill>
              <a:latin typeface="Times New Roman" panose="02020603050405020304" pitchFamily="18" charset="0"/>
              <a:sym typeface="+mn-ea"/>
            </a:endParaRPr>
          </a:p>
        </p:txBody>
      </p:sp>
      <p:sp>
        <p:nvSpPr>
          <p:cNvPr id="5" name="文本框 4"/>
          <p:cNvSpPr txBox="1"/>
          <p:nvPr/>
        </p:nvSpPr>
        <p:spPr>
          <a:xfrm>
            <a:off x="4859655" y="3861435"/>
            <a:ext cx="1579880" cy="645160"/>
          </a:xfrm>
          <a:prstGeom prst="rect">
            <a:avLst/>
          </a:prstGeom>
          <a:noFill/>
        </p:spPr>
        <p:txBody>
          <a:bodyPr wrap="none" rtlCol="0" anchor="t">
            <a:spAutoFit/>
          </a:bodyPr>
          <a:p>
            <a:pPr algn="l"/>
            <a:r>
              <a:rPr lang="en-US" sz="3600" b="1">
                <a:solidFill>
                  <a:srgbClr val="6AAA3E"/>
                </a:solidFill>
                <a:latin typeface="Times New Roman" panose="02020603050405020304" pitchFamily="18" charset="0"/>
                <a:sym typeface="+mn-ea"/>
              </a:rPr>
              <a:t>Sahara</a:t>
            </a:r>
            <a:endParaRPr lang="en-US" altLang="en-US" sz="3600" b="1">
              <a:solidFill>
                <a:srgbClr val="6AAA3E"/>
              </a:solidFill>
              <a:latin typeface="Times New Roman" panose="02020603050405020304" pitchFamily="18" charset="0"/>
              <a:sym typeface="+mn-ea"/>
            </a:endParaRPr>
          </a:p>
        </p:txBody>
      </p:sp>
      <p:sp>
        <p:nvSpPr>
          <p:cNvPr id="6" name="文本框 5"/>
          <p:cNvSpPr txBox="1"/>
          <p:nvPr/>
        </p:nvSpPr>
        <p:spPr>
          <a:xfrm>
            <a:off x="6515735" y="4869180"/>
            <a:ext cx="2557780" cy="645160"/>
          </a:xfrm>
          <a:prstGeom prst="rect">
            <a:avLst/>
          </a:prstGeom>
          <a:noFill/>
        </p:spPr>
        <p:txBody>
          <a:bodyPr wrap="none" rtlCol="0" anchor="t">
            <a:spAutoFit/>
          </a:bodyPr>
          <a:p>
            <a:pPr algn="l"/>
            <a:r>
              <a:rPr lang="en-US" sz="3600" b="1">
                <a:solidFill>
                  <a:srgbClr val="6AAA3E"/>
                </a:solidFill>
                <a:latin typeface="Times New Roman" panose="02020603050405020304" pitchFamily="18" charset="0"/>
                <a:sym typeface="+mn-ea"/>
              </a:rPr>
              <a:t>desert camp</a:t>
            </a:r>
            <a:endParaRPr lang="en-US" altLang="en-US" sz="3600" b="1">
              <a:solidFill>
                <a:srgbClr val="6AAA3E"/>
              </a:solidFill>
              <a:latin typeface="Times New Roman" panose="02020603050405020304" pitchFamily="18" charset="0"/>
              <a:sym typeface="+mn-ea"/>
            </a:endParaRPr>
          </a:p>
        </p:txBody>
      </p:sp>
      <p:sp>
        <p:nvSpPr>
          <p:cNvPr id="7" name="燕尾形箭头 6"/>
          <p:cNvSpPr/>
          <p:nvPr/>
        </p:nvSpPr>
        <p:spPr>
          <a:xfrm rot="2400000">
            <a:off x="1889760" y="4173220"/>
            <a:ext cx="647065" cy="629285"/>
          </a:xfrm>
          <a:prstGeom prst="notchedRightArrow">
            <a:avLst/>
          </a:prstGeom>
          <a:solidFill>
            <a:srgbClr val="95B86E"/>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8" name="燕尾形箭头 7"/>
          <p:cNvSpPr/>
          <p:nvPr/>
        </p:nvSpPr>
        <p:spPr>
          <a:xfrm rot="19020000">
            <a:off x="4339590" y="4213225"/>
            <a:ext cx="647065" cy="629285"/>
          </a:xfrm>
          <a:prstGeom prst="notchedRightArrow">
            <a:avLst/>
          </a:prstGeom>
          <a:solidFill>
            <a:srgbClr val="95B86E"/>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燕尾形箭头 8"/>
          <p:cNvSpPr/>
          <p:nvPr/>
        </p:nvSpPr>
        <p:spPr>
          <a:xfrm rot="3840000">
            <a:off x="6113145" y="4335780"/>
            <a:ext cx="647065" cy="629285"/>
          </a:xfrm>
          <a:prstGeom prst="notchedRightArrow">
            <a:avLst/>
          </a:prstGeom>
          <a:solidFill>
            <a:srgbClr val="95B86E"/>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1" name="文本框 10"/>
          <p:cNvSpPr txBox="1"/>
          <p:nvPr/>
        </p:nvSpPr>
        <p:spPr>
          <a:xfrm>
            <a:off x="2663190" y="5517515"/>
            <a:ext cx="2557780" cy="645160"/>
          </a:xfrm>
          <a:prstGeom prst="rect">
            <a:avLst/>
          </a:prstGeom>
          <a:solidFill>
            <a:srgbClr val="92D050"/>
          </a:solidFill>
        </p:spPr>
        <p:txBody>
          <a:bodyPr wrap="none" rtlCol="0" anchor="t">
            <a:spAutoFit/>
          </a:bodyPr>
          <a:p>
            <a:pPr algn="l"/>
            <a:r>
              <a:rPr lang="en-US" altLang="en-US" sz="3600" b="1">
                <a:solidFill>
                  <a:srgbClr val="FF0000"/>
                </a:solidFill>
                <a:latin typeface="Times New Roman" panose="02020603050405020304" pitchFamily="18" charset="0"/>
                <a:sym typeface="+mn-ea"/>
              </a:rPr>
              <a:t>sharp bends</a:t>
            </a:r>
            <a:endParaRPr lang="en-US" altLang="en-US" sz="3600" b="1">
              <a:solidFill>
                <a:srgbClr val="FF0000"/>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heel(1)">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amond(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heel(1)">
                                      <p:cBhvr>
                                        <p:cTn id="42" dur="2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amond(in)">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3" grpId="1"/>
      <p:bldP spid="7" grpId="0" animBg="1"/>
      <p:bldP spid="7" grpId="1" animBg="1"/>
      <p:bldP spid="4" grpId="0"/>
      <p:bldP spid="4" grpId="1"/>
      <p:bldP spid="8" grpId="0" animBg="1"/>
      <p:bldP spid="8" grpId="1" animBg="1"/>
      <p:bldP spid="5" grpId="0"/>
      <p:bldP spid="5" grpId="1"/>
      <p:bldP spid="9" grpId="0" animBg="1"/>
      <p:bldP spid="9" grpId="1" animBg="1"/>
      <p:bldP spid="6" grpId="0"/>
      <p:bldP spid="6" grpId="1"/>
      <p:bldP spid="11" grpId="0" bldLvl="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2730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Users/apple/Desktop/PPT-2.jpgPPT-2"/>
          <p:cNvPicPr>
            <a:picLocks noChangeAspect="1" noChangeArrowheads="1"/>
          </p:cNvPicPr>
          <p:nvPr/>
        </p:nvPicPr>
        <p:blipFill>
          <a:blip r:embed="rId2"/>
          <a:srcRect/>
          <a:stretch>
            <a:fillRect/>
          </a:stretch>
        </p:blipFill>
        <p:spPr bwMode="auto">
          <a:xfrm>
            <a:off x="0" y="-1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7" name="矩形 2"/>
          <p:cNvSpPr/>
          <p:nvPr/>
        </p:nvSpPr>
        <p:spPr>
          <a:xfrm rot="2580000">
            <a:off x="501650" y="500063"/>
            <a:ext cx="717550" cy="715962"/>
          </a:xfrm>
          <a:prstGeom prst="rect">
            <a:avLst/>
          </a:prstGeom>
          <a:solidFill>
            <a:srgbClr val="8EC63E"/>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8" name="文本框 3"/>
          <p:cNvSpPr txBox="1"/>
          <p:nvPr/>
        </p:nvSpPr>
        <p:spPr>
          <a:xfrm>
            <a:off x="2227263" y="565150"/>
            <a:ext cx="4691062" cy="583565"/>
          </a:xfrm>
          <a:prstGeom prst="rect">
            <a:avLst/>
          </a:prstGeom>
          <a:noFill/>
          <a:ln w="19050">
            <a:noFill/>
          </a:ln>
        </p:spPr>
        <p:txBody>
          <a:bodyPr wrap="square" anchor="t" anchorCtr="0">
            <a:spAutoFit/>
          </a:bodyPr>
          <a:p>
            <a:r>
              <a:rPr lang="en-US" altLang="zh-CN" sz="3200" b="1" dirty="0">
                <a:solidFill>
                  <a:srgbClr val="612F02"/>
                </a:solidFill>
                <a:latin typeface="Arial" panose="020B0604020202020204" pitchFamily="34" charset="0"/>
                <a:ea typeface="宋体" panose="02010600030101010101" pitchFamily="2" charset="-122"/>
              </a:rPr>
              <a:t>Detailed reading</a:t>
            </a:r>
            <a:endParaRPr lang="en-US" altLang="zh-CN" sz="3200" b="1" dirty="0">
              <a:solidFill>
                <a:srgbClr val="612F02"/>
              </a:solidFill>
              <a:latin typeface="Arial" panose="020B0604020202020204" pitchFamily="34" charset="0"/>
              <a:ea typeface="宋体" panose="02010600030101010101" pitchFamily="2" charset="-122"/>
            </a:endParaRPr>
          </a:p>
        </p:txBody>
      </p:sp>
      <p:sp>
        <p:nvSpPr>
          <p:cNvPr id="9219" name="矩形 1"/>
          <p:cNvSpPr/>
          <p:nvPr/>
        </p:nvSpPr>
        <p:spPr>
          <a:xfrm rot="2580000">
            <a:off x="1292225" y="596900"/>
            <a:ext cx="519113" cy="514350"/>
          </a:xfrm>
          <a:prstGeom prst="rect">
            <a:avLst/>
          </a:prstGeom>
          <a:solidFill>
            <a:srgbClr val="CAFAB4"/>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0" name="文本框 27"/>
          <p:cNvSpPr txBox="1"/>
          <p:nvPr/>
        </p:nvSpPr>
        <p:spPr>
          <a:xfrm>
            <a:off x="1365250" y="636588"/>
            <a:ext cx="450850" cy="39878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3</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sp>
        <p:nvSpPr>
          <p:cNvPr id="9221" name="文本框 10"/>
          <p:cNvSpPr txBox="1"/>
          <p:nvPr/>
        </p:nvSpPr>
        <p:spPr>
          <a:xfrm>
            <a:off x="508000" y="636588"/>
            <a:ext cx="868363" cy="40005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Step</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cxnSp>
        <p:nvCxnSpPr>
          <p:cNvPr id="9222" name="直接连接符 4"/>
          <p:cNvCxnSpPr/>
          <p:nvPr/>
        </p:nvCxnSpPr>
        <p:spPr>
          <a:xfrm flipV="1">
            <a:off x="971550" y="1196975"/>
            <a:ext cx="5494338" cy="22225"/>
          </a:xfrm>
          <a:prstGeom prst="line">
            <a:avLst/>
          </a:prstGeom>
          <a:ln w="50800" cap="flat" cmpd="sng">
            <a:solidFill>
              <a:srgbClr val="CAFAB4"/>
            </a:solidFill>
            <a:prstDash val="solid"/>
            <a:round/>
            <a:headEnd type="none" w="med" len="med"/>
            <a:tailEnd type="none" w="med" len="med"/>
          </a:ln>
        </p:spPr>
      </p:cxnSp>
      <p:sp>
        <p:nvSpPr>
          <p:cNvPr id="100" name="文本框 99"/>
          <p:cNvSpPr txBox="1"/>
          <p:nvPr/>
        </p:nvSpPr>
        <p:spPr>
          <a:xfrm>
            <a:off x="107315" y="1628775"/>
            <a:ext cx="8783320" cy="1568450"/>
          </a:xfrm>
          <a:prstGeom prst="rect">
            <a:avLst/>
          </a:prstGeom>
          <a:noFill/>
          <a:ln w="9525">
            <a:noFill/>
          </a:ln>
        </p:spPr>
        <p:txBody>
          <a:bodyPr wrap="square">
            <a:spAutoFit/>
          </a:bodyPr>
          <a:p>
            <a:r>
              <a:rPr lang="en-US" sz="3200">
                <a:solidFill>
                  <a:schemeClr val="tx1"/>
                </a:solidFill>
                <a:latin typeface="Times New Roman" panose="02020603050405020304" pitchFamily="18" charset="0"/>
              </a:rPr>
              <a:t>◆ What first came into sight when the author and his parents entered the Sahara Desert? What resolution did he made?</a:t>
            </a:r>
            <a:endParaRPr lang="en-US" sz="3200">
              <a:solidFill>
                <a:schemeClr val="tx1"/>
              </a:solidFill>
              <a:latin typeface="Times New Roman" panose="02020603050405020304" pitchFamily="18" charset="0"/>
            </a:endParaRPr>
          </a:p>
        </p:txBody>
      </p:sp>
      <p:sp>
        <p:nvSpPr>
          <p:cNvPr id="3" name="文本框 2"/>
          <p:cNvSpPr txBox="1"/>
          <p:nvPr/>
        </p:nvSpPr>
        <p:spPr>
          <a:xfrm>
            <a:off x="323215" y="3213100"/>
            <a:ext cx="7956550" cy="2306955"/>
          </a:xfrm>
          <a:prstGeom prst="rect">
            <a:avLst/>
          </a:prstGeom>
          <a:noFill/>
        </p:spPr>
        <p:txBody>
          <a:bodyPr wrap="square" rtlCol="0" anchor="t">
            <a:spAutoFit/>
          </a:bodyPr>
          <a:p>
            <a:pPr algn="l"/>
            <a:r>
              <a:rPr lang="en-US" sz="3600" b="1">
                <a:solidFill>
                  <a:srgbClr val="5C9135"/>
                </a:solidFill>
                <a:latin typeface="Times New Roman" panose="02020603050405020304" pitchFamily="18" charset="0"/>
                <a:sym typeface="+mn-ea"/>
              </a:rPr>
              <a:t>Unending sand dunes. He made a resolution to respect and protect the unique landscape because it was very fragile.</a:t>
            </a:r>
            <a:endParaRPr lang="en-US" sz="3600" b="1">
              <a:solidFill>
                <a:srgbClr val="5C9135"/>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heel(1)">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2730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Users/apple/Desktop/PPT-2.jpgPPT-2"/>
          <p:cNvPicPr>
            <a:picLocks noChangeAspect="1" noChangeArrowheads="1"/>
          </p:cNvPicPr>
          <p:nvPr/>
        </p:nvPicPr>
        <p:blipFill>
          <a:blip r:embed="rId2"/>
          <a:srcRect/>
          <a:stretch>
            <a:fillRect/>
          </a:stretch>
        </p:blipFill>
        <p:spPr bwMode="auto">
          <a:xfrm>
            <a:off x="0" y="-1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7" name="矩形 2"/>
          <p:cNvSpPr/>
          <p:nvPr/>
        </p:nvSpPr>
        <p:spPr>
          <a:xfrm rot="2580000">
            <a:off x="501650" y="500063"/>
            <a:ext cx="717550" cy="715962"/>
          </a:xfrm>
          <a:prstGeom prst="rect">
            <a:avLst/>
          </a:prstGeom>
          <a:solidFill>
            <a:srgbClr val="8EC63E"/>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8" name="文本框 3"/>
          <p:cNvSpPr txBox="1"/>
          <p:nvPr/>
        </p:nvSpPr>
        <p:spPr>
          <a:xfrm>
            <a:off x="2227263" y="565150"/>
            <a:ext cx="4691062" cy="583565"/>
          </a:xfrm>
          <a:prstGeom prst="rect">
            <a:avLst/>
          </a:prstGeom>
          <a:noFill/>
          <a:ln w="19050">
            <a:noFill/>
          </a:ln>
        </p:spPr>
        <p:txBody>
          <a:bodyPr wrap="square" anchor="t" anchorCtr="0">
            <a:spAutoFit/>
          </a:bodyPr>
          <a:p>
            <a:r>
              <a:rPr lang="en-US" altLang="zh-CN" sz="3200" b="1" dirty="0">
                <a:solidFill>
                  <a:srgbClr val="612F02"/>
                </a:solidFill>
                <a:latin typeface="Arial" panose="020B0604020202020204" pitchFamily="34" charset="0"/>
                <a:ea typeface="宋体" panose="02010600030101010101" pitchFamily="2" charset="-122"/>
              </a:rPr>
              <a:t>Detailed reading</a:t>
            </a:r>
            <a:endParaRPr lang="en-US" altLang="zh-CN" sz="3200" b="1" dirty="0">
              <a:solidFill>
                <a:srgbClr val="612F02"/>
              </a:solidFill>
              <a:latin typeface="Arial" panose="020B0604020202020204" pitchFamily="34" charset="0"/>
              <a:ea typeface="宋体" panose="02010600030101010101" pitchFamily="2" charset="-122"/>
            </a:endParaRPr>
          </a:p>
        </p:txBody>
      </p:sp>
      <p:sp>
        <p:nvSpPr>
          <p:cNvPr id="9219" name="矩形 1"/>
          <p:cNvSpPr/>
          <p:nvPr/>
        </p:nvSpPr>
        <p:spPr>
          <a:xfrm rot="2580000">
            <a:off x="1292225" y="596900"/>
            <a:ext cx="519113" cy="514350"/>
          </a:xfrm>
          <a:prstGeom prst="rect">
            <a:avLst/>
          </a:prstGeom>
          <a:solidFill>
            <a:srgbClr val="CAFAB4"/>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0" name="文本框 27"/>
          <p:cNvSpPr txBox="1"/>
          <p:nvPr/>
        </p:nvSpPr>
        <p:spPr>
          <a:xfrm>
            <a:off x="1365250" y="636588"/>
            <a:ext cx="450850" cy="39878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3</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sp>
        <p:nvSpPr>
          <p:cNvPr id="9221" name="文本框 10"/>
          <p:cNvSpPr txBox="1"/>
          <p:nvPr/>
        </p:nvSpPr>
        <p:spPr>
          <a:xfrm>
            <a:off x="508000" y="636588"/>
            <a:ext cx="868363" cy="40005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Step</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cxnSp>
        <p:nvCxnSpPr>
          <p:cNvPr id="9222" name="直接连接符 4"/>
          <p:cNvCxnSpPr/>
          <p:nvPr/>
        </p:nvCxnSpPr>
        <p:spPr>
          <a:xfrm flipV="1">
            <a:off x="971550" y="1196975"/>
            <a:ext cx="5494338" cy="22225"/>
          </a:xfrm>
          <a:prstGeom prst="line">
            <a:avLst/>
          </a:prstGeom>
          <a:ln w="50800" cap="flat" cmpd="sng">
            <a:solidFill>
              <a:srgbClr val="CAFAB4"/>
            </a:solidFill>
            <a:prstDash val="solid"/>
            <a:round/>
            <a:headEnd type="none" w="med" len="med"/>
            <a:tailEnd type="none" w="med" len="med"/>
          </a:ln>
        </p:spPr>
      </p:cxnSp>
      <p:sp>
        <p:nvSpPr>
          <p:cNvPr id="100" name="文本框 99"/>
          <p:cNvSpPr txBox="1"/>
          <p:nvPr/>
        </p:nvSpPr>
        <p:spPr>
          <a:xfrm>
            <a:off x="107315" y="1379220"/>
            <a:ext cx="8783320" cy="583565"/>
          </a:xfrm>
          <a:prstGeom prst="rect">
            <a:avLst/>
          </a:prstGeom>
          <a:noFill/>
          <a:ln w="9525">
            <a:noFill/>
          </a:ln>
        </p:spPr>
        <p:txBody>
          <a:bodyPr wrap="square">
            <a:spAutoFit/>
          </a:bodyPr>
          <a:p>
            <a:r>
              <a:rPr lang="en-US" sz="3200">
                <a:solidFill>
                  <a:schemeClr val="tx1"/>
                </a:solidFill>
                <a:latin typeface="Times New Roman" panose="02020603050405020304" pitchFamily="18" charset="0"/>
              </a:rPr>
              <a:t>◆ What’s the weather like in Sahara?</a:t>
            </a:r>
            <a:endParaRPr lang="en-US" sz="3200">
              <a:solidFill>
                <a:schemeClr val="tx1"/>
              </a:solidFill>
              <a:latin typeface="Times New Roman" panose="02020603050405020304" pitchFamily="18" charset="0"/>
            </a:endParaRPr>
          </a:p>
        </p:txBody>
      </p:sp>
      <p:graphicFrame>
        <p:nvGraphicFramePr>
          <p:cNvPr id="2" name="表格 1"/>
          <p:cNvGraphicFramePr/>
          <p:nvPr>
            <p:custDataLst>
              <p:tags r:id="rId3"/>
            </p:custDataLst>
          </p:nvPr>
        </p:nvGraphicFramePr>
        <p:xfrm>
          <a:off x="631825" y="1988820"/>
          <a:ext cx="2663825" cy="2047240"/>
        </p:xfrm>
        <a:graphic>
          <a:graphicData uri="http://schemas.openxmlformats.org/drawingml/2006/table">
            <a:tbl>
              <a:tblPr firstRow="1" bandRow="1">
                <a:tableStyleId>{5C22544A-7EE6-4342-B048-85BDC9FD1C3A}</a:tableStyleId>
              </a:tblPr>
              <a:tblGrid>
                <a:gridCol w="2663825"/>
              </a:tblGrid>
              <a:tr h="496570">
                <a:tc>
                  <a:txBody>
                    <a:bodyPr/>
                    <a:p>
                      <a:pPr algn="ctr">
                        <a:buNone/>
                      </a:pPr>
                      <a:r>
                        <a:rPr lang="zh-CN" altLang="en-US">
                          <a:solidFill>
                            <a:srgbClr val="FF0000"/>
                          </a:solidFill>
                          <a:latin typeface="Elephant" panose="02020904090505020303" charset="0"/>
                          <a:cs typeface="Elephant" panose="02020904090505020303" charset="0"/>
                        </a:rPr>
                        <a:t>During the daytime</a:t>
                      </a:r>
                      <a:endParaRPr lang="zh-CN" altLang="en-US">
                        <a:solidFill>
                          <a:srgbClr val="FF0000"/>
                        </a:solidFill>
                        <a:latin typeface="Elephant" panose="02020904090505020303" charset="0"/>
                        <a:cs typeface="Elephant" panose="02020904090505020303" charset="0"/>
                      </a:endParaRPr>
                    </a:p>
                  </a:txBody>
                  <a:tcPr anchor="ctr" anchorCtr="0">
                    <a:solidFill>
                      <a:srgbClr val="9AD66F">
                        <a:alpha val="52000"/>
                      </a:srgbClr>
                    </a:solidFill>
                  </a:tcPr>
                </a:tc>
              </a:tr>
              <a:tr h="1550670">
                <a:tc>
                  <a:txBody>
                    <a:bodyPr/>
                    <a:p>
                      <a:pPr>
                        <a:buNone/>
                      </a:pPr>
                      <a:r>
                        <a:rPr lang="zh-CN" altLang="en-US">
                          <a:solidFill>
                            <a:schemeClr val="tx1"/>
                          </a:solidFill>
                          <a:latin typeface="Times New Roman" panose="02020603050405020304" pitchFamily="18" charset="0"/>
                          <a:cs typeface="Times New Roman" panose="02020603050405020304" pitchFamily="18" charset="0"/>
                        </a:rPr>
                        <a:t>The wind was blowing grains of sand from the tops of the dunes;</a:t>
                      </a:r>
                      <a:endParaRPr lang="zh-CN" altLang="en-US">
                        <a:solidFill>
                          <a:schemeClr val="tx1"/>
                        </a:solidFill>
                        <a:latin typeface="Times New Roman" panose="02020603050405020304" pitchFamily="18" charset="0"/>
                        <a:cs typeface="Times New Roman" panose="02020603050405020304" pitchFamily="18" charset="0"/>
                      </a:endParaRPr>
                    </a:p>
                    <a:p>
                      <a:pPr>
                        <a:buNone/>
                      </a:pPr>
                      <a:r>
                        <a:rPr lang="zh-CN" altLang="en-US">
                          <a:solidFill>
                            <a:schemeClr val="tx1"/>
                          </a:solidFill>
                          <a:latin typeface="Times New Roman" panose="02020603050405020304" pitchFamily="18" charset="0"/>
                          <a:cs typeface="Times New Roman" panose="02020603050405020304" pitchFamily="18" charset="0"/>
                        </a:rPr>
                        <a:t>The sun was beating down hard and bright;</a:t>
                      </a:r>
                      <a:endParaRPr lang="zh-CN" altLang="en-US">
                        <a:solidFill>
                          <a:schemeClr val="tx1"/>
                        </a:solidFill>
                        <a:latin typeface="Times New Roman" panose="02020603050405020304" pitchFamily="18" charset="0"/>
                        <a:cs typeface="Times New Roman" panose="02020603050405020304" pitchFamily="18" charset="0"/>
                      </a:endParaRPr>
                    </a:p>
                    <a:p>
                      <a:pPr>
                        <a:buNone/>
                      </a:pPr>
                      <a:r>
                        <a:rPr lang="zh-CN" altLang="en-US">
                          <a:solidFill>
                            <a:schemeClr val="tx1"/>
                          </a:solidFill>
                          <a:latin typeface="Times New Roman" panose="02020603050405020304" pitchFamily="18" charset="0"/>
                          <a:cs typeface="Times New Roman" panose="02020603050405020304" pitchFamily="18" charset="0"/>
                        </a:rPr>
                        <a:t>The sky was a deep shade of blue that I had never seen before;</a:t>
                      </a:r>
                      <a:endParaRPr lang="zh-CN" altLang="en-US">
                        <a:solidFill>
                          <a:schemeClr val="tx1"/>
                        </a:solidFill>
                        <a:latin typeface="Times New Roman" panose="02020603050405020304" pitchFamily="18" charset="0"/>
                        <a:cs typeface="Times New Roman" panose="02020603050405020304" pitchFamily="18" charset="0"/>
                      </a:endParaRPr>
                    </a:p>
                    <a:p>
                      <a:pPr>
                        <a:buNone/>
                      </a:pPr>
                      <a:r>
                        <a:rPr lang="zh-CN" altLang="en-US">
                          <a:solidFill>
                            <a:schemeClr val="tx1"/>
                          </a:solidFill>
                          <a:latin typeface="Times New Roman" panose="02020603050405020304" pitchFamily="18" charset="0"/>
                          <a:cs typeface="Times New Roman" panose="02020603050405020304" pitchFamily="18" charset="0"/>
                        </a:rPr>
                        <a:t>The colours of the dunes contrasted strikingly with the blue of the cloudless sky.</a:t>
                      </a:r>
                      <a:endParaRPr lang="zh-CN" altLang="en-US">
                        <a:solidFill>
                          <a:schemeClr val="tx1"/>
                        </a:solidFill>
                        <a:latin typeface="Times New Roman" panose="02020603050405020304" pitchFamily="18" charset="0"/>
                        <a:cs typeface="Times New Roman" panose="02020603050405020304" pitchFamily="18" charset="0"/>
                      </a:endParaRPr>
                    </a:p>
                  </a:txBody>
                  <a:tcPr>
                    <a:solidFill>
                      <a:srgbClr val="9AD66F">
                        <a:alpha val="52000"/>
                      </a:srgbClr>
                    </a:solidFill>
                  </a:tcPr>
                </a:tc>
              </a:tr>
            </a:tbl>
          </a:graphicData>
        </a:graphic>
      </p:graphicFrame>
      <p:graphicFrame>
        <p:nvGraphicFramePr>
          <p:cNvPr id="4" name="表格 3"/>
          <p:cNvGraphicFramePr/>
          <p:nvPr>
            <p:custDataLst>
              <p:tags r:id="rId4"/>
            </p:custDataLst>
          </p:nvPr>
        </p:nvGraphicFramePr>
        <p:xfrm>
          <a:off x="5435600" y="1962785"/>
          <a:ext cx="2663825" cy="3879850"/>
        </p:xfrm>
        <a:graphic>
          <a:graphicData uri="http://schemas.openxmlformats.org/drawingml/2006/table">
            <a:tbl>
              <a:tblPr firstRow="1" bandRow="1">
                <a:tableStyleId>{5C22544A-7EE6-4342-B048-85BDC9FD1C3A}</a:tableStyleId>
              </a:tblPr>
              <a:tblGrid>
                <a:gridCol w="2663825"/>
              </a:tblGrid>
              <a:tr h="545465">
                <a:tc>
                  <a:txBody>
                    <a:bodyPr/>
                    <a:p>
                      <a:pPr algn="ctr">
                        <a:buNone/>
                      </a:pPr>
                      <a:r>
                        <a:rPr lang="en-US" altLang="zh-CN">
                          <a:solidFill>
                            <a:srgbClr val="FF0000"/>
                          </a:solidFill>
                          <a:latin typeface="Elephant" panose="02020904090505020303" charset="0"/>
                          <a:cs typeface="Elephant" panose="02020904090505020303" charset="0"/>
                        </a:rPr>
                        <a:t>At night</a:t>
                      </a:r>
                      <a:endParaRPr lang="en-US" altLang="zh-CN">
                        <a:solidFill>
                          <a:srgbClr val="FF0000"/>
                        </a:solidFill>
                        <a:latin typeface="Elephant" panose="02020904090505020303" charset="0"/>
                        <a:cs typeface="Elephant" panose="02020904090505020303" charset="0"/>
                      </a:endParaRPr>
                    </a:p>
                  </a:txBody>
                  <a:tcPr anchor="ctr" anchorCtr="0">
                    <a:solidFill>
                      <a:srgbClr val="9AD66F">
                        <a:alpha val="52000"/>
                      </a:srgbClr>
                    </a:solidFill>
                  </a:tcPr>
                </a:tc>
              </a:tr>
              <a:tr h="3334385">
                <a:tc>
                  <a:txBody>
                    <a:bodyPr/>
                    <a:p>
                      <a:pPr>
                        <a:buNone/>
                      </a:pPr>
                      <a:r>
                        <a:rPr lang="zh-CN" altLang="en-US">
                          <a:solidFill>
                            <a:schemeClr val="tx1"/>
                          </a:solidFill>
                          <a:latin typeface="Times New Roman" panose="02020603050405020304" pitchFamily="18" charset="0"/>
                          <a:cs typeface="Times New Roman" panose="02020603050405020304" pitchFamily="18" charset="0"/>
                        </a:rPr>
                        <a:t>Stars were already shining brightly in the darkening sky and it was getting cold with the approach of the night.</a:t>
                      </a:r>
                      <a:endParaRPr lang="zh-CN" altLang="en-US">
                        <a:solidFill>
                          <a:schemeClr val="tx1"/>
                        </a:solidFill>
                        <a:latin typeface="Times New Roman" panose="02020603050405020304" pitchFamily="18" charset="0"/>
                        <a:cs typeface="Times New Roman" panose="02020603050405020304" pitchFamily="18" charset="0"/>
                      </a:endParaRPr>
                    </a:p>
                  </a:txBody>
                  <a:tcPr>
                    <a:solidFill>
                      <a:srgbClr val="9AD66F">
                        <a:alpha val="52000"/>
                      </a:srgbClr>
                    </a:solidFill>
                  </a:tcPr>
                </a:tc>
              </a:tr>
            </a:tbl>
          </a:graphicData>
        </a:graphic>
      </p:graphicFrame>
      <p:sp>
        <p:nvSpPr>
          <p:cNvPr id="5" name="椭圆 4"/>
          <p:cNvSpPr/>
          <p:nvPr/>
        </p:nvSpPr>
        <p:spPr>
          <a:xfrm>
            <a:off x="3707765" y="2997200"/>
            <a:ext cx="1368425" cy="1440180"/>
          </a:xfrm>
          <a:prstGeom prst="ellipse">
            <a:avLst/>
          </a:prstGeom>
          <a:noFill/>
          <a:ln>
            <a:noFill/>
          </a:ln>
        </p:spPr>
        <p:txBody>
          <a:bodyPr anchor="ctr"/>
          <a:p>
            <a:pPr algn="ctr" eaLnBrk="1" hangingPunct="1">
              <a:lnSpc>
                <a:spcPct val="100000"/>
              </a:lnSpc>
              <a:spcBef>
                <a:spcPct val="0"/>
              </a:spcBef>
              <a:buFont typeface="Arial" panose="020B0604020202020204" pitchFamily="34" charset="0"/>
              <a:buNone/>
            </a:pPr>
            <a:r>
              <a:rPr lang="en-US" altLang="zh-CN" sz="6000" b="1">
                <a:solidFill>
                  <a:srgbClr val="FF0000"/>
                </a:solidFill>
                <a:latin typeface="Bodoni MT Black" panose="02070A03080606020203" charset="0"/>
                <a:cs typeface="Bodoni MT Black" panose="02070A03080606020203" charset="0"/>
                <a:sym typeface="宋体" panose="02010600030101010101" pitchFamily="2" charset="-122"/>
              </a:rPr>
              <a:t>vs</a:t>
            </a:r>
            <a:endParaRPr lang="en-US" altLang="zh-CN" sz="6000" b="1">
              <a:solidFill>
                <a:srgbClr val="FF0000"/>
              </a:solidFill>
              <a:latin typeface="Bodoni MT Black" panose="02070A03080606020203" charset="0"/>
              <a:cs typeface="Bodoni MT Black" panose="02070A03080606020203" charset="0"/>
              <a:sym typeface="宋体" panose="02010600030101010101" pitchFamily="2" charset="-122"/>
            </a:endParaRPr>
          </a:p>
        </p:txBody>
      </p:sp>
      <p:sp>
        <p:nvSpPr>
          <p:cNvPr id="6" name="圆角矩形 5"/>
          <p:cNvSpPr/>
          <p:nvPr/>
        </p:nvSpPr>
        <p:spPr>
          <a:xfrm>
            <a:off x="683260" y="6021705"/>
            <a:ext cx="2376170" cy="504190"/>
          </a:xfrm>
          <a:prstGeom prst="roundRect">
            <a:avLst/>
          </a:prstGeom>
          <a:noFill/>
          <a:ln>
            <a:solidFill>
              <a:srgbClr val="5C9135"/>
            </a:solidFill>
          </a:ln>
          <a:extLst>
            <a:ext uri="{909E8E84-426E-40DD-AFC4-6F175D3DCCD1}">
              <a14:hiddenFill xmlns:a14="http://schemas.microsoft.com/office/drawing/2010/main">
                <a:solidFill>
                  <a:schemeClr val="accent6">
                    <a:lumMod val="60000"/>
                    <a:lumOff val="40000"/>
                  </a:schemeClr>
                </a:solidFill>
              </a14:hiddenFill>
            </a:ext>
          </a:extLst>
        </p:spPr>
        <p:txBody>
          <a:bodyPr anchor="ctr"/>
          <a:p>
            <a:pPr algn="ctr" eaLnBrk="1" hangingPunct="1">
              <a:lnSpc>
                <a:spcPct val="100000"/>
              </a:lnSpc>
              <a:spcBef>
                <a:spcPct val="0"/>
              </a:spcBef>
              <a:buFont typeface="Arial" panose="020B0604020202020204" pitchFamily="34" charset="0"/>
              <a:buNone/>
            </a:pPr>
            <a:r>
              <a:rPr lang="en-US" altLang="zh-CN" sz="3600">
                <a:solidFill>
                  <a:srgbClr val="C00000"/>
                </a:solidFill>
                <a:latin typeface="Elephant" panose="02020904090505020303" charset="0"/>
                <a:cs typeface="Elephant" panose="02020904090505020303" charset="0"/>
                <a:sym typeface="宋体" panose="02010600030101010101" pitchFamily="2" charset="-122"/>
              </a:rPr>
              <a:t>hot</a:t>
            </a:r>
            <a:endParaRPr lang="en-US" altLang="zh-CN" sz="3600">
              <a:solidFill>
                <a:srgbClr val="C00000"/>
              </a:solidFill>
              <a:latin typeface="Elephant" panose="02020904090505020303" charset="0"/>
              <a:cs typeface="Elephant" panose="02020904090505020303" charset="0"/>
              <a:sym typeface="宋体" panose="02010600030101010101" pitchFamily="2" charset="-122"/>
            </a:endParaRPr>
          </a:p>
        </p:txBody>
      </p:sp>
      <p:sp>
        <p:nvSpPr>
          <p:cNvPr id="7" name="圆角矩形 6"/>
          <p:cNvSpPr/>
          <p:nvPr/>
        </p:nvSpPr>
        <p:spPr>
          <a:xfrm>
            <a:off x="5652135" y="6021705"/>
            <a:ext cx="2376170" cy="504190"/>
          </a:xfrm>
          <a:prstGeom prst="roundRect">
            <a:avLst/>
          </a:prstGeom>
          <a:noFill/>
          <a:ln>
            <a:solidFill>
              <a:srgbClr val="5C9135"/>
            </a:solidFill>
          </a:ln>
          <a:extLst>
            <a:ext uri="{909E8E84-426E-40DD-AFC4-6F175D3DCCD1}">
              <a14:hiddenFill xmlns:a14="http://schemas.microsoft.com/office/drawing/2010/main">
                <a:solidFill>
                  <a:schemeClr val="accent6">
                    <a:lumMod val="60000"/>
                    <a:lumOff val="40000"/>
                  </a:schemeClr>
                </a:solidFill>
              </a14:hiddenFill>
            </a:ext>
          </a:extLst>
        </p:spPr>
        <p:txBody>
          <a:bodyPr anchor="ctr"/>
          <a:p>
            <a:pPr algn="ctr" eaLnBrk="1" hangingPunct="1">
              <a:lnSpc>
                <a:spcPct val="100000"/>
              </a:lnSpc>
              <a:spcBef>
                <a:spcPct val="0"/>
              </a:spcBef>
              <a:buFont typeface="Arial" panose="020B0604020202020204" pitchFamily="34" charset="0"/>
              <a:buNone/>
            </a:pPr>
            <a:r>
              <a:rPr lang="en-US" altLang="zh-CN" sz="3600">
                <a:solidFill>
                  <a:srgbClr val="C00000"/>
                </a:solidFill>
                <a:latin typeface="Elephant" panose="02020904090505020303" charset="0"/>
                <a:cs typeface="Elephant" panose="02020904090505020303" charset="0"/>
                <a:sym typeface="宋体" panose="02010600030101010101" pitchFamily="2" charset="-122"/>
              </a:rPr>
              <a:t>cold</a:t>
            </a:r>
            <a:endParaRPr lang="en-US" altLang="zh-CN" sz="3600">
              <a:solidFill>
                <a:srgbClr val="C00000"/>
              </a:solidFill>
              <a:latin typeface="Elephant" panose="02020904090505020303" charset="0"/>
              <a:cs typeface="Elephant" panose="02020904090505020303"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heel(1)">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5" grpId="0"/>
      <p:bldP spid="5" grpId="1"/>
      <p:bldP spid="6" grpId="0" bldLvl="0" animBg="1"/>
      <p:bldP spid="6" grpId="1" animBg="1"/>
      <p:bldP spid="7" grpId="0" bldLvl="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2730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Users/apple/Desktop/PPT-2.jpgPPT-2"/>
          <p:cNvPicPr>
            <a:picLocks noChangeAspect="1" noChangeArrowheads="1"/>
          </p:cNvPicPr>
          <p:nvPr/>
        </p:nvPicPr>
        <p:blipFill>
          <a:blip r:embed="rId2"/>
          <a:srcRect/>
          <a:stretch>
            <a:fillRect/>
          </a:stretch>
        </p:blipFill>
        <p:spPr bwMode="auto">
          <a:xfrm>
            <a:off x="0" y="-1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7" name="矩形 2"/>
          <p:cNvSpPr/>
          <p:nvPr/>
        </p:nvSpPr>
        <p:spPr>
          <a:xfrm rot="2580000">
            <a:off x="501650" y="500063"/>
            <a:ext cx="717550" cy="715962"/>
          </a:xfrm>
          <a:prstGeom prst="rect">
            <a:avLst/>
          </a:prstGeom>
          <a:solidFill>
            <a:srgbClr val="8EC63E"/>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8" name="文本框 3"/>
          <p:cNvSpPr txBox="1"/>
          <p:nvPr/>
        </p:nvSpPr>
        <p:spPr>
          <a:xfrm>
            <a:off x="2227263" y="565150"/>
            <a:ext cx="4691062" cy="583565"/>
          </a:xfrm>
          <a:prstGeom prst="rect">
            <a:avLst/>
          </a:prstGeom>
          <a:noFill/>
          <a:ln w="19050">
            <a:noFill/>
          </a:ln>
        </p:spPr>
        <p:txBody>
          <a:bodyPr wrap="square" anchor="t" anchorCtr="0">
            <a:spAutoFit/>
          </a:bodyPr>
          <a:p>
            <a:r>
              <a:rPr lang="en-US" altLang="zh-CN" sz="3200" b="1" dirty="0">
                <a:solidFill>
                  <a:srgbClr val="612F02"/>
                </a:solidFill>
                <a:latin typeface="Arial" panose="020B0604020202020204" pitchFamily="34" charset="0"/>
                <a:ea typeface="宋体" panose="02010600030101010101" pitchFamily="2" charset="-122"/>
              </a:rPr>
              <a:t>Detailed reading</a:t>
            </a:r>
            <a:endParaRPr lang="en-US" altLang="zh-CN" sz="3200" b="1" dirty="0">
              <a:solidFill>
                <a:srgbClr val="612F02"/>
              </a:solidFill>
              <a:latin typeface="Arial" panose="020B0604020202020204" pitchFamily="34" charset="0"/>
              <a:ea typeface="宋体" panose="02010600030101010101" pitchFamily="2" charset="-122"/>
            </a:endParaRPr>
          </a:p>
        </p:txBody>
      </p:sp>
      <p:sp>
        <p:nvSpPr>
          <p:cNvPr id="9219" name="矩形 1"/>
          <p:cNvSpPr/>
          <p:nvPr/>
        </p:nvSpPr>
        <p:spPr>
          <a:xfrm rot="2580000">
            <a:off x="1292225" y="596900"/>
            <a:ext cx="519113" cy="514350"/>
          </a:xfrm>
          <a:prstGeom prst="rect">
            <a:avLst/>
          </a:prstGeom>
          <a:solidFill>
            <a:srgbClr val="CAFAB4"/>
          </a:solidFill>
          <a:ln w="9525">
            <a:noFill/>
          </a:ln>
        </p:spPr>
        <p:txBody>
          <a:bodyPr anchor="ctr" anchorCtr="0"/>
          <a:p>
            <a:pPr algn="ct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0" name="文本框 27"/>
          <p:cNvSpPr txBox="1"/>
          <p:nvPr/>
        </p:nvSpPr>
        <p:spPr>
          <a:xfrm>
            <a:off x="1365250" y="636588"/>
            <a:ext cx="450850" cy="39878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3</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sp>
        <p:nvSpPr>
          <p:cNvPr id="9221" name="文本框 10"/>
          <p:cNvSpPr txBox="1"/>
          <p:nvPr/>
        </p:nvSpPr>
        <p:spPr>
          <a:xfrm>
            <a:off x="508000" y="636588"/>
            <a:ext cx="868363" cy="400050"/>
          </a:xfrm>
          <a:prstGeom prst="rect">
            <a:avLst/>
          </a:prstGeom>
          <a:noFill/>
          <a:ln w="9525">
            <a:noFill/>
          </a:ln>
        </p:spPr>
        <p:txBody>
          <a:bodyPr wrap="none" anchor="t" anchorCtr="0">
            <a:spAutoFit/>
          </a:bodyPr>
          <a:p>
            <a:r>
              <a:rPr lang="en-US" altLang="zh-CN" sz="2000" b="1">
                <a:solidFill>
                  <a:srgbClr val="612F02"/>
                </a:solidFill>
                <a:latin typeface="Arial" panose="020B0604020202020204" pitchFamily="34" charset="0"/>
                <a:ea typeface="宋体" panose="02010600030101010101" pitchFamily="2" charset="-122"/>
              </a:rPr>
              <a:t>Step</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p:txBody>
      </p:sp>
      <p:cxnSp>
        <p:nvCxnSpPr>
          <p:cNvPr id="9222" name="直接连接符 4"/>
          <p:cNvCxnSpPr/>
          <p:nvPr/>
        </p:nvCxnSpPr>
        <p:spPr>
          <a:xfrm flipV="1">
            <a:off x="971550" y="1196975"/>
            <a:ext cx="5494338" cy="22225"/>
          </a:xfrm>
          <a:prstGeom prst="line">
            <a:avLst/>
          </a:prstGeom>
          <a:ln w="50800" cap="flat" cmpd="sng">
            <a:solidFill>
              <a:srgbClr val="CAFAB4"/>
            </a:solidFill>
            <a:prstDash val="solid"/>
            <a:round/>
            <a:headEnd type="none" w="med" len="med"/>
            <a:tailEnd type="none" w="med" len="med"/>
          </a:ln>
        </p:spPr>
      </p:cxnSp>
      <p:sp>
        <p:nvSpPr>
          <p:cNvPr id="100" name="文本框 99"/>
          <p:cNvSpPr txBox="1"/>
          <p:nvPr/>
        </p:nvSpPr>
        <p:spPr>
          <a:xfrm>
            <a:off x="107315" y="1628775"/>
            <a:ext cx="8783320" cy="583565"/>
          </a:xfrm>
          <a:prstGeom prst="rect">
            <a:avLst/>
          </a:prstGeom>
          <a:noFill/>
          <a:ln w="9525">
            <a:noFill/>
          </a:ln>
        </p:spPr>
        <p:txBody>
          <a:bodyPr wrap="square">
            <a:spAutoFit/>
          </a:bodyPr>
          <a:p>
            <a:r>
              <a:rPr lang="en-US" sz="3200">
                <a:solidFill>
                  <a:schemeClr val="tx1"/>
                </a:solidFill>
                <a:latin typeface="Times New Roman" panose="02020603050405020304" pitchFamily="18" charset="0"/>
              </a:rPr>
              <a:t>◆ What left a deep impression on the author?</a:t>
            </a:r>
            <a:endParaRPr lang="en-US" sz="3200">
              <a:solidFill>
                <a:schemeClr val="tx1"/>
              </a:solidFill>
              <a:latin typeface="Times New Roman" panose="02020603050405020304" pitchFamily="18" charset="0"/>
            </a:endParaRPr>
          </a:p>
        </p:txBody>
      </p:sp>
      <p:sp>
        <p:nvSpPr>
          <p:cNvPr id="3" name="文本框 2"/>
          <p:cNvSpPr txBox="1"/>
          <p:nvPr/>
        </p:nvSpPr>
        <p:spPr>
          <a:xfrm>
            <a:off x="323215" y="2692400"/>
            <a:ext cx="7956550" cy="1198880"/>
          </a:xfrm>
          <a:prstGeom prst="rect">
            <a:avLst/>
          </a:prstGeom>
          <a:noFill/>
        </p:spPr>
        <p:txBody>
          <a:bodyPr wrap="square" rtlCol="0" anchor="t">
            <a:spAutoFit/>
          </a:bodyPr>
          <a:p>
            <a:pPr algn="l"/>
            <a:r>
              <a:rPr lang="en-US" sz="3600" b="1">
                <a:solidFill>
                  <a:srgbClr val="5C9135"/>
                </a:solidFill>
                <a:latin typeface="Times New Roman" panose="02020603050405020304" pitchFamily="18" charset="0"/>
                <a:sym typeface="+mn-ea"/>
              </a:rPr>
              <a:t>He was deeply impressed with the sand dune, the sun, the sky and stars.</a:t>
            </a:r>
            <a:endParaRPr lang="en-US" sz="3600" b="1">
              <a:solidFill>
                <a:srgbClr val="5C9135"/>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heel(1)">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3" grpId="1"/>
    </p:bldLst>
  </p:timing>
</p:sld>
</file>

<file path=ppt/tags/tag1.xml><?xml version="1.0" encoding="utf-8"?>
<p:tagLst xmlns:p="http://schemas.openxmlformats.org/presentationml/2006/main">
  <p:tag name="TABLE_ENDDRAG_ORIGIN_RECT" val="209*305"/>
  <p:tag name="TABLE_ENDDRAG_RECT" val="439*184*209*305"/>
</p:tagLst>
</file>

<file path=ppt/tags/tag2.xml><?xml version="1.0" encoding="utf-8"?>
<p:tagLst xmlns:p="http://schemas.openxmlformats.org/presentationml/2006/main">
  <p:tag name="TABLE_ENDDRAG_ORIGIN_RECT" val="209*244"/>
  <p:tag name="TABLE_ENDDRAG_RECT" val="108*240*209*244"/>
</p:tagLst>
</file>

<file path=ppt/tags/tag3.xml><?xml version="1.0" encoding="utf-8"?>
<p:tagLst xmlns:p="http://schemas.openxmlformats.org/presentationml/2006/main">
  <p:tag name="TABLE_ENDDRAG_ORIGIN_RECT" val="161*218"/>
  <p:tag name="TABLE_ENDDRAG_RECT" val="14*298*161*218"/>
</p:tagLst>
</file>

<file path=ppt/tags/tag4.xml><?xml version="1.0" encoding="utf-8"?>
<p:tagLst xmlns:p="http://schemas.openxmlformats.org/presentationml/2006/main">
  <p:tag name="TABLE_ENDDRAG_ORIGIN_RECT" val="161*218"/>
  <p:tag name="TABLE_ENDDRAG_RECT" val="14*298*161*218"/>
</p:tagLst>
</file>

<file path=ppt/tags/tag5.xml><?xml version="1.0" encoding="utf-8"?>
<p:tagLst xmlns:p="http://schemas.openxmlformats.org/presentationml/2006/main">
  <p:tag name="TABLE_ENDDRAG_ORIGIN_RECT" val="161*218"/>
  <p:tag name="TABLE_ENDDRAG_RECT" val="14*298*161*218"/>
</p:tagLst>
</file>

<file path=ppt/tags/tag6.xml><?xml version="1.0" encoding="utf-8"?>
<p:tagLst xmlns:p="http://schemas.openxmlformats.org/presentationml/2006/main">
  <p:tag name="KSO_WM_UNIT_TABLE_BEAUTIFY" val="smartTable{852c67d3-9c77-4bdf-b162-112bbb7a1c92}"/>
  <p:tag name="TABLE_ENDDRAG_ORIGIN_RECT" val="599*295"/>
  <p:tag name="TABLE_ENDDRAG_RECT" val="48*179*599*295"/>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60000"/>
            <a:lumOff val="40000"/>
          </a:schemeClr>
        </a:solidFill>
        <a:ln>
          <a:noFill/>
        </a:ln>
      </a:spPr>
      <a:bodyPr anchor="ctr"/>
      <a:lstStyle>
        <a:defPPr algn="ctr" eaLnBrk="1" hangingPunct="1">
          <a:lnSpc>
            <a:spcPct val="100000"/>
          </a:lnSpc>
          <a:spcBef>
            <a:spcPct val="0"/>
          </a:spcBef>
          <a:buFont typeface="Arial" panose="020B0604020202020204" pitchFamily="34" charset="0"/>
          <a:buNone/>
          <a:defRPr sz="1800">
            <a:solidFill>
              <a:srgbClr val="FFFFFF"/>
            </a:solidFill>
            <a:latin typeface="宋体" panose="02010600030101010101" pitchFamily="2" charset="-122"/>
            <a:sym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7106</Words>
  <Application>WPS 演示</Application>
  <PresentationFormat>全屏显示(4:3)</PresentationFormat>
  <Paragraphs>240</Paragraphs>
  <Slides>22</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Arial</vt:lpstr>
      <vt:lpstr>宋体</vt:lpstr>
      <vt:lpstr>Wingdings</vt:lpstr>
      <vt:lpstr>Times New Roman</vt:lpstr>
      <vt:lpstr>楷体</vt:lpstr>
      <vt:lpstr>华文楷体</vt:lpstr>
      <vt:lpstr>微软雅黑</vt:lpstr>
      <vt:lpstr>Arial Unicode MS</vt:lpstr>
      <vt:lpstr>Comic Sans MS</vt:lpstr>
      <vt:lpstr>Bodoni MT Black</vt:lpstr>
      <vt:lpstr>Elephant</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瑜</cp:lastModifiedBy>
  <cp:revision>514</cp:revision>
  <dcterms:created xsi:type="dcterms:W3CDTF">2021-08-25T03:52:00Z</dcterms:created>
  <dcterms:modified xsi:type="dcterms:W3CDTF">2021-10-30T04:06:18Z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2052-11.1.0.10502</vt:lpwstr>
  </property>
  <property fmtid="{D5CDD505-2E9C-101B-9397-08002B2CF9AE}" pid="3" name="ICV">
    <vt:lpwstr>2ABE1890953C4C12B4E78A2FA220621D</vt:lpwstr>
  </property>
</Properties>
</file>