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77" r:id="rId3"/>
    <p:sldId id="257" r:id="rId4"/>
    <p:sldId id="303" r:id="rId5"/>
    <p:sldId id="258" r:id="rId6"/>
    <p:sldId id="294" r:id="rId8"/>
    <p:sldId id="295" r:id="rId9"/>
    <p:sldId id="302" r:id="rId10"/>
    <p:sldId id="296" r:id="rId11"/>
    <p:sldId id="297" r:id="rId12"/>
    <p:sldId id="298" r:id="rId13"/>
    <p:sldId id="299" r:id="rId14"/>
    <p:sldId id="300" r:id="rId15"/>
    <p:sldId id="263" r:id="rId16"/>
    <p:sldId id="304" r:id="rId17"/>
    <p:sldId id="305" r:id="rId18"/>
    <p:sldId id="306" r:id="rId19"/>
    <p:sldId id="307" r:id="rId20"/>
    <p:sldId id="308" r:id="rId21"/>
    <p:sldId id="309" r:id="rId22"/>
    <p:sldId id="275" r:id="rId23"/>
  </p:sldIdLst>
  <p:sldSz cx="12192000" cy="6858000"/>
  <p:notesSz cx="6858000" cy="9144000"/>
  <p:embeddedFontLst>
    <p:embeddedFont>
      <p:font typeface="黑体" panose="02010609060101010101" charset="-122"/>
      <p:regular r:id="rId27"/>
    </p:embeddedFont>
    <p:embeddedFont>
      <p:font typeface="微软雅黑" panose="020B0503020204020204" charset="-122"/>
      <p:regular r:id="rId28"/>
    </p:embeddedFont>
    <p:embeddedFont>
      <p:font typeface="仿宋" panose="02010609060101010101" charset="-122"/>
      <p:regular r:id="rId29"/>
    </p:embeddedFont>
    <p:embeddedFont>
      <p:font typeface="Calibri" panose="020F0502020204030204" charset="0"/>
      <p:regular r:id="rId30"/>
      <p:bold r:id="rId31"/>
      <p:italic r:id="rId32"/>
      <p:boldItalic r:id="rId33"/>
    </p:embeddedFont>
    <p:embeddedFont>
      <p:font typeface="方正行楷繁体" panose="03000509000000000000" pitchFamily="65" charset="-122"/>
      <p:regular r:id="rId34"/>
    </p:embeddedFont>
    <p:embeddedFont>
      <p:font typeface="等线" panose="02010600030101010101" charset="-122"/>
      <p:regular r:id="rId35"/>
    </p:embeddedFont>
    <p:embeddedFont>
      <p:font typeface="等线 Light" panose="02010600030101010101"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0DB"/>
    <a:srgbClr val="AF5558"/>
    <a:srgbClr val="EBA09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1294" autoAdjust="0"/>
  </p:normalViewPr>
  <p:slideViewPr>
    <p:cSldViewPr snapToGrid="0" showGuides="1">
      <p:cViewPr varScale="1">
        <p:scale>
          <a:sx n="104" d="100"/>
          <a:sy n="104" d="100"/>
        </p:scale>
        <p:origin x="756" y="114"/>
      </p:cViewPr>
      <p:guideLst>
        <p:guide orient="horz" pos="222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3E8B9-1790-4786-BC2C-CB33C16B65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D4673-0E35-421F-966C-2177ECD7E5F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1.emf"/><Relationship Id="rId6" Type="http://schemas.openxmlformats.org/officeDocument/2006/relationships/tags" Target="../tags/tag7.xml"/><Relationship Id="rId5" Type="http://schemas.openxmlformats.org/officeDocument/2006/relationships/image" Target="../media/image11.emf"/><Relationship Id="rId4" Type="http://schemas.openxmlformats.org/officeDocument/2006/relationships/tags" Target="../tags/tag6.xml"/><Relationship Id="rId3" Type="http://schemas.openxmlformats.org/officeDocument/2006/relationships/image" Target="../media/image10.png"/><Relationship Id="rId2" Type="http://schemas.microsoft.com/office/2007/relationships/hdphoto" Target="../media/image6.wdp"/><Relationship Id="rId11" Type="http://schemas.openxmlformats.org/officeDocument/2006/relationships/slideLayout" Target="../slideLayouts/slideLayout2.xml"/><Relationship Id="rId10" Type="http://schemas.openxmlformats.org/officeDocument/2006/relationships/image" Target="../media/image2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9.xml"/><Relationship Id="rId5" Type="http://schemas.openxmlformats.org/officeDocument/2006/relationships/image" Target="../media/image11.emf"/><Relationship Id="rId4" Type="http://schemas.openxmlformats.org/officeDocument/2006/relationships/tags" Target="../tags/tag8.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11.xml"/><Relationship Id="rId5" Type="http://schemas.openxmlformats.org/officeDocument/2006/relationships/image" Target="../media/image11.emf"/><Relationship Id="rId4" Type="http://schemas.openxmlformats.org/officeDocument/2006/relationships/tags" Target="../tags/tag10.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1.emf"/><Relationship Id="rId2" Type="http://schemas.microsoft.com/office/2007/relationships/hdphoto" Target="../media/image6.wdp"/><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13.xml"/><Relationship Id="rId5" Type="http://schemas.openxmlformats.org/officeDocument/2006/relationships/image" Target="../media/image11.emf"/><Relationship Id="rId4" Type="http://schemas.openxmlformats.org/officeDocument/2006/relationships/tags" Target="../tags/tag12.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15.xml"/><Relationship Id="rId5" Type="http://schemas.openxmlformats.org/officeDocument/2006/relationships/image" Target="../media/image11.emf"/><Relationship Id="rId4" Type="http://schemas.openxmlformats.org/officeDocument/2006/relationships/tags" Target="../tags/tag14.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8.png"/><Relationship Id="rId7" Type="http://schemas.openxmlformats.org/officeDocument/2006/relationships/image" Target="../media/image1.emf"/><Relationship Id="rId6" Type="http://schemas.openxmlformats.org/officeDocument/2006/relationships/tags" Target="../tags/tag17.xml"/><Relationship Id="rId5" Type="http://schemas.openxmlformats.org/officeDocument/2006/relationships/image" Target="../media/image11.emf"/><Relationship Id="rId4" Type="http://schemas.openxmlformats.org/officeDocument/2006/relationships/tags" Target="../tags/tag16.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19.xml"/><Relationship Id="rId5" Type="http://schemas.openxmlformats.org/officeDocument/2006/relationships/image" Target="../media/image11.emf"/><Relationship Id="rId4" Type="http://schemas.openxmlformats.org/officeDocument/2006/relationships/tags" Target="../tags/tag18.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9.png"/><Relationship Id="rId7" Type="http://schemas.openxmlformats.org/officeDocument/2006/relationships/image" Target="../media/image1.emf"/><Relationship Id="rId6" Type="http://schemas.openxmlformats.org/officeDocument/2006/relationships/tags" Target="../tags/tag21.xml"/><Relationship Id="rId5" Type="http://schemas.openxmlformats.org/officeDocument/2006/relationships/image" Target="../media/image11.emf"/><Relationship Id="rId4" Type="http://schemas.openxmlformats.org/officeDocument/2006/relationships/tags" Target="../tags/tag20.xml"/><Relationship Id="rId3" Type="http://schemas.openxmlformats.org/officeDocument/2006/relationships/image" Target="../media/image10.png"/><Relationship Id="rId2" Type="http://schemas.microsoft.com/office/2007/relationships/hdphoto" Target="../media/image6.wdp"/><Relationship Id="rId10" Type="http://schemas.openxmlformats.org/officeDocument/2006/relationships/notesSlide" Target="../notesSlides/notesSlide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1.emf"/><Relationship Id="rId6" Type="http://schemas.openxmlformats.org/officeDocument/2006/relationships/tags" Target="../tags/tag23.xml"/><Relationship Id="rId5" Type="http://schemas.openxmlformats.org/officeDocument/2006/relationships/image" Target="../media/image11.emf"/><Relationship Id="rId4" Type="http://schemas.openxmlformats.org/officeDocument/2006/relationships/tags" Target="../tags/tag22.xml"/><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emf"/><Relationship Id="rId3" Type="http://schemas.openxmlformats.org/officeDocument/2006/relationships/image" Target="../media/image2.emf"/><Relationship Id="rId2" Type="http://schemas.microsoft.com/office/2007/relationships/hdphoto" Target="../media/image6.wdp"/><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 Id="rId3" Type="http://schemas.openxmlformats.org/officeDocument/2006/relationships/image" Target="../media/image1.emf"/><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8.png"/><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1.emf"/><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1.emf"/><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1.emf"/><Relationship Id="rId3" Type="http://schemas.openxmlformats.org/officeDocument/2006/relationships/image" Target="../media/image10.png"/><Relationship Id="rId2" Type="http://schemas.microsoft.com/office/2007/relationships/hdphoto" Target="../media/image6.wdp"/><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6.wdp"/><Relationship Id="rId2" Type="http://schemas.openxmlformats.org/officeDocument/2006/relationships/image" Target="../media/image8.png"/><Relationship Id="rId1" Type="http://schemas.openxmlformats.org/officeDocument/2006/relationships/image" Target="../media/image1.emf"/></Relationships>
</file>

<file path=ppt/slides/_rels/slide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emf"/><Relationship Id="rId6" Type="http://schemas.openxmlformats.org/officeDocument/2006/relationships/tags" Target="../tags/tag2.xml"/><Relationship Id="rId5" Type="http://schemas.openxmlformats.org/officeDocument/2006/relationships/image" Target="../media/image11.emf"/><Relationship Id="rId4" Type="http://schemas.openxmlformats.org/officeDocument/2006/relationships/tags" Target="../tags/tag1.xml"/><Relationship Id="rId3" Type="http://schemas.openxmlformats.org/officeDocument/2006/relationships/image" Target="../media/image10.png"/><Relationship Id="rId2" Type="http://schemas.microsoft.com/office/2007/relationships/hdphoto" Target="../media/image6.wdp"/><Relationship Id="rId17" Type="http://schemas.openxmlformats.org/officeDocument/2006/relationships/slideLayout" Target="../slideLayouts/slideLayout2.xml"/><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tags" Target="../tags/tag3.xml"/><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20.png"/><Relationship Id="rId7" Type="http://schemas.openxmlformats.org/officeDocument/2006/relationships/image" Target="../media/image1.emf"/><Relationship Id="rId6" Type="http://schemas.openxmlformats.org/officeDocument/2006/relationships/tags" Target="../tags/tag5.xml"/><Relationship Id="rId5" Type="http://schemas.openxmlformats.org/officeDocument/2006/relationships/image" Target="../media/image11.emf"/><Relationship Id="rId4" Type="http://schemas.openxmlformats.org/officeDocument/2006/relationships/tags" Target="../tags/tag4.xml"/><Relationship Id="rId3" Type="http://schemas.openxmlformats.org/officeDocument/2006/relationships/image" Target="../media/image10.png"/><Relationship Id="rId2" Type="http://schemas.microsoft.com/office/2007/relationships/hdphoto" Target="../media/image6.wdp"/><Relationship Id="rId12" Type="http://schemas.openxmlformats.org/officeDocument/2006/relationships/slideLayout" Target="../slideLayouts/slideLayout2.xml"/><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a:grayscl/>
          </a:blip>
          <a:srcRect l="10634" b="29966"/>
          <a:stretch>
            <a:fillRect/>
          </a:stretch>
        </p:blipFill>
        <p:spPr>
          <a:xfrm rot="20481532" flipH="1">
            <a:off x="9210407" y="3378211"/>
            <a:ext cx="3681478" cy="3734492"/>
          </a:xfrm>
          <a:custGeom>
            <a:avLst/>
            <a:gdLst>
              <a:gd name="connsiteX0" fmla="*/ 1938173 w 5820008"/>
              <a:gd name="connsiteY0" fmla="*/ 5903817 h 5903817"/>
              <a:gd name="connsiteX1" fmla="*/ 5820008 w 5820008"/>
              <a:gd name="connsiteY1" fmla="*/ 4629444 h 5903817"/>
              <a:gd name="connsiteX2" fmla="*/ 5820008 w 5820008"/>
              <a:gd name="connsiteY2" fmla="*/ 0 h 5903817"/>
              <a:gd name="connsiteX3" fmla="*/ 0 w 5820008"/>
              <a:gd name="connsiteY3" fmla="*/ 0 h 5903817"/>
            </a:gdLst>
            <a:ahLst/>
            <a:cxnLst>
              <a:cxn ang="0">
                <a:pos x="connsiteX0" y="connsiteY0"/>
              </a:cxn>
              <a:cxn ang="0">
                <a:pos x="connsiteX1" y="connsiteY1"/>
              </a:cxn>
              <a:cxn ang="0">
                <a:pos x="connsiteX2" y="connsiteY2"/>
              </a:cxn>
              <a:cxn ang="0">
                <a:pos x="connsiteX3" y="connsiteY3"/>
              </a:cxn>
            </a:cxnLst>
            <a:rect l="l" t="t" r="r" b="b"/>
            <a:pathLst>
              <a:path w="5820008" h="5903817">
                <a:moveTo>
                  <a:pt x="1938173" y="5903817"/>
                </a:moveTo>
                <a:lnTo>
                  <a:pt x="5820008" y="4629444"/>
                </a:lnTo>
                <a:lnTo>
                  <a:pt x="5820008" y="0"/>
                </a:lnTo>
                <a:lnTo>
                  <a:pt x="0" y="0"/>
                </a:lnTo>
                <a:close/>
              </a:path>
            </a:pathLst>
          </a:custGeom>
          <a:effectLst>
            <a:softEdge rad="0"/>
          </a:effectLst>
        </p:spPr>
      </p:pic>
      <p:pic>
        <p:nvPicPr>
          <p:cNvPr id="5963" name="图片 5962"/>
          <p:cNvPicPr>
            <a:picLocks noChangeAspect="1"/>
          </p:cNvPicPr>
          <p:nvPr/>
        </p:nvPicPr>
        <p:blipFill>
          <a:blip r:embed="rId1"/>
          <a:stretch>
            <a:fillRect/>
          </a:stretch>
        </p:blipFill>
        <p:spPr>
          <a:xfrm flipH="1" flipV="1">
            <a:off x="10031223" y="11010"/>
            <a:ext cx="2160777" cy="2796943"/>
          </a:xfrm>
          <a:prstGeom prst="rect">
            <a:avLst/>
          </a:prstGeom>
        </p:spPr>
      </p:pic>
      <p:pic>
        <p:nvPicPr>
          <p:cNvPr id="5964" name="图片 5963"/>
          <p:cNvPicPr>
            <a:picLocks noChangeAspect="1"/>
          </p:cNvPicPr>
          <p:nvPr/>
        </p:nvPicPr>
        <p:blipFill>
          <a:blip r:embed="rId2"/>
          <a:stretch>
            <a:fillRect/>
          </a:stretch>
        </p:blipFill>
        <p:spPr>
          <a:xfrm>
            <a:off x="0" y="3769923"/>
            <a:ext cx="208048" cy="869944"/>
          </a:xfrm>
          <a:prstGeom prst="rect">
            <a:avLst/>
          </a:prstGeom>
        </p:spPr>
      </p:pic>
      <p:pic>
        <p:nvPicPr>
          <p:cNvPr id="5965" name="图片 5964"/>
          <p:cNvPicPr>
            <a:picLocks noChangeAspect="1"/>
          </p:cNvPicPr>
          <p:nvPr/>
        </p:nvPicPr>
        <p:blipFill>
          <a:blip r:embed="rId3"/>
          <a:stretch>
            <a:fillRect/>
          </a:stretch>
        </p:blipFill>
        <p:spPr>
          <a:xfrm>
            <a:off x="-10160" y="2852420"/>
            <a:ext cx="3928745" cy="4029075"/>
          </a:xfrm>
          <a:prstGeom prst="rect">
            <a:avLst/>
          </a:prstGeom>
        </p:spPr>
      </p:pic>
      <p:pic>
        <p:nvPicPr>
          <p:cNvPr id="5960" name="图片 5959"/>
          <p:cNvPicPr>
            <a:picLocks noChangeAspect="1"/>
          </p:cNvPicPr>
          <p:nvPr/>
        </p:nvPicPr>
        <p:blipFill>
          <a:blip r:embed="rId4"/>
          <a:stretch>
            <a:fillRect/>
          </a:stretch>
        </p:blipFill>
        <p:spPr>
          <a:xfrm flipH="1">
            <a:off x="10758659" y="1031769"/>
            <a:ext cx="1063421" cy="683444"/>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2" name="椭圆 5971"/>
          <p:cNvSpPr/>
          <p:nvPr/>
        </p:nvSpPr>
        <p:spPr>
          <a:xfrm>
            <a:off x="5475642" y="48067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16255" y="873760"/>
            <a:ext cx="10373995" cy="2454910"/>
          </a:xfrm>
          <a:prstGeom prst="rect">
            <a:avLst/>
          </a:prstGeom>
          <a:noFill/>
          <a:ln w="28575">
            <a:solidFill>
              <a:schemeClr val="tx1"/>
            </a:solidFill>
          </a:ln>
          <a:extLst>
            <a:ext uri="{909E8E84-426E-40DD-AFC4-6F175D3DCCD1}">
              <a14:hiddenFill xmlns:a14="http://schemas.microsoft.com/office/drawing/2010/main">
                <a:solidFill>
                  <a:schemeClr val="accent2"/>
                </a:solidFill>
              </a14:hiddenFill>
            </a:ext>
          </a:extLst>
        </p:spPr>
        <p:txBody>
          <a:bodyPr wrap="square">
            <a:spAutoFit/>
          </a:bodyPr>
          <a:p>
            <a:pPr indent="0">
              <a:lnSpc>
                <a:spcPct val="160000"/>
              </a:lnSpc>
            </a:pPr>
            <a:r>
              <a:rPr lang="en-US" altLang="zh-CN" sz="4800" b="1">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zh-CN" sz="4800" b="1">
                <a:solidFill>
                  <a:schemeClr val="tx1">
                    <a:lumMod val="75000"/>
                    <a:lumOff val="25000"/>
                  </a:schemeClr>
                </a:solidFill>
                <a:latin typeface="黑体" panose="02010609060101010101" charset="-122"/>
                <a:ea typeface="黑体" panose="02010609060101010101" charset="-122"/>
                <a:cs typeface="黑体" panose="02010609060101010101" charset="-122"/>
              </a:rPr>
              <a:t>浅谈新教材高中政治学业水平合格性考试复习</a:t>
            </a:r>
            <a:endParaRPr lang="zh-CN" altLang="en-US" sz="4800" b="1">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5598160" y="3947160"/>
            <a:ext cx="4493260" cy="1641475"/>
          </a:xfrm>
          <a:prstGeom prst="rect">
            <a:avLst/>
          </a:prstGeom>
          <a:noFill/>
        </p:spPr>
        <p:txBody>
          <a:bodyPr wrap="square" rtlCol="0">
            <a:spAutoFit/>
          </a:bodyPr>
          <a:p>
            <a:pPr algn="ctr">
              <a:lnSpc>
                <a:spcPct val="180000"/>
              </a:lnSpc>
            </a:pPr>
            <a:r>
              <a:rPr lang="zh-CN" altLang="en-US" sz="2800">
                <a:latin typeface="微软雅黑" panose="020B0503020204020204" charset="-122"/>
                <a:ea typeface="微软雅黑" panose="020B0503020204020204" charset="-122"/>
              </a:rPr>
              <a:t>主讲人：陆湘月</a:t>
            </a:r>
            <a:endParaRPr lang="zh-CN" altLang="en-US" sz="2800">
              <a:latin typeface="微软雅黑" panose="020B0503020204020204" charset="-122"/>
              <a:ea typeface="微软雅黑" panose="020B0503020204020204" charset="-122"/>
            </a:endParaRPr>
          </a:p>
          <a:p>
            <a:pPr algn="ctr">
              <a:lnSpc>
                <a:spcPct val="180000"/>
              </a:lnSpc>
            </a:pPr>
            <a:r>
              <a:rPr lang="zh-CN" altLang="en-US" sz="2800">
                <a:latin typeface="微软雅黑" panose="020B0503020204020204" charset="-122"/>
                <a:ea typeface="微软雅黑" panose="020B0503020204020204" charset="-122"/>
              </a:rPr>
              <a:t>高二政治组</a:t>
            </a:r>
            <a:endParaRPr lang="zh-CN" altLang="en-US" sz="28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第二部分：应对的</a:t>
            </a:r>
            <a:r>
              <a:rPr lang="zh-CN" altLang="en-US" sz="3600" dirty="0">
                <a:latin typeface="黑体" panose="02010609060101010101" charset="-122"/>
                <a:ea typeface="黑体" panose="02010609060101010101" charset="-122"/>
              </a:rPr>
              <a:t>措施</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53185"/>
            <a:ext cx="9617075" cy="4912995"/>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2.</a:t>
            </a:r>
            <a:r>
              <a:rPr lang="zh-CN" altLang="en-US" sz="2800">
                <a:latin typeface="黑体" panose="02010609060101010101" charset="-122"/>
                <a:ea typeface="黑体" panose="02010609060101010101" charset="-122"/>
                <a:cs typeface="黑体" panose="02010609060101010101" charset="-122"/>
              </a:rPr>
              <a:t>立足于教材，充分备课，提高复习教学效率</a:t>
            </a:r>
            <a:endParaRPr lang="zh-CN" altLang="en-US" sz="2800">
              <a:latin typeface="黑体" panose="02010609060101010101" charset="-122"/>
              <a:ea typeface="黑体" panose="02010609060101010101" charset="-122"/>
              <a:cs typeface="黑体" panose="02010609060101010101" charset="-122"/>
            </a:endParaRPr>
          </a:p>
          <a:p>
            <a:pPr indent="457200" fontAlgn="auto">
              <a:lnSpc>
                <a:spcPct val="140000"/>
              </a:lnSpc>
            </a:pPr>
            <a:r>
              <a:rPr lang="zh-CN" altLang="en-US" sz="2800">
                <a:latin typeface="仿宋" panose="02010609060101010101" charset="-122"/>
                <a:ea typeface="仿宋" panose="02010609060101010101" charset="-122"/>
                <a:cs typeface="仿宋" panose="02010609060101010101" charset="-122"/>
              </a:rPr>
              <a:t>课堂是复习课教学的主阵地， 教材是复习课教学的主要 载体。 以教材为基础，对教材的知识做一个系统的整理和总结，依据学生的掌握程度做详细的复习规划，这样才能提高复习课教学的效率。 高中政治四个教学板块，自成体系，同时又有着很深的内在联系，从宏观的角度把握，让学生从多个角度思考同一问题。加强备课，对知识做进一步的延伸，引导学生在复习中 做更深入的思考。</a:t>
            </a:r>
            <a:endParaRPr lang="zh-CN" altLang="en-US" sz="2800">
              <a:latin typeface="仿宋" panose="02010609060101010101" charset="-122"/>
              <a:ea typeface="仿宋" panose="02010609060101010101" charset="-122"/>
              <a:cs typeface="仿宋" panose="02010609060101010101" charset="-122"/>
            </a:endParaRPr>
          </a:p>
        </p:txBody>
      </p:sp>
      <p:pic>
        <p:nvPicPr>
          <p:cNvPr id="2" name="图片 1"/>
          <p:cNvPicPr>
            <a:picLocks noChangeAspect="1"/>
          </p:cNvPicPr>
          <p:nvPr/>
        </p:nvPicPr>
        <p:blipFill>
          <a:blip r:embed="rId8"/>
          <a:srcRect l="8084" t="11194" r="8286" b="50122"/>
          <a:stretch>
            <a:fillRect/>
          </a:stretch>
        </p:blipFill>
        <p:spPr>
          <a:xfrm>
            <a:off x="325120" y="1968500"/>
            <a:ext cx="5693410" cy="6317615"/>
          </a:xfrm>
          <a:prstGeom prst="rect">
            <a:avLst/>
          </a:prstGeom>
        </p:spPr>
      </p:pic>
      <p:pic>
        <p:nvPicPr>
          <p:cNvPr id="4" name="图片 3"/>
          <p:cNvPicPr>
            <a:picLocks noChangeAspect="1"/>
          </p:cNvPicPr>
          <p:nvPr/>
        </p:nvPicPr>
        <p:blipFill>
          <a:blip r:embed="rId9"/>
          <a:srcRect l="8465" t="14118" r="7670" b="40014"/>
          <a:stretch>
            <a:fillRect/>
          </a:stretch>
        </p:blipFill>
        <p:spPr>
          <a:xfrm>
            <a:off x="3653155" y="1968500"/>
            <a:ext cx="5327015" cy="6474460"/>
          </a:xfrm>
          <a:prstGeom prst="rect">
            <a:avLst/>
          </a:prstGeom>
        </p:spPr>
      </p:pic>
      <p:pic>
        <p:nvPicPr>
          <p:cNvPr id="13" name="图片 12"/>
          <p:cNvPicPr>
            <a:picLocks noChangeAspect="1"/>
          </p:cNvPicPr>
          <p:nvPr/>
        </p:nvPicPr>
        <p:blipFill>
          <a:blip r:embed="rId10"/>
          <a:srcRect l="12569" t="14583" r="13364" b="32382"/>
          <a:stretch>
            <a:fillRect/>
          </a:stretch>
        </p:blipFill>
        <p:spPr>
          <a:xfrm>
            <a:off x="6924040" y="1968500"/>
            <a:ext cx="4745990" cy="671385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第二部分：应对的</a:t>
            </a:r>
            <a:r>
              <a:rPr lang="zh-CN" altLang="en-US" sz="3600" dirty="0">
                <a:latin typeface="黑体" panose="02010609060101010101" charset="-122"/>
                <a:ea typeface="黑体" panose="02010609060101010101" charset="-122"/>
              </a:rPr>
              <a:t>措施</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53185"/>
            <a:ext cx="9617075" cy="4912995"/>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3.</a:t>
            </a:r>
            <a:r>
              <a:rPr lang="zh-CN" altLang="en-US" sz="2800">
                <a:latin typeface="黑体" panose="02010609060101010101" charset="-122"/>
                <a:ea typeface="黑体" panose="02010609060101010101" charset="-122"/>
                <a:cs typeface="黑体" panose="02010609060101010101" charset="-122"/>
              </a:rPr>
              <a:t>深刻分析学生学情，充分认识学业水平考试的重大意义、激发学生学习</a:t>
            </a:r>
            <a:r>
              <a:rPr lang="zh-CN" altLang="en-US" sz="2800">
                <a:latin typeface="黑体" panose="02010609060101010101" charset="-122"/>
                <a:ea typeface="黑体" panose="02010609060101010101" charset="-122"/>
                <a:cs typeface="黑体" panose="02010609060101010101" charset="-122"/>
              </a:rPr>
              <a:t>政治的兴趣</a:t>
            </a:r>
            <a:endParaRPr lang="zh-CN" altLang="en-US" sz="2800">
              <a:latin typeface="黑体" panose="02010609060101010101" charset="-122"/>
              <a:ea typeface="黑体" panose="02010609060101010101" charset="-122"/>
              <a:cs typeface="黑体" panose="02010609060101010101" charset="-122"/>
            </a:endParaRPr>
          </a:p>
          <a:p>
            <a:pPr indent="457200" fontAlgn="auto">
              <a:lnSpc>
                <a:spcPct val="140000"/>
              </a:lnSpc>
            </a:pPr>
            <a:r>
              <a:rPr lang="zh-CN" altLang="en-US" sz="2800">
                <a:latin typeface="仿宋" panose="02010609060101010101" charset="-122"/>
                <a:ea typeface="仿宋" panose="02010609060101010101" charset="-122"/>
                <a:cs typeface="仿宋" panose="02010609060101010101" charset="-122"/>
              </a:rPr>
              <a:t>高二年级共</a:t>
            </a:r>
            <a:r>
              <a:rPr lang="en-US" altLang="zh-CN" sz="2800">
                <a:latin typeface="仿宋" panose="02010609060101010101" charset="-122"/>
                <a:ea typeface="仿宋" panose="02010609060101010101" charset="-122"/>
                <a:cs typeface="仿宋" panose="02010609060101010101" charset="-122"/>
              </a:rPr>
              <a:t>16</a:t>
            </a:r>
            <a:r>
              <a:rPr lang="zh-CN" altLang="en-US" sz="2800">
                <a:latin typeface="仿宋" panose="02010609060101010101" charset="-122"/>
                <a:ea typeface="仿宋" panose="02010609060101010101" charset="-122"/>
                <a:cs typeface="仿宋" panose="02010609060101010101" charset="-122"/>
              </a:rPr>
              <a:t>个班级，</a:t>
            </a:r>
            <a:r>
              <a:rPr lang="en-US" altLang="zh-CN" sz="2800">
                <a:latin typeface="仿宋" panose="02010609060101010101" charset="-122"/>
                <a:ea typeface="仿宋" panose="02010609060101010101" charset="-122"/>
                <a:cs typeface="仿宋" panose="02010609060101010101" charset="-122"/>
              </a:rPr>
              <a:t>11</a:t>
            </a:r>
            <a:r>
              <a:rPr lang="zh-CN" altLang="en-US" sz="2800">
                <a:latin typeface="仿宋" panose="02010609060101010101" charset="-122"/>
                <a:ea typeface="仿宋" panose="02010609060101010101" charset="-122"/>
                <a:cs typeface="仿宋" panose="02010609060101010101" charset="-122"/>
              </a:rPr>
              <a:t>个非政治高考班，</a:t>
            </a:r>
            <a:r>
              <a:rPr lang="en-US" altLang="zh-CN" sz="2800">
                <a:latin typeface="仿宋" panose="02010609060101010101" charset="-122"/>
                <a:ea typeface="仿宋" panose="02010609060101010101" charset="-122"/>
                <a:cs typeface="仿宋" panose="02010609060101010101" charset="-122"/>
              </a:rPr>
              <a:t>5</a:t>
            </a:r>
            <a:r>
              <a:rPr lang="zh-CN" altLang="en-US" sz="2800">
                <a:latin typeface="仿宋" panose="02010609060101010101" charset="-122"/>
                <a:ea typeface="仿宋" panose="02010609060101010101" charset="-122"/>
                <a:cs typeface="仿宋" panose="02010609060101010101" charset="-122"/>
              </a:rPr>
              <a:t>个政治高考班。除了要保证通过率，还要抓高分率，高考时专项计划等，对学考成绩有一定要求。对于那些基础差的政治高考生来说，更是一次全面夯实基础、提高自我、奋起直追的难得机遇，应该倍加珍视，脚踏实地地做好高中政治学业水平考试复习，为高考</a:t>
            </a:r>
            <a:r>
              <a:rPr lang="zh-CN" altLang="en-US" sz="2800">
                <a:latin typeface="仿宋" panose="02010609060101010101" charset="-122"/>
                <a:ea typeface="仿宋" panose="02010609060101010101" charset="-122"/>
                <a:cs typeface="仿宋" panose="02010609060101010101" charset="-122"/>
              </a:rPr>
              <a:t>政治备考复习打下坚实的基础。</a:t>
            </a:r>
            <a:endParaRPr lang="zh-CN" altLang="en-US" sz="2800">
              <a:latin typeface="仿宋" panose="02010609060101010101" charset="-122"/>
              <a:ea typeface="仿宋" panose="02010609060101010101" charset="-122"/>
              <a:cs typeface="仿宋" panose="0201060906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第二部分：应对的</a:t>
            </a:r>
            <a:r>
              <a:rPr lang="zh-CN" altLang="en-US" sz="3600" dirty="0">
                <a:latin typeface="黑体" panose="02010609060101010101" charset="-122"/>
                <a:ea typeface="黑体" panose="02010609060101010101" charset="-122"/>
              </a:rPr>
              <a:t>措施</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53185"/>
            <a:ext cx="9617075" cy="3105150"/>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4.</a:t>
            </a:r>
            <a:r>
              <a:rPr lang="zh-CN" altLang="en-US" sz="2800">
                <a:latin typeface="黑体" panose="02010609060101010101" charset="-122"/>
                <a:ea typeface="黑体" panose="02010609060101010101" charset="-122"/>
                <a:cs typeface="黑体" panose="02010609060101010101" charset="-122"/>
              </a:rPr>
              <a:t>做好辅优培中补差工作，提高学考复习整体效果</a:t>
            </a:r>
            <a:endParaRPr lang="zh-CN" altLang="en-US" sz="2800">
              <a:latin typeface="黑体" panose="02010609060101010101" charset="-122"/>
              <a:ea typeface="黑体" panose="02010609060101010101" charset="-122"/>
              <a:cs typeface="黑体" panose="02010609060101010101" charset="-122"/>
            </a:endParaRPr>
          </a:p>
          <a:p>
            <a:pPr>
              <a:lnSpc>
                <a:spcPct val="140000"/>
              </a:lnSpc>
            </a:pPr>
            <a:r>
              <a:rPr lang="zh-CN" altLang="en-US" sz="2800">
                <a:latin typeface="Calibri" panose="020F0502020204030204" charset="0"/>
                <a:ea typeface="仿宋" panose="02010609060101010101" charset="-122"/>
                <a:cs typeface="仿宋" panose="02010609060101010101" charset="-122"/>
              </a:rPr>
              <a:t>①培优：主要是针对成绩排名在年级考前的同学（包括非政治高考</a:t>
            </a:r>
            <a:r>
              <a:rPr lang="zh-CN" altLang="en-US" sz="2800">
                <a:latin typeface="Calibri" panose="020F0502020204030204" charset="0"/>
                <a:ea typeface="仿宋" panose="02010609060101010101" charset="-122"/>
                <a:cs typeface="仿宋" panose="02010609060101010101" charset="-122"/>
              </a:rPr>
              <a:t>生）</a:t>
            </a:r>
            <a:endParaRPr lang="zh-CN" altLang="en-US" sz="2800">
              <a:latin typeface="Calibri" panose="020F0502020204030204" charset="0"/>
              <a:ea typeface="仿宋" panose="02010609060101010101" charset="-122"/>
              <a:cs typeface="仿宋" panose="02010609060101010101" charset="-122"/>
            </a:endParaRPr>
          </a:p>
          <a:p>
            <a:pPr>
              <a:lnSpc>
                <a:spcPct val="140000"/>
              </a:lnSpc>
            </a:pPr>
            <a:r>
              <a:rPr lang="zh-CN" altLang="en-US" sz="2800">
                <a:latin typeface="Calibri" panose="020F0502020204030204" charset="0"/>
                <a:ea typeface="仿宋" panose="02010609060101010101" charset="-122"/>
                <a:cs typeface="仿宋" panose="02010609060101010101" charset="-122"/>
              </a:rPr>
              <a:t>②辅差：年级组统一设置</a:t>
            </a:r>
            <a:r>
              <a:rPr lang="zh-CN" altLang="en-US" sz="2800">
                <a:latin typeface="Calibri" panose="020F0502020204030204" charset="0"/>
                <a:ea typeface="仿宋" panose="02010609060101010101" charset="-122"/>
                <a:cs typeface="仿宋" panose="02010609060101010101" charset="-122"/>
                <a:sym typeface="+mn-ea"/>
              </a:rPr>
              <a:t>苗苗班，</a:t>
            </a:r>
            <a:r>
              <a:rPr lang="zh-CN" altLang="en-US" sz="2800">
                <a:latin typeface="Calibri" panose="020F0502020204030204" charset="0"/>
                <a:ea typeface="仿宋" panose="02010609060101010101" charset="-122"/>
                <a:cs typeface="仿宋" panose="02010609060101010101" charset="-122"/>
              </a:rPr>
              <a:t>主要是针对过学考有难度的同学。</a:t>
            </a:r>
            <a:endParaRPr lang="zh-CN" altLang="en-US" sz="2800">
              <a:latin typeface="Calibri" panose="020F0502020204030204" charset="0"/>
              <a:ea typeface="仿宋" panose="02010609060101010101" charset="-122"/>
              <a:cs typeface="仿宋" panose="02010609060101010101"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6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5" name="文本框 4"/>
          <p:cNvSpPr txBox="1"/>
          <p:nvPr/>
        </p:nvSpPr>
        <p:spPr>
          <a:xfrm>
            <a:off x="336550" y="1331595"/>
            <a:ext cx="4349115" cy="583565"/>
          </a:xfrm>
          <a:prstGeom prst="rect">
            <a:avLst/>
          </a:prstGeom>
          <a:noFill/>
        </p:spPr>
        <p:txBody>
          <a:bodyPr vert="horz" wrap="square" rtlCol="0">
            <a:spAutoFit/>
          </a:bodyPr>
          <a:lstStyle/>
          <a:p>
            <a:r>
              <a:rPr lang="zh-CN" altLang="en-US" sz="3200" b="1" dirty="0">
                <a:solidFill>
                  <a:schemeClr val="tx1"/>
                </a:solidFill>
                <a:latin typeface="微软雅黑" panose="020B0503020204020204" charset="-122"/>
                <a:ea typeface="微软雅黑" panose="020B0503020204020204" charset="-122"/>
              </a:rPr>
              <a:t>第三部分：复习</a:t>
            </a:r>
            <a:r>
              <a:rPr lang="zh-CN" altLang="en-US" sz="3200" b="1" dirty="0">
                <a:solidFill>
                  <a:schemeClr val="tx1"/>
                </a:solidFill>
                <a:latin typeface="微软雅黑" panose="020B0503020204020204" charset="-122"/>
                <a:ea typeface="微软雅黑" panose="020B0503020204020204" charset="-122"/>
              </a:rPr>
              <a:t>建议</a:t>
            </a:r>
            <a:endParaRPr lang="zh-CN" altLang="en-US" sz="3200" b="1" dirty="0">
              <a:solidFill>
                <a:schemeClr val="tx1"/>
              </a:solidFill>
              <a:latin typeface="微软雅黑" panose="020B0503020204020204" charset="-122"/>
              <a:ea typeface="微软雅黑" panose="020B0503020204020204" charset="-122"/>
            </a:endParaRPr>
          </a:p>
        </p:txBody>
      </p:sp>
      <p:cxnSp>
        <p:nvCxnSpPr>
          <p:cNvPr id="7" name="直接连接符 6"/>
          <p:cNvCxnSpPr/>
          <p:nvPr/>
        </p:nvCxnSpPr>
        <p:spPr>
          <a:xfrm flipH="1">
            <a:off x="201783" y="2011387"/>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741" name="图片 740"/>
          <p:cNvPicPr>
            <a:picLocks noChangeAspect="1"/>
          </p:cNvPicPr>
          <p:nvPr/>
        </p:nvPicPr>
        <p:blipFill>
          <a:blip r:embed="rId3" cstate="print"/>
          <a:stretch>
            <a:fillRect/>
          </a:stretch>
        </p:blipFill>
        <p:spPr>
          <a:xfrm rot="16200000" flipV="1">
            <a:off x="442625" y="3408562"/>
            <a:ext cx="3006812" cy="3892062"/>
          </a:xfrm>
          <a:prstGeom prst="rect">
            <a:avLst/>
          </a:prstGeom>
        </p:spPr>
      </p:pic>
      <p:sp>
        <p:nvSpPr>
          <p:cNvPr id="18" name="自由: 形状 17"/>
          <p:cNvSpPr/>
          <p:nvPr/>
        </p:nvSpPr>
        <p:spPr>
          <a:xfrm>
            <a:off x="4383253" y="0"/>
            <a:ext cx="7808747"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4" cstate="print">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dirty="0"/>
              <a:t> </a:t>
            </a:r>
            <a:endParaRPr lang="zh-CN" altLang="en-US" dirty="0"/>
          </a:p>
        </p:txBody>
      </p:sp>
      <p:grpSp>
        <p:nvGrpSpPr>
          <p:cNvPr id="3" name="组合 2"/>
          <p:cNvGrpSpPr/>
          <p:nvPr/>
        </p:nvGrpSpPr>
        <p:grpSpPr>
          <a:xfrm>
            <a:off x="6485045" y="430188"/>
            <a:ext cx="2934088" cy="460375"/>
            <a:chOff x="6431705" y="543218"/>
            <a:chExt cx="2934088" cy="460375"/>
          </a:xfrm>
        </p:grpSpPr>
        <p:sp>
          <p:nvSpPr>
            <p:cNvPr id="9" name="文本框 8"/>
            <p:cNvSpPr txBox="1"/>
            <p:nvPr/>
          </p:nvSpPr>
          <p:spPr>
            <a:xfrm>
              <a:off x="6431705" y="543218"/>
              <a:ext cx="2934088" cy="460375"/>
            </a:xfrm>
            <a:prstGeom prst="rect">
              <a:avLst/>
            </a:prstGeom>
            <a:noFill/>
          </p:spPr>
          <p:txBody>
            <a:bodyPr vert="horz" wrap="square" rtlCol="0">
              <a:spAutoFit/>
            </a:bodyPr>
            <a:lstStyle/>
            <a:p>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1.着眼知识的熟练性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0" name="直接连接符 9"/>
            <p:cNvCxnSpPr/>
            <p:nvPr/>
          </p:nvCxnSpPr>
          <p:spPr>
            <a:xfrm flipH="1">
              <a:off x="6508540" y="976972"/>
              <a:ext cx="2826964" cy="0"/>
            </a:xfrm>
            <a:prstGeom prst="line">
              <a:avLst/>
            </a:prstGeom>
          </p:spPr>
          <p:style>
            <a:lnRef idx="1">
              <a:schemeClr val="dk1"/>
            </a:lnRef>
            <a:fillRef idx="0">
              <a:schemeClr val="dk1"/>
            </a:fillRef>
            <a:effectRef idx="0">
              <a:schemeClr val="dk1"/>
            </a:effectRef>
            <a:fontRef idx="minor">
              <a:schemeClr val="tx1"/>
            </a:fontRef>
          </p:style>
        </p:cxnSp>
      </p:grpSp>
      <p:grpSp>
        <p:nvGrpSpPr>
          <p:cNvPr id="4" name="组合 3"/>
          <p:cNvGrpSpPr/>
          <p:nvPr/>
        </p:nvGrpSpPr>
        <p:grpSpPr>
          <a:xfrm>
            <a:off x="6508540" y="2998666"/>
            <a:ext cx="2934088" cy="574724"/>
            <a:chOff x="6508540" y="2745936"/>
            <a:chExt cx="2934088" cy="574724"/>
          </a:xfrm>
        </p:grpSpPr>
        <p:sp>
          <p:nvSpPr>
            <p:cNvPr id="12" name="文本框 11"/>
            <p:cNvSpPr txBox="1"/>
            <p:nvPr/>
          </p:nvSpPr>
          <p:spPr>
            <a:xfrm>
              <a:off x="6508540" y="2745936"/>
              <a:ext cx="2934088" cy="460375"/>
            </a:xfrm>
            <a:prstGeom prst="rect">
              <a:avLst/>
            </a:prstGeom>
            <a:noFill/>
          </p:spPr>
          <p:txBody>
            <a:bodyPr vert="horz" wrap="square" rtlCol="0">
              <a:spAutoFit/>
            </a:bodyPr>
            <a:lstStyle/>
            <a:p>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4.借力表达的准确性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3" name="直接连接符 12"/>
            <p:cNvCxnSpPr/>
            <p:nvPr/>
          </p:nvCxnSpPr>
          <p:spPr>
            <a:xfrm flipH="1">
              <a:off x="6508540" y="3320660"/>
              <a:ext cx="2826964"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组合 18"/>
          <p:cNvGrpSpPr/>
          <p:nvPr/>
        </p:nvGrpSpPr>
        <p:grpSpPr>
          <a:xfrm>
            <a:off x="6516160" y="5055089"/>
            <a:ext cx="2934088" cy="574724"/>
            <a:chOff x="6508540" y="4586459"/>
            <a:chExt cx="2934088" cy="574724"/>
          </a:xfrm>
        </p:grpSpPr>
        <p:sp>
          <p:nvSpPr>
            <p:cNvPr id="15" name="文本框 14"/>
            <p:cNvSpPr txBox="1"/>
            <p:nvPr/>
          </p:nvSpPr>
          <p:spPr>
            <a:xfrm>
              <a:off x="6508540" y="4586459"/>
              <a:ext cx="2934088" cy="460375"/>
            </a:xfrm>
            <a:prstGeom prst="rect">
              <a:avLst/>
            </a:prstGeom>
            <a:noFill/>
          </p:spPr>
          <p:txBody>
            <a:bodyPr vert="horz" wrap="square" rtlCol="0">
              <a:spAutoFit/>
            </a:bodyPr>
            <a:lstStyle/>
            <a:p>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6.落脚答卷的美观性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6" name="直接连接符 15"/>
            <p:cNvCxnSpPr/>
            <p:nvPr/>
          </p:nvCxnSpPr>
          <p:spPr>
            <a:xfrm flipH="1">
              <a:off x="6508540" y="5161183"/>
              <a:ext cx="2826964" cy="0"/>
            </a:xfrm>
            <a:prstGeom prst="line">
              <a:avLst/>
            </a:prstGeom>
          </p:spPr>
          <p:style>
            <a:lnRef idx="1">
              <a:schemeClr val="dk1"/>
            </a:lnRef>
            <a:fillRef idx="0">
              <a:schemeClr val="dk1"/>
            </a:fillRef>
            <a:effectRef idx="0">
              <a:schemeClr val="dk1"/>
            </a:effectRef>
            <a:fontRef idx="minor">
              <a:schemeClr val="tx1"/>
            </a:fontRef>
          </p:style>
        </p:cxnSp>
      </p:grpSp>
      <p:grpSp>
        <p:nvGrpSpPr>
          <p:cNvPr id="2" name="组合 1"/>
          <p:cNvGrpSpPr/>
          <p:nvPr/>
        </p:nvGrpSpPr>
        <p:grpSpPr>
          <a:xfrm>
            <a:off x="6561880" y="1248703"/>
            <a:ext cx="2934088" cy="525194"/>
            <a:chOff x="6508540" y="870243"/>
            <a:chExt cx="2934088" cy="525194"/>
          </a:xfrm>
        </p:grpSpPr>
        <p:sp>
          <p:nvSpPr>
            <p:cNvPr id="6" name="文本框 5"/>
            <p:cNvSpPr txBox="1"/>
            <p:nvPr/>
          </p:nvSpPr>
          <p:spPr>
            <a:xfrm>
              <a:off x="6508540" y="870243"/>
              <a:ext cx="2934088" cy="460375"/>
            </a:xfrm>
            <a:prstGeom prst="rect">
              <a:avLst/>
            </a:prstGeom>
            <a:noFill/>
          </p:spPr>
          <p:txBody>
            <a:bodyPr vert="horz" wrap="square" rtlCol="0">
              <a:spAutoFit/>
            </a:bodyPr>
            <a:p>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2.聚焦运用的迁移性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20" name="直接连接符 19"/>
            <p:cNvCxnSpPr/>
            <p:nvPr/>
          </p:nvCxnSpPr>
          <p:spPr>
            <a:xfrm flipH="1">
              <a:off x="6508540" y="1395437"/>
              <a:ext cx="2826964" cy="0"/>
            </a:xfrm>
            <a:prstGeom prst="line">
              <a:avLst/>
            </a:prstGeom>
          </p:spPr>
          <p:style>
            <a:lnRef idx="1">
              <a:schemeClr val="dk1"/>
            </a:lnRef>
            <a:fillRef idx="0">
              <a:schemeClr val="dk1"/>
            </a:fillRef>
            <a:effectRef idx="0">
              <a:schemeClr val="dk1"/>
            </a:effectRef>
            <a:fontRef idx="minor">
              <a:schemeClr val="tx1"/>
            </a:fontRef>
          </p:style>
        </p:cxnSp>
      </p:grpSp>
      <p:grpSp>
        <p:nvGrpSpPr>
          <p:cNvPr id="21" name="组合 20"/>
          <p:cNvGrpSpPr/>
          <p:nvPr/>
        </p:nvGrpSpPr>
        <p:grpSpPr>
          <a:xfrm>
            <a:off x="6516160" y="2098968"/>
            <a:ext cx="2934088" cy="525194"/>
            <a:chOff x="6508540" y="870243"/>
            <a:chExt cx="2934088" cy="525194"/>
          </a:xfrm>
        </p:grpSpPr>
        <p:sp>
          <p:nvSpPr>
            <p:cNvPr id="22" name="文本框 21"/>
            <p:cNvSpPr txBox="1"/>
            <p:nvPr/>
          </p:nvSpPr>
          <p:spPr>
            <a:xfrm>
              <a:off x="6508540" y="870243"/>
              <a:ext cx="2934088" cy="460375"/>
            </a:xfrm>
            <a:prstGeom prst="rect">
              <a:avLst/>
            </a:prstGeom>
            <a:noFill/>
          </p:spPr>
          <p:txBody>
            <a:bodyPr vert="horz" wrap="square" rtlCol="0">
              <a:spAutoFit/>
            </a:bodyPr>
            <a:p>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3.注重思维的整体性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23" name="直接连接符 22"/>
            <p:cNvCxnSpPr/>
            <p:nvPr/>
          </p:nvCxnSpPr>
          <p:spPr>
            <a:xfrm flipH="1">
              <a:off x="6508540" y="1395437"/>
              <a:ext cx="2826964" cy="0"/>
            </a:xfrm>
            <a:prstGeom prst="line">
              <a:avLst/>
            </a:prstGeom>
          </p:spPr>
          <p:style>
            <a:lnRef idx="1">
              <a:schemeClr val="dk1"/>
            </a:lnRef>
            <a:fillRef idx="0">
              <a:schemeClr val="dk1"/>
            </a:fillRef>
            <a:effectRef idx="0">
              <a:schemeClr val="dk1"/>
            </a:effectRef>
            <a:fontRef idx="minor">
              <a:schemeClr val="tx1"/>
            </a:fontRef>
          </p:style>
        </p:cxnSp>
      </p:grpSp>
      <p:grpSp>
        <p:nvGrpSpPr>
          <p:cNvPr id="24" name="组合 23"/>
          <p:cNvGrpSpPr/>
          <p:nvPr/>
        </p:nvGrpSpPr>
        <p:grpSpPr>
          <a:xfrm>
            <a:off x="6387255" y="3956881"/>
            <a:ext cx="3042920" cy="592894"/>
            <a:chOff x="6508540" y="2745936"/>
            <a:chExt cx="3042920" cy="592894"/>
          </a:xfrm>
        </p:grpSpPr>
        <p:sp>
          <p:nvSpPr>
            <p:cNvPr id="25" name="文本框 24"/>
            <p:cNvSpPr txBox="1"/>
            <p:nvPr/>
          </p:nvSpPr>
          <p:spPr>
            <a:xfrm>
              <a:off x="6508540" y="2745936"/>
              <a:ext cx="3042920" cy="460375"/>
            </a:xfrm>
            <a:prstGeom prst="rect">
              <a:avLst/>
            </a:prstGeom>
            <a:noFill/>
          </p:spPr>
          <p:txBody>
            <a:bodyPr vert="horz" wrap="square" rtlCol="0">
              <a:spAutoFit/>
            </a:bodyPr>
            <a:p>
              <a:r>
                <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rPr>
                <a:t> </a:t>
              </a:r>
              <a:r>
                <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rPr>
                <a:t>5.掌握答题的技巧性</a:t>
              </a:r>
              <a:endParaRPr lang="en-US" altLang="zh-CN"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26" name="直接连接符 25"/>
            <p:cNvCxnSpPr/>
            <p:nvPr/>
          </p:nvCxnSpPr>
          <p:spPr>
            <a:xfrm flipH="1" flipV="1">
              <a:off x="6651625" y="3338830"/>
              <a:ext cx="2830830" cy="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3500"/>
                            </p:stCondLst>
                            <p:childTnLst>
                              <p:par>
                                <p:cTn id="17" presetID="18" presetClass="entr" presetSubtype="6"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par>
                          <p:cTn id="20" fill="hold">
                            <p:stCondLst>
                              <p:cond delay="3500"/>
                            </p:stCondLst>
                            <p:childTnLst>
                              <p:par>
                                <p:cTn id="21" presetID="18" presetClass="entr" presetSubtype="6" fill="hold"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strips(downRight)">
                                      <p:cBhvr>
                                        <p:cTn id="23" dur="1000"/>
                                        <p:tgtEl>
                                          <p:spTgt spid="2"/>
                                        </p:tgtEl>
                                      </p:cBhvr>
                                    </p:animEffect>
                                  </p:childTnLst>
                                </p:cTn>
                              </p:par>
                            </p:childTnLst>
                          </p:cTn>
                        </p:par>
                        <p:par>
                          <p:cTn id="24" fill="hold">
                            <p:stCondLst>
                              <p:cond delay="4500"/>
                            </p:stCondLst>
                            <p:childTnLst>
                              <p:par>
                                <p:cTn id="25" presetID="18" presetClass="entr" presetSubtype="6" fill="hold" nodeType="afterEffect">
                                  <p:stCondLst>
                                    <p:cond delay="0"/>
                                  </p:stCondLst>
                                  <p:iterate type="lt">
                                    <p:tmPct val="10000"/>
                                  </p:iterate>
                                  <p:childTnLst>
                                    <p:set>
                                      <p:cBhvr>
                                        <p:cTn id="26" dur="1" fill="hold">
                                          <p:stCondLst>
                                            <p:cond delay="0"/>
                                          </p:stCondLst>
                                        </p:cTn>
                                        <p:tgtEl>
                                          <p:spTgt spid="21"/>
                                        </p:tgtEl>
                                        <p:attrNameLst>
                                          <p:attrName>style.visibility</p:attrName>
                                        </p:attrNameLst>
                                      </p:cBhvr>
                                      <p:to>
                                        <p:strVal val="visible"/>
                                      </p:to>
                                    </p:set>
                                    <p:animEffect transition="in" filter="strips(downRight)">
                                      <p:cBhvr>
                                        <p:cTn id="27" dur="1000"/>
                                        <p:tgtEl>
                                          <p:spTgt spid="21"/>
                                        </p:tgtEl>
                                      </p:cBhvr>
                                    </p:animEffect>
                                  </p:childTnLst>
                                </p:cTn>
                              </p:par>
                            </p:childTnLst>
                          </p:cTn>
                        </p:par>
                        <p:par>
                          <p:cTn id="28" fill="hold">
                            <p:stCondLst>
                              <p:cond delay="5500"/>
                            </p:stCondLst>
                            <p:childTnLst>
                              <p:par>
                                <p:cTn id="29" presetID="18" presetClass="entr" presetSubtype="6" fill="hold"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strips(downRight)">
                                      <p:cBhvr>
                                        <p:cTn id="31" dur="1000"/>
                                        <p:tgtEl>
                                          <p:spTgt spid="4"/>
                                        </p:tgtEl>
                                      </p:cBhvr>
                                    </p:animEffect>
                                  </p:childTnLst>
                                </p:cTn>
                              </p:par>
                            </p:childTnLst>
                          </p:cTn>
                        </p:par>
                        <p:par>
                          <p:cTn id="32" fill="hold">
                            <p:stCondLst>
                              <p:cond delay="6500"/>
                            </p:stCondLst>
                            <p:childTnLst>
                              <p:par>
                                <p:cTn id="33" presetID="18" presetClass="entr" presetSubtype="6" fill="hold" nodeType="afterEffect">
                                  <p:stCondLst>
                                    <p:cond delay="0"/>
                                  </p:stCondLst>
                                  <p:iterate type="lt">
                                    <p:tmPct val="10000"/>
                                  </p:iterate>
                                  <p:childTnLst>
                                    <p:set>
                                      <p:cBhvr>
                                        <p:cTn id="34" dur="1" fill="hold">
                                          <p:stCondLst>
                                            <p:cond delay="0"/>
                                          </p:stCondLst>
                                        </p:cTn>
                                        <p:tgtEl>
                                          <p:spTgt spid="24"/>
                                        </p:tgtEl>
                                        <p:attrNameLst>
                                          <p:attrName>style.visibility</p:attrName>
                                        </p:attrNameLst>
                                      </p:cBhvr>
                                      <p:to>
                                        <p:strVal val="visible"/>
                                      </p:to>
                                    </p:set>
                                    <p:animEffect transition="in" filter="strips(downRight)">
                                      <p:cBhvr>
                                        <p:cTn id="35" dur="1000"/>
                                        <p:tgtEl>
                                          <p:spTgt spid="24"/>
                                        </p:tgtEl>
                                      </p:cBhvr>
                                    </p:animEffect>
                                  </p:childTnLst>
                                </p:cTn>
                              </p:par>
                            </p:childTnLst>
                          </p:cTn>
                        </p:par>
                        <p:par>
                          <p:cTn id="36" fill="hold">
                            <p:stCondLst>
                              <p:cond delay="7500"/>
                            </p:stCondLst>
                            <p:childTnLst>
                              <p:par>
                                <p:cTn id="37" presetID="18" presetClass="entr" presetSubtype="6" fill="hold"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4612640"/>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1.</a:t>
            </a:r>
            <a:r>
              <a:rPr lang="en-US" altLang="zh-CN" sz="2800" dirty="0">
                <a:solidFill>
                  <a:schemeClr val="tx1"/>
                </a:solidFill>
                <a:latin typeface="方正行楷繁体" panose="03000509000000000000" pitchFamily="65" charset="-122"/>
                <a:ea typeface="方正行楷繁体" panose="03000509000000000000" pitchFamily="65" charset="-122"/>
                <a:sym typeface="+mn-ea"/>
              </a:rPr>
              <a:t>着眼知识的熟练性</a:t>
            </a:r>
            <a:endParaRPr lang="en-US" altLang="zh-CN" sz="2800" dirty="0">
              <a:solidFill>
                <a:schemeClr val="tx1"/>
              </a:solidFill>
              <a:latin typeface="方正行楷繁体" panose="03000509000000000000" pitchFamily="65" charset="-122"/>
              <a:ea typeface="方正行楷繁体" panose="03000509000000000000" pitchFamily="65" charset="-122"/>
              <a:sym typeface="+mn-ea"/>
            </a:endParaRPr>
          </a:p>
          <a:p>
            <a:pPr indent="457200" fontAlgn="auto">
              <a:lnSpc>
                <a:spcPct val="130000"/>
              </a:lnSpc>
            </a:pPr>
            <a:r>
              <a:rPr lang="en-US" altLang="zh-CN" sz="2800" dirty="0">
                <a:solidFill>
                  <a:schemeClr val="tx1"/>
                </a:solidFill>
                <a:latin typeface="仿宋" panose="02010609060101010101" charset="-122"/>
                <a:ea typeface="仿宋" panose="02010609060101010101" charset="-122"/>
                <a:cs typeface="仿宋" panose="02010609060101010101" charset="-122"/>
                <a:sym typeface="+mn-ea"/>
              </a:rPr>
              <a:t>对基础知识的熟练度</a:t>
            </a:r>
            <a:r>
              <a:rPr lang="zh-CN" altLang="en-US" sz="2800" dirty="0">
                <a:solidFill>
                  <a:schemeClr val="tx1"/>
                </a:solidFill>
                <a:latin typeface="仿宋" panose="02010609060101010101" charset="-122"/>
                <a:ea typeface="仿宋" panose="02010609060101010101" charset="-122"/>
                <a:cs typeface="仿宋" panose="02010609060101010101" charset="-122"/>
                <a:sym typeface="+mn-ea"/>
              </a:rPr>
              <a:t>会</a:t>
            </a:r>
            <a:r>
              <a:rPr lang="en-US" altLang="zh-CN" sz="2800" dirty="0">
                <a:solidFill>
                  <a:schemeClr val="tx1"/>
                </a:solidFill>
                <a:latin typeface="仿宋" panose="02010609060101010101" charset="-122"/>
                <a:ea typeface="仿宋" panose="02010609060101010101" charset="-122"/>
                <a:cs typeface="仿宋" panose="02010609060101010101" charset="-122"/>
                <a:sym typeface="+mn-ea"/>
              </a:rPr>
              <a:t>成为学生拉开差距的第一个分水岭。与其在教辅资料的题海中遨游，不如抓住课本，精炼真题。除传统背诵的方式以外，教师还可以通</a:t>
            </a:r>
            <a:r>
              <a:rPr lang="zh-CN" altLang="en-US" sz="2800" dirty="0">
                <a:solidFill>
                  <a:schemeClr val="tx1"/>
                </a:solidFill>
                <a:latin typeface="仿宋" panose="02010609060101010101" charset="-122"/>
                <a:ea typeface="仿宋" panose="02010609060101010101" charset="-122"/>
                <a:cs typeface="仿宋" panose="02010609060101010101" charset="-122"/>
                <a:sym typeface="+mn-ea"/>
              </a:rPr>
              <a:t>过</a:t>
            </a:r>
            <a:r>
              <a:rPr lang="en-US" altLang="zh-CN" sz="2800" dirty="0">
                <a:solidFill>
                  <a:schemeClr val="tx1"/>
                </a:solidFill>
                <a:latin typeface="仿宋" panose="02010609060101010101" charset="-122"/>
                <a:ea typeface="仿宋" panose="02010609060101010101" charset="-122"/>
                <a:cs typeface="仿宋" panose="02010609060101010101" charset="-122"/>
                <a:sym typeface="+mn-ea"/>
              </a:rPr>
              <a:t>填空、默写等方式帮助学生夯实重难点知识。同时，将学考</a:t>
            </a:r>
            <a:r>
              <a:rPr lang="zh-CN" altLang="en-US" sz="2800" dirty="0">
                <a:solidFill>
                  <a:schemeClr val="tx1"/>
                </a:solidFill>
                <a:latin typeface="仿宋" panose="02010609060101010101" charset="-122"/>
                <a:ea typeface="仿宋" panose="02010609060101010101" charset="-122"/>
                <a:cs typeface="仿宋" panose="02010609060101010101" charset="-122"/>
                <a:sym typeface="+mn-ea"/>
              </a:rPr>
              <a:t>题</a:t>
            </a:r>
            <a:r>
              <a:rPr lang="en-US" altLang="zh-CN" sz="2800" dirty="0">
                <a:solidFill>
                  <a:schemeClr val="tx1"/>
                </a:solidFill>
                <a:latin typeface="仿宋" panose="02010609060101010101" charset="-122"/>
                <a:ea typeface="仿宋" panose="02010609060101010101" charset="-122"/>
                <a:cs typeface="仿宋" panose="02010609060101010101" charset="-122"/>
                <a:sym typeface="+mn-ea"/>
              </a:rPr>
              <a:t>进行分类，整理出多种常见题型，让学生在分类专项训练中把握答题规律。这样既能够保证复习的准确性，又可以减轻学生的心理负担，让学生的学考复习看得见边界、摸得着题型、拿得住分数。</a:t>
            </a:r>
            <a:endParaRPr lang="en-US" altLang="zh-CN" sz="2800"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4569460"/>
          </a:xfrm>
          <a:prstGeom prst="rect">
            <a:avLst/>
          </a:prstGeom>
          <a:noFill/>
        </p:spPr>
        <p:txBody>
          <a:bodyPr wrap="square" rtlCol="0">
            <a:spAutoFit/>
          </a:bodyPr>
          <a:p>
            <a:pPr indent="457200" fontAlgn="auto">
              <a:lnSpc>
                <a:spcPct val="130000"/>
              </a:lnSpc>
            </a:pPr>
            <a:r>
              <a:rPr lang="en-US" altLang="zh-CN" sz="2800" dirty="0">
                <a:solidFill>
                  <a:schemeClr val="tx1"/>
                </a:solidFill>
                <a:latin typeface="方正行楷繁体" panose="03000509000000000000" pitchFamily="65" charset="-122"/>
                <a:ea typeface="方正行楷繁体" panose="03000509000000000000" pitchFamily="65" charset="-122"/>
                <a:sym typeface="+mn-ea"/>
              </a:rPr>
              <a:t>2.聚焦运用的迁移性</a:t>
            </a:r>
            <a:endParaRPr lang="en-US" altLang="zh-CN" sz="2800" dirty="0">
              <a:solidFill>
                <a:schemeClr val="tx1"/>
              </a:solidFill>
              <a:latin typeface="方正行楷繁体" panose="03000509000000000000" pitchFamily="65" charset="-122"/>
              <a:ea typeface="方正行楷繁体" panose="03000509000000000000" pitchFamily="65" charset="-122"/>
              <a:sym typeface="+mn-ea"/>
            </a:endParaRPr>
          </a:p>
          <a:p>
            <a:pPr indent="457200" fontAlgn="auto">
              <a:lnSpc>
                <a:spcPct val="130000"/>
              </a:lnSpc>
            </a:pPr>
            <a:r>
              <a:rPr sz="2800" dirty="0">
                <a:solidFill>
                  <a:schemeClr val="tx1"/>
                </a:solidFill>
                <a:latin typeface="仿宋" panose="02010609060101010101" charset="-122"/>
                <a:ea typeface="仿宋" panose="02010609060101010101" charset="-122"/>
                <a:cs typeface="仿宋" panose="02010609060101010101" charset="-122"/>
                <a:sym typeface="+mn-ea"/>
              </a:rPr>
              <a:t>学考复习中最能拉开差距的是对知识的运用，也就是“理解、简单应用和综合应用”三个能力层次。因此在复习中，教师要有意识地锻炼学生对知识的迁移能力或者看到材料时对知识的调动能力。这种在课堂适时引入</a:t>
            </a:r>
            <a:r>
              <a:rPr lang="zh-CN" sz="2800" dirty="0">
                <a:solidFill>
                  <a:schemeClr val="tx1"/>
                </a:solidFill>
                <a:latin typeface="仿宋" panose="02010609060101010101" charset="-122"/>
                <a:ea typeface="仿宋" panose="02010609060101010101" charset="-122"/>
                <a:cs typeface="仿宋" panose="02010609060101010101" charset="-122"/>
                <a:sym typeface="+mn-ea"/>
              </a:rPr>
              <a:t>试题</a:t>
            </a:r>
            <a:r>
              <a:rPr sz="2800" dirty="0">
                <a:solidFill>
                  <a:schemeClr val="tx1"/>
                </a:solidFill>
                <a:latin typeface="仿宋" panose="02010609060101010101" charset="-122"/>
                <a:ea typeface="仿宋" panose="02010609060101010101" charset="-122"/>
                <a:cs typeface="仿宋" panose="02010609060101010101" charset="-122"/>
                <a:sym typeface="+mn-ea"/>
              </a:rPr>
              <a:t>，“触类旁通”“举一反三”的复习方式避免了学生纯知识复习的倦怠感，锻炼了学生的知识迁移能力，不失为一种高效的复习方法。</a:t>
            </a:r>
            <a:endParaRPr sz="2800"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4009390"/>
          </a:xfrm>
          <a:prstGeom prst="rect">
            <a:avLst/>
          </a:prstGeom>
          <a:noFill/>
        </p:spPr>
        <p:txBody>
          <a:bodyPr wrap="square" rtlCol="0">
            <a:spAutoFit/>
          </a:bodyPr>
          <a:p>
            <a:pPr indent="457200" fontAlgn="auto">
              <a:lnSpc>
                <a:spcPct val="130000"/>
              </a:lnSpc>
            </a:pPr>
            <a:r>
              <a:rPr lang="en-US" altLang="zh-CN" sz="2800" dirty="0">
                <a:solidFill>
                  <a:schemeClr val="tx1"/>
                </a:solidFill>
                <a:latin typeface="方正行楷繁体" panose="03000509000000000000" pitchFamily="65" charset="-122"/>
                <a:ea typeface="方正行楷繁体" panose="03000509000000000000" pitchFamily="65" charset="-122"/>
                <a:sym typeface="+mn-ea"/>
              </a:rPr>
              <a:t>3.注重思维的整体性</a:t>
            </a:r>
            <a:endParaRPr lang="en-US" altLang="zh-CN" sz="2800" dirty="0">
              <a:solidFill>
                <a:schemeClr val="tx1"/>
              </a:solidFill>
              <a:latin typeface="方正行楷繁体" panose="03000509000000000000" pitchFamily="65" charset="-122"/>
              <a:ea typeface="方正行楷繁体" panose="03000509000000000000" pitchFamily="65" charset="-122"/>
            </a:endParaRPr>
          </a:p>
          <a:p>
            <a:pPr indent="457200" fontAlgn="auto">
              <a:lnSpc>
                <a:spcPct val="130000"/>
              </a:lnSpc>
            </a:pPr>
            <a:r>
              <a:rPr sz="2800" dirty="0">
                <a:solidFill>
                  <a:schemeClr val="tx1"/>
                </a:solidFill>
                <a:latin typeface="仿宋" panose="02010609060101010101" charset="-122"/>
                <a:ea typeface="仿宋" panose="02010609060101010101" charset="-122"/>
                <a:cs typeface="仿宋" panose="02010609060101010101" charset="-122"/>
                <a:sym typeface="+mn-ea"/>
              </a:rPr>
              <a:t>要达到对知识的准确调动和熟练运用，就要求学生将知识系统不是零散的储存在脑海里，这样在答题时才能</a:t>
            </a:r>
            <a:r>
              <a:rPr lang="zh-CN" sz="2800" dirty="0">
                <a:solidFill>
                  <a:schemeClr val="tx1"/>
                </a:solidFill>
                <a:latin typeface="仿宋" panose="02010609060101010101" charset="-122"/>
                <a:ea typeface="仿宋" panose="02010609060101010101" charset="-122"/>
                <a:cs typeface="仿宋" panose="02010609060101010101" charset="-122"/>
                <a:sym typeface="+mn-ea"/>
              </a:rPr>
              <a:t>及时、准确调用知识</a:t>
            </a:r>
            <a:r>
              <a:rPr sz="2800" dirty="0">
                <a:solidFill>
                  <a:schemeClr val="tx1"/>
                </a:solidFill>
                <a:latin typeface="仿宋" panose="02010609060101010101" charset="-122"/>
                <a:ea typeface="仿宋" panose="02010609060101010101" charset="-122"/>
                <a:cs typeface="仿宋" panose="02010609060101010101" charset="-122"/>
                <a:sym typeface="+mn-ea"/>
              </a:rPr>
              <a:t>。</a:t>
            </a:r>
            <a:r>
              <a:rPr lang="zh-CN" sz="2800" dirty="0">
                <a:solidFill>
                  <a:schemeClr val="tx1"/>
                </a:solidFill>
                <a:latin typeface="仿宋" panose="02010609060101010101" charset="-122"/>
                <a:ea typeface="仿宋" panose="02010609060101010101" charset="-122"/>
                <a:cs typeface="仿宋" panose="02010609060101010101" charset="-122"/>
                <a:sym typeface="+mn-ea"/>
              </a:rPr>
              <a:t>可以</a:t>
            </a:r>
            <a:r>
              <a:rPr sz="2800" dirty="0">
                <a:solidFill>
                  <a:schemeClr val="tx1"/>
                </a:solidFill>
                <a:latin typeface="仿宋" panose="02010609060101010101" charset="-122"/>
                <a:ea typeface="仿宋" panose="02010609060101010101" charset="-122"/>
                <a:cs typeface="仿宋" panose="02010609060101010101" charset="-122"/>
                <a:sym typeface="+mn-ea"/>
              </a:rPr>
              <a:t>采取思维导图的方式帮助学生复习。以关键词为核心，尽可能向外辐射知识连接点，甚至用不同的颜色和标记来体现对知识的掌握程度，将抽象的知识结构以形象的思维导图跃然纸上。</a:t>
            </a:r>
            <a:endParaRPr sz="2800" dirty="0">
              <a:solidFill>
                <a:schemeClr val="tx1"/>
              </a:solidFill>
              <a:latin typeface="仿宋" panose="02010609060101010101" charset="-122"/>
              <a:ea typeface="仿宋" panose="02010609060101010101" charset="-122"/>
              <a:cs typeface="仿宋" panose="02010609060101010101" charset="-122"/>
              <a:sym typeface="+mn-ea"/>
            </a:endParaRPr>
          </a:p>
        </p:txBody>
      </p:sp>
      <p:pic>
        <p:nvPicPr>
          <p:cNvPr id="2" name="图片 1"/>
          <p:cNvPicPr>
            <a:picLocks noChangeAspect="1"/>
          </p:cNvPicPr>
          <p:nvPr/>
        </p:nvPicPr>
        <p:blipFill>
          <a:blip r:embed="rId8"/>
          <a:stretch>
            <a:fillRect/>
          </a:stretch>
        </p:blipFill>
        <p:spPr>
          <a:xfrm>
            <a:off x="2787650" y="2147570"/>
            <a:ext cx="6616065" cy="36817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5128895"/>
          </a:xfrm>
          <a:prstGeom prst="rect">
            <a:avLst/>
          </a:prstGeom>
          <a:noFill/>
        </p:spPr>
        <p:txBody>
          <a:bodyPr wrap="square" rtlCol="0">
            <a:spAutoFit/>
          </a:bodyPr>
          <a:p>
            <a:pPr indent="457200" fontAlgn="auto">
              <a:lnSpc>
                <a:spcPct val="130000"/>
              </a:lnSpc>
            </a:pPr>
            <a:r>
              <a:rPr lang="en-US" altLang="zh-CN" sz="2800" dirty="0">
                <a:solidFill>
                  <a:schemeClr val="tx1"/>
                </a:solidFill>
                <a:latin typeface="方正行楷繁体" panose="03000509000000000000" pitchFamily="65" charset="-122"/>
                <a:ea typeface="方正行楷繁体" panose="03000509000000000000" pitchFamily="65" charset="-122"/>
                <a:sym typeface="+mn-ea"/>
              </a:rPr>
              <a:t>4.借力表达的准确性</a:t>
            </a:r>
            <a:endParaRPr lang="en-US" altLang="zh-CN" sz="2800" dirty="0">
              <a:solidFill>
                <a:schemeClr val="tx1"/>
              </a:solidFill>
              <a:latin typeface="方正行楷繁体" panose="03000509000000000000" pitchFamily="65" charset="-122"/>
              <a:ea typeface="方正行楷繁体" panose="03000509000000000000" pitchFamily="65" charset="-122"/>
            </a:endParaRPr>
          </a:p>
          <a:p>
            <a:pPr indent="457200" fontAlgn="auto">
              <a:lnSpc>
                <a:spcPct val="130000"/>
              </a:lnSpc>
            </a:pPr>
            <a:r>
              <a:rPr sz="2800" dirty="0">
                <a:solidFill>
                  <a:schemeClr val="tx1"/>
                </a:solidFill>
                <a:latin typeface="仿宋" panose="02010609060101010101" charset="-122"/>
                <a:ea typeface="仿宋" panose="02010609060101010101" charset="-122"/>
                <a:cs typeface="仿宋" panose="02010609060101010101" charset="-122"/>
                <a:sym typeface="+mn-ea"/>
              </a:rPr>
              <a:t>政治学考复习不仅要有知识记忆的广泛度，更要有知识调动的精确度。在阅卷中，经常会遇到字数众多却得分寥寥的答卷</a:t>
            </a:r>
            <a:r>
              <a:rPr lang="zh-CN" sz="2800" dirty="0">
                <a:solidFill>
                  <a:schemeClr val="tx1"/>
                </a:solidFill>
                <a:latin typeface="仿宋" panose="02010609060101010101" charset="-122"/>
                <a:ea typeface="仿宋" panose="02010609060101010101" charset="-122"/>
                <a:cs typeface="仿宋" panose="02010609060101010101" charset="-122"/>
                <a:sym typeface="+mn-ea"/>
              </a:rPr>
              <a:t>。</a:t>
            </a:r>
            <a:r>
              <a:rPr sz="2800" dirty="0">
                <a:solidFill>
                  <a:schemeClr val="tx1"/>
                </a:solidFill>
                <a:latin typeface="仿宋" panose="02010609060101010101" charset="-122"/>
                <a:ea typeface="仿宋" panose="02010609060101010101" charset="-122"/>
                <a:cs typeface="仿宋" panose="02010609060101010101" charset="-122"/>
                <a:sym typeface="+mn-ea"/>
              </a:rPr>
              <a:t>倘若审题出现偏差，再多的语言也不能为之加分。因此在平时的大题训练中，有针对性地引导学生答题“言之有物”，不能萝卜白菜一大筐，让阅卷老师来取舍;同时要“言之有度”，用知识点联系材料概括做答，而非照抄照搬材料原文，让阅卷老师在材料中找得分点。只有删繁就简，切中核心，才能以最精炼的表达获取最全面的分数。</a:t>
            </a:r>
            <a:endParaRPr sz="2800"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5331460"/>
          </a:xfrm>
          <a:prstGeom prst="rect">
            <a:avLst/>
          </a:prstGeom>
          <a:noFill/>
        </p:spPr>
        <p:txBody>
          <a:bodyPr wrap="square" rtlCol="0">
            <a:spAutoFit/>
          </a:bodyPr>
          <a:p>
            <a:pPr indent="457200" fontAlgn="auto">
              <a:lnSpc>
                <a:spcPct val="130000"/>
              </a:lnSpc>
            </a:pPr>
            <a:r>
              <a:rPr lang="en-US" altLang="zh-CN" sz="2800" dirty="0">
                <a:solidFill>
                  <a:schemeClr val="tx1"/>
                </a:solidFill>
                <a:latin typeface="方正行楷繁体" panose="03000509000000000000" pitchFamily="65" charset="-122"/>
                <a:ea typeface="方正行楷繁体" panose="03000509000000000000" pitchFamily="65" charset="-122"/>
                <a:sym typeface="+mn-ea"/>
              </a:rPr>
              <a:t>5.掌握答题的技巧性</a:t>
            </a:r>
            <a:endParaRPr lang="en-US" altLang="zh-CN" sz="2800" dirty="0">
              <a:solidFill>
                <a:schemeClr val="tx1"/>
              </a:solidFill>
              <a:latin typeface="方正行楷繁体" panose="03000509000000000000" pitchFamily="65" charset="-122"/>
              <a:ea typeface="方正行楷繁体" panose="03000509000000000000" pitchFamily="65" charset="-122"/>
            </a:endParaRPr>
          </a:p>
          <a:p>
            <a:pPr indent="457200" fontAlgn="auto">
              <a:lnSpc>
                <a:spcPct val="130000"/>
              </a:lnSpc>
            </a:pPr>
            <a:r>
              <a:rPr sz="2600" dirty="0">
                <a:solidFill>
                  <a:schemeClr val="tx1"/>
                </a:solidFill>
                <a:latin typeface="仿宋" panose="02010609060101010101" charset="-122"/>
                <a:ea typeface="仿宋" panose="02010609060101010101" charset="-122"/>
                <a:cs typeface="仿宋" panose="02010609060101010101" charset="-122"/>
                <a:sym typeface="+mn-ea"/>
              </a:rPr>
              <a:t>自 2017 年起，高中学业水平考试就将学科素养纳入考察范围内。思想政治的学科素养分别是政治认同、理性精神、法治意识、公共参与。其中，政治认同这一学科素养是最具有思政特色的核心素养，因此在学业水平考试会有专门一些题目或选项对应考察这一素养。所谓政治认同就是拥护中国共产党的领导，坚持和发展中国特色社会主义，认同中华人民共和国、中华民族、中华文化，弘扬和践行社会主义核心价值观。凡是在学考试题中碰到体现以上“认同”的选项，可以简化知识分析，直接做出选择或舍弃。</a:t>
            </a:r>
            <a:endParaRPr sz="2600" dirty="0">
              <a:solidFill>
                <a:schemeClr val="tx1"/>
              </a:solidFill>
              <a:latin typeface="仿宋" panose="02010609060101010101" charset="-122"/>
              <a:ea typeface="仿宋" panose="02010609060101010101" charset="-122"/>
              <a:cs typeface="仿宋" panose="02010609060101010101" charset="-122"/>
              <a:sym typeface="+mn-ea"/>
            </a:endParaRPr>
          </a:p>
        </p:txBody>
      </p:sp>
      <p:pic>
        <p:nvPicPr>
          <p:cNvPr id="2" name="图片 1"/>
          <p:cNvPicPr>
            <a:picLocks noChangeAspect="1"/>
          </p:cNvPicPr>
          <p:nvPr/>
        </p:nvPicPr>
        <p:blipFill>
          <a:blip r:embed="rId8"/>
          <a:stretch>
            <a:fillRect/>
          </a:stretch>
        </p:blipFill>
        <p:spPr>
          <a:xfrm>
            <a:off x="2881630" y="1304290"/>
            <a:ext cx="5905500" cy="53949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3213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71817"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第三部分：复习</a:t>
            </a:r>
            <a:r>
              <a:rPr lang="zh-CN" altLang="en-US" sz="3600" dirty="0">
                <a:latin typeface="黑体" panose="02010609060101010101" charset="-122"/>
                <a:ea typeface="黑体" panose="02010609060101010101" charset="-122"/>
              </a:rPr>
              <a:t>建议</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419860" y="1304290"/>
            <a:ext cx="9617075" cy="4569460"/>
          </a:xfrm>
          <a:prstGeom prst="rect">
            <a:avLst/>
          </a:prstGeom>
          <a:noFill/>
        </p:spPr>
        <p:txBody>
          <a:bodyPr wrap="square" rtlCol="0">
            <a:spAutoFit/>
          </a:bodyPr>
          <a:p>
            <a:pPr indent="457200" fontAlgn="auto">
              <a:lnSpc>
                <a:spcPct val="130000"/>
              </a:lnSpc>
            </a:pPr>
            <a:r>
              <a:rPr lang="en-US" altLang="zh-CN" sz="2800" dirty="0">
                <a:solidFill>
                  <a:schemeClr val="tx1"/>
                </a:solidFill>
                <a:latin typeface="方正行楷繁体" panose="03000509000000000000" pitchFamily="65" charset="-122"/>
                <a:ea typeface="方正行楷繁体" panose="03000509000000000000" pitchFamily="65" charset="-122"/>
                <a:sym typeface="+mn-ea"/>
              </a:rPr>
              <a:t>6.落脚答卷的美观性</a:t>
            </a:r>
            <a:endParaRPr lang="en-US" altLang="zh-CN" sz="2800" dirty="0">
              <a:solidFill>
                <a:schemeClr val="tx1"/>
              </a:solidFill>
              <a:latin typeface="方正行楷繁体" panose="03000509000000000000" pitchFamily="65" charset="-122"/>
              <a:ea typeface="方正行楷繁体" panose="03000509000000000000" pitchFamily="65" charset="-122"/>
            </a:endParaRPr>
          </a:p>
          <a:p>
            <a:pPr indent="457200" fontAlgn="auto">
              <a:lnSpc>
                <a:spcPct val="130000"/>
              </a:lnSpc>
            </a:pPr>
            <a:r>
              <a:rPr sz="2800" dirty="0">
                <a:solidFill>
                  <a:schemeClr val="tx1"/>
                </a:solidFill>
                <a:latin typeface="仿宋" panose="02010609060101010101" charset="-122"/>
                <a:ea typeface="仿宋" panose="02010609060101010101" charset="-122"/>
                <a:cs typeface="仿宋" panose="02010609060101010101" charset="-122"/>
                <a:sym typeface="+mn-ea"/>
              </a:rPr>
              <a:t>如果学考成绩有 A 和 A+之分的话，那么答卷美观就是重要的加分项。一份字体娟秀、书写工整、分点分层的答卷往往会给阅卷者舒适的第一印象。这种具有舒适感的卷面在内容相似的答案中往往会脱颖而出，获得更高分数。这启示我们学生在平时的模拟训练中，既要有内在的知识内容，也要注重外在的美观形式。模拟时精益求精，考场上便会如虎添翼。</a:t>
            </a:r>
            <a:endParaRPr sz="2800"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7350368" y="914718"/>
            <a:ext cx="208048" cy="869944"/>
          </a:xfrm>
          <a:prstGeom prst="rect">
            <a:avLst/>
          </a:prstGeom>
        </p:spPr>
      </p:pic>
      <p:grpSp>
        <p:nvGrpSpPr>
          <p:cNvPr id="6" name="组合 5"/>
          <p:cNvGrpSpPr/>
          <p:nvPr/>
        </p:nvGrpSpPr>
        <p:grpSpPr>
          <a:xfrm>
            <a:off x="4778883" y="584777"/>
            <a:ext cx="1164716" cy="1164716"/>
            <a:chOff x="6289903" y="1763607"/>
            <a:chExt cx="1520414" cy="1520414"/>
          </a:xfrm>
        </p:grpSpPr>
        <p:sp>
          <p:nvSpPr>
            <p:cNvPr id="7" name="矩形 6"/>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直接连接符 9"/>
            <p:cNvCxnSpPr>
              <a:stCxn id="7" idx="3"/>
              <a:endCxn id="7"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直接连接符 10"/>
            <p:cNvCxnSpPr>
              <a:stCxn id="7" idx="0"/>
              <a:endCxn id="7"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12" name="组合 11"/>
          <p:cNvGrpSpPr/>
          <p:nvPr/>
        </p:nvGrpSpPr>
        <p:grpSpPr>
          <a:xfrm>
            <a:off x="6185652" y="584777"/>
            <a:ext cx="1164716" cy="1164716"/>
            <a:chOff x="6289903" y="1763607"/>
            <a:chExt cx="1520414" cy="1520414"/>
          </a:xfrm>
        </p:grpSpPr>
        <p:sp>
          <p:nvSpPr>
            <p:cNvPr id="13" name="矩形 12"/>
            <p:cNvSpPr/>
            <p:nvPr/>
          </p:nvSpPr>
          <p:spPr>
            <a:xfrm>
              <a:off x="6289903" y="1763607"/>
              <a:ext cx="1520414" cy="1520414"/>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直接连接符 14"/>
            <p:cNvCxnSpPr/>
            <p:nvPr/>
          </p:nvCxnSpPr>
          <p:spPr>
            <a:xfrm flipH="1">
              <a:off x="6289903" y="1763607"/>
              <a:ext cx="1520414" cy="1520414"/>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直接连接符 15"/>
            <p:cNvCxnSpPr>
              <a:stCxn id="13" idx="3"/>
              <a:endCxn id="13" idx="1"/>
            </p:cNvCxnSpPr>
            <p:nvPr/>
          </p:nvCxnSpPr>
          <p:spPr>
            <a:xfrm flipH="1">
              <a:off x="6289903" y="2523814"/>
              <a:ext cx="152041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直接连接符 16"/>
            <p:cNvCxnSpPr>
              <a:stCxn id="13" idx="0"/>
              <a:endCxn id="13" idx="2"/>
            </p:cNvCxnSpPr>
            <p:nvPr/>
          </p:nvCxnSpPr>
          <p:spPr>
            <a:xfrm>
              <a:off x="7050110" y="1763607"/>
              <a:ext cx="0" cy="1520414"/>
            </a:xfrm>
            <a:prstGeom prst="line">
              <a:avLst/>
            </a:prstGeom>
          </p:spPr>
          <p:style>
            <a:lnRef idx="1">
              <a:schemeClr val="accent3"/>
            </a:lnRef>
            <a:fillRef idx="0">
              <a:schemeClr val="accent3"/>
            </a:fillRef>
            <a:effectRef idx="0">
              <a:schemeClr val="accent3"/>
            </a:effectRef>
            <a:fontRef idx="minor">
              <a:schemeClr val="tx1"/>
            </a:fontRef>
          </p:style>
        </p:cxnSp>
      </p:grpSp>
      <p:sp>
        <p:nvSpPr>
          <p:cNvPr id="18" name="文本框 17"/>
          <p:cNvSpPr txBox="1"/>
          <p:nvPr/>
        </p:nvSpPr>
        <p:spPr>
          <a:xfrm>
            <a:off x="4733588" y="514439"/>
            <a:ext cx="1302118" cy="1198880"/>
          </a:xfrm>
          <a:prstGeom prst="rect">
            <a:avLst/>
          </a:prstGeom>
          <a:noFill/>
        </p:spPr>
        <p:txBody>
          <a:bodyPr vert="horz" wrap="square" rtlCol="0">
            <a:spAutoFit/>
          </a:bodyPr>
          <a:lstStyle/>
          <a:p>
            <a:r>
              <a:rPr lang="zh-CN" altLang="en-US" sz="7200" dirty="0">
                <a:latin typeface="宋体" panose="02010600030101010101" pitchFamily="2" charset="-122"/>
                <a:ea typeface="宋体" panose="02010600030101010101" pitchFamily="2" charset="-122"/>
              </a:rPr>
              <a:t>目</a:t>
            </a:r>
            <a:endParaRPr lang="zh-CN" altLang="en-US" sz="7200" dirty="0">
              <a:latin typeface="宋体" panose="02010600030101010101" pitchFamily="2" charset="-122"/>
              <a:ea typeface="宋体" panose="02010600030101010101" pitchFamily="2" charset="-122"/>
            </a:endParaRPr>
          </a:p>
        </p:txBody>
      </p:sp>
      <p:sp>
        <p:nvSpPr>
          <p:cNvPr id="19" name="文本框 18"/>
          <p:cNvSpPr txBox="1"/>
          <p:nvPr/>
        </p:nvSpPr>
        <p:spPr>
          <a:xfrm>
            <a:off x="6140357" y="514439"/>
            <a:ext cx="1302118" cy="1198880"/>
          </a:xfrm>
          <a:prstGeom prst="rect">
            <a:avLst/>
          </a:prstGeom>
          <a:noFill/>
        </p:spPr>
        <p:txBody>
          <a:bodyPr vert="horz" wrap="square" rtlCol="0">
            <a:spAutoFit/>
          </a:bodyPr>
          <a:lstStyle/>
          <a:p>
            <a:r>
              <a:rPr lang="zh-CN" altLang="en-US" sz="7200" dirty="0">
                <a:latin typeface="宋体" panose="02010600030101010101" pitchFamily="2" charset="-122"/>
                <a:ea typeface="宋体" panose="02010600030101010101" pitchFamily="2" charset="-122"/>
              </a:rPr>
              <a:t>录</a:t>
            </a:r>
            <a:endParaRPr lang="zh-CN" altLang="en-US" sz="7200" dirty="0">
              <a:latin typeface="宋体" panose="02010600030101010101" pitchFamily="2" charset="-122"/>
              <a:ea typeface="宋体" panose="02010600030101010101" pitchFamily="2" charset="-122"/>
            </a:endParaRPr>
          </a:p>
        </p:txBody>
      </p:sp>
      <p:pic>
        <p:nvPicPr>
          <p:cNvPr id="20" name="图片 19"/>
          <p:cNvPicPr>
            <a:picLocks noChangeAspect="1"/>
          </p:cNvPicPr>
          <p:nvPr/>
        </p:nvPicPr>
        <p:blipFill>
          <a:blip r:embed="rId3" cstate="print"/>
          <a:stretch>
            <a:fillRect/>
          </a:stretch>
        </p:blipFill>
        <p:spPr>
          <a:xfrm flipH="1">
            <a:off x="4571412" y="914717"/>
            <a:ext cx="208048" cy="869944"/>
          </a:xfrm>
          <a:prstGeom prst="rect">
            <a:avLst/>
          </a:prstGeom>
        </p:spPr>
      </p:pic>
      <p:pic>
        <p:nvPicPr>
          <p:cNvPr id="56" name="图片 55"/>
          <p:cNvPicPr>
            <a:picLocks noChangeAspect="1"/>
          </p:cNvPicPr>
          <p:nvPr/>
        </p:nvPicPr>
        <p:blipFill>
          <a:blip r:embed="rId4" cstate="print">
            <a:grayscl/>
          </a:blip>
          <a:srcRect l="756"/>
          <a:stretch>
            <a:fillRect/>
          </a:stretch>
        </p:blipFill>
        <p:spPr>
          <a:xfrm rot="11600511" flipH="1" flipV="1">
            <a:off x="-680591" y="-59101"/>
            <a:ext cx="4933559" cy="6434701"/>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grpSp>
        <p:nvGrpSpPr>
          <p:cNvPr id="38" name="组合 37"/>
          <p:cNvGrpSpPr/>
          <p:nvPr/>
        </p:nvGrpSpPr>
        <p:grpSpPr>
          <a:xfrm>
            <a:off x="3585210" y="2195195"/>
            <a:ext cx="811530" cy="4382135"/>
            <a:chOff x="7210222" y="3140035"/>
            <a:chExt cx="1770664" cy="3272488"/>
          </a:xfrm>
        </p:grpSpPr>
        <p:sp>
          <p:nvSpPr>
            <p:cNvPr id="39" name="矩形 38"/>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210222" y="3140035"/>
              <a:ext cx="1770664" cy="3272488"/>
            </a:xfrm>
            <a:prstGeom prst="rect">
              <a:avLst/>
            </a:prstGeom>
            <a:blipFill>
              <a:blip r:embed="rId5"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654675" y="2167255"/>
            <a:ext cx="811530" cy="4409440"/>
            <a:chOff x="7210222" y="3140035"/>
            <a:chExt cx="1770664" cy="3272488"/>
          </a:xfrm>
        </p:grpSpPr>
        <p:sp>
          <p:nvSpPr>
            <p:cNvPr id="42" name="矩形 41"/>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210222" y="3140035"/>
              <a:ext cx="1770664" cy="3272488"/>
            </a:xfrm>
            <a:prstGeom prst="rect">
              <a:avLst/>
            </a:prstGeom>
            <a:blipFill>
              <a:blip r:embed="rId5"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7799070" y="2194560"/>
            <a:ext cx="811530" cy="4382135"/>
            <a:chOff x="7210222" y="3140035"/>
            <a:chExt cx="1770664" cy="3272488"/>
          </a:xfrm>
        </p:grpSpPr>
        <p:sp>
          <p:nvSpPr>
            <p:cNvPr id="45" name="矩形 44"/>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210222" y="3140035"/>
              <a:ext cx="1770664" cy="3272488"/>
            </a:xfrm>
            <a:prstGeom prst="rect">
              <a:avLst/>
            </a:prstGeom>
            <a:blipFill>
              <a:blip r:embed="rId5"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3682365" y="2366645"/>
            <a:ext cx="613410" cy="4079875"/>
          </a:xfrm>
          <a:prstGeom prst="rect">
            <a:avLst/>
          </a:prstGeom>
          <a:noFill/>
        </p:spPr>
        <p:txBody>
          <a:bodyPr vert="eaVert" wrap="square" rtlCol="0">
            <a:spAutoFit/>
          </a:bodyPr>
          <a:lstStyle/>
          <a:p>
            <a:r>
              <a:rPr lang="zh-CN" altLang="en-US" sz="2800" b="1" dirty="0">
                <a:solidFill>
                  <a:schemeClr val="tx1"/>
                </a:solidFill>
                <a:latin typeface="微软雅黑" panose="020B0503020204020204" charset="-122"/>
                <a:ea typeface="微软雅黑" panose="020B0503020204020204" charset="-122"/>
              </a:rPr>
              <a:t>第一部分：面临的</a:t>
            </a:r>
            <a:r>
              <a:rPr lang="zh-CN" altLang="en-US" sz="2800" b="1" dirty="0">
                <a:solidFill>
                  <a:schemeClr val="tx1"/>
                </a:solidFill>
                <a:latin typeface="微软雅黑" panose="020B0503020204020204" charset="-122"/>
                <a:ea typeface="微软雅黑" panose="020B0503020204020204" charset="-122"/>
              </a:rPr>
              <a:t>困境</a:t>
            </a:r>
            <a:endParaRPr lang="zh-CN" altLang="en-US" sz="2800" b="1" dirty="0">
              <a:solidFill>
                <a:schemeClr val="tx1"/>
              </a:solidFill>
              <a:latin typeface="微软雅黑" panose="020B0503020204020204" charset="-122"/>
              <a:ea typeface="微软雅黑" panose="020B0503020204020204" charset="-122"/>
            </a:endParaRPr>
          </a:p>
        </p:txBody>
      </p:sp>
      <p:sp>
        <p:nvSpPr>
          <p:cNvPr id="52" name="文本框 51"/>
          <p:cNvSpPr txBox="1"/>
          <p:nvPr/>
        </p:nvSpPr>
        <p:spPr>
          <a:xfrm>
            <a:off x="5757545" y="2411730"/>
            <a:ext cx="613410" cy="3806190"/>
          </a:xfrm>
          <a:prstGeom prst="rect">
            <a:avLst/>
          </a:prstGeom>
          <a:noFill/>
        </p:spPr>
        <p:txBody>
          <a:bodyPr vert="eaVert" wrap="square" rtlCol="0">
            <a:spAutoFit/>
          </a:bodyPr>
          <a:lstStyle/>
          <a:p>
            <a:r>
              <a:rPr lang="zh-CN" altLang="en-US" sz="2800" b="1" dirty="0">
                <a:solidFill>
                  <a:schemeClr val="tx1"/>
                </a:solidFill>
                <a:latin typeface="微软雅黑" panose="020B0503020204020204" charset="-122"/>
                <a:ea typeface="微软雅黑" panose="020B0503020204020204" charset="-122"/>
              </a:rPr>
              <a:t>第二部分：应对的措施</a:t>
            </a:r>
            <a:endParaRPr lang="zh-CN" altLang="en-US" sz="2800" b="1" dirty="0">
              <a:solidFill>
                <a:schemeClr val="tx1"/>
              </a:solidFill>
              <a:latin typeface="微软雅黑" panose="020B0503020204020204" charset="-122"/>
              <a:ea typeface="微软雅黑" panose="020B0503020204020204" charset="-122"/>
            </a:endParaRPr>
          </a:p>
        </p:txBody>
      </p:sp>
      <p:sp>
        <p:nvSpPr>
          <p:cNvPr id="53" name="文本框 52"/>
          <p:cNvSpPr txBox="1"/>
          <p:nvPr/>
        </p:nvSpPr>
        <p:spPr>
          <a:xfrm>
            <a:off x="7914640" y="2430780"/>
            <a:ext cx="613410" cy="3623310"/>
          </a:xfrm>
          <a:prstGeom prst="rect">
            <a:avLst/>
          </a:prstGeom>
          <a:noFill/>
        </p:spPr>
        <p:txBody>
          <a:bodyPr vert="eaVert" wrap="square" rtlCol="0">
            <a:spAutoFit/>
          </a:bodyPr>
          <a:lstStyle/>
          <a:p>
            <a:r>
              <a:rPr lang="zh-CN" altLang="en-US" sz="2800" b="1" dirty="0">
                <a:solidFill>
                  <a:schemeClr val="tx1"/>
                </a:solidFill>
                <a:latin typeface="微软雅黑" panose="020B0503020204020204" charset="-122"/>
                <a:ea typeface="微软雅黑" panose="020B0503020204020204" charset="-122"/>
              </a:rPr>
              <a:t>第三部分：复习</a:t>
            </a:r>
            <a:r>
              <a:rPr lang="zh-CN" altLang="en-US" sz="2800" b="1" dirty="0">
                <a:solidFill>
                  <a:schemeClr val="tx1"/>
                </a:solidFill>
                <a:latin typeface="微软雅黑" panose="020B0503020204020204" charset="-122"/>
                <a:ea typeface="微软雅黑" panose="020B0503020204020204" charset="-122"/>
              </a:rPr>
              <a:t>建议</a:t>
            </a:r>
            <a:endParaRPr lang="zh-CN" altLang="en-US" sz="2800" b="1" dirty="0">
              <a:solidFill>
                <a:schemeClr val="tx1"/>
              </a:solidFill>
              <a:latin typeface="微软雅黑" panose="020B0503020204020204" charset="-122"/>
              <a:ea typeface="微软雅黑" panose="020B0503020204020204" charset="-122"/>
            </a:endParaRPr>
          </a:p>
        </p:txBody>
      </p:sp>
      <p:pic>
        <p:nvPicPr>
          <p:cNvPr id="55" name="图片 54"/>
          <p:cNvPicPr>
            <a:picLocks noChangeAspect="1"/>
          </p:cNvPicPr>
          <p:nvPr/>
        </p:nvPicPr>
        <p:blipFill>
          <a:blip r:embed="rId4" cstate="print"/>
          <a:stretch>
            <a:fillRect/>
          </a:stretch>
        </p:blipFill>
        <p:spPr>
          <a:xfrm rot="10800000" flipV="1">
            <a:off x="10299077" y="4407772"/>
            <a:ext cx="1892923" cy="245022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circle(in)">
                                      <p:cBhvr>
                                        <p:cTn id="11" dur="1000"/>
                                        <p:tgtEl>
                                          <p:spTgt spid="51"/>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circle(in)">
                                      <p:cBhvr>
                                        <p:cTn id="19" dur="1000"/>
                                        <p:tgtEl>
                                          <p:spTgt spid="52"/>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up)">
                                      <p:cBhvr>
                                        <p:cTn id="23" dur="500"/>
                                        <p:tgtEl>
                                          <p:spTgt spid="44"/>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circle(in)">
                                      <p:cBhvr>
                                        <p:cTn id="2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a:blip r:embed="rId3" cstate="print">
            <a:grayscl/>
          </a:blip>
          <a:srcRect l="12765" b="22482"/>
          <a:stretch>
            <a:fillRect/>
          </a:stretch>
        </p:blipFill>
        <p:spPr>
          <a:xfrm rot="420837" flipH="1">
            <a:off x="6845658" y="694644"/>
            <a:ext cx="5681227" cy="6534677"/>
          </a:xfrm>
          <a:custGeom>
            <a:avLst/>
            <a:gdLst>
              <a:gd name="connsiteX0" fmla="*/ 5681227 w 5681227"/>
              <a:gd name="connsiteY0" fmla="*/ 0 h 6534677"/>
              <a:gd name="connsiteX1" fmla="*/ 717977 w 5681227"/>
              <a:gd name="connsiteY1" fmla="*/ 0 h 6534677"/>
              <a:gd name="connsiteX2" fmla="*/ 0 w 5681227"/>
              <a:gd name="connsiteY2" fmla="*/ 5835706 h 6534677"/>
              <a:gd name="connsiteX3" fmla="*/ 5681226 w 5681227"/>
              <a:gd name="connsiteY3" fmla="*/ 6534677 h 6534677"/>
            </a:gdLst>
            <a:ahLst/>
            <a:cxnLst>
              <a:cxn ang="0">
                <a:pos x="connsiteX0" y="connsiteY0"/>
              </a:cxn>
              <a:cxn ang="0">
                <a:pos x="connsiteX1" y="connsiteY1"/>
              </a:cxn>
              <a:cxn ang="0">
                <a:pos x="connsiteX2" y="connsiteY2"/>
              </a:cxn>
              <a:cxn ang="0">
                <a:pos x="connsiteX3" y="connsiteY3"/>
              </a:cxn>
            </a:cxnLst>
            <a:rect l="l" t="t" r="r" b="b"/>
            <a:pathLst>
              <a:path w="5681227" h="6534677">
                <a:moveTo>
                  <a:pt x="5681227" y="0"/>
                </a:moveTo>
                <a:lnTo>
                  <a:pt x="717977" y="0"/>
                </a:lnTo>
                <a:lnTo>
                  <a:pt x="0" y="5835706"/>
                </a:lnTo>
                <a:lnTo>
                  <a:pt x="5681226" y="6534677"/>
                </a:lnTo>
                <a:close/>
              </a:path>
            </a:pathLst>
          </a:custGeom>
          <a:effectLst>
            <a:softEdge rad="0"/>
          </a:effectLst>
        </p:spPr>
      </p:pic>
      <p:pic>
        <p:nvPicPr>
          <p:cNvPr id="5963" name="图片 5962"/>
          <p:cNvPicPr>
            <a:picLocks noChangeAspect="1"/>
          </p:cNvPicPr>
          <p:nvPr/>
        </p:nvPicPr>
        <p:blipFill>
          <a:blip r:embed="rId3" cstate="print"/>
          <a:stretch>
            <a:fillRect/>
          </a:stretch>
        </p:blipFill>
        <p:spPr>
          <a:xfrm rot="11652171" flipV="1">
            <a:off x="9064337" y="2863970"/>
            <a:ext cx="3160188" cy="4090596"/>
          </a:xfrm>
          <a:prstGeom prst="rect">
            <a:avLst/>
          </a:prstGeom>
        </p:spPr>
      </p:pic>
      <p:pic>
        <p:nvPicPr>
          <p:cNvPr id="5964" name="图片 5963"/>
          <p:cNvPicPr>
            <a:picLocks noChangeAspect="1"/>
          </p:cNvPicPr>
          <p:nvPr/>
        </p:nvPicPr>
        <p:blipFill>
          <a:blip r:embed="rId4" cstate="print"/>
          <a:stretch>
            <a:fillRect/>
          </a:stretch>
        </p:blipFill>
        <p:spPr>
          <a:xfrm>
            <a:off x="0" y="3769923"/>
            <a:ext cx="208048" cy="869944"/>
          </a:xfrm>
          <a:prstGeom prst="rect">
            <a:avLst/>
          </a:prstGeom>
        </p:spPr>
      </p:pic>
      <p:pic>
        <p:nvPicPr>
          <p:cNvPr id="5965" name="图片 5964"/>
          <p:cNvPicPr>
            <a:picLocks noChangeAspect="1"/>
          </p:cNvPicPr>
          <p:nvPr/>
        </p:nvPicPr>
        <p:blipFill>
          <a:blip r:embed="rId5" cstate="print"/>
          <a:stretch>
            <a:fillRect/>
          </a:stretch>
        </p:blipFill>
        <p:spPr>
          <a:xfrm rot="5400000">
            <a:off x="25319" y="-45407"/>
            <a:ext cx="3561721" cy="3652536"/>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26" name="图片 6025"/>
          <p:cNvPicPr>
            <a:picLocks noChangeAspect="1"/>
          </p:cNvPicPr>
          <p:nvPr/>
        </p:nvPicPr>
        <p:blipFill>
          <a:blip r:embed="rId3" cstate="print"/>
          <a:stretch>
            <a:fillRect/>
          </a:stretch>
        </p:blipFill>
        <p:spPr>
          <a:xfrm rot="18000000" flipH="1" flipV="1">
            <a:off x="1902745" y="2792058"/>
            <a:ext cx="1719909" cy="2226277"/>
          </a:xfrm>
          <a:prstGeom prst="rect">
            <a:avLst/>
          </a:prstGeom>
        </p:spPr>
      </p:pic>
      <p:sp>
        <p:nvSpPr>
          <p:cNvPr id="6021" name="矩形 6020"/>
          <p:cNvSpPr/>
          <p:nvPr/>
        </p:nvSpPr>
        <p:spPr>
          <a:xfrm rot="16200000">
            <a:off x="4654550" y="-122555"/>
            <a:ext cx="3349625" cy="7413625"/>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85615" y="2036445"/>
            <a:ext cx="4321810" cy="2916555"/>
          </a:xfrm>
          <a:prstGeom prst="rect">
            <a:avLst/>
          </a:prstGeom>
          <a:noFill/>
        </p:spPr>
        <p:txBody>
          <a:bodyPr wrap="square" rtlCol="0">
            <a:spAutoFit/>
          </a:bodyPr>
          <a:p>
            <a:pPr>
              <a:lnSpc>
                <a:spcPct val="170000"/>
              </a:lnSpc>
            </a:pPr>
            <a:r>
              <a:rPr lang="zh-CN" altLang="en-US" sz="5400">
                <a:latin typeface="微软雅黑" panose="020B0503020204020204" charset="-122"/>
                <a:ea typeface="微软雅黑" panose="020B0503020204020204" charset="-122"/>
              </a:rPr>
              <a:t>感谢聆听！</a:t>
            </a:r>
            <a:endParaRPr lang="zh-CN" altLang="en-US" sz="5400">
              <a:latin typeface="微软雅黑" panose="020B0503020204020204" charset="-122"/>
              <a:ea typeface="微软雅黑" panose="020B0503020204020204" charset="-122"/>
            </a:endParaRPr>
          </a:p>
          <a:p>
            <a:pPr>
              <a:lnSpc>
                <a:spcPct val="170000"/>
              </a:lnSpc>
            </a:pPr>
            <a:r>
              <a:rPr lang="zh-CN" altLang="en-US" sz="5400">
                <a:latin typeface="微软雅黑" panose="020B0503020204020204" charset="-122"/>
                <a:ea typeface="微软雅黑" panose="020B0503020204020204" charset="-122"/>
              </a:rPr>
              <a:t>望批评指正！</a:t>
            </a:r>
            <a:endParaRPr lang="zh-CN" altLang="en-US" sz="5400">
              <a:latin typeface="微软雅黑" panose="020B0503020204020204" charset="-122"/>
              <a:ea typeface="微软雅黑" panose="020B0503020204020204" charset="-122"/>
            </a:endParaRPr>
          </a:p>
        </p:txBody>
      </p:sp>
    </p:spTree>
  </p:cSld>
  <p:clrMapOvr>
    <a:masterClrMapping/>
  </p:clrMapOvr>
  <p:transition spd="slow" advClick="0" advTm="1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565" y="897255"/>
            <a:ext cx="4544060" cy="583565"/>
          </a:xfrm>
          <a:prstGeom prst="rect">
            <a:avLst/>
          </a:prstGeom>
          <a:noFill/>
        </p:spPr>
        <p:txBody>
          <a:bodyPr vert="horz" wrap="square" rtlCol="0">
            <a:spAutoFit/>
          </a:bodyPr>
          <a:lstStyle/>
          <a:p>
            <a:r>
              <a:rPr lang="zh-CN" altLang="en-US" sz="3200" b="1" dirty="0">
                <a:latin typeface="微软雅黑" panose="020B0503020204020204" charset="-122"/>
                <a:ea typeface="微软雅黑" panose="020B0503020204020204" charset="-122"/>
                <a:sym typeface="+mn-ea"/>
              </a:rPr>
              <a:t>第一部分：面临的</a:t>
            </a:r>
            <a:r>
              <a:rPr lang="zh-CN" altLang="en-US" sz="3200" b="1" dirty="0">
                <a:latin typeface="微软雅黑" panose="020B0503020204020204" charset="-122"/>
                <a:ea typeface="微软雅黑" panose="020B0503020204020204" charset="-122"/>
                <a:sym typeface="+mn-ea"/>
              </a:rPr>
              <a:t>困境</a:t>
            </a:r>
            <a:endParaRPr lang="zh-CN" altLang="en-US" sz="3200" b="1" dirty="0">
              <a:latin typeface="微软雅黑" panose="020B0503020204020204" charset="-122"/>
              <a:ea typeface="微软雅黑" panose="020B0503020204020204" charset="-122"/>
              <a:sym typeface="+mn-ea"/>
            </a:endParaRPr>
          </a:p>
        </p:txBody>
      </p:sp>
      <p:cxnSp>
        <p:nvCxnSpPr>
          <p:cNvPr id="7" name="直接连接符 6"/>
          <p:cNvCxnSpPr/>
          <p:nvPr/>
        </p:nvCxnSpPr>
        <p:spPr>
          <a:xfrm flipH="1">
            <a:off x="465943" y="1580857"/>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741" name="图片 740"/>
          <p:cNvPicPr>
            <a:picLocks noChangeAspect="1"/>
          </p:cNvPicPr>
          <p:nvPr/>
        </p:nvPicPr>
        <p:blipFill>
          <a:blip r:embed="rId1" cstate="print"/>
          <a:stretch>
            <a:fillRect/>
          </a:stretch>
        </p:blipFill>
        <p:spPr>
          <a:xfrm rot="16200000" flipV="1">
            <a:off x="442625" y="3408562"/>
            <a:ext cx="3006812" cy="3892062"/>
          </a:xfrm>
          <a:prstGeom prst="rect">
            <a:avLst/>
          </a:prstGeom>
        </p:spPr>
      </p:pic>
      <p:sp>
        <p:nvSpPr>
          <p:cNvPr id="18" name="自由: 形状 17"/>
          <p:cNvSpPr/>
          <p:nvPr/>
        </p:nvSpPr>
        <p:spPr>
          <a:xfrm>
            <a:off x="4383253" y="0"/>
            <a:ext cx="7808747"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2" cstate="print">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dirty="0"/>
              <a:t> </a:t>
            </a:r>
            <a:endParaRPr lang="zh-CN" altLang="en-US" dirty="0"/>
          </a:p>
        </p:txBody>
      </p:sp>
      <p:grpSp>
        <p:nvGrpSpPr>
          <p:cNvPr id="3" name="组合 2"/>
          <p:cNvGrpSpPr/>
          <p:nvPr/>
        </p:nvGrpSpPr>
        <p:grpSpPr>
          <a:xfrm>
            <a:off x="5126780" y="870243"/>
            <a:ext cx="7065010" cy="555332"/>
            <a:chOff x="5126780" y="870243"/>
            <a:chExt cx="7065010" cy="555332"/>
          </a:xfrm>
        </p:grpSpPr>
        <p:sp>
          <p:nvSpPr>
            <p:cNvPr id="9" name="文本框 8"/>
            <p:cNvSpPr txBox="1"/>
            <p:nvPr/>
          </p:nvSpPr>
          <p:spPr>
            <a:xfrm>
              <a:off x="5126780" y="870243"/>
              <a:ext cx="7065010" cy="521970"/>
            </a:xfrm>
            <a:prstGeom prst="rect">
              <a:avLst/>
            </a:prstGeom>
            <a:noFill/>
          </p:spPr>
          <p:txBody>
            <a:bodyPr vert="horz" wrap="square" rtlCol="0">
              <a:spAutoFit/>
            </a:bodyPr>
            <a:lstStyle/>
            <a:p>
              <a:r>
                <a:rPr lang="en-US" altLang="zh-CN" sz="2800" b="1">
                  <a:latin typeface="黑体" panose="02010609060101010101" charset="-122"/>
                  <a:ea typeface="黑体" panose="02010609060101010101" charset="-122"/>
                  <a:cs typeface="黑体" panose="02010609060101010101" charset="-122"/>
                  <a:sym typeface="+mn-ea"/>
                </a:rPr>
                <a:t>1.</a:t>
              </a:r>
              <a:r>
                <a:rPr lang="zh-CN" altLang="en-US" sz="2800" b="1">
                  <a:latin typeface="黑体" panose="02010609060101010101" charset="-122"/>
                  <a:ea typeface="黑体" panose="02010609060101010101" charset="-122"/>
                  <a:cs typeface="黑体" panose="02010609060101010101" charset="-122"/>
                  <a:sym typeface="+mn-ea"/>
                </a:rPr>
                <a:t>缺乏方向性</a:t>
              </a:r>
              <a:endParaRPr lang="zh-CN" altLang="en-US" sz="2800" b="1" dirty="0">
                <a:solidFill>
                  <a:schemeClr val="tx1">
                    <a:lumMod val="65000"/>
                    <a:lumOff val="35000"/>
                  </a:schemeClr>
                </a:solidFill>
                <a:latin typeface="黑体" panose="02010609060101010101" charset="-122"/>
                <a:ea typeface="黑体" panose="02010609060101010101" charset="-122"/>
                <a:cs typeface="黑体" panose="02010609060101010101" charset="-122"/>
                <a:sym typeface="+mn-ea"/>
              </a:endParaRPr>
            </a:p>
          </p:txBody>
        </p:sp>
        <p:cxnSp>
          <p:nvCxnSpPr>
            <p:cNvPr id="10" name="直接连接符 9"/>
            <p:cNvCxnSpPr/>
            <p:nvPr/>
          </p:nvCxnSpPr>
          <p:spPr>
            <a:xfrm flipH="1" flipV="1">
              <a:off x="5374005" y="1425575"/>
              <a:ext cx="2199005" cy="0"/>
            </a:xfrm>
            <a:prstGeom prst="line">
              <a:avLst/>
            </a:prstGeom>
          </p:spPr>
          <p:style>
            <a:lnRef idx="1">
              <a:schemeClr val="dk1"/>
            </a:lnRef>
            <a:fillRef idx="0">
              <a:schemeClr val="dk1"/>
            </a:fillRef>
            <a:effectRef idx="0">
              <a:schemeClr val="dk1"/>
            </a:effectRef>
            <a:fontRef idx="minor">
              <a:schemeClr val="tx1"/>
            </a:fontRef>
          </p:style>
        </p:cxnSp>
      </p:grpSp>
      <p:grpSp>
        <p:nvGrpSpPr>
          <p:cNvPr id="4" name="组合 3"/>
          <p:cNvGrpSpPr/>
          <p:nvPr/>
        </p:nvGrpSpPr>
        <p:grpSpPr>
          <a:xfrm>
            <a:off x="5081695" y="2098236"/>
            <a:ext cx="7055485" cy="546539"/>
            <a:chOff x="5081695" y="2098236"/>
            <a:chExt cx="7055485" cy="546539"/>
          </a:xfrm>
        </p:grpSpPr>
        <p:sp>
          <p:nvSpPr>
            <p:cNvPr id="12" name="文本框 11"/>
            <p:cNvSpPr txBox="1"/>
            <p:nvPr/>
          </p:nvSpPr>
          <p:spPr>
            <a:xfrm>
              <a:off x="5081695" y="2098236"/>
              <a:ext cx="7055485" cy="521970"/>
            </a:xfrm>
            <a:prstGeom prst="rect">
              <a:avLst/>
            </a:prstGeom>
            <a:noFill/>
          </p:spPr>
          <p:txBody>
            <a:bodyPr vert="horz" wrap="square" rtlCol="0">
              <a:spAutoFit/>
            </a:bodyPr>
            <a:lstStyle/>
            <a:p>
              <a:r>
                <a:rPr lang="en-US" altLang="zh-CN" sz="2800" b="1">
                  <a:latin typeface="黑体" panose="02010609060101010101" charset="-122"/>
                  <a:ea typeface="黑体" panose="02010609060101010101" charset="-122"/>
                  <a:cs typeface="黑体" panose="02010609060101010101" charset="-122"/>
                  <a:sym typeface="+mn-ea"/>
                </a:rPr>
                <a:t>2.</a:t>
              </a:r>
              <a:r>
                <a:rPr lang="zh-CN" altLang="en-US" sz="2800" b="1">
                  <a:latin typeface="黑体" panose="02010609060101010101" charset="-122"/>
                  <a:ea typeface="黑体" panose="02010609060101010101" charset="-122"/>
                  <a:cs typeface="黑体" panose="02010609060101010101" charset="-122"/>
                  <a:sym typeface="+mn-ea"/>
                </a:rPr>
                <a:t>时间紧、任务重</a:t>
              </a:r>
              <a:endParaRPr lang="zh-CN" altLang="en-US" sz="2800" b="1" dirty="0">
                <a:solidFill>
                  <a:schemeClr val="tx1">
                    <a:lumMod val="65000"/>
                    <a:lumOff val="35000"/>
                  </a:schemeClr>
                </a:solidFill>
                <a:latin typeface="黑体" panose="02010609060101010101" charset="-122"/>
                <a:ea typeface="黑体" panose="02010609060101010101" charset="-122"/>
                <a:cs typeface="黑体" panose="02010609060101010101" charset="-122"/>
                <a:sym typeface="+mn-ea"/>
              </a:endParaRPr>
            </a:p>
          </p:txBody>
        </p:sp>
        <p:cxnSp>
          <p:nvCxnSpPr>
            <p:cNvPr id="13" name="直接连接符 12"/>
            <p:cNvCxnSpPr/>
            <p:nvPr/>
          </p:nvCxnSpPr>
          <p:spPr>
            <a:xfrm flipH="1">
              <a:off x="5180965" y="2644775"/>
              <a:ext cx="2840990"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组合 18"/>
          <p:cNvGrpSpPr/>
          <p:nvPr/>
        </p:nvGrpSpPr>
        <p:grpSpPr>
          <a:xfrm>
            <a:off x="5062010" y="3179299"/>
            <a:ext cx="6907530" cy="706266"/>
            <a:chOff x="5081695" y="3768579"/>
            <a:chExt cx="6907530" cy="706266"/>
          </a:xfrm>
        </p:grpSpPr>
        <p:sp>
          <p:nvSpPr>
            <p:cNvPr id="15" name="文本框 14"/>
            <p:cNvSpPr txBox="1"/>
            <p:nvPr/>
          </p:nvSpPr>
          <p:spPr>
            <a:xfrm>
              <a:off x="5081695" y="3768579"/>
              <a:ext cx="6907530" cy="694055"/>
            </a:xfrm>
            <a:prstGeom prst="rect">
              <a:avLst/>
            </a:prstGeom>
            <a:noFill/>
          </p:spPr>
          <p:txBody>
            <a:bodyPr vert="horz" wrap="square" rtlCol="0">
              <a:spAutoFit/>
            </a:bodyPr>
            <a:lstStyle/>
            <a:p>
              <a:pPr>
                <a:lnSpc>
                  <a:spcPct val="140000"/>
                </a:lnSpc>
              </a:pPr>
              <a:r>
                <a:rPr lang="en-US" altLang="zh-CN" sz="2800" b="1">
                  <a:latin typeface="黑体" panose="02010609060101010101" charset="-122"/>
                  <a:ea typeface="黑体" panose="02010609060101010101" charset="-122"/>
                  <a:cs typeface="黑体" panose="02010609060101010101" charset="-122"/>
                  <a:sym typeface="+mn-ea"/>
                </a:rPr>
                <a:t>3.</a:t>
              </a:r>
              <a:r>
                <a:rPr lang="zh-CN" altLang="en-US" sz="2800" b="1">
                  <a:latin typeface="黑体" panose="02010609060101010101" charset="-122"/>
                  <a:ea typeface="黑体" panose="02010609060101010101" charset="-122"/>
                  <a:cs typeface="黑体" panose="02010609060101010101" charset="-122"/>
                  <a:sym typeface="+mn-ea"/>
                </a:rPr>
                <a:t>学生不重视、存在一些偏见</a:t>
              </a:r>
              <a:endParaRPr lang="zh-CN" altLang="en-US" sz="2800" b="1" dirty="0">
                <a:solidFill>
                  <a:schemeClr val="tx1">
                    <a:lumMod val="65000"/>
                    <a:lumOff val="35000"/>
                  </a:schemeClr>
                </a:solidFill>
                <a:latin typeface="黑体" panose="02010609060101010101" charset="-122"/>
                <a:ea typeface="黑体" panose="02010609060101010101" charset="-122"/>
                <a:cs typeface="黑体" panose="02010609060101010101" charset="-122"/>
                <a:sym typeface="+mn-ea"/>
              </a:endParaRPr>
            </a:p>
          </p:txBody>
        </p:sp>
        <p:cxnSp>
          <p:nvCxnSpPr>
            <p:cNvPr id="16" name="直接连接符 15"/>
            <p:cNvCxnSpPr/>
            <p:nvPr/>
          </p:nvCxnSpPr>
          <p:spPr>
            <a:xfrm flipH="1" flipV="1">
              <a:off x="5156835" y="4464050"/>
              <a:ext cx="4724400" cy="10795"/>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3500"/>
                            </p:stCondLst>
                            <p:childTnLst>
                              <p:par>
                                <p:cTn id="17" presetID="18" presetClass="entr" presetSubtype="6"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par>
                          <p:cTn id="20" fill="hold">
                            <p:stCondLst>
                              <p:cond delay="3500"/>
                            </p:stCondLst>
                            <p:childTnLst>
                              <p:par>
                                <p:cTn id="21" presetID="18" presetClass="entr" presetSubtype="6" fill="hold"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par>
                          <p:cTn id="24" fill="hold">
                            <p:stCondLst>
                              <p:cond delay="4500"/>
                            </p:stCondLst>
                            <p:childTnLst>
                              <p:par>
                                <p:cTn id="25" presetID="18" presetClass="entr" presetSubtype="6" fill="hold"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4" name="组合 3"/>
          <p:cNvGrpSpPr/>
          <p:nvPr/>
        </p:nvGrpSpPr>
        <p:grpSpPr>
          <a:xfrm>
            <a:off x="1779270" y="1090295"/>
            <a:ext cx="8632825" cy="5177790"/>
            <a:chOff x="7210222" y="3140035"/>
            <a:chExt cx="1770664" cy="3272488"/>
          </a:xfrm>
        </p:grpSpPr>
        <p:sp>
          <p:nvSpPr>
            <p:cNvPr id="13" name="矩形 12"/>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5" name="图片 4"/>
          <p:cNvPicPr>
            <a:picLocks noChangeAspect="1"/>
          </p:cNvPicPr>
          <p:nvPr/>
        </p:nvPicPr>
        <p:blipFill>
          <a:blip r:embed="rId4" cstate="print">
            <a:alphaModFix amt="20000"/>
            <a:grayscl/>
          </a:blip>
          <a:stretch>
            <a:fillRect/>
          </a:stretch>
        </p:blipFill>
        <p:spPr>
          <a:xfrm rot="5810512">
            <a:off x="361022" y="-722953"/>
            <a:ext cx="4415390" cy="6051910"/>
          </a:xfrm>
          <a:prstGeom prst="rect">
            <a:avLst/>
          </a:prstGeom>
        </p:spPr>
      </p:pic>
      <p:pic>
        <p:nvPicPr>
          <p:cNvPr id="9" name="图片 8"/>
          <p:cNvPicPr>
            <a:picLocks noChangeAspect="1"/>
          </p:cNvPicPr>
          <p:nvPr/>
        </p:nvPicPr>
        <p:blipFill>
          <a:blip r:embed="rId5" cstate="print"/>
          <a:stretch>
            <a:fillRect/>
          </a:stretch>
        </p:blipFill>
        <p:spPr>
          <a:xfrm rot="16200000" flipV="1">
            <a:off x="9547536" y="3582777"/>
            <a:ext cx="2801815" cy="3626711"/>
          </a:xfrm>
          <a:prstGeom prst="rect">
            <a:avLst/>
          </a:prstGeom>
        </p:spPr>
      </p:pic>
      <p:sp>
        <p:nvSpPr>
          <p:cNvPr id="10" name="文本框 9"/>
          <p:cNvSpPr txBox="1"/>
          <p:nvPr/>
        </p:nvSpPr>
        <p:spPr>
          <a:xfrm>
            <a:off x="2391410" y="12306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第一部分：面临的困境</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2520315" y="1875790"/>
            <a:ext cx="7150100" cy="4310380"/>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缺乏方向性</a:t>
            </a:r>
            <a:endParaRPr lang="zh-CN" altLang="en-US" sz="2800" b="1">
              <a:latin typeface="黑体" panose="02010609060101010101" charset="-122"/>
              <a:ea typeface="黑体" panose="02010609060101010101" charset="-122"/>
              <a:cs typeface="黑体" panose="02010609060101010101" charset="-122"/>
            </a:endParaRPr>
          </a:p>
          <a:p>
            <a:pPr>
              <a:lnSpc>
                <a:spcPct val="140000"/>
              </a:lnSpc>
            </a:pPr>
            <a:r>
              <a:rPr lang="zh-CN" altLang="en-US" sz="2800">
                <a:latin typeface="仿宋" panose="02010609060101010101" charset="-122"/>
                <a:ea typeface="仿宋" panose="02010609060101010101" charset="-122"/>
                <a:cs typeface="仿宋" panose="02010609060101010101" charset="-122"/>
              </a:rPr>
              <a:t>①缺乏明确的权威性指导性文件</a:t>
            </a:r>
            <a:endParaRPr lang="zh-CN" altLang="en-US" sz="2800">
              <a:latin typeface="仿宋" panose="02010609060101010101" charset="-122"/>
              <a:ea typeface="仿宋" panose="02010609060101010101" charset="-122"/>
              <a:cs typeface="仿宋" panose="02010609060101010101" charset="-122"/>
            </a:endParaRPr>
          </a:p>
          <a:p>
            <a:pPr>
              <a:lnSpc>
                <a:spcPct val="140000"/>
              </a:lnSpc>
            </a:pPr>
            <a:r>
              <a:rPr lang="zh-CN" altLang="en-US" sz="2800">
                <a:latin typeface="仿宋" panose="02010609060101010101" charset="-122"/>
                <a:ea typeface="仿宋" panose="02010609060101010101" charset="-122"/>
                <a:cs typeface="仿宋" panose="02010609060101010101" charset="-122"/>
              </a:rPr>
              <a:t>②市面上有较多参考资料，但是没有统一的导向</a:t>
            </a:r>
            <a:endParaRPr lang="zh-CN" altLang="en-US" sz="2800">
              <a:latin typeface="仿宋" panose="02010609060101010101" charset="-122"/>
              <a:ea typeface="仿宋" panose="02010609060101010101" charset="-122"/>
              <a:cs typeface="仿宋" panose="02010609060101010101" charset="-122"/>
            </a:endParaRPr>
          </a:p>
          <a:p>
            <a:pPr>
              <a:lnSpc>
                <a:spcPct val="140000"/>
              </a:lnSpc>
            </a:pPr>
            <a:r>
              <a:rPr lang="zh-CN" altLang="en-US" sz="2800">
                <a:latin typeface="Calibri" panose="020F0502020204030204" charset="0"/>
                <a:ea typeface="仿宋" panose="02010609060101010101" charset="-122"/>
                <a:cs typeface="仿宋" panose="02010609060101010101" charset="-122"/>
              </a:rPr>
              <a:t>③新教材，无真题参考，各模块</a:t>
            </a:r>
            <a:r>
              <a:rPr lang="zh-CN" altLang="en-US" sz="2800">
                <a:latin typeface="Calibri" panose="020F0502020204030204" charset="0"/>
                <a:ea typeface="仿宋" panose="02010609060101010101" charset="-122"/>
                <a:cs typeface="仿宋" panose="02010609060101010101" charset="-122"/>
              </a:rPr>
              <a:t>考查占比不确定</a:t>
            </a:r>
            <a:endParaRPr lang="zh-CN" altLang="en-US" sz="2800">
              <a:latin typeface="仿宋" panose="02010609060101010101" charset="-122"/>
              <a:ea typeface="仿宋" panose="02010609060101010101" charset="-122"/>
              <a:cs typeface="仿宋" panose="02010609060101010101" charset="-122"/>
            </a:endParaRPr>
          </a:p>
          <a:p>
            <a:pPr>
              <a:lnSpc>
                <a:spcPct val="140000"/>
              </a:lnSpc>
            </a:pPr>
            <a:endParaRPr lang="zh-CN" altLang="en-US" sz="2800">
              <a:latin typeface="仿宋" panose="02010609060101010101" charset="-122"/>
              <a:ea typeface="仿宋" panose="02010609060101010101" charset="-122"/>
              <a:cs typeface="仿宋" panose="0201060906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2" name="组合 1"/>
          <p:cNvGrpSpPr/>
          <p:nvPr/>
        </p:nvGrpSpPr>
        <p:grpSpPr>
          <a:xfrm>
            <a:off x="1779270" y="1090295"/>
            <a:ext cx="8632825" cy="5177790"/>
            <a:chOff x="7210222" y="3140035"/>
            <a:chExt cx="1770664" cy="3272488"/>
          </a:xfrm>
        </p:grpSpPr>
        <p:sp>
          <p:nvSpPr>
            <p:cNvPr id="4" name="矩形 3"/>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cstate="print">
            <a:alphaModFix amt="20000"/>
            <a:grayscl/>
          </a:blip>
          <a:stretch>
            <a:fillRect/>
          </a:stretch>
        </p:blipFill>
        <p:spPr>
          <a:xfrm rot="5810512">
            <a:off x="361022" y="-722953"/>
            <a:ext cx="4415390" cy="6051910"/>
          </a:xfrm>
          <a:prstGeom prst="rect">
            <a:avLst/>
          </a:prstGeom>
        </p:spPr>
      </p:pic>
      <p:pic>
        <p:nvPicPr>
          <p:cNvPr id="9" name="图片 8"/>
          <p:cNvPicPr>
            <a:picLocks noChangeAspect="1"/>
          </p:cNvPicPr>
          <p:nvPr/>
        </p:nvPicPr>
        <p:blipFill>
          <a:blip r:embed="rId5" cstate="print"/>
          <a:stretch>
            <a:fillRect/>
          </a:stretch>
        </p:blipFill>
        <p:spPr>
          <a:xfrm rot="16200000" flipV="1">
            <a:off x="9547536" y="3582777"/>
            <a:ext cx="2801815" cy="3626711"/>
          </a:xfrm>
          <a:prstGeom prst="rect">
            <a:avLst/>
          </a:prstGeom>
        </p:spPr>
      </p:pic>
      <p:sp>
        <p:nvSpPr>
          <p:cNvPr id="10" name="文本框 9"/>
          <p:cNvSpPr txBox="1"/>
          <p:nvPr/>
        </p:nvSpPr>
        <p:spPr>
          <a:xfrm>
            <a:off x="2045335" y="1139190"/>
            <a:ext cx="5309870"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第一部分：面临的困境</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2075815" y="1784350"/>
            <a:ext cx="8258810" cy="4483735"/>
          </a:xfrm>
          <a:prstGeom prst="rect">
            <a:avLst/>
          </a:prstGeom>
          <a:noFill/>
        </p:spPr>
        <p:txBody>
          <a:bodyPr wrap="square" rtlCol="0">
            <a:spAutoFit/>
          </a:bodyPr>
          <a:p>
            <a:pPr>
              <a:lnSpc>
                <a:spcPct val="120000"/>
              </a:lnSpc>
            </a:pP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缺乏方向性</a:t>
            </a:r>
            <a:endParaRPr lang="zh-CN" altLang="en-US" sz="2800" b="1">
              <a:latin typeface="黑体" panose="02010609060101010101" charset="-122"/>
              <a:ea typeface="黑体" panose="02010609060101010101" charset="-122"/>
              <a:cs typeface="黑体" panose="02010609060101010101" charset="-122"/>
            </a:endParaRPr>
          </a:p>
          <a:p>
            <a:pPr>
              <a:lnSpc>
                <a:spcPct val="120000"/>
              </a:lnSpc>
            </a:pPr>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时间紧、任务重</a:t>
            </a:r>
            <a:endParaRPr lang="zh-CN" altLang="en-US" sz="2800" b="1">
              <a:latin typeface="黑体" panose="02010609060101010101" charset="-122"/>
              <a:ea typeface="黑体" panose="02010609060101010101" charset="-122"/>
              <a:cs typeface="黑体" panose="02010609060101010101" charset="-122"/>
            </a:endParaRPr>
          </a:p>
          <a:p>
            <a:pPr>
              <a:lnSpc>
                <a:spcPct val="140000"/>
              </a:lnSpc>
            </a:pPr>
            <a:r>
              <a:rPr lang="zh-CN" altLang="en-US" sz="2600">
                <a:latin typeface="Calibri" panose="020F0502020204030204" charset="0"/>
                <a:ea typeface="仿宋" panose="02010609060101010101" charset="-122"/>
                <a:cs typeface="仿宋" panose="02010609060101010101" charset="-122"/>
              </a:rPr>
              <a:t>①</a:t>
            </a:r>
            <a:r>
              <a:rPr lang="zh-CN" altLang="en-US" sz="2600">
                <a:latin typeface="仿宋" panose="02010609060101010101" charset="-122"/>
                <a:ea typeface="仿宋" panose="02010609060101010101" charset="-122"/>
                <a:cs typeface="仿宋" panose="02010609060101010101" charset="-122"/>
              </a:rPr>
              <a:t>学考内容：《中国特色社会主义》、《经济与社会》、《政治与法治》、《哲学与文化》四个模块内容。学考班的高二上学期只开一节政治课的情况下，讲好《哲学与文化》有一定难度。</a:t>
            </a:r>
            <a:endParaRPr lang="zh-CN" altLang="en-US" sz="2600">
              <a:latin typeface="仿宋" panose="02010609060101010101" charset="-122"/>
              <a:ea typeface="仿宋" panose="02010609060101010101" charset="-122"/>
              <a:cs typeface="仿宋" panose="02010609060101010101" charset="-122"/>
            </a:endParaRPr>
          </a:p>
          <a:p>
            <a:pPr>
              <a:lnSpc>
                <a:spcPct val="140000"/>
              </a:lnSpc>
            </a:pPr>
            <a:r>
              <a:rPr lang="zh-CN" altLang="en-US" sz="2600">
                <a:latin typeface="Calibri" panose="020F0502020204030204" charset="0"/>
                <a:ea typeface="仿宋" panose="02010609060101010101" charset="-122"/>
                <a:cs typeface="仿宋" panose="02010609060101010101" charset="-122"/>
              </a:rPr>
              <a:t>②</a:t>
            </a:r>
            <a:r>
              <a:rPr lang="zh-CN" altLang="en-US" sz="2600">
                <a:latin typeface="仿宋" panose="02010609060101010101" charset="-122"/>
                <a:ea typeface="仿宋" panose="02010609060101010101" charset="-122"/>
                <a:cs typeface="仿宋" panose="02010609060101010101" charset="-122"/>
              </a:rPr>
              <a:t>高二下学期开始加课，三月份一节，四月中旬开始两节，五月中旬增加至三节。</a:t>
            </a:r>
            <a:endParaRPr lang="zh-CN" altLang="en-US" sz="2600">
              <a:latin typeface="仿宋" panose="02010609060101010101" charset="-122"/>
              <a:ea typeface="仿宋" panose="02010609060101010101" charset="-122"/>
              <a:cs typeface="仿宋" panose="0201060906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779270" y="1090295"/>
            <a:ext cx="8632825" cy="5177790"/>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cstate="print">
            <a:alphaModFix amt="20000"/>
            <a:grayscl/>
          </a:blip>
          <a:stretch>
            <a:fillRect/>
          </a:stretch>
        </p:blipFill>
        <p:spPr>
          <a:xfrm rot="5810512">
            <a:off x="361022" y="-722953"/>
            <a:ext cx="4415390" cy="6051910"/>
          </a:xfrm>
          <a:prstGeom prst="rect">
            <a:avLst/>
          </a:prstGeom>
        </p:spPr>
      </p:pic>
      <p:pic>
        <p:nvPicPr>
          <p:cNvPr id="9" name="图片 8"/>
          <p:cNvPicPr>
            <a:picLocks noChangeAspect="1"/>
          </p:cNvPicPr>
          <p:nvPr/>
        </p:nvPicPr>
        <p:blipFill>
          <a:blip r:embed="rId5" cstate="print"/>
          <a:stretch>
            <a:fillRect/>
          </a:stretch>
        </p:blipFill>
        <p:spPr>
          <a:xfrm rot="16200000" flipV="1">
            <a:off x="9547536" y="3582777"/>
            <a:ext cx="2801815" cy="3626711"/>
          </a:xfrm>
          <a:prstGeom prst="rect">
            <a:avLst/>
          </a:prstGeom>
        </p:spPr>
      </p:pic>
      <p:sp>
        <p:nvSpPr>
          <p:cNvPr id="10" name="文本框 9"/>
          <p:cNvSpPr txBox="1"/>
          <p:nvPr/>
        </p:nvSpPr>
        <p:spPr>
          <a:xfrm>
            <a:off x="1779270" y="120396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第一部分：面临的困境</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993265" y="2019935"/>
            <a:ext cx="8020050" cy="3707765"/>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缺乏方向性</a:t>
            </a:r>
            <a:endParaRPr lang="zh-CN" altLang="en-US" sz="2800" b="1">
              <a:latin typeface="黑体" panose="02010609060101010101" charset="-122"/>
              <a:ea typeface="黑体" panose="02010609060101010101" charset="-122"/>
              <a:cs typeface="黑体" panose="02010609060101010101" charset="-122"/>
            </a:endParaRPr>
          </a:p>
          <a:p>
            <a:pPr>
              <a:lnSpc>
                <a:spcPct val="140000"/>
              </a:lnSpc>
            </a:pPr>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时间紧、任务重</a:t>
            </a:r>
            <a:endParaRPr lang="zh-CN" altLang="en-US" sz="2800" b="1">
              <a:latin typeface="黑体" panose="02010609060101010101" charset="-122"/>
              <a:ea typeface="黑体" panose="02010609060101010101" charset="-122"/>
              <a:cs typeface="黑体" panose="02010609060101010101" charset="-122"/>
            </a:endParaRPr>
          </a:p>
          <a:p>
            <a:pPr>
              <a:lnSpc>
                <a:spcPct val="140000"/>
              </a:lnSpc>
            </a:pPr>
            <a:r>
              <a:rPr lang="en-US" altLang="zh-CN" sz="2800" b="1">
                <a:latin typeface="黑体" panose="02010609060101010101" charset="-122"/>
                <a:ea typeface="黑体" panose="02010609060101010101" charset="-122"/>
                <a:cs typeface="黑体" panose="02010609060101010101" charset="-122"/>
              </a:rPr>
              <a:t>3.</a:t>
            </a:r>
            <a:r>
              <a:rPr lang="zh-CN" altLang="en-US" sz="2800" b="1">
                <a:latin typeface="黑体" panose="02010609060101010101" charset="-122"/>
                <a:ea typeface="黑体" panose="02010609060101010101" charset="-122"/>
                <a:cs typeface="黑体" panose="02010609060101010101" charset="-122"/>
                <a:sym typeface="+mn-ea"/>
              </a:rPr>
              <a:t>学生不重视、存在一些偏见</a:t>
            </a:r>
            <a:endParaRPr lang="zh-CN" altLang="en-US" sz="2800" b="1">
              <a:latin typeface="黑体" panose="02010609060101010101" charset="-122"/>
              <a:ea typeface="黑体" panose="02010609060101010101" charset="-122"/>
              <a:cs typeface="黑体" panose="02010609060101010101" charset="-122"/>
            </a:endParaRPr>
          </a:p>
          <a:p>
            <a:pPr indent="457200" fontAlgn="auto">
              <a:lnSpc>
                <a:spcPct val="140000"/>
              </a:lnSpc>
            </a:pPr>
            <a:r>
              <a:rPr lang="zh-CN" altLang="en-US" sz="2800">
                <a:latin typeface="仿宋" panose="02010609060101010101" charset="-122"/>
                <a:ea typeface="仿宋" panose="02010609060101010101" charset="-122"/>
                <a:cs typeface="仿宋" panose="02010609060101010101" charset="-122"/>
              </a:rPr>
              <a:t>非高考科目，学考班课堂效率不高，学生认为学考很简单，背一背就能过，但是很多同学背书的积极性也不高，抓背任务较</a:t>
            </a:r>
            <a:r>
              <a:rPr lang="zh-CN" altLang="en-US" sz="2800">
                <a:latin typeface="仿宋" panose="02010609060101010101" charset="-122"/>
                <a:ea typeface="仿宋" panose="02010609060101010101" charset="-122"/>
                <a:cs typeface="仿宋" panose="02010609060101010101" charset="-122"/>
              </a:rPr>
              <a:t>重。</a:t>
            </a:r>
            <a:endParaRPr lang="zh-CN" altLang="en-US" sz="2800">
              <a:latin typeface="仿宋" panose="02010609060101010101" charset="-122"/>
              <a:ea typeface="仿宋" panose="02010609060101010101" charset="-122"/>
              <a:cs typeface="仿宋" panose="02010609060101010101"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6565" y="897255"/>
            <a:ext cx="4544060" cy="583565"/>
          </a:xfrm>
          <a:prstGeom prst="rect">
            <a:avLst/>
          </a:prstGeom>
          <a:noFill/>
        </p:spPr>
        <p:txBody>
          <a:bodyPr vert="horz" wrap="square" rtlCol="0">
            <a:spAutoFit/>
          </a:bodyPr>
          <a:lstStyle/>
          <a:p>
            <a:r>
              <a:rPr lang="zh-CN" altLang="en-US" sz="3200" b="1" dirty="0">
                <a:latin typeface="微软雅黑" panose="020B0503020204020204" charset="-122"/>
                <a:ea typeface="微软雅黑" panose="020B0503020204020204" charset="-122"/>
                <a:sym typeface="+mn-ea"/>
              </a:rPr>
              <a:t>第二部分：应对的措施</a:t>
            </a:r>
            <a:endParaRPr lang="zh-CN" altLang="en-US" sz="3200" b="1" dirty="0">
              <a:solidFill>
                <a:schemeClr val="tx1">
                  <a:lumMod val="65000"/>
                  <a:lumOff val="35000"/>
                </a:schemeClr>
              </a:solidFill>
              <a:latin typeface="微软雅黑" panose="020B0503020204020204" charset="-122"/>
              <a:ea typeface="微软雅黑" panose="020B0503020204020204" charset="-122"/>
            </a:endParaRPr>
          </a:p>
        </p:txBody>
      </p:sp>
      <p:cxnSp>
        <p:nvCxnSpPr>
          <p:cNvPr id="7" name="直接连接符 6"/>
          <p:cNvCxnSpPr/>
          <p:nvPr/>
        </p:nvCxnSpPr>
        <p:spPr>
          <a:xfrm flipH="1">
            <a:off x="465943" y="1580857"/>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741" name="图片 740"/>
          <p:cNvPicPr>
            <a:picLocks noChangeAspect="1"/>
          </p:cNvPicPr>
          <p:nvPr/>
        </p:nvPicPr>
        <p:blipFill>
          <a:blip r:embed="rId1" cstate="print"/>
          <a:stretch>
            <a:fillRect/>
          </a:stretch>
        </p:blipFill>
        <p:spPr>
          <a:xfrm rot="16200000" flipV="1">
            <a:off x="442625" y="3408562"/>
            <a:ext cx="3006812" cy="3892062"/>
          </a:xfrm>
          <a:prstGeom prst="rect">
            <a:avLst/>
          </a:prstGeom>
        </p:spPr>
      </p:pic>
      <p:sp>
        <p:nvSpPr>
          <p:cNvPr id="18" name="自由: 形状 17"/>
          <p:cNvSpPr/>
          <p:nvPr/>
        </p:nvSpPr>
        <p:spPr>
          <a:xfrm>
            <a:off x="4383253" y="0"/>
            <a:ext cx="7808747"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2" cstate="print">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dirty="0"/>
              <a:t> </a:t>
            </a:r>
            <a:endParaRPr lang="zh-CN" altLang="en-US" dirty="0"/>
          </a:p>
        </p:txBody>
      </p:sp>
      <p:grpSp>
        <p:nvGrpSpPr>
          <p:cNvPr id="3" name="组合 2"/>
          <p:cNvGrpSpPr/>
          <p:nvPr/>
        </p:nvGrpSpPr>
        <p:grpSpPr>
          <a:xfrm>
            <a:off x="5082540" y="870243"/>
            <a:ext cx="7109250" cy="829945"/>
            <a:chOff x="5082540" y="870243"/>
            <a:chExt cx="7109250" cy="829945"/>
          </a:xfrm>
        </p:grpSpPr>
        <p:sp>
          <p:nvSpPr>
            <p:cNvPr id="9" name="文本框 8"/>
            <p:cNvSpPr txBox="1"/>
            <p:nvPr/>
          </p:nvSpPr>
          <p:spPr>
            <a:xfrm>
              <a:off x="5126780" y="870243"/>
              <a:ext cx="7065010" cy="829945"/>
            </a:xfrm>
            <a:prstGeom prst="rect">
              <a:avLst/>
            </a:prstGeom>
            <a:noFill/>
          </p:spPr>
          <p:txBody>
            <a:bodyPr vert="horz" wrap="square" rtlCol="0">
              <a:spAutoFit/>
            </a:bodyPr>
            <a:lstStyle/>
            <a:p>
              <a:r>
                <a:rPr lang="en-US" altLang="zh-CN" sz="2400" b="1">
                  <a:latin typeface="黑体" panose="02010609060101010101" charset="-122"/>
                  <a:ea typeface="黑体" panose="02010609060101010101" charset="-122"/>
                  <a:cs typeface="黑体" panose="02010609060101010101" charset="-122"/>
                  <a:sym typeface="+mn-ea"/>
                </a:rPr>
                <a:t>1.</a:t>
              </a:r>
              <a:r>
                <a:rPr lang="zh-CN" altLang="en-US" sz="2400" b="1">
                  <a:latin typeface="黑体" panose="02010609060101010101" charset="-122"/>
                  <a:ea typeface="黑体" panose="02010609060101010101" charset="-122"/>
                  <a:cs typeface="黑体" panose="02010609060101010101" charset="-122"/>
                  <a:sym typeface="+mn-ea"/>
                </a:rPr>
                <a:t>研读相关文件，</a:t>
              </a:r>
              <a:r>
                <a:rPr lang="zh-CN" altLang="en-US" sz="2400">
                  <a:latin typeface="黑体" panose="02010609060101010101" charset="-122"/>
                  <a:ea typeface="黑体" panose="02010609060101010101" charset="-122"/>
                  <a:cs typeface="黑体" panose="02010609060101010101" charset="-122"/>
                  <a:sym typeface="+mn-ea"/>
                </a:rPr>
                <a:t>多渠道获取信息，准确定位学考</a:t>
              </a:r>
              <a:endParaRPr lang="zh-CN" altLang="en-US" sz="2400">
                <a:latin typeface="黑体" panose="02010609060101010101" charset="-122"/>
                <a:ea typeface="黑体" panose="02010609060101010101" charset="-122"/>
                <a:cs typeface="黑体" panose="02010609060101010101" charset="-122"/>
              </a:endParaRPr>
            </a:p>
            <a:p>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0" name="直接连接符 9"/>
            <p:cNvCxnSpPr/>
            <p:nvPr/>
          </p:nvCxnSpPr>
          <p:spPr>
            <a:xfrm flipH="1" flipV="1">
              <a:off x="5082540" y="1425575"/>
              <a:ext cx="7054215" cy="0"/>
            </a:xfrm>
            <a:prstGeom prst="line">
              <a:avLst/>
            </a:prstGeom>
          </p:spPr>
          <p:style>
            <a:lnRef idx="1">
              <a:schemeClr val="dk1"/>
            </a:lnRef>
            <a:fillRef idx="0">
              <a:schemeClr val="dk1"/>
            </a:fillRef>
            <a:effectRef idx="0">
              <a:schemeClr val="dk1"/>
            </a:effectRef>
            <a:fontRef idx="minor">
              <a:schemeClr val="tx1"/>
            </a:fontRef>
          </p:style>
        </p:cxnSp>
      </p:grpSp>
      <p:grpSp>
        <p:nvGrpSpPr>
          <p:cNvPr id="4" name="组合 3"/>
          <p:cNvGrpSpPr/>
          <p:nvPr/>
        </p:nvGrpSpPr>
        <p:grpSpPr>
          <a:xfrm>
            <a:off x="4984750" y="2098236"/>
            <a:ext cx="7152430" cy="530029"/>
            <a:chOff x="4984750" y="2098236"/>
            <a:chExt cx="7152430" cy="530029"/>
          </a:xfrm>
        </p:grpSpPr>
        <p:sp>
          <p:nvSpPr>
            <p:cNvPr id="12" name="文本框 11"/>
            <p:cNvSpPr txBox="1"/>
            <p:nvPr/>
          </p:nvSpPr>
          <p:spPr>
            <a:xfrm>
              <a:off x="5081695" y="2098236"/>
              <a:ext cx="7055485" cy="460375"/>
            </a:xfrm>
            <a:prstGeom prst="rect">
              <a:avLst/>
            </a:prstGeom>
            <a:noFill/>
          </p:spPr>
          <p:txBody>
            <a:bodyPr vert="horz" wrap="square" rtlCol="0">
              <a:spAutoFit/>
            </a:bodyPr>
            <a:lstStyle/>
            <a:p>
              <a:r>
                <a:rPr lang="en-US" altLang="zh-CN" sz="2400">
                  <a:latin typeface="黑体" panose="02010609060101010101" charset="-122"/>
                  <a:ea typeface="黑体" panose="02010609060101010101" charset="-122"/>
                  <a:cs typeface="黑体" panose="02010609060101010101" charset="-122"/>
                  <a:sym typeface="+mn-ea"/>
                </a:rPr>
                <a:t>2.</a:t>
              </a:r>
              <a:r>
                <a:rPr lang="zh-CN" altLang="en-US" sz="2400">
                  <a:latin typeface="黑体" panose="02010609060101010101" charset="-122"/>
                  <a:ea typeface="黑体" panose="02010609060101010101" charset="-122"/>
                  <a:cs typeface="黑体" panose="02010609060101010101" charset="-122"/>
                  <a:sym typeface="+mn-ea"/>
                </a:rPr>
                <a:t>立足于教材，充分备课，提高复习教学效率</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3" name="直接连接符 12"/>
            <p:cNvCxnSpPr/>
            <p:nvPr/>
          </p:nvCxnSpPr>
          <p:spPr>
            <a:xfrm flipH="1">
              <a:off x="4984750" y="2628265"/>
              <a:ext cx="6303010" cy="0"/>
            </a:xfrm>
            <a:prstGeom prst="line">
              <a:avLst/>
            </a:prstGeom>
          </p:spPr>
          <p:style>
            <a:lnRef idx="1">
              <a:schemeClr val="dk1"/>
            </a:lnRef>
            <a:fillRef idx="0">
              <a:schemeClr val="dk1"/>
            </a:fillRef>
            <a:effectRef idx="0">
              <a:schemeClr val="dk1"/>
            </a:effectRef>
            <a:fontRef idx="minor">
              <a:schemeClr val="tx1"/>
            </a:fontRef>
          </p:style>
        </p:cxnSp>
      </p:grpSp>
      <p:grpSp>
        <p:nvGrpSpPr>
          <p:cNvPr id="19" name="组合 18"/>
          <p:cNvGrpSpPr/>
          <p:nvPr/>
        </p:nvGrpSpPr>
        <p:grpSpPr>
          <a:xfrm>
            <a:off x="5062010" y="3179299"/>
            <a:ext cx="7020770" cy="829945"/>
            <a:chOff x="5081695" y="3768579"/>
            <a:chExt cx="7020770" cy="829945"/>
          </a:xfrm>
        </p:grpSpPr>
        <p:sp>
          <p:nvSpPr>
            <p:cNvPr id="15" name="文本框 14"/>
            <p:cNvSpPr txBox="1"/>
            <p:nvPr/>
          </p:nvSpPr>
          <p:spPr>
            <a:xfrm>
              <a:off x="5081695" y="3768579"/>
              <a:ext cx="6907530" cy="829945"/>
            </a:xfrm>
            <a:prstGeom prst="rect">
              <a:avLst/>
            </a:prstGeom>
            <a:noFill/>
          </p:spPr>
          <p:txBody>
            <a:bodyPr vert="horz" wrap="square" rtlCol="0">
              <a:spAutoFit/>
            </a:bodyPr>
            <a:lstStyle/>
            <a:p>
              <a:r>
                <a:rPr lang="en-US" altLang="zh-CN" sz="2400" b="1">
                  <a:latin typeface="黑体" panose="02010609060101010101" charset="-122"/>
                  <a:ea typeface="黑体" panose="02010609060101010101" charset="-122"/>
                  <a:cs typeface="黑体" panose="02010609060101010101" charset="-122"/>
                  <a:sym typeface="+mn-ea"/>
                </a:rPr>
                <a:t>3.</a:t>
              </a:r>
              <a:r>
                <a:rPr lang="zh-CN" altLang="en-US" sz="2400">
                  <a:latin typeface="黑体" panose="02010609060101010101" charset="-122"/>
                  <a:ea typeface="黑体" panose="02010609060101010101" charset="-122"/>
                  <a:cs typeface="黑体" panose="02010609060101010101" charset="-122"/>
                  <a:sym typeface="+mn-ea"/>
                </a:rPr>
                <a:t>深刻分析学生学情，充分认识学业水平考试的重大意义、激发学生学习</a:t>
              </a:r>
              <a:r>
                <a:rPr lang="zh-CN" altLang="en-US" sz="2400">
                  <a:latin typeface="黑体" panose="02010609060101010101" charset="-122"/>
                  <a:ea typeface="黑体" panose="02010609060101010101" charset="-122"/>
                  <a:cs typeface="黑体" panose="02010609060101010101" charset="-122"/>
                  <a:sym typeface="+mn-ea"/>
                </a:rPr>
                <a:t>政治的兴趣</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16" name="直接连接符 15"/>
            <p:cNvCxnSpPr/>
            <p:nvPr/>
          </p:nvCxnSpPr>
          <p:spPr>
            <a:xfrm flipH="1">
              <a:off x="5081905" y="4593590"/>
              <a:ext cx="7020560" cy="0"/>
            </a:xfrm>
            <a:prstGeom prst="line">
              <a:avLst/>
            </a:prstGeom>
          </p:spPr>
          <p:style>
            <a:lnRef idx="1">
              <a:schemeClr val="dk1"/>
            </a:lnRef>
            <a:fillRef idx="0">
              <a:schemeClr val="dk1"/>
            </a:fillRef>
            <a:effectRef idx="0">
              <a:schemeClr val="dk1"/>
            </a:effectRef>
            <a:fontRef idx="minor">
              <a:schemeClr val="tx1"/>
            </a:fontRef>
          </p:style>
        </p:cxnSp>
      </p:grpSp>
      <p:sp>
        <p:nvSpPr>
          <p:cNvPr id="2" name="文本框 1"/>
          <p:cNvSpPr txBox="1"/>
          <p:nvPr/>
        </p:nvSpPr>
        <p:spPr>
          <a:xfrm>
            <a:off x="5083600" y="4598328"/>
            <a:ext cx="7065010" cy="460375"/>
          </a:xfrm>
          <a:prstGeom prst="rect">
            <a:avLst/>
          </a:prstGeom>
          <a:noFill/>
        </p:spPr>
        <p:txBody>
          <a:bodyPr vert="horz" wrap="square" rtlCol="0">
            <a:spAutoFit/>
          </a:bodyPr>
          <a:p>
            <a:r>
              <a:rPr lang="en-US" altLang="zh-CN" sz="2400" b="1">
                <a:latin typeface="黑体" panose="02010609060101010101" charset="-122"/>
                <a:ea typeface="黑体" panose="02010609060101010101" charset="-122"/>
                <a:cs typeface="黑体" panose="02010609060101010101" charset="-122"/>
                <a:sym typeface="+mn-ea"/>
              </a:rPr>
              <a:t>4.</a:t>
            </a:r>
            <a:r>
              <a:rPr lang="zh-CN" altLang="en-US" sz="2400">
                <a:latin typeface="黑体" panose="02010609060101010101" charset="-122"/>
                <a:ea typeface="黑体" panose="02010609060101010101" charset="-122"/>
                <a:cs typeface="黑体" panose="02010609060101010101" charset="-122"/>
                <a:sym typeface="+mn-ea"/>
              </a:rPr>
              <a:t>做好辅优培中补差工作，提高学考复习整体效果</a:t>
            </a:r>
            <a:endParaRPr lang="zh-CN" altLang="en-US" sz="2400" dirty="0">
              <a:solidFill>
                <a:schemeClr val="tx1">
                  <a:lumMod val="65000"/>
                  <a:lumOff val="35000"/>
                </a:schemeClr>
              </a:solidFill>
              <a:latin typeface="方正行楷繁体" panose="03000509000000000000" pitchFamily="65" charset="-122"/>
              <a:ea typeface="方正行楷繁体" panose="03000509000000000000" pitchFamily="65" charset="-122"/>
            </a:endParaRPr>
          </a:p>
        </p:txBody>
      </p:sp>
      <p:cxnSp>
        <p:nvCxnSpPr>
          <p:cNvPr id="6" name="直接连接符 5"/>
          <p:cNvCxnSpPr/>
          <p:nvPr/>
        </p:nvCxnSpPr>
        <p:spPr>
          <a:xfrm flipH="1" flipV="1">
            <a:off x="5027295" y="5123815"/>
            <a:ext cx="705421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3500"/>
                            </p:stCondLst>
                            <p:childTnLst>
                              <p:par>
                                <p:cTn id="17" presetID="18" presetClass="entr" presetSubtype="6"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par>
                          <p:cTn id="20" fill="hold">
                            <p:stCondLst>
                              <p:cond delay="3500"/>
                            </p:stCondLst>
                            <p:childTnLst>
                              <p:par>
                                <p:cTn id="21" presetID="18" presetClass="entr" presetSubtype="6" fill="hold"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par>
                          <p:cTn id="24" fill="hold">
                            <p:stCondLst>
                              <p:cond delay="4500"/>
                            </p:stCondLst>
                            <p:childTnLst>
                              <p:par>
                                <p:cTn id="25" presetID="18" presetClass="entr" presetSubtype="6" fill="hold"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10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24510"/>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61022" y="-72295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第二部分：应对的</a:t>
            </a:r>
            <a:r>
              <a:rPr lang="zh-CN" altLang="en-US" sz="3600" dirty="0">
                <a:latin typeface="黑体" panose="02010609060101010101" charset="-122"/>
                <a:ea typeface="黑体" panose="02010609060101010101" charset="-122"/>
              </a:rPr>
              <a:t>措施</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579880" y="1353185"/>
            <a:ext cx="8629650" cy="1899285"/>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研读相关文件，</a:t>
            </a:r>
            <a:r>
              <a:rPr lang="zh-CN" altLang="en-US" sz="2800">
                <a:latin typeface="黑体" panose="02010609060101010101" charset="-122"/>
                <a:ea typeface="黑体" panose="02010609060101010101" charset="-122"/>
                <a:cs typeface="黑体" panose="02010609060101010101" charset="-122"/>
              </a:rPr>
              <a:t>多渠道获取信息，准确定位学考</a:t>
            </a:r>
            <a:endParaRPr lang="zh-CN" altLang="en-US" sz="2800">
              <a:latin typeface="黑体" panose="02010609060101010101" charset="-122"/>
              <a:ea typeface="黑体" panose="02010609060101010101" charset="-122"/>
              <a:cs typeface="黑体" panose="02010609060101010101" charset="-122"/>
            </a:endParaRPr>
          </a:p>
          <a:p>
            <a:pPr>
              <a:lnSpc>
                <a:spcPct val="140000"/>
              </a:lnSpc>
            </a:pPr>
            <a:r>
              <a:rPr lang="zh-CN" altLang="en-US" sz="2800">
                <a:latin typeface="Calibri" panose="020F0502020204030204" charset="0"/>
                <a:ea typeface="仿宋" panose="02010609060101010101" charset="-122"/>
                <a:cs typeface="仿宋" panose="02010609060101010101" charset="-122"/>
              </a:rPr>
              <a:t>①《普通高中思想政治课程标准》（2020年修订版）</a:t>
            </a:r>
            <a:endParaRPr lang="zh-CN" altLang="en-US" sz="2800">
              <a:latin typeface="Calibri" panose="020F0502020204030204" charset="0"/>
              <a:ea typeface="仿宋" panose="02010609060101010101" charset="-122"/>
              <a:cs typeface="仿宋" panose="02010609060101010101" charset="-122"/>
            </a:endParaRPr>
          </a:p>
          <a:p>
            <a:pPr>
              <a:lnSpc>
                <a:spcPct val="140000"/>
              </a:lnSpc>
            </a:pPr>
            <a:r>
              <a:rPr lang="zh-CN" altLang="en-US" sz="2800">
                <a:latin typeface="Calibri" panose="020F0502020204030204" charset="0"/>
                <a:ea typeface="仿宋" panose="02010609060101010101" charset="-122"/>
                <a:cs typeface="仿宋" panose="02010609060101010101" charset="-122"/>
              </a:rPr>
              <a:t>②《湖南省普通高中学业水平合格性考试试卷结构》</a:t>
            </a:r>
            <a:endParaRPr lang="zh-CN" altLang="en-US" sz="2800">
              <a:latin typeface="Calibri" panose="020F0502020204030204" charset="0"/>
              <a:ea typeface="仿宋" panose="02010609060101010101" charset="-122"/>
              <a:cs typeface="仿宋" panose="02010609060101010101" charset="-122"/>
            </a:endParaRPr>
          </a:p>
        </p:txBody>
      </p:sp>
      <p:pic>
        <p:nvPicPr>
          <p:cNvPr id="4" name="图片 3"/>
          <p:cNvPicPr>
            <a:picLocks noChangeAspect="1"/>
          </p:cNvPicPr>
          <p:nvPr/>
        </p:nvPicPr>
        <p:blipFill>
          <a:blip r:embed="rId8"/>
          <a:stretch>
            <a:fillRect/>
          </a:stretch>
        </p:blipFill>
        <p:spPr>
          <a:xfrm>
            <a:off x="1091565" y="3346450"/>
            <a:ext cx="5577840" cy="3009900"/>
          </a:xfrm>
          <a:prstGeom prst="rect">
            <a:avLst/>
          </a:prstGeom>
        </p:spPr>
      </p:pic>
      <p:pic>
        <p:nvPicPr>
          <p:cNvPr id="13" name="图片 12"/>
          <p:cNvPicPr>
            <a:picLocks noChangeAspect="1"/>
          </p:cNvPicPr>
          <p:nvPr/>
        </p:nvPicPr>
        <p:blipFill>
          <a:blip r:embed="rId9"/>
          <a:stretch>
            <a:fillRect/>
          </a:stretch>
        </p:blipFill>
        <p:spPr>
          <a:xfrm>
            <a:off x="1419860" y="3464560"/>
            <a:ext cx="5715000" cy="2920365"/>
          </a:xfrm>
          <a:prstGeom prst="rect">
            <a:avLst/>
          </a:prstGeom>
        </p:spPr>
      </p:pic>
      <p:pic>
        <p:nvPicPr>
          <p:cNvPr id="14" name="图片 13"/>
          <p:cNvPicPr>
            <a:picLocks noChangeAspect="1"/>
          </p:cNvPicPr>
          <p:nvPr/>
        </p:nvPicPr>
        <p:blipFill>
          <a:blip r:embed="rId10"/>
          <a:stretch>
            <a:fillRect/>
          </a:stretch>
        </p:blipFill>
        <p:spPr>
          <a:xfrm>
            <a:off x="1579880" y="3355975"/>
            <a:ext cx="5707380" cy="2849880"/>
          </a:xfrm>
          <a:prstGeom prst="rect">
            <a:avLst/>
          </a:prstGeom>
        </p:spPr>
      </p:pic>
      <p:pic>
        <p:nvPicPr>
          <p:cNvPr id="15" name="图片 14"/>
          <p:cNvPicPr>
            <a:picLocks noChangeAspect="1"/>
          </p:cNvPicPr>
          <p:nvPr/>
        </p:nvPicPr>
        <p:blipFill>
          <a:blip r:embed="rId11"/>
          <a:stretch>
            <a:fillRect/>
          </a:stretch>
        </p:blipFill>
        <p:spPr>
          <a:xfrm>
            <a:off x="1891665" y="3320415"/>
            <a:ext cx="5857875" cy="3056255"/>
          </a:xfrm>
          <a:prstGeom prst="rect">
            <a:avLst/>
          </a:prstGeom>
        </p:spPr>
      </p:pic>
      <p:pic>
        <p:nvPicPr>
          <p:cNvPr id="16" name="图片 15"/>
          <p:cNvPicPr>
            <a:picLocks noChangeAspect="1"/>
          </p:cNvPicPr>
          <p:nvPr/>
        </p:nvPicPr>
        <p:blipFill>
          <a:blip r:embed="rId12"/>
          <a:stretch>
            <a:fillRect/>
          </a:stretch>
        </p:blipFill>
        <p:spPr>
          <a:xfrm>
            <a:off x="2277110" y="3392170"/>
            <a:ext cx="5579745" cy="3055620"/>
          </a:xfrm>
          <a:prstGeom prst="rect">
            <a:avLst/>
          </a:prstGeom>
        </p:spPr>
      </p:pic>
      <p:pic>
        <p:nvPicPr>
          <p:cNvPr id="17" name="图片 16"/>
          <p:cNvPicPr>
            <a:picLocks noChangeAspect="1"/>
          </p:cNvPicPr>
          <p:nvPr/>
        </p:nvPicPr>
        <p:blipFill>
          <a:blip r:embed="rId13"/>
          <a:srcRect b="70377"/>
          <a:stretch>
            <a:fillRect/>
          </a:stretch>
        </p:blipFill>
        <p:spPr>
          <a:xfrm>
            <a:off x="2744470" y="3401695"/>
            <a:ext cx="5188585" cy="2900045"/>
          </a:xfrm>
          <a:prstGeom prst="rect">
            <a:avLst/>
          </a:prstGeom>
        </p:spPr>
      </p:pic>
      <p:pic>
        <p:nvPicPr>
          <p:cNvPr id="2" name="图片 1"/>
          <p:cNvPicPr>
            <a:picLocks noChangeAspect="1"/>
          </p:cNvPicPr>
          <p:nvPr>
            <p:custDataLst>
              <p:tags r:id="rId14"/>
            </p:custDataLst>
          </p:nvPr>
        </p:nvPicPr>
        <p:blipFill>
          <a:blip r:embed="rId15"/>
          <a:stretch>
            <a:fillRect/>
          </a:stretch>
        </p:blipFill>
        <p:spPr>
          <a:xfrm>
            <a:off x="4004945" y="3519805"/>
            <a:ext cx="5859780" cy="3009900"/>
          </a:xfrm>
          <a:prstGeom prst="rect">
            <a:avLst/>
          </a:prstGeom>
        </p:spPr>
      </p:pic>
      <p:pic>
        <p:nvPicPr>
          <p:cNvPr id="18" name="图片 17"/>
          <p:cNvPicPr>
            <a:picLocks noChangeAspect="1"/>
          </p:cNvPicPr>
          <p:nvPr/>
        </p:nvPicPr>
        <p:blipFill>
          <a:blip r:embed="rId16"/>
          <a:stretch>
            <a:fillRect/>
          </a:stretch>
        </p:blipFill>
        <p:spPr>
          <a:xfrm>
            <a:off x="5441950" y="3519805"/>
            <a:ext cx="5727065" cy="289179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00"/>
                                        <p:tgtEl>
                                          <p:spTgt spid="3">
                                            <p:txEl>
                                              <p:pRg st="2" end="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cstate="print">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6" name="组合 5"/>
          <p:cNvGrpSpPr/>
          <p:nvPr/>
        </p:nvGrpSpPr>
        <p:grpSpPr>
          <a:xfrm>
            <a:off x="1022985" y="542925"/>
            <a:ext cx="10146030" cy="600519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3" cstate="print">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custDataLst>
              <p:tags r:id="rId4"/>
            </p:custDataLst>
          </p:nvPr>
        </p:nvPicPr>
        <p:blipFill>
          <a:blip r:embed="rId5" cstate="print">
            <a:alphaModFix amt="20000"/>
            <a:grayscl/>
          </a:blip>
          <a:stretch>
            <a:fillRect/>
          </a:stretch>
        </p:blipFill>
        <p:spPr>
          <a:xfrm rot="5810512">
            <a:off x="361022" y="-734383"/>
            <a:ext cx="4415390" cy="6051910"/>
          </a:xfrm>
          <a:prstGeom prst="rect">
            <a:avLst/>
          </a:prstGeom>
        </p:spPr>
      </p:pic>
      <p:pic>
        <p:nvPicPr>
          <p:cNvPr id="9" name="图片 8"/>
          <p:cNvPicPr>
            <a:picLocks noChangeAspect="1"/>
          </p:cNvPicPr>
          <p:nvPr>
            <p:custDataLst>
              <p:tags r:id="rId6"/>
            </p:custDataLst>
          </p:nvPr>
        </p:nvPicPr>
        <p:blipFill>
          <a:blip r:embed="rId7" cstate="print"/>
          <a:stretch>
            <a:fillRect/>
          </a:stretch>
        </p:blipFill>
        <p:spPr>
          <a:xfrm rot="16200000" flipV="1">
            <a:off x="9547536" y="3582777"/>
            <a:ext cx="2801815" cy="3626711"/>
          </a:xfrm>
          <a:prstGeom prst="rect">
            <a:avLst/>
          </a:prstGeom>
        </p:spPr>
      </p:pic>
      <p:sp>
        <p:nvSpPr>
          <p:cNvPr id="10" name="文本框 9"/>
          <p:cNvSpPr txBox="1"/>
          <p:nvPr/>
        </p:nvSpPr>
        <p:spPr>
          <a:xfrm>
            <a:off x="1419860" y="659130"/>
            <a:ext cx="8020685" cy="645160"/>
          </a:xfrm>
          <a:prstGeom prst="rect">
            <a:avLst/>
          </a:prstGeom>
          <a:noFill/>
        </p:spPr>
        <p:txBody>
          <a:bodyPr vert="horz" wrap="square" rtlCol="0">
            <a:spAutoFit/>
          </a:bodyPr>
          <a:lstStyle/>
          <a:p>
            <a:r>
              <a:rPr lang="zh-CN" altLang="en-US" sz="3600" dirty="0">
                <a:latin typeface="黑体" panose="02010609060101010101" charset="-122"/>
                <a:ea typeface="黑体" panose="02010609060101010101" charset="-122"/>
              </a:rPr>
              <a:t>第二部分：应对的</a:t>
            </a:r>
            <a:r>
              <a:rPr lang="zh-CN" altLang="en-US" sz="3600" dirty="0">
                <a:latin typeface="黑体" panose="02010609060101010101" charset="-122"/>
                <a:ea typeface="黑体" panose="02010609060101010101" charset="-122"/>
              </a:rPr>
              <a:t>措施</a:t>
            </a:r>
            <a:endParaRPr lang="zh-CN" altLang="en-US" sz="3600" dirty="0">
              <a:latin typeface="黑体" panose="02010609060101010101" charset="-122"/>
              <a:ea typeface="黑体" panose="02010609060101010101" charset="-122"/>
            </a:endParaRPr>
          </a:p>
        </p:txBody>
      </p:sp>
      <p:sp>
        <p:nvSpPr>
          <p:cNvPr id="3" name="文本框 2"/>
          <p:cNvSpPr txBox="1"/>
          <p:nvPr/>
        </p:nvSpPr>
        <p:spPr>
          <a:xfrm>
            <a:off x="1579880" y="1353185"/>
            <a:ext cx="8629650" cy="694055"/>
          </a:xfrm>
          <a:prstGeom prst="rect">
            <a:avLst/>
          </a:prstGeom>
          <a:noFill/>
        </p:spPr>
        <p:txBody>
          <a:bodyPr wrap="square" rtlCol="0">
            <a:spAutoFit/>
          </a:bodyPr>
          <a:p>
            <a:pPr>
              <a:lnSpc>
                <a:spcPct val="140000"/>
              </a:lnSpc>
            </a:pPr>
            <a:r>
              <a:rPr lang="en-US" altLang="zh-CN" sz="2800" b="1">
                <a:latin typeface="黑体" panose="02010609060101010101" charset="-122"/>
                <a:ea typeface="黑体" panose="02010609060101010101" charset="-122"/>
                <a:cs typeface="黑体" panose="02010609060101010101" charset="-122"/>
              </a:rPr>
              <a:t>1.</a:t>
            </a:r>
            <a:r>
              <a:rPr lang="zh-CN" altLang="en-US" sz="2800">
                <a:latin typeface="黑体" panose="02010609060101010101" charset="-122"/>
                <a:ea typeface="黑体" panose="02010609060101010101" charset="-122"/>
                <a:cs typeface="黑体" panose="02010609060101010101" charset="-122"/>
              </a:rPr>
              <a:t>研读相关文件，</a:t>
            </a:r>
            <a:r>
              <a:rPr lang="zh-CN" altLang="en-US" sz="2800" b="1">
                <a:latin typeface="黑体" panose="02010609060101010101" charset="-122"/>
                <a:ea typeface="黑体" panose="02010609060101010101" charset="-122"/>
                <a:cs typeface="黑体" panose="02010609060101010101" charset="-122"/>
              </a:rPr>
              <a:t>多渠道获取信息，</a:t>
            </a:r>
            <a:r>
              <a:rPr lang="zh-CN" altLang="en-US" sz="2800">
                <a:latin typeface="黑体" panose="02010609060101010101" charset="-122"/>
                <a:ea typeface="黑体" panose="02010609060101010101" charset="-122"/>
                <a:cs typeface="黑体" panose="02010609060101010101" charset="-122"/>
              </a:rPr>
              <a:t>准确定位学考</a:t>
            </a:r>
            <a:endParaRPr lang="zh-CN" altLang="en-US" sz="2800">
              <a:latin typeface="Calibri" panose="020F0502020204030204" charset="0"/>
              <a:ea typeface="仿宋" panose="02010609060101010101" charset="-122"/>
              <a:cs typeface="仿宋" panose="02010609060101010101" charset="-122"/>
            </a:endParaRPr>
          </a:p>
        </p:txBody>
      </p:sp>
      <p:pic>
        <p:nvPicPr>
          <p:cNvPr id="19" name="图片 18"/>
          <p:cNvPicPr>
            <a:picLocks noChangeAspect="1"/>
          </p:cNvPicPr>
          <p:nvPr/>
        </p:nvPicPr>
        <p:blipFill>
          <a:blip r:embed="rId8"/>
          <a:srcRect l="2515" t="11431" r="39290" b="53569"/>
          <a:stretch>
            <a:fillRect/>
          </a:stretch>
        </p:blipFill>
        <p:spPr>
          <a:xfrm>
            <a:off x="1311910" y="2287270"/>
            <a:ext cx="4027170" cy="4344670"/>
          </a:xfrm>
          <a:prstGeom prst="rect">
            <a:avLst/>
          </a:prstGeom>
        </p:spPr>
      </p:pic>
      <p:pic>
        <p:nvPicPr>
          <p:cNvPr id="20" name="图片 19"/>
          <p:cNvPicPr>
            <a:picLocks noChangeAspect="1"/>
          </p:cNvPicPr>
          <p:nvPr/>
        </p:nvPicPr>
        <p:blipFill>
          <a:blip r:embed="rId9"/>
          <a:srcRect l="6883" t="12740" r="42994" b="56837"/>
          <a:stretch>
            <a:fillRect/>
          </a:stretch>
        </p:blipFill>
        <p:spPr>
          <a:xfrm>
            <a:off x="3015615" y="2203450"/>
            <a:ext cx="4124960" cy="4344670"/>
          </a:xfrm>
          <a:prstGeom prst="rect">
            <a:avLst/>
          </a:prstGeom>
        </p:spPr>
      </p:pic>
      <p:pic>
        <p:nvPicPr>
          <p:cNvPr id="11" name="图片 10"/>
          <p:cNvPicPr>
            <a:picLocks noChangeAspect="1"/>
          </p:cNvPicPr>
          <p:nvPr/>
        </p:nvPicPr>
        <p:blipFill>
          <a:blip r:embed="rId10"/>
          <a:srcRect r="39861"/>
          <a:stretch>
            <a:fillRect/>
          </a:stretch>
        </p:blipFill>
        <p:spPr>
          <a:xfrm>
            <a:off x="4224020" y="2287270"/>
            <a:ext cx="3743960" cy="4344670"/>
          </a:xfrm>
          <a:prstGeom prst="rect">
            <a:avLst/>
          </a:prstGeom>
        </p:spPr>
      </p:pic>
      <p:pic>
        <p:nvPicPr>
          <p:cNvPr id="12" name="图片 11"/>
          <p:cNvPicPr>
            <a:picLocks noChangeAspect="1"/>
          </p:cNvPicPr>
          <p:nvPr/>
        </p:nvPicPr>
        <p:blipFill>
          <a:blip r:embed="rId11"/>
          <a:stretch>
            <a:fillRect/>
          </a:stretch>
        </p:blipFill>
        <p:spPr>
          <a:xfrm>
            <a:off x="6496050" y="2287270"/>
            <a:ext cx="3713480" cy="445198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9530.566929133858,&quot;width&quot;:6953.370078740158}"/>
</p:tagLst>
</file>

<file path=ppt/tags/tag10.xml><?xml version="1.0" encoding="utf-8"?>
<p:tagLst xmlns:p="http://schemas.openxmlformats.org/presentationml/2006/main">
  <p:tag name="KSO_WM_UNIT_PLACING_PICTURE_USER_VIEWPORT" val="{&quot;height&quot;:9530.566929133858,&quot;width&quot;:6953.370078740158}"/>
</p:tagLst>
</file>

<file path=ppt/tags/tag11.xml><?xml version="1.0" encoding="utf-8"?>
<p:tagLst xmlns:p="http://schemas.openxmlformats.org/presentationml/2006/main">
  <p:tag name="KSO_WM_UNIT_PLACING_PICTURE_USER_VIEWPORT" val="{&quot;height&quot;:5711.355905511811,&quot;width&quot;:4412.307086614173}"/>
</p:tagLst>
</file>

<file path=ppt/tags/tag12.xml><?xml version="1.0" encoding="utf-8"?>
<p:tagLst xmlns:p="http://schemas.openxmlformats.org/presentationml/2006/main">
  <p:tag name="KSO_WM_UNIT_PLACING_PICTURE_USER_VIEWPORT" val="{&quot;height&quot;:9530.566929133858,&quot;width&quot;:6953.370078740158}"/>
</p:tagLst>
</file>

<file path=ppt/tags/tag13.xml><?xml version="1.0" encoding="utf-8"?>
<p:tagLst xmlns:p="http://schemas.openxmlformats.org/presentationml/2006/main">
  <p:tag name="KSO_WM_UNIT_PLACING_PICTURE_USER_VIEWPORT" val="{&quot;height&quot;:5711.355905511811,&quot;width&quot;:4412.307086614173}"/>
</p:tagLst>
</file>

<file path=ppt/tags/tag14.xml><?xml version="1.0" encoding="utf-8"?>
<p:tagLst xmlns:p="http://schemas.openxmlformats.org/presentationml/2006/main">
  <p:tag name="KSO_WM_UNIT_PLACING_PICTURE_USER_VIEWPORT" val="{&quot;height&quot;:9530.566929133858,&quot;width&quot;:6953.370078740158}"/>
</p:tagLst>
</file>

<file path=ppt/tags/tag15.xml><?xml version="1.0" encoding="utf-8"?>
<p:tagLst xmlns:p="http://schemas.openxmlformats.org/presentationml/2006/main">
  <p:tag name="KSO_WM_UNIT_PLACING_PICTURE_USER_VIEWPORT" val="{&quot;height&quot;:5711.355905511811,&quot;width&quot;:4412.307086614173}"/>
</p:tagLst>
</file>

<file path=ppt/tags/tag16.xml><?xml version="1.0" encoding="utf-8"?>
<p:tagLst xmlns:p="http://schemas.openxmlformats.org/presentationml/2006/main">
  <p:tag name="KSO_WM_UNIT_PLACING_PICTURE_USER_VIEWPORT" val="{&quot;height&quot;:9530.566929133858,&quot;width&quot;:6953.370078740158}"/>
</p:tagLst>
</file>

<file path=ppt/tags/tag17.xml><?xml version="1.0" encoding="utf-8"?>
<p:tagLst xmlns:p="http://schemas.openxmlformats.org/presentationml/2006/main">
  <p:tag name="KSO_WM_UNIT_PLACING_PICTURE_USER_VIEWPORT" val="{&quot;height&quot;:5711.355905511811,&quot;width&quot;:4412.307086614173}"/>
</p:tagLst>
</file>

<file path=ppt/tags/tag18.xml><?xml version="1.0" encoding="utf-8"?>
<p:tagLst xmlns:p="http://schemas.openxmlformats.org/presentationml/2006/main">
  <p:tag name="KSO_WM_UNIT_PLACING_PICTURE_USER_VIEWPORT" val="{&quot;height&quot;:9530.566929133858,&quot;width&quot;:6953.370078740158}"/>
</p:tagLst>
</file>

<file path=ppt/tags/tag19.xml><?xml version="1.0" encoding="utf-8"?>
<p:tagLst xmlns:p="http://schemas.openxmlformats.org/presentationml/2006/main">
  <p:tag name="KSO_WM_UNIT_PLACING_PICTURE_USER_VIEWPORT" val="{&quot;height&quot;:5711.355905511811,&quot;width&quot;:4412.307086614173}"/>
</p:tagLst>
</file>

<file path=ppt/tags/tag2.xml><?xml version="1.0" encoding="utf-8"?>
<p:tagLst xmlns:p="http://schemas.openxmlformats.org/presentationml/2006/main">
  <p:tag name="KSO_WM_UNIT_PLACING_PICTURE_USER_VIEWPORT" val="{&quot;height&quot;:5711.355905511811,&quot;width&quot;:4412.307086614173}"/>
</p:tagLst>
</file>

<file path=ppt/tags/tag20.xml><?xml version="1.0" encoding="utf-8"?>
<p:tagLst xmlns:p="http://schemas.openxmlformats.org/presentationml/2006/main">
  <p:tag name="KSO_WM_UNIT_PLACING_PICTURE_USER_VIEWPORT" val="{&quot;height&quot;:9530.566929133858,&quot;width&quot;:6953.370078740158}"/>
</p:tagLst>
</file>

<file path=ppt/tags/tag21.xml><?xml version="1.0" encoding="utf-8"?>
<p:tagLst xmlns:p="http://schemas.openxmlformats.org/presentationml/2006/main">
  <p:tag name="KSO_WM_UNIT_PLACING_PICTURE_USER_VIEWPORT" val="{&quot;height&quot;:5711.355905511811,&quot;width&quot;:4412.307086614173}"/>
</p:tagLst>
</file>

<file path=ppt/tags/tag22.xml><?xml version="1.0" encoding="utf-8"?>
<p:tagLst xmlns:p="http://schemas.openxmlformats.org/presentationml/2006/main">
  <p:tag name="KSO_WM_UNIT_PLACING_PICTURE_USER_VIEWPORT" val="{&quot;height&quot;:9530.566929133858,&quot;width&quot;:6953.370078740158}"/>
</p:tagLst>
</file>

<file path=ppt/tags/tag23.xml><?xml version="1.0" encoding="utf-8"?>
<p:tagLst xmlns:p="http://schemas.openxmlformats.org/presentationml/2006/main">
  <p:tag name="KSO_WM_UNIT_PLACING_PICTURE_USER_VIEWPORT" val="{&quot;height&quot;:5711.355905511811,&quot;width&quot;:4412.307086614173}"/>
</p:tagLst>
</file>

<file path=ppt/tags/tag3.xml><?xml version="1.0" encoding="utf-8"?>
<p:tagLst xmlns:p="http://schemas.openxmlformats.org/presentationml/2006/main">
  <p:tag name="KSO_WM_UNIT_PLACING_PICTURE_USER_VIEWPORT" val="{&quot;height&quot;:4740,&quot;width&quot;:9228}"/>
</p:tagLst>
</file>

<file path=ppt/tags/tag4.xml><?xml version="1.0" encoding="utf-8"?>
<p:tagLst xmlns:p="http://schemas.openxmlformats.org/presentationml/2006/main">
  <p:tag name="KSO_WM_UNIT_PLACING_PICTURE_USER_VIEWPORT" val="{&quot;height&quot;:9530.566929133858,&quot;width&quot;:6953.370078740158}"/>
</p:tagLst>
</file>

<file path=ppt/tags/tag5.xml><?xml version="1.0" encoding="utf-8"?>
<p:tagLst xmlns:p="http://schemas.openxmlformats.org/presentationml/2006/main">
  <p:tag name="KSO_WM_UNIT_PLACING_PICTURE_USER_VIEWPORT" val="{&quot;height&quot;:5711.355905511811,&quot;width&quot;:4412.307086614173}"/>
</p:tagLst>
</file>

<file path=ppt/tags/tag6.xml><?xml version="1.0" encoding="utf-8"?>
<p:tagLst xmlns:p="http://schemas.openxmlformats.org/presentationml/2006/main">
  <p:tag name="KSO_WM_UNIT_PLACING_PICTURE_USER_VIEWPORT" val="{&quot;height&quot;:9530.566929133858,&quot;width&quot;:6953.370078740158}"/>
</p:tagLst>
</file>

<file path=ppt/tags/tag7.xml><?xml version="1.0" encoding="utf-8"?>
<p:tagLst xmlns:p="http://schemas.openxmlformats.org/presentationml/2006/main">
  <p:tag name="KSO_WM_UNIT_PLACING_PICTURE_USER_VIEWPORT" val="{&quot;height&quot;:5711.355905511811,&quot;width&quot;:4412.307086614173}"/>
</p:tagLst>
</file>

<file path=ppt/tags/tag8.xml><?xml version="1.0" encoding="utf-8"?>
<p:tagLst xmlns:p="http://schemas.openxmlformats.org/presentationml/2006/main">
  <p:tag name="KSO_WM_UNIT_PLACING_PICTURE_USER_VIEWPORT" val="{&quot;height&quot;:9530.566929133858,&quot;width&quot;:6953.370078740158}"/>
</p:tagLst>
</file>

<file path=ppt/tags/tag9.xml><?xml version="1.0" encoding="utf-8"?>
<p:tagLst xmlns:p="http://schemas.openxmlformats.org/presentationml/2006/main">
  <p:tag name="KSO_WM_UNIT_PLACING_PICTURE_USER_VIEWPORT" val="{&quot;height&quot;:5711.355905511811,&quot;width&quot;:4412.30708661417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2416</Words>
  <Application>WPS 演示</Application>
  <PresentationFormat>宽屏</PresentationFormat>
  <Paragraphs>135</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黑体</vt:lpstr>
      <vt:lpstr>微软雅黑</vt:lpstr>
      <vt:lpstr>仿宋</vt:lpstr>
      <vt:lpstr>Calibri</vt:lpstr>
      <vt:lpstr>方正行楷繁体</vt:lpstr>
      <vt:lpstr>等线</vt:lpstr>
      <vt:lpstr>Arial Unicode MS</vt:lpstr>
      <vt:lpstr>等线 Light</vt:lpstr>
      <vt:lpstr>方正古隶简体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HyperlinkBase>https://dxpu.taobao.com/</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大侠素材铺</dc:creator>
  <dc:description>大侠素材铺
淘宝店：https://dxpu.taobao.com/</dc:description>
  <cp:lastModifiedBy>1234</cp:lastModifiedBy>
  <cp:revision>168</cp:revision>
  <dcterms:created xsi:type="dcterms:W3CDTF">2016-07-26T07:52:00Z</dcterms:created>
  <dcterms:modified xsi:type="dcterms:W3CDTF">2022-05-11T01:36:54Z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B52845F1FF3B4FD9AF3F572C6CECC630</vt:lpwstr>
  </property>
  <property fmtid="{D5CDD505-2E9C-101B-9397-08002B2CF9AE}" pid="3" name="KSOProductBuildVer">
    <vt:lpwstr>2052-11.1.0.11220</vt:lpwstr>
  </property>
</Properties>
</file>