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415" r:id="rId3"/>
    <p:sldId id="435" r:id="rId5"/>
    <p:sldId id="257" r:id="rId6"/>
    <p:sldId id="363" r:id="rId7"/>
    <p:sldId id="308" r:id="rId8"/>
    <p:sldId id="312" r:id="rId9"/>
    <p:sldId id="313" r:id="rId10"/>
    <p:sldId id="311" r:id="rId11"/>
    <p:sldId id="381" r:id="rId12"/>
    <p:sldId id="455" r:id="rId13"/>
    <p:sldId id="404" r:id="rId14"/>
    <p:sldId id="314" r:id="rId15"/>
    <p:sldId id="454" r:id="rId16"/>
    <p:sldId id="316" r:id="rId17"/>
    <p:sldId id="315" r:id="rId18"/>
    <p:sldId id="401" r:id="rId19"/>
    <p:sldId id="396" r:id="rId20"/>
    <p:sldId id="397" r:id="rId21"/>
    <p:sldId id="398" r:id="rId22"/>
    <p:sldId id="399" r:id="rId23"/>
    <p:sldId id="326" r:id="rId24"/>
    <p:sldId id="468" r:id="rId25"/>
    <p:sldId id="303" r:id="rId26"/>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0" clrIdx="0"/>
  <p:cmAuthor id="2" name="王鹏皓" initials="王" lastIdx="0" clrIdx="0"/>
  <p:cmAuthor id="3" name="作者" initials="A" lastIdx="0" clrIdx="1"/>
  <p:cmAuthor id="4" name="姜伟光" initials="" lastIdx="0" clrIdx="0"/>
  <p:cmAuthor id="5" name="lenovo" initials="" lastIdx="0" clrIdx="2"/>
  <p:cmAuthor id="6" name="宋洁然" initials="" lastIdx="0" clrIdx="1"/>
  <p:cmAuthor id="7" name="ming qiu" initials="" lastIdx="0" clrIdx="1"/>
  <p:cmAuthor id="0" name="Mia Vida Villanueva" initials="MVV" lastIdx="0" clrIdx="0"/>
  <p:cmAuthor id="9" name="123" initials="1" lastIdx="0" clrIdx="8"/>
  <p:cmAuthor id="10" name="PPTer_Tang" initials="P" lastIdx="1" clrIdx="0"/>
  <p:cmAuthor id="11" name="ZZC" initials="Z" lastIdx="0" clrIdx="10"/>
  <p:cmAuthor id="12" name="12279" initials="1" lastIdx="0" clrIdx="11"/>
  <p:cmAuthor id="13" name="虾米" initials="虾" lastIdx="0" clrIdx="12"/>
  <p:cmAuthor id="14" name="文璇璇" initials="文" lastIdx="0" clrIdx="13"/>
  <p:cmAuthor id="15" name="付" initials="付" lastIdx="0" clrIdx="14"/>
  <p:cmAuthor id="16" name="Nicole Li  李倩" initials="N" lastIdx="0" clrIdx="0"/>
  <p:cmAuthor id="17" name="admin" initials="a" lastIdx="0" clrIdx="0"/>
  <p:cmAuthor id="18" name="222" initials="2" lastIdx="0" clrIdx="0"/>
  <p:cmAuthor id="21" name="xiaoxuan Zeng" initials="x" lastIdx="0" clrIdx="0"/>
  <p:cmAuthor id="20" name="iwenping" initials="" lastIdx="0" clrIdx="0"/>
  <p:cmAuthor id="23" name="administrator-p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F5FAFB"/>
    <a:srgbClr val="F2F2F2"/>
    <a:srgbClr val="CFA858"/>
    <a:srgbClr val="D4B680"/>
    <a:srgbClr val="BB986F"/>
    <a:srgbClr val="BA9C7E"/>
    <a:srgbClr val="9E7148"/>
    <a:srgbClr val="D6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223.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磨勘：</a:t>
            </a:r>
            <a:r>
              <a:rPr lang="zh-CN" altLang="en-US" b="1">
                <a:latin typeface="黑体" panose="02010609060101010101" charset="-122"/>
                <a:ea typeface="黑体" panose="02010609060101010101" charset="-122"/>
                <a:sym typeface="+mn-ea"/>
              </a:rPr>
              <a:t>不但要严格考察其</a:t>
            </a:r>
            <a:r>
              <a:rPr lang="zh-CN" altLang="en-US" b="1">
                <a:solidFill>
                  <a:srgbClr val="FF0000"/>
                </a:solidFill>
                <a:latin typeface="黑体" panose="02010609060101010101" charset="-122"/>
                <a:ea typeface="黑体" panose="02010609060101010101" charset="-122"/>
                <a:sym typeface="+mn-ea"/>
              </a:rPr>
              <a:t>出身、资历、政绩、家庭背景（有无犯罪人员），还需要有数名中高级官员保荐并连带承担责任</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a:solidFill>
                  <a:schemeClr val="bg1"/>
                </a:solidFill>
                <a:latin typeface="华文中宋" panose="02010600040101010101" pitchFamily="2" charset="-122"/>
                <a:ea typeface="华文中宋" panose="02010600040101010101" pitchFamily="2" charset="-122"/>
                <a:cs typeface="华文中宋" panose="02010600040101010101" pitchFamily="2" charset="-122"/>
                <a:sym typeface="+mn-ea"/>
              </a:rPr>
              <a:t>如何评价中国古代考核制度？</a:t>
            </a:r>
            <a:endParaRPr lang="zh-CN" altLang="en-US" b="1">
              <a:solidFill>
                <a:schemeClr val="bg1"/>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algn="just">
              <a:lnSpc>
                <a:spcPct val="130000"/>
              </a:lnSpc>
              <a:spcAft>
                <a:spcPct val="0"/>
              </a:spcAft>
            </a:pPr>
            <a:r>
              <a:rPr lang="zh-CN" altLang="zh-CN" b="1" kern="100">
                <a:solidFill>
                  <a:srgbClr val="C00000"/>
                </a:solidFill>
                <a:latin typeface="黑体" panose="02010609060101010101" charset="-122"/>
                <a:ea typeface="黑体" panose="02010609060101010101" charset="-122"/>
                <a:cs typeface="黑体" panose="02010609060101010101" charset="-122"/>
                <a:sym typeface="+mn-ea"/>
              </a:rPr>
              <a:t>（</a:t>
            </a:r>
            <a:r>
              <a:rPr lang="en-US" altLang="zh-CN" b="1" kern="100">
                <a:solidFill>
                  <a:srgbClr val="C00000"/>
                </a:solidFill>
                <a:latin typeface="黑体" panose="02010609060101010101" charset="-122"/>
                <a:ea typeface="黑体" panose="02010609060101010101" charset="-122"/>
                <a:cs typeface="黑体" panose="02010609060101010101" charset="-122"/>
                <a:sym typeface="+mn-ea"/>
              </a:rPr>
              <a:t>1</a:t>
            </a:r>
            <a:r>
              <a:rPr lang="zh-CN" altLang="zh-CN" b="1" kern="100">
                <a:solidFill>
                  <a:srgbClr val="C00000"/>
                </a:solidFill>
                <a:latin typeface="黑体" panose="02010609060101010101" charset="-122"/>
                <a:ea typeface="黑体" panose="02010609060101010101" charset="-122"/>
                <a:cs typeface="黑体" panose="02010609060101010101" charset="-122"/>
                <a:sym typeface="+mn-ea"/>
              </a:rPr>
              <a:t>）积极：</a:t>
            </a:r>
            <a:endParaRPr lang="zh-CN" altLang="zh-CN" b="1" kern="100">
              <a:solidFill>
                <a:srgbClr val="C00000"/>
              </a:solidFill>
              <a:latin typeface="黑体" panose="02010609060101010101" charset="-122"/>
              <a:ea typeface="黑体" panose="02010609060101010101" charset="-122"/>
              <a:cs typeface="黑体" panose="02010609060101010101" charset="-122"/>
            </a:endParaRPr>
          </a:p>
          <a:p>
            <a:pPr algn="just">
              <a:lnSpc>
                <a:spcPct val="130000"/>
              </a:lnSpc>
              <a:spcAft>
                <a:spcPct val="0"/>
              </a:spcAft>
            </a:pPr>
            <a:r>
              <a:rPr lang="zh-CN" altLang="zh-CN" kern="100">
                <a:latin typeface="黑体" panose="02010609060101010101" charset="-122"/>
                <a:ea typeface="黑体" panose="02010609060101010101" charset="-122"/>
                <a:cs typeface="黑体" panose="02010609060101010101" charset="-122"/>
                <a:sym typeface="+mn-ea"/>
              </a:rPr>
              <a:t>①有利于</a:t>
            </a:r>
            <a:r>
              <a:rPr lang="zh-CN" altLang="zh-CN" kern="100">
                <a:solidFill>
                  <a:srgbClr val="C00000"/>
                </a:solidFill>
                <a:latin typeface="黑体" panose="02010609060101010101" charset="-122"/>
                <a:ea typeface="黑体" panose="02010609060101010101" charset="-122"/>
                <a:cs typeface="黑体" panose="02010609060101010101" charset="-122"/>
                <a:sym typeface="+mn-ea"/>
              </a:rPr>
              <a:t>提升官员的积极性和</a:t>
            </a:r>
            <a:r>
              <a:rPr lang="zh-CN" altLang="zh-CN" kern="100">
                <a:latin typeface="黑体" panose="02010609060101010101" charset="-122"/>
                <a:ea typeface="黑体" panose="02010609060101010101" charset="-122"/>
                <a:cs typeface="黑体" panose="02010609060101010101" charset="-122"/>
                <a:sym typeface="+mn-ea"/>
              </a:rPr>
              <a:t>政务处理</a:t>
            </a:r>
            <a:r>
              <a:rPr lang="zh-CN" altLang="zh-CN" kern="100">
                <a:solidFill>
                  <a:srgbClr val="C00000"/>
                </a:solidFill>
                <a:latin typeface="黑体" panose="02010609060101010101" charset="-122"/>
                <a:ea typeface="黑体" panose="02010609060101010101" charset="-122"/>
                <a:cs typeface="黑体" panose="02010609060101010101" charset="-122"/>
                <a:sym typeface="+mn-ea"/>
              </a:rPr>
              <a:t>能力；</a:t>
            </a:r>
            <a:endParaRPr lang="zh-CN" altLang="zh-CN" kern="100">
              <a:solidFill>
                <a:srgbClr val="C00000"/>
              </a:solidFill>
              <a:latin typeface="黑体" panose="02010609060101010101" charset="-122"/>
              <a:ea typeface="黑体" panose="02010609060101010101" charset="-122"/>
              <a:cs typeface="黑体" panose="02010609060101010101" charset="-122"/>
            </a:endParaRPr>
          </a:p>
          <a:p>
            <a:pPr algn="just">
              <a:lnSpc>
                <a:spcPct val="130000"/>
              </a:lnSpc>
              <a:spcAft>
                <a:spcPct val="0"/>
              </a:spcAft>
            </a:pPr>
            <a:r>
              <a:rPr lang="zh-CN" altLang="zh-CN" kern="100">
                <a:latin typeface="黑体" panose="02010609060101010101" charset="-122"/>
                <a:ea typeface="黑体" panose="02010609060101010101" charset="-122"/>
                <a:cs typeface="黑体" panose="02010609060101010101" charset="-122"/>
                <a:sym typeface="+mn-ea"/>
              </a:rPr>
              <a:t>②考核</a:t>
            </a:r>
            <a:r>
              <a:rPr lang="zh-CN" altLang="zh-CN" kern="100">
                <a:solidFill>
                  <a:srgbClr val="C00000"/>
                </a:solidFill>
                <a:latin typeface="黑体" panose="02010609060101010101" charset="-122"/>
                <a:ea typeface="黑体" panose="02010609060101010101" charset="-122"/>
                <a:cs typeface="黑体" panose="02010609060101010101" charset="-122"/>
                <a:sym typeface="+mn-ea"/>
              </a:rPr>
              <a:t>与监察结合，与奖惩配套</a:t>
            </a:r>
            <a:r>
              <a:rPr lang="zh-CN" altLang="zh-CN" kern="100">
                <a:latin typeface="黑体" panose="02010609060101010101" charset="-122"/>
                <a:ea typeface="黑体" panose="02010609060101010101" charset="-122"/>
                <a:cs typeface="黑体" panose="02010609060101010101" charset="-122"/>
                <a:sym typeface="+mn-ea"/>
              </a:rPr>
              <a:t>，</a:t>
            </a:r>
            <a:r>
              <a:rPr lang="zh-CN" altLang="zh-CN" kern="100">
                <a:solidFill>
                  <a:srgbClr val="C00000"/>
                </a:solidFill>
                <a:latin typeface="黑体" panose="02010609060101010101" charset="-122"/>
                <a:ea typeface="黑体" panose="02010609060101010101" charset="-122"/>
                <a:cs typeface="黑体" panose="02010609060101010101" charset="-122"/>
                <a:sym typeface="+mn-ea"/>
              </a:rPr>
              <a:t>强化了中央集权；</a:t>
            </a:r>
            <a:endParaRPr lang="zh-CN" altLang="zh-CN" kern="100">
              <a:solidFill>
                <a:srgbClr val="C00000"/>
              </a:solidFill>
              <a:latin typeface="黑体" panose="02010609060101010101" charset="-122"/>
              <a:ea typeface="黑体" panose="02010609060101010101" charset="-122"/>
              <a:cs typeface="黑体" panose="02010609060101010101" charset="-122"/>
            </a:endParaRPr>
          </a:p>
          <a:p>
            <a:pPr algn="just">
              <a:lnSpc>
                <a:spcPct val="130000"/>
              </a:lnSpc>
              <a:spcAft>
                <a:spcPct val="0"/>
              </a:spcAft>
            </a:pPr>
            <a:r>
              <a:rPr lang="zh-CN" altLang="zh-CN" kern="100">
                <a:latin typeface="黑体" panose="02010609060101010101" charset="-122"/>
                <a:ea typeface="黑体" panose="02010609060101010101" charset="-122"/>
                <a:cs typeface="黑体" panose="02010609060101010101" charset="-122"/>
                <a:sym typeface="+mn-ea"/>
              </a:rPr>
              <a:t>③</a:t>
            </a:r>
            <a:r>
              <a:rPr lang="zh-CN" altLang="zh-CN" kern="100">
                <a:solidFill>
                  <a:srgbClr val="C00000"/>
                </a:solidFill>
                <a:latin typeface="黑体" panose="02010609060101010101" charset="-122"/>
                <a:ea typeface="黑体" panose="02010609060101010101" charset="-122"/>
                <a:cs typeface="黑体" panose="02010609060101010101" charset="-122"/>
                <a:sym typeface="+mn-ea"/>
              </a:rPr>
              <a:t>督促官吏励精图治，推动社会进步；</a:t>
            </a:r>
            <a:endParaRPr lang="zh-CN" altLang="zh-CN" kern="100">
              <a:solidFill>
                <a:srgbClr val="C00000"/>
              </a:solidFill>
              <a:latin typeface="黑体" panose="02010609060101010101" charset="-122"/>
              <a:ea typeface="黑体" panose="02010609060101010101" charset="-122"/>
              <a:cs typeface="黑体" panose="02010609060101010101" charset="-122"/>
            </a:endParaRPr>
          </a:p>
          <a:p>
            <a:pPr algn="just">
              <a:lnSpc>
                <a:spcPct val="130000"/>
              </a:lnSpc>
              <a:spcAft>
                <a:spcPct val="0"/>
              </a:spcAft>
            </a:pPr>
            <a:r>
              <a:rPr lang="zh-CN" altLang="zh-CN" kern="100">
                <a:latin typeface="黑体" panose="02010609060101010101" charset="-122"/>
                <a:ea typeface="黑体" panose="02010609060101010101" charset="-122"/>
                <a:cs typeface="黑体" panose="02010609060101010101" charset="-122"/>
                <a:sym typeface="+mn-ea"/>
              </a:rPr>
              <a:t>④</a:t>
            </a:r>
            <a:r>
              <a:rPr lang="zh-CN" altLang="zh-CN" kern="100">
                <a:solidFill>
                  <a:srgbClr val="C00000"/>
                </a:solidFill>
                <a:latin typeface="黑体" panose="02010609060101010101" charset="-122"/>
                <a:ea typeface="黑体" panose="02010609060101010101" charset="-122"/>
                <a:cs typeface="黑体" panose="02010609060101010101" charset="-122"/>
                <a:sym typeface="+mn-ea"/>
              </a:rPr>
              <a:t>官吏德行、能力得到重视。</a:t>
            </a:r>
            <a:endParaRPr lang="zh-CN" altLang="zh-CN" kern="100">
              <a:solidFill>
                <a:srgbClr val="C00000"/>
              </a:solidFill>
              <a:latin typeface="黑体" panose="02010609060101010101" charset="-122"/>
              <a:ea typeface="黑体" panose="02010609060101010101" charset="-122"/>
              <a:cs typeface="黑体" panose="02010609060101010101" charset="-122"/>
            </a:endParaRPr>
          </a:p>
          <a:p>
            <a:pPr algn="just">
              <a:lnSpc>
                <a:spcPct val="130000"/>
              </a:lnSpc>
              <a:spcAft>
                <a:spcPct val="0"/>
              </a:spcAft>
            </a:pPr>
            <a:r>
              <a:rPr lang="zh-CN" altLang="en-US"/>
              <a:t>局限：</a:t>
            </a:r>
            <a:endParaRPr lang="zh-CN" altLang="en-US"/>
          </a:p>
          <a:p>
            <a:pPr algn="just">
              <a:lnSpc>
                <a:spcPct val="130000"/>
              </a:lnSpc>
              <a:spcAft>
                <a:spcPct val="0"/>
              </a:spcAft>
            </a:pPr>
            <a:r>
              <a:rPr lang="zh-CN" altLang="zh-CN" kern="100">
                <a:latin typeface="黑体" panose="02010609060101010101" charset="-122"/>
                <a:ea typeface="黑体" panose="02010609060101010101" charset="-122"/>
                <a:cs typeface="黑体" panose="02010609060101010101" charset="-122"/>
                <a:sym typeface="+mn-ea"/>
              </a:rPr>
              <a:t>①中国古代官僚考核制度</a:t>
            </a:r>
            <a:r>
              <a:rPr lang="zh-CN" altLang="zh-CN" kern="100">
                <a:solidFill>
                  <a:srgbClr val="C00000"/>
                </a:solidFill>
                <a:latin typeface="黑体" panose="02010609060101010101" charset="-122"/>
                <a:ea typeface="黑体" panose="02010609060101010101" charset="-122"/>
                <a:cs typeface="黑体" panose="02010609060101010101" charset="-122"/>
                <a:sym typeface="+mn-ea"/>
              </a:rPr>
              <a:t>是巩固统治、强化专制的一种手段；</a:t>
            </a:r>
            <a:endParaRPr lang="zh-CN" altLang="zh-CN" kern="100">
              <a:solidFill>
                <a:srgbClr val="C00000"/>
              </a:solidFill>
              <a:latin typeface="黑体" panose="02010609060101010101" charset="-122"/>
              <a:ea typeface="黑体" panose="02010609060101010101" charset="-122"/>
              <a:cs typeface="黑体" panose="02010609060101010101" charset="-122"/>
            </a:endParaRPr>
          </a:p>
          <a:p>
            <a:pPr algn="just">
              <a:lnSpc>
                <a:spcPct val="130000"/>
              </a:lnSpc>
              <a:spcAft>
                <a:spcPct val="0"/>
              </a:spcAft>
            </a:pPr>
            <a:r>
              <a:rPr lang="zh-CN" altLang="zh-CN" kern="100">
                <a:latin typeface="黑体" panose="02010609060101010101" charset="-122"/>
                <a:ea typeface="黑体" panose="02010609060101010101" charset="-122"/>
                <a:cs typeface="黑体" panose="02010609060101010101" charset="-122"/>
                <a:sym typeface="+mn-ea"/>
              </a:rPr>
              <a:t>②</a:t>
            </a:r>
            <a:r>
              <a:rPr lang="zh-CN" altLang="zh-CN" kern="100">
                <a:solidFill>
                  <a:srgbClr val="C00000"/>
                </a:solidFill>
                <a:latin typeface="黑体" panose="02010609060101010101" charset="-122"/>
                <a:ea typeface="黑体" panose="02010609060101010101" charset="-122"/>
                <a:cs typeface="黑体" panose="02010609060101010101" charset="-122"/>
                <a:sym typeface="+mn-ea"/>
              </a:rPr>
              <a:t>考核逐渐流于形式，作用有限</a:t>
            </a:r>
            <a:r>
              <a:rPr lang="zh-CN" altLang="zh-CN" kern="100">
                <a:latin typeface="黑体" panose="02010609060101010101" charset="-122"/>
                <a:ea typeface="黑体" panose="02010609060101010101" charset="-122"/>
                <a:cs typeface="黑体" panose="02010609060101010101" charset="-122"/>
                <a:sym typeface="+mn-ea"/>
              </a:rPr>
              <a:t>，制度本身</a:t>
            </a:r>
            <a:r>
              <a:rPr lang="zh-CN" altLang="zh-CN" kern="100">
                <a:solidFill>
                  <a:srgbClr val="C00000"/>
                </a:solidFill>
                <a:latin typeface="黑体" panose="02010609060101010101" charset="-122"/>
                <a:ea typeface="黑体" panose="02010609060101010101" charset="-122"/>
                <a:cs typeface="黑体" panose="02010609060101010101" charset="-122"/>
                <a:sym typeface="+mn-ea"/>
              </a:rPr>
              <a:t>不能杜绝官僚的腐败和低效</a:t>
            </a:r>
            <a:r>
              <a:rPr lang="zh-CN" altLang="zh-CN" kern="100">
                <a:latin typeface="黑体" panose="02010609060101010101" charset="-122"/>
                <a:ea typeface="黑体" panose="02010609060101010101" charset="-122"/>
                <a:cs typeface="黑体" panose="02010609060101010101" charset="-122"/>
                <a:sym typeface="+mn-ea"/>
              </a:rPr>
              <a:t>。</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御史走出国都,如果不能动摇一方,震慑州县,就是失职。（巡视就是要形成震慑）</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olidFill>
                  <a:srgbClr val="FF0000"/>
                </a:solidFill>
                <a:latin typeface="方正小标宋_GBK" panose="02000000000000000000" charset="-122"/>
                <a:ea typeface="方正小标宋_GBK" panose="02000000000000000000" charset="-122"/>
                <a:cs typeface="方正小标宋_GBK" panose="02000000000000000000" charset="-122"/>
                <a:sym typeface="+mn-ea"/>
              </a:rPr>
              <a:t> 关键问题：</a:t>
            </a:r>
            <a:r>
              <a:rPr lang="zh-CN" altLang="en-US">
                <a:latin typeface="方正小标宋_GBK" panose="02000000000000000000" charset="-122"/>
                <a:ea typeface="方正小标宋_GBK" panose="02000000000000000000" charset="-122"/>
                <a:cs typeface="方正小标宋_GBK" panose="02000000000000000000" charset="-122"/>
                <a:sym typeface="+mn-ea"/>
              </a:rPr>
              <a:t>中国古代先后实行过哪些官员选拔制度？呈现怎样的发展趋势和特点？中国古代的官员考核与监察制度经历怎样的演变过程？如何评价？</a:t>
            </a:r>
            <a:endParaRPr lang="en-US" altLang="zh-CN" b="0">
              <a:latin typeface="方正小标宋_GBK" panose="02000000000000000000" charset="-122"/>
              <a:ea typeface="方正小标宋_GBK" panose="02000000000000000000" charset="-122"/>
              <a:cs typeface="方正小标宋_GBK" panose="02000000000000000000" charset="-122"/>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文侯问李克(李悝)日:“为国如何</a:t>
            </a:r>
            <a:r>
              <a:rPr lang="en-US" altLang="zh-CN"/>
              <a:t>?”</a:t>
            </a:r>
            <a:r>
              <a:rPr lang="zh-CN" altLang="en-US"/>
              <a:t>李悝回答：一个国家要治理好，要让干活的人有饭吃，让立功的人享受俸禄，让有能力的人担当职责，赏罚都要说到做到。（其实就是要废除世卿世禄制）。</a:t>
            </a:r>
            <a:endParaRPr lang="zh-CN" altLang="en-US"/>
          </a:p>
          <a:p>
            <a:r>
              <a:rPr lang="zh-CN" altLang="en-US"/>
              <a:t>淫民：父亲有功而儿子享受，招摇过市的官二代们。</a:t>
            </a:r>
            <a:endParaRPr lang="zh-CN" altLang="en-US"/>
          </a:p>
          <a:p>
            <a:r>
              <a:rPr lang="zh-CN" altLang="en-US"/>
              <a:t>客卿：是古代官名，指春秋战国时授予非本国人但在本国当高级官员的人（任用外来人才的一种制度）。秦国请其他诸侯国的人来秦国做官，其位为卿，而以客礼待之，因此称为“客卿”。秦国的“客卿制度”——持续不断的从六国引进、并从中选拔出需要的人才，给予重用（如张仪、甘茂、李斯等）</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a:t>世官制</a:t>
            </a:r>
            <a:r>
              <a:rPr lang="zh-CN" altLang="en-US"/>
              <a:t>：影响：贵族世代垄断高官，形成贵族政治，在当时有进步意义。（世官制的推行与西周国家治理方式有关，是与分封制和宗法制相配合的，在当时有其历史进步意义。</a:t>
            </a:r>
            <a:endParaRPr lang="zh-CN" altLang="en-US"/>
          </a:p>
          <a:p>
            <a:r>
              <a:rPr lang="en-US" altLang="zh-CN"/>
              <a:t>        </a:t>
            </a:r>
            <a:r>
              <a:rPr lang="zh-CN" altLang="en-US"/>
              <a:t>弊端：①重血缘、轻才能，不利于社会阶层的流动；（</a:t>
            </a:r>
            <a:r>
              <a:rPr lang="zh-CN" altLang="en-US">
                <a:sym typeface="+mn-ea"/>
              </a:rPr>
              <a:t>世官制下，普通庶人是不可能当上高级官员的。）</a:t>
            </a:r>
            <a:r>
              <a:rPr lang="zh-CN" altLang="en-US"/>
              <a:t>②赏罚不分明，不能激发人的进取精神。</a:t>
            </a:r>
            <a:endParaRPr lang="zh-CN" altLang="en-US"/>
          </a:p>
          <a:p>
            <a:r>
              <a:rPr lang="en-US" altLang="zh-CN"/>
              <a:t>       </a:t>
            </a:r>
            <a:r>
              <a:rPr lang="zh-CN" altLang="en-US"/>
              <a:t>随着生产力的发展，宗法分封制遭到冲击，</a:t>
            </a:r>
            <a:r>
              <a:rPr lang="en-US" altLang="zh-CN"/>
              <a:t>“</a:t>
            </a:r>
            <a:r>
              <a:rPr lang="zh-CN" altLang="en-US"/>
              <a:t>士</a:t>
            </a:r>
            <a:r>
              <a:rPr lang="en-US" altLang="zh-CN"/>
              <a:t>“</a:t>
            </a:r>
            <a:r>
              <a:rPr lang="zh-CN" altLang="en-US"/>
              <a:t>阶层崛起，郡县制和俸禄制的推行</a:t>
            </a:r>
            <a:r>
              <a:rPr lang="en-US" altLang="zh-CN"/>
              <a:t>——</a:t>
            </a:r>
            <a:r>
              <a:rPr lang="zh-CN" altLang="en-US"/>
              <a:t>被职官制取代</a:t>
            </a:r>
            <a:endParaRPr lang="zh-CN" altLang="en-US"/>
          </a:p>
          <a:p>
            <a:r>
              <a:rPr lang="zh-CN" altLang="en-US" b="1"/>
              <a:t>军功爵制</a:t>
            </a:r>
            <a:r>
              <a:rPr lang="zh-CN" altLang="en-US"/>
              <a:t>：爵位官制与军功紧密联系（官爵合一）</a:t>
            </a:r>
            <a:endParaRPr lang="zh-CN" altLang="en-US"/>
          </a:p>
          <a:p>
            <a:r>
              <a:rPr lang="zh-CN" altLang="en-US"/>
              <a:t>影响：①打击贵族世袭特权，一定程度上促进了社会阶层的流动；②有利于地主阶级力量的壮大，适应了争霸兼并战争的需要。</a:t>
            </a:r>
            <a:endParaRPr lang="zh-CN" altLang="en-US"/>
          </a:p>
          <a:p>
            <a:r>
              <a:rPr lang="zh-CN" altLang="en-US"/>
              <a:t>局限：迎合战争状态或临时状态的官员选拔，缺乏制度化的选官途径。</a:t>
            </a:r>
            <a:endParaRPr lang="zh-CN" altLang="en-US"/>
          </a:p>
          <a:p>
            <a:r>
              <a:rPr lang="zh-CN" altLang="en-US"/>
              <a:t>秦朝：</a:t>
            </a:r>
            <a:r>
              <a:rPr lang="zh-CN" altLang="en-US" b="1">
                <a:solidFill>
                  <a:srgbClr val="FF0000"/>
                </a:solidFill>
              </a:rPr>
              <a:t>以法为教，以吏为师</a:t>
            </a:r>
            <a:r>
              <a:rPr lang="en-US" altLang="zh-CN"/>
              <a:t>——</a:t>
            </a:r>
            <a:r>
              <a:rPr lang="zh-CN" altLang="en-US"/>
              <a:t>向官吏学习律令而为官。“法官”“法吏”负责宣讲法律和君主的旨意。目的：统制舆论，钳制思想，维护君主专制中央集权制度。</a:t>
            </a:r>
            <a:endParaRPr lang="zh-CN" altLang="en-US"/>
          </a:p>
          <a:p>
            <a:r>
              <a:rPr lang="zh-CN" altLang="en-US"/>
              <a:t>结果：①维护君主专制中央集权制度；②官僚政治取代贵族政治，提升法律的社会地位；③思想文化上的专制，扼杀了社会发展的活力，造成了严重的倒退。</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汉初选官沿袭秦制，重在军功，但随着封建经济的恢复发展以及中央集权国家的不断完善和巩固，武帝时“吏多军功”的局面已不适应地主阶级政权的需要，因此，武帝时出于扩大封建统治基础以强化中央集权制政治的需要，开始推广行“以儒取仕”的察举制，并逐步发展成为完善的选官制度。  </a:t>
            </a:r>
            <a:endParaRPr lang="zh-CN" altLang="en-US"/>
          </a:p>
          <a:p>
            <a:r>
              <a:rPr lang="zh-CN" altLang="en-US"/>
              <a:t>察举制以儒家思想作为官员选拔的指导思想，开我国历史上儒学取士的先河。</a:t>
            </a:r>
            <a:endParaRPr lang="zh-CN" altLang="en-US"/>
          </a:p>
          <a:p>
            <a:r>
              <a:rPr lang="zh-CN" altLang="en-US"/>
              <a:t>标准：孝廉（品行）到门第（东汉）。</a:t>
            </a:r>
            <a:endParaRPr lang="zh-CN" altLang="en-US"/>
          </a:p>
          <a:p>
            <a:r>
              <a:rPr lang="zh-CN" altLang="en-US"/>
              <a:t>征辟制是自上而下选拔官吏,主要由皇帝征聘与公府、州郡辟除两种方式。皇帝征召称“征”，官府征召称“辟”。征召：皇帝直接下诏征求士人并拜任其为官的制度，征召的对象一般是德高望重的宿儒、名士；辟除：各级国家机关及地方政府的属吏可以由其长史自行选拔与任命。</a:t>
            </a:r>
            <a:endParaRPr lang="zh-CN" altLang="en-US"/>
          </a:p>
          <a:p>
            <a:r>
              <a:rPr lang="zh-CN" altLang="en-US"/>
              <a:t>东汉后期：“以名取人”即长官举荐要考虑到士人的名望，士人也着意于培养这种名望。“以族取人”，就是在举荐的时候，更加考虑到士人家族的名望，论族姓阀阅。这些都严重损害了察举的公平性，</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背景：东汉末年人口流动加剧，察举制度的乡里清议失去社会基础；地方大族操纵选拔权，不利于中央集权；曹魏求贤若渴，需要人才，察举制不适应选拔需求。</a:t>
            </a:r>
            <a:endParaRPr lang="zh-CN" altLang="en-US"/>
          </a:p>
          <a:p>
            <a:r>
              <a:rPr lang="zh-CN" altLang="en-US"/>
              <a:t>翻译：现今的官僚选举制度，只是蒙蔽人们的耳目，九品中正制的物色人才方式，只讲求品第。所以占据上等品级的人，不是公侯的子孙，就是当权者的兄弟。两者如此草率，那些生于寒门的贤才俊杰，豈有不被埋没之理呢。陆沉：陆地下陷，比喻埋没</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科举制的创立是九品中正制没落的结果，也是南北朝以来寒门庶族地主阶层兴起在政治上的必然要求。</a:t>
            </a:r>
            <a:endParaRPr lang="zh-CN" altLang="en-US"/>
          </a:p>
          <a:p>
            <a:r>
              <a:rPr lang="zh-CN" altLang="en-US"/>
              <a:t>寒门”对应的是比士族地位低的庶族。士族是指世代为官的名门望族。而庶族也被称为“寒门”，多为普通中小地主。</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隋唐科举制分为制举和常举。①制举：皇帝自设科目考试选人；②常举：每年举行，科目有秀才、明经、进士等几十种，其中明经和进士两科最受社会重视。</a:t>
            </a:r>
            <a:endParaRPr lang="zh-CN" altLang="en-US"/>
          </a:p>
          <a:p>
            <a:r>
              <a:rPr lang="zh-CN" altLang="en-US"/>
              <a:t>进士科最初内容包括贴经、诗赋和政论，考试难度大，但考中进士最为荣耀，有的官至宰相。“不为进士出身，终不为美”。明经科主要考儒家经典，考试是先帖文，然后口试，经问大义十条，答时务策三道。</a:t>
            </a:r>
            <a:endParaRPr lang="zh-CN" altLang="en-US"/>
          </a:p>
          <a:p>
            <a:r>
              <a:rPr lang="zh-CN" altLang="en-US"/>
              <a:t>唐代科举存在什么问题？  科场舞弊,录取比例小；重门第、重出身、兼采名望</a:t>
            </a:r>
            <a:endParaRPr lang="zh-CN" altLang="en-US"/>
          </a:p>
          <a:p>
            <a:r>
              <a:rPr lang="zh-CN" altLang="en-US"/>
              <a:t>两宋——科举制进一步发展完善</a:t>
            </a:r>
            <a:endParaRPr lang="zh-CN" altLang="en-US"/>
          </a:p>
          <a:p>
            <a:r>
              <a:rPr lang="zh-CN" altLang="en-US"/>
              <a:t>（1）表现：①“取士不问家世”，严厉清除科举制中的荐举因素，严格管控世家子弟的考试，录取人数大大增加；②严格考试制度，实行“锁院”“糊名”“誊录”等，保障考试的公平性；③考试程序和内容有了明显的变革。废除公荐、南北分卷制度、殿试制度、以经义取代诗赋，注重真才实学。   </a:t>
            </a:r>
            <a:endParaRPr lang="zh-CN" altLang="en-US"/>
          </a:p>
          <a:p>
            <a:r>
              <a:rPr lang="zh-CN" altLang="en-US"/>
              <a:t>（2）评价：两宋时期，科举成为选拔官员的主要途径，科举考试真正体现了公开公平的竞争原则，有利于推动社会阶层的流动。</a:t>
            </a:r>
            <a:endParaRPr lang="zh-CN" altLang="en-US"/>
          </a:p>
          <a:p>
            <a:r>
              <a:rPr lang="zh-CN" altLang="en-US" b="1"/>
              <a:t>为什么说科举制是一种更加完善的选官制度？（教材P31）</a:t>
            </a:r>
            <a:endParaRPr lang="zh-CN" altLang="en-US" b="1"/>
          </a:p>
          <a:p>
            <a:r>
              <a:rPr lang="zh-CN" altLang="en-US"/>
              <a:t>科举制之前的察举制和九品中正制本质上还是一种推荐制度，推荐者的主观因素对官员选拔影响比较大，而科举制是一种考试制度，以考试成绩取人，官员选拔标准相对客观。科举制下允许符合条件者“投牒自进”不需要其他条件，官员选拔的社会基础更加广泛。科举制把官员选拔的权力收归中央，巩固了中央集权。</a:t>
            </a:r>
            <a:endParaRPr lang="zh-CN" altLang="en-US"/>
          </a:p>
          <a:p>
            <a:r>
              <a:rPr lang="zh-CN" altLang="en-US"/>
              <a:t>元朝的官员选拔，部分保留了蒙古传统方式(世袭、推举)。</a:t>
            </a:r>
            <a:endParaRPr lang="zh-CN" altLang="en-US"/>
          </a:p>
          <a:p>
            <a:r>
              <a:rPr lang="zh-CN" altLang="en-US">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rPr>
              <a:t>局限：八股取士束缚思想，不利于科技文化的创新。</a:t>
            </a:r>
            <a:endParaRPr lang="zh-CN" altLang="en-US">
              <a:solidFill>
                <a:srgbClr val="FF0000"/>
              </a:solidFill>
              <a:latin typeface="方正大标宋简体" panose="02000000000000000000" charset="-122"/>
              <a:ea typeface="方正大标宋简体" panose="02000000000000000000" charset="-122"/>
              <a:cs typeface="方正大标宋简体" panose="02000000000000000000" charset="-122"/>
              <a:sym typeface="+mn-ea"/>
            </a:endParaRPr>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明朝为了保证科举能选拔出不同地域的优秀人才，从1427年起，在会试中实行南北卷一会试录取100人，其中南方60人，北方40人。后来，南北卷演变为南北中卷，录取比例也逐渐稳定，南卷、北卷和中卷的录取人数分别占会试录取总人数的55%、35%和10%。</a:t>
            </a:r>
            <a:endParaRPr lang="zh-CN" altLang="en-US"/>
          </a:p>
          <a:p>
            <a:r>
              <a:rPr lang="zh-CN" altLang="en-US"/>
              <a:t>    （1）原因：①经济重心南移带来了文化重心的南移；②为了保证能选拔出不同地域的优秀人才，保持人才来源的地域平衡，维护政治稳定。</a:t>
            </a:r>
            <a:endParaRPr lang="zh-CN" altLang="en-US"/>
          </a:p>
          <a:p>
            <a:r>
              <a:rPr lang="zh-CN" altLang="en-US"/>
              <a:t>    （2）影响：①缓解了南北方科举考生间的矛盾，有利于统治稳定；②保证了北方举子占进士名额的比例，有利于官僚队伍中南北方力量均衡；③一定程度上破坏了科举考试的公平性。</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bg>
      <p:bgPr>
        <a:solidFill>
          <a:schemeClr val="bg1"/>
        </a:solidFill>
        <a:effectLst/>
      </p:bgPr>
    </p:bg>
    <p:spTree>
      <p:nvGrpSpPr>
        <p:cNvPr id="1" name=""/>
        <p:cNvGrpSpPr/>
        <p:nvPr/>
      </p:nvGrpSpPr>
      <p:grpSpPr/>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18" name="灯片编号占位符 17"/>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841"/>
            <a:ext cx="10515600" cy="132427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38200" y="1825396"/>
            <a:ext cx="10515600" cy="4351987"/>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二级</a:t>
            </a:r>
            <a:endParaRPr lang="zh-CN" altLang="en-US" strike="noStrike" noProof="1"/>
          </a:p>
          <a:p>
            <a:pPr lvl="2" fontAlgn="base"/>
            <a:r>
              <a:rPr lang="zh-CN" altLang="en-US" strike="noStrike" noProof="1"/>
              <a:t>三级</a:t>
            </a:r>
            <a:endParaRPr lang="zh-CN" altLang="en-US" strike="noStrike" noProof="1"/>
          </a:p>
          <a:p>
            <a:pPr lvl="3" fontAlgn="base"/>
            <a:r>
              <a:rPr lang="zh-CN" altLang="en-US" strike="noStrike" noProof="1"/>
              <a:t>四级</a:t>
            </a:r>
            <a:endParaRPr lang="zh-CN" altLang="en-US" strike="noStrike" noProof="1"/>
          </a:p>
          <a:p>
            <a:pPr lvl="4" fontAlgn="base"/>
            <a:r>
              <a:rPr lang="zh-CN" altLang="en-US" strike="noStrike" noProof="1"/>
              <a:t>五级</a:t>
            </a:r>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jpeg"/><Relationship Id="rId8" Type="http://schemas.openxmlformats.org/officeDocument/2006/relationships/tags" Target="../tags/tag8.xml"/><Relationship Id="rId7" Type="http://schemas.openxmlformats.org/officeDocument/2006/relationships/image" Target="../media/image2.png"/><Relationship Id="rId6" Type="http://schemas.openxmlformats.org/officeDocument/2006/relationships/tags" Target="../tags/tag7.xml"/><Relationship Id="rId5" Type="http://schemas.openxmlformats.org/officeDocument/2006/relationships/image" Target="../media/image1.jpeg"/><Relationship Id="rId4" Type="http://schemas.openxmlformats.org/officeDocument/2006/relationships/tags" Target="../tags/tag6.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9.png"/><Relationship Id="rId22" Type="http://schemas.openxmlformats.org/officeDocument/2006/relationships/image" Target="../media/image8.png"/><Relationship Id="rId21" Type="http://schemas.openxmlformats.org/officeDocument/2006/relationships/tags" Target="../tags/tag16.xml"/><Relationship Id="rId20" Type="http://schemas.openxmlformats.org/officeDocument/2006/relationships/image" Target="../media/image7.png"/><Relationship Id="rId2" Type="http://schemas.openxmlformats.org/officeDocument/2006/relationships/slideLayout" Target="../slideLayouts/slideLayout2.xml"/><Relationship Id="rId19" Type="http://schemas.openxmlformats.org/officeDocument/2006/relationships/tags" Target="../tags/tag15.xml"/><Relationship Id="rId18" Type="http://schemas.openxmlformats.org/officeDocument/2006/relationships/image" Target="../media/image6.png"/><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5.png"/><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image" Target="../media/image4.jpeg"/><Relationship Id="rId10" Type="http://schemas.openxmlformats.org/officeDocument/2006/relationships/tags" Target="../tags/tag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0" name="图片 99"/>
          <p:cNvPicPr/>
          <p:nvPr>
            <p:custDataLst>
              <p:tags r:id="rId4"/>
            </p:custDataLst>
          </p:nvPr>
        </p:nvPicPr>
        <p:blipFill>
          <a:blip r:embed="rId5">
            <a:alphaModFix amt="40000"/>
            <a:lum bright="24000" contrast="18000"/>
          </a:blip>
          <a:srcRect l="10255" t="62722" b="5417"/>
          <a:stretch>
            <a:fillRect/>
          </a:stretch>
        </p:blipFill>
        <p:spPr>
          <a:xfrm>
            <a:off x="0" y="1336040"/>
            <a:ext cx="12210415" cy="4864100"/>
          </a:xfrm>
          <a:prstGeom prst="rect">
            <a:avLst/>
          </a:prstGeom>
          <a:noFill/>
          <a:ln w="9525">
            <a:noFill/>
          </a:ln>
        </p:spPr>
      </p:pic>
      <p:pic>
        <p:nvPicPr>
          <p:cNvPr id="6" name="图片 5"/>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0" y="3915295"/>
            <a:ext cx="12210396" cy="2942705"/>
          </a:xfrm>
          <a:prstGeom prst="rect">
            <a:avLst/>
          </a:prstGeom>
        </p:spPr>
      </p:pic>
      <p:pic>
        <p:nvPicPr>
          <p:cNvPr id="9" name="图片 13"/>
          <p:cNvPicPr>
            <a:picLocks noChangeAspect="1"/>
          </p:cNvPicPr>
          <p:nvPr>
            <p:custDataLst>
              <p:tags r:id="rId8"/>
            </p:custDataLst>
          </p:nvPr>
        </p:nvPicPr>
        <p:blipFill>
          <a:blip r:embed="rId9"/>
          <a:srcRect t="59715" r="71677" b="21135"/>
          <a:stretch>
            <a:fillRect/>
          </a:stretch>
        </p:blipFill>
        <p:spPr>
          <a:xfrm flipH="1">
            <a:off x="3124200" y="-8255"/>
            <a:ext cx="9068435" cy="889635"/>
          </a:xfrm>
          <a:prstGeom prst="rect">
            <a:avLst/>
          </a:prstGeom>
          <a:noFill/>
          <a:ln w="9525">
            <a:noFill/>
          </a:ln>
          <a:effectLst>
            <a:outerShdw blurRad="50800" dist="38100" dir="2700000" algn="tl" rotWithShape="0">
              <a:prstClr val="black">
                <a:alpha val="0"/>
              </a:prstClr>
            </a:outerShdw>
          </a:effectLst>
        </p:spPr>
      </p:pic>
      <p:pic>
        <p:nvPicPr>
          <p:cNvPr id="14" name="图片 12"/>
          <p:cNvPicPr>
            <a:picLocks noChangeAspect="1"/>
          </p:cNvPicPr>
          <p:nvPr>
            <p:custDataLst>
              <p:tags r:id="rId10"/>
            </p:custDataLst>
          </p:nvPr>
        </p:nvPicPr>
        <p:blipFill>
          <a:blip r:embed="rId11"/>
          <a:srcRect l="25159" t="83679"/>
          <a:stretch>
            <a:fillRect/>
          </a:stretch>
        </p:blipFill>
        <p:spPr>
          <a:xfrm flipH="1">
            <a:off x="334645" y="-107315"/>
            <a:ext cx="5318125" cy="676910"/>
          </a:xfrm>
          <a:prstGeom prst="ellipse">
            <a:avLst/>
          </a:prstGeom>
          <a:noFill/>
          <a:ln w="9525">
            <a:noFill/>
          </a:ln>
          <a:effectLst>
            <a:softEdge rad="127000"/>
          </a:effectLst>
        </p:spPr>
      </p:pic>
      <p:sp>
        <p:nvSpPr>
          <p:cNvPr id="12" name="任意多边形 6"/>
          <p:cNvSpPr/>
          <p:nvPr>
            <p:custDataLst>
              <p:tags r:id="rId12"/>
            </p:custDataLst>
          </p:nvPr>
        </p:nvSpPr>
        <p:spPr>
          <a:xfrm>
            <a:off x="0" y="0"/>
            <a:ext cx="3356610" cy="465455"/>
          </a:xfrm>
          <a:custGeom>
            <a:avLst/>
            <a:gdLst>
              <a:gd name="connsiteX0" fmla="*/ 0 w 6730"/>
              <a:gd name="connsiteY0" fmla="*/ 11 h 744"/>
              <a:gd name="connsiteX1" fmla="*/ 4739 w 6730"/>
              <a:gd name="connsiteY1" fmla="*/ 0 h 744"/>
              <a:gd name="connsiteX2" fmla="*/ 6730 w 6730"/>
              <a:gd name="connsiteY2" fmla="*/ 736 h 744"/>
              <a:gd name="connsiteX3" fmla="*/ 5 w 6730"/>
              <a:gd name="connsiteY3" fmla="*/ 744 h 744"/>
              <a:gd name="connsiteX4" fmla="*/ 0 w 6730"/>
              <a:gd name="connsiteY4" fmla="*/ 11 h 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0" h="744">
                <a:moveTo>
                  <a:pt x="0" y="11"/>
                </a:moveTo>
                <a:lnTo>
                  <a:pt x="4739" y="0"/>
                </a:lnTo>
                <a:lnTo>
                  <a:pt x="6730" y="736"/>
                </a:lnTo>
                <a:lnTo>
                  <a:pt x="5" y="744"/>
                </a:lnTo>
                <a:lnTo>
                  <a:pt x="0" y="11"/>
                </a:lnTo>
                <a:close/>
              </a:path>
            </a:pathLst>
          </a:custGeom>
          <a:solidFill>
            <a:srgbClr val="008EC0"/>
          </a:solidFill>
          <a:ln>
            <a:noFill/>
          </a:ln>
          <a:effectLst>
            <a:reflection blurRad="6350" stA="62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spcBef>
                <a:spcPct val="0"/>
              </a:spcBef>
              <a:spcAft>
                <a:spcPct val="0"/>
              </a:spcAft>
              <a:buClrTx/>
              <a:buSzTx/>
              <a:buFontTx/>
              <a:defRPr/>
            </a:pPr>
            <a:endParaRPr lang="zh-CN" altLang="en-US" sz="2400" strike="noStrike" noProof="0">
              <a:ln>
                <a:noFill/>
              </a:ln>
              <a:effectLst/>
              <a:uLnTx/>
              <a:uFillTx/>
              <a:sym typeface="+mn-ea"/>
            </a:endParaRPr>
          </a:p>
        </p:txBody>
      </p:sp>
      <p:sp>
        <p:nvSpPr>
          <p:cNvPr id="13" name="直角三角形 15"/>
          <p:cNvSpPr/>
          <p:nvPr>
            <p:custDataLst>
              <p:tags r:id="rId13"/>
            </p:custDataLst>
          </p:nvPr>
        </p:nvSpPr>
        <p:spPr>
          <a:xfrm flipH="1" flipV="1">
            <a:off x="-6350" y="-23812"/>
            <a:ext cx="12198350" cy="6880225"/>
          </a:xfrm>
          <a:custGeom>
            <a:avLst/>
            <a:gdLst/>
            <a:ahLst/>
            <a:cxnLst>
              <a:cxn ang="0">
                <a:pos x="20324" y="0"/>
              </a:cxn>
              <a:cxn ang="0">
                <a:pos x="12198350" y="0"/>
              </a:cxn>
              <a:cxn ang="0">
                <a:pos x="12198350" y="6880225"/>
              </a:cxn>
              <a:cxn ang="0">
                <a:pos x="0" y="6875145"/>
              </a:cxn>
              <a:cxn ang="0">
                <a:pos x="20324" y="0"/>
              </a:cxn>
            </a:cxnLst>
            <a:rect l="l" t="t" r="r" b="b"/>
            <a:pathLst>
              <a:path w="14404" h="10835">
                <a:moveTo>
                  <a:pt x="24" y="0"/>
                </a:moveTo>
                <a:lnTo>
                  <a:pt x="14404" y="0"/>
                </a:lnTo>
                <a:lnTo>
                  <a:pt x="14404" y="10835"/>
                </a:lnTo>
                <a:lnTo>
                  <a:pt x="0" y="10827"/>
                </a:lnTo>
                <a:lnTo>
                  <a:pt x="24" y="0"/>
                </a:lnTo>
                <a:close/>
              </a:path>
            </a:pathLst>
          </a:custGeom>
          <a:noFill/>
          <a:ln w="15875">
            <a:noFill/>
            <a:round/>
          </a:ln>
        </p:spPr>
        <p:txBody>
          <a:bodyPr wrap="square" anchor="ctr"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buFontTx/>
            </a:pPr>
            <a:endParaRPr lang="zh-CN" altLang="en-US" sz="2400">
              <a:solidFill>
                <a:srgbClr val="000000"/>
              </a:solidFill>
              <a:ea typeface="黑体" panose="02010609060101010101" charset="-122"/>
              <a:sym typeface="宋体" panose="02010600030101010101" pitchFamily="2" charset="-122"/>
            </a:endParaRPr>
          </a:p>
        </p:txBody>
      </p:sp>
      <p:pic>
        <p:nvPicPr>
          <p:cNvPr id="15" name="图片 14"/>
          <p:cNvPicPr>
            <a:picLocks noChangeAspect="1"/>
          </p:cNvPicPr>
          <p:nvPr>
            <p:custDataLst>
              <p:tags r:id="rId14"/>
            </p:custDataLst>
          </p:nvPr>
        </p:nvPicPr>
        <p:blipFill>
          <a:blip r:embed="rId15"/>
          <a:srcRect l="1414" t="5820" r="6095"/>
          <a:stretch>
            <a:fillRect/>
          </a:stretch>
        </p:blipFill>
        <p:spPr>
          <a:xfrm>
            <a:off x="0" y="70485"/>
            <a:ext cx="2537460" cy="366395"/>
          </a:xfrm>
          <a:prstGeom prst="rect">
            <a:avLst/>
          </a:prstGeom>
          <a:effectLst>
            <a:outerShdw blurRad="50800" dist="38100" algn="l" rotWithShape="0">
              <a:prstClr val="black">
                <a:alpha val="40000"/>
              </a:prstClr>
            </a:outerShdw>
          </a:effectLst>
        </p:spPr>
      </p:pic>
      <p:sp>
        <p:nvSpPr>
          <p:cNvPr id="17" name="矩形 10"/>
          <p:cNvSpPr>
            <a:spLocks noChangeArrowheads="1"/>
          </p:cNvSpPr>
          <p:nvPr>
            <p:custDataLst>
              <p:tags r:id="rId16"/>
            </p:custDataLst>
          </p:nvPr>
        </p:nvSpPr>
        <p:spPr bwMode="auto">
          <a:xfrm flipH="1" flipV="1">
            <a:off x="-9525" y="764540"/>
            <a:ext cx="12182970" cy="498475"/>
          </a:xfrm>
          <a:prstGeom prst="rect">
            <a:avLst/>
          </a:prstGeom>
          <a:gradFill rotWithShape="1">
            <a:gsLst>
              <a:gs pos="0">
                <a:srgbClr val="D6ECFF"/>
              </a:gs>
              <a:gs pos="100000">
                <a:srgbClr val="FFFFFF"/>
              </a:gs>
            </a:gsLst>
            <a:lin ang="5400000" scaled="1"/>
          </a:gradFill>
          <a:ln w="9525">
            <a:noFill/>
            <a:miter lim="800000"/>
          </a:ln>
          <a:effectLst>
            <a:reflection blurRad="6350" stA="50000" endA="300" endPos="90000" dist="50800" dir="5400000" sy="-100000" algn="bl" rotWithShape="0"/>
          </a:effectLst>
        </p:spPr>
        <p:txBody>
          <a:bodyPr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pic>
        <p:nvPicPr>
          <p:cNvPr id="18" name="图片 17"/>
          <p:cNvPicPr>
            <a:picLocks noChangeAspect="1"/>
          </p:cNvPicPr>
          <p:nvPr>
            <p:custDataLst>
              <p:tags r:id="rId17"/>
            </p:custDataLst>
          </p:nvPr>
        </p:nvPicPr>
        <p:blipFill>
          <a:blip r:embed="rId18">
            <a:clrChange>
              <a:clrFrom>
                <a:srgbClr val="8A9D9C">
                  <a:alpha val="94902"/>
                </a:srgbClr>
              </a:clrFrom>
              <a:clrTo>
                <a:srgbClr val="8A9D9C">
                  <a:alpha val="94902"/>
                  <a:alpha val="0"/>
                </a:srgbClr>
              </a:clrTo>
            </a:clrChange>
          </a:blip>
          <a:srcRect l="12826"/>
          <a:stretch>
            <a:fillRect/>
          </a:stretch>
        </p:blipFill>
        <p:spPr>
          <a:xfrm flipH="1">
            <a:off x="9074150" y="5753100"/>
            <a:ext cx="3099435" cy="1113155"/>
          </a:xfrm>
          <a:prstGeom prst="rect">
            <a:avLst/>
          </a:prstGeom>
          <a:noFill/>
          <a:ln w="9525">
            <a:noFill/>
          </a:ln>
        </p:spPr>
      </p:pic>
      <p:pic>
        <p:nvPicPr>
          <p:cNvPr id="20" name="图片 19"/>
          <p:cNvPicPr>
            <a:picLocks noChangeAspect="1"/>
          </p:cNvPicPr>
          <p:nvPr>
            <p:custDataLst>
              <p:tags r:id="rId19"/>
            </p:custDataLst>
          </p:nvPr>
        </p:nvPicPr>
        <p:blipFill>
          <a:blip r:embed="rId20"/>
          <a:srcRect r="4454" b="7884"/>
          <a:stretch>
            <a:fillRect/>
          </a:stretch>
        </p:blipFill>
        <p:spPr>
          <a:xfrm>
            <a:off x="9046845" y="6502400"/>
            <a:ext cx="2463165" cy="337820"/>
          </a:xfrm>
          <a:prstGeom prst="rect">
            <a:avLst/>
          </a:prstGeom>
        </p:spPr>
      </p:pic>
      <p:pic>
        <p:nvPicPr>
          <p:cNvPr id="21" name="图片 20"/>
          <p:cNvPicPr/>
          <p:nvPr>
            <p:custDataLst>
              <p:tags r:id="rId21"/>
            </p:custDataLst>
          </p:nvPr>
        </p:nvPicPr>
        <p:blipFill>
          <a:blip r:embed="rId22">
            <a:grayscl/>
            <a:lum bright="18000"/>
          </a:blip>
          <a:srcRect l="8870" t="22845" r="25017" b="20770"/>
          <a:stretch>
            <a:fillRect/>
          </a:stretch>
        </p:blipFill>
        <p:spPr>
          <a:xfrm flipH="1">
            <a:off x="11386185" y="5635625"/>
            <a:ext cx="824230" cy="1204595"/>
          </a:xfrm>
          <a:prstGeom prst="rect">
            <a:avLst/>
          </a:prstGeom>
          <a:noFill/>
          <a:ln w="9525">
            <a:noFill/>
          </a:ln>
        </p:spPr>
      </p:pic>
      <p:pic>
        <p:nvPicPr>
          <p:cNvPr id="3" name="图片 2"/>
          <p:cNvPicPr>
            <a:picLocks noChangeAspect="1"/>
          </p:cNvPicPr>
          <p:nvPr/>
        </p:nvPicPr>
        <p:blipFill>
          <a:blip r:embed="rId23">
            <a:lum bright="24000"/>
          </a:blip>
          <a:srcRect l="6134" t="7923" r="18167" b="23418"/>
          <a:stretch>
            <a:fillRect/>
          </a:stretch>
        </p:blipFill>
        <p:spPr>
          <a:xfrm>
            <a:off x="-24130" y="5365750"/>
            <a:ext cx="856615" cy="14922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hf sldNum="0" hdr="0" ftr="0" dt="0"/>
  <p:txStyles>
    <p:titleStyle>
      <a:lvl1pPr marL="0" indent="0" algn="ctr" defTabSz="914400" rtl="0" eaLnBrk="0" fontAlgn="base" hangingPunct="0">
        <a:lnSpc>
          <a:spcPct val="100000"/>
        </a:lnSpc>
        <a:spcBef>
          <a:spcPct val="0"/>
        </a:spcBef>
        <a:spcAft>
          <a:spcPct val="0"/>
        </a:spcAft>
        <a:buClrTx/>
        <a:buSzTx/>
        <a:buFontTx/>
        <a:buNone/>
        <a:defRPr sz="2700" kern="1200">
          <a:solidFill>
            <a:schemeClr val="tx2"/>
          </a:solidFill>
          <a:latin typeface="Arial" panose="020B0604020202020204" pitchFamily="34" charset="0"/>
          <a:ea typeface="宋体" panose="02010600030101010101" pitchFamily="2" charset="-122"/>
          <a:cs typeface="+mj-cs"/>
        </a:defRPr>
      </a:lvl1pPr>
    </p:titleStyle>
    <p:bodyStyle>
      <a:lvl1pPr marL="257175" indent="-256540" algn="l" defTabSz="914400" rtl="0" eaLnBrk="0" fontAlgn="base" hangingPunct="0">
        <a:lnSpc>
          <a:spcPct val="100000"/>
        </a:lnSpc>
        <a:spcBef>
          <a:spcPct val="15000"/>
        </a:spcBef>
        <a:spcAft>
          <a:spcPct val="0"/>
        </a:spcAft>
        <a:buClrTx/>
        <a:buSzTx/>
        <a:buFontTx/>
        <a:buChar char="•"/>
        <a:defRPr sz="1800" kern="1200">
          <a:solidFill>
            <a:schemeClr val="tx1"/>
          </a:solidFill>
          <a:latin typeface="+mn-lt"/>
          <a:ea typeface="+mn-ea"/>
          <a:cs typeface="+mn-cs"/>
        </a:defRPr>
      </a:lvl1pPr>
      <a:lvl2pPr marL="557530" lvl="1" indent="-213995" algn="l" defTabSz="914400" rtl="0" eaLnBrk="0" fontAlgn="base" hangingPunct="0">
        <a:lnSpc>
          <a:spcPct val="100000"/>
        </a:lnSpc>
        <a:spcBef>
          <a:spcPct val="15000"/>
        </a:spcBef>
        <a:spcAft>
          <a:spcPct val="0"/>
        </a:spcAft>
        <a:buClrTx/>
        <a:buSzTx/>
        <a:buFontTx/>
        <a:buChar char="–"/>
        <a:defRPr sz="1500" kern="1200">
          <a:solidFill>
            <a:schemeClr val="tx1"/>
          </a:solidFill>
          <a:latin typeface="+mn-lt"/>
          <a:ea typeface="+mn-ea"/>
          <a:cs typeface="+mn-cs"/>
        </a:defRPr>
      </a:lvl2pPr>
      <a:lvl3pPr marL="857250" lvl="2" indent="-170815" algn="l" defTabSz="914400" rtl="0" eaLnBrk="0" fontAlgn="base" hangingPunct="0">
        <a:lnSpc>
          <a:spcPct val="100000"/>
        </a:lnSpc>
        <a:spcBef>
          <a:spcPct val="15000"/>
        </a:spcBef>
        <a:spcAft>
          <a:spcPct val="0"/>
        </a:spcAft>
        <a:buClrTx/>
        <a:buSzTx/>
        <a:buFontTx/>
        <a:buChar char="•"/>
        <a:defRPr sz="1500" kern="1200">
          <a:solidFill>
            <a:schemeClr val="tx1"/>
          </a:solidFill>
          <a:latin typeface="+mn-lt"/>
          <a:ea typeface="+mn-ea"/>
          <a:cs typeface="+mn-cs"/>
        </a:defRPr>
      </a:lvl3pPr>
      <a:lvl4pPr marL="1200150" lvl="3" indent="-170815" algn="l" defTabSz="914400" rtl="0" eaLnBrk="0" fontAlgn="base" hangingPunct="0">
        <a:lnSpc>
          <a:spcPct val="100000"/>
        </a:lnSpc>
        <a:spcBef>
          <a:spcPct val="15000"/>
        </a:spcBef>
        <a:spcAft>
          <a:spcPct val="0"/>
        </a:spcAft>
        <a:buClrTx/>
        <a:buSzTx/>
        <a:buFontTx/>
        <a:buChar char="–"/>
        <a:defRPr sz="1200" kern="1200">
          <a:solidFill>
            <a:schemeClr val="tx1"/>
          </a:solidFill>
          <a:latin typeface="+mn-lt"/>
          <a:ea typeface="+mn-ea"/>
          <a:cs typeface="+mn-cs"/>
        </a:defRPr>
      </a:lvl4pPr>
      <a:lvl5pPr marL="1543050" lvl="4" indent="-170815" algn="l" defTabSz="914400" rtl="0" eaLnBrk="0" fontAlgn="base" hangingPunct="0">
        <a:lnSpc>
          <a:spcPct val="100000"/>
        </a:lnSpc>
        <a:spcBef>
          <a:spcPct val="15000"/>
        </a:spcBef>
        <a:spcAft>
          <a:spcPct val="0"/>
        </a:spcAft>
        <a:buClrTx/>
        <a:buSzTx/>
        <a:buFontTx/>
        <a:buChar char="»"/>
        <a:defRPr sz="1200" kern="1200">
          <a:solidFill>
            <a:schemeClr val="tx1"/>
          </a:solidFill>
          <a:latin typeface="+mn-lt"/>
          <a:ea typeface="+mn-ea"/>
          <a:cs typeface="+mn-cs"/>
        </a:defRPr>
      </a:lvl5pPr>
      <a:lvl6pPr marL="1885950" lvl="5" indent="-170815" algn="l" defTabSz="685800" eaLnBrk="1" fontAlgn="base" latinLnBrk="0" hangingPunct="1">
        <a:lnSpc>
          <a:spcPct val="100000"/>
        </a:lnSpc>
        <a:spcBef>
          <a:spcPct val="15000"/>
        </a:spcBef>
        <a:spcAft>
          <a:spcPct val="0"/>
        </a:spcAft>
        <a:buChar char="»"/>
        <a:defRPr sz="1200" b="0" i="0" u="none" kern="1200" baseline="0">
          <a:solidFill>
            <a:schemeClr val="tx1"/>
          </a:solidFill>
          <a:latin typeface="+mn-lt"/>
          <a:ea typeface="+mn-ea"/>
          <a:cs typeface="+mn-cs"/>
        </a:defRPr>
      </a:lvl6pPr>
      <a:lvl7pPr marL="2228850" lvl="6" indent="-170815" algn="l" defTabSz="685800" eaLnBrk="1" fontAlgn="base" latinLnBrk="0" hangingPunct="1">
        <a:lnSpc>
          <a:spcPct val="100000"/>
        </a:lnSpc>
        <a:spcBef>
          <a:spcPct val="15000"/>
        </a:spcBef>
        <a:spcAft>
          <a:spcPct val="0"/>
        </a:spcAft>
        <a:buChar char="»"/>
        <a:defRPr sz="1200" b="0" i="0" u="none" kern="1200" baseline="0">
          <a:solidFill>
            <a:schemeClr val="tx1"/>
          </a:solidFill>
          <a:latin typeface="+mn-lt"/>
          <a:ea typeface="+mn-ea"/>
          <a:cs typeface="+mn-cs"/>
        </a:defRPr>
      </a:lvl7pPr>
      <a:lvl8pPr marL="2571750" lvl="7" indent="-170815" algn="l" defTabSz="685800" eaLnBrk="1" fontAlgn="base" latinLnBrk="0" hangingPunct="1">
        <a:lnSpc>
          <a:spcPct val="100000"/>
        </a:lnSpc>
        <a:spcBef>
          <a:spcPct val="15000"/>
        </a:spcBef>
        <a:spcAft>
          <a:spcPct val="0"/>
        </a:spcAft>
        <a:buChar char="»"/>
        <a:defRPr sz="1200" b="0" i="0" u="none" kern="1200" baseline="0">
          <a:solidFill>
            <a:schemeClr val="tx1"/>
          </a:solidFill>
          <a:latin typeface="+mn-lt"/>
          <a:ea typeface="+mn-ea"/>
          <a:cs typeface="+mn-cs"/>
        </a:defRPr>
      </a:lvl8pPr>
      <a:lvl9pPr marL="2914650" lvl="8" indent="-170815" algn="l" defTabSz="685800" eaLnBrk="1" fontAlgn="base" latinLnBrk="0" hangingPunct="1">
        <a:lnSpc>
          <a:spcPct val="100000"/>
        </a:lnSpc>
        <a:spcBef>
          <a:spcPct val="15000"/>
        </a:spcBef>
        <a:spcAft>
          <a:spcPct val="0"/>
        </a:spcAft>
        <a:buChar char="»"/>
        <a:defRPr sz="1200" b="0" i="0" u="none" kern="1200" baseline="0">
          <a:solidFill>
            <a:schemeClr val="tx1"/>
          </a:solidFill>
          <a:latin typeface="+mn-lt"/>
          <a:ea typeface="+mn-ea"/>
          <a:cs typeface="+mn-cs"/>
        </a:defRPr>
      </a:lvl9pPr>
    </p:bodyStyle>
    <p:otherStyle>
      <a:lvl1pPr marL="0" lvl="0" indent="0" algn="l" defTabSz="685800" rtl="0" eaLnBrk="1" fontAlgn="base" latinLnBrk="0" hangingPunct="1">
        <a:lnSpc>
          <a:spcPct val="100000"/>
        </a:lnSpc>
        <a:spcBef>
          <a:spcPct val="0"/>
        </a:spcBef>
        <a:spcAft>
          <a:spcPct val="0"/>
        </a:spcAft>
        <a:buClrTx/>
        <a:buSzTx/>
        <a:buFontTx/>
        <a:buNone/>
        <a:defRPr sz="1350" b="0" i="0" u="none" kern="1200" baseline="0">
          <a:solidFill>
            <a:schemeClr val="tx1"/>
          </a:solidFill>
          <a:latin typeface="+mn-lt"/>
          <a:ea typeface="+mn-ea"/>
          <a:cs typeface="+mn-cs"/>
        </a:defRPr>
      </a:lvl1pPr>
      <a:lvl2pPr marL="342900" lvl="1" indent="0" algn="l" defTabSz="685800" rtl="0" eaLnBrk="1" fontAlgn="base" latinLnBrk="0" hangingPunct="1">
        <a:lnSpc>
          <a:spcPct val="100000"/>
        </a:lnSpc>
        <a:spcBef>
          <a:spcPct val="0"/>
        </a:spcBef>
        <a:spcAft>
          <a:spcPct val="0"/>
        </a:spcAft>
        <a:buClrTx/>
        <a:buSzTx/>
        <a:buFontTx/>
        <a:buNone/>
        <a:defRPr sz="1350" b="0" i="0" u="none" kern="1200" baseline="0">
          <a:solidFill>
            <a:schemeClr val="tx1"/>
          </a:solidFill>
          <a:latin typeface="+mn-lt"/>
          <a:ea typeface="+mn-ea"/>
          <a:cs typeface="+mn-cs"/>
        </a:defRPr>
      </a:lvl2pPr>
      <a:lvl3pPr marL="685800" lvl="2" indent="0" algn="l" defTabSz="685800" rtl="0" eaLnBrk="1" fontAlgn="base" latinLnBrk="0" hangingPunct="1">
        <a:lnSpc>
          <a:spcPct val="100000"/>
        </a:lnSpc>
        <a:spcBef>
          <a:spcPct val="0"/>
        </a:spcBef>
        <a:spcAft>
          <a:spcPct val="0"/>
        </a:spcAft>
        <a:buClrTx/>
        <a:buSzTx/>
        <a:buFontTx/>
        <a:buNone/>
        <a:defRPr sz="1350" b="0" i="0" u="none" kern="1200" baseline="0">
          <a:solidFill>
            <a:schemeClr val="tx1"/>
          </a:solidFill>
          <a:latin typeface="+mn-lt"/>
          <a:ea typeface="+mn-ea"/>
          <a:cs typeface="+mn-cs"/>
        </a:defRPr>
      </a:lvl3pPr>
      <a:lvl4pPr marL="1028700" lvl="3" indent="0" algn="l" defTabSz="685800" rtl="0" eaLnBrk="1" fontAlgn="base" latinLnBrk="0" hangingPunct="1">
        <a:lnSpc>
          <a:spcPct val="100000"/>
        </a:lnSpc>
        <a:spcBef>
          <a:spcPct val="0"/>
        </a:spcBef>
        <a:spcAft>
          <a:spcPct val="0"/>
        </a:spcAft>
        <a:buClrTx/>
        <a:buSzTx/>
        <a:buFontTx/>
        <a:buNone/>
        <a:defRPr sz="1350" b="0" i="0" u="none" kern="1200" baseline="0">
          <a:solidFill>
            <a:schemeClr val="tx1"/>
          </a:solidFill>
          <a:latin typeface="+mn-lt"/>
          <a:ea typeface="+mn-ea"/>
          <a:cs typeface="+mn-cs"/>
        </a:defRPr>
      </a:lvl4pPr>
      <a:lvl5pPr marL="1371600" lvl="4" indent="0" algn="l" defTabSz="685800" rtl="0" eaLnBrk="1" fontAlgn="base" latinLnBrk="0" hangingPunct="1">
        <a:lnSpc>
          <a:spcPct val="100000"/>
        </a:lnSpc>
        <a:spcBef>
          <a:spcPct val="0"/>
        </a:spcBef>
        <a:spcAft>
          <a:spcPct val="0"/>
        </a:spcAft>
        <a:buClrTx/>
        <a:buSzTx/>
        <a:buFontTx/>
        <a:buNone/>
        <a:defRPr sz="1350" b="0" i="0" u="none" kern="1200" baseline="0">
          <a:solidFill>
            <a:schemeClr val="tx1"/>
          </a:solidFill>
          <a:latin typeface="+mn-lt"/>
          <a:ea typeface="+mn-ea"/>
          <a:cs typeface="+mn-cs"/>
        </a:defRPr>
      </a:lvl5pPr>
      <a:lvl6pPr marL="1714500" lvl="5"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6pPr>
      <a:lvl7pPr marL="2057400" lvl="6"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7pPr>
      <a:lvl8pPr marL="2400300" lvl="7"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8pPr>
      <a:lvl9pPr marL="2743200" lvl="8"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6" Type="http://schemas.openxmlformats.org/officeDocument/2006/relationships/notesSlide" Target="../notesSlides/notesSlide1.xml"/><Relationship Id="rId15" Type="http://schemas.openxmlformats.org/officeDocument/2006/relationships/slideLayout" Target="../slideLayouts/slideLayout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slide" Target="slide9.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image" Target="../media/image28.jpeg"/><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image" Target="../media/image29.png"/><Relationship Id="rId1" Type="http://schemas.openxmlformats.org/officeDocument/2006/relationships/tags" Target="../tags/tag130.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42.xml"/><Relationship Id="rId4" Type="http://schemas.openxmlformats.org/officeDocument/2006/relationships/image" Target="../media/image19.png"/><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15.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0" Type="http://schemas.openxmlformats.org/officeDocument/2006/relationships/notesSlide" Target="../notesSlides/notesSlide10.xml"/><Relationship Id="rId3" Type="http://schemas.openxmlformats.org/officeDocument/2006/relationships/tags" Target="../tags/tag145.xml"/><Relationship Id="rId29" Type="http://schemas.openxmlformats.org/officeDocument/2006/relationships/slideLayout" Target="../slideLayouts/slideLayout1.xml"/><Relationship Id="rId28" Type="http://schemas.openxmlformats.org/officeDocument/2006/relationships/tags" Target="../tags/tag169.xml"/><Relationship Id="rId27" Type="http://schemas.openxmlformats.org/officeDocument/2006/relationships/image" Target="../media/image30.png"/><Relationship Id="rId26" Type="http://schemas.openxmlformats.org/officeDocument/2006/relationships/tags" Target="../tags/tag168.xml"/><Relationship Id="rId25" Type="http://schemas.openxmlformats.org/officeDocument/2006/relationships/tags" Target="../tags/tag167.xml"/><Relationship Id="rId24" Type="http://schemas.openxmlformats.org/officeDocument/2006/relationships/tags" Target="../tags/tag166.xml"/><Relationship Id="rId23" Type="http://schemas.openxmlformats.org/officeDocument/2006/relationships/tags" Target="../tags/tag165.xml"/><Relationship Id="rId22" Type="http://schemas.openxmlformats.org/officeDocument/2006/relationships/tags" Target="../tags/tag164.xml"/><Relationship Id="rId21" Type="http://schemas.openxmlformats.org/officeDocument/2006/relationships/tags" Target="../tags/tag163.xml"/><Relationship Id="rId20" Type="http://schemas.openxmlformats.org/officeDocument/2006/relationships/tags" Target="../tags/tag162.xml"/><Relationship Id="rId2" Type="http://schemas.openxmlformats.org/officeDocument/2006/relationships/tags" Target="../tags/tag144.xml"/><Relationship Id="rId19" Type="http://schemas.openxmlformats.org/officeDocument/2006/relationships/tags" Target="../tags/tag161.xml"/><Relationship Id="rId18" Type="http://schemas.openxmlformats.org/officeDocument/2006/relationships/tags" Target="../tags/tag160.xml"/><Relationship Id="rId17" Type="http://schemas.openxmlformats.org/officeDocument/2006/relationships/tags" Target="../tags/tag159.xml"/><Relationship Id="rId16" Type="http://schemas.openxmlformats.org/officeDocument/2006/relationships/tags" Target="../tags/tag158.xml"/><Relationship Id="rId15" Type="http://schemas.openxmlformats.org/officeDocument/2006/relationships/tags" Target="../tags/tag157.xml"/><Relationship Id="rId14" Type="http://schemas.openxmlformats.org/officeDocument/2006/relationships/tags" Target="../tags/tag156.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tags" Target="../tags/tag143.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17.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image" Target="../media/image19.png"/><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image" Target="../media/image31.png"/><Relationship Id="rId12" Type="http://schemas.openxmlformats.org/officeDocument/2006/relationships/slideLayout" Target="../slideLayouts/slideLayout1.xml"/><Relationship Id="rId11" Type="http://schemas.openxmlformats.org/officeDocument/2006/relationships/tags" Target="../tags/tag181.xml"/><Relationship Id="rId10" Type="http://schemas.openxmlformats.org/officeDocument/2006/relationships/image" Target="../media/image32.png"/><Relationship Id="rId1" Type="http://schemas.openxmlformats.org/officeDocument/2006/relationships/tags" Target="../tags/tag174.xml"/></Relationships>
</file>

<file path=ppt/slides/_rels/slide18.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image" Target="../media/image33.jpeg"/><Relationship Id="rId3" Type="http://schemas.openxmlformats.org/officeDocument/2006/relationships/tags" Target="../tags/tag184.xml"/><Relationship Id="rId2" Type="http://schemas.openxmlformats.org/officeDocument/2006/relationships/tags" Target="../tags/tag183.xml"/><Relationship Id="rId12" Type="http://schemas.openxmlformats.org/officeDocument/2006/relationships/notesSlide" Target="../notesSlides/notesSlide12.xml"/><Relationship Id="rId11" Type="http://schemas.openxmlformats.org/officeDocument/2006/relationships/slideLayout" Target="../slideLayouts/slideLayout1.xml"/><Relationship Id="rId10" Type="http://schemas.openxmlformats.org/officeDocument/2006/relationships/tags" Target="../tags/tag190.xml"/><Relationship Id="rId1" Type="http://schemas.openxmlformats.org/officeDocument/2006/relationships/tags" Target="../tags/tag182.xml"/></Relationships>
</file>

<file path=ppt/slides/_rels/slide19.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tags" Target="../tags/tag195.xml"/><Relationship Id="rId6" Type="http://schemas.openxmlformats.org/officeDocument/2006/relationships/image" Target="../media/image34.png"/><Relationship Id="rId5" Type="http://schemas.openxmlformats.org/officeDocument/2006/relationships/tags" Target="../tags/tag194.xml"/><Relationship Id="rId4" Type="http://schemas.openxmlformats.org/officeDocument/2006/relationships/image" Target="../media/image19.png"/><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slideLayout" Target="../slideLayouts/slideLayout1.xml"/><Relationship Id="rId10" Type="http://schemas.openxmlformats.org/officeDocument/2006/relationships/tags" Target="../tags/tag196.xml"/><Relationship Id="rId1" Type="http://schemas.openxmlformats.org/officeDocument/2006/relationships/tags" Target="../tags/tag191.xml"/></Relationships>
</file>

<file path=ppt/slides/_rels/slide2.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0" Type="http://schemas.openxmlformats.org/officeDocument/2006/relationships/notesSlide" Target="../notesSlides/notesSlide2.xml"/><Relationship Id="rId2" Type="http://schemas.openxmlformats.org/officeDocument/2006/relationships/tags" Target="../tags/tag32.xml"/><Relationship Id="rId19" Type="http://schemas.openxmlformats.org/officeDocument/2006/relationships/slideLayout" Target="../slideLayouts/slideLayout2.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image" Target="../media/image10.jpeg"/><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1.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00.xml"/><Relationship Id="rId4" Type="http://schemas.openxmlformats.org/officeDocument/2006/relationships/image" Target="../media/image19.png"/><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9.xml"/><Relationship Id="rId1" Type="http://schemas.openxmlformats.org/officeDocument/2006/relationships/tags" Target="../tags/tag208.xml"/></Relationships>
</file>

<file path=ppt/slides/_rels/slide23.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7" Type="http://schemas.openxmlformats.org/officeDocument/2006/relationships/slideLayout" Target="../slideLayouts/slideLayout1.xml"/><Relationship Id="rId16" Type="http://schemas.openxmlformats.org/officeDocument/2006/relationships/tags" Target="../tags/tag222.xml"/><Relationship Id="rId15" Type="http://schemas.openxmlformats.org/officeDocument/2006/relationships/image" Target="../media/image39.png"/><Relationship Id="rId14" Type="http://schemas.openxmlformats.org/officeDocument/2006/relationships/image" Target="../media/image38.png"/><Relationship Id="rId13" Type="http://schemas.openxmlformats.org/officeDocument/2006/relationships/tags" Target="../tags/tag221.xml"/><Relationship Id="rId12" Type="http://schemas.openxmlformats.org/officeDocument/2006/relationships/tags" Target="../tags/tag220.xml"/><Relationship Id="rId11" Type="http://schemas.openxmlformats.org/officeDocument/2006/relationships/tags" Target="../tags/tag219.xml"/><Relationship Id="rId10" Type="http://schemas.openxmlformats.org/officeDocument/2006/relationships/image" Target="../media/image37.png"/><Relationship Id="rId1" Type="http://schemas.openxmlformats.org/officeDocument/2006/relationships/tags" Target="../tags/tag2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11.png"/><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2" Type="http://schemas.openxmlformats.org/officeDocument/2006/relationships/notesSlide" Target="../notesSlides/notesSlide4.xml"/><Relationship Id="rId31" Type="http://schemas.openxmlformats.org/officeDocument/2006/relationships/slideLayout" Target="../slideLayouts/slideLayout1.xml"/><Relationship Id="rId30" Type="http://schemas.openxmlformats.org/officeDocument/2006/relationships/image" Target="../media/image17.jpeg"/><Relationship Id="rId3" Type="http://schemas.openxmlformats.org/officeDocument/2006/relationships/tags" Target="../tags/tag59.xml"/><Relationship Id="rId29" Type="http://schemas.openxmlformats.org/officeDocument/2006/relationships/image" Target="../media/image16.png"/><Relationship Id="rId28" Type="http://schemas.openxmlformats.org/officeDocument/2006/relationships/image" Target="../media/image15.png"/><Relationship Id="rId27" Type="http://schemas.openxmlformats.org/officeDocument/2006/relationships/image" Target="../media/image14.jpeg"/><Relationship Id="rId26" Type="http://schemas.openxmlformats.org/officeDocument/2006/relationships/image" Target="../media/image13.png"/><Relationship Id="rId25" Type="http://schemas.openxmlformats.org/officeDocument/2006/relationships/image" Target="../media/image12.png"/><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9" Type="http://schemas.openxmlformats.org/officeDocument/2006/relationships/notesSlide" Target="../notesSlides/notesSlide5.xml"/><Relationship Id="rId28" Type="http://schemas.openxmlformats.org/officeDocument/2006/relationships/slideLayout" Target="../slideLayouts/slideLayout1.xml"/><Relationship Id="rId27" Type="http://schemas.openxmlformats.org/officeDocument/2006/relationships/tags" Target="../tags/tag100.xml"/><Relationship Id="rId26" Type="http://schemas.openxmlformats.org/officeDocument/2006/relationships/tags" Target="../tags/tag99.xml"/><Relationship Id="rId25" Type="http://schemas.openxmlformats.org/officeDocument/2006/relationships/tags" Target="../tags/tag98.xml"/><Relationship Id="rId24" Type="http://schemas.openxmlformats.org/officeDocument/2006/relationships/image" Target="../media/image24.png"/><Relationship Id="rId23" Type="http://schemas.openxmlformats.org/officeDocument/2006/relationships/image" Target="../media/image23.png"/><Relationship Id="rId22" Type="http://schemas.openxmlformats.org/officeDocument/2006/relationships/image" Target="../media/image22.png"/><Relationship Id="rId21" Type="http://schemas.openxmlformats.org/officeDocument/2006/relationships/image" Target="../media/image21.png"/><Relationship Id="rId20" Type="http://schemas.openxmlformats.org/officeDocument/2006/relationships/image" Target="../media/image20.png"/><Relationship Id="rId2" Type="http://schemas.openxmlformats.org/officeDocument/2006/relationships/tags" Target="../tags/tag81.xml"/><Relationship Id="rId19" Type="http://schemas.openxmlformats.org/officeDocument/2006/relationships/tags" Target="../tags/tag97.xml"/><Relationship Id="rId18" Type="http://schemas.openxmlformats.org/officeDocument/2006/relationships/tags" Target="../tags/tag96.xml"/><Relationship Id="rId17" Type="http://schemas.openxmlformats.org/officeDocument/2006/relationships/tags" Target="../tags/tag95.xml"/><Relationship Id="rId16" Type="http://schemas.openxmlformats.org/officeDocument/2006/relationships/tags" Target="../tags/tag94.xml"/><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image" Target="../media/image25.png"/><Relationship Id="rId4" Type="http://schemas.openxmlformats.org/officeDocument/2006/relationships/tags" Target="../tags/tag103.xml"/><Relationship Id="rId3" Type="http://schemas.openxmlformats.org/officeDocument/2006/relationships/image" Target="../media/image19.png"/><Relationship Id="rId2" Type="http://schemas.openxmlformats.org/officeDocument/2006/relationships/tags" Target="../tags/tag102.xml"/><Relationship Id="rId11" Type="http://schemas.openxmlformats.org/officeDocument/2006/relationships/notesSlide" Target="../notesSlides/notesSlide6.xml"/><Relationship Id="rId10" Type="http://schemas.openxmlformats.org/officeDocument/2006/relationships/slideLayout" Target="../slideLayouts/slideLayout1.xml"/><Relationship Id="rId1" Type="http://schemas.openxmlformats.org/officeDocument/2006/relationships/tags" Target="../tags/tag101.xml"/></Relationships>
</file>

<file path=ppt/slides/_rels/slide8.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image" Target="../media/image26.png"/><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image" Target="../media/image19.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notesSlide" Target="../notesSlides/notesSlide7.xml"/><Relationship Id="rId11" Type="http://schemas.openxmlformats.org/officeDocument/2006/relationships/slideLayout" Target="../slideLayouts/slideLayout1.xml"/><Relationship Id="rId10" Type="http://schemas.openxmlformats.org/officeDocument/2006/relationships/image" Target="../media/image27.png"/><Relationship Id="rId1" Type="http://schemas.openxmlformats.org/officeDocument/2006/relationships/tags" Target="../tags/tag108.xml"/></Relationships>
</file>

<file path=ppt/slides/_rels/slide9.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3" Type="http://schemas.openxmlformats.org/officeDocument/2006/relationships/notesSlide" Target="../notesSlides/notesSlide8.xml"/><Relationship Id="rId12" Type="http://schemas.openxmlformats.org/officeDocument/2006/relationships/slideLayout" Target="../slideLayouts/slideLayout1.xml"/><Relationship Id="rId11" Type="http://schemas.openxmlformats.org/officeDocument/2006/relationships/slide" Target="slide10.xml"/><Relationship Id="rId10" Type="http://schemas.openxmlformats.org/officeDocument/2006/relationships/tags" Target="../tags/tag124.xml"/><Relationship Id="rId1" Type="http://schemas.openxmlformats.org/officeDocument/2006/relationships/tags" Target="../tags/tag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5885" y="2644775"/>
            <a:ext cx="3874770" cy="1568450"/>
          </a:xfrm>
          <a:prstGeom prst="rect">
            <a:avLst/>
          </a:prstGeom>
          <a:noFill/>
        </p:spPr>
        <p:txBody>
          <a:bodyPr wrap="square" rtlCol="0">
            <a:spAutoFit/>
          </a:bodyPr>
          <a:lstStyle/>
          <a:p>
            <a:pPr algn="ctr" fontAlgn="auto">
              <a:lnSpc>
                <a:spcPct val="150000"/>
              </a:lnSpc>
            </a:pPr>
            <a:r>
              <a:rPr lang="zh-CN" altLang="en-US" sz="3200" b="1"/>
              <a:t>第二单元</a:t>
            </a:r>
            <a:endParaRPr lang="zh-CN" altLang="en-US" sz="3200" b="1"/>
          </a:p>
          <a:p>
            <a:pPr algn="ctr" fontAlgn="auto">
              <a:lnSpc>
                <a:spcPct val="150000"/>
              </a:lnSpc>
            </a:pPr>
            <a:r>
              <a:rPr lang="zh-CN" altLang="en-US" sz="3200" b="1"/>
              <a:t>官员的选拔与管理</a:t>
            </a:r>
            <a:endParaRPr lang="zh-CN" altLang="en-US" sz="3200" b="1"/>
          </a:p>
        </p:txBody>
      </p:sp>
      <p:sp>
        <p:nvSpPr>
          <p:cNvPr id="3" name="左大括号 2"/>
          <p:cNvSpPr/>
          <p:nvPr>
            <p:custDataLst>
              <p:tags r:id="rId2"/>
            </p:custDataLst>
          </p:nvPr>
        </p:nvSpPr>
        <p:spPr>
          <a:xfrm>
            <a:off x="3886200" y="1946275"/>
            <a:ext cx="370840" cy="278447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p:cNvSpPr txBox="1"/>
          <p:nvPr>
            <p:custDataLst>
              <p:tags r:id="rId3"/>
            </p:custDataLst>
          </p:nvPr>
        </p:nvSpPr>
        <p:spPr>
          <a:xfrm>
            <a:off x="4373245" y="1754505"/>
            <a:ext cx="1186815" cy="521970"/>
          </a:xfrm>
          <a:prstGeom prst="rect">
            <a:avLst/>
          </a:prstGeom>
          <a:noFill/>
        </p:spPr>
        <p:txBody>
          <a:bodyPr wrap="square" rtlCol="0">
            <a:spAutoFit/>
          </a:bodyPr>
          <a:lstStyle/>
          <a:p>
            <a:r>
              <a:rPr lang="zh-CN" altLang="en-US" sz="2800" b="1"/>
              <a:t>中国</a:t>
            </a:r>
            <a:endParaRPr lang="zh-CN" altLang="en-US" sz="2800" b="1"/>
          </a:p>
        </p:txBody>
      </p:sp>
      <p:sp>
        <p:nvSpPr>
          <p:cNvPr id="5" name="左大括号 4"/>
          <p:cNvSpPr/>
          <p:nvPr>
            <p:custDataLst>
              <p:tags r:id="rId4"/>
            </p:custDataLst>
          </p:nvPr>
        </p:nvSpPr>
        <p:spPr>
          <a:xfrm>
            <a:off x="5454015" y="1182370"/>
            <a:ext cx="244475" cy="1666240"/>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p:cNvSpPr txBox="1"/>
          <p:nvPr>
            <p:custDataLst>
              <p:tags r:id="rId5"/>
            </p:custDataLst>
          </p:nvPr>
        </p:nvSpPr>
        <p:spPr>
          <a:xfrm>
            <a:off x="5793740" y="997585"/>
            <a:ext cx="4872355" cy="460375"/>
          </a:xfrm>
          <a:prstGeom prst="rect">
            <a:avLst/>
          </a:prstGeom>
          <a:noFill/>
        </p:spPr>
        <p:txBody>
          <a:bodyPr wrap="square" rtlCol="0">
            <a:spAutoFit/>
          </a:bodyPr>
          <a:lstStyle/>
          <a:p>
            <a:r>
              <a:rPr lang="zh-CN" altLang="en-US" sz="2400" b="1">
                <a:solidFill>
                  <a:srgbClr val="FF0000"/>
                </a:solidFill>
                <a:effectLst/>
              </a:rPr>
              <a:t>第</a:t>
            </a:r>
            <a:r>
              <a:rPr lang="en-US" altLang="zh-CN" sz="2400" b="1">
                <a:solidFill>
                  <a:srgbClr val="FF0000"/>
                </a:solidFill>
                <a:effectLst/>
              </a:rPr>
              <a:t>5</a:t>
            </a:r>
            <a:r>
              <a:rPr lang="zh-CN" altLang="en-US" sz="2400" b="1">
                <a:solidFill>
                  <a:srgbClr val="FF0000"/>
                </a:solidFill>
                <a:effectLst/>
              </a:rPr>
              <a:t>课</a:t>
            </a:r>
            <a:r>
              <a:rPr lang="en-US" altLang="zh-CN" sz="2400" b="1">
                <a:solidFill>
                  <a:schemeClr val="accent1"/>
                </a:solidFill>
                <a:effectLst>
                  <a:outerShdw blurRad="38100" dist="25400" dir="5400000" algn="ctr" rotWithShape="0">
                    <a:srgbClr val="6E747A">
                      <a:alpha val="43000"/>
                    </a:srgbClr>
                  </a:outerShdw>
                </a:effectLst>
              </a:rPr>
              <a:t> </a:t>
            </a:r>
            <a:r>
              <a:rPr lang="en-US" altLang="zh-CN" sz="2400" b="1"/>
              <a:t> </a:t>
            </a:r>
            <a:r>
              <a:rPr lang="zh-CN" altLang="en-US" sz="2400" b="1"/>
              <a:t>中国古代官员的选拔与管理</a:t>
            </a:r>
            <a:endParaRPr lang="zh-CN" altLang="en-US" sz="2400" b="1"/>
          </a:p>
        </p:txBody>
      </p:sp>
      <p:sp>
        <p:nvSpPr>
          <p:cNvPr id="7" name="文本框 6"/>
          <p:cNvSpPr txBox="1"/>
          <p:nvPr>
            <p:custDataLst>
              <p:tags r:id="rId6"/>
            </p:custDataLst>
          </p:nvPr>
        </p:nvSpPr>
        <p:spPr>
          <a:xfrm>
            <a:off x="5793740" y="2575560"/>
            <a:ext cx="5921375" cy="460375"/>
          </a:xfrm>
          <a:prstGeom prst="rect">
            <a:avLst/>
          </a:prstGeom>
          <a:noFill/>
        </p:spPr>
        <p:txBody>
          <a:bodyPr wrap="square" rtlCol="0">
            <a:spAutoFit/>
          </a:bodyPr>
          <a:lstStyle/>
          <a:p>
            <a:r>
              <a:rPr lang="zh-CN" altLang="en-US" sz="2400" b="1">
                <a:solidFill>
                  <a:srgbClr val="FF0000"/>
                </a:solidFill>
                <a:effectLst/>
              </a:rPr>
              <a:t>第</a:t>
            </a:r>
            <a:r>
              <a:rPr lang="en-US" altLang="zh-CN" sz="2400" b="1">
                <a:solidFill>
                  <a:srgbClr val="FF0000"/>
                </a:solidFill>
                <a:effectLst/>
              </a:rPr>
              <a:t>7</a:t>
            </a:r>
            <a:r>
              <a:rPr lang="zh-CN" altLang="en-US" sz="2400" b="1">
                <a:solidFill>
                  <a:srgbClr val="FF0000"/>
                </a:solidFill>
                <a:effectLst/>
              </a:rPr>
              <a:t>课</a:t>
            </a:r>
            <a:r>
              <a:rPr lang="en-US" altLang="zh-CN" sz="2400" b="1"/>
              <a:t>  </a:t>
            </a:r>
            <a:r>
              <a:rPr lang="zh-CN" altLang="en-US" sz="2400" b="1"/>
              <a:t>近代以来中国的官员选拔与管理</a:t>
            </a:r>
            <a:endParaRPr lang="zh-CN" altLang="en-US" sz="2400" b="1"/>
          </a:p>
        </p:txBody>
      </p:sp>
      <p:sp>
        <p:nvSpPr>
          <p:cNvPr id="8" name="文本框 7"/>
          <p:cNvSpPr txBox="1"/>
          <p:nvPr>
            <p:custDataLst>
              <p:tags r:id="rId7"/>
            </p:custDataLst>
          </p:nvPr>
        </p:nvSpPr>
        <p:spPr>
          <a:xfrm>
            <a:off x="4373245" y="4445000"/>
            <a:ext cx="943610" cy="521970"/>
          </a:xfrm>
          <a:prstGeom prst="rect">
            <a:avLst/>
          </a:prstGeom>
          <a:noFill/>
        </p:spPr>
        <p:txBody>
          <a:bodyPr wrap="square" rtlCol="0">
            <a:spAutoFit/>
          </a:bodyPr>
          <a:lstStyle/>
          <a:p>
            <a:r>
              <a:rPr lang="zh-CN" altLang="en-US" sz="2800" b="1"/>
              <a:t>西方</a:t>
            </a:r>
            <a:endParaRPr lang="zh-CN" altLang="en-US" sz="2800" b="1"/>
          </a:p>
        </p:txBody>
      </p:sp>
      <p:sp>
        <p:nvSpPr>
          <p:cNvPr id="9" name="文本框 8"/>
          <p:cNvSpPr txBox="1"/>
          <p:nvPr>
            <p:custDataLst>
              <p:tags r:id="rId8"/>
            </p:custDataLst>
          </p:nvPr>
        </p:nvSpPr>
        <p:spPr>
          <a:xfrm>
            <a:off x="5560060" y="4476115"/>
            <a:ext cx="3559175" cy="460375"/>
          </a:xfrm>
          <a:prstGeom prst="rect">
            <a:avLst/>
          </a:prstGeom>
          <a:noFill/>
        </p:spPr>
        <p:txBody>
          <a:bodyPr wrap="square" rtlCol="0">
            <a:spAutoFit/>
          </a:bodyPr>
          <a:lstStyle/>
          <a:p>
            <a:r>
              <a:rPr lang="zh-CN" altLang="en-US" sz="2400" b="1">
                <a:solidFill>
                  <a:srgbClr val="FF0000"/>
                </a:solidFill>
                <a:effectLst/>
              </a:rPr>
              <a:t>第</a:t>
            </a:r>
            <a:r>
              <a:rPr lang="en-US" altLang="zh-CN" sz="2400" b="1">
                <a:solidFill>
                  <a:srgbClr val="FF0000"/>
                </a:solidFill>
                <a:effectLst/>
              </a:rPr>
              <a:t>6</a:t>
            </a:r>
            <a:r>
              <a:rPr lang="zh-CN" altLang="en-US" sz="2400" b="1">
                <a:solidFill>
                  <a:srgbClr val="FF0000"/>
                </a:solidFill>
                <a:effectLst/>
              </a:rPr>
              <a:t>课</a:t>
            </a:r>
            <a:r>
              <a:rPr lang="en-US" altLang="zh-CN" sz="2400" b="1">
                <a:solidFill>
                  <a:schemeClr val="accent1"/>
                </a:solidFill>
                <a:effectLst>
                  <a:outerShdw blurRad="38100" dist="25400" dir="5400000" algn="ctr" rotWithShape="0">
                    <a:srgbClr val="6E747A">
                      <a:alpha val="43000"/>
                    </a:srgbClr>
                  </a:outerShdw>
                </a:effectLst>
              </a:rPr>
              <a:t> </a:t>
            </a:r>
            <a:r>
              <a:rPr lang="en-US" altLang="zh-CN" sz="2400" b="1"/>
              <a:t> </a:t>
            </a:r>
            <a:r>
              <a:rPr lang="zh-CN" altLang="en-US" sz="2400" b="1"/>
              <a:t>西方的文官制度</a:t>
            </a:r>
            <a:endParaRPr lang="zh-CN" altLang="en-US" sz="2400" b="1"/>
          </a:p>
        </p:txBody>
      </p:sp>
      <p:cxnSp>
        <p:nvCxnSpPr>
          <p:cNvPr id="12" name="曲线连接符 11"/>
          <p:cNvCxnSpPr/>
          <p:nvPr>
            <p:custDataLst>
              <p:tags r:id="rId9"/>
            </p:custDataLst>
          </p:nvPr>
        </p:nvCxnSpPr>
        <p:spPr>
          <a:xfrm flipH="1">
            <a:off x="7339965" y="1182370"/>
            <a:ext cx="3326130" cy="3708400"/>
          </a:xfrm>
          <a:prstGeom prst="curvedConnector4">
            <a:avLst>
              <a:gd name="adj1" fmla="val -26575"/>
              <a:gd name="adj2" fmla="val 112705"/>
            </a:avLst>
          </a:prstGeom>
          <a:ln w="31750">
            <a:solidFill>
              <a:srgbClr val="1D41D5"/>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10"/>
            </p:custDataLst>
          </p:nvPr>
        </p:nvSpPr>
        <p:spPr>
          <a:xfrm>
            <a:off x="6876415" y="5144135"/>
            <a:ext cx="2707005" cy="460375"/>
          </a:xfrm>
          <a:prstGeom prst="rect">
            <a:avLst/>
          </a:prstGeom>
          <a:solidFill>
            <a:schemeClr val="accent1"/>
          </a:solidFill>
        </p:spPr>
        <p:txBody>
          <a:bodyPr wrap="square" rtlCol="0">
            <a:spAutoFit/>
          </a:bodyPr>
          <a:lstStyle/>
          <a:p>
            <a:r>
              <a:rPr lang="zh-CN" altLang="en-US" sz="2400" b="1">
                <a:solidFill>
                  <a:srgbClr val="FF0000"/>
                </a:solidFill>
              </a:rPr>
              <a:t>中国科举制的影响</a:t>
            </a:r>
            <a:endParaRPr lang="zh-CN" altLang="en-US" sz="2400" b="1">
              <a:solidFill>
                <a:srgbClr val="FF0000"/>
              </a:solidFill>
            </a:endParaRPr>
          </a:p>
        </p:txBody>
      </p:sp>
      <p:cxnSp>
        <p:nvCxnSpPr>
          <p:cNvPr id="15" name="曲线连接符 14"/>
          <p:cNvCxnSpPr/>
          <p:nvPr>
            <p:custDataLst>
              <p:tags r:id="rId11"/>
            </p:custDataLst>
          </p:nvPr>
        </p:nvCxnSpPr>
        <p:spPr>
          <a:xfrm rot="16200000">
            <a:off x="8615680" y="3079115"/>
            <a:ext cx="1588770" cy="1461770"/>
          </a:xfrm>
          <a:prstGeom prst="curvedConnector3">
            <a:avLst>
              <a:gd name="adj1" fmla="val 19304"/>
            </a:avLst>
          </a:prstGeom>
          <a:ln w="31750">
            <a:solidFill>
              <a:srgbClr val="1D41D5"/>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custDataLst>
              <p:tags r:id="rId12"/>
            </p:custDataLst>
          </p:nvPr>
        </p:nvSpPr>
        <p:spPr>
          <a:xfrm>
            <a:off x="8056245" y="3364865"/>
            <a:ext cx="3002915" cy="460375"/>
          </a:xfrm>
          <a:prstGeom prst="rect">
            <a:avLst/>
          </a:prstGeom>
          <a:solidFill>
            <a:schemeClr val="accent1"/>
          </a:solidFill>
        </p:spPr>
        <p:txBody>
          <a:bodyPr wrap="square" rtlCol="0">
            <a:spAutoFit/>
          </a:bodyPr>
          <a:lstStyle/>
          <a:p>
            <a:r>
              <a:rPr lang="zh-CN" altLang="en-US" sz="2400" b="1">
                <a:solidFill>
                  <a:srgbClr val="FF0000"/>
                </a:solidFill>
              </a:rPr>
              <a:t>影响中国公务员制度</a:t>
            </a:r>
            <a:endParaRPr lang="zh-CN" altLang="en-US" sz="2400" b="1">
              <a:solidFill>
                <a:srgbClr val="FF0000"/>
              </a:solidFill>
            </a:endParaRPr>
          </a:p>
        </p:txBody>
      </p:sp>
      <p:sp>
        <p:nvSpPr>
          <p:cNvPr id="12294" name="文本框 19"/>
          <p:cNvSpPr txBox="1"/>
          <p:nvPr>
            <p:custDataLst>
              <p:tags r:id="rId13"/>
            </p:custDataLst>
          </p:nvPr>
        </p:nvSpPr>
        <p:spPr>
          <a:xfrm>
            <a:off x="2115820" y="5732145"/>
            <a:ext cx="8943340" cy="829945"/>
          </a:xfrm>
          <a:prstGeom prst="rect">
            <a:avLst/>
          </a:prstGeom>
          <a:noFill/>
          <a:ln>
            <a:solidFill>
              <a:srgbClr val="C00000"/>
            </a:solidFill>
            <a:prstDash val="dash"/>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2400" b="1">
                <a:solidFill>
                  <a:srgbClr val="000000"/>
                </a:solidFill>
                <a:latin typeface="楷体" panose="02010609060101010101" charset="-122"/>
                <a:ea typeface="楷体" panose="02010609060101010101" charset="-122"/>
                <a:sym typeface="+mn-ea"/>
              </a:rPr>
              <a:t>    各国国家制度和国情不同，官员的选拔与管理方式各异，</a:t>
            </a:r>
            <a:endParaRPr lang="zh-CN" altLang="en-US" sz="2400" b="1">
              <a:solidFill>
                <a:srgbClr val="000000"/>
              </a:solidFill>
              <a:latin typeface="楷体" panose="02010609060101010101" charset="-122"/>
              <a:ea typeface="楷体" panose="02010609060101010101" charset="-122"/>
              <a:sym typeface="+mn-ea"/>
            </a:endParaRPr>
          </a:p>
          <a:p>
            <a:pPr lvl="0"/>
            <a:r>
              <a:rPr lang="zh-CN" altLang="en-US" sz="2400" b="1">
                <a:solidFill>
                  <a:srgbClr val="000000"/>
                </a:solidFill>
                <a:latin typeface="楷体" panose="02010609060101010101" charset="-122"/>
                <a:ea typeface="楷体" panose="02010609060101010101" charset="-122"/>
                <a:sym typeface="+mn-ea"/>
              </a:rPr>
              <a:t>但呈现出相互学习、借鉴的特点。             </a:t>
            </a:r>
            <a:r>
              <a:rPr lang="en-US" altLang="zh-CN" b="1">
                <a:solidFill>
                  <a:srgbClr val="000000"/>
                </a:solidFill>
                <a:latin typeface="黑体" panose="02010609060101010101" charset="-122"/>
                <a:ea typeface="黑体" panose="02010609060101010101" charset="-122"/>
                <a:sym typeface="+mn-ea"/>
              </a:rPr>
              <a:t>——</a:t>
            </a:r>
            <a:r>
              <a:rPr lang="zh-CN" altLang="en-US" b="1">
                <a:solidFill>
                  <a:srgbClr val="000000"/>
                </a:solidFill>
                <a:ea typeface="黑体" panose="02010609060101010101" charset="-122"/>
                <a:sym typeface="+mn-ea"/>
              </a:rPr>
              <a:t>单元导言</a:t>
            </a:r>
            <a:endParaRPr lang="zh-CN" altLang="en-US" b="1">
              <a:solidFill>
                <a:srgbClr val="000000"/>
              </a:solidFill>
              <a:ea typeface="黑体" panose="02010609060101010101" charset="-122"/>
              <a:sym typeface="+mn-ea"/>
            </a:endParaRPr>
          </a:p>
        </p:txBody>
      </p:sp>
    </p:spTree>
    <p:custDataLst>
      <p:tags r:id="rId1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ppt_x</p:attrName>
                                        </p:attrNameLst>
                                      </p:cBhvr>
                                      <p:tavLst>
                                        <p:tav tm="0">
                                          <p:val>
                                            <p:strVal val="#ppt_x-.2"/>
                                          </p:val>
                                        </p:tav>
                                        <p:tav tm="100000">
                                          <p:val>
                                            <p:strVal val="#ppt_x"/>
                                          </p:val>
                                        </p:tav>
                                      </p:tavLst>
                                    </p:anim>
                                    <p:anim calcmode="lin" valueType="num">
                                      <p:cBhvr>
                                        <p:cTn id="3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2"/>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ppt_x</p:attrName>
                                        </p:attrNameLst>
                                      </p:cBhvr>
                                      <p:tavLst>
                                        <p:tav tm="0">
                                          <p:val>
                                            <p:strVal val="#ppt_x-.2"/>
                                          </p:val>
                                        </p:tav>
                                        <p:tav tm="100000">
                                          <p:val>
                                            <p:strVal val="#ppt_x"/>
                                          </p:val>
                                        </p:tav>
                                      </p:tavLst>
                                    </p:anim>
                                    <p:anim calcmode="lin" valueType="num">
                                      <p:cBhvr>
                                        <p:cTn id="4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trips(downLeft)">
                                      <p:cBhvr>
                                        <p:cTn id="49" dur="500"/>
                                        <p:tgtEl>
                                          <p:spTgt spid="15"/>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strips(down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294"/>
                                        </p:tgtEl>
                                        <p:attrNameLst>
                                          <p:attrName>style.visibility</p:attrName>
                                        </p:attrNameLst>
                                      </p:cBhvr>
                                      <p:to>
                                        <p:strVal val="visible"/>
                                      </p:to>
                                    </p:set>
                                    <p:animEffect transition="in" filter="box(in)">
                                      <p:cBhvr>
                                        <p:cTn id="5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7" grpId="0"/>
      <p:bldP spid="8" grpId="0"/>
      <p:bldP spid="9" grpId="0"/>
      <p:bldP spid="14" grpId="0" bldLvl="0" animBg="1"/>
      <p:bldP spid="16" grpId="0" bldLvl="0" animBg="1"/>
      <p:bldP spid="1229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矩形 1"/>
          <p:cNvSpPr>
            <a:spLocks noChangeArrowheads="1"/>
          </p:cNvSpPr>
          <p:nvPr>
            <p:custDataLst>
              <p:tags r:id="rId1"/>
            </p:custDataLst>
          </p:nvPr>
        </p:nvSpPr>
        <p:spPr bwMode="auto">
          <a:xfrm>
            <a:off x="969934" y="618025"/>
            <a:ext cx="3102506" cy="5634990"/>
          </a:xfrm>
          <a:prstGeom prst="rect">
            <a:avLst/>
          </a:prstGeom>
          <a:noFill/>
          <a:ln w="22225">
            <a:solidFill>
              <a:srgbClr val="FF0000"/>
            </a:solidFill>
            <a:miter lim="800000"/>
          </a:ln>
        </p:spPr>
        <p:txBody>
          <a:bodyPr>
            <a:spAutoFit/>
          </a:bodyPr>
          <a:lstStyle/>
          <a:p>
            <a:pPr>
              <a:lnSpc>
                <a:spcPct val="130000"/>
              </a:lnSpc>
            </a:pPr>
            <a:r>
              <a:rPr lang="zh-CN" altLang="en-US" sz="2520" b="1">
                <a:solidFill>
                  <a:srgbClr val="000000"/>
                </a:solidFill>
                <a:latin typeface="黑体" panose="02010609060101010101" charset="-122"/>
                <a:ea typeface="微软雅黑" panose="020B0503020204020204" charset="-122"/>
                <a:cs typeface="等线" panose="02010600030101010101" pitchFamily="2" charset="-122"/>
              </a:rPr>
              <a:t>    八股取士：明代成化以后，用排偶文体阐发经义的科举考试之法。每篇由破题、承题、起讲、入题、出题、起股、中股、后股、束股、落下十个部分组成，格式严格，内容空泛，严重束缚了学子的思想与才华。</a:t>
            </a:r>
            <a:endParaRPr lang="zh-CN" altLang="en-US" sz="2520" b="1">
              <a:solidFill>
                <a:srgbClr val="000000"/>
              </a:solidFill>
              <a:latin typeface="黑体" panose="02010609060101010101" charset="-122"/>
              <a:ea typeface="微软雅黑" panose="020B0503020204020204" charset="-122"/>
              <a:cs typeface="等线" panose="02010600030101010101" pitchFamily="2" charset="-122"/>
            </a:endParaRPr>
          </a:p>
        </p:txBody>
      </p:sp>
      <p:sp>
        <p:nvSpPr>
          <p:cNvPr id="78853" name="矩形 2"/>
          <p:cNvSpPr>
            <a:spLocks noChangeArrowheads="1"/>
          </p:cNvSpPr>
          <p:nvPr>
            <p:custDataLst>
              <p:tags r:id="rId2"/>
            </p:custDataLst>
          </p:nvPr>
        </p:nvSpPr>
        <p:spPr bwMode="auto">
          <a:xfrm>
            <a:off x="4331101" y="570865"/>
            <a:ext cx="6982424" cy="1950720"/>
          </a:xfrm>
          <a:prstGeom prst="rect">
            <a:avLst/>
          </a:prstGeom>
          <a:noFill/>
          <a:ln w="22225">
            <a:solidFill>
              <a:srgbClr val="FF0000"/>
            </a:solidFill>
            <a:miter lim="800000"/>
          </a:ln>
        </p:spPr>
        <p:txBody>
          <a:bodyPr>
            <a:spAutoFit/>
          </a:bodyPr>
          <a:lstStyle/>
          <a:p>
            <a:pPr>
              <a:lnSpc>
                <a:spcPct val="120000"/>
              </a:lnSpc>
            </a:pPr>
            <a:r>
              <a:rPr lang="en-US" altLang="zh-CN" sz="2520">
                <a:latin typeface="楷体" panose="02010609060101010101" charset="-122"/>
                <a:ea typeface="楷体" panose="02010609060101010101" charset="-122"/>
                <a:cs typeface="等线" panose="02010600030101010101" pitchFamily="2" charset="-122"/>
              </a:rPr>
              <a:t>    1898年戊戌变法曾改革科举制，废八股，改试策论；1905年9月2日，袁世凯、张之洞奏请立停科举，光绪帝诏准。延续1300多年的科举制废至此正式废除了。</a:t>
            </a:r>
            <a:endParaRPr lang="en-US" altLang="zh-CN" sz="2520">
              <a:latin typeface="楷体" panose="02010609060101010101" charset="-122"/>
              <a:ea typeface="楷体" panose="02010609060101010101" charset="-122"/>
              <a:cs typeface="等线" panose="02010600030101010101" pitchFamily="2" charset="-122"/>
            </a:endParaRPr>
          </a:p>
        </p:txBody>
      </p:sp>
      <p:pic>
        <p:nvPicPr>
          <p:cNvPr id="78854" name="图片 4"/>
          <p:cNvPicPr>
            <a:picLocks noChangeAspect="1"/>
          </p:cNvPicPr>
          <p:nvPr>
            <p:custDataLst>
              <p:tags r:id="rId3"/>
            </p:custDataLst>
          </p:nvPr>
        </p:nvPicPr>
        <p:blipFill>
          <a:blip r:embed="rId4"/>
          <a:stretch>
            <a:fillRect/>
          </a:stretch>
        </p:blipFill>
        <p:spPr bwMode="auto">
          <a:xfrm>
            <a:off x="4321098" y="2561556"/>
            <a:ext cx="3242555" cy="3928507"/>
          </a:xfrm>
          <a:prstGeom prst="rect">
            <a:avLst/>
          </a:prstGeom>
          <a:noFill/>
          <a:ln w="9525">
            <a:noFill/>
            <a:miter lim="800000"/>
            <a:headEnd/>
            <a:tailEnd/>
          </a:ln>
        </p:spPr>
      </p:pic>
      <p:sp>
        <p:nvSpPr>
          <p:cNvPr id="78855" name="矩形 3"/>
          <p:cNvSpPr>
            <a:spLocks noChangeArrowheads="1"/>
          </p:cNvSpPr>
          <p:nvPr>
            <p:custDataLst>
              <p:tags r:id="rId5"/>
            </p:custDataLst>
          </p:nvPr>
        </p:nvSpPr>
        <p:spPr bwMode="auto">
          <a:xfrm>
            <a:off x="7768009" y="2745905"/>
            <a:ext cx="3484067" cy="3580765"/>
          </a:xfrm>
          <a:prstGeom prst="rect">
            <a:avLst/>
          </a:prstGeom>
          <a:noFill/>
          <a:ln w="9525">
            <a:noFill/>
            <a:miter lim="800000"/>
          </a:ln>
        </p:spPr>
        <p:txBody>
          <a:bodyPr>
            <a:spAutoFit/>
          </a:bodyPr>
          <a:lstStyle/>
          <a:p>
            <a:pPr>
              <a:lnSpc>
                <a:spcPct val="150000"/>
              </a:lnSpc>
            </a:pPr>
            <a:r>
              <a:rPr lang="zh-CN" altLang="en-US" sz="2520">
                <a:latin typeface="楷体" panose="02010609060101010101" charset="-122"/>
                <a:ea typeface="楷体" panose="02010609060101010101" charset="-122"/>
                <a:cs typeface="等线" panose="02010600030101010101" pitchFamily="2" charset="-122"/>
              </a:rPr>
              <a:t>   “1905年是新旧中国的分水岭。它标志着一个时代的结束和另一个时代的开始。</a:t>
            </a:r>
            <a:endParaRPr lang="zh-CN" altLang="en-US" sz="2520">
              <a:latin typeface="楷体" panose="02010609060101010101" charset="-122"/>
              <a:ea typeface="楷体" panose="02010609060101010101" charset="-122"/>
              <a:cs typeface="等线" panose="02010600030101010101" pitchFamily="2" charset="-122"/>
            </a:endParaRPr>
          </a:p>
          <a:p>
            <a:pPr>
              <a:lnSpc>
                <a:spcPct val="150000"/>
              </a:lnSpc>
            </a:pPr>
            <a:r>
              <a:rPr lang="zh-CN" altLang="en-US" sz="2520">
                <a:latin typeface="楷体" panose="02010609060101010101" charset="-122"/>
                <a:ea typeface="楷体" panose="02010609060101010101" charset="-122"/>
                <a:cs typeface="等线" panose="02010600030101010101" pitchFamily="2" charset="-122"/>
              </a:rPr>
              <a:t>——罗兹曼主编的《中国的现代化》</a:t>
            </a:r>
            <a:endParaRPr lang="zh-CN" altLang="en-US" sz="2520">
              <a:latin typeface="楷体" panose="02010609060101010101" charset="-122"/>
              <a:ea typeface="楷体" panose="02010609060101010101" charset="-122"/>
              <a:cs typeface="等线" panose="02010600030101010101" pitchFamily="2" charset="-122"/>
            </a:endParaRPr>
          </a:p>
        </p:txBody>
      </p:sp>
      <p:sp>
        <p:nvSpPr>
          <p:cNvPr id="4" name="文本框 3"/>
          <p:cNvSpPr txBox="1"/>
          <p:nvPr>
            <p:custDataLst>
              <p:tags r:id="rId6"/>
            </p:custDataLst>
          </p:nvPr>
        </p:nvSpPr>
        <p:spPr>
          <a:xfrm>
            <a:off x="0" y="633730"/>
            <a:ext cx="4321175" cy="6005195"/>
          </a:xfrm>
          <a:prstGeom prst="rect">
            <a:avLst/>
          </a:prstGeom>
          <a:solidFill>
            <a:srgbClr val="FFFF00"/>
          </a:solidFill>
          <a:ln w="2857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square" lIns="91440" tIns="45720" rIns="91440" bIns="45720" rtlCol="0">
            <a:noAutofit/>
          </a:bodyPr>
          <a:p>
            <a:pPr lvl="0" algn="l">
              <a:buClrTx/>
              <a:buSzTx/>
              <a:buFontTx/>
            </a:pPr>
            <a:r>
              <a:rPr lang="en-US" altLang="zh-CN" sz="2800" b="1" dirty="0">
                <a:solidFill>
                  <a:schemeClr val="tx1"/>
                </a:solidFill>
                <a:effectLst/>
                <a:latin typeface="楷体" panose="02010609060101010101" charset="-122"/>
                <a:ea typeface="楷体" panose="02010609060101010101" charset="-122"/>
                <a:cs typeface="楷体" panose="02010609060101010101" charset="-122"/>
                <a:sym typeface="+mn-ea"/>
              </a:rPr>
              <a:t>   </a:t>
            </a:r>
            <a:r>
              <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rPr>
              <a:t>科举考试（八股取士）必须按照宋儒的传注，写作教条的、死板的八股文，以功名利禄来僵化人们的思想。注重的是背诵千篇一律的高头讲章，写作与国计民生毫无关系的八股文，那些举人、进士，大多并无真才实学。</a:t>
            </a:r>
            <a:r>
              <a:rPr lang="zh-CN" altLang="en-US" sz="2800" b="1" dirty="0">
                <a:solidFill>
                  <a:srgbClr val="FF0000"/>
                </a:solidFill>
                <a:effectLst/>
                <a:latin typeface="楷体" panose="02010609060101010101" charset="-122"/>
                <a:ea typeface="楷体" panose="02010609060101010101" charset="-122"/>
                <a:cs typeface="楷体" panose="02010609060101010101" charset="-122"/>
                <a:sym typeface="+mn-ea"/>
              </a:rPr>
              <a:t>这种使人别无选择的愚民政策，是另一种形式的文化专制。</a:t>
            </a:r>
            <a:r>
              <a:rPr lang="en-US" altLang="zh-CN" sz="2800" b="1" dirty="0">
                <a:solidFill>
                  <a:schemeClr val="tx1"/>
                </a:solidFill>
                <a:effectLst/>
                <a:latin typeface="楷体" panose="02010609060101010101" charset="-122"/>
                <a:ea typeface="楷体" panose="02010609060101010101" charset="-122"/>
                <a:cs typeface="楷体" panose="02010609060101010101" charset="-122"/>
                <a:sym typeface="+mn-ea"/>
              </a:rPr>
              <a:t>  </a:t>
            </a:r>
            <a:endParaRPr lang="en-US" altLang="zh-CN" sz="2800" b="1" dirty="0">
              <a:solidFill>
                <a:schemeClr val="tx1"/>
              </a:solidFill>
              <a:effectLst/>
              <a:latin typeface="楷体" panose="02010609060101010101" charset="-122"/>
              <a:ea typeface="楷体" panose="02010609060101010101" charset="-122"/>
              <a:cs typeface="楷体" panose="02010609060101010101" charset="-122"/>
              <a:sym typeface="+mn-ea"/>
            </a:endParaRPr>
          </a:p>
          <a:p>
            <a:pPr lvl="0" algn="l">
              <a:buClrTx/>
              <a:buSzTx/>
              <a:buFontTx/>
            </a:pPr>
            <a:r>
              <a:rPr lang="en-US" altLang="zh-CN" sz="2800" b="1" dirty="0">
                <a:solidFill>
                  <a:schemeClr val="tx1"/>
                </a:solidFill>
                <a:effectLst/>
                <a:latin typeface="楷体" panose="02010609060101010101" charset="-122"/>
                <a:ea typeface="楷体" panose="02010609060101010101" charset="-122"/>
                <a:cs typeface="楷体" panose="02010609060101010101" charset="-122"/>
                <a:sym typeface="+mn-ea"/>
              </a:rPr>
              <a:t>   </a:t>
            </a:r>
            <a:r>
              <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rPr>
              <a:t>——樊树志：《国史十六讲》</a:t>
            </a:r>
            <a:endPar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endParaRPr>
          </a:p>
        </p:txBody>
      </p:sp>
      <p:sp>
        <p:nvSpPr>
          <p:cNvPr id="3" name="左箭头 2">
            <a:hlinkClick r:id="rId7" action="ppaction://hlinksldjump"/>
          </p:cNvPr>
          <p:cNvSpPr/>
          <p:nvPr/>
        </p:nvSpPr>
        <p:spPr>
          <a:xfrm>
            <a:off x="10240645" y="5909310"/>
            <a:ext cx="1009015" cy="504190"/>
          </a:xfrm>
          <a:prstGeom prst="leftArrow">
            <a:avLst/>
          </a:prstGeom>
          <a:solidFill>
            <a:srgbClr val="1D41D5"/>
          </a:solidFill>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387985" y="1478915"/>
            <a:ext cx="11527790" cy="2893695"/>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1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1397年明朝科举考试录取进士52人，全是南方人，北方举人全数落选。北方举人强烈不满，纷纷指责主考言目自己是南人，就包庇南人压抑北人。朱元璋派人复查结果，是主考官并未舞弊违法。有人上告说刘三吾等人故意以陋卷进呈。朱元璋大怒并亲自策问，取录61名。因所录者全系北方人，故又称北榜。史称</a:t>
            </a:r>
            <a:r>
              <a:rPr lang="en-US" altLang="zh-CN" sz="2400" b="1">
                <a:latin typeface="楷体" panose="02010609060101010101" charset="-122"/>
                <a:ea typeface="楷体" panose="02010609060101010101" charset="-122"/>
                <a:cs typeface="楷体" panose="02010609060101010101" charset="-122"/>
                <a:sym typeface="+mn-ea"/>
              </a:rPr>
              <a:t>“南北榜争”</a:t>
            </a:r>
            <a:r>
              <a:rPr lang="en-US" altLang="zh-CN" sz="2400" b="1">
                <a:latin typeface="楷体" panose="02010609060101010101" charset="-122"/>
                <a:ea typeface="楷体" panose="02010609060101010101" charset="-122"/>
                <a:cs typeface="楷体" panose="02010609060101010101" charset="-122"/>
                <a:sym typeface="+mn-ea"/>
              </a:rPr>
              <a:t>。此事件</a:t>
            </a:r>
            <a:r>
              <a:rPr lang="en-US" altLang="zh-CN" sz="2400" b="1">
                <a:latin typeface="楷体" panose="02010609060101010101" charset="-122"/>
                <a:ea typeface="楷体" panose="02010609060101010101" charset="-122"/>
                <a:cs typeface="楷体" panose="02010609060101010101" charset="-122"/>
                <a:sym typeface="+mn-ea"/>
              </a:rPr>
              <a:t>开明朝分南北取士之先例</a:t>
            </a:r>
            <a:r>
              <a:rPr lang="en-US" altLang="zh-CN" sz="2400" b="1">
                <a:latin typeface="楷体" panose="02010609060101010101" charset="-122"/>
                <a:ea typeface="楷体" panose="02010609060101010101" charset="-122"/>
                <a:cs typeface="楷体" panose="02010609060101010101" charset="-122"/>
                <a:sym typeface="+mn-ea"/>
              </a:rPr>
              <a:t>，此后遂成定制。  1425年，明朝实行按地域调配进士名额的制度，规定</a:t>
            </a:r>
            <a:r>
              <a:rPr lang="en-US" altLang="zh-CN" sz="2400" b="1">
                <a:latin typeface="楷体" panose="02010609060101010101" charset="-122"/>
                <a:ea typeface="楷体" panose="02010609060101010101" charset="-122"/>
                <a:cs typeface="楷体" panose="02010609060101010101" charset="-122"/>
                <a:sym typeface="+mn-ea"/>
              </a:rPr>
              <a:t>“南六十，北四十”</a:t>
            </a:r>
            <a:r>
              <a:rPr lang="en-US" altLang="zh-CN" sz="2400" b="1">
                <a:latin typeface="楷体" panose="02010609060101010101" charset="-122"/>
                <a:ea typeface="楷体" panose="02010609060101010101" charset="-122"/>
                <a:cs typeface="楷体" panose="02010609060101010101" charset="-122"/>
                <a:sym typeface="+mn-ea"/>
              </a:rPr>
              <a:t>。这一制度后来被清朝继承沿用。</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1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——林白、朱梅苏著《中国科举史话》、《明初南北榜案》</a:t>
            </a: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  </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10000"/>
              </a:lnSpc>
              <a:spcBef>
                <a:spcPts val="0"/>
              </a:spcBef>
              <a:spcAft>
                <a:spcPts val="0"/>
              </a:spcAft>
              <a:buClrTx/>
              <a:buSzTx/>
              <a:buFontTx/>
            </a:pPr>
            <a:endParaRPr lang="en-US" altLang="zh-CN" sz="2400" b="1">
              <a:latin typeface="楷体" panose="02010609060101010101" charset="-122"/>
              <a:ea typeface="楷体" panose="02010609060101010101" charset="-122"/>
              <a:cs typeface="楷体" panose="02010609060101010101" charset="-122"/>
              <a:sym typeface="+mn-ea"/>
            </a:endParaRPr>
          </a:p>
          <a:p>
            <a:pPr lvl="0" algn="l">
              <a:spcBef>
                <a:spcPts val="0"/>
              </a:spcBef>
              <a:spcAft>
                <a:spcPts val="0"/>
              </a:spcAft>
              <a:buClrTx/>
              <a:buSzTx/>
              <a:buFontTx/>
            </a:pPr>
            <a:endParaRPr lang="en-US" altLang="zh-CN" sz="2400" b="1">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387985" y="4463415"/>
            <a:ext cx="11527790" cy="2120900"/>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1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然而，按大的区域录取毕竟还是会造成各省取中人数的不均，一些边远省份由于教育的落后甚至出现被科举取中所“遗漏”的情况。因此，康熙五十一年（1712年），南北卷制度被分省定额取中制度所取代，即按各省应试人数多寡“钦定会试中额”，一直实行到科举终结。</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1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——《科举取才中的南北地域之争》</a:t>
            </a:r>
            <a:endParaRPr lang="en-US" altLang="zh-CN" sz="2400" b="1">
              <a:latin typeface="楷体" panose="02010609060101010101" charset="-122"/>
              <a:ea typeface="楷体" panose="02010609060101010101" charset="-122"/>
              <a:cs typeface="楷体" panose="02010609060101010101" charset="-122"/>
              <a:sym typeface="+mn-ea"/>
            </a:endParaRPr>
          </a:p>
        </p:txBody>
      </p:sp>
      <p:pic>
        <p:nvPicPr>
          <p:cNvPr id="4" name="图片 3"/>
          <p:cNvPicPr>
            <a:picLocks noChangeAspect="1"/>
          </p:cNvPicPr>
          <p:nvPr>
            <p:custDataLst>
              <p:tags r:id="rId1"/>
            </p:custDataLst>
          </p:nvPr>
        </p:nvPicPr>
        <p:blipFill>
          <a:blip r:embed="rId2"/>
          <a:stretch>
            <a:fillRect/>
          </a:stretch>
        </p:blipFill>
        <p:spPr>
          <a:xfrm>
            <a:off x="0" y="403860"/>
            <a:ext cx="4438650" cy="1009650"/>
          </a:xfrm>
          <a:prstGeom prst="rect">
            <a:avLst/>
          </a:prstGeom>
        </p:spPr>
      </p:pic>
      <p:sp>
        <p:nvSpPr>
          <p:cNvPr id="5" name="矩形 4"/>
          <p:cNvSpPr/>
          <p:nvPr>
            <p:custDataLst>
              <p:tags r:id="rId3"/>
            </p:custDataLst>
          </p:nvPr>
        </p:nvSpPr>
        <p:spPr>
          <a:xfrm>
            <a:off x="4845050" y="584835"/>
            <a:ext cx="7215505" cy="632460"/>
          </a:xfrm>
          <a:prstGeom prst="rect">
            <a:avLst/>
          </a:prstGeom>
        </p:spPr>
        <p:txBody>
          <a:bodyPr wrap="square">
            <a:spAutoFit/>
          </a:bodyPr>
          <a:p>
            <a:pPr>
              <a:lnSpc>
                <a:spcPct val="110000"/>
              </a:lnSpc>
            </a:pPr>
            <a:r>
              <a:rPr lang="zh-CN" altLang="en-US" sz="3200" b="1">
                <a:solidFill>
                  <a:srgbClr val="FF0000"/>
                </a:solidFill>
                <a:latin typeface="黑体" panose="02010609060101010101" charset="-122"/>
                <a:ea typeface="黑体" panose="02010609060101010101" charset="-122"/>
              </a:rPr>
              <a:t>材</a:t>
            </a:r>
            <a:r>
              <a:rPr lang="zh-CN" altLang="en-US" sz="3200" b="1">
                <a:solidFill>
                  <a:srgbClr val="FF0000"/>
                </a:solidFill>
                <a:latin typeface="黑体" panose="02010609060101010101" charset="-122"/>
                <a:ea typeface="黑体" panose="02010609060101010101" charset="-122"/>
              </a:rPr>
              <a:t>料反映了什么历史问题？怎么解决的？</a:t>
            </a:r>
            <a:endParaRPr lang="zh-CN" altLang="en-US" sz="3200" b="1">
              <a:solidFill>
                <a:srgbClr val="FF0000"/>
              </a:solidFill>
              <a:latin typeface="黑体" panose="02010609060101010101" charset="-122"/>
              <a:ea typeface="黑体" panose="02010609060101010101" charset="-122"/>
            </a:endParaRPr>
          </a:p>
        </p:txBody>
      </p:sp>
      <p:sp>
        <p:nvSpPr>
          <p:cNvPr id="6" name="矩形 5"/>
          <p:cNvSpPr/>
          <p:nvPr>
            <p:custDataLst>
              <p:tags r:id="rId4"/>
            </p:custDataLst>
          </p:nvPr>
        </p:nvSpPr>
        <p:spPr>
          <a:xfrm>
            <a:off x="3370580" y="1305560"/>
            <a:ext cx="8689975" cy="3723005"/>
          </a:xfrm>
          <a:prstGeom prst="rect">
            <a:avLst/>
          </a:prstGeom>
          <a:solidFill>
            <a:srgbClr val="FFFF00"/>
          </a:solidFill>
        </p:spPr>
        <p:txBody>
          <a:bodyPr wrap="square" lIns="68580" tIns="34290" rIns="68580" bIns="34290">
            <a:spAutoFit/>
          </a:bodyPr>
          <a:p>
            <a:pPr>
              <a:lnSpc>
                <a:spcPct val="110000"/>
              </a:lnSpc>
            </a:pPr>
            <a:r>
              <a:rPr lang="zh-CN" altLang="en-US" sz="3600" b="1">
                <a:solidFill>
                  <a:srgbClr val="FF0000"/>
                </a:solidFill>
                <a:latin typeface="楷体" panose="02010609060101010101" charset="-122"/>
                <a:ea typeface="楷体" panose="02010609060101010101" charset="-122"/>
                <a:cs typeface="楷体" panose="02010609060101010101" charset="-122"/>
              </a:rPr>
              <a:t>①问题：</a:t>
            </a:r>
            <a:r>
              <a:rPr lang="zh-CN" altLang="en-US" sz="3600" b="1">
                <a:solidFill>
                  <a:schemeClr val="accent2"/>
                </a:solidFill>
                <a:latin typeface="楷体" panose="02010609060101010101" charset="-122"/>
                <a:ea typeface="楷体" panose="02010609060101010101" charset="-122"/>
                <a:cs typeface="楷体" panose="02010609060101010101" charset="-122"/>
              </a:rPr>
              <a:t>“南北榜争”反映了经济文化重心南移背景下，科举录取的公平性（科举录取与经济文化发展的关系）问题；</a:t>
            </a:r>
            <a:endParaRPr lang="zh-CN" altLang="en-US" sz="3600" b="1">
              <a:solidFill>
                <a:schemeClr val="accent2"/>
              </a:solidFill>
              <a:latin typeface="楷体" panose="02010609060101010101" charset="-122"/>
              <a:ea typeface="楷体" panose="02010609060101010101" charset="-122"/>
              <a:cs typeface="楷体" panose="02010609060101010101" charset="-122"/>
            </a:endParaRPr>
          </a:p>
          <a:p>
            <a:pPr>
              <a:lnSpc>
                <a:spcPct val="110000"/>
              </a:lnSpc>
            </a:pPr>
            <a:r>
              <a:rPr lang="zh-CN" altLang="en-US" sz="3600" b="1">
                <a:solidFill>
                  <a:srgbClr val="FF0000"/>
                </a:solidFill>
                <a:latin typeface="楷体" panose="02010609060101010101" charset="-122"/>
                <a:ea typeface="楷体" panose="02010609060101010101" charset="-122"/>
                <a:cs typeface="楷体" panose="02010609060101010101" charset="-122"/>
              </a:rPr>
              <a:t>②解决：</a:t>
            </a:r>
            <a:r>
              <a:rPr lang="zh-CN" altLang="en-US" sz="3600" b="1">
                <a:solidFill>
                  <a:schemeClr val="accent2"/>
                </a:solidFill>
                <a:latin typeface="楷体" panose="02010609060101010101" charset="-122"/>
                <a:ea typeface="楷体" panose="02010609060101010101" charset="-122"/>
                <a:cs typeface="楷体" panose="02010609060101010101" charset="-122"/>
              </a:rPr>
              <a:t>明朝最终按地域分配进士名额的做法，有利于笼络北方士人，缓和矛盾，巩固明朝统治，为后世借鉴。</a:t>
            </a:r>
            <a:endParaRPr lang="zh-CN" altLang="en-US" sz="3600" b="1">
              <a:solidFill>
                <a:schemeClr val="accent2"/>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custDataLst>
              <p:tags r:id="rId1"/>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一、因时变革、脉络清晰的选官制度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custDataLst>
              <p:tags r:id="rId2"/>
            </p:custDataLst>
          </p:nvPr>
        </p:nvSpPr>
        <p:spPr>
          <a:xfrm>
            <a:off x="-12700" y="1235075"/>
            <a:ext cx="3505200" cy="599440"/>
          </a:xfrm>
          <a:prstGeom prst="rect">
            <a:avLst/>
          </a:prstGeom>
          <a:noFill/>
        </p:spPr>
        <p:txBody>
          <a:bodyPr wrap="square" rtlCol="0">
            <a:noAutofit/>
          </a:bodyPr>
          <a:p>
            <a:pPr>
              <a:buClrTx/>
              <a:buSzTx/>
              <a:buFontTx/>
            </a:pP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（二）重要制度</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24" name="文本框 23"/>
          <p:cNvSpPr txBox="1"/>
          <p:nvPr>
            <p:custDataLst>
              <p:tags r:id="rId3"/>
            </p:custDataLst>
          </p:nvPr>
        </p:nvSpPr>
        <p:spPr>
          <a:xfrm>
            <a:off x="478790" y="1744345"/>
            <a:ext cx="3882390" cy="542290"/>
          </a:xfrm>
          <a:prstGeom prst="rect">
            <a:avLst/>
          </a:prstGeom>
          <a:noFill/>
        </p:spPr>
        <p:txBody>
          <a:bodyPr wrap="square" rtlCol="0" anchor="t">
            <a:noAutofit/>
          </a:bodyPr>
          <a:p>
            <a:pPr indent="0" fontAlgn="auto">
              <a:lnSpc>
                <a:spcPct val="100000"/>
              </a:lnSpc>
              <a:spcBef>
                <a:spcPts val="0"/>
              </a:spcBef>
              <a:spcAft>
                <a:spcPts val="0"/>
              </a:spcAft>
              <a:buFont typeface="Wingdings" panose="05000000000000000000" charset="0"/>
              <a:buNone/>
            </a:pPr>
            <a:r>
              <a:rPr lang="en-US" altLang="zh-CN" sz="2800" b="1">
                <a:solidFill>
                  <a:srgbClr val="C00000"/>
                </a:solidFill>
                <a:latin typeface="微软雅黑" panose="020B0503020204020204" charset="-122"/>
                <a:ea typeface="微软雅黑" panose="020B0503020204020204" charset="-122"/>
                <a:sym typeface="+mn-ea"/>
              </a:rPr>
              <a:t>3</a:t>
            </a:r>
            <a:r>
              <a:rPr lang="zh-CN" altLang="en-US" sz="2800" b="1">
                <a:solidFill>
                  <a:srgbClr val="C00000"/>
                </a:solidFill>
                <a:latin typeface="微软雅黑" panose="020B0503020204020204" charset="-122"/>
                <a:ea typeface="微软雅黑" panose="020B0503020204020204" charset="-122"/>
                <a:sym typeface="+mn-ea"/>
              </a:rPr>
              <a:t>、</a:t>
            </a:r>
            <a:r>
              <a:rPr lang="zh-CN" sz="2800" b="1">
                <a:solidFill>
                  <a:srgbClr val="C00000"/>
                </a:solidFill>
                <a:latin typeface="微软雅黑" panose="020B0503020204020204" charset="-122"/>
                <a:ea typeface="微软雅黑" panose="020B0503020204020204" charset="-122"/>
                <a:sym typeface="+mn-ea"/>
              </a:rPr>
              <a:t>科举制</a:t>
            </a:r>
            <a:endParaRPr lang="zh-CN" sz="2800" b="1">
              <a:solidFill>
                <a:srgbClr val="C00000"/>
              </a:solidFill>
              <a:latin typeface="微软雅黑" panose="020B0503020204020204" charset="-122"/>
              <a:ea typeface="微软雅黑" panose="020B0503020204020204" charset="-122"/>
              <a:sym typeface="+mn-ea"/>
            </a:endParaRPr>
          </a:p>
        </p:txBody>
      </p:sp>
      <p:sp>
        <p:nvSpPr>
          <p:cNvPr id="25" name="文本框 24"/>
          <p:cNvSpPr txBox="1"/>
          <p:nvPr>
            <p:custDataLst>
              <p:tags r:id="rId4"/>
            </p:custDataLst>
          </p:nvPr>
        </p:nvSpPr>
        <p:spPr>
          <a:xfrm>
            <a:off x="2950210" y="1737995"/>
            <a:ext cx="3134995" cy="521970"/>
          </a:xfrm>
          <a:prstGeom prst="rect">
            <a:avLst/>
          </a:prstGeom>
          <a:noFill/>
        </p:spPr>
        <p:txBody>
          <a:bodyPr wrap="square" rtlCol="0" anchor="t" anchorCtr="0">
            <a:noAutofit/>
          </a:bodyPr>
          <a:p>
            <a:pPr marL="285750" indent="-285750">
              <a:buClrTx/>
              <a:buSzTx/>
              <a:buFont typeface="Wingdings" panose="05000000000000000000" charset="0"/>
              <a:buChar char="n"/>
            </a:pPr>
            <a:r>
              <a:rPr lang="zh-CN" altLang="en-US" sz="2800" b="1">
                <a:solidFill>
                  <a:srgbClr val="C00000"/>
                </a:solidFill>
                <a:latin typeface="微软雅黑" panose="020B0503020204020204" charset="-122"/>
                <a:ea typeface="微软雅黑" panose="020B0503020204020204" charset="-122"/>
                <a:sym typeface="+mn-ea"/>
              </a:rPr>
              <a:t>影响：</a:t>
            </a:r>
            <a:r>
              <a:rPr lang="zh-CN" altLang="en-US" sz="2800" b="1">
                <a:solidFill>
                  <a:srgbClr val="C00000"/>
                </a:solidFill>
                <a:latin typeface="微软雅黑" panose="020B0503020204020204" charset="-122"/>
                <a:ea typeface="微软雅黑" panose="020B0503020204020204" charset="-122"/>
                <a:sym typeface="+mn-ea"/>
              </a:rPr>
              <a:t>  </a:t>
            </a:r>
            <a:endParaRPr lang="zh-CN" altLang="en-US" sz="2800" b="1">
              <a:solidFill>
                <a:srgbClr val="C00000"/>
              </a:solidFill>
              <a:latin typeface="微软雅黑" panose="020B0503020204020204" charset="-122"/>
              <a:ea typeface="微软雅黑" panose="020B0503020204020204" charset="-122"/>
              <a:sym typeface="+mn-ea"/>
            </a:endParaRPr>
          </a:p>
        </p:txBody>
      </p:sp>
      <p:sp>
        <p:nvSpPr>
          <p:cNvPr id="14" name="文本框 13"/>
          <p:cNvSpPr txBox="1"/>
          <p:nvPr>
            <p:custDataLst>
              <p:tags r:id="rId5"/>
            </p:custDataLst>
          </p:nvPr>
        </p:nvSpPr>
        <p:spPr>
          <a:xfrm>
            <a:off x="231140" y="2286635"/>
            <a:ext cx="12073890" cy="4154170"/>
          </a:xfrm>
          <a:prstGeom prst="rect">
            <a:avLst/>
          </a:prstGeom>
          <a:noFill/>
          <a:ln w="19050">
            <a:solidFill>
              <a:srgbClr val="326185"/>
            </a:solidFill>
            <a:prstDash val="dash"/>
          </a:ln>
        </p:spPr>
        <p:txBody>
          <a:bodyPr wrap="square" rtlCol="0">
            <a:spAutoFit/>
          </a:bodyPr>
          <a:p>
            <a:pPr indent="0" fontAlgn="auto">
              <a:buFont typeface="Arial" panose="020B0604020202020204" pitchFamily="34" charset="0"/>
              <a:buNone/>
            </a:pPr>
            <a:r>
              <a:rPr sz="2400" b="1">
                <a:solidFill>
                  <a:srgbClr val="FF0000"/>
                </a:solidFill>
                <a:latin typeface="楷体" panose="02010609060101010101" charset="-122"/>
                <a:ea typeface="楷体" panose="02010609060101010101" charset="-122"/>
                <a:cs typeface="楷体" panose="02010609060101010101" charset="-122"/>
              </a:rPr>
              <a:t>材料一：</a:t>
            </a:r>
            <a:r>
              <a:rPr sz="2400" b="1">
                <a:latin typeface="楷体" panose="02010609060101010101" charset="-122"/>
                <a:ea typeface="楷体" panose="02010609060101010101" charset="-122"/>
                <a:cs typeface="楷体" panose="02010609060101010101" charset="-122"/>
              </a:rPr>
              <a:t>科举制度的最大优点是从根本上打破了豪门世族对政治权力的垄断，使国家行政机构的组成向着尽可能大的社会面开放。</a:t>
            </a:r>
            <a:r>
              <a:rPr lang="en-US" sz="2400" b="1">
                <a:latin typeface="楷体" panose="02010609060101010101" charset="-122"/>
                <a:ea typeface="楷体" panose="02010609060101010101" charset="-122"/>
                <a:cs typeface="楷体" panose="02010609060101010101" charset="-122"/>
              </a:rPr>
              <a:t>        </a:t>
            </a:r>
            <a:r>
              <a:rPr sz="2400" b="1">
                <a:latin typeface="楷体" panose="02010609060101010101" charset="-122"/>
                <a:ea typeface="楷体" panose="02010609060101010101" charset="-122"/>
                <a:cs typeface="楷体" panose="02010609060101010101" charset="-122"/>
              </a:rPr>
              <a:t>——王炳照《中国科举制度研究》</a:t>
            </a:r>
            <a:endParaRPr sz="2400" b="1">
              <a:latin typeface="楷体" panose="02010609060101010101" charset="-122"/>
              <a:ea typeface="楷体" panose="02010609060101010101" charset="-122"/>
              <a:cs typeface="楷体" panose="02010609060101010101" charset="-122"/>
            </a:endParaRPr>
          </a:p>
          <a:p>
            <a:pPr indent="0" algn="l" fontAlgn="auto">
              <a:buClrTx/>
              <a:buSzTx/>
              <a:buFont typeface="Arial" panose="020B0604020202020204" pitchFamily="34" charset="0"/>
              <a:buNone/>
            </a:pPr>
            <a:r>
              <a:rPr sz="2400" b="1">
                <a:solidFill>
                  <a:srgbClr val="FF0000"/>
                </a:solidFill>
                <a:latin typeface="楷体" panose="02010609060101010101" charset="-122"/>
                <a:ea typeface="楷体" panose="02010609060101010101" charset="-122"/>
                <a:cs typeface="楷体" panose="02010609060101010101" charset="-122"/>
              </a:rPr>
              <a:t>材料二：</a:t>
            </a:r>
            <a:r>
              <a:rPr sz="2400" b="1">
                <a:latin typeface="楷体" panose="02010609060101010101" charset="-122"/>
                <a:ea typeface="楷体" panose="02010609060101010101" charset="-122"/>
                <a:cs typeface="楷体" panose="02010609060101010101" charset="-122"/>
                <a:sym typeface="+mn-ea"/>
              </a:rPr>
              <a:t>天子重英豪，文章教尔曹;万般皆下品，惟有读书高。少小须勤学，文章可立身;满朝朱紫贵，尽是读书人。</a:t>
            </a:r>
            <a:r>
              <a:rPr lang="en-US" sz="2400" b="1">
                <a:latin typeface="楷体" panose="02010609060101010101" charset="-122"/>
                <a:ea typeface="楷体" panose="02010609060101010101" charset="-122"/>
                <a:cs typeface="楷体" panose="02010609060101010101" charset="-122"/>
                <a:sym typeface="+mn-ea"/>
              </a:rPr>
              <a:t>                      </a:t>
            </a:r>
            <a:r>
              <a:rPr sz="2400" b="1">
                <a:latin typeface="楷体" panose="02010609060101010101" charset="-122"/>
                <a:ea typeface="楷体" panose="02010609060101010101" charset="-122"/>
                <a:cs typeface="楷体" panose="02010609060101010101" charset="-122"/>
                <a:sym typeface="+mn-ea"/>
              </a:rPr>
              <a:t>——汪洙［唐］《神童诗》</a:t>
            </a:r>
            <a:endParaRPr sz="2400" b="1">
              <a:solidFill>
                <a:schemeClr val="tx1"/>
              </a:solidFill>
              <a:latin typeface="楷体" panose="02010609060101010101" charset="-122"/>
              <a:ea typeface="楷体" panose="02010609060101010101" charset="-122"/>
              <a:cs typeface="楷体" panose="02010609060101010101" charset="-122"/>
              <a:sym typeface="+mn-ea"/>
            </a:endParaRPr>
          </a:p>
          <a:p>
            <a:pPr indent="0" algn="l" fontAlgn="auto">
              <a:buClrTx/>
              <a:buSzTx/>
              <a:buFont typeface="Arial" panose="020B0604020202020204" pitchFamily="34" charset="0"/>
              <a:buNone/>
            </a:pPr>
            <a:r>
              <a:rPr sz="2400" b="1">
                <a:solidFill>
                  <a:srgbClr val="FF0000"/>
                </a:solidFill>
                <a:latin typeface="楷体" panose="02010609060101010101" charset="-122"/>
                <a:ea typeface="楷体" panose="02010609060101010101" charset="-122"/>
                <a:cs typeface="楷体" panose="02010609060101010101" charset="-122"/>
              </a:rPr>
              <a:t>材料三：</a:t>
            </a:r>
            <a:r>
              <a:rPr sz="2400" b="1">
                <a:latin typeface="楷体" panose="02010609060101010101" charset="-122"/>
                <a:ea typeface="楷体" panose="02010609060101010101" charset="-122"/>
                <a:cs typeface="楷体" panose="02010609060101010101" charset="-122"/>
              </a:rPr>
              <a:t>贞观初放榜日，上私幸端门，见进士于榜下缀行而出，喜谓侍臣曰：“天下英雄，入吾彀中矣！”</a:t>
            </a:r>
            <a:r>
              <a:rPr lang="en-US" sz="2400" b="1">
                <a:latin typeface="楷体" panose="02010609060101010101" charset="-122"/>
                <a:ea typeface="楷体" panose="02010609060101010101" charset="-122"/>
                <a:cs typeface="楷体" panose="02010609060101010101" charset="-122"/>
              </a:rPr>
              <a:t>                                     </a:t>
            </a:r>
            <a:endParaRPr lang="en-US" sz="2400" b="1">
              <a:latin typeface="楷体" panose="02010609060101010101" charset="-122"/>
              <a:ea typeface="楷体" panose="02010609060101010101" charset="-122"/>
              <a:cs typeface="楷体" panose="02010609060101010101" charset="-122"/>
            </a:endParaRPr>
          </a:p>
          <a:p>
            <a:pPr indent="0" algn="l" fontAlgn="auto">
              <a:buClrTx/>
              <a:buSzTx/>
              <a:buFont typeface="Arial" panose="020B0604020202020204" pitchFamily="34" charset="0"/>
              <a:buNone/>
            </a:pPr>
            <a:r>
              <a:rPr sz="2400" b="1">
                <a:solidFill>
                  <a:srgbClr val="FF0000"/>
                </a:solidFill>
                <a:latin typeface="楷体" panose="02010609060101010101" charset="-122"/>
                <a:ea typeface="楷体" panose="02010609060101010101" charset="-122"/>
                <a:cs typeface="楷体" panose="02010609060101010101" charset="-122"/>
                <a:sym typeface="+mn-ea"/>
              </a:rPr>
              <a:t>材料</a:t>
            </a:r>
            <a:r>
              <a:rPr lang="zh-CN" sz="2400" b="1">
                <a:solidFill>
                  <a:srgbClr val="FF0000"/>
                </a:solidFill>
                <a:latin typeface="楷体" panose="02010609060101010101" charset="-122"/>
                <a:ea typeface="楷体" panose="02010609060101010101" charset="-122"/>
                <a:cs typeface="楷体" panose="02010609060101010101" charset="-122"/>
                <a:sym typeface="+mn-ea"/>
              </a:rPr>
              <a:t>四</a:t>
            </a:r>
            <a:r>
              <a:rPr sz="2400" b="1">
                <a:solidFill>
                  <a:srgbClr val="FF0000"/>
                </a:solidFill>
                <a:latin typeface="楷体" panose="02010609060101010101" charset="-122"/>
                <a:ea typeface="楷体" panose="02010609060101010101" charset="-122"/>
                <a:cs typeface="楷体" panose="02010609060101010101" charset="-122"/>
                <a:sym typeface="+mn-ea"/>
              </a:rPr>
              <a:t>：</a:t>
            </a:r>
            <a:r>
              <a:rPr lang="zh-CN" sz="2400" b="1">
                <a:latin typeface="楷体" panose="02010609060101010101" charset="-122"/>
                <a:ea typeface="楷体" panose="02010609060101010101" charset="-122"/>
                <a:cs typeface="楷体" panose="02010609060101010101" charset="-122"/>
                <a:sym typeface="+mn-ea"/>
              </a:rPr>
              <a:t>（</a:t>
            </a:r>
            <a:r>
              <a:rPr sz="2400" b="1">
                <a:latin typeface="楷体" panose="02010609060101010101" charset="-122"/>
                <a:ea typeface="楷体" panose="02010609060101010101" charset="-122"/>
                <a:cs typeface="楷体" panose="02010609060101010101" charset="-122"/>
                <a:sym typeface="+mn-ea"/>
              </a:rPr>
              <a:t>科举制度</a:t>
            </a:r>
            <a:r>
              <a:rPr lang="zh-CN" altLang="en-US" sz="2400" b="1">
                <a:latin typeface="楷体" panose="02010609060101010101" charset="-122"/>
                <a:ea typeface="楷体" panose="02010609060101010101" charset="-122"/>
                <a:cs typeface="楷体" panose="02010609060101010101" charset="-122"/>
                <a:sym typeface="+mn-ea"/>
              </a:rPr>
              <a:t>）</a:t>
            </a:r>
            <a:r>
              <a:rPr sz="2400" b="1">
                <a:latin typeface="楷体" panose="02010609060101010101" charset="-122"/>
                <a:ea typeface="楷体" panose="02010609060101010101" charset="-122"/>
                <a:cs typeface="楷体" panose="02010609060101010101" charset="-122"/>
                <a:sym typeface="+mn-ea"/>
              </a:rPr>
              <a:t>“为所有西方国家以考试录用人员的文官考试制度提供了一个遥远的榜样。”</a:t>
            </a:r>
            <a:r>
              <a:rPr lang="en-US" sz="2400" b="1">
                <a:latin typeface="楷体" panose="02010609060101010101" charset="-122"/>
                <a:ea typeface="楷体" panose="02010609060101010101" charset="-122"/>
                <a:cs typeface="楷体" panose="02010609060101010101" charset="-122"/>
                <a:sym typeface="+mn-ea"/>
              </a:rPr>
              <a:t>                                 </a:t>
            </a:r>
            <a:r>
              <a:rPr sz="2400" b="1">
                <a:latin typeface="楷体" panose="02010609060101010101" charset="-122"/>
                <a:ea typeface="楷体" panose="02010609060101010101" charset="-122"/>
                <a:cs typeface="楷体" panose="02010609060101010101" charset="-122"/>
                <a:sym typeface="+mn-ea"/>
              </a:rPr>
              <a:t>——崔瑞德《剑桥中国隋唐史》</a:t>
            </a:r>
            <a:endParaRPr sz="2400" b="1">
              <a:latin typeface="楷体" panose="02010609060101010101" charset="-122"/>
              <a:ea typeface="楷体" panose="02010609060101010101" charset="-122"/>
              <a:cs typeface="楷体" panose="02010609060101010101" charset="-122"/>
              <a:sym typeface="+mn-ea"/>
            </a:endParaRPr>
          </a:p>
          <a:p>
            <a:pPr indent="0" fontAlgn="auto">
              <a:buFont typeface="Arial" panose="020B0604020202020204" pitchFamily="34" charset="0"/>
              <a:buNone/>
            </a:pPr>
            <a:r>
              <a:rPr sz="2400" b="1">
                <a:solidFill>
                  <a:srgbClr val="FF0000"/>
                </a:solidFill>
                <a:latin typeface="楷体" panose="02010609060101010101" charset="-122"/>
                <a:ea typeface="楷体" panose="02010609060101010101" charset="-122"/>
                <a:cs typeface="楷体" panose="02010609060101010101" charset="-122"/>
              </a:rPr>
              <a:t>材料</a:t>
            </a:r>
            <a:r>
              <a:rPr lang="zh-CN" sz="2400" b="1">
                <a:solidFill>
                  <a:srgbClr val="FF0000"/>
                </a:solidFill>
                <a:latin typeface="楷体" panose="02010609060101010101" charset="-122"/>
                <a:ea typeface="楷体" panose="02010609060101010101" charset="-122"/>
                <a:cs typeface="楷体" panose="02010609060101010101" charset="-122"/>
              </a:rPr>
              <a:t>五</a:t>
            </a:r>
            <a:r>
              <a:rPr sz="2400" b="1">
                <a:solidFill>
                  <a:srgbClr val="FF0000"/>
                </a:solidFill>
                <a:latin typeface="楷体" panose="02010609060101010101" charset="-122"/>
                <a:ea typeface="楷体" panose="02010609060101010101" charset="-122"/>
                <a:cs typeface="楷体" panose="02010609060101010101" charset="-122"/>
              </a:rPr>
              <a:t>：</a:t>
            </a:r>
            <a:r>
              <a:rPr sz="2400" b="1">
                <a:latin typeface="楷体" panose="02010609060101010101" charset="-122"/>
                <a:ea typeface="楷体" panose="02010609060101010101" charset="-122"/>
                <a:cs typeface="楷体" panose="02010609060101010101" charset="-122"/>
              </a:rPr>
              <a:t>“八股之害，等于焚书，而败坏人才，有甚于咸阳之郊所坑者四百六十余人</a:t>
            </a:r>
            <a:r>
              <a:rPr lang="zh-CN" sz="2400" b="1">
                <a:latin typeface="楷体" panose="02010609060101010101" charset="-122"/>
                <a:ea typeface="楷体" panose="02010609060101010101" charset="-122"/>
                <a:cs typeface="楷体" panose="02010609060101010101" charset="-122"/>
              </a:rPr>
              <a:t>也。   </a:t>
            </a:r>
            <a:r>
              <a:rPr lang="en-US" altLang="zh-CN" sz="2400" b="1">
                <a:latin typeface="楷体" panose="02010609060101010101" charset="-122"/>
                <a:ea typeface="楷体" panose="02010609060101010101" charset="-122"/>
                <a:cs typeface="楷体" panose="02010609060101010101" charset="-122"/>
              </a:rPr>
              <a:t>                                                    </a:t>
            </a:r>
            <a:r>
              <a:rPr lang="zh-CN" sz="2400" b="1">
                <a:latin typeface="楷体" panose="02010609060101010101" charset="-122"/>
                <a:ea typeface="楷体" panose="02010609060101010101" charset="-122"/>
                <a:cs typeface="楷体" panose="02010609060101010101" charset="-122"/>
              </a:rPr>
              <a:t> </a:t>
            </a:r>
            <a:r>
              <a:rPr sz="2400" b="1">
                <a:latin typeface="楷体" panose="02010609060101010101" charset="-122"/>
                <a:ea typeface="楷体" panose="02010609060101010101" charset="-122"/>
                <a:cs typeface="楷体" panose="02010609060101010101" charset="-122"/>
              </a:rPr>
              <a:t>——顾炎武</a:t>
            </a:r>
            <a:endParaRPr sz="2400" b="1">
              <a:latin typeface="楷体" panose="02010609060101010101" charset="-122"/>
              <a:ea typeface="楷体" panose="02010609060101010101" charset="-122"/>
              <a:cs typeface="楷体" panose="02010609060101010101" charset="-122"/>
            </a:endParaRPr>
          </a:p>
          <a:p>
            <a:pPr fontAlgn="auto">
              <a:buFont typeface="Arial" panose="020B0604020202020204" pitchFamily="34" charset="0"/>
            </a:pPr>
            <a:endParaRPr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04525" y="16319"/>
            <a:ext cx="4573016" cy="607695"/>
          </a:xfrm>
          <a:prstGeom prst="rect">
            <a:avLst/>
          </a:prstGeom>
          <a:noFill/>
          <a:ln w="9525">
            <a:noFill/>
          </a:ln>
        </p:spPr>
        <p:txBody>
          <a:bodyPr>
            <a:spAutoFit/>
          </a:bodyPr>
          <a:lstStyle/>
          <a:p>
            <a:pPr indent="0"/>
            <a:r>
              <a:rPr lang="zh-CN" sz="3360" b="1">
                <a:solidFill>
                  <a:srgbClr val="FF0000"/>
                </a:solidFill>
                <a:uFillTx/>
                <a:latin typeface="微软雅黑" panose="020B0503020204020204" charset="-122"/>
                <a:ea typeface="微软雅黑" panose="020B0503020204020204" charset="-122"/>
              </a:rPr>
              <a:t>全面认识科举制的影响</a:t>
            </a:r>
            <a:endParaRPr lang="zh-CN" altLang="en-US" sz="3360" b="1">
              <a:solidFill>
                <a:srgbClr val="FF0000"/>
              </a:solidFill>
              <a:uFillTx/>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custDataLst>
              <p:tags r:id="rId1"/>
            </p:custDataLst>
          </p:nvPr>
        </p:nvGraphicFramePr>
        <p:xfrm>
          <a:off x="567055" y="624205"/>
          <a:ext cx="11198225" cy="5766435"/>
        </p:xfrm>
        <a:graphic>
          <a:graphicData uri="http://schemas.openxmlformats.org/drawingml/2006/table">
            <a:tbl>
              <a:tblPr firstRow="1" bandRow="1">
                <a:tableStyleId>{5940675A-B579-460E-94D1-54222C63F5DA}</a:tableStyleId>
              </a:tblPr>
              <a:tblGrid>
                <a:gridCol w="550545"/>
                <a:gridCol w="1746885"/>
                <a:gridCol w="8900795"/>
              </a:tblGrid>
              <a:tr h="803910">
                <a:tc rowSpan="4">
                  <a:txBody>
                    <a:bodyPr/>
                    <a:lstStyle/>
                    <a:p>
                      <a:pPr indent="0" algn="ctr">
                        <a:lnSpc>
                          <a:spcPct val="110000"/>
                        </a:lnSpc>
                        <a:buNone/>
                      </a:pPr>
                      <a:r>
                        <a:rPr lang="en-US" sz="3840" b="1">
                          <a:solidFill>
                            <a:srgbClr val="C00000"/>
                          </a:solidFill>
                          <a:latin typeface="楷体" panose="02010609060101010101" charset="-122"/>
                          <a:ea typeface="楷体" panose="02010609060101010101" charset="-122"/>
                          <a:cs typeface="Times New Roman" panose="02020603050405020304" pitchFamily="18" charset="0"/>
                        </a:rPr>
                        <a:t>积极影响</a:t>
                      </a:r>
                      <a:endParaRPr lang="en-US" altLang="en-US" sz="3840" b="1">
                        <a:solidFill>
                          <a:srgbClr val="C00000"/>
                        </a:solidFill>
                        <a:latin typeface="楷体" panose="02010609060101010101" charset="-122"/>
                        <a:ea typeface="楷体" panose="02010609060101010101" charset="-122"/>
                        <a:cs typeface="Times New Roman" panose="02020603050405020304" pitchFamily="18" charset="0"/>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10000"/>
                        </a:lnSpc>
                        <a:buNone/>
                      </a:pPr>
                      <a:r>
                        <a:rPr lang="en-US" sz="2000" b="1">
                          <a:solidFill>
                            <a:schemeClr val="accent2"/>
                          </a:solidFill>
                          <a:uFillTx/>
                          <a:latin typeface="黑体" panose="02010609060101010101" charset="-122"/>
                          <a:ea typeface="黑体" panose="02010609060101010101" charset="-122"/>
                          <a:cs typeface="Times New Roman" panose="02020603050405020304" pitchFamily="18" charset="0"/>
                        </a:rPr>
                        <a:t>社会整合功能</a:t>
                      </a:r>
                      <a:endParaRPr lang="en-US" altLang="en-US" sz="2000" b="1">
                        <a:solidFill>
                          <a:schemeClr val="accent2"/>
                        </a:solidFill>
                        <a:uFillTx/>
                        <a:latin typeface="黑体" panose="02010609060101010101" charset="-122"/>
                        <a:ea typeface="黑体" panose="02010609060101010101" charset="-122"/>
                        <a:cs typeface="Times New Roman" panose="02020603050405020304" pitchFamily="18" charset="0"/>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10000"/>
                        </a:lnSpc>
                        <a:buNone/>
                      </a:pPr>
                      <a:r>
                        <a:rPr lang="en-US" sz="2400" b="1">
                          <a:solidFill>
                            <a:schemeClr val="tx1"/>
                          </a:solidFill>
                          <a:uFillTx/>
                          <a:latin typeface="楷体" panose="02010609060101010101" charset="-122"/>
                          <a:ea typeface="楷体" panose="02010609060101010101" charset="-122"/>
                          <a:cs typeface="Times New Roman" panose="02020603050405020304" pitchFamily="18" charset="0"/>
                        </a:rPr>
                        <a:t>打破特权垄断，</a:t>
                      </a:r>
                      <a:r>
                        <a:rPr lang="zh-CN" altLang="zh-CN" sz="2400" b="1" dirty="0">
                          <a:solidFill>
                            <a:schemeClr val="tx1"/>
                          </a:solidFill>
                          <a:latin typeface="楷体" panose="02010609060101010101" charset="-122"/>
                          <a:ea typeface="楷体" panose="02010609060101010101" charset="-122"/>
                          <a:sym typeface="+mn-ea"/>
                        </a:rPr>
                        <a:t>提高了官员的文化素质</a:t>
                      </a:r>
                      <a:r>
                        <a:rPr lang="en-US" sz="2400" b="1">
                          <a:solidFill>
                            <a:schemeClr val="tx1"/>
                          </a:solidFill>
                          <a:uFillTx/>
                          <a:latin typeface="楷体" panose="02010609060101010101" charset="-122"/>
                          <a:ea typeface="楷体" panose="02010609060101010101" charset="-122"/>
                          <a:cs typeface="Times New Roman" panose="02020603050405020304" pitchFamily="18" charset="0"/>
                        </a:rPr>
                        <a:t>，加速社会流动，</a:t>
                      </a:r>
                      <a:r>
                        <a:rPr lang="zh-CN" altLang="zh-CN" sz="2400" b="1" dirty="0">
                          <a:solidFill>
                            <a:schemeClr val="tx1"/>
                          </a:solidFill>
                          <a:latin typeface="楷体" panose="02010609060101010101" charset="-122"/>
                          <a:ea typeface="楷体" panose="02010609060101010101" charset="-122"/>
                          <a:sym typeface="+mn-ea"/>
                        </a:rPr>
                        <a:t>扩大了统治的基础</a:t>
                      </a:r>
                      <a:endParaRPr lang="zh-CN" altLang="zh-CN" sz="2400" b="1" dirty="0">
                        <a:solidFill>
                          <a:schemeClr val="tx1"/>
                        </a:solidFill>
                        <a:uFillTx/>
                        <a:latin typeface="楷体" panose="02010609060101010101" charset="-122"/>
                        <a:ea typeface="楷体" panose="02010609060101010101" charset="-122"/>
                        <a:cs typeface="Times New Roman" panose="02020603050405020304" pitchFamily="18" charset="0"/>
                        <a:sym typeface="+mn-ea"/>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31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lnSpc>
                          <a:spcPct val="110000"/>
                        </a:lnSpc>
                        <a:buNone/>
                      </a:pPr>
                      <a:r>
                        <a:rPr lang="en-US" sz="2000" b="1">
                          <a:solidFill>
                            <a:schemeClr val="accent2"/>
                          </a:solidFill>
                          <a:uFillTx/>
                          <a:latin typeface="黑体" panose="02010609060101010101" charset="-122"/>
                          <a:ea typeface="黑体" panose="02010609060101010101" charset="-122"/>
                          <a:cs typeface="Times New Roman" panose="02020603050405020304" pitchFamily="18" charset="0"/>
                        </a:rPr>
                        <a:t>推动儒学发展</a:t>
                      </a:r>
                      <a:endParaRPr lang="en-US" altLang="en-US" sz="2000" b="1">
                        <a:solidFill>
                          <a:schemeClr val="accent2"/>
                        </a:solidFill>
                        <a:uFillTx/>
                        <a:latin typeface="黑体" panose="02010609060101010101" charset="-122"/>
                        <a:ea typeface="黑体" panose="02010609060101010101" charset="-122"/>
                        <a:cs typeface="Times New Roman" panose="02020603050405020304" pitchFamily="18" charset="0"/>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lnSpc>
                          <a:spcPct val="110000"/>
                        </a:lnSpc>
                        <a:buClrTx/>
                        <a:buSzTx/>
                        <a:buFontTx/>
                        <a:buNone/>
                      </a:pPr>
                      <a:r>
                        <a:rPr lang="zh-CN" altLang="zh-CN" sz="2400" b="1" dirty="0">
                          <a:latin typeface="楷体" panose="02010609060101010101" charset="-122"/>
                          <a:ea typeface="楷体" panose="02010609060101010101" charset="-122"/>
                        </a:rPr>
                        <a:t>以儒家学说为主要考试内容，推动儒家思想和文化的传承与发展</a:t>
                      </a:r>
                      <a:endParaRPr lang="zh-CN" altLang="zh-CN" sz="2400" b="1" dirty="0">
                        <a:latin typeface="楷体" panose="02010609060101010101" charset="-122"/>
                        <a:ea typeface="楷体" panose="02010609060101010101" charset="-122"/>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039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lnSpc>
                          <a:spcPct val="110000"/>
                        </a:lnSpc>
                        <a:buNone/>
                      </a:pPr>
                      <a:r>
                        <a:rPr lang="en-US" sz="2000" b="1">
                          <a:solidFill>
                            <a:schemeClr val="accent2"/>
                          </a:solidFill>
                          <a:uFillTx/>
                          <a:latin typeface="黑体" panose="02010609060101010101" charset="-122"/>
                          <a:ea typeface="黑体" panose="02010609060101010101" charset="-122"/>
                          <a:cs typeface="Times New Roman" panose="02020603050405020304" pitchFamily="18" charset="0"/>
                        </a:rPr>
                        <a:t>巩固国家统一</a:t>
                      </a:r>
                      <a:endParaRPr lang="en-US" altLang="en-US" sz="2000" b="1">
                        <a:solidFill>
                          <a:schemeClr val="accent2"/>
                        </a:solidFill>
                        <a:uFillTx/>
                        <a:latin typeface="黑体" panose="02010609060101010101" charset="-122"/>
                        <a:ea typeface="黑体" panose="02010609060101010101" charset="-122"/>
                        <a:cs typeface="Times New Roman" panose="02020603050405020304" pitchFamily="18" charset="0"/>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lnSpc>
                          <a:spcPct val="110000"/>
                        </a:lnSpc>
                        <a:buClrTx/>
                        <a:buSzTx/>
                        <a:buFontTx/>
                        <a:buNone/>
                      </a:pPr>
                      <a:r>
                        <a:rPr lang="zh-CN" altLang="zh-CN" sz="2400" b="1" dirty="0">
                          <a:latin typeface="楷体" panose="02010609060101010101" charset="-122"/>
                          <a:ea typeface="楷体" panose="02010609060101010101" charset="-122"/>
                        </a:rPr>
                        <a:t>适应中央集权制度下“大一统”意识形态需要，巩固封建国家的统一和社会的稳定</a:t>
                      </a:r>
                      <a:endParaRPr lang="zh-CN" altLang="zh-CN" sz="2400" b="1" dirty="0">
                        <a:latin typeface="楷体" panose="02010609060101010101" charset="-122"/>
                        <a:ea typeface="楷体" panose="02010609060101010101" charset="-122"/>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24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lnSpc>
                          <a:spcPct val="110000"/>
                        </a:lnSpc>
                        <a:buNone/>
                      </a:pPr>
                      <a:r>
                        <a:rPr lang="en-US" sz="2000" b="1">
                          <a:solidFill>
                            <a:schemeClr val="accent2"/>
                          </a:solidFill>
                          <a:uFillTx/>
                          <a:latin typeface="黑体" panose="02010609060101010101" charset="-122"/>
                          <a:ea typeface="黑体" panose="02010609060101010101" charset="-122"/>
                          <a:cs typeface="Times New Roman" panose="02020603050405020304" pitchFamily="18" charset="0"/>
                        </a:rPr>
                        <a:t>推动世界文明发展</a:t>
                      </a:r>
                      <a:endParaRPr lang="en-US" altLang="en-US" sz="2000" b="1">
                        <a:solidFill>
                          <a:schemeClr val="accent2"/>
                        </a:solidFill>
                        <a:uFillTx/>
                        <a:latin typeface="黑体" panose="02010609060101010101" charset="-122"/>
                        <a:ea typeface="黑体" panose="02010609060101010101" charset="-122"/>
                        <a:cs typeface="Times New Roman" panose="02020603050405020304" pitchFamily="18" charset="0"/>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lnSpc>
                          <a:spcPct val="110000"/>
                        </a:lnSpc>
                        <a:buClrTx/>
                        <a:buSzTx/>
                        <a:buFontTx/>
                        <a:buNone/>
                      </a:pPr>
                      <a:r>
                        <a:rPr lang="zh-CN" altLang="zh-CN" sz="2400" b="1" dirty="0">
                          <a:latin typeface="楷体" panose="02010609060101010101" charset="-122"/>
                          <a:ea typeface="楷体" panose="02010609060101010101" charset="-122"/>
                        </a:rPr>
                        <a:t>被西方国家所吸收，对西方近代文官考试制度产生了较大影响</a:t>
                      </a:r>
                      <a:endParaRPr lang="zh-CN" altLang="zh-CN" sz="2400" b="1" dirty="0">
                        <a:latin typeface="楷体" panose="02010609060101010101" charset="-122"/>
                        <a:ea typeface="楷体" panose="02010609060101010101" charset="-122"/>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03910">
                <a:tc rowSpan="3">
                  <a:txBody>
                    <a:bodyPr/>
                    <a:lstStyle/>
                    <a:p>
                      <a:pPr indent="0" algn="ctr">
                        <a:lnSpc>
                          <a:spcPct val="110000"/>
                        </a:lnSpc>
                        <a:buNone/>
                      </a:pPr>
                      <a:r>
                        <a:rPr lang="en-US" sz="3840" b="1">
                          <a:solidFill>
                            <a:srgbClr val="C00000"/>
                          </a:solidFill>
                          <a:latin typeface="楷体" panose="02010609060101010101" charset="-122"/>
                          <a:ea typeface="楷体" panose="02010609060101010101" charset="-122"/>
                          <a:cs typeface="Times New Roman" panose="02020603050405020304" pitchFamily="18" charset="0"/>
                        </a:rPr>
                        <a:t>消极影响</a:t>
                      </a:r>
                      <a:endParaRPr lang="en-US" altLang="en-US" sz="3840" b="1">
                        <a:solidFill>
                          <a:srgbClr val="C00000"/>
                        </a:solidFill>
                        <a:latin typeface="楷体" panose="02010609060101010101" charset="-122"/>
                        <a:ea typeface="楷体" panose="02010609060101010101" charset="-122"/>
                        <a:cs typeface="Times New Roman" panose="02020603050405020304" pitchFamily="18" charset="0"/>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10000"/>
                        </a:lnSpc>
                        <a:buNone/>
                      </a:pPr>
                      <a:r>
                        <a:rPr lang="en-US" sz="2000" b="1">
                          <a:solidFill>
                            <a:schemeClr val="accent2"/>
                          </a:solidFill>
                          <a:uFillTx/>
                          <a:latin typeface="黑体" panose="02010609060101010101" charset="-122"/>
                          <a:ea typeface="黑体" panose="02010609060101010101" charset="-122"/>
                          <a:cs typeface="Times New Roman" panose="02020603050405020304" pitchFamily="18" charset="0"/>
                        </a:rPr>
                        <a:t>重才轻品</a:t>
                      </a:r>
                      <a:endParaRPr lang="en-US" altLang="en-US" sz="2000" b="1">
                        <a:solidFill>
                          <a:schemeClr val="accent2"/>
                        </a:solidFill>
                        <a:uFillTx/>
                        <a:latin typeface="黑体" panose="02010609060101010101" charset="-122"/>
                        <a:ea typeface="黑体" panose="02010609060101010101" charset="-122"/>
                        <a:cs typeface="Times New Roman" panose="02020603050405020304" pitchFamily="18" charset="0"/>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lnSpc>
                          <a:spcPct val="110000"/>
                        </a:lnSpc>
                        <a:buClrTx/>
                        <a:buSzTx/>
                        <a:buFontTx/>
                        <a:buNone/>
                      </a:pPr>
                      <a:r>
                        <a:rPr lang="zh-CN" altLang="zh-CN" sz="2400" b="1" dirty="0">
                          <a:latin typeface="楷体" panose="02010609060101010101" charset="-122"/>
                          <a:ea typeface="楷体" panose="02010609060101010101" charset="-122"/>
                        </a:rPr>
                        <a:t>在选拔人才方面，过于侧重于才学标准，忽视品德考查，造成一些官员道德素质低下</a:t>
                      </a:r>
                      <a:endParaRPr lang="zh-CN" altLang="zh-CN" sz="2400" b="1" dirty="0">
                        <a:latin typeface="楷体" panose="02010609060101010101" charset="-122"/>
                        <a:ea typeface="楷体" panose="02010609060101010101" charset="-122"/>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23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lnSpc>
                          <a:spcPct val="110000"/>
                        </a:lnSpc>
                        <a:buNone/>
                      </a:pPr>
                      <a:r>
                        <a:rPr lang="en-US" sz="2000" b="1">
                          <a:solidFill>
                            <a:schemeClr val="accent2"/>
                          </a:solidFill>
                          <a:uFillTx/>
                          <a:latin typeface="黑体" panose="02010609060101010101" charset="-122"/>
                          <a:ea typeface="黑体" panose="02010609060101010101" charset="-122"/>
                          <a:cs typeface="Times New Roman" panose="02020603050405020304" pitchFamily="18" charset="0"/>
                        </a:rPr>
                        <a:t>官本位思想</a:t>
                      </a:r>
                      <a:endParaRPr lang="en-US" altLang="en-US" sz="2000" b="1">
                        <a:solidFill>
                          <a:schemeClr val="accent2"/>
                        </a:solidFill>
                        <a:uFillTx/>
                        <a:latin typeface="黑体" panose="02010609060101010101" charset="-122"/>
                        <a:ea typeface="黑体" panose="02010609060101010101" charset="-122"/>
                        <a:cs typeface="Times New Roman" panose="02020603050405020304" pitchFamily="18" charset="0"/>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lnSpc>
                          <a:spcPct val="110000"/>
                        </a:lnSpc>
                        <a:buClrTx/>
                        <a:buSzTx/>
                        <a:buFontTx/>
                        <a:buNone/>
                      </a:pPr>
                      <a:r>
                        <a:rPr lang="zh-CN" altLang="zh-CN" sz="2400" b="1" dirty="0">
                          <a:latin typeface="楷体" panose="02010609060101010101" charset="-122"/>
                          <a:ea typeface="楷体" panose="02010609060101010101" charset="-122"/>
                        </a:rPr>
                        <a:t>直接促进了官本位社会观的发展，“学而优则仕”的思想至今还存在</a:t>
                      </a:r>
                      <a:endParaRPr lang="zh-CN" altLang="zh-CN" sz="2400" b="1" dirty="0">
                        <a:latin typeface="楷体" panose="02010609060101010101" charset="-122"/>
                        <a:ea typeface="楷体" panose="02010609060101010101" charset="-122"/>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667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lnSpc>
                          <a:spcPct val="110000"/>
                        </a:lnSpc>
                        <a:buNone/>
                      </a:pPr>
                      <a:r>
                        <a:rPr lang="en-US" sz="2000" b="1">
                          <a:solidFill>
                            <a:schemeClr val="accent2"/>
                          </a:solidFill>
                          <a:uFillTx/>
                          <a:latin typeface="黑体" panose="02010609060101010101" charset="-122"/>
                          <a:ea typeface="黑体" panose="02010609060101010101" charset="-122"/>
                          <a:cs typeface="Times New Roman" panose="02020603050405020304" pitchFamily="18" charset="0"/>
                        </a:rPr>
                        <a:t>禁锢思想</a:t>
                      </a:r>
                      <a:endParaRPr lang="en-US" altLang="en-US" sz="2000" b="1">
                        <a:solidFill>
                          <a:schemeClr val="accent2"/>
                        </a:solidFill>
                        <a:uFillTx/>
                        <a:latin typeface="黑体" panose="02010609060101010101" charset="-122"/>
                        <a:ea typeface="黑体" panose="02010609060101010101" charset="-122"/>
                        <a:cs typeface="Times New Roman" panose="02020603050405020304" pitchFamily="18" charset="0"/>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a:lnSpc>
                          <a:spcPct val="110000"/>
                        </a:lnSpc>
                        <a:buClrTx/>
                        <a:buSzTx/>
                        <a:buFontTx/>
                        <a:buNone/>
                      </a:pPr>
                      <a:r>
                        <a:rPr lang="zh-CN" altLang="zh-CN" sz="2400" b="1" dirty="0">
                          <a:latin typeface="楷体" panose="02010609060101010101" charset="-122"/>
                          <a:ea typeface="楷体" panose="02010609060101010101" charset="-122"/>
                          <a:sym typeface="+mn-ea"/>
                        </a:rPr>
                        <a:t>明清科举制僵化，八股取士，禁锢思想，维护专制统治</a:t>
                      </a:r>
                      <a:endParaRPr lang="zh-CN" altLang="zh-CN" sz="2400" b="1" dirty="0">
                        <a:latin typeface="楷体" panose="02010609060101010101" charset="-122"/>
                        <a:ea typeface="楷体" panose="02010609060101010101" charset="-122"/>
                        <a:sym typeface="+mn-ea"/>
                      </a:endParaRPr>
                    </a:p>
                  </a:txBody>
                  <a:tcPr marL="61735" marR="617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54330" y="2013585"/>
          <a:ext cx="11584940" cy="4521200"/>
        </p:xfrm>
        <a:graphic>
          <a:graphicData uri="http://schemas.openxmlformats.org/drawingml/2006/table">
            <a:tbl>
              <a:tblPr firstRow="1" bandRow="1">
                <a:tableStyleId>{5C22544A-7EE6-4342-B048-85BDC9FD1C3A}</a:tableStyleId>
              </a:tblPr>
              <a:tblGrid>
                <a:gridCol w="1452245"/>
                <a:gridCol w="3367405"/>
                <a:gridCol w="4187825"/>
                <a:gridCol w="2577465"/>
              </a:tblGrid>
              <a:tr h="452120">
                <a:tc>
                  <a:txBody>
                    <a:bodyPr/>
                    <a:p>
                      <a:pPr indent="0" algn="ctr">
                        <a:lnSpc>
                          <a:spcPct val="100000"/>
                        </a:lnSpc>
                        <a:spcBef>
                          <a:spcPts val="0"/>
                        </a:spcBef>
                        <a:spcAft>
                          <a:spcPts val="0"/>
                        </a:spcAft>
                        <a:buNone/>
                      </a:pPr>
                      <a:r>
                        <a:rPr lang="zh-CN" altLang="en-US" sz="2000" b="1" spc="120">
                          <a:solidFill>
                            <a:schemeClr val="tx1"/>
                          </a:solidFill>
                          <a:latin typeface="楷体" panose="02010609060101010101" charset="-122"/>
                          <a:ea typeface="楷体" panose="02010609060101010101" charset="-122"/>
                        </a:rPr>
                        <a:t>朝代</a:t>
                      </a:r>
                      <a:endParaRPr lang="zh-CN" altLang="en-US" sz="2000" b="1"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gradFill>
                      <a:gsLst>
                        <a:gs pos="50000">
                          <a:schemeClr val="accent1"/>
                        </a:gs>
                        <a:gs pos="0">
                          <a:schemeClr val="accent1">
                            <a:lumMod val="25000"/>
                            <a:lumOff val="75000"/>
                          </a:schemeClr>
                        </a:gs>
                        <a:gs pos="100000">
                          <a:schemeClr val="accent1">
                            <a:lumMod val="85000"/>
                          </a:schemeClr>
                        </a:gs>
                      </a:gsLst>
                      <a:lin ang="5400000" scaled="1"/>
                      <a:tileRect l="-100000" b="-100000"/>
                    </a:gradFill>
                  </a:tcPr>
                </a:tc>
                <a:tc>
                  <a:txBody>
                    <a:bodyPr/>
                    <a:p>
                      <a:pPr indent="0" algn="ctr">
                        <a:lnSpc>
                          <a:spcPct val="100000"/>
                        </a:lnSpc>
                        <a:spcBef>
                          <a:spcPts val="0"/>
                        </a:spcBef>
                        <a:spcAft>
                          <a:spcPts val="0"/>
                        </a:spcAft>
                        <a:buNone/>
                      </a:pPr>
                      <a:r>
                        <a:rPr lang="zh-CN" altLang="en-US" sz="2000" b="1" spc="120">
                          <a:solidFill>
                            <a:schemeClr val="tx1"/>
                          </a:solidFill>
                          <a:latin typeface="楷体" panose="02010609060101010101" charset="-122"/>
                          <a:ea typeface="楷体" panose="02010609060101010101" charset="-122"/>
                        </a:rPr>
                        <a:t>制度</a:t>
                      </a:r>
                      <a:endParaRPr lang="zh-CN" altLang="en-US" sz="2000" b="1"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gradFill>
                      <a:gsLst>
                        <a:gs pos="2000">
                          <a:srgbClr val="EDE9CE"/>
                        </a:gs>
                        <a:gs pos="68000">
                          <a:srgbClr val="F4DE7B"/>
                        </a:gs>
                        <a:gs pos="100000">
                          <a:srgbClr val="FACF28"/>
                        </a:gs>
                      </a:gsLst>
                      <a:lin ang="16200000" scaled="1"/>
                      <a:tileRect l="-100000" b="-100000"/>
                    </a:gradFill>
                  </a:tcPr>
                </a:tc>
                <a:tc>
                  <a:txBody>
                    <a:bodyPr/>
                    <a:p>
                      <a:pPr indent="0" algn="ctr">
                        <a:lnSpc>
                          <a:spcPct val="100000"/>
                        </a:lnSpc>
                        <a:spcBef>
                          <a:spcPts val="0"/>
                        </a:spcBef>
                        <a:spcAft>
                          <a:spcPts val="0"/>
                        </a:spcAft>
                        <a:buNone/>
                      </a:pPr>
                      <a:r>
                        <a:rPr lang="zh-CN" altLang="en-US" sz="2000" b="1" spc="120">
                          <a:solidFill>
                            <a:schemeClr val="tx1"/>
                          </a:solidFill>
                          <a:latin typeface="楷体" panose="02010609060101010101" charset="-122"/>
                          <a:ea typeface="楷体" panose="02010609060101010101" charset="-122"/>
                        </a:rPr>
                        <a:t>途径</a:t>
                      </a:r>
                      <a:endParaRPr lang="zh-CN" altLang="en-US" sz="2000" b="1"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gradFill>
                      <a:gsLst>
                        <a:gs pos="2000">
                          <a:srgbClr val="EDE9CE"/>
                        </a:gs>
                        <a:gs pos="68000">
                          <a:srgbClr val="F4DE7B"/>
                        </a:gs>
                        <a:gs pos="100000">
                          <a:srgbClr val="FACF28"/>
                        </a:gs>
                      </a:gsLst>
                      <a:lin ang="16200000" scaled="1"/>
                      <a:tileRect l="-100000" b="-100000"/>
                    </a:gradFill>
                  </a:tcPr>
                </a:tc>
                <a:tc>
                  <a:txBody>
                    <a:bodyPr/>
                    <a:p>
                      <a:pPr indent="0" algn="ctr">
                        <a:lnSpc>
                          <a:spcPct val="100000"/>
                        </a:lnSpc>
                        <a:spcBef>
                          <a:spcPts val="0"/>
                        </a:spcBef>
                        <a:spcAft>
                          <a:spcPts val="0"/>
                        </a:spcAft>
                        <a:buNone/>
                      </a:pPr>
                      <a:r>
                        <a:rPr lang="zh-CN" altLang="en-US" sz="2000" b="1" spc="120">
                          <a:solidFill>
                            <a:schemeClr val="tx1"/>
                          </a:solidFill>
                          <a:latin typeface="楷体" panose="02010609060101010101" charset="-122"/>
                          <a:ea typeface="楷体" panose="02010609060101010101" charset="-122"/>
                        </a:rPr>
                        <a:t>标准</a:t>
                      </a:r>
                      <a:endParaRPr lang="zh-CN" altLang="en-US" sz="2000" b="1"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gradFill>
                      <a:gsLst>
                        <a:gs pos="2000">
                          <a:srgbClr val="EDE9CE"/>
                        </a:gs>
                        <a:gs pos="68000">
                          <a:srgbClr val="F4DE7B"/>
                        </a:gs>
                        <a:gs pos="100000">
                          <a:srgbClr val="FACF28"/>
                        </a:gs>
                      </a:gsLst>
                      <a:lin ang="16200000" scaled="1"/>
                      <a:tileRect l="-100000" b="-100000"/>
                    </a:gradFill>
                  </a:tcPr>
                </a:tc>
              </a:tr>
              <a:tr h="452120">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西周</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gradFill>
                      <a:gsLst>
                        <a:gs pos="50000">
                          <a:schemeClr val="accent1"/>
                        </a:gs>
                        <a:gs pos="0">
                          <a:schemeClr val="accent1">
                            <a:lumMod val="25000"/>
                            <a:lumOff val="75000"/>
                          </a:schemeClr>
                        </a:gs>
                        <a:gs pos="100000">
                          <a:schemeClr val="accent1">
                            <a:lumMod val="85000"/>
                          </a:schemeClr>
                        </a:gs>
                      </a:gsLst>
                      <a:lin ang="5400000" scaled="1"/>
                    </a:gra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世官制</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世袭（世卿世禄）</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血缘</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r>
              <a:tr h="452120">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春秋战国</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gradFill>
                      <a:gsLst>
                        <a:gs pos="50000">
                          <a:schemeClr val="accent1"/>
                        </a:gs>
                        <a:gs pos="0">
                          <a:schemeClr val="accent1">
                            <a:lumMod val="25000"/>
                            <a:lumOff val="75000"/>
                          </a:schemeClr>
                        </a:gs>
                        <a:gs pos="100000">
                          <a:schemeClr val="accent1">
                            <a:lumMod val="85000"/>
                          </a:schemeClr>
                        </a:gs>
                      </a:gsLst>
                      <a:lin ang="5400000" scaled="1"/>
                    </a:gra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荐举功劳制</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举荐、通过战争获得军功</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才能、军功</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452120">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秦</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gradFill>
                      <a:gsLst>
                        <a:gs pos="50000">
                          <a:schemeClr val="accent1"/>
                        </a:gs>
                        <a:gs pos="0">
                          <a:schemeClr val="accent1">
                            <a:lumMod val="25000"/>
                            <a:lumOff val="75000"/>
                          </a:schemeClr>
                        </a:gs>
                        <a:gs pos="100000">
                          <a:schemeClr val="accent1">
                            <a:lumMod val="85000"/>
                          </a:schemeClr>
                        </a:gs>
                      </a:gsLst>
                      <a:lin ang="5400000" scaled="1"/>
                    </a:gradFill>
                  </a:tcPr>
                </a:tc>
                <a:tc>
                  <a:txBody>
                    <a:bodyPr/>
                    <a:p>
                      <a:pPr indent="0" algn="ctr">
                        <a:lnSpc>
                          <a:spcPct val="100000"/>
                        </a:lnSpc>
                        <a:spcBef>
                          <a:spcPts val="0"/>
                        </a:spcBef>
                        <a:spcAft>
                          <a:spcPts val="0"/>
                        </a:spcAft>
                        <a:buNone/>
                      </a:pPr>
                      <a:r>
                        <a:rPr lang="en-US" altLang="zh-CN" sz="2000" b="0" spc="120">
                          <a:solidFill>
                            <a:schemeClr val="tx1"/>
                          </a:solidFill>
                          <a:latin typeface="楷体" panose="02010609060101010101" charset="-122"/>
                          <a:ea typeface="楷体" panose="02010609060101010101" charset="-122"/>
                          <a:cs typeface="楷体" panose="02010609060101010101" charset="-122"/>
                        </a:rPr>
                        <a:t>“</a:t>
                      </a:r>
                      <a:r>
                        <a:rPr lang="zh-CN" altLang="en-US" sz="2000" b="0" spc="120">
                          <a:solidFill>
                            <a:schemeClr val="tx1"/>
                          </a:solidFill>
                          <a:latin typeface="楷体" panose="02010609060101010101" charset="-122"/>
                          <a:ea typeface="楷体" panose="02010609060101010101" charset="-122"/>
                          <a:cs typeface="楷体" panose="02010609060101010101" charset="-122"/>
                        </a:rPr>
                        <a:t>以法为教</a:t>
                      </a:r>
                      <a:r>
                        <a:rPr lang="en-US" altLang="zh-CN" sz="2000" b="0" spc="120">
                          <a:solidFill>
                            <a:schemeClr val="tx1"/>
                          </a:solidFill>
                          <a:latin typeface="楷体" panose="02010609060101010101" charset="-122"/>
                          <a:ea typeface="楷体" panose="02010609060101010101" charset="-122"/>
                          <a:cs typeface="楷体" panose="02010609060101010101" charset="-122"/>
                        </a:rPr>
                        <a:t>”“</a:t>
                      </a:r>
                      <a:r>
                        <a:rPr lang="zh-CN" altLang="en-US" sz="2000" b="0" spc="120">
                          <a:solidFill>
                            <a:schemeClr val="tx1"/>
                          </a:solidFill>
                          <a:latin typeface="楷体" panose="02010609060101010101" charset="-122"/>
                          <a:ea typeface="楷体" panose="02010609060101010101" charset="-122"/>
                          <a:cs typeface="楷体" panose="02010609060101010101" charset="-122"/>
                        </a:rPr>
                        <a:t>以吏为师</a:t>
                      </a:r>
                      <a:r>
                        <a:rPr lang="en-US" altLang="zh-CN" sz="2000" b="0" spc="120">
                          <a:solidFill>
                            <a:schemeClr val="tx1"/>
                          </a:solidFill>
                          <a:latin typeface="楷体" panose="02010609060101010101" charset="-122"/>
                          <a:ea typeface="楷体" panose="02010609060101010101" charset="-122"/>
                          <a:cs typeface="楷体" panose="02010609060101010101" charset="-122"/>
                        </a:rPr>
                        <a:t>”</a:t>
                      </a:r>
                      <a:endParaRPr lang="en-US" altLang="zh-CN" sz="2000" b="0" spc="120">
                        <a:solidFill>
                          <a:schemeClr val="tx1"/>
                        </a:solidFill>
                        <a:latin typeface="楷体" panose="02010609060101010101" charset="-122"/>
                        <a:ea typeface="楷体" panose="02010609060101010101" charset="-122"/>
                        <a:cs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向官员学习律令而为官</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明习法律</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r>
              <a:tr h="452120">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两汉</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gradFill>
                      <a:gsLst>
                        <a:gs pos="50000">
                          <a:schemeClr val="accent1"/>
                        </a:gs>
                        <a:gs pos="0">
                          <a:schemeClr val="accent1">
                            <a:lumMod val="25000"/>
                            <a:lumOff val="75000"/>
                          </a:schemeClr>
                        </a:gs>
                        <a:gs pos="100000">
                          <a:schemeClr val="accent1">
                            <a:lumMod val="85000"/>
                          </a:schemeClr>
                        </a:gs>
                      </a:gsLst>
                      <a:lin ang="5400000" scaled="1"/>
                    </a:gra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察举制</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先考察后推举，分常科和特科</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孝廉、茂才等</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452120">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魏晋</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gradFill>
                      <a:gsLst>
                        <a:gs pos="50000">
                          <a:schemeClr val="accent1"/>
                        </a:gs>
                        <a:gs pos="0">
                          <a:schemeClr val="accent1">
                            <a:lumMod val="25000"/>
                            <a:lumOff val="75000"/>
                          </a:schemeClr>
                        </a:gs>
                        <a:gs pos="100000">
                          <a:schemeClr val="accent1">
                            <a:lumMod val="85000"/>
                          </a:schemeClr>
                        </a:gs>
                      </a:gsLst>
                      <a:lin ang="5400000" scaled="1"/>
                    </a:gra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九品中正制</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中正定品，吏部授官</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家世、道德、才能</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r>
              <a:tr h="452120">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隋唐</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gradFill>
                      <a:gsLst>
                        <a:gs pos="50000">
                          <a:schemeClr val="accent1"/>
                        </a:gs>
                        <a:gs pos="0">
                          <a:schemeClr val="accent1">
                            <a:lumMod val="25000"/>
                            <a:lumOff val="75000"/>
                          </a:schemeClr>
                        </a:gs>
                        <a:gs pos="100000">
                          <a:schemeClr val="accent1">
                            <a:lumMod val="85000"/>
                          </a:schemeClr>
                        </a:gs>
                      </a:gsLst>
                      <a:lin ang="5400000" scaled="1"/>
                    </a:gra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科举制</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分科考试，分为制举和常举</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才学</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452120">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两宋</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gradFill>
                      <a:gsLst>
                        <a:gs pos="50000">
                          <a:schemeClr val="accent1"/>
                        </a:gs>
                        <a:gs pos="0">
                          <a:schemeClr val="accent1">
                            <a:lumMod val="25000"/>
                            <a:lumOff val="75000"/>
                          </a:schemeClr>
                        </a:gs>
                        <a:gs pos="100000">
                          <a:schemeClr val="accent1">
                            <a:lumMod val="85000"/>
                          </a:schemeClr>
                        </a:gs>
                      </a:gsLst>
                      <a:lin ang="5400000" scaled="1"/>
                    </a:gra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科举制</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00000"/>
                        </a:lnSpc>
                        <a:spcBef>
                          <a:spcPts val="0"/>
                        </a:spcBef>
                        <a:spcAft>
                          <a:spcPts val="0"/>
                        </a:spcAft>
                        <a:buNone/>
                      </a:pPr>
                      <a:r>
                        <a:rPr lang="en-US" altLang="zh-CN" sz="2000" b="0" spc="120">
                          <a:solidFill>
                            <a:schemeClr val="tx1"/>
                          </a:solidFill>
                          <a:latin typeface="楷体" panose="02010609060101010101" charset="-122"/>
                          <a:ea typeface="楷体" panose="02010609060101010101" charset="-122"/>
                          <a:cs typeface="楷体" panose="02010609060101010101" charset="-122"/>
                        </a:rPr>
                        <a:t>“</a:t>
                      </a:r>
                      <a:r>
                        <a:rPr lang="zh-CN" altLang="en-US" sz="2000" b="0" spc="120">
                          <a:solidFill>
                            <a:schemeClr val="tx1"/>
                          </a:solidFill>
                          <a:latin typeface="楷体" panose="02010609060101010101" charset="-122"/>
                          <a:ea typeface="楷体" panose="02010609060101010101" charset="-122"/>
                          <a:cs typeface="楷体" panose="02010609060101010101" charset="-122"/>
                        </a:rPr>
                        <a:t>取士不问家世</a:t>
                      </a:r>
                      <a:r>
                        <a:rPr lang="en-US" altLang="zh-CN" sz="2000" b="0" spc="120">
                          <a:solidFill>
                            <a:schemeClr val="tx1"/>
                          </a:solidFill>
                          <a:latin typeface="楷体" panose="02010609060101010101" charset="-122"/>
                          <a:ea typeface="楷体" panose="02010609060101010101" charset="-122"/>
                          <a:cs typeface="楷体" panose="02010609060101010101" charset="-122"/>
                        </a:rPr>
                        <a:t>”</a:t>
                      </a:r>
                      <a:endParaRPr lang="en-US" altLang="zh-CN" sz="2000" b="0" spc="120">
                        <a:solidFill>
                          <a:schemeClr val="tx1"/>
                        </a:solidFill>
                        <a:latin typeface="楷体" panose="02010609060101010101" charset="-122"/>
                        <a:ea typeface="楷体" panose="02010609060101010101" charset="-122"/>
                        <a:cs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才学</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r>
              <a:tr h="452120">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元</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gradFill>
                      <a:gsLst>
                        <a:gs pos="50000">
                          <a:schemeClr val="accent1"/>
                        </a:gs>
                        <a:gs pos="0">
                          <a:schemeClr val="accent1">
                            <a:lumMod val="25000"/>
                            <a:lumOff val="75000"/>
                          </a:schemeClr>
                        </a:gs>
                        <a:gs pos="100000">
                          <a:schemeClr val="accent1">
                            <a:lumMod val="85000"/>
                          </a:schemeClr>
                        </a:gs>
                      </a:gsLst>
                      <a:lin ang="5400000" scaled="1"/>
                    </a:gra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蒙古传统和科举制</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世袭、军功、科举比例小</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血缘、军功、才学</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r>
              <a:tr h="452120">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明清</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gradFill>
                      <a:gsLst>
                        <a:gs pos="50000">
                          <a:schemeClr val="accent1"/>
                        </a:gs>
                        <a:gs pos="0">
                          <a:schemeClr val="accent1">
                            <a:lumMod val="25000"/>
                            <a:lumOff val="75000"/>
                          </a:schemeClr>
                        </a:gs>
                        <a:gs pos="100000">
                          <a:schemeClr val="accent1">
                            <a:lumMod val="85000"/>
                          </a:schemeClr>
                        </a:gs>
                      </a:gsLst>
                      <a:lin ang="5400000" scaled="1"/>
                    </a:gra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科举制</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从学校参加科举，分三级考试</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p>
                      <a:pPr indent="0" algn="ctr">
                        <a:lnSpc>
                          <a:spcPct val="100000"/>
                        </a:lnSpc>
                        <a:spcBef>
                          <a:spcPts val="0"/>
                        </a:spcBef>
                        <a:spcAft>
                          <a:spcPts val="0"/>
                        </a:spcAft>
                        <a:buNone/>
                      </a:pPr>
                      <a:r>
                        <a:rPr lang="zh-CN" altLang="en-US" sz="2000" b="0" spc="120">
                          <a:solidFill>
                            <a:schemeClr val="tx1"/>
                          </a:solidFill>
                          <a:latin typeface="楷体" panose="02010609060101010101" charset="-122"/>
                          <a:ea typeface="楷体" panose="02010609060101010101" charset="-122"/>
                        </a:rPr>
                        <a:t>才学</a:t>
                      </a:r>
                      <a:endParaRPr lang="zh-CN" altLang="en-US" sz="2000" b="0" spc="120">
                        <a:solidFill>
                          <a:schemeClr val="tx1"/>
                        </a:solidFill>
                        <a:latin typeface="楷体" panose="02010609060101010101" charset="-122"/>
                        <a:ea typeface="楷体" panose="02010609060101010101"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r>
            </a:tbl>
          </a:graphicData>
        </a:graphic>
      </p:graphicFrame>
      <p:sp>
        <p:nvSpPr>
          <p:cNvPr id="21" name="文本框 20"/>
          <p:cNvSpPr txBox="1"/>
          <p:nvPr>
            <p:custDataLst>
              <p:tags r:id="rId2"/>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一、因时变革、脉络清晰的选官制度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custDataLst>
              <p:tags r:id="rId3"/>
            </p:custDataLst>
          </p:nvPr>
        </p:nvSpPr>
        <p:spPr>
          <a:xfrm>
            <a:off x="-12700" y="1292225"/>
            <a:ext cx="3505200" cy="599440"/>
          </a:xfrm>
          <a:prstGeom prst="rect">
            <a:avLst/>
          </a:prstGeom>
          <a:noFill/>
        </p:spPr>
        <p:txBody>
          <a:bodyPr wrap="square" rtlCol="0">
            <a:noAutofit/>
          </a:bodyPr>
          <a:p>
            <a:pPr>
              <a:buClrTx/>
              <a:buSzTx/>
              <a:buFontTx/>
            </a:pP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（三）发展规律</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50" name="文本框 49" descr="7b0a202020202262756c6c6574223a20227b5c2263617465676f727949645c223a31303030392c5c2274656d706c61746549645c223a32303233313332367d220a7d0a"/>
          <p:cNvSpPr txBox="1"/>
          <p:nvPr/>
        </p:nvSpPr>
        <p:spPr>
          <a:xfrm>
            <a:off x="1851025" y="2013585"/>
            <a:ext cx="7967345" cy="2163445"/>
          </a:xfrm>
          <a:prstGeom prst="rect">
            <a:avLst/>
          </a:prstGeom>
          <a:solidFill>
            <a:schemeClr val="bg1"/>
          </a:solidFill>
          <a:effectLst>
            <a:outerShdw blurRad="63500" sx="101000" sy="101000" algn="ctr" rotWithShape="0">
              <a:prstClr val="black">
                <a:alpha val="40000"/>
              </a:prstClr>
            </a:outerShdw>
          </a:effectLst>
        </p:spPr>
        <p:txBody>
          <a:bodyPr wrap="square" rtlCol="0">
            <a:noAutofit/>
          </a:bodyPr>
          <a:p>
            <a:pPr indent="0" algn="just">
              <a:lnSpc>
                <a:spcPct val="120000"/>
              </a:lnSpc>
              <a:spcBef>
                <a:spcPts val="0"/>
              </a:spcBef>
              <a:spcAft>
                <a:spcPts val="0"/>
              </a:spcAft>
              <a:buFont typeface="Arial" panose="020B0604020202020204" pitchFamily="34" charset="0"/>
              <a:buBlip>
                <a:blip r:embed="rId4"/>
              </a:buBlip>
            </a:pPr>
            <a:r>
              <a:rPr kumimoji="1" lang="zh-CN" altLang="en-US" sz="2800" b="1" dirty="0">
                <a:solidFill>
                  <a:srgbClr val="FF0000"/>
                </a:solidFill>
                <a:latin typeface="微软雅黑" panose="020B0503020204020204" charset="-122"/>
                <a:ea typeface="微软雅黑" panose="020B0503020204020204" charset="-122"/>
                <a:cs typeface="黑体" panose="02010609060101010101" charset="-122"/>
                <a:sym typeface="+mn-ea"/>
              </a:rPr>
              <a:t>标准：</a:t>
            </a:r>
            <a:r>
              <a:rPr kumimoji="1" lang="zh-CN" altLang="en-US" sz="2800" b="1" dirty="0">
                <a:solidFill>
                  <a:srgbClr val="1D41D5"/>
                </a:solidFill>
                <a:latin typeface="微软雅黑" panose="020B0503020204020204" charset="-122"/>
                <a:ea typeface="微软雅黑" panose="020B0503020204020204" charset="-122"/>
                <a:cs typeface="黑体" panose="02010609060101010101" charset="-122"/>
                <a:sym typeface="+mn-ea"/>
              </a:rPr>
              <a:t>由血缘、家世门第到才学，趋向公正公平</a:t>
            </a:r>
            <a:endPar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endParaRPr>
          </a:p>
          <a:p>
            <a:pPr indent="0" algn="just">
              <a:lnSpc>
                <a:spcPct val="120000"/>
              </a:lnSpc>
              <a:spcBef>
                <a:spcPts val="0"/>
              </a:spcBef>
              <a:spcAft>
                <a:spcPts val="0"/>
              </a:spcAft>
              <a:buFont typeface="Arial" panose="020B0604020202020204" pitchFamily="34" charset="0"/>
              <a:buBlip>
                <a:blip r:embed="rId4"/>
              </a:buBlip>
            </a:pPr>
            <a:r>
              <a:rPr kumimoji="1" lang="zh-CN" altLang="en-US" sz="2800" b="1" dirty="0">
                <a:solidFill>
                  <a:srgbClr val="FF0000"/>
                </a:solidFill>
                <a:latin typeface="微软雅黑" panose="020B0503020204020204" charset="-122"/>
                <a:ea typeface="微软雅黑" panose="020B0503020204020204" charset="-122"/>
                <a:cs typeface="黑体" panose="02010609060101010101" charset="-122"/>
                <a:sym typeface="+mn-ea"/>
              </a:rPr>
              <a:t>方式：</a:t>
            </a:r>
            <a:r>
              <a:rPr kumimoji="1" lang="zh-CN" altLang="en-US" sz="2800" b="1" dirty="0">
                <a:solidFill>
                  <a:srgbClr val="1D41D5"/>
                </a:solidFill>
                <a:latin typeface="微软雅黑" panose="020B0503020204020204" charset="-122"/>
                <a:ea typeface="微软雅黑" panose="020B0503020204020204" charset="-122"/>
                <a:cs typeface="黑体" panose="02010609060101010101" charset="-122"/>
                <a:sym typeface="+mn-ea"/>
              </a:rPr>
              <a:t>由世袭、推荐到考试，趋向严密科学</a:t>
            </a:r>
            <a:endParaRPr kumimoji="1" lang="zh-CN" altLang="en-US" sz="2800" b="1" dirty="0">
              <a:solidFill>
                <a:srgbClr val="1D41D5"/>
              </a:solidFill>
              <a:latin typeface="微软雅黑" panose="020B0503020204020204" charset="-122"/>
              <a:ea typeface="微软雅黑" panose="020B0503020204020204" charset="-122"/>
              <a:cs typeface="黑体" panose="02010609060101010101" charset="-122"/>
              <a:sym typeface="+mn-ea"/>
            </a:endParaRPr>
          </a:p>
          <a:p>
            <a:pPr indent="0" algn="just">
              <a:lnSpc>
                <a:spcPct val="120000"/>
              </a:lnSpc>
              <a:spcBef>
                <a:spcPts val="0"/>
              </a:spcBef>
              <a:spcAft>
                <a:spcPts val="0"/>
              </a:spcAft>
              <a:buFont typeface="Arial" panose="020B0604020202020204" pitchFamily="34" charset="0"/>
              <a:buBlip>
                <a:blip r:embed="rId4"/>
              </a:buBlip>
            </a:pPr>
            <a:r>
              <a:rPr kumimoji="1" lang="zh-CN" altLang="en-US" sz="2800" b="1" dirty="0">
                <a:solidFill>
                  <a:srgbClr val="FF0000"/>
                </a:solidFill>
                <a:latin typeface="微软雅黑" panose="020B0503020204020204" charset="-122"/>
                <a:ea typeface="微软雅黑" panose="020B0503020204020204" charset="-122"/>
                <a:cs typeface="黑体" panose="02010609060101010101" charset="-122"/>
                <a:sym typeface="+mn-ea"/>
              </a:rPr>
              <a:t>原则：</a:t>
            </a:r>
            <a:r>
              <a:rPr lang="zh-CN" altLang="en-US" sz="2800" b="1" dirty="0">
                <a:solidFill>
                  <a:srgbClr val="1D41D5"/>
                </a:solidFill>
                <a:latin typeface="微软雅黑" panose="020B0503020204020204" charset="-122"/>
                <a:ea typeface="微软雅黑" panose="020B0503020204020204" charset="-122"/>
                <a:sym typeface="+mn-ea"/>
              </a:rPr>
              <a:t>逐渐制度化，相对体现公开、公平，公正</a:t>
            </a:r>
            <a:endParaRPr kumimoji="1" lang="zh-CN" altLang="en-US" sz="2800" b="1" dirty="0">
              <a:solidFill>
                <a:srgbClr val="1D41D5"/>
              </a:solidFill>
              <a:latin typeface="微软雅黑" panose="020B0503020204020204" charset="-122"/>
              <a:ea typeface="微软雅黑" panose="020B0503020204020204" charset="-122"/>
              <a:cs typeface="黑体" panose="02010609060101010101" charset="-122"/>
              <a:sym typeface="+mn-ea"/>
            </a:endParaRPr>
          </a:p>
          <a:p>
            <a:pPr indent="0" algn="just">
              <a:lnSpc>
                <a:spcPct val="120000"/>
              </a:lnSpc>
              <a:spcBef>
                <a:spcPts val="0"/>
              </a:spcBef>
              <a:spcAft>
                <a:spcPts val="0"/>
              </a:spcAft>
              <a:buFont typeface="Arial" panose="020B0604020202020204" pitchFamily="34" charset="0"/>
              <a:buBlip>
                <a:blip r:embed="rId4"/>
              </a:buBlip>
            </a:pPr>
            <a:r>
              <a:rPr kumimoji="1" lang="zh-CN" altLang="en-US" sz="2800" b="1" dirty="0">
                <a:solidFill>
                  <a:srgbClr val="FF0000"/>
                </a:solidFill>
                <a:latin typeface="微软雅黑" panose="020B0503020204020204" charset="-122"/>
                <a:ea typeface="微软雅黑" panose="020B0503020204020204" charset="-122"/>
                <a:cs typeface="黑体" panose="02010609060101010101" charset="-122"/>
                <a:sym typeface="+mn-ea"/>
              </a:rPr>
              <a:t>权力：</a:t>
            </a:r>
            <a:r>
              <a:rPr kumimoji="1" lang="zh-CN" altLang="en-US" sz="2800" b="1" dirty="0">
                <a:solidFill>
                  <a:srgbClr val="1D41D5"/>
                </a:solidFill>
                <a:latin typeface="微软雅黑" panose="020B0503020204020204" charset="-122"/>
                <a:ea typeface="微软雅黑" panose="020B0503020204020204" charset="-122"/>
                <a:cs typeface="黑体" panose="02010609060101010101" charset="-122"/>
                <a:sym typeface="+mn-ea"/>
              </a:rPr>
              <a:t>从地方收归中央，体现中央集权加强</a:t>
            </a:r>
            <a:endParaRPr kumimoji="1" lang="zh-CN" altLang="en-US" sz="2800" b="1" dirty="0">
              <a:solidFill>
                <a:srgbClr val="1D41D5"/>
              </a:solidFill>
              <a:latin typeface="微软雅黑" panose="020B0503020204020204" charset="-122"/>
              <a:ea typeface="微软雅黑" panose="020B0503020204020204" charset="-122"/>
              <a:cs typeface="黑体" panose="02010609060101010101" charset="-122"/>
              <a:sym typeface="+mn-ea"/>
            </a:endParaRPr>
          </a:p>
          <a:p>
            <a:pPr indent="0" algn="just">
              <a:lnSpc>
                <a:spcPct val="120000"/>
              </a:lnSpc>
              <a:spcBef>
                <a:spcPts val="0"/>
              </a:spcBef>
              <a:spcAft>
                <a:spcPts val="0"/>
              </a:spcAft>
              <a:buFont typeface="Arial" panose="020B0604020202020204" pitchFamily="34" charset="0"/>
              <a:buBlip>
                <a:blip r:embed="rId4"/>
              </a:buBlip>
            </a:pPr>
            <a:endParaRPr kumimoji="1" lang="zh-CN" altLang="en-US" sz="2800" b="1" dirty="0">
              <a:latin typeface="微软雅黑" panose="020B0503020204020204" charset="-122"/>
              <a:ea typeface="微软雅黑" panose="020B0503020204020204" charset="-122"/>
              <a:cs typeface="黑体" panose="02010609060101010101" charset="-122"/>
              <a:sym typeface="+mn-ea"/>
            </a:endParaRPr>
          </a:p>
          <a:p>
            <a:pPr indent="0" algn="just">
              <a:buFont typeface="Arial" panose="020B0604020202020204" pitchFamily="34" charset="0"/>
              <a:buNone/>
            </a:pPr>
            <a:endParaRPr kumimoji="1" lang="zh-CN" altLang="en-US" sz="2800" b="1" dirty="0">
              <a:solidFill>
                <a:schemeClr val="tx1"/>
              </a:solidFill>
              <a:latin typeface="微软雅黑" panose="020B0503020204020204" charset="-122"/>
              <a:ea typeface="微软雅黑" panose="020B0503020204020204" charset="-122"/>
              <a:cs typeface="黑体" panose="02010609060101010101" charset="-122"/>
              <a:sym typeface="+mn-ea"/>
            </a:endParaRPr>
          </a:p>
        </p:txBody>
      </p:sp>
      <p:sp>
        <p:nvSpPr>
          <p:cNvPr id="16" name="文本框 15"/>
          <p:cNvSpPr txBox="1"/>
          <p:nvPr>
            <p:custDataLst>
              <p:tags r:id="rId5"/>
            </p:custDataLst>
          </p:nvPr>
        </p:nvSpPr>
        <p:spPr>
          <a:xfrm>
            <a:off x="1204595" y="4501515"/>
            <a:ext cx="10071100" cy="2033270"/>
          </a:xfrm>
          <a:prstGeom prst="rect">
            <a:avLst/>
          </a:prstGeom>
          <a:solidFill>
            <a:srgbClr val="C00000"/>
          </a:solidFill>
        </p:spPr>
        <p:txBody>
          <a:bodyPr wrap="square" rtlCol="0">
            <a:noAutofit/>
          </a:bodyPr>
          <a:p>
            <a:pPr indent="457200" fontAlgn="auto"/>
            <a:r>
              <a:rPr lang="en-US" altLang="zh-CN" sz="3200" b="1">
                <a:solidFill>
                  <a:schemeClr val="bg1"/>
                </a:solidFill>
                <a:effectLst/>
                <a:latin typeface="楷体" panose="02010609060101010101" charset="-122"/>
                <a:ea typeface="楷体" panose="02010609060101010101" charset="-122"/>
              </a:rPr>
              <a:t> </a:t>
            </a:r>
            <a:r>
              <a:rPr lang="zh-CN" altLang="en-US" sz="3200" b="1">
                <a:solidFill>
                  <a:schemeClr val="bg1"/>
                </a:solidFill>
                <a:effectLst/>
                <a:latin typeface="楷体" panose="02010609060101010101" charset="-122"/>
                <a:ea typeface="楷体" panose="02010609060101010101" charset="-122"/>
              </a:rPr>
              <a:t>选拔制度在不断丰富完善，反映出统治阶级不同时期的统治需求，但始终围绕着专制皇权的强化、中央集权的加强而不断变化，本质上是强化皇权、加强中央集权、巩固统治的重要手段。</a:t>
            </a:r>
            <a:endParaRPr lang="zh-CN" altLang="en-US" sz="3200" b="1">
              <a:solidFill>
                <a:schemeClr val="bg1"/>
              </a:solidFill>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50"/>
                                        </p:tgtEl>
                                        <p:attrNameLst>
                                          <p:attrName>style.visibility</p:attrName>
                                        </p:attrNameLst>
                                      </p:cBhvr>
                                      <p:to>
                                        <p:strVal val="visible"/>
                                      </p:to>
                                    </p:set>
                                    <p:animEffect transition="in" filter="wipe(left)">
                                      <p:cBhvr>
                                        <p:cTn id="7" dur="1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1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custDataLst>
              <p:tags r:id="rId1"/>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二、体系完备、操作性强的考核制度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custDataLst>
              <p:tags r:id="rId2"/>
            </p:custDataLst>
          </p:nvPr>
        </p:nvSpPr>
        <p:spPr>
          <a:xfrm>
            <a:off x="-12700" y="1311275"/>
            <a:ext cx="3505200" cy="599440"/>
          </a:xfrm>
          <a:prstGeom prst="rect">
            <a:avLst/>
          </a:prstGeom>
          <a:noFill/>
        </p:spPr>
        <p:txBody>
          <a:bodyPr wrap="square" rtlCol="0">
            <a:noAutofit/>
          </a:bodyPr>
          <a:p>
            <a:pPr>
              <a:buClrTx/>
              <a:buSzTx/>
              <a:buFontTx/>
            </a:pP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（一）发展演变</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pSp>
        <p:nvGrpSpPr>
          <p:cNvPr id="2" name="组合 1"/>
          <p:cNvGrpSpPr/>
          <p:nvPr/>
        </p:nvGrpSpPr>
        <p:grpSpPr>
          <a:xfrm>
            <a:off x="680085" y="2199640"/>
            <a:ext cx="1264920" cy="1405890"/>
            <a:chOff x="1611" y="3344"/>
            <a:chExt cx="1992" cy="2214"/>
          </a:xfrm>
        </p:grpSpPr>
        <p:sp>
          <p:nvSpPr>
            <p:cNvPr id="1048791" name="Text Box 29"/>
            <p:cNvSpPr txBox="1"/>
            <p:nvPr>
              <p:custDataLst>
                <p:tags r:id="rId3"/>
              </p:custDataLst>
            </p:nvPr>
          </p:nvSpPr>
          <p:spPr>
            <a:xfrm>
              <a:off x="1611" y="3344"/>
              <a:ext cx="1992" cy="822"/>
            </a:xfrm>
            <a:prstGeom prst="rect">
              <a:avLst/>
            </a:prstGeom>
            <a:noFill/>
            <a:ln>
              <a:noFill/>
            </a:ln>
          </p:spPr>
          <p:txBody>
            <a:bodyPr vert="horz" wrap="square" lIns="91440" tIns="45720" rIns="91440" bIns="45720" anchor="t">
              <a:sp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ts val="0"/>
                </a:spcBef>
                <a:spcAft>
                  <a:spcPts val="0"/>
                </a:spcAft>
                <a:buClrTx/>
                <a:buSzTx/>
                <a:buFontTx/>
                <a:buNone/>
              </a:pPr>
              <a:r>
                <a:rPr lang="zh-CN" altLang="en-US" b="1">
                  <a:solidFill>
                    <a:srgbClr val="C00000"/>
                  </a:solidFill>
                  <a:effectLst/>
                  <a:latin typeface="微软雅黑" panose="020B0503020204020204" charset="-122"/>
                  <a:ea typeface="微软雅黑" panose="020B0503020204020204" charset="-122"/>
                  <a:sym typeface="+mn-ea"/>
                </a:rPr>
                <a:t>上计制</a:t>
              </a:r>
              <a:endParaRPr lang="zh-CN" altLang="en-US" b="1">
                <a:solidFill>
                  <a:srgbClr val="C00000"/>
                </a:solidFill>
                <a:effectLst/>
                <a:latin typeface="微软雅黑" panose="020B0503020204020204" charset="-122"/>
                <a:ea typeface="微软雅黑" panose="020B0503020204020204" charset="-122"/>
                <a:sym typeface="+mn-ea"/>
              </a:endParaRPr>
            </a:p>
          </p:txBody>
        </p:sp>
        <p:sp>
          <p:nvSpPr>
            <p:cNvPr id="1048779" name="Line 80"/>
            <p:cNvSpPr/>
            <p:nvPr>
              <p:custDataLst>
                <p:tags r:id="rId4"/>
              </p:custDataLst>
            </p:nvPr>
          </p:nvSpPr>
          <p:spPr>
            <a:xfrm flipV="1">
              <a:off x="2588" y="4067"/>
              <a:ext cx="1" cy="1491"/>
            </a:xfrm>
            <a:prstGeom prst="line">
              <a:avLst/>
            </a:prstGeom>
            <a:noFill/>
            <a:ln w="25400" cap="rnd" cmpd="sng">
              <a:solidFill>
                <a:srgbClr val="0070C0">
                  <a:alpha val="100000"/>
                </a:srgbClr>
              </a:solidFill>
              <a:prstDash val="sysDot"/>
              <a:round/>
              <a:headEnd type="oval" w="med" len="med"/>
            </a:ln>
          </p:spPr>
        </p:sp>
      </p:grpSp>
      <p:grpSp>
        <p:nvGrpSpPr>
          <p:cNvPr id="45" name="组合 44"/>
          <p:cNvGrpSpPr/>
          <p:nvPr/>
        </p:nvGrpSpPr>
        <p:grpSpPr>
          <a:xfrm>
            <a:off x="295275" y="3834130"/>
            <a:ext cx="11182985" cy="1811020"/>
            <a:chOff x="465" y="6038"/>
            <a:chExt cx="17611" cy="2852"/>
          </a:xfrm>
        </p:grpSpPr>
        <p:sp>
          <p:nvSpPr>
            <p:cNvPr id="99" name="Parallelogram 3"/>
            <p:cNvSpPr/>
            <p:nvPr>
              <p:custDataLst>
                <p:tags r:id="rId5"/>
              </p:custDataLst>
            </p:nvPr>
          </p:nvSpPr>
          <p:spPr>
            <a:xfrm>
              <a:off x="465" y="6038"/>
              <a:ext cx="3084" cy="1145"/>
            </a:xfrm>
            <a:prstGeom prst="flowChartManualInput">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秦汉</a:t>
              </a:r>
              <a:endParaRPr lang="zh-CN" altLang="en-US" sz="2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0" name="Parallelogram 4"/>
            <p:cNvSpPr/>
            <p:nvPr>
              <p:custDataLst>
                <p:tags r:id="rId6"/>
              </p:custDataLst>
            </p:nvPr>
          </p:nvSpPr>
          <p:spPr>
            <a:xfrm>
              <a:off x="3610" y="6062"/>
              <a:ext cx="718" cy="2828"/>
            </a:xfrm>
            <a:prstGeom prst="rect">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eaVert" wrap="square" numCol="1" spcCol="0" rtlCol="0" fromWordArt="0" anchor="ctr" anchorCtr="0" forceAA="0" compatLnSpc="1">
              <a:noAutofit/>
            </a:bodyPr>
            <a:p>
              <a:pPr lvl="0" algn="ctr">
                <a:buClrTx/>
                <a:buSzTx/>
                <a:buFontTx/>
              </a:pPr>
              <a:r>
                <a:rPr lang="zh-CN" altLang="en-US" sz="2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魏晋南北朝</a:t>
              </a:r>
              <a:endParaRPr lang="zh-CN" altLang="en-US" sz="2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1" name="Parallelogram 5"/>
            <p:cNvSpPr/>
            <p:nvPr>
              <p:custDataLst>
                <p:tags r:id="rId7"/>
              </p:custDataLst>
            </p:nvPr>
          </p:nvSpPr>
          <p:spPr>
            <a:xfrm>
              <a:off x="8137" y="6243"/>
              <a:ext cx="2158" cy="961"/>
            </a:xfrm>
            <a:prstGeom prst="rect">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宋朝</a:t>
              </a:r>
              <a:endParaRPr lang="zh-CN" altLang="en-US" sz="2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2" name="Parallelogram 6"/>
            <p:cNvSpPr/>
            <p:nvPr>
              <p:custDataLst>
                <p:tags r:id="rId8"/>
              </p:custDataLst>
            </p:nvPr>
          </p:nvSpPr>
          <p:spPr>
            <a:xfrm>
              <a:off x="10372" y="6228"/>
              <a:ext cx="7704" cy="961"/>
            </a:xfrm>
            <a:prstGeom prst="homePlate">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明清</a:t>
              </a:r>
              <a:endParaRPr lang="zh-CN" altLang="en-US" sz="2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3" name="Parallelogram 5"/>
            <p:cNvSpPr/>
            <p:nvPr>
              <p:custDataLst>
                <p:tags r:id="rId9"/>
              </p:custDataLst>
            </p:nvPr>
          </p:nvSpPr>
          <p:spPr>
            <a:xfrm flipH="1">
              <a:off x="4396" y="6038"/>
              <a:ext cx="3664" cy="1145"/>
            </a:xfrm>
            <a:prstGeom prst="flowChartManualInput">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隋唐时期</a:t>
              </a:r>
              <a:endParaRPr lang="zh-CN" altLang="en-US" sz="2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grpSp>
        <p:nvGrpSpPr>
          <p:cNvPr id="3" name="组合 2"/>
          <p:cNvGrpSpPr/>
          <p:nvPr/>
        </p:nvGrpSpPr>
        <p:grpSpPr>
          <a:xfrm>
            <a:off x="1820545" y="5693410"/>
            <a:ext cx="1525905" cy="1034415"/>
            <a:chOff x="4388" y="2492"/>
            <a:chExt cx="2403" cy="1629"/>
          </a:xfrm>
        </p:grpSpPr>
        <p:sp>
          <p:nvSpPr>
            <p:cNvPr id="1048795" name="Text Box 29"/>
            <p:cNvSpPr txBox="1"/>
            <p:nvPr>
              <p:custDataLst>
                <p:tags r:id="rId10"/>
              </p:custDataLst>
            </p:nvPr>
          </p:nvSpPr>
          <p:spPr>
            <a:xfrm>
              <a:off x="4388" y="2814"/>
              <a:ext cx="2403" cy="1307"/>
            </a:xfrm>
            <a:prstGeom prst="rect">
              <a:avLst/>
            </a:prstGeom>
            <a:noFill/>
            <a:ln>
              <a:noFill/>
            </a:ln>
          </p:spPr>
          <p:txBody>
            <a:bodyPr vert="horz" wrap="square" lIns="91440" tIns="45720" rIns="91440" bIns="45720" anchor="t">
              <a:sp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ts val="0"/>
                </a:spcBef>
                <a:spcAft>
                  <a:spcPts val="0"/>
                </a:spcAft>
                <a:buClrTx/>
                <a:buSzTx/>
                <a:buFontTx/>
                <a:buNone/>
              </a:pPr>
              <a:r>
                <a:rPr lang="zh-CN" altLang="en-US" sz="2400" b="1">
                  <a:solidFill>
                    <a:srgbClr val="002060"/>
                  </a:solidFill>
                  <a:effectLst/>
                  <a:latin typeface="微软雅黑" panose="020B0503020204020204" charset="-122"/>
                  <a:ea typeface="微软雅黑" panose="020B0503020204020204" charset="-122"/>
                  <a:sym typeface="+mn-ea"/>
                </a:rPr>
                <a:t>考核法规流于形式</a:t>
              </a:r>
              <a:endParaRPr lang="zh-CN" altLang="en-US" sz="2400" b="1">
                <a:solidFill>
                  <a:srgbClr val="002060"/>
                </a:solidFill>
                <a:effectLst/>
                <a:latin typeface="微软雅黑" panose="020B0503020204020204" charset="-122"/>
                <a:ea typeface="微软雅黑" panose="020B0503020204020204" charset="-122"/>
                <a:sym typeface="+mn-ea"/>
              </a:endParaRPr>
            </a:p>
          </p:txBody>
        </p:sp>
        <p:sp>
          <p:nvSpPr>
            <p:cNvPr id="34" name="Line 80"/>
            <p:cNvSpPr/>
            <p:nvPr>
              <p:custDataLst>
                <p:tags r:id="rId11"/>
              </p:custDataLst>
            </p:nvPr>
          </p:nvSpPr>
          <p:spPr>
            <a:xfrm flipH="1" flipV="1">
              <a:off x="5475" y="2492"/>
              <a:ext cx="15" cy="322"/>
            </a:xfrm>
            <a:prstGeom prst="line">
              <a:avLst/>
            </a:prstGeom>
            <a:noFill/>
            <a:ln w="25400" cap="rnd" cmpd="sng">
              <a:solidFill>
                <a:srgbClr val="0070C0">
                  <a:alpha val="100000"/>
                </a:srgbClr>
              </a:solidFill>
              <a:prstDash val="sysDot"/>
              <a:round/>
              <a:headEnd type="none" w="med" len="med"/>
              <a:tailEnd type="oval"/>
            </a:ln>
          </p:spPr>
        </p:sp>
      </p:grpSp>
      <p:grpSp>
        <p:nvGrpSpPr>
          <p:cNvPr id="5" name="组合 4"/>
          <p:cNvGrpSpPr/>
          <p:nvPr/>
        </p:nvGrpSpPr>
        <p:grpSpPr>
          <a:xfrm>
            <a:off x="5245100" y="3040380"/>
            <a:ext cx="1476375" cy="909955"/>
            <a:chOff x="8302" y="3294"/>
            <a:chExt cx="2325" cy="1433"/>
          </a:xfrm>
        </p:grpSpPr>
        <p:sp>
          <p:nvSpPr>
            <p:cNvPr id="25" name="文本框 24"/>
            <p:cNvSpPr txBox="1"/>
            <p:nvPr>
              <p:custDataLst>
                <p:tags r:id="rId12"/>
              </p:custDataLst>
            </p:nvPr>
          </p:nvSpPr>
          <p:spPr>
            <a:xfrm>
              <a:off x="8302" y="3294"/>
              <a:ext cx="2325" cy="725"/>
            </a:xfrm>
            <a:prstGeom prst="rect">
              <a:avLst/>
            </a:prstGeom>
            <a:noFill/>
            <a:ln>
              <a:noFill/>
            </a:ln>
          </p:spPr>
          <p:txBody>
            <a:bodyPr vert="horz" wrap="square" lIns="91440" tIns="45720" rIns="91440" bIns="45720" rtlCol="0" anchor="t">
              <a:sp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ts val="0"/>
                </a:spcBef>
                <a:spcAft>
                  <a:spcPts val="0"/>
                </a:spcAft>
                <a:buClrTx/>
                <a:buSzTx/>
                <a:buFontTx/>
                <a:buNone/>
              </a:pPr>
              <a:r>
                <a:rPr lang="en-US" altLang="zh-CN" sz="2400" b="1">
                  <a:solidFill>
                    <a:srgbClr val="002060"/>
                  </a:solidFill>
                  <a:effectLst/>
                  <a:latin typeface="微软雅黑" panose="020B0503020204020204" charset="-122"/>
                  <a:ea typeface="微软雅黑" panose="020B0503020204020204" charset="-122"/>
                  <a:sym typeface="+mn-ea"/>
                </a:rPr>
                <a:t>“</a:t>
              </a:r>
              <a:r>
                <a:rPr lang="zh-CN" altLang="en-US" sz="2400" b="1">
                  <a:solidFill>
                    <a:srgbClr val="002060"/>
                  </a:solidFill>
                  <a:effectLst/>
                  <a:latin typeface="微软雅黑" panose="020B0503020204020204" charset="-122"/>
                  <a:ea typeface="微软雅黑" panose="020B0503020204020204" charset="-122"/>
                  <a:sym typeface="+mn-ea"/>
                </a:rPr>
                <a:t>磨勘</a:t>
              </a:r>
              <a:r>
                <a:rPr lang="en-US" altLang="zh-CN" sz="2400" b="1">
                  <a:solidFill>
                    <a:srgbClr val="002060"/>
                  </a:solidFill>
                  <a:effectLst/>
                  <a:latin typeface="微软雅黑" panose="020B0503020204020204" charset="-122"/>
                  <a:ea typeface="微软雅黑" panose="020B0503020204020204" charset="-122"/>
                  <a:sym typeface="+mn-ea"/>
                </a:rPr>
                <a:t>”</a:t>
              </a:r>
              <a:endParaRPr lang="en-US" altLang="zh-CN" sz="2400" b="1">
                <a:solidFill>
                  <a:srgbClr val="002060"/>
                </a:solidFill>
                <a:effectLst/>
                <a:latin typeface="微软雅黑" panose="020B0503020204020204" charset="-122"/>
                <a:ea typeface="微软雅黑" panose="020B0503020204020204" charset="-122"/>
                <a:sym typeface="+mn-ea"/>
              </a:endParaRPr>
            </a:p>
          </p:txBody>
        </p:sp>
        <p:sp>
          <p:nvSpPr>
            <p:cNvPr id="36" name="Line 80"/>
            <p:cNvSpPr/>
            <p:nvPr>
              <p:custDataLst>
                <p:tags r:id="rId13"/>
              </p:custDataLst>
            </p:nvPr>
          </p:nvSpPr>
          <p:spPr>
            <a:xfrm flipV="1">
              <a:off x="9444" y="4016"/>
              <a:ext cx="1" cy="711"/>
            </a:xfrm>
            <a:prstGeom prst="line">
              <a:avLst/>
            </a:prstGeom>
            <a:noFill/>
            <a:ln w="25400" cap="rnd" cmpd="sng">
              <a:solidFill>
                <a:srgbClr val="0070C0">
                  <a:alpha val="100000"/>
                </a:srgbClr>
              </a:solidFill>
              <a:prstDash val="sysDot"/>
              <a:round/>
              <a:headEnd type="oval" w="med" len="med"/>
            </a:ln>
          </p:spPr>
        </p:sp>
      </p:grpSp>
      <p:grpSp>
        <p:nvGrpSpPr>
          <p:cNvPr id="6" name="组合 5"/>
          <p:cNvGrpSpPr/>
          <p:nvPr/>
        </p:nvGrpSpPr>
        <p:grpSpPr>
          <a:xfrm>
            <a:off x="7742555" y="4627880"/>
            <a:ext cx="4384040" cy="1943100"/>
            <a:chOff x="10074" y="2131"/>
            <a:chExt cx="6904" cy="3060"/>
          </a:xfrm>
        </p:grpSpPr>
        <p:sp>
          <p:nvSpPr>
            <p:cNvPr id="27" name="文本框 26"/>
            <p:cNvSpPr txBox="1"/>
            <p:nvPr>
              <p:custDataLst>
                <p:tags r:id="rId14"/>
              </p:custDataLst>
            </p:nvPr>
          </p:nvSpPr>
          <p:spPr>
            <a:xfrm>
              <a:off x="10074" y="2825"/>
              <a:ext cx="6904" cy="2366"/>
            </a:xfrm>
            <a:prstGeom prst="rect">
              <a:avLst/>
            </a:prstGeom>
            <a:noFill/>
            <a:ln>
              <a:noFill/>
            </a:ln>
          </p:spPr>
          <p:txBody>
            <a:bodyPr vert="horz" wrap="square" lIns="91440" tIns="45720" rIns="91440" bIns="45720" rtlCol="0" anchor="t">
              <a:no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l">
                <a:lnSpc>
                  <a:spcPct val="100000"/>
                </a:lnSpc>
                <a:spcBef>
                  <a:spcPts val="0"/>
                </a:spcBef>
                <a:spcAft>
                  <a:spcPts val="0"/>
                </a:spcAft>
                <a:buClrTx/>
                <a:buSzTx/>
                <a:buFontTx/>
                <a:buNone/>
              </a:pPr>
              <a:r>
                <a:rPr lang="zh-CN" altLang="en-US" sz="2400" b="1">
                  <a:solidFill>
                    <a:srgbClr val="FF0000"/>
                  </a:solidFill>
                  <a:effectLst/>
                  <a:latin typeface="微软雅黑" panose="020B0503020204020204" charset="-122"/>
                  <a:ea typeface="微软雅黑" panose="020B0503020204020204" charset="-122"/>
                  <a:sym typeface="+mn-ea"/>
                </a:rPr>
                <a:t>明：</a:t>
              </a:r>
              <a:r>
                <a:rPr lang="zh-CN" altLang="en-US" sz="2400" b="1">
                  <a:solidFill>
                    <a:srgbClr val="002060"/>
                  </a:solidFill>
                  <a:effectLst/>
                  <a:latin typeface="微软雅黑" panose="020B0503020204020204" charset="-122"/>
                  <a:ea typeface="微软雅黑" panose="020B0503020204020204" charset="-122"/>
                  <a:sym typeface="+mn-ea"/>
                </a:rPr>
                <a:t>考满（任职期满的考核）</a:t>
              </a:r>
              <a:r>
                <a:rPr lang="en-US" altLang="zh-CN" sz="2400" b="1">
                  <a:solidFill>
                    <a:srgbClr val="002060"/>
                  </a:solidFill>
                  <a:effectLst/>
                  <a:latin typeface="微软雅黑" panose="020B0503020204020204" charset="-122"/>
                  <a:ea typeface="微软雅黑" panose="020B0503020204020204" charset="-122"/>
                  <a:sym typeface="+mn-ea"/>
                </a:rPr>
                <a:t>   </a:t>
              </a:r>
              <a:endParaRPr lang="en-US" altLang="zh-CN" sz="2400" b="1">
                <a:solidFill>
                  <a:srgbClr val="002060"/>
                </a:solidFill>
                <a:effectLst/>
                <a:latin typeface="微软雅黑" panose="020B0503020204020204" charset="-122"/>
                <a:ea typeface="微软雅黑" panose="020B0503020204020204" charset="-122"/>
                <a:sym typeface="+mn-ea"/>
              </a:endParaRPr>
            </a:p>
            <a:p>
              <a:pPr marL="0" lvl="0" algn="l">
                <a:lnSpc>
                  <a:spcPct val="100000"/>
                </a:lnSpc>
                <a:spcBef>
                  <a:spcPts val="0"/>
                </a:spcBef>
                <a:spcAft>
                  <a:spcPts val="0"/>
                </a:spcAft>
                <a:buClrTx/>
                <a:buSzTx/>
                <a:buFontTx/>
                <a:buNone/>
              </a:pPr>
              <a:r>
                <a:rPr lang="en-US" altLang="zh-CN" sz="2400" b="1">
                  <a:solidFill>
                    <a:srgbClr val="002060"/>
                  </a:solidFill>
                  <a:effectLst/>
                  <a:latin typeface="微软雅黑" panose="020B0503020204020204" charset="-122"/>
                  <a:ea typeface="微软雅黑" panose="020B0503020204020204" charset="-122"/>
                  <a:sym typeface="+mn-ea"/>
                </a:rPr>
                <a:t>       </a:t>
              </a:r>
              <a:r>
                <a:rPr lang="zh-CN" altLang="en-US" sz="2400" b="1">
                  <a:solidFill>
                    <a:srgbClr val="002060"/>
                  </a:solidFill>
                  <a:effectLst/>
                  <a:latin typeface="微软雅黑" panose="020B0503020204020204" charset="-122"/>
                  <a:ea typeface="微软雅黑" panose="020B0503020204020204" charset="-122"/>
                  <a:sym typeface="+mn-ea"/>
                </a:rPr>
                <a:t>考察（外地官，京官）</a:t>
              </a:r>
              <a:endParaRPr lang="zh-CN" altLang="en-US" sz="2400" b="1">
                <a:solidFill>
                  <a:srgbClr val="002060"/>
                </a:solidFill>
                <a:effectLst/>
                <a:latin typeface="微软雅黑" panose="020B0503020204020204" charset="-122"/>
                <a:ea typeface="微软雅黑" panose="020B0503020204020204" charset="-122"/>
                <a:sym typeface="+mn-ea"/>
              </a:endParaRPr>
            </a:p>
            <a:p>
              <a:pPr marL="0" lvl="0" algn="l">
                <a:lnSpc>
                  <a:spcPct val="100000"/>
                </a:lnSpc>
                <a:spcBef>
                  <a:spcPts val="0"/>
                </a:spcBef>
                <a:spcAft>
                  <a:spcPts val="0"/>
                </a:spcAft>
                <a:buClrTx/>
                <a:buSzTx/>
                <a:buFontTx/>
                <a:buNone/>
              </a:pPr>
              <a:r>
                <a:rPr lang="zh-CN" altLang="en-US" sz="2400" b="1">
                  <a:solidFill>
                    <a:srgbClr val="FF0000"/>
                  </a:solidFill>
                  <a:effectLst/>
                  <a:latin typeface="微软雅黑" panose="020B0503020204020204" charset="-122"/>
                  <a:ea typeface="微软雅黑" panose="020B0503020204020204" charset="-122"/>
                  <a:sym typeface="+mn-ea"/>
                </a:rPr>
                <a:t>清：</a:t>
              </a:r>
              <a:r>
                <a:rPr lang="zh-CN" altLang="en-US" sz="2400" b="1">
                  <a:solidFill>
                    <a:srgbClr val="002060"/>
                  </a:solidFill>
                  <a:effectLst/>
                  <a:latin typeface="微软雅黑" panose="020B0503020204020204" charset="-122"/>
                  <a:ea typeface="微软雅黑" panose="020B0503020204020204" charset="-122"/>
                  <a:sym typeface="+mn-ea"/>
                </a:rPr>
                <a:t>京察（京官）</a:t>
              </a:r>
              <a:r>
                <a:rPr lang="en-US" altLang="zh-CN" sz="2400" b="1">
                  <a:solidFill>
                    <a:srgbClr val="002060"/>
                  </a:solidFill>
                  <a:effectLst/>
                  <a:latin typeface="微软雅黑" panose="020B0503020204020204" charset="-122"/>
                  <a:ea typeface="微软雅黑" panose="020B0503020204020204" charset="-122"/>
                  <a:sym typeface="+mn-ea"/>
                </a:rPr>
                <a:t> </a:t>
              </a:r>
              <a:endParaRPr lang="en-US" altLang="zh-CN" sz="2400" b="1">
                <a:solidFill>
                  <a:srgbClr val="002060"/>
                </a:solidFill>
                <a:effectLst/>
                <a:latin typeface="微软雅黑" panose="020B0503020204020204" charset="-122"/>
                <a:ea typeface="微软雅黑" panose="020B0503020204020204" charset="-122"/>
                <a:sym typeface="+mn-ea"/>
              </a:endParaRPr>
            </a:p>
            <a:p>
              <a:pPr marL="0" lvl="0" algn="l">
                <a:lnSpc>
                  <a:spcPct val="100000"/>
                </a:lnSpc>
                <a:spcBef>
                  <a:spcPts val="0"/>
                </a:spcBef>
                <a:spcAft>
                  <a:spcPts val="0"/>
                </a:spcAft>
                <a:buClrTx/>
                <a:buSzTx/>
                <a:buFontTx/>
                <a:buNone/>
              </a:pPr>
              <a:r>
                <a:rPr lang="en-US" altLang="zh-CN" sz="2400" b="1">
                  <a:solidFill>
                    <a:srgbClr val="002060"/>
                  </a:solidFill>
                  <a:effectLst/>
                  <a:latin typeface="微软雅黑" panose="020B0503020204020204" charset="-122"/>
                  <a:ea typeface="微软雅黑" panose="020B0503020204020204" charset="-122"/>
                  <a:sym typeface="+mn-ea"/>
                </a:rPr>
                <a:t>       </a:t>
              </a:r>
              <a:r>
                <a:rPr lang="zh-CN" altLang="en-US" sz="2400" b="1">
                  <a:solidFill>
                    <a:srgbClr val="002060"/>
                  </a:solidFill>
                  <a:effectLst/>
                  <a:latin typeface="微软雅黑" panose="020B0503020204020204" charset="-122"/>
                  <a:ea typeface="微软雅黑" panose="020B0503020204020204" charset="-122"/>
                  <a:sym typeface="+mn-ea"/>
                </a:rPr>
                <a:t>大计（外省官员）</a:t>
              </a:r>
              <a:endParaRPr lang="zh-CN" altLang="en-US" sz="2400" b="1">
                <a:solidFill>
                  <a:srgbClr val="002060"/>
                </a:solidFill>
                <a:effectLst/>
                <a:latin typeface="微软雅黑" panose="020B0503020204020204" charset="-122"/>
                <a:ea typeface="微软雅黑" panose="020B0503020204020204" charset="-122"/>
                <a:sym typeface="+mn-ea"/>
              </a:endParaRPr>
            </a:p>
          </p:txBody>
        </p:sp>
        <p:sp>
          <p:nvSpPr>
            <p:cNvPr id="37" name="Line 80"/>
            <p:cNvSpPr/>
            <p:nvPr>
              <p:custDataLst>
                <p:tags r:id="rId15"/>
              </p:custDataLst>
            </p:nvPr>
          </p:nvSpPr>
          <p:spPr>
            <a:xfrm flipV="1">
              <a:off x="11819" y="2131"/>
              <a:ext cx="1" cy="711"/>
            </a:xfrm>
            <a:prstGeom prst="line">
              <a:avLst/>
            </a:prstGeom>
            <a:noFill/>
            <a:ln w="25400" cap="rnd" cmpd="sng">
              <a:solidFill>
                <a:srgbClr val="0070C0">
                  <a:alpha val="100000"/>
                </a:srgbClr>
              </a:solidFill>
              <a:prstDash val="sysDot"/>
              <a:round/>
              <a:headEnd type="none" w="med" len="med"/>
              <a:tailEnd type="oval"/>
            </a:ln>
          </p:spPr>
        </p:sp>
      </p:grpSp>
      <p:grpSp>
        <p:nvGrpSpPr>
          <p:cNvPr id="4" name="组合 3"/>
          <p:cNvGrpSpPr/>
          <p:nvPr/>
        </p:nvGrpSpPr>
        <p:grpSpPr>
          <a:xfrm>
            <a:off x="3272790" y="4632960"/>
            <a:ext cx="1447165" cy="629920"/>
            <a:chOff x="6169" y="3307"/>
            <a:chExt cx="2279" cy="992"/>
          </a:xfrm>
        </p:grpSpPr>
        <p:sp>
          <p:nvSpPr>
            <p:cNvPr id="35" name="Line 80"/>
            <p:cNvSpPr/>
            <p:nvPr>
              <p:custDataLst>
                <p:tags r:id="rId16"/>
              </p:custDataLst>
            </p:nvPr>
          </p:nvSpPr>
          <p:spPr>
            <a:xfrm flipV="1">
              <a:off x="7307" y="3307"/>
              <a:ext cx="1" cy="361"/>
            </a:xfrm>
            <a:prstGeom prst="line">
              <a:avLst/>
            </a:prstGeom>
            <a:noFill/>
            <a:ln w="25400" cap="rnd" cmpd="sng">
              <a:solidFill>
                <a:srgbClr val="0070C0">
                  <a:alpha val="100000"/>
                </a:srgbClr>
              </a:solidFill>
              <a:prstDash val="sysDot"/>
              <a:round/>
              <a:headEnd type="none" w="med" len="med"/>
              <a:tailEnd type="oval"/>
            </a:ln>
          </p:spPr>
        </p:sp>
        <p:sp>
          <p:nvSpPr>
            <p:cNvPr id="41" name="Text Box 29"/>
            <p:cNvSpPr txBox="1"/>
            <p:nvPr>
              <p:custDataLst>
                <p:tags r:id="rId17"/>
              </p:custDataLst>
            </p:nvPr>
          </p:nvSpPr>
          <p:spPr>
            <a:xfrm>
              <a:off x="6169" y="3574"/>
              <a:ext cx="2279" cy="725"/>
            </a:xfrm>
            <a:prstGeom prst="rect">
              <a:avLst/>
            </a:prstGeom>
            <a:noFill/>
            <a:ln>
              <a:noFill/>
            </a:ln>
          </p:spPr>
          <p:txBody>
            <a:bodyPr vert="horz" wrap="square" lIns="91440" tIns="45720" rIns="91440" bIns="45720" anchor="t">
              <a:sp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ts val="0"/>
                </a:spcBef>
                <a:spcAft>
                  <a:spcPts val="0"/>
                </a:spcAft>
                <a:buClrTx/>
                <a:buSzTx/>
                <a:buFontTx/>
                <a:buNone/>
              </a:pPr>
              <a:r>
                <a:rPr lang="zh-CN" altLang="en-US" sz="2400" b="1">
                  <a:solidFill>
                    <a:srgbClr val="002060"/>
                  </a:solidFill>
                  <a:effectLst/>
                  <a:latin typeface="微软雅黑" panose="020B0503020204020204" charset="-122"/>
                  <a:ea typeface="微软雅黑" panose="020B0503020204020204" charset="-122"/>
                  <a:sym typeface="+mn-ea"/>
                </a:rPr>
                <a:t>考课制</a:t>
              </a:r>
              <a:endParaRPr lang="zh-CN" altLang="en-US" sz="2400" b="1">
                <a:solidFill>
                  <a:srgbClr val="002060"/>
                </a:solidFill>
                <a:effectLst/>
                <a:latin typeface="微软雅黑" panose="020B0503020204020204" charset="-122"/>
                <a:ea typeface="微软雅黑" panose="020B0503020204020204" charset="-122"/>
                <a:sym typeface="+mn-ea"/>
              </a:endParaRPr>
            </a:p>
          </p:txBody>
        </p:sp>
      </p:grpSp>
      <p:sp>
        <p:nvSpPr>
          <p:cNvPr id="13" name="文本框 12"/>
          <p:cNvSpPr txBox="1"/>
          <p:nvPr/>
        </p:nvSpPr>
        <p:spPr>
          <a:xfrm>
            <a:off x="1923415" y="2235835"/>
            <a:ext cx="1612900" cy="460375"/>
          </a:xfrm>
          <a:prstGeom prst="rect">
            <a:avLst/>
          </a:prstGeom>
          <a:noFill/>
        </p:spPr>
        <p:txBody>
          <a:bodyPr wrap="square" rtlCol="0">
            <a:spAutoFit/>
          </a:bodyPr>
          <a:p>
            <a:pPr defTabSz="914400"/>
            <a:r>
              <a:rPr lang="zh-CN" sz="2400" b="1">
                <a:solidFill>
                  <a:srgbClr val="FF0000"/>
                </a:solidFill>
                <a:latin typeface="微软雅黑" panose="020B0503020204020204" charset="-122"/>
                <a:ea typeface="微软雅黑" panose="020B0503020204020204" charset="-122"/>
              </a:rPr>
              <a:t>县、侯国</a:t>
            </a:r>
            <a:endParaRPr lang="zh-CN" sz="2400" b="1">
              <a:solidFill>
                <a:srgbClr val="FF0000"/>
              </a:solidFill>
              <a:latin typeface="微软雅黑" panose="020B0503020204020204" charset="-122"/>
              <a:ea typeface="微软雅黑" panose="020B0503020204020204" charset="-122"/>
            </a:endParaRPr>
          </a:p>
        </p:txBody>
      </p:sp>
      <p:grpSp>
        <p:nvGrpSpPr>
          <p:cNvPr id="46" name="组合 45"/>
          <p:cNvGrpSpPr/>
          <p:nvPr/>
        </p:nvGrpSpPr>
        <p:grpSpPr>
          <a:xfrm>
            <a:off x="3171190" y="2266315"/>
            <a:ext cx="1980565" cy="1258570"/>
            <a:chOff x="4994" y="3569"/>
            <a:chExt cx="3119" cy="1982"/>
          </a:xfrm>
        </p:grpSpPr>
        <p:sp>
          <p:nvSpPr>
            <p:cNvPr id="12" name="文本框 11"/>
            <p:cNvSpPr txBox="1"/>
            <p:nvPr>
              <p:custDataLst>
                <p:tags r:id="rId18"/>
              </p:custDataLst>
            </p:nvPr>
          </p:nvSpPr>
          <p:spPr>
            <a:xfrm>
              <a:off x="4994" y="4099"/>
              <a:ext cx="1762" cy="1452"/>
            </a:xfrm>
            <a:prstGeom prst="rect">
              <a:avLst/>
            </a:prstGeom>
            <a:noFill/>
            <a:ln w="12700" cmpd="sng">
              <a:noFill/>
              <a:prstDash val="solid"/>
            </a:ln>
          </p:spPr>
          <p:txBody>
            <a:bodyPr wrap="square" rtlCol="0" anchor="t">
              <a:spAutoFit/>
            </a:bodyPr>
            <a:p>
              <a:pPr lvl="0" algn="just">
                <a:lnSpc>
                  <a:spcPct val="100000"/>
                </a:lnSpc>
                <a:spcBef>
                  <a:spcPts val="0"/>
                </a:spcBef>
                <a:spcAft>
                  <a:spcPts val="0"/>
                </a:spcAft>
                <a:buClrTx/>
                <a:buSzTx/>
                <a:buFont typeface="Wingdings" panose="05000000000000000000" charset="0"/>
              </a:pPr>
              <a:r>
                <a:rPr lang="zh-CN" b="1">
                  <a:latin typeface="楷体" panose="02010609060101010101" charset="-122"/>
                  <a:ea typeface="楷体" panose="02010609060101010101" charset="-122"/>
                  <a:cs typeface="黑体" panose="02010609060101010101" charset="-122"/>
                  <a:sym typeface="+mn-ea"/>
                </a:rPr>
                <a:t>户口垦田</a:t>
              </a:r>
              <a:endParaRPr lang="zh-CN" b="1">
                <a:latin typeface="楷体" panose="02010609060101010101" charset="-122"/>
                <a:ea typeface="楷体" panose="02010609060101010101" charset="-122"/>
                <a:cs typeface="黑体" panose="02010609060101010101" charset="-122"/>
                <a:sym typeface="+mn-ea"/>
              </a:endParaRPr>
            </a:p>
            <a:p>
              <a:pPr lvl="0" algn="just">
                <a:lnSpc>
                  <a:spcPct val="100000"/>
                </a:lnSpc>
                <a:spcBef>
                  <a:spcPts val="0"/>
                </a:spcBef>
                <a:spcAft>
                  <a:spcPts val="0"/>
                </a:spcAft>
                <a:buClrTx/>
                <a:buSzTx/>
                <a:buFont typeface="Wingdings" panose="05000000000000000000" charset="0"/>
              </a:pPr>
              <a:r>
                <a:rPr lang="zh-CN" b="1">
                  <a:latin typeface="楷体" panose="02010609060101010101" charset="-122"/>
                  <a:ea typeface="楷体" panose="02010609060101010101" charset="-122"/>
                  <a:cs typeface="黑体" panose="02010609060101010101" charset="-122"/>
                  <a:sym typeface="+mn-ea"/>
                </a:rPr>
                <a:t>钱谷入出</a:t>
              </a:r>
              <a:endParaRPr lang="zh-CN" b="1">
                <a:latin typeface="楷体" panose="02010609060101010101" charset="-122"/>
                <a:ea typeface="楷体" panose="02010609060101010101" charset="-122"/>
                <a:cs typeface="黑体" panose="02010609060101010101" charset="-122"/>
                <a:sym typeface="+mn-ea"/>
              </a:endParaRPr>
            </a:p>
            <a:p>
              <a:pPr lvl="0" algn="just">
                <a:lnSpc>
                  <a:spcPct val="100000"/>
                </a:lnSpc>
                <a:spcBef>
                  <a:spcPts val="0"/>
                </a:spcBef>
                <a:spcAft>
                  <a:spcPts val="0"/>
                </a:spcAft>
                <a:buClrTx/>
                <a:buSzTx/>
                <a:buFont typeface="Wingdings" panose="05000000000000000000" charset="0"/>
              </a:pPr>
              <a:r>
                <a:rPr lang="zh-CN" b="1">
                  <a:latin typeface="楷体" panose="02010609060101010101" charset="-122"/>
                  <a:ea typeface="楷体" panose="02010609060101010101" charset="-122"/>
                  <a:cs typeface="黑体" panose="02010609060101010101" charset="-122"/>
                  <a:sym typeface="+mn-ea"/>
                </a:rPr>
                <a:t>盗贼多少</a:t>
              </a:r>
              <a:endParaRPr lang="zh-CN" b="1">
                <a:latin typeface="楷体" panose="02010609060101010101" charset="-122"/>
                <a:ea typeface="楷体" panose="02010609060101010101" charset="-122"/>
                <a:cs typeface="黑体" panose="02010609060101010101" charset="-122"/>
                <a:sym typeface="+mn-ea"/>
              </a:endParaRPr>
            </a:p>
          </p:txBody>
        </p:sp>
        <p:sp>
          <p:nvSpPr>
            <p:cNvPr id="14" name="右箭头 13"/>
            <p:cNvSpPr/>
            <p:nvPr>
              <p:custDataLst>
                <p:tags r:id="rId19"/>
              </p:custDataLst>
            </p:nvPr>
          </p:nvSpPr>
          <p:spPr>
            <a:xfrm>
              <a:off x="5149" y="3750"/>
              <a:ext cx="1643" cy="364"/>
            </a:xfrm>
            <a:prstGeom prst="rightArrow">
              <a:avLst/>
            </a:prstGeom>
            <a:solidFill>
              <a:srgbClr val="00B0F0"/>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23" name="文本框 22"/>
            <p:cNvSpPr txBox="1"/>
            <p:nvPr>
              <p:custDataLst>
                <p:tags r:id="rId20"/>
              </p:custDataLst>
            </p:nvPr>
          </p:nvSpPr>
          <p:spPr>
            <a:xfrm>
              <a:off x="6767" y="3569"/>
              <a:ext cx="1346" cy="725"/>
            </a:xfrm>
            <a:prstGeom prst="rect">
              <a:avLst/>
            </a:prstGeom>
            <a:noFill/>
          </p:spPr>
          <p:txBody>
            <a:bodyPr wrap="square" rtlCol="0">
              <a:spAutoFit/>
            </a:bodyPr>
            <a:p>
              <a:pPr lvl="0" algn="l">
                <a:buClrTx/>
                <a:buSzTx/>
                <a:buFontTx/>
              </a:pPr>
              <a:r>
                <a:rPr lang="zh-CN" sz="2400" b="1">
                  <a:solidFill>
                    <a:srgbClr val="FF0000"/>
                  </a:solidFill>
                  <a:latin typeface="微软雅黑" panose="020B0503020204020204" charset="-122"/>
                  <a:ea typeface="微软雅黑" panose="020B0503020204020204" charset="-122"/>
                  <a:sym typeface="+mn-ea"/>
                </a:rPr>
                <a:t>郡国</a:t>
              </a:r>
              <a:endParaRPr lang="zh-CN" sz="2400" b="1">
                <a:solidFill>
                  <a:srgbClr val="FF0000"/>
                </a:solidFill>
                <a:latin typeface="微软雅黑" panose="020B0503020204020204" charset="-122"/>
                <a:ea typeface="微软雅黑" panose="020B0503020204020204" charset="-122"/>
                <a:sym typeface="+mn-ea"/>
              </a:endParaRPr>
            </a:p>
          </p:txBody>
        </p:sp>
      </p:grpSp>
      <p:grpSp>
        <p:nvGrpSpPr>
          <p:cNvPr id="47" name="组合 46"/>
          <p:cNvGrpSpPr/>
          <p:nvPr/>
        </p:nvGrpSpPr>
        <p:grpSpPr>
          <a:xfrm>
            <a:off x="5027295" y="1506855"/>
            <a:ext cx="2136775" cy="1181100"/>
            <a:chOff x="7917" y="2373"/>
            <a:chExt cx="3365" cy="1860"/>
          </a:xfrm>
        </p:grpSpPr>
        <p:sp>
          <p:nvSpPr>
            <p:cNvPr id="11" name="文本框 10"/>
            <p:cNvSpPr txBox="1"/>
            <p:nvPr>
              <p:custDataLst>
                <p:tags r:id="rId21"/>
              </p:custDataLst>
            </p:nvPr>
          </p:nvSpPr>
          <p:spPr>
            <a:xfrm>
              <a:off x="9702" y="3509"/>
              <a:ext cx="1581" cy="725"/>
            </a:xfrm>
            <a:prstGeom prst="rect">
              <a:avLst/>
            </a:prstGeom>
            <a:noFill/>
          </p:spPr>
          <p:txBody>
            <a:bodyPr wrap="square" rtlCol="0">
              <a:spAutoFit/>
            </a:bodyPr>
            <a:p>
              <a:pPr lvl="0" algn="l">
                <a:buClrTx/>
                <a:buSzTx/>
                <a:buFontTx/>
              </a:pPr>
              <a:r>
                <a:rPr lang="zh-CN" sz="2400" b="1">
                  <a:solidFill>
                    <a:srgbClr val="FF0000"/>
                  </a:solidFill>
                  <a:latin typeface="微软雅黑" panose="020B0503020204020204" charset="-122"/>
                  <a:ea typeface="微软雅黑" panose="020B0503020204020204" charset="-122"/>
                  <a:sym typeface="+mn-ea"/>
                </a:rPr>
                <a:t>中央</a:t>
              </a:r>
              <a:endParaRPr lang="zh-CN" sz="2400" b="1">
                <a:solidFill>
                  <a:srgbClr val="FF0000"/>
                </a:solidFill>
                <a:latin typeface="微软雅黑" panose="020B0503020204020204" charset="-122"/>
                <a:ea typeface="微软雅黑" panose="020B0503020204020204" charset="-122"/>
                <a:sym typeface="+mn-ea"/>
              </a:endParaRPr>
            </a:p>
          </p:txBody>
        </p:sp>
        <p:sp>
          <p:nvSpPr>
            <p:cNvPr id="24" name="文本框 23"/>
            <p:cNvSpPr txBox="1"/>
            <p:nvPr>
              <p:custDataLst>
                <p:tags r:id="rId22"/>
              </p:custDataLst>
            </p:nvPr>
          </p:nvSpPr>
          <p:spPr>
            <a:xfrm>
              <a:off x="7917" y="2373"/>
              <a:ext cx="1874" cy="1452"/>
            </a:xfrm>
            <a:prstGeom prst="rect">
              <a:avLst/>
            </a:prstGeom>
            <a:noFill/>
            <a:ln w="12700" cmpd="sng">
              <a:noFill/>
              <a:prstDash val="solid"/>
            </a:ln>
          </p:spPr>
          <p:txBody>
            <a:bodyPr wrap="square" rtlCol="0" anchor="t">
              <a:spAutoFit/>
            </a:bodyPr>
            <a:p>
              <a:pPr lvl="0" algn="just">
                <a:spcBef>
                  <a:spcPts val="0"/>
                </a:spcBef>
                <a:spcAft>
                  <a:spcPts val="0"/>
                </a:spcAft>
                <a:buClrTx/>
                <a:buSzTx/>
                <a:buFont typeface="Wingdings" panose="05000000000000000000" charset="0"/>
              </a:pPr>
              <a:r>
                <a:rPr lang="zh-CN" b="1">
                  <a:latin typeface="楷体" panose="02010609060101010101" charset="-122"/>
                  <a:ea typeface="楷体" panose="02010609060101010101" charset="-122"/>
                  <a:cs typeface="黑体" panose="02010609060101010101" charset="-122"/>
                  <a:sym typeface="+mn-ea"/>
                </a:rPr>
                <a:t>郡国汇编</a:t>
              </a:r>
              <a:endParaRPr lang="zh-CN" b="1">
                <a:latin typeface="楷体" panose="02010609060101010101" charset="-122"/>
                <a:ea typeface="楷体" panose="02010609060101010101" charset="-122"/>
                <a:cs typeface="黑体" panose="02010609060101010101" charset="-122"/>
                <a:sym typeface="+mn-ea"/>
              </a:endParaRPr>
            </a:p>
            <a:p>
              <a:pPr lvl="0" algn="just">
                <a:spcBef>
                  <a:spcPts val="0"/>
                </a:spcBef>
                <a:spcAft>
                  <a:spcPts val="0"/>
                </a:spcAft>
                <a:buClrTx/>
                <a:buSzTx/>
                <a:buFont typeface="Wingdings" panose="05000000000000000000" charset="0"/>
              </a:pPr>
              <a:r>
                <a:rPr lang="zh-CN" b="1">
                  <a:latin typeface="楷体" panose="02010609060101010101" charset="-122"/>
                  <a:ea typeface="楷体" panose="02010609060101010101" charset="-122"/>
                  <a:cs typeface="黑体" panose="02010609060101010101" charset="-122"/>
                  <a:sym typeface="+mn-ea"/>
                </a:rPr>
                <a:t>制成计簿</a:t>
              </a:r>
              <a:endParaRPr lang="zh-CN" b="1">
                <a:latin typeface="楷体" panose="02010609060101010101" charset="-122"/>
                <a:ea typeface="楷体" panose="02010609060101010101" charset="-122"/>
                <a:cs typeface="黑体" panose="02010609060101010101" charset="-122"/>
                <a:sym typeface="+mn-ea"/>
              </a:endParaRPr>
            </a:p>
            <a:p>
              <a:pPr lvl="0" algn="just">
                <a:spcBef>
                  <a:spcPts val="0"/>
                </a:spcBef>
                <a:spcAft>
                  <a:spcPts val="0"/>
                </a:spcAft>
                <a:buClrTx/>
                <a:buSzTx/>
                <a:buFont typeface="Wingdings" panose="05000000000000000000" charset="0"/>
              </a:pPr>
              <a:r>
                <a:rPr lang="zh-CN" b="1">
                  <a:latin typeface="楷体" panose="02010609060101010101" charset="-122"/>
                  <a:ea typeface="楷体" panose="02010609060101010101" charset="-122"/>
                  <a:cs typeface="黑体" panose="02010609060101010101" charset="-122"/>
                  <a:sym typeface="+mn-ea"/>
                </a:rPr>
                <a:t>上报中央</a:t>
              </a:r>
              <a:endParaRPr lang="zh-CN" b="1">
                <a:latin typeface="楷体" panose="02010609060101010101" charset="-122"/>
                <a:ea typeface="楷体" panose="02010609060101010101" charset="-122"/>
                <a:cs typeface="黑体" panose="02010609060101010101" charset="-122"/>
                <a:sym typeface="+mn-ea"/>
              </a:endParaRPr>
            </a:p>
          </p:txBody>
        </p:sp>
        <p:sp>
          <p:nvSpPr>
            <p:cNvPr id="15" name="右箭头 14"/>
            <p:cNvSpPr/>
            <p:nvPr>
              <p:custDataLst>
                <p:tags r:id="rId23"/>
              </p:custDataLst>
            </p:nvPr>
          </p:nvSpPr>
          <p:spPr>
            <a:xfrm>
              <a:off x="8021" y="3735"/>
              <a:ext cx="1681" cy="364"/>
            </a:xfrm>
            <a:prstGeom prst="rightArrow">
              <a:avLst/>
            </a:prstGeom>
            <a:solidFill>
              <a:srgbClr val="00B0F0"/>
            </a:solidFill>
            <a:ln w="12700" cap="flat" cmpd="sng" algn="ctr">
              <a:noFill/>
              <a:prstDash val="solid"/>
              <a:miter lim="800000"/>
            </a:ln>
            <a:effectLst/>
          </p:spPr>
          <p:txBody>
            <a:bodyPr rtlCol="0" anchor="ctr">
              <a:noAutofit/>
            </a:bodyPr>
            <a:p>
              <a:pPr lvl="0" algn="ctr">
                <a:spcBef>
                  <a:spcPts val="0"/>
                </a:spcBef>
                <a:spcAft>
                  <a:spcPts val="0"/>
                </a:spcAft>
                <a:buClrTx/>
                <a:buSzTx/>
                <a:buFontTx/>
                <a:defRPr/>
              </a:pPr>
              <a:endParaRPr lang="zh-CN" altLang="en-US" kern="0" noProof="0" smtClean="0">
                <a:ln>
                  <a:noFill/>
                </a:ln>
                <a:solidFill>
                  <a:prstClr val="white"/>
                </a:solidFill>
                <a:effectLst/>
                <a:uLnTx/>
                <a:uFillTx/>
                <a:latin typeface="Arial" panose="020B0604020202020204"/>
                <a:ea typeface="黑体" panose="02010609060101010101" charset="-122"/>
                <a:sym typeface="+mn-ea"/>
              </a:endParaRPr>
            </a:p>
          </p:txBody>
        </p:sp>
      </p:grpSp>
      <p:grpSp>
        <p:nvGrpSpPr>
          <p:cNvPr id="48" name="组合 47"/>
          <p:cNvGrpSpPr/>
          <p:nvPr/>
        </p:nvGrpSpPr>
        <p:grpSpPr>
          <a:xfrm>
            <a:off x="6855460" y="2140585"/>
            <a:ext cx="5133975" cy="645160"/>
            <a:chOff x="10796" y="3371"/>
            <a:chExt cx="8085" cy="1016"/>
          </a:xfrm>
        </p:grpSpPr>
        <p:sp>
          <p:nvSpPr>
            <p:cNvPr id="16" name="文本框 15"/>
            <p:cNvSpPr txBox="1"/>
            <p:nvPr>
              <p:custDataLst>
                <p:tags r:id="rId24"/>
              </p:custDataLst>
            </p:nvPr>
          </p:nvSpPr>
          <p:spPr>
            <a:xfrm>
              <a:off x="10796" y="3539"/>
              <a:ext cx="1746" cy="725"/>
            </a:xfrm>
            <a:prstGeom prst="rect">
              <a:avLst/>
            </a:prstGeom>
            <a:noFill/>
            <a:ln>
              <a:noFill/>
            </a:ln>
          </p:spPr>
          <p:txBody>
            <a:bodyPr vert="horz" wrap="square" lIns="91440" tIns="45720" rIns="91440" bIns="45720" rtlCol="0" anchor="t">
              <a:sp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ct val="50000"/>
                </a:spcBef>
                <a:buClrTx/>
                <a:buSzTx/>
                <a:buFontTx/>
                <a:buNone/>
              </a:pPr>
              <a:r>
                <a:rPr lang="zh-CN" altLang="en-US" sz="2400" b="1" dirty="0" smtClean="0">
                  <a:solidFill>
                    <a:schemeClr val="bg1"/>
                  </a:solidFill>
                  <a:highlight>
                    <a:srgbClr val="FF0000"/>
                  </a:highlight>
                  <a:uFillTx/>
                  <a:latin typeface="微软雅黑" panose="020B0503020204020204" charset="-122"/>
                  <a:ea typeface="微软雅黑" panose="020B0503020204020204" charset="-122"/>
                  <a:sym typeface="+mn-ea"/>
                </a:rPr>
                <a:t>御史府</a:t>
              </a:r>
              <a:endParaRPr lang="zh-CN" altLang="en-US" sz="2400" b="1" dirty="0" smtClean="0">
                <a:solidFill>
                  <a:schemeClr val="bg1"/>
                </a:solidFill>
                <a:highlight>
                  <a:srgbClr val="FF0000"/>
                </a:highlight>
                <a:uFillTx/>
                <a:latin typeface="微软雅黑" panose="020B0503020204020204" charset="-122"/>
                <a:ea typeface="微软雅黑" panose="020B0503020204020204" charset="-122"/>
                <a:sym typeface="+mn-ea"/>
              </a:endParaRPr>
            </a:p>
          </p:txBody>
        </p:sp>
        <p:sp>
          <p:nvSpPr>
            <p:cNvPr id="31" name="文本框 30"/>
            <p:cNvSpPr txBox="1"/>
            <p:nvPr>
              <p:custDataLst>
                <p:tags r:id="rId25"/>
              </p:custDataLst>
            </p:nvPr>
          </p:nvSpPr>
          <p:spPr>
            <a:xfrm>
              <a:off x="12398" y="3371"/>
              <a:ext cx="6483" cy="1016"/>
            </a:xfrm>
            <a:prstGeom prst="rect">
              <a:avLst/>
            </a:prstGeom>
            <a:noFill/>
            <a:ln w="12700" cmpd="sng">
              <a:noFill/>
              <a:prstDash val="solid"/>
            </a:ln>
          </p:spPr>
          <p:txBody>
            <a:bodyPr wrap="square" rtlCol="0" anchor="t">
              <a:spAutoFit/>
            </a:bodyPr>
            <a:p>
              <a:pPr lvl="0" algn="just">
                <a:spcBef>
                  <a:spcPts val="0"/>
                </a:spcBef>
                <a:spcAft>
                  <a:spcPts val="0"/>
                </a:spcAft>
                <a:buClrTx/>
                <a:buSzTx/>
                <a:buFont typeface="Wingdings" panose="05000000000000000000" charset="0"/>
              </a:pPr>
              <a:r>
                <a:rPr lang="zh-CN" b="1">
                  <a:latin typeface="楷体" panose="02010609060101010101" charset="-122"/>
                  <a:ea typeface="楷体" panose="02010609060101010101" charset="-122"/>
                  <a:cs typeface="黑体" panose="02010609060101010101" charset="-122"/>
                  <a:sym typeface="+mn-ea"/>
                </a:rPr>
                <a:t>审核计簿，防止造假</a:t>
              </a:r>
              <a:endParaRPr lang="zh-CN" b="1">
                <a:latin typeface="楷体" panose="02010609060101010101" charset="-122"/>
                <a:ea typeface="楷体" panose="02010609060101010101" charset="-122"/>
                <a:cs typeface="黑体" panose="02010609060101010101" charset="-122"/>
                <a:sym typeface="+mn-ea"/>
              </a:endParaRPr>
            </a:p>
            <a:p>
              <a:pPr lvl="0" algn="just">
                <a:spcBef>
                  <a:spcPts val="0"/>
                </a:spcBef>
                <a:spcAft>
                  <a:spcPts val="0"/>
                </a:spcAft>
                <a:buClrTx/>
                <a:buSzTx/>
                <a:buFont typeface="Wingdings" panose="05000000000000000000" charset="0"/>
              </a:pPr>
              <a:r>
                <a:rPr lang="zh-CN" b="1">
                  <a:latin typeface="楷体" panose="02010609060101010101" charset="-122"/>
                  <a:ea typeface="楷体" panose="02010609060101010101" charset="-122"/>
                  <a:cs typeface="黑体" panose="02010609060101010101" charset="-122"/>
                  <a:sym typeface="+mn-ea"/>
                </a:rPr>
                <a:t>（</a:t>
              </a:r>
              <a:r>
                <a:rPr lang="zh-CN" altLang="en-US" b="1">
                  <a:solidFill>
                    <a:srgbClr val="0718FF"/>
                  </a:solidFill>
                  <a:latin typeface="华文中宋" panose="02010600040101010101" pitchFamily="2" charset="-122"/>
                  <a:ea typeface="华文中宋" panose="02010600040101010101" pitchFamily="2" charset="-122"/>
                  <a:sym typeface="+mn-ea"/>
                </a:rPr>
                <a:t>意味着中央</a:t>
              </a:r>
              <a:r>
                <a:rPr lang="zh-CN" altLang="en-US" b="1">
                  <a:solidFill>
                    <a:srgbClr val="0718FF"/>
                  </a:solidFill>
                  <a:latin typeface="华文中宋" panose="02010600040101010101" pitchFamily="2" charset="-122"/>
                  <a:ea typeface="华文中宋" panose="02010600040101010101" pitchFamily="2" charset="-122"/>
                  <a:sym typeface="+mn-ea"/>
                </a:rPr>
                <a:t>加强了</a:t>
              </a:r>
              <a:r>
                <a:rPr lang="zh-CN" altLang="en-US" b="1">
                  <a:solidFill>
                    <a:srgbClr val="0718FF"/>
                  </a:solidFill>
                  <a:latin typeface="华文中宋" panose="02010600040101010101" pitchFamily="2" charset="-122"/>
                  <a:ea typeface="华文中宋" panose="02010600040101010101" pitchFamily="2" charset="-122"/>
                  <a:sym typeface="+mn-ea"/>
                </a:rPr>
                <a:t>地方财政控制）</a:t>
              </a:r>
              <a:endParaRPr lang="zh-CN" b="1">
                <a:latin typeface="楷体" panose="02010609060101010101" charset="-122"/>
                <a:ea typeface="楷体" panose="02010609060101010101" charset="-122"/>
                <a:cs typeface="黑体" panose="02010609060101010101" charset="-122"/>
                <a:sym typeface="+mn-ea"/>
              </a:endParaRPr>
            </a:p>
          </p:txBody>
        </p:sp>
      </p:grpSp>
      <p:sp>
        <p:nvSpPr>
          <p:cNvPr id="19" name="文本框 18"/>
          <p:cNvSpPr txBox="1"/>
          <p:nvPr/>
        </p:nvSpPr>
        <p:spPr>
          <a:xfrm>
            <a:off x="4491990" y="4879975"/>
            <a:ext cx="2767330" cy="368300"/>
          </a:xfrm>
          <a:prstGeom prst="rect">
            <a:avLst/>
          </a:prstGeom>
          <a:noFill/>
          <a:ln w="12700" cmpd="sng">
            <a:noFill/>
            <a:prstDash val="solid"/>
          </a:ln>
        </p:spPr>
        <p:txBody>
          <a:bodyPr wrap="square" lIns="91440" tIns="45720" rIns="91440" bIns="45720" rtlCol="0" anchor="t">
            <a:spAutoFit/>
          </a:bodyPr>
          <a:p>
            <a:pPr lvl="0" algn="l">
              <a:spcBef>
                <a:spcPts val="0"/>
              </a:spcBef>
              <a:spcAft>
                <a:spcPts val="0"/>
              </a:spcAft>
              <a:buClrTx/>
              <a:buSzTx/>
              <a:buFont typeface="Wingdings" panose="05000000000000000000" charset="0"/>
            </a:pPr>
            <a:r>
              <a:rPr lang="zh-CN" b="1">
                <a:latin typeface="楷体" panose="02010609060101010101" charset="-122"/>
                <a:ea typeface="楷体" panose="02010609060101010101" charset="-122"/>
                <a:cs typeface="黑体" panose="02010609060101010101" charset="-122"/>
                <a:sym typeface="+mn-ea"/>
              </a:rPr>
              <a:t>主体、对象、形式、标准</a:t>
            </a:r>
            <a:endParaRPr lang="zh-CN" b="1">
              <a:latin typeface="楷体" panose="02010609060101010101" charset="-122"/>
              <a:ea typeface="楷体" panose="02010609060101010101" charset="-122"/>
              <a:cs typeface="黑体" panose="02010609060101010101" charset="-122"/>
              <a:sym typeface="+mn-ea"/>
            </a:endParaRPr>
          </a:p>
        </p:txBody>
      </p:sp>
      <p:sp>
        <p:nvSpPr>
          <p:cNvPr id="39" name="文本框 38"/>
          <p:cNvSpPr txBox="1"/>
          <p:nvPr/>
        </p:nvSpPr>
        <p:spPr>
          <a:xfrm>
            <a:off x="3330575" y="5207635"/>
            <a:ext cx="4429125" cy="1650365"/>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indent="0" algn="l" fontAlgn="auto">
              <a:spcBef>
                <a:spcPts val="0"/>
              </a:spcBef>
            </a:pPr>
            <a:r>
              <a:rPr lang="zh-CN" sz="1700" b="1">
                <a:solidFill>
                  <a:srgbClr val="C00000"/>
                </a:solidFill>
                <a:latin typeface="黑体" panose="02010609060101010101" charset="-122"/>
                <a:ea typeface="黑体" panose="02010609060101010101" charset="-122"/>
                <a:cs typeface="微软雅黑" panose="020B0503020204020204" charset="-122"/>
                <a:sym typeface="+mn-ea"/>
              </a:rPr>
              <a:t>唐代“四善二十七最”</a:t>
            </a:r>
            <a:endParaRPr lang="zh-CN" sz="1700" b="1">
              <a:solidFill>
                <a:srgbClr val="C00000"/>
              </a:solidFill>
              <a:latin typeface="黑体" panose="02010609060101010101" charset="-122"/>
              <a:ea typeface="黑体" panose="02010609060101010101" charset="-122"/>
              <a:cs typeface="微软雅黑" panose="020B0503020204020204" charset="-122"/>
              <a:sym typeface="+mn-ea"/>
            </a:endParaRPr>
          </a:p>
          <a:p>
            <a:pPr indent="0" algn="l" fontAlgn="auto">
              <a:spcBef>
                <a:spcPts val="0"/>
              </a:spcBef>
            </a:pPr>
            <a:r>
              <a:rPr lang="zh-CN" sz="1700" b="1">
                <a:solidFill>
                  <a:srgbClr val="000000"/>
                </a:solidFill>
                <a:latin typeface="楷体" panose="02010609060101010101" charset="-122"/>
                <a:ea typeface="楷体" panose="02010609060101010101" charset="-122"/>
                <a:cs typeface="微软雅黑" panose="020B0503020204020204" charset="-122"/>
                <a:sym typeface="+mn-ea"/>
              </a:rPr>
              <a:t>四善：指</a:t>
            </a:r>
            <a:r>
              <a:rPr lang="zh-CN" sz="1700" b="1">
                <a:solidFill>
                  <a:srgbClr val="C00000"/>
                </a:solidFill>
                <a:latin typeface="楷体" panose="02010609060101010101" charset="-122"/>
                <a:ea typeface="楷体" panose="02010609060101010101" charset="-122"/>
                <a:cs typeface="微软雅黑" panose="020B0503020204020204" charset="-122"/>
                <a:sym typeface="+mn-ea"/>
              </a:rPr>
              <a:t>品德</a:t>
            </a:r>
            <a:r>
              <a:rPr lang="zh-CN" sz="1700" b="1">
                <a:solidFill>
                  <a:srgbClr val="000000"/>
                </a:solidFill>
                <a:latin typeface="楷体" panose="02010609060101010101" charset="-122"/>
                <a:ea typeface="楷体" panose="02010609060101010101" charset="-122"/>
                <a:cs typeface="微软雅黑" panose="020B0503020204020204" charset="-122"/>
                <a:sym typeface="+mn-ea"/>
              </a:rPr>
              <a:t>方面的四项标准。一曰</a:t>
            </a:r>
            <a:r>
              <a:rPr lang="zh-CN" sz="1700" b="1">
                <a:solidFill>
                  <a:srgbClr val="FF0000"/>
                </a:solidFill>
                <a:latin typeface="楷体" panose="02010609060101010101" charset="-122"/>
                <a:ea typeface="楷体" panose="02010609060101010101" charset="-122"/>
                <a:cs typeface="微软雅黑" panose="020B0503020204020204" charset="-122"/>
                <a:sym typeface="+mn-ea"/>
              </a:rPr>
              <a:t>德</a:t>
            </a:r>
            <a:r>
              <a:rPr lang="zh-CN" sz="1700" b="1">
                <a:solidFill>
                  <a:srgbClr val="000000"/>
                </a:solidFill>
                <a:latin typeface="楷体" panose="02010609060101010101" charset="-122"/>
                <a:ea typeface="楷体" panose="02010609060101010101" charset="-122"/>
                <a:cs typeface="微软雅黑" panose="020B0503020204020204" charset="-122"/>
                <a:sym typeface="+mn-ea"/>
              </a:rPr>
              <a:t>义有闻，二曰清</a:t>
            </a:r>
            <a:r>
              <a:rPr lang="zh-CN" sz="1700" b="1">
                <a:solidFill>
                  <a:srgbClr val="FF0000"/>
                </a:solidFill>
                <a:latin typeface="楷体" panose="02010609060101010101" charset="-122"/>
                <a:ea typeface="楷体" panose="02010609060101010101" charset="-122"/>
                <a:cs typeface="微软雅黑" panose="020B0503020204020204" charset="-122"/>
                <a:sym typeface="+mn-ea"/>
              </a:rPr>
              <a:t>慎</a:t>
            </a:r>
            <a:r>
              <a:rPr lang="zh-CN" sz="1700" b="1">
                <a:solidFill>
                  <a:srgbClr val="000000"/>
                </a:solidFill>
                <a:latin typeface="楷体" panose="02010609060101010101" charset="-122"/>
                <a:ea typeface="楷体" panose="02010609060101010101" charset="-122"/>
                <a:cs typeface="微软雅黑" panose="020B0503020204020204" charset="-122"/>
                <a:sym typeface="+mn-ea"/>
              </a:rPr>
              <a:t>明著，三曰</a:t>
            </a:r>
            <a:r>
              <a:rPr lang="zh-CN" sz="1700" b="1">
                <a:solidFill>
                  <a:srgbClr val="FF0000"/>
                </a:solidFill>
                <a:latin typeface="楷体" panose="02010609060101010101" charset="-122"/>
                <a:ea typeface="楷体" panose="02010609060101010101" charset="-122"/>
                <a:cs typeface="微软雅黑" panose="020B0503020204020204" charset="-122"/>
                <a:sym typeface="+mn-ea"/>
              </a:rPr>
              <a:t>公</a:t>
            </a:r>
            <a:r>
              <a:rPr lang="zh-CN" sz="1700" b="1">
                <a:solidFill>
                  <a:srgbClr val="000000"/>
                </a:solidFill>
                <a:latin typeface="楷体" panose="02010609060101010101" charset="-122"/>
                <a:ea typeface="楷体" panose="02010609060101010101" charset="-122"/>
                <a:cs typeface="微软雅黑" panose="020B0503020204020204" charset="-122"/>
                <a:sym typeface="+mn-ea"/>
              </a:rPr>
              <a:t>平可称，四曰恪</a:t>
            </a:r>
            <a:r>
              <a:rPr lang="zh-CN" sz="1700" b="1">
                <a:solidFill>
                  <a:srgbClr val="FF0000"/>
                </a:solidFill>
                <a:latin typeface="楷体" panose="02010609060101010101" charset="-122"/>
                <a:ea typeface="楷体" panose="02010609060101010101" charset="-122"/>
                <a:cs typeface="微软雅黑" panose="020B0503020204020204" charset="-122"/>
                <a:sym typeface="+mn-ea"/>
              </a:rPr>
              <a:t>勤</a:t>
            </a:r>
            <a:r>
              <a:rPr lang="zh-CN" sz="1700" b="1">
                <a:solidFill>
                  <a:srgbClr val="000000"/>
                </a:solidFill>
                <a:latin typeface="楷体" panose="02010609060101010101" charset="-122"/>
                <a:ea typeface="楷体" panose="02010609060101010101" charset="-122"/>
                <a:cs typeface="微软雅黑" panose="020B0503020204020204" charset="-122"/>
                <a:sym typeface="+mn-ea"/>
              </a:rPr>
              <a:t>匪懈</a:t>
            </a:r>
            <a:r>
              <a:rPr lang="zh-CN" altLang="en-US" sz="1700" b="1">
                <a:solidFill>
                  <a:srgbClr val="000000"/>
                </a:solidFill>
                <a:latin typeface="楷体" panose="02010609060101010101" charset="-122"/>
                <a:ea typeface="楷体" panose="02010609060101010101" charset="-122"/>
                <a:cs typeface="微软雅黑" panose="020B0503020204020204" charset="-122"/>
                <a:sym typeface="+mn-ea"/>
              </a:rPr>
              <a:t>。</a:t>
            </a:r>
            <a:endParaRPr lang="zh-CN" sz="1700" b="1">
              <a:solidFill>
                <a:srgbClr val="000000"/>
              </a:solidFill>
              <a:latin typeface="楷体" panose="02010609060101010101" charset="-122"/>
              <a:ea typeface="楷体" panose="02010609060101010101" charset="-122"/>
              <a:cs typeface="微软雅黑" panose="020B0503020204020204" charset="-122"/>
              <a:sym typeface="+mn-ea"/>
            </a:endParaRPr>
          </a:p>
          <a:p>
            <a:pPr indent="0" algn="l" fontAlgn="auto">
              <a:spcBef>
                <a:spcPts val="0"/>
              </a:spcBef>
            </a:pPr>
            <a:r>
              <a:rPr lang="zh-CN" sz="1700" b="1">
                <a:solidFill>
                  <a:srgbClr val="000000"/>
                </a:solidFill>
                <a:latin typeface="楷体" panose="02010609060101010101" charset="-122"/>
                <a:ea typeface="楷体" panose="02010609060101010101" charset="-122"/>
                <a:cs typeface="微软雅黑" panose="020B0503020204020204" charset="-122"/>
                <a:sym typeface="+mn-ea"/>
              </a:rPr>
              <a:t>二十七最：这是针对各个职位的具体工作而规定的不同要求，偏重对其在职</a:t>
            </a:r>
            <a:r>
              <a:rPr lang="zh-CN" sz="1700" b="1">
                <a:solidFill>
                  <a:srgbClr val="C00000"/>
                </a:solidFill>
                <a:latin typeface="楷体" panose="02010609060101010101" charset="-122"/>
                <a:ea typeface="楷体" panose="02010609060101010101" charset="-122"/>
                <a:cs typeface="微软雅黑" panose="020B0503020204020204" charset="-122"/>
                <a:sym typeface="+mn-ea"/>
              </a:rPr>
              <a:t>才能</a:t>
            </a:r>
            <a:r>
              <a:rPr lang="zh-CN" sz="1700" b="1">
                <a:solidFill>
                  <a:srgbClr val="000000"/>
                </a:solidFill>
                <a:latin typeface="楷体" panose="02010609060101010101" charset="-122"/>
                <a:ea typeface="楷体" panose="02010609060101010101" charset="-122"/>
                <a:cs typeface="微软雅黑" panose="020B0503020204020204" charset="-122"/>
                <a:sym typeface="+mn-ea"/>
              </a:rPr>
              <a:t>的考察</a:t>
            </a:r>
            <a:r>
              <a:rPr lang="zh-CN" altLang="en-US" sz="1700" b="1">
                <a:solidFill>
                  <a:srgbClr val="000000"/>
                </a:solidFill>
                <a:latin typeface="楷体" panose="02010609060101010101" charset="-122"/>
                <a:ea typeface="楷体" panose="02010609060101010101" charset="-122"/>
                <a:cs typeface="微软雅黑" panose="020B0503020204020204" charset="-122"/>
                <a:sym typeface="+mn-ea"/>
              </a:rPr>
              <a:t>。</a:t>
            </a:r>
            <a:endParaRPr lang="zh-CN" altLang="en-US" sz="1700" b="1">
              <a:solidFill>
                <a:srgbClr val="000000"/>
              </a:solidFill>
              <a:latin typeface="楷体" panose="02010609060101010101" charset="-122"/>
              <a:ea typeface="楷体" panose="02010609060101010101" charset="-122"/>
              <a:cs typeface="微软雅黑" panose="020B0503020204020204" charset="-122"/>
              <a:sym typeface="+mn-ea"/>
            </a:endParaRPr>
          </a:p>
        </p:txBody>
      </p:sp>
      <p:pic>
        <p:nvPicPr>
          <p:cNvPr id="9" name="图片 8"/>
          <p:cNvPicPr>
            <a:picLocks noChangeAspect="1"/>
          </p:cNvPicPr>
          <p:nvPr>
            <p:custDataLst>
              <p:tags r:id="rId26"/>
            </p:custDataLst>
          </p:nvPr>
        </p:nvPicPr>
        <p:blipFill>
          <a:blip r:embed="rId27"/>
          <a:stretch>
            <a:fillRect/>
          </a:stretch>
        </p:blipFill>
        <p:spPr>
          <a:xfrm>
            <a:off x="6721475" y="2720975"/>
            <a:ext cx="4359275" cy="1259840"/>
          </a:xfrm>
          <a:prstGeom prst="rect">
            <a:avLst/>
          </a:prstGeom>
          <a:ln>
            <a:noFill/>
          </a:ln>
        </p:spPr>
      </p:pic>
      <p:sp>
        <p:nvSpPr>
          <p:cNvPr id="17" name="文本框 16"/>
          <p:cNvSpPr txBox="1"/>
          <p:nvPr>
            <p:custDataLst>
              <p:tags r:id="rId28"/>
            </p:custDataLst>
          </p:nvPr>
        </p:nvSpPr>
        <p:spPr>
          <a:xfrm>
            <a:off x="7259320" y="5875655"/>
            <a:ext cx="4932680" cy="1014730"/>
          </a:xfrm>
          <a:prstGeom prst="rect">
            <a:avLst/>
          </a:prstGeom>
          <a:solidFill>
            <a:srgbClr val="FFFF00"/>
          </a:solidFill>
          <a:ln w="12700" cmpd="sng">
            <a:solidFill>
              <a:schemeClr val="accent1">
                <a:shade val="50000"/>
              </a:schemeClr>
            </a:solidFill>
            <a:prstDash val="sysDot"/>
          </a:ln>
        </p:spPr>
        <p:txBody>
          <a:bodyPr wrap="square" rtlCol="0" anchor="t">
            <a:spAutoFit/>
          </a:bodyPr>
          <a:p>
            <a:pPr algn="just"/>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贪、酷者</a:t>
            </a:r>
            <a:r>
              <a:rPr lang="zh-CN" altLang="en-US" sz="2000" b="1">
                <a:latin typeface="黑体" panose="02010609060101010101" charset="-122"/>
                <a:ea typeface="黑体" panose="02010609060101010101" charset="-122"/>
                <a:cs typeface="黑体" panose="02010609060101010101" charset="-122"/>
                <a:sym typeface="+mn-ea"/>
              </a:rPr>
              <a:t>削职为民，情节严重者依法惩办</a:t>
            </a:r>
            <a:endParaRPr lang="zh-CN" altLang="en-US" sz="2000" b="1">
              <a:latin typeface="黑体" panose="02010609060101010101" charset="-122"/>
              <a:ea typeface="黑体" panose="02010609060101010101" charset="-122"/>
              <a:cs typeface="黑体" panose="02010609060101010101" charset="-122"/>
              <a:sym typeface="+mn-ea"/>
            </a:endParaRPr>
          </a:p>
          <a:p>
            <a:pPr algn="just"/>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罢软、不谨者</a:t>
            </a:r>
            <a:r>
              <a:rPr lang="zh-CN" altLang="en-US" sz="2000" b="1">
                <a:latin typeface="黑体" panose="02010609060101010101" charset="-122"/>
                <a:ea typeface="黑体" panose="02010609060101010101" charset="-122"/>
                <a:cs typeface="黑体" panose="02010609060101010101" charset="-122"/>
                <a:sym typeface="+mn-ea"/>
              </a:rPr>
              <a:t>免职</a:t>
            </a:r>
            <a:endParaRPr lang="zh-CN" altLang="en-US" sz="2000" b="1">
              <a:latin typeface="黑体" panose="02010609060101010101" charset="-122"/>
              <a:ea typeface="黑体" panose="02010609060101010101" charset="-122"/>
              <a:cs typeface="黑体" panose="02010609060101010101" charset="-122"/>
              <a:sym typeface="+mn-ea"/>
            </a:endParaRPr>
          </a:p>
          <a:p>
            <a:pPr algn="just"/>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浮躁、才力不及者</a:t>
            </a:r>
            <a:r>
              <a:rPr lang="zh-CN" altLang="en-US" sz="2000" b="1">
                <a:latin typeface="黑体" panose="02010609060101010101" charset="-122"/>
                <a:ea typeface="黑体" panose="02010609060101010101" charset="-122"/>
                <a:cs typeface="黑体" panose="02010609060101010101" charset="-122"/>
                <a:sym typeface="+mn-ea"/>
              </a:rPr>
              <a:t>降职使用。</a:t>
            </a:r>
            <a:endParaRPr lang="zh-CN" altLang="en-US" sz="2000" b="1">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000" fill="hold">
                                          <p:stCondLst>
                                            <p:cond delay="0"/>
                                          </p:stCondLst>
                                        </p:cTn>
                                        <p:tgtEl>
                                          <p:spTgt spid="46"/>
                                        </p:tgtEl>
                                        <p:attrNameLst>
                                          <p:attrName>style.visibility</p:attrName>
                                        </p:attrNameLst>
                                      </p:cBhvr>
                                      <p:to>
                                        <p:strVal val="visible"/>
                                      </p:to>
                                    </p:set>
                                    <p:animEffect transition="in" filter="wipe(left)">
                                      <p:cBhvr>
                                        <p:cTn id="23" dur="1000"/>
                                        <p:tgtEl>
                                          <p:spTgt spid="46"/>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000" fill="hold">
                                          <p:stCondLst>
                                            <p:cond delay="0"/>
                                          </p:stCondLst>
                                        </p:cTn>
                                        <p:tgtEl>
                                          <p:spTgt spid="47"/>
                                        </p:tgtEl>
                                        <p:attrNameLst>
                                          <p:attrName>style.visibility</p:attrName>
                                        </p:attrNameLst>
                                      </p:cBhvr>
                                      <p:to>
                                        <p:strVal val="visible"/>
                                      </p:to>
                                    </p:set>
                                    <p:animEffect transition="in" filter="wipe(left)">
                                      <p:cBhvr>
                                        <p:cTn id="27" dur="1000"/>
                                        <p:tgtEl>
                                          <p:spTgt spid="47"/>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000" fill="hold">
                                          <p:stCondLst>
                                            <p:cond delay="0"/>
                                          </p:stCondLst>
                                        </p:cTn>
                                        <p:tgtEl>
                                          <p:spTgt spid="39"/>
                                        </p:tgtEl>
                                        <p:attrNameLst>
                                          <p:attrName>style.visibility</p:attrName>
                                        </p:attrNameLst>
                                      </p:cBhvr>
                                      <p:to>
                                        <p:strVal val="visible"/>
                                      </p:to>
                                    </p:set>
                                    <p:animEffect transition="in" filter="wipe(left)">
                                      <p:cBhvr>
                                        <p:cTn id="55" dur="10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000" fill="hold">
                                          <p:stCondLst>
                                            <p:cond delay="0"/>
                                          </p:stCondLst>
                                        </p:cTn>
                                        <p:tgtEl>
                                          <p:spTgt spid="6"/>
                                        </p:tgtEl>
                                        <p:attrNameLst>
                                          <p:attrName>style.visibility</p:attrName>
                                        </p:attrNameLst>
                                      </p:cBhvr>
                                      <p:to>
                                        <p:strVal val="visible"/>
                                      </p:to>
                                    </p:set>
                                    <p:animEffect transition="in" filter="wipe(up)">
                                      <p:cBhvr>
                                        <p:cTn id="73" dur="10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39" grpId="0" bldLvl="0" animBg="1"/>
      <p:bldP spid="1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graphicFrame>
        <p:nvGraphicFramePr>
          <p:cNvPr id="209924" name="Group 4"/>
          <p:cNvGraphicFramePr>
            <a:graphicFrameLocks noGrp="1"/>
          </p:cNvGraphicFramePr>
          <p:nvPr>
            <p:custDataLst>
              <p:tags r:id="rId1"/>
            </p:custDataLst>
          </p:nvPr>
        </p:nvGraphicFramePr>
        <p:xfrm>
          <a:off x="427990" y="1820545"/>
          <a:ext cx="11384280" cy="3232150"/>
        </p:xfrm>
        <a:graphic>
          <a:graphicData uri="http://schemas.openxmlformats.org/drawingml/2006/table">
            <a:tbl>
              <a:tblPr/>
              <a:tblGrid>
                <a:gridCol w="735330"/>
                <a:gridCol w="1402715"/>
                <a:gridCol w="1655445"/>
                <a:gridCol w="1953260"/>
                <a:gridCol w="3474720"/>
                <a:gridCol w="2162810"/>
              </a:tblGrid>
              <a:tr h="392430">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新宋体" panose="02010609030101010101" charset="-122"/>
                        </a:rPr>
                        <a:t>朝代</a:t>
                      </a:r>
                      <a:endPar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新宋体" panose="02010609030101010101" charset="-122"/>
                      </a:endParaRPr>
                    </a:p>
                  </a:txBody>
                  <a:tcPr marL="90000" marR="90000" marT="46800" marB="46800" vert="horz"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rPr>
                        <a:t>制度或部门 </a:t>
                      </a:r>
                      <a:endPar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vert="horz"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rPr>
                        <a:t>考核时间 </a:t>
                      </a:r>
                      <a:endPar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vert="horz"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rPr>
                        <a:t>考核对象 </a:t>
                      </a:r>
                      <a:endPar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vert="horz"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rPr>
                        <a:t>考核标准</a:t>
                      </a:r>
                      <a:endPar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vert="horz"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rPr>
                        <a:t>考核结果</a:t>
                      </a:r>
                      <a:endParaRPr kumimoji="0" lang="zh-CN" altLang="en-US" sz="1800" b="1" i="0" u="none" strike="noStrike" cap="none" normalizeH="0" baseline="0" smtClean="0">
                        <a:ln>
                          <a:noFill/>
                        </a:ln>
                        <a:solidFill>
                          <a:srgbClr val="FF0000"/>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vert="horz"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r>
              <a:tr h="154940">
                <a:tc>
                  <a:txBody>
                    <a:bodyPr wrap="square"/>
                    <a:p>
                      <a:pPr marR="0" lvl="0" algn="ctr" defTabSz="914400" rtl="0">
                        <a:lnSpc>
                          <a:spcPct val="100000"/>
                        </a:lnSpc>
                        <a:spcBef>
                          <a:spcPts val="0"/>
                        </a:spcBef>
                        <a:spcAft>
                          <a:spcPct val="0"/>
                        </a:spcAft>
                        <a:buClr>
                          <a:schemeClr val="accent1"/>
                        </a:buClr>
                        <a:buSzPct val="65000"/>
                        <a:buFont typeface="Wingdings" panose="05000000000000000000" pitchFamily="2" charset="2"/>
                        <a:buNone/>
                      </a:pPr>
                      <a:r>
                        <a:rPr kumimoji="0" lang="zh-CN" altLang="en-US" sz="1600" b="1" i="0" u="none" strike="noStrike" cap="none" normalizeH="0" baseline="0" smtClean="0">
                          <a:ln>
                            <a:noFill/>
                          </a:ln>
                          <a:solidFill>
                            <a:srgbClr val="FF0000"/>
                          </a:solidFill>
                          <a:effectLst/>
                          <a:latin typeface="微软雅黑" panose="020B0503020204020204" charset="-122"/>
                          <a:ea typeface="微软雅黑" panose="020B0503020204020204" charset="-122"/>
                        </a:rPr>
                        <a:t>秦汉</a:t>
                      </a:r>
                      <a:endParaRPr kumimoji="0" lang="zh-CN" altLang="en-US" sz="1600" b="1" i="0" u="none" strike="noStrike" cap="none" normalizeH="0" baseline="0" smtClean="0">
                        <a:ln>
                          <a:noFill/>
                        </a:ln>
                        <a:solidFill>
                          <a:srgbClr val="FF0000"/>
                        </a:solidFill>
                        <a:effectLst/>
                        <a:latin typeface="微软雅黑" panose="020B0503020204020204" charset="-122"/>
                        <a:ea typeface="微软雅黑" panose="020B0503020204020204" charset="-122"/>
                      </a:endParaRPr>
                    </a:p>
                  </a:txBody>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R="0" lvl="0" algn="ctr" defTabSz="914400" rtl="0">
                        <a:lnSpc>
                          <a:spcPct val="100000"/>
                        </a:lnSpc>
                        <a:spcBef>
                          <a:spcPts val="0"/>
                        </a:spcBef>
                        <a:spcAft>
                          <a:spcPct val="0"/>
                        </a:spcAft>
                        <a:buClr>
                          <a:schemeClr val="accent1"/>
                        </a:buClr>
                        <a:buSzPct val="65000"/>
                        <a:buFont typeface="Wingdings" panose="05000000000000000000" pitchFamily="2" charset="2"/>
                        <a:buNone/>
                      </a:pPr>
                      <a:r>
                        <a:rPr kumimoji="0" sz="1800" b="1" i="0" u="none" strike="noStrike" cap="none" normalizeH="0" baseline="0" smtClean="0">
                          <a:ln>
                            <a:noFill/>
                          </a:ln>
                          <a:solidFill>
                            <a:srgbClr val="002060"/>
                          </a:solidFill>
                          <a:effectLst/>
                          <a:latin typeface="楷体" panose="02010609060101010101" charset="-122"/>
                          <a:ea typeface="楷体" panose="02010609060101010101" charset="-122"/>
                        </a:rPr>
                        <a:t>上计制</a:t>
                      </a:r>
                      <a:endParaRPr kumimoji="0"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R="0" lvl="0" algn="ctr" defTabSz="914400" rtl="0">
                        <a:lnSpc>
                          <a:spcPct val="100000"/>
                        </a:lnSpc>
                        <a:spcBef>
                          <a:spcPts val="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每年岁末</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R="0" lvl="0" algn="ctr" defTabSz="914400" rtl="0">
                        <a:lnSpc>
                          <a:spcPct val="100000"/>
                        </a:lnSpc>
                        <a:spcBef>
                          <a:spcPts val="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地方行政长官</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a:p>
                      <a:pPr marR="0" lvl="0" algn="l" defTabSz="914400" rtl="0">
                        <a:lnSpc>
                          <a:spcPct val="100000"/>
                        </a:lnSpc>
                        <a:spcBef>
                          <a:spcPts val="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土地人口，财政收入，社会治安</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a:p>
                      <a:pPr marR="0" lvl="0" algn="ctr" defTabSz="914400" rtl="0">
                        <a:lnSpc>
                          <a:spcPct val="100000"/>
                        </a:lnSpc>
                        <a:spcBef>
                          <a:spcPts val="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官员赏罚依据</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r>
              <a:tr h="629920">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600" b="1" i="0" u="none" strike="noStrike" cap="none" normalizeH="0" baseline="0" smtClean="0">
                          <a:ln>
                            <a:noFill/>
                          </a:ln>
                          <a:solidFill>
                            <a:srgbClr val="FF0000"/>
                          </a:solidFill>
                          <a:effectLst/>
                          <a:latin typeface="微软雅黑" panose="020B0503020204020204" charset="-122"/>
                          <a:ea typeface="微软雅黑" panose="020B0503020204020204" charset="-122"/>
                        </a:rPr>
                        <a:t>隋唐</a:t>
                      </a:r>
                      <a:endParaRPr kumimoji="0" lang="zh-CN" altLang="en-US" sz="1600" b="1" i="0" u="none" strike="noStrike" cap="none" normalizeH="0" baseline="0" smtClean="0">
                        <a:ln>
                          <a:noFill/>
                        </a:ln>
                        <a:solidFill>
                          <a:srgbClr val="FF0000"/>
                        </a:solidFill>
                        <a:effectLst/>
                        <a:latin typeface="微软雅黑" panose="020B0503020204020204" charset="-122"/>
                        <a:ea typeface="微软雅黑" panose="020B0503020204020204" charset="-122"/>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600" b="1" i="0" u="none" strike="noStrike" cap="none" normalizeH="0" baseline="0" smtClean="0">
                          <a:ln>
                            <a:noFill/>
                          </a:ln>
                          <a:solidFill>
                            <a:srgbClr val="FF0000"/>
                          </a:solidFill>
                          <a:effectLst/>
                          <a:latin typeface="微软雅黑" panose="020B0503020204020204" charset="-122"/>
                          <a:ea typeface="微软雅黑" panose="020B0503020204020204" charset="-122"/>
                        </a:rPr>
                        <a:t>两宋</a:t>
                      </a:r>
                      <a:endParaRPr kumimoji="0" lang="zh-CN" altLang="en-US" sz="1600" b="1" i="0" u="none" strike="noStrike" cap="none" normalizeH="0" baseline="0" smtClean="0">
                        <a:ln>
                          <a:noFill/>
                        </a:ln>
                        <a:solidFill>
                          <a:srgbClr val="FF0000"/>
                        </a:solidFill>
                        <a:effectLst/>
                        <a:latin typeface="微软雅黑" panose="020B0503020204020204" charset="-122"/>
                        <a:ea typeface="微软雅黑" panose="020B0503020204020204" charset="-122"/>
                      </a:endParaRPr>
                    </a:p>
                  </a:txBody>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R="0" lvl="0" algn="ctr" defTabSz="914400" rtl="0">
                        <a:lnSpc>
                          <a:spcPct val="100000"/>
                        </a:lnSpc>
                        <a:spcBef>
                          <a:spcPct val="20000"/>
                        </a:spcBef>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吏部</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L="0" marR="0" lvl="0" indent="0" algn="ctr"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每年</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L="0" marR="0" lvl="0" indent="0" algn="ctr"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九品以上官员</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a:p>
                      <a:pPr marL="0" marR="0" lvl="0" indent="0" algn="ctr"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品德和才能</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a:p>
                      <a:pPr marL="0" marR="0" lvl="0" indent="0" algn="ctr"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官员升降依据</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r>
              <a:tr h="344805">
                <a:tc rowSpan="4">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600" b="1" i="0" u="none" strike="noStrike" cap="none" normalizeH="0" baseline="0" smtClean="0">
                          <a:ln>
                            <a:noFill/>
                          </a:ln>
                          <a:solidFill>
                            <a:srgbClr val="FF0000"/>
                          </a:solidFill>
                          <a:effectLst/>
                          <a:latin typeface="微软雅黑" panose="020B0503020204020204" charset="-122"/>
                          <a:ea typeface="微软雅黑" panose="020B0503020204020204" charset="-122"/>
                        </a:rPr>
                        <a:t>明朝</a:t>
                      </a:r>
                      <a:endParaRPr kumimoji="0" lang="zh-CN" altLang="en-US" sz="1600" b="1" i="0" u="none" strike="noStrike" cap="none" normalizeH="0" baseline="0" smtClean="0">
                        <a:ln>
                          <a:noFill/>
                        </a:ln>
                        <a:solidFill>
                          <a:srgbClr val="FF0000"/>
                        </a:solidFill>
                        <a:effectLst/>
                        <a:latin typeface="微软雅黑" panose="020B0503020204020204" charset="-122"/>
                        <a:ea typeface="微软雅黑" panose="020B0503020204020204" charset="-122"/>
                      </a:endParaRPr>
                    </a:p>
                  </a:txBody>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lang="zh-CN" sz="1800" b="1" spc="120">
                          <a:solidFill>
                            <a:srgbClr val="002060"/>
                          </a:solidFill>
                          <a:latin typeface="楷体" panose="02010609060101010101" charset="-122"/>
                          <a:ea typeface="楷体" panose="02010609060101010101" charset="-122"/>
                          <a:sym typeface="+mn-ea"/>
                        </a:rPr>
                        <a:t>考满</a:t>
                      </a:r>
                      <a:endParaRPr kumimoji="0" lang="zh-CN" altLang="zh-CN" sz="1800" b="1" i="0" u="none" strike="noStrike" cap="none" spc="120" normalizeH="0" baseline="0" smtClean="0">
                        <a:ln>
                          <a:noFill/>
                        </a:ln>
                        <a:solidFill>
                          <a:srgbClr val="002060"/>
                        </a:solidFill>
                        <a:effectLst/>
                        <a:latin typeface="楷体" panose="02010609060101010101" charset="-122"/>
                        <a:ea typeface="楷体" panose="02010609060101010101" charset="-122"/>
                        <a:sym typeface="+mn-ea"/>
                      </a:endParaRPr>
                    </a:p>
                  </a:txBody>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lang="zh-CN" altLang="en-US" sz="1800" b="1" spc="120">
                          <a:solidFill>
                            <a:srgbClr val="002060"/>
                          </a:solidFill>
                          <a:latin typeface="楷体" panose="02010609060101010101" charset="-122"/>
                          <a:ea typeface="楷体" panose="02010609060101010101" charset="-122"/>
                          <a:sym typeface="+mn-ea"/>
                        </a:rPr>
                        <a:t>三、六、九年</a:t>
                      </a:r>
                      <a:endParaRPr kumimoji="0" lang="zh-CN" altLang="en-US" sz="1800" b="1" i="0" u="none" strike="noStrike" cap="none" spc="120" normalizeH="0" baseline="0" smtClean="0">
                        <a:ln>
                          <a:noFill/>
                        </a:ln>
                        <a:solidFill>
                          <a:srgbClr val="002060"/>
                        </a:solidFill>
                        <a:effectLst/>
                        <a:latin typeface="楷体" panose="02010609060101010101" charset="-122"/>
                        <a:ea typeface="楷体" panose="02010609060101010101" charset="-122"/>
                        <a:sym typeface="+mn-ea"/>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lang="zh-CN" altLang="en-US" sz="1800" b="1" spc="120">
                          <a:solidFill>
                            <a:srgbClr val="002060"/>
                          </a:solidFill>
                          <a:latin typeface="楷体" panose="02010609060101010101" charset="-122"/>
                          <a:ea typeface="楷体" panose="02010609060101010101" charset="-122"/>
                          <a:sym typeface="+mn-ea"/>
                        </a:rPr>
                        <a:t>任职期满的官员</a:t>
                      </a:r>
                      <a:endParaRPr kumimoji="0" lang="zh-CN" altLang="en-US" sz="1800" b="1" i="0" u="none" strike="noStrike" cap="none" spc="120" normalizeH="0" baseline="0" smtClean="0">
                        <a:ln>
                          <a:noFill/>
                        </a:ln>
                        <a:solidFill>
                          <a:srgbClr val="002060"/>
                        </a:solidFill>
                        <a:effectLst/>
                        <a:latin typeface="楷体" panose="02010609060101010101" charset="-122"/>
                        <a:ea typeface="楷体" panose="02010609060101010101" charset="-122"/>
                        <a:sym typeface="+mn-ea"/>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rowSpan="6">
                  <a:txBody>
                    <a:bodyPr/>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贪、酷和不作为</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rowSpan="2">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决定官员升降依据</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r>
              <a:tr h="0">
                <a:tc vMerge="1">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rowSpan="3">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en-US" altLang="zh-CN" sz="1800" b="1" i="0" u="none" strike="noStrike" cap="none" normalizeH="0" baseline="0" smtClean="0">
                          <a:ln>
                            <a:noFill/>
                          </a:ln>
                          <a:solidFill>
                            <a:srgbClr val="002060"/>
                          </a:solidFill>
                          <a:effectLst/>
                          <a:latin typeface="楷体" panose="02010609060101010101" charset="-122"/>
                          <a:ea typeface="楷体" panose="02010609060101010101" charset="-122"/>
                        </a:rPr>
                        <a:t>考察</a:t>
                      </a:r>
                      <a:endParaRPr kumimoji="0" lang="en-US" altLang="zh-CN"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rowSpan="2">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lang="zh-CN" altLang="en-US" sz="1800" b="1" spc="120">
                          <a:solidFill>
                            <a:srgbClr val="002060"/>
                          </a:solidFill>
                          <a:latin typeface="楷体" panose="02010609060101010101" charset="-122"/>
                          <a:ea typeface="楷体" panose="02010609060101010101" charset="-122"/>
                          <a:sym typeface="+mn-ea"/>
                        </a:rPr>
                        <a:t>三年</a:t>
                      </a:r>
                      <a:endParaRPr kumimoji="0" lang="zh-CN" altLang="en-US" sz="1800" b="1" i="0" u="none" strike="noStrike" cap="none" spc="120" normalizeH="0" baseline="0" smtClean="0">
                        <a:ln>
                          <a:noFill/>
                        </a:ln>
                        <a:solidFill>
                          <a:srgbClr val="002060"/>
                        </a:solidFill>
                        <a:effectLst/>
                        <a:latin typeface="楷体" panose="02010609060101010101" charset="-122"/>
                        <a:ea typeface="楷体" panose="02010609060101010101" charset="-122"/>
                        <a:sym typeface="+mn-ea"/>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rowSpan="2">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lang="zh-CN" altLang="en-US" sz="1800" b="1" spc="120">
                          <a:solidFill>
                            <a:srgbClr val="002060"/>
                          </a:solidFill>
                          <a:latin typeface="楷体" panose="02010609060101010101" charset="-122"/>
                          <a:ea typeface="楷体" panose="02010609060101010101" charset="-122"/>
                          <a:sym typeface="+mn-ea"/>
                        </a:rPr>
                        <a:t>外地官员</a:t>
                      </a:r>
                      <a:endParaRPr kumimoji="0" lang="zh-CN" altLang="en-US" sz="1800" b="1" i="0" u="none" strike="noStrike" cap="none" spc="120" normalizeH="0" baseline="0" smtClean="0">
                        <a:ln>
                          <a:noFill/>
                        </a:ln>
                        <a:solidFill>
                          <a:srgbClr val="002060"/>
                        </a:solidFill>
                        <a:effectLst/>
                        <a:latin typeface="楷体" panose="02010609060101010101" charset="-122"/>
                        <a:ea typeface="楷体" panose="02010609060101010101" charset="-122"/>
                        <a:sym typeface="+mn-ea"/>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vMerge="1">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vMerge="1">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r>
              <a:tr h="256540">
                <a:tc vMerge="1">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vMerge="1">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vMerge="1">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vMerge="1">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查处官员贪、酷和作为</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r>
              <a:tr h="0">
                <a:tc vMerge="1">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lang="zh-CN" altLang="en-US" sz="1800" b="1" spc="120">
                          <a:solidFill>
                            <a:srgbClr val="002060"/>
                          </a:solidFill>
                          <a:latin typeface="楷体" panose="02010609060101010101" charset="-122"/>
                          <a:ea typeface="楷体" panose="02010609060101010101" charset="-122"/>
                          <a:sym typeface="+mn-ea"/>
                        </a:rPr>
                        <a:t>六年</a:t>
                      </a:r>
                      <a:endParaRPr kumimoji="0" lang="zh-CN" altLang="en-US" sz="1800" b="1" i="0" u="none" strike="noStrike" cap="none" spc="120" normalizeH="0" baseline="0" smtClean="0">
                        <a:ln>
                          <a:noFill/>
                        </a:ln>
                        <a:solidFill>
                          <a:srgbClr val="002060"/>
                        </a:solidFill>
                        <a:effectLst/>
                        <a:latin typeface="楷体" panose="02010609060101010101" charset="-122"/>
                        <a:ea typeface="楷体" panose="02010609060101010101" charset="-122"/>
                        <a:sym typeface="+mn-ea"/>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lang="zh-CN" altLang="en-US" sz="1800" b="1" spc="120">
                          <a:solidFill>
                            <a:srgbClr val="002060"/>
                          </a:solidFill>
                          <a:latin typeface="楷体" panose="02010609060101010101" charset="-122"/>
                          <a:ea typeface="楷体" panose="02010609060101010101" charset="-122"/>
                          <a:sym typeface="+mn-ea"/>
                        </a:rPr>
                        <a:t>京官</a:t>
                      </a:r>
                      <a:endParaRPr kumimoji="0" lang="zh-CN" altLang="en-US" sz="1800" b="1" i="0" u="none" strike="noStrike" cap="none" spc="120" normalizeH="0" baseline="0" smtClean="0">
                        <a:ln>
                          <a:noFill/>
                        </a:ln>
                        <a:solidFill>
                          <a:srgbClr val="002060"/>
                        </a:solidFill>
                        <a:effectLst/>
                        <a:latin typeface="楷体" panose="02010609060101010101" charset="-122"/>
                        <a:ea typeface="楷体" panose="02010609060101010101" charset="-122"/>
                        <a:sym typeface="+mn-ea"/>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vMerge="1">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620">
                <a:tc rowSpan="2">
                  <a:txBody>
                    <a:bodyPr wrap="square"/>
                    <a:p>
                      <a:pPr marL="0" marR="0" lvl="0" algn="ctr" defTabSz="914400" rtl="0" eaLnBrk="1" fontAlgn="base" latinLnBrk="0" hangingPunct="1">
                        <a:lnSpc>
                          <a:spcPct val="100000"/>
                        </a:lnSpc>
                        <a:spcBef>
                          <a:spcPct val="20000"/>
                        </a:spcBef>
                        <a:buClr>
                          <a:schemeClr val="accent1"/>
                        </a:buClr>
                        <a:buSzPct val="65000"/>
                        <a:buFont typeface="Wingdings" panose="05000000000000000000" pitchFamily="2" charset="2"/>
                        <a:buNone/>
                      </a:pPr>
                      <a:r>
                        <a:rPr kumimoji="0" lang="zh-CN" altLang="en-US" sz="1600" b="1" i="0" u="none" strike="noStrike" cap="none" normalizeH="0" baseline="0" smtClean="0">
                          <a:ln>
                            <a:noFill/>
                          </a:ln>
                          <a:solidFill>
                            <a:srgbClr val="FF0000"/>
                          </a:solidFill>
                          <a:effectLst/>
                          <a:latin typeface="微软雅黑" panose="020B0503020204020204" charset="-122"/>
                          <a:ea typeface="微软雅黑" panose="020B0503020204020204" charset="-122"/>
                        </a:rPr>
                        <a:t>清朝</a:t>
                      </a:r>
                      <a:endParaRPr kumimoji="0" lang="zh-CN" altLang="en-US" sz="1600" b="1" i="0" u="none" strike="noStrike" cap="none" normalizeH="0" baseline="0" smtClean="0">
                        <a:ln>
                          <a:noFill/>
                        </a:ln>
                        <a:solidFill>
                          <a:srgbClr val="FF0000"/>
                        </a:solidFill>
                        <a:effectLst/>
                        <a:latin typeface="微软雅黑" panose="020B0503020204020204" charset="-122"/>
                        <a:ea typeface="微软雅黑" panose="020B0503020204020204" charset="-122"/>
                      </a:endParaRPr>
                    </a:p>
                  </a:txBody>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lang="zh-CN" altLang="en-US" sz="1800" b="1" spc="120">
                          <a:solidFill>
                            <a:srgbClr val="002060"/>
                          </a:solidFill>
                          <a:latin typeface="楷体" panose="02010609060101010101" charset="-122"/>
                          <a:ea typeface="楷体" panose="02010609060101010101" charset="-122"/>
                          <a:sym typeface="+mn-ea"/>
                        </a:rPr>
                        <a:t>京察</a:t>
                      </a:r>
                      <a:endParaRPr kumimoji="0" lang="zh-CN" altLang="en-US" sz="1800" b="1" i="0" u="none" strike="noStrike" cap="none" spc="120" normalizeH="0" baseline="0" smtClean="0">
                        <a:ln>
                          <a:noFill/>
                        </a:ln>
                        <a:solidFill>
                          <a:srgbClr val="002060"/>
                        </a:solidFill>
                        <a:effectLst/>
                        <a:latin typeface="楷体" panose="02010609060101010101" charset="-122"/>
                        <a:ea typeface="楷体" panose="02010609060101010101" charset="-122"/>
                        <a:sym typeface="+mn-ea"/>
                      </a:endParaRPr>
                    </a:p>
                  </a:txBody>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rowSpan="2">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lang="zh-CN" altLang="en-US" sz="1800" b="1" spc="120">
                          <a:solidFill>
                            <a:srgbClr val="002060"/>
                          </a:solidFill>
                          <a:latin typeface="楷体" panose="02010609060101010101" charset="-122"/>
                          <a:ea typeface="楷体" panose="02010609060101010101" charset="-122"/>
                          <a:sym typeface="+mn-ea"/>
                        </a:rPr>
                        <a:t>三年</a:t>
                      </a:r>
                      <a:endParaRPr kumimoji="0" lang="zh-CN" altLang="en-US" sz="1800" b="1" i="0" u="none" strike="noStrike" cap="none" spc="120" normalizeH="0" baseline="0" smtClean="0">
                        <a:ln>
                          <a:noFill/>
                        </a:ln>
                        <a:solidFill>
                          <a:srgbClr val="002060"/>
                        </a:solidFill>
                        <a:effectLst/>
                        <a:latin typeface="楷体" panose="02010609060101010101" charset="-122"/>
                        <a:ea typeface="楷体" panose="02010609060101010101" charset="-122"/>
                        <a:sym typeface="+mn-ea"/>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a:txBody>
                    <a:bodyPr wrap="squar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lang="zh-CN" altLang="en-US" sz="1800" b="1" spc="120">
                          <a:solidFill>
                            <a:srgbClr val="002060"/>
                          </a:solidFill>
                          <a:latin typeface="楷体" panose="02010609060101010101" charset="-122"/>
                          <a:ea typeface="楷体" panose="02010609060101010101" charset="-122"/>
                          <a:sym typeface="+mn-ea"/>
                        </a:rPr>
                        <a:t>京官</a:t>
                      </a:r>
                      <a:endParaRPr kumimoji="0" lang="zh-CN" altLang="en-US" sz="1800" b="1" i="0" u="none" strike="noStrike" cap="none" spc="120" normalizeH="0" baseline="0" smtClean="0">
                        <a:ln>
                          <a:noFill/>
                        </a:ln>
                        <a:solidFill>
                          <a:srgbClr val="002060"/>
                        </a:solidFill>
                        <a:effectLst/>
                        <a:latin typeface="楷体" panose="02010609060101010101" charset="-122"/>
                        <a:ea typeface="楷体" panose="02010609060101010101" charset="-122"/>
                        <a:sym typeface="+mn-ea"/>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vMerge="1">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p>
                      <a:pPr marL="0" marR="0" lvl="0" indent="0" algn="ctr" defTabSz="914400" rtl="0" eaLnBrk="1" fontAlgn="base" latinLnBrk="0" hangingPunct="1">
                        <a:lnSpc>
                          <a:spcPct val="150000"/>
                        </a:lnSpc>
                        <a:spcBef>
                          <a:spcPct val="20000"/>
                        </a:spcBef>
                        <a:spcAft>
                          <a:spcPct val="0"/>
                        </a:spcAft>
                        <a:buClr>
                          <a:schemeClr val="accent1"/>
                        </a:buClr>
                        <a:buSzPct val="65000"/>
                        <a:buFont typeface="Wingdings" panose="05000000000000000000" pitchFamily="2" charset="2"/>
                        <a:buNone/>
                      </a:pPr>
                      <a:r>
                        <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rPr>
                        <a:t>官员奖惩的依据</a:t>
                      </a:r>
                      <a:endParaRPr kumimoji="0" lang="zh-CN" altLang="en-US" sz="1800" b="1" i="0" u="none" strike="noStrike" cap="none" normalizeH="0" baseline="0" smtClean="0">
                        <a:ln>
                          <a:noFill/>
                        </a:ln>
                        <a:solidFill>
                          <a:srgbClr val="002060"/>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r>
              <a:tr h="269875">
                <a:tc vMerge="1">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algn="ctr" defTabSz="914400" rtl="0" eaLnBrk="1" fontAlgn="base" latinLnBrk="0" hangingPunct="1">
                        <a:lnSpc>
                          <a:spcPct val="100000"/>
                        </a:lnSpc>
                        <a:spcBef>
                          <a:spcPct val="20000"/>
                        </a:spcBef>
                        <a:buClr>
                          <a:schemeClr val="accent1"/>
                        </a:buClr>
                        <a:buSzPct val="65000"/>
                        <a:buFont typeface="Wingdings" panose="05000000000000000000" pitchFamily="2" charset="2"/>
                        <a:buNone/>
                      </a:pPr>
                      <a:r>
                        <a:rPr lang="zh-CN" altLang="en-US" sz="1800" b="1" spc="120">
                          <a:solidFill>
                            <a:srgbClr val="002060"/>
                          </a:solidFill>
                          <a:latin typeface="楷体" panose="02010609060101010101" charset="-122"/>
                          <a:ea typeface="楷体" panose="02010609060101010101" charset="-122"/>
                          <a:sym typeface="+mn-ea"/>
                        </a:rPr>
                        <a:t>大计</a:t>
                      </a:r>
                      <a:endParaRPr kumimoji="0" lang="zh-CN" altLang="en-US" sz="1800" b="1" i="0" u="none" strike="noStrike" cap="none" spc="120" normalizeH="0" baseline="0">
                        <a:solidFill>
                          <a:srgbClr val="002060"/>
                        </a:solidFill>
                        <a:latin typeface="楷体" panose="02010609060101010101" charset="-122"/>
                        <a:ea typeface="楷体" panose="02010609060101010101" charset="-122"/>
                        <a:sym typeface="+mn-ea"/>
                      </a:endParaRPr>
                    </a:p>
                  </a:txBody>
                  <a:tcPr marL="90000" marR="90000" marT="46800" marB="46800" vert="horz"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vMerge="1">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rPr>
                        <a:t>外省官员</a:t>
                      </a:r>
                      <a:endPar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endParaRPr>
                    </a:p>
                  </a:txBody>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60000"/>
                      </a:schemeClr>
                    </a:solidFill>
                  </a:tcPr>
                </a:tc>
                <a:tc vMerge="1">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marL="90000" marR="90000" marT="46800" marB="46800"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文本框 7"/>
          <p:cNvSpPr txBox="1"/>
          <p:nvPr>
            <p:custDataLst>
              <p:tags r:id="rId2"/>
            </p:custDataLst>
          </p:nvPr>
        </p:nvSpPr>
        <p:spPr>
          <a:xfrm>
            <a:off x="407035" y="5052695"/>
            <a:ext cx="11405235" cy="1555115"/>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对官员的考核制度指结合官员的任期</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按照官制规定的程序和标准</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对官员任职期间的品行、绩效、功过进行考核</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分出等次</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以此决定升降去留的制度</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……对高级官与中低级官、京官与外官、文官与武官等的考核内容分层分类进行</a:t>
            </a:r>
            <a:r>
              <a:rPr lang="zh-CN" altLang="en-US" sz="2400" b="1">
                <a:latin typeface="楷体" panose="02010609060101010101" charset="-122"/>
                <a:ea typeface="楷体" panose="02010609060101010101" charset="-122"/>
                <a:cs typeface="楷体" panose="02010609060101010101" charset="-122"/>
                <a:sym typeface="+mn-ea"/>
              </a:rPr>
              <a:t>。……既重视常规性考核又加强特殊性考核。</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custDataLst>
              <p:tags r:id="rId3"/>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二、体系完备、操作性强的考核制度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custDataLst>
              <p:tags r:id="rId4"/>
            </p:custDataLst>
          </p:nvPr>
        </p:nvSpPr>
        <p:spPr>
          <a:xfrm>
            <a:off x="-12700" y="1225550"/>
            <a:ext cx="3505200" cy="599440"/>
          </a:xfrm>
          <a:prstGeom prst="rect">
            <a:avLst/>
          </a:prstGeom>
          <a:noFill/>
        </p:spPr>
        <p:txBody>
          <a:bodyPr wrap="square" rtlCol="0">
            <a:noAutofit/>
          </a:bodyPr>
          <a:p>
            <a:pPr>
              <a:buClrTx/>
              <a:buSzTx/>
              <a:buFontTx/>
            </a:pP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（二）制度特点</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3023870" y="1300480"/>
            <a:ext cx="3783330" cy="3304540"/>
          </a:xfrm>
          <a:prstGeom prst="rect">
            <a:avLst/>
          </a:prstGeom>
          <a:solidFill>
            <a:schemeClr val="bg1"/>
          </a:solidFill>
          <a:effectLst>
            <a:outerShdw blurRad="63500" sx="101000" sy="101000" algn="ctr" rotWithShape="0">
              <a:prstClr val="black">
                <a:alpha val="40000"/>
              </a:prstClr>
            </a:outerShdw>
          </a:effectLst>
        </p:spPr>
        <p:txBody>
          <a:bodyPr wrap="square" rtlCol="0">
            <a:noAutofit/>
          </a:bodyPr>
          <a:p>
            <a:pPr lvl="0" algn="just">
              <a:lnSpc>
                <a:spcPct val="120000"/>
              </a:lnSpc>
              <a:spcBef>
                <a:spcPts val="0"/>
              </a:spcBef>
              <a:spcAft>
                <a:spcPts val="0"/>
              </a:spcAft>
              <a:buClrTx/>
              <a:buSzTx/>
              <a:buFont typeface="Arial" panose="020B0604020202020204" pitchFamily="34" charset="0"/>
              <a:buBlip>
                <a:blip r:embed="rId5"/>
              </a:buBlip>
            </a:pPr>
            <a:r>
              <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rPr>
              <a:t>机构专业，体系完备</a:t>
            </a:r>
            <a:r>
              <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rPr>
              <a:t>      </a:t>
            </a:r>
            <a:endPar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endParaRPr>
          </a:p>
          <a:p>
            <a:pPr lvl="0" algn="just">
              <a:lnSpc>
                <a:spcPct val="120000"/>
              </a:lnSpc>
              <a:spcBef>
                <a:spcPts val="0"/>
              </a:spcBef>
              <a:spcAft>
                <a:spcPts val="0"/>
              </a:spcAft>
              <a:buClrTx/>
              <a:buSzTx/>
              <a:buFont typeface="Arial" panose="020B0604020202020204" pitchFamily="34" charset="0"/>
              <a:buBlip>
                <a:blip r:embed="rId5"/>
              </a:buBlip>
            </a:pPr>
            <a:r>
              <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rPr>
              <a:t>考核周期和年限</a:t>
            </a:r>
            <a:r>
              <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rPr>
              <a:t>固定</a:t>
            </a:r>
            <a:endPar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endParaRPr>
          </a:p>
          <a:p>
            <a:pPr lvl="0" algn="just">
              <a:lnSpc>
                <a:spcPct val="120000"/>
              </a:lnSpc>
              <a:spcBef>
                <a:spcPts val="0"/>
              </a:spcBef>
              <a:spcAft>
                <a:spcPts val="0"/>
              </a:spcAft>
              <a:buClrTx/>
              <a:buSzTx/>
              <a:buFont typeface="Arial" panose="020B0604020202020204" pitchFamily="34" charset="0"/>
              <a:buBlip>
                <a:blip r:embed="rId5"/>
              </a:buBlip>
            </a:pPr>
            <a:r>
              <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rPr>
              <a:t>标准明确，法规完善</a:t>
            </a:r>
            <a:endPar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endParaRPr>
          </a:p>
          <a:p>
            <a:pPr lvl="0" algn="just">
              <a:lnSpc>
                <a:spcPct val="120000"/>
              </a:lnSpc>
              <a:spcBef>
                <a:spcPts val="0"/>
              </a:spcBef>
              <a:spcAft>
                <a:spcPts val="0"/>
              </a:spcAft>
              <a:buClrTx/>
              <a:buSzTx/>
              <a:buFont typeface="Arial" panose="020B0604020202020204" pitchFamily="34" charset="0"/>
              <a:buBlip>
                <a:blip r:embed="rId5"/>
              </a:buBlip>
            </a:pPr>
            <a:r>
              <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rPr>
              <a:t>重德尚能，多重兼顾</a:t>
            </a:r>
            <a:endPar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endParaRPr>
          </a:p>
          <a:p>
            <a:pPr lvl="0" algn="just">
              <a:lnSpc>
                <a:spcPct val="120000"/>
              </a:lnSpc>
              <a:spcBef>
                <a:spcPts val="0"/>
              </a:spcBef>
              <a:spcAft>
                <a:spcPts val="0"/>
              </a:spcAft>
              <a:buClrTx/>
              <a:buSzTx/>
              <a:buFont typeface="Arial" panose="020B0604020202020204" pitchFamily="34" charset="0"/>
              <a:buBlip>
                <a:blip r:embed="rId5"/>
              </a:buBlip>
            </a:pPr>
            <a:r>
              <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rPr>
              <a:t>考核结果，有奖有惩           </a:t>
            </a:r>
            <a:endPar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endParaRPr>
          </a:p>
          <a:p>
            <a:pPr lvl="0" algn="just">
              <a:lnSpc>
                <a:spcPct val="120000"/>
              </a:lnSpc>
              <a:spcBef>
                <a:spcPts val="0"/>
              </a:spcBef>
              <a:spcAft>
                <a:spcPts val="0"/>
              </a:spcAft>
              <a:buClrTx/>
              <a:buSzTx/>
              <a:buFont typeface="Arial" panose="020B0604020202020204" pitchFamily="34" charset="0"/>
              <a:buBlip>
                <a:blip r:embed="rId5"/>
              </a:buBlip>
            </a:pPr>
            <a:r>
              <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rPr>
              <a:t>对象全员，程序规范</a:t>
            </a:r>
            <a:endParaRPr kumimoji="1" lang="zh-CN" altLang="en-US" sz="2800" b="1" dirty="0">
              <a:solidFill>
                <a:srgbClr val="002060"/>
              </a:solidFill>
              <a:latin typeface="微软雅黑" panose="020B0503020204020204" charset="-122"/>
              <a:ea typeface="微软雅黑" panose="020B0503020204020204" charset="-122"/>
              <a:cs typeface="黑体" panose="02010609060101010101"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 name="组合 27"/>
          <p:cNvGrpSpPr/>
          <p:nvPr/>
        </p:nvGrpSpPr>
        <p:grpSpPr>
          <a:xfrm>
            <a:off x="762000" y="1991995"/>
            <a:ext cx="11181080" cy="2836545"/>
            <a:chOff x="1200" y="3137"/>
            <a:chExt cx="17608" cy="4467"/>
          </a:xfrm>
        </p:grpSpPr>
        <p:grpSp>
          <p:nvGrpSpPr>
            <p:cNvPr id="14" name="组合 13"/>
            <p:cNvGrpSpPr/>
            <p:nvPr/>
          </p:nvGrpSpPr>
          <p:grpSpPr>
            <a:xfrm>
              <a:off x="14228" y="3137"/>
              <a:ext cx="4580" cy="4286"/>
              <a:chOff x="13875" y="4270"/>
              <a:chExt cx="4580" cy="4732"/>
            </a:xfrm>
          </p:grpSpPr>
          <p:pic>
            <p:nvPicPr>
              <p:cNvPr id="8" name="图片 7"/>
              <p:cNvPicPr>
                <a:picLocks noChangeAspect="1"/>
              </p:cNvPicPr>
              <p:nvPr>
                <p:custDataLst>
                  <p:tags r:id="rId1"/>
                </p:custDataLst>
              </p:nvPr>
            </p:nvPicPr>
            <p:blipFill>
              <a:blip r:embed="rId2">
                <a:clrChange>
                  <a:clrFrom>
                    <a:srgbClr val="FBFBFB">
                      <a:alpha val="100000"/>
                    </a:srgbClr>
                  </a:clrFrom>
                  <a:clrTo>
                    <a:srgbClr val="FBFBFB">
                      <a:alpha val="100000"/>
                      <a:alpha val="0"/>
                    </a:srgbClr>
                  </a:clrTo>
                </a:clrChange>
              </a:blip>
              <a:srcRect t="4826" b="6352"/>
              <a:stretch>
                <a:fillRect/>
              </a:stretch>
            </p:blipFill>
            <p:spPr>
              <a:xfrm>
                <a:off x="13875" y="4270"/>
                <a:ext cx="4580" cy="4727"/>
              </a:xfrm>
              <a:prstGeom prst="rect">
                <a:avLst/>
              </a:prstGeom>
              <a:solidFill>
                <a:schemeClr val="bg1"/>
              </a:solidFill>
              <a:ln w="25400" cmpd="sng">
                <a:noFill/>
                <a:prstDash val="solid"/>
              </a:ln>
              <a:effectLst/>
            </p:spPr>
          </p:pic>
          <p:sp>
            <p:nvSpPr>
              <p:cNvPr id="10" name="文本框 9"/>
              <p:cNvSpPr txBox="1"/>
              <p:nvPr/>
            </p:nvSpPr>
            <p:spPr>
              <a:xfrm>
                <a:off x="15540" y="8564"/>
                <a:ext cx="2896" cy="438"/>
              </a:xfrm>
              <a:prstGeom prst="rect">
                <a:avLst/>
              </a:prstGeom>
              <a:solidFill>
                <a:schemeClr val="bg1">
                  <a:alpha val="70000"/>
                </a:schemeClr>
              </a:solidFill>
              <a:ln w="28575" cap="flat" cmpd="sng">
                <a:noFill/>
                <a:prstDash val="solid"/>
                <a:miter/>
                <a:headEnd type="none" w="med" len="med"/>
                <a:tailEnd type="none" w="med" len="med"/>
              </a:ln>
              <a:effectLst/>
            </p:spPr>
            <p:txBody>
              <a:bodyPr wrap="square" lIns="91440" tIns="45720" rIns="91440" bIns="45720" rtlCol="0" anchor="t">
                <a:noAutofit/>
              </a:bodyPr>
              <a:p>
                <a:pPr lvl="0" algn="r">
                  <a:buClrTx/>
                  <a:buSzTx/>
                  <a:buFontTx/>
                </a:pPr>
                <a:r>
                  <a:rPr lang="zh-CN" altLang="en-US" sz="1400" b="1" dirty="0">
                    <a:solidFill>
                      <a:schemeClr val="tx1"/>
                    </a:solidFill>
                    <a:effectLst/>
                    <a:latin typeface="楷体" panose="02010609060101010101" charset="-122"/>
                    <a:ea typeface="楷体" panose="02010609060101010101" charset="-122"/>
                    <a:sym typeface="+mn-ea"/>
                  </a:rPr>
                  <a:t>秦朝组织结构示意图</a:t>
                </a:r>
                <a:endParaRPr lang="zh-CN" altLang="en-US" sz="1400" b="1" dirty="0">
                  <a:solidFill>
                    <a:schemeClr val="tx1"/>
                  </a:solidFill>
                  <a:effectLst/>
                  <a:latin typeface="楷体" panose="02010609060101010101" charset="-122"/>
                  <a:ea typeface="楷体" panose="02010609060101010101" charset="-122"/>
                  <a:sym typeface="+mn-ea"/>
                </a:endParaRPr>
              </a:p>
            </p:txBody>
          </p:sp>
        </p:grpSp>
        <p:sp>
          <p:nvSpPr>
            <p:cNvPr id="12" name="文本框 11"/>
            <p:cNvSpPr txBox="1"/>
            <p:nvPr/>
          </p:nvSpPr>
          <p:spPr>
            <a:xfrm>
              <a:off x="1200" y="5222"/>
              <a:ext cx="12887" cy="2382"/>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a:lnSpc>
                  <a:spcPct val="10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秦在中央设立了最高监察机构御史府，其长官是御史大夫。在御史大夫之下设御史中丞、侍御史、监察吏等等各级监察官员，而以监察史负责地方各郡的监察事务。</a:t>
              </a:r>
              <a:endParaRPr lang="en-US" altLang="zh-CN" sz="2400" b="1">
                <a:latin typeface="楷体" panose="02010609060101010101" charset="-122"/>
                <a:ea typeface="楷体" panose="02010609060101010101" charset="-122"/>
                <a:cs typeface="楷体" panose="02010609060101010101" charset="-122"/>
                <a:sym typeface="+mn-ea"/>
              </a:endParaRPr>
            </a:p>
            <a:p>
              <a:pPr>
                <a:lnSpc>
                  <a:spcPct val="10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——《从秦到明清监察制度的变迁》</a:t>
              </a:r>
              <a:endParaRPr lang="en-US" altLang="zh-CN" sz="2400" b="1">
                <a:latin typeface="楷体" panose="02010609060101010101" charset="-122"/>
                <a:ea typeface="楷体" panose="02010609060101010101" charset="-122"/>
                <a:cs typeface="楷体" panose="02010609060101010101" charset="-122"/>
                <a:sym typeface="+mn-ea"/>
              </a:endParaRPr>
            </a:p>
          </p:txBody>
        </p:sp>
      </p:grpSp>
      <p:sp>
        <p:nvSpPr>
          <p:cNvPr id="21" name="文本框 20"/>
          <p:cNvSpPr txBox="1"/>
          <p:nvPr>
            <p:custDataLst>
              <p:tags r:id="rId3"/>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三、规范严密、运行高效的监察制度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custDataLst>
              <p:tags r:id="rId4"/>
            </p:custDataLst>
          </p:nvPr>
        </p:nvSpPr>
        <p:spPr>
          <a:xfrm>
            <a:off x="497840" y="1846580"/>
            <a:ext cx="3173730" cy="499110"/>
          </a:xfrm>
          <a:prstGeom prst="rect">
            <a:avLst/>
          </a:prstGeom>
          <a:noFill/>
        </p:spPr>
        <p:txBody>
          <a:bodyPr wrap="square" rtlCol="0">
            <a:noAutofit/>
          </a:bodyPr>
          <a:p>
            <a:pPr>
              <a:buClrTx/>
              <a:buSzTx/>
              <a:buFontTx/>
            </a:pP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、形成</a:t>
            </a: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秦汉</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1659890" y="2345690"/>
            <a:ext cx="6520180" cy="460375"/>
          </a:xfrm>
          <a:prstGeom prst="rect">
            <a:avLst/>
          </a:prstGeom>
          <a:noFill/>
        </p:spPr>
        <p:txBody>
          <a:bodyPr wrap="square" rtlCol="0">
            <a:spAutoFit/>
          </a:bodyPr>
          <a:lstStyle/>
          <a:p>
            <a:pPr>
              <a:lnSpc>
                <a:spcPct val="100000"/>
              </a:lnSpc>
              <a:spcBef>
                <a:spcPts val="0"/>
              </a:spcBef>
              <a:spcAft>
                <a:spcPts val="0"/>
              </a:spcAft>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中央：</a:t>
            </a:r>
            <a:r>
              <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rPr>
              <a:t>御史大夫</a:t>
            </a:r>
            <a:r>
              <a:rPr lang="en-US" altLang="zh-CN" sz="2400" b="1"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地方：</a:t>
            </a:r>
            <a:r>
              <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rPr>
              <a:t>监御史</a:t>
            </a:r>
            <a:endPar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6" name="文本框 15"/>
          <p:cNvSpPr txBox="1"/>
          <p:nvPr/>
        </p:nvSpPr>
        <p:spPr>
          <a:xfrm>
            <a:off x="1621790" y="2781935"/>
            <a:ext cx="5436235" cy="460375"/>
          </a:xfrm>
          <a:prstGeom prst="rect">
            <a:avLst/>
          </a:prstGeom>
          <a:noFill/>
        </p:spPr>
        <p:txBody>
          <a:bodyPr wrap="square" rtlCol="0">
            <a:spAutoFit/>
          </a:bodyPr>
          <a:lstStyle/>
          <a:p>
            <a:pPr>
              <a:buClrTx/>
              <a:buSzTx/>
              <a:buFontTx/>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中央：</a:t>
            </a:r>
            <a:r>
              <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rPr>
              <a:t>御史府</a:t>
            </a:r>
            <a:r>
              <a:rPr lang="zh-CN" altLang="en-US" sz="2400" b="1" dirty="0">
                <a:solidFill>
                  <a:srgbClr val="002060"/>
                </a:solidFill>
                <a:latin typeface="宋体" panose="02010600030101010101" pitchFamily="2" charset="-122"/>
                <a:ea typeface="宋体" panose="02010600030101010101" pitchFamily="2" charset="-122"/>
                <a:cs typeface="微软雅黑" panose="020B0503020204020204" charset="-122"/>
                <a:sym typeface="+mn-ea"/>
              </a:rPr>
              <a:t>/</a:t>
            </a:r>
            <a:r>
              <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rPr>
              <a:t>御史大夫</a:t>
            </a:r>
            <a:r>
              <a:rPr lang="en-US" altLang="zh-CN" sz="2400" b="1"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地方：</a:t>
            </a:r>
            <a:r>
              <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rPr>
              <a:t>刺史</a:t>
            </a:r>
            <a:endPar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grpSp>
        <p:nvGrpSpPr>
          <p:cNvPr id="27" name="组合 26"/>
          <p:cNvGrpSpPr/>
          <p:nvPr/>
        </p:nvGrpSpPr>
        <p:grpSpPr>
          <a:xfrm>
            <a:off x="609600" y="2334895"/>
            <a:ext cx="1964690" cy="918845"/>
            <a:chOff x="960" y="3677"/>
            <a:chExt cx="3094" cy="1447"/>
          </a:xfrm>
        </p:grpSpPr>
        <p:sp>
          <p:nvSpPr>
            <p:cNvPr id="366602" name="Text Box 10"/>
            <p:cNvSpPr/>
            <p:nvPr>
              <p:custDataLst>
                <p:tags r:id="rId5"/>
              </p:custDataLst>
            </p:nvPr>
          </p:nvSpPr>
          <p:spPr bwMode="auto">
            <a:xfrm>
              <a:off x="960" y="3677"/>
              <a:ext cx="3095" cy="725"/>
            </a:xfrm>
            <a:prstGeom prst="rect">
              <a:avLst/>
            </a:prstGeom>
            <a:noFill/>
            <a:ln w="9525">
              <a:noFill/>
            </a:ln>
          </p:spPr>
          <p:txBody>
            <a:bodyPr wrap="square"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l">
                <a:lnSpc>
                  <a:spcPct val="100000"/>
                </a:lnSpc>
                <a:buClrTx/>
                <a:buSzTx/>
                <a:buFontTx/>
                <a:buBlip>
                  <a:blip r:embed="rId6"/>
                </a:buBlip>
              </a:pPr>
              <a:r>
                <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sym typeface="+mn-ea"/>
                </a:rPr>
                <a:t>秦朝:</a:t>
              </a:r>
              <a:endParaRPr lang="zh-CN" altLang="en-US" sz="2400" b="1">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1"/>
            <p:nvPr>
              <p:custDataLst>
                <p:tags r:id="rId7"/>
              </p:custDataLst>
            </p:nvPr>
          </p:nvSpPr>
          <p:spPr>
            <a:xfrm>
              <a:off x="979" y="4400"/>
              <a:ext cx="2956" cy="725"/>
            </a:xfrm>
            <a:prstGeom prst="rect">
              <a:avLst/>
            </a:prstGeom>
            <a:noFill/>
          </p:spPr>
          <p:txBody>
            <a:bodyPr wrap="square" rtlCol="0">
              <a:spAutoFit/>
            </a:bodyPr>
            <a:lstStyle/>
            <a:p>
              <a:pPr>
                <a:lnSpc>
                  <a:spcPct val="100000"/>
                </a:lnSpc>
                <a:buClrTx/>
                <a:buSzTx/>
                <a:buFontTx/>
                <a:buBlip>
                  <a:blip r:embed="rId6"/>
                </a:buBlip>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西汉:</a:t>
              </a:r>
              <a:endPar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grpSp>
      <p:sp>
        <p:nvSpPr>
          <p:cNvPr id="19" name="文本框 18"/>
          <p:cNvSpPr txBox="1"/>
          <p:nvPr/>
        </p:nvSpPr>
        <p:spPr>
          <a:xfrm>
            <a:off x="6623685" y="2792095"/>
            <a:ext cx="3864610" cy="490855"/>
          </a:xfrm>
          <a:prstGeom prst="rect">
            <a:avLst/>
          </a:prstGeom>
          <a:noFill/>
        </p:spPr>
        <p:txBody>
          <a:bodyPr wrap="square" lIns="91440" tIns="45720" rIns="91440" bIns="45720" rtlCol="0" anchor="t" anchorCtr="0">
            <a:noAutofit/>
          </a:bodyPr>
          <a:p>
            <a:pPr indent="0">
              <a:buClrTx/>
              <a:buSzTx/>
              <a:buNone/>
            </a:pPr>
            <a:r>
              <a:rPr lang="en-US" altLang="zh-CN" sz="2400" b="1">
                <a:solidFill>
                  <a:srgbClr val="FF0000"/>
                </a:solidFill>
                <a:latin typeface="微软雅黑" panose="020B0503020204020204" charset="-122"/>
                <a:ea typeface="微软雅黑" panose="020B0503020204020204" charset="-122"/>
                <a:sym typeface="+mn-ea"/>
              </a:rPr>
              <a:t>—</a:t>
            </a:r>
            <a:r>
              <a:rPr lang="zh-CN" altLang="en-US" sz="2400" b="1">
                <a:solidFill>
                  <a:srgbClr val="FF0000"/>
                </a:solidFill>
                <a:latin typeface="微软雅黑" panose="020B0503020204020204" charset="-122"/>
                <a:ea typeface="微软雅黑" panose="020B0503020204020204" charset="-122"/>
                <a:sym typeface="+mn-ea"/>
              </a:rPr>
              <a:t>位卑权重、以轻制重</a:t>
            </a:r>
            <a:endParaRPr lang="zh-CN" altLang="en-US" sz="2400" b="1">
              <a:solidFill>
                <a:srgbClr val="FF0000"/>
              </a:solidFill>
              <a:latin typeface="微软雅黑" panose="020B0503020204020204" charset="-122"/>
              <a:ea typeface="微软雅黑" panose="020B0503020204020204" charset="-122"/>
              <a:sym typeface="+mn-ea"/>
            </a:endParaRPr>
          </a:p>
        </p:txBody>
      </p:sp>
      <p:grpSp>
        <p:nvGrpSpPr>
          <p:cNvPr id="29" name="组合 28"/>
          <p:cNvGrpSpPr/>
          <p:nvPr/>
        </p:nvGrpSpPr>
        <p:grpSpPr>
          <a:xfrm>
            <a:off x="749300" y="4713605"/>
            <a:ext cx="11193145" cy="2058670"/>
            <a:chOff x="1180" y="7423"/>
            <a:chExt cx="17627" cy="3242"/>
          </a:xfrm>
        </p:grpSpPr>
        <p:sp>
          <p:nvSpPr>
            <p:cNvPr id="13" name="文本框 12"/>
            <p:cNvSpPr txBox="1"/>
            <p:nvPr>
              <p:custDataLst>
                <p:tags r:id="rId8"/>
              </p:custDataLst>
            </p:nvPr>
          </p:nvSpPr>
          <p:spPr>
            <a:xfrm>
              <a:off x="1180" y="7689"/>
              <a:ext cx="12937" cy="2956"/>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刺史每年八月巡视所部郡国，“</a:t>
              </a:r>
              <a:r>
                <a:rPr lang="en-US" altLang="zh-CN" sz="2400" b="1">
                  <a:latin typeface="楷体" panose="02010609060101010101" charset="-122"/>
                  <a:ea typeface="楷体" panose="02010609060101010101" charset="-122"/>
                  <a:cs typeface="楷体" panose="02010609060101010101" charset="-122"/>
                  <a:sym typeface="+mn-ea"/>
                </a:rPr>
                <a:t>省察治状，黜陟能否，断治冤狱，以六条问事</a:t>
              </a:r>
              <a:r>
                <a:rPr lang="en-US" altLang="zh-CN" sz="2400" b="1">
                  <a:latin typeface="楷体" panose="02010609060101010101" charset="-122"/>
                  <a:ea typeface="楷体" panose="02010609060101010101" charset="-122"/>
                  <a:cs typeface="楷体" panose="02010609060101010101" charset="-122"/>
                  <a:sym typeface="+mn-ea"/>
                </a:rPr>
                <a:t>”。……刺史由丞相派属员分任，秩六百石，但出刺时代表朝廷，故“</a:t>
              </a:r>
              <a:r>
                <a:rPr lang="en-US" altLang="zh-CN" sz="2400" b="1">
                  <a:latin typeface="楷体" panose="02010609060101010101" charset="-122"/>
                  <a:ea typeface="楷体" panose="02010609060101010101" charset="-122"/>
                  <a:cs typeface="楷体" panose="02010609060101010101" charset="-122"/>
                  <a:sym typeface="+mn-ea"/>
                </a:rPr>
                <a:t>位卑而权重</a:t>
              </a:r>
              <a:r>
                <a:rPr lang="en-US" altLang="zh-CN" sz="2400" b="1">
                  <a:latin typeface="楷体" panose="02010609060101010101" charset="-122"/>
                  <a:ea typeface="楷体" panose="02010609060101010101" charset="-122"/>
                  <a:cs typeface="楷体" panose="02010609060101010101" charset="-122"/>
                  <a:sym typeface="+mn-ea"/>
                </a:rPr>
                <a:t>”。十三部刺史的设立，加强了朝廷对地方的控制。</a:t>
              </a:r>
              <a:endParaRPr lang="en-US" altLang="zh-CN" sz="2400" b="1">
                <a:latin typeface="楷体" panose="02010609060101010101" charset="-122"/>
                <a:ea typeface="楷体" panose="02010609060101010101" charset="-122"/>
                <a:cs typeface="楷体" panose="02010609060101010101" charset="-122"/>
                <a:sym typeface="+mn-ea"/>
              </a:endParaRPr>
            </a:p>
            <a:p>
              <a:pPr lvl="0" algn="l">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——白寿彝《中国通史》</a:t>
              </a:r>
              <a:endParaRPr lang="en-US" altLang="zh-CN" sz="2400" b="1">
                <a:latin typeface="楷体" panose="02010609060101010101" charset="-122"/>
                <a:ea typeface="楷体" panose="02010609060101010101" charset="-122"/>
                <a:cs typeface="楷体" panose="02010609060101010101" charset="-122"/>
                <a:sym typeface="+mn-ea"/>
              </a:endParaRPr>
            </a:p>
          </p:txBody>
        </p:sp>
        <p:pic>
          <p:nvPicPr>
            <p:cNvPr id="25" name="图片 24"/>
            <p:cNvPicPr>
              <a:picLocks noChangeAspect="1"/>
            </p:cNvPicPr>
            <p:nvPr>
              <p:custDataLst>
                <p:tags r:id="rId9"/>
              </p:custDataLst>
            </p:nvPr>
          </p:nvPicPr>
          <p:blipFill>
            <a:blip r:embed="rId10"/>
            <a:stretch>
              <a:fillRect/>
            </a:stretch>
          </p:blipFill>
          <p:spPr>
            <a:xfrm>
              <a:off x="14229" y="7423"/>
              <a:ext cx="4579" cy="3242"/>
            </a:xfrm>
            <a:prstGeom prst="rect">
              <a:avLst/>
            </a:prstGeom>
          </p:spPr>
        </p:pic>
      </p:grpSp>
      <p:sp>
        <p:nvSpPr>
          <p:cNvPr id="26" name="文本框 25"/>
          <p:cNvSpPr txBox="1"/>
          <p:nvPr>
            <p:custDataLst>
              <p:tags r:id="rId11"/>
            </p:custDataLst>
          </p:nvPr>
        </p:nvSpPr>
        <p:spPr>
          <a:xfrm>
            <a:off x="2540" y="1284605"/>
            <a:ext cx="3669665" cy="599440"/>
          </a:xfrm>
          <a:prstGeom prst="rect">
            <a:avLst/>
          </a:prstGeom>
          <a:noFill/>
        </p:spPr>
        <p:txBody>
          <a:bodyPr wrap="square" rtlCol="0">
            <a:noAutofit/>
          </a:bodyPr>
          <a:p>
            <a:pPr>
              <a:buClrTx/>
              <a:buSzTx/>
              <a:buFontTx/>
            </a:pPr>
            <a:r>
              <a:rPr lang="zh-CN" sz="3200" b="1">
                <a:solidFill>
                  <a:srgbClr val="C00000"/>
                </a:solidFill>
                <a:latin typeface="微软雅黑" panose="020B0503020204020204" charset="-122"/>
                <a:ea typeface="微软雅黑" panose="020B0503020204020204" charset="-122"/>
                <a:cs typeface="微软雅黑" panose="020B0503020204020204" charset="-122"/>
                <a:sym typeface="+mn-ea"/>
              </a:rPr>
              <a:t>（一）</a:t>
            </a: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制度演变</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000" fill="hold">
                                          <p:stCondLst>
                                            <p:cond delay="0"/>
                                          </p:stCondLst>
                                        </p:cTn>
                                        <p:tgtEl>
                                          <p:spTgt spid="27"/>
                                        </p:tgtEl>
                                        <p:attrNameLst>
                                          <p:attrName>style.visibility</p:attrName>
                                        </p:attrNameLst>
                                      </p:cBhvr>
                                      <p:to>
                                        <p:strVal val="visible"/>
                                      </p:to>
                                    </p:set>
                                    <p:animEffect transition="in" filter="wipe(lef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000" fill="hold">
                                          <p:stCondLst>
                                            <p:cond delay="0"/>
                                          </p:stCondLst>
                                        </p:cTn>
                                        <p:tgtEl>
                                          <p:spTgt spid="29"/>
                                        </p:tgtEl>
                                        <p:attrNameLst>
                                          <p:attrName>style.visibility</p:attrName>
                                        </p:attrNameLst>
                                      </p:cBhvr>
                                      <p:to>
                                        <p:strVal val="visible"/>
                                      </p:to>
                                    </p:set>
                                    <p:animEffect transition="in" filter="wipe(left)">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000"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000" fill="hold">
                                          <p:stCondLst>
                                            <p:cond delay="0"/>
                                          </p:stCondLst>
                                        </p:cTn>
                                        <p:tgtEl>
                                          <p:spTgt spid="19"/>
                                        </p:tgtEl>
                                        <p:attrNameLst>
                                          <p:attrName>style.visibility</p:attrName>
                                        </p:attrNameLst>
                                      </p:cBhvr>
                                      <p:to>
                                        <p:strVal val="visible"/>
                                      </p:to>
                                    </p:set>
                                    <p:animEffect transition="in" filter="wipe(left)">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custDataLst>
              <p:tags r:id="rId1"/>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三、规范严密、运行高效的监察制度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custDataLst>
              <p:tags r:id="rId2"/>
            </p:custDataLst>
          </p:nvPr>
        </p:nvSpPr>
        <p:spPr>
          <a:xfrm>
            <a:off x="478790" y="1856105"/>
            <a:ext cx="5287645" cy="502920"/>
          </a:xfrm>
          <a:prstGeom prst="rect">
            <a:avLst/>
          </a:prstGeom>
          <a:noFill/>
        </p:spPr>
        <p:txBody>
          <a:bodyPr wrap="square" rtlCol="0">
            <a:noAutofit/>
          </a:bodyPr>
          <a:p>
            <a:pPr>
              <a:buClrTx/>
              <a:buSzTx/>
              <a:buFontTx/>
            </a:pP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2</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、成熟</a:t>
            </a: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隋唐</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059180" y="2365375"/>
            <a:ext cx="8767445" cy="586105"/>
          </a:xfrm>
          <a:prstGeom prst="rect">
            <a:avLst/>
          </a:prstGeom>
          <a:noFill/>
        </p:spPr>
        <p:txBody>
          <a:bodyPr wrap="square" rtlCol="0">
            <a:spAutoFit/>
          </a:bodyPr>
          <a:p>
            <a:pPr lvl="0" algn="l">
              <a:lnSpc>
                <a:spcPct val="115000"/>
              </a:lnSpc>
              <a:spcBef>
                <a:spcPts val="0"/>
              </a:spcBef>
              <a:spcAft>
                <a:spcPts val="0"/>
              </a:spcAft>
              <a:buClrTx/>
              <a:buSzTx/>
              <a:buFontTx/>
            </a:pP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中央：</a:t>
            </a:r>
            <a:r>
              <a:rPr lang="zh-CN" altLang="en-US"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御史台</a:t>
            </a:r>
            <a:r>
              <a:rPr lang="zh-CN" altLang="en-US" sz="2800" b="1" dirty="0">
                <a:solidFill>
                  <a:srgbClr val="002060"/>
                </a:solidFill>
                <a:effectLst/>
                <a:latin typeface="宋体" panose="02010600030101010101" pitchFamily="2" charset="-122"/>
                <a:ea typeface="宋体" panose="02010600030101010101" pitchFamily="2" charset="-122"/>
                <a:cs typeface="微软雅黑" panose="020B0503020204020204" charset="-122"/>
                <a:sym typeface="+mn-ea"/>
              </a:rPr>
              <a:t>/</a:t>
            </a:r>
            <a:r>
              <a:rPr lang="zh-CN" altLang="en-US"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御史大夫</a:t>
            </a:r>
            <a:r>
              <a:rPr lang="en-US" altLang="zh-CN"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地方：</a:t>
            </a:r>
            <a:r>
              <a:rPr lang="zh-CN" altLang="en-US"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十道监察区</a:t>
            </a:r>
            <a:endParaRPr lang="zh-CN" altLang="en-US"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p:txBody>
      </p:sp>
      <p:grpSp>
        <p:nvGrpSpPr>
          <p:cNvPr id="9" name="组合 8"/>
          <p:cNvGrpSpPr/>
          <p:nvPr/>
        </p:nvGrpSpPr>
        <p:grpSpPr>
          <a:xfrm>
            <a:off x="955040" y="3100705"/>
            <a:ext cx="10785475" cy="3540760"/>
            <a:chOff x="1504" y="4883"/>
            <a:chExt cx="16985" cy="5576"/>
          </a:xfrm>
        </p:grpSpPr>
        <p:sp>
          <p:nvSpPr>
            <p:cNvPr id="2" name="文本框 1"/>
            <p:cNvSpPr txBox="1"/>
            <p:nvPr/>
          </p:nvSpPr>
          <p:spPr>
            <a:xfrm>
              <a:off x="1504" y="4883"/>
              <a:ext cx="10256" cy="1897"/>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0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御史出都，若不动摇山岳，震慑州县，诚旷职耳。</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0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——《旧唐书·韦思谦传》</a:t>
              </a:r>
              <a:endParaRPr lang="en-US" altLang="zh-CN"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1504" y="6889"/>
              <a:ext cx="10256" cy="3528"/>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0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（唐肃宗）乾元二年四月六日敕∶御史台所欲弹事不须先进状，仍服豸冠，所被弹劾，有称仇嫌者，皆冀迁延，以求苟免。但所举当罪，则仇亦无嫌，如宪官不举所职，降资出台，倘涉阿容，乃重贬责。</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0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——《唐会要》</a:t>
              </a:r>
              <a:endParaRPr lang="en-US" altLang="zh-CN" sz="2400" b="1">
                <a:latin typeface="楷体" panose="02010609060101010101" charset="-122"/>
                <a:ea typeface="楷体" panose="02010609060101010101" charset="-122"/>
                <a:cs typeface="楷体" panose="02010609060101010101" charset="-122"/>
                <a:sym typeface="+mn-ea"/>
              </a:endParaRPr>
            </a:p>
          </p:txBody>
        </p:sp>
        <p:pic>
          <p:nvPicPr>
            <p:cNvPr id="10" name="图片 9"/>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2017" y="5407"/>
              <a:ext cx="6472" cy="5052"/>
            </a:xfrm>
            <a:prstGeom prst="rect">
              <a:avLst/>
            </a:prstGeom>
          </p:spPr>
        </p:pic>
      </p:grpSp>
      <p:grpSp>
        <p:nvGrpSpPr>
          <p:cNvPr id="4" name="组合 3"/>
          <p:cNvGrpSpPr/>
          <p:nvPr/>
        </p:nvGrpSpPr>
        <p:grpSpPr>
          <a:xfrm>
            <a:off x="7997190" y="1072515"/>
            <a:ext cx="3106359" cy="2266315"/>
            <a:chOff x="362" y="2723"/>
            <a:chExt cx="5411" cy="3569"/>
          </a:xfrm>
        </p:grpSpPr>
        <p:sp>
          <p:nvSpPr>
            <p:cNvPr id="25" name="六边形 24"/>
            <p:cNvSpPr/>
            <p:nvPr>
              <p:custDataLst>
                <p:tags r:id="rId5"/>
              </p:custDataLst>
            </p:nvPr>
          </p:nvSpPr>
          <p:spPr>
            <a:xfrm>
              <a:off x="3874" y="4387"/>
              <a:ext cx="1899" cy="1248"/>
            </a:xfrm>
            <a:prstGeom prst="hexagon">
              <a:avLst/>
            </a:prstGeom>
            <a:gradFill>
              <a:gsLst>
                <a:gs pos="50000">
                  <a:schemeClr val="accent1"/>
                </a:gs>
                <a:gs pos="0">
                  <a:schemeClr val="accent1">
                    <a:lumMod val="25000"/>
                    <a:lumOff val="75000"/>
                  </a:schemeClr>
                </a:gs>
                <a:gs pos="100000">
                  <a:schemeClr val="accent1">
                    <a:lumMod val="85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000" b="1" dirty="0">
                  <a:solidFill>
                    <a:schemeClr val="tx1"/>
                  </a:solidFill>
                  <a:effectLst/>
                  <a:latin typeface="黑体" panose="02010609060101010101" charset="-122"/>
                  <a:ea typeface="黑体" panose="02010609060101010101" charset="-122"/>
                  <a:cs typeface="黑体" panose="02010609060101010101" charset="-122"/>
                  <a:sym typeface="+mn-ea"/>
                </a:rPr>
                <a:t>殿中御史</a:t>
              </a:r>
              <a:endParaRPr lang="zh-CN" altLang="en-US" sz="2000" b="1" dirty="0">
                <a:solidFill>
                  <a:schemeClr val="tx1"/>
                </a:solidFill>
                <a:effectLst/>
                <a:latin typeface="黑体" panose="02010609060101010101" charset="-122"/>
                <a:ea typeface="黑体" panose="02010609060101010101" charset="-122"/>
                <a:cs typeface="黑体" panose="02010609060101010101" charset="-122"/>
                <a:sym typeface="+mn-ea"/>
              </a:endParaRPr>
            </a:p>
          </p:txBody>
        </p:sp>
        <p:sp>
          <p:nvSpPr>
            <p:cNvPr id="29" name="六边形 28"/>
            <p:cNvSpPr/>
            <p:nvPr>
              <p:custDataLst>
                <p:tags r:id="rId6"/>
              </p:custDataLst>
            </p:nvPr>
          </p:nvSpPr>
          <p:spPr>
            <a:xfrm>
              <a:off x="362" y="4387"/>
              <a:ext cx="1945" cy="1248"/>
            </a:xfrm>
            <a:prstGeom prst="hexagon">
              <a:avLst/>
            </a:prstGeom>
            <a:gradFill>
              <a:gsLst>
                <a:gs pos="50000">
                  <a:schemeClr val="accent1"/>
                </a:gs>
                <a:gs pos="0">
                  <a:schemeClr val="accent1">
                    <a:lumMod val="25000"/>
                    <a:lumOff val="75000"/>
                  </a:schemeClr>
                </a:gs>
                <a:gs pos="100000">
                  <a:schemeClr val="accent1">
                    <a:lumMod val="85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000" b="1" dirty="0">
                  <a:solidFill>
                    <a:schemeClr val="tx1"/>
                  </a:solidFill>
                  <a:effectLst/>
                  <a:latin typeface="黑体" panose="02010609060101010101" charset="-122"/>
                  <a:ea typeface="黑体" panose="02010609060101010101" charset="-122"/>
                  <a:cs typeface="黑体" panose="02010609060101010101" charset="-122"/>
                  <a:sym typeface="+mn-ea"/>
                </a:rPr>
                <a:t>御史中丞</a:t>
              </a:r>
              <a:endParaRPr lang="zh-CN" altLang="en-US" sz="2000" b="1" dirty="0">
                <a:solidFill>
                  <a:schemeClr val="tx1"/>
                </a:solidFill>
                <a:effectLst/>
                <a:latin typeface="黑体" panose="02010609060101010101" charset="-122"/>
                <a:ea typeface="黑体" panose="02010609060101010101" charset="-122"/>
                <a:cs typeface="黑体" panose="02010609060101010101" charset="-122"/>
                <a:sym typeface="+mn-ea"/>
              </a:endParaRPr>
            </a:p>
          </p:txBody>
        </p:sp>
        <p:sp>
          <p:nvSpPr>
            <p:cNvPr id="31" name="六边形 30"/>
            <p:cNvSpPr/>
            <p:nvPr>
              <p:custDataLst>
                <p:tags r:id="rId7"/>
              </p:custDataLst>
            </p:nvPr>
          </p:nvSpPr>
          <p:spPr>
            <a:xfrm>
              <a:off x="2129" y="5044"/>
              <a:ext cx="1945" cy="1248"/>
            </a:xfrm>
            <a:prstGeom prst="hexagon">
              <a:avLst/>
            </a:prstGeom>
            <a:gradFill>
              <a:gsLst>
                <a:gs pos="50000">
                  <a:schemeClr val="accent1"/>
                </a:gs>
                <a:gs pos="0">
                  <a:schemeClr val="accent1">
                    <a:lumMod val="25000"/>
                    <a:lumOff val="75000"/>
                  </a:schemeClr>
                </a:gs>
                <a:gs pos="100000">
                  <a:schemeClr val="accent1">
                    <a:lumMod val="85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000" b="1" dirty="0">
                  <a:solidFill>
                    <a:schemeClr val="tx1"/>
                  </a:solidFill>
                  <a:effectLst/>
                  <a:latin typeface="黑体" panose="02010609060101010101" charset="-122"/>
                  <a:ea typeface="黑体" panose="02010609060101010101" charset="-122"/>
                  <a:cs typeface="黑体" panose="02010609060101010101" charset="-122"/>
                  <a:sym typeface="+mn-ea"/>
                </a:rPr>
                <a:t>监察御史</a:t>
              </a:r>
              <a:endParaRPr lang="zh-CN" altLang="en-US" sz="2000" b="1" dirty="0">
                <a:solidFill>
                  <a:schemeClr val="tx1"/>
                </a:solidFill>
                <a:effectLst/>
                <a:latin typeface="黑体" panose="02010609060101010101" charset="-122"/>
                <a:ea typeface="黑体" panose="02010609060101010101" charset="-122"/>
                <a:cs typeface="黑体" panose="02010609060101010101" charset="-122"/>
                <a:sym typeface="+mn-ea"/>
              </a:endParaRPr>
            </a:p>
          </p:txBody>
        </p:sp>
        <p:sp>
          <p:nvSpPr>
            <p:cNvPr id="6" name="六边形 5"/>
            <p:cNvSpPr/>
            <p:nvPr>
              <p:custDataLst>
                <p:tags r:id="rId8"/>
              </p:custDataLst>
            </p:nvPr>
          </p:nvSpPr>
          <p:spPr>
            <a:xfrm>
              <a:off x="2128" y="3702"/>
              <a:ext cx="1945" cy="1248"/>
            </a:xfrm>
            <a:prstGeom prst="hexagon">
              <a:avLst/>
            </a:prstGeom>
            <a:gradFill>
              <a:gsLst>
                <a:gs pos="2000">
                  <a:srgbClr val="CDFBCD"/>
                </a:gs>
                <a:gs pos="67000">
                  <a:srgbClr val="72D773"/>
                </a:gs>
                <a:gs pos="98000">
                  <a:srgbClr val="72D673"/>
                </a:gs>
                <a:gs pos="35000">
                  <a:srgbClr val="A9E4A9"/>
                </a:gs>
              </a:gsLst>
              <a:lin ang="162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000" b="1" dirty="0">
                  <a:solidFill>
                    <a:schemeClr val="tx1"/>
                  </a:solidFill>
                  <a:effectLst/>
                  <a:latin typeface="黑体" panose="02010609060101010101" charset="-122"/>
                  <a:ea typeface="黑体" panose="02010609060101010101" charset="-122"/>
                  <a:cs typeface="黑体" panose="02010609060101010101" charset="-122"/>
                  <a:sym typeface="+mn-ea"/>
                </a:rPr>
                <a:t>御史大夫</a:t>
              </a:r>
              <a:endParaRPr lang="zh-CN" altLang="en-US" sz="2000" b="1" dirty="0">
                <a:solidFill>
                  <a:schemeClr val="tx1"/>
                </a:solidFill>
                <a:effectLst/>
                <a:latin typeface="黑体" panose="02010609060101010101" charset="-122"/>
                <a:ea typeface="黑体" panose="02010609060101010101" charset="-122"/>
                <a:cs typeface="黑体" panose="02010609060101010101" charset="-122"/>
                <a:sym typeface="+mn-ea"/>
              </a:endParaRPr>
            </a:p>
          </p:txBody>
        </p:sp>
        <p:sp>
          <p:nvSpPr>
            <p:cNvPr id="7" name="梯形 6"/>
            <p:cNvSpPr/>
            <p:nvPr>
              <p:custDataLst>
                <p:tags r:id="rId9"/>
              </p:custDataLst>
            </p:nvPr>
          </p:nvSpPr>
          <p:spPr>
            <a:xfrm>
              <a:off x="1368" y="2723"/>
              <a:ext cx="3466" cy="885"/>
            </a:xfrm>
            <a:prstGeom prst="trapezoid">
              <a:avLst/>
            </a:prstGeom>
            <a:gradFill>
              <a:gsLst>
                <a:gs pos="0">
                  <a:srgbClr val="ED3D60"/>
                </a:gs>
                <a:gs pos="100000">
                  <a:srgbClr val="FDDEDD"/>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chemeClr val="tx1"/>
                  </a:solidFill>
                  <a:effectLst/>
                  <a:latin typeface="黑体" panose="02010609060101010101" charset="-122"/>
                  <a:ea typeface="黑体" panose="02010609060101010101" charset="-122"/>
                  <a:cs typeface="黑体" panose="02010609060101010101" charset="-122"/>
                </a:rPr>
                <a:t>御 史 台</a:t>
              </a:r>
              <a:endParaRPr lang="zh-CN" altLang="en-US" sz="2400" b="1" dirty="0">
                <a:solidFill>
                  <a:schemeClr val="tx1"/>
                </a:solidFill>
                <a:effectLst/>
                <a:latin typeface="黑体" panose="02010609060101010101" charset="-122"/>
                <a:ea typeface="黑体" panose="02010609060101010101" charset="-122"/>
                <a:cs typeface="黑体" panose="02010609060101010101" charset="-122"/>
              </a:endParaRPr>
            </a:p>
          </p:txBody>
        </p:sp>
      </p:grpSp>
      <p:sp>
        <p:nvSpPr>
          <p:cNvPr id="8" name="文本框 7"/>
          <p:cNvSpPr txBox="1"/>
          <p:nvPr>
            <p:custDataLst>
              <p:tags r:id="rId10"/>
            </p:custDataLst>
          </p:nvPr>
        </p:nvSpPr>
        <p:spPr>
          <a:xfrm>
            <a:off x="2540" y="1284605"/>
            <a:ext cx="3669665" cy="599440"/>
          </a:xfrm>
          <a:prstGeom prst="rect">
            <a:avLst/>
          </a:prstGeom>
          <a:noFill/>
        </p:spPr>
        <p:txBody>
          <a:bodyPr wrap="square" rtlCol="0">
            <a:noAutofit/>
          </a:bodyPr>
          <a:p>
            <a:pPr>
              <a:buClrTx/>
              <a:buSzTx/>
              <a:buFontTx/>
            </a:pPr>
            <a:r>
              <a:rPr lang="zh-CN" sz="3200" b="1">
                <a:solidFill>
                  <a:srgbClr val="C00000"/>
                </a:solidFill>
                <a:latin typeface="微软雅黑" panose="020B0503020204020204" charset="-122"/>
                <a:ea typeface="微软雅黑" panose="020B0503020204020204" charset="-122"/>
                <a:cs typeface="微软雅黑" panose="020B0503020204020204" charset="-122"/>
                <a:sym typeface="+mn-ea"/>
              </a:rPr>
              <a:t>（一）</a:t>
            </a: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制度演变</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000"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000"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custDataLst>
              <p:tags r:id="rId1"/>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三、规范严密、运行高效的监察制度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custDataLst>
              <p:tags r:id="rId2"/>
            </p:custDataLst>
          </p:nvPr>
        </p:nvSpPr>
        <p:spPr>
          <a:xfrm>
            <a:off x="326390" y="1818005"/>
            <a:ext cx="5287645" cy="599440"/>
          </a:xfrm>
          <a:prstGeom prst="rect">
            <a:avLst/>
          </a:prstGeom>
          <a:noFill/>
        </p:spPr>
        <p:txBody>
          <a:bodyPr wrap="square" rtlCol="0">
            <a:noAutofit/>
          </a:bodyPr>
          <a:p>
            <a:pPr>
              <a:buClrTx/>
              <a:buSzTx/>
              <a:buFontTx/>
            </a:pP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3</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、宋元</a:t>
            </a: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强化</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997075" y="2350770"/>
            <a:ext cx="10468610" cy="517525"/>
          </a:xfrm>
          <a:prstGeom prst="rect">
            <a:avLst/>
          </a:prstGeom>
          <a:noFill/>
        </p:spPr>
        <p:txBody>
          <a:bodyPr wrap="square" rtlCol="0">
            <a:noAutofit/>
          </a:bodyPr>
          <a:p>
            <a:pPr lvl="0" algn="l">
              <a:lnSpc>
                <a:spcPct val="100000"/>
              </a:lnSpc>
              <a:spcBef>
                <a:spcPts val="0"/>
              </a:spcBef>
              <a:spcAft>
                <a:spcPts val="0"/>
              </a:spcAft>
              <a:buClrTx/>
              <a:buSzTx/>
              <a:buFontTx/>
            </a:pPr>
            <a:r>
              <a:rPr lang="zh-CN"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中央：</a:t>
            </a:r>
            <a:r>
              <a:rPr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御史台</a:t>
            </a:r>
            <a:r>
              <a:rPr lang="zh-CN" altLang="en-US" sz="2800" b="1" dirty="0">
                <a:solidFill>
                  <a:srgbClr val="002060"/>
                </a:solidFill>
                <a:effectLst/>
                <a:latin typeface="宋体" panose="02010600030101010101" pitchFamily="2" charset="-122"/>
                <a:ea typeface="宋体" panose="02010600030101010101" pitchFamily="2" charset="-122"/>
                <a:cs typeface="微软雅黑" panose="020B0503020204020204" charset="-122"/>
                <a:sym typeface="+mn-ea"/>
              </a:rPr>
              <a:t>/</a:t>
            </a:r>
            <a:r>
              <a:rPr lang="zh-CN" altLang="en-US"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御史大夫</a:t>
            </a:r>
            <a:r>
              <a:rPr lang="en-US" altLang="zh-CN"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地方：</a:t>
            </a:r>
            <a:r>
              <a:rPr lang="zh-CN" altLang="en-US"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通判，四监司</a:t>
            </a:r>
            <a:r>
              <a:rPr lang="en-US" altLang="zh-CN"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mn-ea"/>
              </a:rPr>
              <a:t>最大变化：</a:t>
            </a:r>
            <a:r>
              <a:rPr lang="zh-CN" sz="28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mn-ea"/>
              </a:rPr>
              <a:t>台谏合一</a:t>
            </a:r>
            <a:r>
              <a:rPr lang="en-US" sz="28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mn-ea"/>
              </a:rPr>
              <a:t> </a:t>
            </a:r>
            <a:r>
              <a:rPr lang="en-US" sz="2800" b="1" dirty="0">
                <a:effectLst/>
                <a:latin typeface="微软雅黑" panose="020B0503020204020204" charset="-122"/>
                <a:ea typeface="微软雅黑" panose="020B0503020204020204" charset="-122"/>
                <a:cs typeface="微软雅黑" panose="020B0503020204020204" charset="-122"/>
                <a:sym typeface="+mn-ea"/>
              </a:rPr>
              <a:t>   </a:t>
            </a:r>
            <a:endParaRPr lang="en-US" sz="2800" b="1" dirty="0">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3"/>
            </p:custDataLst>
          </p:nvPr>
        </p:nvSpPr>
        <p:spPr>
          <a:xfrm>
            <a:off x="807720" y="2342515"/>
            <a:ext cx="1800225" cy="521970"/>
          </a:xfrm>
          <a:prstGeom prst="rect">
            <a:avLst/>
          </a:prstGeom>
          <a:noFill/>
        </p:spPr>
        <p:txBody>
          <a:bodyPr wrap="square" rtlCol="0">
            <a:spAutoFit/>
          </a:bodyPr>
          <a:p>
            <a:pPr lvl="0" algn="l">
              <a:lnSpc>
                <a:spcPct val="100000"/>
              </a:lnSpc>
              <a:buClrTx/>
              <a:buSzTx/>
              <a:buFontTx/>
              <a:buBlip>
                <a:blip r:embed="rId4"/>
              </a:buBlip>
            </a:pPr>
            <a:r>
              <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sym typeface="+mn-ea"/>
              </a:rPr>
              <a:t>宋朝:</a:t>
            </a: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5"/>
            </p:custDataLst>
          </p:nvPr>
        </p:nvSpPr>
        <p:spPr>
          <a:xfrm>
            <a:off x="793115" y="2858135"/>
            <a:ext cx="1800225" cy="521970"/>
          </a:xfrm>
          <a:prstGeom prst="rect">
            <a:avLst/>
          </a:prstGeom>
          <a:noFill/>
        </p:spPr>
        <p:txBody>
          <a:bodyPr wrap="square" rtlCol="0">
            <a:spAutoFit/>
          </a:bodyPr>
          <a:p>
            <a:pPr lvl="0" algn="l">
              <a:lnSpc>
                <a:spcPct val="100000"/>
              </a:lnSpc>
              <a:buClrTx/>
              <a:buSzTx/>
              <a:buFontTx/>
              <a:buBlip>
                <a:blip r:embed="rId4"/>
              </a:buBlip>
            </a:pPr>
            <a:r>
              <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sym typeface="+mn-ea"/>
              </a:rPr>
              <a:t>元朝:</a:t>
            </a: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1985010" y="2853055"/>
            <a:ext cx="9327515" cy="521970"/>
          </a:xfrm>
          <a:prstGeom prst="rect">
            <a:avLst/>
          </a:prstGeom>
          <a:noFill/>
        </p:spPr>
        <p:txBody>
          <a:bodyPr wrap="square" rtlCol="0">
            <a:spAutoFit/>
          </a:bodyPr>
          <a:p>
            <a:pPr lvl="0" algn="l">
              <a:buClrTx/>
              <a:buSzTx/>
              <a:buFontTx/>
            </a:pP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中央：</a:t>
            </a:r>
            <a:r>
              <a:rPr lang="zh-CN" altLang="en-US"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御史台</a:t>
            </a:r>
            <a:r>
              <a:rPr lang="en-US" altLang="zh-CN"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         </a:t>
            </a:r>
            <a:r>
              <a:rPr lang="en-US" altLang="zh-CN"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地方：</a:t>
            </a:r>
            <a:r>
              <a:rPr lang="zh-CN" altLang="en-US"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行御史台，肃政廉访司</a:t>
            </a:r>
            <a:endParaRPr lang="zh-CN" altLang="en-US" sz="28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609330" y="1455420"/>
            <a:ext cx="3431540" cy="883920"/>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1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御史拥有谏官的议事权</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1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谏官拥有御史的监察权；</a:t>
            </a:r>
            <a:endParaRPr lang="en-US" altLang="zh-CN" sz="2400" b="1">
              <a:latin typeface="楷体" panose="02010609060101010101" charset="-122"/>
              <a:ea typeface="楷体" panose="02010609060101010101" charset="-122"/>
              <a:cs typeface="楷体" panose="02010609060101010101" charset="-122"/>
              <a:sym typeface="+mn-ea"/>
            </a:endParaRPr>
          </a:p>
        </p:txBody>
      </p:sp>
      <p:grpSp>
        <p:nvGrpSpPr>
          <p:cNvPr id="8" name="组合 7"/>
          <p:cNvGrpSpPr/>
          <p:nvPr/>
        </p:nvGrpSpPr>
        <p:grpSpPr>
          <a:xfrm>
            <a:off x="243840" y="3535045"/>
            <a:ext cx="7583805" cy="3121025"/>
            <a:chOff x="384" y="5567"/>
            <a:chExt cx="11943" cy="4915"/>
          </a:xfrm>
        </p:grpSpPr>
        <p:pic>
          <p:nvPicPr>
            <p:cNvPr id="11" name="图片 10"/>
            <p:cNvPicPr>
              <a:picLocks noChangeAspect="1"/>
            </p:cNvPicPr>
            <p:nvPr/>
          </p:nvPicPr>
          <p:blipFill>
            <a:blip r:embed="rId6"/>
            <a:stretch>
              <a:fillRect/>
            </a:stretch>
          </p:blipFill>
          <p:spPr>
            <a:xfrm>
              <a:off x="384" y="5567"/>
              <a:ext cx="6317" cy="4741"/>
            </a:xfrm>
            <a:prstGeom prst="rect">
              <a:avLst/>
            </a:prstGeom>
            <a:solidFill>
              <a:schemeClr val="bg1">
                <a:alpha val="70000"/>
              </a:schemeClr>
            </a:solidFill>
          </p:spPr>
        </p:pic>
        <p:pic>
          <p:nvPicPr>
            <p:cNvPr id="20488" name="图片 9"/>
            <p:cNvPicPr>
              <a:picLocks noChangeAspect="1"/>
            </p:cNvPicPr>
            <p:nvPr>
              <p:custDataLst>
                <p:tags r:id="rId7"/>
              </p:custDataLst>
            </p:nvPr>
          </p:nvPicPr>
          <p:blipFill>
            <a:blip r:embed="rId8">
              <a:clrChange>
                <a:clrFrom>
                  <a:srgbClr val="FFFFFF"/>
                </a:clrFrom>
                <a:clrTo>
                  <a:srgbClr val="FFFFFF">
                    <a:alpha val="0"/>
                  </a:srgbClr>
                </a:clrTo>
              </a:clrChange>
              <a:biLevel thresh="50000"/>
              <a:lum bright="-100000" contrast="100000"/>
            </a:blip>
            <a:stretch>
              <a:fillRect/>
            </a:stretch>
          </p:blipFill>
          <p:spPr>
            <a:xfrm>
              <a:off x="6861" y="5574"/>
              <a:ext cx="5467" cy="4908"/>
            </a:xfrm>
            <a:prstGeom prst="rect">
              <a:avLst/>
            </a:prstGeom>
            <a:noFill/>
            <a:ln w="9525">
              <a:noFill/>
            </a:ln>
          </p:spPr>
        </p:pic>
      </p:grpSp>
      <p:sp>
        <p:nvSpPr>
          <p:cNvPr id="3" name="文本框 2"/>
          <p:cNvSpPr txBox="1"/>
          <p:nvPr/>
        </p:nvSpPr>
        <p:spPr>
          <a:xfrm>
            <a:off x="3146425" y="5780405"/>
            <a:ext cx="1005840" cy="829945"/>
          </a:xfrm>
          <a:prstGeom prst="rect">
            <a:avLst/>
          </a:prstGeom>
          <a:solidFill>
            <a:srgbClr val="FF0000"/>
          </a:solidFill>
          <a:ln w="2857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square" lIns="91440" tIns="45720" rIns="91440" bIns="45720" rtlCol="0" anchor="t">
            <a:spAutoFit/>
          </a:bodyPr>
          <a:p>
            <a:pPr lvl="0" algn="ctr">
              <a:buClrTx/>
              <a:buSzTx/>
              <a:buFontTx/>
            </a:pPr>
            <a:r>
              <a:rPr lang="zh-CN" sz="24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mn-ea"/>
              </a:rPr>
              <a:t>台谏</a:t>
            </a:r>
            <a:endParaRPr lang="zh-CN" sz="24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sz="24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mn-ea"/>
              </a:rPr>
              <a:t>合一</a:t>
            </a:r>
            <a:r>
              <a:rPr lang="en-US" sz="24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mn-ea"/>
              </a:rPr>
              <a:t> </a:t>
            </a:r>
            <a:endParaRPr lang="en-US" altLang="en-US" sz="24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mn-ea"/>
            </a:endParaRPr>
          </a:p>
        </p:txBody>
      </p:sp>
      <p:sp>
        <p:nvSpPr>
          <p:cNvPr id="17" name="矩形 16"/>
          <p:cNvSpPr/>
          <p:nvPr/>
        </p:nvSpPr>
        <p:spPr>
          <a:xfrm>
            <a:off x="5480050" y="3492500"/>
            <a:ext cx="2408555" cy="1821180"/>
          </a:xfrm>
          <a:prstGeom prst="rect">
            <a:avLst/>
          </a:prstGeom>
          <a:noFill/>
          <a:ln w="28575" cmpd="sng">
            <a:solidFill>
              <a:srgbClr val="FF000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图片1"/>
          <p:cNvPicPr>
            <a:picLocks noChangeAspect="1"/>
          </p:cNvPicPr>
          <p:nvPr/>
        </p:nvPicPr>
        <p:blipFill>
          <a:blip r:embed="rId9"/>
          <a:stretch>
            <a:fillRect/>
          </a:stretch>
        </p:blipFill>
        <p:spPr>
          <a:xfrm>
            <a:off x="7929245" y="3416935"/>
            <a:ext cx="4112895" cy="3239770"/>
          </a:xfrm>
          <a:prstGeom prst="rect">
            <a:avLst/>
          </a:prstGeom>
          <a:solidFill>
            <a:schemeClr val="bg1">
              <a:alpha val="70000"/>
            </a:schemeClr>
          </a:solidFill>
        </p:spPr>
      </p:pic>
      <p:sp>
        <p:nvSpPr>
          <p:cNvPr id="5" name="文本框 4"/>
          <p:cNvSpPr txBox="1"/>
          <p:nvPr>
            <p:custDataLst>
              <p:tags r:id="rId10"/>
            </p:custDataLst>
          </p:nvPr>
        </p:nvSpPr>
        <p:spPr>
          <a:xfrm>
            <a:off x="2540" y="1284605"/>
            <a:ext cx="3669665" cy="599440"/>
          </a:xfrm>
          <a:prstGeom prst="rect">
            <a:avLst/>
          </a:prstGeom>
          <a:noFill/>
        </p:spPr>
        <p:txBody>
          <a:bodyPr wrap="square" rtlCol="0">
            <a:noAutofit/>
          </a:bodyPr>
          <a:p>
            <a:pPr>
              <a:buClrTx/>
              <a:buSzTx/>
              <a:buFontTx/>
            </a:pPr>
            <a:r>
              <a:rPr lang="zh-CN" sz="3200" b="1">
                <a:solidFill>
                  <a:srgbClr val="C00000"/>
                </a:solidFill>
                <a:latin typeface="微软雅黑" panose="020B0503020204020204" charset="-122"/>
                <a:ea typeface="微软雅黑" panose="020B0503020204020204" charset="-122"/>
                <a:cs typeface="微软雅黑" panose="020B0503020204020204" charset="-122"/>
                <a:sym typeface="+mn-ea"/>
              </a:rPr>
              <a:t>（一）</a:t>
            </a: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制度演变</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000"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000"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000"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000" fill="hold">
                                          <p:stCondLst>
                                            <p:cond delay="0"/>
                                          </p:stCondLst>
                                        </p:cTn>
                                        <p:tgtEl>
                                          <p:spTgt spid="9"/>
                                        </p:tgtEl>
                                        <p:attrNameLst>
                                          <p:attrName>style.visibility</p:attrName>
                                        </p:attrNameLst>
                                      </p:cBhvr>
                                      <p:to>
                                        <p:strVal val="visible"/>
                                      </p:to>
                                    </p:set>
                                    <p:animEffect transition="in" filter="wipe(left)">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6" grpId="0"/>
      <p:bldP spid="2"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custDataLst>
              <p:tags r:id="rId1"/>
            </p:custDataLst>
          </p:nvPr>
        </p:nvSpPr>
        <p:spPr>
          <a:xfrm>
            <a:off x="565785" y="793750"/>
            <a:ext cx="10440035" cy="2570480"/>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zh-CN">
                <a:solidFill>
                  <a:schemeClr val="tx1"/>
                </a:solidFill>
              </a:rPr>
              <a:t>第</a:t>
            </a:r>
            <a:r>
              <a:rPr lang="en-US" altLang="zh-CN">
                <a:solidFill>
                  <a:schemeClr val="tx1"/>
                </a:solidFill>
              </a:rPr>
              <a:t>5</a:t>
            </a:r>
            <a:r>
              <a:rPr lang="zh-CN" altLang="zh-CN">
                <a:solidFill>
                  <a:schemeClr val="tx1"/>
                </a:solidFill>
              </a:rPr>
              <a:t>课</a:t>
            </a:r>
            <a:r>
              <a:rPr lang="en-US" altLang="zh-CN">
                <a:solidFill>
                  <a:schemeClr val="tx1"/>
                </a:solidFill>
              </a:rPr>
              <a:t>  </a:t>
            </a:r>
            <a:br>
              <a:rPr lang="en-US" altLang="zh-CN">
                <a:solidFill>
                  <a:schemeClr val="tx1"/>
                </a:solidFill>
              </a:rPr>
            </a:br>
            <a:r>
              <a:rPr lang="zh-CN" altLang="en-US">
                <a:solidFill>
                  <a:schemeClr val="tx1"/>
                </a:solidFill>
              </a:rPr>
              <a:t>中国古代官员的选拔与管理</a:t>
            </a:r>
            <a:endParaRPr lang="zh-CN" altLang="en-US">
              <a:solidFill>
                <a:schemeClr val="tx1"/>
              </a:solidFill>
            </a:endParaRPr>
          </a:p>
        </p:txBody>
      </p:sp>
      <p:grpSp>
        <p:nvGrpSpPr>
          <p:cNvPr id="13" name="组合 12"/>
          <p:cNvGrpSpPr/>
          <p:nvPr>
            <p:custDataLst>
              <p:tags r:id="rId2"/>
            </p:custDataLst>
          </p:nvPr>
        </p:nvGrpSpPr>
        <p:grpSpPr>
          <a:xfrm>
            <a:off x="6321291" y="2092029"/>
            <a:ext cx="2214880" cy="2466232"/>
            <a:chOff x="6467976" y="3650319"/>
            <a:chExt cx="2214880" cy="2466232"/>
          </a:xfrm>
        </p:grpSpPr>
        <p:sp>
          <p:nvSpPr>
            <p:cNvPr id="6" name="矩形 5"/>
            <p:cNvSpPr/>
            <p:nvPr>
              <p:custDataLst>
                <p:tags r:id="rId3"/>
              </p:custDataLst>
            </p:nvPr>
          </p:nvSpPr>
          <p:spPr>
            <a:xfrm>
              <a:off x="6467976" y="5409796"/>
              <a:ext cx="2214880" cy="706755"/>
            </a:xfrm>
            <a:prstGeom prst="rect">
              <a:avLst/>
            </a:prstGeom>
            <a:solidFill>
              <a:schemeClr val="accent1">
                <a:lumMod val="20000"/>
                <a:lumOff val="80000"/>
              </a:schemeClr>
            </a:solidFill>
            <a:ln>
              <a:noFill/>
            </a:ln>
          </p:spPr>
          <p:txBody>
            <a:bodyPr wrap="none" rtlCol="0" anchor="t">
              <a:spAutoFit/>
            </a:bodyPr>
            <a:lstStyle/>
            <a:p>
              <a:pPr algn="ctr"/>
              <a:r>
                <a:rPr lang="zh-CN" altLang="en-US" sz="4000" b="1">
                  <a:solidFill>
                    <a:srgbClr val="0718FF"/>
                  </a:solidFill>
                  <a:effectLst>
                    <a:outerShdw blurRad="38100" dist="19050" dir="2700000" algn="tl" rotWithShape="0">
                      <a:schemeClr val="dk1">
                        <a:alpha val="40000"/>
                      </a:schemeClr>
                    </a:outerShdw>
                  </a:effectLst>
                </a:rPr>
                <a:t>选官制度</a:t>
              </a:r>
              <a:endParaRPr lang="zh-CN" altLang="en-US" sz="4000" b="1">
                <a:solidFill>
                  <a:srgbClr val="0718FF"/>
                </a:solidFill>
                <a:effectLst>
                  <a:outerShdw blurRad="38100" dist="19050" dir="2700000" algn="tl" rotWithShape="0">
                    <a:schemeClr val="dk1">
                      <a:alpha val="40000"/>
                    </a:schemeClr>
                  </a:outerShdw>
                </a:effectLst>
              </a:endParaRPr>
            </a:p>
          </p:txBody>
        </p:sp>
        <p:sp>
          <p:nvSpPr>
            <p:cNvPr id="4" name="椭圆 3"/>
            <p:cNvSpPr/>
            <p:nvPr>
              <p:custDataLst>
                <p:tags r:id="rId4"/>
              </p:custDataLst>
            </p:nvPr>
          </p:nvSpPr>
          <p:spPr>
            <a:xfrm>
              <a:off x="6726678" y="3650319"/>
              <a:ext cx="1697476" cy="13667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a:stCxn id="4" idx="4"/>
              <a:endCxn id="6" idx="0"/>
            </p:cNvCxnSpPr>
            <p:nvPr>
              <p:custDataLst>
                <p:tags r:id="rId5"/>
              </p:custDataLst>
            </p:nvPr>
          </p:nvCxnSpPr>
          <p:spPr>
            <a:xfrm flipH="1">
              <a:off x="7575416" y="5017055"/>
              <a:ext cx="0" cy="3927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custDataLst>
              <p:tags r:id="rId6"/>
            </p:custDataLst>
          </p:nvPr>
        </p:nvGrpSpPr>
        <p:grpSpPr>
          <a:xfrm>
            <a:off x="8728475" y="1085911"/>
            <a:ext cx="2280616" cy="3458765"/>
            <a:chOff x="8835155" y="2644201"/>
            <a:chExt cx="2280616" cy="3458765"/>
          </a:xfrm>
        </p:grpSpPr>
        <p:sp>
          <p:nvSpPr>
            <p:cNvPr id="7" name="矩形 6"/>
            <p:cNvSpPr/>
            <p:nvPr>
              <p:custDataLst>
                <p:tags r:id="rId7"/>
              </p:custDataLst>
            </p:nvPr>
          </p:nvSpPr>
          <p:spPr>
            <a:xfrm>
              <a:off x="8835155" y="2644201"/>
              <a:ext cx="2214880" cy="706755"/>
            </a:xfrm>
            <a:prstGeom prst="rect">
              <a:avLst/>
            </a:prstGeom>
            <a:solidFill>
              <a:schemeClr val="accent1">
                <a:lumMod val="20000"/>
                <a:lumOff val="80000"/>
              </a:schemeClr>
            </a:solidFill>
            <a:ln>
              <a:noFill/>
            </a:ln>
          </p:spPr>
          <p:txBody>
            <a:bodyPr wrap="none" rtlCol="0" anchor="t">
              <a:spAutoFit/>
            </a:bodyPr>
            <a:lstStyle/>
            <a:p>
              <a:pPr algn="ctr"/>
              <a:r>
                <a:rPr lang="zh-CN" altLang="en-US" sz="4000" b="1">
                  <a:solidFill>
                    <a:srgbClr val="0718FF"/>
                  </a:solidFill>
                  <a:effectLst>
                    <a:outerShdw blurRad="38100" dist="19050" dir="2700000" algn="tl" rotWithShape="0">
                      <a:schemeClr val="dk1">
                        <a:alpha val="40000"/>
                      </a:schemeClr>
                    </a:outerShdw>
                  </a:effectLst>
                </a:rPr>
                <a:t>考核制度</a:t>
              </a:r>
              <a:endParaRPr lang="zh-CN" altLang="en-US" sz="4000" b="1">
                <a:solidFill>
                  <a:srgbClr val="0718FF"/>
                </a:solidFill>
                <a:effectLst>
                  <a:outerShdw blurRad="38100" dist="19050" dir="2700000" algn="tl" rotWithShape="0">
                    <a:schemeClr val="dk1">
                      <a:alpha val="40000"/>
                    </a:schemeClr>
                  </a:outerShdw>
                </a:effectLst>
              </a:endParaRPr>
            </a:p>
          </p:txBody>
        </p:sp>
        <p:sp>
          <p:nvSpPr>
            <p:cNvPr id="8" name="矩形 7"/>
            <p:cNvSpPr/>
            <p:nvPr>
              <p:custDataLst>
                <p:tags r:id="rId8"/>
              </p:custDataLst>
            </p:nvPr>
          </p:nvSpPr>
          <p:spPr>
            <a:xfrm>
              <a:off x="8900891" y="5396211"/>
              <a:ext cx="2214880" cy="706755"/>
            </a:xfrm>
            <a:prstGeom prst="rect">
              <a:avLst/>
            </a:prstGeom>
            <a:solidFill>
              <a:schemeClr val="accent1">
                <a:lumMod val="20000"/>
                <a:lumOff val="80000"/>
              </a:schemeClr>
            </a:solidFill>
            <a:ln>
              <a:noFill/>
            </a:ln>
          </p:spPr>
          <p:txBody>
            <a:bodyPr wrap="none" rtlCol="0" anchor="t">
              <a:spAutoFit/>
            </a:bodyPr>
            <a:lstStyle/>
            <a:p>
              <a:pPr algn="ctr"/>
              <a:r>
                <a:rPr lang="zh-CN" altLang="en-US" sz="4000" b="1">
                  <a:solidFill>
                    <a:srgbClr val="0718FF"/>
                  </a:solidFill>
                  <a:effectLst>
                    <a:outerShdw blurRad="38100" dist="19050" dir="2700000" algn="tl" rotWithShape="0">
                      <a:schemeClr val="dk1">
                        <a:alpha val="40000"/>
                      </a:schemeClr>
                    </a:outerShdw>
                  </a:effectLst>
                </a:rPr>
                <a:t>监察制度</a:t>
              </a:r>
              <a:endParaRPr lang="zh-CN" altLang="en-US" sz="4000" b="1">
                <a:solidFill>
                  <a:srgbClr val="0718FF"/>
                </a:solidFill>
                <a:effectLst>
                  <a:outerShdw blurRad="38100" dist="19050" dir="2700000" algn="tl" rotWithShape="0">
                    <a:schemeClr val="dk1">
                      <a:alpha val="40000"/>
                    </a:schemeClr>
                  </a:outerShdw>
                </a:effectLst>
              </a:endParaRPr>
            </a:p>
          </p:txBody>
        </p:sp>
        <p:sp>
          <p:nvSpPr>
            <p:cNvPr id="12" name="椭圆 11"/>
            <p:cNvSpPr/>
            <p:nvPr>
              <p:custDataLst>
                <p:tags r:id="rId9"/>
              </p:custDataLst>
            </p:nvPr>
          </p:nvSpPr>
          <p:spPr>
            <a:xfrm>
              <a:off x="9077529" y="3650319"/>
              <a:ext cx="1697476" cy="13667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a:stCxn id="12" idx="0"/>
              <a:endCxn id="7" idx="2"/>
            </p:cNvCxnSpPr>
            <p:nvPr>
              <p:custDataLst>
                <p:tags r:id="rId10"/>
              </p:custDataLst>
            </p:nvPr>
          </p:nvCxnSpPr>
          <p:spPr>
            <a:xfrm flipV="1">
              <a:off x="9926267" y="3350956"/>
              <a:ext cx="16328" cy="2993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11"/>
              </p:custDataLst>
            </p:nvPr>
          </p:nvCxnSpPr>
          <p:spPr>
            <a:xfrm flipH="1">
              <a:off x="9961734" y="5017054"/>
              <a:ext cx="0" cy="3927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4"/>
          <p:cNvSpPr txBox="1">
            <a:spLocks noChangeArrowheads="1"/>
          </p:cNvSpPr>
          <p:nvPr>
            <p:custDataLst>
              <p:tags r:id="rId12"/>
            </p:custDataLst>
          </p:nvPr>
        </p:nvSpPr>
        <p:spPr bwMode="auto">
          <a:xfrm>
            <a:off x="12700" y="586740"/>
            <a:ext cx="5064125" cy="953135"/>
          </a:xfrm>
          <a:prstGeom prst="rect">
            <a:avLst/>
          </a:prstGeom>
          <a:solidFill>
            <a:srgbClr val="FFFF00"/>
          </a:solidFill>
          <a:ln w="22225">
            <a:noFill/>
          </a:ln>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zh-CN" sz="2800" b="1" i="0" u="none" strike="noStrike" kern="1200" cap="none" spc="0" normalizeH="0" baseline="0" noProof="0">
                <a:ln>
                  <a:noFill/>
                </a:ln>
                <a:solidFill>
                  <a:schemeClr val="tx1"/>
                </a:solidFill>
                <a:effectLst/>
                <a:uLnTx/>
                <a:uFillTx/>
                <a:latin typeface="楷体" panose="02010609060101010101" charset="-122"/>
                <a:ea typeface="楷体" panose="02010609060101010101" charset="-122"/>
                <a:cs typeface="DFKai-SB" panose="03000509000000000000" charset="-120"/>
                <a:sym typeface="+mn-ea"/>
              </a:rPr>
              <a:t>治国之本在治吏，吏治则国治。</a:t>
            </a:r>
            <a:r>
              <a:rPr kumimoji="0" lang="en-US" altLang="zh-CN" sz="2800" b="1" i="0" u="none" strike="noStrike" kern="1200" cap="none" spc="0" normalizeH="0" baseline="0" noProof="0">
                <a:ln>
                  <a:noFill/>
                </a:ln>
                <a:solidFill>
                  <a:schemeClr val="tx1"/>
                </a:solidFill>
                <a:effectLst/>
                <a:uLnTx/>
                <a:uFillTx/>
                <a:latin typeface="楷体" panose="02010609060101010101" charset="-122"/>
                <a:ea typeface="楷体" panose="02010609060101010101" charset="-122"/>
                <a:cs typeface="DFKai-SB" panose="03000509000000000000" charset="-120"/>
                <a:sym typeface="+mn-ea"/>
              </a:rPr>
              <a:t>  </a:t>
            </a:r>
            <a:endParaRPr kumimoji="0" lang="en-US" altLang="zh-CN" sz="2800" b="1" i="0" u="none" strike="noStrike" kern="1200" cap="none" spc="0" normalizeH="0" baseline="0" noProof="0">
              <a:ln>
                <a:noFill/>
              </a:ln>
              <a:solidFill>
                <a:schemeClr val="tx1"/>
              </a:solidFill>
              <a:effectLst/>
              <a:uLnTx/>
              <a:uFillTx/>
              <a:latin typeface="楷体" panose="02010609060101010101" charset="-122"/>
              <a:ea typeface="楷体" panose="02010609060101010101" charset="-122"/>
              <a:cs typeface="DFKai-SB" panose="03000509000000000000" charset="-120"/>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chemeClr val="tx1"/>
                </a:solidFill>
                <a:effectLst/>
                <a:uLnTx/>
                <a:uFillTx/>
                <a:latin typeface="楷体" panose="02010609060101010101" charset="-122"/>
                <a:ea typeface="楷体" panose="02010609060101010101" charset="-122"/>
                <a:cs typeface="DFKai-SB" panose="03000509000000000000" charset="-120"/>
                <a:sym typeface="+mn-ea"/>
              </a:rPr>
              <a:t>              —</a:t>
            </a:r>
            <a:r>
              <a:rPr kumimoji="0" lang="zh-CN" altLang="en-US" sz="2800" b="1" i="0" u="none" strike="noStrike" kern="1200" cap="none" spc="0" normalizeH="0" baseline="0" noProof="0">
                <a:ln>
                  <a:noFill/>
                </a:ln>
                <a:solidFill>
                  <a:schemeClr val="tx1"/>
                </a:solidFill>
                <a:effectLst/>
                <a:uLnTx/>
                <a:uFillTx/>
                <a:latin typeface="楷体" panose="02010609060101010101" charset="-122"/>
                <a:ea typeface="楷体" panose="02010609060101010101" charset="-122"/>
                <a:cs typeface="DFKai-SB" panose="03000509000000000000" charset="-120"/>
                <a:sym typeface="+mn-ea"/>
              </a:rPr>
              <a:t>唐</a:t>
            </a:r>
            <a:r>
              <a:rPr kumimoji="0" lang="en-US" altLang="zh-CN" sz="16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sym typeface="+mn-ea"/>
              </a:rPr>
              <a:t>  </a:t>
            </a:r>
            <a:r>
              <a:rPr kumimoji="0" lang="zh-CN" altLang="en-US" sz="2800" b="1" i="0" u="none" strike="noStrike" kern="1200" cap="none" spc="0" normalizeH="0" baseline="0" noProof="0">
                <a:ln>
                  <a:noFill/>
                </a:ln>
                <a:solidFill>
                  <a:schemeClr val="tx1"/>
                </a:solidFill>
                <a:effectLst/>
                <a:uLnTx/>
                <a:uFillTx/>
                <a:latin typeface="楷体" panose="02010609060101010101" charset="-122"/>
                <a:ea typeface="楷体" panose="02010609060101010101" charset="-122"/>
                <a:cs typeface="DFKai-SB" panose="03000509000000000000" charset="-120"/>
                <a:sym typeface="+mn-ea"/>
              </a:rPr>
              <a:t>张九龄</a:t>
            </a:r>
            <a:endParaRPr kumimoji="0" lang="zh-CN" altLang="en-US" sz="2800" b="1" i="0" u="none" strike="noStrike" kern="1200" cap="none" spc="0" normalizeH="0" baseline="0" noProof="0">
              <a:ln>
                <a:noFill/>
              </a:ln>
              <a:solidFill>
                <a:schemeClr val="tx1"/>
              </a:solidFill>
              <a:effectLst/>
              <a:uLnTx/>
              <a:uFillTx/>
              <a:latin typeface="楷体" panose="02010609060101010101" charset="-122"/>
              <a:ea typeface="楷体" panose="02010609060101010101" charset="-122"/>
              <a:cs typeface="DFKai-SB" panose="03000509000000000000" charset="-120"/>
              <a:sym typeface="+mn-ea"/>
            </a:endParaRPr>
          </a:p>
        </p:txBody>
      </p:sp>
      <p:pic>
        <p:nvPicPr>
          <p:cNvPr id="18" name="图片 17"/>
          <p:cNvPicPr>
            <a:picLocks noChangeAspect="1"/>
          </p:cNvPicPr>
          <p:nvPr>
            <p:custDataLst>
              <p:tags r:id="rId13"/>
            </p:custDataLst>
          </p:nvPr>
        </p:nvPicPr>
        <p:blipFill>
          <a:blip r:embed="rId14"/>
          <a:srcRect l="12347"/>
          <a:stretch>
            <a:fillRect/>
          </a:stretch>
        </p:blipFill>
        <p:spPr>
          <a:xfrm>
            <a:off x="-1" y="3980635"/>
            <a:ext cx="2352675" cy="1754899"/>
          </a:xfrm>
          <a:prstGeom prst="ellipse">
            <a:avLst/>
          </a:prstGeom>
          <a:ln>
            <a:noFill/>
          </a:ln>
          <a:effectLst>
            <a:softEdge rad="112500"/>
          </a:effectLst>
        </p:spPr>
      </p:pic>
      <p:sp>
        <p:nvSpPr>
          <p:cNvPr id="29" name="文本框 28"/>
          <p:cNvSpPr txBox="1"/>
          <p:nvPr>
            <p:custDataLst>
              <p:tags r:id="rId15"/>
            </p:custDataLst>
          </p:nvPr>
        </p:nvSpPr>
        <p:spPr>
          <a:xfrm>
            <a:off x="2352675" y="4627880"/>
            <a:ext cx="6830060" cy="460375"/>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zh-CN" altLang="en-US" sz="2400" b="1">
                <a:solidFill>
                  <a:srgbClr val="FF0000"/>
                </a:solidFill>
                <a:latin typeface="等线" panose="02010600030101010101" pitchFamily="2" charset="-122"/>
                <a:ea typeface="等线" panose="02010600030101010101" pitchFamily="2" charset="-122"/>
              </a:rPr>
              <a:t>考核：</a:t>
            </a:r>
            <a:r>
              <a:rPr lang="zh-CN" altLang="en-US" sz="2400" b="1">
                <a:latin typeface="等线" panose="02010600030101010101" pitchFamily="2" charset="-122"/>
                <a:ea typeface="等线" panose="02010600030101010101" pitchFamily="2" charset="-122"/>
              </a:rPr>
              <a:t>对官吏在一定任期内</a:t>
            </a:r>
            <a:r>
              <a:rPr lang="zh-CN" altLang="en-US" sz="2400" b="1">
                <a:solidFill>
                  <a:srgbClr val="3B0FF9"/>
                </a:solidFill>
                <a:latin typeface="等线" panose="02010600030101010101" pitchFamily="2" charset="-122"/>
                <a:ea typeface="等线" panose="02010600030101010101" pitchFamily="2" charset="-122"/>
              </a:rPr>
              <a:t>施政的效果</a:t>
            </a:r>
            <a:r>
              <a:rPr lang="zh-CN" altLang="en-US" sz="2400" b="1">
                <a:latin typeface="等线" panose="02010600030101010101" pitchFamily="2" charset="-122"/>
                <a:ea typeface="等线" panose="02010600030101010101" pitchFamily="2" charset="-122"/>
              </a:rPr>
              <a:t>进行考察</a:t>
            </a:r>
            <a:endParaRPr lang="zh-CN" altLang="en-US" sz="2400" b="1">
              <a:latin typeface="等线" panose="02010600030101010101" pitchFamily="2" charset="-122"/>
              <a:ea typeface="等线" panose="02010600030101010101" pitchFamily="2" charset="-122"/>
            </a:endParaRPr>
          </a:p>
        </p:txBody>
      </p:sp>
      <p:sp>
        <p:nvSpPr>
          <p:cNvPr id="30" name="文本框 29"/>
          <p:cNvSpPr txBox="1"/>
          <p:nvPr>
            <p:custDataLst>
              <p:tags r:id="rId16"/>
            </p:custDataLst>
          </p:nvPr>
        </p:nvSpPr>
        <p:spPr>
          <a:xfrm>
            <a:off x="2352675" y="5161830"/>
            <a:ext cx="4064000" cy="460375"/>
          </a:xfrm>
          <a:prstGeom prst="rect">
            <a:avLst/>
          </a:prstGeom>
        </p:spPr>
        <p:txBody>
          <a:bodyPr>
            <a:spAutoFit/>
            <a:extLst>
              <a:ext uri="{4A0BC546-FE56-4ADE-93B0-CB8AF2F6F144}">
                <wpsdc:textFrameExt xmlns:wpsdc="http://www.wps.cn/officeDocument/2022/drawingmlCustomData" type="text"/>
              </a:ext>
            </a:extLst>
          </a:bodyPr>
          <a:lstStyle/>
          <a:p>
            <a:pPr algn="l"/>
            <a:r>
              <a:rPr lang="zh-CN" altLang="en-US" sz="2400" b="1">
                <a:solidFill>
                  <a:srgbClr val="FF0000"/>
                </a:solidFill>
                <a:latin typeface="等线" panose="02010600030101010101" pitchFamily="2" charset="-122"/>
                <a:ea typeface="等线" panose="02010600030101010101" pitchFamily="2" charset="-122"/>
              </a:rPr>
              <a:t>监察：</a:t>
            </a:r>
            <a:r>
              <a:rPr lang="zh-CN" altLang="en-US" sz="2400" b="1">
                <a:latin typeface="等线" panose="02010600030101010101" pitchFamily="2" charset="-122"/>
                <a:ea typeface="等线" panose="02010600030101010101" pitchFamily="2" charset="-122"/>
              </a:rPr>
              <a:t>对官员的</a:t>
            </a:r>
            <a:r>
              <a:rPr lang="zh-CN" altLang="en-US" sz="2400" b="1">
                <a:solidFill>
                  <a:srgbClr val="3B0FF9"/>
                </a:solidFill>
                <a:latin typeface="等线" panose="02010600030101010101" pitchFamily="2" charset="-122"/>
                <a:ea typeface="等线" panose="02010600030101010101" pitchFamily="2" charset="-122"/>
              </a:rPr>
              <a:t>监督、检举</a:t>
            </a:r>
            <a:endParaRPr lang="zh-CN" altLang="en-US" sz="2400" b="1">
              <a:solidFill>
                <a:srgbClr val="3B0FF9"/>
              </a:solidFill>
              <a:latin typeface="等线" panose="02010600030101010101" pitchFamily="2" charset="-122"/>
              <a:ea typeface="等线" panose="02010600030101010101" pitchFamily="2" charset="-122"/>
            </a:endParaRPr>
          </a:p>
        </p:txBody>
      </p:sp>
      <p:sp>
        <p:nvSpPr>
          <p:cNvPr id="9" name="文本框 8"/>
          <p:cNvSpPr txBox="1"/>
          <p:nvPr>
            <p:custDataLst>
              <p:tags r:id="rId17"/>
            </p:custDataLst>
          </p:nvPr>
        </p:nvSpPr>
        <p:spPr>
          <a:xfrm>
            <a:off x="-635" y="5904230"/>
            <a:ext cx="12192635" cy="953135"/>
          </a:xfrm>
          <a:prstGeom prst="rect">
            <a:avLst/>
          </a:prstGeom>
          <a:solidFill>
            <a:srgbClr val="C00000"/>
          </a:solidFill>
          <a:ln w="9525">
            <a:noFill/>
          </a:ln>
        </p:spPr>
        <p:txBody>
          <a:bodyPr wrap="square">
            <a:spAutoFit/>
          </a:bodyPr>
          <a:p>
            <a:pPr indent="0"/>
            <a:r>
              <a:rPr lang="en-US" altLang="zh-CN" sz="2800" b="1">
                <a:solidFill>
                  <a:schemeClr val="bg1"/>
                </a:solidFill>
                <a:latin typeface="楷体" panose="02010609060101010101" charset="-122"/>
                <a:ea typeface="楷体" panose="02010609060101010101" charset="-122"/>
                <a:cs typeface="楷体" panose="02010609060101010101" charset="-122"/>
              </a:rPr>
              <a:t>   </a:t>
            </a:r>
            <a:r>
              <a:rPr lang="zh-CN" sz="2800" b="1">
                <a:solidFill>
                  <a:schemeClr val="bg1"/>
                </a:solidFill>
                <a:latin typeface="楷体" panose="02010609060101010101" charset="-122"/>
                <a:ea typeface="楷体" panose="02010609060101010101" charset="-122"/>
                <a:cs typeface="楷体" panose="02010609060101010101" charset="-122"/>
              </a:rPr>
              <a:t>课标要求：</a:t>
            </a:r>
            <a:r>
              <a:rPr lang="zh-CN" sz="2800" b="0">
                <a:solidFill>
                  <a:schemeClr val="bg1"/>
                </a:solidFill>
                <a:latin typeface="楷体" panose="02010609060101010101" charset="-122"/>
                <a:ea typeface="楷体" panose="02010609060101010101" charset="-122"/>
                <a:cs typeface="楷体" panose="02010609060101010101" charset="-122"/>
              </a:rPr>
              <a:t>了解中国古代官员选拔方式的更迭过程和不同阶段的特征，知道中央集权体制下古代中国的官员考核和监察制度。</a:t>
            </a:r>
            <a:endParaRPr lang="zh-CN" sz="2800" b="0">
              <a:solidFill>
                <a:schemeClr val="bg1"/>
              </a:solidFill>
              <a:latin typeface="楷体" panose="02010609060101010101" charset="-122"/>
              <a:ea typeface="楷体" panose="02010609060101010101" charset="-122"/>
              <a:cs typeface="楷体" panose="02010609060101010101" charset="-122"/>
            </a:endParaRPr>
          </a:p>
        </p:txBody>
      </p:sp>
    </p:spTree>
    <p:custDataLst>
      <p:tags r:id="rId1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P spid="9" grpId="0" bldLvl="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custDataLst>
              <p:tags r:id="rId1"/>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三、规范严密、运行高效的监察制度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custDataLst>
              <p:tags r:id="rId2"/>
            </p:custDataLst>
          </p:nvPr>
        </p:nvSpPr>
        <p:spPr>
          <a:xfrm>
            <a:off x="364490" y="1837055"/>
            <a:ext cx="5287645" cy="599440"/>
          </a:xfrm>
          <a:prstGeom prst="rect">
            <a:avLst/>
          </a:prstGeom>
          <a:noFill/>
        </p:spPr>
        <p:txBody>
          <a:bodyPr wrap="square" rtlCol="0">
            <a:noAutofit/>
          </a:bodyPr>
          <a:p>
            <a:pPr>
              <a:buClrTx/>
              <a:buSzTx/>
              <a:buFontTx/>
            </a:pP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、明清</a:t>
            </a:r>
            <a:r>
              <a:rPr lang="en-US" altLang="zh-CN" sz="2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顶峰</a:t>
            </a:r>
            <a:endPar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grpSp>
        <p:nvGrpSpPr>
          <p:cNvPr id="12" name="组合 11"/>
          <p:cNvGrpSpPr/>
          <p:nvPr/>
        </p:nvGrpSpPr>
        <p:grpSpPr>
          <a:xfrm>
            <a:off x="949325" y="2253615"/>
            <a:ext cx="9208135" cy="605155"/>
            <a:chOff x="1495" y="3549"/>
            <a:chExt cx="14501" cy="953"/>
          </a:xfrm>
        </p:grpSpPr>
        <p:sp>
          <p:nvSpPr>
            <p:cNvPr id="17415" name="Rectangle 8"/>
            <p:cNvSpPr txBox="1"/>
            <p:nvPr>
              <p:custDataLst>
                <p:tags r:id="rId3"/>
              </p:custDataLst>
            </p:nvPr>
          </p:nvSpPr>
          <p:spPr>
            <a:xfrm>
              <a:off x="1495" y="3579"/>
              <a:ext cx="3935" cy="923"/>
            </a:xfrm>
            <a:prstGeom prst="rect">
              <a:avLst/>
            </a:prstGeom>
            <a:noFill/>
          </p:spPr>
          <p:txBody>
            <a:bodyPr wrap="square" rtlCol="0" anchor="t" anchorCtr="0">
              <a:spAutoFit/>
            </a:bodyPr>
            <a:p>
              <a:pPr lvl="0" algn="l">
                <a:lnSpc>
                  <a:spcPct val="115000"/>
                </a:lnSpc>
                <a:spcBef>
                  <a:spcPts val="0"/>
                </a:spcBef>
                <a:spcAft>
                  <a:spcPts val="0"/>
                </a:spcAft>
                <a:buClrTx/>
                <a:buSzTx/>
                <a:buFontTx/>
                <a:buBlip>
                  <a:blip r:embed="rId4"/>
                </a:buBlip>
              </a:pPr>
              <a:r>
                <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sym typeface="+mn-ea"/>
                </a:rPr>
                <a:t>明：</a:t>
              </a:r>
              <a:endParaRPr lang="zh-CN" altLang="en-US" sz="2800" b="1">
                <a:solidFill>
                  <a:srgbClr val="00206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2965" y="3549"/>
              <a:ext cx="13031" cy="923"/>
            </a:xfrm>
            <a:prstGeom prst="rect">
              <a:avLst/>
            </a:prstGeom>
            <a:noFill/>
          </p:spPr>
          <p:txBody>
            <a:bodyPr wrap="square" rtlCol="0">
              <a:noAutofit/>
            </a:bodyPr>
            <a:p>
              <a:pPr lvl="0" indent="0" algn="l">
                <a:lnSpc>
                  <a:spcPct val="115000"/>
                </a:lnSpc>
                <a:spcBef>
                  <a:spcPts val="0"/>
                </a:spcBef>
                <a:spcAft>
                  <a:spcPts val="0"/>
                </a:spcAft>
                <a:buClrTx/>
                <a:buSzTx/>
                <a:buNone/>
              </a:pPr>
              <a:r>
                <a:rPr lang="zh-CN" altLang="en-US" sz="2800" b="1">
                  <a:solidFill>
                    <a:srgbClr val="002060"/>
                  </a:solidFill>
                  <a:effectLst/>
                  <a:latin typeface="微软雅黑" panose="020B0503020204020204" charset="-122"/>
                  <a:ea typeface="微软雅黑" panose="020B0503020204020204" charset="-122"/>
                  <a:cs typeface="微软雅黑" panose="020B0503020204020204" charset="-122"/>
                  <a:sym typeface="+mn-ea"/>
                </a:rPr>
                <a:t>都察院纠察百官，巡按各省；六科给事中监六部。</a:t>
              </a:r>
              <a:endParaRPr lang="zh-CN" altLang="en-US" sz="2800" b="1">
                <a:solidFill>
                  <a:srgbClr val="002060"/>
                </a:solidFill>
                <a:effectLst/>
                <a:latin typeface="微软雅黑" panose="020B0503020204020204" charset="-122"/>
                <a:ea typeface="微软雅黑" panose="020B0503020204020204" charset="-122"/>
                <a:cs typeface="微软雅黑" panose="020B0503020204020204" charset="-122"/>
                <a:sym typeface="+mn-ea"/>
              </a:endParaRPr>
            </a:p>
          </p:txBody>
        </p:sp>
      </p:grpSp>
      <p:grpSp>
        <p:nvGrpSpPr>
          <p:cNvPr id="13" name="组合 12"/>
          <p:cNvGrpSpPr/>
          <p:nvPr/>
        </p:nvGrpSpPr>
        <p:grpSpPr>
          <a:xfrm>
            <a:off x="949325" y="2740025"/>
            <a:ext cx="7463155" cy="594995"/>
            <a:chOff x="1495" y="4315"/>
            <a:chExt cx="11753" cy="937"/>
          </a:xfrm>
        </p:grpSpPr>
        <p:sp>
          <p:nvSpPr>
            <p:cNvPr id="4" name="文本框 3"/>
            <p:cNvSpPr txBox="1"/>
            <p:nvPr/>
          </p:nvSpPr>
          <p:spPr>
            <a:xfrm>
              <a:off x="2950" y="4330"/>
              <a:ext cx="10299" cy="923"/>
            </a:xfrm>
            <a:prstGeom prst="rect">
              <a:avLst/>
            </a:prstGeom>
            <a:noFill/>
          </p:spPr>
          <p:txBody>
            <a:bodyPr wrap="square" rtlCol="0">
              <a:spAutoFit/>
            </a:bodyPr>
            <a:p>
              <a:pPr lvl="0" indent="0" algn="l">
                <a:lnSpc>
                  <a:spcPct val="115000"/>
                </a:lnSpc>
                <a:spcBef>
                  <a:spcPts val="0"/>
                </a:spcBef>
                <a:spcAft>
                  <a:spcPts val="0"/>
                </a:spcAft>
                <a:buClrTx/>
                <a:buSzTx/>
                <a:buNone/>
              </a:pPr>
              <a:r>
                <a:rPr lang="zh-CN" altLang="en-US" sz="2800" b="1">
                  <a:solidFill>
                    <a:srgbClr val="002060"/>
                  </a:solidFill>
                  <a:effectLst/>
                  <a:latin typeface="微软雅黑" panose="020B0503020204020204" charset="-122"/>
                  <a:ea typeface="微软雅黑" panose="020B0503020204020204" charset="-122"/>
                  <a:cs typeface="微软雅黑" panose="020B0503020204020204" charset="-122"/>
                  <a:sym typeface="+mn-ea"/>
                </a:rPr>
                <a:t>六科并入都察院，停派御史巡按各省。</a:t>
              </a:r>
              <a:endParaRPr lang="zh-CN" altLang="en-US" sz="2800" b="1">
                <a:solidFill>
                  <a:srgbClr val="00206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495" y="4315"/>
              <a:ext cx="2916" cy="923"/>
            </a:xfrm>
            <a:prstGeom prst="rect">
              <a:avLst/>
            </a:prstGeom>
            <a:noFill/>
          </p:spPr>
          <p:txBody>
            <a:bodyPr wrap="square" rtlCol="0">
              <a:spAutoFit/>
            </a:bodyPr>
            <a:p>
              <a:pPr lvl="0" algn="l">
                <a:lnSpc>
                  <a:spcPct val="115000"/>
                </a:lnSpc>
                <a:spcBef>
                  <a:spcPts val="0"/>
                </a:spcBef>
                <a:spcAft>
                  <a:spcPts val="0"/>
                </a:spcAft>
                <a:buClrTx/>
                <a:buSzTx/>
                <a:buFontTx/>
                <a:buBlip>
                  <a:blip r:embed="rId4"/>
                </a:buBlip>
              </a:pPr>
              <a:r>
                <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sym typeface="+mn-ea"/>
                </a:rPr>
                <a:t>清：</a:t>
              </a:r>
              <a:endParaRPr lang="zh-CN" altLang="en-US" sz="2800" b="1">
                <a:solidFill>
                  <a:srgbClr val="C00000"/>
                </a:solidFill>
                <a:effectLst/>
                <a:latin typeface="微软雅黑" panose="020B0503020204020204" charset="-122"/>
                <a:ea typeface="微软雅黑" panose="020B0503020204020204" charset="-122"/>
                <a:cs typeface="微软雅黑" panose="020B0503020204020204" charset="-122"/>
              </a:endParaRPr>
            </a:p>
          </p:txBody>
        </p:sp>
      </p:grpSp>
      <p:sp>
        <p:nvSpPr>
          <p:cNvPr id="6" name="文本框 5"/>
          <p:cNvSpPr txBox="1"/>
          <p:nvPr/>
        </p:nvSpPr>
        <p:spPr>
          <a:xfrm>
            <a:off x="379730" y="3369310"/>
            <a:ext cx="6155055" cy="3114040"/>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05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洪武十五年（</a:t>
            </a:r>
            <a:r>
              <a:rPr lang="en-US" altLang="zh-CN" sz="2400" b="1">
                <a:latin typeface="楷体" panose="02010609060101010101" charset="-122"/>
                <a:ea typeface="楷体" panose="02010609060101010101" charset="-122"/>
                <a:cs typeface="楷体" panose="02010609060101010101" charset="-122"/>
                <a:sym typeface="+mn-ea"/>
              </a:rPr>
              <a:t>1382</a:t>
            </a:r>
            <a:r>
              <a:rPr lang="en-US" altLang="zh-CN" sz="2400" b="1">
                <a:latin typeface="楷体" panose="02010609060101010101" charset="-122"/>
                <a:ea typeface="楷体" panose="02010609060101010101" charset="-122"/>
                <a:cs typeface="楷体" panose="02010609060101010101" charset="-122"/>
                <a:sym typeface="+mn-ea"/>
              </a:rPr>
              <a:t>年</a:t>
            </a:r>
            <a:r>
              <a:rPr lang="en-US" altLang="zh-CN" sz="2400" b="1">
                <a:latin typeface="楷体" panose="02010609060101010101" charset="-122"/>
                <a:ea typeface="楷体" panose="02010609060101010101" charset="-122"/>
                <a:cs typeface="楷体" panose="02010609060101010101" charset="-122"/>
                <a:sym typeface="+mn-ea"/>
              </a:rPr>
              <a:t>），明朝罢谏官，设六科给事中，</a:t>
            </a:r>
            <a:r>
              <a:rPr lang="en-US" altLang="zh-CN" sz="2400" b="1">
                <a:latin typeface="楷体" panose="02010609060101010101" charset="-122"/>
                <a:ea typeface="楷体" panose="02010609060101010101" charset="-122"/>
                <a:cs typeface="楷体" panose="02010609060101010101" charset="-122"/>
                <a:sym typeface="+mn-ea"/>
              </a:rPr>
              <a:t>正七品，以监察六部</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都察院名义上是最高的监察机构，但管不了六科</a:t>
            </a:r>
            <a:r>
              <a:rPr lang="en-US" altLang="zh-CN" sz="2400" b="1">
                <a:latin typeface="楷体" panose="02010609060101010101" charset="-122"/>
                <a:ea typeface="楷体" panose="02010609060101010101" charset="-122"/>
                <a:cs typeface="楷体" panose="02010609060101010101" charset="-122"/>
                <a:sym typeface="+mn-ea"/>
              </a:rPr>
              <a:t>，六科</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俱系近侍官员，与内外衙门并无行移</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，直接对皇帝负责。工作中，六科给事中与都察院的监察御史有不同意见，则</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上疏互驳，皆控御前</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，由皇帝做裁决。</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05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《关于明朝监察系统的若干整理》</a:t>
            </a:r>
            <a:endParaRPr lang="en-US" altLang="zh-CN" sz="2400" b="1">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9725660" y="2261235"/>
            <a:ext cx="2016760" cy="521970"/>
          </a:xfrm>
          <a:prstGeom prst="rect">
            <a:avLst/>
          </a:prstGeom>
          <a:solidFill>
            <a:srgbClr val="FF0000"/>
          </a:solidFill>
          <a:ln w="2857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square" lIns="91440" tIns="45720" rIns="91440" bIns="45720" rtlCol="0" anchor="t">
            <a:spAutoFit/>
          </a:bodyPr>
          <a:p>
            <a:pPr lvl="0" algn="ctr">
              <a:buClrTx/>
              <a:buSzTx/>
              <a:buFontTx/>
            </a:pPr>
            <a:r>
              <a:rPr lang="zh-CN" sz="28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微软雅黑" panose="020B0503020204020204" charset="-122"/>
              </a:rPr>
              <a:t>科道并立</a:t>
            </a:r>
            <a:endParaRPr lang="zh-CN" sz="28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8" name="文本框 7"/>
          <p:cNvSpPr txBox="1"/>
          <p:nvPr/>
        </p:nvSpPr>
        <p:spPr>
          <a:xfrm>
            <a:off x="9725660" y="2811145"/>
            <a:ext cx="2016760" cy="521970"/>
          </a:xfrm>
          <a:prstGeom prst="rect">
            <a:avLst/>
          </a:prstGeom>
          <a:solidFill>
            <a:srgbClr val="FF0000"/>
          </a:solidFill>
          <a:ln w="2857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square" lIns="91440" tIns="45720" rIns="91440" bIns="45720" rtlCol="0" anchor="t">
            <a:spAutoFit/>
          </a:bodyPr>
          <a:p>
            <a:pPr lvl="0" algn="ctr">
              <a:buClrTx/>
              <a:buSzTx/>
              <a:buFontTx/>
            </a:pPr>
            <a:r>
              <a:rPr lang="zh-CN" sz="28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mn-ea"/>
              </a:rPr>
              <a:t>科道合一</a:t>
            </a:r>
            <a:endParaRPr lang="zh-CN" sz="2800" b="1" dirty="0">
              <a:solidFill>
                <a:schemeClr val="bg1"/>
              </a:solidFill>
              <a:effectLst/>
              <a:highlight>
                <a:srgbClr val="FF0000"/>
              </a:highlight>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6615430" y="3369310"/>
            <a:ext cx="5485130" cy="3114040"/>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2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都察院为</a:t>
            </a:r>
            <a:r>
              <a:rPr lang="en-US" altLang="zh-CN" sz="2400" b="1">
                <a:latin typeface="楷体" panose="02010609060101010101" charset="-122"/>
                <a:ea typeface="楷体" panose="02010609060101010101" charset="-122"/>
                <a:cs typeface="楷体" panose="02010609060101010101" charset="-122"/>
                <a:sym typeface="+mn-ea"/>
              </a:rPr>
              <a:t>清代中央最高监察机关</a:t>
            </a:r>
            <a:r>
              <a:rPr lang="en-US" altLang="zh-CN" sz="2400" b="1">
                <a:latin typeface="楷体" panose="02010609060101010101" charset="-122"/>
                <a:ea typeface="楷体" panose="02010609060101010101" charset="-122"/>
                <a:cs typeface="楷体" panose="02010609060101010101" charset="-122"/>
                <a:sym typeface="+mn-ea"/>
              </a:rPr>
              <a:t>，其</a:t>
            </a:r>
            <a:r>
              <a:rPr lang="en-US" altLang="zh-CN" sz="2400" b="1">
                <a:latin typeface="楷体" panose="02010609060101010101" charset="-122"/>
                <a:ea typeface="楷体" panose="02010609060101010101" charset="-122"/>
                <a:cs typeface="楷体" panose="02010609060101010101" charset="-122"/>
                <a:sym typeface="+mn-ea"/>
              </a:rPr>
              <a:t>所属执行监察任务的机构有六科给事中、十五道监察御史</a:t>
            </a:r>
            <a:r>
              <a:rPr lang="en-US" altLang="zh-CN" sz="2400" b="1">
                <a:latin typeface="楷体" panose="02010609060101010101" charset="-122"/>
                <a:ea typeface="楷体" panose="02010609060101010101" charset="-122"/>
                <a:cs typeface="楷体" panose="02010609060101010101" charset="-122"/>
                <a:sym typeface="+mn-ea"/>
              </a:rPr>
              <a:t>等，科道官可</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纠动百司</a:t>
            </a:r>
            <a:r>
              <a:rPr lang="en-US" altLang="zh-CN" sz="2400" b="1">
                <a:latin typeface="楷体" panose="02010609060101010101" charset="-122"/>
                <a:ea typeface="楷体" panose="02010609060101010101" charset="-122"/>
                <a:cs typeface="楷体" panose="02010609060101010101" charset="-122"/>
                <a:sym typeface="+mn-ea"/>
              </a:rPr>
              <a:t>，辨明冤枉及一应不公不法事</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。弹劾的对象有</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皇子、诸王及一内外大臣官员</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2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000" b="1">
                <a:latin typeface="楷体" panose="02010609060101010101" charset="-122"/>
                <a:ea typeface="楷体" panose="02010609060101010101" charset="-122"/>
                <a:cs typeface="楷体" panose="02010609060101010101" charset="-122"/>
                <a:sym typeface="+mn-ea"/>
              </a:rPr>
              <a:t>——</a:t>
            </a:r>
            <a:r>
              <a:rPr lang="en-US" altLang="zh-CN" sz="2000" b="1">
                <a:latin typeface="楷体" panose="02010609060101010101" charset="-122"/>
                <a:ea typeface="楷体" panose="02010609060101010101" charset="-122"/>
                <a:cs typeface="楷体" panose="02010609060101010101" charset="-122"/>
                <a:sym typeface="+mn-ea"/>
              </a:rPr>
              <a:t>刘战、谢茉莉</a:t>
            </a:r>
            <a:r>
              <a:rPr lang="en-US" altLang="zh-CN" sz="2000" b="1">
                <a:latin typeface="楷体" panose="02010609060101010101" charset="-122"/>
                <a:ea typeface="楷体" panose="02010609060101010101" charset="-122"/>
                <a:cs typeface="楷体" panose="02010609060101010101" charset="-122"/>
                <a:sym typeface="+mn-ea"/>
              </a:rPr>
              <a:t>《</a:t>
            </a:r>
            <a:r>
              <a:rPr lang="en-US" altLang="zh-CN" sz="2000" b="1">
                <a:latin typeface="楷体" panose="02010609060101010101" charset="-122"/>
                <a:ea typeface="楷体" panose="02010609060101010101" charset="-122"/>
                <a:cs typeface="楷体" panose="02010609060101010101" charset="-122"/>
                <a:sym typeface="+mn-ea"/>
              </a:rPr>
              <a:t>试论清代的监察制度</a:t>
            </a:r>
            <a:r>
              <a:rPr lang="en-US" altLang="zh-CN" sz="2000" b="1">
                <a:latin typeface="楷体" panose="02010609060101010101" charset="-122"/>
                <a:ea typeface="楷体" panose="02010609060101010101" charset="-122"/>
                <a:cs typeface="楷体" panose="02010609060101010101" charset="-122"/>
                <a:sym typeface="+mn-ea"/>
              </a:rPr>
              <a:t>》</a:t>
            </a:r>
            <a:endParaRPr lang="en-US" altLang="zh-CN" sz="2000" b="1">
              <a:latin typeface="楷体" panose="02010609060101010101" charset="-122"/>
              <a:ea typeface="楷体" panose="02010609060101010101" charset="-122"/>
              <a:cs typeface="楷体" panose="02010609060101010101" charset="-122"/>
              <a:sym typeface="+mn-ea"/>
            </a:endParaRPr>
          </a:p>
        </p:txBody>
      </p:sp>
      <p:sp>
        <p:nvSpPr>
          <p:cNvPr id="10" name="文本框 9"/>
          <p:cNvSpPr txBox="1"/>
          <p:nvPr>
            <p:custDataLst>
              <p:tags r:id="rId5"/>
            </p:custDataLst>
          </p:nvPr>
        </p:nvSpPr>
        <p:spPr>
          <a:xfrm>
            <a:off x="2540" y="1284605"/>
            <a:ext cx="3669665" cy="599440"/>
          </a:xfrm>
          <a:prstGeom prst="rect">
            <a:avLst/>
          </a:prstGeom>
          <a:noFill/>
        </p:spPr>
        <p:txBody>
          <a:bodyPr wrap="square" rtlCol="0">
            <a:noAutofit/>
          </a:bodyPr>
          <a:p>
            <a:pPr>
              <a:buClrTx/>
              <a:buSzTx/>
              <a:buFontTx/>
            </a:pPr>
            <a:r>
              <a:rPr lang="zh-CN" sz="3200" b="1">
                <a:solidFill>
                  <a:srgbClr val="C00000"/>
                </a:solidFill>
                <a:latin typeface="微软雅黑" panose="020B0503020204020204" charset="-122"/>
                <a:ea typeface="微软雅黑" panose="020B0503020204020204" charset="-122"/>
                <a:cs typeface="微软雅黑" panose="020B0503020204020204" charset="-122"/>
                <a:sym typeface="+mn-ea"/>
              </a:rPr>
              <a:t>（一）</a:t>
            </a: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制度演变</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000"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000"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custDataLst>
              <p:tags r:id="rId1"/>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三、规范严密、运行高效的监察制度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6" name="文本框 25"/>
          <p:cNvSpPr txBox="1"/>
          <p:nvPr>
            <p:custDataLst>
              <p:tags r:id="rId2"/>
            </p:custDataLst>
          </p:nvPr>
        </p:nvSpPr>
        <p:spPr>
          <a:xfrm>
            <a:off x="2540" y="1243330"/>
            <a:ext cx="3669665" cy="599440"/>
          </a:xfrm>
          <a:prstGeom prst="rect">
            <a:avLst/>
          </a:prstGeom>
          <a:noFill/>
        </p:spPr>
        <p:txBody>
          <a:bodyPr wrap="square" rtlCol="0">
            <a:noAutofit/>
          </a:bodyPr>
          <a:p>
            <a:pPr>
              <a:buClrTx/>
              <a:buSzTx/>
              <a:buFontTx/>
            </a:pPr>
            <a:r>
              <a:rPr lang="zh-CN" sz="3200" b="1">
                <a:solidFill>
                  <a:srgbClr val="C00000"/>
                </a:solidFill>
                <a:latin typeface="微软雅黑" panose="020B0503020204020204" charset="-122"/>
                <a:ea typeface="微软雅黑" panose="020B0503020204020204" charset="-122"/>
                <a:cs typeface="微软雅黑" panose="020B0503020204020204" charset="-122"/>
                <a:sym typeface="+mn-ea"/>
              </a:rPr>
              <a:t>（二）</a:t>
            </a: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制度特点</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4337" name="文本框 4"/>
          <p:cNvSpPr txBox="1"/>
          <p:nvPr>
            <p:custDataLst>
              <p:tags r:id="rId3"/>
            </p:custDataLst>
          </p:nvPr>
        </p:nvSpPr>
        <p:spPr>
          <a:xfrm>
            <a:off x="96520" y="1830070"/>
            <a:ext cx="11981815" cy="4523105"/>
          </a:xfrm>
          <a:prstGeom prst="rect">
            <a:avLst/>
          </a:prstGeom>
          <a:solidFill>
            <a:schemeClr val="accent5"/>
          </a:solidFill>
          <a:ln w="9525">
            <a:noFill/>
          </a:ln>
        </p:spPr>
        <p:txBody>
          <a:bodyPr wrap="square" anchor="t">
            <a:spAutoFit/>
          </a:bodyPr>
          <a:p>
            <a:pPr algn="just">
              <a:buSzTx/>
            </a:pPr>
            <a:r>
              <a:rPr lang="zh-CN" altLang="zh-CN" sz="2400" b="1" dirty="0">
                <a:solidFill>
                  <a:srgbClr val="FF0000"/>
                </a:solidFill>
                <a:latin typeface="楷体" panose="02010609060101010101" charset="-122"/>
                <a:ea typeface="楷体" panose="02010609060101010101" charset="-122"/>
                <a:cs typeface="楷体" panose="02010609060101010101" charset="-122"/>
              </a:rPr>
              <a:t>材料一：</a:t>
            </a:r>
            <a:r>
              <a:rPr lang="zh-CN" altLang="zh-CN" sz="2400" b="1" dirty="0">
                <a:latin typeface="楷体" panose="02010609060101010101" charset="-122"/>
                <a:ea typeface="楷体" panose="02010609060101010101" charset="-122"/>
                <a:cs typeface="楷体" panose="02010609060101010101" charset="-122"/>
              </a:rPr>
              <a:t>汉武帝派出的刺史，论职级只有六百石，如果成功地弹劾了二千石的郡国长官，自己便可取而代之。唐代御史台成为一独立机构，所谓三省、六部、一台，监察权脱离相权。宋朝谏官脱离了门下省，变成了秃头的，独立的，不再隶属于宰相了。而又为皇帝所亲擢，不得用宰相所荐举。地方设通判，直隶皇帝。</a:t>
            </a:r>
            <a:endParaRPr lang="zh-CN" altLang="zh-CN" sz="2400" b="1" dirty="0">
              <a:latin typeface="楷体" panose="02010609060101010101" charset="-122"/>
              <a:ea typeface="楷体" panose="02010609060101010101" charset="-122"/>
              <a:cs typeface="楷体" panose="02010609060101010101" charset="-122"/>
            </a:endParaRPr>
          </a:p>
          <a:p>
            <a:pPr algn="just">
              <a:buSzTx/>
            </a:pPr>
            <a:r>
              <a:rPr lang="zh-CN" altLang="zh-CN" sz="2400" b="1" dirty="0">
                <a:solidFill>
                  <a:srgbClr val="FF0000"/>
                </a:solidFill>
                <a:latin typeface="楷体" panose="02010609060101010101" charset="-122"/>
                <a:ea typeface="楷体" panose="02010609060101010101" charset="-122"/>
                <a:cs typeface="楷体" panose="02010609060101010101" charset="-122"/>
              </a:rPr>
              <a:t>材料二：</a:t>
            </a:r>
            <a:r>
              <a:rPr lang="zh-CN" altLang="zh-CN" sz="2400" b="1" dirty="0">
                <a:latin typeface="楷体" panose="02010609060101010101" charset="-122"/>
                <a:ea typeface="楷体" panose="02010609060101010101" charset="-122"/>
                <a:cs typeface="楷体" panose="02010609060101010101" charset="-122"/>
              </a:rPr>
              <a:t>唐朝规定，一个官吏必须有地方行政官的经历，才能到中央担任监察官吏。宋朝规定，凡未经两任县令者不得为御史。在选拔监察官时特别重视文化素质 ，其中绝大部分为进士出身。</a:t>
            </a:r>
            <a:endParaRPr lang="zh-CN" altLang="zh-CN" sz="2400" b="1" dirty="0">
              <a:latin typeface="楷体" panose="02010609060101010101" charset="-122"/>
              <a:ea typeface="楷体" panose="02010609060101010101" charset="-122"/>
              <a:cs typeface="楷体" panose="02010609060101010101" charset="-122"/>
            </a:endParaRPr>
          </a:p>
          <a:p>
            <a:pPr algn="just">
              <a:buClrTx/>
              <a:buSzTx/>
              <a:buFontTx/>
            </a:pPr>
            <a:r>
              <a:rPr lang="zh-CN" altLang="zh-CN" sz="2400" b="1" dirty="0">
                <a:solidFill>
                  <a:srgbClr val="FF0000"/>
                </a:solidFill>
                <a:latin typeface="楷体" panose="02010609060101010101" charset="-122"/>
                <a:ea typeface="楷体" panose="02010609060101010101" charset="-122"/>
                <a:cs typeface="楷体" panose="02010609060101010101" charset="-122"/>
                <a:sym typeface="+mn-ea"/>
              </a:rPr>
              <a:t>材料三：</a:t>
            </a:r>
            <a:r>
              <a:rPr lang="zh-CN" altLang="zh-CN" sz="2400" b="1" dirty="0">
                <a:latin typeface="楷体" panose="02010609060101010101" charset="-122"/>
                <a:ea typeface="楷体" panose="02010609060101010101" charset="-122"/>
                <a:cs typeface="楷体" panose="02010609060101010101" charset="-122"/>
                <a:sym typeface="+mn-ea"/>
              </a:rPr>
              <a:t>汉代制定了我国古代最早的地方监察法规 《御史吏九条》。唐代，一般官员须经四考之后才能迁转它官，而御史经过三考即可升迁。明律规定：“凡御史犯罪，加三等，有赃从重论。” 清朝制定了我国古代最完整的一部监察法典《钦定合规》。</a:t>
            </a:r>
            <a:endParaRPr lang="zh-CN" altLang="zh-CN" sz="2400" b="1" dirty="0">
              <a:latin typeface="楷体" panose="02010609060101010101" charset="-122"/>
              <a:ea typeface="楷体" panose="02010609060101010101" charset="-122"/>
              <a:cs typeface="楷体" panose="02010609060101010101" charset="-122"/>
            </a:endParaRPr>
          </a:p>
          <a:p>
            <a:pPr algn="just">
              <a:buClrTx/>
              <a:buSzTx/>
              <a:buFontTx/>
            </a:pPr>
            <a:r>
              <a:rPr lang="zh-CN" altLang="zh-CN" sz="2400" b="1" dirty="0">
                <a:solidFill>
                  <a:srgbClr val="FF0000"/>
                </a:solidFill>
                <a:latin typeface="楷体" panose="02010609060101010101" charset="-122"/>
                <a:ea typeface="楷体" panose="02010609060101010101" charset="-122"/>
                <a:cs typeface="楷体" panose="02010609060101010101" charset="-122"/>
                <a:sym typeface="+mn-ea"/>
              </a:rPr>
              <a:t>材料四：</a:t>
            </a:r>
            <a:r>
              <a:rPr lang="zh-CN" altLang="zh-CN" sz="2400" b="1" dirty="0">
                <a:latin typeface="楷体" panose="02010609060101010101" charset="-122"/>
                <a:ea typeface="楷体" panose="02010609060101010101" charset="-122"/>
                <a:cs typeface="楷体" panose="02010609060101010101" charset="-122"/>
                <a:sym typeface="+mn-ea"/>
              </a:rPr>
              <a:t>宋英宗欲擢王畴为枢密副使，封驳官钱公辅认为王畴“素望浅”，不宜擢升。英宗不仅不采纳其意见，反而贬钱公辅为滁州团练使。</a:t>
            </a:r>
            <a:endParaRPr lang="en-US" altLang="zh-CN" sz="2400" b="1" dirty="0">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4"/>
            </p:custDataLst>
          </p:nvPr>
        </p:nvSpPr>
        <p:spPr>
          <a:xfrm>
            <a:off x="2386965" y="2194560"/>
            <a:ext cx="5997575" cy="521970"/>
          </a:xfrm>
          <a:prstGeom prst="rect">
            <a:avLst/>
          </a:prstGeom>
          <a:solidFill>
            <a:srgbClr val="FFFF00"/>
          </a:solidFill>
        </p:spPr>
        <p:txBody>
          <a:bodyPr wrap="square" rtlCol="0" anchor="t">
            <a:spAutoFit/>
          </a:bodyPr>
          <a:p>
            <a:pPr algn="l">
              <a:buClrTx/>
              <a:buSzTx/>
              <a:buFontTx/>
            </a:pPr>
            <a:r>
              <a:rPr lang="zh-CN" altLang="en-US" sz="2800">
                <a:latin typeface="微软雅黑" panose="020B0503020204020204" charset="-122"/>
                <a:ea typeface="微软雅黑" panose="020B0503020204020204" charset="-122"/>
                <a:sym typeface="宋体" panose="02010600030101010101" pitchFamily="2" charset="-122"/>
              </a:rPr>
              <a:t>①垂直管理，组织独立，以轻制重</a:t>
            </a:r>
            <a:endParaRPr lang="zh-CN" altLang="en-US" sz="2800">
              <a:latin typeface="微软雅黑" panose="020B0503020204020204" charset="-122"/>
              <a:ea typeface="微软雅黑" panose="020B0503020204020204" charset="-122"/>
            </a:endParaRPr>
          </a:p>
        </p:txBody>
      </p:sp>
      <p:sp>
        <p:nvSpPr>
          <p:cNvPr id="5" name="文本框 4"/>
          <p:cNvSpPr txBox="1"/>
          <p:nvPr>
            <p:custDataLst>
              <p:tags r:id="rId5"/>
            </p:custDataLst>
          </p:nvPr>
        </p:nvSpPr>
        <p:spPr>
          <a:xfrm>
            <a:off x="3088640" y="3443605"/>
            <a:ext cx="5160645" cy="521970"/>
          </a:xfrm>
          <a:prstGeom prst="rect">
            <a:avLst/>
          </a:prstGeom>
          <a:solidFill>
            <a:srgbClr val="FFFF00"/>
          </a:solidFill>
        </p:spPr>
        <p:txBody>
          <a:bodyPr wrap="square" rtlCol="0" anchor="t">
            <a:spAutoFit/>
          </a:bodyPr>
          <a:p>
            <a:pPr algn="l">
              <a:buClrTx/>
              <a:buSzTx/>
              <a:buFontTx/>
            </a:pPr>
            <a:r>
              <a:rPr lang="zh-CN" altLang="en-US" sz="2800">
                <a:latin typeface="微软雅黑" panose="020B0503020204020204" charset="-122"/>
                <a:ea typeface="微软雅黑" panose="020B0503020204020204" charset="-122"/>
                <a:sym typeface="宋体" panose="02010600030101010101" pitchFamily="2" charset="-122"/>
              </a:rPr>
              <a:t>②选拔严格，文化素养要求高</a:t>
            </a:r>
            <a:endParaRPr lang="zh-CN" altLang="en-US" sz="2800">
              <a:latin typeface="微软雅黑" panose="020B0503020204020204" charset="-122"/>
              <a:ea typeface="微软雅黑" panose="020B0503020204020204" charset="-122"/>
            </a:endParaRPr>
          </a:p>
        </p:txBody>
      </p:sp>
      <p:sp>
        <p:nvSpPr>
          <p:cNvPr id="3" name="文本框 2"/>
          <p:cNvSpPr txBox="1"/>
          <p:nvPr>
            <p:custDataLst>
              <p:tags r:id="rId6"/>
            </p:custDataLst>
          </p:nvPr>
        </p:nvSpPr>
        <p:spPr>
          <a:xfrm>
            <a:off x="2583180" y="4693920"/>
            <a:ext cx="5666105" cy="521970"/>
          </a:xfrm>
          <a:prstGeom prst="rect">
            <a:avLst/>
          </a:prstGeom>
          <a:solidFill>
            <a:srgbClr val="FFFF00"/>
          </a:solidFill>
        </p:spPr>
        <p:txBody>
          <a:bodyPr wrap="square" rtlCol="0" anchor="t">
            <a:spAutoFit/>
          </a:bodyPr>
          <a:p>
            <a:pPr algn="l">
              <a:buClrTx/>
              <a:buSzTx/>
              <a:buFontTx/>
            </a:pPr>
            <a:r>
              <a:rPr lang="zh-CN" altLang="en-US" sz="2800">
                <a:latin typeface="微软雅黑" panose="020B0503020204020204" charset="-122"/>
                <a:ea typeface="微软雅黑" panose="020B0503020204020204" charset="-122"/>
                <a:sym typeface="宋体" panose="02010600030101010101" pitchFamily="2" charset="-122"/>
              </a:rPr>
              <a:t>③重奖重罚，有完善的法律制度</a:t>
            </a:r>
            <a:endParaRPr lang="zh-CN" altLang="en-US" sz="2800">
              <a:latin typeface="微软雅黑" panose="020B0503020204020204" charset="-122"/>
              <a:ea typeface="微软雅黑" panose="020B0503020204020204" charset="-122"/>
            </a:endParaRPr>
          </a:p>
        </p:txBody>
      </p:sp>
      <p:sp>
        <p:nvSpPr>
          <p:cNvPr id="7" name="文本框 6"/>
          <p:cNvSpPr txBox="1"/>
          <p:nvPr>
            <p:custDataLst>
              <p:tags r:id="rId7"/>
            </p:custDataLst>
          </p:nvPr>
        </p:nvSpPr>
        <p:spPr>
          <a:xfrm>
            <a:off x="3088640" y="5642610"/>
            <a:ext cx="4095750" cy="521970"/>
          </a:xfrm>
          <a:prstGeom prst="rect">
            <a:avLst/>
          </a:prstGeom>
          <a:solidFill>
            <a:srgbClr val="FFFF00"/>
          </a:solidFill>
        </p:spPr>
        <p:txBody>
          <a:bodyPr wrap="square" rtlCol="0" anchor="t">
            <a:spAutoFit/>
          </a:bodyPr>
          <a:p>
            <a:r>
              <a:rPr lang="zh-CN" altLang="en-US" sz="2800">
                <a:latin typeface="微软雅黑" panose="020B0503020204020204" charset="-122"/>
                <a:ea typeface="微软雅黑" panose="020B0503020204020204" charset="-122"/>
                <a:sym typeface="+mn-ea"/>
              </a:rPr>
              <a:t>④依赖皇权，服务皇权</a:t>
            </a:r>
            <a:endParaRPr lang="zh-CN" altLang="en-US" sz="2800">
              <a:latin typeface="方正宋刻本秀楷简体" panose="02000000000000000000" charset="-122"/>
              <a:ea typeface="方正宋刻本秀楷简体" panose="02000000000000000000"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3" grpId="0" bldLvl="0" animBg="1"/>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custDataLst>
              <p:tags r:id="rId1"/>
            </p:custDataLst>
          </p:nvPr>
        </p:nvSpPr>
        <p:spPr>
          <a:xfrm>
            <a:off x="27940" y="631190"/>
            <a:ext cx="3669665" cy="599440"/>
          </a:xfrm>
          <a:prstGeom prst="rect">
            <a:avLst/>
          </a:prstGeom>
          <a:noFill/>
        </p:spPr>
        <p:txBody>
          <a:bodyPr wrap="square" rtlCol="0">
            <a:noAutofit/>
          </a:bodyPr>
          <a:p>
            <a:pPr>
              <a:buClrTx/>
              <a:buSzTx/>
              <a:buFontTx/>
            </a:pPr>
            <a:r>
              <a:rPr lang="zh-CN" sz="3200" b="1">
                <a:solidFill>
                  <a:srgbClr val="C00000"/>
                </a:solidFill>
                <a:latin typeface="微软雅黑" panose="020B0503020204020204" charset="-122"/>
                <a:ea typeface="微软雅黑" panose="020B0503020204020204" charset="-122"/>
                <a:cs typeface="微软雅黑" panose="020B0503020204020204" charset="-122"/>
                <a:sym typeface="+mn-ea"/>
              </a:rPr>
              <a:t>（三）</a:t>
            </a: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制度评价</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2"/>
            </p:custDataLst>
          </p:nvPr>
        </p:nvSpPr>
        <p:spPr>
          <a:xfrm>
            <a:off x="437515" y="1461770"/>
            <a:ext cx="10942320" cy="1641475"/>
          </a:xfrm>
          <a:prstGeom prst="rect">
            <a:avLst/>
          </a:prstGeom>
          <a:noFill/>
        </p:spPr>
        <p:txBody>
          <a:bodyPr wrap="square" rtlCol="0" anchor="t">
            <a:spAutoFit/>
          </a:bodyPr>
          <a:p>
            <a:pPr lvl="0" algn="l" fontAlgn="auto">
              <a:lnSpc>
                <a:spcPct val="120000"/>
              </a:lnSpc>
              <a:buClrTx/>
              <a:buSzTx/>
              <a:buFontTx/>
            </a:pPr>
            <a:r>
              <a:rPr lang="zh-CN" altLang="en-US" sz="2800" b="1" smtClean="0">
                <a:solidFill>
                  <a:srgbClr val="FF0000"/>
                </a:solidFill>
                <a:uFillTx/>
                <a:latin typeface="黑体" panose="02010609060101010101" charset="-122"/>
                <a:ea typeface="黑体" panose="02010609060101010101" charset="-122"/>
                <a:sym typeface="+mn-ea"/>
              </a:rPr>
              <a:t>积极：</a:t>
            </a:r>
            <a:endParaRPr lang="zh-CN" altLang="en-US" sz="2800" b="1" smtClean="0">
              <a:solidFill>
                <a:srgbClr val="FF0000"/>
              </a:solidFill>
              <a:uFillTx/>
              <a:latin typeface="黑体" panose="02010609060101010101" charset="-122"/>
              <a:ea typeface="黑体" panose="02010609060101010101" charset="-122"/>
              <a:sym typeface="+mn-ea"/>
            </a:endParaRPr>
          </a:p>
          <a:p>
            <a:pPr lvl="0" algn="l" fontAlgn="auto">
              <a:lnSpc>
                <a:spcPct val="120000"/>
              </a:lnSpc>
              <a:buClrTx/>
              <a:buSzTx/>
              <a:buFontTx/>
            </a:pPr>
            <a:r>
              <a:rPr lang="zh-CN" altLang="en-US" sz="2800" b="1" smtClean="0">
                <a:solidFill>
                  <a:schemeClr val="tx1"/>
                </a:solidFill>
                <a:uFillTx/>
                <a:latin typeface="黑体" panose="02010609060101010101" charset="-122"/>
                <a:ea typeface="黑体" panose="02010609060101010101" charset="-122"/>
                <a:sym typeface="+mn-ea"/>
              </a:rPr>
              <a:t>整顿吏治，维护中央集权，谏正皇帝过失，防止决策失误等方面发挥了重要作用。</a:t>
            </a:r>
            <a:endParaRPr lang="zh-CN" altLang="en-US" sz="2800" b="1" smtClean="0">
              <a:solidFill>
                <a:schemeClr val="tx1"/>
              </a:solidFill>
              <a:uFillTx/>
              <a:latin typeface="黑体" panose="02010609060101010101" charset="-122"/>
              <a:ea typeface="黑体" panose="02010609060101010101" charset="-122"/>
              <a:sym typeface="+mn-ea"/>
            </a:endParaRPr>
          </a:p>
        </p:txBody>
      </p:sp>
      <p:sp>
        <p:nvSpPr>
          <p:cNvPr id="5" name="文本框 4"/>
          <p:cNvSpPr txBox="1"/>
          <p:nvPr/>
        </p:nvSpPr>
        <p:spPr>
          <a:xfrm>
            <a:off x="451485" y="3310255"/>
            <a:ext cx="8386445" cy="1383665"/>
          </a:xfrm>
          <a:prstGeom prst="rect">
            <a:avLst/>
          </a:prstGeom>
          <a:noFill/>
        </p:spPr>
        <p:txBody>
          <a:bodyPr wrap="square" rtlCol="0" anchor="t">
            <a:spAutoFit/>
          </a:bodyPr>
          <a:p>
            <a:r>
              <a:rPr lang="zh-CN" altLang="en-US" sz="2800" b="1">
                <a:solidFill>
                  <a:srgbClr val="FF0000"/>
                </a:solidFill>
                <a:latin typeface="黑体" panose="02010609060101010101" charset="-122"/>
                <a:ea typeface="黑体" panose="02010609060101010101" charset="-122"/>
              </a:rPr>
              <a:t>局限：</a:t>
            </a:r>
            <a:endParaRPr lang="zh-CN" altLang="en-US" sz="2800" b="1">
              <a:solidFill>
                <a:srgbClr val="FF0000"/>
              </a:solidFill>
              <a:latin typeface="黑体" panose="02010609060101010101" charset="-122"/>
              <a:ea typeface="黑体" panose="02010609060101010101" charset="-122"/>
            </a:endParaRPr>
          </a:p>
          <a:p>
            <a:r>
              <a:rPr lang="zh-CN" altLang="en-US" sz="2800" b="1">
                <a:solidFill>
                  <a:schemeClr val="tx1"/>
                </a:solidFill>
                <a:latin typeface="黑体" panose="02010609060101010101" charset="-122"/>
                <a:ea typeface="黑体" panose="02010609060101010101" charset="-122"/>
              </a:rPr>
              <a:t>不能从根本上约束皇帝的无上权力；</a:t>
            </a:r>
            <a:endParaRPr lang="zh-CN" altLang="en-US" sz="2800" b="1">
              <a:solidFill>
                <a:schemeClr val="tx1"/>
              </a:solidFill>
              <a:latin typeface="黑体" panose="02010609060101010101" charset="-122"/>
              <a:ea typeface="黑体" panose="02010609060101010101" charset="-122"/>
            </a:endParaRPr>
          </a:p>
          <a:p>
            <a:r>
              <a:rPr lang="zh-CN" altLang="en-US" sz="2800" b="1">
                <a:solidFill>
                  <a:schemeClr val="tx1"/>
                </a:solidFill>
                <a:latin typeface="黑体" panose="02010609060101010101" charset="-122"/>
                <a:ea typeface="黑体" panose="02010609060101010101" charset="-122"/>
              </a:rPr>
              <a:t>也不能杜绝官僚队伍的腐败和低效现象。</a:t>
            </a:r>
            <a:endParaRPr lang="zh-CN" altLang="en-US" sz="280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569595"/>
            <a:ext cx="3828415" cy="706755"/>
          </a:xfrm>
          <a:prstGeom prst="rect">
            <a:avLst/>
          </a:prstGeom>
          <a:noFill/>
        </p:spPr>
        <p:txBody>
          <a:bodyPr wrap="square" rtlCol="0">
            <a:spAutoFit/>
          </a:bodyPr>
          <a:p>
            <a:pPr marL="571500" indent="-571500">
              <a:buFont typeface="Wingdings" panose="05000000000000000000" charset="0"/>
              <a:buChar char="Ø"/>
            </a:pPr>
            <a:r>
              <a:rPr lang="zh-CN" altLang="en-US" sz="4000" b="1" dirty="0">
                <a:solidFill>
                  <a:srgbClr val="C00000"/>
                </a:solidFill>
                <a:latin typeface="微软雅黑" panose="020B0503020204020204" charset="-122"/>
                <a:ea typeface="微软雅黑" panose="020B0503020204020204" charset="-122"/>
              </a:rPr>
              <a:t>本课总结</a:t>
            </a:r>
            <a:endParaRPr lang="zh-CN" altLang="en-US" sz="4000" b="1" dirty="0">
              <a:solidFill>
                <a:srgbClr val="C00000"/>
              </a:solidFill>
              <a:latin typeface="微软雅黑" panose="020B0503020204020204" charset="-122"/>
              <a:ea typeface="微软雅黑" panose="020B0503020204020204" charset="-122"/>
            </a:endParaRPr>
          </a:p>
        </p:txBody>
      </p:sp>
      <p:grpSp>
        <p:nvGrpSpPr>
          <p:cNvPr id="26" name="组合 25"/>
          <p:cNvGrpSpPr/>
          <p:nvPr/>
        </p:nvGrpSpPr>
        <p:grpSpPr>
          <a:xfrm>
            <a:off x="6365240" y="3208655"/>
            <a:ext cx="1809115" cy="1074420"/>
            <a:chOff x="10024" y="5053"/>
            <a:chExt cx="2849" cy="1692"/>
          </a:xfrm>
        </p:grpSpPr>
        <p:sp>
          <p:nvSpPr>
            <p:cNvPr id="17" name="左大括号 16"/>
            <p:cNvSpPr/>
            <p:nvPr>
              <p:custDataLst>
                <p:tags r:id="rId1"/>
              </p:custDataLst>
            </p:nvPr>
          </p:nvSpPr>
          <p:spPr>
            <a:xfrm>
              <a:off x="10024" y="5417"/>
              <a:ext cx="240" cy="955"/>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p>
              <a:pPr algn="ctr"/>
              <a:endParaRPr lang="zh-CN" altLang="en-US" sz="2000">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11" name="文本框 10"/>
            <p:cNvSpPr txBox="1"/>
            <p:nvPr>
              <p:custDataLst>
                <p:tags r:id="rId2"/>
              </p:custDataLst>
            </p:nvPr>
          </p:nvSpPr>
          <p:spPr>
            <a:xfrm>
              <a:off x="10261" y="5053"/>
              <a:ext cx="2612" cy="1693"/>
            </a:xfrm>
            <a:prstGeom prst="rect">
              <a:avLst/>
            </a:prstGeom>
            <a:noFill/>
          </p:spPr>
          <p:txBody>
            <a:bodyPr wrap="square" rtlCol="0" anchor="t">
              <a:noAutofit/>
            </a:bodyPr>
            <a:p>
              <a:pPr lvl="0" algn="l">
                <a:lnSpc>
                  <a:spcPct val="130000"/>
                </a:lnSpc>
                <a:spcBef>
                  <a:spcPts val="0"/>
                </a:spcBef>
                <a:spcAft>
                  <a:spcPts val="0"/>
                </a:spcAft>
                <a:buClrTx/>
                <a:buSzTx/>
                <a:buFontTx/>
              </a:pPr>
              <a:r>
                <a:rPr lang="zh-CN" altLang="en-US" sz="2400" b="1">
                  <a:solidFill>
                    <a:srgbClr val="002060"/>
                  </a:solidFill>
                  <a:latin typeface="楷体" panose="02010609060101010101" charset="-122"/>
                  <a:ea typeface="楷体" panose="02010609060101010101" charset="-122"/>
                  <a:cs typeface="微软雅黑" panose="020B0503020204020204" charset="-122"/>
                  <a:sym typeface="+mn-ea"/>
                </a:rPr>
                <a:t>发展演变</a:t>
              </a:r>
              <a:endParaRPr lang="zh-CN" altLang="en-US" sz="2400" b="1">
                <a:solidFill>
                  <a:srgbClr val="002060"/>
                </a:solidFill>
                <a:latin typeface="楷体" panose="02010609060101010101" charset="-122"/>
                <a:ea typeface="楷体" panose="02010609060101010101" charset="-122"/>
                <a:cs typeface="微软雅黑" panose="020B0503020204020204" charset="-122"/>
                <a:sym typeface="+mn-ea"/>
              </a:endParaRPr>
            </a:p>
            <a:p>
              <a:pPr lvl="0" algn="l">
                <a:lnSpc>
                  <a:spcPct val="130000"/>
                </a:lnSpc>
                <a:spcBef>
                  <a:spcPts val="0"/>
                </a:spcBef>
                <a:spcAft>
                  <a:spcPts val="0"/>
                </a:spcAft>
                <a:buClrTx/>
                <a:buSzTx/>
                <a:buFontTx/>
              </a:pPr>
              <a:r>
                <a:rPr lang="zh-CN" altLang="en-US" sz="2400" b="1">
                  <a:solidFill>
                    <a:srgbClr val="002060"/>
                  </a:solidFill>
                  <a:latin typeface="楷体" panose="02010609060101010101" charset="-122"/>
                  <a:ea typeface="楷体" panose="02010609060101010101" charset="-122"/>
                  <a:cs typeface="微软雅黑" panose="020B0503020204020204" charset="-122"/>
                  <a:sym typeface="+mn-ea"/>
                </a:rPr>
                <a:t>制度特点</a:t>
              </a:r>
              <a:endParaRPr lang="zh-CN" altLang="en-US" sz="2400" b="1">
                <a:solidFill>
                  <a:srgbClr val="002060"/>
                </a:solidFill>
                <a:latin typeface="楷体" panose="02010609060101010101" charset="-122"/>
                <a:ea typeface="楷体" panose="02010609060101010101" charset="-122"/>
                <a:cs typeface="微软雅黑" panose="020B0503020204020204" charset="-122"/>
                <a:sym typeface="+mn-ea"/>
              </a:endParaRPr>
            </a:p>
          </p:txBody>
        </p:sp>
      </p:grpSp>
      <p:grpSp>
        <p:nvGrpSpPr>
          <p:cNvPr id="27" name="组合 26"/>
          <p:cNvGrpSpPr/>
          <p:nvPr/>
        </p:nvGrpSpPr>
        <p:grpSpPr>
          <a:xfrm>
            <a:off x="6400165" y="4251325"/>
            <a:ext cx="1774190" cy="1489710"/>
            <a:chOff x="10079" y="6695"/>
            <a:chExt cx="2794" cy="2346"/>
          </a:xfrm>
        </p:grpSpPr>
        <p:sp>
          <p:nvSpPr>
            <p:cNvPr id="18" name="左大括号 17"/>
            <p:cNvSpPr/>
            <p:nvPr>
              <p:custDataLst>
                <p:tags r:id="rId3"/>
              </p:custDataLst>
            </p:nvPr>
          </p:nvSpPr>
          <p:spPr>
            <a:xfrm>
              <a:off x="10079" y="6951"/>
              <a:ext cx="269" cy="1900"/>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p>
              <a:pPr algn="ctr"/>
              <a:endParaRPr lang="zh-CN" altLang="en-US" sz="2000">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21" name="文本框 20"/>
            <p:cNvSpPr txBox="1"/>
            <p:nvPr>
              <p:custDataLst>
                <p:tags r:id="rId4"/>
              </p:custDataLst>
            </p:nvPr>
          </p:nvSpPr>
          <p:spPr>
            <a:xfrm>
              <a:off x="10303" y="6695"/>
              <a:ext cx="2570" cy="2346"/>
            </a:xfrm>
            <a:prstGeom prst="rect">
              <a:avLst/>
            </a:prstGeom>
            <a:noFill/>
          </p:spPr>
          <p:txBody>
            <a:bodyPr wrap="square" rtlCol="0" anchor="t">
              <a:noAutofit/>
            </a:bodyPr>
            <a:p>
              <a:pPr lvl="0" algn="l">
                <a:lnSpc>
                  <a:spcPct val="130000"/>
                </a:lnSpc>
                <a:spcBef>
                  <a:spcPts val="0"/>
                </a:spcBef>
                <a:spcAft>
                  <a:spcPts val="0"/>
                </a:spcAft>
                <a:buClrTx/>
                <a:buSzTx/>
                <a:buFontTx/>
              </a:pPr>
              <a:r>
                <a:rPr lang="zh-CN" altLang="en-US" sz="2400" b="1">
                  <a:solidFill>
                    <a:srgbClr val="002060"/>
                  </a:solidFill>
                  <a:latin typeface="楷体" panose="02010609060101010101" charset="-122"/>
                  <a:ea typeface="楷体" panose="02010609060101010101" charset="-122"/>
                  <a:cs typeface="微软雅黑" panose="020B0503020204020204" charset="-122"/>
                  <a:sym typeface="+mn-ea"/>
                </a:rPr>
                <a:t>制度演变</a:t>
              </a:r>
              <a:endParaRPr lang="zh-CN" altLang="en-US" sz="2400" b="1">
                <a:solidFill>
                  <a:srgbClr val="002060"/>
                </a:solidFill>
                <a:latin typeface="楷体" panose="02010609060101010101" charset="-122"/>
                <a:ea typeface="楷体" panose="02010609060101010101" charset="-122"/>
                <a:cs typeface="微软雅黑" panose="020B0503020204020204" charset="-122"/>
                <a:sym typeface="+mn-ea"/>
              </a:endParaRPr>
            </a:p>
            <a:p>
              <a:pPr lvl="0" algn="l">
                <a:lnSpc>
                  <a:spcPct val="130000"/>
                </a:lnSpc>
                <a:spcBef>
                  <a:spcPts val="0"/>
                </a:spcBef>
                <a:spcAft>
                  <a:spcPts val="0"/>
                </a:spcAft>
                <a:buClrTx/>
                <a:buSzTx/>
                <a:buFontTx/>
              </a:pPr>
              <a:r>
                <a:rPr lang="zh-CN" altLang="en-US" sz="2400" b="1">
                  <a:solidFill>
                    <a:srgbClr val="002060"/>
                  </a:solidFill>
                  <a:latin typeface="楷体" panose="02010609060101010101" charset="-122"/>
                  <a:ea typeface="楷体" panose="02010609060101010101" charset="-122"/>
                  <a:cs typeface="微软雅黑" panose="020B0503020204020204" charset="-122"/>
                  <a:sym typeface="+mn-ea"/>
                </a:rPr>
                <a:t>制度特点</a:t>
              </a:r>
              <a:endParaRPr lang="zh-CN" altLang="en-US" sz="2400" b="1">
                <a:solidFill>
                  <a:srgbClr val="002060"/>
                </a:solidFill>
                <a:latin typeface="楷体" panose="02010609060101010101" charset="-122"/>
                <a:ea typeface="楷体" panose="02010609060101010101" charset="-122"/>
                <a:cs typeface="微软雅黑" panose="020B0503020204020204" charset="-122"/>
                <a:sym typeface="+mn-ea"/>
              </a:endParaRPr>
            </a:p>
            <a:p>
              <a:pPr lvl="0" algn="l">
                <a:lnSpc>
                  <a:spcPct val="130000"/>
                </a:lnSpc>
                <a:spcBef>
                  <a:spcPts val="0"/>
                </a:spcBef>
                <a:spcAft>
                  <a:spcPts val="0"/>
                </a:spcAft>
                <a:buClrTx/>
                <a:buSzTx/>
                <a:buFontTx/>
              </a:pPr>
              <a:r>
                <a:rPr lang="zh-CN" altLang="en-US" sz="2400" b="1">
                  <a:solidFill>
                    <a:srgbClr val="002060"/>
                  </a:solidFill>
                  <a:latin typeface="楷体" panose="02010609060101010101" charset="-122"/>
                  <a:ea typeface="楷体" panose="02010609060101010101" charset="-122"/>
                  <a:cs typeface="微软雅黑" panose="020B0503020204020204" charset="-122"/>
                  <a:sym typeface="+mn-ea"/>
                </a:rPr>
                <a:t>制度评价</a:t>
              </a:r>
              <a:endParaRPr lang="zh-CN" altLang="en-US" sz="2400" b="1">
                <a:solidFill>
                  <a:srgbClr val="002060"/>
                </a:solidFill>
                <a:latin typeface="楷体" panose="02010609060101010101" charset="-122"/>
                <a:ea typeface="楷体" panose="02010609060101010101" charset="-122"/>
                <a:cs typeface="微软雅黑" panose="020B0503020204020204" charset="-122"/>
                <a:sym typeface="+mn-ea"/>
              </a:endParaRPr>
            </a:p>
          </p:txBody>
        </p:sp>
      </p:grpSp>
      <p:grpSp>
        <p:nvGrpSpPr>
          <p:cNvPr id="24" name="组合 23"/>
          <p:cNvGrpSpPr/>
          <p:nvPr/>
        </p:nvGrpSpPr>
        <p:grpSpPr>
          <a:xfrm>
            <a:off x="271780" y="1771015"/>
            <a:ext cx="6473825" cy="4067810"/>
            <a:chOff x="428" y="2789"/>
            <a:chExt cx="10195" cy="6406"/>
          </a:xfrm>
        </p:grpSpPr>
        <p:sp>
          <p:nvSpPr>
            <p:cNvPr id="48" name="左大括号 47"/>
            <p:cNvSpPr/>
            <p:nvPr>
              <p:custDataLst>
                <p:tags r:id="rId5"/>
              </p:custDataLst>
            </p:nvPr>
          </p:nvSpPr>
          <p:spPr>
            <a:xfrm>
              <a:off x="1329" y="2846"/>
              <a:ext cx="516" cy="5875"/>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p>
              <a:pPr algn="ctr"/>
              <a:endParaRPr lang="zh-CN" altLang="en-US" sz="2400">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16" name="文本框 15"/>
            <p:cNvSpPr txBox="1"/>
            <p:nvPr>
              <p:custDataLst>
                <p:tags r:id="rId6"/>
              </p:custDataLst>
            </p:nvPr>
          </p:nvSpPr>
          <p:spPr>
            <a:xfrm>
              <a:off x="1493" y="3613"/>
              <a:ext cx="8862" cy="822"/>
            </a:xfrm>
            <a:prstGeom prst="rect">
              <a:avLst/>
            </a:prstGeom>
            <a:noFill/>
          </p:spPr>
          <p:txBody>
            <a:bodyPr wrap="square" rtlCol="0" anchor="t">
              <a:spAutoFit/>
            </a:bodyPr>
            <a:p>
              <a:pPr algn="l"/>
              <a:r>
                <a:rPr sz="2800" b="1" spc="15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因时变革、脉络清晰的选官制度</a:t>
              </a:r>
              <a:endParaRPr sz="2800" b="1" spc="15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31" name="文本框 30"/>
            <p:cNvSpPr txBox="1"/>
            <p:nvPr>
              <p:custDataLst>
                <p:tags r:id="rId7"/>
              </p:custDataLst>
            </p:nvPr>
          </p:nvSpPr>
          <p:spPr>
            <a:xfrm>
              <a:off x="1427" y="5573"/>
              <a:ext cx="9196" cy="822"/>
            </a:xfrm>
            <a:prstGeom prst="rect">
              <a:avLst/>
            </a:prstGeom>
            <a:noFill/>
          </p:spPr>
          <p:txBody>
            <a:bodyPr wrap="square" rtlCol="0" anchor="t">
              <a:spAutoFit/>
            </a:bodyPr>
            <a:p>
              <a:pPr lvl="0" algn="l">
                <a:buClrTx/>
                <a:buSzTx/>
                <a:buFontTx/>
              </a:pPr>
              <a:r>
                <a:rPr sz="2800" b="1" spc="150">
                  <a:effectLst>
                    <a:outerShdw blurRad="50800" dist="38100" algn="l" rotWithShape="0">
                      <a:prstClr val="black">
                        <a:alpha val="40000"/>
                      </a:prstClr>
                    </a:outerShdw>
                  </a:effectLst>
                  <a:latin typeface="楷体" panose="02010609060101010101" charset="-122"/>
                  <a:ea typeface="楷体" panose="02010609060101010101" charset="-122"/>
                  <a:cs typeface="楷体" panose="02010609060101010101" charset="-122"/>
                  <a:sym typeface="+mn-ea"/>
                </a:rPr>
                <a:t>体系完备、操作性强的考核制度</a:t>
              </a:r>
              <a:endParaRPr sz="2800" b="1" spc="150">
                <a:effectLst>
                  <a:outerShdw blurRad="50800" dist="38100" algn="l" rotWithShape="0">
                    <a:prstClr val="black">
                      <a:alpha val="40000"/>
                    </a:prstClr>
                  </a:outerShdw>
                </a:effectLst>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custDataLst>
                <p:tags r:id="rId8"/>
              </p:custDataLst>
            </p:nvPr>
          </p:nvSpPr>
          <p:spPr>
            <a:xfrm>
              <a:off x="1504" y="7481"/>
              <a:ext cx="8987" cy="921"/>
            </a:xfrm>
            <a:prstGeom prst="rect">
              <a:avLst/>
            </a:prstGeom>
            <a:noFill/>
          </p:spPr>
          <p:txBody>
            <a:bodyPr wrap="square" rtlCol="0" anchor="t">
              <a:noAutofit/>
            </a:bodyPr>
            <a:p>
              <a:pPr lvl="0" algn="l">
                <a:lnSpc>
                  <a:spcPct val="100000"/>
                </a:lnSpc>
                <a:buClrTx/>
                <a:buSzTx/>
                <a:buFontTx/>
              </a:pPr>
              <a:r>
                <a:rPr sz="2800" b="1" spc="150">
                  <a:effectLst>
                    <a:outerShdw blurRad="50800" dist="38100" algn="l" rotWithShape="0">
                      <a:prstClr val="black">
                        <a:alpha val="40000"/>
                      </a:prstClr>
                    </a:outerShdw>
                  </a:effectLst>
                  <a:latin typeface="楷体" panose="02010609060101010101" charset="-122"/>
                  <a:ea typeface="楷体" panose="02010609060101010101" charset="-122"/>
                  <a:cs typeface="楷体" panose="02010609060101010101" charset="-122"/>
                  <a:sym typeface="+mn-ea"/>
                </a:rPr>
                <a:t>规范严密、运行高效的监察制度</a:t>
              </a:r>
              <a:endParaRPr sz="2800" b="1" spc="150">
                <a:effectLst>
                  <a:outerShdw blurRad="50800" dist="38100" algn="l" rotWithShape="0">
                    <a:prstClr val="black">
                      <a:alpha val="40000"/>
                    </a:prstClr>
                  </a:outerShdw>
                </a:effectLst>
                <a:latin typeface="楷体" panose="02010609060101010101" charset="-122"/>
                <a:ea typeface="楷体" panose="02010609060101010101" charset="-122"/>
                <a:cs typeface="楷体" panose="02010609060101010101" charset="-122"/>
                <a:sym typeface="+mn-ea"/>
              </a:endParaRPr>
            </a:p>
          </p:txBody>
        </p:sp>
        <p:pic>
          <p:nvPicPr>
            <p:cNvPr id="10" name="图片 9"/>
            <p:cNvPicPr>
              <a:picLocks noChangeAspect="1"/>
            </p:cNvPicPr>
            <p:nvPr>
              <p:custDataLst>
                <p:tags r:id="rId9"/>
              </p:custDataLst>
            </p:nvPr>
          </p:nvPicPr>
          <p:blipFill>
            <a:blip r:embed="rId10"/>
            <a:stretch>
              <a:fillRect/>
            </a:stretch>
          </p:blipFill>
          <p:spPr>
            <a:xfrm>
              <a:off x="428" y="2789"/>
              <a:ext cx="1065" cy="6406"/>
            </a:xfrm>
            <a:prstGeom prst="rect">
              <a:avLst/>
            </a:prstGeom>
          </p:spPr>
        </p:pic>
      </p:grpSp>
      <p:grpSp>
        <p:nvGrpSpPr>
          <p:cNvPr id="25" name="组合 24"/>
          <p:cNvGrpSpPr/>
          <p:nvPr/>
        </p:nvGrpSpPr>
        <p:grpSpPr>
          <a:xfrm>
            <a:off x="6356350" y="1766570"/>
            <a:ext cx="5683885" cy="1526540"/>
            <a:chOff x="10010" y="2782"/>
            <a:chExt cx="8951" cy="2404"/>
          </a:xfrm>
        </p:grpSpPr>
        <p:sp>
          <p:nvSpPr>
            <p:cNvPr id="8" name="左大括号 7"/>
            <p:cNvSpPr/>
            <p:nvPr>
              <p:custDataLst>
                <p:tags r:id="rId11"/>
              </p:custDataLst>
            </p:nvPr>
          </p:nvSpPr>
          <p:spPr>
            <a:xfrm>
              <a:off x="10010" y="3060"/>
              <a:ext cx="188" cy="1909"/>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p>
              <a:pPr algn="ctr"/>
              <a:endParaRPr lang="zh-CN" altLang="en-US" sz="2000">
                <a:effectLst>
                  <a:outerShdw blurRad="50800" dist="38100" algn="l" rotWithShape="0">
                    <a:prstClr val="black">
                      <a:alpha val="40000"/>
                    </a:prstClr>
                  </a:outerShdw>
                </a:effectLst>
                <a:latin typeface="楷体" panose="02010609060101010101" charset="-122"/>
                <a:ea typeface="楷体" panose="02010609060101010101" charset="-122"/>
              </a:endParaRPr>
            </a:p>
          </p:txBody>
        </p:sp>
        <p:sp>
          <p:nvSpPr>
            <p:cNvPr id="6" name="文本框 5"/>
            <p:cNvSpPr txBox="1"/>
            <p:nvPr>
              <p:custDataLst>
                <p:tags r:id="rId12"/>
              </p:custDataLst>
            </p:nvPr>
          </p:nvSpPr>
          <p:spPr>
            <a:xfrm>
              <a:off x="10199" y="2782"/>
              <a:ext cx="2673" cy="2404"/>
            </a:xfrm>
            <a:prstGeom prst="rect">
              <a:avLst/>
            </a:prstGeom>
            <a:noFill/>
          </p:spPr>
          <p:txBody>
            <a:bodyPr wrap="square" rtlCol="0">
              <a:noAutofit/>
            </a:bodyPr>
            <a:p>
              <a:pPr lvl="0" algn="l">
                <a:lnSpc>
                  <a:spcPct val="130000"/>
                </a:lnSpc>
                <a:spcBef>
                  <a:spcPts val="0"/>
                </a:spcBef>
                <a:spcAft>
                  <a:spcPts val="0"/>
                </a:spcAft>
                <a:buClrTx/>
                <a:buSzTx/>
                <a:buFontTx/>
              </a:pPr>
              <a:r>
                <a:rPr lang="zh-CN" altLang="en-US" sz="2400" b="1">
                  <a:solidFill>
                    <a:srgbClr val="002060"/>
                  </a:solidFill>
                  <a:latin typeface="楷体" panose="02010609060101010101" charset="-122"/>
                  <a:ea typeface="楷体" panose="02010609060101010101" charset="-122"/>
                  <a:cs typeface="微软雅黑" panose="020B0503020204020204" charset="-122"/>
                  <a:sym typeface="+mn-ea"/>
                </a:rPr>
                <a:t>演变脉络</a:t>
              </a:r>
              <a:endParaRPr lang="zh-CN" altLang="en-US" sz="2400" b="1">
                <a:solidFill>
                  <a:srgbClr val="002060"/>
                </a:solidFill>
                <a:latin typeface="楷体" panose="02010609060101010101" charset="-122"/>
                <a:ea typeface="楷体" panose="02010609060101010101" charset="-122"/>
                <a:cs typeface="微软雅黑" panose="020B0503020204020204" charset="-122"/>
                <a:sym typeface="+mn-ea"/>
              </a:endParaRPr>
            </a:p>
            <a:p>
              <a:pPr lvl="0" algn="l">
                <a:lnSpc>
                  <a:spcPct val="130000"/>
                </a:lnSpc>
                <a:spcBef>
                  <a:spcPts val="0"/>
                </a:spcBef>
                <a:spcAft>
                  <a:spcPts val="0"/>
                </a:spcAft>
                <a:buClrTx/>
                <a:buSzTx/>
                <a:buFontTx/>
              </a:pPr>
              <a:r>
                <a:rPr lang="zh-CN" altLang="en-US" sz="2400" b="1">
                  <a:solidFill>
                    <a:srgbClr val="002060"/>
                  </a:solidFill>
                  <a:latin typeface="楷体" panose="02010609060101010101" charset="-122"/>
                  <a:ea typeface="楷体" panose="02010609060101010101" charset="-122"/>
                  <a:cs typeface="微软雅黑" panose="020B0503020204020204" charset="-122"/>
                  <a:sym typeface="+mn-ea"/>
                </a:rPr>
                <a:t>重要制度</a:t>
              </a:r>
              <a:endParaRPr lang="zh-CN" altLang="en-US" sz="2400" b="1">
                <a:solidFill>
                  <a:srgbClr val="002060"/>
                </a:solidFill>
                <a:latin typeface="楷体" panose="02010609060101010101" charset="-122"/>
                <a:ea typeface="楷体" panose="02010609060101010101" charset="-122"/>
                <a:cs typeface="微软雅黑" panose="020B0503020204020204" charset="-122"/>
                <a:sym typeface="+mn-ea"/>
              </a:endParaRPr>
            </a:p>
            <a:p>
              <a:pPr lvl="0" algn="l">
                <a:lnSpc>
                  <a:spcPct val="130000"/>
                </a:lnSpc>
                <a:spcBef>
                  <a:spcPts val="0"/>
                </a:spcBef>
                <a:spcAft>
                  <a:spcPts val="0"/>
                </a:spcAft>
                <a:buClrTx/>
                <a:buSzTx/>
                <a:buFontTx/>
              </a:pPr>
              <a:r>
                <a:rPr lang="zh-CN" altLang="en-US" sz="2400" b="1">
                  <a:solidFill>
                    <a:srgbClr val="002060"/>
                  </a:solidFill>
                  <a:latin typeface="楷体" panose="02010609060101010101" charset="-122"/>
                  <a:ea typeface="楷体" panose="02010609060101010101" charset="-122"/>
                  <a:cs typeface="微软雅黑" panose="020B0503020204020204" charset="-122"/>
                  <a:sym typeface="+mn-ea"/>
                </a:rPr>
                <a:t>发展规律</a:t>
              </a:r>
              <a:endParaRPr lang="zh-CN" altLang="en-US" sz="2400" b="1">
                <a:solidFill>
                  <a:srgbClr val="002060"/>
                </a:solidFill>
                <a:latin typeface="楷体" panose="02010609060101010101" charset="-122"/>
                <a:ea typeface="楷体" panose="02010609060101010101" charset="-122"/>
                <a:cs typeface="微软雅黑" panose="020B0503020204020204" charset="-122"/>
                <a:sym typeface="+mn-ea"/>
              </a:endParaRPr>
            </a:p>
          </p:txBody>
        </p:sp>
        <p:sp>
          <p:nvSpPr>
            <p:cNvPr id="15" name="文本框 14"/>
            <p:cNvSpPr txBox="1"/>
            <p:nvPr>
              <p:custDataLst>
                <p:tags r:id="rId13"/>
              </p:custDataLst>
            </p:nvPr>
          </p:nvSpPr>
          <p:spPr>
            <a:xfrm>
              <a:off x="12393" y="3718"/>
              <a:ext cx="6569" cy="600"/>
            </a:xfrm>
            <a:prstGeom prst="rect">
              <a:avLst/>
            </a:prstGeom>
            <a:noFill/>
            <a:ln w="9525">
              <a:noFill/>
            </a:ln>
          </p:spPr>
          <p:txBody>
            <a:bodyPr wrap="square" lIns="91440" tIns="45720" rIns="91440" bIns="45720" rtlCol="0" anchor="t">
              <a:noAutofit/>
            </a:bodyPr>
            <a:p>
              <a:pPr lvl="0" indent="0" algn="l">
                <a:lnSpc>
                  <a:spcPct val="100000"/>
                </a:lnSpc>
                <a:spcBef>
                  <a:spcPts val="50"/>
                </a:spcBef>
                <a:spcAft>
                  <a:spcPts val="0"/>
                </a:spcAft>
                <a:buClrTx/>
                <a:buSzTx/>
                <a:buNone/>
              </a:pPr>
              <a:r>
                <a:rPr lang="en-US" altLang="zh-CN" sz="2000" b="1" dirty="0">
                  <a:solidFill>
                    <a:srgbClr val="002060"/>
                  </a:solidFill>
                  <a:latin typeface="楷体" panose="02010609060101010101" charset="-122"/>
                  <a:ea typeface="楷体" panose="02010609060101010101" charset="-122"/>
                  <a:cs typeface="微软雅黑" panose="020B0503020204020204" charset="-122"/>
                  <a:sym typeface="+mn-ea"/>
                </a:rPr>
                <a:t>——</a:t>
              </a:r>
              <a:r>
                <a:rPr lang="zh-CN" altLang="en-US" sz="2000" b="1" dirty="0">
                  <a:solidFill>
                    <a:srgbClr val="002060"/>
                  </a:solidFill>
                  <a:latin typeface="楷体" panose="02010609060101010101" charset="-122"/>
                  <a:ea typeface="楷体" panose="02010609060101010101" charset="-122"/>
                  <a:cs typeface="微软雅黑" panose="020B0503020204020204" charset="-122"/>
                  <a:sym typeface="+mn-ea"/>
                </a:rPr>
                <a:t>察举制；九品中正制；科举制</a:t>
              </a:r>
              <a:endParaRPr lang="zh-CN" altLang="en-US" sz="2000" b="1" dirty="0">
                <a:solidFill>
                  <a:srgbClr val="002060"/>
                </a:solidFill>
                <a:latin typeface="楷体" panose="02010609060101010101" charset="-122"/>
                <a:ea typeface="楷体" panose="02010609060101010101" charset="-122"/>
                <a:cs typeface="微软雅黑" panose="020B0503020204020204" charset="-122"/>
                <a:sym typeface="+mn-ea"/>
              </a:endParaRPr>
            </a:p>
          </p:txBody>
        </p:sp>
      </p:grpSp>
      <p:pic>
        <p:nvPicPr>
          <p:cNvPr id="22" name="图片 21"/>
          <p:cNvPicPr>
            <a:picLocks noChangeAspect="1"/>
          </p:cNvPicPr>
          <p:nvPr/>
        </p:nvPicPr>
        <p:blipFill>
          <a:blip r:embed="rId14"/>
          <a:stretch>
            <a:fillRect/>
          </a:stretch>
        </p:blipFill>
        <p:spPr>
          <a:xfrm>
            <a:off x="8523605" y="1943100"/>
            <a:ext cx="2343150" cy="1200150"/>
          </a:xfrm>
          <a:prstGeom prst="rect">
            <a:avLst/>
          </a:prstGeom>
        </p:spPr>
      </p:pic>
      <p:pic>
        <p:nvPicPr>
          <p:cNvPr id="23" name="图片 22"/>
          <p:cNvPicPr>
            <a:picLocks noChangeAspect="1"/>
          </p:cNvPicPr>
          <p:nvPr/>
        </p:nvPicPr>
        <p:blipFill>
          <a:blip r:embed="rId15"/>
          <a:stretch>
            <a:fillRect/>
          </a:stretch>
        </p:blipFill>
        <p:spPr>
          <a:xfrm>
            <a:off x="8523605" y="3538855"/>
            <a:ext cx="2343150" cy="1200150"/>
          </a:xfrm>
          <a:prstGeom prst="rect">
            <a:avLst/>
          </a:prstGeom>
        </p:spPr>
      </p:pic>
      <p:sp>
        <p:nvSpPr>
          <p:cNvPr id="9" name="文本框 8"/>
          <p:cNvSpPr txBox="1"/>
          <p:nvPr>
            <p:custDataLst>
              <p:tags r:id="rId16"/>
            </p:custDataLst>
          </p:nvPr>
        </p:nvSpPr>
        <p:spPr>
          <a:xfrm>
            <a:off x="208280" y="5307330"/>
            <a:ext cx="11868785" cy="1610360"/>
          </a:xfrm>
          <a:prstGeom prst="rect">
            <a:avLst/>
          </a:prstGeom>
          <a:solidFill>
            <a:srgbClr val="FFFF00"/>
          </a:solidFill>
          <a:ln>
            <a:noFill/>
          </a:ln>
        </p:spPr>
        <p:txBody>
          <a:bodyPr wrap="square" rtlCol="0">
            <a:spAutoFit/>
          </a:bodyPr>
          <a:p>
            <a:pPr fontAlgn="auto">
              <a:lnSpc>
                <a:spcPct val="130000"/>
              </a:lnSpc>
            </a:pP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认识：</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30000"/>
              </a:lnSpc>
            </a:pPr>
            <a:r>
              <a:rPr lang="en-US" altLang="zh-CN" sz="2400" b="1">
                <a:latin typeface="微软雅黑" panose="020B0503020204020204" charset="-122"/>
                <a:ea typeface="微软雅黑" panose="020B0503020204020204" charset="-122"/>
                <a:cs typeface="微软雅黑" panose="020B0503020204020204" charset="-122"/>
              </a:rPr>
              <a:t>    </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中国古代官僚制度始终围绕着</a:t>
            </a:r>
            <a:r>
              <a:rPr lang="zh-CN" altLang="en-US" sz="2400" b="1">
                <a:solidFill>
                  <a:srgbClr val="FF0000"/>
                </a:solidFill>
                <a:latin typeface="微软雅黑" panose="020B0503020204020204" charset="-122"/>
                <a:ea typeface="微软雅黑" panose="020B0503020204020204" charset="-122"/>
                <a:cs typeface="微软雅黑" panose="020B0503020204020204" charset="-122"/>
              </a:rPr>
              <a:t>皇权（君主专制）的强化、中央集权的加强</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而变化,是巩固统治、强化专制的一种手段。</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000"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000" fill="hold">
                                          <p:stCondLst>
                                            <p:cond delay="0"/>
                                          </p:stCondLst>
                                        </p:cTn>
                                        <p:tgtEl>
                                          <p:spTgt spid="26"/>
                                        </p:tgtEl>
                                        <p:attrNameLst>
                                          <p:attrName>style.visibility</p:attrName>
                                        </p:attrNameLst>
                                      </p:cBhvr>
                                      <p:to>
                                        <p:strVal val="visible"/>
                                      </p:to>
                                    </p:set>
                                    <p:animEffect transition="in" filter="wipe(left)">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000"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p:cNvCxnSpPr/>
          <p:nvPr>
            <p:custDataLst>
              <p:tags r:id="rId1"/>
            </p:custDataLst>
          </p:nvPr>
        </p:nvCxnSpPr>
        <p:spPr>
          <a:xfrm flipH="1">
            <a:off x="1928984" y="1986001"/>
            <a:ext cx="8255" cy="3799205"/>
          </a:xfrm>
          <a:prstGeom prst="line">
            <a:avLst/>
          </a:prstGeom>
          <a:solidFill>
            <a:srgbClr val="FFCC00"/>
          </a:solidFill>
          <a:ln w="76200" cap="flat" cmpd="sng" algn="ctr">
            <a:solidFill>
              <a:srgbClr val="00B0F0"/>
            </a:solidFill>
            <a:prstDash val="solid"/>
            <a:round/>
            <a:headEnd type="none" w="med" len="med"/>
            <a:tailEnd type="oval" w="med" len="med"/>
          </a:ln>
          <a:effectLst>
            <a:outerShdw blurRad="76200" dir="18900000" sy="23000" kx="-1200000" algn="bl" rotWithShape="0">
              <a:prstClr val="black">
                <a:alpha val="20000"/>
              </a:prstClr>
            </a:outerShdw>
          </a:effectLst>
        </p:spPr>
      </p:cxnSp>
      <p:sp>
        <p:nvSpPr>
          <p:cNvPr id="11" name="文本框 10"/>
          <p:cNvSpPr txBox="1"/>
          <p:nvPr/>
        </p:nvSpPr>
        <p:spPr>
          <a:xfrm>
            <a:off x="502920" y="510540"/>
            <a:ext cx="3206750" cy="1445260"/>
          </a:xfrm>
          <a:prstGeom prst="rect">
            <a:avLst/>
          </a:prstGeom>
          <a:noFill/>
          <a:ln w="9525">
            <a:noFill/>
          </a:ln>
        </p:spPr>
        <p:txBody>
          <a:bodyPr wrap="square" rtlCol="0" anchor="t" anchorCtr="0">
            <a:spAutoFit/>
          </a:bodyPr>
          <a:p>
            <a:pPr lvl="0" indent="0" algn="ctr" fontAlgn="base">
              <a:buClrTx/>
              <a:buSzTx/>
              <a:buFont typeface="Wingdings" panose="05000000000000000000" charset="0"/>
              <a:buNone/>
            </a:pPr>
            <a:r>
              <a:rPr lang="zh-CN" altLang="en-US" sz="4800" b="1">
                <a:solidFill>
                  <a:srgbClr val="0070C0"/>
                </a:solidFill>
                <a:effectLst>
                  <a:outerShdw blurRad="60007" dist="101600"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rPr>
              <a:t>目</a:t>
            </a:r>
            <a:r>
              <a:rPr lang="en-US" altLang="zh-CN" sz="4800" b="1">
                <a:solidFill>
                  <a:srgbClr val="0070C0"/>
                </a:solidFill>
                <a:effectLst>
                  <a:outerShdw blurRad="60007" dist="101600"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4800" b="1">
                <a:solidFill>
                  <a:srgbClr val="0070C0"/>
                </a:solidFill>
                <a:effectLst>
                  <a:outerShdw blurRad="60007" dist="101600"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rPr>
              <a:t>录</a:t>
            </a:r>
            <a:endParaRPr lang="zh-CN" altLang="en-US" sz="4000" b="1">
              <a:solidFill>
                <a:srgbClr val="0070C0"/>
              </a:solidFill>
              <a:effectLst>
                <a:outerShdw blurRad="60007" dist="200025"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endParaRPr>
          </a:p>
          <a:p>
            <a:pPr lvl="0" indent="0" algn="l" fontAlgn="base">
              <a:buClrTx/>
              <a:buSzTx/>
              <a:buFont typeface="Wingdings" panose="05000000000000000000" charset="0"/>
              <a:buNone/>
            </a:pPr>
            <a:r>
              <a:rPr lang="en-US" altLang="zh-CN" sz="4000" b="1">
                <a:solidFill>
                  <a:srgbClr val="00B0F0"/>
                </a:solidFill>
                <a:effectLst>
                  <a:outerShdw blurRad="60007" dist="200025"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rPr>
              <a:t>CONTENTS</a:t>
            </a:r>
            <a:endParaRPr lang="en-US" altLang="zh-CN" sz="4000" b="1">
              <a:solidFill>
                <a:srgbClr val="00B0F0"/>
              </a:solidFill>
              <a:effectLst>
                <a:outerShdw blurRad="60007" dist="200025"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endParaRPr>
          </a:p>
        </p:txBody>
      </p:sp>
      <p:grpSp>
        <p:nvGrpSpPr>
          <p:cNvPr id="36" name="组合 35"/>
          <p:cNvGrpSpPr/>
          <p:nvPr/>
        </p:nvGrpSpPr>
        <p:grpSpPr>
          <a:xfrm>
            <a:off x="2243455" y="2299335"/>
            <a:ext cx="8512810" cy="783590"/>
            <a:chOff x="3365" y="3645"/>
            <a:chExt cx="13406" cy="1234"/>
          </a:xfrm>
        </p:grpSpPr>
        <p:sp>
          <p:nvSpPr>
            <p:cNvPr id="2" name="文本框 1"/>
            <p:cNvSpPr txBox="1"/>
            <p:nvPr/>
          </p:nvSpPr>
          <p:spPr>
            <a:xfrm>
              <a:off x="5407" y="3645"/>
              <a:ext cx="11364" cy="1016"/>
            </a:xfrm>
            <a:prstGeom prst="rect">
              <a:avLst/>
            </a:prstGeom>
            <a:noFill/>
          </p:spPr>
          <p:txBody>
            <a:bodyPr wrap="square" rtlCol="0" anchor="t">
              <a:spAutoFit/>
            </a:bodyPr>
            <a:p>
              <a:pPr algn="l"/>
              <a:r>
                <a:rPr lang="zh-CN" sz="3600" b="1" spc="150">
                  <a:solidFill>
                    <a:srgbClr val="002060"/>
                  </a:solidFill>
                  <a:effectLst/>
                  <a:latin typeface="微软雅黑" panose="020B0503020204020204" charset="-122"/>
                  <a:ea typeface="微软雅黑" panose="020B0503020204020204" charset="-122"/>
                  <a:cs typeface="+mj-cs"/>
                  <a:sym typeface="+mn-ea"/>
                </a:rPr>
                <a:t>因时变革</a:t>
              </a:r>
              <a:r>
                <a:rPr lang="zh-CN" sz="3600" b="1" spc="150">
                  <a:solidFill>
                    <a:srgbClr val="002060"/>
                  </a:solidFill>
                  <a:effectLst/>
                  <a:latin typeface="微软雅黑" panose="020B0503020204020204" charset="-122"/>
                  <a:ea typeface="微软雅黑" panose="020B0503020204020204" charset="-122"/>
                  <a:cs typeface="+mj-cs"/>
                  <a:sym typeface="+mn-ea"/>
                </a:rPr>
                <a:t>、</a:t>
              </a:r>
              <a:r>
                <a:rPr lang="zh-CN" sz="3600" b="1" spc="150">
                  <a:solidFill>
                    <a:srgbClr val="002060"/>
                  </a:solidFill>
                  <a:effectLst/>
                  <a:latin typeface="微软雅黑" panose="020B0503020204020204" charset="-122"/>
                  <a:ea typeface="微软雅黑" panose="020B0503020204020204" charset="-122"/>
                  <a:cs typeface="+mj-cs"/>
                  <a:sym typeface="+mn-ea"/>
                </a:rPr>
                <a:t>脉络清晰</a:t>
              </a:r>
              <a:r>
                <a:rPr lang="zh-CN" sz="3600" b="1" spc="150">
                  <a:solidFill>
                    <a:srgbClr val="002060"/>
                  </a:solidFill>
                  <a:effectLst/>
                  <a:latin typeface="微软雅黑" panose="020B0503020204020204" charset="-122"/>
                  <a:ea typeface="微软雅黑" panose="020B0503020204020204" charset="-122"/>
                  <a:cs typeface="+mj-cs"/>
                  <a:sym typeface="+mn-ea"/>
                </a:rPr>
                <a:t>的</a:t>
              </a:r>
              <a:r>
                <a:rPr lang="zh-CN" sz="3600" b="1" spc="150">
                  <a:solidFill>
                    <a:srgbClr val="FF0000"/>
                  </a:solidFill>
                  <a:effectLst/>
                  <a:latin typeface="微软雅黑" panose="020B0503020204020204" charset="-122"/>
                  <a:ea typeface="微软雅黑" panose="020B0503020204020204" charset="-122"/>
                  <a:cs typeface="+mj-cs"/>
                  <a:sym typeface="+mn-ea"/>
                </a:rPr>
                <a:t>选官</a:t>
              </a:r>
              <a:r>
                <a:rPr lang="zh-CN" sz="3600" b="1" spc="150">
                  <a:solidFill>
                    <a:srgbClr val="002060"/>
                  </a:solidFill>
                  <a:effectLst/>
                  <a:latin typeface="微软雅黑" panose="020B0503020204020204" charset="-122"/>
                  <a:ea typeface="微软雅黑" panose="020B0503020204020204" charset="-122"/>
                  <a:cs typeface="+mj-cs"/>
                  <a:sym typeface="+mn-ea"/>
                </a:rPr>
                <a:t>制度</a:t>
              </a:r>
              <a:endParaRPr lang="en-US" altLang="zh-CN" sz="3600" b="1" spc="150">
                <a:solidFill>
                  <a:srgbClr val="002060"/>
                </a:solidFill>
                <a:effectLst/>
                <a:latin typeface="微软雅黑" panose="020B0503020204020204" charset="-122"/>
                <a:ea typeface="微软雅黑" panose="020B0503020204020204" charset="-122"/>
                <a:cs typeface="+mj-cs"/>
                <a:sym typeface="+mn-ea"/>
              </a:endParaRPr>
            </a:p>
          </p:txBody>
        </p:sp>
        <p:sp>
          <p:nvSpPr>
            <p:cNvPr id="24" name="流程图: 数据 23"/>
            <p:cNvSpPr/>
            <p:nvPr/>
          </p:nvSpPr>
          <p:spPr>
            <a:xfrm>
              <a:off x="3365" y="3662"/>
              <a:ext cx="1628" cy="1217"/>
            </a:xfrm>
            <a:prstGeom prst="flowChartInputOutput">
              <a:avLst/>
            </a:prstGeom>
            <a:gradFill>
              <a:gsLst>
                <a:gs pos="100000">
                  <a:srgbClr val="00B0F0">
                    <a:alpha val="80000"/>
                  </a:srgbClr>
                </a:gs>
                <a:gs pos="100000">
                  <a:srgbClr val="034373"/>
                </a:gs>
              </a:gsLst>
              <a:path path="rect">
                <a:fillToRect l="100000" b="100000"/>
              </a:path>
              <a:tileRect t="-100000" r="-100000"/>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32" tIns="45716" rIns="91432" bIns="45716" numCol="1" spcCol="0" rtlCol="0" fromWordArt="0" anchor="ctr" anchorCtr="0" compatLnSpc="1">
              <a:noAutofit/>
            </a:bodyPr>
            <a:p>
              <a:pPr lvl="0" algn="ctr" fontAlgn="auto">
                <a:lnSpc>
                  <a:spcPct val="100000"/>
                </a:lnSpc>
                <a:spcBef>
                  <a:spcPts val="0"/>
                </a:spcBef>
                <a:spcAft>
                  <a:spcPts val="0"/>
                </a:spcAft>
                <a:buClrTx/>
                <a:buSzTx/>
              </a:pPr>
              <a:r>
                <a:rPr lang="zh-CN" altLang="en-US" sz="4400" b="1">
                  <a:effectLst>
                    <a:outerShdw blurRad="50800" dist="101600" algn="l" rotWithShape="0">
                      <a:prstClr val="black">
                        <a:alpha val="50000"/>
                      </a:prstClr>
                    </a:outerShdw>
                  </a:effectLst>
                  <a:latin typeface="微软雅黑" panose="020B0503020204020204" charset="-122"/>
                  <a:ea typeface="微软雅黑" panose="020B0503020204020204" charset="-122"/>
                  <a:cs typeface="微软雅黑" panose="020B0503020204020204" charset="-122"/>
                  <a:sym typeface="+mn-ea"/>
                </a:rPr>
                <a:t>一</a:t>
              </a:r>
              <a:endParaRPr lang="zh-CN" altLang="en-US" sz="4400" b="1">
                <a:effectLst>
                  <a:outerShdw blurRad="50800" dist="101600" algn="l" rotWithShape="0">
                    <a:prstClr val="black">
                      <a:alpha val="50000"/>
                    </a:prstClr>
                  </a:outerShdw>
                </a:effectLst>
                <a:latin typeface="微软雅黑" panose="020B0503020204020204" charset="-122"/>
                <a:ea typeface="微软雅黑" panose="020B0503020204020204" charset="-122"/>
                <a:cs typeface="微软雅黑" panose="020B0503020204020204" charset="-122"/>
                <a:sym typeface="+mn-ea"/>
              </a:endParaRPr>
            </a:p>
          </p:txBody>
        </p:sp>
        <p:cxnSp>
          <p:nvCxnSpPr>
            <p:cNvPr id="27" name="直接连接符 26"/>
            <p:cNvCxnSpPr/>
            <p:nvPr/>
          </p:nvCxnSpPr>
          <p:spPr>
            <a:xfrm flipV="1">
              <a:off x="5354" y="4773"/>
              <a:ext cx="10760" cy="3"/>
            </a:xfrm>
            <a:prstGeom prst="line">
              <a:avLst/>
            </a:prstGeom>
            <a:ln w="44450" cmpd="sng">
              <a:solidFill>
                <a:srgbClr val="23B0E3"/>
              </a:solidFill>
              <a:prstDash val="solid"/>
              <a:tailEnd type="none"/>
            </a:ln>
            <a:effectLst>
              <a:outerShdw blurRad="50800" dist="635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2230755" y="3578225"/>
            <a:ext cx="8905875" cy="828675"/>
            <a:chOff x="3369" y="5492"/>
            <a:chExt cx="14025" cy="1305"/>
          </a:xfrm>
        </p:grpSpPr>
        <p:sp>
          <p:nvSpPr>
            <p:cNvPr id="25" name="流程图: 数据 24"/>
            <p:cNvSpPr/>
            <p:nvPr/>
          </p:nvSpPr>
          <p:spPr>
            <a:xfrm>
              <a:off x="3369" y="5492"/>
              <a:ext cx="1629" cy="1305"/>
            </a:xfrm>
            <a:prstGeom prst="flowChartInputOutput">
              <a:avLst/>
            </a:prstGeom>
            <a:gradFill>
              <a:gsLst>
                <a:gs pos="100000">
                  <a:srgbClr val="00B0F0">
                    <a:alpha val="80000"/>
                  </a:srgbClr>
                </a:gs>
                <a:gs pos="100000">
                  <a:srgbClr val="034373"/>
                </a:gs>
              </a:gsLst>
              <a:path path="rect">
                <a:fillToRect l="100000" b="100000"/>
              </a:path>
              <a:tileRect t="-100000" r="-100000"/>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32" tIns="45716" rIns="91432" bIns="45716" numCol="1" spcCol="0" rtlCol="0" fromWordArt="0" anchor="ctr" anchorCtr="0" compatLnSpc="1">
              <a:noAutofit/>
            </a:bodyPr>
            <a:p>
              <a:pPr lvl="0" algn="ctr" fontAlgn="auto">
                <a:lnSpc>
                  <a:spcPct val="100000"/>
                </a:lnSpc>
                <a:spcBef>
                  <a:spcPts val="0"/>
                </a:spcBef>
                <a:spcAft>
                  <a:spcPts val="0"/>
                </a:spcAft>
                <a:buClrTx/>
                <a:buSzTx/>
              </a:pPr>
              <a:r>
                <a:rPr lang="zh-CN" altLang="en-US" sz="4400" b="1">
                  <a:effectLst>
                    <a:outerShdw blurRad="50800" dist="101600" algn="l" rotWithShape="0">
                      <a:prstClr val="black">
                        <a:alpha val="50000"/>
                      </a:prstClr>
                    </a:outerShdw>
                  </a:effectLst>
                  <a:latin typeface="微软雅黑" panose="020B0503020204020204" charset="-122"/>
                  <a:ea typeface="微软雅黑" panose="020B0503020204020204" charset="-122"/>
                  <a:cs typeface="微软雅黑" panose="020B0503020204020204" charset="-122"/>
                  <a:sym typeface="+mn-ea"/>
                </a:rPr>
                <a:t>二</a:t>
              </a:r>
              <a:endParaRPr lang="zh-CN" altLang="en-US" sz="4400" b="1">
                <a:effectLst>
                  <a:outerShdw blurRad="50800" dist="101600" algn="l" rotWithShape="0">
                    <a:prstClr val="black">
                      <a:alpha val="50000"/>
                    </a:prstClr>
                  </a:outerShdw>
                </a:effectLst>
                <a:latin typeface="微软雅黑" panose="020B0503020204020204" charset="-122"/>
                <a:ea typeface="微软雅黑" panose="020B0503020204020204" charset="-122"/>
                <a:cs typeface="微软雅黑" panose="020B0503020204020204" charset="-122"/>
                <a:sym typeface="+mn-ea"/>
              </a:endParaRPr>
            </a:p>
          </p:txBody>
        </p:sp>
        <p:cxnSp>
          <p:nvCxnSpPr>
            <p:cNvPr id="28" name="直接连接符 27"/>
            <p:cNvCxnSpPr/>
            <p:nvPr/>
          </p:nvCxnSpPr>
          <p:spPr>
            <a:xfrm>
              <a:off x="5416" y="6711"/>
              <a:ext cx="10707" cy="1"/>
            </a:xfrm>
            <a:prstGeom prst="line">
              <a:avLst/>
            </a:prstGeom>
            <a:ln w="44450" cmpd="sng">
              <a:solidFill>
                <a:srgbClr val="00B0F0"/>
              </a:solidFill>
              <a:prstDash val="solid"/>
              <a:tailEnd type="none"/>
            </a:ln>
            <a:effectLst>
              <a:outerShdw blurRad="50800" dist="635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5421" y="5529"/>
              <a:ext cx="11973" cy="1016"/>
            </a:xfrm>
            <a:prstGeom prst="rect">
              <a:avLst/>
            </a:prstGeom>
            <a:noFill/>
          </p:spPr>
          <p:txBody>
            <a:bodyPr wrap="square" rtlCol="0" anchor="t">
              <a:spAutoFit/>
            </a:bodyPr>
            <a:p>
              <a:pPr lvl="0" algn="l">
                <a:buClrTx/>
                <a:buSzTx/>
                <a:buFontTx/>
              </a:pPr>
              <a:r>
                <a:rPr lang="zh-CN" sz="3600" b="1" spc="150">
                  <a:solidFill>
                    <a:srgbClr val="002060"/>
                  </a:solidFill>
                  <a:effectLst/>
                  <a:latin typeface="微软雅黑" panose="020B0503020204020204" charset="-122"/>
                  <a:ea typeface="微软雅黑" panose="020B0503020204020204" charset="-122"/>
                  <a:cs typeface="+mj-cs"/>
                  <a:sym typeface="+mn-ea"/>
                </a:rPr>
                <a:t>体系完备、操作性强的</a:t>
              </a:r>
              <a:r>
                <a:rPr lang="zh-CN" sz="3600" b="1" spc="150">
                  <a:solidFill>
                    <a:srgbClr val="FF0000"/>
                  </a:solidFill>
                  <a:effectLst/>
                  <a:latin typeface="微软雅黑" panose="020B0503020204020204" charset="-122"/>
                  <a:ea typeface="微软雅黑" panose="020B0503020204020204" charset="-122"/>
                  <a:cs typeface="+mj-cs"/>
                  <a:sym typeface="+mn-ea"/>
                </a:rPr>
                <a:t>考核</a:t>
              </a:r>
              <a:r>
                <a:rPr lang="zh-CN" sz="3600" b="1" spc="150">
                  <a:solidFill>
                    <a:srgbClr val="002060"/>
                  </a:solidFill>
                  <a:effectLst/>
                  <a:latin typeface="微软雅黑" panose="020B0503020204020204" charset="-122"/>
                  <a:ea typeface="微软雅黑" panose="020B0503020204020204" charset="-122"/>
                  <a:cs typeface="+mj-cs"/>
                  <a:sym typeface="+mn-ea"/>
                </a:rPr>
                <a:t>制度</a:t>
              </a:r>
              <a:endParaRPr lang="zh-CN" sz="3600" b="1" spc="150">
                <a:solidFill>
                  <a:srgbClr val="002060"/>
                </a:solidFill>
                <a:effectLst/>
                <a:latin typeface="微软雅黑" panose="020B0503020204020204" charset="-122"/>
                <a:ea typeface="微软雅黑" panose="020B0503020204020204" charset="-122"/>
                <a:cs typeface="+mj-cs"/>
                <a:sym typeface="+mn-ea"/>
              </a:endParaRPr>
            </a:p>
          </p:txBody>
        </p:sp>
      </p:grpSp>
      <p:grpSp>
        <p:nvGrpSpPr>
          <p:cNvPr id="3" name="组合 2"/>
          <p:cNvGrpSpPr/>
          <p:nvPr/>
        </p:nvGrpSpPr>
        <p:grpSpPr>
          <a:xfrm>
            <a:off x="2240280" y="4841875"/>
            <a:ext cx="8638540" cy="794385"/>
            <a:chOff x="2804" y="5498"/>
            <a:chExt cx="13604" cy="1251"/>
          </a:xfrm>
        </p:grpSpPr>
        <p:sp>
          <p:nvSpPr>
            <p:cNvPr id="5" name="平行四边形 4"/>
            <p:cNvSpPr/>
            <p:nvPr/>
          </p:nvSpPr>
          <p:spPr>
            <a:xfrm>
              <a:off x="2804" y="5498"/>
              <a:ext cx="1611" cy="1251"/>
            </a:xfrm>
            <a:prstGeom prst="parallelogram">
              <a:avLst/>
            </a:prstGeom>
            <a:gradFill>
              <a:gsLst>
                <a:gs pos="100000">
                  <a:srgbClr val="00B0F0">
                    <a:alpha val="80000"/>
                  </a:srgbClr>
                </a:gs>
                <a:gs pos="100000">
                  <a:srgbClr val="034373"/>
                </a:gs>
              </a:gsLst>
              <a:path path="rect">
                <a:fillToRect l="100000" b="100000"/>
              </a:path>
              <a:tileRect t="-100000" r="-100000"/>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32" tIns="45716" rIns="91432" bIns="45716" numCol="1" spcCol="0" rtlCol="0" fromWordArt="0" anchor="ctr" anchorCtr="0" compatLnSpc="1">
              <a:noAutofit/>
            </a:bodyPr>
            <a:p>
              <a:pPr lvl="0" algn="ctr" fontAlgn="auto">
                <a:lnSpc>
                  <a:spcPct val="100000"/>
                </a:lnSpc>
                <a:spcBef>
                  <a:spcPts val="0"/>
                </a:spcBef>
                <a:spcAft>
                  <a:spcPts val="0"/>
                </a:spcAft>
                <a:buClrTx/>
                <a:buSzTx/>
              </a:pPr>
              <a:r>
                <a:rPr lang="zh-CN" altLang="en-US" sz="4400" b="1">
                  <a:effectLst>
                    <a:outerShdw blurRad="50800" dist="101600" algn="l" rotWithShape="0">
                      <a:prstClr val="black">
                        <a:alpha val="50000"/>
                      </a:prstClr>
                    </a:outerShdw>
                  </a:effectLst>
                  <a:latin typeface="微软雅黑" panose="020B0503020204020204" charset="-122"/>
                  <a:ea typeface="微软雅黑" panose="020B0503020204020204" charset="-122"/>
                  <a:cs typeface="微软雅黑" panose="020B0503020204020204" charset="-122"/>
                  <a:sym typeface="+mn-ea"/>
                </a:rPr>
                <a:t>三</a:t>
              </a:r>
              <a:endParaRPr lang="zh-CN" altLang="en-US" sz="4400" b="1">
                <a:effectLst>
                  <a:outerShdw blurRad="50800" dist="101600" algn="l" rotWithShape="0">
                    <a:prstClr val="black">
                      <a:alpha val="50000"/>
                    </a:prstClr>
                  </a:outerShdw>
                </a:effectLst>
                <a:latin typeface="微软雅黑" panose="020B0503020204020204" charset="-122"/>
                <a:ea typeface="微软雅黑" panose="020B0503020204020204" charset="-122"/>
                <a:cs typeface="微软雅黑" panose="020B0503020204020204" charset="-122"/>
                <a:sym typeface="+mn-ea"/>
              </a:endParaRPr>
            </a:p>
          </p:txBody>
        </p:sp>
        <p:cxnSp>
          <p:nvCxnSpPr>
            <p:cNvPr id="6" name="直接连接符 5"/>
            <p:cNvCxnSpPr/>
            <p:nvPr/>
          </p:nvCxnSpPr>
          <p:spPr>
            <a:xfrm flipV="1">
              <a:off x="4886" y="6728"/>
              <a:ext cx="10596" cy="5"/>
            </a:xfrm>
            <a:prstGeom prst="line">
              <a:avLst/>
            </a:prstGeom>
            <a:ln w="44450" cmpd="sng">
              <a:solidFill>
                <a:srgbClr val="00B0F0"/>
              </a:solidFill>
              <a:prstDash val="solid"/>
              <a:tailEnd type="none"/>
            </a:ln>
            <a:effectLst>
              <a:outerShdw blurRad="50800" dist="635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873" y="5556"/>
              <a:ext cx="11535" cy="1016"/>
            </a:xfrm>
            <a:prstGeom prst="rect">
              <a:avLst/>
            </a:prstGeom>
            <a:noFill/>
          </p:spPr>
          <p:txBody>
            <a:bodyPr wrap="square" rtlCol="0" anchor="t">
              <a:spAutoFit/>
            </a:bodyPr>
            <a:p>
              <a:pPr lvl="0" algn="l">
                <a:buClrTx/>
                <a:buSzTx/>
                <a:buFontTx/>
              </a:pPr>
              <a:r>
                <a:rPr lang="zh-CN" altLang="en-US" sz="3600" b="1" spc="150">
                  <a:solidFill>
                    <a:srgbClr val="002060"/>
                  </a:solidFill>
                  <a:effectLst/>
                  <a:latin typeface="微软雅黑" panose="020B0503020204020204" charset="-122"/>
                  <a:ea typeface="微软雅黑" panose="020B0503020204020204" charset="-122"/>
                  <a:cs typeface="+mj-cs"/>
                  <a:sym typeface="+mn-ea"/>
                </a:rPr>
                <a:t>规范</a:t>
              </a:r>
              <a:r>
                <a:rPr lang="zh-CN" altLang="en-US" sz="3600" b="1" spc="150">
                  <a:solidFill>
                    <a:srgbClr val="002060"/>
                  </a:solidFill>
                  <a:effectLst/>
                  <a:latin typeface="微软雅黑" panose="020B0503020204020204" charset="-122"/>
                  <a:ea typeface="微软雅黑" panose="020B0503020204020204" charset="-122"/>
                  <a:cs typeface="+mj-cs"/>
                  <a:sym typeface="+mn-ea"/>
                </a:rPr>
                <a:t>严密、运行高效的</a:t>
              </a:r>
              <a:r>
                <a:rPr lang="zh-CN" altLang="en-US" sz="3600" b="1" spc="150">
                  <a:solidFill>
                    <a:srgbClr val="FF0000"/>
                  </a:solidFill>
                  <a:effectLst/>
                  <a:latin typeface="微软雅黑" panose="020B0503020204020204" charset="-122"/>
                  <a:ea typeface="微软雅黑" panose="020B0503020204020204" charset="-122"/>
                  <a:cs typeface="+mj-cs"/>
                  <a:sym typeface="+mn-ea"/>
                </a:rPr>
                <a:t>监察</a:t>
              </a:r>
              <a:r>
                <a:rPr lang="zh-CN" altLang="en-US" sz="3600" b="1" spc="150">
                  <a:solidFill>
                    <a:srgbClr val="002060"/>
                  </a:solidFill>
                  <a:effectLst/>
                  <a:latin typeface="微软雅黑" panose="020B0503020204020204" charset="-122"/>
                  <a:ea typeface="微软雅黑" panose="020B0503020204020204" charset="-122"/>
                  <a:cs typeface="+mj-cs"/>
                  <a:sym typeface="+mn-ea"/>
                </a:rPr>
                <a:t>制度</a:t>
              </a:r>
              <a:endParaRPr lang="zh-CN" altLang="en-US" sz="3600" b="1" spc="150">
                <a:solidFill>
                  <a:srgbClr val="002060"/>
                </a:solidFill>
                <a:effectLst/>
                <a:latin typeface="微软雅黑" panose="020B0503020204020204" charset="-122"/>
                <a:ea typeface="微软雅黑" panose="020B0503020204020204" charset="-122"/>
                <a:cs typeface="+mj-cs"/>
                <a:sym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right)">
                                      <p:cBhvr>
                                        <p:cTn id="8" dur="1000"/>
                                        <p:tgtEl>
                                          <p:spTgt spid="4"/>
                                        </p:tgtEl>
                                      </p:cBhvr>
                                    </p:animEffect>
                                  </p:childTnLst>
                                </p:cTn>
                              </p:par>
                            </p:childTnLst>
                          </p:cTn>
                        </p:par>
                        <p:par>
                          <p:cTn id="9" fill="hold">
                            <p:stCondLst>
                              <p:cond delay="1000"/>
                            </p:stCondLst>
                            <p:childTnLst>
                              <p:par>
                                <p:cTn id="10" presetID="22" presetClass="entr" presetSubtype="8" fill="hold" nodeType="afterEffect">
                                  <p:stCondLst>
                                    <p:cond delay="0"/>
                                  </p:stCondLst>
                                  <p:childTnLst>
                                    <p:set>
                                      <p:cBhvr>
                                        <p:cTn id="11" dur="1000" fill="hold">
                                          <p:stCondLst>
                                            <p:cond delay="0"/>
                                          </p:stCondLst>
                                        </p:cTn>
                                        <p:tgtEl>
                                          <p:spTgt spid="36"/>
                                        </p:tgtEl>
                                        <p:attrNameLst>
                                          <p:attrName>style.visibility</p:attrName>
                                        </p:attrNameLst>
                                      </p:cBhvr>
                                      <p:to>
                                        <p:strVal val="visible"/>
                                      </p:to>
                                    </p:set>
                                    <p:animEffect transition="in" filter="wipe(left)">
                                      <p:cBhvr>
                                        <p:cTn id="12" dur="1000"/>
                                        <p:tgtEl>
                                          <p:spTgt spid="36"/>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000" fill="hold">
                                          <p:stCondLst>
                                            <p:cond delay="0"/>
                                          </p:stCondLst>
                                        </p:cTn>
                                        <p:tgtEl>
                                          <p:spTgt spid="37"/>
                                        </p:tgtEl>
                                        <p:attrNameLst>
                                          <p:attrName>style.visibility</p:attrName>
                                        </p:attrNameLst>
                                      </p:cBhvr>
                                      <p:to>
                                        <p:strVal val="visible"/>
                                      </p:to>
                                    </p:set>
                                    <p:animEffect transition="in" filter="wipe(left)">
                                      <p:cBhvr>
                                        <p:cTn id="16" dur="1000"/>
                                        <p:tgtEl>
                                          <p:spTgt spid="37"/>
                                        </p:tgtEl>
                                      </p:cBhvr>
                                    </p:animEffect>
                                  </p:childTnLst>
                                </p:cTn>
                              </p:par>
                            </p:childTnLst>
                          </p:cTn>
                        </p:par>
                        <p:par>
                          <p:cTn id="17" fill="hold">
                            <p:stCondLst>
                              <p:cond delay="3000"/>
                            </p:stCondLst>
                            <p:childTnLst>
                              <p:par>
                                <p:cTn id="18" presetID="22" presetClass="entr" presetSubtype="8" fill="hold" nodeType="afterEffect">
                                  <p:stCondLst>
                                    <p:cond delay="0"/>
                                  </p:stCondLst>
                                  <p:childTnLst>
                                    <p:set>
                                      <p:cBhvr>
                                        <p:cTn id="19" dur="1000"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129020" y="1336675"/>
            <a:ext cx="5924550" cy="1561465"/>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05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（魏文侯变法）“为国之道，食有劳而禄有功，使有能而赏必行 、罚必当…夺淫民之禄以来四方之士”。</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05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——刘向《说苑》</a:t>
            </a:r>
            <a:endParaRPr lang="en-US" altLang="zh-CN"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250825" y="1336675"/>
            <a:ext cx="5721985" cy="1581785"/>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0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天子之子为天子</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公之子为公</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卿之子为卿</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大夫之子为大夫</a:t>
            </a:r>
            <a:r>
              <a:rPr lang="en-US" altLang="zh-CN"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做官人有一定的血统。</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0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——钱穆《历代政治得失》</a:t>
            </a:r>
            <a:endParaRPr lang="en-US" altLang="zh-CN" sz="2400" b="1">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250825" y="2967990"/>
            <a:ext cx="5721985" cy="1963420"/>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0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商君为发于秦，斩一首者爵一级，欲为官者为五十石之官；斩二首者爵二级，欲为官者为百石之官。官爵之迁与斩首之功相称也。</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0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微软雅黑" panose="020B0503020204020204" charset="-122"/>
              </a:rPr>
              <a:t>         </a:t>
            </a:r>
            <a:r>
              <a:rPr lang="en-US" altLang="zh-CN" sz="2400" b="1">
                <a:latin typeface="楷体" panose="02010609060101010101" charset="-122"/>
                <a:ea typeface="楷体" panose="02010609060101010101" charset="-122"/>
                <a:cs typeface="楷体" panose="02010609060101010101" charset="-122"/>
                <a:sym typeface="微软雅黑" panose="020B0503020204020204" charset="-122"/>
              </a:rPr>
              <a:t>——《</a:t>
            </a:r>
            <a:r>
              <a:rPr lang="en-US" altLang="zh-CN" sz="2400" b="1">
                <a:latin typeface="楷体" panose="02010609060101010101" charset="-122"/>
                <a:ea typeface="楷体" panose="02010609060101010101" charset="-122"/>
                <a:cs typeface="楷体" panose="02010609060101010101" charset="-122"/>
                <a:sym typeface="微软雅黑" panose="020B0503020204020204" charset="-122"/>
              </a:rPr>
              <a:t>汉书</a:t>
            </a:r>
            <a:r>
              <a:rPr lang="en-US" altLang="zh-CN" sz="2400" b="1">
                <a:latin typeface="楷体" panose="02010609060101010101" charset="-122"/>
                <a:ea typeface="楷体" panose="02010609060101010101" charset="-122"/>
                <a:cs typeface="楷体" panose="02010609060101010101" charset="-122"/>
                <a:sym typeface="微软雅黑" panose="020B0503020204020204" charset="-122"/>
              </a:rPr>
              <a:t>》</a:t>
            </a:r>
            <a:endParaRPr lang="en-US" altLang="zh-CN" sz="2400" b="1">
              <a:latin typeface="楷体" panose="02010609060101010101" charset="-122"/>
              <a:ea typeface="楷体" panose="02010609060101010101" charset="-122"/>
              <a:cs typeface="楷体" panose="02010609060101010101" charset="-122"/>
              <a:sym typeface="微软雅黑" panose="020B0503020204020204" charset="-122"/>
            </a:endParaRPr>
          </a:p>
        </p:txBody>
      </p:sp>
      <p:sp>
        <p:nvSpPr>
          <p:cNvPr id="5" name="文本框 4"/>
          <p:cNvSpPr txBox="1"/>
          <p:nvPr/>
        </p:nvSpPr>
        <p:spPr>
          <a:xfrm>
            <a:off x="6120765" y="2959735"/>
            <a:ext cx="5925185" cy="1958340"/>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05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元光元年，汉武帝“初令郡国举孝廉各一人”。汉举贤良，自董仲舒以来，皆对策三道。……此后，郡国每岁荐举孝廉，由朝廷加以考核,任命为官,成为定制。                             </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05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——阎步克《察举制度变迁史稿》</a:t>
            </a:r>
            <a:endParaRPr lang="en-US" altLang="zh-CN" sz="2400" b="1">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250825" y="4980940"/>
            <a:ext cx="5721350" cy="1668780"/>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1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魏氏革命，州郡县俱置大小中正，各以本处人任诸府公卿及台省部吏、有德充才盛者为之，区别所管人物，定为九品。</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1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——《通典·选举典》</a:t>
            </a:r>
            <a:endParaRPr lang="en-US" altLang="zh-CN" sz="2400" b="1">
              <a:latin typeface="楷体" panose="02010609060101010101" charset="-122"/>
              <a:ea typeface="楷体" panose="02010609060101010101" charset="-122"/>
              <a:cs typeface="楷体" panose="02010609060101010101" charset="-122"/>
              <a:sym typeface="+mn-ea"/>
            </a:endParaRPr>
          </a:p>
        </p:txBody>
      </p:sp>
      <p:pic>
        <p:nvPicPr>
          <p:cNvPr id="8" name="图片 7"/>
          <p:cNvPicPr>
            <a:picLocks noChangeAspect="1"/>
          </p:cNvPicPr>
          <p:nvPr>
            <p:custDataLst>
              <p:tags r:id="rId1"/>
            </p:custDataLst>
          </p:nvPr>
        </p:nvPicPr>
        <p:blipFill>
          <a:blip r:embed="rId2"/>
          <a:stretch>
            <a:fillRect/>
          </a:stretch>
        </p:blipFill>
        <p:spPr>
          <a:xfrm>
            <a:off x="6081395" y="4979670"/>
            <a:ext cx="5972175" cy="1693545"/>
          </a:xfrm>
          <a:prstGeom prst="rect">
            <a:avLst/>
          </a:prstGeom>
        </p:spPr>
      </p:pic>
      <p:sp>
        <p:nvSpPr>
          <p:cNvPr id="9" name="文本框 8"/>
          <p:cNvSpPr txBox="1"/>
          <p:nvPr>
            <p:custDataLst>
              <p:tags r:id="rId3"/>
            </p:custDataLst>
          </p:nvPr>
        </p:nvSpPr>
        <p:spPr>
          <a:xfrm>
            <a:off x="0" y="467360"/>
            <a:ext cx="7928610" cy="829945"/>
          </a:xfrm>
          <a:prstGeom prst="rect">
            <a:avLst/>
          </a:prstGeom>
          <a:noFill/>
          <a:effectLst>
            <a:outerShdw blurRad="50800" dist="38100" algn="l" rotWithShape="0">
              <a:prstClr val="black">
                <a:alpha val="40000"/>
              </a:prstClr>
            </a:outerShdw>
          </a:effectLst>
        </p:spPr>
        <p:txBody>
          <a:bodyPr vert="horz" wrap="square" rtlCol="0">
            <a:spAutoFit/>
          </a:bodyPr>
          <a:p>
            <a:pPr marL="685800" indent="-685800" algn="l">
              <a:lnSpc>
                <a:spcPct val="100000"/>
              </a:lnSpc>
              <a:spcBef>
                <a:spcPts val="0"/>
              </a:spcBef>
              <a:spcAft>
                <a:spcPts val="0"/>
              </a:spcAft>
              <a:buFont typeface="Wingdings" panose="05000000000000000000" charset="0"/>
              <a:buChar char="Ø"/>
            </a:pPr>
            <a:r>
              <a:rPr lang="zh-CN" altLang="zh-CN" sz="4800" b="1" dirty="0" smtClean="0">
                <a:solidFill>
                  <a:srgbClr val="C00000"/>
                </a:solidFill>
                <a:effectLst/>
                <a:latin typeface="微软雅黑" panose="020B0503020204020204" charset="-122"/>
                <a:ea typeface="微软雅黑" panose="020B0503020204020204" charset="-122"/>
                <a:cs typeface="微软雅黑" panose="020B0503020204020204" charset="-122"/>
                <a:sym typeface="+mn-ea"/>
              </a:rPr>
              <a:t>初识古代选官制度</a:t>
            </a:r>
            <a:r>
              <a:rPr lang="en-US" altLang="zh-CN" sz="4800" b="1" dirty="0" smtClean="0">
                <a:solidFill>
                  <a:srgbClr val="C00000"/>
                </a:solidFill>
                <a:effectLst/>
                <a:latin typeface="微软雅黑" panose="020B0503020204020204" charset="-122"/>
                <a:ea typeface="微软雅黑" panose="020B0503020204020204" charset="-122"/>
                <a:cs typeface="微软雅黑" panose="020B0503020204020204" charset="-122"/>
                <a:sym typeface="+mn-ea"/>
              </a:rPr>
              <a:t>……</a:t>
            </a:r>
            <a:endParaRPr lang="en-US" altLang="zh-CN" sz="4800" b="1" dirty="0" smtClean="0">
              <a:solidFill>
                <a:srgbClr val="C0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custDataLst>
              <p:tags r:id="rId4"/>
            </p:custDataLst>
          </p:nvPr>
        </p:nvSpPr>
        <p:spPr bwMode="auto">
          <a:xfrm>
            <a:off x="393700" y="1630045"/>
            <a:ext cx="5421630" cy="975360"/>
          </a:xfrm>
          <a:prstGeom prst="rect">
            <a:avLst/>
          </a:prstGeom>
          <a:gradFill>
            <a:gsLst>
              <a:gs pos="0">
                <a:srgbClr val="14CD68"/>
              </a:gs>
              <a:gs pos="0">
                <a:srgbClr val="0B6E38"/>
              </a:gs>
            </a:gsLst>
            <a:lin ang="5400000" scaled="0"/>
          </a:gradFill>
          <a:ln w="9525">
            <a:noFill/>
          </a:ln>
        </p:spPr>
        <p:txBody>
          <a:bodyPr wrap="square" lIns="91440" tIns="45720" rIns="91440" bIns="45720" rtlCol="0" anchor="t" anchorCtr="0">
            <a:noAutofit/>
          </a:bodyPr>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世官制：</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4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世袭为官，血缘固化</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5"/>
            </p:custDataLst>
          </p:nvPr>
        </p:nvSpPr>
        <p:spPr bwMode="auto">
          <a:xfrm>
            <a:off x="394335" y="3456940"/>
            <a:ext cx="5421630" cy="975360"/>
          </a:xfrm>
          <a:prstGeom prst="rect">
            <a:avLst/>
          </a:prstGeom>
          <a:gradFill>
            <a:gsLst>
              <a:gs pos="0">
                <a:srgbClr val="14CD68"/>
              </a:gs>
              <a:gs pos="0">
                <a:srgbClr val="0B6E38"/>
              </a:gs>
            </a:gsLst>
            <a:lin ang="5400000" scaled="0"/>
          </a:gradFill>
          <a:ln w="9525">
            <a:noFill/>
          </a:ln>
        </p:spPr>
        <p:txBody>
          <a:bodyPr wrap="square" lIns="91440" tIns="45720" rIns="91440" bIns="45720" rtlCol="0" anchor="t" anchorCtr="0">
            <a:noAutofit/>
          </a:bodyPr>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军功爵制：</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4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军功授官，战时选官</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6"/>
            </p:custDataLst>
          </p:nvPr>
        </p:nvSpPr>
        <p:spPr bwMode="auto">
          <a:xfrm>
            <a:off x="6338570" y="1611630"/>
            <a:ext cx="5421630" cy="975360"/>
          </a:xfrm>
          <a:prstGeom prst="rect">
            <a:avLst/>
          </a:prstGeom>
          <a:gradFill>
            <a:gsLst>
              <a:gs pos="0">
                <a:srgbClr val="14CD68"/>
              </a:gs>
              <a:gs pos="0">
                <a:srgbClr val="0B6E38"/>
              </a:gs>
            </a:gsLst>
            <a:lin ang="5400000" scaled="0"/>
          </a:gradFill>
          <a:ln w="9525">
            <a:noFill/>
          </a:ln>
        </p:spPr>
        <p:txBody>
          <a:bodyPr wrap="square" lIns="91440" tIns="45720" rIns="91440" bIns="45720" rtlCol="0" anchor="t" anchorCtr="0">
            <a:noAutofit/>
          </a:bodyPr>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客卿制：</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4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尚贤潮流，举荐为官</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custDataLst>
              <p:tags r:id="rId7"/>
            </p:custDataLst>
          </p:nvPr>
        </p:nvSpPr>
        <p:spPr bwMode="auto">
          <a:xfrm>
            <a:off x="6373495" y="3460750"/>
            <a:ext cx="5421630" cy="975360"/>
          </a:xfrm>
          <a:prstGeom prst="rect">
            <a:avLst/>
          </a:prstGeom>
          <a:gradFill>
            <a:gsLst>
              <a:gs pos="0">
                <a:srgbClr val="14CD68"/>
              </a:gs>
              <a:gs pos="0">
                <a:srgbClr val="0B6E38"/>
              </a:gs>
            </a:gsLst>
            <a:lin ang="5400000" scaled="0"/>
          </a:gradFill>
          <a:ln w="9525">
            <a:noFill/>
          </a:ln>
        </p:spPr>
        <p:txBody>
          <a:bodyPr wrap="square" lIns="91440" tIns="45720" rIns="91440" bIns="45720" rtlCol="0" anchor="t" anchorCtr="0">
            <a:noAutofit/>
          </a:bodyPr>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察举制：</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4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考察推荐，品行才学</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custDataLst>
              <p:tags r:id="rId8"/>
            </p:custDataLst>
          </p:nvPr>
        </p:nvSpPr>
        <p:spPr bwMode="auto">
          <a:xfrm>
            <a:off x="393700" y="5283835"/>
            <a:ext cx="5421630" cy="975360"/>
          </a:xfrm>
          <a:prstGeom prst="rect">
            <a:avLst/>
          </a:prstGeom>
          <a:gradFill>
            <a:gsLst>
              <a:gs pos="0">
                <a:srgbClr val="14CD68"/>
              </a:gs>
              <a:gs pos="0">
                <a:srgbClr val="0B6E38"/>
              </a:gs>
            </a:gsLst>
            <a:lin ang="5400000" scaled="0"/>
          </a:gradFill>
          <a:ln w="9525">
            <a:noFill/>
          </a:ln>
        </p:spPr>
        <p:txBody>
          <a:bodyPr wrap="square" lIns="91440" tIns="45720" rIns="91440" bIns="45720" rtlCol="0" anchor="t" anchorCtr="0">
            <a:noAutofit/>
          </a:bodyPr>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九品中正制：</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4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评定授官</a:t>
            </a: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，注重门第</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custDataLst>
              <p:tags r:id="rId9"/>
            </p:custDataLst>
          </p:nvPr>
        </p:nvSpPr>
        <p:spPr bwMode="auto">
          <a:xfrm>
            <a:off x="6338570" y="5325110"/>
            <a:ext cx="5421630" cy="975360"/>
          </a:xfrm>
          <a:prstGeom prst="rect">
            <a:avLst/>
          </a:prstGeom>
          <a:gradFill>
            <a:gsLst>
              <a:gs pos="0">
                <a:srgbClr val="14CD68"/>
              </a:gs>
              <a:gs pos="0">
                <a:srgbClr val="0B6E38"/>
              </a:gs>
            </a:gsLst>
            <a:lin ang="5400000" scaled="0"/>
          </a:gradFill>
          <a:ln w="9525">
            <a:noFill/>
          </a:ln>
        </p:spPr>
        <p:txBody>
          <a:bodyPr wrap="square" lIns="91440" tIns="45720" rIns="91440" bIns="45720" rtlCol="0" anchor="t" anchorCtr="0">
            <a:noAutofit/>
          </a:bodyPr>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科举制：</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a:p>
            <a:pPr lvl="0" indent="0" algn="l">
              <a:lnSpc>
                <a:spcPct val="100000"/>
              </a:lnSpc>
              <a:spcBef>
                <a:spcPts val="0"/>
              </a:spcBef>
              <a:spcAft>
                <a:spcPts val="0"/>
              </a:spcAft>
              <a:buClrTx/>
              <a:buSzTx/>
              <a:buNone/>
            </a:pP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4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分科考试</a:t>
            </a:r>
            <a:r>
              <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，才学做官</a:t>
            </a:r>
            <a:endParaRPr lang="zh-CN" altLang="en-US" sz="28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000"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000"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000"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0" grpId="0" bldLvl="0" animBg="1"/>
      <p:bldP spid="11" grpId="0" bldLvl="0" animBg="1"/>
      <p:bldP spid="12" grpId="0" bldLvl="0" animBg="1"/>
      <p:bldP spid="14"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custDataLst>
              <p:tags r:id="rId1"/>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一、</a:t>
            </a: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因时变革</a:t>
            </a: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a:t>
            </a: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脉络清晰</a:t>
            </a: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的选官制度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custDataLst>
              <p:tags r:id="rId2"/>
            </p:custDataLst>
          </p:nvPr>
        </p:nvSpPr>
        <p:spPr>
          <a:xfrm>
            <a:off x="-12700" y="1288415"/>
            <a:ext cx="3592195" cy="599440"/>
          </a:xfrm>
          <a:prstGeom prst="rect">
            <a:avLst/>
          </a:prstGeom>
          <a:noFill/>
        </p:spPr>
        <p:txBody>
          <a:bodyPr wrap="square" rtlCol="0">
            <a:noAutofit/>
          </a:bodyPr>
          <a:p>
            <a:pPr>
              <a:buClrTx/>
              <a:buSzTx/>
              <a:buFontTx/>
            </a:pP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（一）演变脉络</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pSp>
        <p:nvGrpSpPr>
          <p:cNvPr id="2" name="组合 1"/>
          <p:cNvGrpSpPr/>
          <p:nvPr/>
        </p:nvGrpSpPr>
        <p:grpSpPr>
          <a:xfrm>
            <a:off x="680085" y="2199640"/>
            <a:ext cx="1264920" cy="892175"/>
            <a:chOff x="1611" y="3344"/>
            <a:chExt cx="1992" cy="1405"/>
          </a:xfrm>
        </p:grpSpPr>
        <p:sp>
          <p:nvSpPr>
            <p:cNvPr id="1048791" name="Text Box 29"/>
            <p:cNvSpPr txBox="1"/>
            <p:nvPr>
              <p:custDataLst>
                <p:tags r:id="rId3"/>
              </p:custDataLst>
            </p:nvPr>
          </p:nvSpPr>
          <p:spPr>
            <a:xfrm>
              <a:off x="1611" y="3344"/>
              <a:ext cx="1992" cy="725"/>
            </a:xfrm>
            <a:prstGeom prst="rect">
              <a:avLst/>
            </a:prstGeom>
            <a:noFill/>
            <a:ln>
              <a:noFill/>
            </a:ln>
          </p:spPr>
          <p:txBody>
            <a:bodyPr vert="horz" wrap="square" lIns="91440" tIns="45720" rIns="91440" bIns="45720" anchor="t">
              <a:sp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ts val="0"/>
                </a:spcBef>
                <a:spcAft>
                  <a:spcPts val="0"/>
                </a:spcAft>
                <a:buClrTx/>
                <a:buSzTx/>
                <a:buFontTx/>
                <a:buNone/>
              </a:pPr>
              <a:r>
                <a:rPr lang="zh-CN" altLang="en-US" sz="2400" b="1">
                  <a:solidFill>
                    <a:srgbClr val="002060"/>
                  </a:solidFill>
                  <a:effectLst/>
                  <a:latin typeface="微软雅黑" panose="020B0503020204020204" charset="-122"/>
                  <a:ea typeface="微软雅黑" panose="020B0503020204020204" charset="-122"/>
                  <a:sym typeface="+mn-ea"/>
                </a:rPr>
                <a:t>世官制</a:t>
              </a:r>
              <a:endParaRPr lang="zh-CN" altLang="en-US" sz="2400" b="1">
                <a:solidFill>
                  <a:srgbClr val="002060"/>
                </a:solidFill>
                <a:effectLst/>
                <a:latin typeface="微软雅黑" panose="020B0503020204020204" charset="-122"/>
                <a:ea typeface="微软雅黑" panose="020B0503020204020204" charset="-122"/>
                <a:sym typeface="+mn-ea"/>
              </a:endParaRPr>
            </a:p>
          </p:txBody>
        </p:sp>
        <p:sp>
          <p:nvSpPr>
            <p:cNvPr id="1048779" name="Line 80"/>
            <p:cNvSpPr/>
            <p:nvPr>
              <p:custDataLst>
                <p:tags r:id="rId4"/>
              </p:custDataLst>
            </p:nvPr>
          </p:nvSpPr>
          <p:spPr>
            <a:xfrm flipV="1">
              <a:off x="2648" y="4039"/>
              <a:ext cx="1" cy="711"/>
            </a:xfrm>
            <a:prstGeom prst="line">
              <a:avLst/>
            </a:prstGeom>
            <a:noFill/>
            <a:ln w="25400" cap="rnd" cmpd="sng">
              <a:solidFill>
                <a:srgbClr val="0070C0">
                  <a:alpha val="100000"/>
                </a:srgbClr>
              </a:solidFill>
              <a:prstDash val="sysDot"/>
              <a:round/>
              <a:headEnd type="oval" w="med" len="med"/>
            </a:ln>
          </p:spPr>
        </p:sp>
      </p:grpSp>
      <p:grpSp>
        <p:nvGrpSpPr>
          <p:cNvPr id="9" name="组合 8"/>
          <p:cNvGrpSpPr/>
          <p:nvPr/>
        </p:nvGrpSpPr>
        <p:grpSpPr>
          <a:xfrm>
            <a:off x="333375" y="3156585"/>
            <a:ext cx="11388725" cy="747395"/>
            <a:chOff x="705" y="5121"/>
            <a:chExt cx="17935" cy="1177"/>
          </a:xfrm>
        </p:grpSpPr>
        <p:sp>
          <p:nvSpPr>
            <p:cNvPr id="99" name="Parallelogram 3"/>
            <p:cNvSpPr/>
            <p:nvPr>
              <p:custDataLst>
                <p:tags r:id="rId5"/>
              </p:custDataLst>
            </p:nvPr>
          </p:nvSpPr>
          <p:spPr>
            <a:xfrm>
              <a:off x="705" y="5153"/>
              <a:ext cx="3228" cy="1145"/>
            </a:xfrm>
            <a:prstGeom prst="chevron">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l">
                <a:buClrTx/>
                <a:buSzTx/>
                <a:buFontTx/>
              </a:pPr>
              <a:r>
                <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夏商</a:t>
              </a:r>
              <a:r>
                <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t>
              </a:r>
              <a:r>
                <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西周</a:t>
              </a:r>
              <a:endPar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0" name="Parallelogram 4"/>
            <p:cNvSpPr/>
            <p:nvPr>
              <p:custDataLst>
                <p:tags r:id="rId6"/>
              </p:custDataLst>
            </p:nvPr>
          </p:nvSpPr>
          <p:spPr>
            <a:xfrm>
              <a:off x="3430" y="5145"/>
              <a:ext cx="3281" cy="1145"/>
            </a:xfrm>
            <a:prstGeom prst="chevron">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l">
                <a:buClrTx/>
                <a:buSzTx/>
                <a:buFontTx/>
              </a:pPr>
              <a:r>
                <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春秋-战国</a:t>
              </a:r>
              <a:endPar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1" name="Parallelogram 5"/>
            <p:cNvSpPr/>
            <p:nvPr>
              <p:custDataLst>
                <p:tags r:id="rId7"/>
              </p:custDataLst>
            </p:nvPr>
          </p:nvSpPr>
          <p:spPr>
            <a:xfrm>
              <a:off x="8758" y="5145"/>
              <a:ext cx="2624" cy="1145"/>
            </a:xfrm>
            <a:prstGeom prst="chevron">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l">
                <a:buClrTx/>
                <a:buSzTx/>
                <a:buFontTx/>
              </a:pPr>
              <a:r>
                <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汉朝</a:t>
              </a:r>
              <a:endPar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02" name="Parallelogram 6"/>
            <p:cNvSpPr/>
            <p:nvPr>
              <p:custDataLst>
                <p:tags r:id="rId8"/>
              </p:custDataLst>
            </p:nvPr>
          </p:nvSpPr>
          <p:spPr>
            <a:xfrm>
              <a:off x="10854" y="5135"/>
              <a:ext cx="3113" cy="1145"/>
            </a:xfrm>
            <a:prstGeom prst="chevron">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魏晋</a:t>
              </a:r>
              <a:endPar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lvl="0" algn="l">
                <a:buClrTx/>
                <a:buSzTx/>
                <a:buFontTx/>
              </a:pPr>
              <a:r>
                <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南北朝</a:t>
              </a:r>
              <a:endPar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0" name="Parallelogram 4"/>
            <p:cNvSpPr/>
            <p:nvPr>
              <p:custDataLst>
                <p:tags r:id="rId9"/>
              </p:custDataLst>
            </p:nvPr>
          </p:nvSpPr>
          <p:spPr>
            <a:xfrm>
              <a:off x="13440" y="5128"/>
              <a:ext cx="3331" cy="1145"/>
            </a:xfrm>
            <a:prstGeom prst="chevron">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l">
                <a:buClrTx/>
                <a:buSzTx/>
                <a:buFontTx/>
              </a:pPr>
              <a:r>
                <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隋唐-</a:t>
              </a:r>
              <a:r>
                <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宋元</a:t>
              </a:r>
              <a:endPar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2" name="Parallelogram 6"/>
            <p:cNvSpPr/>
            <p:nvPr>
              <p:custDataLst>
                <p:tags r:id="rId10"/>
              </p:custDataLst>
            </p:nvPr>
          </p:nvSpPr>
          <p:spPr>
            <a:xfrm>
              <a:off x="16251" y="5121"/>
              <a:ext cx="2389" cy="1145"/>
            </a:xfrm>
            <a:prstGeom prst="chevron">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明清</a:t>
              </a:r>
              <a:endPar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3" name="Parallelogram 5"/>
            <p:cNvSpPr/>
            <p:nvPr>
              <p:custDataLst>
                <p:tags r:id="rId11"/>
              </p:custDataLst>
            </p:nvPr>
          </p:nvSpPr>
          <p:spPr>
            <a:xfrm>
              <a:off x="6202" y="5145"/>
              <a:ext cx="3051" cy="1145"/>
            </a:xfrm>
            <a:prstGeom prst="chevron">
              <a:avLst/>
            </a:prstGeom>
            <a:gradFill>
              <a:gsLst>
                <a:gs pos="0">
                  <a:srgbClr val="56A0B9"/>
                </a:gs>
                <a:gs pos="100000">
                  <a:srgbClr val="5DBDC3"/>
                </a:gs>
              </a:gsLst>
              <a:lin scaled="1"/>
            </a:gra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l">
                <a:buClrTx/>
                <a:buSzTx/>
                <a:buFontTx/>
              </a:pPr>
              <a:r>
                <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秦朝</a:t>
              </a:r>
              <a:endParaRPr lang="en-US" sz="20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grpSp>
        <p:nvGrpSpPr>
          <p:cNvPr id="3" name="组合 2"/>
          <p:cNvGrpSpPr/>
          <p:nvPr/>
        </p:nvGrpSpPr>
        <p:grpSpPr>
          <a:xfrm>
            <a:off x="2453005" y="1863090"/>
            <a:ext cx="1302385" cy="1244600"/>
            <a:chOff x="4388" y="2814"/>
            <a:chExt cx="2051" cy="1960"/>
          </a:xfrm>
        </p:grpSpPr>
        <p:sp>
          <p:nvSpPr>
            <p:cNvPr id="1048795" name="Text Box 29"/>
            <p:cNvSpPr txBox="1"/>
            <p:nvPr>
              <p:custDataLst>
                <p:tags r:id="rId12"/>
              </p:custDataLst>
            </p:nvPr>
          </p:nvSpPr>
          <p:spPr>
            <a:xfrm>
              <a:off x="4388" y="2814"/>
              <a:ext cx="2051" cy="1307"/>
            </a:xfrm>
            <a:prstGeom prst="rect">
              <a:avLst/>
            </a:prstGeom>
            <a:noFill/>
            <a:ln>
              <a:noFill/>
            </a:ln>
          </p:spPr>
          <p:txBody>
            <a:bodyPr vert="horz" wrap="square" lIns="91440" tIns="45720" rIns="91440" bIns="45720" anchor="t">
              <a:sp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ts val="0"/>
                </a:spcBef>
                <a:spcAft>
                  <a:spcPts val="0"/>
                </a:spcAft>
                <a:buClrTx/>
                <a:buSzTx/>
                <a:buFontTx/>
                <a:buNone/>
              </a:pPr>
              <a:r>
                <a:rPr lang="zh-CN" altLang="en-US" sz="2400" b="1">
                  <a:solidFill>
                    <a:srgbClr val="002060"/>
                  </a:solidFill>
                  <a:effectLst/>
                  <a:latin typeface="微软雅黑" panose="020B0503020204020204" charset="-122"/>
                  <a:ea typeface="微软雅黑" panose="020B0503020204020204" charset="-122"/>
                  <a:sym typeface="+mn-ea"/>
                </a:rPr>
                <a:t>荐举制</a:t>
              </a:r>
              <a:endParaRPr lang="zh-CN" altLang="en-US" sz="2400" b="1">
                <a:solidFill>
                  <a:srgbClr val="002060"/>
                </a:solidFill>
                <a:effectLst/>
                <a:latin typeface="微软雅黑" panose="020B0503020204020204" charset="-122"/>
                <a:ea typeface="微软雅黑" panose="020B0503020204020204" charset="-122"/>
                <a:sym typeface="+mn-ea"/>
              </a:endParaRPr>
            </a:p>
            <a:p>
              <a:pPr marL="0" lvl="0" algn="ctr">
                <a:lnSpc>
                  <a:spcPct val="100000"/>
                </a:lnSpc>
                <a:spcBef>
                  <a:spcPts val="0"/>
                </a:spcBef>
                <a:spcAft>
                  <a:spcPts val="0"/>
                </a:spcAft>
                <a:buClrTx/>
                <a:buSzTx/>
                <a:buFontTx/>
                <a:buNone/>
              </a:pPr>
              <a:r>
                <a:rPr lang="zh-CN" altLang="en-US" sz="2400" b="1">
                  <a:solidFill>
                    <a:srgbClr val="002060"/>
                  </a:solidFill>
                  <a:effectLst/>
                  <a:latin typeface="微软雅黑" panose="020B0503020204020204" charset="-122"/>
                  <a:ea typeface="微软雅黑" panose="020B0503020204020204" charset="-122"/>
                  <a:sym typeface="+mn-ea"/>
                </a:rPr>
                <a:t>军功制</a:t>
              </a:r>
              <a:endParaRPr lang="zh-CN" altLang="en-US" sz="2400" b="1">
                <a:solidFill>
                  <a:srgbClr val="002060"/>
                </a:solidFill>
                <a:effectLst/>
                <a:latin typeface="微软雅黑" panose="020B0503020204020204" charset="-122"/>
                <a:ea typeface="微软雅黑" panose="020B0503020204020204" charset="-122"/>
                <a:sym typeface="+mn-ea"/>
              </a:endParaRPr>
            </a:p>
          </p:txBody>
        </p:sp>
        <p:sp>
          <p:nvSpPr>
            <p:cNvPr id="34" name="Line 80"/>
            <p:cNvSpPr/>
            <p:nvPr>
              <p:custDataLst>
                <p:tags r:id="rId13"/>
              </p:custDataLst>
            </p:nvPr>
          </p:nvSpPr>
          <p:spPr>
            <a:xfrm flipV="1">
              <a:off x="5398" y="4063"/>
              <a:ext cx="1" cy="711"/>
            </a:xfrm>
            <a:prstGeom prst="line">
              <a:avLst/>
            </a:prstGeom>
            <a:noFill/>
            <a:ln w="25400" cap="rnd" cmpd="sng">
              <a:solidFill>
                <a:srgbClr val="0070C0">
                  <a:alpha val="100000"/>
                </a:srgbClr>
              </a:solidFill>
              <a:prstDash val="sysDot"/>
              <a:round/>
              <a:headEnd type="oval" w="med" len="med"/>
            </a:ln>
          </p:spPr>
        </p:sp>
      </p:grpSp>
      <p:grpSp>
        <p:nvGrpSpPr>
          <p:cNvPr id="5" name="组合 4"/>
          <p:cNvGrpSpPr/>
          <p:nvPr/>
        </p:nvGrpSpPr>
        <p:grpSpPr>
          <a:xfrm>
            <a:off x="5367020" y="1863090"/>
            <a:ext cx="1476375" cy="1214755"/>
            <a:chOff x="8242" y="2814"/>
            <a:chExt cx="2325" cy="1913"/>
          </a:xfrm>
        </p:grpSpPr>
        <p:sp>
          <p:nvSpPr>
            <p:cNvPr id="25" name="文本框 24"/>
            <p:cNvSpPr txBox="1"/>
            <p:nvPr>
              <p:custDataLst>
                <p:tags r:id="rId14"/>
              </p:custDataLst>
            </p:nvPr>
          </p:nvSpPr>
          <p:spPr>
            <a:xfrm>
              <a:off x="8242" y="2814"/>
              <a:ext cx="2325" cy="1695"/>
            </a:xfrm>
            <a:prstGeom prst="rect">
              <a:avLst/>
            </a:prstGeom>
            <a:noFill/>
            <a:ln>
              <a:noFill/>
            </a:ln>
          </p:spPr>
          <p:txBody>
            <a:bodyPr vert="horz" wrap="square" lIns="91440" tIns="45720" rIns="91440" bIns="45720" rtlCol="0" anchor="t">
              <a:sp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ts val="0"/>
                </a:spcBef>
                <a:spcAft>
                  <a:spcPts val="0"/>
                </a:spcAft>
                <a:buClrTx/>
                <a:buSzTx/>
                <a:buFontTx/>
                <a:buNone/>
              </a:pPr>
              <a:r>
                <a:rPr lang="zh-CN" altLang="en-US" sz="2400" b="1">
                  <a:solidFill>
                    <a:srgbClr val="002060"/>
                  </a:solidFill>
                  <a:effectLst/>
                  <a:latin typeface="微软雅黑" panose="020B0503020204020204" charset="-122"/>
                  <a:ea typeface="微软雅黑" panose="020B0503020204020204" charset="-122"/>
                  <a:sym typeface="+mn-ea"/>
                </a:rPr>
                <a:t>察举制</a:t>
              </a:r>
              <a:endParaRPr lang="zh-CN" altLang="en-US" sz="2400" b="1">
                <a:solidFill>
                  <a:srgbClr val="002060"/>
                </a:solidFill>
                <a:effectLst/>
                <a:latin typeface="微软雅黑" panose="020B0503020204020204" charset="-122"/>
                <a:ea typeface="微软雅黑" panose="020B0503020204020204" charset="-122"/>
                <a:sym typeface="+mn-ea"/>
              </a:endParaRPr>
            </a:p>
            <a:p>
              <a:pPr marL="0" lvl="0" algn="ctr">
                <a:lnSpc>
                  <a:spcPct val="100000"/>
                </a:lnSpc>
                <a:spcBef>
                  <a:spcPts val="0"/>
                </a:spcBef>
                <a:spcAft>
                  <a:spcPts val="0"/>
                </a:spcAft>
                <a:buClrTx/>
                <a:buSzTx/>
                <a:buFontTx/>
                <a:buNone/>
              </a:pPr>
              <a:r>
                <a:rPr lang="zh-CN" altLang="en-US" sz="2000" b="1">
                  <a:solidFill>
                    <a:srgbClr val="0070C0"/>
                  </a:solidFill>
                  <a:effectLst/>
                  <a:latin typeface="微软雅黑" panose="020B0503020204020204" charset="-122"/>
                  <a:ea typeface="微软雅黑" panose="020B0503020204020204" charset="-122"/>
                  <a:sym typeface="+mn-ea"/>
                </a:rPr>
                <a:t>积功劳为官征辟制</a:t>
              </a:r>
              <a:endParaRPr lang="zh-CN" altLang="en-US" sz="2000" b="1">
                <a:solidFill>
                  <a:srgbClr val="0070C0"/>
                </a:solidFill>
                <a:effectLst/>
                <a:latin typeface="微软雅黑" panose="020B0503020204020204" charset="-122"/>
                <a:ea typeface="微软雅黑" panose="020B0503020204020204" charset="-122"/>
                <a:sym typeface="+mn-ea"/>
              </a:endParaRPr>
            </a:p>
          </p:txBody>
        </p:sp>
        <p:sp>
          <p:nvSpPr>
            <p:cNvPr id="36" name="Line 80"/>
            <p:cNvSpPr/>
            <p:nvPr>
              <p:custDataLst>
                <p:tags r:id="rId15"/>
              </p:custDataLst>
            </p:nvPr>
          </p:nvSpPr>
          <p:spPr>
            <a:xfrm flipV="1">
              <a:off x="9444" y="4016"/>
              <a:ext cx="1" cy="711"/>
            </a:xfrm>
            <a:prstGeom prst="line">
              <a:avLst/>
            </a:prstGeom>
            <a:noFill/>
            <a:ln w="25400" cap="rnd" cmpd="sng">
              <a:solidFill>
                <a:srgbClr val="0070C0">
                  <a:alpha val="100000"/>
                </a:srgbClr>
              </a:solidFill>
              <a:prstDash val="sysDot"/>
              <a:round/>
              <a:headEnd type="oval" w="med" len="med"/>
            </a:ln>
          </p:spPr>
        </p:sp>
      </p:grpSp>
      <p:grpSp>
        <p:nvGrpSpPr>
          <p:cNvPr id="6" name="组合 5"/>
          <p:cNvGrpSpPr/>
          <p:nvPr/>
        </p:nvGrpSpPr>
        <p:grpSpPr>
          <a:xfrm>
            <a:off x="6780530" y="2195830"/>
            <a:ext cx="1888490" cy="882650"/>
            <a:chOff x="10333" y="3338"/>
            <a:chExt cx="2974" cy="1390"/>
          </a:xfrm>
        </p:grpSpPr>
        <p:sp>
          <p:nvSpPr>
            <p:cNvPr id="27" name="文本框 26"/>
            <p:cNvSpPr txBox="1"/>
            <p:nvPr>
              <p:custDataLst>
                <p:tags r:id="rId16"/>
              </p:custDataLst>
            </p:nvPr>
          </p:nvSpPr>
          <p:spPr>
            <a:xfrm>
              <a:off x="10333" y="3338"/>
              <a:ext cx="2974" cy="717"/>
            </a:xfrm>
            <a:prstGeom prst="rect">
              <a:avLst/>
            </a:prstGeom>
            <a:noFill/>
            <a:ln>
              <a:noFill/>
            </a:ln>
          </p:spPr>
          <p:txBody>
            <a:bodyPr vert="horz" wrap="square" lIns="91440" tIns="45720" rIns="91440" bIns="45720" rtlCol="0" anchor="t">
              <a:no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ts val="0"/>
                </a:spcBef>
                <a:spcAft>
                  <a:spcPts val="0"/>
                </a:spcAft>
                <a:buClrTx/>
                <a:buSzTx/>
                <a:buFontTx/>
                <a:buNone/>
              </a:pPr>
              <a:r>
                <a:rPr lang="zh-CN" altLang="en-US" sz="2400" b="1">
                  <a:solidFill>
                    <a:srgbClr val="002060"/>
                  </a:solidFill>
                  <a:effectLst/>
                  <a:latin typeface="微软雅黑" panose="020B0503020204020204" charset="-122"/>
                  <a:ea typeface="微软雅黑" panose="020B0503020204020204" charset="-122"/>
                  <a:sym typeface="+mn-ea"/>
                </a:rPr>
                <a:t>九品中正制</a:t>
              </a:r>
              <a:endParaRPr lang="zh-CN" altLang="en-US" sz="2400" b="1">
                <a:solidFill>
                  <a:srgbClr val="002060"/>
                </a:solidFill>
                <a:effectLst/>
                <a:latin typeface="微软雅黑" panose="020B0503020204020204" charset="-122"/>
                <a:ea typeface="微软雅黑" panose="020B0503020204020204" charset="-122"/>
                <a:sym typeface="+mn-ea"/>
              </a:endParaRPr>
            </a:p>
          </p:txBody>
        </p:sp>
        <p:sp>
          <p:nvSpPr>
            <p:cNvPr id="37" name="Line 80"/>
            <p:cNvSpPr/>
            <p:nvPr>
              <p:custDataLst>
                <p:tags r:id="rId17"/>
              </p:custDataLst>
            </p:nvPr>
          </p:nvSpPr>
          <p:spPr>
            <a:xfrm flipV="1">
              <a:off x="11820" y="4018"/>
              <a:ext cx="1" cy="711"/>
            </a:xfrm>
            <a:prstGeom prst="line">
              <a:avLst/>
            </a:prstGeom>
            <a:noFill/>
            <a:ln w="25400" cap="rnd" cmpd="sng">
              <a:solidFill>
                <a:srgbClr val="0070C0">
                  <a:alpha val="100000"/>
                </a:srgbClr>
              </a:solidFill>
              <a:prstDash val="sysDot"/>
              <a:round/>
              <a:headEnd type="oval" w="med" len="med"/>
            </a:ln>
          </p:spPr>
        </p:sp>
      </p:grpSp>
      <p:grpSp>
        <p:nvGrpSpPr>
          <p:cNvPr id="4" name="组合 3"/>
          <p:cNvGrpSpPr/>
          <p:nvPr/>
        </p:nvGrpSpPr>
        <p:grpSpPr>
          <a:xfrm>
            <a:off x="3875405" y="2228850"/>
            <a:ext cx="1264920" cy="849630"/>
            <a:chOff x="6313" y="3390"/>
            <a:chExt cx="1992" cy="1338"/>
          </a:xfrm>
        </p:grpSpPr>
        <p:sp>
          <p:nvSpPr>
            <p:cNvPr id="35" name="Line 80"/>
            <p:cNvSpPr/>
            <p:nvPr>
              <p:custDataLst>
                <p:tags r:id="rId18"/>
              </p:custDataLst>
            </p:nvPr>
          </p:nvSpPr>
          <p:spPr>
            <a:xfrm flipV="1">
              <a:off x="7308" y="4018"/>
              <a:ext cx="1" cy="711"/>
            </a:xfrm>
            <a:prstGeom prst="line">
              <a:avLst/>
            </a:prstGeom>
            <a:noFill/>
            <a:ln w="25400" cap="rnd" cmpd="sng">
              <a:solidFill>
                <a:srgbClr val="0070C0">
                  <a:alpha val="100000"/>
                </a:srgbClr>
              </a:solidFill>
              <a:prstDash val="sysDot"/>
              <a:round/>
              <a:headEnd type="oval" w="med" len="med"/>
            </a:ln>
          </p:spPr>
        </p:sp>
        <p:sp>
          <p:nvSpPr>
            <p:cNvPr id="41" name="Text Box 29"/>
            <p:cNvSpPr txBox="1"/>
            <p:nvPr>
              <p:custDataLst>
                <p:tags r:id="rId19"/>
              </p:custDataLst>
            </p:nvPr>
          </p:nvSpPr>
          <p:spPr>
            <a:xfrm>
              <a:off x="6313" y="3390"/>
              <a:ext cx="1992" cy="725"/>
            </a:xfrm>
            <a:prstGeom prst="rect">
              <a:avLst/>
            </a:prstGeom>
            <a:noFill/>
            <a:ln>
              <a:noFill/>
            </a:ln>
          </p:spPr>
          <p:txBody>
            <a:bodyPr vert="horz" wrap="square" lIns="91440" tIns="45720" rIns="91440" bIns="45720" anchor="t">
              <a:sp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ts val="0"/>
                </a:spcBef>
                <a:spcAft>
                  <a:spcPts val="0"/>
                </a:spcAft>
                <a:buClrTx/>
                <a:buSzTx/>
                <a:buFontTx/>
                <a:buNone/>
              </a:pPr>
              <a:r>
                <a:rPr lang="zh-CN" altLang="en-US" sz="2400" b="1">
                  <a:solidFill>
                    <a:srgbClr val="002060"/>
                  </a:solidFill>
                  <a:effectLst/>
                  <a:latin typeface="微软雅黑" panose="020B0503020204020204" charset="-122"/>
                  <a:ea typeface="微软雅黑" panose="020B0503020204020204" charset="-122"/>
                  <a:sym typeface="+mn-ea"/>
                </a:rPr>
                <a:t>重法吏</a:t>
              </a:r>
              <a:endParaRPr lang="zh-CN" altLang="en-US" sz="2400" b="1">
                <a:solidFill>
                  <a:srgbClr val="002060"/>
                </a:solidFill>
                <a:effectLst/>
                <a:latin typeface="微软雅黑" panose="020B0503020204020204" charset="-122"/>
                <a:ea typeface="微软雅黑" panose="020B0503020204020204" charset="-122"/>
                <a:sym typeface="+mn-ea"/>
              </a:endParaRPr>
            </a:p>
          </p:txBody>
        </p:sp>
      </p:grpSp>
      <p:grpSp>
        <p:nvGrpSpPr>
          <p:cNvPr id="8" name="组合 7"/>
          <p:cNvGrpSpPr/>
          <p:nvPr/>
        </p:nvGrpSpPr>
        <p:grpSpPr>
          <a:xfrm>
            <a:off x="9975850" y="1899920"/>
            <a:ext cx="1932940" cy="1178560"/>
            <a:chOff x="15920" y="2872"/>
            <a:chExt cx="3044" cy="1856"/>
          </a:xfrm>
        </p:grpSpPr>
        <p:sp>
          <p:nvSpPr>
            <p:cNvPr id="40" name="Line 80"/>
            <p:cNvSpPr/>
            <p:nvPr>
              <p:custDataLst>
                <p:tags r:id="rId20"/>
              </p:custDataLst>
            </p:nvPr>
          </p:nvSpPr>
          <p:spPr>
            <a:xfrm flipV="1">
              <a:off x="17425" y="4018"/>
              <a:ext cx="1" cy="711"/>
            </a:xfrm>
            <a:prstGeom prst="line">
              <a:avLst/>
            </a:prstGeom>
            <a:noFill/>
            <a:ln w="25400" cap="rnd" cmpd="sng">
              <a:solidFill>
                <a:srgbClr val="0070C0">
                  <a:alpha val="100000"/>
                </a:srgbClr>
              </a:solidFill>
              <a:prstDash val="sysDot"/>
              <a:round/>
              <a:headEnd type="oval" w="med" len="med"/>
            </a:ln>
          </p:spPr>
        </p:sp>
        <p:sp>
          <p:nvSpPr>
            <p:cNvPr id="42" name="文本框 41"/>
            <p:cNvSpPr txBox="1"/>
            <p:nvPr>
              <p:custDataLst>
                <p:tags r:id="rId21"/>
              </p:custDataLst>
            </p:nvPr>
          </p:nvSpPr>
          <p:spPr>
            <a:xfrm>
              <a:off x="15920" y="2872"/>
              <a:ext cx="3045" cy="1256"/>
            </a:xfrm>
            <a:prstGeom prst="rect">
              <a:avLst/>
            </a:prstGeom>
            <a:noFill/>
            <a:ln>
              <a:noFill/>
            </a:ln>
          </p:spPr>
          <p:txBody>
            <a:bodyPr vert="horz" wrap="square" lIns="91440" tIns="45720" rIns="91440" bIns="45720" rtlCol="0" anchor="t">
              <a:no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ts val="0"/>
                </a:spcBef>
                <a:spcAft>
                  <a:spcPts val="0"/>
                </a:spcAft>
                <a:buClrTx/>
                <a:buSzTx/>
                <a:buFontTx/>
                <a:buNone/>
              </a:pPr>
              <a:r>
                <a:rPr lang="zh-CN" altLang="en-US" sz="2400" b="1">
                  <a:solidFill>
                    <a:srgbClr val="002060"/>
                  </a:solidFill>
                  <a:effectLst/>
                  <a:latin typeface="微软雅黑" panose="020B0503020204020204" charset="-122"/>
                  <a:ea typeface="微软雅黑" panose="020B0503020204020204" charset="-122"/>
                  <a:sym typeface="+mn-ea"/>
                </a:rPr>
                <a:t>科举制</a:t>
              </a:r>
              <a:endParaRPr lang="zh-CN" altLang="en-US" sz="2400" b="1">
                <a:solidFill>
                  <a:srgbClr val="002060"/>
                </a:solidFill>
                <a:effectLst/>
                <a:latin typeface="微软雅黑" panose="020B0503020204020204" charset="-122"/>
                <a:ea typeface="微软雅黑" panose="020B0503020204020204" charset="-122"/>
                <a:sym typeface="+mn-ea"/>
              </a:endParaRPr>
            </a:p>
            <a:p>
              <a:pPr marL="0" lvl="0" algn="ctr">
                <a:lnSpc>
                  <a:spcPct val="100000"/>
                </a:lnSpc>
                <a:spcBef>
                  <a:spcPts val="0"/>
                </a:spcBef>
                <a:spcAft>
                  <a:spcPts val="0"/>
                </a:spcAft>
                <a:buClrTx/>
                <a:buSzTx/>
                <a:buFontTx/>
                <a:buNone/>
              </a:pPr>
              <a:r>
                <a:rPr lang="zh-CN" altLang="en-US" sz="2000" b="1">
                  <a:solidFill>
                    <a:srgbClr val="0070C0"/>
                  </a:solidFill>
                  <a:effectLst/>
                  <a:latin typeface="微软雅黑" panose="020B0503020204020204" charset="-122"/>
                  <a:ea typeface="微软雅黑" panose="020B0503020204020204" charset="-122"/>
                  <a:sym typeface="+mn-ea"/>
                </a:rPr>
                <a:t>（八股取士）</a:t>
              </a:r>
              <a:endParaRPr lang="zh-CN" altLang="en-US" sz="2000" b="1">
                <a:solidFill>
                  <a:srgbClr val="0070C0"/>
                </a:solidFill>
                <a:effectLst/>
                <a:latin typeface="微软雅黑" panose="020B0503020204020204" charset="-122"/>
                <a:ea typeface="微软雅黑" panose="020B0503020204020204" charset="-122"/>
                <a:sym typeface="+mn-ea"/>
              </a:endParaRPr>
            </a:p>
          </p:txBody>
        </p:sp>
      </p:grpSp>
      <p:grpSp>
        <p:nvGrpSpPr>
          <p:cNvPr id="7" name="组合 6"/>
          <p:cNvGrpSpPr/>
          <p:nvPr/>
        </p:nvGrpSpPr>
        <p:grpSpPr>
          <a:xfrm>
            <a:off x="8631555" y="2208530"/>
            <a:ext cx="1607820" cy="874395"/>
            <a:chOff x="13473" y="3358"/>
            <a:chExt cx="2532" cy="1377"/>
          </a:xfrm>
        </p:grpSpPr>
        <p:sp>
          <p:nvSpPr>
            <p:cNvPr id="28" name="文本框 27"/>
            <p:cNvSpPr txBox="1"/>
            <p:nvPr>
              <p:custDataLst>
                <p:tags r:id="rId22"/>
              </p:custDataLst>
            </p:nvPr>
          </p:nvSpPr>
          <p:spPr>
            <a:xfrm>
              <a:off x="13473" y="3358"/>
              <a:ext cx="2532" cy="738"/>
            </a:xfrm>
            <a:prstGeom prst="rect">
              <a:avLst/>
            </a:prstGeom>
            <a:noFill/>
            <a:ln>
              <a:noFill/>
            </a:ln>
          </p:spPr>
          <p:txBody>
            <a:bodyPr vert="horz" wrap="square" lIns="91440" tIns="45720" rIns="91440" bIns="45720" rtlCol="0" anchor="t">
              <a:noAutofit/>
            </a:bodyPr>
            <a:lstStyle>
              <a:lvl1pPr marL="228600" indent="-228600" algn="l" fontAlgn="base" latinLnBrk="1">
                <a:lnSpc>
                  <a:spcPct val="90000"/>
                </a:lnSpc>
                <a:spcBef>
                  <a:spcPts val="1000"/>
                </a:spcBef>
                <a:spcAft>
                  <a:spcPct val="0"/>
                </a:spcAft>
                <a:buFont typeface="Arial" panose="020B0604020202020204" pitchFamily="34" charset="0"/>
                <a:buChar char="•"/>
                <a:defRPr sz="2800" b="0" i="0" u="none" baseline="0">
                  <a:solidFill>
                    <a:schemeClr val="dk1"/>
                  </a:solidFill>
                  <a:latin typeface="Calibri" panose="020F0502020204030204" charset="0"/>
                </a:defRPr>
              </a:lvl1pPr>
              <a:lvl2pPr marL="685800" indent="-228600" algn="l" fontAlgn="base" latinLnBrk="1">
                <a:lnSpc>
                  <a:spcPct val="90000"/>
                </a:lnSpc>
                <a:spcBef>
                  <a:spcPts val="500"/>
                </a:spcBef>
                <a:spcAft>
                  <a:spcPct val="0"/>
                </a:spcAft>
                <a:buFont typeface="Arial" panose="020B0604020202020204" pitchFamily="34" charset="0"/>
                <a:buChar char="•"/>
                <a:defRPr sz="2400" b="0" i="0" u="none" baseline="0">
                  <a:solidFill>
                    <a:schemeClr val="dk1"/>
                  </a:solidFill>
                  <a:latin typeface="Calibri" panose="020F0502020204030204" charset="0"/>
                </a:defRPr>
              </a:lvl2pPr>
              <a:lvl3pPr marL="1143000" indent="-228600" algn="l" fontAlgn="base" latinLnBrk="1">
                <a:lnSpc>
                  <a:spcPct val="90000"/>
                </a:lnSpc>
                <a:spcBef>
                  <a:spcPts val="500"/>
                </a:spcBef>
                <a:spcAft>
                  <a:spcPct val="0"/>
                </a:spcAft>
                <a:buFont typeface="Arial" panose="020B0604020202020204" pitchFamily="34" charset="0"/>
                <a:buChar char="•"/>
                <a:defRPr sz="2000" b="0" i="0" u="none" baseline="0">
                  <a:solidFill>
                    <a:schemeClr val="dk1"/>
                  </a:solidFill>
                  <a:latin typeface="Calibri" panose="020F0502020204030204" charset="0"/>
                </a:defRPr>
              </a:lvl3pPr>
              <a:lvl4pPr marL="16002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4pPr>
              <a:lvl5pPr marL="2057400" indent="-228600" algn="l" fontAlgn="base" latinLnBrk="1">
                <a:lnSpc>
                  <a:spcPct val="90000"/>
                </a:lnSpc>
                <a:spcBef>
                  <a:spcPts val="500"/>
                </a:spcBef>
                <a:spcAft>
                  <a:spcPct val="0"/>
                </a:spcAft>
                <a:buFont typeface="Arial" panose="020B0604020202020204" pitchFamily="34" charset="0"/>
                <a:buChar char="•"/>
                <a:defRPr sz="1800" b="0" i="0" u="none" baseline="0">
                  <a:solidFill>
                    <a:schemeClr val="dk1"/>
                  </a:solidFill>
                  <a:latin typeface="Calibri" panose="020F0502020204030204" charset="0"/>
                </a:defRPr>
              </a:lvl5pPr>
            </a:lstStyle>
            <a:p>
              <a:pPr marL="0" lvl="0" algn="ctr">
                <a:lnSpc>
                  <a:spcPct val="100000"/>
                </a:lnSpc>
                <a:spcBef>
                  <a:spcPts val="0"/>
                </a:spcBef>
                <a:spcAft>
                  <a:spcPts val="0"/>
                </a:spcAft>
                <a:buClrTx/>
                <a:buSzTx/>
                <a:buFontTx/>
                <a:buNone/>
              </a:pPr>
              <a:r>
                <a:rPr lang="zh-CN" altLang="en-US" sz="2400" b="1">
                  <a:solidFill>
                    <a:srgbClr val="002060"/>
                  </a:solidFill>
                  <a:effectLst/>
                  <a:latin typeface="微软雅黑" panose="020B0503020204020204" charset="-122"/>
                  <a:ea typeface="微软雅黑" panose="020B0503020204020204" charset="-122"/>
                  <a:sym typeface="+mn-ea"/>
                </a:rPr>
                <a:t>科举制</a:t>
              </a:r>
              <a:endParaRPr lang="zh-CN" altLang="en-US" sz="2400" b="1">
                <a:solidFill>
                  <a:srgbClr val="002060"/>
                </a:solidFill>
                <a:effectLst/>
                <a:latin typeface="微软雅黑" panose="020B0503020204020204" charset="-122"/>
                <a:ea typeface="微软雅黑" panose="020B0503020204020204" charset="-122"/>
                <a:sym typeface="+mn-ea"/>
              </a:endParaRPr>
            </a:p>
          </p:txBody>
        </p:sp>
        <p:sp>
          <p:nvSpPr>
            <p:cNvPr id="38" name="Line 80"/>
            <p:cNvSpPr/>
            <p:nvPr>
              <p:custDataLst>
                <p:tags r:id="rId23"/>
              </p:custDataLst>
            </p:nvPr>
          </p:nvSpPr>
          <p:spPr>
            <a:xfrm flipH="1" flipV="1">
              <a:off x="13803" y="3499"/>
              <a:ext cx="14" cy="1230"/>
            </a:xfrm>
            <a:prstGeom prst="line">
              <a:avLst/>
            </a:prstGeom>
            <a:noFill/>
            <a:ln w="25400" cap="rnd" cmpd="sng">
              <a:solidFill>
                <a:srgbClr val="0070C0">
                  <a:alpha val="100000"/>
                </a:srgbClr>
              </a:solidFill>
              <a:prstDash val="sysDot"/>
              <a:round/>
              <a:headEnd type="oval" w="med" len="med"/>
            </a:ln>
          </p:spPr>
        </p:sp>
        <p:sp>
          <p:nvSpPr>
            <p:cNvPr id="43" name="Line 80"/>
            <p:cNvSpPr/>
            <p:nvPr>
              <p:custDataLst>
                <p:tags r:id="rId24"/>
              </p:custDataLst>
            </p:nvPr>
          </p:nvSpPr>
          <p:spPr>
            <a:xfrm flipH="1" flipV="1">
              <a:off x="15569" y="3505"/>
              <a:ext cx="14" cy="1230"/>
            </a:xfrm>
            <a:prstGeom prst="line">
              <a:avLst/>
            </a:prstGeom>
            <a:noFill/>
            <a:ln w="25400" cap="rnd" cmpd="sng">
              <a:solidFill>
                <a:srgbClr val="0070C0">
                  <a:alpha val="100000"/>
                </a:srgbClr>
              </a:solidFill>
              <a:prstDash val="sysDot"/>
              <a:round/>
              <a:headEnd type="oval" w="med" len="med"/>
            </a:ln>
          </p:spPr>
        </p:sp>
      </p:grpSp>
      <p:pic>
        <p:nvPicPr>
          <p:cNvPr id="44" name="图片 43"/>
          <p:cNvPicPr/>
          <p:nvPr/>
        </p:nvPicPr>
        <p:blipFill>
          <a:blip r:embed="rId25"/>
          <a:stretch>
            <a:fillRect/>
          </a:stretch>
        </p:blipFill>
        <p:spPr>
          <a:xfrm>
            <a:off x="225425" y="4118610"/>
            <a:ext cx="2162810" cy="2541270"/>
          </a:xfrm>
          <a:prstGeom prst="rect">
            <a:avLst/>
          </a:prstGeom>
          <a:solidFill>
            <a:schemeClr val="bg1">
              <a:alpha val="60000"/>
            </a:schemeClr>
          </a:solidFill>
          <a:ln w="9525">
            <a:noFill/>
          </a:ln>
        </p:spPr>
      </p:pic>
      <p:pic>
        <p:nvPicPr>
          <p:cNvPr id="45" name="图片 44"/>
          <p:cNvPicPr/>
          <p:nvPr/>
        </p:nvPicPr>
        <p:blipFill>
          <a:blip r:embed="rId26"/>
          <a:srcRect l="16720" t="13883" r="15107" b="2332"/>
          <a:stretch>
            <a:fillRect/>
          </a:stretch>
        </p:blipFill>
        <p:spPr>
          <a:xfrm>
            <a:off x="2183130" y="4076700"/>
            <a:ext cx="4157345" cy="2583180"/>
          </a:xfrm>
          <a:prstGeom prst="rect">
            <a:avLst/>
          </a:prstGeom>
          <a:solidFill>
            <a:schemeClr val="bg1">
              <a:alpha val="60000"/>
            </a:schemeClr>
          </a:solidFill>
          <a:ln w="9525">
            <a:noFill/>
          </a:ln>
        </p:spPr>
      </p:pic>
      <p:pic>
        <p:nvPicPr>
          <p:cNvPr id="104" name="图片 103"/>
          <p:cNvPicPr/>
          <p:nvPr/>
        </p:nvPicPr>
        <p:blipFill>
          <a:blip r:embed="rId27"/>
          <a:srcRect l="1268" t="1630" r="1718" b="2843"/>
          <a:stretch>
            <a:fillRect/>
          </a:stretch>
        </p:blipFill>
        <p:spPr>
          <a:xfrm>
            <a:off x="2771140" y="4083685"/>
            <a:ext cx="2668905" cy="2580005"/>
          </a:xfrm>
          <a:prstGeom prst="rect">
            <a:avLst/>
          </a:prstGeom>
          <a:noFill/>
          <a:ln w="9525">
            <a:noFill/>
          </a:ln>
        </p:spPr>
      </p:pic>
      <p:pic>
        <p:nvPicPr>
          <p:cNvPr id="46" name="图片 45"/>
          <p:cNvPicPr>
            <a:picLocks noChangeAspect="1"/>
          </p:cNvPicPr>
          <p:nvPr/>
        </p:nvPicPr>
        <p:blipFill>
          <a:blip r:embed="rId28"/>
          <a:stretch>
            <a:fillRect/>
          </a:stretch>
        </p:blipFill>
        <p:spPr>
          <a:xfrm>
            <a:off x="5447030" y="4083685"/>
            <a:ext cx="1513840" cy="2545715"/>
          </a:xfrm>
          <a:prstGeom prst="rect">
            <a:avLst/>
          </a:prstGeom>
          <a:solidFill>
            <a:schemeClr val="bg1">
              <a:alpha val="75000"/>
            </a:schemeClr>
          </a:solidFill>
          <a:ln w="9525">
            <a:noFill/>
          </a:ln>
        </p:spPr>
      </p:pic>
      <p:pic>
        <p:nvPicPr>
          <p:cNvPr id="105" name="图片 104"/>
          <p:cNvPicPr/>
          <p:nvPr/>
        </p:nvPicPr>
        <p:blipFill>
          <a:blip r:embed="rId29"/>
          <a:srcRect l="34289"/>
          <a:stretch>
            <a:fillRect/>
          </a:stretch>
        </p:blipFill>
        <p:spPr>
          <a:xfrm>
            <a:off x="6846570" y="4083685"/>
            <a:ext cx="1927225" cy="2551430"/>
          </a:xfrm>
          <a:prstGeom prst="rect">
            <a:avLst/>
          </a:prstGeom>
          <a:solidFill>
            <a:schemeClr val="bg1">
              <a:alpha val="60000"/>
            </a:schemeClr>
          </a:solidFill>
          <a:ln w="9525">
            <a:noFill/>
          </a:ln>
        </p:spPr>
      </p:pic>
      <p:pic>
        <p:nvPicPr>
          <p:cNvPr id="48" name="图片 47"/>
          <p:cNvPicPr/>
          <p:nvPr/>
        </p:nvPicPr>
        <p:blipFill>
          <a:blip r:embed="rId30">
            <a:clrChange>
              <a:clrFrom>
                <a:srgbClr val="F6F6F6">
                  <a:alpha val="100000"/>
                </a:srgbClr>
              </a:clrFrom>
              <a:clrTo>
                <a:srgbClr val="F6F6F6">
                  <a:alpha val="100000"/>
                  <a:alpha val="0"/>
                </a:srgbClr>
              </a:clrTo>
            </a:clrChange>
          </a:blip>
          <a:stretch>
            <a:fillRect/>
          </a:stretch>
        </p:blipFill>
        <p:spPr>
          <a:xfrm>
            <a:off x="8716010" y="4077335"/>
            <a:ext cx="3298825" cy="2508885"/>
          </a:xfrm>
          <a:prstGeom prst="rect">
            <a:avLst/>
          </a:prstGeom>
          <a:noFill/>
          <a:ln w="9525">
            <a:noFill/>
          </a:ln>
        </p:spPr>
      </p:pic>
      <p:sp>
        <p:nvSpPr>
          <p:cNvPr id="10" name="文本框 9"/>
          <p:cNvSpPr txBox="1"/>
          <p:nvPr/>
        </p:nvSpPr>
        <p:spPr>
          <a:xfrm>
            <a:off x="67310" y="2785745"/>
            <a:ext cx="2699385" cy="1198880"/>
          </a:xfrm>
          <a:prstGeom prst="rect">
            <a:avLst/>
          </a:prstGeom>
          <a:solidFill>
            <a:srgbClr val="FFFF00"/>
          </a:solidFill>
          <a:ln w="2857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square" lIns="91440" tIns="45720" rIns="91440" bIns="45720" rtlCol="0">
            <a:spAutoFit/>
          </a:bodyPr>
          <a:p>
            <a:pPr lvl="0" algn="ctr">
              <a:buClrTx/>
              <a:buSzTx/>
              <a:buFontTx/>
            </a:pP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①标准</a:t>
            </a:r>
            <a:r>
              <a:rPr lang="zh-CN" altLang="en-US" sz="2400">
                <a:latin typeface="微软雅黑" panose="020B0503020204020204" charset="-122"/>
                <a:ea typeface="微软雅黑" panose="020B0503020204020204" charset="-122"/>
                <a:cs typeface="微软雅黑" panose="020B0503020204020204" charset="-122"/>
                <a:sym typeface="+mn-ea"/>
              </a:rPr>
              <a:t>：贵族血缘</a:t>
            </a:r>
            <a:endParaRPr lang="zh-CN" altLang="en-US" sz="2400">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②特点</a:t>
            </a:r>
            <a:r>
              <a:rPr lang="zh-CN" altLang="en-US" sz="2400">
                <a:latin typeface="微软雅黑" panose="020B0503020204020204" charset="-122"/>
                <a:ea typeface="微软雅黑" panose="020B0503020204020204" charset="-122"/>
                <a:cs typeface="微软雅黑" panose="020B0503020204020204" charset="-122"/>
                <a:sym typeface="+mn-ea"/>
              </a:rPr>
              <a:t>：官位世袭，贵族政治垄断特权。 </a:t>
            </a:r>
            <a:endParaRPr lang="zh-CN" altLang="en-US" sz="24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13970" y="4001135"/>
            <a:ext cx="2792095" cy="2656840"/>
          </a:xfrm>
          <a:prstGeom prst="rect">
            <a:avLst/>
          </a:prstGeom>
          <a:solidFill>
            <a:srgbClr val="FFFF00"/>
          </a:solidFill>
          <a:ln w="2857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square" lIns="91440" tIns="45720" rIns="91440" bIns="45720" rtlCol="0">
            <a:noAutofit/>
          </a:bodyPr>
          <a:p>
            <a:pPr lvl="0" algn="l">
              <a:buClrTx/>
              <a:buSzTx/>
              <a:buFontTx/>
            </a:pPr>
            <a:r>
              <a:rPr lang="zh-CN" altLang="en-US" sz="2400" b="1">
                <a:solidFill>
                  <a:srgbClr val="FF0000"/>
                </a:solidFill>
                <a:latin typeface="微软雅黑" panose="020B0503020204020204" charset="-122"/>
                <a:ea typeface="微软雅黑" panose="020B0503020204020204" charset="-122"/>
                <a:sym typeface="+mn-ea"/>
              </a:rPr>
              <a:t>③影响</a:t>
            </a:r>
            <a:r>
              <a:rPr lang="zh-CN" altLang="en-US" sz="2400">
                <a:latin typeface="微软雅黑" panose="020B0503020204020204" charset="-122"/>
                <a:ea typeface="微软雅黑" panose="020B0503020204020204" charset="-122"/>
                <a:sym typeface="+mn-ea"/>
              </a:rPr>
              <a:t>：贵族世代垄断高官，形成贵族政治，在当时有进步意义。</a:t>
            </a:r>
            <a:endParaRPr lang="zh-CN" altLang="en-US" sz="2400">
              <a:latin typeface="微软雅黑" panose="020B0503020204020204" charset="-122"/>
              <a:ea typeface="微软雅黑" panose="020B0503020204020204" charset="-122"/>
              <a:sym typeface="+mn-ea"/>
            </a:endParaRPr>
          </a:p>
          <a:p>
            <a:pPr lvl="0" algn="l">
              <a:buClrTx/>
              <a:buSzTx/>
              <a:buFontTx/>
            </a:pPr>
            <a:r>
              <a:rPr lang="zh-CN" altLang="en-US" sz="2400" b="1">
                <a:solidFill>
                  <a:srgbClr val="FF0000"/>
                </a:solidFill>
                <a:latin typeface="微软雅黑" panose="020B0503020204020204" charset="-122"/>
                <a:ea typeface="微软雅黑" panose="020B0503020204020204" charset="-122"/>
                <a:sym typeface="+mn-ea"/>
              </a:rPr>
              <a:t>弊端</a:t>
            </a:r>
            <a:r>
              <a:rPr lang="zh-CN" altLang="en-US" sz="2400">
                <a:latin typeface="微软雅黑" panose="020B0503020204020204" charset="-122"/>
                <a:ea typeface="微软雅黑" panose="020B0503020204020204" charset="-122"/>
                <a:sym typeface="+mn-ea"/>
              </a:rPr>
              <a:t>：重血缘、轻才能，不利于社会阶层的流动</a:t>
            </a:r>
            <a:endParaRPr lang="zh-CN" altLang="en-US" sz="2400">
              <a:sym typeface="+mn-ea"/>
            </a:endParaRPr>
          </a:p>
          <a:p>
            <a:pPr lvl="0" algn="l">
              <a:buClrTx/>
              <a:buSzTx/>
              <a:buFontTx/>
            </a:pPr>
            <a:endParaRPr lang="zh-CN" altLang="en-US" sz="2400" b="1" dirty="0">
              <a:solidFill>
                <a:schemeClr val="bg1"/>
              </a:solidFill>
              <a:effectLst>
                <a:outerShdw blurRad="50800" dist="38100" algn="l" rotWithShape="0">
                  <a:prstClr val="black">
                    <a:alpha val="40000"/>
                  </a:prstClr>
                </a:outerShdw>
              </a:effectLst>
              <a:latin typeface="华文楷体" panose="02010600040101010101" charset="-122"/>
              <a:ea typeface="华文楷体" panose="02010600040101010101" charset="-122"/>
              <a:sym typeface="+mn-ea"/>
            </a:endParaRPr>
          </a:p>
        </p:txBody>
      </p:sp>
      <p:sp>
        <p:nvSpPr>
          <p:cNvPr id="13" name="文本框 12"/>
          <p:cNvSpPr txBox="1"/>
          <p:nvPr/>
        </p:nvSpPr>
        <p:spPr>
          <a:xfrm>
            <a:off x="2510790" y="2689225"/>
            <a:ext cx="2723515" cy="4154170"/>
          </a:xfrm>
          <a:prstGeom prst="rect">
            <a:avLst/>
          </a:prstGeom>
          <a:solidFill>
            <a:srgbClr val="FFFF00"/>
          </a:solidFill>
          <a:ln w="2857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square" lIns="91440" tIns="45720" rIns="91440" bIns="45720" rtlCol="0">
            <a:spAutoFit/>
          </a:bodyPr>
          <a:p>
            <a:pPr lvl="0" algn="ctr">
              <a:buClrTx/>
              <a:buSzTx/>
              <a:buFontTx/>
            </a:pPr>
            <a:r>
              <a:rPr lang="zh-CN" altLang="en-US" sz="2400" b="1">
                <a:solidFill>
                  <a:srgbClr val="FF0000"/>
                </a:solidFill>
                <a:latin typeface="微软雅黑" panose="020B0503020204020204" charset="-122"/>
                <a:ea typeface="微软雅黑" panose="020B0503020204020204" charset="-122"/>
                <a:sym typeface="+mn-ea"/>
              </a:rPr>
              <a:t>影响：</a:t>
            </a:r>
            <a:r>
              <a:rPr lang="zh-CN" altLang="en-US" sz="2400">
                <a:latin typeface="微软雅黑" panose="020B0503020204020204" charset="-122"/>
                <a:ea typeface="微软雅黑" panose="020B0503020204020204" charset="-122"/>
                <a:sym typeface="+mn-ea"/>
              </a:rPr>
              <a:t>①打击贵族世袭特权，一定程度上促进了社会阶层的流动；②有利于地主阶级力量的壮大，适应了争霸兼并战争的需要。</a:t>
            </a:r>
            <a:endParaRPr lang="zh-CN" altLang="en-US" sz="2400">
              <a:latin typeface="微软雅黑" panose="020B0503020204020204" charset="-122"/>
              <a:ea typeface="微软雅黑" panose="020B0503020204020204" charset="-122"/>
            </a:endParaRPr>
          </a:p>
          <a:p>
            <a:pPr lvl="0" algn="ctr">
              <a:buClrTx/>
              <a:buSzTx/>
              <a:buFontTx/>
            </a:pPr>
            <a:r>
              <a:rPr lang="zh-CN" altLang="en-US" sz="2400" b="1">
                <a:solidFill>
                  <a:srgbClr val="FF0000"/>
                </a:solidFill>
                <a:latin typeface="微软雅黑" panose="020B0503020204020204" charset="-122"/>
                <a:ea typeface="微软雅黑" panose="020B0503020204020204" charset="-122"/>
                <a:sym typeface="+mn-ea"/>
              </a:rPr>
              <a:t>局限：</a:t>
            </a:r>
            <a:r>
              <a:rPr lang="zh-CN" altLang="en-US" sz="2400">
                <a:latin typeface="微软雅黑" panose="020B0503020204020204" charset="-122"/>
                <a:ea typeface="微软雅黑" panose="020B0503020204020204" charset="-122"/>
                <a:sym typeface="+mn-ea"/>
              </a:rPr>
              <a:t>迎合战争状态或临时状态的官员选拔，缺乏制度化的选官途径。</a:t>
            </a:r>
            <a:endParaRPr lang="zh-CN" altLang="en-US" sz="24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sym typeface="+mn-ea"/>
            </a:endParaRPr>
          </a:p>
        </p:txBody>
      </p:sp>
      <p:sp>
        <p:nvSpPr>
          <p:cNvPr id="14" name="文本框 13"/>
          <p:cNvSpPr txBox="1"/>
          <p:nvPr/>
        </p:nvSpPr>
        <p:spPr>
          <a:xfrm>
            <a:off x="3889375" y="2785110"/>
            <a:ext cx="2705100" cy="2306955"/>
          </a:xfrm>
          <a:prstGeom prst="rect">
            <a:avLst/>
          </a:prstGeom>
          <a:solidFill>
            <a:srgbClr val="FFFF00"/>
          </a:solidFill>
          <a:ln w="2857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square" lIns="91440" tIns="45720" rIns="91440" bIns="45720" rtlCol="0">
            <a:spAutoFit/>
          </a:bodyPr>
          <a:p>
            <a:pPr lvl="0" algn="l">
              <a:buClrTx/>
              <a:buSzTx/>
              <a:buFontTx/>
            </a:pPr>
            <a:r>
              <a:rPr lang="zh-CN" altLang="en-US" sz="2400" b="1">
                <a:solidFill>
                  <a:srgbClr val="FF0000"/>
                </a:solidFill>
                <a:latin typeface="微软雅黑" panose="020B0503020204020204" charset="-122"/>
                <a:ea typeface="微软雅黑" panose="020B0503020204020204" charset="-122"/>
                <a:sym typeface="+mn-ea"/>
              </a:rPr>
              <a:t>影响：</a:t>
            </a:r>
            <a:r>
              <a:rPr lang="zh-CN" altLang="en-US" sz="2400">
                <a:latin typeface="微软雅黑" panose="020B0503020204020204" charset="-122"/>
                <a:ea typeface="微软雅黑" panose="020B0503020204020204" charset="-122"/>
                <a:sym typeface="+mn-ea"/>
              </a:rPr>
              <a:t>①</a:t>
            </a:r>
            <a:r>
              <a:rPr lang="zh-CN" altLang="en-US" sz="2400">
                <a:latin typeface="微软雅黑" panose="020B0503020204020204" charset="-122"/>
                <a:ea typeface="微软雅黑" panose="020B0503020204020204" charset="-122"/>
                <a:sym typeface="+mn-ea"/>
              </a:rPr>
              <a:t>提升法律的社会地位；</a:t>
            </a:r>
            <a:r>
              <a:rPr lang="zh-CN" altLang="en-US" sz="2400">
                <a:latin typeface="微软雅黑" panose="020B0503020204020204" charset="-122"/>
                <a:ea typeface="微软雅黑" panose="020B0503020204020204" charset="-122"/>
                <a:sym typeface="+mn-ea"/>
              </a:rPr>
              <a:t>②</a:t>
            </a:r>
            <a:r>
              <a:rPr lang="zh-CN" altLang="en-US" sz="2400">
                <a:latin typeface="微软雅黑" panose="020B0503020204020204" charset="-122"/>
                <a:ea typeface="微软雅黑" panose="020B0503020204020204" charset="-122"/>
                <a:sym typeface="+mn-ea"/>
              </a:rPr>
              <a:t>维护君主专制中央集权制度；</a:t>
            </a:r>
            <a:r>
              <a:rPr lang="zh-CN" altLang="en-US" sz="2400">
                <a:latin typeface="微软雅黑" panose="020B0503020204020204" charset="-122"/>
                <a:ea typeface="微软雅黑" panose="020B0503020204020204" charset="-122"/>
                <a:sym typeface="+mn-ea"/>
              </a:rPr>
              <a:t>③思想文化上的专制，扼杀了社会发展的活力。</a:t>
            </a:r>
            <a:endParaRPr lang="zh-CN" altLang="en-US" sz="2400" b="1" dirty="0">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11"/>
                                        </p:tgtEl>
                                        <p:attrNameLst>
                                          <p:attrName>ppt_x</p:attrName>
                                        </p:attrNameLst>
                                      </p:cBhvr>
                                      <p:tavLst>
                                        <p:tav tm="0">
                                          <p:val>
                                            <p:strVal val="ppt_x"/>
                                          </p:val>
                                        </p:tav>
                                        <p:tav tm="100000">
                                          <p:val>
                                            <p:strVal val="ppt_x"/>
                                          </p:val>
                                        </p:tav>
                                      </p:tavLst>
                                    </p:anim>
                                    <p:anim calcmode="lin" valueType="num">
                                      <p:cBhvr additive="base">
                                        <p:cTn id="39" dur="500"/>
                                        <p:tgtEl>
                                          <p:spTgt spid="11"/>
                                        </p:tgtEl>
                                        <p:attrNameLst>
                                          <p:attrName>ppt_y</p:attrName>
                                        </p:attrNameLst>
                                      </p:cBhvr>
                                      <p:tavLst>
                                        <p:tav tm="0">
                                          <p:val>
                                            <p:strVal val="ppt_y"/>
                                          </p:val>
                                        </p:tav>
                                        <p:tav tm="100000">
                                          <p:val>
                                            <p:strVal val="1+ppt_h/2"/>
                                          </p:val>
                                        </p:tav>
                                      </p:tavLst>
                                    </p:anim>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1000"/>
                                        <p:tgtEl>
                                          <p:spTgt spid="45"/>
                                        </p:tgtEl>
                                      </p:cBhvr>
                                    </p:animEffect>
                                    <p:anim calcmode="lin" valueType="num">
                                      <p:cBhvr>
                                        <p:cTn id="51" dur="1000" fill="hold"/>
                                        <p:tgtEl>
                                          <p:spTgt spid="45"/>
                                        </p:tgtEl>
                                        <p:attrNameLst>
                                          <p:attrName>ppt_x</p:attrName>
                                        </p:attrNameLst>
                                      </p:cBhvr>
                                      <p:tavLst>
                                        <p:tav tm="0">
                                          <p:val>
                                            <p:strVal val="#ppt_x"/>
                                          </p:val>
                                        </p:tav>
                                        <p:tav tm="100000">
                                          <p:val>
                                            <p:strVal val="#ppt_x"/>
                                          </p:val>
                                        </p:tav>
                                      </p:tavLst>
                                    </p:anim>
                                    <p:anim calcmode="lin" valueType="num">
                                      <p:cBhvr>
                                        <p:cTn id="5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4"/>
                                        </p:tgtEl>
                                        <p:attrNameLst>
                                          <p:attrName>style.visibility</p:attrName>
                                        </p:attrNameLst>
                                      </p:cBhvr>
                                      <p:to>
                                        <p:strVal val="visible"/>
                                      </p:to>
                                    </p:set>
                                    <p:animEffect transition="in" filter="fade">
                                      <p:cBhvr>
                                        <p:cTn id="57" dur="1000"/>
                                        <p:tgtEl>
                                          <p:spTgt spid="104"/>
                                        </p:tgtEl>
                                      </p:cBhvr>
                                    </p:animEffect>
                                    <p:anim calcmode="lin" valueType="num">
                                      <p:cBhvr>
                                        <p:cTn id="58" dur="1000" fill="hold"/>
                                        <p:tgtEl>
                                          <p:spTgt spid="104"/>
                                        </p:tgtEl>
                                        <p:attrNameLst>
                                          <p:attrName>ppt_x</p:attrName>
                                        </p:attrNameLst>
                                      </p:cBhvr>
                                      <p:tavLst>
                                        <p:tav tm="0">
                                          <p:val>
                                            <p:strVal val="#ppt_x"/>
                                          </p:val>
                                        </p:tav>
                                        <p:tav tm="100000">
                                          <p:val>
                                            <p:strVal val="#ppt_x"/>
                                          </p:val>
                                        </p:tav>
                                      </p:tavLst>
                                    </p:anim>
                                    <p:anim calcmode="lin" valueType="num">
                                      <p:cBhvr>
                                        <p:cTn id="59"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linds(horizont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1" nodeType="clickEffect">
                                  <p:stCondLst>
                                    <p:cond delay="0"/>
                                  </p:stCondLst>
                                  <p:childTnLst>
                                    <p:animEffect transition="out" filter="blinds(horizontal)">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blinds(horizontal)">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xit" presetSubtype="10" fill="hold" grpId="1" nodeType="clickEffect">
                                  <p:stCondLst>
                                    <p:cond delay="0"/>
                                  </p:stCondLst>
                                  <p:childTnLst>
                                    <p:animEffect transition="out" filter="blinds(horizontal)">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000"/>
                                        <p:tgtEl>
                                          <p:spTgt spid="5"/>
                                        </p:tgtEl>
                                      </p:cBhvr>
                                    </p:animEffect>
                                    <p:anim calcmode="lin" valueType="num">
                                      <p:cBhvr>
                                        <p:cTn id="92" dur="1000" fill="hold"/>
                                        <p:tgtEl>
                                          <p:spTgt spid="5"/>
                                        </p:tgtEl>
                                        <p:attrNameLst>
                                          <p:attrName>ppt_x</p:attrName>
                                        </p:attrNameLst>
                                      </p:cBhvr>
                                      <p:tavLst>
                                        <p:tav tm="0">
                                          <p:val>
                                            <p:strVal val="#ppt_x"/>
                                          </p:val>
                                        </p:tav>
                                        <p:tav tm="100000">
                                          <p:val>
                                            <p:strVal val="#ppt_x"/>
                                          </p:val>
                                        </p:tav>
                                      </p:tavLst>
                                    </p:anim>
                                    <p:anim calcmode="lin" valueType="num">
                                      <p:cBhvr>
                                        <p:cTn id="93" dur="1000" fill="hold"/>
                                        <p:tgtEl>
                                          <p:spTgt spid="5"/>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1000"/>
                                        <p:tgtEl>
                                          <p:spTgt spid="46"/>
                                        </p:tgtEl>
                                      </p:cBhvr>
                                    </p:animEffect>
                                    <p:anim calcmode="lin" valueType="num">
                                      <p:cBhvr>
                                        <p:cTn id="97" dur="1000" fill="hold"/>
                                        <p:tgtEl>
                                          <p:spTgt spid="46"/>
                                        </p:tgtEl>
                                        <p:attrNameLst>
                                          <p:attrName>ppt_x</p:attrName>
                                        </p:attrNameLst>
                                      </p:cBhvr>
                                      <p:tavLst>
                                        <p:tav tm="0">
                                          <p:val>
                                            <p:strVal val="#ppt_x"/>
                                          </p:val>
                                        </p:tav>
                                        <p:tav tm="100000">
                                          <p:val>
                                            <p:strVal val="#ppt_x"/>
                                          </p:val>
                                        </p:tav>
                                      </p:tavLst>
                                    </p:anim>
                                    <p:anim calcmode="lin" valueType="num">
                                      <p:cBhvr>
                                        <p:cTn id="9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fade">
                                      <p:cBhvr>
                                        <p:cTn id="103" dur="1000"/>
                                        <p:tgtEl>
                                          <p:spTgt spid="6"/>
                                        </p:tgtEl>
                                      </p:cBhvr>
                                    </p:animEffect>
                                    <p:anim calcmode="lin" valueType="num">
                                      <p:cBhvr>
                                        <p:cTn id="104" dur="1000" fill="hold"/>
                                        <p:tgtEl>
                                          <p:spTgt spid="6"/>
                                        </p:tgtEl>
                                        <p:attrNameLst>
                                          <p:attrName>ppt_x</p:attrName>
                                        </p:attrNameLst>
                                      </p:cBhvr>
                                      <p:tavLst>
                                        <p:tav tm="0">
                                          <p:val>
                                            <p:strVal val="#ppt_x"/>
                                          </p:val>
                                        </p:tav>
                                        <p:tav tm="100000">
                                          <p:val>
                                            <p:strVal val="#ppt_x"/>
                                          </p:val>
                                        </p:tav>
                                      </p:tavLst>
                                    </p:anim>
                                    <p:anim calcmode="lin" valueType="num">
                                      <p:cBhvr>
                                        <p:cTn id="105" dur="1000" fill="hold"/>
                                        <p:tgtEl>
                                          <p:spTgt spid="6"/>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105"/>
                                        </p:tgtEl>
                                        <p:attrNameLst>
                                          <p:attrName>style.visibility</p:attrName>
                                        </p:attrNameLst>
                                      </p:cBhvr>
                                      <p:to>
                                        <p:strVal val="visible"/>
                                      </p:to>
                                    </p:set>
                                    <p:animEffect transition="in" filter="fade">
                                      <p:cBhvr>
                                        <p:cTn id="108" dur="1000"/>
                                        <p:tgtEl>
                                          <p:spTgt spid="105"/>
                                        </p:tgtEl>
                                      </p:cBhvr>
                                    </p:animEffect>
                                    <p:anim calcmode="lin" valueType="num">
                                      <p:cBhvr>
                                        <p:cTn id="109" dur="1000" fill="hold"/>
                                        <p:tgtEl>
                                          <p:spTgt spid="105"/>
                                        </p:tgtEl>
                                        <p:attrNameLst>
                                          <p:attrName>ppt_x</p:attrName>
                                        </p:attrNameLst>
                                      </p:cBhvr>
                                      <p:tavLst>
                                        <p:tav tm="0">
                                          <p:val>
                                            <p:strVal val="#ppt_x"/>
                                          </p:val>
                                        </p:tav>
                                        <p:tav tm="100000">
                                          <p:val>
                                            <p:strVal val="#ppt_x"/>
                                          </p:val>
                                        </p:tav>
                                      </p:tavLst>
                                    </p:anim>
                                    <p:anim calcmode="lin" valueType="num">
                                      <p:cBhvr>
                                        <p:cTn id="11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nodeType="click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fade">
                                      <p:cBhvr>
                                        <p:cTn id="115" dur="1000"/>
                                        <p:tgtEl>
                                          <p:spTgt spid="7"/>
                                        </p:tgtEl>
                                      </p:cBhvr>
                                    </p:animEffect>
                                    <p:anim calcmode="lin" valueType="num">
                                      <p:cBhvr>
                                        <p:cTn id="116" dur="1000" fill="hold"/>
                                        <p:tgtEl>
                                          <p:spTgt spid="7"/>
                                        </p:tgtEl>
                                        <p:attrNameLst>
                                          <p:attrName>ppt_x</p:attrName>
                                        </p:attrNameLst>
                                      </p:cBhvr>
                                      <p:tavLst>
                                        <p:tav tm="0">
                                          <p:val>
                                            <p:strVal val="#ppt_x"/>
                                          </p:val>
                                        </p:tav>
                                        <p:tav tm="100000">
                                          <p:val>
                                            <p:strVal val="#ppt_x"/>
                                          </p:val>
                                        </p:tav>
                                      </p:tavLst>
                                    </p:anim>
                                    <p:anim calcmode="lin" valueType="num">
                                      <p:cBhvr>
                                        <p:cTn id="117" dur="1000" fill="hold"/>
                                        <p:tgtEl>
                                          <p:spTgt spid="7"/>
                                        </p:tgtEl>
                                        <p:attrNameLst>
                                          <p:attrName>ppt_y</p:attrName>
                                        </p:attrNameLst>
                                      </p:cBhvr>
                                      <p:tavLst>
                                        <p:tav tm="0">
                                          <p:val>
                                            <p:strVal val="#ppt_y-.1"/>
                                          </p:val>
                                        </p:tav>
                                        <p:tav tm="100000">
                                          <p:val>
                                            <p:strVal val="#ppt_y"/>
                                          </p:val>
                                        </p:tav>
                                      </p:tavLst>
                                    </p:anim>
                                  </p:childTnLst>
                                </p:cTn>
                              </p:par>
                              <p:par>
                                <p:cTn id="118" presetID="47" presetClass="entr" presetSubtype="0" fill="hold" nodeType="with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fade">
                                      <p:cBhvr>
                                        <p:cTn id="120" dur="1000"/>
                                        <p:tgtEl>
                                          <p:spTgt spid="8"/>
                                        </p:tgtEl>
                                      </p:cBhvr>
                                    </p:animEffect>
                                    <p:anim calcmode="lin" valueType="num">
                                      <p:cBhvr>
                                        <p:cTn id="121" dur="1000" fill="hold"/>
                                        <p:tgtEl>
                                          <p:spTgt spid="8"/>
                                        </p:tgtEl>
                                        <p:attrNameLst>
                                          <p:attrName>ppt_x</p:attrName>
                                        </p:attrNameLst>
                                      </p:cBhvr>
                                      <p:tavLst>
                                        <p:tav tm="0">
                                          <p:val>
                                            <p:strVal val="#ppt_x"/>
                                          </p:val>
                                        </p:tav>
                                        <p:tav tm="100000">
                                          <p:val>
                                            <p:strVal val="#ppt_x"/>
                                          </p:val>
                                        </p:tav>
                                      </p:tavLst>
                                    </p:anim>
                                    <p:anim calcmode="lin" valueType="num">
                                      <p:cBhvr>
                                        <p:cTn id="122" dur="1000" fill="hold"/>
                                        <p:tgtEl>
                                          <p:spTgt spid="8"/>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0" grpId="1" animBg="1"/>
      <p:bldP spid="11" grpId="1" animBg="1"/>
      <p:bldP spid="13" grpId="0" bldLvl="0" animBg="1"/>
      <p:bldP spid="13" grpId="1" bldLvl="0" animBg="1"/>
      <p:bldP spid="14" grpId="0" bldLvl="0" animBg="1"/>
      <p:bldP spid="14"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7"/>
          <p:cNvPicPr>
            <a:picLocks noChangeAspect="1"/>
          </p:cNvPicPr>
          <p:nvPr/>
        </p:nvPicPr>
        <p:blipFill>
          <a:blip r:embed="rId1"/>
          <a:srcRect r="9658" b="5647"/>
          <a:stretch>
            <a:fillRect/>
          </a:stretch>
        </p:blipFill>
        <p:spPr>
          <a:xfrm>
            <a:off x="8305800" y="1888490"/>
            <a:ext cx="3886200" cy="4969510"/>
          </a:xfrm>
          <a:prstGeom prst="rect">
            <a:avLst/>
          </a:prstGeom>
        </p:spPr>
      </p:pic>
      <p:sp>
        <p:nvSpPr>
          <p:cNvPr id="15" name="文本框 14"/>
          <p:cNvSpPr txBox="1"/>
          <p:nvPr>
            <p:custDataLst>
              <p:tags r:id="rId2"/>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一、因时变革、脉络清晰的选官制度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custDataLst>
              <p:tags r:id="rId3"/>
            </p:custDataLst>
          </p:nvPr>
        </p:nvSpPr>
        <p:spPr>
          <a:xfrm>
            <a:off x="-12700" y="1288415"/>
            <a:ext cx="3505200" cy="599440"/>
          </a:xfrm>
          <a:prstGeom prst="rect">
            <a:avLst/>
          </a:prstGeom>
          <a:noFill/>
        </p:spPr>
        <p:txBody>
          <a:bodyPr wrap="square" rtlCol="0">
            <a:noAutofit/>
          </a:bodyPr>
          <a:p>
            <a:pPr>
              <a:buClrTx/>
              <a:buSzTx/>
              <a:buFontTx/>
            </a:pP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（二）重要制度</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custDataLst>
              <p:tags r:id="rId4"/>
            </p:custDataLst>
          </p:nvPr>
        </p:nvSpPr>
        <p:spPr>
          <a:xfrm>
            <a:off x="478790" y="1831975"/>
            <a:ext cx="2327275" cy="542290"/>
          </a:xfrm>
          <a:prstGeom prst="rect">
            <a:avLst/>
          </a:prstGeom>
          <a:noFill/>
        </p:spPr>
        <p:txBody>
          <a:bodyPr wrap="square" rtlCol="0" anchor="t">
            <a:noAutofit/>
          </a:bodyPr>
          <a:p>
            <a:pPr indent="0" fontAlgn="auto">
              <a:lnSpc>
                <a:spcPct val="100000"/>
              </a:lnSpc>
              <a:spcBef>
                <a:spcPts val="0"/>
              </a:spcBef>
              <a:spcAft>
                <a:spcPts val="0"/>
              </a:spcAft>
              <a:buFont typeface="Wingdings" panose="05000000000000000000" charset="0"/>
              <a:buNone/>
            </a:pPr>
            <a:r>
              <a:rPr lang="en-US" altLang="zh-CN" sz="2800" b="1">
                <a:solidFill>
                  <a:srgbClr val="C00000"/>
                </a:solidFill>
                <a:latin typeface="微软雅黑" panose="020B0503020204020204" charset="-122"/>
                <a:ea typeface="微软雅黑" panose="020B0503020204020204" charset="-122"/>
                <a:sym typeface="+mn-ea"/>
              </a:rPr>
              <a:t>1</a:t>
            </a:r>
            <a:r>
              <a:rPr lang="zh-CN" altLang="en-US" sz="2800" b="1">
                <a:solidFill>
                  <a:srgbClr val="C00000"/>
                </a:solidFill>
                <a:latin typeface="微软雅黑" panose="020B0503020204020204" charset="-122"/>
                <a:ea typeface="微软雅黑" panose="020B0503020204020204" charset="-122"/>
                <a:sym typeface="+mn-ea"/>
              </a:rPr>
              <a:t>、</a:t>
            </a:r>
            <a:r>
              <a:rPr lang="zh-CN" sz="2800" b="1">
                <a:solidFill>
                  <a:srgbClr val="C00000"/>
                </a:solidFill>
                <a:latin typeface="微软雅黑" panose="020B0503020204020204" charset="-122"/>
                <a:ea typeface="微软雅黑" panose="020B0503020204020204" charset="-122"/>
                <a:sym typeface="+mn-ea"/>
              </a:rPr>
              <a:t>察举制</a:t>
            </a:r>
            <a:endParaRPr lang="zh-CN" altLang="en-US" sz="2800" b="1">
              <a:solidFill>
                <a:srgbClr val="C00000"/>
              </a:solidFill>
              <a:latin typeface="微软雅黑" panose="020B0503020204020204" charset="-122"/>
              <a:ea typeface="微软雅黑" panose="020B0503020204020204" charset="-122"/>
              <a:sym typeface="+mn-ea"/>
            </a:endParaRPr>
          </a:p>
        </p:txBody>
      </p:sp>
      <p:grpSp>
        <p:nvGrpSpPr>
          <p:cNvPr id="29" name="组合 28"/>
          <p:cNvGrpSpPr/>
          <p:nvPr/>
        </p:nvGrpSpPr>
        <p:grpSpPr>
          <a:xfrm>
            <a:off x="1073150" y="2286635"/>
            <a:ext cx="1916430" cy="3936365"/>
            <a:chOff x="1690" y="3601"/>
            <a:chExt cx="3018" cy="6199"/>
          </a:xfrm>
        </p:grpSpPr>
        <p:sp>
          <p:nvSpPr>
            <p:cNvPr id="10244" name="文本框 10243"/>
            <p:cNvSpPr txBox="1"/>
            <p:nvPr>
              <p:custDataLst>
                <p:tags r:id="rId5"/>
              </p:custDataLst>
            </p:nvPr>
          </p:nvSpPr>
          <p:spPr>
            <a:xfrm>
              <a:off x="1690" y="3601"/>
              <a:ext cx="3019" cy="835"/>
            </a:xfrm>
            <a:prstGeom prst="rect">
              <a:avLst/>
            </a:prstGeom>
            <a:noFill/>
          </p:spPr>
          <p:txBody>
            <a:bodyPr wrap="square" rtlCol="0" anchor="t" anchorCtr="0">
              <a:noAutofit/>
            </a:bodyPr>
            <a:p>
              <a:pPr marL="285750" indent="-285750">
                <a:buClrTx/>
                <a:buSzTx/>
                <a:buFont typeface="Wingdings" panose="05000000000000000000" charset="0"/>
                <a:buChar char="n"/>
              </a:pPr>
              <a:r>
                <a:rPr lang="zh-CN" altLang="en-US" sz="2800" b="1">
                  <a:solidFill>
                    <a:srgbClr val="C00000"/>
                  </a:solidFill>
                  <a:latin typeface="微软雅黑" panose="020B0503020204020204" charset="-122"/>
                  <a:ea typeface="微软雅黑" panose="020B0503020204020204" charset="-122"/>
                  <a:sym typeface="+mn-ea"/>
                </a:rPr>
                <a:t>确立：</a:t>
              </a:r>
              <a:endParaRPr lang="zh-CN" altLang="en-US" sz="2800" b="1">
                <a:solidFill>
                  <a:srgbClr val="C00000"/>
                </a:solidFill>
                <a:latin typeface="微软雅黑" panose="020B0503020204020204" charset="-122"/>
                <a:ea typeface="微软雅黑" panose="020B0503020204020204" charset="-122"/>
                <a:sym typeface="+mn-ea"/>
              </a:endParaRPr>
            </a:p>
            <a:p>
              <a:pPr marL="285750" indent="-285750">
                <a:buClrTx/>
                <a:buSzTx/>
                <a:buFont typeface="Wingdings" panose="05000000000000000000" charset="0"/>
                <a:buChar char="n"/>
              </a:pPr>
              <a:endParaRPr lang="zh-CN" altLang="en-US" sz="2800" b="1">
                <a:solidFill>
                  <a:srgbClr val="C00000"/>
                </a:solidFill>
                <a:latin typeface="微软雅黑" panose="020B0503020204020204" charset="-122"/>
                <a:ea typeface="微软雅黑" panose="020B0503020204020204" charset="-122"/>
                <a:sym typeface="+mn-ea"/>
              </a:endParaRPr>
            </a:p>
          </p:txBody>
        </p:sp>
        <p:sp>
          <p:nvSpPr>
            <p:cNvPr id="2" name="文本框 1"/>
            <p:cNvSpPr txBox="1"/>
            <p:nvPr>
              <p:custDataLst>
                <p:tags r:id="rId6"/>
              </p:custDataLst>
            </p:nvPr>
          </p:nvSpPr>
          <p:spPr>
            <a:xfrm>
              <a:off x="1690" y="4425"/>
              <a:ext cx="3019" cy="835"/>
            </a:xfrm>
            <a:prstGeom prst="rect">
              <a:avLst/>
            </a:prstGeom>
            <a:noFill/>
          </p:spPr>
          <p:txBody>
            <a:bodyPr wrap="square" rtlCol="0" anchor="t" anchorCtr="0">
              <a:noAutofit/>
            </a:bodyPr>
            <a:p>
              <a:pPr marL="285750" indent="-285750">
                <a:buClrTx/>
                <a:buSzTx/>
                <a:buFont typeface="Wingdings" panose="05000000000000000000" charset="0"/>
                <a:buChar char="n"/>
              </a:pPr>
              <a:r>
                <a:rPr lang="zh-CN" altLang="en-US" sz="2800" b="1">
                  <a:solidFill>
                    <a:srgbClr val="C00000"/>
                  </a:solidFill>
                  <a:latin typeface="微软雅黑" panose="020B0503020204020204" charset="-122"/>
                  <a:ea typeface="微软雅黑" panose="020B0503020204020204" charset="-122"/>
                  <a:sym typeface="+mn-ea"/>
                </a:rPr>
                <a:t>程序：</a:t>
              </a:r>
              <a:endParaRPr lang="zh-CN" altLang="en-US" sz="2800" b="1">
                <a:solidFill>
                  <a:srgbClr val="C00000"/>
                </a:solidFill>
                <a:latin typeface="微软雅黑" panose="020B0503020204020204" charset="-122"/>
                <a:ea typeface="微软雅黑" panose="020B0503020204020204" charset="-122"/>
                <a:sym typeface="+mn-ea"/>
              </a:endParaRPr>
            </a:p>
          </p:txBody>
        </p:sp>
        <p:sp>
          <p:nvSpPr>
            <p:cNvPr id="3" name="文本框 2"/>
            <p:cNvSpPr txBox="1"/>
            <p:nvPr>
              <p:custDataLst>
                <p:tags r:id="rId7"/>
              </p:custDataLst>
            </p:nvPr>
          </p:nvSpPr>
          <p:spPr>
            <a:xfrm>
              <a:off x="1690" y="6640"/>
              <a:ext cx="3019" cy="835"/>
            </a:xfrm>
            <a:prstGeom prst="rect">
              <a:avLst/>
            </a:prstGeom>
            <a:noFill/>
          </p:spPr>
          <p:txBody>
            <a:bodyPr wrap="square" rtlCol="0" anchor="t" anchorCtr="0">
              <a:noAutofit/>
            </a:bodyPr>
            <a:p>
              <a:pPr marL="285750" indent="-285750">
                <a:buClrTx/>
                <a:buSzTx/>
                <a:buFont typeface="Wingdings" panose="05000000000000000000" charset="0"/>
                <a:buChar char="n"/>
              </a:pPr>
              <a:r>
                <a:rPr lang="zh-CN" altLang="en-US" sz="2800" b="1">
                  <a:solidFill>
                    <a:srgbClr val="C00000"/>
                  </a:solidFill>
                  <a:latin typeface="微软雅黑" panose="020B0503020204020204" charset="-122"/>
                  <a:ea typeface="微软雅黑" panose="020B0503020204020204" charset="-122"/>
                  <a:sym typeface="+mn-ea"/>
                </a:rPr>
                <a:t>标准</a:t>
              </a:r>
              <a:endParaRPr lang="zh-CN" altLang="en-US" sz="2800" b="1">
                <a:solidFill>
                  <a:srgbClr val="C00000"/>
                </a:solidFill>
                <a:latin typeface="微软雅黑" panose="020B0503020204020204" charset="-122"/>
                <a:ea typeface="微软雅黑" panose="020B0503020204020204" charset="-122"/>
                <a:sym typeface="+mn-ea"/>
              </a:endParaRPr>
            </a:p>
          </p:txBody>
        </p:sp>
        <p:sp>
          <p:nvSpPr>
            <p:cNvPr id="4" name="文本框 3"/>
            <p:cNvSpPr txBox="1"/>
            <p:nvPr>
              <p:custDataLst>
                <p:tags r:id="rId8"/>
              </p:custDataLst>
            </p:nvPr>
          </p:nvSpPr>
          <p:spPr>
            <a:xfrm>
              <a:off x="1690" y="8966"/>
              <a:ext cx="3019" cy="835"/>
            </a:xfrm>
            <a:prstGeom prst="rect">
              <a:avLst/>
            </a:prstGeom>
            <a:noFill/>
          </p:spPr>
          <p:txBody>
            <a:bodyPr wrap="square" rtlCol="0" anchor="t" anchorCtr="0">
              <a:noAutofit/>
            </a:bodyPr>
            <a:p>
              <a:pPr marL="285750" indent="-285750">
                <a:buClrTx/>
                <a:buSzTx/>
                <a:buFont typeface="Wingdings" panose="05000000000000000000" charset="0"/>
                <a:buChar char="n"/>
              </a:pPr>
              <a:r>
                <a:rPr lang="zh-CN" altLang="en-US" sz="2800" b="1">
                  <a:solidFill>
                    <a:srgbClr val="C00000"/>
                  </a:solidFill>
                  <a:latin typeface="微软雅黑" panose="020B0503020204020204" charset="-122"/>
                  <a:ea typeface="微软雅黑" panose="020B0503020204020204" charset="-122"/>
                  <a:sym typeface="+mn-ea"/>
                </a:rPr>
                <a:t>评价：</a:t>
              </a:r>
              <a:endParaRPr lang="zh-CN" altLang="en-US" sz="2800" b="1">
                <a:solidFill>
                  <a:srgbClr val="C00000"/>
                </a:solidFill>
                <a:latin typeface="微软雅黑" panose="020B0503020204020204" charset="-122"/>
                <a:ea typeface="微软雅黑" panose="020B0503020204020204" charset="-122"/>
                <a:sym typeface="+mn-ea"/>
              </a:endParaRPr>
            </a:p>
            <a:p>
              <a:pPr marL="285750" indent="-285750">
                <a:buClrTx/>
                <a:buSzTx/>
                <a:buFont typeface="Wingdings" panose="05000000000000000000" charset="0"/>
                <a:buChar char="n"/>
              </a:pPr>
              <a:endParaRPr lang="zh-CN" altLang="en-US" sz="2800" b="1">
                <a:solidFill>
                  <a:srgbClr val="C00000"/>
                </a:solidFill>
                <a:latin typeface="微软雅黑" panose="020B0503020204020204" charset="-122"/>
                <a:ea typeface="微软雅黑" panose="020B0503020204020204" charset="-122"/>
                <a:sym typeface="+mn-ea"/>
              </a:endParaRPr>
            </a:p>
          </p:txBody>
        </p:sp>
      </p:grpSp>
      <p:sp>
        <p:nvSpPr>
          <p:cNvPr id="5" name="文本框 4"/>
          <p:cNvSpPr txBox="1"/>
          <p:nvPr/>
        </p:nvSpPr>
        <p:spPr>
          <a:xfrm>
            <a:off x="2375535" y="2310130"/>
            <a:ext cx="4582160" cy="512445"/>
          </a:xfrm>
          <a:prstGeom prst="rect">
            <a:avLst/>
          </a:prstGeom>
          <a:noFill/>
        </p:spPr>
        <p:txBody>
          <a:bodyPr wrap="square" lIns="91440" tIns="45720" rIns="91440" bIns="45720" rtlCol="0" anchor="t">
            <a:noAutofit/>
          </a:bodyPr>
          <a:p>
            <a:pPr>
              <a:spcBef>
                <a:spcPts val="0"/>
              </a:spcBef>
              <a:spcAft>
                <a:spcPts val="0"/>
              </a:spcAft>
              <a:buClrTx/>
              <a:buSzTx/>
              <a:buFontTx/>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汉武帝时期（</a:t>
            </a:r>
            <a:r>
              <a:rPr lang="en-US" altLang="zh-CN" sz="2800" b="1" dirty="0">
                <a:solidFill>
                  <a:srgbClr val="002060"/>
                </a:solidFill>
                <a:latin typeface="微软雅黑" panose="020B0503020204020204" charset="-122"/>
                <a:ea typeface="微软雅黑" panose="020B0503020204020204" charset="-122"/>
                <a:cs typeface="微软雅黑" panose="020B0503020204020204" charset="-122"/>
                <a:sym typeface="+mn-ea"/>
              </a:rPr>
              <a:t>BC</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134）</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2353310" y="2820035"/>
            <a:ext cx="4741545" cy="468630"/>
          </a:xfrm>
          <a:prstGeom prst="rect">
            <a:avLst/>
          </a:prstGeom>
          <a:noFill/>
        </p:spPr>
        <p:txBody>
          <a:bodyPr wrap="square" lIns="91440" tIns="45720" rIns="91440" bIns="45720" rtlCol="0" anchor="t">
            <a:noAutofit/>
          </a:bodyPr>
          <a:p>
            <a:pPr>
              <a:spcBef>
                <a:spcPts val="0"/>
              </a:spcBef>
              <a:spcAft>
                <a:spcPts val="0"/>
              </a:spcAft>
              <a:buClrTx/>
              <a:buSzTx/>
              <a:buFontTx/>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考察</a:t>
            </a:r>
            <a:r>
              <a:rPr lang="zh-CN" altLang="en-US" sz="2800" b="1" dirty="0">
                <a:solidFill>
                  <a:srgbClr val="002060"/>
                </a:solidFill>
                <a:latin typeface="Arial" panose="020B0604020202020204" pitchFamily="34" charset="0"/>
                <a:ea typeface="微软雅黑" panose="020B0503020204020204" charset="-122"/>
                <a:cs typeface="Arial" panose="020B0604020202020204" pitchFamily="34" charset="0"/>
                <a:sym typeface="+mn-ea"/>
              </a:rPr>
              <a:t>→</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举荐</a:t>
            </a:r>
            <a:r>
              <a:rPr lang="zh-CN" altLang="en-US" sz="2800" b="1" dirty="0">
                <a:solidFill>
                  <a:srgbClr val="002060"/>
                </a:solidFill>
                <a:latin typeface="Arial" panose="020B0604020202020204" pitchFamily="34" charset="0"/>
                <a:ea typeface="微软雅黑" panose="020B0503020204020204" charset="-122"/>
                <a:cs typeface="Arial" panose="020B0604020202020204" pitchFamily="34" charset="0"/>
                <a:sym typeface="+mn-ea"/>
              </a:rPr>
              <a:t>→提拔或任用</a:t>
            </a:r>
            <a:endParaRPr lang="en-US" altLang="zh-CN"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grpSp>
        <p:nvGrpSpPr>
          <p:cNvPr id="30" name="组合 29"/>
          <p:cNvGrpSpPr/>
          <p:nvPr/>
        </p:nvGrpSpPr>
        <p:grpSpPr>
          <a:xfrm>
            <a:off x="2221230" y="3348990"/>
            <a:ext cx="1578610" cy="2256790"/>
            <a:chOff x="3498" y="5274"/>
            <a:chExt cx="2486" cy="3554"/>
          </a:xfrm>
        </p:grpSpPr>
        <p:sp>
          <p:nvSpPr>
            <p:cNvPr id="36" name="任意多边形 87"/>
            <p:cNvSpPr txBox="1"/>
            <p:nvPr>
              <p:custDataLst>
                <p:tags r:id="rId9"/>
              </p:custDataLst>
            </p:nvPr>
          </p:nvSpPr>
          <p:spPr bwMode="auto">
            <a:xfrm>
              <a:off x="3636" y="5474"/>
              <a:ext cx="2169" cy="793"/>
            </a:xfrm>
            <a:custGeom>
              <a:avLst/>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noFill/>
            <a:ln w="9525">
              <a:noFill/>
            </a:ln>
          </p:spPr>
          <p:txBody>
            <a:bodyPr wrap="square" lIns="91440" tIns="45720" rIns="91440" bIns="45720" rtlCol="0" anchor="t">
              <a:noAutofit/>
            </a:bodyPr>
            <a:lstStyle/>
            <a:p>
              <a:pPr>
                <a:spcBef>
                  <a:spcPts val="50"/>
                </a:spcBef>
                <a:spcAft>
                  <a:spcPts val="0"/>
                </a:spcAft>
                <a:buClrTx/>
                <a:buSzTx/>
                <a:buFontTx/>
                <a:buBlip>
                  <a:blip r:embed="rId10"/>
                </a:buBlip>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常科</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0">
                <a:spcBef>
                  <a:spcPts val="50"/>
                </a:spcBef>
                <a:spcAft>
                  <a:spcPts val="0"/>
                </a:spcAft>
                <a:buClrTx/>
                <a:buSzTx/>
                <a:buFontTx/>
                <a:buNone/>
              </a:pPr>
              <a:r>
                <a:rPr lang="en-US" altLang="zh-CN" sz="2800" b="1"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（定时）</a:t>
              </a:r>
              <a:endPar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8" name="任意多边形 87"/>
            <p:cNvSpPr txBox="1"/>
            <p:nvPr>
              <p:custDataLst>
                <p:tags r:id="rId11"/>
              </p:custDataLst>
            </p:nvPr>
          </p:nvSpPr>
          <p:spPr bwMode="auto">
            <a:xfrm>
              <a:off x="3648" y="7188"/>
              <a:ext cx="2336" cy="894"/>
            </a:xfrm>
            <a:custGeom>
              <a:avLst/>
              <a:gdLst>
                <a:gd name="connsiteX0" fmla="*/ 6980 w 2973545"/>
                <a:gd name="connsiteY0" fmla="*/ 0 h 467670"/>
                <a:gd name="connsiteX1" fmla="*/ 0 w 2973545"/>
                <a:gd name="connsiteY1" fmla="*/ 460690 h 467670"/>
                <a:gd name="connsiteX2" fmla="*/ 2973545 w 2973545"/>
                <a:gd name="connsiteY2" fmla="*/ 467670 h 467670"/>
                <a:gd name="connsiteX3" fmla="*/ 2903743 w 2973545"/>
                <a:gd name="connsiteY3" fmla="*/ 6980 h 467670"/>
                <a:gd name="connsiteX4" fmla="*/ 6980 w 2973545"/>
                <a:gd name="connsiteY4" fmla="*/ 0 h 46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545" h="467670">
                  <a:moveTo>
                    <a:pt x="6980" y="0"/>
                  </a:moveTo>
                  <a:lnTo>
                    <a:pt x="0" y="460690"/>
                  </a:lnTo>
                  <a:lnTo>
                    <a:pt x="2973545" y="467670"/>
                  </a:lnTo>
                  <a:lnTo>
                    <a:pt x="2903743" y="6980"/>
                  </a:lnTo>
                  <a:lnTo>
                    <a:pt x="6980" y="0"/>
                  </a:lnTo>
                  <a:close/>
                </a:path>
              </a:pathLst>
            </a:custGeom>
            <a:noFill/>
            <a:ln w="9525">
              <a:noFill/>
            </a:ln>
          </p:spPr>
          <p:txBody>
            <a:bodyPr wrap="square" lIns="91440" tIns="45720" rIns="91440" bIns="45720" rtlCol="0" anchor="t">
              <a:noAutofit/>
            </a:bodyPr>
            <a:lstStyle/>
            <a:p>
              <a:pPr>
                <a:spcBef>
                  <a:spcPts val="50"/>
                </a:spcBef>
                <a:spcAft>
                  <a:spcPts val="0"/>
                </a:spcAft>
                <a:buClrTx/>
                <a:buSzTx/>
                <a:buFontTx/>
                <a:buBlip>
                  <a:blip r:embed="rId10"/>
                </a:buBlip>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特科</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0">
                <a:spcBef>
                  <a:spcPts val="50"/>
                </a:spcBef>
                <a:spcAft>
                  <a:spcPts val="0"/>
                </a:spcAft>
                <a:buClrTx/>
                <a:buSzTx/>
                <a:buFontTx/>
                <a:buNone/>
              </a:pP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rPr>
                <a:t>（不定时）</a:t>
              </a:r>
              <a:endParaRPr lang="zh-CN" altLang="en-US" sz="16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8216" name="左大括号 8215"/>
            <p:cNvSpPr/>
            <p:nvPr>
              <p:custDataLst>
                <p:tags r:id="rId12"/>
              </p:custDataLst>
            </p:nvPr>
          </p:nvSpPr>
          <p:spPr>
            <a:xfrm>
              <a:off x="3498" y="5274"/>
              <a:ext cx="243" cy="3554"/>
            </a:xfrm>
            <a:prstGeom prst="leftBrace">
              <a:avLst>
                <a:gd name="adj1" fmla="val 87433"/>
                <a:gd name="adj2" fmla="val 50000"/>
              </a:avLst>
            </a:prstGeom>
            <a:noFill/>
            <a:ln w="9525" cap="flat" cmpd="sng">
              <a:solidFill>
                <a:schemeClr val="tx1"/>
              </a:solidFill>
              <a:prstDash val="solid"/>
              <a:round/>
              <a:headEnd type="none" w="med" len="med"/>
              <a:tailEnd type="none" w="med" len="med"/>
            </a:ln>
          </p:spPr>
          <p:txBody>
            <a:bodyPr anchor="t"/>
            <a:p>
              <a:endParaRPr lang="zh-CN" altLang="en-US" b="1">
                <a:latin typeface="微软雅黑" panose="020B0503020204020204" charset="-122"/>
                <a:ea typeface="微软雅黑" panose="020B0503020204020204" charset="-122"/>
              </a:endParaRPr>
            </a:p>
          </p:txBody>
        </p:sp>
      </p:grpSp>
      <p:grpSp>
        <p:nvGrpSpPr>
          <p:cNvPr id="31" name="组合 30"/>
          <p:cNvGrpSpPr/>
          <p:nvPr/>
        </p:nvGrpSpPr>
        <p:grpSpPr>
          <a:xfrm>
            <a:off x="3419475" y="3256280"/>
            <a:ext cx="1818640" cy="977265"/>
            <a:chOff x="5385" y="5128"/>
            <a:chExt cx="2864" cy="1539"/>
          </a:xfrm>
        </p:grpSpPr>
        <p:sp>
          <p:nvSpPr>
            <p:cNvPr id="7" name="文本框 6"/>
            <p:cNvSpPr txBox="1"/>
            <p:nvPr>
              <p:custDataLst>
                <p:tags r:id="rId13"/>
              </p:custDataLst>
            </p:nvPr>
          </p:nvSpPr>
          <p:spPr>
            <a:xfrm>
              <a:off x="5549" y="5128"/>
              <a:ext cx="2700" cy="825"/>
            </a:xfrm>
            <a:prstGeom prst="rect">
              <a:avLst/>
            </a:prstGeom>
            <a:noFill/>
          </p:spPr>
          <p:txBody>
            <a:bodyPr wrap="square" lIns="91440" tIns="45720" rIns="91440" bIns="45720" rtlCol="0" anchor="t">
              <a:noAutofit/>
            </a:bodyPr>
            <a:lstStyle/>
            <a:p>
              <a:pPr>
                <a:spcBef>
                  <a:spcPts val="0"/>
                </a:spcBef>
                <a:spcAft>
                  <a:spcPts val="0"/>
                </a:spcAft>
                <a:buClrTx/>
                <a:buSzTx/>
                <a:buFontTx/>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察孝廉 </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14"/>
              </p:custDataLst>
            </p:nvPr>
          </p:nvSpPr>
          <p:spPr>
            <a:xfrm>
              <a:off x="5548" y="5895"/>
              <a:ext cx="2362" cy="772"/>
            </a:xfrm>
            <a:prstGeom prst="rect">
              <a:avLst/>
            </a:prstGeom>
            <a:noFill/>
          </p:spPr>
          <p:txBody>
            <a:bodyPr wrap="square" lIns="91440" tIns="45720" rIns="91440" bIns="45720" rtlCol="0" anchor="t">
              <a:noAutofit/>
            </a:bodyPr>
            <a:lstStyle/>
            <a:p>
              <a:pPr>
                <a:spcBef>
                  <a:spcPts val="0"/>
                </a:spcBef>
                <a:spcAft>
                  <a:spcPts val="0"/>
                </a:spcAft>
                <a:buClrTx/>
                <a:buSzTx/>
                <a:buFontTx/>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举茂才</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左大括号 9"/>
            <p:cNvSpPr/>
            <p:nvPr>
              <p:custDataLst>
                <p:tags r:id="rId15"/>
              </p:custDataLst>
            </p:nvPr>
          </p:nvSpPr>
          <p:spPr>
            <a:xfrm>
              <a:off x="5385" y="5306"/>
              <a:ext cx="158" cy="1183"/>
            </a:xfrm>
            <a:prstGeom prst="leftBrace">
              <a:avLst>
                <a:gd name="adj1" fmla="val 87433"/>
                <a:gd name="adj2" fmla="val 50000"/>
              </a:avLst>
            </a:prstGeom>
            <a:noFill/>
            <a:ln w="9525" cap="flat" cmpd="sng">
              <a:solidFill>
                <a:schemeClr val="tx1"/>
              </a:solidFill>
              <a:prstDash val="solid"/>
              <a:round/>
              <a:headEnd type="none" w="med" len="med"/>
              <a:tailEnd type="none" w="med" len="med"/>
            </a:ln>
          </p:spPr>
          <p:txBody>
            <a:bodyPr anchor="t"/>
            <a:p>
              <a:endParaRPr lang="zh-CN" altLang="en-US" b="1">
                <a:latin typeface="微软雅黑" panose="020B0503020204020204" charset="-122"/>
                <a:ea typeface="微软雅黑" panose="020B0503020204020204" charset="-122"/>
              </a:endParaRPr>
            </a:p>
          </p:txBody>
        </p:sp>
      </p:grpSp>
      <p:grpSp>
        <p:nvGrpSpPr>
          <p:cNvPr id="32" name="组合 31"/>
          <p:cNvGrpSpPr/>
          <p:nvPr/>
        </p:nvGrpSpPr>
        <p:grpSpPr>
          <a:xfrm>
            <a:off x="3420745" y="4241165"/>
            <a:ext cx="2001520" cy="1410335"/>
            <a:chOff x="5387" y="6679"/>
            <a:chExt cx="3152" cy="2221"/>
          </a:xfrm>
        </p:grpSpPr>
        <p:sp>
          <p:nvSpPr>
            <p:cNvPr id="13" name="文本框 12"/>
            <p:cNvSpPr txBox="1"/>
            <p:nvPr>
              <p:custDataLst>
                <p:tags r:id="rId16"/>
              </p:custDataLst>
            </p:nvPr>
          </p:nvSpPr>
          <p:spPr>
            <a:xfrm>
              <a:off x="5525" y="6679"/>
              <a:ext cx="3014" cy="792"/>
            </a:xfrm>
            <a:prstGeom prst="rect">
              <a:avLst/>
            </a:prstGeom>
            <a:noFill/>
          </p:spPr>
          <p:txBody>
            <a:bodyPr wrap="square" lIns="91440" tIns="45720" rIns="91440" bIns="45720" rtlCol="0" anchor="t">
              <a:noAutofit/>
            </a:bodyPr>
            <a:lstStyle/>
            <a:p>
              <a:pPr>
                <a:spcBef>
                  <a:spcPts val="0"/>
                </a:spcBef>
                <a:spcAft>
                  <a:spcPts val="0"/>
                </a:spcAft>
                <a:buClrTx/>
                <a:buSzTx/>
                <a:buFontTx/>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贤良方正</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custDataLst>
                <p:tags r:id="rId17"/>
              </p:custDataLst>
            </p:nvPr>
          </p:nvSpPr>
          <p:spPr>
            <a:xfrm>
              <a:off x="5504" y="7450"/>
              <a:ext cx="2848" cy="810"/>
            </a:xfrm>
            <a:prstGeom prst="rect">
              <a:avLst/>
            </a:prstGeom>
            <a:noFill/>
          </p:spPr>
          <p:txBody>
            <a:bodyPr wrap="square" lIns="91440" tIns="45720" rIns="91440" bIns="45720" rtlCol="0" anchor="t">
              <a:noAutofit/>
            </a:bodyPr>
            <a:lstStyle/>
            <a:p>
              <a:pPr>
                <a:spcBef>
                  <a:spcPts val="0"/>
                </a:spcBef>
                <a:spcAft>
                  <a:spcPts val="0"/>
                </a:spcAft>
                <a:buClrTx/>
                <a:buSzTx/>
                <a:buFontTx/>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贤良文学</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18"/>
              </p:custDataLst>
            </p:nvPr>
          </p:nvSpPr>
          <p:spPr>
            <a:xfrm>
              <a:off x="5533" y="8176"/>
              <a:ext cx="1774" cy="725"/>
            </a:xfrm>
            <a:prstGeom prst="rect">
              <a:avLst/>
            </a:prstGeom>
            <a:noFill/>
          </p:spPr>
          <p:txBody>
            <a:bodyPr wrap="square" lIns="91440" tIns="45720" rIns="91440" bIns="45720" rtlCol="0" anchor="t">
              <a:noAutofit/>
            </a:bodyPr>
            <a:lstStyle/>
            <a:p>
              <a:pPr>
                <a:spcBef>
                  <a:spcPts val="0"/>
                </a:spcBef>
                <a:spcAft>
                  <a:spcPts val="0"/>
                </a:spcAft>
                <a:buClrTx/>
                <a:buSzTx/>
                <a:buFontTx/>
              </a:pP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明经</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6" name="左大括号 15"/>
            <p:cNvSpPr/>
            <p:nvPr>
              <p:custDataLst>
                <p:tags r:id="rId19"/>
              </p:custDataLst>
            </p:nvPr>
          </p:nvSpPr>
          <p:spPr>
            <a:xfrm>
              <a:off x="5387" y="6812"/>
              <a:ext cx="158" cy="1922"/>
            </a:xfrm>
            <a:prstGeom prst="leftBrace">
              <a:avLst>
                <a:gd name="adj1" fmla="val 87433"/>
                <a:gd name="adj2" fmla="val 50000"/>
              </a:avLst>
            </a:prstGeom>
            <a:noFill/>
            <a:ln w="9525" cap="flat" cmpd="sng">
              <a:solidFill>
                <a:schemeClr val="tx1"/>
              </a:solidFill>
              <a:prstDash val="solid"/>
              <a:round/>
              <a:headEnd type="none" w="med" len="med"/>
              <a:tailEnd type="none" w="med" len="med"/>
            </a:ln>
          </p:spPr>
          <p:txBody>
            <a:bodyPr anchor="t"/>
            <a:p>
              <a:endParaRPr lang="zh-CN" altLang="en-US" b="1">
                <a:latin typeface="微软雅黑" panose="020B0503020204020204" charset="-122"/>
                <a:ea typeface="微软雅黑" panose="020B0503020204020204" charset="-122"/>
              </a:endParaRPr>
            </a:p>
          </p:txBody>
        </p:sp>
      </p:grpSp>
      <p:pic>
        <p:nvPicPr>
          <p:cNvPr id="17" name="图片 16"/>
          <p:cNvPicPr>
            <a:picLocks noChangeAspect="1"/>
          </p:cNvPicPr>
          <p:nvPr/>
        </p:nvPicPr>
        <p:blipFill>
          <a:blip r:embed="rId20"/>
          <a:stretch>
            <a:fillRect/>
          </a:stretch>
        </p:blipFill>
        <p:spPr>
          <a:xfrm>
            <a:off x="4839970" y="3291840"/>
            <a:ext cx="3209925" cy="523875"/>
          </a:xfrm>
          <a:prstGeom prst="rect">
            <a:avLst/>
          </a:prstGeom>
        </p:spPr>
      </p:pic>
      <p:pic>
        <p:nvPicPr>
          <p:cNvPr id="20" name="图片 19"/>
          <p:cNvPicPr>
            <a:picLocks noChangeAspect="1"/>
          </p:cNvPicPr>
          <p:nvPr/>
        </p:nvPicPr>
        <p:blipFill>
          <a:blip r:embed="rId21"/>
          <a:srcRect r="47360"/>
          <a:stretch>
            <a:fillRect/>
          </a:stretch>
        </p:blipFill>
        <p:spPr>
          <a:xfrm>
            <a:off x="4864100" y="3757930"/>
            <a:ext cx="2171065" cy="466725"/>
          </a:xfrm>
          <a:prstGeom prst="rect">
            <a:avLst/>
          </a:prstGeom>
        </p:spPr>
      </p:pic>
      <p:pic>
        <p:nvPicPr>
          <p:cNvPr id="21" name="图片 20"/>
          <p:cNvPicPr>
            <a:picLocks noChangeAspect="1"/>
          </p:cNvPicPr>
          <p:nvPr/>
        </p:nvPicPr>
        <p:blipFill>
          <a:blip r:embed="rId22"/>
          <a:stretch>
            <a:fillRect/>
          </a:stretch>
        </p:blipFill>
        <p:spPr>
          <a:xfrm>
            <a:off x="5022850" y="4291965"/>
            <a:ext cx="3676650" cy="466725"/>
          </a:xfrm>
          <a:prstGeom prst="rect">
            <a:avLst/>
          </a:prstGeom>
        </p:spPr>
      </p:pic>
      <p:pic>
        <p:nvPicPr>
          <p:cNvPr id="22" name="图片 21"/>
          <p:cNvPicPr>
            <a:picLocks noChangeAspect="1"/>
          </p:cNvPicPr>
          <p:nvPr/>
        </p:nvPicPr>
        <p:blipFill>
          <a:blip r:embed="rId23"/>
          <a:stretch>
            <a:fillRect/>
          </a:stretch>
        </p:blipFill>
        <p:spPr>
          <a:xfrm>
            <a:off x="5008880" y="4754880"/>
            <a:ext cx="5133975" cy="466725"/>
          </a:xfrm>
          <a:prstGeom prst="rect">
            <a:avLst/>
          </a:prstGeom>
        </p:spPr>
      </p:pic>
      <p:pic>
        <p:nvPicPr>
          <p:cNvPr id="23" name="图片 22"/>
          <p:cNvPicPr>
            <a:picLocks noChangeAspect="1"/>
          </p:cNvPicPr>
          <p:nvPr/>
        </p:nvPicPr>
        <p:blipFill>
          <a:blip r:embed="rId24"/>
          <a:srcRect r="18464"/>
          <a:stretch>
            <a:fillRect/>
          </a:stretch>
        </p:blipFill>
        <p:spPr>
          <a:xfrm>
            <a:off x="5008880" y="5250180"/>
            <a:ext cx="4248150" cy="466725"/>
          </a:xfrm>
          <a:prstGeom prst="rect">
            <a:avLst/>
          </a:prstGeom>
        </p:spPr>
      </p:pic>
      <p:sp>
        <p:nvSpPr>
          <p:cNvPr id="24" name="Rectangle 7"/>
          <p:cNvSpPr txBox="1">
            <a:spLocks noChangeArrowheads="1"/>
          </p:cNvSpPr>
          <p:nvPr>
            <p:custDataLst>
              <p:tags r:id="rId25"/>
            </p:custDataLst>
          </p:nvPr>
        </p:nvSpPr>
        <p:spPr bwMode="auto">
          <a:xfrm>
            <a:off x="6656705" y="4689475"/>
            <a:ext cx="5458460" cy="876300"/>
          </a:xfrm>
          <a:prstGeom prst="rect">
            <a:avLst/>
          </a:prstGeom>
          <a:solidFill>
            <a:srgbClr val="FFFF00"/>
          </a:solidFill>
          <a:ln w="12700" cmpd="sng">
            <a:solidFill>
              <a:srgbClr val="C06057"/>
            </a:solidFill>
            <a:prstDash val="dash"/>
            <a:miter lim="800000"/>
          </a:ln>
        </p:spPr>
        <p:txBody>
          <a:bodyPr wrap="square" rtlCol="0" anchor="t">
            <a:noAutofit/>
          </a:bodyPr>
          <a:p>
            <a:pPr indent="0" algn="ctr" fontAlgn="auto">
              <a:buClrTx/>
              <a:buSzTx/>
              <a:buFontTx/>
            </a:pPr>
            <a:r>
              <a:rPr lang="zh-CN" altLang="en-US" sz="2400" b="1">
                <a:latin typeface="楷体" panose="02010609060101010101" charset="-122"/>
                <a:ea typeface="楷体" panose="02010609060101010101" charset="-122"/>
                <a:cs typeface="楷体" panose="02010609060101010101" charset="-122"/>
                <a:sym typeface="+mn-ea"/>
              </a:rPr>
              <a:t>举秀才，</a:t>
            </a:r>
            <a:r>
              <a:rPr lang="zh-CN" altLang="en-US" sz="2400" b="1">
                <a:latin typeface="楷体" panose="02010609060101010101" charset="-122"/>
                <a:ea typeface="楷体" panose="02010609060101010101" charset="-122"/>
                <a:cs typeface="楷体" panose="02010609060101010101" charset="-122"/>
                <a:sym typeface="+mn-ea"/>
              </a:rPr>
              <a:t>不知书；</a:t>
            </a:r>
            <a:endParaRPr lang="zh-CN" altLang="en-US" sz="2400" b="1">
              <a:latin typeface="楷体" panose="02010609060101010101" charset="-122"/>
              <a:ea typeface="楷体" panose="02010609060101010101" charset="-122"/>
              <a:cs typeface="楷体" panose="02010609060101010101" charset="-122"/>
              <a:sym typeface="+mn-ea"/>
            </a:endParaRPr>
          </a:p>
          <a:p>
            <a:pPr indent="0" algn="ctr" fontAlgn="auto">
              <a:buClrTx/>
              <a:buSzTx/>
              <a:buFontTx/>
            </a:pPr>
            <a:r>
              <a:rPr lang="zh-CN" altLang="en-US" sz="2400" b="1">
                <a:latin typeface="楷体" panose="02010609060101010101" charset="-122"/>
                <a:ea typeface="楷体" panose="02010609060101010101" charset="-122"/>
                <a:cs typeface="楷体" panose="02010609060101010101" charset="-122"/>
                <a:sym typeface="+mn-ea"/>
              </a:rPr>
              <a:t>举孝廉，</a:t>
            </a:r>
            <a:r>
              <a:rPr lang="zh-CN" altLang="en-US" sz="2400" b="1">
                <a:latin typeface="楷体" panose="02010609060101010101" charset="-122"/>
                <a:ea typeface="楷体" panose="02010609060101010101" charset="-122"/>
                <a:cs typeface="楷体" panose="02010609060101010101" charset="-122"/>
                <a:sym typeface="+mn-ea"/>
              </a:rPr>
              <a:t>父别居。</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28" name="Rectangle 7"/>
          <p:cNvSpPr txBox="1">
            <a:spLocks noChangeArrowheads="1"/>
          </p:cNvSpPr>
          <p:nvPr>
            <p:custDataLst>
              <p:tags r:id="rId26"/>
            </p:custDataLst>
          </p:nvPr>
        </p:nvSpPr>
        <p:spPr bwMode="auto">
          <a:xfrm>
            <a:off x="6555105" y="2820035"/>
            <a:ext cx="5458460" cy="1642110"/>
          </a:xfrm>
          <a:prstGeom prst="rect">
            <a:avLst/>
          </a:prstGeom>
          <a:solidFill>
            <a:srgbClr val="FFFF00"/>
          </a:solidFill>
          <a:ln w="12700" cmpd="sng">
            <a:solidFill>
              <a:srgbClr val="C06057"/>
            </a:solidFill>
            <a:prstDash val="dash"/>
            <a:miter lim="800000"/>
          </a:ln>
        </p:spPr>
        <p:txBody>
          <a:bodyPr wrap="square" rtlCol="0" anchor="t">
            <a:noAutofit/>
          </a:bodyPr>
          <a:p>
            <a:pPr indent="0" fontAlgn="auto">
              <a:buClrTx/>
              <a:buSzTx/>
              <a:buFontTx/>
            </a:pPr>
            <a:r>
              <a:rPr lang="zh-CN" altLang="en-US" sz="2400" b="1">
                <a:latin typeface="楷体" panose="02010609060101010101" charset="-122"/>
                <a:ea typeface="楷体" panose="02010609060101010101" charset="-122"/>
                <a:cs typeface="楷体" panose="02010609060101010101" charset="-122"/>
                <a:sym typeface="+mn-ea"/>
              </a:rPr>
              <a:t>东汉顺帝六年，河南尹田歆掌握了察举六名孝廉的名额，</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当权的贵族勋戚</a:t>
            </a:r>
            <a:r>
              <a:rPr lang="zh-CN" altLang="en-US" sz="2400" b="1">
                <a:latin typeface="楷体" panose="02010609060101010101" charset="-122"/>
                <a:ea typeface="楷体" panose="02010609060101010101" charset="-122"/>
                <a:cs typeface="楷体" panose="02010609060101010101" charset="-122"/>
                <a:sym typeface="+mn-ea"/>
              </a:rPr>
              <a:t>争相请托，结果</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真正名士入选</a:t>
            </a:r>
            <a:r>
              <a:rPr lang="zh-CN" altLang="en-US" sz="2400" b="1">
                <a:latin typeface="楷体" panose="02010609060101010101" charset="-122"/>
                <a:ea typeface="楷体" panose="02010609060101010101" charset="-122"/>
                <a:cs typeface="楷体" panose="02010609060101010101" charset="-122"/>
                <a:sym typeface="+mn-ea"/>
              </a:rPr>
              <a:t>的只有</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一人</a:t>
            </a:r>
            <a:r>
              <a:rPr lang="zh-CN" altLang="en-US" sz="2400" b="1">
                <a:latin typeface="楷体" panose="02010609060101010101" charset="-122"/>
                <a:ea typeface="楷体" panose="02010609060101010101" charset="-122"/>
                <a:cs typeface="楷体" panose="02010609060101010101" charset="-122"/>
                <a:sym typeface="+mn-ea"/>
              </a:rPr>
              <a:t>，其他</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五人</a:t>
            </a:r>
            <a:r>
              <a:rPr lang="zh-CN" altLang="en-US" sz="2400" b="1">
                <a:latin typeface="楷体" panose="02010609060101010101" charset="-122"/>
                <a:ea typeface="楷体" panose="02010609060101010101" charset="-122"/>
                <a:cs typeface="楷体" panose="02010609060101010101" charset="-122"/>
                <a:sym typeface="+mn-ea"/>
              </a:rPr>
              <a:t>都是</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走后门</a:t>
            </a:r>
            <a:r>
              <a:rPr lang="zh-CN" altLang="en-US" sz="2400" b="1">
                <a:latin typeface="楷体" panose="02010609060101010101" charset="-122"/>
                <a:ea typeface="楷体" panose="02010609060101010101" charset="-122"/>
                <a:cs typeface="楷体" panose="02010609060101010101" charset="-122"/>
                <a:sym typeface="+mn-ea"/>
              </a:rPr>
              <a:t>人选的。</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25" name="文本框 24"/>
          <p:cNvSpPr txBox="1"/>
          <p:nvPr>
            <p:custDataLst>
              <p:tags r:id="rId27"/>
            </p:custDataLst>
          </p:nvPr>
        </p:nvSpPr>
        <p:spPr>
          <a:xfrm>
            <a:off x="1018540" y="6405880"/>
            <a:ext cx="3990975" cy="429895"/>
          </a:xfrm>
          <a:prstGeom prst="rect">
            <a:avLst/>
          </a:prstGeom>
          <a:solidFill>
            <a:srgbClr val="FFFF00"/>
          </a:solidFill>
          <a:ln w="12700" cmpd="sng">
            <a:noFill/>
            <a:prstDash val="sysDot"/>
          </a:ln>
        </p:spPr>
        <p:txBody>
          <a:bodyPr wrap="square" rtlCol="0">
            <a:spAutoFit/>
          </a:bodyPr>
          <a:p>
            <a:pPr algn="l" fontAlgn="base">
              <a:buClrTx/>
              <a:buSzTx/>
              <a:buFontTx/>
            </a:pPr>
            <a:r>
              <a:rPr lang="zh-CN" altLang="zh-CN" sz="2200" b="1" kern="100">
                <a:solidFill>
                  <a:srgbClr val="FF0000"/>
                </a:solidFill>
                <a:latin typeface="微软雅黑" panose="020B0503020204020204" charset="-122"/>
                <a:ea typeface="微软雅黑" panose="020B0503020204020204" charset="-122"/>
                <a:cs typeface="微软雅黑" panose="020B0503020204020204" charset="-122"/>
                <a:sym typeface="+mn-ea"/>
              </a:rPr>
              <a:t>重要补充：</a:t>
            </a:r>
            <a:r>
              <a:rPr lang="en-US" altLang="zh-CN" sz="2200" b="1" err="1">
                <a:solidFill>
                  <a:schemeClr val="tx1"/>
                </a:solidFill>
                <a:latin typeface="微软雅黑" panose="020B0503020204020204" charset="-122"/>
                <a:ea typeface="微软雅黑" panose="020B0503020204020204" charset="-122"/>
                <a:cs typeface="微软雅黑" panose="020B0503020204020204" charset="-122"/>
              </a:rPr>
              <a:t>积功劳为官、征辟</a:t>
            </a:r>
            <a:endParaRPr lang="en-US" altLang="zh-CN" sz="2200" b="1" kern="100" err="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9" name="文本框 18"/>
          <p:cNvSpPr txBox="1"/>
          <p:nvPr/>
        </p:nvSpPr>
        <p:spPr>
          <a:xfrm>
            <a:off x="1289050" y="2991485"/>
            <a:ext cx="9835515" cy="3280410"/>
          </a:xfrm>
          <a:prstGeom prst="rect">
            <a:avLst/>
          </a:prstGeom>
          <a:solidFill>
            <a:schemeClr val="accent1"/>
          </a:solidFill>
          <a:ln w="9525">
            <a:noFill/>
          </a:ln>
        </p:spPr>
        <p:txBody>
          <a:bodyPr wrap="square" lIns="91440" tIns="45720" rIns="91440" bIns="45720" rtlCol="0" anchor="t">
            <a:noAutofit/>
          </a:bodyPr>
          <a:p>
            <a:pPr lvl="0" indent="0" algn="l">
              <a:lnSpc>
                <a:spcPct val="110000"/>
              </a:lnSpc>
              <a:spcBef>
                <a:spcPts val="50"/>
              </a:spcBef>
              <a:spcAft>
                <a:spcPts val="0"/>
              </a:spcAft>
              <a:buClrTx/>
              <a:buSzTx/>
              <a:buFontTx/>
              <a:buNone/>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评价：察举制度是一种比较健全完善的选官制度。</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lvl="0" indent="0" algn="l">
              <a:lnSpc>
                <a:spcPct val="110000"/>
              </a:lnSpc>
              <a:spcBef>
                <a:spcPts val="50"/>
              </a:spcBef>
              <a:spcAft>
                <a:spcPts val="0"/>
              </a:spcAft>
              <a:buClrTx/>
              <a:buSzTx/>
              <a:buFontTx/>
              <a:buNone/>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积极</a:t>
            </a:r>
            <a:r>
              <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rPr>
              <a:t>→①注重品行才学，进一步促进了阶层流动；②为两汉政权选拔了大批人才，扩大了统治基础，成为两汉选官的主体；③推动儒家思想成为选官标准，使儒家文化逐渐成为社会的主流文化，有利于良好社会风气形成。</a:t>
            </a:r>
            <a:endPar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lvl="0" indent="0" algn="l">
              <a:lnSpc>
                <a:spcPct val="110000"/>
              </a:lnSpc>
              <a:spcBef>
                <a:spcPts val="50"/>
              </a:spcBef>
              <a:spcAft>
                <a:spcPts val="0"/>
              </a:spcAft>
              <a:buClrTx/>
              <a:buSzTx/>
              <a:buFontTx/>
              <a:buNone/>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局限</a:t>
            </a:r>
            <a:r>
              <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rPr>
              <a:t>→①容易任人唯亲，滋生腐败；②东汉中后期选官被世家大族操纵，导致累世公卿形成，难以选拔真正的人才；③被推荐之人多非有用之才，大多沽名钓誉；④地方豪强势力的崛起，也不利于中央集权。</a:t>
            </a:r>
            <a:endPar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000" fill="hold">
                                          <p:stCondLst>
                                            <p:cond delay="0"/>
                                          </p:stCondLst>
                                        </p:cTn>
                                        <p:tgtEl>
                                          <p:spTgt spid="29"/>
                                        </p:tgtEl>
                                        <p:attrNameLst>
                                          <p:attrName>style.visibility</p:attrName>
                                        </p:attrNameLst>
                                      </p:cBhvr>
                                      <p:to>
                                        <p:strVal val="visible"/>
                                      </p:to>
                                    </p:set>
                                    <p:animEffect transition="in" filter="wipe(left)">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000"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000"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000" fill="hold">
                                          <p:stCondLst>
                                            <p:cond delay="0"/>
                                          </p:stCondLst>
                                        </p:cTn>
                                        <p:tgtEl>
                                          <p:spTgt spid="30"/>
                                        </p:tgtEl>
                                        <p:attrNameLst>
                                          <p:attrName>style.visibility</p:attrName>
                                        </p:attrNameLst>
                                      </p:cBhvr>
                                      <p:to>
                                        <p:strVal val="visible"/>
                                      </p:to>
                                    </p:set>
                                    <p:animEffect transition="in" filter="wipe(left)">
                                      <p:cBhvr>
                                        <p:cTn id="29" dur="1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000" fill="hold">
                                          <p:stCondLst>
                                            <p:cond delay="0"/>
                                          </p:stCondLst>
                                        </p:cTn>
                                        <p:tgtEl>
                                          <p:spTgt spid="31"/>
                                        </p:tgtEl>
                                        <p:attrNameLst>
                                          <p:attrName>style.visibility</p:attrName>
                                        </p:attrNameLst>
                                      </p:cBhvr>
                                      <p:to>
                                        <p:strVal val="visible"/>
                                      </p:to>
                                    </p:set>
                                    <p:animEffect transition="in" filter="wipe(left)">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000" fill="hold">
                                          <p:stCondLst>
                                            <p:cond delay="0"/>
                                          </p:stCondLst>
                                        </p:cTn>
                                        <p:tgtEl>
                                          <p:spTgt spid="17"/>
                                        </p:tgtEl>
                                        <p:attrNameLst>
                                          <p:attrName>style.visibility</p:attrName>
                                        </p:attrNameLst>
                                      </p:cBhvr>
                                      <p:to>
                                        <p:strVal val="visible"/>
                                      </p:to>
                                    </p:set>
                                    <p:animEffect transition="in" filter="wipe(left)">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000" fill="hold">
                                          <p:stCondLst>
                                            <p:cond delay="0"/>
                                          </p:stCondLst>
                                        </p:cTn>
                                        <p:tgtEl>
                                          <p:spTgt spid="20"/>
                                        </p:tgtEl>
                                        <p:attrNameLst>
                                          <p:attrName>style.visibility</p:attrName>
                                        </p:attrNameLst>
                                      </p:cBhvr>
                                      <p:to>
                                        <p:strVal val="visible"/>
                                      </p:to>
                                    </p:set>
                                    <p:animEffect transition="in" filter="wipe(left)">
                                      <p:cBhvr>
                                        <p:cTn id="44" dur="1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000" fill="hold">
                                          <p:stCondLst>
                                            <p:cond delay="0"/>
                                          </p:stCondLst>
                                        </p:cTn>
                                        <p:tgtEl>
                                          <p:spTgt spid="32"/>
                                        </p:tgtEl>
                                        <p:attrNameLst>
                                          <p:attrName>style.visibility</p:attrName>
                                        </p:attrNameLst>
                                      </p:cBhvr>
                                      <p:to>
                                        <p:strVal val="visible"/>
                                      </p:to>
                                    </p:set>
                                    <p:animEffect transition="in" filter="wipe(left)">
                                      <p:cBhvr>
                                        <p:cTn id="49" dur="10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000" fill="hold">
                                          <p:stCondLst>
                                            <p:cond delay="0"/>
                                          </p:stCondLst>
                                        </p:cTn>
                                        <p:tgtEl>
                                          <p:spTgt spid="21"/>
                                        </p:tgtEl>
                                        <p:attrNameLst>
                                          <p:attrName>style.visibility</p:attrName>
                                        </p:attrNameLst>
                                      </p:cBhvr>
                                      <p:to>
                                        <p:strVal val="visible"/>
                                      </p:to>
                                    </p:set>
                                    <p:animEffect transition="in" filter="wipe(left)">
                                      <p:cBhvr>
                                        <p:cTn id="54" dur="10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000" fill="hold">
                                          <p:stCondLst>
                                            <p:cond delay="0"/>
                                          </p:stCondLst>
                                        </p:cTn>
                                        <p:tgtEl>
                                          <p:spTgt spid="22"/>
                                        </p:tgtEl>
                                        <p:attrNameLst>
                                          <p:attrName>style.visibility</p:attrName>
                                        </p:attrNameLst>
                                      </p:cBhvr>
                                      <p:to>
                                        <p:strVal val="visible"/>
                                      </p:to>
                                    </p:set>
                                    <p:animEffect transition="in" filter="wipe(left)">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000" fill="hold">
                                          <p:stCondLst>
                                            <p:cond delay="0"/>
                                          </p:stCondLst>
                                        </p:cTn>
                                        <p:tgtEl>
                                          <p:spTgt spid="23"/>
                                        </p:tgtEl>
                                        <p:attrNameLst>
                                          <p:attrName>style.visibility</p:attrName>
                                        </p:attrNameLst>
                                      </p:cBhvr>
                                      <p:to>
                                        <p:strVal val="visible"/>
                                      </p:to>
                                    </p:set>
                                    <p:animEffect transition="in" filter="wipe(left)">
                                      <p:cBhvr>
                                        <p:cTn id="64" dur="10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2" nodeType="clickEffect">
                                  <p:stCondLst>
                                    <p:cond delay="0"/>
                                  </p:stCondLst>
                                  <p:childTnLst>
                                    <p:animEffect transition="out" filter="blinds(horizontal)">
                                      <p:cBhvr>
                                        <p:cTn id="76" dur="500"/>
                                        <p:tgtEl>
                                          <p:spTgt spid="28"/>
                                        </p:tgtEl>
                                      </p:cBhvr>
                                    </p:animEffect>
                                    <p:set>
                                      <p:cBhvr>
                                        <p:cTn id="77" dur="1" fill="hold">
                                          <p:stCondLst>
                                            <p:cond delay="499"/>
                                          </p:stCondLst>
                                        </p:cTn>
                                        <p:tgtEl>
                                          <p:spTgt spid="28"/>
                                        </p:tgtEl>
                                        <p:attrNameLst>
                                          <p:attrName>style.visibility</p:attrName>
                                        </p:attrNameLst>
                                      </p:cBhvr>
                                      <p:to>
                                        <p:strVal val="hidden"/>
                                      </p:to>
                                    </p:set>
                                  </p:childTnLst>
                                </p:cTn>
                              </p:par>
                              <p:par>
                                <p:cTn id="78" presetID="3" presetClass="exit" presetSubtype="10" fill="hold" grpId="2" nodeType="withEffect">
                                  <p:stCondLst>
                                    <p:cond delay="0"/>
                                  </p:stCondLst>
                                  <p:childTnLst>
                                    <p:animEffect transition="out" filter="blinds(horizontal)">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000" fill="hold">
                                          <p:stCondLst>
                                            <p:cond delay="0"/>
                                          </p:stCondLst>
                                        </p:cTn>
                                        <p:tgtEl>
                                          <p:spTgt spid="19"/>
                                        </p:tgtEl>
                                        <p:attrNameLst>
                                          <p:attrName>style.visibility</p:attrName>
                                        </p:attrNameLst>
                                      </p:cBhvr>
                                      <p:to>
                                        <p:strVal val="visible"/>
                                      </p:to>
                                    </p:set>
                                    <p:animEffect transition="in" filter="wipe(left)">
                                      <p:cBhvr>
                                        <p:cTn id="85" dur="10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linds(horizontal)">
                                      <p:cBhvr>
                                        <p:cTn id="9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9" grpId="0" bldLvl="0" animBg="1"/>
      <p:bldP spid="28" grpId="0" bldLvl="0" animBg="1"/>
      <p:bldP spid="28" grpId="1" animBg="1"/>
      <p:bldP spid="24" grpId="0" bldLvl="0" animBg="1"/>
      <p:bldP spid="24" grpId="1" animBg="1"/>
      <p:bldP spid="25" grpId="0" bldLvl="0" animBg="1"/>
      <p:bldP spid="28" grpId="2" bldLvl="0" animBg="1"/>
      <p:bldP spid="24"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custDataLst>
              <p:tags r:id="rId1"/>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一、</a:t>
            </a: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因时变革</a:t>
            </a: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a:t>
            </a: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脉络清晰</a:t>
            </a: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的选官制度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custDataLst>
              <p:tags r:id="rId2"/>
            </p:custDataLst>
          </p:nvPr>
        </p:nvSpPr>
        <p:spPr>
          <a:xfrm>
            <a:off x="-12700" y="1263650"/>
            <a:ext cx="3505200" cy="599440"/>
          </a:xfrm>
          <a:prstGeom prst="rect">
            <a:avLst/>
          </a:prstGeom>
          <a:noFill/>
        </p:spPr>
        <p:txBody>
          <a:bodyPr wrap="square" rtlCol="0">
            <a:noAutofit/>
          </a:bodyPr>
          <a:p>
            <a:pPr>
              <a:buClrTx/>
              <a:buSzTx/>
              <a:buFontTx/>
            </a:pP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（二）重要制度</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2092960" y="2261235"/>
            <a:ext cx="7300595" cy="546735"/>
          </a:xfrm>
          <a:prstGeom prst="rect">
            <a:avLst/>
          </a:prstGeom>
          <a:noFill/>
          <a:ln w="9525">
            <a:noFill/>
          </a:ln>
        </p:spPr>
        <p:txBody>
          <a:bodyPr wrap="square" lIns="91440" tIns="45720" rIns="91440" bIns="45720" rtlCol="0" anchor="t">
            <a:noAutofit/>
          </a:bodyPr>
          <a:p>
            <a:pPr lvl="0" indent="0" algn="l">
              <a:lnSpc>
                <a:spcPct val="100000"/>
              </a:lnSpc>
              <a:spcBef>
                <a:spcPts val="50"/>
              </a:spcBef>
              <a:spcAft>
                <a:spcPts val="0"/>
              </a:spcAft>
              <a:buClrTx/>
              <a:buSzTx/>
              <a:buNone/>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汉末社会动荡，</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豪强大族控制了地方选人权</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2092960" y="3671570"/>
            <a:ext cx="7665720" cy="1645285"/>
          </a:xfrm>
          <a:prstGeom prst="rect">
            <a:avLst/>
          </a:prstGeom>
          <a:noFill/>
          <a:ln w="9525">
            <a:noFill/>
          </a:ln>
        </p:spPr>
        <p:txBody>
          <a:bodyPr wrap="square" lIns="91440" tIns="45720" rIns="91440" bIns="45720" rtlCol="0" anchor="t">
            <a:noAutofit/>
          </a:bodyPr>
          <a:p>
            <a:pPr lvl="0" algn="l">
              <a:lnSpc>
                <a:spcPct val="115000"/>
              </a:lnSpc>
              <a:spcBef>
                <a:spcPts val="50"/>
              </a:spcBef>
              <a:spcAft>
                <a:spcPts val="0"/>
              </a:spcAft>
              <a:buClrTx/>
              <a:buSzTx/>
              <a:buFontTx/>
              <a:buBlip>
                <a:blip r:embed="rId3"/>
              </a:buBlip>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将选官权收归中央，</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加强了中央集权</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lvl="0" algn="l">
              <a:lnSpc>
                <a:spcPct val="115000"/>
              </a:lnSpc>
              <a:spcBef>
                <a:spcPts val="50"/>
              </a:spcBef>
              <a:spcAft>
                <a:spcPts val="0"/>
              </a:spcAft>
              <a:buClrTx/>
              <a:buSzTx/>
              <a:buFontTx/>
              <a:buBlip>
                <a:blip r:embed="rId3"/>
              </a:buBlip>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建立初家世、品德、才能并重，选拔</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了</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人才</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lvl="0" algn="l">
              <a:lnSpc>
                <a:spcPct val="115000"/>
              </a:lnSpc>
              <a:spcBef>
                <a:spcPts val="50"/>
              </a:spcBef>
              <a:spcAft>
                <a:spcPts val="0"/>
              </a:spcAft>
              <a:buClrTx/>
              <a:buSzTx/>
              <a:buFontTx/>
              <a:buBlip>
                <a:blip r:embed="rId3"/>
              </a:buBlip>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后期</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只看家世，</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成为维护士族特权的工具</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4"/>
            </p:custDataLst>
          </p:nvPr>
        </p:nvSpPr>
        <p:spPr>
          <a:xfrm>
            <a:off x="478790" y="1782445"/>
            <a:ext cx="3882390" cy="542290"/>
          </a:xfrm>
          <a:prstGeom prst="rect">
            <a:avLst/>
          </a:prstGeom>
          <a:noFill/>
        </p:spPr>
        <p:txBody>
          <a:bodyPr wrap="square" rtlCol="0" anchor="t">
            <a:noAutofit/>
          </a:bodyPr>
          <a:p>
            <a:pPr indent="0" fontAlgn="auto">
              <a:lnSpc>
                <a:spcPct val="100000"/>
              </a:lnSpc>
              <a:spcBef>
                <a:spcPts val="0"/>
              </a:spcBef>
              <a:spcAft>
                <a:spcPts val="0"/>
              </a:spcAft>
              <a:buFont typeface="Wingdings" panose="05000000000000000000" charset="0"/>
              <a:buNone/>
            </a:pPr>
            <a:r>
              <a:rPr lang="en-US" altLang="zh-CN" sz="2800" b="1">
                <a:solidFill>
                  <a:srgbClr val="C00000"/>
                </a:solidFill>
                <a:latin typeface="微软雅黑" panose="020B0503020204020204" charset="-122"/>
                <a:ea typeface="微软雅黑" panose="020B0503020204020204" charset="-122"/>
                <a:sym typeface="+mn-ea"/>
              </a:rPr>
              <a:t>2</a:t>
            </a:r>
            <a:r>
              <a:rPr lang="zh-CN" altLang="en-US" sz="2800" b="1">
                <a:solidFill>
                  <a:srgbClr val="C00000"/>
                </a:solidFill>
                <a:latin typeface="微软雅黑" panose="020B0503020204020204" charset="-122"/>
                <a:ea typeface="微软雅黑" panose="020B0503020204020204" charset="-122"/>
                <a:sym typeface="+mn-ea"/>
              </a:rPr>
              <a:t>、</a:t>
            </a:r>
            <a:r>
              <a:rPr lang="zh-CN" sz="2800" b="1">
                <a:solidFill>
                  <a:srgbClr val="C00000"/>
                </a:solidFill>
                <a:latin typeface="微软雅黑" panose="020B0503020204020204" charset="-122"/>
                <a:ea typeface="微软雅黑" panose="020B0503020204020204" charset="-122"/>
                <a:sym typeface="+mn-ea"/>
              </a:rPr>
              <a:t>九品中正制</a:t>
            </a:r>
            <a:endParaRPr lang="zh-CN" sz="2800" b="1">
              <a:solidFill>
                <a:srgbClr val="C00000"/>
              </a:solidFill>
              <a:latin typeface="微软雅黑" panose="020B0503020204020204" charset="-122"/>
              <a:ea typeface="微软雅黑" panose="020B0503020204020204" charset="-122"/>
              <a:sym typeface="+mn-ea"/>
            </a:endParaRPr>
          </a:p>
        </p:txBody>
      </p:sp>
      <p:sp>
        <p:nvSpPr>
          <p:cNvPr id="10" name="文本框 9"/>
          <p:cNvSpPr txBox="1"/>
          <p:nvPr/>
        </p:nvSpPr>
        <p:spPr>
          <a:xfrm>
            <a:off x="2183765" y="2753360"/>
            <a:ext cx="6096000" cy="521335"/>
          </a:xfrm>
          <a:prstGeom prst="rect">
            <a:avLst/>
          </a:prstGeom>
          <a:noFill/>
        </p:spPr>
        <p:txBody>
          <a:bodyPr wrap="square" lIns="91440" tIns="45720" rIns="91440" bIns="45720" rtlCol="0" anchor="t">
            <a:noAutofit/>
          </a:bodyPr>
          <a:p>
            <a:pPr lvl="0" algn="l">
              <a:spcBef>
                <a:spcPts val="0"/>
              </a:spcBef>
              <a:spcAft>
                <a:spcPts val="0"/>
              </a:spcAft>
              <a:buClrTx/>
              <a:buSzTx/>
              <a:buFontTx/>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设中正</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官</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品评</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行状</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→吏部</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授官</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950595" y="5241290"/>
            <a:ext cx="10821035" cy="1316355"/>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lvl="0" algn="l">
              <a:lnSpc>
                <a:spcPct val="115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今台阁选举，涂塞耳目，九品访人，唯问中正。故据上品者，非公侯之子孙，则当涂之昆弟也。二者苟然，则荜门蓬户之俟，安得不有陆</a:t>
            </a:r>
            <a:r>
              <a:rPr lang="zh-CN" altLang="en-US" sz="2400" b="1">
                <a:latin typeface="楷体" panose="02010609060101010101" charset="-122"/>
                <a:ea typeface="楷体" panose="02010609060101010101" charset="-122"/>
                <a:cs typeface="楷体" panose="02010609060101010101" charset="-122"/>
                <a:sym typeface="+mn-ea"/>
              </a:rPr>
              <a:t>沉</a:t>
            </a:r>
            <a:r>
              <a:rPr lang="en-US" altLang="zh-CN" sz="2400" b="1">
                <a:latin typeface="楷体" panose="02010609060101010101" charset="-122"/>
                <a:ea typeface="楷体" panose="02010609060101010101" charset="-122"/>
                <a:cs typeface="楷体" panose="02010609060101010101" charset="-122"/>
                <a:sym typeface="+mn-ea"/>
              </a:rPr>
              <a:t>者哉！</a:t>
            </a:r>
            <a:r>
              <a:rPr lang="en-US" altLang="zh-CN" sz="2400" b="1">
                <a:latin typeface="楷体" panose="02010609060101010101" charset="-122"/>
                <a:ea typeface="楷体" panose="02010609060101010101" charset="-122"/>
                <a:cs typeface="楷体" panose="02010609060101010101" charset="-122"/>
                <a:sym typeface="+mn-ea"/>
              </a:rPr>
              <a:t>                            </a:t>
            </a:r>
            <a:endParaRPr lang="en-US" altLang="zh-CN" sz="2400" b="1">
              <a:latin typeface="楷体" panose="02010609060101010101" charset="-122"/>
              <a:ea typeface="楷体" panose="02010609060101010101" charset="-122"/>
              <a:cs typeface="楷体" panose="02010609060101010101" charset="-122"/>
              <a:sym typeface="+mn-ea"/>
            </a:endParaRPr>
          </a:p>
          <a:p>
            <a:pPr lvl="0" algn="l">
              <a:lnSpc>
                <a:spcPct val="115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——《晋书·段灼传》</a:t>
            </a:r>
            <a:endParaRPr lang="en-US" altLang="zh-CN" sz="2400" b="1">
              <a:latin typeface="楷体" panose="02010609060101010101" charset="-122"/>
              <a:ea typeface="楷体" panose="02010609060101010101" charset="-122"/>
              <a:cs typeface="楷体" panose="02010609060101010101" charset="-122"/>
              <a:sym typeface="+mn-ea"/>
            </a:endParaRPr>
          </a:p>
        </p:txBody>
      </p:sp>
      <p:pic>
        <p:nvPicPr>
          <p:cNvPr id="53" name="图片 52"/>
          <p:cNvPicPr>
            <a:picLocks noChangeAspect="1"/>
          </p:cNvPicPr>
          <p:nvPr/>
        </p:nvPicPr>
        <p:blipFill>
          <a:blip r:embed="rId5"/>
          <a:stretch>
            <a:fillRect/>
          </a:stretch>
        </p:blipFill>
        <p:spPr>
          <a:xfrm>
            <a:off x="9606915" y="1263650"/>
            <a:ext cx="3464560" cy="3977640"/>
          </a:xfrm>
          <a:prstGeom prst="rect">
            <a:avLst/>
          </a:prstGeom>
          <a:effectLst/>
        </p:spPr>
      </p:pic>
      <p:grpSp>
        <p:nvGrpSpPr>
          <p:cNvPr id="2" name="组合 1"/>
          <p:cNvGrpSpPr/>
          <p:nvPr/>
        </p:nvGrpSpPr>
        <p:grpSpPr>
          <a:xfrm>
            <a:off x="770890" y="2266950"/>
            <a:ext cx="2095500" cy="2406650"/>
            <a:chOff x="1214" y="3570"/>
            <a:chExt cx="3300" cy="3790"/>
          </a:xfrm>
        </p:grpSpPr>
        <p:sp>
          <p:nvSpPr>
            <p:cNvPr id="24" name="文本框 23"/>
            <p:cNvSpPr txBox="1"/>
            <p:nvPr>
              <p:custDataLst>
                <p:tags r:id="rId6"/>
              </p:custDataLst>
            </p:nvPr>
          </p:nvSpPr>
          <p:spPr>
            <a:xfrm>
              <a:off x="1239" y="6538"/>
              <a:ext cx="2876" cy="822"/>
            </a:xfrm>
            <a:prstGeom prst="rect">
              <a:avLst/>
            </a:prstGeom>
            <a:noFill/>
          </p:spPr>
          <p:txBody>
            <a:bodyPr wrap="square" rtlCol="0" anchor="t" anchorCtr="0">
              <a:noAutofit/>
            </a:bodyPr>
            <a:p>
              <a:pPr marL="285750" lvl="0" indent="-285750" algn="l">
                <a:buClrTx/>
                <a:buSzTx/>
                <a:buFont typeface="Wingdings" panose="05000000000000000000" charset="0"/>
                <a:buChar char="n"/>
              </a:pPr>
              <a:r>
                <a:rPr lang="zh-CN" altLang="en-US" sz="2800" b="1">
                  <a:solidFill>
                    <a:srgbClr val="C00000"/>
                  </a:solidFill>
                  <a:latin typeface="微软雅黑" panose="020B0503020204020204" charset="-122"/>
                  <a:ea typeface="微软雅黑" panose="020B0503020204020204" charset="-122"/>
                  <a:sym typeface="+mn-ea"/>
                </a:rPr>
                <a:t>影响</a:t>
              </a:r>
              <a:r>
                <a:rPr lang="zh-CN" altLang="en-US" sz="2800" b="1">
                  <a:solidFill>
                    <a:srgbClr val="C00000"/>
                  </a:solidFill>
                  <a:latin typeface="微软雅黑" panose="020B0503020204020204" charset="-122"/>
                  <a:ea typeface="微软雅黑" panose="020B0503020204020204" charset="-122"/>
                  <a:sym typeface="+mn-ea"/>
                </a:rPr>
                <a:t>：</a:t>
              </a:r>
              <a:endParaRPr lang="zh-CN" altLang="en-US" sz="2800" b="1">
                <a:solidFill>
                  <a:srgbClr val="C00000"/>
                </a:solidFill>
                <a:latin typeface="微软雅黑" panose="020B0503020204020204" charset="-122"/>
                <a:ea typeface="微软雅黑" panose="020B0503020204020204" charset="-122"/>
                <a:sym typeface="+mn-ea"/>
              </a:endParaRPr>
            </a:p>
          </p:txBody>
        </p:sp>
        <p:sp>
          <p:nvSpPr>
            <p:cNvPr id="6" name="文本框 5"/>
            <p:cNvSpPr txBox="1"/>
            <p:nvPr>
              <p:custDataLst>
                <p:tags r:id="rId7"/>
              </p:custDataLst>
            </p:nvPr>
          </p:nvSpPr>
          <p:spPr>
            <a:xfrm>
              <a:off x="1224" y="3570"/>
              <a:ext cx="3290" cy="822"/>
            </a:xfrm>
            <a:prstGeom prst="rect">
              <a:avLst/>
            </a:prstGeom>
            <a:noFill/>
          </p:spPr>
          <p:txBody>
            <a:bodyPr wrap="square" rtlCol="0" anchor="t" anchorCtr="0">
              <a:noAutofit/>
            </a:bodyPr>
            <a:p>
              <a:pPr marL="285750" lvl="0" indent="-285750" algn="l">
                <a:buClrTx/>
                <a:buSzTx/>
                <a:buFont typeface="Wingdings" panose="05000000000000000000" charset="0"/>
                <a:buChar char="n"/>
              </a:pPr>
              <a:r>
                <a:rPr lang="zh-CN" altLang="en-US" sz="2800" b="1">
                  <a:solidFill>
                    <a:srgbClr val="C00000"/>
                  </a:solidFill>
                  <a:latin typeface="微软雅黑" panose="020B0503020204020204" charset="-122"/>
                  <a:ea typeface="微软雅黑" panose="020B0503020204020204" charset="-122"/>
                  <a:sym typeface="+mn-ea"/>
                </a:rPr>
                <a:t>背景：</a:t>
              </a:r>
              <a:r>
                <a:rPr lang="zh-CN" altLang="en-US" sz="2800" b="1">
                  <a:solidFill>
                    <a:srgbClr val="C00000"/>
                  </a:solidFill>
                  <a:latin typeface="微软雅黑" panose="020B0503020204020204" charset="-122"/>
                  <a:ea typeface="微软雅黑" panose="020B0503020204020204" charset="-122"/>
                  <a:sym typeface="+mn-ea"/>
                </a:rPr>
                <a:t>  </a:t>
              </a:r>
              <a:endParaRPr lang="zh-CN" altLang="en-US" sz="2800" b="1">
                <a:solidFill>
                  <a:srgbClr val="C00000"/>
                </a:solidFill>
                <a:latin typeface="微软雅黑" panose="020B0503020204020204" charset="-122"/>
                <a:ea typeface="微软雅黑" panose="020B0503020204020204" charset="-122"/>
                <a:sym typeface="+mn-ea"/>
              </a:endParaRPr>
            </a:p>
          </p:txBody>
        </p:sp>
        <p:sp>
          <p:nvSpPr>
            <p:cNvPr id="14" name="文本框 13"/>
            <p:cNvSpPr txBox="1"/>
            <p:nvPr>
              <p:custDataLst>
                <p:tags r:id="rId8"/>
              </p:custDataLst>
            </p:nvPr>
          </p:nvSpPr>
          <p:spPr>
            <a:xfrm>
              <a:off x="1224" y="4343"/>
              <a:ext cx="3019" cy="835"/>
            </a:xfrm>
            <a:prstGeom prst="rect">
              <a:avLst/>
            </a:prstGeom>
            <a:noFill/>
          </p:spPr>
          <p:txBody>
            <a:bodyPr wrap="square" rtlCol="0" anchor="t" anchorCtr="0">
              <a:noAutofit/>
            </a:bodyPr>
            <a:p>
              <a:pPr marL="285750" indent="-285750">
                <a:buClrTx/>
                <a:buSzTx/>
                <a:buFont typeface="Wingdings" panose="05000000000000000000" charset="0"/>
                <a:buChar char="n"/>
              </a:pPr>
              <a:r>
                <a:rPr lang="zh-CN" altLang="en-US" sz="2800" b="1">
                  <a:solidFill>
                    <a:srgbClr val="C00000"/>
                  </a:solidFill>
                  <a:latin typeface="微软雅黑" panose="020B0503020204020204" charset="-122"/>
                  <a:ea typeface="微软雅黑" panose="020B0503020204020204" charset="-122"/>
                  <a:sym typeface="+mn-ea"/>
                </a:rPr>
                <a:t>程序：</a:t>
              </a:r>
              <a:endParaRPr lang="zh-CN" altLang="en-US" sz="2800" b="1">
                <a:solidFill>
                  <a:srgbClr val="C00000"/>
                </a:solidFill>
                <a:latin typeface="微软雅黑" panose="020B0503020204020204" charset="-122"/>
                <a:ea typeface="微软雅黑" panose="020B0503020204020204" charset="-122"/>
                <a:sym typeface="+mn-ea"/>
              </a:endParaRPr>
            </a:p>
          </p:txBody>
        </p:sp>
        <p:sp>
          <p:nvSpPr>
            <p:cNvPr id="18" name="文本框 17"/>
            <p:cNvSpPr txBox="1"/>
            <p:nvPr>
              <p:custDataLst>
                <p:tags r:id="rId9"/>
              </p:custDataLst>
            </p:nvPr>
          </p:nvSpPr>
          <p:spPr>
            <a:xfrm>
              <a:off x="1214" y="5107"/>
              <a:ext cx="3019" cy="835"/>
            </a:xfrm>
            <a:prstGeom prst="rect">
              <a:avLst/>
            </a:prstGeom>
            <a:noFill/>
          </p:spPr>
          <p:txBody>
            <a:bodyPr wrap="square" rtlCol="0" anchor="t" anchorCtr="0">
              <a:noAutofit/>
            </a:bodyPr>
            <a:p>
              <a:pPr marL="285750" indent="-285750">
                <a:buClrTx/>
                <a:buSzTx/>
                <a:buFont typeface="Wingdings" panose="05000000000000000000" charset="0"/>
                <a:buChar char="n"/>
              </a:pPr>
              <a:r>
                <a:rPr lang="zh-CN" altLang="en-US" sz="2800" b="1">
                  <a:solidFill>
                    <a:srgbClr val="C00000"/>
                  </a:solidFill>
                  <a:latin typeface="微软雅黑" panose="020B0503020204020204" charset="-122"/>
                  <a:ea typeface="微软雅黑" panose="020B0503020204020204" charset="-122"/>
                  <a:sym typeface="+mn-ea"/>
                </a:rPr>
                <a:t>历程：</a:t>
              </a:r>
              <a:endParaRPr lang="zh-CN" altLang="en-US" sz="2800" b="1">
                <a:solidFill>
                  <a:srgbClr val="C00000"/>
                </a:solidFill>
                <a:latin typeface="微软雅黑" panose="020B0503020204020204" charset="-122"/>
                <a:ea typeface="微软雅黑" panose="020B0503020204020204" charset="-122"/>
                <a:sym typeface="+mn-ea"/>
              </a:endParaRPr>
            </a:p>
          </p:txBody>
        </p:sp>
      </p:grpSp>
      <p:sp>
        <p:nvSpPr>
          <p:cNvPr id="19" name="文本框 18"/>
          <p:cNvSpPr txBox="1"/>
          <p:nvPr/>
        </p:nvSpPr>
        <p:spPr>
          <a:xfrm>
            <a:off x="2121535" y="3224530"/>
            <a:ext cx="7161530" cy="517525"/>
          </a:xfrm>
          <a:prstGeom prst="rect">
            <a:avLst/>
          </a:prstGeom>
          <a:noFill/>
          <a:ln w="9525">
            <a:noFill/>
          </a:ln>
        </p:spPr>
        <p:txBody>
          <a:bodyPr wrap="square" lIns="91440" tIns="45720" rIns="91440" bIns="45720" rtlCol="0" anchor="t">
            <a:noAutofit/>
          </a:bodyPr>
          <a:p>
            <a:pPr lvl="0" indent="0" algn="l">
              <a:lnSpc>
                <a:spcPct val="100000"/>
              </a:lnSpc>
              <a:spcBef>
                <a:spcPts val="50"/>
              </a:spcBef>
              <a:spcAft>
                <a:spcPts val="0"/>
              </a:spcAft>
              <a:buClrTx/>
              <a:buSzTx/>
              <a:buNone/>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曹</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魏始行，西晋趋完备，南北朝有所变化</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1107420" y="1263650"/>
            <a:ext cx="1963420" cy="3147060"/>
          </a:xfrm>
          <a:prstGeom prst="rect">
            <a:avLst/>
          </a:prstGeom>
          <a:solidFill>
            <a:schemeClr val="bg1"/>
          </a:solidFill>
          <a:ln w="2857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square" lIns="91440" tIns="45720" rIns="91440" bIns="45720" rtlCol="0">
            <a:noAutofit/>
          </a:bodyPr>
          <a:p>
            <a:pPr lvl="0" algn="ctr">
              <a:buClrTx/>
              <a:buSzTx/>
              <a:buFontTx/>
            </a:pPr>
            <a:endParaRPr lang="zh-CN" altLang="en-US" sz="2800" b="1" dirty="0">
              <a:solidFill>
                <a:schemeClr val="bg1"/>
              </a:solidFill>
              <a:effectLst>
                <a:outerShdw blurRad="50800" dist="38100" algn="l" rotWithShape="0">
                  <a:prstClr val="black">
                    <a:alpha val="40000"/>
                  </a:prstClr>
                </a:outerShdw>
              </a:effectLst>
              <a:latin typeface="华文楷体" panose="02010600040101010101" charset="-122"/>
              <a:ea typeface="华文楷体" panose="02010600040101010101"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000" fill="hold">
                                          <p:stCondLst>
                                            <p:cond delay="0"/>
                                          </p:stCondLst>
                                        </p:cTn>
                                        <p:tgtEl>
                                          <p:spTgt spid="53"/>
                                        </p:tgtEl>
                                        <p:attrNameLst>
                                          <p:attrName>style.visibility</p:attrName>
                                        </p:attrNameLst>
                                      </p:cBhvr>
                                      <p:to>
                                        <p:strVal val="visible"/>
                                      </p:to>
                                    </p:set>
                                    <p:animEffect transition="in" filter="wipe(left)">
                                      <p:cBhvr>
                                        <p:cTn id="22" dur="10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000" fill="hold">
                                          <p:stCondLst>
                                            <p:cond delay="0"/>
                                          </p:stCondLst>
                                        </p:cTn>
                                        <p:tgtEl>
                                          <p:spTgt spid="19"/>
                                        </p:tgtEl>
                                        <p:attrNameLst>
                                          <p:attrName>style.visibility</p:attrName>
                                        </p:attrNameLst>
                                      </p:cBhvr>
                                      <p:to>
                                        <p:strVal val="visible"/>
                                      </p:to>
                                    </p:set>
                                    <p:animEffect transition="in" filter="wipe(left)">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000" fill="hold">
                                          <p:stCondLst>
                                            <p:cond delay="0"/>
                                          </p:stCondLst>
                                        </p:cTn>
                                        <p:tgtEl>
                                          <p:spTgt spid="9"/>
                                        </p:tgtEl>
                                        <p:attrNameLst>
                                          <p:attrName>style.visibility</p:attrName>
                                        </p:attrNameLst>
                                      </p:cBhvr>
                                      <p:to>
                                        <p:strVal val="visible"/>
                                      </p:to>
                                    </p:set>
                                    <p:animEffect transition="in" filter="wipe(left)">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9" grpId="0"/>
      <p:bldP spid="1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一、因时变革、脉络清晰的选官制度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custDataLst>
              <p:tags r:id="rId2"/>
            </p:custDataLst>
          </p:nvPr>
        </p:nvSpPr>
        <p:spPr>
          <a:xfrm>
            <a:off x="-12700" y="1235075"/>
            <a:ext cx="3505200" cy="599440"/>
          </a:xfrm>
          <a:prstGeom prst="rect">
            <a:avLst/>
          </a:prstGeom>
          <a:noFill/>
        </p:spPr>
        <p:txBody>
          <a:bodyPr wrap="square" rtlCol="0">
            <a:noAutofit/>
          </a:bodyPr>
          <a:p>
            <a:pPr>
              <a:buClrTx/>
              <a:buSzTx/>
              <a:buFontTx/>
            </a:pP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（二）重要制度</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custDataLst>
              <p:tags r:id="rId3"/>
            </p:custDataLst>
          </p:nvPr>
        </p:nvSpPr>
        <p:spPr>
          <a:xfrm>
            <a:off x="478790" y="1744345"/>
            <a:ext cx="3882390" cy="542290"/>
          </a:xfrm>
          <a:prstGeom prst="rect">
            <a:avLst/>
          </a:prstGeom>
          <a:noFill/>
        </p:spPr>
        <p:txBody>
          <a:bodyPr wrap="square" rtlCol="0" anchor="t">
            <a:noAutofit/>
          </a:bodyPr>
          <a:p>
            <a:pPr indent="0" fontAlgn="auto">
              <a:lnSpc>
                <a:spcPct val="100000"/>
              </a:lnSpc>
              <a:spcBef>
                <a:spcPts val="0"/>
              </a:spcBef>
              <a:spcAft>
                <a:spcPts val="0"/>
              </a:spcAft>
              <a:buFont typeface="Wingdings" panose="05000000000000000000" charset="0"/>
              <a:buNone/>
            </a:pPr>
            <a:r>
              <a:rPr lang="en-US" altLang="zh-CN" sz="2800" b="1">
                <a:solidFill>
                  <a:srgbClr val="C00000"/>
                </a:solidFill>
                <a:latin typeface="微软雅黑" panose="020B0503020204020204" charset="-122"/>
                <a:ea typeface="微软雅黑" panose="020B0503020204020204" charset="-122"/>
                <a:sym typeface="+mn-ea"/>
              </a:rPr>
              <a:t>3</a:t>
            </a:r>
            <a:r>
              <a:rPr lang="zh-CN" altLang="en-US" sz="2800" b="1">
                <a:solidFill>
                  <a:srgbClr val="C00000"/>
                </a:solidFill>
                <a:latin typeface="微软雅黑" panose="020B0503020204020204" charset="-122"/>
                <a:ea typeface="微软雅黑" panose="020B0503020204020204" charset="-122"/>
                <a:sym typeface="+mn-ea"/>
              </a:rPr>
              <a:t>、</a:t>
            </a:r>
            <a:r>
              <a:rPr lang="zh-CN" sz="2800" b="1">
                <a:solidFill>
                  <a:srgbClr val="C00000"/>
                </a:solidFill>
                <a:latin typeface="微软雅黑" panose="020B0503020204020204" charset="-122"/>
                <a:ea typeface="微软雅黑" panose="020B0503020204020204" charset="-122"/>
                <a:sym typeface="+mn-ea"/>
              </a:rPr>
              <a:t>科举制</a:t>
            </a:r>
            <a:endParaRPr lang="zh-CN" sz="2800" b="1">
              <a:solidFill>
                <a:srgbClr val="C00000"/>
              </a:solidFill>
              <a:latin typeface="微软雅黑" panose="020B0503020204020204" charset="-122"/>
              <a:ea typeface="微软雅黑" panose="020B0503020204020204" charset="-122"/>
              <a:sym typeface="+mn-ea"/>
            </a:endParaRPr>
          </a:p>
        </p:txBody>
      </p:sp>
      <p:sp>
        <p:nvSpPr>
          <p:cNvPr id="21" name="文本框 20"/>
          <p:cNvSpPr txBox="1"/>
          <p:nvPr>
            <p:custDataLst>
              <p:tags r:id="rId4"/>
            </p:custDataLst>
          </p:nvPr>
        </p:nvSpPr>
        <p:spPr>
          <a:xfrm>
            <a:off x="1964690" y="2178050"/>
            <a:ext cx="5788660" cy="1527810"/>
          </a:xfrm>
          <a:prstGeom prst="rect">
            <a:avLst/>
          </a:prstGeom>
          <a:noFill/>
          <a:ln w="9525">
            <a:noFill/>
          </a:ln>
        </p:spPr>
        <p:txBody>
          <a:bodyPr wrap="square" lIns="91440" tIns="45720" rIns="91440" bIns="45720" rtlCol="0" anchor="t">
            <a:noAutofit/>
          </a:bodyPr>
          <a:p>
            <a:pPr>
              <a:lnSpc>
                <a:spcPct val="110000"/>
              </a:lnSpc>
              <a:spcBef>
                <a:spcPts val="50"/>
              </a:spcBef>
              <a:spcAft>
                <a:spcPts val="0"/>
              </a:spcAft>
              <a:buClrTx/>
              <a:buSzTx/>
              <a:buFontTx/>
              <a:buBlip>
                <a:blip r:embed="rId5"/>
              </a:buBlip>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庶族势力上升，</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要求参政</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nSpc>
                <a:spcPct val="110000"/>
              </a:lnSpc>
              <a:spcBef>
                <a:spcPts val="50"/>
              </a:spcBef>
              <a:spcAft>
                <a:spcPts val="0"/>
              </a:spcAft>
              <a:buClrTx/>
              <a:buSzTx/>
              <a:buFontTx/>
              <a:buBlip>
                <a:blip r:embed="rId5"/>
              </a:buBlip>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统治者推行开明</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统治</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政策</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nSpc>
                <a:spcPct val="110000"/>
              </a:lnSpc>
              <a:spcBef>
                <a:spcPts val="50"/>
              </a:spcBef>
              <a:spcAft>
                <a:spcPts val="0"/>
              </a:spcAft>
              <a:buClrTx/>
              <a:buSzTx/>
              <a:buFontTx/>
              <a:buBlip>
                <a:blip r:embed="rId5"/>
              </a:buBlip>
            </a:pP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rPr>
              <a:t>九品中正制不适应社会发展要求</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23" name="文本框 22"/>
          <p:cNvSpPr txBox="1"/>
          <p:nvPr>
            <p:custDataLst>
              <p:tags r:id="rId6"/>
            </p:custDataLst>
          </p:nvPr>
        </p:nvSpPr>
        <p:spPr>
          <a:xfrm>
            <a:off x="720090" y="2216150"/>
            <a:ext cx="2089150" cy="521970"/>
          </a:xfrm>
          <a:prstGeom prst="rect">
            <a:avLst/>
          </a:prstGeom>
          <a:noFill/>
        </p:spPr>
        <p:txBody>
          <a:bodyPr wrap="square" rtlCol="0" anchor="t" anchorCtr="0">
            <a:noAutofit/>
          </a:bodyPr>
          <a:p>
            <a:pPr marL="285750" indent="-285750">
              <a:buClrTx/>
              <a:buSzTx/>
              <a:buFont typeface="Wingdings" panose="05000000000000000000" charset="0"/>
              <a:buChar char="n"/>
            </a:pPr>
            <a:r>
              <a:rPr lang="zh-CN" altLang="en-US" sz="2800" b="1">
                <a:solidFill>
                  <a:srgbClr val="C00000"/>
                </a:solidFill>
                <a:latin typeface="微软雅黑" panose="020B0503020204020204" charset="-122"/>
                <a:ea typeface="微软雅黑" panose="020B0503020204020204" charset="-122"/>
                <a:sym typeface="+mn-ea"/>
              </a:rPr>
              <a:t>背景</a:t>
            </a:r>
            <a:r>
              <a:rPr lang="zh-CN" altLang="en-US" sz="2800" b="1">
                <a:solidFill>
                  <a:srgbClr val="C00000"/>
                </a:solidFill>
                <a:latin typeface="微软雅黑" panose="020B0503020204020204" charset="-122"/>
                <a:ea typeface="微软雅黑" panose="020B0503020204020204" charset="-122"/>
                <a:sym typeface="+mn-ea"/>
              </a:rPr>
              <a:t>：</a:t>
            </a:r>
            <a:r>
              <a:rPr lang="zh-CN" altLang="en-US" sz="2800" b="1">
                <a:solidFill>
                  <a:srgbClr val="C00000"/>
                </a:solidFill>
                <a:latin typeface="微软雅黑" panose="020B0503020204020204" charset="-122"/>
                <a:ea typeface="微软雅黑" panose="020B0503020204020204" charset="-122"/>
                <a:sym typeface="+mn-ea"/>
              </a:rPr>
              <a:t>  </a:t>
            </a:r>
            <a:endParaRPr lang="zh-CN" altLang="en-US" sz="2800" b="1">
              <a:solidFill>
                <a:srgbClr val="C00000"/>
              </a:solidFill>
              <a:latin typeface="微软雅黑" panose="020B0503020204020204" charset="-122"/>
              <a:ea typeface="微软雅黑" panose="020B0503020204020204" charset="-122"/>
              <a:sym typeface="+mn-ea"/>
            </a:endParaRPr>
          </a:p>
        </p:txBody>
      </p:sp>
      <p:sp>
        <p:nvSpPr>
          <p:cNvPr id="35" name="文本框 34"/>
          <p:cNvSpPr txBox="1"/>
          <p:nvPr>
            <p:custDataLst>
              <p:tags r:id="rId7"/>
            </p:custDataLst>
          </p:nvPr>
        </p:nvSpPr>
        <p:spPr>
          <a:xfrm>
            <a:off x="1050290" y="3705860"/>
            <a:ext cx="10346055" cy="2696845"/>
          </a:xfrm>
          <a:prstGeom prst="rect">
            <a:avLst/>
          </a:prstGeom>
          <a:solidFill>
            <a:schemeClr val="bg1">
              <a:alpha val="50000"/>
            </a:schemeClr>
          </a:solidFill>
          <a:ln w="12700" cmpd="sng">
            <a:solidFill>
              <a:schemeClr val="tx1"/>
            </a:solidFill>
            <a:prstDash val="sysDash"/>
          </a:ln>
          <a:effectLst/>
        </p:spPr>
        <p:txBody>
          <a:bodyPr wrap="square" lIns="91440" tIns="45720" rIns="91440" bIns="45720" rtlCol="0" anchor="t" anchorCtr="0">
            <a:noAutofit/>
          </a:bodyPr>
          <a:p>
            <a:pPr>
              <a:lnSpc>
                <a:spcPct val="12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随着门阀士族的衰落，九品中正制在开皇年间被隋文帝废除，改为主要通过察举选拔官员。隋唐时期，……崛起的庶族地主阶级强烈要求加入政权，分享政治权力，唐代统治者也在治国方针上确立了“人尽其才，才尽其用”，“选天下之才为天下之务”的原则。从南北朝时代考试取士措施中发展起来的科举制便在这样的氛围中确立。</a:t>
            </a:r>
            <a:endParaRPr lang="en-US" altLang="zh-CN" sz="2400" b="1">
              <a:latin typeface="楷体" panose="02010609060101010101" charset="-122"/>
              <a:ea typeface="楷体" panose="02010609060101010101" charset="-122"/>
              <a:cs typeface="楷体" panose="02010609060101010101" charset="-122"/>
              <a:sym typeface="+mn-ea"/>
            </a:endParaRPr>
          </a:p>
          <a:p>
            <a:pPr>
              <a:lnSpc>
                <a:spcPct val="120000"/>
              </a:lnSpc>
              <a:spcBef>
                <a:spcPts val="0"/>
              </a:spcBef>
              <a:spcAft>
                <a:spcPts val="0"/>
              </a:spcAft>
              <a:buClrTx/>
              <a:buSzTx/>
              <a:buFontTx/>
            </a:pP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——邓嗣禹《中国科举制度起源考》</a:t>
            </a:r>
            <a:endParaRPr lang="en-US" altLang="zh-CN" sz="2400" b="1">
              <a:latin typeface="楷体" panose="02010609060101010101" charset="-122"/>
              <a:ea typeface="楷体" panose="02010609060101010101" charset="-122"/>
              <a:cs typeface="楷体" panose="02010609060101010101" charset="-122"/>
              <a:sym typeface="+mn-ea"/>
            </a:endParaRPr>
          </a:p>
        </p:txBody>
      </p:sp>
      <p:grpSp>
        <p:nvGrpSpPr>
          <p:cNvPr id="2" name="组合 1"/>
          <p:cNvGrpSpPr/>
          <p:nvPr/>
        </p:nvGrpSpPr>
        <p:grpSpPr>
          <a:xfrm>
            <a:off x="7973695" y="1611630"/>
            <a:ext cx="3408680" cy="2056130"/>
            <a:chOff x="12557" y="2538"/>
            <a:chExt cx="5368" cy="3238"/>
          </a:xfrm>
        </p:grpSpPr>
        <p:pic>
          <p:nvPicPr>
            <p:cNvPr id="36" name="图片 35"/>
            <p:cNvPicPr>
              <a:picLocks noChangeAspect="1"/>
            </p:cNvPicPr>
            <p:nvPr/>
          </p:nvPicPr>
          <p:blipFill>
            <a:blip r:embed="rId8"/>
            <a:srcRect l="36995" t="8012" r="8545"/>
            <a:stretch>
              <a:fillRect/>
            </a:stretch>
          </p:blipFill>
          <p:spPr>
            <a:xfrm>
              <a:off x="12557" y="2538"/>
              <a:ext cx="2870" cy="3238"/>
            </a:xfrm>
            <a:prstGeom prst="rect">
              <a:avLst/>
            </a:prstGeom>
          </p:spPr>
        </p:pic>
        <p:pic>
          <p:nvPicPr>
            <p:cNvPr id="40" name="图片 39"/>
            <p:cNvPicPr>
              <a:picLocks noChangeAspect="1"/>
            </p:cNvPicPr>
            <p:nvPr>
              <p:custDataLst>
                <p:tags r:id="rId9"/>
              </p:custDataLst>
            </p:nvPr>
          </p:nvPicPr>
          <p:blipFill>
            <a:blip r:embed="rId10"/>
            <a:stretch>
              <a:fillRect/>
            </a:stretch>
          </p:blipFill>
          <p:spPr>
            <a:xfrm flipH="1">
              <a:off x="15295" y="2539"/>
              <a:ext cx="2630" cy="3237"/>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0" y="525145"/>
            <a:ext cx="7753350" cy="645160"/>
          </a:xfrm>
          <a:prstGeom prst="rect">
            <a:avLst/>
          </a:prstGeom>
          <a:solidFill>
            <a:srgbClr val="00B0F0"/>
          </a:solidFill>
          <a:ln w="22225" cmpd="sng">
            <a:solidFill>
              <a:schemeClr val="bg1"/>
            </a:solidFill>
            <a:prstDash val="solid"/>
          </a:ln>
          <a:effectLst>
            <a:outerShdw blurRad="50800" dist="38100" dir="2700000" algn="tl" rotWithShape="0">
              <a:prstClr val="black">
                <a:alpha val="40000"/>
              </a:prstClr>
            </a:outerShdw>
          </a:effectLst>
        </p:spPr>
        <p:txBody>
          <a:bodyPr wrap="square" rtlCol="0">
            <a:spAutoFit/>
          </a:bodyPr>
          <a:p>
            <a:pPr>
              <a:buClrTx/>
              <a:buSzTx/>
              <a:buFontTx/>
            </a:pPr>
            <a:r>
              <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rPr>
              <a:t>一、因时变革、脉络清晰的选官制度</a:t>
            </a:r>
            <a:endParaRPr lang="zh-CN" sz="3600" b="1">
              <a:solidFill>
                <a:schemeClr val="bg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custDataLst>
              <p:tags r:id="rId2"/>
            </p:custDataLst>
          </p:nvPr>
        </p:nvSpPr>
        <p:spPr>
          <a:xfrm>
            <a:off x="-12700" y="1235075"/>
            <a:ext cx="3505200" cy="599440"/>
          </a:xfrm>
          <a:prstGeom prst="rect">
            <a:avLst/>
          </a:prstGeom>
          <a:noFill/>
        </p:spPr>
        <p:txBody>
          <a:bodyPr wrap="square" rtlCol="0">
            <a:noAutofit/>
          </a:bodyPr>
          <a:p>
            <a:pPr>
              <a:buClrTx/>
              <a:buSzTx/>
              <a:buFontTx/>
            </a:pP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（二）重要制度</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custDataLst>
              <p:tags r:id="rId3"/>
            </p:custDataLst>
          </p:nvPr>
        </p:nvSpPr>
        <p:spPr>
          <a:xfrm>
            <a:off x="478790" y="1744345"/>
            <a:ext cx="3882390" cy="542290"/>
          </a:xfrm>
          <a:prstGeom prst="rect">
            <a:avLst/>
          </a:prstGeom>
          <a:noFill/>
        </p:spPr>
        <p:txBody>
          <a:bodyPr wrap="square" rtlCol="0" anchor="t">
            <a:noAutofit/>
          </a:bodyPr>
          <a:p>
            <a:pPr indent="0" fontAlgn="auto">
              <a:lnSpc>
                <a:spcPct val="100000"/>
              </a:lnSpc>
              <a:spcBef>
                <a:spcPts val="0"/>
              </a:spcBef>
              <a:spcAft>
                <a:spcPts val="0"/>
              </a:spcAft>
              <a:buFont typeface="Wingdings" panose="05000000000000000000" charset="0"/>
              <a:buNone/>
            </a:pPr>
            <a:r>
              <a:rPr lang="en-US" altLang="zh-CN" sz="2800" b="1">
                <a:solidFill>
                  <a:srgbClr val="C00000"/>
                </a:solidFill>
                <a:latin typeface="微软雅黑" panose="020B0503020204020204" charset="-122"/>
                <a:ea typeface="微软雅黑" panose="020B0503020204020204" charset="-122"/>
                <a:sym typeface="+mn-ea"/>
              </a:rPr>
              <a:t>3</a:t>
            </a:r>
            <a:r>
              <a:rPr lang="zh-CN" altLang="en-US" sz="2800" b="1">
                <a:solidFill>
                  <a:srgbClr val="C00000"/>
                </a:solidFill>
                <a:latin typeface="微软雅黑" panose="020B0503020204020204" charset="-122"/>
                <a:ea typeface="微软雅黑" panose="020B0503020204020204" charset="-122"/>
                <a:sym typeface="+mn-ea"/>
              </a:rPr>
              <a:t>、</a:t>
            </a:r>
            <a:r>
              <a:rPr lang="zh-CN" sz="2800" b="1">
                <a:solidFill>
                  <a:srgbClr val="C00000"/>
                </a:solidFill>
                <a:latin typeface="微软雅黑" panose="020B0503020204020204" charset="-122"/>
                <a:ea typeface="微软雅黑" panose="020B0503020204020204" charset="-122"/>
                <a:sym typeface="+mn-ea"/>
              </a:rPr>
              <a:t>科举制</a:t>
            </a:r>
            <a:endParaRPr lang="zh-CN" sz="2800" b="1">
              <a:solidFill>
                <a:srgbClr val="C00000"/>
              </a:solidFill>
              <a:latin typeface="微软雅黑" panose="020B0503020204020204" charset="-122"/>
              <a:ea typeface="微软雅黑" panose="020B0503020204020204" charset="-122"/>
              <a:sym typeface="+mn-ea"/>
            </a:endParaRPr>
          </a:p>
        </p:txBody>
      </p:sp>
      <p:sp>
        <p:nvSpPr>
          <p:cNvPr id="23" name="文本框 22"/>
          <p:cNvSpPr txBox="1"/>
          <p:nvPr>
            <p:custDataLst>
              <p:tags r:id="rId4"/>
            </p:custDataLst>
          </p:nvPr>
        </p:nvSpPr>
        <p:spPr>
          <a:xfrm>
            <a:off x="720090" y="2197100"/>
            <a:ext cx="3134995" cy="521970"/>
          </a:xfrm>
          <a:prstGeom prst="rect">
            <a:avLst/>
          </a:prstGeom>
          <a:noFill/>
        </p:spPr>
        <p:txBody>
          <a:bodyPr wrap="square" rtlCol="0" anchor="t" anchorCtr="0">
            <a:noAutofit/>
          </a:bodyPr>
          <a:p>
            <a:pPr marL="285750" indent="-285750">
              <a:buClrTx/>
              <a:buSzTx/>
              <a:buFont typeface="Wingdings" panose="05000000000000000000" charset="0"/>
              <a:buChar char="n"/>
            </a:pPr>
            <a:r>
              <a:rPr lang="zh-CN" altLang="en-US" sz="2800" b="1">
                <a:solidFill>
                  <a:srgbClr val="C00000"/>
                </a:solidFill>
                <a:latin typeface="微软雅黑" panose="020B0503020204020204" charset="-122"/>
                <a:ea typeface="微软雅黑" panose="020B0503020204020204" charset="-122"/>
                <a:sym typeface="+mn-ea"/>
              </a:rPr>
              <a:t>发展历程：</a:t>
            </a:r>
            <a:r>
              <a:rPr lang="zh-CN" altLang="en-US" sz="2800" b="1">
                <a:solidFill>
                  <a:srgbClr val="C00000"/>
                </a:solidFill>
                <a:latin typeface="微软雅黑" panose="020B0503020204020204" charset="-122"/>
                <a:ea typeface="微软雅黑" panose="020B0503020204020204" charset="-122"/>
                <a:sym typeface="+mn-ea"/>
              </a:rPr>
              <a:t>  </a:t>
            </a:r>
            <a:endParaRPr lang="zh-CN" altLang="en-US" sz="2800" b="1">
              <a:solidFill>
                <a:srgbClr val="C00000"/>
              </a:solidFill>
              <a:latin typeface="微软雅黑" panose="020B0503020204020204" charset="-122"/>
              <a:ea typeface="微软雅黑" panose="020B0503020204020204" charset="-122"/>
              <a:sym typeface="+mn-ea"/>
            </a:endParaRPr>
          </a:p>
        </p:txBody>
      </p:sp>
      <p:grpSp>
        <p:nvGrpSpPr>
          <p:cNvPr id="3" name="组合 2"/>
          <p:cNvGrpSpPr/>
          <p:nvPr/>
        </p:nvGrpSpPr>
        <p:grpSpPr>
          <a:xfrm>
            <a:off x="509905" y="3155315"/>
            <a:ext cx="11054715" cy="496570"/>
            <a:chOff x="803" y="4969"/>
            <a:chExt cx="17409" cy="782"/>
          </a:xfrm>
        </p:grpSpPr>
        <p:sp>
          <p:nvSpPr>
            <p:cNvPr id="30" name="Parallelogram 3"/>
            <p:cNvSpPr/>
            <p:nvPr>
              <p:custDataLst>
                <p:tags r:id="rId5"/>
              </p:custDataLst>
            </p:nvPr>
          </p:nvSpPr>
          <p:spPr>
            <a:xfrm>
              <a:off x="4072" y="4969"/>
              <a:ext cx="5856" cy="751"/>
            </a:xfrm>
            <a:prstGeom prst="parallelogram">
              <a:avLst>
                <a:gd name="adj" fmla="val 50926"/>
              </a:avLst>
            </a:prstGeom>
            <a:solidFill>
              <a:srgbClr val="FF4200"/>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dirty="0" smtClean="0">
                  <a:latin typeface="微软雅黑" panose="020B0503020204020204" charset="-122"/>
                  <a:ea typeface="微软雅黑" panose="020B0503020204020204" charset="-122"/>
                  <a:sym typeface="+mn-ea"/>
                </a:rPr>
                <a:t>唐朝</a:t>
              </a:r>
              <a:endParaRPr lang="zh-CN" altLang="en-US" sz="2400" b="1" dirty="0" smtClean="0">
                <a:latin typeface="微软雅黑" panose="020B0503020204020204" charset="-122"/>
                <a:ea typeface="微软雅黑" panose="020B0503020204020204" charset="-122"/>
                <a:sym typeface="+mn-ea"/>
              </a:endParaRPr>
            </a:p>
          </p:txBody>
        </p:sp>
        <p:sp>
          <p:nvSpPr>
            <p:cNvPr id="33" name="Parallelogram 5"/>
            <p:cNvSpPr/>
            <p:nvPr>
              <p:custDataLst>
                <p:tags r:id="rId6"/>
              </p:custDataLst>
            </p:nvPr>
          </p:nvSpPr>
          <p:spPr>
            <a:xfrm>
              <a:off x="9599" y="4969"/>
              <a:ext cx="2731" cy="751"/>
            </a:xfrm>
            <a:prstGeom prst="parallelogram">
              <a:avLst>
                <a:gd name="adj" fmla="val 50926"/>
              </a:avLst>
            </a:prstGeom>
            <a:solidFill>
              <a:srgbClr val="FF60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r>
                <a:rPr lang="zh-CN" altLang="en-US" sz="2400" b="1" dirty="0" smtClean="0">
                  <a:latin typeface="微软雅黑" panose="020B0503020204020204" charset="-122"/>
                  <a:ea typeface="微软雅黑" panose="020B0503020204020204" charset="-122"/>
                </a:rPr>
                <a:t>宋朝</a:t>
              </a:r>
              <a:endParaRPr lang="zh-CN" altLang="en-US" sz="2400" b="1" dirty="0" smtClean="0">
                <a:latin typeface="微软雅黑" panose="020B0503020204020204" charset="-122"/>
                <a:ea typeface="微软雅黑" panose="020B0503020204020204" charset="-122"/>
              </a:endParaRPr>
            </a:p>
          </p:txBody>
        </p:sp>
        <p:sp>
          <p:nvSpPr>
            <p:cNvPr id="35" name="Parallelogram 5"/>
            <p:cNvSpPr/>
            <p:nvPr>
              <p:custDataLst>
                <p:tags r:id="rId7"/>
              </p:custDataLst>
            </p:nvPr>
          </p:nvSpPr>
          <p:spPr>
            <a:xfrm>
              <a:off x="12038" y="4969"/>
              <a:ext cx="2814" cy="751"/>
            </a:xfrm>
            <a:prstGeom prst="parallelogram">
              <a:avLst>
                <a:gd name="adj" fmla="val 50926"/>
              </a:avLst>
            </a:prstGeom>
            <a:solidFill>
              <a:srgbClr val="FF60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r>
                <a:rPr lang="zh-CN" altLang="en-US" sz="2400" b="1" dirty="0" smtClean="0">
                  <a:latin typeface="微软雅黑" panose="020B0503020204020204" charset="-122"/>
                  <a:ea typeface="微软雅黑" panose="020B0503020204020204" charset="-122"/>
                </a:rPr>
                <a:t>元朝</a:t>
              </a:r>
              <a:endParaRPr lang="zh-CN" altLang="en-US" sz="2400" b="1" dirty="0" smtClean="0">
                <a:latin typeface="微软雅黑" panose="020B0503020204020204" charset="-122"/>
                <a:ea typeface="微软雅黑" panose="020B0503020204020204" charset="-122"/>
              </a:endParaRPr>
            </a:p>
          </p:txBody>
        </p:sp>
        <p:sp>
          <p:nvSpPr>
            <p:cNvPr id="26" name="Parallelogram 3"/>
            <p:cNvSpPr/>
            <p:nvPr>
              <p:custDataLst>
                <p:tags r:id="rId8"/>
              </p:custDataLst>
            </p:nvPr>
          </p:nvSpPr>
          <p:spPr>
            <a:xfrm>
              <a:off x="803" y="5001"/>
              <a:ext cx="3575" cy="751"/>
            </a:xfrm>
            <a:prstGeom prst="parallelogram">
              <a:avLst>
                <a:gd name="adj" fmla="val 50926"/>
              </a:avLst>
            </a:prstGeom>
            <a:solidFill>
              <a:srgbClr val="FF170C"/>
            </a:solidFill>
            <a:ln>
              <a:noFill/>
            </a:ln>
          </p:spPr>
          <p:style>
            <a:lnRef idx="2">
              <a:srgbClr val="1F74AD">
                <a:shade val="50000"/>
              </a:srgbClr>
            </a:lnRef>
            <a:fillRef idx="1">
              <a:srgbClr val="1F74AD"/>
            </a:fillRef>
            <a:effectRef idx="0">
              <a:srgbClr val="1F74AD"/>
            </a:effectRef>
            <a:fontRef idx="minor">
              <a:sysClr val="window" lastClr="FFFFFF"/>
            </a:fontRef>
          </p:style>
          <p:txBody>
            <a:bodyPr vertOverflow="overflow" horzOverflow="overflow" vert="horz" wrap="square" numCol="1" spcCol="0" rtlCol="0" fromWordArt="0" anchor="ctr" anchorCtr="0" forceAA="0" compatLnSpc="1">
              <a:noAutofit/>
            </a:bodyPr>
            <a:p>
              <a:pPr lvl="0" algn="ctr">
                <a:buClrTx/>
                <a:buSzTx/>
                <a:buFontTx/>
              </a:pPr>
              <a:r>
                <a:rPr lang="zh-CN" altLang="en-US" sz="2400" b="1" dirty="0" smtClean="0">
                  <a:latin typeface="微软雅黑" panose="020B0503020204020204" charset="-122"/>
                  <a:ea typeface="微软雅黑" panose="020B0503020204020204" charset="-122"/>
                  <a:sym typeface="+mn-ea"/>
                </a:rPr>
                <a:t>隋朝</a:t>
              </a:r>
              <a:endParaRPr lang="zh-CN" altLang="en-US" sz="2400" b="1" dirty="0" smtClean="0">
                <a:latin typeface="微软雅黑" panose="020B0503020204020204" charset="-122"/>
                <a:ea typeface="微软雅黑" panose="020B0503020204020204" charset="-122"/>
                <a:sym typeface="+mn-ea"/>
              </a:endParaRPr>
            </a:p>
          </p:txBody>
        </p:sp>
        <p:sp>
          <p:nvSpPr>
            <p:cNvPr id="9" name="Parallelogram 5"/>
            <p:cNvSpPr/>
            <p:nvPr>
              <p:custDataLst>
                <p:tags r:id="rId9"/>
              </p:custDataLst>
            </p:nvPr>
          </p:nvSpPr>
          <p:spPr>
            <a:xfrm>
              <a:off x="14564" y="4969"/>
              <a:ext cx="3649" cy="751"/>
            </a:xfrm>
            <a:prstGeom prst="parallelogram">
              <a:avLst>
                <a:gd name="adj" fmla="val 50926"/>
              </a:avLst>
            </a:prstGeom>
            <a:solidFill>
              <a:srgbClr val="FF6000"/>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r>
                <a:rPr lang="zh-CN" altLang="en-US" sz="2400" b="1" dirty="0" smtClean="0">
                  <a:latin typeface="微软雅黑" panose="020B0503020204020204" charset="-122"/>
                  <a:ea typeface="微软雅黑" panose="020B0503020204020204" charset="-122"/>
                </a:rPr>
                <a:t>明清</a:t>
              </a:r>
              <a:endParaRPr lang="zh-CN" altLang="en-US" sz="2400" b="1" dirty="0" smtClean="0">
                <a:latin typeface="微软雅黑" panose="020B0503020204020204" charset="-122"/>
                <a:ea typeface="微软雅黑" panose="020B0503020204020204" charset="-122"/>
              </a:endParaRPr>
            </a:p>
          </p:txBody>
        </p:sp>
      </p:grpSp>
      <p:sp>
        <p:nvSpPr>
          <p:cNvPr id="27" name="文本框 26"/>
          <p:cNvSpPr txBox="1"/>
          <p:nvPr/>
        </p:nvSpPr>
        <p:spPr>
          <a:xfrm>
            <a:off x="774065" y="2641600"/>
            <a:ext cx="1730375" cy="521970"/>
          </a:xfrm>
          <a:prstGeom prst="rect">
            <a:avLst/>
          </a:prstGeom>
          <a:noFill/>
          <a:ln w="9525">
            <a:noFill/>
          </a:ln>
        </p:spPr>
        <p:txBody>
          <a:bodyPr wrap="square" rtlCol="0" anchor="t" anchorCtr="0">
            <a:spAutoFit/>
          </a:bodyPr>
          <a:p>
            <a:pPr lvl="0" algn="ctr">
              <a:buClrTx/>
              <a:buSzTx/>
              <a:buFontTx/>
            </a:pP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创立</a:t>
            </a:r>
            <a:endPar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3535045" y="2600960"/>
            <a:ext cx="1730375" cy="521970"/>
          </a:xfrm>
          <a:prstGeom prst="rect">
            <a:avLst/>
          </a:prstGeom>
          <a:noFill/>
          <a:ln w="9525">
            <a:noFill/>
          </a:ln>
        </p:spPr>
        <p:txBody>
          <a:bodyPr wrap="square" rtlCol="0" anchor="t" anchorCtr="0">
            <a:spAutoFit/>
          </a:bodyPr>
          <a:p>
            <a:pPr lvl="0" algn="ctr">
              <a:buClrTx/>
              <a:buSzTx/>
              <a:buFontTx/>
            </a:pP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发展</a:t>
            </a:r>
            <a:endPar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6137275" y="2595245"/>
            <a:ext cx="1730375" cy="521970"/>
          </a:xfrm>
          <a:prstGeom prst="rect">
            <a:avLst/>
          </a:prstGeom>
          <a:noFill/>
          <a:ln w="9525">
            <a:noFill/>
          </a:ln>
        </p:spPr>
        <p:txBody>
          <a:bodyPr wrap="square" rtlCol="0" anchor="t" anchorCtr="0">
            <a:spAutoFit/>
          </a:bodyPr>
          <a:p>
            <a:pPr lvl="0" algn="ctr">
              <a:buClrTx/>
              <a:buSzTx/>
              <a:buFontTx/>
            </a:pP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完善</a:t>
            </a:r>
            <a:endPar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7815580" y="2584450"/>
            <a:ext cx="1412240" cy="521970"/>
          </a:xfrm>
          <a:prstGeom prst="rect">
            <a:avLst/>
          </a:prstGeom>
          <a:noFill/>
          <a:ln w="9525">
            <a:noFill/>
          </a:ln>
        </p:spPr>
        <p:txBody>
          <a:bodyPr wrap="square" rtlCol="0" anchor="t" anchorCtr="0">
            <a:spAutoFit/>
          </a:bodyPr>
          <a:p>
            <a:pPr lvl="0" algn="ctr">
              <a:buClrTx/>
              <a:buSzTx/>
              <a:buFontTx/>
            </a:pP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恢复</a:t>
            </a:r>
            <a:endPar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6" name="文本框 15"/>
          <p:cNvSpPr txBox="1"/>
          <p:nvPr/>
        </p:nvSpPr>
        <p:spPr>
          <a:xfrm>
            <a:off x="9402445" y="2585720"/>
            <a:ext cx="2064385" cy="521970"/>
          </a:xfrm>
          <a:prstGeom prst="rect">
            <a:avLst/>
          </a:prstGeom>
          <a:noFill/>
          <a:ln w="9525">
            <a:noFill/>
          </a:ln>
        </p:spPr>
        <p:txBody>
          <a:bodyPr wrap="square" rtlCol="0" anchor="t" anchorCtr="0">
            <a:spAutoFit/>
          </a:bodyPr>
          <a:p>
            <a:pPr lvl="0" algn="ctr">
              <a:buClrTx/>
              <a:buSzTx/>
              <a:buFontTx/>
            </a:pPr>
            <a:r>
              <a:rPr lang="zh-CN" altLang="en-US"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僵化</a:t>
            </a:r>
            <a:r>
              <a:rPr lang="en-US" altLang="zh-CN" sz="28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rgbClr val="00B0F0"/>
                </a:solidFill>
                <a:effectLst/>
                <a:latin typeface="微软雅黑" panose="020B0503020204020204" charset="-122"/>
                <a:ea typeface="微软雅黑" panose="020B0503020204020204" charset="-122"/>
                <a:cs typeface="微软雅黑" panose="020B0503020204020204" charset="-122"/>
                <a:sym typeface="+mn-ea"/>
              </a:rPr>
              <a:t>废除</a:t>
            </a:r>
            <a:endParaRPr lang="zh-CN" altLang="en-US" sz="2800" b="1" dirty="0">
              <a:solidFill>
                <a:srgbClr val="00B0F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478790" y="3671570"/>
            <a:ext cx="2087880" cy="1325245"/>
          </a:xfrm>
          <a:prstGeom prst="rect">
            <a:avLst/>
          </a:prstGeom>
          <a:noFill/>
          <a:ln w="9525">
            <a:noFill/>
          </a:ln>
        </p:spPr>
        <p:txBody>
          <a:bodyPr wrap="square" rtlCol="0" anchor="t" anchorCtr="0">
            <a:noAutofit/>
          </a:bodyPr>
          <a:p>
            <a:pPr lvl="0" algn="l">
              <a:buClrTx/>
              <a:buSzTx/>
              <a:buFontTx/>
            </a:pPr>
            <a:r>
              <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文帝：</a:t>
            </a: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分科考试</a:t>
            </a:r>
            <a:endParaRPr lang="zh-CN" altLang="en-US" sz="2000" b="1" dirty="0">
              <a:solidFill>
                <a:srgbClr val="0070C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炀帝：</a:t>
            </a: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设进士科</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         </a:t>
            </a:r>
            <a:r>
              <a:rPr lang="en-US" altLang="zh-CN"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 </a:t>
            </a: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正式形成</a:t>
            </a:r>
            <a:endParaRPr lang="zh-CN" altLang="en-US" sz="2000" b="1" dirty="0">
              <a:solidFill>
                <a:srgbClr val="0070C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endParaRPr lang="zh-CN" altLang="en-US" sz="2000" b="1" dirty="0">
              <a:solidFill>
                <a:srgbClr val="0070C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0" name="文本框 19"/>
          <p:cNvSpPr txBox="1"/>
          <p:nvPr>
            <p:custDataLst>
              <p:tags r:id="rId10"/>
            </p:custDataLst>
          </p:nvPr>
        </p:nvSpPr>
        <p:spPr>
          <a:xfrm>
            <a:off x="2547620" y="3655060"/>
            <a:ext cx="3552190" cy="1014730"/>
          </a:xfrm>
          <a:prstGeom prst="rect">
            <a:avLst/>
          </a:prstGeom>
          <a:noFill/>
          <a:ln w="9525">
            <a:noFill/>
          </a:ln>
        </p:spPr>
        <p:txBody>
          <a:bodyPr wrap="square" rtlCol="0" anchor="t" anchorCtr="0">
            <a:spAutoFit/>
          </a:bodyPr>
          <a:p>
            <a:pPr lvl="0" algn="l">
              <a:buClrTx/>
              <a:buSzTx/>
              <a:buFontTx/>
            </a:pPr>
            <a:r>
              <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唐太宗：</a:t>
            </a: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增加科目，进士明经</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武则天：</a:t>
            </a: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扩大录取，武举殿试</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唐玄宗：</a:t>
            </a: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高官主试，提高地位</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5" name="文本框 24"/>
          <p:cNvSpPr txBox="1"/>
          <p:nvPr/>
        </p:nvSpPr>
        <p:spPr>
          <a:xfrm>
            <a:off x="6285230" y="3660775"/>
            <a:ext cx="1346200" cy="1322070"/>
          </a:xfrm>
          <a:prstGeom prst="rect">
            <a:avLst/>
          </a:prstGeom>
          <a:noFill/>
          <a:ln w="9525">
            <a:noFill/>
          </a:ln>
        </p:spPr>
        <p:txBody>
          <a:bodyPr wrap="square" lIns="91440" tIns="45720" rIns="91440" bIns="45720" rtlCol="0" anchor="t" anchorCtr="0">
            <a:spAutoFit/>
          </a:bodyPr>
          <a:p>
            <a:pPr lvl="0" algn="l">
              <a:buClrTx/>
              <a:buSzTx/>
              <a:buFontTx/>
            </a:pP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严格程序</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严密方法</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减少科目</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增加录取</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8" name="文本框 27"/>
          <p:cNvSpPr txBox="1"/>
          <p:nvPr/>
        </p:nvSpPr>
        <p:spPr>
          <a:xfrm>
            <a:off x="7825740" y="3641725"/>
            <a:ext cx="1277620" cy="1014730"/>
          </a:xfrm>
          <a:prstGeom prst="rect">
            <a:avLst/>
          </a:prstGeom>
          <a:noFill/>
          <a:ln w="9525">
            <a:noFill/>
          </a:ln>
        </p:spPr>
        <p:txBody>
          <a:bodyPr wrap="square" lIns="91440" tIns="45720" rIns="91440" bIns="45720" rtlCol="0" anchor="t" anchorCtr="0">
            <a:spAutoFit/>
          </a:bodyPr>
          <a:p>
            <a:pPr lvl="0" algn="ctr">
              <a:buClrTx/>
              <a:buSzTx/>
              <a:buFontTx/>
            </a:pP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时断时续</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人数较少</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比例不高</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9" name="文本框 28"/>
          <p:cNvSpPr txBox="1"/>
          <p:nvPr/>
        </p:nvSpPr>
        <p:spPr>
          <a:xfrm>
            <a:off x="9241790" y="3639820"/>
            <a:ext cx="2558415" cy="1938020"/>
          </a:xfrm>
          <a:prstGeom prst="rect">
            <a:avLst/>
          </a:prstGeom>
          <a:noFill/>
          <a:ln w="9525">
            <a:noFill/>
          </a:ln>
        </p:spPr>
        <p:txBody>
          <a:bodyPr wrap="square" lIns="91440" tIns="45720" rIns="91440" bIns="45720" rtlCol="0" anchor="t" anchorCtr="0">
            <a:spAutoFit/>
          </a:bodyPr>
          <a:p>
            <a:pPr lvl="0" algn="l">
              <a:buClrTx/>
              <a:buSzTx/>
              <a:buFontTx/>
            </a:pP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三级考试</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南北卷制</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科目单一，仅进士科</a:t>
            </a:r>
            <a:endPar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内容单一，四书五经</a:t>
            </a:r>
            <a:endPar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形式单一，</a:t>
            </a:r>
            <a:r>
              <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hlinkClick r:id="rId11" action="ppaction://hlinksldjump"/>
              </a:rPr>
              <a:t>八股取士</a:t>
            </a:r>
            <a:endParaRPr lang="zh-CN" altLang="en-US" sz="20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a:p>
            <a:pPr lvl="0" algn="l">
              <a:buClrTx/>
              <a:buSzTx/>
              <a:buFontTx/>
            </a:pPr>
            <a:r>
              <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rPr>
              <a:t>清末新政，废除科举</a:t>
            </a:r>
            <a:endParaRPr lang="zh-CN" altLang="en-US" sz="2000" b="1"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2" name="文本框 31"/>
          <p:cNvSpPr txBox="1"/>
          <p:nvPr/>
        </p:nvSpPr>
        <p:spPr>
          <a:xfrm>
            <a:off x="588645" y="4993640"/>
            <a:ext cx="8536940" cy="1583690"/>
          </a:xfrm>
          <a:prstGeom prst="wedgeRectCallout">
            <a:avLst>
              <a:gd name="adj1" fmla="val 41676"/>
              <a:gd name="adj2" fmla="val -172052"/>
            </a:avLst>
          </a:prstGeom>
          <a:solidFill>
            <a:schemeClr val="bg1">
              <a:lumMod val="95000"/>
              <a:alpha val="60000"/>
            </a:schemeClr>
          </a:solidFill>
          <a:ln>
            <a:solidFill>
              <a:schemeClr val="tx1"/>
            </a:solidFill>
            <a:prstDash val="sysDot"/>
          </a:ln>
        </p:spPr>
        <p:txBody>
          <a:bodyPr wrap="square" rtlCol="0" anchor="t">
            <a:noAutofit/>
          </a:bodyPr>
          <a:p>
            <a:pPr>
              <a:lnSpc>
                <a:spcPct val="100000"/>
              </a:lnSpc>
              <a:spcBef>
                <a:spcPts val="0"/>
              </a:spcBef>
              <a:spcAft>
                <a:spcPts val="0"/>
              </a:spcAft>
            </a:pPr>
            <a:r>
              <a:rPr lang="en-US" altLang="zh-CN" sz="2400" b="1">
                <a:latin typeface="楷体" panose="02010609060101010101" charset="-122"/>
                <a:ea typeface="楷体" panose="02010609060101010101" charset="-122"/>
                <a:cs typeface="楷体" panose="02010609060101010101" charset="-122"/>
              </a:rPr>
              <a:t>    </a:t>
            </a:r>
            <a:r>
              <a:rPr lang="zh-CN" sz="2400" b="1">
                <a:latin typeface="楷体" panose="02010609060101010101" charset="-122"/>
                <a:ea typeface="楷体" panose="02010609060101010101" charset="-122"/>
                <a:cs typeface="楷体" panose="02010609060101010101" charset="-122"/>
              </a:rPr>
              <a:t>元对汉族制度的模仿是不彻底的，比如说开科举，……元朝一直不断拖延，议而不行。……（忽必烈）觉得儒生没什么太大用处，所以一直没有搞科举。</a:t>
            </a:r>
            <a:endParaRPr lang="zh-CN" sz="2400" b="1">
              <a:latin typeface="楷体" panose="02010609060101010101" charset="-122"/>
              <a:ea typeface="楷体" panose="02010609060101010101" charset="-122"/>
              <a:cs typeface="楷体" panose="02010609060101010101" charset="-122"/>
            </a:endParaRPr>
          </a:p>
          <a:p>
            <a:pPr>
              <a:lnSpc>
                <a:spcPct val="100000"/>
              </a:lnSpc>
              <a:spcBef>
                <a:spcPts val="0"/>
              </a:spcBef>
              <a:spcAft>
                <a:spcPts val="0"/>
              </a:spcAft>
            </a:pPr>
            <a:r>
              <a:rPr lang="zh-CN" sz="2400" b="1">
                <a:latin typeface="楷体" panose="02010609060101010101" charset="-122"/>
                <a:ea typeface="楷体" panose="02010609060101010101" charset="-122"/>
                <a:cs typeface="楷体" panose="02010609060101010101" charset="-122"/>
              </a:rPr>
              <a:t>                    ——党宝海《征服与磨合：元》</a:t>
            </a:r>
            <a:endParaRPr lang="zh-CN"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3762375" y="1287145"/>
            <a:ext cx="8292465" cy="2676525"/>
          </a:xfrm>
          <a:prstGeom prst="rect">
            <a:avLst/>
          </a:prstGeom>
          <a:solidFill>
            <a:srgbClr val="FFFF00"/>
          </a:solidFill>
          <a:ln w="2857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square" lIns="91440" tIns="45720" rIns="91440" bIns="45720" rtlCol="0">
            <a:spAutoFit/>
          </a:bodyPr>
          <a:p>
            <a:pPr lvl="0" algn="ctr">
              <a:buClrTx/>
              <a:buSzTx/>
              <a:buFontTx/>
            </a:pPr>
            <a:r>
              <a:rPr lang="en-US" altLang="zh-CN" sz="2800" b="1" dirty="0">
                <a:solidFill>
                  <a:srgbClr val="FF0000"/>
                </a:solidFill>
                <a:effectLst/>
                <a:latin typeface="楷体" panose="02010609060101010101" charset="-122"/>
                <a:ea typeface="楷体" panose="02010609060101010101" charset="-122"/>
                <a:cs typeface="楷体" panose="02010609060101010101" charset="-122"/>
                <a:sym typeface="+mn-ea"/>
              </a:rPr>
              <a:t>   </a:t>
            </a:r>
            <a:r>
              <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rPr>
              <a:t>考生与考官并不回避，士子往往事先向考官呈送诗文，趋附巴结，求取赏识，甚至出现泄漏试题、冒名顶替等科场舞弊现象。从官员总数看，</a:t>
            </a:r>
            <a:r>
              <a:rPr lang="zh-CN" altLang="en-US" sz="2800" b="1" dirty="0">
                <a:solidFill>
                  <a:srgbClr val="FF0000"/>
                </a:solidFill>
                <a:effectLst/>
                <a:latin typeface="楷体" panose="02010609060101010101" charset="-122"/>
                <a:ea typeface="楷体" panose="02010609060101010101" charset="-122"/>
                <a:cs typeface="楷体" panose="02010609060101010101" charset="-122"/>
                <a:sym typeface="+mn-ea"/>
              </a:rPr>
              <a:t>非科举入仕者</a:t>
            </a:r>
            <a:r>
              <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rPr>
              <a:t>仍</a:t>
            </a:r>
            <a:r>
              <a:rPr lang="zh-CN" altLang="en-US" sz="2800" b="1" dirty="0">
                <a:solidFill>
                  <a:srgbClr val="FF0000"/>
                </a:solidFill>
                <a:effectLst/>
                <a:latin typeface="楷体" panose="02010609060101010101" charset="-122"/>
                <a:ea typeface="楷体" panose="02010609060101010101" charset="-122"/>
                <a:cs typeface="楷体" panose="02010609060101010101" charset="-122"/>
                <a:sym typeface="+mn-ea"/>
              </a:rPr>
              <a:t>占很高比例</a:t>
            </a:r>
            <a:r>
              <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800" b="1" dirty="0">
                <a:solidFill>
                  <a:srgbClr val="FF0000"/>
                </a:solidFill>
                <a:effectLst/>
                <a:latin typeface="楷体" panose="02010609060101010101" charset="-122"/>
                <a:ea typeface="楷体" panose="02010609060101010101" charset="-122"/>
                <a:cs typeface="楷体" panose="02010609060101010101" charset="-122"/>
                <a:sym typeface="+mn-ea"/>
              </a:rPr>
              <a:t>科举取士并未</a:t>
            </a:r>
            <a:r>
              <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rPr>
              <a:t>成为选拔官员的</a:t>
            </a:r>
            <a:r>
              <a:rPr lang="zh-CN" altLang="en-US" sz="2800" b="1" dirty="0">
                <a:solidFill>
                  <a:srgbClr val="FF0000"/>
                </a:solidFill>
                <a:effectLst/>
                <a:latin typeface="楷体" panose="02010609060101010101" charset="-122"/>
                <a:ea typeface="楷体" panose="02010609060101010101" charset="-122"/>
                <a:cs typeface="楷体" panose="02010609060101010101" charset="-122"/>
                <a:sym typeface="+mn-ea"/>
              </a:rPr>
              <a:t>主要途径</a:t>
            </a:r>
            <a:r>
              <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rPr>
              <a:t>。上述状况直至宋代方有明显改观。</a:t>
            </a:r>
            <a:endPar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endParaRPr>
          </a:p>
          <a:p>
            <a:pPr lvl="0" algn="ctr">
              <a:buClrTx/>
              <a:buSzTx/>
              <a:buFontTx/>
            </a:pPr>
            <a:r>
              <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rPr>
              <a:t> </a:t>
            </a:r>
            <a:r>
              <a:rPr lang="en-US" altLang="zh-CN" sz="2800" b="1" dirty="0">
                <a:solidFill>
                  <a:schemeClr val="tx1"/>
                </a:solidFill>
                <a:effectLst/>
                <a:latin typeface="楷体" panose="02010609060101010101" charset="-122"/>
                <a:ea typeface="楷体" panose="02010609060101010101" charset="-122"/>
                <a:cs typeface="楷体" panose="02010609060101010101" charset="-122"/>
                <a:sym typeface="+mn-ea"/>
              </a:rPr>
              <a:t>                    </a:t>
            </a:r>
            <a:r>
              <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rPr>
              <a:t>——王家范《大学中国史》</a:t>
            </a:r>
            <a:endParaRPr lang="zh-CN" altLang="en-US" sz="2800" b="1" dirty="0">
              <a:solidFill>
                <a:schemeClr val="tx1"/>
              </a:solidFill>
              <a:effectLst/>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4614545" y="1437640"/>
            <a:ext cx="6587490" cy="2030095"/>
          </a:xfrm>
          <a:prstGeom prst="rect">
            <a:avLst/>
          </a:prstGeom>
          <a:solidFill>
            <a:schemeClr val="accent1">
              <a:lumMod val="75000"/>
            </a:schemeClr>
          </a:solidFill>
          <a:ln w="28575" cap="flat" cmpd="sng">
            <a:noFill/>
            <a:prstDash val="solid"/>
            <a:miter/>
            <a:headEnd type="none" w="med" len="med"/>
            <a:tailEnd type="none" w="med" len="med"/>
          </a:ln>
          <a:effectLst>
            <a:outerShdw blurRad="50800" dist="38100" dir="2700000" algn="tl" rotWithShape="0">
              <a:prstClr val="black">
                <a:alpha val="40000"/>
              </a:prstClr>
            </a:outerShdw>
          </a:effectLst>
        </p:spPr>
        <p:txBody>
          <a:bodyPr wrap="square" lIns="91440" tIns="45720" rIns="91440" bIns="45720" rtlCol="0">
            <a:spAutoFit/>
          </a:bodyPr>
          <a:p>
            <a:pPr lvl="0" indent="0" algn="l" fontAlgn="auto">
              <a:lnSpc>
                <a:spcPct val="150000"/>
              </a:lnSpc>
              <a:buClrTx/>
              <a:buSzTx/>
              <a:buFontTx/>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唐代科举存在的问题：</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endParaRPr>
          </a:p>
          <a:p>
            <a:pPr lvl="0" indent="0" algn="l" fontAlgn="auto">
              <a:lnSpc>
                <a:spcPct val="150000"/>
              </a:lnSpc>
              <a:buClrTx/>
              <a:buSzTx/>
              <a:buFontTx/>
            </a:pP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科场舞弊</a:t>
            </a:r>
            <a:r>
              <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录取比例小；重门第、重出身、兼采名望</a:t>
            </a:r>
            <a:endParaRPr lang="zh-CN" altLang="en-US" sz="2800" b="1" dirty="0">
              <a:solidFill>
                <a:schemeClr val="tx1"/>
              </a:solidFill>
              <a:effectLst>
                <a:outerShdw blurRad="50800" dist="38100" algn="l" rotWithShape="0">
                  <a:prstClr val="black">
                    <a:alpha val="40000"/>
                  </a:prst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linds(horizontal)">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2"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1000"/>
                                        <p:tgtEl>
                                          <p:spTgt spid="28"/>
                                        </p:tgtEl>
                                      </p:cBhvr>
                                    </p:animEffect>
                                    <p:anim calcmode="lin" valueType="num">
                                      <p:cBhvr>
                                        <p:cTn id="76" dur="1000" fill="hold"/>
                                        <p:tgtEl>
                                          <p:spTgt spid="28"/>
                                        </p:tgtEl>
                                        <p:attrNameLst>
                                          <p:attrName>ppt_x</p:attrName>
                                        </p:attrNameLst>
                                      </p:cBhvr>
                                      <p:tavLst>
                                        <p:tav tm="0">
                                          <p:val>
                                            <p:strVal val="#ppt_x"/>
                                          </p:val>
                                        </p:tav>
                                        <p:tav tm="100000">
                                          <p:val>
                                            <p:strVal val="#ppt_x"/>
                                          </p:val>
                                        </p:tav>
                                      </p:tavLst>
                                    </p:anim>
                                    <p:anim calcmode="lin" valueType="num">
                                      <p:cBhvr>
                                        <p:cTn id="7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2" fill="hold" grpId="0" nodeType="clickEffect">
                                  <p:stCondLst>
                                    <p:cond delay="0"/>
                                  </p:stCondLst>
                                  <p:childTnLst>
                                    <p:set>
                                      <p:cBhvr>
                                        <p:cTn id="81" dur="1000" fill="hold">
                                          <p:stCondLst>
                                            <p:cond delay="0"/>
                                          </p:stCondLst>
                                        </p:cTn>
                                        <p:tgtEl>
                                          <p:spTgt spid="32"/>
                                        </p:tgtEl>
                                        <p:attrNameLst>
                                          <p:attrName>style.visibility</p:attrName>
                                        </p:attrNameLst>
                                      </p:cBhvr>
                                      <p:to>
                                        <p:strVal val="visible"/>
                                      </p:to>
                                    </p:set>
                                    <p:anim calcmode="lin" valueType="num">
                                      <p:cBhvr additive="base">
                                        <p:cTn id="82" dur="1000" fill="hold"/>
                                        <p:tgtEl>
                                          <p:spTgt spid="32"/>
                                        </p:tgtEl>
                                        <p:attrNameLst>
                                          <p:attrName>ppt_x</p:attrName>
                                        </p:attrNameLst>
                                      </p:cBhvr>
                                      <p:tavLst>
                                        <p:tav tm="0">
                                          <p:val>
                                            <p:strVal val="0-#ppt_w/2"/>
                                          </p:val>
                                        </p:tav>
                                        <p:tav tm="100000">
                                          <p:val>
                                            <p:strVal val="#ppt_x"/>
                                          </p:val>
                                        </p:tav>
                                      </p:tavLst>
                                    </p:anim>
                                    <p:anim calcmode="lin" valueType="num">
                                      <p:cBhvr additive="base">
                                        <p:cTn id="83"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42" presetClass="entr" presetSubtype="0"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1000"/>
                                        <p:tgtEl>
                                          <p:spTgt spid="29"/>
                                        </p:tgtEl>
                                      </p:cBhvr>
                                    </p:animEffect>
                                    <p:anim calcmode="lin" valueType="num">
                                      <p:cBhvr>
                                        <p:cTn id="95" dur="1000" fill="hold"/>
                                        <p:tgtEl>
                                          <p:spTgt spid="29"/>
                                        </p:tgtEl>
                                        <p:attrNameLst>
                                          <p:attrName>ppt_x</p:attrName>
                                        </p:attrNameLst>
                                      </p:cBhvr>
                                      <p:tavLst>
                                        <p:tav tm="0">
                                          <p:val>
                                            <p:strVal val="#ppt_x"/>
                                          </p:val>
                                        </p:tav>
                                        <p:tav tm="100000">
                                          <p:val>
                                            <p:strVal val="#ppt_x"/>
                                          </p:val>
                                        </p:tav>
                                      </p:tavLst>
                                    </p:anim>
                                    <p:anim calcmode="lin" valueType="num">
                                      <p:cBhvr>
                                        <p:cTn id="9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5" grpId="0"/>
      <p:bldP spid="28" grpId="0"/>
      <p:bldP spid="29" grpId="0"/>
      <p:bldP spid="32" grpId="0" animBg="1"/>
      <p:bldP spid="27" grpId="0"/>
      <p:bldP spid="10" grpId="0"/>
      <p:bldP spid="12" grpId="0"/>
      <p:bldP spid="15" grpId="0"/>
      <p:bldP spid="16" grpId="0"/>
      <p:bldP spid="2" grpId="0" bldLvl="0" animBg="1"/>
      <p:bldP spid="2" grpId="1" bldLvl="0" animBg="1"/>
      <p:bldP spid="4" grpId="0" animBg="1"/>
      <p:bldP spid="4" grpId="1" animBg="1"/>
    </p:bldLst>
  </p:timing>
</p:sld>
</file>

<file path=ppt/tags/tag1.xml><?xml version="1.0" encoding="utf-8"?>
<p:tagLst xmlns:p="http://schemas.openxmlformats.org/presentationml/2006/main">
  <p:tag name="AS_UNIQUEID" val="282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AS_UNIQUEID" val="2959"/>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91_3*m_h_i*1_1_1"/>
  <p:tag name="KSO_WM_TEMPLATE_CATEGORY" val="diagram"/>
  <p:tag name="KSO_WM_TEMPLATE_INDEX" val="20200191"/>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 name="KSO_WM_UNIT_DIAGRAM_SCHEMECOLOR_ID" val="5"/>
  <p:tag name="KSO_WM_UNIT_USESOURCEFORMAT_APPLY" val="1"/>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91_3*m_h_i*1_3_1"/>
  <p:tag name="KSO_WM_TEMPLATE_CATEGORY" val="diagram"/>
  <p:tag name="KSO_WM_TEMPLATE_INDEX" val="20200191"/>
  <p:tag name="KSO_WM_UNIT_LAYERLEVEL" val="1_1_1"/>
  <p:tag name="KSO_WM_TAG_VERSION" val="1.0"/>
  <p:tag name="KSO_WM_BEAUTIFY_FLAG" val=""/>
  <p:tag name="KSO_WM_UNIT_FILL_FORE_SCHEMECOLOR_INDEX" val="7"/>
  <p:tag name="KSO_WM_UNIT_FILL_TYPE" val="1"/>
  <p:tag name="KSO_WM_UNIT_TEXT_FILL_FORE_SCHEMECOLOR_INDEX" val="2"/>
  <p:tag name="KSO_WM_UNIT_TEXT_FILL_TYPE" val="1"/>
  <p:tag name="KSO_WM_UNIT_DIAGRAM_SCHEMECOLOR_ID" val="5"/>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91_3*m_h_i*1_3_1"/>
  <p:tag name="KSO_WM_TEMPLATE_CATEGORY" val="diagram"/>
  <p:tag name="KSO_WM_TEMPLATE_INDEX" val="20200191"/>
  <p:tag name="KSO_WM_UNIT_LAYERLEVEL" val="1_1_1"/>
  <p:tag name="KSO_WM_TAG_VERSION" val="1.0"/>
  <p:tag name="KSO_WM_BEAUTIFY_FLAG" val=""/>
  <p:tag name="KSO_WM_UNIT_FILL_FORE_SCHEMECOLOR_INDEX" val="7"/>
  <p:tag name="KSO_WM_UNIT_FILL_TYPE" val="1"/>
  <p:tag name="KSO_WM_UNIT_TEXT_FILL_FORE_SCHEMECOLOR_INDEX" val="2"/>
  <p:tag name="KSO_WM_UNIT_TEXT_FILL_TYPE" val="1"/>
  <p:tag name="KSO_WM_UNIT_DIAGRAM_SCHEMECOLOR_ID" val="5"/>
  <p:tag name="KSO_WM_UNIT_USESOURCEFORMAT_APPLY"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91_3*m_h_i*1_1_1"/>
  <p:tag name="KSO_WM_TEMPLATE_CATEGORY" val="diagram"/>
  <p:tag name="KSO_WM_TEMPLATE_INDEX" val="20200191"/>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 name="KSO_WM_UNIT_DIAGRAM_SCHEMECOLOR_ID" val="5"/>
  <p:tag name="KSO_WM_UNIT_USESOURCEFORMAT_APPLY"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91_3*m_h_i*1_3_1"/>
  <p:tag name="KSO_WM_TEMPLATE_CATEGORY" val="diagram"/>
  <p:tag name="KSO_WM_TEMPLATE_INDEX" val="20200191"/>
  <p:tag name="KSO_WM_UNIT_LAYERLEVEL" val="1_1_1"/>
  <p:tag name="KSO_WM_TAG_VERSION" val="1.0"/>
  <p:tag name="KSO_WM_BEAUTIFY_FLAG" val=""/>
  <p:tag name="KSO_WM_UNIT_FILL_FORE_SCHEMECOLOR_INDEX" val="7"/>
  <p:tag name="KSO_WM_UNIT_FILL_TYPE" val="1"/>
  <p:tag name="KSO_WM_UNIT_TEXT_FILL_FORE_SCHEMECOLOR_INDEX" val="2"/>
  <p:tag name="KSO_WM_UNIT_TEXT_FILL_TYPE" val="1"/>
  <p:tag name="KSO_WM_UNIT_DIAGRAM_SCHEMECOLOR_ID" val="5"/>
  <p:tag name="KSO_WM_UNIT_USESOURCEFORMAT_APPLY" val="1"/>
</p:tagLst>
</file>

<file path=ppt/tags/tag124.xml><?xml version="1.0" encoding="utf-8"?>
<p:tagLst xmlns:p="http://schemas.openxmlformats.org/presentationml/2006/main">
  <p:tag name="AS_UNIQUEID" val="1561"/>
</p:tagLst>
</file>

<file path=ppt/tags/tag125.xml><?xml version="1.0" encoding="utf-8"?>
<p:tagLst xmlns:p="http://schemas.openxmlformats.org/presentationml/2006/main">
  <p:tag name="AS_UNIQUEID" val="2280"/>
</p:tagLst>
</file>

<file path=ppt/tags/tag126.xml><?xml version="1.0" encoding="utf-8"?>
<p:tagLst xmlns:p="http://schemas.openxmlformats.org/presentationml/2006/main">
  <p:tag name="AS_UNIQUEID" val="2281"/>
</p:tagLst>
</file>

<file path=ppt/tags/tag127.xml><?xml version="1.0" encoding="utf-8"?>
<p:tagLst xmlns:p="http://schemas.openxmlformats.org/presentationml/2006/main">
  <p:tag name="AS_UNIQUEID" val="2282"/>
</p:tagLst>
</file>

<file path=ppt/tags/tag128.xml><?xml version="1.0" encoding="utf-8"?>
<p:tagLst xmlns:p="http://schemas.openxmlformats.org/presentationml/2006/main">
  <p:tag name="AS_UNIQUEID" val="2283"/>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AS_UNIQUEID" val="1303"/>
  <p:tag name="KSO_WM_BEAUTIFY_FLAG" val=""/>
</p:tagLst>
</file>

<file path=ppt/tags/tag132.xml><?xml version="1.0" encoding="utf-8"?>
<p:tagLst xmlns:p="http://schemas.openxmlformats.org/presentationml/2006/main">
  <p:tag name="AS_UNIQUEID" val="1304"/>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TABLE_BEAUTIFY" val="smartTable{fd4df056-a573-4dde-ac85-cf82e1954f28}"/>
  <p:tag name="TABLE_ENDDRAG_ORIGIN_RECT" val="881*454"/>
  <p:tag name="TABLE_ENDDRAG_RECT" val="44*49*881*454"/>
</p:tagLst>
</file>

<file path=ppt/tags/tag139.xml><?xml version="1.0" encoding="utf-8"?>
<p:tagLst xmlns:p="http://schemas.openxmlformats.org/presentationml/2006/main">
  <p:tag name="KSO_WM_UNIT_TABLE_BEAUTIFY" val="smartTable{fad8f60a-2d77-463f-b99d-6ec91f7592d2}"/>
  <p:tag name="TABLE_RECT" val="93*117.005*774*382.95"/>
  <p:tag name="TABLE_EMPHASIZE_COLOR" val="6579300"/>
  <p:tag name="TABLE_ONEKEY_SKIN_IDX" val="0"/>
  <p:tag name="TABLE_SKINIDX" val="-1"/>
  <p:tag name="TABLE_COLORIDX" val="l"/>
  <p:tag name="KSO_WM_BEAUTIFY_FLAG" val=""/>
  <p:tag name="TABLE_ENDDRAG_ORIGIN_RECT" val="896*355"/>
  <p:tag name="TABLE_ENDDRAG_RECT" val="27*158*896*355"/>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91_3*m_h_i*1_1_1"/>
  <p:tag name="KSO_WM_TEMPLATE_CATEGORY" val="diagram"/>
  <p:tag name="KSO_WM_TEMPLATE_INDEX" val="20200191"/>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 name="KSO_WM_UNIT_DIAGRAM_SCHEMECOLOR_ID" val="5"/>
  <p:tag name="KSO_WM_UNIT_USESOURCEFORMAT_APPLY"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91_3*m_h_i*1_2_1"/>
  <p:tag name="KSO_WM_TEMPLATE_CATEGORY" val="diagram"/>
  <p:tag name="KSO_WM_TEMPLATE_INDEX" val="20200191"/>
  <p:tag name="KSO_WM_UNIT_LAYERLEVEL" val="1_1_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DIAGRAM_SCHEMECOLOR_ID" val="5"/>
  <p:tag name="KSO_WM_UNIT_USESOURCEFORMAT_APPLY"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91_3*m_h_i*1_3_1"/>
  <p:tag name="KSO_WM_TEMPLATE_CATEGORY" val="diagram"/>
  <p:tag name="KSO_WM_TEMPLATE_INDEX" val="20200191"/>
  <p:tag name="KSO_WM_UNIT_LAYERLEVEL" val="1_1_1"/>
  <p:tag name="KSO_WM_TAG_VERSION" val="1.0"/>
  <p:tag name="KSO_WM_BEAUTIFY_FLAG" val=""/>
  <p:tag name="KSO_WM_UNIT_FILL_FORE_SCHEMECOLOR_INDEX" val="7"/>
  <p:tag name="KSO_WM_UNIT_FILL_TYPE" val="1"/>
  <p:tag name="KSO_WM_UNIT_TEXT_FILL_FORE_SCHEMECOLOR_INDEX" val="2"/>
  <p:tag name="KSO_WM_UNIT_TEXT_FILL_TYPE" val="1"/>
  <p:tag name="KSO_WM_UNIT_DIAGRAM_SCHEMECOLOR_ID" val="5"/>
  <p:tag name="KSO_WM_UNIT_USESOURCEFORMAT_APPLY" val="1"/>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0191_3*m_h_i*1_4_1"/>
  <p:tag name="KSO_WM_TEMPLATE_CATEGORY" val="diagram"/>
  <p:tag name="KSO_WM_TEMPLATE_INDEX" val="20200191"/>
  <p:tag name="KSO_WM_UNIT_LAYERLEVEL" val="1_1_1"/>
  <p:tag name="KSO_WM_TAG_VERSION" val="1.0"/>
  <p:tag name="KSO_WM_BEAUTIFY_FLAG" val=""/>
  <p:tag name="KSO_WM_UNIT_FILL_FORE_SCHEMECOLOR_INDEX" val="8"/>
  <p:tag name="KSO_WM_UNIT_FILL_TYPE" val="1"/>
  <p:tag name="KSO_WM_UNIT_TEXT_FILL_FORE_SCHEMECOLOR_INDEX" val="2"/>
  <p:tag name="KSO_WM_UNIT_TEXT_FILL_TYPE" val="1"/>
  <p:tag name="KSO_WM_UNIT_DIAGRAM_SCHEMECOLOR_ID" val="5"/>
  <p:tag name="KSO_WM_UNIT_USESOURCEFORMAT_APPLY"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91_3*m_h_i*1_3_1"/>
  <p:tag name="KSO_WM_TEMPLATE_CATEGORY" val="diagram"/>
  <p:tag name="KSO_WM_TEMPLATE_INDEX" val="20200191"/>
  <p:tag name="KSO_WM_UNIT_LAYERLEVEL" val="1_1_1"/>
  <p:tag name="KSO_WM_TAG_VERSION" val="1.0"/>
  <p:tag name="KSO_WM_BEAUTIFY_FLAG" val=""/>
  <p:tag name="KSO_WM_UNIT_FILL_FORE_SCHEMECOLOR_INDEX" val="7"/>
  <p:tag name="KSO_WM_UNIT_FILL_TYPE" val="1"/>
  <p:tag name="KSO_WM_UNIT_TEXT_FILL_FORE_SCHEMECOLOR_INDEX" val="2"/>
  <p:tag name="KSO_WM_UNIT_TEXT_FILL_TYPE" val="1"/>
  <p:tag name="KSO_WM_UNIT_DIAGRAM_SCHEMECOLOR_ID" val="5"/>
  <p:tag name="KSO_WM_UNIT_USESOURCEFORMAT_APPLY"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AS_UNIQUEID" val="3043"/>
  <p:tag name="KSO_WM_BEAUTIFY_FLAG" val=""/>
</p:tagLst>
</file>

<file path=ppt/tags/tag169.xml><?xml version="1.0" encoding="utf-8"?>
<p:tagLst xmlns:p="http://schemas.openxmlformats.org/presentationml/2006/main">
  <p:tag name="AS_UNIQUEID" val="3107"/>
  <p:tag name="KSO_WM_BEAUTIFY_FLAG" val=""/>
</p:tagLst>
</file>

<file path=ppt/tags/tag17.xml><?xml version="1.0" encoding="utf-8"?>
<p:tagLst xmlns:p="http://schemas.openxmlformats.org/presentationml/2006/main">
  <p:tag name="AS_UNIQUEID" val="2915"/>
</p:tagLst>
</file>

<file path=ppt/tags/tag170.xml><?xml version="1.0" encoding="utf-8"?>
<p:tagLst xmlns:p="http://schemas.openxmlformats.org/presentationml/2006/main">
  <p:tag name="KSO_WM_UNIT_TABLE_BEAUTIFY" val="smartTable{1881b929-af7d-4a7f-9a7c-b240eeb10ff5}"/>
  <p:tag name="TABLE_ENDDRAG_ORIGIN_RECT" val="847*328"/>
  <p:tag name="TABLE_ENDDRAG_RECT" val="57*145*847*328"/>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AS_UNIQUEID" val="2916"/>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AS_UNIQUEID" val="2917"/>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AS_UNIQUEID" val="282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2918"/>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AS_UNIQUEID" val="4249"/>
</p:tagLst>
</file>

<file path=ppt/tags/tag21.xml><?xml version="1.0" encoding="utf-8"?>
<p:tagLst xmlns:p="http://schemas.openxmlformats.org/presentationml/2006/main">
  <p:tag name="AS_UNIQUEID" val="2919"/>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AS_UNIQUEID" val="2920"/>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AS_UNIQUEID" val="3282"/>
  <p:tag name="KSO_WM_BEAUTIFY_FLAG" val=""/>
</p:tagLst>
</file>

<file path=ppt/tags/tag223.xml><?xml version="1.0" encoding="utf-8"?>
<p:tagLst xmlns:p="http://schemas.openxmlformats.org/presentationml/2006/main">
  <p:tag name="COMMONDATA" val="eyJoZGlkIjoiYjVkNjRhMmIzNTFlYTFiZGUxOWYzNGI4YmUwMzc0MWYifQ=="/>
  <p:tag name="KSO_WPP_MARK_KEY" val="fdfb5baa-11df-44a6-b5d6-d881902a5068"/>
</p:tagLst>
</file>

<file path=ppt/tags/tag23.xml><?xml version="1.0" encoding="utf-8"?>
<p:tagLst xmlns:p="http://schemas.openxmlformats.org/presentationml/2006/main">
  <p:tag name="AS_UNIQUEID" val="2921"/>
</p:tagLst>
</file>

<file path=ppt/tags/tag24.xml><?xml version="1.0" encoding="utf-8"?>
<p:tagLst xmlns:p="http://schemas.openxmlformats.org/presentationml/2006/main">
  <p:tag name="AS_UNIQUEID" val="2922"/>
</p:tagLst>
</file>

<file path=ppt/tags/tag25.xml><?xml version="1.0" encoding="utf-8"?>
<p:tagLst xmlns:p="http://schemas.openxmlformats.org/presentationml/2006/main">
  <p:tag name="AS_UNIQUEID" val="2923"/>
</p:tagLst>
</file>

<file path=ppt/tags/tag26.xml><?xml version="1.0" encoding="utf-8"?>
<p:tagLst xmlns:p="http://schemas.openxmlformats.org/presentationml/2006/main">
  <p:tag name="AS_UNIQUEID" val="2924"/>
</p:tagLst>
</file>

<file path=ppt/tags/tag27.xml><?xml version="1.0" encoding="utf-8"?>
<p:tagLst xmlns:p="http://schemas.openxmlformats.org/presentationml/2006/main">
  <p:tag name="AS_UNIQUEID" val="2925"/>
</p:tagLst>
</file>

<file path=ppt/tags/tag28.xml><?xml version="1.0" encoding="utf-8"?>
<p:tagLst xmlns:p="http://schemas.openxmlformats.org/presentationml/2006/main">
  <p:tag name="AS_UNIQUEID" val="2926"/>
</p:tagLst>
</file>

<file path=ppt/tags/tag29.xml><?xml version="1.0" encoding="utf-8"?>
<p:tagLst xmlns:p="http://schemas.openxmlformats.org/presentationml/2006/main">
  <p:tag name="AS_UNIQUEID" val="4287"/>
  <p:tag name="KSO_WM_BEAUTIFY_FLAG" val=""/>
</p:tagLst>
</file>

<file path=ppt/tags/tag3.xml><?xml version="1.0" encoding="utf-8"?>
<p:tagLst xmlns:p="http://schemas.openxmlformats.org/presentationml/2006/main">
  <p:tag name="AS_UNIQUEID" val="282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SLIDE_BACKGROUND_TYPE" val="general"/>
  <p:tag name="KSO_WM_SLIDE_BK_DARK_LIGHT" val="2"/>
  <p:tag name="KSO_WM_TEMPLATE_CATEGORY" val="custom"/>
  <p:tag name="KSO_WM_TEMPLATE_INDEX" val="20200968"/>
</p:tagLst>
</file>

<file path=ppt/tags/tag31.xml><?xml version="1.0" encoding="utf-8"?>
<p:tagLst xmlns:p="http://schemas.openxmlformats.org/presentationml/2006/main">
  <p:tag name="AS_UNIQUEID" val="4101"/>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custom20205176_1*a*1"/>
  <p:tag name="KSO_WM_UNIT_INDEX" val="1"/>
  <p:tag name="KSO_WM_UNIT_ISCONTENTSTITLE" val="0"/>
  <p:tag name="KSO_WM_UNIT_ISNUMDGMTITLE" val="0"/>
  <p:tag name="KSO_WM_UNIT_LAYERLEVEL" val="1"/>
  <p:tag name="KSO_WM_UNIT_NOCLEAR" val="0"/>
  <p:tag name="KSO_WM_UNIT_PRESET_TEXT" val="空白演示"/>
  <p:tag name="KSO_WM_UNIT_SHOW_EDIT_AREA_INDICATION" val="1"/>
  <p:tag name="KSO_WM_UNIT_TYPE" val="a"/>
  <p:tag name="KSO_WM_UNIT_VALUE" val="28"/>
</p:tagLst>
</file>

<file path=ppt/tags/tag32.xml><?xml version="1.0" encoding="utf-8"?>
<p:tagLst xmlns:p="http://schemas.openxmlformats.org/presentationml/2006/main">
  <p:tag name="AS_UNIQUEID" val="4102"/>
</p:tagLst>
</file>

<file path=ppt/tags/tag33.xml><?xml version="1.0" encoding="utf-8"?>
<p:tagLst xmlns:p="http://schemas.openxmlformats.org/presentationml/2006/main">
  <p:tag name="AS_UNIQUEID" val="4103"/>
</p:tagLst>
</file>

<file path=ppt/tags/tag34.xml><?xml version="1.0" encoding="utf-8"?>
<p:tagLst xmlns:p="http://schemas.openxmlformats.org/presentationml/2006/main">
  <p:tag name="AS_UNIQUEID" val="4104"/>
</p:tagLst>
</file>

<file path=ppt/tags/tag35.xml><?xml version="1.0" encoding="utf-8"?>
<p:tagLst xmlns:p="http://schemas.openxmlformats.org/presentationml/2006/main">
  <p:tag name="AS_UNIQUEID" val="4105"/>
</p:tagLst>
</file>

<file path=ppt/tags/tag36.xml><?xml version="1.0" encoding="utf-8"?>
<p:tagLst xmlns:p="http://schemas.openxmlformats.org/presentationml/2006/main">
  <p:tag name="AS_UNIQUEID" val="4106"/>
</p:tagLst>
</file>

<file path=ppt/tags/tag37.xml><?xml version="1.0" encoding="utf-8"?>
<p:tagLst xmlns:p="http://schemas.openxmlformats.org/presentationml/2006/main">
  <p:tag name="AS_UNIQUEID" val="4107"/>
</p:tagLst>
</file>

<file path=ppt/tags/tag38.xml><?xml version="1.0" encoding="utf-8"?>
<p:tagLst xmlns:p="http://schemas.openxmlformats.org/presentationml/2006/main">
  <p:tag name="AS_UNIQUEID" val="4108"/>
</p:tagLst>
</file>

<file path=ppt/tags/tag39.xml><?xml version="1.0" encoding="utf-8"?>
<p:tagLst xmlns:p="http://schemas.openxmlformats.org/presentationml/2006/main">
  <p:tag name="AS_UNIQUEID" val="4109"/>
</p:tagLst>
</file>

<file path=ppt/tags/tag4.xml><?xml version="1.0" encoding="utf-8"?>
<p:tagLst xmlns:p="http://schemas.openxmlformats.org/presentationml/2006/main">
  <p:tag name="AS_UNIQUEID" val="283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4110"/>
</p:tagLst>
</file>

<file path=ppt/tags/tag41.xml><?xml version="1.0" encoding="utf-8"?>
<p:tagLst xmlns:p="http://schemas.openxmlformats.org/presentationml/2006/main">
  <p:tag name="AS_UNIQUEID" val="4111"/>
</p:tagLst>
</file>

<file path=ppt/tags/tag42.xml><?xml version="1.0" encoding="utf-8"?>
<p:tagLst xmlns:p="http://schemas.openxmlformats.org/presentationml/2006/main">
  <p:tag name="AS_UNIQUEID" val="1196"/>
</p:tagLst>
</file>

<file path=ppt/tags/tag43.xml><?xml version="1.0" encoding="utf-8"?>
<p:tagLst xmlns:p="http://schemas.openxmlformats.org/presentationml/2006/main">
  <p:tag name="AS_UNIQUEID" val="4113"/>
</p:tagLst>
</file>

<file path=ppt/tags/tag44.xml><?xml version="1.0" encoding="utf-8"?>
<p:tagLst xmlns:p="http://schemas.openxmlformats.org/presentationml/2006/main">
  <p:tag name="AS_UNIQUEID" val="3936"/>
  <p:tag name="KSO_WM_BEAUTIFY_FLAG" val=""/>
</p:tagLst>
</file>

<file path=ppt/tags/tag45.xml><?xml version="1.0" encoding="utf-8"?>
<p:tagLst xmlns:p="http://schemas.openxmlformats.org/presentationml/2006/main">
  <p:tag name="AS_UNIQUEID" val="3937"/>
  <p:tag name="KSO_WM_BEAUTIFY_FLAG" val=""/>
</p:tagLst>
</file>

<file path=ppt/tags/tag46.xml><?xml version="1.0" encoding="utf-8"?>
<p:tagLst xmlns:p="http://schemas.openxmlformats.org/presentationml/2006/main">
  <p:tag name="AS_UNIQUEID" val="2935"/>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KSO_WM_UNIT_HIGHLIGHT" val="0"/>
  <p:tag name="KSO_WM_UNIT_COMPATIBLE" val="0"/>
  <p:tag name="KSO_WM_DIAGRAM_GROUP_CODE" val="l1-1"/>
  <p:tag name="KSO_WM_UNIT_ID" val="diagram20187543_3*i*1"/>
  <p:tag name="KSO_WM_TEMPLATE_CATEGORY" val="diagram"/>
  <p:tag name="KSO_WM_TEMPLATE_INDEX" val="20187543"/>
  <p:tag name="KSO_WM_UNIT_LAYERLEVEL" val="1"/>
  <p:tag name="KSO_WM_TAG_VERSION" val="1.0"/>
  <p:tag name="KSO_WM_UNIT_DIAGRAM_ISNUMVISUAL" val="0"/>
  <p:tag name="KSO_WM_UNIT_DIAGRAM_ISREFERUNIT" val="0"/>
  <p:tag name="KSO_WM_UNIT_LINE_FORE_SCHEMECOLOR_INDEX" val="14"/>
  <p:tag name="KSO_WM_UNIT_LINE_FILL_TYPE" val="2"/>
  <p:tag name="KSO_WM_UNIT_USESOURCEFORMAT_APPLY" val="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AS_UNIQUEID" val="283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PLACING_PICTURE_USER_VIEWPORT" val="{&quot;height&quot;:8206,&quot;width&quot;:19205}"/>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91_3*m_h_i*1_1_1"/>
  <p:tag name="KSO_WM_TEMPLATE_CATEGORY" val="diagram"/>
  <p:tag name="KSO_WM_TEMPLATE_INDEX" val="20200191"/>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 name="KSO_WM_UNIT_DIAGRAM_SCHEMECOLOR_ID" val="5"/>
  <p:tag name="KSO_WM_UNIT_USESOURCEFORMAT_APPLY"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91_3*m_h_i*1_2_1"/>
  <p:tag name="KSO_WM_TEMPLATE_CATEGORY" val="diagram"/>
  <p:tag name="KSO_WM_TEMPLATE_INDEX" val="20200191"/>
  <p:tag name="KSO_WM_UNIT_LAYERLEVEL" val="1_1_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DIAGRAM_SCHEMECOLOR_ID" val="5"/>
  <p:tag name="KSO_WM_UNIT_USESOURCEFORMAT_APPLY"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91_3*m_h_i*1_3_1"/>
  <p:tag name="KSO_WM_TEMPLATE_CATEGORY" val="diagram"/>
  <p:tag name="KSO_WM_TEMPLATE_INDEX" val="20200191"/>
  <p:tag name="KSO_WM_UNIT_LAYERLEVEL" val="1_1_1"/>
  <p:tag name="KSO_WM_TAG_VERSION" val="1.0"/>
  <p:tag name="KSO_WM_BEAUTIFY_FLAG" val=""/>
  <p:tag name="KSO_WM_UNIT_FILL_FORE_SCHEMECOLOR_INDEX" val="7"/>
  <p:tag name="KSO_WM_UNIT_FILL_TYPE" val="1"/>
  <p:tag name="KSO_WM_UNIT_TEXT_FILL_FORE_SCHEMECOLOR_INDEX" val="2"/>
  <p:tag name="KSO_WM_UNIT_TEXT_FILL_TYPE" val="1"/>
  <p:tag name="KSO_WM_UNIT_DIAGRAM_SCHEMECOLOR_ID" val="5"/>
  <p:tag name="KSO_WM_UNIT_USESOURCEFORMAT_APPLY"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0191_3*m_h_i*1_4_1"/>
  <p:tag name="KSO_WM_TEMPLATE_CATEGORY" val="diagram"/>
  <p:tag name="KSO_WM_TEMPLATE_INDEX" val="20200191"/>
  <p:tag name="KSO_WM_UNIT_LAYERLEVEL" val="1_1_1"/>
  <p:tag name="KSO_WM_TAG_VERSION" val="1.0"/>
  <p:tag name="KSO_WM_BEAUTIFY_FLAG" val=""/>
  <p:tag name="KSO_WM_UNIT_FILL_FORE_SCHEMECOLOR_INDEX" val="8"/>
  <p:tag name="KSO_WM_UNIT_FILL_TYPE" val="1"/>
  <p:tag name="KSO_WM_UNIT_TEXT_FILL_FORE_SCHEMECOLOR_INDEX" val="2"/>
  <p:tag name="KSO_WM_UNIT_TEXT_FILL_TYPE" val="1"/>
  <p:tag name="KSO_WM_UNIT_DIAGRAM_SCHEMECOLOR_ID" val="5"/>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91_3*m_h_i*1_2_1"/>
  <p:tag name="KSO_WM_TEMPLATE_CATEGORY" val="diagram"/>
  <p:tag name="KSO_WM_TEMPLATE_INDEX" val="20200191"/>
  <p:tag name="KSO_WM_UNIT_LAYERLEVEL" val="1_1_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DIAGRAM_SCHEMECOLOR_ID" val="5"/>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0191_3*m_h_i*1_4_1"/>
  <p:tag name="KSO_WM_TEMPLATE_CATEGORY" val="diagram"/>
  <p:tag name="KSO_WM_TEMPLATE_INDEX" val="20200191"/>
  <p:tag name="KSO_WM_UNIT_LAYERLEVEL" val="1_1_1"/>
  <p:tag name="KSO_WM_TAG_VERSION" val="1.0"/>
  <p:tag name="KSO_WM_BEAUTIFY_FLAG" val=""/>
  <p:tag name="KSO_WM_UNIT_FILL_FORE_SCHEMECOLOR_INDEX" val="8"/>
  <p:tag name="KSO_WM_UNIT_FILL_TYPE" val="1"/>
  <p:tag name="KSO_WM_UNIT_TEXT_FILL_FORE_SCHEMECOLOR_INDEX" val="2"/>
  <p:tag name="KSO_WM_UNIT_TEXT_FILL_TYPE" val="1"/>
  <p:tag name="KSO_WM_UNIT_DIAGRAM_SCHEMECOLOR_ID" val="5"/>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91_3*m_h_i*1_3_1"/>
  <p:tag name="KSO_WM_TEMPLATE_CATEGORY" val="diagram"/>
  <p:tag name="KSO_WM_TEMPLATE_INDEX" val="20200191"/>
  <p:tag name="KSO_WM_UNIT_LAYERLEVEL" val="1_1_1"/>
  <p:tag name="KSO_WM_TAG_VERSION" val="1.0"/>
  <p:tag name="KSO_WM_BEAUTIFY_FLAG" val=""/>
  <p:tag name="KSO_WM_UNIT_FILL_FORE_SCHEMECOLOR_INDEX" val="7"/>
  <p:tag name="KSO_WM_UNIT_FILL_TYPE" val="1"/>
  <p:tag name="KSO_WM_UNIT_TEXT_FILL_FORE_SCHEMECOLOR_INDEX" val="2"/>
  <p:tag name="KSO_WM_UNIT_TEXT_FILL_TYPE" val="1"/>
  <p:tag name="KSO_WM_UNIT_DIAGRAM_SCHEMECOLOR_ID" val="5"/>
  <p:tag name="KSO_WM_UNIT_USESOURCEFORMAT_APPLY" val="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PLACING_PICTURE_USER_VIEWPORT" val="{&quot;height&quot;:935,&quot;width&quot;:9729}"/>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PLACING_PICTURE_USER_VIEWPORT" val="{&quot;height&quot;:955,&quot;width&quot;:9107}"/>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AS_UNIQUEID" val="1090"/>
</p:tagLst>
</file>

<file path=ppt/tags/tag99.xml><?xml version="1.0" encoding="utf-8"?>
<p:tagLst xmlns:p="http://schemas.openxmlformats.org/presentationml/2006/main">
  <p:tag name="AS_UNIQUEID" val="1090"/>
</p:tagLst>
</file>

<file path=ppt/theme/theme1.xml><?xml version="1.0" encoding="utf-8"?>
<a:theme xmlns:a="http://schemas.openxmlformats.org/drawingml/2006/main" name="1_科技宣讲">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solidFill>
          <a:schemeClr val="accent1">
            <a:lumMod val="75000"/>
          </a:schemeClr>
        </a:solidFill>
        <a:ln w="28575" cap="flat" cmpd="sng">
          <a:noFill/>
          <a:prstDash val="solid"/>
          <a:miter/>
          <a:headEnd type="none" w="med" len="med"/>
          <a:tailEnd type="none" w="med" len="med"/>
        </a:ln>
        <a:effectLst>
          <a:outerShdw blurRad="50800" dist="38100" dir="2700000" algn="tl" rotWithShape="0">
            <a:prstClr val="black">
              <a:alpha val="40000"/>
            </a:prstClr>
          </a:outerShdw>
        </a:effectLst>
      </a:spPr>
      <a:bodyPr wrap="square" lIns="91440" tIns="45720" rIns="91440" bIns="45720" rtlCol="0">
        <a:spAutoFit/>
      </a:bodyPr>
      <a:lstStyle>
        <a:defPPr lvl="0" algn="ctr">
          <a:buClrTx/>
          <a:buSzTx/>
          <a:buFontTx/>
          <a:defRPr lang="zh-CN" altLang="en-US" sz="2800" b="1" dirty="0">
            <a:solidFill>
              <a:schemeClr val="bg1"/>
            </a:solidFill>
            <a:effectLst>
              <a:outerShdw blurRad="50800" dist="38100" algn="l" rotWithShape="0">
                <a:prstClr val="black">
                  <a:alpha val="40000"/>
                </a:prstClr>
              </a:outerShdw>
            </a:effectLst>
            <a:latin typeface="华文楷体" panose="02010600040101010101" charset="-122"/>
            <a:ea typeface="华文楷体" panose="02010600040101010101" charset="-122"/>
            <a:sym typeface="+mn-ea"/>
          </a:defRPr>
        </a:defPPr>
      </a:lstStyle>
    </a:txDef>
  </a:objectDefaults>
  <a:extraClrSchemeLst>
    <a:extraClrScheme>
      <a:clrScheme name="科技宣讲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科技宣讲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科技宣讲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科技宣讲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科技宣讲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科技宣讲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科技宣讲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科技宣讲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科技宣讲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科技宣讲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科技宣讲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科技宣讲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7259</Words>
  <Application>WPS 演示</Application>
  <PresentationFormat>宽屏</PresentationFormat>
  <Paragraphs>787</Paragraphs>
  <Slides>23</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23</vt:i4>
      </vt:variant>
    </vt:vector>
  </HeadingPairs>
  <TitlesOfParts>
    <vt:vector size="45" baseType="lpstr">
      <vt:lpstr>Arial</vt:lpstr>
      <vt:lpstr>宋体</vt:lpstr>
      <vt:lpstr>Wingdings</vt:lpstr>
      <vt:lpstr>华文楷体</vt:lpstr>
      <vt:lpstr>黑体</vt:lpstr>
      <vt:lpstr>楷体</vt:lpstr>
      <vt:lpstr>Verdana</vt:lpstr>
      <vt:lpstr>DFKai-SB</vt:lpstr>
      <vt:lpstr>MingLiU-ExtB</vt:lpstr>
      <vt:lpstr>等线</vt:lpstr>
      <vt:lpstr>方正小标宋_GBK</vt:lpstr>
      <vt:lpstr>Arial Unicode MS</vt:lpstr>
      <vt:lpstr>Wingdings</vt:lpstr>
      <vt:lpstr>微软雅黑</vt:lpstr>
      <vt:lpstr>Calibri</vt:lpstr>
      <vt:lpstr>方正大标宋简体</vt:lpstr>
      <vt:lpstr>Times New Roman</vt:lpstr>
      <vt:lpstr>Arial</vt:lpstr>
      <vt:lpstr>新宋体</vt:lpstr>
      <vt:lpstr>方正宋刻本秀楷简体</vt:lpstr>
      <vt:lpstr>华文中宋</vt:lpstr>
      <vt:lpstr>1_科技宣讲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kamilazhang</cp:lastModifiedBy>
  <cp:revision>76</cp:revision>
  <dcterms:created xsi:type="dcterms:W3CDTF">2023-09-19T14:08:00Z</dcterms:created>
  <dcterms:modified xsi:type="dcterms:W3CDTF">2023-09-27T02:10:12Z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9A1CF20A00A44EB199CC7E73A49FA834_12</vt:lpwstr>
  </property>
  <property fmtid="{D5CDD505-2E9C-101B-9397-08002B2CF9AE}" pid="3" name="KSOProductBuildVer">
    <vt:lpwstr>2052-11.1.0.14309</vt:lpwstr>
  </property>
</Properties>
</file>